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5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62" r:id="rId5"/>
    <p:sldId id="263" r:id="rId6"/>
    <p:sldId id="264" r:id="rId7"/>
    <p:sldId id="265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69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6" Type="http://schemas.openxmlformats.org/officeDocument/2006/relationships/image" Target="../media/image1.png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7" Type="http://schemas.openxmlformats.org/officeDocument/2006/relationships/tags" Target="../tags/tag143.xml"/><Relationship Id="rId16" Type="http://schemas.openxmlformats.org/officeDocument/2006/relationships/image" Target="../media/image1.png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任意多边形: 形状 12"/>
          <p:cNvSpPr/>
          <p:nvPr userDrawn="1">
            <p:custDataLst>
              <p:tags r:id="rId3"/>
            </p:custDataLst>
          </p:nvPr>
        </p:nvSpPr>
        <p:spPr>
          <a:xfrm>
            <a:off x="8633689" y="623453"/>
            <a:ext cx="3558311" cy="5350598"/>
          </a:xfrm>
          <a:custGeom>
            <a:avLst/>
            <a:gdLst>
              <a:gd name="connsiteX0" fmla="*/ 2675299 w 3558311"/>
              <a:gd name="connsiteY0" fmla="*/ 0 h 5350598"/>
              <a:gd name="connsiteX1" fmla="*/ 3470851 w 3558311"/>
              <a:gd name="connsiteY1" fmla="*/ 120276 h 5350598"/>
              <a:gd name="connsiteX2" fmla="*/ 3558311 w 3558311"/>
              <a:gd name="connsiteY2" fmla="*/ 152287 h 5350598"/>
              <a:gd name="connsiteX3" fmla="*/ 3558311 w 3558311"/>
              <a:gd name="connsiteY3" fmla="*/ 5198311 h 5350598"/>
              <a:gd name="connsiteX4" fmla="*/ 3470851 w 3558311"/>
              <a:gd name="connsiteY4" fmla="*/ 5230322 h 5350598"/>
              <a:gd name="connsiteX5" fmla="*/ 2675299 w 3558311"/>
              <a:gd name="connsiteY5" fmla="*/ 5350598 h 5350598"/>
              <a:gd name="connsiteX6" fmla="*/ 0 w 3558311"/>
              <a:gd name="connsiteY6" fmla="*/ 2675299 h 5350598"/>
              <a:gd name="connsiteX7" fmla="*/ 2675299 w 3558311"/>
              <a:gd name="connsiteY7" fmla="*/ 0 h 535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311" h="5350598">
                <a:moveTo>
                  <a:pt x="2675299" y="0"/>
                </a:moveTo>
                <a:cubicBezTo>
                  <a:pt x="2952335" y="0"/>
                  <a:pt x="3219536" y="42109"/>
                  <a:pt x="3470851" y="120276"/>
                </a:cubicBezTo>
                <a:lnTo>
                  <a:pt x="3558311" y="152287"/>
                </a:lnTo>
                <a:lnTo>
                  <a:pt x="3558311" y="5198311"/>
                </a:lnTo>
                <a:lnTo>
                  <a:pt x="3470851" y="5230322"/>
                </a:lnTo>
                <a:cubicBezTo>
                  <a:pt x="3219536" y="5308489"/>
                  <a:pt x="2952335" y="5350598"/>
                  <a:pt x="2675299" y="5350598"/>
                </a:cubicBezTo>
                <a:cubicBezTo>
                  <a:pt x="1197772" y="5350598"/>
                  <a:pt x="0" y="4152826"/>
                  <a:pt x="0" y="2675299"/>
                </a:cubicBezTo>
                <a:cubicBezTo>
                  <a:pt x="0" y="1197772"/>
                  <a:pt x="1197772" y="0"/>
                  <a:pt x="2675299" y="0"/>
                </a:cubicBez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60000"/>
                </a:srgbClr>
              </a:gs>
              <a:gs pos="90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  <a:prstDash val="solid"/>
          </a:ln>
          <a:effectLst>
            <a:outerShdw blurRad="203200" dist="101600" dir="8100000" algn="tr" rotWithShape="0">
              <a:srgbClr val="0048E5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 userDrawn="1">
            <p:custDataLst>
              <p:tags r:id="rId4"/>
            </p:custDataLst>
          </p:nvPr>
        </p:nvSpPr>
        <p:spPr>
          <a:xfrm>
            <a:off x="7977477" y="3976255"/>
            <a:ext cx="2427286" cy="2427286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60000"/>
                </a:srgbClr>
              </a:gs>
              <a:gs pos="90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  <a:prstDash val="solid"/>
          </a:ln>
          <a:effectLst>
            <a:outerShdw blurRad="203200" dist="101600" dir="8100000" algn="tr" rotWithShape="0">
              <a:srgbClr val="0048E5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883538" cy="1650159"/>
          </a:xfrm>
          <a:custGeom>
            <a:avLst/>
            <a:gdLst>
              <a:gd name="connsiteX0" fmla="*/ 0 w 1883538"/>
              <a:gd name="connsiteY0" fmla="*/ 0 h 1650159"/>
              <a:gd name="connsiteX1" fmla="*/ 1883538 w 1883538"/>
              <a:gd name="connsiteY1" fmla="*/ 0 h 1650159"/>
              <a:gd name="connsiteX2" fmla="*/ 233379 w 1883538"/>
              <a:gd name="connsiteY2" fmla="*/ 1650159 h 1650159"/>
              <a:gd name="connsiteX3" fmla="*/ 64660 w 1883538"/>
              <a:gd name="connsiteY3" fmla="*/ 1641640 h 1650159"/>
              <a:gd name="connsiteX4" fmla="*/ 0 w 1883538"/>
              <a:gd name="connsiteY4" fmla="*/ 1631771 h 165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3538" h="1650159">
                <a:moveTo>
                  <a:pt x="0" y="0"/>
                </a:moveTo>
                <a:lnTo>
                  <a:pt x="1883538" y="0"/>
                </a:lnTo>
                <a:cubicBezTo>
                  <a:pt x="1883538" y="911358"/>
                  <a:pt x="1144737" y="1650159"/>
                  <a:pt x="233379" y="1650159"/>
                </a:cubicBezTo>
                <a:cubicBezTo>
                  <a:pt x="176419" y="1650159"/>
                  <a:pt x="120134" y="1647273"/>
                  <a:pt x="64660" y="1641640"/>
                </a:cubicBezTo>
                <a:lnTo>
                  <a:pt x="0" y="1631771"/>
                </a:ln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39000"/>
                </a:srgbClr>
              </a:gs>
              <a:gs pos="81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  <a:prstDash val="solid"/>
          </a:ln>
          <a:effectLst>
            <a:outerShdw blurRad="203200" dist="101600" dir="8100000" algn="tr" rotWithShape="0">
              <a:srgbClr val="0048E5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17" name="直接连接符 16"/>
          <p:cNvCxnSpPr/>
          <p:nvPr userDrawn="1">
            <p:custDataLst>
              <p:tags r:id="rId6"/>
            </p:custDataLst>
          </p:nvPr>
        </p:nvCxnSpPr>
        <p:spPr>
          <a:xfrm>
            <a:off x="11470255" y="1921"/>
            <a:ext cx="0" cy="6856095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  <p:custDataLst>
              <p:tags r:id="rId7"/>
            </p:custDataLst>
          </p:nvPr>
        </p:nvSpPr>
        <p:spPr>
          <a:xfrm>
            <a:off x="965835" y="1363345"/>
            <a:ext cx="6218555" cy="271907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273180" y="448133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14" name="日期时间占位符 7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823892" y="5661201"/>
            <a:ext cx="2427287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日期时间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995477" y="4341084"/>
            <a:ext cx="2232000" cy="504000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>
            <p:custDataLst>
              <p:tags r:id="rId14"/>
            </p:custDataLst>
          </p:nvPr>
        </p:nvCxnSpPr>
        <p:spPr>
          <a:xfrm>
            <a:off x="1142240" y="628976"/>
            <a:ext cx="0" cy="16136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图片1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/>
          <a:srcRect l="1265" b="18498"/>
          <a:stretch>
            <a:fillRect/>
          </a:stretch>
        </p:blipFill>
        <p:spPr>
          <a:xfrm>
            <a:off x="0" y="4418330"/>
            <a:ext cx="4460240" cy="24396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9788" y="565200"/>
            <a:ext cx="1609599" cy="1081088"/>
          </a:xfrm>
        </p:spPr>
        <p:txBody>
          <a:bodyPr wrap="square" anchor="b">
            <a:norm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6"/>
            </p:custDataLst>
          </p:nvPr>
        </p:nvSpPr>
        <p:spPr>
          <a:xfrm>
            <a:off x="7623000" y="0"/>
            <a:ext cx="4569001" cy="2235200"/>
          </a:xfrm>
          <a:custGeom>
            <a:avLst/>
            <a:gdLst>
              <a:gd name="connsiteX0" fmla="*/ 0 w 6726149"/>
              <a:gd name="connsiteY0" fmla="*/ 0 h 3290498"/>
              <a:gd name="connsiteX1" fmla="*/ 6726149 w 6726149"/>
              <a:gd name="connsiteY1" fmla="*/ 0 h 3290498"/>
              <a:gd name="connsiteX2" fmla="*/ 6726149 w 6726149"/>
              <a:gd name="connsiteY2" fmla="*/ 2976151 h 3290498"/>
              <a:gd name="connsiteX3" fmla="*/ 6504586 w 6726149"/>
              <a:gd name="connsiteY3" fmla="*/ 3051120 h 3290498"/>
              <a:gd name="connsiteX4" fmla="*/ 4921250 w 6726149"/>
              <a:gd name="connsiteY4" fmla="*/ 3290498 h 3290498"/>
              <a:gd name="connsiteX5" fmla="*/ 15199 w 6726149"/>
              <a:gd name="connsiteY5" fmla="*/ 38549 h 329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6149" h="3290498">
                <a:moveTo>
                  <a:pt x="0" y="0"/>
                </a:moveTo>
                <a:lnTo>
                  <a:pt x="6726149" y="0"/>
                </a:lnTo>
                <a:lnTo>
                  <a:pt x="6726149" y="2976151"/>
                </a:lnTo>
                <a:lnTo>
                  <a:pt x="6504586" y="3051120"/>
                </a:lnTo>
                <a:cubicBezTo>
                  <a:pt x="6004411" y="3206691"/>
                  <a:pt x="5472617" y="3290498"/>
                  <a:pt x="4921250" y="3290498"/>
                </a:cubicBezTo>
                <a:cubicBezTo>
                  <a:pt x="2715781" y="3290498"/>
                  <a:pt x="823498" y="1949583"/>
                  <a:pt x="15199" y="38549"/>
                </a:cubicBezTo>
                <a:close/>
              </a:path>
            </a:pathLst>
          </a:cu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0048E5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rcRect l="38052" b="9236"/>
          <a:stretch>
            <a:fillRect/>
          </a:stretch>
        </p:blipFill>
        <p:spPr>
          <a:xfrm>
            <a:off x="0" y="1844324"/>
            <a:ext cx="9266198" cy="5013676"/>
          </a:xfrm>
          <a:custGeom>
            <a:avLst/>
            <a:gdLst>
              <a:gd name="connsiteX0" fmla="*/ 0 w 8263308"/>
              <a:gd name="connsiteY0" fmla="*/ 0 h 4471041"/>
              <a:gd name="connsiteX1" fmla="*/ 8263308 w 8263308"/>
              <a:gd name="connsiteY1" fmla="*/ 0 h 4471041"/>
              <a:gd name="connsiteX2" fmla="*/ 8263308 w 8263308"/>
              <a:gd name="connsiteY2" fmla="*/ 4471041 h 4471041"/>
              <a:gd name="connsiteX3" fmla="*/ 0 w 8263308"/>
              <a:gd name="connsiteY3" fmla="*/ 4471041 h 4471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63308" h="4471041">
                <a:moveTo>
                  <a:pt x="0" y="0"/>
                </a:moveTo>
                <a:lnTo>
                  <a:pt x="8263308" y="0"/>
                </a:lnTo>
                <a:lnTo>
                  <a:pt x="8263308" y="4471041"/>
                </a:lnTo>
                <a:lnTo>
                  <a:pt x="0" y="4471041"/>
                </a:lnTo>
                <a:close/>
              </a:path>
            </a:pathLst>
          </a:custGeom>
        </p:spPr>
      </p:pic>
      <p:sp>
        <p:nvSpPr>
          <p:cNvPr id="15" name="任意多边形: 形状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883538" cy="1650159"/>
          </a:xfrm>
          <a:custGeom>
            <a:avLst/>
            <a:gdLst>
              <a:gd name="connsiteX0" fmla="*/ 0 w 1883538"/>
              <a:gd name="connsiteY0" fmla="*/ 0 h 1650159"/>
              <a:gd name="connsiteX1" fmla="*/ 1883538 w 1883538"/>
              <a:gd name="connsiteY1" fmla="*/ 0 h 1650159"/>
              <a:gd name="connsiteX2" fmla="*/ 233379 w 1883538"/>
              <a:gd name="connsiteY2" fmla="*/ 1650159 h 1650159"/>
              <a:gd name="connsiteX3" fmla="*/ 64660 w 1883538"/>
              <a:gd name="connsiteY3" fmla="*/ 1641640 h 1650159"/>
              <a:gd name="connsiteX4" fmla="*/ 0 w 1883538"/>
              <a:gd name="connsiteY4" fmla="*/ 1631771 h 165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3538" h="1650159">
                <a:moveTo>
                  <a:pt x="0" y="0"/>
                </a:moveTo>
                <a:lnTo>
                  <a:pt x="1883538" y="0"/>
                </a:lnTo>
                <a:cubicBezTo>
                  <a:pt x="1883538" y="911358"/>
                  <a:pt x="1144737" y="1650159"/>
                  <a:pt x="233379" y="1650159"/>
                </a:cubicBezTo>
                <a:cubicBezTo>
                  <a:pt x="176419" y="1650159"/>
                  <a:pt x="120134" y="1647273"/>
                  <a:pt x="64660" y="1641640"/>
                </a:cubicBezTo>
                <a:lnTo>
                  <a:pt x="0" y="1631771"/>
                </a:ln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39000"/>
                </a:srgbClr>
              </a:gs>
              <a:gs pos="81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  <a:prstDash val="solid"/>
          </a:ln>
          <a:effectLst>
            <a:outerShdw blurRad="203200" dist="101600" dir="8100000" algn="tr" rotWithShape="0">
              <a:srgbClr val="0048E5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 userDrawn="1">
            <p:custDataLst>
              <p:tags r:id="rId6"/>
            </p:custDataLst>
          </p:nvPr>
        </p:nvCxnSpPr>
        <p:spPr>
          <a:xfrm>
            <a:off x="11470255" y="19701"/>
            <a:ext cx="0" cy="6838315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7"/>
            </p:custDataLst>
          </p:nvPr>
        </p:nvCxnSpPr>
        <p:spPr>
          <a:xfrm>
            <a:off x="1063721" y="3674747"/>
            <a:ext cx="75237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 userDrawn="1">
            <p:custDataLst>
              <p:tags r:id="rId8"/>
            </p:custDataLst>
          </p:nvPr>
        </p:nvSpPr>
        <p:spPr>
          <a:xfrm>
            <a:off x="6776966" y="1350564"/>
            <a:ext cx="4156873" cy="4156873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60000"/>
                </a:srgbClr>
              </a:gs>
              <a:gs pos="90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  <a:prstDash val="solid"/>
          </a:ln>
          <a:effectLst>
            <a:outerShdw blurRad="203200" dist="101600" dir="8100000" algn="tr" rotWithShape="0">
              <a:srgbClr val="0048E5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053089" y="2371205"/>
            <a:ext cx="6347172" cy="1152000"/>
          </a:xfrm>
        </p:spPr>
        <p:txBody>
          <a:bodyPr wrap="square" anchor="b">
            <a:normAutofit/>
          </a:bodyPr>
          <a:lstStyle>
            <a:lvl1pPr algn="l">
              <a:defRPr sz="54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1053089" y="3826290"/>
            <a:ext cx="4569600" cy="936000"/>
          </a:xfrm>
        </p:spPr>
        <p:txBody>
          <a:bodyPr wrap="square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7550611" y="2094294"/>
            <a:ext cx="2535210" cy="2371688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6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</a:gra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3"/>
            </p:custDataLst>
          </p:nvPr>
        </p:nvSpPr>
        <p:spPr>
          <a:xfrm>
            <a:off x="8633689" y="623453"/>
            <a:ext cx="3558311" cy="5350598"/>
          </a:xfrm>
          <a:custGeom>
            <a:avLst/>
            <a:gdLst>
              <a:gd name="connsiteX0" fmla="*/ 2675299 w 3558311"/>
              <a:gd name="connsiteY0" fmla="*/ 0 h 5350598"/>
              <a:gd name="connsiteX1" fmla="*/ 3470851 w 3558311"/>
              <a:gd name="connsiteY1" fmla="*/ 120276 h 5350598"/>
              <a:gd name="connsiteX2" fmla="*/ 3558311 w 3558311"/>
              <a:gd name="connsiteY2" fmla="*/ 152287 h 5350598"/>
              <a:gd name="connsiteX3" fmla="*/ 3558311 w 3558311"/>
              <a:gd name="connsiteY3" fmla="*/ 5198311 h 5350598"/>
              <a:gd name="connsiteX4" fmla="*/ 3470851 w 3558311"/>
              <a:gd name="connsiteY4" fmla="*/ 5230322 h 5350598"/>
              <a:gd name="connsiteX5" fmla="*/ 2675299 w 3558311"/>
              <a:gd name="connsiteY5" fmla="*/ 5350598 h 5350598"/>
              <a:gd name="connsiteX6" fmla="*/ 0 w 3558311"/>
              <a:gd name="connsiteY6" fmla="*/ 2675299 h 5350598"/>
              <a:gd name="connsiteX7" fmla="*/ 2675299 w 3558311"/>
              <a:gd name="connsiteY7" fmla="*/ 0 h 535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8311" h="5350598">
                <a:moveTo>
                  <a:pt x="2675299" y="0"/>
                </a:moveTo>
                <a:cubicBezTo>
                  <a:pt x="2952335" y="0"/>
                  <a:pt x="3219536" y="42109"/>
                  <a:pt x="3470851" y="120276"/>
                </a:cubicBezTo>
                <a:lnTo>
                  <a:pt x="3558311" y="152287"/>
                </a:lnTo>
                <a:lnTo>
                  <a:pt x="3558311" y="5198311"/>
                </a:lnTo>
                <a:lnTo>
                  <a:pt x="3470851" y="5230322"/>
                </a:lnTo>
                <a:cubicBezTo>
                  <a:pt x="3219536" y="5308489"/>
                  <a:pt x="2952335" y="5350598"/>
                  <a:pt x="2675299" y="5350598"/>
                </a:cubicBezTo>
                <a:cubicBezTo>
                  <a:pt x="1197772" y="5350598"/>
                  <a:pt x="0" y="4152826"/>
                  <a:pt x="0" y="2675299"/>
                </a:cubicBezTo>
                <a:cubicBezTo>
                  <a:pt x="0" y="1197772"/>
                  <a:pt x="1197772" y="0"/>
                  <a:pt x="2675299" y="0"/>
                </a:cubicBez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60000"/>
                </a:srgbClr>
              </a:gs>
              <a:gs pos="90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  <a:prstDash val="solid"/>
          </a:ln>
          <a:effectLst>
            <a:outerShdw blurRad="203200" dist="101600" dir="8100000" algn="tr" rotWithShape="0">
              <a:srgbClr val="0048E5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椭圆 14"/>
          <p:cNvSpPr/>
          <p:nvPr userDrawn="1">
            <p:custDataLst>
              <p:tags r:id="rId4"/>
            </p:custDataLst>
          </p:nvPr>
        </p:nvSpPr>
        <p:spPr>
          <a:xfrm>
            <a:off x="7977477" y="3976255"/>
            <a:ext cx="2427286" cy="2427286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60000"/>
                </a:srgbClr>
              </a:gs>
              <a:gs pos="90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  <a:prstDash val="solid"/>
          </a:ln>
          <a:effectLst>
            <a:outerShdw blurRad="203200" dist="101600" dir="8100000" algn="tr" rotWithShape="0">
              <a:srgbClr val="0048E5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883538" cy="1650159"/>
          </a:xfrm>
          <a:custGeom>
            <a:avLst/>
            <a:gdLst>
              <a:gd name="connsiteX0" fmla="*/ 0 w 1883538"/>
              <a:gd name="connsiteY0" fmla="*/ 0 h 1650159"/>
              <a:gd name="connsiteX1" fmla="*/ 1883538 w 1883538"/>
              <a:gd name="connsiteY1" fmla="*/ 0 h 1650159"/>
              <a:gd name="connsiteX2" fmla="*/ 233379 w 1883538"/>
              <a:gd name="connsiteY2" fmla="*/ 1650159 h 1650159"/>
              <a:gd name="connsiteX3" fmla="*/ 64660 w 1883538"/>
              <a:gd name="connsiteY3" fmla="*/ 1641640 h 1650159"/>
              <a:gd name="connsiteX4" fmla="*/ 0 w 1883538"/>
              <a:gd name="connsiteY4" fmla="*/ 1631771 h 165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3538" h="1650159">
                <a:moveTo>
                  <a:pt x="0" y="0"/>
                </a:moveTo>
                <a:lnTo>
                  <a:pt x="1883538" y="0"/>
                </a:lnTo>
                <a:cubicBezTo>
                  <a:pt x="1883538" y="911358"/>
                  <a:pt x="1144737" y="1650159"/>
                  <a:pt x="233379" y="1650159"/>
                </a:cubicBezTo>
                <a:cubicBezTo>
                  <a:pt x="176419" y="1650159"/>
                  <a:pt x="120134" y="1647273"/>
                  <a:pt x="64660" y="1641640"/>
                </a:cubicBezTo>
                <a:lnTo>
                  <a:pt x="0" y="1631771"/>
                </a:ln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39000"/>
                </a:srgbClr>
              </a:gs>
              <a:gs pos="81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  <a:prstDash val="solid"/>
          </a:ln>
          <a:effectLst>
            <a:outerShdw blurRad="203200" dist="101600" dir="8100000" algn="tr" rotWithShape="0">
              <a:srgbClr val="0048E5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 userDrawn="1">
            <p:custDataLst>
              <p:tags r:id="rId6"/>
            </p:custDataLst>
          </p:nvPr>
        </p:nvCxnSpPr>
        <p:spPr>
          <a:xfrm>
            <a:off x="11470255" y="12081"/>
            <a:ext cx="0" cy="6840000"/>
          </a:xfrm>
          <a:prstGeom prst="line">
            <a:avLst/>
          </a:prstGeom>
          <a:ln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7"/>
            </p:custDataLst>
          </p:nvPr>
        </p:nvCxnSpPr>
        <p:spPr>
          <a:xfrm>
            <a:off x="1142240" y="628976"/>
            <a:ext cx="0" cy="16136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1104021" y="3142114"/>
            <a:ext cx="5960827" cy="1133614"/>
          </a:xfrm>
        </p:spPr>
        <p:txBody>
          <a:bodyPr wrap="square" anchor="t">
            <a:normAutofit/>
          </a:bodyPr>
          <a:lstStyle>
            <a:lvl1pPr algn="l">
              <a:lnSpc>
                <a:spcPct val="100000"/>
              </a:lnSpc>
              <a:defRPr sz="66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9"/>
            </p:custDataLst>
          </p:nvPr>
        </p:nvSpPr>
        <p:spPr>
          <a:xfrm>
            <a:off x="1104020" y="2118218"/>
            <a:ext cx="5960827" cy="972000"/>
          </a:xfrm>
        </p:spPr>
        <p:txBody>
          <a:bodyPr wrap="square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60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1248873" y="436776"/>
            <a:ext cx="2469327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公司</a:t>
            </a:r>
            <a:endParaRPr lang="zh-CN" altLang="en-US" dirty="0"/>
          </a:p>
        </p:txBody>
      </p:sp>
      <p:sp>
        <p:nvSpPr>
          <p:cNvPr id="14" name="日期时间占位符 7"/>
          <p:cNvSpPr>
            <a:spLocks noGrp="1"/>
          </p:cNvSpPr>
          <p:nvPr>
            <p:ph type="body" sz="quarter" idx="14" hasCustomPrompt="1"/>
            <p:custDataLst>
              <p:tags r:id="rId14"/>
            </p:custDataLst>
          </p:nvPr>
        </p:nvSpPr>
        <p:spPr>
          <a:xfrm>
            <a:off x="8843635" y="5830798"/>
            <a:ext cx="2427286" cy="365125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日期</a:t>
            </a:r>
            <a:endParaRPr lang="zh-CN" altLang="en-US" dirty="0"/>
          </a:p>
        </p:txBody>
      </p:sp>
      <p:pic>
        <p:nvPicPr>
          <p:cNvPr id="7" name="图片 6" descr="图片1"/>
          <p:cNvPicPr>
            <a:picLocks noChangeAspect="1"/>
          </p:cNvPicPr>
          <p:nvPr userDrawn="1">
            <p:custDataLst>
              <p:tags r:id="rId15"/>
            </p:custDataLst>
          </p:nvPr>
        </p:nvPicPr>
        <p:blipFill>
          <a:blip r:embed="rId16"/>
          <a:srcRect l="1265" b="18498"/>
          <a:stretch>
            <a:fillRect/>
          </a:stretch>
        </p:blipFill>
        <p:spPr>
          <a:xfrm>
            <a:off x="0" y="4418330"/>
            <a:ext cx="4460240" cy="2439670"/>
          </a:xfrm>
          <a:prstGeom prst="rect">
            <a:avLst/>
          </a:prstGeom>
        </p:spPr>
      </p:pic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104021" y="4483323"/>
            <a:ext cx="2232000" cy="504000"/>
          </a:xfrm>
          <a:prstGeom prst="roundRect">
            <a:avLst>
              <a:gd name="adj" fmla="val 50000"/>
            </a:avLst>
          </a:prstGeom>
          <a:ln>
            <a:solidFill>
              <a:srgbClr val="FFFFFF"/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rgbClr val="FFFFFF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17"/>
            </p:custDataLst>
          </p:nvPr>
        </p:nvSpPr>
        <p:spPr>
          <a:xfrm>
            <a:off x="9028430" y="0"/>
            <a:ext cx="3163570" cy="1548130"/>
          </a:xfrm>
          <a:custGeom>
            <a:avLst/>
            <a:gdLst>
              <a:gd name="connsiteX0" fmla="*/ 0 w 6726149"/>
              <a:gd name="connsiteY0" fmla="*/ 0 h 3290498"/>
              <a:gd name="connsiteX1" fmla="*/ 6726149 w 6726149"/>
              <a:gd name="connsiteY1" fmla="*/ 0 h 3290498"/>
              <a:gd name="connsiteX2" fmla="*/ 6726149 w 6726149"/>
              <a:gd name="connsiteY2" fmla="*/ 2976151 h 3290498"/>
              <a:gd name="connsiteX3" fmla="*/ 6504586 w 6726149"/>
              <a:gd name="connsiteY3" fmla="*/ 3051120 h 3290498"/>
              <a:gd name="connsiteX4" fmla="*/ 4921250 w 6726149"/>
              <a:gd name="connsiteY4" fmla="*/ 3290498 h 3290498"/>
              <a:gd name="connsiteX5" fmla="*/ 15199 w 6726149"/>
              <a:gd name="connsiteY5" fmla="*/ 38549 h 329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6149" h="3290498">
                <a:moveTo>
                  <a:pt x="0" y="0"/>
                </a:moveTo>
                <a:lnTo>
                  <a:pt x="6726149" y="0"/>
                </a:lnTo>
                <a:lnTo>
                  <a:pt x="6726149" y="2976151"/>
                </a:lnTo>
                <a:lnTo>
                  <a:pt x="6504586" y="3051120"/>
                </a:lnTo>
                <a:cubicBezTo>
                  <a:pt x="6004411" y="3206691"/>
                  <a:pt x="5472617" y="3290498"/>
                  <a:pt x="4921250" y="3290498"/>
                </a:cubicBezTo>
                <a:cubicBezTo>
                  <a:pt x="2715781" y="3290498"/>
                  <a:pt x="823498" y="1949583"/>
                  <a:pt x="15199" y="38549"/>
                </a:cubicBezTo>
                <a:close/>
              </a:path>
            </a:pathLst>
          </a:custGeom>
          <a:solidFill>
            <a:schemeClr val="accent2">
              <a:alpha val="5000"/>
            </a:schemeClr>
          </a:solidFill>
          <a:ln>
            <a:noFill/>
            <a:prstDash val="solid"/>
          </a:ln>
          <a:effectLst>
            <a:outerShdw blurRad="304800" dist="101600" dir="8100000" algn="tr" rotWithShape="0">
              <a:srgbClr val="0048E5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image" Target="../media/image6.svg"/><Relationship Id="rId7" Type="http://schemas.openxmlformats.org/officeDocument/2006/relationships/image" Target="../media/image5.png"/><Relationship Id="rId6" Type="http://schemas.openxmlformats.org/officeDocument/2006/relationships/tags" Target="../tags/tag154.xml"/><Relationship Id="rId5" Type="http://schemas.openxmlformats.org/officeDocument/2006/relationships/image" Target="../media/image4.png"/><Relationship Id="rId4" Type="http://schemas.openxmlformats.org/officeDocument/2006/relationships/tags" Target="../tags/tag153.xml"/><Relationship Id="rId3" Type="http://schemas.openxmlformats.org/officeDocument/2006/relationships/image" Target="../media/image3.png"/><Relationship Id="rId2" Type="http://schemas.openxmlformats.org/officeDocument/2006/relationships/tags" Target="../tags/tag152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5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6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tags" Target="../tags/tag159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15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tags" Target="../tags/tag16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18.xml"/><Relationship Id="rId12" Type="http://schemas.openxmlformats.org/officeDocument/2006/relationships/tags" Target="../tags/tag163.xml"/><Relationship Id="rId11" Type="http://schemas.openxmlformats.org/officeDocument/2006/relationships/image" Target="../media/image15.svg"/><Relationship Id="rId10" Type="http://schemas.openxmlformats.org/officeDocument/2006/relationships/image" Target="../media/image14.png"/><Relationship Id="rId1" Type="http://schemas.openxmlformats.org/officeDocument/2006/relationships/tags" Target="../tags/tag16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65.xml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tags" Target="../tags/tag16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168.xml"/><Relationship Id="rId5" Type="http://schemas.openxmlformats.org/officeDocument/2006/relationships/image" Target="../media/image16.png"/><Relationship Id="rId4" Type="http://schemas.openxmlformats.org/officeDocument/2006/relationships/tags" Target="../tags/tag167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4645" y="811530"/>
            <a:ext cx="4064000" cy="1085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260475" y="1181100"/>
            <a:ext cx="1005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主体功能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软件的主体功能就是排版优化玻璃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把板材以最优的方案摆放好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并输出</a:t>
            </a:r>
            <a:r>
              <a:rPr lang="en-US" altLang="zh-CN">
                <a:solidFill>
                  <a:schemeClr val="tx1"/>
                </a:solidFill>
              </a:rPr>
              <a:t> G </a:t>
            </a:r>
            <a:r>
              <a:rPr lang="zh-CN" altLang="en-US">
                <a:solidFill>
                  <a:schemeClr val="tx1"/>
                </a:solidFill>
              </a:rPr>
              <a:t>代码格式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及附带的客户等信息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7005" y="2354580"/>
            <a:ext cx="5107305" cy="41471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71795" y="2310765"/>
            <a:ext cx="6301105" cy="4328795"/>
          </a:xfrm>
          <a:prstGeom prst="rect">
            <a:avLst/>
          </a:prstGeom>
        </p:spPr>
      </p:pic>
      <p:pic>
        <p:nvPicPr>
          <p:cNvPr id="10" name="图片 9" descr="树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50" y="1181100"/>
            <a:ext cx="914400" cy="9144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1198245" y="1826260"/>
            <a:ext cx="4472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导出</a:t>
            </a:r>
            <a:r>
              <a:rPr lang="en-US" altLang="zh-CN">
                <a:solidFill>
                  <a:schemeClr val="tx1"/>
                </a:solidFill>
              </a:rPr>
              <a:t>G</a:t>
            </a:r>
            <a:r>
              <a:rPr lang="zh-CN" altLang="en-US">
                <a:solidFill>
                  <a:schemeClr val="tx1"/>
                </a:solidFill>
              </a:rPr>
              <a:t>代码格式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样式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模板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695960" y="360045"/>
            <a:ext cx="10800080" cy="58166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玻璃优化软件详细功能需求</a:t>
            </a:r>
            <a:endParaRPr lang="zh-CN" altLang="en-US" dirty="0"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树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225" y="262890"/>
            <a:ext cx="914400" cy="9144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274445" y="136525"/>
            <a:ext cx="5009515" cy="58166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玻璃优化软件详细功能需求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4445" y="718820"/>
            <a:ext cx="10441305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信息录入</a:t>
            </a:r>
            <a:r>
              <a:rPr lang="en-US" altLang="zh-CN" b="1"/>
              <a:t> </a:t>
            </a:r>
            <a:r>
              <a:rPr lang="zh-CN" altLang="en-US" b="1"/>
              <a:t>要求</a:t>
            </a:r>
            <a:r>
              <a:rPr lang="en-US" altLang="zh-CN" b="1"/>
              <a:t> </a:t>
            </a:r>
            <a:r>
              <a:rPr lang="zh-CN" altLang="en-US" b="1"/>
              <a:t>分别（矩形</a:t>
            </a:r>
            <a:r>
              <a:rPr lang="en-US" altLang="zh-CN" b="1"/>
              <a:t>  </a:t>
            </a:r>
            <a:r>
              <a:rPr lang="zh-CN" altLang="en-US" b="1"/>
              <a:t>手动录入</a:t>
            </a:r>
            <a:r>
              <a:rPr lang="en-US" altLang="zh-CN" b="1"/>
              <a:t> </a:t>
            </a:r>
            <a:r>
              <a:rPr lang="zh-CN" altLang="en-US" b="1"/>
              <a:t>表格录入</a:t>
            </a:r>
            <a:r>
              <a:rPr lang="en-US" altLang="zh-CN" b="1"/>
              <a:t> </a:t>
            </a:r>
            <a:r>
              <a:rPr lang="zh-CN" altLang="en-US" b="1"/>
              <a:t>两种）</a:t>
            </a:r>
            <a:r>
              <a:rPr lang="en-US" altLang="zh-CN" b="1"/>
              <a:t>   </a:t>
            </a:r>
            <a:endParaRPr lang="en-US" altLang="zh-CN" b="1"/>
          </a:p>
          <a:p>
            <a:endParaRPr lang="en-US" altLang="zh-CN" b="1"/>
          </a:p>
        </p:txBody>
      </p:sp>
      <p:sp>
        <p:nvSpPr>
          <p:cNvPr id="3" name="圆角矩形 2"/>
          <p:cNvSpPr/>
          <p:nvPr/>
        </p:nvSpPr>
        <p:spPr>
          <a:xfrm>
            <a:off x="655955" y="1068705"/>
            <a:ext cx="10586085" cy="21932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ym typeface="+mn-ea"/>
              </a:rPr>
              <a:t>功能细分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要求</a:t>
            </a:r>
            <a:r>
              <a:rPr lang="en-US" altLang="zh-CN" sz="1600">
                <a:sym typeface="+mn-ea"/>
              </a:rPr>
              <a:t> </a:t>
            </a:r>
            <a:endParaRPr lang="en-US" altLang="zh-CN" sz="1600">
              <a:sym typeface="+mn-ea"/>
            </a:endParaRPr>
          </a:p>
          <a:p>
            <a:pPr algn="l"/>
            <a:r>
              <a:rPr lang="zh-CN" altLang="en-US" sz="1600">
                <a:sym typeface="+mn-ea"/>
              </a:rPr>
              <a:t>表格录入时可以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增加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磨边量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及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客户信息</a:t>
            </a:r>
            <a:r>
              <a:rPr lang="zh-CN" altLang="en-US" sz="1600">
                <a:sym typeface="+mn-ea"/>
              </a:rPr>
              <a:t>）</a:t>
            </a:r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  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客户信息</a:t>
            </a:r>
            <a:r>
              <a:rPr lang="en-US" altLang="zh-CN" sz="1600">
                <a:sym typeface="+mn-ea"/>
              </a:rPr>
              <a:t>  </a:t>
            </a:r>
            <a:r>
              <a:rPr lang="zh-CN" altLang="en-US" sz="1600">
                <a:sym typeface="+mn-ea"/>
              </a:rPr>
              <a:t>手动添加正常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正常录入</a:t>
            </a:r>
            <a:r>
              <a:rPr lang="en-US" altLang="zh-CN" sz="1600">
                <a:sym typeface="+mn-ea"/>
              </a:rPr>
              <a:t>  </a:t>
            </a:r>
            <a:r>
              <a:rPr lang="zh-CN" altLang="en-US" sz="1600">
                <a:sym typeface="+mn-ea"/>
              </a:rPr>
              <a:t>手工填写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要求客户信息是跟下来的</a:t>
            </a:r>
            <a:r>
              <a:rPr lang="en-US" altLang="zh-CN" sz="1600">
                <a:sym typeface="+mn-ea"/>
              </a:rPr>
              <a:t>  </a:t>
            </a:r>
            <a:r>
              <a:rPr lang="zh-CN" altLang="en-US" sz="1600">
                <a:sym typeface="+mn-ea"/>
              </a:rPr>
              <a:t>就是上一个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客户填的是</a:t>
            </a:r>
            <a:r>
              <a:rPr lang="en-US" altLang="zh-CN" sz="1600">
                <a:sym typeface="+mn-ea"/>
              </a:rPr>
              <a:t>“</a:t>
            </a:r>
            <a:r>
              <a:rPr lang="zh-CN" altLang="en-US" sz="1600">
                <a:sym typeface="+mn-ea"/>
              </a:rPr>
              <a:t>张三</a:t>
            </a:r>
            <a:r>
              <a:rPr lang="en-US" altLang="zh-CN" sz="1600">
                <a:sym typeface="+mn-ea"/>
              </a:rPr>
              <a:t>”</a:t>
            </a:r>
            <a:r>
              <a:rPr lang="zh-CN" altLang="en-US" sz="1600">
                <a:sym typeface="+mn-ea"/>
              </a:rPr>
              <a:t>下一个客户也要是</a:t>
            </a:r>
            <a:r>
              <a:rPr lang="en-US" altLang="zh-CN" sz="1600">
                <a:sym typeface="+mn-ea"/>
              </a:rPr>
              <a:t>“</a:t>
            </a:r>
            <a:r>
              <a:rPr lang="zh-CN" altLang="en-US" sz="1600">
                <a:sym typeface="+mn-ea"/>
              </a:rPr>
              <a:t>张三</a:t>
            </a:r>
            <a:r>
              <a:rPr lang="en-US" altLang="zh-CN" sz="1600">
                <a:sym typeface="+mn-ea"/>
              </a:rPr>
              <a:t>” </a:t>
            </a:r>
            <a:r>
              <a:rPr lang="zh-CN" altLang="en-US" sz="1600">
                <a:sym typeface="+mn-ea"/>
              </a:rPr>
              <a:t>如果要变为</a:t>
            </a:r>
            <a:r>
              <a:rPr lang="en-US" altLang="zh-CN" sz="1600">
                <a:sym typeface="+mn-ea"/>
              </a:rPr>
              <a:t>“</a:t>
            </a:r>
            <a:r>
              <a:rPr lang="zh-CN" altLang="en-US" sz="1600">
                <a:sym typeface="+mn-ea"/>
              </a:rPr>
              <a:t>李四</a:t>
            </a:r>
            <a:r>
              <a:rPr lang="en-US" altLang="zh-CN" sz="1600">
                <a:sym typeface="+mn-ea"/>
              </a:rPr>
              <a:t>” </a:t>
            </a:r>
            <a:r>
              <a:rPr lang="zh-CN" altLang="en-US" sz="1600">
                <a:sym typeface="+mn-ea"/>
              </a:rPr>
              <a:t>是要是手动再次更改一下</a:t>
            </a:r>
            <a:r>
              <a:rPr lang="en-US" altLang="zh-CN" sz="1600">
                <a:sym typeface="+mn-ea"/>
              </a:rPr>
              <a:t>  </a:t>
            </a:r>
            <a:r>
              <a:rPr lang="zh-CN" altLang="en-US" sz="1600">
                <a:sym typeface="+mn-ea"/>
              </a:rPr>
              <a:t>客户信息要预留并输出</a:t>
            </a:r>
            <a:r>
              <a:rPr lang="en-US" altLang="zh-CN" sz="1600">
                <a:sym typeface="+mn-ea"/>
              </a:rPr>
              <a:t>20</a:t>
            </a:r>
            <a:r>
              <a:rPr lang="zh-CN" altLang="en-US" sz="1600">
                <a:sym typeface="+mn-ea"/>
              </a:rPr>
              <a:t>项左右</a:t>
            </a:r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可以</a:t>
            </a:r>
            <a:r>
              <a:rPr lang="en-US" altLang="zh-CN" sz="1600">
                <a:sym typeface="+mn-ea"/>
              </a:rPr>
              <a:t> excel</a:t>
            </a:r>
            <a:r>
              <a:rPr lang="zh-CN" altLang="en-US" sz="1600">
                <a:sym typeface="+mn-ea"/>
              </a:rPr>
              <a:t>表格导入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导入也可以输入磨边量</a:t>
            </a:r>
            <a:endParaRPr lang="en-US" altLang="zh-CN" sz="1600">
              <a:sym typeface="+mn-ea"/>
            </a:endParaRPr>
          </a:p>
          <a:p>
            <a:pPr algn="l"/>
            <a:r>
              <a:rPr lang="en-US" altLang="zh-CN" sz="1600">
                <a:solidFill>
                  <a:srgbClr val="FF0000"/>
                </a:solidFill>
                <a:sym typeface="+mn-ea"/>
              </a:rPr>
              <a:t> </a:t>
            </a:r>
            <a:endParaRPr lang="zh-CN" altLang="en-US" sz="160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rgbClr val="FF0000"/>
                </a:solidFill>
                <a:sym typeface="+mn-ea"/>
              </a:rPr>
              <a:t>磨边量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磨边量就是切割出来的尺寸要大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比如订单小片（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500X500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）磨边量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如果四边同修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1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那莫切割出来的正式尺寸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就是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 (502X502) </a:t>
            </a:r>
            <a:r>
              <a:rPr lang="zh-CN" altLang="en-US" sz="1600">
                <a:solidFill>
                  <a:schemeClr val="bg1"/>
                </a:solidFill>
                <a:sym typeface="+mn-ea"/>
              </a:rPr>
              <a:t>注意标签上还是要显示</a:t>
            </a:r>
            <a:r>
              <a:rPr lang="en-US" altLang="zh-CN" sz="1600">
                <a:solidFill>
                  <a:schemeClr val="bg1"/>
                </a:solidFill>
                <a:sym typeface="+mn-ea"/>
              </a:rPr>
              <a:t>500X500</a:t>
            </a:r>
            <a:endParaRPr lang="en-US" altLang="zh-CN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655955" y="3261995"/>
            <a:ext cx="10586085" cy="962660"/>
          </a:xfrm>
          <a:prstGeom prst="roundRect">
            <a:avLst/>
          </a:prstGeom>
          <a:gradFill>
            <a:gsLst>
              <a:gs pos="50000">
                <a:srgbClr val="92D050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定向功能</a:t>
            </a:r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 </a:t>
            </a:r>
            <a:r>
              <a:rPr lang="zh-CN" altLang="en-US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因为有条纹的玻璃</a:t>
            </a:r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 </a:t>
            </a:r>
            <a:r>
              <a:rPr lang="zh-CN" altLang="en-US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一优化就会交叉排版</a:t>
            </a:r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</a:t>
            </a:r>
            <a:r>
              <a:rPr lang="zh-CN" altLang="en-US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导致无法连纹</a:t>
            </a:r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</a:t>
            </a:r>
            <a:r>
              <a:rPr lang="zh-CN" altLang="en-US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现在的解决方案是在输入尺寸的时候</a:t>
            </a:r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</a:t>
            </a:r>
            <a:r>
              <a:rPr lang="zh-CN" altLang="en-US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统一大数值在前或者小数值在前</a:t>
            </a:r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</a:t>
            </a:r>
            <a:r>
              <a:rPr lang="zh-CN" altLang="en-US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并定住方向进行优化</a:t>
            </a:r>
            <a:endParaRPr lang="zh-CN" altLang="en-US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sym typeface="+mn-ea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5955" y="4224655"/>
            <a:ext cx="10662920" cy="665480"/>
          </a:xfrm>
          <a:prstGeom prst="roundRect">
            <a:avLst/>
          </a:prstGeom>
          <a:gradFill>
            <a:gsLst>
              <a:gs pos="2000">
                <a:srgbClr val="92D050"/>
              </a:gs>
              <a:gs pos="0">
                <a:schemeClr val="accent6">
                  <a:lumMod val="25000"/>
                  <a:lumOff val="75000"/>
                </a:schemeClr>
              </a:gs>
              <a:gs pos="83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异形导入</a:t>
            </a:r>
            <a:r>
              <a:rPr lang="en-US" altLang="zh-CN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</a:t>
            </a:r>
            <a:r>
              <a:rPr lang="zh-CN" altLang="en-US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这个是软件的一个核心功能</a:t>
            </a:r>
            <a:r>
              <a:rPr lang="en-US" altLang="zh-CN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</a:t>
            </a:r>
            <a:r>
              <a:rPr lang="zh-CN" altLang="en-US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第一要有异形库</a:t>
            </a:r>
            <a:r>
              <a:rPr lang="en-US" altLang="zh-CN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</a:t>
            </a:r>
            <a:r>
              <a:rPr lang="zh-CN" altLang="en-US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常用的基础形状</a:t>
            </a:r>
            <a:r>
              <a:rPr lang="en-US" altLang="zh-CN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</a:t>
            </a:r>
            <a:r>
              <a:rPr lang="zh-CN" altLang="en-US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第二要可以</a:t>
            </a:r>
            <a:r>
              <a:rPr lang="en-US" altLang="zh-CN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 cad</a:t>
            </a:r>
            <a:r>
              <a:rPr lang="zh-CN" altLang="en-US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画图导入然后软件进行排版</a:t>
            </a:r>
            <a:endParaRPr lang="zh-CN" altLang="en-US" sz="160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sym typeface="+mn-ea"/>
            </a:endParaRPr>
          </a:p>
          <a:p>
            <a:pPr algn="l"/>
            <a:r>
              <a:rPr lang="zh-CN" altLang="en-US" sz="160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并可以添加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修边</a:t>
            </a:r>
            <a:r>
              <a:rPr lang="en-US" altLang="zh-CN" sz="1600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 </a:t>
            </a:r>
            <a:r>
              <a:rPr lang="en-US" altLang="zh-CN" sz="16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 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比如一个圆形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外面还要加一个框因为园是不能直接被拿出来的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9" name="图片 8" descr="花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225" y="3291205"/>
            <a:ext cx="502920" cy="502920"/>
          </a:xfrm>
          <a:prstGeom prst="rect">
            <a:avLst/>
          </a:prstGeom>
        </p:spPr>
      </p:pic>
      <p:pic>
        <p:nvPicPr>
          <p:cNvPr id="11" name="图片 10" descr="花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225" y="4328160"/>
            <a:ext cx="502920" cy="502920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652145" y="4972685"/>
            <a:ext cx="10662920" cy="895350"/>
          </a:xfrm>
          <a:prstGeom prst="roundRect">
            <a:avLst/>
          </a:prstGeom>
          <a:gradFill>
            <a:gsLst>
              <a:gs pos="2000">
                <a:srgbClr val="92D050"/>
              </a:gs>
              <a:gs pos="0">
                <a:schemeClr val="accent6">
                  <a:lumMod val="25000"/>
                  <a:lumOff val="75000"/>
                </a:schemeClr>
              </a:gs>
              <a:gs pos="83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sym typeface="+mn-ea"/>
              </a:rPr>
              <a:t>手工排版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优化出来的图形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可能因为算法的问题我们可进项手动或者自动重排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以达到更高的自由度更好的排版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方案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1600">
                <a:solidFill>
                  <a:schemeClr val="tx1"/>
                </a:solidFill>
                <a:sym typeface="+mn-ea"/>
              </a:rPr>
              <a:t>可以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rgbClr val="FFFF00"/>
                </a:solidFill>
                <a:sym typeface="+mn-ea"/>
              </a:rPr>
              <a:t>（左右镜像</a:t>
            </a:r>
            <a:r>
              <a:rPr lang="en-US" altLang="zh-CN" sz="1600">
                <a:solidFill>
                  <a:srgbClr val="FFFF00"/>
                </a:solidFill>
                <a:sym typeface="+mn-ea"/>
              </a:rPr>
              <a:t> </a:t>
            </a:r>
            <a:r>
              <a:rPr lang="zh-CN" altLang="en-US" sz="1600">
                <a:solidFill>
                  <a:srgbClr val="FFFF00"/>
                </a:solidFill>
                <a:sym typeface="+mn-ea"/>
              </a:rPr>
              <a:t>上下镜像</a:t>
            </a:r>
            <a:r>
              <a:rPr lang="en-US" altLang="zh-CN" sz="1600">
                <a:solidFill>
                  <a:srgbClr val="FFFF00"/>
                </a:solidFill>
                <a:sym typeface="+mn-ea"/>
              </a:rPr>
              <a:t> </a:t>
            </a:r>
            <a:r>
              <a:rPr lang="zh-CN" altLang="en-US" sz="1600">
                <a:solidFill>
                  <a:srgbClr val="FFFF00"/>
                </a:solidFill>
                <a:sym typeface="+mn-ea"/>
              </a:rPr>
              <a:t>）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可以移动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可以添加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或者减去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旋转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更改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线路</a:t>
            </a: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3" name="图片 12" descr="花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035" y="5106670"/>
            <a:ext cx="502920" cy="502920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655955" y="5885180"/>
            <a:ext cx="10662920" cy="780415"/>
          </a:xfrm>
          <a:prstGeom prst="roundRect">
            <a:avLst/>
          </a:prstGeom>
          <a:gradFill>
            <a:gsLst>
              <a:gs pos="2000">
                <a:srgbClr val="92D050"/>
              </a:gs>
              <a:gs pos="0">
                <a:schemeClr val="accent6">
                  <a:lumMod val="25000"/>
                  <a:lumOff val="75000"/>
                </a:schemeClr>
              </a:gs>
              <a:gs pos="83000">
                <a:schemeClr val="accent6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sym typeface="+mn-ea"/>
              </a:rPr>
              <a:t>所有的刀线下刀的位置都要距离玻璃边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3MM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下刀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结束的位置也是一样的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距离玻璃边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3MM </a:t>
            </a:r>
            <a:endParaRPr lang="en-US" altLang="zh-CN" sz="16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9" name="图片 18" descr="花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3035" y="6009640"/>
            <a:ext cx="502920" cy="4387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1380" y="1104265"/>
            <a:ext cx="10864215" cy="156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/>
                </a:solidFill>
              </a:rPr>
              <a:t>原片的要求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原片手动输入就可以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主要添加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修边</a:t>
            </a:r>
            <a:r>
              <a:rPr lang="zh-CN" altLang="en-US">
                <a:solidFill>
                  <a:schemeClr val="tx1"/>
                </a:solidFill>
              </a:rPr>
              <a:t>的功能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rgbClr val="FF0000"/>
                </a:solidFill>
              </a:rPr>
              <a:t>最小距离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就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就是说如果原片</a:t>
            </a:r>
            <a:r>
              <a:rPr lang="en-US" altLang="zh-CN">
                <a:solidFill>
                  <a:schemeClr val="tx1"/>
                </a:solidFill>
              </a:rPr>
              <a:t>3000 </a:t>
            </a:r>
            <a:r>
              <a:rPr lang="zh-CN" altLang="en-US">
                <a:solidFill>
                  <a:schemeClr val="tx1"/>
                </a:solidFill>
              </a:rPr>
              <a:t>优化的图正好是</a:t>
            </a:r>
            <a:r>
              <a:rPr lang="en-US" altLang="zh-CN">
                <a:solidFill>
                  <a:schemeClr val="tx1"/>
                </a:solidFill>
              </a:rPr>
              <a:t>2998</a:t>
            </a:r>
            <a:r>
              <a:rPr lang="zh-CN" altLang="en-US">
                <a:solidFill>
                  <a:schemeClr val="tx1"/>
                </a:solidFill>
              </a:rPr>
              <a:t>那么就会有一个</a:t>
            </a:r>
            <a:r>
              <a:rPr lang="en-US" altLang="zh-CN">
                <a:solidFill>
                  <a:schemeClr val="tx1"/>
                </a:solidFill>
              </a:rPr>
              <a:t> 2MM D</a:t>
            </a:r>
            <a:r>
              <a:rPr lang="zh-CN" altLang="en-US">
                <a:solidFill>
                  <a:schemeClr val="tx1"/>
                </a:solidFill>
              </a:rPr>
              <a:t>的小边</a:t>
            </a:r>
            <a:r>
              <a:rPr lang="en-US" altLang="zh-CN">
                <a:solidFill>
                  <a:schemeClr val="tx1"/>
                </a:solidFill>
              </a:rPr>
              <a:t>2MM </a:t>
            </a:r>
            <a:r>
              <a:rPr lang="zh-CN" altLang="en-US">
                <a:solidFill>
                  <a:schemeClr val="tx1"/>
                </a:solidFill>
              </a:rPr>
              <a:t>是无法切割的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一般我们要自己设置最小的距离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比如设置</a:t>
            </a:r>
            <a:r>
              <a:rPr lang="en-US" altLang="zh-CN">
                <a:solidFill>
                  <a:schemeClr val="tx1"/>
                </a:solidFill>
              </a:rPr>
              <a:t>10MM </a:t>
            </a:r>
            <a:r>
              <a:rPr lang="zh-CN" altLang="en-US">
                <a:solidFill>
                  <a:schemeClr val="tx1"/>
                </a:solidFill>
              </a:rPr>
              <a:t>就是让优化好的图型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永远不出现效应</a:t>
            </a:r>
            <a:r>
              <a:rPr lang="en-US" altLang="zh-CN">
                <a:solidFill>
                  <a:schemeClr val="tx1"/>
                </a:solidFill>
              </a:rPr>
              <a:t>10MM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chemeClr val="tx1"/>
                </a:solidFill>
              </a:rPr>
              <a:t>边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图片 9" descr="树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0" y="1286510"/>
            <a:ext cx="914400" cy="9144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95960" y="360045"/>
            <a:ext cx="10800080" cy="58166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玻璃优化软件详细功能需求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2165" y="2812415"/>
            <a:ext cx="11036300" cy="902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/>
                </a:solidFill>
              </a:rPr>
              <a:t>优化好的尺寸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要在一起的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比例如有一单</a:t>
            </a:r>
            <a:r>
              <a:rPr lang="en-US" altLang="zh-CN">
                <a:solidFill>
                  <a:schemeClr val="tx1"/>
                </a:solidFill>
              </a:rPr>
              <a:t>(1830X2440)</a:t>
            </a:r>
            <a:r>
              <a:rPr lang="zh-CN" altLang="en-US">
                <a:solidFill>
                  <a:schemeClr val="tx1"/>
                </a:solidFill>
              </a:rPr>
              <a:t>需要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张</a:t>
            </a:r>
            <a:r>
              <a:rPr lang="en-US" altLang="zh-CN">
                <a:solidFill>
                  <a:schemeClr val="tx1"/>
                </a:solidFill>
              </a:rPr>
              <a:t>  (2000X2440)</a:t>
            </a:r>
            <a:r>
              <a:rPr lang="zh-CN" altLang="en-US">
                <a:solidFill>
                  <a:schemeClr val="tx1"/>
                </a:solidFill>
              </a:rPr>
              <a:t>需要</a:t>
            </a:r>
            <a:r>
              <a:rPr lang="en-US" altLang="zh-CN">
                <a:solidFill>
                  <a:schemeClr val="tx1"/>
                </a:solidFill>
              </a:rPr>
              <a:t>6</a:t>
            </a:r>
            <a:r>
              <a:rPr lang="zh-CN" altLang="en-US">
                <a:solidFill>
                  <a:schemeClr val="tx1"/>
                </a:solidFill>
              </a:rPr>
              <a:t>张</a:t>
            </a:r>
            <a:r>
              <a:rPr lang="en-US" altLang="zh-CN">
                <a:solidFill>
                  <a:schemeClr val="tx1"/>
                </a:solidFill>
              </a:rPr>
              <a:t> (2200X2440)</a:t>
            </a:r>
            <a:r>
              <a:rPr lang="zh-CN" altLang="en-US">
                <a:solidFill>
                  <a:schemeClr val="tx1"/>
                </a:solidFill>
              </a:rPr>
              <a:t>需要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张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就要一个类型（</a:t>
            </a:r>
            <a:r>
              <a:rPr lang="en-US" altLang="zh-CN">
                <a:solidFill>
                  <a:schemeClr val="tx1"/>
                </a:solidFill>
              </a:rPr>
              <a:t>1830X2440)</a:t>
            </a:r>
            <a:r>
              <a:rPr lang="zh-CN" altLang="en-US">
                <a:solidFill>
                  <a:schemeClr val="tx1"/>
                </a:solidFill>
              </a:rPr>
              <a:t>的全部切割完成在进行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行下一项</a:t>
            </a:r>
            <a:r>
              <a:rPr lang="en-US" altLang="zh-CN">
                <a:solidFill>
                  <a:schemeClr val="tx1"/>
                </a:solidFill>
              </a:rPr>
              <a:t>   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还有第二种模式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就是不用太考虑优化率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让他订单中的大片先出来然后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约往后越小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或者小片先出越往后越大）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5" name="图片 4" descr="大树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745" y="2833370"/>
            <a:ext cx="693420" cy="693420"/>
          </a:xfrm>
          <a:prstGeom prst="rect">
            <a:avLst/>
          </a:prstGeom>
        </p:spPr>
      </p:pic>
      <p:pic>
        <p:nvPicPr>
          <p:cNvPr id="12" name="图片 11" descr="树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3020" y="3777615"/>
            <a:ext cx="914400" cy="914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81380" y="4044950"/>
            <a:ext cx="10427970" cy="608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r>
              <a:rPr lang="zh-CN" altLang="en-US"/>
              <a:t>名字的命名方式</a:t>
            </a:r>
            <a:r>
              <a:rPr lang="en-US" altLang="zh-CN"/>
              <a:t> </a:t>
            </a:r>
            <a:r>
              <a:rPr lang="zh-CN" altLang="en-US"/>
              <a:t>名称</a:t>
            </a:r>
            <a:r>
              <a:rPr lang="en-US" altLang="zh-CN"/>
              <a:t>+ </a:t>
            </a:r>
            <a:r>
              <a:rPr lang="zh-CN" altLang="en-US"/>
              <a:t>序号</a:t>
            </a:r>
            <a:r>
              <a:rPr lang="en-US" altLang="zh-CN"/>
              <a:t> +</a:t>
            </a:r>
            <a:r>
              <a:rPr lang="zh-CN" altLang="en-US"/>
              <a:t>原片使用数量</a:t>
            </a:r>
            <a:r>
              <a:rPr lang="en-US" altLang="zh-CN"/>
              <a:t>+ </a:t>
            </a:r>
            <a:r>
              <a:rPr lang="zh-CN" altLang="en-US"/>
              <a:t>原片的大小</a:t>
            </a:r>
            <a:r>
              <a:rPr lang="en-US" altLang="zh-CN"/>
              <a:t> +</a:t>
            </a:r>
            <a:r>
              <a:rPr lang="zh-CN" altLang="en-US"/>
              <a:t>文件格式</a:t>
            </a:r>
            <a:r>
              <a:rPr lang="en-US" altLang="zh-CN"/>
              <a:t> </a:t>
            </a:r>
            <a:r>
              <a:rPr lang="zh-CN" altLang="en-US"/>
              <a:t>这样软件才能正确读取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735" y="4037330"/>
            <a:ext cx="1876425" cy="2286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81380" y="4265930"/>
            <a:ext cx="10427970" cy="691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r>
              <a:rPr lang="zh-CN" altLang="en-US"/>
              <a:t>导出的位置我们可以自行更改选自</a:t>
            </a:r>
            <a:endParaRPr lang="zh-CN" altLang="en-US"/>
          </a:p>
        </p:txBody>
      </p:sp>
      <p:pic>
        <p:nvPicPr>
          <p:cNvPr id="16" name="图片 15" descr="树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33020" y="5300980"/>
            <a:ext cx="914400" cy="914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695960" y="5300980"/>
            <a:ext cx="10303510" cy="1037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原片是有厚度</a:t>
            </a:r>
            <a:r>
              <a:rPr lang="en-US" altLang="zh-CN"/>
              <a:t> </a:t>
            </a:r>
            <a:r>
              <a:rPr lang="zh-CN" altLang="en-US"/>
              <a:t>和类行区分的</a:t>
            </a:r>
            <a:r>
              <a:rPr lang="en-US" altLang="zh-CN"/>
              <a:t> </a:t>
            </a:r>
            <a:r>
              <a:rPr lang="zh-CN" altLang="en-US"/>
              <a:t>比如</a:t>
            </a:r>
            <a:r>
              <a:rPr lang="en-US" altLang="zh-CN"/>
              <a:t> 5MM</a:t>
            </a:r>
            <a:r>
              <a:rPr lang="zh-CN" altLang="en-US"/>
              <a:t>的就会有</a:t>
            </a:r>
            <a:r>
              <a:rPr lang="en-US" altLang="zh-CN"/>
              <a:t> (5MM </a:t>
            </a:r>
            <a:r>
              <a:rPr lang="zh-CN" altLang="en-US"/>
              <a:t>白玻</a:t>
            </a:r>
            <a:r>
              <a:rPr lang="en-US" altLang="zh-CN"/>
              <a:t> 5MM</a:t>
            </a:r>
            <a:r>
              <a:rPr lang="zh-CN" altLang="en-US"/>
              <a:t>灰玻等）要预留</a:t>
            </a:r>
            <a:r>
              <a:rPr lang="en-US" altLang="zh-CN"/>
              <a:t> </a:t>
            </a:r>
            <a:r>
              <a:rPr lang="zh-CN" altLang="en-US"/>
              <a:t>备注口</a:t>
            </a:r>
            <a:r>
              <a:rPr lang="en-US" altLang="zh-CN"/>
              <a:t> </a:t>
            </a:r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95325" y="1069975"/>
            <a:ext cx="10891520" cy="750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/>
                </a:solidFill>
              </a:rPr>
              <a:t>信息编辑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输出</a:t>
            </a:r>
            <a:r>
              <a:rPr lang="en-US" altLang="zh-CN">
                <a:solidFill>
                  <a:schemeClr val="tx1"/>
                </a:solidFill>
              </a:rPr>
              <a:t>  G</a:t>
            </a:r>
            <a:r>
              <a:rPr lang="zh-CN" altLang="en-US">
                <a:solidFill>
                  <a:schemeClr val="tx1"/>
                </a:solidFill>
              </a:rPr>
              <a:t>代码输出要包含客户信息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因为客户要看信息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机器上的打印机要读取信息以方便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帖标签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就是说不光有刀路还有信息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60045"/>
            <a:ext cx="10800080" cy="58166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玻璃优化软件详细功能需求</a:t>
            </a:r>
            <a:endParaRPr lang="zh-CN" altLang="en-US" dirty="0">
              <a:sym typeface="+mn-ea"/>
            </a:endParaRPr>
          </a:p>
        </p:txBody>
      </p:sp>
      <p:pic>
        <p:nvPicPr>
          <p:cNvPr id="5" name="图片 4" descr="大树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69975"/>
            <a:ext cx="693420" cy="693420"/>
          </a:xfrm>
          <a:prstGeom prst="rect">
            <a:avLst/>
          </a:prstGeom>
        </p:spPr>
      </p:pic>
      <p:pic>
        <p:nvPicPr>
          <p:cNvPr id="3" name="图片 2" descr="大树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" y="1948815"/>
            <a:ext cx="693420" cy="6934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0420" y="1948815"/>
            <a:ext cx="10659110" cy="847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标签编辑功能</a:t>
            </a:r>
            <a:r>
              <a:rPr lang="en-US" altLang="zh-CN"/>
              <a:t> </a:t>
            </a:r>
            <a:r>
              <a:rPr lang="zh-CN" altLang="en-US"/>
              <a:t>在软件中可以设计标签</a:t>
            </a:r>
            <a:r>
              <a:rPr lang="en-US" altLang="zh-CN"/>
              <a:t> </a:t>
            </a:r>
            <a:r>
              <a:rPr lang="zh-CN" altLang="en-US"/>
              <a:t>编辑字体</a:t>
            </a:r>
            <a:r>
              <a:rPr lang="en-US" altLang="zh-CN"/>
              <a:t> </a:t>
            </a:r>
            <a:r>
              <a:rPr lang="zh-CN" altLang="en-US"/>
              <a:t>纸张</a:t>
            </a:r>
            <a:r>
              <a:rPr lang="en-US" altLang="zh-CN"/>
              <a:t>  </a:t>
            </a:r>
            <a:r>
              <a:rPr lang="zh-CN" altLang="en-US"/>
              <a:t>纸张有卷式的</a:t>
            </a:r>
            <a:r>
              <a:rPr lang="en-US" altLang="zh-CN"/>
              <a:t> </a:t>
            </a:r>
            <a:r>
              <a:rPr lang="zh-CN" altLang="en-US"/>
              <a:t>有</a:t>
            </a:r>
            <a:r>
              <a:rPr lang="en-US" altLang="zh-CN"/>
              <a:t>A4</a:t>
            </a:r>
            <a:r>
              <a:rPr lang="zh-CN" altLang="en-US"/>
              <a:t>纸式的两种</a:t>
            </a:r>
            <a:r>
              <a:rPr lang="en-US" altLang="zh-CN"/>
              <a:t> </a:t>
            </a:r>
            <a:r>
              <a:rPr lang="zh-CN" altLang="en-US"/>
              <a:t>设计尺寸啊</a:t>
            </a:r>
            <a:r>
              <a:rPr lang="en-US" altLang="zh-CN"/>
              <a:t> </a:t>
            </a:r>
            <a:r>
              <a:rPr lang="zh-CN" altLang="en-US"/>
              <a:t>需切数量啊</a:t>
            </a:r>
            <a:r>
              <a:rPr lang="en-US" altLang="zh-CN"/>
              <a:t> </a:t>
            </a:r>
            <a:r>
              <a:rPr lang="zh-CN" altLang="en-US"/>
              <a:t>客户信息</a:t>
            </a:r>
            <a:r>
              <a:rPr lang="en-US" altLang="zh-CN"/>
              <a:t> </a:t>
            </a:r>
            <a:r>
              <a:rPr lang="zh-CN" altLang="en-US"/>
              <a:t>订单编号等</a:t>
            </a:r>
            <a:endParaRPr lang="zh-CN" altLang="en-US"/>
          </a:p>
        </p:txBody>
      </p:sp>
      <p:pic>
        <p:nvPicPr>
          <p:cNvPr id="13" name="图片 12" descr="大树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" y="2827655"/>
            <a:ext cx="693420" cy="6934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6930" y="2827655"/>
            <a:ext cx="10888345" cy="864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优化报告</a:t>
            </a:r>
            <a:r>
              <a:rPr lang="en-US" altLang="zh-CN"/>
              <a:t> </a:t>
            </a:r>
            <a:r>
              <a:rPr lang="zh-CN" altLang="en-US"/>
              <a:t>就是优化好的订单</a:t>
            </a:r>
            <a:r>
              <a:rPr lang="en-US" altLang="zh-CN"/>
              <a:t> </a:t>
            </a:r>
            <a:r>
              <a:rPr lang="zh-CN" altLang="en-US"/>
              <a:t>出材率</a:t>
            </a:r>
            <a:r>
              <a:rPr lang="en-US" altLang="zh-CN"/>
              <a:t> </a:t>
            </a:r>
            <a:r>
              <a:rPr lang="zh-CN" altLang="en-US"/>
              <a:t>优化</a:t>
            </a:r>
            <a:r>
              <a:rPr lang="en-US" altLang="zh-CN"/>
              <a:t> </a:t>
            </a:r>
            <a:r>
              <a:rPr lang="zh-CN" altLang="en-US"/>
              <a:t>那些图形</a:t>
            </a:r>
            <a:r>
              <a:rPr lang="en-US" altLang="zh-CN"/>
              <a:t> </a:t>
            </a:r>
            <a:r>
              <a:rPr lang="zh-CN" altLang="en-US"/>
              <a:t>优化的原片</a:t>
            </a:r>
            <a:r>
              <a:rPr lang="en-US" altLang="zh-CN"/>
              <a:t> </a:t>
            </a:r>
            <a:r>
              <a:rPr lang="zh-CN" altLang="en-US"/>
              <a:t>优化的图型</a:t>
            </a:r>
            <a:r>
              <a:rPr lang="en-US" altLang="zh-CN"/>
              <a:t> </a:t>
            </a:r>
            <a:r>
              <a:rPr lang="zh-CN" altLang="en-US"/>
              <a:t>可以规定</a:t>
            </a:r>
            <a:r>
              <a:rPr lang="en-US" altLang="zh-CN"/>
              <a:t> </a:t>
            </a:r>
            <a:r>
              <a:rPr lang="zh-CN" altLang="en-US"/>
              <a:t>一张纸打印机几个图</a:t>
            </a:r>
            <a:endParaRPr lang="zh-CN" altLang="en-US"/>
          </a:p>
          <a:p>
            <a:r>
              <a:rPr lang="zh-CN" altLang="en-US"/>
              <a:t>还有发货单</a:t>
            </a:r>
            <a:r>
              <a:rPr lang="en-US" altLang="zh-CN"/>
              <a:t> </a:t>
            </a:r>
            <a:r>
              <a:rPr lang="zh-CN" altLang="en-US"/>
              <a:t>就是</a:t>
            </a:r>
            <a:r>
              <a:rPr lang="en-US" altLang="zh-CN"/>
              <a:t> </a:t>
            </a:r>
            <a:r>
              <a:rPr lang="zh-CN" altLang="en-US"/>
              <a:t>设置价格然后出总价格</a:t>
            </a:r>
            <a:r>
              <a:rPr lang="en-US" altLang="zh-CN"/>
              <a:t> </a:t>
            </a:r>
            <a:r>
              <a:rPr lang="zh-CN" altLang="en-US"/>
              <a:t>客户名称</a:t>
            </a:r>
            <a:r>
              <a:rPr lang="en-US" altLang="zh-CN"/>
              <a:t> </a:t>
            </a:r>
            <a:r>
              <a:rPr lang="zh-CN" altLang="en-US"/>
              <a:t>订单</a:t>
            </a:r>
            <a:r>
              <a:rPr lang="en-US" altLang="zh-CN"/>
              <a:t> </a:t>
            </a:r>
            <a:r>
              <a:rPr lang="zh-CN" altLang="en-US"/>
              <a:t>和小片信息</a:t>
            </a:r>
            <a:r>
              <a:rPr lang="en-US" altLang="zh-CN"/>
              <a:t> </a:t>
            </a:r>
            <a:r>
              <a:rPr lang="zh-CN" altLang="en-US"/>
              <a:t>等信息</a:t>
            </a:r>
            <a:endParaRPr lang="zh-CN" altLang="en-US"/>
          </a:p>
          <a:p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15" name="图片 14" descr="大树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50" y="3960495"/>
            <a:ext cx="693420" cy="693420"/>
          </a:xfrm>
          <a:prstGeom prst="rect">
            <a:avLst/>
          </a:prstGeom>
        </p:spPr>
      </p:pic>
      <p:pic>
        <p:nvPicPr>
          <p:cNvPr id="16" name="图片 15" descr="大树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050" y="5197475"/>
            <a:ext cx="693420" cy="69342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39470" y="3806190"/>
            <a:ext cx="10179050" cy="1076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切割的路线</a:t>
            </a:r>
            <a:r>
              <a:rPr lang="en-US" altLang="zh-CN"/>
              <a:t>  </a:t>
            </a:r>
            <a:r>
              <a:rPr lang="zh-CN" altLang="en-US"/>
              <a:t>可以使用</a:t>
            </a:r>
            <a:r>
              <a:rPr lang="en-US" altLang="zh-CN"/>
              <a:t> </a:t>
            </a:r>
            <a:r>
              <a:rPr lang="zh-CN" altLang="en-US"/>
              <a:t>原序</a:t>
            </a:r>
            <a:r>
              <a:rPr lang="en-US" altLang="zh-CN"/>
              <a:t>  XY</a:t>
            </a:r>
            <a:r>
              <a:rPr lang="zh-CN" altLang="en-US"/>
              <a:t>顺序</a:t>
            </a:r>
            <a:r>
              <a:rPr lang="en-US" altLang="zh-CN"/>
              <a:t>  </a:t>
            </a:r>
            <a:r>
              <a:rPr lang="zh-CN" altLang="en-US"/>
              <a:t>就近顺序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自动或者手动保存</a:t>
            </a:r>
            <a:r>
              <a:rPr lang="en-US" altLang="zh-CN"/>
              <a:t> </a:t>
            </a:r>
            <a:r>
              <a:rPr lang="zh-CN" altLang="en-US"/>
              <a:t>优化记录</a:t>
            </a:r>
            <a:r>
              <a:rPr lang="en-US" altLang="zh-CN"/>
              <a:t>  </a:t>
            </a:r>
            <a:r>
              <a:rPr lang="zh-CN" altLang="en-US"/>
              <a:t>订单</a:t>
            </a:r>
            <a:r>
              <a:rPr lang="en-US" altLang="zh-CN"/>
              <a:t> </a:t>
            </a:r>
            <a:r>
              <a:rPr lang="zh-CN" altLang="en-US"/>
              <a:t>并且可以查询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输出后</a:t>
            </a:r>
            <a:r>
              <a:rPr lang="en-US" altLang="zh-CN"/>
              <a:t> </a:t>
            </a:r>
            <a:r>
              <a:rPr lang="zh-CN" altLang="en-US"/>
              <a:t>如果客户切割一半</a:t>
            </a:r>
            <a:r>
              <a:rPr lang="en-US" altLang="zh-CN"/>
              <a:t> </a:t>
            </a:r>
            <a:r>
              <a:rPr lang="zh-CN" altLang="en-US"/>
              <a:t>发现没有原片</a:t>
            </a:r>
            <a:r>
              <a:rPr lang="en-US" altLang="zh-CN"/>
              <a:t> </a:t>
            </a:r>
            <a:r>
              <a:rPr lang="zh-CN" altLang="en-US"/>
              <a:t>了我们可以删除已经切割的</a:t>
            </a:r>
            <a:r>
              <a:rPr lang="en-US" altLang="zh-CN"/>
              <a:t> </a:t>
            </a:r>
            <a:r>
              <a:rPr lang="zh-CN" altLang="en-US"/>
              <a:t>排除掉后还可以重新优化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1034415" y="5114290"/>
            <a:ext cx="10351135" cy="894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优化的图型小条子或者余料一般不要在中间</a:t>
            </a:r>
            <a:r>
              <a:rPr lang="en-US" altLang="zh-CN"/>
              <a:t>  </a:t>
            </a:r>
            <a:r>
              <a:rPr lang="zh-CN" altLang="en-US"/>
              <a:t>掰片会碎的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软件是要有加密狗才能开启的</a:t>
            </a:r>
            <a:r>
              <a:rPr lang="en-US" altLang="zh-CN"/>
              <a:t> </a:t>
            </a:r>
            <a:r>
              <a:rPr lang="zh-CN" altLang="en-US"/>
              <a:t>一个加密狗只能开启一个软件</a:t>
            </a:r>
            <a:r>
              <a:rPr lang="en-US" altLang="zh-CN"/>
              <a:t> </a:t>
            </a:r>
            <a:r>
              <a:rPr lang="zh-CN" altLang="en-US"/>
              <a:t>且加密狗要有防破解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1000">
              <a:schemeClr val="accent1">
                <a:lumMod val="45000"/>
                <a:lumOff val="55000"/>
              </a:schemeClr>
            </a:gs>
            <a:gs pos="68000">
              <a:schemeClr val="accent1">
                <a:lumMod val="45000"/>
                <a:lumOff val="55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树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0" y="1181100"/>
            <a:ext cx="914400" cy="91440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42290" y="229870"/>
            <a:ext cx="10800080" cy="58166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玻璃优化软件详细功能需求</a:t>
            </a:r>
            <a:endParaRPr lang="zh-CN" altLang="en-US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710" y="906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尺寸支持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400" y="1275080"/>
            <a:ext cx="7324725" cy="2133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4250" y="35706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语言支持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03250" y="4004945"/>
            <a:ext cx="1797050" cy="2447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中文</a:t>
            </a:r>
            <a:r>
              <a:rPr lang="en-US" altLang="zh-CN"/>
              <a:t>           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英语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法语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西班牙语</a:t>
            </a:r>
            <a:endParaRPr lang="zh-CN" altLang="en-US"/>
          </a:p>
          <a:p>
            <a:r>
              <a:rPr lang="en-US" altLang="zh-CN"/>
              <a:t> </a:t>
            </a:r>
            <a:r>
              <a:rPr lang="zh-CN" altLang="en-US"/>
              <a:t>阿拉伯语</a:t>
            </a:r>
            <a:endParaRPr lang="en-US" altLang="zh-CN"/>
          </a:p>
          <a:p>
            <a:r>
              <a:rPr lang="zh-CN" altLang="en-US"/>
              <a:t>俄语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葡萄牙语</a:t>
            </a:r>
            <a:r>
              <a:rPr lang="en-US" altLang="zh-CN"/>
              <a:t> </a:t>
            </a:r>
            <a:endParaRPr lang="zh-CN" altLang="en-US"/>
          </a:p>
          <a:p>
            <a:r>
              <a:rPr lang="zh-CN" altLang="en-US"/>
              <a:t>希腊语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917065" y="4004945"/>
            <a:ext cx="16103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德语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意大利语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荷兰语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土耳其</a:t>
            </a:r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韩语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波兰语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泰语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越南语</a:t>
            </a:r>
            <a:endParaRPr lang="en-US" altLang="zh-CN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593465" y="3982720"/>
            <a:ext cx="1706245" cy="2227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波斯语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106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107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108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10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1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1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12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2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7"/>
</p:tagLst>
</file>

<file path=ppt/tags/tag13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8"/>
</p:tagLst>
</file>

<file path=ppt/tags/tag13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YPE" val="f"/>
  <p:tag name="KSO_WM_UNIT_SUBTYPE" val="g"/>
  <p:tag name="KSO_WM_UNIT_INDEX" val="3"/>
  <p:tag name="KSO_WM_BEAUTIFY_FLAG" val="#wm#"/>
  <p:tag name="KSO_WM_TAG_VERSION" val="3.0"/>
  <p:tag name="KSO_WM_UNIT_PRESET_TEXT" val="公司"/>
  <p:tag name="KSO_WM_UNIT_ID" val="_11*f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4"/>
</p:tagLst>
</file>

<file path=ppt/tags/tag14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日期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2"/>
</p:tagLst>
</file>

<file path=ppt/tags/tag142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p="http://schemas.openxmlformats.org/presentationml/2006/main">
  <p:tag name="KSO_WM_UNIT_TYPE" val="f"/>
  <p:tag name="KSO_WM_UNIT_SUBTYPE" val="b"/>
  <p:tag name="KSO_WM_UNIT_INDEX" val="2"/>
  <p:tag name="KSO_WM_BEAUTIFY_FLAG" val="#wm#"/>
  <p:tag name="KSO_WM_TAG_VERSION" val="3.0"/>
  <p:tag name="KSO_WM_UNIT_PRESET_TEXT" val="署名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8"/>
</p:tagLst>
</file>

<file path=ppt/tags/tag14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6353"/>
</p:tagLst>
</file>

<file path=ppt/tags/tag145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6353"/>
</p:tagLst>
</file>

<file path=ppt/tags/tag146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53"/>
  <p:tag name="KSO_WM_TEMPLATE_CATEGORY" val="custom"/>
  <p:tag name="KSO_WM_TEMPLATE_MASTER_TYPE" val="0"/>
</p:tagLst>
</file>

<file path=ppt/tags/tag151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152.xml><?xml version="1.0" encoding="utf-8"?>
<p:tagLst xmlns:p="http://schemas.openxmlformats.org/presentationml/2006/main">
  <p:tag name="KSO_WM_UNIT_INDEX" val="4"/>
  <p:tag name="KSO_WM_UNIT_TYPE" val="j"/>
  <p:tag name="KSO_WM_BEAUTIFY_FLAG" val="#wm#"/>
</p:tagLst>
</file>

<file path=ppt/tags/tag153.xml><?xml version="1.0" encoding="utf-8"?>
<p:tagLst xmlns:p="http://schemas.openxmlformats.org/presentationml/2006/main">
  <p:tag name="KSO_WM_UNIT_INDEX" val="3"/>
  <p:tag name="KSO_WM_UNIT_TYPE" val="j"/>
  <p:tag name="KSO_WM_BEAUTIFY_FLAG" val="#wm#"/>
</p:tagLst>
</file>

<file path=ppt/tags/tag154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155.xml><?xml version="1.0" encoding="utf-8"?>
<p:tagLst xmlns:p="http://schemas.openxmlformats.org/presentationml/2006/main">
  <p:tag name="KSO_WM_UNIT_INDEX" val="6"/>
  <p:tag name="KSO_WM_UNIT_TYPE" val="f"/>
  <p:tag name="KSO_WM_UNIT_SUBTYPE" val="a"/>
  <p:tag name="KSO_WM_BEAUTIFY_FLAG" val="#wm#"/>
</p:tagLst>
</file>

<file path=ppt/tags/tag1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SLIDE_ID" val="custom20236353_8"/>
  <p:tag name="KSO_WM_TEMPLATE_SUBCATEGORY" val="2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6353"/>
  <p:tag name="KSO_WM_SLIDE_LAYOUT" val="a_f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SIZE" val="850*457"/>
  <p:tag name="KSO_WM_SLIDE_POSITION" val="54*28"/>
  <p:tag name="KSO_WM_SLIDE_THEME_ID" val="3331995"/>
  <p:tag name="KSO_WM_SLIDE_THEME_NAME" val="蓝色简约风年度工作总结汇报"/>
  <p:tag name="resource_record_key" val="{&quot;10&quot;:[21548982],&quot;65&quot;:[20238649]}"/>
</p:tagLst>
</file>

<file path=ppt/tags/tag158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1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ID" val="custom20236353_8"/>
  <p:tag name="KSO_WM_TEMPLATE_SUBCATEGORY" val="2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6353"/>
  <p:tag name="KSO_WM_SLIDE_LAYOUT" val="a_f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SIZE" val="850*457"/>
  <p:tag name="KSO_WM_SLIDE_POSITION" val="54*28"/>
  <p:tag name="KSO_WM_SLIDE_THEME_ID" val="3331995"/>
  <p:tag name="KSO_WM_SLIDE_THEME_NAME" val="蓝色简约风年度工作总结汇报"/>
  <p:tag name="resource_record_key" val="{&quot;10&quot;:[21548982,21559862],&quot;65&quot;:[20236353]}"/>
</p:tagLst>
</file>

<file path=ppt/tags/tag161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SLIDE_ID" val="custom20236353_8"/>
  <p:tag name="KSO_WM_TEMPLATE_SUBCATEGORY" val="2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6353"/>
  <p:tag name="KSO_WM_SLIDE_LAYOUT" val="a_f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SIZE" val="850*457"/>
  <p:tag name="KSO_WM_SLIDE_POSITION" val="54*28"/>
  <p:tag name="KSO_WM_SLIDE_THEME_ID" val="3331995"/>
  <p:tag name="KSO_WM_SLIDE_THEME_NAME" val="蓝色简约风年度工作总结汇报"/>
  <p:tag name="resource_record_key" val="{&quot;10&quot;:[21548982,21591390,21548984,21565741],&quot;65&quot;:[20236353]}"/>
</p:tagLst>
</file>

<file path=ppt/tags/tag1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SLIDE_ID" val="custom20236353_8"/>
  <p:tag name="KSO_WM_TEMPLATE_SUBCATEGORY" val="2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6353"/>
  <p:tag name="KSO_WM_SLIDE_LAYOUT" val="a_f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SIZE" val="850*457"/>
  <p:tag name="KSO_WM_SLIDE_POSITION" val="54*28"/>
  <p:tag name="KSO_WM_SLIDE_THEME_ID" val="3331995"/>
  <p:tag name="KSO_WM_SLIDE_THEME_NAME" val="蓝色简约风年度工作总结汇报"/>
  <p:tag name="resource_record_key" val="{&quot;10&quot;:[21548982],&quot;65&quot;:[20238649]}"/>
</p:tagLst>
</file>

<file path=ppt/tags/tag166.xml><?xml version="1.0" encoding="utf-8"?>
<p:tagLst xmlns:p="http://schemas.openxmlformats.org/presentationml/2006/main">
  <p:tag name="KSO_WM_UNIT_INDEX" val="2"/>
  <p:tag name="KSO_WM_UNIT_TYPE" val="i"/>
  <p:tag name="KSO_WM_BEAUTIFY_FLAG" val="#wm#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SLIDE_ID" val="custom20236353_8"/>
  <p:tag name="KSO_WM_TEMPLATE_SUBCATEGORY" val="2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6353"/>
  <p:tag name="KSO_WM_SLIDE_LAYOUT" val="a_f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SIZE" val="850*457"/>
  <p:tag name="KSO_WM_SLIDE_POSITION" val="54*28"/>
  <p:tag name="KSO_WM_SLIDE_THEME_ID" val="3331995"/>
  <p:tag name="KSO_WM_SLIDE_THEME_NAME" val="蓝色简约风年度工作总结汇报"/>
  <p:tag name="resource_record_key" val="{&quot;10&quot;:[21548982],&quot;65&quot;:[20238649]}"/>
</p:tagLst>
</file>

<file path=ppt/tags/tag169.xml><?xml version="1.0" encoding="utf-8"?>
<p:tagLst xmlns:p="http://schemas.openxmlformats.org/presentationml/2006/main">
  <p:tag name="resource_record_key" val="{&quot;10&quot;:[21548982,21559862,21591390,21548984,21565741],&quot;65&quot;:[20236353]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6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TYPE" val="f"/>
  <p:tag name="KSO_WM_UNIT_SUBTYPE" val="g"/>
  <p:tag name="KSO_WM_UNIT_INDEX" val="3"/>
  <p:tag name="KSO_WM_BEAUTIFY_FLAG" val="#wm#"/>
  <p:tag name="KSO_WM_TAG_VERSION" val="3.0"/>
  <p:tag name="KSO_WM_UNIT_PRESET_TEXT" val="公司名"/>
  <p:tag name="KSO_WM_UNIT_ID" val="_1*f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0"/>
</p:tagLst>
</file>

<file path=ppt/tags/tag73.xml><?xml version="1.0" encoding="utf-8"?>
<p:tagLst xmlns:p="http://schemas.openxmlformats.org/presentationml/2006/main">
  <p:tag name="KSO_WM_UNIT_TYPE" val="f"/>
  <p:tag name="KSO_WM_UNIT_SUBTYPE" val="c"/>
  <p:tag name="KSO_WM_UNIT_INDEX" val="2"/>
  <p:tag name="KSO_WM_BEAUTIFY_FLAG" val="#wm#"/>
  <p:tag name="KSO_WM_TAG_VERSION" val="3.0"/>
  <p:tag name="KSO_WM_UNIT_PRESET_TEXT" val="日期时间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4"/>
</p:tagLst>
</file>

<file path=ppt/tags/tag74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8"/>
</p:tagLst>
</file>

<file path=ppt/tags/tag7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7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8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0"/>
</p:tagLst>
</file>

<file path=ppt/tags/tag9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7"/>
</p:tagLst>
</file>

<file path=ppt/tags/tag95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"/>
</p:tagLst>
</file>

<file path=ppt/tags/tag96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2166"/>
      </a:dk2>
      <a:lt2>
        <a:srgbClr val="E1ECFF"/>
      </a:lt2>
      <a:accent1>
        <a:srgbClr val="0048E5"/>
      </a:accent1>
      <a:accent2>
        <a:srgbClr val="2C70FF"/>
      </a:accent2>
      <a:accent3>
        <a:srgbClr val="63A2FF"/>
      </a:accent3>
      <a:accent4>
        <a:srgbClr val="8BA1C4"/>
      </a:accent4>
      <a:accent5>
        <a:srgbClr val="B1B1B1"/>
      </a:accent5>
      <a:accent6>
        <a:srgbClr val="70AD47"/>
      </a:accent6>
      <a:hlink>
        <a:srgbClr val="0563C1"/>
      </a:hlink>
      <a:folHlink>
        <a:srgbClr val="954F72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WPS 演示</Application>
  <PresentationFormat>宽屏</PresentationFormat>
  <Paragraphs>93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Office 主题​​</vt:lpstr>
      <vt:lpstr>玻璃优化软件详细功能需求</vt:lpstr>
      <vt:lpstr>玻璃优化软件详细功能需求</vt:lpstr>
      <vt:lpstr>玻璃优化软件详细功能需求</vt:lpstr>
      <vt:lpstr>玻璃优化软件详细功能需求</vt:lpstr>
      <vt:lpstr>玻璃优化软件详细功能需求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华世力科技精工</cp:lastModifiedBy>
  <cp:revision>159</cp:revision>
  <dcterms:created xsi:type="dcterms:W3CDTF">2019-06-19T02:08:00Z</dcterms:created>
  <dcterms:modified xsi:type="dcterms:W3CDTF">2025-06-03T05:54:52Z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8AF65EC0EE5545D091945A74A5525683_13</vt:lpwstr>
  </property>
</Properties>
</file>