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21"/>
  </p:notesMasterIdLst>
  <p:sldIdLst>
    <p:sldId id="387" r:id="rId2"/>
    <p:sldId id="385" r:id="rId3"/>
    <p:sldId id="400" r:id="rId4"/>
    <p:sldId id="406" r:id="rId5"/>
    <p:sldId id="407" r:id="rId6"/>
    <p:sldId id="411" r:id="rId7"/>
    <p:sldId id="408" r:id="rId8"/>
    <p:sldId id="409" r:id="rId9"/>
    <p:sldId id="410" r:id="rId10"/>
    <p:sldId id="424" r:id="rId11"/>
    <p:sldId id="413" r:id="rId12"/>
    <p:sldId id="435" r:id="rId13"/>
    <p:sldId id="436" r:id="rId14"/>
    <p:sldId id="438" r:id="rId15"/>
    <p:sldId id="439" r:id="rId16"/>
    <p:sldId id="440" r:id="rId17"/>
    <p:sldId id="443" r:id="rId18"/>
    <p:sldId id="444" r:id="rId19"/>
    <p:sldId id="40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57C4"/>
    <a:srgbClr val="7030A0"/>
    <a:srgbClr val="E0D0EB"/>
    <a:srgbClr val="FFFFFF"/>
    <a:srgbClr val="2F449F"/>
    <a:srgbClr val="142D94"/>
    <a:srgbClr val="602365"/>
    <a:srgbClr val="611E65"/>
    <a:srgbClr val="E2B34B"/>
    <a:srgbClr val="DEAC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33"/>
    <p:restoredTop sz="95026" autoAdjust="0"/>
  </p:normalViewPr>
  <p:slideViewPr>
    <p:cSldViewPr snapToGrid="0" snapToObjects="1">
      <p:cViewPr varScale="1">
        <p:scale>
          <a:sx n="63" d="100"/>
          <a:sy n="63" d="100"/>
        </p:scale>
        <p:origin x="1048"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C7BB3-0B3E-BE45-84E6-B16C28905BC6}" type="datetimeFigureOut">
              <a:rPr kumimoji="1" lang="zh-CN" altLang="en-US" smtClean="0"/>
              <a:t>2023/5/12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0D138-93D2-1842-BE34-73603C8706BC}" type="slidenum">
              <a:rPr kumimoji="1" lang="zh-CN" altLang="en-US" smtClean="0"/>
              <a:t>‹#›</a:t>
            </a:fld>
            <a:endParaRPr kumimoji="1" lang="zh-CN" altLang="en-US"/>
          </a:p>
        </p:txBody>
      </p:sp>
    </p:spTree>
    <p:extLst>
      <p:ext uri="{BB962C8B-B14F-4D97-AF65-F5344CB8AC3E}">
        <p14:creationId xmlns:p14="http://schemas.microsoft.com/office/powerpoint/2010/main" val="3692989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根据姓名首字母排序</a:t>
            </a:r>
          </a:p>
        </p:txBody>
      </p:sp>
      <p:sp>
        <p:nvSpPr>
          <p:cNvPr id="4" name="灯片编号占位符 3"/>
          <p:cNvSpPr>
            <a:spLocks noGrp="1"/>
          </p:cNvSpPr>
          <p:nvPr>
            <p:ph type="sldNum" sz="quarter" idx="5"/>
          </p:nvPr>
        </p:nvSpPr>
        <p:spPr/>
        <p:txBody>
          <a:bodyPr/>
          <a:lstStyle/>
          <a:p>
            <a:fld id="{E390D138-93D2-1842-BE34-73603C8706BC}" type="slidenum">
              <a:rPr kumimoji="1" lang="zh-CN" altLang="en-US" smtClean="0"/>
              <a:t>0</a:t>
            </a:fld>
            <a:endParaRPr kumimoji="1" lang="zh-CN" altLang="en-US"/>
          </a:p>
        </p:txBody>
      </p:sp>
    </p:spTree>
    <p:extLst>
      <p:ext uri="{BB962C8B-B14F-4D97-AF65-F5344CB8AC3E}">
        <p14:creationId xmlns:p14="http://schemas.microsoft.com/office/powerpoint/2010/main" val="351398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根据姓名首字母排序</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90D138-93D2-1842-BE34-73603C8706BC}" type="slidenum">
              <a:rPr kumimoji="1"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49205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0CFB0-B216-10AB-34E4-B48DCB944D8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284A9E2-7BD4-02C1-ED4D-824AD8F2BD62}"/>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DF0DC9D-1D44-E684-E190-1E32E475827A}"/>
              </a:ext>
            </a:extLst>
          </p:cNvPr>
          <p:cNvSpPr>
            <a:spLocks noGrp="1"/>
          </p:cNvSpPr>
          <p:nvPr>
            <p:ph type="dt" sz="half" idx="10"/>
          </p:nvPr>
        </p:nvSpPr>
        <p:spPr/>
        <p:txBody>
          <a:bodyPr/>
          <a:lstStyle/>
          <a:p>
            <a:fld id="{E89B4D64-D1DA-5147-8757-9A0943674DAF}" type="datetime1">
              <a:rPr kumimoji="1" lang="zh-CN" altLang="en-US" smtClean="0"/>
              <a:t>2023/5/12</a:t>
            </a:fld>
            <a:endParaRPr kumimoji="1" lang="zh-CN" altLang="en-US"/>
          </a:p>
        </p:txBody>
      </p:sp>
      <p:sp>
        <p:nvSpPr>
          <p:cNvPr id="5" name="页脚占位符 4">
            <a:extLst>
              <a:ext uri="{FF2B5EF4-FFF2-40B4-BE49-F238E27FC236}">
                <a16:creationId xmlns:a16="http://schemas.microsoft.com/office/drawing/2014/main" id="{4B6E05EB-9F33-B0A8-99FA-1A1346B70AD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D2EB4AC-CB3E-9613-4ABC-CE914F0BBB02}"/>
              </a:ext>
            </a:extLst>
          </p:cNvPr>
          <p:cNvSpPr>
            <a:spLocks noGrp="1"/>
          </p:cNvSpPr>
          <p:nvPr>
            <p:ph type="sldNum" sz="quarter" idx="12"/>
          </p:nvPr>
        </p:nvSpPr>
        <p:spPr/>
        <p:txBody>
          <a:bodyPr/>
          <a:lstStyle/>
          <a:p>
            <a:fld id="{B8CF6CF6-76A8-8148-ADCB-05C92FF3BDC9}" type="slidenum">
              <a:rPr kumimoji="1" lang="zh-CN" altLang="en-US" smtClean="0"/>
              <a:t>‹#›</a:t>
            </a:fld>
            <a:endParaRPr kumimoji="1" lang="zh-CN" altLang="en-US"/>
          </a:p>
        </p:txBody>
      </p:sp>
    </p:spTree>
    <p:extLst>
      <p:ext uri="{BB962C8B-B14F-4D97-AF65-F5344CB8AC3E}">
        <p14:creationId xmlns:p14="http://schemas.microsoft.com/office/powerpoint/2010/main" val="124581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A15D7-D28A-6DA1-B701-BC2F61B58F7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A252936-26CD-2EB2-1879-3F8BBF5FD77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5E4C1F0-FDAB-B83F-7908-D2EAE503C0E4}"/>
              </a:ext>
            </a:extLst>
          </p:cNvPr>
          <p:cNvSpPr>
            <a:spLocks noGrp="1"/>
          </p:cNvSpPr>
          <p:nvPr>
            <p:ph type="dt" sz="half" idx="10"/>
          </p:nvPr>
        </p:nvSpPr>
        <p:spPr/>
        <p:txBody>
          <a:bodyPr/>
          <a:lstStyle/>
          <a:p>
            <a:fld id="{A934B7AA-D5E5-2B4D-AF84-FA117ACCD444}" type="datetime1">
              <a:rPr kumimoji="1" lang="zh-CN" altLang="en-US" smtClean="0"/>
              <a:t>2023/5/12</a:t>
            </a:fld>
            <a:endParaRPr kumimoji="1" lang="zh-CN" altLang="en-US"/>
          </a:p>
        </p:txBody>
      </p:sp>
      <p:sp>
        <p:nvSpPr>
          <p:cNvPr id="5" name="页脚占位符 4">
            <a:extLst>
              <a:ext uri="{FF2B5EF4-FFF2-40B4-BE49-F238E27FC236}">
                <a16:creationId xmlns:a16="http://schemas.microsoft.com/office/drawing/2014/main" id="{68140657-6C63-73D6-0F1E-B0C30D47DC8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DBC748E-F2D5-934C-5FFF-EE26BB2F2C26}"/>
              </a:ext>
            </a:extLst>
          </p:cNvPr>
          <p:cNvSpPr>
            <a:spLocks noGrp="1"/>
          </p:cNvSpPr>
          <p:nvPr>
            <p:ph type="sldNum" sz="quarter" idx="12"/>
          </p:nvPr>
        </p:nvSpPr>
        <p:spPr/>
        <p:txBody>
          <a:bodyPr/>
          <a:lstStyle/>
          <a:p>
            <a:fld id="{B8CF6CF6-76A8-8148-ADCB-05C92FF3BDC9}" type="slidenum">
              <a:rPr kumimoji="1" lang="zh-CN" altLang="en-US" smtClean="0"/>
              <a:t>‹#›</a:t>
            </a:fld>
            <a:endParaRPr kumimoji="1" lang="zh-CN" altLang="en-US"/>
          </a:p>
        </p:txBody>
      </p:sp>
    </p:spTree>
    <p:extLst>
      <p:ext uri="{BB962C8B-B14F-4D97-AF65-F5344CB8AC3E}">
        <p14:creationId xmlns:p14="http://schemas.microsoft.com/office/powerpoint/2010/main" val="383645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1E5E790-A68B-5B3E-9AAA-CC55B16BC81D}"/>
              </a:ext>
            </a:extLst>
          </p:cNvPr>
          <p:cNvSpPr>
            <a:spLocks noGrp="1"/>
          </p:cNvSpPr>
          <p:nvPr>
            <p:ph type="title" orient="vert"/>
          </p:nvPr>
        </p:nvSpPr>
        <p:spPr>
          <a:xfrm>
            <a:off x="8724901"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6687DB1-27AE-B0B8-63F3-02AB6DE8BFAB}"/>
              </a:ext>
            </a:extLst>
          </p:cNvPr>
          <p:cNvSpPr>
            <a:spLocks noGrp="1"/>
          </p:cNvSpPr>
          <p:nvPr>
            <p:ph type="body" orient="vert" idx="1"/>
          </p:nvPr>
        </p:nvSpPr>
        <p:spPr>
          <a:xfrm>
            <a:off x="838201"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88C169B-F099-EB2F-F2CF-DD63FF581D35}"/>
              </a:ext>
            </a:extLst>
          </p:cNvPr>
          <p:cNvSpPr>
            <a:spLocks noGrp="1"/>
          </p:cNvSpPr>
          <p:nvPr>
            <p:ph type="dt" sz="half" idx="10"/>
          </p:nvPr>
        </p:nvSpPr>
        <p:spPr/>
        <p:txBody>
          <a:bodyPr/>
          <a:lstStyle/>
          <a:p>
            <a:fld id="{134C07E7-E838-6644-8ABB-0A3BABB2AB5D}" type="datetime1">
              <a:rPr kumimoji="1" lang="zh-CN" altLang="en-US" smtClean="0"/>
              <a:t>2023/5/12</a:t>
            </a:fld>
            <a:endParaRPr kumimoji="1" lang="zh-CN" altLang="en-US"/>
          </a:p>
        </p:txBody>
      </p:sp>
      <p:sp>
        <p:nvSpPr>
          <p:cNvPr id="5" name="页脚占位符 4">
            <a:extLst>
              <a:ext uri="{FF2B5EF4-FFF2-40B4-BE49-F238E27FC236}">
                <a16:creationId xmlns:a16="http://schemas.microsoft.com/office/drawing/2014/main" id="{75D779F8-5427-589C-FFA7-8E260EFEA72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E4EC852-62C1-D705-8F84-384D616DB4C0}"/>
              </a:ext>
            </a:extLst>
          </p:cNvPr>
          <p:cNvSpPr>
            <a:spLocks noGrp="1"/>
          </p:cNvSpPr>
          <p:nvPr>
            <p:ph type="sldNum" sz="quarter" idx="12"/>
          </p:nvPr>
        </p:nvSpPr>
        <p:spPr/>
        <p:txBody>
          <a:bodyPr/>
          <a:lstStyle/>
          <a:p>
            <a:fld id="{B8CF6CF6-76A8-8148-ADCB-05C92FF3BDC9}" type="slidenum">
              <a:rPr kumimoji="1" lang="zh-CN" altLang="en-US" smtClean="0"/>
              <a:t>‹#›</a:t>
            </a:fld>
            <a:endParaRPr kumimoji="1" lang="zh-CN" altLang="en-US"/>
          </a:p>
        </p:txBody>
      </p:sp>
    </p:spTree>
    <p:extLst>
      <p:ext uri="{BB962C8B-B14F-4D97-AF65-F5344CB8AC3E}">
        <p14:creationId xmlns:p14="http://schemas.microsoft.com/office/powerpoint/2010/main" val="14500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EF072-6F0B-F74C-BE59-7026EA6B7AB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721CECF-0884-6ADF-5C74-3E2A714F2C9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189CFE3-0537-7C55-0E2D-1EC6ADACE5B3}"/>
              </a:ext>
            </a:extLst>
          </p:cNvPr>
          <p:cNvSpPr>
            <a:spLocks noGrp="1"/>
          </p:cNvSpPr>
          <p:nvPr>
            <p:ph type="dt" sz="half" idx="10"/>
          </p:nvPr>
        </p:nvSpPr>
        <p:spPr/>
        <p:txBody>
          <a:bodyPr/>
          <a:lstStyle/>
          <a:p>
            <a:fld id="{793AED56-7273-D24F-9822-37E6931B08B3}" type="datetime1">
              <a:rPr kumimoji="1" lang="zh-CN" altLang="en-US" smtClean="0"/>
              <a:t>2023/5/12</a:t>
            </a:fld>
            <a:endParaRPr kumimoji="1" lang="zh-CN" altLang="en-US"/>
          </a:p>
        </p:txBody>
      </p:sp>
      <p:sp>
        <p:nvSpPr>
          <p:cNvPr id="5" name="页脚占位符 4">
            <a:extLst>
              <a:ext uri="{FF2B5EF4-FFF2-40B4-BE49-F238E27FC236}">
                <a16:creationId xmlns:a16="http://schemas.microsoft.com/office/drawing/2014/main" id="{350BA9D5-26BC-160D-4751-49C5E5001E5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75C40C1-B7F4-FC05-5ABA-684E456D8B58}"/>
              </a:ext>
            </a:extLst>
          </p:cNvPr>
          <p:cNvSpPr>
            <a:spLocks noGrp="1"/>
          </p:cNvSpPr>
          <p:nvPr>
            <p:ph type="sldNum" sz="quarter" idx="12"/>
          </p:nvPr>
        </p:nvSpPr>
        <p:spPr/>
        <p:txBody>
          <a:bodyPr/>
          <a:lstStyle/>
          <a:p>
            <a:fld id="{B8CF6CF6-76A8-8148-ADCB-05C92FF3BDC9}" type="slidenum">
              <a:rPr kumimoji="1" lang="zh-CN" altLang="en-US" smtClean="0"/>
              <a:t>‹#›</a:t>
            </a:fld>
            <a:endParaRPr kumimoji="1" lang="zh-CN" altLang="en-US"/>
          </a:p>
        </p:txBody>
      </p:sp>
    </p:spTree>
    <p:extLst>
      <p:ext uri="{BB962C8B-B14F-4D97-AF65-F5344CB8AC3E}">
        <p14:creationId xmlns:p14="http://schemas.microsoft.com/office/powerpoint/2010/main" val="2456716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98685-38F3-57A5-658A-AD06A3E81248}"/>
              </a:ext>
            </a:extLst>
          </p:cNvPr>
          <p:cNvSpPr>
            <a:spLocks noGrp="1"/>
          </p:cNvSpPr>
          <p:nvPr>
            <p:ph type="title"/>
          </p:nvPr>
        </p:nvSpPr>
        <p:spPr>
          <a:xfrm>
            <a:off x="831851" y="1709740"/>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BBB9F1C-BD46-DD92-101D-29958AD5ED1D}"/>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8E31481-50A0-4939-A4F8-E8649C159FD5}"/>
              </a:ext>
            </a:extLst>
          </p:cNvPr>
          <p:cNvSpPr>
            <a:spLocks noGrp="1"/>
          </p:cNvSpPr>
          <p:nvPr>
            <p:ph type="dt" sz="half" idx="10"/>
          </p:nvPr>
        </p:nvSpPr>
        <p:spPr/>
        <p:txBody>
          <a:bodyPr/>
          <a:lstStyle/>
          <a:p>
            <a:fld id="{C1A71B34-B840-D44A-B59E-135640E0B433}" type="datetime1">
              <a:rPr kumimoji="1" lang="zh-CN" altLang="en-US" smtClean="0"/>
              <a:t>2023/5/12</a:t>
            </a:fld>
            <a:endParaRPr kumimoji="1" lang="zh-CN" altLang="en-US"/>
          </a:p>
        </p:txBody>
      </p:sp>
      <p:sp>
        <p:nvSpPr>
          <p:cNvPr id="5" name="页脚占位符 4">
            <a:extLst>
              <a:ext uri="{FF2B5EF4-FFF2-40B4-BE49-F238E27FC236}">
                <a16:creationId xmlns:a16="http://schemas.microsoft.com/office/drawing/2014/main" id="{D57699F5-6A28-DF61-0CF3-3B6515BECF2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32C58A-30CC-BCB8-28FD-F438F0DB679E}"/>
              </a:ext>
            </a:extLst>
          </p:cNvPr>
          <p:cNvSpPr>
            <a:spLocks noGrp="1"/>
          </p:cNvSpPr>
          <p:nvPr>
            <p:ph type="sldNum" sz="quarter" idx="12"/>
          </p:nvPr>
        </p:nvSpPr>
        <p:spPr/>
        <p:txBody>
          <a:bodyPr/>
          <a:lstStyle/>
          <a:p>
            <a:fld id="{B8CF6CF6-76A8-8148-ADCB-05C92FF3BDC9}" type="slidenum">
              <a:rPr kumimoji="1" lang="zh-CN" altLang="en-US" smtClean="0"/>
              <a:t>‹#›</a:t>
            </a:fld>
            <a:endParaRPr kumimoji="1" lang="zh-CN" altLang="en-US"/>
          </a:p>
        </p:txBody>
      </p:sp>
    </p:spTree>
    <p:extLst>
      <p:ext uri="{BB962C8B-B14F-4D97-AF65-F5344CB8AC3E}">
        <p14:creationId xmlns:p14="http://schemas.microsoft.com/office/powerpoint/2010/main" val="9024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8388F-D9EF-4B1F-B2D0-7773DBACF5A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1C64E1A-3083-7E85-72F0-B1170F3B776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3A0D1BD7-4125-2E09-6B28-0DCEB1C1439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EFFD9D2-E107-3AB2-7C59-C7FCABB81CD6}"/>
              </a:ext>
            </a:extLst>
          </p:cNvPr>
          <p:cNvSpPr>
            <a:spLocks noGrp="1"/>
          </p:cNvSpPr>
          <p:nvPr>
            <p:ph type="dt" sz="half" idx="10"/>
          </p:nvPr>
        </p:nvSpPr>
        <p:spPr/>
        <p:txBody>
          <a:bodyPr/>
          <a:lstStyle/>
          <a:p>
            <a:fld id="{487A27B4-6A87-8543-9FD8-5DB65180A93F}" type="datetime1">
              <a:rPr kumimoji="1" lang="zh-CN" altLang="en-US" smtClean="0"/>
              <a:t>2023/5/12</a:t>
            </a:fld>
            <a:endParaRPr kumimoji="1" lang="zh-CN" altLang="en-US"/>
          </a:p>
        </p:txBody>
      </p:sp>
      <p:sp>
        <p:nvSpPr>
          <p:cNvPr id="6" name="页脚占位符 5">
            <a:extLst>
              <a:ext uri="{FF2B5EF4-FFF2-40B4-BE49-F238E27FC236}">
                <a16:creationId xmlns:a16="http://schemas.microsoft.com/office/drawing/2014/main" id="{EDA5258B-9B81-EF07-A729-C53A4F6A3A6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777F303-AFF3-0651-EEBF-E6977C85E607}"/>
              </a:ext>
            </a:extLst>
          </p:cNvPr>
          <p:cNvSpPr>
            <a:spLocks noGrp="1"/>
          </p:cNvSpPr>
          <p:nvPr>
            <p:ph type="sldNum" sz="quarter" idx="12"/>
          </p:nvPr>
        </p:nvSpPr>
        <p:spPr/>
        <p:txBody>
          <a:bodyPr/>
          <a:lstStyle/>
          <a:p>
            <a:fld id="{B8CF6CF6-76A8-8148-ADCB-05C92FF3BDC9}" type="slidenum">
              <a:rPr kumimoji="1" lang="zh-CN" altLang="en-US" smtClean="0"/>
              <a:t>‹#›</a:t>
            </a:fld>
            <a:endParaRPr kumimoji="1" lang="zh-CN" altLang="en-US"/>
          </a:p>
        </p:txBody>
      </p:sp>
    </p:spTree>
    <p:extLst>
      <p:ext uri="{BB962C8B-B14F-4D97-AF65-F5344CB8AC3E}">
        <p14:creationId xmlns:p14="http://schemas.microsoft.com/office/powerpoint/2010/main" val="28373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9B557-49A8-FB7C-1ADD-6EA317155267}"/>
              </a:ext>
            </a:extLst>
          </p:cNvPr>
          <p:cNvSpPr>
            <a:spLocks noGrp="1"/>
          </p:cNvSpPr>
          <p:nvPr>
            <p:ph type="title"/>
          </p:nvPr>
        </p:nvSpPr>
        <p:spPr>
          <a:xfrm>
            <a:off x="839788" y="365127"/>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CFCD5DF-8110-AD63-391B-80D3E7409219}"/>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7059A8A-EE4A-7ADC-3539-81C7D28FEE84}"/>
              </a:ext>
            </a:extLst>
          </p:cNvPr>
          <p:cNvSpPr>
            <a:spLocks noGrp="1"/>
          </p:cNvSpPr>
          <p:nvPr>
            <p:ph sz="half" idx="2"/>
          </p:nvPr>
        </p:nvSpPr>
        <p:spPr>
          <a:xfrm>
            <a:off x="839789"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B789C54-6C90-2D38-B32B-F07B327E6FC8}"/>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16FBB14-1C87-7B38-E033-BCE774D72808}"/>
              </a:ext>
            </a:extLst>
          </p:cNvPr>
          <p:cNvSpPr>
            <a:spLocks noGrp="1"/>
          </p:cNvSpPr>
          <p:nvPr>
            <p:ph sz="quarter" idx="4"/>
          </p:nvPr>
        </p:nvSpPr>
        <p:spPr>
          <a:xfrm>
            <a:off x="6172201"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DDA4358D-81B2-0A88-8AA4-86512BB62FFC}"/>
              </a:ext>
            </a:extLst>
          </p:cNvPr>
          <p:cNvSpPr>
            <a:spLocks noGrp="1"/>
          </p:cNvSpPr>
          <p:nvPr>
            <p:ph type="dt" sz="half" idx="10"/>
          </p:nvPr>
        </p:nvSpPr>
        <p:spPr/>
        <p:txBody>
          <a:bodyPr/>
          <a:lstStyle/>
          <a:p>
            <a:fld id="{EBEBE791-5C00-2B42-BBBA-0610405BAC73}" type="datetime1">
              <a:rPr kumimoji="1" lang="zh-CN" altLang="en-US" smtClean="0"/>
              <a:t>2023/5/12</a:t>
            </a:fld>
            <a:endParaRPr kumimoji="1" lang="zh-CN" altLang="en-US"/>
          </a:p>
        </p:txBody>
      </p:sp>
      <p:sp>
        <p:nvSpPr>
          <p:cNvPr id="8" name="页脚占位符 7">
            <a:extLst>
              <a:ext uri="{FF2B5EF4-FFF2-40B4-BE49-F238E27FC236}">
                <a16:creationId xmlns:a16="http://schemas.microsoft.com/office/drawing/2014/main" id="{0EB4C823-4069-80CC-000E-584C7D1B6E7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882DC42-1E16-4420-D4B7-7337925FC033}"/>
              </a:ext>
            </a:extLst>
          </p:cNvPr>
          <p:cNvSpPr>
            <a:spLocks noGrp="1"/>
          </p:cNvSpPr>
          <p:nvPr>
            <p:ph type="sldNum" sz="quarter" idx="12"/>
          </p:nvPr>
        </p:nvSpPr>
        <p:spPr/>
        <p:txBody>
          <a:bodyPr/>
          <a:lstStyle/>
          <a:p>
            <a:fld id="{B8CF6CF6-76A8-8148-ADCB-05C92FF3BDC9}" type="slidenum">
              <a:rPr kumimoji="1" lang="zh-CN" altLang="en-US" smtClean="0"/>
              <a:t>‹#›</a:t>
            </a:fld>
            <a:endParaRPr kumimoji="1" lang="zh-CN" altLang="en-US"/>
          </a:p>
        </p:txBody>
      </p:sp>
    </p:spTree>
    <p:extLst>
      <p:ext uri="{BB962C8B-B14F-4D97-AF65-F5344CB8AC3E}">
        <p14:creationId xmlns:p14="http://schemas.microsoft.com/office/powerpoint/2010/main" val="2909004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3B5199-B032-FE7C-F53A-08B78626732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DD659414-00F4-848D-2785-FAFB3A644B18}"/>
              </a:ext>
            </a:extLst>
          </p:cNvPr>
          <p:cNvSpPr>
            <a:spLocks noGrp="1"/>
          </p:cNvSpPr>
          <p:nvPr>
            <p:ph type="dt" sz="half" idx="10"/>
          </p:nvPr>
        </p:nvSpPr>
        <p:spPr/>
        <p:txBody>
          <a:bodyPr/>
          <a:lstStyle/>
          <a:p>
            <a:fld id="{54791CB5-1029-C447-8D27-D636FD57A701}" type="datetime1">
              <a:rPr kumimoji="1" lang="zh-CN" altLang="en-US" smtClean="0"/>
              <a:t>2023/5/12</a:t>
            </a:fld>
            <a:endParaRPr kumimoji="1" lang="zh-CN" altLang="en-US"/>
          </a:p>
        </p:txBody>
      </p:sp>
      <p:sp>
        <p:nvSpPr>
          <p:cNvPr id="4" name="页脚占位符 3">
            <a:extLst>
              <a:ext uri="{FF2B5EF4-FFF2-40B4-BE49-F238E27FC236}">
                <a16:creationId xmlns:a16="http://schemas.microsoft.com/office/drawing/2014/main" id="{455D0558-60F5-531A-F3C3-CC16CDCD67A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FDEE8F6-4246-0D6A-1279-AD52C1235581}"/>
              </a:ext>
            </a:extLst>
          </p:cNvPr>
          <p:cNvSpPr>
            <a:spLocks noGrp="1"/>
          </p:cNvSpPr>
          <p:nvPr>
            <p:ph type="sldNum" sz="quarter" idx="12"/>
          </p:nvPr>
        </p:nvSpPr>
        <p:spPr/>
        <p:txBody>
          <a:bodyPr/>
          <a:lstStyle/>
          <a:p>
            <a:fld id="{B8CF6CF6-76A8-8148-ADCB-05C92FF3BDC9}" type="slidenum">
              <a:rPr kumimoji="1" lang="zh-CN" altLang="en-US" smtClean="0"/>
              <a:t>‹#›</a:t>
            </a:fld>
            <a:endParaRPr kumimoji="1" lang="zh-CN" altLang="en-US"/>
          </a:p>
        </p:txBody>
      </p:sp>
    </p:spTree>
    <p:extLst>
      <p:ext uri="{BB962C8B-B14F-4D97-AF65-F5344CB8AC3E}">
        <p14:creationId xmlns:p14="http://schemas.microsoft.com/office/powerpoint/2010/main" val="272645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4078A0-0984-ED7B-6930-311E88E05860}"/>
              </a:ext>
            </a:extLst>
          </p:cNvPr>
          <p:cNvSpPr>
            <a:spLocks noGrp="1"/>
          </p:cNvSpPr>
          <p:nvPr>
            <p:ph type="dt" sz="half" idx="10"/>
          </p:nvPr>
        </p:nvSpPr>
        <p:spPr/>
        <p:txBody>
          <a:bodyPr/>
          <a:lstStyle/>
          <a:p>
            <a:fld id="{773CC2D2-1B20-F949-B3B4-5D8D764054C1}" type="datetime1">
              <a:rPr kumimoji="1" lang="zh-CN" altLang="en-US" smtClean="0"/>
              <a:t>2023/5/12</a:t>
            </a:fld>
            <a:endParaRPr kumimoji="1" lang="zh-CN" altLang="en-US"/>
          </a:p>
        </p:txBody>
      </p:sp>
      <p:sp>
        <p:nvSpPr>
          <p:cNvPr id="3" name="页脚占位符 2">
            <a:extLst>
              <a:ext uri="{FF2B5EF4-FFF2-40B4-BE49-F238E27FC236}">
                <a16:creationId xmlns:a16="http://schemas.microsoft.com/office/drawing/2014/main" id="{E12BA6EA-9D29-2BF9-EF19-58C43BEB954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E1283AF-5097-DFA1-BF8B-AD80F8C55859}"/>
              </a:ext>
            </a:extLst>
          </p:cNvPr>
          <p:cNvSpPr>
            <a:spLocks noGrp="1"/>
          </p:cNvSpPr>
          <p:nvPr>
            <p:ph type="sldNum" sz="quarter" idx="12"/>
          </p:nvPr>
        </p:nvSpPr>
        <p:spPr/>
        <p:txBody>
          <a:bodyPr/>
          <a:lstStyle/>
          <a:p>
            <a:fld id="{B8CF6CF6-76A8-8148-ADCB-05C92FF3BDC9}" type="slidenum">
              <a:rPr kumimoji="1" lang="zh-CN" altLang="en-US" smtClean="0"/>
              <a:t>‹#›</a:t>
            </a:fld>
            <a:endParaRPr kumimoji="1" lang="zh-CN" altLang="en-US"/>
          </a:p>
        </p:txBody>
      </p:sp>
    </p:spTree>
    <p:extLst>
      <p:ext uri="{BB962C8B-B14F-4D97-AF65-F5344CB8AC3E}">
        <p14:creationId xmlns:p14="http://schemas.microsoft.com/office/powerpoint/2010/main" val="108092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D7231-370B-CD75-43A3-6AEFE6D1FE6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2111D84-72E3-401F-93F4-D655AFFFCD67}"/>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A8EB4245-8477-9F73-4B70-C17614FDF30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F573DC7-4312-759A-9B4D-44D452AB8CCD}"/>
              </a:ext>
            </a:extLst>
          </p:cNvPr>
          <p:cNvSpPr>
            <a:spLocks noGrp="1"/>
          </p:cNvSpPr>
          <p:nvPr>
            <p:ph type="dt" sz="half" idx="10"/>
          </p:nvPr>
        </p:nvSpPr>
        <p:spPr/>
        <p:txBody>
          <a:bodyPr/>
          <a:lstStyle/>
          <a:p>
            <a:fld id="{86D2FDEE-9AC4-8246-97EF-9BA929FFAF56}" type="datetime1">
              <a:rPr kumimoji="1" lang="zh-CN" altLang="en-US" smtClean="0"/>
              <a:t>2023/5/12</a:t>
            </a:fld>
            <a:endParaRPr kumimoji="1" lang="zh-CN" altLang="en-US"/>
          </a:p>
        </p:txBody>
      </p:sp>
      <p:sp>
        <p:nvSpPr>
          <p:cNvPr id="6" name="页脚占位符 5">
            <a:extLst>
              <a:ext uri="{FF2B5EF4-FFF2-40B4-BE49-F238E27FC236}">
                <a16:creationId xmlns:a16="http://schemas.microsoft.com/office/drawing/2014/main" id="{78656EE5-F3B8-6DF9-D92C-B430868F30E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10EABF0-F588-C20F-715A-58823B24A465}"/>
              </a:ext>
            </a:extLst>
          </p:cNvPr>
          <p:cNvSpPr>
            <a:spLocks noGrp="1"/>
          </p:cNvSpPr>
          <p:nvPr>
            <p:ph type="sldNum" sz="quarter" idx="12"/>
          </p:nvPr>
        </p:nvSpPr>
        <p:spPr/>
        <p:txBody>
          <a:bodyPr/>
          <a:lstStyle/>
          <a:p>
            <a:fld id="{B8CF6CF6-76A8-8148-ADCB-05C92FF3BDC9}" type="slidenum">
              <a:rPr kumimoji="1" lang="zh-CN" altLang="en-US" smtClean="0"/>
              <a:t>‹#›</a:t>
            </a:fld>
            <a:endParaRPr kumimoji="1" lang="zh-CN" altLang="en-US"/>
          </a:p>
        </p:txBody>
      </p:sp>
    </p:spTree>
    <p:extLst>
      <p:ext uri="{BB962C8B-B14F-4D97-AF65-F5344CB8AC3E}">
        <p14:creationId xmlns:p14="http://schemas.microsoft.com/office/powerpoint/2010/main" val="15030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0CBA0-97B1-C760-3628-B079E8D6E88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4E4E823-1F24-EC3C-207B-F35BB4B6354C}"/>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kumimoji="1" lang="zh-CN" altLang="en-US"/>
          </a:p>
        </p:txBody>
      </p:sp>
      <p:sp>
        <p:nvSpPr>
          <p:cNvPr id="4" name="文本占位符 3">
            <a:extLst>
              <a:ext uri="{FF2B5EF4-FFF2-40B4-BE49-F238E27FC236}">
                <a16:creationId xmlns:a16="http://schemas.microsoft.com/office/drawing/2014/main" id="{144C18FD-05A0-AF44-53B7-48EFE9BC1743}"/>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0AE6F2C-4B75-229C-8E6A-BF33FC056F51}"/>
              </a:ext>
            </a:extLst>
          </p:cNvPr>
          <p:cNvSpPr>
            <a:spLocks noGrp="1"/>
          </p:cNvSpPr>
          <p:nvPr>
            <p:ph type="dt" sz="half" idx="10"/>
          </p:nvPr>
        </p:nvSpPr>
        <p:spPr/>
        <p:txBody>
          <a:bodyPr/>
          <a:lstStyle/>
          <a:p>
            <a:fld id="{1FC3D4CD-1CCD-704E-BDC1-B7024B3CA862}" type="datetime1">
              <a:rPr kumimoji="1" lang="zh-CN" altLang="en-US" smtClean="0"/>
              <a:t>2023/5/12</a:t>
            </a:fld>
            <a:endParaRPr kumimoji="1" lang="zh-CN" altLang="en-US"/>
          </a:p>
        </p:txBody>
      </p:sp>
      <p:sp>
        <p:nvSpPr>
          <p:cNvPr id="6" name="页脚占位符 5">
            <a:extLst>
              <a:ext uri="{FF2B5EF4-FFF2-40B4-BE49-F238E27FC236}">
                <a16:creationId xmlns:a16="http://schemas.microsoft.com/office/drawing/2014/main" id="{3EE14F60-41D6-1BB5-661D-A307DB4BFA7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E3BCF94-2B7D-7F2C-B376-9A2634E692B9}"/>
              </a:ext>
            </a:extLst>
          </p:cNvPr>
          <p:cNvSpPr>
            <a:spLocks noGrp="1"/>
          </p:cNvSpPr>
          <p:nvPr>
            <p:ph type="sldNum" sz="quarter" idx="12"/>
          </p:nvPr>
        </p:nvSpPr>
        <p:spPr/>
        <p:txBody>
          <a:bodyPr/>
          <a:lstStyle/>
          <a:p>
            <a:fld id="{B8CF6CF6-76A8-8148-ADCB-05C92FF3BDC9}" type="slidenum">
              <a:rPr kumimoji="1" lang="zh-CN" altLang="en-US" smtClean="0"/>
              <a:t>‹#›</a:t>
            </a:fld>
            <a:endParaRPr kumimoji="1" lang="zh-CN" altLang="en-US"/>
          </a:p>
        </p:txBody>
      </p:sp>
    </p:spTree>
    <p:extLst>
      <p:ext uri="{BB962C8B-B14F-4D97-AF65-F5344CB8AC3E}">
        <p14:creationId xmlns:p14="http://schemas.microsoft.com/office/powerpoint/2010/main" val="1430035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E0FE0A-D5BB-629F-7A86-2EF9D4F5185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7BB052E-BEE7-0E7A-C608-94F608B9FB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1521F17-40CA-26C5-07C6-3ECC18D1CDC5}"/>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23C73-9DAC-A34B-AF4E-5582B92B0596}" type="datetime1">
              <a:rPr kumimoji="1" lang="zh-CN" altLang="en-US" smtClean="0"/>
              <a:t>2023/5/12</a:t>
            </a:fld>
            <a:endParaRPr kumimoji="1" lang="zh-CN" altLang="en-US"/>
          </a:p>
        </p:txBody>
      </p:sp>
      <p:sp>
        <p:nvSpPr>
          <p:cNvPr id="5" name="页脚占位符 4">
            <a:extLst>
              <a:ext uri="{FF2B5EF4-FFF2-40B4-BE49-F238E27FC236}">
                <a16:creationId xmlns:a16="http://schemas.microsoft.com/office/drawing/2014/main" id="{CE9ED338-A383-99DE-8F20-7C9F4AD024D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9D37A39-1130-360C-0C26-A26537AE4B5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F6CF6-76A8-8148-ADCB-05C92FF3BDC9}" type="slidenum">
              <a:rPr kumimoji="1" lang="zh-CN" altLang="en-US" smtClean="0"/>
              <a:t>‹#›</a:t>
            </a:fld>
            <a:endParaRPr kumimoji="1" lang="zh-CN" altLang="en-US"/>
          </a:p>
        </p:txBody>
      </p:sp>
    </p:spTree>
    <p:extLst>
      <p:ext uri="{BB962C8B-B14F-4D97-AF65-F5344CB8AC3E}">
        <p14:creationId xmlns:p14="http://schemas.microsoft.com/office/powerpoint/2010/main" val="4215181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2.png"/><Relationship Id="rId5" Type="http://schemas.openxmlformats.org/officeDocument/2006/relationships/image" Target="../media/image2.jpe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文本&#10;&#10;描述已自动生成">
            <a:extLst>
              <a:ext uri="{FF2B5EF4-FFF2-40B4-BE49-F238E27FC236}">
                <a16:creationId xmlns:a16="http://schemas.microsoft.com/office/drawing/2014/main" id="{9C3B4C73-77D6-DF9C-DB95-4CF49736D9A4}"/>
              </a:ext>
            </a:extLst>
          </p:cNvPr>
          <p:cNvPicPr>
            <a:picLocks noGrp="1" noChangeAspect="1"/>
          </p:cNvPicPr>
          <p:nvPr>
            <p:ph idx="1"/>
          </p:nvPr>
        </p:nvPicPr>
        <p:blipFill>
          <a:blip r:embed="rId3"/>
          <a:stretch>
            <a:fillRect/>
          </a:stretch>
        </p:blipFill>
        <p:spPr>
          <a:xfrm>
            <a:off x="208345" y="201413"/>
            <a:ext cx="4848828" cy="1056795"/>
          </a:xfrm>
        </p:spPr>
      </p:pic>
      <p:sp>
        <p:nvSpPr>
          <p:cNvPr id="4" name="灯片编号占位符 3">
            <a:extLst>
              <a:ext uri="{FF2B5EF4-FFF2-40B4-BE49-F238E27FC236}">
                <a16:creationId xmlns:a16="http://schemas.microsoft.com/office/drawing/2014/main" id="{C3CE0D00-ECC1-DE5A-E26B-70EF10F30266}"/>
              </a:ext>
            </a:extLst>
          </p:cNvPr>
          <p:cNvSpPr>
            <a:spLocks noGrp="1"/>
          </p:cNvSpPr>
          <p:nvPr>
            <p:ph type="sldNum" sz="quarter" idx="12"/>
          </p:nvPr>
        </p:nvSpPr>
        <p:spPr/>
        <p:txBody>
          <a:bodyPr/>
          <a:lstStyle/>
          <a:p>
            <a:fld id="{B8CF6CF6-76A8-8148-ADCB-05C92FF3BDC9}" type="slidenum">
              <a:rPr kumimoji="1" lang="zh-CN" altLang="en-US" smtClean="0">
                <a:latin typeface="Times New Roman" panose="02020603050405020304" pitchFamily="18" charset="0"/>
                <a:ea typeface="华文中宋" panose="02010600040101010101" pitchFamily="2" charset="-122"/>
                <a:sym typeface="Times New Roman" panose="02020603050405020304" pitchFamily="18" charset="0"/>
              </a:rPr>
              <a:t>0</a:t>
            </a:fld>
            <a:endParaRPr kumimoji="1" lang="zh-CN" altLang="en-US">
              <a:latin typeface="Times New Roman" panose="02020603050405020304" pitchFamily="18" charset="0"/>
              <a:ea typeface="华文中宋" panose="02010600040101010101" pitchFamily="2" charset="-122"/>
              <a:sym typeface="Times New Roman" panose="02020603050405020304" pitchFamily="18" charset="0"/>
            </a:endParaRPr>
          </a:p>
        </p:txBody>
      </p:sp>
      <p:sp>
        <p:nvSpPr>
          <p:cNvPr id="7" name="直角三角形 6">
            <a:extLst>
              <a:ext uri="{FF2B5EF4-FFF2-40B4-BE49-F238E27FC236}">
                <a16:creationId xmlns:a16="http://schemas.microsoft.com/office/drawing/2014/main" id="{E4F6B9F3-2927-BA79-2598-7D68AEFBF94B}"/>
              </a:ext>
            </a:extLst>
          </p:cNvPr>
          <p:cNvSpPr/>
          <p:nvPr/>
        </p:nvSpPr>
        <p:spPr>
          <a:xfrm>
            <a:off x="0" y="5058137"/>
            <a:ext cx="6238754" cy="1799863"/>
          </a:xfrm>
          <a:prstGeom prst="rtTriangle">
            <a:avLst/>
          </a:prstGeom>
          <a:solidFill>
            <a:srgbClr val="E2B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华文中宋" panose="02010600040101010101" pitchFamily="2" charset="-122"/>
              <a:sym typeface="Times New Roman" panose="02020603050405020304" pitchFamily="18" charset="0"/>
            </a:endParaRPr>
          </a:p>
        </p:txBody>
      </p:sp>
      <p:sp>
        <p:nvSpPr>
          <p:cNvPr id="8" name="直角三角形 7">
            <a:extLst>
              <a:ext uri="{FF2B5EF4-FFF2-40B4-BE49-F238E27FC236}">
                <a16:creationId xmlns:a16="http://schemas.microsoft.com/office/drawing/2014/main" id="{D7126ED8-8517-96B5-7598-8359FEEB9A24}"/>
              </a:ext>
            </a:extLst>
          </p:cNvPr>
          <p:cNvSpPr/>
          <p:nvPr/>
        </p:nvSpPr>
        <p:spPr>
          <a:xfrm flipH="1">
            <a:off x="4768766" y="4035840"/>
            <a:ext cx="7423231" cy="2822160"/>
          </a:xfrm>
          <a:prstGeom prst="rtTriangle">
            <a:avLst/>
          </a:prstGeom>
          <a:solidFill>
            <a:srgbClr val="602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华文中宋" panose="0201060004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51131231-0ED4-587F-19F1-91F81308D144}"/>
              </a:ext>
            </a:extLst>
          </p:cNvPr>
          <p:cNvSpPr txBox="1"/>
          <p:nvPr/>
        </p:nvSpPr>
        <p:spPr>
          <a:xfrm>
            <a:off x="2384384" y="2169971"/>
            <a:ext cx="7423232" cy="523220"/>
          </a:xfrm>
          <a:prstGeom prst="rect">
            <a:avLst/>
          </a:prstGeom>
          <a:noFill/>
        </p:spPr>
        <p:txBody>
          <a:bodyPr wrap="square" rtlCol="0">
            <a:spAutoFit/>
          </a:bodyPr>
          <a:lstStyle/>
          <a:p>
            <a:pPr algn="ctr"/>
            <a:r>
              <a:rPr lang="en-US" altLang="zh-CN" sz="2800" b="1"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Machine Learning Project</a:t>
            </a:r>
            <a:endParaRPr kumimoji="1" lang="zh-CN" altLang="en-US" sz="28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endParaRPr>
          </a:p>
        </p:txBody>
      </p:sp>
      <p:graphicFrame>
        <p:nvGraphicFramePr>
          <p:cNvPr id="12" name="表格 12">
            <a:extLst>
              <a:ext uri="{FF2B5EF4-FFF2-40B4-BE49-F238E27FC236}">
                <a16:creationId xmlns:a16="http://schemas.microsoft.com/office/drawing/2014/main" id="{2E96B6DE-C0E4-08DF-0CE4-CCBE8B5E28B2}"/>
              </a:ext>
            </a:extLst>
          </p:cNvPr>
          <p:cNvGraphicFramePr>
            <a:graphicFrameLocks noGrp="1"/>
          </p:cNvGraphicFramePr>
          <p:nvPr>
            <p:extLst>
              <p:ext uri="{D42A27DB-BD31-4B8C-83A1-F6EECF244321}">
                <p14:modId xmlns:p14="http://schemas.microsoft.com/office/powerpoint/2010/main" val="767438524"/>
              </p:ext>
            </p:extLst>
          </p:nvPr>
        </p:nvGraphicFramePr>
        <p:xfrm>
          <a:off x="4284351" y="3871201"/>
          <a:ext cx="3146002" cy="944880"/>
        </p:xfrm>
        <a:graphic>
          <a:graphicData uri="http://schemas.openxmlformats.org/drawingml/2006/table">
            <a:tbl>
              <a:tblPr firstRow="1" bandRow="1">
                <a:tableStyleId>{5C22544A-7EE6-4342-B048-85BDC9FD1C3A}</a:tableStyleId>
              </a:tblPr>
              <a:tblGrid>
                <a:gridCol w="1573001">
                  <a:extLst>
                    <a:ext uri="{9D8B030D-6E8A-4147-A177-3AD203B41FA5}">
                      <a16:colId xmlns:a16="http://schemas.microsoft.com/office/drawing/2014/main" val="3623932809"/>
                    </a:ext>
                  </a:extLst>
                </a:gridCol>
                <a:gridCol w="1573001">
                  <a:extLst>
                    <a:ext uri="{9D8B030D-6E8A-4147-A177-3AD203B41FA5}">
                      <a16:colId xmlns:a16="http://schemas.microsoft.com/office/drawing/2014/main" val="3599657093"/>
                    </a:ext>
                  </a:extLst>
                </a:gridCol>
              </a:tblGrid>
              <a:tr h="297180">
                <a:tc>
                  <a:txBody>
                    <a:bodyPr/>
                    <a:lstStyle/>
                    <a:p>
                      <a:pPr marL="0" algn="l" defTabSz="914377" rtl="0" eaLnBrk="1" latinLnBrk="0" hangingPunct="1"/>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Liu </a:t>
                      </a:r>
                      <a:r>
                        <a:rPr kumimoji="1" lang="en-US" altLang="zh-CN" sz="1400" b="0" kern="1200" dirty="0" err="1">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Diwei</a:t>
                      </a:r>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                </a:t>
                      </a: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Zhang </a:t>
                      </a:r>
                      <a:r>
                        <a:rPr kumimoji="1" lang="en-US" altLang="zh-CN" sz="1400" b="0" kern="1200" dirty="0" err="1">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Yuankun</a:t>
                      </a:r>
                      <a:endPar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endParaRPr>
                    </a:p>
                    <a:p>
                      <a:pPr marL="0" algn="l" defTabSz="914377" rtl="0" eaLnBrk="1" latinLnBrk="0" hangingPunct="1"/>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Li </a:t>
                      </a:r>
                      <a:r>
                        <a:rPr kumimoji="1" lang="en-US" altLang="zh-CN" sz="1400" b="0" kern="1200" dirty="0" err="1">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Sirui</a:t>
                      </a:r>
                      <a:endPar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XU </a:t>
                      </a:r>
                      <a:r>
                        <a:rPr kumimoji="1" lang="en-US" altLang="zh-CN" sz="1400" b="0" kern="1200" dirty="0" err="1">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Weiqin</a:t>
                      </a:r>
                      <a:endPar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endParaRPr>
                    </a:p>
                  </a:txBody>
                  <a:tcPr>
                    <a:noFill/>
                  </a:tcPr>
                </a:tc>
                <a:tc>
                  <a:txBody>
                    <a:bodyPr/>
                    <a:lstStyle/>
                    <a:p>
                      <a:pPr marL="0" algn="l" defTabSz="914377" rtl="0" eaLnBrk="1" latinLnBrk="0" hangingPunct="1"/>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1155180373</a:t>
                      </a:r>
                    </a:p>
                    <a:p>
                      <a:pPr marL="0" algn="l" defTabSz="914377" rtl="0" eaLnBrk="1" latinLnBrk="0" hangingPunct="1"/>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1155179170</a:t>
                      </a:r>
                    </a:p>
                    <a:p>
                      <a:pPr marL="0" algn="l" defTabSz="914377" rtl="0" eaLnBrk="1" latinLnBrk="0" hangingPunct="1"/>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1155180231</a:t>
                      </a:r>
                    </a:p>
                    <a:p>
                      <a:pPr marL="0" algn="l" defTabSz="914377" rtl="0" eaLnBrk="1" latinLnBrk="0" hangingPunct="1"/>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1155180197</a:t>
                      </a:r>
                      <a:endParaRPr kumimoji="1" lang="zh-CN" altLang="en-US"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endParaRPr>
                    </a:p>
                  </a:txBody>
                  <a:tcPr>
                    <a:noFill/>
                  </a:tcPr>
                </a:tc>
                <a:extLst>
                  <a:ext uri="{0D108BD9-81ED-4DB2-BD59-A6C34878D82A}">
                    <a16:rowId xmlns:a16="http://schemas.microsoft.com/office/drawing/2014/main" val="664115430"/>
                  </a:ext>
                </a:extLst>
              </a:tr>
            </a:tbl>
          </a:graphicData>
        </a:graphic>
      </p:graphicFrame>
    </p:spTree>
    <p:extLst>
      <p:ext uri="{BB962C8B-B14F-4D97-AF65-F5344CB8AC3E}">
        <p14:creationId xmlns:p14="http://schemas.microsoft.com/office/powerpoint/2010/main" val="119455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p:cNvPicPr>
            <a:picLocks noGrp="1" noChangeAspect="1"/>
          </p:cNvPicPr>
          <p:nvPr>
            <p:ph idx="1"/>
          </p:nvPr>
        </p:nvPicPr>
        <p:blipFill rotWithShape="1">
          <a:blip r:embed="rId3"/>
          <a:srcRect l="9214" t="21649" r="14266" b="24334"/>
          <a:stretch>
            <a:fillRect/>
          </a:stretch>
        </p:blipFill>
        <p:spPr>
          <a:xfrm>
            <a:off x="10024111" y="104937"/>
            <a:ext cx="1699259" cy="950432"/>
          </a:xfrm>
        </p:spPr>
      </p:pic>
      <p:cxnSp>
        <p:nvCxnSpPr>
          <p:cNvPr id="7" name="直线连接符 6"/>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a:xfrm>
            <a:off x="8980169" y="6331975"/>
            <a:ext cx="2743200" cy="365125"/>
          </a:xfrm>
        </p:spPr>
        <p:txBody>
          <a:bodyPr/>
          <a:lstStyle/>
          <a:p>
            <a:fld id="{B8CF6CF6-76A8-8148-ADCB-05C92FF3BDC9}" type="slidenum">
              <a:rPr kumimoji="1" lang="zh-CN" altLang="en-US" smtClean="0"/>
              <a:t>9</a:t>
            </a:fld>
            <a:endParaRPr kumimoji="1" lang="zh-CN" altLang="en-US" dirty="0"/>
          </a:p>
        </p:txBody>
      </p:sp>
      <p:sp>
        <p:nvSpPr>
          <p:cNvPr id="6" name="TextBox 5"/>
          <p:cNvSpPr txBox="1"/>
          <p:nvPr/>
        </p:nvSpPr>
        <p:spPr>
          <a:xfrm>
            <a:off x="369506" y="203473"/>
            <a:ext cx="7585788" cy="82994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2.2 </a:t>
            </a:r>
            <a:r>
              <a:rPr sz="2400" dirty="0">
                <a:latin typeface="Calibri" panose="020F0502020204030204" pitchFamily="34" charset="0"/>
                <a:cs typeface="Calibri" panose="020F0502020204030204" pitchFamily="34" charset="0"/>
              </a:rPr>
              <a:t> First try by </a:t>
            </a:r>
            <a:r>
              <a:rPr lang="en-US" sz="2400" dirty="0">
                <a:latin typeface="Calibri" panose="020F0502020204030204" pitchFamily="34" charset="0"/>
                <a:cs typeface="Calibri" panose="020F0502020204030204" pitchFamily="34" charset="0"/>
              </a:rPr>
              <a:t>p</a:t>
            </a:r>
            <a:r>
              <a:rPr sz="2400" dirty="0">
                <a:latin typeface="Calibri" panose="020F0502020204030204" pitchFamily="34" charset="0"/>
                <a:cs typeface="Calibri" panose="020F0502020204030204" pitchFamily="34" charset="0"/>
              </a:rPr>
              <a:t>pi</a:t>
            </a:r>
          </a:p>
          <a:p>
            <a:r>
              <a:rPr sz="2400" dirty="0">
                <a:latin typeface="Calibri" panose="020F0502020204030204" pitchFamily="34" charset="0"/>
                <a:cs typeface="Calibri" panose="020F0502020204030204" pitchFamily="34" charset="0"/>
              </a:rPr>
              <a:t>2.2.1 First try by linear regression</a:t>
            </a:r>
          </a:p>
        </p:txBody>
      </p:sp>
      <p:pic>
        <p:nvPicPr>
          <p:cNvPr id="1979151953" name="图片 1"/>
          <p:cNvPicPr>
            <a:picLocks noChangeAspect="1"/>
          </p:cNvPicPr>
          <p:nvPr>
            <p:custDataLst>
              <p:tags r:id="rId1"/>
            </p:custDataLst>
          </p:nvPr>
        </p:nvPicPr>
        <p:blipFill>
          <a:blip r:embed="rId4"/>
          <a:stretch>
            <a:fillRect/>
          </a:stretch>
        </p:blipFill>
        <p:spPr>
          <a:xfrm>
            <a:off x="463550" y="1287145"/>
            <a:ext cx="5631815" cy="5141595"/>
          </a:xfrm>
          <a:prstGeom prst="rect">
            <a:avLst/>
          </a:prstGeom>
        </p:spPr>
      </p:pic>
      <p:sp>
        <p:nvSpPr>
          <p:cNvPr id="3" name="文本框 2"/>
          <p:cNvSpPr txBox="1"/>
          <p:nvPr/>
        </p:nvSpPr>
        <p:spPr>
          <a:xfrm>
            <a:off x="6388100" y="1287145"/>
            <a:ext cx="5351145" cy="5154930"/>
          </a:xfrm>
          <a:prstGeom prst="rect">
            <a:avLst/>
          </a:prstGeom>
          <a:noFill/>
        </p:spPr>
        <p:txBody>
          <a:bodyPr wrap="square" rtlCol="0">
            <a:noAutofit/>
          </a:bodyPr>
          <a:lstStyle/>
          <a:p>
            <a:pPr marL="285750" indent="-285750" algn="just">
              <a:buFont typeface="Arial" panose="020B0604020202020204" pitchFamily="34" charset="0"/>
              <a:buChar char="•"/>
            </a:pPr>
            <a:r>
              <a:rPr kumimoji="1" lang="en-US" altLang="zh-CN" b="1" dirty="0">
                <a:solidFill>
                  <a:srgbClr val="7030A0"/>
                </a:solidFill>
                <a:latin typeface="Calibri" panose="020F0502020204030204" pitchFamily="34" charset="0"/>
                <a:cs typeface="Calibri" panose="020F0502020204030204" pitchFamily="34" charset="0"/>
                <a:sym typeface="+mn-ea"/>
              </a:rPr>
              <a:t>ppi:</a:t>
            </a:r>
          </a:p>
          <a:p>
            <a:pPr marL="285750" indent="-285750" algn="just">
              <a:buFont typeface="Wingdings" panose="05000000000000000000" charset="0"/>
              <a:buChar char="Ø"/>
            </a:pPr>
            <a:r>
              <a:rPr kumimoji="1" lang="en-US" altLang="zh-CN" b="1" dirty="0">
                <a:latin typeface="Calibri" panose="020F0502020204030204" pitchFamily="34" charset="0"/>
                <a:cs typeface="Calibri" panose="020F0502020204030204" pitchFamily="34" charset="0"/>
                <a:sym typeface="+mn-ea"/>
              </a:rPr>
              <a:t>The Producer Price Index (PPI) measures the average change over time in the prices domestic producers receive for their output. It is a measure of inflation at the wholesale level that is compiled from thousands of indexes measuring producer prices by industry and product category.</a:t>
            </a:r>
          </a:p>
          <a:p>
            <a:pPr marL="285750" indent="-285750" algn="just">
              <a:buClrTx/>
              <a:buSzTx/>
              <a:buFont typeface="Arial" panose="020B0604020202020204" pitchFamily="34" charset="0"/>
              <a:buChar char="•"/>
            </a:pPr>
            <a:r>
              <a:rPr kumimoji="1" lang="en-US" altLang="zh-CN" b="1" dirty="0">
                <a:solidFill>
                  <a:srgbClr val="7030A0"/>
                </a:solidFill>
                <a:latin typeface="Calibri" panose="020F0502020204030204" pitchFamily="34" charset="0"/>
                <a:cs typeface="Calibri" panose="020F0502020204030204" pitchFamily="34" charset="0"/>
                <a:sym typeface="+mn-ea"/>
              </a:rPr>
              <a:t>Method:</a:t>
            </a:r>
          </a:p>
          <a:p>
            <a:pPr marL="285750" indent="-285750" algn="just">
              <a:buClrTx/>
              <a:buSzTx/>
              <a:buFont typeface="Wingdings" panose="05000000000000000000" charset="0"/>
              <a:buChar char="Ø"/>
            </a:pPr>
            <a:r>
              <a:rPr kumimoji="1" lang="en-US" b="1" dirty="0">
                <a:latin typeface="Calibri" panose="020F0502020204030204" pitchFamily="34" charset="0"/>
                <a:cs typeface="Calibri" panose="020F0502020204030204" pitchFamily="34" charset="0"/>
                <a:sym typeface="+mn-ea"/>
              </a:rPr>
              <a:t>T</a:t>
            </a:r>
            <a:r>
              <a:rPr kumimoji="1" b="1" dirty="0">
                <a:latin typeface="Calibri" panose="020F0502020204030204" pitchFamily="34" charset="0"/>
                <a:cs typeface="Calibri" panose="020F0502020204030204" pitchFamily="34" charset="0"/>
                <a:sym typeface="+mn-ea"/>
              </a:rPr>
              <a:t>ry OLS linear regression to predict inflation rate by ppi. The cost function is Gradient Descent.</a:t>
            </a:r>
          </a:p>
          <a:p>
            <a:pPr marL="285750" indent="-285750" algn="just">
              <a:buClrTx/>
              <a:buSzTx/>
              <a:buFont typeface="Arial" panose="020B0604020202020204" pitchFamily="34" charset="0"/>
              <a:buChar char="•"/>
            </a:pPr>
            <a:r>
              <a:rPr kumimoji="1" lang="en-US" altLang="zh-CN" b="1" dirty="0">
                <a:solidFill>
                  <a:srgbClr val="7030A0"/>
                </a:solidFill>
                <a:latin typeface="Calibri" panose="020F0502020204030204" pitchFamily="34" charset="0"/>
                <a:cs typeface="Calibri" panose="020F0502020204030204" pitchFamily="34" charset="0"/>
                <a:sym typeface="+mn-ea"/>
              </a:rPr>
              <a:t>Result:</a:t>
            </a:r>
          </a:p>
          <a:p>
            <a:pPr marL="285750" indent="-285750" algn="just">
              <a:buFont typeface="Wingdings" panose="05000000000000000000" charset="0"/>
              <a:buChar char="Ø"/>
            </a:pPr>
            <a:r>
              <a:rPr kumimoji="1" b="1" dirty="0">
                <a:latin typeface="Calibri" panose="020F0502020204030204" pitchFamily="34" charset="0"/>
                <a:cs typeface="Calibri" panose="020F0502020204030204" pitchFamily="34" charset="0"/>
                <a:sym typeface="+mn-ea"/>
              </a:rPr>
              <a:t>MSE train: 0.000, test: 0.001</a:t>
            </a:r>
            <a:endParaRPr kumimoji="1" b="1" dirty="0">
              <a:solidFill>
                <a:schemeClr val="tx1"/>
              </a:solidFill>
              <a:latin typeface="Calibri" panose="020F0502020204030204" pitchFamily="34" charset="0"/>
              <a:cs typeface="Calibri" panose="020F0502020204030204" pitchFamily="34" charset="0"/>
              <a:sym typeface="+mn-ea"/>
            </a:endParaRPr>
          </a:p>
          <a:p>
            <a:pPr marL="285750" indent="-285750" algn="just">
              <a:buFont typeface="Wingdings" panose="05000000000000000000" charset="0"/>
              <a:buChar char="Ø"/>
            </a:pPr>
            <a:r>
              <a:rPr kumimoji="1" b="1" dirty="0">
                <a:latin typeface="Calibri" panose="020F0502020204030204" pitchFamily="34" charset="0"/>
                <a:cs typeface="Calibri" panose="020F0502020204030204" pitchFamily="34" charset="0"/>
                <a:sym typeface="+mn-ea"/>
              </a:rPr>
              <a:t>R^2 train: 1.000, test: 0.789</a:t>
            </a:r>
            <a:endParaRPr kumimoji="1" b="1" dirty="0">
              <a:solidFill>
                <a:schemeClr val="tx1"/>
              </a:solidFill>
              <a:latin typeface="Calibri" panose="020F0502020204030204" pitchFamily="34" charset="0"/>
              <a:cs typeface="Calibri" panose="020F0502020204030204" pitchFamily="34" charset="0"/>
              <a:sym typeface="+mn-ea"/>
            </a:endParaRPr>
          </a:p>
          <a:p>
            <a:pPr marL="285750" indent="-285750" algn="just">
              <a:buFont typeface="Wingdings" panose="05000000000000000000" charset="0"/>
              <a:buChar char="Ø"/>
            </a:pPr>
            <a:r>
              <a:rPr kumimoji="1" b="1" dirty="0">
                <a:latin typeface="Calibri" panose="020F0502020204030204" pitchFamily="34" charset="0"/>
                <a:cs typeface="Calibri" panose="020F0502020204030204" pitchFamily="34" charset="0"/>
                <a:sym typeface="+mn-ea"/>
              </a:rPr>
              <a:t>We can see that R^2 of training data is very well but test data is 0.789, which is overfitting. To solve the problem, </a:t>
            </a:r>
            <a:r>
              <a:rPr kumimoji="1" lang="en-US" b="1" dirty="0">
                <a:latin typeface="Calibri" panose="020F0502020204030204" pitchFamily="34" charset="0"/>
                <a:cs typeface="Calibri" panose="020F0502020204030204" pitchFamily="34" charset="0"/>
                <a:sym typeface="+mn-ea"/>
              </a:rPr>
              <a:t>we</a:t>
            </a:r>
            <a:r>
              <a:rPr kumimoji="1" b="1" dirty="0">
                <a:latin typeface="Calibri" panose="020F0502020204030204" pitchFamily="34" charset="0"/>
                <a:cs typeface="Calibri" panose="020F0502020204030204" pitchFamily="34" charset="0"/>
                <a:sym typeface="+mn-ea"/>
              </a:rPr>
              <a:t> try to use regularized methods for regression.</a:t>
            </a:r>
            <a:endParaRPr kumimoji="1" b="1" dirty="0">
              <a:solidFill>
                <a:schemeClr val="tx1"/>
              </a:solidFill>
              <a:latin typeface="Calibri" panose="020F0502020204030204" pitchFamily="34" charset="0"/>
              <a:cs typeface="Calibri" panose="020F0502020204030204" pitchFamily="34" charset="0"/>
              <a:sym typeface="+mn-ea"/>
            </a:endParaRP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p:cNvPicPr>
            <a:picLocks noGrp="1" noChangeAspect="1"/>
          </p:cNvPicPr>
          <p:nvPr>
            <p:ph idx="1"/>
          </p:nvPr>
        </p:nvPicPr>
        <p:blipFill rotWithShape="1">
          <a:blip r:embed="rId4"/>
          <a:srcRect l="9214" t="21649" r="14266" b="24334"/>
          <a:stretch>
            <a:fillRect/>
          </a:stretch>
        </p:blipFill>
        <p:spPr>
          <a:xfrm>
            <a:off x="10024111" y="104937"/>
            <a:ext cx="1699259" cy="950432"/>
          </a:xfrm>
        </p:spPr>
      </p:pic>
      <p:cxnSp>
        <p:nvCxnSpPr>
          <p:cNvPr id="7" name="直线连接符 6"/>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a:xfrm>
            <a:off x="8980169" y="6331975"/>
            <a:ext cx="2743200" cy="365125"/>
          </a:xfrm>
        </p:spPr>
        <p:txBody>
          <a:bodyPr/>
          <a:lstStyle/>
          <a:p>
            <a:fld id="{B8CF6CF6-76A8-8148-ADCB-05C92FF3BDC9}" type="slidenum">
              <a:rPr kumimoji="1" lang="zh-CN" altLang="en-US" smtClean="0"/>
              <a:t>10</a:t>
            </a:fld>
            <a:endParaRPr kumimoji="1" lang="zh-CN" altLang="en-US" dirty="0"/>
          </a:p>
        </p:txBody>
      </p:sp>
      <p:sp>
        <p:nvSpPr>
          <p:cNvPr id="3" name="TextBox 5"/>
          <p:cNvSpPr txBox="1"/>
          <p:nvPr>
            <p:custDataLst>
              <p:tags r:id="rId1"/>
            </p:custDataLst>
          </p:nvPr>
        </p:nvSpPr>
        <p:spPr>
          <a:xfrm>
            <a:off x="369506" y="203473"/>
            <a:ext cx="7585788" cy="82994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2.2 </a:t>
            </a:r>
            <a:r>
              <a:rPr sz="2400" dirty="0">
                <a:latin typeface="Calibri" panose="020F0502020204030204" pitchFamily="34" charset="0"/>
                <a:cs typeface="Calibri" panose="020F0502020204030204" pitchFamily="34" charset="0"/>
              </a:rPr>
              <a:t> First try by </a:t>
            </a:r>
            <a:r>
              <a:rPr lang="en-US" sz="2400" dirty="0">
                <a:latin typeface="Calibri" panose="020F0502020204030204" pitchFamily="34" charset="0"/>
                <a:cs typeface="Calibri" panose="020F0502020204030204" pitchFamily="34" charset="0"/>
              </a:rPr>
              <a:t>p</a:t>
            </a:r>
            <a:r>
              <a:rPr sz="2400" dirty="0">
                <a:latin typeface="Calibri" panose="020F0502020204030204" pitchFamily="34" charset="0"/>
                <a:cs typeface="Calibri" panose="020F0502020204030204" pitchFamily="34" charset="0"/>
              </a:rPr>
              <a:t>pi</a:t>
            </a:r>
          </a:p>
          <a:p>
            <a:r>
              <a:rPr sz="2400" dirty="0">
                <a:latin typeface="Calibri" panose="020F0502020204030204" pitchFamily="34" charset="0"/>
                <a:cs typeface="Calibri" panose="020F0502020204030204" pitchFamily="34" charset="0"/>
              </a:rPr>
              <a:t>2.2.</a:t>
            </a:r>
            <a:r>
              <a:rPr lang="en-US" sz="2400" dirty="0">
                <a:latin typeface="Calibri" panose="020F0502020204030204" pitchFamily="34" charset="0"/>
                <a:cs typeface="Calibri" panose="020F0502020204030204" pitchFamily="34" charset="0"/>
              </a:rPr>
              <a:t>2</a:t>
            </a:r>
            <a:r>
              <a:rPr sz="2400" dirty="0">
                <a:latin typeface="Calibri" panose="020F0502020204030204" pitchFamily="34" charset="0"/>
                <a:cs typeface="Calibri" panose="020F0502020204030204" pitchFamily="34" charset="0"/>
              </a:rPr>
              <a:t> Tackle overfitting by LASSO</a:t>
            </a:r>
          </a:p>
        </p:txBody>
      </p:sp>
      <p:pic>
        <p:nvPicPr>
          <p:cNvPr id="663128643" name="图片 1"/>
          <p:cNvPicPr>
            <a:picLocks noChangeAspect="1"/>
          </p:cNvPicPr>
          <p:nvPr>
            <p:custDataLst>
              <p:tags r:id="rId2"/>
            </p:custDataLst>
          </p:nvPr>
        </p:nvPicPr>
        <p:blipFill>
          <a:blip r:embed="rId5"/>
          <a:stretch>
            <a:fillRect/>
          </a:stretch>
        </p:blipFill>
        <p:spPr>
          <a:xfrm>
            <a:off x="2576830" y="3429000"/>
            <a:ext cx="7006590" cy="2474595"/>
          </a:xfrm>
          <a:prstGeom prst="rect">
            <a:avLst/>
          </a:prstGeom>
        </p:spPr>
      </p:pic>
      <p:sp>
        <p:nvSpPr>
          <p:cNvPr id="4" name="文本框 3"/>
          <p:cNvSpPr txBox="1"/>
          <p:nvPr/>
        </p:nvSpPr>
        <p:spPr>
          <a:xfrm>
            <a:off x="468630" y="1170940"/>
            <a:ext cx="11222990" cy="2737485"/>
          </a:xfrm>
          <a:prstGeom prst="rect">
            <a:avLst/>
          </a:prstGeom>
          <a:noFill/>
        </p:spPr>
        <p:txBody>
          <a:bodyPr wrap="square" rtlCol="0" anchor="t">
            <a:noAutofit/>
          </a:bodyPr>
          <a:lstStyle/>
          <a:p>
            <a:pPr marL="285750" indent="-285750" algn="just">
              <a:buFont typeface="Arial" panose="020B0604020202020204" pitchFamily="34" charset="0"/>
              <a:buChar char="•"/>
            </a:pPr>
            <a:r>
              <a:rPr kumimoji="1" lang="en-US" altLang="zh-CN" b="1" dirty="0">
                <a:solidFill>
                  <a:srgbClr val="7030A0"/>
                </a:solidFill>
                <a:latin typeface="Calibri" panose="020F0502020204030204" pitchFamily="34" charset="0"/>
                <a:cs typeface="Calibri" panose="020F0502020204030204" pitchFamily="34" charset="0"/>
                <a:sym typeface="+mn-ea"/>
              </a:rPr>
              <a:t>How to tackle:</a:t>
            </a:r>
          </a:p>
          <a:p>
            <a:pPr marL="285750" indent="-285750" algn="just">
              <a:buFont typeface="Wingdings" panose="05000000000000000000" charset="0"/>
              <a:buChar char="Ø"/>
            </a:pPr>
            <a:r>
              <a:rPr kumimoji="1" lang="en-US" altLang="zh-CN" b="1" dirty="0">
                <a:latin typeface="Calibri" panose="020F0502020204030204" pitchFamily="34" charset="0"/>
                <a:cs typeface="Calibri" panose="020F0502020204030204" pitchFamily="34" charset="0"/>
                <a:sym typeface="+mn-ea"/>
              </a:rPr>
              <a:t>Regularization is one approach to tackle the problem of overfitting by adding additional information, and thereby shrinking the parameter values of the model to induce a penalty against complexity. The most popular approaches to regularized linear regression are the so-called Ridge Regression, Least Absolute Shrinkage and Selection Operator (LASSO), and Elastic Net.</a:t>
            </a:r>
            <a:endParaRPr kumimoji="1" lang="en-US" altLang="zh-CN" b="1" dirty="0">
              <a:solidFill>
                <a:schemeClr val="tx1"/>
              </a:solidFill>
              <a:latin typeface="Calibri" panose="020F0502020204030204" pitchFamily="34" charset="0"/>
              <a:cs typeface="Calibri" panose="020F0502020204030204" pitchFamily="34" charset="0"/>
            </a:endParaRPr>
          </a:p>
          <a:p>
            <a:pPr marL="285750" indent="-285750" algn="just">
              <a:buFont typeface="Wingdings" panose="05000000000000000000" charset="0"/>
              <a:buChar char="Ø"/>
            </a:pPr>
            <a:r>
              <a:rPr kumimoji="1" lang="en-US" altLang="zh-CN" b="1" dirty="0">
                <a:latin typeface="Calibri" panose="020F0502020204030204" pitchFamily="34" charset="0"/>
                <a:cs typeface="Calibri" panose="020F0502020204030204" pitchFamily="34" charset="0"/>
                <a:sym typeface="+mn-ea"/>
              </a:rPr>
              <a:t>Because of up to 167 features in x, LASSO is a better approaches. Depending on the regularization strength, certain weights can become zero, which also makes LASSO useful as a supervised feature selection technique.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p:cNvPicPr>
            <a:picLocks noGrp="1" noChangeAspect="1"/>
          </p:cNvPicPr>
          <p:nvPr>
            <p:ph idx="1"/>
          </p:nvPr>
        </p:nvPicPr>
        <p:blipFill rotWithShape="1">
          <a:blip r:embed="rId5"/>
          <a:srcRect l="9214" t="21649" r="14266" b="24334"/>
          <a:stretch>
            <a:fillRect/>
          </a:stretch>
        </p:blipFill>
        <p:spPr>
          <a:xfrm>
            <a:off x="10024111" y="104937"/>
            <a:ext cx="1699259" cy="950432"/>
          </a:xfrm>
        </p:spPr>
      </p:pic>
      <p:cxnSp>
        <p:nvCxnSpPr>
          <p:cNvPr id="7" name="直线连接符 6"/>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a:xfrm>
            <a:off x="8980169" y="6331975"/>
            <a:ext cx="2743200" cy="365125"/>
          </a:xfrm>
        </p:spPr>
        <p:txBody>
          <a:bodyPr/>
          <a:lstStyle/>
          <a:p>
            <a:fld id="{B8CF6CF6-76A8-8148-ADCB-05C92FF3BDC9}" type="slidenum">
              <a:rPr kumimoji="1" lang="zh-CN" altLang="en-US" smtClean="0"/>
              <a:t>11</a:t>
            </a:fld>
            <a:endParaRPr kumimoji="1" lang="zh-CN" altLang="en-US" dirty="0"/>
          </a:p>
        </p:txBody>
      </p:sp>
      <p:sp>
        <p:nvSpPr>
          <p:cNvPr id="3" name="TextBox 5"/>
          <p:cNvSpPr txBox="1"/>
          <p:nvPr>
            <p:custDataLst>
              <p:tags r:id="rId1"/>
            </p:custDataLst>
          </p:nvPr>
        </p:nvSpPr>
        <p:spPr>
          <a:xfrm>
            <a:off x="369506" y="203473"/>
            <a:ext cx="7585788" cy="82994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2.2 </a:t>
            </a:r>
            <a:r>
              <a:rPr sz="2400" dirty="0">
                <a:latin typeface="Calibri" panose="020F0502020204030204" pitchFamily="34" charset="0"/>
                <a:cs typeface="Calibri" panose="020F0502020204030204" pitchFamily="34" charset="0"/>
              </a:rPr>
              <a:t> First try by </a:t>
            </a:r>
            <a:r>
              <a:rPr lang="en-US" sz="2400" dirty="0">
                <a:latin typeface="Calibri" panose="020F0502020204030204" pitchFamily="34" charset="0"/>
                <a:cs typeface="Calibri" panose="020F0502020204030204" pitchFamily="34" charset="0"/>
              </a:rPr>
              <a:t>p</a:t>
            </a:r>
            <a:r>
              <a:rPr sz="2400" dirty="0">
                <a:latin typeface="Calibri" panose="020F0502020204030204" pitchFamily="34" charset="0"/>
                <a:cs typeface="Calibri" panose="020F0502020204030204" pitchFamily="34" charset="0"/>
              </a:rPr>
              <a:t>pi</a:t>
            </a:r>
          </a:p>
          <a:p>
            <a:r>
              <a:rPr sz="2400" dirty="0">
                <a:latin typeface="Calibri" panose="020F0502020204030204" pitchFamily="34" charset="0"/>
                <a:cs typeface="Calibri" panose="020F0502020204030204" pitchFamily="34" charset="0"/>
              </a:rPr>
              <a:t>2.2.</a:t>
            </a:r>
            <a:r>
              <a:rPr lang="en-US" sz="2400" dirty="0">
                <a:latin typeface="Calibri" panose="020F0502020204030204" pitchFamily="34" charset="0"/>
                <a:cs typeface="Calibri" panose="020F0502020204030204" pitchFamily="34" charset="0"/>
              </a:rPr>
              <a:t>2</a:t>
            </a:r>
            <a:r>
              <a:rPr sz="2400" dirty="0">
                <a:latin typeface="Calibri" panose="020F0502020204030204" pitchFamily="34" charset="0"/>
                <a:cs typeface="Calibri" panose="020F0502020204030204" pitchFamily="34" charset="0"/>
              </a:rPr>
              <a:t> Tackle overfitting by LASSO</a:t>
            </a:r>
          </a:p>
        </p:txBody>
      </p:sp>
      <p:pic>
        <p:nvPicPr>
          <p:cNvPr id="1856752749" name="图片 1"/>
          <p:cNvPicPr>
            <a:picLocks noChangeAspect="1"/>
          </p:cNvPicPr>
          <p:nvPr>
            <p:custDataLst>
              <p:tags r:id="rId2"/>
            </p:custDataLst>
          </p:nvPr>
        </p:nvPicPr>
        <p:blipFill>
          <a:blip r:embed="rId6"/>
          <a:stretch>
            <a:fillRect/>
          </a:stretch>
        </p:blipFill>
        <p:spPr>
          <a:xfrm>
            <a:off x="415925" y="1271905"/>
            <a:ext cx="5680075" cy="5060315"/>
          </a:xfrm>
          <a:prstGeom prst="rect">
            <a:avLst/>
          </a:prstGeom>
        </p:spPr>
      </p:pic>
      <p:sp>
        <p:nvSpPr>
          <p:cNvPr id="4" name="文本框 3"/>
          <p:cNvSpPr txBox="1"/>
          <p:nvPr>
            <p:custDataLst>
              <p:tags r:id="rId3"/>
            </p:custDataLst>
          </p:nvPr>
        </p:nvSpPr>
        <p:spPr>
          <a:xfrm>
            <a:off x="6485890" y="2411095"/>
            <a:ext cx="4831080" cy="2255520"/>
          </a:xfrm>
          <a:prstGeom prst="rect">
            <a:avLst/>
          </a:prstGeom>
          <a:noFill/>
        </p:spPr>
        <p:txBody>
          <a:bodyPr wrap="square" rtlCol="0" anchor="t">
            <a:noAutofit/>
          </a:bodyPr>
          <a:lstStyle/>
          <a:p>
            <a:pPr marL="285750" indent="-285750" algn="just">
              <a:buFont typeface="Arial" panose="020B0604020202020204" pitchFamily="34" charset="0"/>
              <a:buChar char="•"/>
            </a:pPr>
            <a:r>
              <a:rPr kumimoji="1" lang="en-US" altLang="zh-CN" b="1" dirty="0">
                <a:solidFill>
                  <a:srgbClr val="7030A0"/>
                </a:solidFill>
                <a:latin typeface="Calibri" panose="020F0502020204030204" pitchFamily="34" charset="0"/>
                <a:cs typeface="Calibri" panose="020F0502020204030204" pitchFamily="34" charset="0"/>
                <a:sym typeface="+mn-ea"/>
              </a:rPr>
              <a:t>Result:</a:t>
            </a:r>
          </a:p>
          <a:p>
            <a:pPr marL="285750" indent="-285750" algn="just">
              <a:buFont typeface="Wingdings" panose="05000000000000000000" charset="0"/>
              <a:buChar char="Ø"/>
            </a:pPr>
            <a:r>
              <a:rPr kumimoji="1" lang="en-US" altLang="zh-CN" b="1" dirty="0">
                <a:latin typeface="Calibri" panose="020F0502020204030204" pitchFamily="34" charset="0"/>
                <a:cs typeface="Calibri" panose="020F0502020204030204" pitchFamily="34" charset="0"/>
                <a:sym typeface="+mn-ea"/>
              </a:rPr>
              <a:t>The best alpha for Lasso is 0.0002.</a:t>
            </a:r>
            <a:endParaRPr kumimoji="1" lang="en-US" altLang="zh-CN" b="1" dirty="0">
              <a:solidFill>
                <a:schemeClr val="tx1"/>
              </a:solidFill>
              <a:latin typeface="Calibri" panose="020F0502020204030204" pitchFamily="34" charset="0"/>
              <a:cs typeface="Calibri" panose="020F0502020204030204" pitchFamily="34" charset="0"/>
            </a:endParaRPr>
          </a:p>
          <a:p>
            <a:pPr marL="285750" indent="-285750" algn="just">
              <a:buFont typeface="Wingdings" panose="05000000000000000000" charset="0"/>
              <a:buChar char="Ø"/>
            </a:pPr>
            <a:r>
              <a:rPr kumimoji="1" lang="en-US" altLang="zh-CN" b="1" dirty="0">
                <a:latin typeface="Calibri" panose="020F0502020204030204" pitchFamily="34" charset="0"/>
                <a:cs typeface="Calibri" panose="020F0502020204030204" pitchFamily="34" charset="0"/>
                <a:sym typeface="+mn-ea"/>
              </a:rPr>
              <a:t>MSE train: 0.000, test: 0.000</a:t>
            </a:r>
            <a:endParaRPr kumimoji="1" lang="en-US" altLang="zh-CN" b="1" dirty="0">
              <a:solidFill>
                <a:schemeClr val="tx1"/>
              </a:solidFill>
              <a:latin typeface="Calibri" panose="020F0502020204030204" pitchFamily="34" charset="0"/>
              <a:cs typeface="Calibri" panose="020F0502020204030204" pitchFamily="34" charset="0"/>
            </a:endParaRPr>
          </a:p>
          <a:p>
            <a:pPr marL="285750" indent="-285750" algn="just">
              <a:buFont typeface="Wingdings" panose="05000000000000000000" charset="0"/>
              <a:buChar char="Ø"/>
            </a:pPr>
            <a:r>
              <a:rPr kumimoji="1" lang="en-US" altLang="zh-CN" b="1" dirty="0">
                <a:latin typeface="Calibri" panose="020F0502020204030204" pitchFamily="34" charset="0"/>
                <a:cs typeface="Calibri" panose="020F0502020204030204" pitchFamily="34" charset="0"/>
                <a:sym typeface="+mn-ea"/>
              </a:rPr>
              <a:t>R^2 train: 0.992, test: 0.860</a:t>
            </a:r>
            <a:endParaRPr kumimoji="1" lang="en-US" altLang="zh-CN" b="1" dirty="0">
              <a:solidFill>
                <a:schemeClr val="tx1"/>
              </a:solidFill>
              <a:latin typeface="Calibri" panose="020F0502020204030204" pitchFamily="34" charset="0"/>
              <a:cs typeface="Calibri" panose="020F0502020204030204" pitchFamily="34" charset="0"/>
            </a:endParaRPr>
          </a:p>
          <a:p>
            <a:pPr marL="285750" indent="-285750" algn="just">
              <a:buFont typeface="Wingdings" panose="05000000000000000000" charset="0"/>
              <a:buChar char="Ø"/>
            </a:pPr>
            <a:r>
              <a:rPr kumimoji="1" lang="en-US" altLang="zh-CN" b="1" dirty="0">
                <a:latin typeface="Calibri" panose="020F0502020204030204" pitchFamily="34" charset="0"/>
                <a:cs typeface="Calibri" panose="020F0502020204030204" pitchFamily="34" charset="0"/>
                <a:sym typeface="+mn-ea"/>
              </a:rPr>
              <a:t>We can see that R^2 of out of sample data is 0.86, which is better than linear regression. The overfitting problem can be improved.</a:t>
            </a:r>
            <a:endParaRPr kumimoji="1" lang="en-US" altLang="zh-CN" b="1" dirty="0">
              <a:solidFill>
                <a:schemeClr val="tx1"/>
              </a:solidFill>
              <a:latin typeface="Calibri" panose="020F0502020204030204" pitchFamily="34" charset="0"/>
              <a:cs typeface="Calibri" panose="020F0502020204030204" pitchFamily="34" charset="0"/>
            </a:endParaRPr>
          </a:p>
          <a:p>
            <a:pPr marL="285750" indent="-285750" algn="just">
              <a:buFont typeface="Wingdings" panose="05000000000000000000" charset="0"/>
              <a:buChar char="Ø"/>
            </a:pPr>
            <a:endParaRPr kumimoji="1" lang="en-US" altLang="zh-CN" b="1" dirty="0">
              <a:latin typeface="Calibri" panose="020F0502020204030204" pitchFamily="34" charset="0"/>
              <a:cs typeface="Calibri" panose="020F0502020204030204" pitchFamily="3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a:extLst>
              <a:ext uri="{FF2B5EF4-FFF2-40B4-BE49-F238E27FC236}">
                <a16:creationId xmlns:a16="http://schemas.microsoft.com/office/drawing/2014/main" id="{849A92F0-A27E-C998-9969-EFF9C10A644C}"/>
              </a:ext>
            </a:extLst>
          </p:cNvPr>
          <p:cNvPicPr>
            <a:picLocks noGrp="1" noChangeAspect="1"/>
          </p:cNvPicPr>
          <p:nvPr>
            <p:ph idx="1"/>
          </p:nvPr>
        </p:nvPicPr>
        <p:blipFill rotWithShape="1">
          <a:blip r:embed="rId2"/>
          <a:srcRect l="9214" t="21649" r="14266" b="24334"/>
          <a:stretch/>
        </p:blipFill>
        <p:spPr>
          <a:xfrm>
            <a:off x="10024111" y="104937"/>
            <a:ext cx="1699259" cy="950432"/>
          </a:xfrm>
        </p:spPr>
      </p:pic>
      <p:cxnSp>
        <p:nvCxnSpPr>
          <p:cNvPr id="7" name="直线连接符 6">
            <a:extLst>
              <a:ext uri="{FF2B5EF4-FFF2-40B4-BE49-F238E27FC236}">
                <a16:creationId xmlns:a16="http://schemas.microsoft.com/office/drawing/2014/main" id="{660E133F-18C3-F306-B21D-90DF1AFD3FAA}"/>
              </a:ext>
            </a:extLst>
          </p:cNvPr>
          <p:cNvCxnSpPr>
            <a:cxnSpLocks/>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00AD12C8-DD56-B970-C3CA-4A03FC1A6804}"/>
              </a:ext>
            </a:extLst>
          </p:cNvPr>
          <p:cNvCxnSpPr>
            <a:cxnSpLocks/>
          </p:cNvCxnSpPr>
          <p:nvPr/>
        </p:nvCxnSpPr>
        <p:spPr>
          <a:xfrm>
            <a:off x="468631" y="626363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52552ACB-31E7-1D60-CFBC-AA6CA67C1F40}"/>
              </a:ext>
            </a:extLst>
          </p:cNvPr>
          <p:cNvSpPr>
            <a:spLocks noGrp="1"/>
          </p:cNvSpPr>
          <p:nvPr>
            <p:ph type="sldNum" sz="quarter" idx="12"/>
          </p:nvPr>
        </p:nvSpPr>
        <p:spPr>
          <a:xfrm>
            <a:off x="8980169" y="6331975"/>
            <a:ext cx="2743200" cy="365125"/>
          </a:xfrm>
        </p:spPr>
        <p:txBody>
          <a:bodyPr/>
          <a:lstStyle/>
          <a:p>
            <a:fld id="{B8CF6CF6-76A8-8148-ADCB-05C92FF3BDC9}" type="slidenum">
              <a:rPr kumimoji="1" lang="zh-CN" altLang="en-US" smtClean="0"/>
              <a:t>12</a:t>
            </a:fld>
            <a:endParaRPr kumimoji="1" lang="zh-CN" altLang="en-US" dirty="0"/>
          </a:p>
        </p:txBody>
      </p:sp>
      <p:grpSp>
        <p:nvGrpSpPr>
          <p:cNvPr id="13" name="组合 12">
            <a:extLst>
              <a:ext uri="{FF2B5EF4-FFF2-40B4-BE49-F238E27FC236}">
                <a16:creationId xmlns:a16="http://schemas.microsoft.com/office/drawing/2014/main" id="{1E18E37D-01DB-860C-E1F2-B4557CAF5FBD}"/>
              </a:ext>
            </a:extLst>
          </p:cNvPr>
          <p:cNvGrpSpPr/>
          <p:nvPr/>
        </p:nvGrpSpPr>
        <p:grpSpPr>
          <a:xfrm>
            <a:off x="3791744" y="2566623"/>
            <a:ext cx="4608512" cy="1283950"/>
            <a:chOff x="828477" y="2231975"/>
            <a:chExt cx="1800200" cy="1283949"/>
          </a:xfrm>
        </p:grpSpPr>
        <p:sp>
          <p:nvSpPr>
            <p:cNvPr id="15" name="TextBox 20">
              <a:extLst>
                <a:ext uri="{FF2B5EF4-FFF2-40B4-BE49-F238E27FC236}">
                  <a16:creationId xmlns:a16="http://schemas.microsoft.com/office/drawing/2014/main" id="{33DB37FB-5A79-4AED-E338-98EF20D697A2}"/>
                </a:ext>
              </a:extLst>
            </p:cNvPr>
            <p:cNvSpPr txBox="1"/>
            <p:nvPr/>
          </p:nvSpPr>
          <p:spPr>
            <a:xfrm>
              <a:off x="828477" y="2808038"/>
              <a:ext cx="1800200" cy="707886"/>
            </a:xfrm>
            <a:prstGeom prst="rect">
              <a:avLst/>
            </a:prstGeom>
            <a:noFill/>
          </p:spPr>
          <p:txBody>
            <a:bodyPr wrap="square" rtlCol="0">
              <a:spAutoFit/>
            </a:bodyPr>
            <a:lstStyle/>
            <a:p>
              <a:pPr algn="ctr" defTabSz="1036905">
                <a:defRPr/>
              </a:pPr>
              <a:r>
                <a:rPr lang="en-US" altLang="zh-CN" sz="4000" b="1" dirty="0">
                  <a:latin typeface="Calibri" panose="020F0502020204030204" pitchFamily="34" charset="0"/>
                  <a:ea typeface="微软雅黑"/>
                  <a:cs typeface="Calibri" panose="020F0502020204030204" pitchFamily="34" charset="0"/>
                  <a:sym typeface="+mn-lt"/>
                </a:rPr>
                <a:t>Training and Testing</a:t>
              </a:r>
              <a:endParaRPr lang="zh-CN" altLang="en-US" sz="4000" b="1" dirty="0">
                <a:latin typeface="Calibri" panose="020F0502020204030204" pitchFamily="34" charset="0"/>
                <a:ea typeface="微软雅黑"/>
                <a:cs typeface="Calibri" panose="020F0502020204030204" pitchFamily="34" charset="0"/>
                <a:sym typeface="+mn-lt"/>
              </a:endParaRPr>
            </a:p>
          </p:txBody>
        </p:sp>
        <p:sp>
          <p:nvSpPr>
            <p:cNvPr id="16" name="TextBox 21">
              <a:extLst>
                <a:ext uri="{FF2B5EF4-FFF2-40B4-BE49-F238E27FC236}">
                  <a16:creationId xmlns:a16="http://schemas.microsoft.com/office/drawing/2014/main" id="{A181795B-16A1-3454-24BB-A2E8328956D5}"/>
                </a:ext>
              </a:extLst>
            </p:cNvPr>
            <p:cNvSpPr txBox="1"/>
            <p:nvPr/>
          </p:nvSpPr>
          <p:spPr>
            <a:xfrm>
              <a:off x="1116509" y="2231975"/>
              <a:ext cx="1224136" cy="707885"/>
            </a:xfrm>
            <a:prstGeom prst="rect">
              <a:avLst/>
            </a:prstGeom>
            <a:noFill/>
          </p:spPr>
          <p:txBody>
            <a:bodyPr wrap="square" rtlCol="0">
              <a:spAutoFit/>
            </a:bodyPr>
            <a:lstStyle/>
            <a:p>
              <a:pPr algn="ctr" defTabSz="1036905">
                <a:defRPr/>
              </a:pPr>
              <a:r>
                <a:rPr lang="en-US" altLang="zh-CN" sz="4000" b="1" dirty="0">
                  <a:latin typeface="Calibri" panose="020F0502020204030204" pitchFamily="34" charset="0"/>
                  <a:ea typeface="微软雅黑"/>
                  <a:cs typeface="Calibri" panose="020F0502020204030204" pitchFamily="34" charset="0"/>
                  <a:sym typeface="+mn-lt"/>
                </a:rPr>
                <a:t>3</a:t>
              </a:r>
              <a:endParaRPr lang="zh-CN" altLang="en-US" sz="4000" b="1" dirty="0">
                <a:latin typeface="Calibri" panose="020F0502020204030204" pitchFamily="34" charset="0"/>
                <a:ea typeface="微软雅黑"/>
                <a:cs typeface="Calibri" panose="020F0502020204030204" pitchFamily="34" charset="0"/>
                <a:sym typeface="+mn-lt"/>
              </a:endParaRPr>
            </a:p>
          </p:txBody>
        </p:sp>
      </p:grpSp>
    </p:spTree>
    <p:extLst>
      <p:ext uri="{BB962C8B-B14F-4D97-AF65-F5344CB8AC3E}">
        <p14:creationId xmlns:p14="http://schemas.microsoft.com/office/powerpoint/2010/main" val="421533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a:extLst>
              <a:ext uri="{FF2B5EF4-FFF2-40B4-BE49-F238E27FC236}">
                <a16:creationId xmlns:a16="http://schemas.microsoft.com/office/drawing/2014/main" id="{849A92F0-A27E-C998-9969-EFF9C10A644C}"/>
              </a:ext>
            </a:extLst>
          </p:cNvPr>
          <p:cNvPicPr>
            <a:picLocks noGrp="1" noChangeAspect="1"/>
          </p:cNvPicPr>
          <p:nvPr>
            <p:ph idx="1"/>
          </p:nvPr>
        </p:nvPicPr>
        <p:blipFill rotWithShape="1">
          <a:blip r:embed="rId2"/>
          <a:srcRect l="9214" t="21649" r="14266" b="24334"/>
          <a:stretch/>
        </p:blipFill>
        <p:spPr>
          <a:xfrm>
            <a:off x="10024111" y="104937"/>
            <a:ext cx="1699259" cy="950432"/>
          </a:xfrm>
        </p:spPr>
      </p:pic>
      <p:cxnSp>
        <p:nvCxnSpPr>
          <p:cNvPr id="7" name="直线连接符 6">
            <a:extLst>
              <a:ext uri="{FF2B5EF4-FFF2-40B4-BE49-F238E27FC236}">
                <a16:creationId xmlns:a16="http://schemas.microsoft.com/office/drawing/2014/main" id="{660E133F-18C3-F306-B21D-90DF1AFD3FAA}"/>
              </a:ext>
            </a:extLst>
          </p:cNvPr>
          <p:cNvCxnSpPr>
            <a:cxnSpLocks/>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52552ACB-31E7-1D60-CFBC-AA6CA67C1F40}"/>
              </a:ext>
            </a:extLst>
          </p:cNvPr>
          <p:cNvSpPr>
            <a:spLocks noGrp="1"/>
          </p:cNvSpPr>
          <p:nvPr>
            <p:ph type="sldNum" sz="quarter" idx="12"/>
          </p:nvPr>
        </p:nvSpPr>
        <p:spPr>
          <a:xfrm>
            <a:off x="9165227" y="6331975"/>
            <a:ext cx="2743200" cy="365125"/>
          </a:xfrm>
        </p:spPr>
        <p:txBody>
          <a:bodyPr/>
          <a:lstStyle/>
          <a:p>
            <a:fld id="{B8CF6CF6-76A8-8148-ADCB-05C92FF3BDC9}" type="slidenum">
              <a:rPr kumimoji="1" lang="zh-CN" altLang="en-US" smtClean="0"/>
              <a:t>13</a:t>
            </a:fld>
            <a:endParaRPr kumimoji="1" lang="zh-CN" altLang="en-US" dirty="0"/>
          </a:p>
        </p:txBody>
      </p:sp>
      <p:sp>
        <p:nvSpPr>
          <p:cNvPr id="29" name="文本框 9">
            <a:extLst>
              <a:ext uri="{FF2B5EF4-FFF2-40B4-BE49-F238E27FC236}">
                <a16:creationId xmlns:a16="http://schemas.microsoft.com/office/drawing/2014/main" id="{D1DE0BD7-D756-C22F-7252-BEAD4CF2A2ED}"/>
              </a:ext>
            </a:extLst>
          </p:cNvPr>
          <p:cNvSpPr txBox="1"/>
          <p:nvPr/>
        </p:nvSpPr>
        <p:spPr>
          <a:xfrm>
            <a:off x="305345" y="1197154"/>
            <a:ext cx="11517423" cy="5539978"/>
          </a:xfrm>
          <a:prstGeom prst="rect">
            <a:avLst/>
          </a:prstGeom>
          <a:noFill/>
        </p:spPr>
        <p:txBody>
          <a:bodyPr wrap="square" rtlCol="0">
            <a:spAutoFit/>
          </a:bodyPr>
          <a:lstStyle/>
          <a:p>
            <a:pPr marL="285744" indent="-285744">
              <a:buFont typeface="Arial" panose="020B0604020202020204" pitchFamily="34" charset="0"/>
              <a:buChar char="•"/>
            </a:pPr>
            <a:r>
              <a:rPr kumimoji="1" lang="en-US" altLang="zh-CN" b="1" dirty="0">
                <a:latin typeface="Calibri" panose="020F0502020204030204" pitchFamily="34" charset="0"/>
                <a:cs typeface="Calibri" panose="020F0502020204030204" pitchFamily="34" charset="0"/>
              </a:rPr>
              <a:t>To test the model, we use </a:t>
            </a:r>
            <a:r>
              <a:rPr kumimoji="1" lang="en-US" altLang="zh-CN" b="1" dirty="0" err="1">
                <a:latin typeface="Calibri" panose="020F0502020204030204" pitchFamily="34" charset="0"/>
                <a:cs typeface="Calibri" panose="020F0502020204030204" pitchFamily="34" charset="0"/>
              </a:rPr>
              <a:t>train_test_split</a:t>
            </a:r>
            <a:r>
              <a:rPr kumimoji="1" lang="en-US" altLang="zh-CN" b="1" dirty="0">
                <a:latin typeface="Calibri" panose="020F0502020204030204" pitchFamily="34" charset="0"/>
                <a:cs typeface="Calibri" panose="020F0502020204030204" pitchFamily="34" charset="0"/>
              </a:rPr>
              <a:t> to split dataset to 80% of training data and 20% of test data. Features that are fitted by linear regression models will be scaled to normalized values in order to fit the model requirement.</a:t>
            </a:r>
            <a:endParaRPr kumimoji="1" lang="zh-CN" altLang="zh-CN" b="1" dirty="0">
              <a:latin typeface="Calibri" panose="020F0502020204030204" pitchFamily="34" charset="0"/>
              <a:cs typeface="Calibri" panose="020F0502020204030204" pitchFamily="34" charset="0"/>
            </a:endParaRPr>
          </a:p>
          <a:p>
            <a:endParaRPr kumimoji="1" lang="en-US" altLang="zh-CN" b="1"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dirty="0">
                <a:latin typeface="Calibri" panose="020F0502020204030204" pitchFamily="34" charset="0"/>
                <a:cs typeface="Calibri" panose="020F0502020204030204" pitchFamily="34" charset="0"/>
              </a:rPr>
              <a:t>To achieve the ultimate output of the exercise, we can use </a:t>
            </a:r>
            <a:r>
              <a:rPr kumimoji="1" lang="en-US" altLang="zh-CN" b="1" dirty="0" err="1">
                <a:latin typeface="Calibri" panose="020F0502020204030204" pitchFamily="34" charset="0"/>
                <a:cs typeface="Calibri" panose="020F0502020204030204" pitchFamily="34" charset="0"/>
              </a:rPr>
              <a:t>TestingFinal</a:t>
            </a:r>
            <a:r>
              <a:rPr kumimoji="1" lang="en-US" altLang="zh-CN" b="1" dirty="0">
                <a:latin typeface="Calibri" panose="020F0502020204030204" pitchFamily="34" charset="0"/>
                <a:cs typeface="Calibri" panose="020F0502020204030204" pitchFamily="34" charset="0"/>
              </a:rPr>
              <a:t> function, which is updated with best machine learning model, with the input </a:t>
            </a:r>
            <a:r>
              <a:rPr kumimoji="1" lang="en-US" altLang="zh-CN" b="1" dirty="0" err="1">
                <a:latin typeface="Calibri" panose="020F0502020204030204" pitchFamily="34" charset="0"/>
                <a:cs typeface="Calibri" panose="020F0502020204030204" pitchFamily="34" charset="0"/>
              </a:rPr>
              <a:t>fake.testing.X</a:t>
            </a:r>
            <a:r>
              <a:rPr kumimoji="1" lang="en-US" altLang="zh-CN" b="1" dirty="0">
                <a:latin typeface="Calibri" panose="020F0502020204030204" pitchFamily="34" charset="0"/>
                <a:cs typeface="Calibri" panose="020F0502020204030204" pitchFamily="34" charset="0"/>
              </a:rPr>
              <a:t> and will return 30 values as its forecast of the inflation rates according to CPI and another 30 values as its forecast of inflation rates according to PPI.</a:t>
            </a:r>
          </a:p>
          <a:p>
            <a:pPr marL="285744" indent="-285744">
              <a:buFont typeface="Arial" panose="020B0604020202020204" pitchFamily="34" charset="0"/>
              <a:buChar char="•"/>
            </a:pPr>
            <a:endParaRPr kumimoji="1" lang="en-US" altLang="zh-CN" b="1"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dirty="0">
                <a:latin typeface="Calibri" panose="020F0502020204030204" pitchFamily="34" charset="0"/>
                <a:cs typeface="Calibri" panose="020F0502020204030204" pitchFamily="34" charset="0"/>
              </a:rPr>
              <a:t>Since the </a:t>
            </a:r>
            <a:r>
              <a:rPr kumimoji="1" lang="en-US" altLang="zh-CN" b="1" dirty="0" err="1">
                <a:latin typeface="Calibri" panose="020F0502020204030204" pitchFamily="34" charset="0"/>
                <a:cs typeface="Calibri" panose="020F0502020204030204" pitchFamily="34" charset="0"/>
              </a:rPr>
              <a:t>true.testing.X</a:t>
            </a:r>
            <a:r>
              <a:rPr kumimoji="1" lang="en-US" altLang="zh-CN" b="1" dirty="0">
                <a:latin typeface="Calibri" panose="020F0502020204030204" pitchFamily="34" charset="0"/>
                <a:cs typeface="Calibri" panose="020F0502020204030204" pitchFamily="34" charset="0"/>
              </a:rPr>
              <a:t> will be shared with us in the early morning of May 19, to replace </a:t>
            </a:r>
            <a:r>
              <a:rPr kumimoji="1" lang="en-US" altLang="zh-CN" b="1" dirty="0" err="1">
                <a:latin typeface="Calibri" panose="020F0502020204030204" pitchFamily="34" charset="0"/>
                <a:cs typeface="Calibri" panose="020F0502020204030204" pitchFamily="34" charset="0"/>
              </a:rPr>
              <a:t>fake.testing.X</a:t>
            </a:r>
            <a:r>
              <a:rPr kumimoji="1" lang="en-US" altLang="zh-CN" b="1" dirty="0">
                <a:latin typeface="Calibri" panose="020F0502020204030204" pitchFamily="34" charset="0"/>
                <a:cs typeface="Calibri" panose="020F0502020204030204" pitchFamily="34" charset="0"/>
              </a:rPr>
              <a:t>. Then we will update the 60 forecast values.</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Code</a:t>
            </a:r>
            <a:r>
              <a:rPr kumimoji="1" lang="zh-CN" altLang="en-US" b="1" baseline="30000" dirty="0">
                <a:latin typeface="Calibri" panose="020F0502020204030204" pitchFamily="34" charset="0"/>
                <a:cs typeface="Calibri" panose="020F0502020204030204" pitchFamily="34" charset="0"/>
              </a:rPr>
              <a:t>：</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import pandas as pd</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import </a:t>
            </a:r>
            <a:r>
              <a:rPr kumimoji="1" lang="en-US" altLang="zh-CN" b="1" baseline="30000" dirty="0" err="1">
                <a:latin typeface="Calibri" panose="020F0502020204030204" pitchFamily="34" charset="0"/>
                <a:cs typeface="Calibri" panose="020F0502020204030204" pitchFamily="34" charset="0"/>
              </a:rPr>
              <a:t>numpy</a:t>
            </a:r>
            <a:r>
              <a:rPr kumimoji="1" lang="en-US" altLang="zh-CN" b="1" baseline="30000" dirty="0">
                <a:latin typeface="Calibri" panose="020F0502020204030204" pitchFamily="34" charset="0"/>
                <a:cs typeface="Calibri" panose="020F0502020204030204" pitchFamily="34" charset="0"/>
              </a:rPr>
              <a:t> as np</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from </a:t>
            </a:r>
            <a:r>
              <a:rPr kumimoji="1" lang="en-US" altLang="zh-CN" b="1" baseline="30000" dirty="0" err="1">
                <a:latin typeface="Calibri" panose="020F0502020204030204" pitchFamily="34" charset="0"/>
                <a:cs typeface="Calibri" panose="020F0502020204030204" pitchFamily="34" charset="0"/>
              </a:rPr>
              <a:t>sklearn.ensemble</a:t>
            </a:r>
            <a:r>
              <a:rPr kumimoji="1" lang="en-US" altLang="zh-CN" b="1" baseline="30000" dirty="0">
                <a:latin typeface="Calibri" panose="020F0502020204030204" pitchFamily="34" charset="0"/>
                <a:cs typeface="Calibri" panose="020F0502020204030204" pitchFamily="34" charset="0"/>
              </a:rPr>
              <a:t> import </a:t>
            </a:r>
            <a:r>
              <a:rPr kumimoji="1" lang="en-US" altLang="zh-CN" b="1" baseline="30000" dirty="0" err="1">
                <a:latin typeface="Calibri" panose="020F0502020204030204" pitchFamily="34" charset="0"/>
                <a:cs typeface="Calibri" panose="020F0502020204030204" pitchFamily="34" charset="0"/>
              </a:rPr>
              <a:t>RandomForestRegressor</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AdaBoostRegressor</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BaggingRegressor</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from </a:t>
            </a:r>
            <a:r>
              <a:rPr kumimoji="1" lang="en-US" altLang="zh-CN" b="1" baseline="30000" dirty="0" err="1">
                <a:latin typeface="Calibri" panose="020F0502020204030204" pitchFamily="34" charset="0"/>
                <a:cs typeface="Calibri" panose="020F0502020204030204" pitchFamily="34" charset="0"/>
              </a:rPr>
              <a:t>sklearn.linear_model</a:t>
            </a:r>
            <a:r>
              <a:rPr kumimoji="1" lang="en-US" altLang="zh-CN" b="1" baseline="30000" dirty="0">
                <a:latin typeface="Calibri" panose="020F0502020204030204" pitchFamily="34" charset="0"/>
                <a:cs typeface="Calibri" panose="020F0502020204030204" pitchFamily="34" charset="0"/>
              </a:rPr>
              <a:t> import </a:t>
            </a:r>
            <a:r>
              <a:rPr kumimoji="1" lang="en-US" altLang="zh-CN" b="1" baseline="30000" dirty="0" err="1">
                <a:latin typeface="Calibri" panose="020F0502020204030204" pitchFamily="34" charset="0"/>
                <a:cs typeface="Calibri" panose="020F0502020204030204" pitchFamily="34" charset="0"/>
              </a:rPr>
              <a:t>LinearRegression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SGDRegressor</a:t>
            </a:r>
            <a:r>
              <a:rPr kumimoji="1" lang="en-US" altLang="zh-CN" b="1" baseline="30000" dirty="0">
                <a:latin typeface="Calibri" panose="020F0502020204030204" pitchFamily="34" charset="0"/>
                <a:cs typeface="Calibri" panose="020F0502020204030204" pitchFamily="34" charset="0"/>
              </a:rPr>
              <a:t>, Lasso, Ridge, </a:t>
            </a:r>
            <a:r>
              <a:rPr kumimoji="1" lang="en-US" altLang="zh-CN" b="1" baseline="30000" dirty="0" err="1">
                <a:latin typeface="Calibri" panose="020F0502020204030204" pitchFamily="34" charset="0"/>
                <a:cs typeface="Calibri" panose="020F0502020204030204" pitchFamily="34" charset="0"/>
              </a:rPr>
              <a:t>ElasticNet</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from </a:t>
            </a:r>
            <a:r>
              <a:rPr kumimoji="1" lang="en-US" altLang="zh-CN" b="1" baseline="30000" dirty="0" err="1">
                <a:latin typeface="Calibri" panose="020F0502020204030204" pitchFamily="34" charset="0"/>
                <a:cs typeface="Calibri" panose="020F0502020204030204" pitchFamily="34" charset="0"/>
              </a:rPr>
              <a:t>sklearn.metrics</a:t>
            </a:r>
            <a:r>
              <a:rPr kumimoji="1" lang="en-US" altLang="zh-CN" b="1" baseline="30000" dirty="0">
                <a:latin typeface="Calibri" panose="020F0502020204030204" pitchFamily="34" charset="0"/>
                <a:cs typeface="Calibri" panose="020F0502020204030204" pitchFamily="34" charset="0"/>
              </a:rPr>
              <a:t> import </a:t>
            </a:r>
            <a:r>
              <a:rPr kumimoji="1" lang="en-US" altLang="zh-CN" b="1" baseline="30000" dirty="0" err="1">
                <a:latin typeface="Calibri" panose="020F0502020204030204" pitchFamily="34" charset="0"/>
                <a:cs typeface="Calibri" panose="020F0502020204030204" pitchFamily="34" charset="0"/>
              </a:rPr>
              <a:t>mean_squared_error</a:t>
            </a:r>
            <a:r>
              <a:rPr kumimoji="1" lang="en-US" altLang="zh-CN" b="1" baseline="30000" dirty="0">
                <a:latin typeface="Calibri" panose="020F0502020204030204" pitchFamily="34" charset="0"/>
                <a:cs typeface="Calibri" panose="020F0502020204030204" pitchFamily="34" charset="0"/>
              </a:rPr>
              <a:t>, r2_score</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from </a:t>
            </a:r>
            <a:r>
              <a:rPr kumimoji="1" lang="en-US" altLang="zh-CN" b="1" baseline="30000" dirty="0" err="1">
                <a:latin typeface="Calibri" panose="020F0502020204030204" pitchFamily="34" charset="0"/>
                <a:cs typeface="Calibri" panose="020F0502020204030204" pitchFamily="34" charset="0"/>
              </a:rPr>
              <a:t>sklearn.model_selection</a:t>
            </a:r>
            <a:r>
              <a:rPr kumimoji="1" lang="en-US" altLang="zh-CN" b="1" baseline="30000" dirty="0">
                <a:latin typeface="Calibri" panose="020F0502020204030204" pitchFamily="34" charset="0"/>
                <a:cs typeface="Calibri" panose="020F0502020204030204" pitchFamily="34" charset="0"/>
              </a:rPr>
              <a:t> import </a:t>
            </a:r>
            <a:r>
              <a:rPr kumimoji="1" lang="en-US" altLang="zh-CN" b="1" baseline="30000" dirty="0" err="1">
                <a:latin typeface="Calibri" panose="020F0502020204030204" pitchFamily="34" charset="0"/>
                <a:cs typeface="Calibri" panose="020F0502020204030204" pitchFamily="34" charset="0"/>
              </a:rPr>
              <a:t>train_test_split</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from </a:t>
            </a:r>
            <a:r>
              <a:rPr kumimoji="1" lang="en-US" altLang="zh-CN" b="1" baseline="30000" dirty="0" err="1">
                <a:latin typeface="Calibri" panose="020F0502020204030204" pitchFamily="34" charset="0"/>
                <a:cs typeface="Calibri" panose="020F0502020204030204" pitchFamily="34" charset="0"/>
              </a:rPr>
              <a:t>sklearn.preprocessing</a:t>
            </a:r>
            <a:r>
              <a:rPr kumimoji="1" lang="en-US" altLang="zh-CN" b="1" baseline="30000" dirty="0">
                <a:latin typeface="Calibri" panose="020F0502020204030204" pitchFamily="34" charset="0"/>
                <a:cs typeface="Calibri" panose="020F0502020204030204" pitchFamily="34" charset="0"/>
              </a:rPr>
              <a:t> import </a:t>
            </a:r>
            <a:r>
              <a:rPr kumimoji="1" lang="en-US" altLang="zh-CN" b="1" baseline="30000" dirty="0" err="1">
                <a:latin typeface="Calibri" panose="020F0502020204030204" pitchFamily="34" charset="0"/>
                <a:cs typeface="Calibri" panose="020F0502020204030204" pitchFamily="34" charset="0"/>
              </a:rPr>
              <a:t>StandardScaler</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from </a:t>
            </a:r>
            <a:r>
              <a:rPr kumimoji="1" lang="en-US" altLang="zh-CN" b="1" baseline="30000" dirty="0" err="1">
                <a:latin typeface="Calibri" panose="020F0502020204030204" pitchFamily="34" charset="0"/>
                <a:cs typeface="Calibri" panose="020F0502020204030204" pitchFamily="34" charset="0"/>
              </a:rPr>
              <a:t>sklearn</a:t>
            </a:r>
            <a:r>
              <a:rPr kumimoji="1" lang="en-US" altLang="zh-CN" b="1" baseline="30000" dirty="0">
                <a:latin typeface="Calibri" panose="020F0502020204030204" pitchFamily="34" charset="0"/>
                <a:cs typeface="Calibri" panose="020F0502020204030204" pitchFamily="34" charset="0"/>
              </a:rPr>
              <a:t> import </a:t>
            </a:r>
            <a:r>
              <a:rPr kumimoji="1" lang="en-US" altLang="zh-CN" b="1" baseline="30000" dirty="0" err="1">
                <a:latin typeface="Calibri" panose="020F0502020204030204" pitchFamily="34" charset="0"/>
                <a:cs typeface="Calibri" panose="020F0502020204030204" pitchFamily="34" charset="0"/>
              </a:rPr>
              <a:t>svm</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from </a:t>
            </a:r>
            <a:r>
              <a:rPr kumimoji="1" lang="en-US" altLang="zh-CN" b="1" baseline="30000" dirty="0" err="1">
                <a:latin typeface="Calibri" panose="020F0502020204030204" pitchFamily="34" charset="0"/>
                <a:cs typeface="Calibri" panose="020F0502020204030204" pitchFamily="34" charset="0"/>
              </a:rPr>
              <a:t>sklearn.ensemble</a:t>
            </a:r>
            <a:r>
              <a:rPr kumimoji="1" lang="en-US" altLang="zh-CN" b="1" baseline="30000" dirty="0">
                <a:latin typeface="Calibri" panose="020F0502020204030204" pitchFamily="34" charset="0"/>
                <a:cs typeface="Calibri" panose="020F0502020204030204" pitchFamily="34" charset="0"/>
              </a:rPr>
              <a:t> import </a:t>
            </a:r>
            <a:r>
              <a:rPr kumimoji="1" lang="en-US" altLang="zh-CN" b="1" baseline="30000" dirty="0" err="1">
                <a:latin typeface="Calibri" panose="020F0502020204030204" pitchFamily="34" charset="0"/>
                <a:cs typeface="Calibri" panose="020F0502020204030204" pitchFamily="34" charset="0"/>
              </a:rPr>
              <a:t>ExtraTreesRegressor</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import </a:t>
            </a:r>
            <a:r>
              <a:rPr kumimoji="1" lang="en-US" altLang="zh-CN" b="1" baseline="30000" dirty="0" err="1">
                <a:latin typeface="Calibri" panose="020F0502020204030204" pitchFamily="34" charset="0"/>
                <a:cs typeface="Calibri" panose="020F0502020204030204" pitchFamily="34" charset="0"/>
              </a:rPr>
              <a:t>matplotlib.pyplot</a:t>
            </a:r>
            <a:r>
              <a:rPr kumimoji="1" lang="en-US" altLang="zh-CN" b="1" baseline="30000" dirty="0">
                <a:latin typeface="Calibri" panose="020F0502020204030204" pitchFamily="34" charset="0"/>
                <a:cs typeface="Calibri" panose="020F0502020204030204" pitchFamily="34" charset="0"/>
              </a:rPr>
              <a:t> as </a:t>
            </a:r>
            <a:r>
              <a:rPr kumimoji="1" lang="en-US" altLang="zh-CN" b="1" baseline="30000" dirty="0" err="1">
                <a:latin typeface="Calibri" panose="020F0502020204030204" pitchFamily="34" charset="0"/>
                <a:cs typeface="Calibri" panose="020F0502020204030204" pitchFamily="34" charset="0"/>
              </a:rPr>
              <a:t>plt</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import matplotlib</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err="1">
                <a:latin typeface="Calibri" panose="020F0502020204030204" pitchFamily="34" charset="0"/>
                <a:cs typeface="Calibri" panose="020F0502020204030204" pitchFamily="34" charset="0"/>
              </a:rPr>
              <a:t>matplotlib.use</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TKAgg</a:t>
            </a:r>
            <a:r>
              <a:rPr kumimoji="1" lang="en-US" altLang="zh-CN" b="1" baseline="30000" dirty="0">
                <a:latin typeface="Calibri" panose="020F0502020204030204" pitchFamily="34" charset="0"/>
                <a:cs typeface="Calibri" panose="020F0502020204030204" pitchFamily="34" charset="0"/>
              </a:rPr>
              <a:t>')</a:t>
            </a:r>
          </a:p>
        </p:txBody>
      </p:sp>
      <p:sp>
        <p:nvSpPr>
          <p:cNvPr id="6" name="TextBox 5"/>
          <p:cNvSpPr txBox="1"/>
          <p:nvPr/>
        </p:nvSpPr>
        <p:spPr>
          <a:xfrm>
            <a:off x="305345" y="593704"/>
            <a:ext cx="7585788"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3. Training and Testing</a:t>
            </a:r>
          </a:p>
        </p:txBody>
      </p:sp>
    </p:spTree>
    <p:extLst>
      <p:ext uri="{BB962C8B-B14F-4D97-AF65-F5344CB8AC3E}">
        <p14:creationId xmlns:p14="http://schemas.microsoft.com/office/powerpoint/2010/main" val="1712320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a:extLst>
              <a:ext uri="{FF2B5EF4-FFF2-40B4-BE49-F238E27FC236}">
                <a16:creationId xmlns:a16="http://schemas.microsoft.com/office/drawing/2014/main" id="{849A92F0-A27E-C998-9969-EFF9C10A644C}"/>
              </a:ext>
            </a:extLst>
          </p:cNvPr>
          <p:cNvPicPr>
            <a:picLocks noGrp="1" noChangeAspect="1"/>
          </p:cNvPicPr>
          <p:nvPr>
            <p:ph idx="1"/>
          </p:nvPr>
        </p:nvPicPr>
        <p:blipFill rotWithShape="1">
          <a:blip r:embed="rId2"/>
          <a:srcRect l="9214" t="21649" r="14266" b="24334"/>
          <a:stretch/>
        </p:blipFill>
        <p:spPr>
          <a:xfrm>
            <a:off x="10024111" y="104937"/>
            <a:ext cx="1699259" cy="950432"/>
          </a:xfrm>
        </p:spPr>
      </p:pic>
      <p:cxnSp>
        <p:nvCxnSpPr>
          <p:cNvPr id="7" name="直线连接符 6">
            <a:extLst>
              <a:ext uri="{FF2B5EF4-FFF2-40B4-BE49-F238E27FC236}">
                <a16:creationId xmlns:a16="http://schemas.microsoft.com/office/drawing/2014/main" id="{660E133F-18C3-F306-B21D-90DF1AFD3FAA}"/>
              </a:ext>
            </a:extLst>
          </p:cNvPr>
          <p:cNvCxnSpPr>
            <a:cxnSpLocks/>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52552ACB-31E7-1D60-CFBC-AA6CA67C1F40}"/>
              </a:ext>
            </a:extLst>
          </p:cNvPr>
          <p:cNvSpPr>
            <a:spLocks noGrp="1"/>
          </p:cNvSpPr>
          <p:nvPr>
            <p:ph type="sldNum" sz="quarter" idx="12"/>
          </p:nvPr>
        </p:nvSpPr>
        <p:spPr>
          <a:xfrm>
            <a:off x="9165227" y="6331975"/>
            <a:ext cx="2743200" cy="365125"/>
          </a:xfrm>
        </p:spPr>
        <p:txBody>
          <a:bodyPr/>
          <a:lstStyle/>
          <a:p>
            <a:fld id="{B8CF6CF6-76A8-8148-ADCB-05C92FF3BDC9}" type="slidenum">
              <a:rPr kumimoji="1" lang="zh-CN" altLang="en-US" smtClean="0"/>
              <a:t>14</a:t>
            </a:fld>
            <a:endParaRPr kumimoji="1" lang="zh-CN" altLang="en-US" dirty="0"/>
          </a:p>
        </p:txBody>
      </p:sp>
      <p:sp>
        <p:nvSpPr>
          <p:cNvPr id="29" name="文本框 9">
            <a:extLst>
              <a:ext uri="{FF2B5EF4-FFF2-40B4-BE49-F238E27FC236}">
                <a16:creationId xmlns:a16="http://schemas.microsoft.com/office/drawing/2014/main" id="{D1DE0BD7-D756-C22F-7252-BEAD4CF2A2ED}"/>
              </a:ext>
            </a:extLst>
          </p:cNvPr>
          <p:cNvSpPr txBox="1"/>
          <p:nvPr/>
        </p:nvSpPr>
        <p:spPr>
          <a:xfrm>
            <a:off x="274230" y="1260648"/>
            <a:ext cx="6847294" cy="5816977"/>
          </a:xfrm>
          <a:prstGeom prst="rect">
            <a:avLst/>
          </a:prstGeom>
          <a:noFill/>
        </p:spPr>
        <p:txBody>
          <a:bodyPr wrap="square" rtlCol="0">
            <a:spAutoFit/>
          </a:bodyPr>
          <a:lstStyle/>
          <a:p>
            <a:r>
              <a:rPr kumimoji="1" lang="en-US" altLang="zh-CN" b="1" baseline="30000" dirty="0">
                <a:latin typeface="Calibri" panose="020F0502020204030204" pitchFamily="34" charset="0"/>
                <a:cs typeface="Calibri" panose="020F0502020204030204" pitchFamily="34" charset="0"/>
              </a:rPr>
              <a:t>            def </a:t>
            </a:r>
            <a:r>
              <a:rPr kumimoji="1" lang="en-US" altLang="zh-CN" b="1" baseline="30000" dirty="0" err="1">
                <a:latin typeface="Calibri" panose="020F0502020204030204" pitchFamily="34" charset="0"/>
                <a:cs typeface="Calibri" panose="020F0502020204030204" pitchFamily="34" charset="0"/>
              </a:rPr>
              <a:t>read_data</a:t>
            </a:r>
            <a:r>
              <a:rPr kumimoji="1" lang="en-US" altLang="zh-CN" b="1" baseline="30000" dirty="0">
                <a:latin typeface="Calibri" panose="020F0502020204030204" pitchFamily="34" charset="0"/>
                <a:cs typeface="Calibri" panose="020F0502020204030204" pitchFamily="34" charset="0"/>
              </a:rPr>
              <a:t>(path: str = ''):</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url</a:t>
            </a:r>
            <a:r>
              <a:rPr kumimoji="1" lang="en-US" altLang="zh-CN" b="1" baseline="30000" dirty="0">
                <a:latin typeface="Calibri" panose="020F0502020204030204" pitchFamily="34" charset="0"/>
                <a:cs typeface="Calibri" panose="020F0502020204030204" pitchFamily="34" charset="0"/>
              </a:rPr>
              <a:t> = "https://github.com/</a:t>
            </a:r>
            <a:r>
              <a:rPr kumimoji="1" lang="en-US" altLang="zh-CN" b="1" baseline="30000" dirty="0" err="1">
                <a:latin typeface="Calibri" panose="020F0502020204030204" pitchFamily="34" charset="0"/>
                <a:cs typeface="Calibri" panose="020F0502020204030204" pitchFamily="34" charset="0"/>
              </a:rPr>
              <a:t>zhentaoshi</a:t>
            </a:r>
            <a:r>
              <a:rPr kumimoji="1" lang="en-US" altLang="zh-CN" b="1" baseline="30000" dirty="0">
                <a:latin typeface="Calibri" panose="020F0502020204030204" pitchFamily="34" charset="0"/>
                <a:cs typeface="Calibri" panose="020F0502020204030204" pitchFamily="34" charset="0"/>
              </a:rPr>
              <a:t>/Econ5821/raw/main/</a:t>
            </a:r>
            <a:r>
              <a:rPr kumimoji="1" lang="en-US" altLang="zh-CN" b="1" baseline="30000" dirty="0" err="1">
                <a:latin typeface="Calibri" panose="020F0502020204030204" pitchFamily="34" charset="0"/>
                <a:cs typeface="Calibri" panose="020F0502020204030204" pitchFamily="34" charset="0"/>
              </a:rPr>
              <a:t>data_example</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dataset_inf.Rdata</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cpi = </a:t>
            </a:r>
            <a:r>
              <a:rPr kumimoji="1" lang="en-US" altLang="zh-CN" b="1" baseline="30000" dirty="0" err="1">
                <a:latin typeface="Calibri" panose="020F0502020204030204" pitchFamily="34" charset="0"/>
                <a:cs typeface="Calibri" panose="020F0502020204030204" pitchFamily="34" charset="0"/>
              </a:rPr>
              <a:t>pd.read_csv</a:t>
            </a:r>
            <a:r>
              <a:rPr kumimoji="1" lang="en-US" altLang="zh-CN" b="1" baseline="30000" dirty="0">
                <a:latin typeface="Calibri" panose="020F0502020204030204" pitchFamily="34" charset="0"/>
                <a:cs typeface="Calibri" panose="020F0502020204030204" pitchFamily="34" charset="0"/>
              </a:rPr>
              <a:t>(path + 'cpi.csv')</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ppi</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pd.read_csv</a:t>
            </a:r>
            <a:r>
              <a:rPr kumimoji="1" lang="en-US" altLang="zh-CN" b="1" baseline="30000" dirty="0">
                <a:latin typeface="Calibri" panose="020F0502020204030204" pitchFamily="34" charset="0"/>
                <a:cs typeface="Calibri" panose="020F0502020204030204" pitchFamily="34" charset="0"/>
              </a:rPr>
              <a:t>(path + 'ppi.csv')</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x = </a:t>
            </a:r>
            <a:r>
              <a:rPr kumimoji="1" lang="en-US" altLang="zh-CN" b="1" baseline="30000" dirty="0" err="1">
                <a:latin typeface="Calibri" panose="020F0502020204030204" pitchFamily="34" charset="0"/>
                <a:cs typeface="Calibri" panose="020F0502020204030204" pitchFamily="34" charset="0"/>
              </a:rPr>
              <a:t>pd.read_csv</a:t>
            </a:r>
            <a:r>
              <a:rPr kumimoji="1" lang="en-US" altLang="zh-CN" b="1" baseline="30000" dirty="0">
                <a:latin typeface="Calibri" panose="020F0502020204030204" pitchFamily="34" charset="0"/>
                <a:cs typeface="Calibri" panose="020F0502020204030204" pitchFamily="34" charset="0"/>
              </a:rPr>
              <a:t>(path + 'X.csv', encoding='gb2312')</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fake_testing_x</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pd.read_csv</a:t>
            </a:r>
            <a:r>
              <a:rPr kumimoji="1" lang="en-US" altLang="zh-CN" b="1" baseline="30000" dirty="0">
                <a:latin typeface="Calibri" panose="020F0502020204030204" pitchFamily="34" charset="0"/>
                <a:cs typeface="Calibri" panose="020F0502020204030204" pitchFamily="34" charset="0"/>
              </a:rPr>
              <a:t>(path + 'fake_testing_X.csv', encoding='gb2312')</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return cpi, </a:t>
            </a:r>
            <a:r>
              <a:rPr kumimoji="1" lang="en-US" altLang="zh-CN" b="1" baseline="30000" dirty="0" err="1">
                <a:latin typeface="Calibri" panose="020F0502020204030204" pitchFamily="34" charset="0"/>
                <a:cs typeface="Calibri" panose="020F0502020204030204" pitchFamily="34" charset="0"/>
              </a:rPr>
              <a:t>ppi</a:t>
            </a:r>
            <a:r>
              <a:rPr kumimoji="1" lang="en-US" altLang="zh-CN" b="1" baseline="30000" dirty="0">
                <a:latin typeface="Calibri" panose="020F0502020204030204" pitchFamily="34" charset="0"/>
                <a:cs typeface="Calibri" panose="020F0502020204030204" pitchFamily="34" charset="0"/>
              </a:rPr>
              <a:t>, x, </a:t>
            </a:r>
            <a:r>
              <a:rPr kumimoji="1" lang="en-US" altLang="zh-CN" b="1" baseline="30000" dirty="0" err="1">
                <a:latin typeface="Calibri" panose="020F0502020204030204" pitchFamily="34" charset="0"/>
                <a:cs typeface="Calibri" panose="020F0502020204030204" pitchFamily="34" charset="0"/>
              </a:rPr>
              <a:t>fake_testing_x</a:t>
            </a:r>
            <a:endParaRPr kumimoji="1" lang="en-US" altLang="zh-CN" b="1" baseline="30000" dirty="0">
              <a:latin typeface="Calibri" panose="020F0502020204030204" pitchFamily="34" charset="0"/>
              <a:cs typeface="Calibri" panose="020F0502020204030204" pitchFamily="34" charset="0"/>
            </a:endParaRPr>
          </a:p>
          <a:p>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def </a:t>
            </a:r>
            <a:r>
              <a:rPr kumimoji="1" lang="en-US" altLang="zh-CN" b="1" baseline="30000" dirty="0" err="1">
                <a:latin typeface="Calibri" panose="020F0502020204030204" pitchFamily="34" charset="0"/>
                <a:cs typeface="Calibri" panose="020F0502020204030204" pitchFamily="34" charset="0"/>
              </a:rPr>
              <a:t>inflation_rate</a:t>
            </a:r>
            <a:r>
              <a:rPr kumimoji="1" lang="en-US" altLang="zh-CN" b="1" baseline="30000" dirty="0">
                <a:latin typeface="Calibri" panose="020F0502020204030204" pitchFamily="34" charset="0"/>
                <a:cs typeface="Calibri" panose="020F0502020204030204" pitchFamily="34" charset="0"/>
              </a:rPr>
              <a:t>(data, name='CPI'):</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inflation_rate</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pd.DataFrame</a:t>
            </a:r>
            <a:r>
              <a:rPr kumimoji="1" lang="en-US" altLang="zh-CN" b="1" baseline="30000" dirty="0">
                <a:latin typeface="Calibri" panose="020F0502020204030204" pitchFamily="34" charset="0"/>
                <a:cs typeface="Calibri" panose="020F0502020204030204" pitchFamily="34" charset="0"/>
              </a:rPr>
              <a:t>(columns=['month', '</a:t>
            </a:r>
            <a:r>
              <a:rPr kumimoji="1" lang="en-US" altLang="zh-CN" b="1" baseline="30000" dirty="0" err="1">
                <a:latin typeface="Calibri" panose="020F0502020204030204" pitchFamily="34" charset="0"/>
                <a:cs typeface="Calibri" panose="020F0502020204030204" pitchFamily="34" charset="0"/>
              </a:rPr>
              <a:t>inflation_rate</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for index, row in </a:t>
            </a:r>
            <a:r>
              <a:rPr kumimoji="1" lang="en-US" altLang="zh-CN" b="1" baseline="30000" dirty="0" err="1">
                <a:latin typeface="Calibri" panose="020F0502020204030204" pitchFamily="34" charset="0"/>
                <a:cs typeface="Calibri" panose="020F0502020204030204" pitchFamily="34" charset="0"/>
              </a:rPr>
              <a:t>data.iterrows</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if index &lt; 12:</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continue</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infla_rate</a:t>
            </a:r>
            <a:r>
              <a:rPr kumimoji="1" lang="en-US" altLang="zh-CN" b="1" baseline="30000" dirty="0">
                <a:latin typeface="Calibri" panose="020F0502020204030204" pitchFamily="34" charset="0"/>
                <a:cs typeface="Calibri" panose="020F0502020204030204" pitchFamily="34" charset="0"/>
              </a:rPr>
              <a:t> = np.log(row[name]) - np.log(</a:t>
            </a:r>
            <a:r>
              <a:rPr kumimoji="1" lang="en-US" altLang="zh-CN" b="1" baseline="30000" dirty="0" err="1">
                <a:latin typeface="Calibri" panose="020F0502020204030204" pitchFamily="34" charset="0"/>
                <a:cs typeface="Calibri" panose="020F0502020204030204" pitchFamily="34" charset="0"/>
              </a:rPr>
              <a:t>data.loc</a:t>
            </a:r>
            <a:r>
              <a:rPr kumimoji="1" lang="en-US" altLang="zh-CN" b="1" baseline="30000" dirty="0">
                <a:latin typeface="Calibri" panose="020F0502020204030204" pitchFamily="34" charset="0"/>
                <a:cs typeface="Calibri" panose="020F0502020204030204" pitchFamily="34" charset="0"/>
              </a:rPr>
              <a:t>[index-12, name])</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inflation_rate.loc</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len</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inflation_rate.index</a:t>
            </a:r>
            <a:r>
              <a:rPr kumimoji="1" lang="en-US" altLang="zh-CN" b="1" baseline="30000" dirty="0">
                <a:latin typeface="Calibri" panose="020F0502020204030204" pitchFamily="34" charset="0"/>
                <a:cs typeface="Calibri" panose="020F0502020204030204" pitchFamily="34" charset="0"/>
              </a:rPr>
              <a:t>)] = [row['month'], </a:t>
            </a:r>
            <a:r>
              <a:rPr kumimoji="1" lang="en-US" altLang="zh-CN" b="1" baseline="30000" dirty="0" err="1">
                <a:latin typeface="Calibri" panose="020F0502020204030204" pitchFamily="34" charset="0"/>
                <a:cs typeface="Calibri" panose="020F0502020204030204" pitchFamily="34" charset="0"/>
              </a:rPr>
              <a:t>infla_rate</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return </a:t>
            </a:r>
            <a:r>
              <a:rPr kumimoji="1" lang="en-US" altLang="zh-CN" b="1" baseline="30000" dirty="0" err="1">
                <a:latin typeface="Calibri" panose="020F0502020204030204" pitchFamily="34" charset="0"/>
                <a:cs typeface="Calibri" panose="020F0502020204030204" pitchFamily="34" charset="0"/>
              </a:rPr>
              <a:t>inflation_rate</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def </a:t>
            </a:r>
            <a:r>
              <a:rPr kumimoji="1" lang="en-US" altLang="zh-CN" b="1" baseline="30000" dirty="0" err="1">
                <a:latin typeface="Calibri" panose="020F0502020204030204" pitchFamily="34" charset="0"/>
                <a:cs typeface="Calibri" panose="020F0502020204030204" pitchFamily="34" charset="0"/>
              </a:rPr>
              <a:t>evaluate_training_data</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y_train_pred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y_test_pred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kwargs</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plt.scatter</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y_train_pred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y_train_pred</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c='</a:t>
            </a:r>
            <a:r>
              <a:rPr kumimoji="1" lang="en-US" altLang="zh-CN" b="1" baseline="30000" dirty="0" err="1">
                <a:latin typeface="Calibri" panose="020F0502020204030204" pitchFamily="34" charset="0"/>
                <a:cs typeface="Calibri" panose="020F0502020204030204" pitchFamily="34" charset="0"/>
              </a:rPr>
              <a:t>steelblue</a:t>
            </a:r>
            <a:r>
              <a:rPr kumimoji="1" lang="en-US" altLang="zh-CN" b="1" baseline="30000" dirty="0">
                <a:latin typeface="Calibri" panose="020F0502020204030204" pitchFamily="34" charset="0"/>
                <a:cs typeface="Calibri" panose="020F0502020204030204" pitchFamily="34" charset="0"/>
              </a:rPr>
              <a:t>', marker='o', </a:t>
            </a:r>
            <a:r>
              <a:rPr kumimoji="1" lang="en-US" altLang="zh-CN" b="1" baseline="30000" dirty="0" err="1">
                <a:latin typeface="Calibri" panose="020F0502020204030204" pitchFamily="34" charset="0"/>
                <a:cs typeface="Calibri" panose="020F0502020204030204" pitchFamily="34" charset="0"/>
              </a:rPr>
              <a:t>edgecolor</a:t>
            </a:r>
            <a:r>
              <a:rPr kumimoji="1" lang="en-US" altLang="zh-CN" b="1" baseline="30000" dirty="0">
                <a:latin typeface="Calibri" panose="020F0502020204030204" pitchFamily="34" charset="0"/>
                <a:cs typeface="Calibri" panose="020F0502020204030204" pitchFamily="34" charset="0"/>
              </a:rPr>
              <a:t>='white',</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label='Training data')</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plt.scatter</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y_test_pred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y_test_pred</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 c='</a:t>
            </a:r>
            <a:r>
              <a:rPr kumimoji="1" lang="en-US" altLang="zh-CN" b="1" baseline="30000" dirty="0" err="1">
                <a:latin typeface="Calibri" panose="020F0502020204030204" pitchFamily="34" charset="0"/>
                <a:cs typeface="Calibri" panose="020F0502020204030204" pitchFamily="34" charset="0"/>
              </a:rPr>
              <a:t>limegreen</a:t>
            </a:r>
            <a:r>
              <a:rPr kumimoji="1" lang="en-US" altLang="zh-CN" b="1" baseline="30000" dirty="0">
                <a:latin typeface="Calibri" panose="020F0502020204030204" pitchFamily="34" charset="0"/>
                <a:cs typeface="Calibri" panose="020F0502020204030204" pitchFamily="34" charset="0"/>
              </a:rPr>
              <a:t>', marker='s', </a:t>
            </a:r>
            <a:r>
              <a:rPr kumimoji="1" lang="en-US" altLang="zh-CN" b="1" baseline="30000" dirty="0" err="1">
                <a:latin typeface="Calibri" panose="020F0502020204030204" pitchFamily="34" charset="0"/>
                <a:cs typeface="Calibri" panose="020F0502020204030204" pitchFamily="34" charset="0"/>
              </a:rPr>
              <a:t>edgecolor</a:t>
            </a:r>
            <a:r>
              <a:rPr kumimoji="1" lang="en-US" altLang="zh-CN" b="1" baseline="30000" dirty="0">
                <a:latin typeface="Calibri" panose="020F0502020204030204" pitchFamily="34" charset="0"/>
                <a:cs typeface="Calibri" panose="020F0502020204030204" pitchFamily="34" charset="0"/>
              </a:rPr>
              <a:t>='white', label='Test data')</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plt.xlabel</a:t>
            </a:r>
            <a:r>
              <a:rPr kumimoji="1" lang="en-US" altLang="zh-CN" b="1" baseline="30000" dirty="0">
                <a:latin typeface="Calibri" panose="020F0502020204030204" pitchFamily="34" charset="0"/>
                <a:cs typeface="Calibri" panose="020F0502020204030204" pitchFamily="34" charset="0"/>
              </a:rPr>
              <a:t>('Predicted values')</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plt.ylabel</a:t>
            </a:r>
            <a:r>
              <a:rPr kumimoji="1" lang="en-US" altLang="zh-CN" b="1" baseline="30000" dirty="0">
                <a:latin typeface="Calibri" panose="020F0502020204030204" pitchFamily="34" charset="0"/>
                <a:cs typeface="Calibri" panose="020F0502020204030204" pitchFamily="34" charset="0"/>
              </a:rPr>
              <a:t>('Residuals')</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plt.legend</a:t>
            </a:r>
            <a:r>
              <a:rPr kumimoji="1" lang="en-US" altLang="zh-CN" b="1" baseline="30000" dirty="0">
                <a:latin typeface="Calibri" panose="020F0502020204030204" pitchFamily="34" charset="0"/>
                <a:cs typeface="Calibri" panose="020F0502020204030204" pitchFamily="34" charset="0"/>
              </a:rPr>
              <a:t>(loc='upper left')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plt.title</a:t>
            </a:r>
            <a:r>
              <a:rPr kumimoji="1" lang="en-US" altLang="zh-CN" b="1" baseline="30000" dirty="0">
                <a:latin typeface="Calibri" panose="020F0502020204030204" pitchFamily="34" charset="0"/>
                <a:cs typeface="Calibri" panose="020F0502020204030204" pitchFamily="34" charset="0"/>
              </a:rPr>
              <a:t>('Residual errors')</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plt.hlines</a:t>
            </a:r>
            <a:r>
              <a:rPr kumimoji="1" lang="en-US" altLang="zh-CN" b="1" baseline="30000" dirty="0">
                <a:latin typeface="Calibri" panose="020F0502020204030204" pitchFamily="34" charset="0"/>
                <a:cs typeface="Calibri" panose="020F0502020204030204" pitchFamily="34" charset="0"/>
              </a:rPr>
              <a:t>(y=0, </a:t>
            </a:r>
            <a:r>
              <a:rPr kumimoji="1" lang="en-US" altLang="zh-CN" b="1" baseline="30000" dirty="0" err="1">
                <a:latin typeface="Calibri" panose="020F0502020204030204" pitchFamily="34" charset="0"/>
                <a:cs typeface="Calibri" panose="020F0502020204030204" pitchFamily="34" charset="0"/>
              </a:rPr>
              <a:t>xmin</a:t>
            </a:r>
            <a:r>
              <a:rPr kumimoji="1" lang="en-US" altLang="zh-CN" b="1" baseline="30000" dirty="0">
                <a:latin typeface="Calibri" panose="020F0502020204030204" pitchFamily="34" charset="0"/>
                <a:cs typeface="Calibri" panose="020F0502020204030204" pitchFamily="34" charset="0"/>
              </a:rPr>
              <a:t>=-1, </a:t>
            </a:r>
            <a:r>
              <a:rPr kumimoji="1" lang="en-US" altLang="zh-CN" b="1" baseline="30000" dirty="0" err="1">
                <a:latin typeface="Calibri" panose="020F0502020204030204" pitchFamily="34" charset="0"/>
                <a:cs typeface="Calibri" panose="020F0502020204030204" pitchFamily="34" charset="0"/>
              </a:rPr>
              <a:t>xmax</a:t>
            </a:r>
            <a:r>
              <a:rPr kumimoji="1" lang="en-US" altLang="zh-CN" b="1" baseline="30000" dirty="0">
                <a:latin typeface="Calibri" panose="020F0502020204030204" pitchFamily="34" charset="0"/>
                <a:cs typeface="Calibri" panose="020F0502020204030204" pitchFamily="34" charset="0"/>
              </a:rPr>
              <a:t>=1, color='black', </a:t>
            </a:r>
            <a:r>
              <a:rPr kumimoji="1" lang="en-US" altLang="zh-CN" b="1" baseline="30000" dirty="0" err="1">
                <a:latin typeface="Calibri" panose="020F0502020204030204" pitchFamily="34" charset="0"/>
                <a:cs typeface="Calibri" panose="020F0502020204030204" pitchFamily="34" charset="0"/>
              </a:rPr>
              <a:t>lw</a:t>
            </a:r>
            <a:r>
              <a:rPr kumimoji="1" lang="en-US" altLang="zh-CN" b="1" baseline="30000" dirty="0">
                <a:latin typeface="Calibri" panose="020F0502020204030204" pitchFamily="34" charset="0"/>
                <a:cs typeface="Calibri" panose="020F0502020204030204" pitchFamily="34" charset="0"/>
              </a:rPr>
              <a:t>=2)</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plt.xlim</a:t>
            </a:r>
            <a:r>
              <a:rPr kumimoji="1" lang="en-US" altLang="zh-CN" b="1" baseline="30000" dirty="0">
                <a:latin typeface="Calibri" panose="020F0502020204030204" pitchFamily="34" charset="0"/>
                <a:cs typeface="Calibri" panose="020F0502020204030204" pitchFamily="34" charset="0"/>
              </a:rPr>
              <a:t>([-0.25, 0.25])</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plt.tight_layout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plt.show</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p:txBody>
      </p:sp>
      <p:sp>
        <p:nvSpPr>
          <p:cNvPr id="6" name="TextBox 5"/>
          <p:cNvSpPr txBox="1"/>
          <p:nvPr/>
        </p:nvSpPr>
        <p:spPr>
          <a:xfrm>
            <a:off x="305345" y="593704"/>
            <a:ext cx="7585788"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3. Training and Testing</a:t>
            </a:r>
          </a:p>
        </p:txBody>
      </p:sp>
      <p:sp>
        <p:nvSpPr>
          <p:cNvPr id="2" name="文本框 9">
            <a:extLst>
              <a:ext uri="{FF2B5EF4-FFF2-40B4-BE49-F238E27FC236}">
                <a16:creationId xmlns:a16="http://schemas.microsoft.com/office/drawing/2014/main" id="{E2E56AB4-BAE2-4887-A433-D97A26BE40EE}"/>
              </a:ext>
            </a:extLst>
          </p:cNvPr>
          <p:cNvSpPr txBox="1"/>
          <p:nvPr/>
        </p:nvSpPr>
        <p:spPr>
          <a:xfrm>
            <a:off x="6965951" y="1260648"/>
            <a:ext cx="5048429" cy="3231654"/>
          </a:xfrm>
          <a:prstGeom prst="rect">
            <a:avLst/>
          </a:prstGeom>
          <a:noFill/>
        </p:spPr>
        <p:txBody>
          <a:bodyPr wrap="square" rtlCol="0">
            <a:spAutoFit/>
          </a:bodyPr>
          <a:lstStyle/>
          <a:p>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def </a:t>
            </a:r>
            <a:r>
              <a:rPr kumimoji="1" lang="en-US" altLang="zh-CN" b="1" baseline="30000" dirty="0" err="1">
                <a:latin typeface="Calibri" panose="020F0502020204030204" pitchFamily="34" charset="0"/>
                <a:cs typeface="Calibri" panose="020F0502020204030204" pitchFamily="34" charset="0"/>
              </a:rPr>
              <a:t>train_and_evaluate</a:t>
            </a:r>
            <a:r>
              <a:rPr kumimoji="1" lang="en-US" altLang="zh-CN" b="1" baseline="30000" dirty="0">
                <a:latin typeface="Calibri" panose="020F0502020204030204" pitchFamily="34" charset="0"/>
                <a:cs typeface="Calibri" panose="020F0502020204030204" pitchFamily="34" charset="0"/>
              </a:rPr>
              <a:t>(model, </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 plot=False, **</a:t>
            </a:r>
            <a:r>
              <a:rPr kumimoji="1" lang="en-US" altLang="zh-CN" b="1" baseline="30000" dirty="0" err="1">
                <a:latin typeface="Calibri" panose="020F0502020204030204" pitchFamily="34" charset="0"/>
                <a:cs typeface="Calibri" panose="020F0502020204030204" pitchFamily="34" charset="0"/>
              </a:rPr>
              <a:t>kwargs</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model.fit</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y_train_pred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y_test_pred</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model.predict</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model.predict</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x_test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if plot: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evaluate_training_data</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y_train_pred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y_test_pred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kwargs</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print('MSE train: %.3f, test: %.3f' % (</a:t>
            </a:r>
            <a:r>
              <a:rPr kumimoji="1" lang="en-US" altLang="zh-CN" b="1" baseline="30000" dirty="0" err="1">
                <a:latin typeface="Calibri" panose="020F0502020204030204" pitchFamily="34" charset="0"/>
                <a:cs typeface="Calibri" panose="020F0502020204030204" pitchFamily="34" charset="0"/>
              </a:rPr>
              <a:t>mean_squared_error</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y_train_pred</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mean_squared_error</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y_test_pred</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print('R^2 train: %.3f, test: %.3f' % (r2_score(</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y_train_pred</a:t>
            </a:r>
            <a:r>
              <a:rPr kumimoji="1" lang="en-US" altLang="zh-CN" b="1" baseline="30000" dirty="0">
                <a:latin typeface="Calibri" panose="020F0502020204030204" pitchFamily="34" charset="0"/>
                <a:cs typeface="Calibri" panose="020F0502020204030204" pitchFamily="34" charset="0"/>
              </a:rPr>
              <a:t>), r2_score(</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y_test_pred</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8789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a:extLst>
              <a:ext uri="{FF2B5EF4-FFF2-40B4-BE49-F238E27FC236}">
                <a16:creationId xmlns:a16="http://schemas.microsoft.com/office/drawing/2014/main" id="{849A92F0-A27E-C998-9969-EFF9C10A644C}"/>
              </a:ext>
            </a:extLst>
          </p:cNvPr>
          <p:cNvPicPr>
            <a:picLocks noGrp="1" noChangeAspect="1"/>
          </p:cNvPicPr>
          <p:nvPr>
            <p:ph idx="1"/>
          </p:nvPr>
        </p:nvPicPr>
        <p:blipFill rotWithShape="1">
          <a:blip r:embed="rId2"/>
          <a:srcRect l="9214" t="21649" r="14266" b="24334"/>
          <a:stretch/>
        </p:blipFill>
        <p:spPr>
          <a:xfrm>
            <a:off x="10024111" y="104937"/>
            <a:ext cx="1699259" cy="950432"/>
          </a:xfrm>
        </p:spPr>
      </p:pic>
      <p:cxnSp>
        <p:nvCxnSpPr>
          <p:cNvPr id="7" name="直线连接符 6">
            <a:extLst>
              <a:ext uri="{FF2B5EF4-FFF2-40B4-BE49-F238E27FC236}">
                <a16:creationId xmlns:a16="http://schemas.microsoft.com/office/drawing/2014/main" id="{660E133F-18C3-F306-B21D-90DF1AFD3FAA}"/>
              </a:ext>
            </a:extLst>
          </p:cNvPr>
          <p:cNvCxnSpPr>
            <a:cxnSpLocks/>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52552ACB-31E7-1D60-CFBC-AA6CA67C1F40}"/>
              </a:ext>
            </a:extLst>
          </p:cNvPr>
          <p:cNvSpPr>
            <a:spLocks noGrp="1"/>
          </p:cNvSpPr>
          <p:nvPr>
            <p:ph type="sldNum" sz="quarter" idx="12"/>
          </p:nvPr>
        </p:nvSpPr>
        <p:spPr>
          <a:xfrm>
            <a:off x="9165227" y="6331975"/>
            <a:ext cx="2743200" cy="365125"/>
          </a:xfrm>
        </p:spPr>
        <p:txBody>
          <a:bodyPr/>
          <a:lstStyle/>
          <a:p>
            <a:fld id="{B8CF6CF6-76A8-8148-ADCB-05C92FF3BDC9}" type="slidenum">
              <a:rPr kumimoji="1" lang="zh-CN" altLang="en-US" smtClean="0"/>
              <a:t>15</a:t>
            </a:fld>
            <a:endParaRPr kumimoji="1" lang="zh-CN" altLang="en-US" dirty="0"/>
          </a:p>
        </p:txBody>
      </p:sp>
      <p:sp>
        <p:nvSpPr>
          <p:cNvPr id="29" name="文本框 9">
            <a:extLst>
              <a:ext uri="{FF2B5EF4-FFF2-40B4-BE49-F238E27FC236}">
                <a16:creationId xmlns:a16="http://schemas.microsoft.com/office/drawing/2014/main" id="{D1DE0BD7-D756-C22F-7252-BEAD4CF2A2ED}"/>
              </a:ext>
            </a:extLst>
          </p:cNvPr>
          <p:cNvSpPr txBox="1"/>
          <p:nvPr/>
        </p:nvSpPr>
        <p:spPr>
          <a:xfrm>
            <a:off x="177620" y="1095201"/>
            <a:ext cx="7330620" cy="6186309"/>
          </a:xfrm>
          <a:prstGeom prst="rect">
            <a:avLst/>
          </a:prstGeom>
          <a:noFill/>
        </p:spPr>
        <p:txBody>
          <a:bodyPr wrap="square" rtlCol="0">
            <a:spAutoFit/>
          </a:bodyPr>
          <a:lstStyle/>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def </a:t>
            </a:r>
            <a:r>
              <a:rPr kumimoji="1" lang="en-US" altLang="zh-CN" b="1" baseline="30000" dirty="0" err="1">
                <a:latin typeface="Calibri" panose="020F0502020204030204" pitchFamily="34" charset="0"/>
                <a:cs typeface="Calibri" panose="020F0502020204030204" pitchFamily="34" charset="0"/>
              </a:rPr>
              <a:t>RegularizedRegression</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 model='lasso', begin=0.01, end=1.0, seq=0.01, plot=True,</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l1_ratio=0.5, **</a:t>
            </a:r>
            <a:r>
              <a:rPr kumimoji="1" lang="en-US" altLang="zh-CN" b="1" baseline="30000" dirty="0" err="1">
                <a:latin typeface="Calibri" panose="020F0502020204030204" pitchFamily="34" charset="0"/>
                <a:cs typeface="Calibri" panose="020F0502020204030204" pitchFamily="34" charset="0"/>
              </a:rPr>
              <a:t>kwargs</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krange</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np.arange</a:t>
            </a:r>
            <a:r>
              <a:rPr kumimoji="1" lang="en-US" altLang="zh-CN" b="1" baseline="30000" dirty="0">
                <a:latin typeface="Calibri" panose="020F0502020204030204" pitchFamily="34" charset="0"/>
                <a:cs typeface="Calibri" panose="020F0502020204030204" pitchFamily="34" charset="0"/>
              </a:rPr>
              <a:t>(begin, end, seq)</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train_scores</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test_scores</a:t>
            </a:r>
            <a:r>
              <a:rPr kumimoji="1" lang="en-US" altLang="zh-CN" b="1" baseline="30000" dirty="0">
                <a:latin typeface="Calibri" panose="020F0502020204030204" pitchFamily="34" charset="0"/>
                <a:cs typeface="Calibri" panose="020F0502020204030204" pitchFamily="34" charset="0"/>
              </a:rPr>
              <a:t> = [], []</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if model == 'lasso':</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api</a:t>
            </a:r>
            <a:r>
              <a:rPr kumimoji="1" lang="en-US" altLang="zh-CN" b="1" baseline="30000" dirty="0">
                <a:latin typeface="Calibri" panose="020F0502020204030204" pitchFamily="34" charset="0"/>
                <a:cs typeface="Calibri" panose="020F0502020204030204" pitchFamily="34" charset="0"/>
              </a:rPr>
              <a:t> = Lasso</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elif</a:t>
            </a:r>
            <a:r>
              <a:rPr kumimoji="1" lang="en-US" altLang="zh-CN" b="1" baseline="30000" dirty="0">
                <a:latin typeface="Calibri" panose="020F0502020204030204" pitchFamily="34" charset="0"/>
                <a:cs typeface="Calibri" panose="020F0502020204030204" pitchFamily="34" charset="0"/>
              </a:rPr>
              <a:t> model == 'ridge':</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api</a:t>
            </a:r>
            <a:r>
              <a:rPr kumimoji="1" lang="en-US" altLang="zh-CN" b="1" baseline="30000" dirty="0">
                <a:latin typeface="Calibri" panose="020F0502020204030204" pitchFamily="34" charset="0"/>
                <a:cs typeface="Calibri" panose="020F0502020204030204" pitchFamily="34" charset="0"/>
              </a:rPr>
              <a:t> = Ridge</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else:</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api</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ElasticNet</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for k in </a:t>
            </a:r>
            <a:r>
              <a:rPr kumimoji="1" lang="en-US" altLang="zh-CN" b="1" baseline="30000" dirty="0" err="1">
                <a:latin typeface="Calibri" panose="020F0502020204030204" pitchFamily="34" charset="0"/>
                <a:cs typeface="Calibri" panose="020F0502020204030204" pitchFamily="34" charset="0"/>
              </a:rPr>
              <a:t>krange</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model_ = </a:t>
            </a:r>
            <a:r>
              <a:rPr kumimoji="1" lang="en-US" altLang="zh-CN" b="1" baseline="30000" dirty="0" err="1">
                <a:latin typeface="Calibri" panose="020F0502020204030204" pitchFamily="34" charset="0"/>
                <a:cs typeface="Calibri" panose="020F0502020204030204" pitchFamily="34" charset="0"/>
              </a:rPr>
              <a:t>api</a:t>
            </a:r>
            <a:r>
              <a:rPr kumimoji="1" lang="en-US" altLang="zh-CN" b="1" baseline="30000" dirty="0">
                <a:latin typeface="Calibri" panose="020F0502020204030204" pitchFamily="34" charset="0"/>
                <a:cs typeface="Calibri" panose="020F0502020204030204" pitchFamily="34" charset="0"/>
              </a:rPr>
              <a:t>(alpha=k, l1_ratio=l1_ratio) if model == '</a:t>
            </a:r>
            <a:r>
              <a:rPr kumimoji="1" lang="en-US" altLang="zh-CN" b="1" baseline="30000" dirty="0" err="1">
                <a:latin typeface="Calibri" panose="020F0502020204030204" pitchFamily="34" charset="0"/>
                <a:cs typeface="Calibri" panose="020F0502020204030204" pitchFamily="34" charset="0"/>
              </a:rPr>
              <a:t>elasticnet</a:t>
            </a:r>
            <a:r>
              <a:rPr kumimoji="1" lang="en-US" altLang="zh-CN" b="1" baseline="30000" dirty="0">
                <a:latin typeface="Calibri" panose="020F0502020204030204" pitchFamily="34" charset="0"/>
                <a:cs typeface="Calibri" panose="020F0502020204030204" pitchFamily="34" charset="0"/>
              </a:rPr>
              <a:t>' else </a:t>
            </a:r>
            <a:r>
              <a:rPr kumimoji="1" lang="en-US" altLang="zh-CN" b="1" baseline="30000" dirty="0" err="1">
                <a:latin typeface="Calibri" panose="020F0502020204030204" pitchFamily="34" charset="0"/>
                <a:cs typeface="Calibri" panose="020F0502020204030204" pitchFamily="34" charset="0"/>
              </a:rPr>
              <a:t>api</a:t>
            </a:r>
            <a:r>
              <a:rPr kumimoji="1" lang="en-US" altLang="zh-CN" b="1" baseline="30000" dirty="0">
                <a:latin typeface="Calibri" panose="020F0502020204030204" pitchFamily="34" charset="0"/>
                <a:cs typeface="Calibri" panose="020F0502020204030204" pitchFamily="34" charset="0"/>
              </a:rPr>
              <a:t>(alpha=k)</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model_.fit</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y_train_pred</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model_.predict</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y_test_pred</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model_.predict</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x_test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train_score</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test_score</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model_.score</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model_.score</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x_test</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train_scores.append</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train_score</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test_scores.append</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test_score</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index = </a:t>
            </a:r>
            <a:r>
              <a:rPr kumimoji="1" lang="en-US" altLang="zh-CN" b="1" baseline="30000" dirty="0" err="1">
                <a:latin typeface="Calibri" panose="020F0502020204030204" pitchFamily="34" charset="0"/>
                <a:cs typeface="Calibri" panose="020F0502020204030204" pitchFamily="34" charset="0"/>
              </a:rPr>
              <a:t>test_scores.index</a:t>
            </a:r>
            <a:r>
              <a:rPr kumimoji="1" lang="en-US" altLang="zh-CN" b="1" baseline="30000" dirty="0">
                <a:latin typeface="Calibri" panose="020F0502020204030204" pitchFamily="34" charset="0"/>
                <a:cs typeface="Calibri" panose="020F0502020204030204" pitchFamily="34" charset="0"/>
              </a:rPr>
              <a:t>(max(</a:t>
            </a:r>
            <a:r>
              <a:rPr kumimoji="1" lang="en-US" altLang="zh-CN" b="1" baseline="30000" dirty="0" err="1">
                <a:latin typeface="Calibri" panose="020F0502020204030204" pitchFamily="34" charset="0"/>
                <a:cs typeface="Calibri" panose="020F0502020204030204" pitchFamily="34" charset="0"/>
              </a:rPr>
              <a:t>test_scores</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best_alpha</a:t>
            </a:r>
            <a:r>
              <a:rPr kumimoji="1" lang="en-US" altLang="zh-CN" b="1" baseline="30000" dirty="0">
                <a:latin typeface="Calibri" panose="020F0502020204030204" pitchFamily="34" charset="0"/>
                <a:cs typeface="Calibri" panose="020F0502020204030204" pitchFamily="34" charset="0"/>
              </a:rPr>
              <a:t> = index * seq + begin</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if plot: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plt.plot</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krange</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test_scores</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plt.xlabel</a:t>
            </a:r>
            <a:r>
              <a:rPr kumimoji="1" lang="en-US" altLang="zh-CN" b="1" baseline="30000" dirty="0">
                <a:latin typeface="Calibri" panose="020F0502020204030204" pitchFamily="34" charset="0"/>
                <a:cs typeface="Calibri" panose="020F0502020204030204" pitchFamily="34" charset="0"/>
              </a:rPr>
              <a:t>('Alpha values')</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plt.ylabel</a:t>
            </a:r>
            <a:r>
              <a:rPr kumimoji="1" lang="en-US" altLang="zh-CN" b="1" baseline="30000" dirty="0">
                <a:latin typeface="Calibri" panose="020F0502020204030204" pitchFamily="34" charset="0"/>
                <a:cs typeface="Calibri" panose="020F0502020204030204" pitchFamily="34" charset="0"/>
              </a:rPr>
              <a:t>('R^2 of Lasso regression')</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plt.title</a:t>
            </a:r>
            <a:r>
              <a:rPr kumimoji="1" lang="en-US" altLang="zh-CN" b="1" baseline="30000" dirty="0">
                <a:latin typeface="Calibri" panose="020F0502020204030204" pitchFamily="34" charset="0"/>
                <a:cs typeface="Calibri" panose="020F0502020204030204" pitchFamily="34" charset="0"/>
              </a:rPr>
              <a:t>('R^2 with different alpha value using Lasso regression')</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plt.xlim</a:t>
            </a:r>
            <a:r>
              <a:rPr kumimoji="1" lang="en-US" altLang="zh-CN" b="1" baseline="30000" dirty="0">
                <a:latin typeface="Calibri" panose="020F0502020204030204" pitchFamily="34" charset="0"/>
                <a:cs typeface="Calibri" panose="020F0502020204030204" pitchFamily="34" charset="0"/>
              </a:rPr>
              <a:t>([-end / 10, end])</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plt.show</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print('</a:t>
            </a:r>
            <a:r>
              <a:rPr kumimoji="1" lang="en-US" altLang="zh-CN" b="1" baseline="30000" dirty="0" err="1">
                <a:latin typeface="Calibri" panose="020F0502020204030204" pitchFamily="34" charset="0"/>
                <a:cs typeface="Calibri" panose="020F0502020204030204" pitchFamily="34" charset="0"/>
              </a:rPr>
              <a:t>Lasso:Best</a:t>
            </a:r>
            <a:r>
              <a:rPr kumimoji="1" lang="en-US" altLang="zh-CN" b="1" baseline="30000" dirty="0">
                <a:latin typeface="Calibri" panose="020F0502020204030204" pitchFamily="34" charset="0"/>
                <a:cs typeface="Calibri" panose="020F0502020204030204" pitchFamily="34" charset="0"/>
              </a:rPr>
              <a:t> alpha=', </a:t>
            </a:r>
            <a:r>
              <a:rPr kumimoji="1" lang="en-US" altLang="zh-CN" b="1" baseline="30000" dirty="0" err="1">
                <a:latin typeface="Calibri" panose="020F0502020204030204" pitchFamily="34" charset="0"/>
                <a:cs typeface="Calibri" panose="020F0502020204030204" pitchFamily="34" charset="0"/>
              </a:rPr>
              <a:t>best_alpha</a:t>
            </a:r>
            <a:r>
              <a:rPr kumimoji="1" lang="en-US" altLang="zh-CN" b="1" baseline="30000" dirty="0">
                <a:latin typeface="Calibri" panose="020F0502020204030204" pitchFamily="34" charset="0"/>
                <a:cs typeface="Calibri" panose="020F0502020204030204" pitchFamily="34" charset="0"/>
              </a:rPr>
              <a:t>, ' R^2=', '%.3f' % max(</a:t>
            </a:r>
            <a:r>
              <a:rPr kumimoji="1" lang="en-US" altLang="zh-CN" b="1" baseline="30000" dirty="0" err="1">
                <a:latin typeface="Calibri" panose="020F0502020204030204" pitchFamily="34" charset="0"/>
                <a:cs typeface="Calibri" panose="020F0502020204030204" pitchFamily="34" charset="0"/>
              </a:rPr>
              <a:t>test_scores</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best_model</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api</a:t>
            </a:r>
            <a:r>
              <a:rPr kumimoji="1" lang="en-US" altLang="zh-CN" b="1" baseline="30000" dirty="0">
                <a:latin typeface="Calibri" panose="020F0502020204030204" pitchFamily="34" charset="0"/>
                <a:cs typeface="Calibri" panose="020F0502020204030204" pitchFamily="34" charset="0"/>
              </a:rPr>
              <a:t>(alpha=</a:t>
            </a:r>
            <a:r>
              <a:rPr kumimoji="1" lang="en-US" altLang="zh-CN" b="1" baseline="30000" dirty="0" err="1">
                <a:latin typeface="Calibri" panose="020F0502020204030204" pitchFamily="34" charset="0"/>
                <a:cs typeface="Calibri" panose="020F0502020204030204" pitchFamily="34" charset="0"/>
              </a:rPr>
              <a:t>best_alpha</a:t>
            </a:r>
            <a:r>
              <a:rPr kumimoji="1" lang="en-US" altLang="zh-CN" b="1" baseline="30000" dirty="0">
                <a:latin typeface="Calibri" panose="020F0502020204030204" pitchFamily="34" charset="0"/>
                <a:cs typeface="Calibri" panose="020F0502020204030204" pitchFamily="34" charset="0"/>
              </a:rPr>
              <a:t>, l1_ratio=l1_ratio) if model == '</a:t>
            </a:r>
            <a:r>
              <a:rPr kumimoji="1" lang="en-US" altLang="zh-CN" b="1" baseline="30000" dirty="0" err="1">
                <a:latin typeface="Calibri" panose="020F0502020204030204" pitchFamily="34" charset="0"/>
                <a:cs typeface="Calibri" panose="020F0502020204030204" pitchFamily="34" charset="0"/>
              </a:rPr>
              <a:t>elasticnet</a:t>
            </a:r>
            <a:r>
              <a:rPr kumimoji="1" lang="en-US" altLang="zh-CN" b="1" baseline="30000" dirty="0">
                <a:latin typeface="Calibri" panose="020F0502020204030204" pitchFamily="34" charset="0"/>
                <a:cs typeface="Calibri" panose="020F0502020204030204" pitchFamily="34" charset="0"/>
              </a:rPr>
              <a:t>' else </a:t>
            </a:r>
            <a:r>
              <a:rPr kumimoji="1" lang="en-US" altLang="zh-CN" b="1" baseline="30000" dirty="0" err="1">
                <a:latin typeface="Calibri" panose="020F0502020204030204" pitchFamily="34" charset="0"/>
                <a:cs typeface="Calibri" panose="020F0502020204030204" pitchFamily="34" charset="0"/>
              </a:rPr>
              <a:t>api</a:t>
            </a:r>
            <a:r>
              <a:rPr kumimoji="1" lang="en-US" altLang="zh-CN" b="1" baseline="30000" dirty="0">
                <a:latin typeface="Calibri" panose="020F0502020204030204" pitchFamily="34" charset="0"/>
                <a:cs typeface="Calibri" panose="020F0502020204030204" pitchFamily="34" charset="0"/>
              </a:rPr>
              <a:t>(alpha=</a:t>
            </a:r>
            <a:r>
              <a:rPr kumimoji="1" lang="en-US" altLang="zh-CN" b="1" baseline="30000" dirty="0" err="1">
                <a:latin typeface="Calibri" panose="020F0502020204030204" pitchFamily="34" charset="0"/>
                <a:cs typeface="Calibri" panose="020F0502020204030204" pitchFamily="34" charset="0"/>
              </a:rPr>
              <a:t>best_alpha</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return </a:t>
            </a:r>
            <a:r>
              <a:rPr kumimoji="1" lang="en-US" altLang="zh-CN" b="1" baseline="30000" dirty="0" err="1">
                <a:latin typeface="Calibri" panose="020F0502020204030204" pitchFamily="34" charset="0"/>
                <a:cs typeface="Calibri" panose="020F0502020204030204" pitchFamily="34" charset="0"/>
              </a:rPr>
              <a:t>api</a:t>
            </a:r>
            <a:r>
              <a:rPr kumimoji="1" lang="en-US" altLang="zh-CN" b="1" baseline="30000" dirty="0">
                <a:latin typeface="Calibri" panose="020F0502020204030204" pitchFamily="34" charset="0"/>
                <a:cs typeface="Calibri" panose="020F0502020204030204" pitchFamily="34" charset="0"/>
              </a:rPr>
              <a:t>(alpha=</a:t>
            </a:r>
            <a:r>
              <a:rPr kumimoji="1" lang="en-US" altLang="zh-CN" b="1" baseline="30000" dirty="0" err="1">
                <a:latin typeface="Calibri" panose="020F0502020204030204" pitchFamily="34" charset="0"/>
                <a:cs typeface="Calibri" panose="020F0502020204030204" pitchFamily="34" charset="0"/>
              </a:rPr>
              <a:t>best_alpha</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p:txBody>
      </p:sp>
      <p:sp>
        <p:nvSpPr>
          <p:cNvPr id="6" name="TextBox 5"/>
          <p:cNvSpPr txBox="1"/>
          <p:nvPr/>
        </p:nvSpPr>
        <p:spPr>
          <a:xfrm>
            <a:off x="305345" y="593704"/>
            <a:ext cx="7585788"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3. Training and Testing</a:t>
            </a:r>
          </a:p>
        </p:txBody>
      </p:sp>
      <p:sp>
        <p:nvSpPr>
          <p:cNvPr id="2" name="文本框 9">
            <a:extLst>
              <a:ext uri="{FF2B5EF4-FFF2-40B4-BE49-F238E27FC236}">
                <a16:creationId xmlns:a16="http://schemas.microsoft.com/office/drawing/2014/main" id="{E2E56AB4-BAE2-4887-A433-D97A26BE40EE}"/>
              </a:ext>
            </a:extLst>
          </p:cNvPr>
          <p:cNvSpPr txBox="1"/>
          <p:nvPr/>
        </p:nvSpPr>
        <p:spPr>
          <a:xfrm>
            <a:off x="7499896" y="1095201"/>
            <a:ext cx="5048429" cy="4339650"/>
          </a:xfrm>
          <a:prstGeom prst="rect">
            <a:avLst/>
          </a:prstGeom>
          <a:noFill/>
        </p:spPr>
        <p:txBody>
          <a:bodyPr wrap="square" rtlCol="0">
            <a:spAutoFit/>
          </a:bodyPr>
          <a:lstStyle/>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def Training(</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model, scale=True, **</a:t>
            </a:r>
            <a:r>
              <a:rPr kumimoji="1" lang="en-US" altLang="zh-CN" b="1" baseline="30000" dirty="0" err="1">
                <a:latin typeface="Calibri" panose="020F0502020204030204" pitchFamily="34" charset="0"/>
                <a:cs typeface="Calibri" panose="020F0502020204030204" pitchFamily="34" charset="0"/>
              </a:rPr>
              <a:t>kwargs</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if scale:</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scaler = </a:t>
            </a:r>
            <a:r>
              <a:rPr kumimoji="1" lang="en-US" altLang="zh-CN" b="1" baseline="30000" dirty="0" err="1">
                <a:latin typeface="Calibri" panose="020F0502020204030204" pitchFamily="34" charset="0"/>
                <a:cs typeface="Calibri" panose="020F0502020204030204" pitchFamily="34" charset="0"/>
              </a:rPr>
              <a:t>StandardScaler</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scaler.fit_transform</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model.fit</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return model</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def Testing(</a:t>
            </a:r>
            <a:r>
              <a:rPr kumimoji="1" lang="en-US" altLang="zh-CN" b="1" baseline="30000" dirty="0" err="1">
                <a:latin typeface="Calibri" panose="020F0502020204030204" pitchFamily="34" charset="0"/>
                <a:cs typeface="Calibri" panose="020F0502020204030204" pitchFamily="34" charset="0"/>
              </a:rPr>
              <a:t>fake_testing_x</a:t>
            </a:r>
            <a:r>
              <a:rPr kumimoji="1" lang="en-US" altLang="zh-CN" b="1" baseline="30000" dirty="0">
                <a:latin typeface="Calibri" panose="020F0502020204030204" pitchFamily="34" charset="0"/>
                <a:cs typeface="Calibri" panose="020F0502020204030204" pitchFamily="34" charset="0"/>
              </a:rPr>
              <a:t>, model, **</a:t>
            </a:r>
            <a:r>
              <a:rPr kumimoji="1" lang="en-US" altLang="zh-CN" b="1" baseline="30000" dirty="0" err="1">
                <a:latin typeface="Calibri" panose="020F0502020204030204" pitchFamily="34" charset="0"/>
                <a:cs typeface="Calibri" panose="020F0502020204030204" pitchFamily="34" charset="0"/>
              </a:rPr>
              <a:t>kwargs</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fake_testing_x.iloc</a:t>
            </a:r>
            <a:r>
              <a:rPr kumimoji="1" lang="en-US" altLang="zh-CN" b="1" baseline="30000" dirty="0">
                <a:latin typeface="Calibri" panose="020F0502020204030204" pitchFamily="34" charset="0"/>
                <a:cs typeface="Calibri" panose="020F0502020204030204" pitchFamily="34" charset="0"/>
              </a:rPr>
              <a:t>[:, 1:]</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scaler = </a:t>
            </a:r>
            <a:r>
              <a:rPr kumimoji="1" lang="en-US" altLang="zh-CN" b="1" baseline="30000" dirty="0" err="1">
                <a:latin typeface="Calibri" panose="020F0502020204030204" pitchFamily="34" charset="0"/>
                <a:cs typeface="Calibri" panose="020F0502020204030204" pitchFamily="34" charset="0"/>
              </a:rPr>
              <a:t>StandardScaler</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scaler.fit_transform</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x_test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y_test_pred</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model.predict</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return </a:t>
            </a:r>
            <a:r>
              <a:rPr kumimoji="1" lang="en-US" altLang="zh-CN" b="1" baseline="30000" dirty="0" err="1">
                <a:latin typeface="Calibri" panose="020F0502020204030204" pitchFamily="34" charset="0"/>
                <a:cs typeface="Calibri" panose="020F0502020204030204" pitchFamily="34" charset="0"/>
              </a:rPr>
              <a:t>y_test_pred</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def </a:t>
            </a:r>
            <a:r>
              <a:rPr kumimoji="1" lang="en-US" altLang="zh-CN" b="1" baseline="30000" dirty="0" err="1">
                <a:latin typeface="Calibri" panose="020F0502020204030204" pitchFamily="34" charset="0"/>
                <a:cs typeface="Calibri" panose="020F0502020204030204" pitchFamily="34" charset="0"/>
              </a:rPr>
              <a:t>TestingFinal</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fake_testing_x</a:t>
            </a:r>
            <a:r>
              <a:rPr kumimoji="1" lang="en-US" altLang="zh-CN" b="1" baseline="30000" dirty="0">
                <a:latin typeface="Calibri" panose="020F0502020204030204" pitchFamily="34" charset="0"/>
                <a:cs typeface="Calibri" panose="020F0502020204030204" pitchFamily="34" charset="0"/>
              </a:rPr>
              <a:t>, path=''):</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read_data</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cpi, </a:t>
            </a:r>
            <a:r>
              <a:rPr kumimoji="1" lang="en-US" altLang="zh-CN" b="1" baseline="30000" dirty="0" err="1">
                <a:latin typeface="Calibri" panose="020F0502020204030204" pitchFamily="34" charset="0"/>
                <a:cs typeface="Calibri" panose="020F0502020204030204" pitchFamily="34" charset="0"/>
              </a:rPr>
              <a:t>ppi</a:t>
            </a:r>
            <a:r>
              <a:rPr kumimoji="1" lang="en-US" altLang="zh-CN" b="1" baseline="30000" dirty="0">
                <a:latin typeface="Calibri" panose="020F0502020204030204" pitchFamily="34" charset="0"/>
                <a:cs typeface="Calibri" panose="020F0502020204030204" pitchFamily="34" charset="0"/>
              </a:rPr>
              <a:t>, x, _ = </a:t>
            </a:r>
            <a:r>
              <a:rPr kumimoji="1" lang="en-US" altLang="zh-CN" b="1" baseline="30000" dirty="0" err="1">
                <a:latin typeface="Calibri" panose="020F0502020204030204" pitchFamily="34" charset="0"/>
                <a:cs typeface="Calibri" panose="020F0502020204030204" pitchFamily="34" charset="0"/>
              </a:rPr>
              <a:t>read_data</a:t>
            </a:r>
            <a:r>
              <a:rPr kumimoji="1" lang="en-US" altLang="zh-CN" b="1" baseline="30000" dirty="0">
                <a:latin typeface="Calibri" panose="020F0502020204030204" pitchFamily="34" charset="0"/>
                <a:cs typeface="Calibri" panose="020F0502020204030204" pitchFamily="34" charset="0"/>
              </a:rPr>
              <a:t>(path)</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x.iloc</a:t>
            </a:r>
            <a:r>
              <a:rPr kumimoji="1" lang="en-US" altLang="zh-CN" b="1" baseline="30000" dirty="0">
                <a:latin typeface="Calibri" panose="020F0502020204030204" pitchFamily="34" charset="0"/>
                <a:cs typeface="Calibri" panose="020F0502020204030204" pitchFamily="34" charset="0"/>
              </a:rPr>
              <a:t>[12:, 1:].values</a:t>
            </a:r>
          </a:p>
          <a:p>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8185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a:extLst>
              <a:ext uri="{FF2B5EF4-FFF2-40B4-BE49-F238E27FC236}">
                <a16:creationId xmlns:a16="http://schemas.microsoft.com/office/drawing/2014/main" id="{849A92F0-A27E-C998-9969-EFF9C10A644C}"/>
              </a:ext>
            </a:extLst>
          </p:cNvPr>
          <p:cNvPicPr>
            <a:picLocks noGrp="1" noChangeAspect="1"/>
          </p:cNvPicPr>
          <p:nvPr>
            <p:ph idx="1"/>
          </p:nvPr>
        </p:nvPicPr>
        <p:blipFill rotWithShape="1">
          <a:blip r:embed="rId2"/>
          <a:srcRect l="9214" t="21649" r="14266" b="24334"/>
          <a:stretch/>
        </p:blipFill>
        <p:spPr>
          <a:xfrm>
            <a:off x="10024111" y="104937"/>
            <a:ext cx="1699259" cy="950432"/>
          </a:xfrm>
        </p:spPr>
      </p:pic>
      <p:cxnSp>
        <p:nvCxnSpPr>
          <p:cNvPr id="7" name="直线连接符 6">
            <a:extLst>
              <a:ext uri="{FF2B5EF4-FFF2-40B4-BE49-F238E27FC236}">
                <a16:creationId xmlns:a16="http://schemas.microsoft.com/office/drawing/2014/main" id="{660E133F-18C3-F306-B21D-90DF1AFD3FAA}"/>
              </a:ext>
            </a:extLst>
          </p:cNvPr>
          <p:cNvCxnSpPr>
            <a:cxnSpLocks/>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52552ACB-31E7-1D60-CFBC-AA6CA67C1F40}"/>
              </a:ext>
            </a:extLst>
          </p:cNvPr>
          <p:cNvSpPr>
            <a:spLocks noGrp="1"/>
          </p:cNvSpPr>
          <p:nvPr>
            <p:ph type="sldNum" sz="quarter" idx="12"/>
          </p:nvPr>
        </p:nvSpPr>
        <p:spPr>
          <a:xfrm>
            <a:off x="9165227" y="6331975"/>
            <a:ext cx="2743200" cy="365125"/>
          </a:xfrm>
        </p:spPr>
        <p:txBody>
          <a:bodyPr/>
          <a:lstStyle/>
          <a:p>
            <a:fld id="{B8CF6CF6-76A8-8148-ADCB-05C92FF3BDC9}" type="slidenum">
              <a:rPr kumimoji="1" lang="zh-CN" altLang="en-US" smtClean="0"/>
              <a:t>16</a:t>
            </a:fld>
            <a:endParaRPr kumimoji="1" lang="zh-CN" altLang="en-US" dirty="0"/>
          </a:p>
        </p:txBody>
      </p:sp>
      <p:sp>
        <p:nvSpPr>
          <p:cNvPr id="29" name="文本框 9">
            <a:extLst>
              <a:ext uri="{FF2B5EF4-FFF2-40B4-BE49-F238E27FC236}">
                <a16:creationId xmlns:a16="http://schemas.microsoft.com/office/drawing/2014/main" id="{D1DE0BD7-D756-C22F-7252-BEAD4CF2A2ED}"/>
              </a:ext>
            </a:extLst>
          </p:cNvPr>
          <p:cNvSpPr txBox="1"/>
          <p:nvPr/>
        </p:nvSpPr>
        <p:spPr>
          <a:xfrm>
            <a:off x="177620" y="1188301"/>
            <a:ext cx="7330620" cy="5632311"/>
          </a:xfrm>
          <a:prstGeom prst="rect">
            <a:avLst/>
          </a:prstGeom>
          <a:noFill/>
        </p:spPr>
        <p:txBody>
          <a:bodyPr wrap="square" rtlCol="0">
            <a:spAutoFit/>
          </a:bodyPr>
          <a:lstStyle/>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def </a:t>
            </a:r>
            <a:r>
              <a:rPr kumimoji="1" lang="en-US" altLang="zh-CN" b="1" baseline="30000" dirty="0" err="1">
                <a:latin typeface="Calibri" panose="020F0502020204030204" pitchFamily="34" charset="0"/>
                <a:cs typeface="Calibri" panose="020F0502020204030204" pitchFamily="34" charset="0"/>
              </a:rPr>
              <a:t>TestingFinal</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fake_testing_x</a:t>
            </a:r>
            <a:r>
              <a:rPr kumimoji="1" lang="en-US" altLang="zh-CN" b="1" baseline="30000" dirty="0">
                <a:latin typeface="Calibri" panose="020F0502020204030204" pitchFamily="34" charset="0"/>
                <a:cs typeface="Calibri" panose="020F0502020204030204" pitchFamily="34" charset="0"/>
              </a:rPr>
              <a:t>, path=''):</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read_data</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cpi, </a:t>
            </a:r>
            <a:r>
              <a:rPr kumimoji="1" lang="en-US" altLang="zh-CN" b="1" baseline="30000" dirty="0" err="1">
                <a:latin typeface="Calibri" panose="020F0502020204030204" pitchFamily="34" charset="0"/>
                <a:cs typeface="Calibri" panose="020F0502020204030204" pitchFamily="34" charset="0"/>
              </a:rPr>
              <a:t>ppi</a:t>
            </a:r>
            <a:r>
              <a:rPr kumimoji="1" lang="en-US" altLang="zh-CN" b="1" baseline="30000" dirty="0">
                <a:latin typeface="Calibri" panose="020F0502020204030204" pitchFamily="34" charset="0"/>
                <a:cs typeface="Calibri" panose="020F0502020204030204" pitchFamily="34" charset="0"/>
              </a:rPr>
              <a:t>, x, _ = </a:t>
            </a:r>
            <a:r>
              <a:rPr kumimoji="1" lang="en-US" altLang="zh-CN" b="1" baseline="30000" dirty="0" err="1">
                <a:latin typeface="Calibri" panose="020F0502020204030204" pitchFamily="34" charset="0"/>
                <a:cs typeface="Calibri" panose="020F0502020204030204" pitchFamily="34" charset="0"/>
              </a:rPr>
              <a:t>read_data</a:t>
            </a:r>
            <a:r>
              <a:rPr kumimoji="1" lang="en-US" altLang="zh-CN" b="1" baseline="30000" dirty="0">
                <a:latin typeface="Calibri" panose="020F0502020204030204" pitchFamily="34" charset="0"/>
                <a:cs typeface="Calibri" panose="020F0502020204030204" pitchFamily="34" charset="0"/>
              </a:rPr>
              <a:t>(path)</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x.iloc</a:t>
            </a:r>
            <a:r>
              <a:rPr kumimoji="1" lang="en-US" altLang="zh-CN" b="1" baseline="30000" dirty="0">
                <a:latin typeface="Calibri" panose="020F0502020204030204" pitchFamily="34" charset="0"/>
                <a:cs typeface="Calibri" panose="020F0502020204030204" pitchFamily="34" charset="0"/>
              </a:rPr>
              <a:t>[12:, 1:].values</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inflation by cpi</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Train by Extra Trees</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inflation_rate_by_cpi</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inflation_rate</a:t>
            </a:r>
            <a:r>
              <a:rPr kumimoji="1" lang="en-US" altLang="zh-CN" b="1" baseline="30000" dirty="0">
                <a:latin typeface="Calibri" panose="020F0502020204030204" pitchFamily="34" charset="0"/>
                <a:cs typeface="Calibri" panose="020F0502020204030204" pitchFamily="34" charset="0"/>
              </a:rPr>
              <a:t>(cpi, 'CPI')</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inflation_rate_by_cpi</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inflation_rate</a:t>
            </a:r>
            <a:r>
              <a:rPr kumimoji="1" lang="en-US" altLang="zh-CN" b="1" baseline="30000" dirty="0">
                <a:latin typeface="Calibri" panose="020F0502020204030204" pitchFamily="34" charset="0"/>
                <a:cs typeface="Calibri" panose="020F0502020204030204" pitchFamily="34" charset="0"/>
              </a:rPr>
              <a:t>'].values</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model = </a:t>
            </a:r>
            <a:r>
              <a:rPr kumimoji="1" lang="en-US" altLang="zh-CN" b="1" baseline="30000" dirty="0" err="1">
                <a:latin typeface="Calibri" panose="020F0502020204030204" pitchFamily="34" charset="0"/>
                <a:cs typeface="Calibri" panose="020F0502020204030204" pitchFamily="34" charset="0"/>
              </a:rPr>
              <a:t>ExtraTreesRegressor</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n_estimators</a:t>
            </a:r>
            <a:r>
              <a:rPr kumimoji="1" lang="en-US" altLang="zh-CN" b="1" baseline="30000" dirty="0">
                <a:latin typeface="Calibri" panose="020F0502020204030204" pitchFamily="34" charset="0"/>
                <a:cs typeface="Calibri" panose="020F0502020204030204" pitchFamily="34" charset="0"/>
              </a:rPr>
              <a:t>=100, </a:t>
            </a:r>
            <a:r>
              <a:rPr kumimoji="1" lang="en-US" altLang="zh-CN" b="1" baseline="30000" dirty="0" err="1">
                <a:latin typeface="Calibri" panose="020F0502020204030204" pitchFamily="34" charset="0"/>
                <a:cs typeface="Calibri" panose="020F0502020204030204" pitchFamily="34" charset="0"/>
              </a:rPr>
              <a:t>random_state</a:t>
            </a:r>
            <a:r>
              <a:rPr kumimoji="1" lang="en-US" altLang="zh-CN" b="1" baseline="30000" dirty="0">
                <a:latin typeface="Calibri" panose="020F0502020204030204" pitchFamily="34" charset="0"/>
                <a:cs typeface="Calibri" panose="020F0502020204030204" pitchFamily="34" charset="0"/>
              </a:rPr>
              <a:t>=1)</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model = Training(</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model, scale=False)</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cpi_pred</a:t>
            </a:r>
            <a:r>
              <a:rPr kumimoji="1" lang="en-US" altLang="zh-CN" b="1" baseline="30000" dirty="0">
                <a:latin typeface="Calibri" panose="020F0502020204030204" pitchFamily="34" charset="0"/>
                <a:cs typeface="Calibri" panose="020F0502020204030204" pitchFamily="34" charset="0"/>
              </a:rPr>
              <a:t> = Testing(</a:t>
            </a:r>
            <a:r>
              <a:rPr kumimoji="1" lang="en-US" altLang="zh-CN" b="1" baseline="30000" dirty="0" err="1">
                <a:latin typeface="Calibri" panose="020F0502020204030204" pitchFamily="34" charset="0"/>
                <a:cs typeface="Calibri" panose="020F0502020204030204" pitchFamily="34" charset="0"/>
              </a:rPr>
              <a:t>fake_testing_x</a:t>
            </a:r>
            <a:r>
              <a:rPr kumimoji="1" lang="en-US" altLang="zh-CN" b="1" baseline="30000" dirty="0">
                <a:latin typeface="Calibri" panose="020F0502020204030204" pitchFamily="34" charset="0"/>
                <a:cs typeface="Calibri" panose="020F0502020204030204" pitchFamily="34" charset="0"/>
              </a:rPr>
              <a:t>, model)</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inflation by </a:t>
            </a:r>
            <a:r>
              <a:rPr kumimoji="1" lang="en-US" altLang="zh-CN" b="1" baseline="30000" dirty="0" err="1">
                <a:latin typeface="Calibri" panose="020F0502020204030204" pitchFamily="34" charset="0"/>
                <a:cs typeface="Calibri" panose="020F0502020204030204" pitchFamily="34" charset="0"/>
              </a:rPr>
              <a:t>ppi</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Train by Lasso Regression</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inflation_rate_by_ppi</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inflation_rate</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ppi</a:t>
            </a:r>
            <a:r>
              <a:rPr kumimoji="1" lang="en-US" altLang="zh-CN" b="1" baseline="30000" dirty="0">
                <a:latin typeface="Calibri" panose="020F0502020204030204" pitchFamily="34" charset="0"/>
                <a:cs typeface="Calibri" panose="020F0502020204030204" pitchFamily="34" charset="0"/>
              </a:rPr>
              <a:t>, 'PPI')</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inflation_rate_by_ppi</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inflation_rate</a:t>
            </a:r>
            <a:r>
              <a:rPr kumimoji="1" lang="en-US" altLang="zh-CN" b="1" baseline="30000" dirty="0">
                <a:latin typeface="Calibri" panose="020F0502020204030204" pitchFamily="34" charset="0"/>
                <a:cs typeface="Calibri" panose="020F0502020204030204" pitchFamily="34" charset="0"/>
              </a:rPr>
              <a:t>'].values</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model = Lasso(alpha=0.0002)</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model = Training(</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model)</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ppi_pred</a:t>
            </a:r>
            <a:r>
              <a:rPr kumimoji="1" lang="en-US" altLang="zh-CN" b="1" baseline="30000" dirty="0">
                <a:latin typeface="Calibri" panose="020F0502020204030204" pitchFamily="34" charset="0"/>
                <a:cs typeface="Calibri" panose="020F0502020204030204" pitchFamily="34" charset="0"/>
              </a:rPr>
              <a:t> = Testing(</a:t>
            </a:r>
            <a:r>
              <a:rPr kumimoji="1" lang="en-US" altLang="zh-CN" b="1" baseline="30000" dirty="0" err="1">
                <a:latin typeface="Calibri" panose="020F0502020204030204" pitchFamily="34" charset="0"/>
                <a:cs typeface="Calibri" panose="020F0502020204030204" pitchFamily="34" charset="0"/>
              </a:rPr>
              <a:t>fake_testing_x</a:t>
            </a:r>
            <a:r>
              <a:rPr kumimoji="1" lang="en-US" altLang="zh-CN" b="1" baseline="30000" dirty="0">
                <a:latin typeface="Calibri" panose="020F0502020204030204" pitchFamily="34" charset="0"/>
                <a:cs typeface="Calibri" panose="020F0502020204030204" pitchFamily="34" charset="0"/>
              </a:rPr>
              <a:t>, model)</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outcomes</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outcomes = </a:t>
            </a:r>
            <a:r>
              <a:rPr kumimoji="1" lang="en-US" altLang="zh-CN" b="1" baseline="30000" dirty="0" err="1">
                <a:latin typeface="Calibri" panose="020F0502020204030204" pitchFamily="34" charset="0"/>
                <a:cs typeface="Calibri" panose="020F0502020204030204" pitchFamily="34" charset="0"/>
              </a:rPr>
              <a:t>pd.DataFrame</a:t>
            </a:r>
            <a:r>
              <a:rPr kumimoji="1" lang="en-US" altLang="zh-CN" b="1" baseline="30000" dirty="0">
                <a:latin typeface="Calibri" panose="020F0502020204030204" pitchFamily="34" charset="0"/>
                <a:cs typeface="Calibri" panose="020F0502020204030204" pitchFamily="34" charset="0"/>
              </a:rPr>
              <a:t>(columns=['CPI', 'PPI'])</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outcomes['CPI'], outcomes['PPI'] = </a:t>
            </a:r>
            <a:r>
              <a:rPr kumimoji="1" lang="en-US" altLang="zh-CN" b="1" baseline="30000" dirty="0" err="1">
                <a:latin typeface="Calibri" panose="020F0502020204030204" pitchFamily="34" charset="0"/>
                <a:cs typeface="Calibri" panose="020F0502020204030204" pitchFamily="34" charset="0"/>
              </a:rPr>
              <a:t>cpi_pred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ppi_pred</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return outcomes</a:t>
            </a:r>
            <a:endParaRPr kumimoji="1" lang="zh-CN"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def test():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_, _, _, </a:t>
            </a:r>
            <a:r>
              <a:rPr kumimoji="1" lang="en-US" altLang="zh-CN" b="1" baseline="30000" dirty="0" err="1">
                <a:latin typeface="Calibri" panose="020F0502020204030204" pitchFamily="34" charset="0"/>
                <a:cs typeface="Calibri" panose="020F0502020204030204" pitchFamily="34" charset="0"/>
              </a:rPr>
              <a:t>fake_testing_x</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read_data</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ans</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TestingFinal</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fake_testing_x</a:t>
            </a:r>
            <a:r>
              <a:rPr kumimoji="1" lang="en-US" altLang="zh-CN" b="1" baseline="30000" dirty="0">
                <a:latin typeface="Calibri" panose="020F0502020204030204" pitchFamily="34" charset="0"/>
                <a:cs typeface="Calibri" panose="020F0502020204030204" pitchFamily="34" charset="0"/>
              </a:rPr>
              <a:t>, path='')</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p:txBody>
      </p:sp>
      <p:sp>
        <p:nvSpPr>
          <p:cNvPr id="6" name="TextBox 5"/>
          <p:cNvSpPr txBox="1"/>
          <p:nvPr/>
        </p:nvSpPr>
        <p:spPr>
          <a:xfrm>
            <a:off x="305345" y="593704"/>
            <a:ext cx="7585788"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3. Training and Testing</a:t>
            </a:r>
          </a:p>
        </p:txBody>
      </p:sp>
      <p:sp>
        <p:nvSpPr>
          <p:cNvPr id="2" name="文本框 9">
            <a:extLst>
              <a:ext uri="{FF2B5EF4-FFF2-40B4-BE49-F238E27FC236}">
                <a16:creationId xmlns:a16="http://schemas.microsoft.com/office/drawing/2014/main" id="{E2E56AB4-BAE2-4887-A433-D97A26BE40EE}"/>
              </a:ext>
            </a:extLst>
          </p:cNvPr>
          <p:cNvSpPr txBox="1"/>
          <p:nvPr/>
        </p:nvSpPr>
        <p:spPr>
          <a:xfrm>
            <a:off x="6443256" y="1166321"/>
            <a:ext cx="5048429" cy="6001643"/>
          </a:xfrm>
          <a:prstGeom prst="rect">
            <a:avLst/>
          </a:prstGeom>
          <a:noFill/>
        </p:spPr>
        <p:txBody>
          <a:bodyPr wrap="square" rtlCol="0">
            <a:spAutoFit/>
          </a:bodyPr>
          <a:lstStyle/>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if __name__ == '__main__':</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Load all data</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path = ''</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cpi, </a:t>
            </a:r>
            <a:r>
              <a:rPr kumimoji="1" lang="en-US" altLang="zh-CN" b="1" baseline="30000" dirty="0" err="1">
                <a:latin typeface="Calibri" panose="020F0502020204030204" pitchFamily="34" charset="0"/>
                <a:cs typeface="Calibri" panose="020F0502020204030204" pitchFamily="34" charset="0"/>
              </a:rPr>
              <a:t>ppi</a:t>
            </a:r>
            <a:r>
              <a:rPr kumimoji="1" lang="en-US" altLang="zh-CN" b="1" baseline="30000" dirty="0">
                <a:latin typeface="Calibri" panose="020F0502020204030204" pitchFamily="34" charset="0"/>
                <a:cs typeface="Calibri" panose="020F0502020204030204" pitchFamily="34" charset="0"/>
              </a:rPr>
              <a:t>, x, </a:t>
            </a:r>
            <a:r>
              <a:rPr kumimoji="1" lang="en-US" altLang="zh-CN" b="1" baseline="30000" dirty="0" err="1">
                <a:latin typeface="Calibri" panose="020F0502020204030204" pitchFamily="34" charset="0"/>
                <a:cs typeface="Calibri" panose="020F0502020204030204" pitchFamily="34" charset="0"/>
              </a:rPr>
              <a:t>fake_testing_x</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read_data</a:t>
            </a:r>
            <a:r>
              <a:rPr kumimoji="1" lang="en-US" altLang="zh-CN" b="1" baseline="30000" dirty="0">
                <a:latin typeface="Calibri" panose="020F0502020204030204" pitchFamily="34" charset="0"/>
                <a:cs typeface="Calibri" panose="020F0502020204030204" pitchFamily="34" charset="0"/>
              </a:rPr>
              <a:t>(path)</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inflation_rate_by_cpi</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inflation_rate</a:t>
            </a:r>
            <a:r>
              <a:rPr kumimoji="1" lang="en-US" altLang="zh-CN" b="1" baseline="30000" dirty="0">
                <a:latin typeface="Calibri" panose="020F0502020204030204" pitchFamily="34" charset="0"/>
                <a:cs typeface="Calibri" panose="020F0502020204030204" pitchFamily="34" charset="0"/>
              </a:rPr>
              <a:t>(cpi, 'CPI')</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inflation_rate_by_ppi</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inflation_rate</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ppi</a:t>
            </a:r>
            <a:r>
              <a:rPr kumimoji="1" lang="en-US" altLang="zh-CN" b="1" baseline="30000" dirty="0">
                <a:latin typeface="Calibri" panose="020F0502020204030204" pitchFamily="34" charset="0"/>
                <a:cs typeface="Calibri" panose="020F0502020204030204" pitchFamily="34" charset="0"/>
              </a:rPr>
              <a:t>, 'PPI')</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Choose predictors</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x.iloc</a:t>
            </a:r>
            <a:r>
              <a:rPr kumimoji="1" lang="en-US" altLang="zh-CN" b="1" baseline="30000" dirty="0">
                <a:latin typeface="Calibri" panose="020F0502020204030204" pitchFamily="34" charset="0"/>
                <a:cs typeface="Calibri" panose="020F0502020204030204" pitchFamily="34" charset="0"/>
              </a:rPr>
              <a:t>[12:, 1:].values</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Inflation rate by cpi</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inflation_rate_by_cpi</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inflation_rate</a:t>
            </a:r>
            <a:r>
              <a:rPr kumimoji="1" lang="en-US" altLang="zh-CN" b="1" baseline="30000" dirty="0">
                <a:latin typeface="Calibri" panose="020F0502020204030204" pitchFamily="34" charset="0"/>
                <a:cs typeface="Calibri" panose="020F0502020204030204" pitchFamily="34" charset="0"/>
              </a:rPr>
              <a:t>'].values</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Inflation rate by </a:t>
            </a:r>
            <a:r>
              <a:rPr kumimoji="1" lang="en-US" altLang="zh-CN" b="1" baseline="30000" dirty="0" err="1">
                <a:latin typeface="Calibri" panose="020F0502020204030204" pitchFamily="34" charset="0"/>
                <a:cs typeface="Calibri" panose="020F0502020204030204" pitchFamily="34" charset="0"/>
              </a:rPr>
              <a:t>ppi</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inflation_rate_by_ppi</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inflation_rate</a:t>
            </a:r>
            <a:r>
              <a:rPr kumimoji="1" lang="en-US" altLang="zh-CN" b="1" baseline="30000" dirty="0">
                <a:latin typeface="Calibri" panose="020F0502020204030204" pitchFamily="34" charset="0"/>
                <a:cs typeface="Calibri" panose="020F0502020204030204" pitchFamily="34" charset="0"/>
              </a:rPr>
              <a:t>'].values</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Train Test Split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train_test_split</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test_size</a:t>
            </a:r>
            <a:r>
              <a:rPr kumimoji="1" lang="en-US" altLang="zh-CN" b="1" baseline="30000" dirty="0">
                <a:latin typeface="Calibri" panose="020F0502020204030204" pitchFamily="34" charset="0"/>
                <a:cs typeface="Calibri" panose="020F0502020204030204" pitchFamily="34" charset="0"/>
              </a:rPr>
              <a:t>=0.2, </a:t>
            </a:r>
            <a:r>
              <a:rPr kumimoji="1" lang="en-US" altLang="zh-CN" b="1" baseline="30000" dirty="0" err="1">
                <a:latin typeface="Calibri" panose="020F0502020204030204" pitchFamily="34" charset="0"/>
                <a:cs typeface="Calibri" panose="020F0502020204030204" pitchFamily="34" charset="0"/>
              </a:rPr>
              <a:t>random_state</a:t>
            </a:r>
            <a:r>
              <a:rPr kumimoji="1" lang="en-US" altLang="zh-CN" b="1" baseline="30000" dirty="0">
                <a:latin typeface="Calibri" panose="020F0502020204030204" pitchFamily="34" charset="0"/>
                <a:cs typeface="Calibri" panose="020F0502020204030204" pitchFamily="34" charset="0"/>
              </a:rPr>
              <a:t>=1)</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Training</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scaler = </a:t>
            </a:r>
            <a:r>
              <a:rPr kumimoji="1" lang="en-US" altLang="zh-CN" b="1" baseline="30000" dirty="0" err="1">
                <a:latin typeface="Calibri" panose="020F0502020204030204" pitchFamily="34" charset="0"/>
                <a:cs typeface="Calibri" panose="020F0502020204030204" pitchFamily="34" charset="0"/>
              </a:rPr>
              <a:t>StandardScaler</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x_train_std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scaler.fit_transform</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scaler.fit_transform</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x_test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RandomForest</a:t>
            </a:r>
            <a:r>
              <a:rPr kumimoji="1" lang="en-US" altLang="zh-CN" b="1" baseline="30000" dirty="0">
                <a:latin typeface="Calibri" panose="020F0502020204030204" pitchFamily="34" charset="0"/>
                <a:cs typeface="Calibri" panose="020F0502020204030204" pitchFamily="34" charset="0"/>
              </a:rPr>
              <a:t> Model</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forest = </a:t>
            </a:r>
            <a:r>
              <a:rPr kumimoji="1" lang="en-US" altLang="zh-CN" b="1" baseline="30000" dirty="0" err="1">
                <a:latin typeface="Calibri" panose="020F0502020204030204" pitchFamily="34" charset="0"/>
                <a:cs typeface="Calibri" panose="020F0502020204030204" pitchFamily="34" charset="0"/>
              </a:rPr>
              <a:t>RandomForestRegressor</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n_estimators</a:t>
            </a:r>
            <a:r>
              <a:rPr kumimoji="1" lang="en-US" altLang="zh-CN" b="1" baseline="30000" dirty="0">
                <a:latin typeface="Calibri" panose="020F0502020204030204" pitchFamily="34" charset="0"/>
                <a:cs typeface="Calibri" panose="020F0502020204030204" pitchFamily="34" charset="0"/>
              </a:rPr>
              <a:t>=51, criterion='</a:t>
            </a:r>
            <a:r>
              <a:rPr kumimoji="1" lang="en-US" altLang="zh-CN" b="1" baseline="30000" dirty="0" err="1">
                <a:latin typeface="Calibri" panose="020F0502020204030204" pitchFamily="34" charset="0"/>
                <a:cs typeface="Calibri" panose="020F0502020204030204" pitchFamily="34" charset="0"/>
              </a:rPr>
              <a:t>mse</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random_state</a:t>
            </a:r>
            <a:r>
              <a:rPr kumimoji="1" lang="en-US" altLang="zh-CN" b="1" baseline="30000" dirty="0">
                <a:latin typeface="Calibri" panose="020F0502020204030204" pitchFamily="34" charset="0"/>
                <a:cs typeface="Calibri" panose="020F0502020204030204" pitchFamily="34" charset="0"/>
              </a:rPr>
              <a:t>=1, </a:t>
            </a:r>
            <a:r>
              <a:rPr kumimoji="1" lang="en-US" altLang="zh-CN" b="1" baseline="30000" dirty="0" err="1">
                <a:latin typeface="Calibri" panose="020F0502020204030204" pitchFamily="34" charset="0"/>
                <a:cs typeface="Calibri" panose="020F0502020204030204" pitchFamily="34" charset="0"/>
              </a:rPr>
              <a:t>n_jobs</a:t>
            </a:r>
            <a:r>
              <a:rPr kumimoji="1" lang="en-US" altLang="zh-CN" b="1" baseline="30000" dirty="0">
                <a:latin typeface="Calibri" panose="020F0502020204030204" pitchFamily="34" charset="0"/>
                <a:cs typeface="Calibri" panose="020F0502020204030204" pitchFamily="34" charset="0"/>
              </a:rPr>
              <a:t>=-1, </a:t>
            </a:r>
            <a:r>
              <a:rPr kumimoji="1" lang="en-US" altLang="zh-CN" b="1" baseline="30000" dirty="0" err="1">
                <a:latin typeface="Calibri" panose="020F0502020204030204" pitchFamily="34" charset="0"/>
                <a:cs typeface="Calibri" panose="020F0502020204030204" pitchFamily="34" charset="0"/>
              </a:rPr>
              <a:t>max_depth</a:t>
            </a:r>
            <a:r>
              <a:rPr kumimoji="1" lang="en-US" altLang="zh-CN" b="1" baseline="30000" dirty="0">
                <a:latin typeface="Calibri" panose="020F0502020204030204" pitchFamily="34" charset="0"/>
                <a:cs typeface="Calibri" panose="020F0502020204030204" pitchFamily="34" charset="0"/>
              </a:rPr>
              <a:t>=5)</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train_and_evaluate</a:t>
            </a:r>
            <a:r>
              <a:rPr kumimoji="1" lang="en-US" altLang="zh-CN" b="1" baseline="30000" dirty="0">
                <a:latin typeface="Calibri" panose="020F0502020204030204" pitchFamily="34" charset="0"/>
                <a:cs typeface="Calibri" panose="020F0502020204030204" pitchFamily="34" charset="0"/>
              </a:rPr>
              <a:t>(forest, </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a:t>
            </a:r>
          </a:p>
          <a:p>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0437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a:extLst>
              <a:ext uri="{FF2B5EF4-FFF2-40B4-BE49-F238E27FC236}">
                <a16:creationId xmlns:a16="http://schemas.microsoft.com/office/drawing/2014/main" id="{849A92F0-A27E-C998-9969-EFF9C10A644C}"/>
              </a:ext>
            </a:extLst>
          </p:cNvPr>
          <p:cNvPicPr>
            <a:picLocks noGrp="1" noChangeAspect="1"/>
          </p:cNvPicPr>
          <p:nvPr>
            <p:ph idx="1"/>
          </p:nvPr>
        </p:nvPicPr>
        <p:blipFill rotWithShape="1">
          <a:blip r:embed="rId2"/>
          <a:srcRect l="9214" t="21649" r="14266" b="24334"/>
          <a:stretch/>
        </p:blipFill>
        <p:spPr>
          <a:xfrm>
            <a:off x="10024111" y="104937"/>
            <a:ext cx="1699259" cy="950432"/>
          </a:xfrm>
        </p:spPr>
      </p:pic>
      <p:cxnSp>
        <p:nvCxnSpPr>
          <p:cNvPr id="7" name="直线连接符 6">
            <a:extLst>
              <a:ext uri="{FF2B5EF4-FFF2-40B4-BE49-F238E27FC236}">
                <a16:creationId xmlns:a16="http://schemas.microsoft.com/office/drawing/2014/main" id="{660E133F-18C3-F306-B21D-90DF1AFD3FAA}"/>
              </a:ext>
            </a:extLst>
          </p:cNvPr>
          <p:cNvCxnSpPr>
            <a:cxnSpLocks/>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52552ACB-31E7-1D60-CFBC-AA6CA67C1F40}"/>
              </a:ext>
            </a:extLst>
          </p:cNvPr>
          <p:cNvSpPr>
            <a:spLocks noGrp="1"/>
          </p:cNvSpPr>
          <p:nvPr>
            <p:ph type="sldNum" sz="quarter" idx="12"/>
          </p:nvPr>
        </p:nvSpPr>
        <p:spPr>
          <a:xfrm>
            <a:off x="9165227" y="6331975"/>
            <a:ext cx="2743200" cy="365125"/>
          </a:xfrm>
        </p:spPr>
        <p:txBody>
          <a:bodyPr/>
          <a:lstStyle/>
          <a:p>
            <a:fld id="{B8CF6CF6-76A8-8148-ADCB-05C92FF3BDC9}" type="slidenum">
              <a:rPr kumimoji="1" lang="zh-CN" altLang="en-US" smtClean="0"/>
              <a:t>17</a:t>
            </a:fld>
            <a:endParaRPr kumimoji="1" lang="zh-CN" altLang="en-US" dirty="0"/>
          </a:p>
        </p:txBody>
      </p:sp>
      <p:sp>
        <p:nvSpPr>
          <p:cNvPr id="29" name="文本框 9">
            <a:extLst>
              <a:ext uri="{FF2B5EF4-FFF2-40B4-BE49-F238E27FC236}">
                <a16:creationId xmlns:a16="http://schemas.microsoft.com/office/drawing/2014/main" id="{D1DE0BD7-D756-C22F-7252-BEAD4CF2A2ED}"/>
              </a:ext>
            </a:extLst>
          </p:cNvPr>
          <p:cNvSpPr txBox="1"/>
          <p:nvPr/>
        </p:nvSpPr>
        <p:spPr>
          <a:xfrm>
            <a:off x="177620" y="1188301"/>
            <a:ext cx="6265636" cy="5447645"/>
          </a:xfrm>
          <a:prstGeom prst="rect">
            <a:avLst/>
          </a:prstGeom>
          <a:noFill/>
        </p:spPr>
        <p:txBody>
          <a:bodyPr wrap="square" rtlCol="0">
            <a:spAutoFit/>
          </a:bodyPr>
          <a:lstStyle/>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Linear Regression</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linear = </a:t>
            </a:r>
            <a:r>
              <a:rPr kumimoji="1" lang="en-US" altLang="zh-CN" b="1" baseline="30000" dirty="0" err="1">
                <a:latin typeface="Calibri" panose="020F0502020204030204" pitchFamily="34" charset="0"/>
                <a:cs typeface="Calibri" panose="020F0502020204030204" pitchFamily="34" charset="0"/>
              </a:rPr>
              <a:t>LinearRegression</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train_and_evaluate</a:t>
            </a:r>
            <a:r>
              <a:rPr kumimoji="1" lang="en-US" altLang="zh-CN" b="1" baseline="30000" dirty="0">
                <a:latin typeface="Calibri" panose="020F0502020204030204" pitchFamily="34" charset="0"/>
                <a:cs typeface="Calibri" panose="020F0502020204030204" pitchFamily="34" charset="0"/>
              </a:rPr>
              <a:t>(linear, </a:t>
            </a:r>
            <a:r>
              <a:rPr kumimoji="1" lang="en-US" altLang="zh-CN" b="1" baseline="30000" dirty="0" err="1">
                <a:latin typeface="Calibri" panose="020F0502020204030204" pitchFamily="34" charset="0"/>
                <a:cs typeface="Calibri" panose="020F0502020204030204" pitchFamily="34" charset="0"/>
              </a:rPr>
              <a:t>x_train_std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SVM Model</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rbf</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rbf</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svm.SVR</a:t>
            </a:r>
            <a:r>
              <a:rPr kumimoji="1" lang="en-US" altLang="zh-CN" b="1" baseline="30000" dirty="0">
                <a:latin typeface="Calibri" panose="020F0502020204030204" pitchFamily="34" charset="0"/>
                <a:cs typeface="Calibri" panose="020F0502020204030204" pitchFamily="34" charset="0"/>
              </a:rPr>
              <a:t>(kernel="</a:t>
            </a:r>
            <a:r>
              <a:rPr kumimoji="1" lang="en-US" altLang="zh-CN" b="1" baseline="30000" dirty="0" err="1">
                <a:latin typeface="Calibri" panose="020F0502020204030204" pitchFamily="34" charset="0"/>
                <a:cs typeface="Calibri" panose="020F0502020204030204" pitchFamily="34" charset="0"/>
              </a:rPr>
              <a:t>rbf</a:t>
            </a:r>
            <a:r>
              <a:rPr kumimoji="1" lang="en-US" altLang="zh-CN" b="1" baseline="30000" dirty="0">
                <a:latin typeface="Calibri" panose="020F0502020204030204" pitchFamily="34" charset="0"/>
                <a:cs typeface="Calibri" panose="020F0502020204030204" pitchFamily="34" charset="0"/>
              </a:rPr>
              <a:t>", C=1)</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train_and_evaluate</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rbf</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x_train_std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poly</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poly = </a:t>
            </a:r>
            <a:r>
              <a:rPr kumimoji="1" lang="en-US" altLang="zh-CN" b="1" baseline="30000" dirty="0" err="1">
                <a:latin typeface="Calibri" panose="020F0502020204030204" pitchFamily="34" charset="0"/>
                <a:cs typeface="Calibri" panose="020F0502020204030204" pitchFamily="34" charset="0"/>
              </a:rPr>
              <a:t>svm.SVR</a:t>
            </a:r>
            <a:r>
              <a:rPr kumimoji="1" lang="en-US" altLang="zh-CN" b="1" baseline="30000" dirty="0">
                <a:latin typeface="Calibri" panose="020F0502020204030204" pitchFamily="34" charset="0"/>
                <a:cs typeface="Calibri" panose="020F0502020204030204" pitchFamily="34" charset="0"/>
              </a:rPr>
              <a:t>(kernel="poly")</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train_and_evaluate</a:t>
            </a:r>
            <a:r>
              <a:rPr kumimoji="1" lang="en-US" altLang="zh-CN" b="1" baseline="30000" dirty="0">
                <a:latin typeface="Calibri" panose="020F0502020204030204" pitchFamily="34" charset="0"/>
                <a:cs typeface="Calibri" panose="020F0502020204030204" pitchFamily="34" charset="0"/>
              </a:rPr>
              <a:t>(poly, </a:t>
            </a:r>
            <a:r>
              <a:rPr kumimoji="1" lang="en-US" altLang="zh-CN" b="1" baseline="30000" dirty="0" err="1">
                <a:latin typeface="Calibri" panose="020F0502020204030204" pitchFamily="34" charset="0"/>
                <a:cs typeface="Calibri" panose="020F0502020204030204" pitchFamily="34" charset="0"/>
              </a:rPr>
              <a:t>x_train_std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linear</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svm_linear</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svm.SVR</a:t>
            </a:r>
            <a:r>
              <a:rPr kumimoji="1" lang="en-US" altLang="zh-CN" b="1" baseline="30000" dirty="0">
                <a:latin typeface="Calibri" panose="020F0502020204030204" pitchFamily="34" charset="0"/>
                <a:cs typeface="Calibri" panose="020F0502020204030204" pitchFamily="34" charset="0"/>
              </a:rPr>
              <a:t>(kernel="linear")</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train_and_evaluate</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svm_linear</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x_train_std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Adaboosting</a:t>
            </a:r>
            <a:r>
              <a:rPr kumimoji="1" lang="en-US" altLang="zh-CN" b="1" baseline="30000" dirty="0">
                <a:latin typeface="Calibri" panose="020F0502020204030204" pitchFamily="34" charset="0"/>
                <a:cs typeface="Calibri" panose="020F0502020204030204" pitchFamily="34" charset="0"/>
              </a:rPr>
              <a:t> for </a:t>
            </a:r>
            <a:r>
              <a:rPr kumimoji="1" lang="en-US" altLang="zh-CN" b="1" baseline="30000" dirty="0" err="1">
                <a:latin typeface="Calibri" panose="020F0502020204030204" pitchFamily="34" charset="0"/>
                <a:cs typeface="Calibri" panose="020F0502020204030204" pitchFamily="34" charset="0"/>
              </a:rPr>
              <a:t>RandomForest</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ada</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AdaBoostRegressor</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base_estimator</a:t>
            </a:r>
            <a:r>
              <a:rPr kumimoji="1" lang="en-US" altLang="zh-CN" b="1" baseline="30000" dirty="0">
                <a:latin typeface="Calibri" panose="020F0502020204030204" pitchFamily="34" charset="0"/>
                <a:cs typeface="Calibri" panose="020F0502020204030204" pitchFamily="34" charset="0"/>
              </a:rPr>
              <a:t>=forest, </a:t>
            </a:r>
            <a:r>
              <a:rPr kumimoji="1" lang="en-US" altLang="zh-CN" b="1" baseline="30000" dirty="0" err="1">
                <a:latin typeface="Calibri" panose="020F0502020204030204" pitchFamily="34" charset="0"/>
                <a:cs typeface="Calibri" panose="020F0502020204030204" pitchFamily="34" charset="0"/>
              </a:rPr>
              <a:t>n_estimators</a:t>
            </a:r>
            <a:r>
              <a:rPr kumimoji="1" lang="en-US" altLang="zh-CN" b="1" baseline="30000" dirty="0">
                <a:latin typeface="Calibri" panose="020F0502020204030204" pitchFamily="34" charset="0"/>
                <a:cs typeface="Calibri" panose="020F0502020204030204" pitchFamily="34" charset="0"/>
              </a:rPr>
              <a:t>=100, </a:t>
            </a:r>
            <a:r>
              <a:rPr kumimoji="1" lang="en-US" altLang="zh-CN" b="1" baseline="30000" dirty="0" err="1">
                <a:latin typeface="Calibri" panose="020F0502020204030204" pitchFamily="34" charset="0"/>
                <a:cs typeface="Calibri" panose="020F0502020204030204" pitchFamily="34" charset="0"/>
              </a:rPr>
              <a:t>learning_rate</a:t>
            </a:r>
            <a:r>
              <a:rPr kumimoji="1" lang="en-US" altLang="zh-CN" b="1" baseline="30000" dirty="0">
                <a:latin typeface="Calibri" panose="020F0502020204030204" pitchFamily="34" charset="0"/>
                <a:cs typeface="Calibri" panose="020F0502020204030204" pitchFamily="34" charset="0"/>
              </a:rPr>
              <a:t>=0.2, </a:t>
            </a:r>
            <a:r>
              <a:rPr kumimoji="1" lang="en-US" altLang="zh-CN" b="1" baseline="30000" dirty="0" err="1">
                <a:latin typeface="Calibri" panose="020F0502020204030204" pitchFamily="34" charset="0"/>
                <a:cs typeface="Calibri" panose="020F0502020204030204" pitchFamily="34" charset="0"/>
              </a:rPr>
              <a:t>random_state</a:t>
            </a:r>
            <a:r>
              <a:rPr kumimoji="1" lang="en-US" altLang="zh-CN" b="1" baseline="30000" dirty="0">
                <a:latin typeface="Calibri" panose="020F0502020204030204" pitchFamily="34" charset="0"/>
                <a:cs typeface="Calibri" panose="020F0502020204030204" pitchFamily="34" charset="0"/>
              </a:rPr>
              <a:t>=1)</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train_and_evaluate</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ada</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x_train_std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Bagging for Linear Regression</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bag = </a:t>
            </a:r>
            <a:r>
              <a:rPr kumimoji="1" lang="en-US" altLang="zh-CN" b="1" baseline="30000" dirty="0" err="1">
                <a:latin typeface="Calibri" panose="020F0502020204030204" pitchFamily="34" charset="0"/>
                <a:cs typeface="Calibri" panose="020F0502020204030204" pitchFamily="34" charset="0"/>
              </a:rPr>
              <a:t>BaggingRegressor</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base_estimator</a:t>
            </a:r>
            <a:r>
              <a:rPr kumimoji="1" lang="en-US" altLang="zh-CN" b="1" baseline="30000" dirty="0">
                <a:latin typeface="Calibri" panose="020F0502020204030204" pitchFamily="34" charset="0"/>
                <a:cs typeface="Calibri" panose="020F0502020204030204" pitchFamily="34" charset="0"/>
              </a:rPr>
              <a:t>=linear, </a:t>
            </a:r>
            <a:r>
              <a:rPr kumimoji="1" lang="en-US" altLang="zh-CN" b="1" baseline="30000" dirty="0" err="1">
                <a:latin typeface="Calibri" panose="020F0502020204030204" pitchFamily="34" charset="0"/>
                <a:cs typeface="Calibri" panose="020F0502020204030204" pitchFamily="34" charset="0"/>
              </a:rPr>
              <a:t>n_estimators</a:t>
            </a:r>
            <a:r>
              <a:rPr kumimoji="1" lang="en-US" altLang="zh-CN" b="1" baseline="30000" dirty="0">
                <a:latin typeface="Calibri" panose="020F0502020204030204" pitchFamily="34" charset="0"/>
                <a:cs typeface="Calibri" panose="020F0502020204030204" pitchFamily="34" charset="0"/>
              </a:rPr>
              <a:t>=50, </a:t>
            </a:r>
            <a:r>
              <a:rPr kumimoji="1" lang="en-US" altLang="zh-CN" b="1" baseline="30000" dirty="0" err="1">
                <a:latin typeface="Calibri" panose="020F0502020204030204" pitchFamily="34" charset="0"/>
                <a:cs typeface="Calibri" panose="020F0502020204030204" pitchFamily="34" charset="0"/>
              </a:rPr>
              <a:t>max_samples</a:t>
            </a:r>
            <a:r>
              <a:rPr kumimoji="1" lang="en-US" altLang="zh-CN" b="1" baseline="30000" dirty="0">
                <a:latin typeface="Calibri" panose="020F0502020204030204" pitchFamily="34" charset="0"/>
                <a:cs typeface="Calibri" panose="020F0502020204030204" pitchFamily="34" charset="0"/>
              </a:rPr>
              <a:t>=75, </a:t>
            </a:r>
            <a:r>
              <a:rPr kumimoji="1" lang="en-US" altLang="zh-CN" b="1" baseline="30000" dirty="0" err="1">
                <a:latin typeface="Calibri" panose="020F0502020204030204" pitchFamily="34" charset="0"/>
                <a:cs typeface="Calibri" panose="020F0502020204030204" pitchFamily="34" charset="0"/>
              </a:rPr>
              <a:t>max_features</a:t>
            </a:r>
            <a:r>
              <a:rPr kumimoji="1" lang="en-US" altLang="zh-CN" b="1" baseline="30000" dirty="0">
                <a:latin typeface="Calibri" panose="020F0502020204030204" pitchFamily="34" charset="0"/>
                <a:cs typeface="Calibri" panose="020F0502020204030204" pitchFamily="34" charset="0"/>
              </a:rPr>
              <a:t>=100, bootstrap=True,</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bootstrap_features</a:t>
            </a:r>
            <a:r>
              <a:rPr kumimoji="1" lang="en-US" altLang="zh-CN" b="1" baseline="30000" dirty="0">
                <a:latin typeface="Calibri" panose="020F0502020204030204" pitchFamily="34" charset="0"/>
                <a:cs typeface="Calibri" panose="020F0502020204030204" pitchFamily="34" charset="0"/>
              </a:rPr>
              <a:t>=False, </a:t>
            </a:r>
            <a:r>
              <a:rPr kumimoji="1" lang="en-US" altLang="zh-CN" b="1" baseline="30000" dirty="0" err="1">
                <a:latin typeface="Calibri" panose="020F0502020204030204" pitchFamily="34" charset="0"/>
                <a:cs typeface="Calibri" panose="020F0502020204030204" pitchFamily="34" charset="0"/>
              </a:rPr>
              <a:t>n_jobs</a:t>
            </a:r>
            <a:r>
              <a:rPr kumimoji="1" lang="en-US" altLang="zh-CN" b="1" baseline="30000" dirty="0">
                <a:latin typeface="Calibri" panose="020F0502020204030204" pitchFamily="34" charset="0"/>
                <a:cs typeface="Calibri" panose="020F0502020204030204" pitchFamily="34" charset="0"/>
              </a:rPr>
              <a:t>=-1, </a:t>
            </a:r>
            <a:r>
              <a:rPr kumimoji="1" lang="en-US" altLang="zh-CN" b="1" baseline="30000" dirty="0" err="1">
                <a:latin typeface="Calibri" panose="020F0502020204030204" pitchFamily="34" charset="0"/>
                <a:cs typeface="Calibri" panose="020F0502020204030204" pitchFamily="34" charset="0"/>
              </a:rPr>
              <a:t>random_state</a:t>
            </a:r>
            <a:r>
              <a:rPr kumimoji="1" lang="en-US" altLang="zh-CN" b="1" baseline="30000" dirty="0">
                <a:latin typeface="Calibri" panose="020F0502020204030204" pitchFamily="34" charset="0"/>
                <a:cs typeface="Calibri" panose="020F0502020204030204" pitchFamily="34" charset="0"/>
              </a:rPr>
              <a:t>=1)</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train_and_evaluate</a:t>
            </a:r>
            <a:r>
              <a:rPr kumimoji="1" lang="en-US" altLang="zh-CN" b="1" baseline="30000" dirty="0">
                <a:latin typeface="Calibri" panose="020F0502020204030204" pitchFamily="34" charset="0"/>
                <a:cs typeface="Calibri" panose="020F0502020204030204" pitchFamily="34" charset="0"/>
              </a:rPr>
              <a:t>(bag, </a:t>
            </a:r>
            <a:r>
              <a:rPr kumimoji="1" lang="en-US" altLang="zh-CN" b="1" baseline="30000" dirty="0" err="1">
                <a:latin typeface="Calibri" panose="020F0502020204030204" pitchFamily="34" charset="0"/>
                <a:cs typeface="Calibri" panose="020F0502020204030204" pitchFamily="34" charset="0"/>
              </a:rPr>
              <a:t>x_train_std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p:txBody>
      </p:sp>
      <p:sp>
        <p:nvSpPr>
          <p:cNvPr id="6" name="TextBox 5"/>
          <p:cNvSpPr txBox="1"/>
          <p:nvPr/>
        </p:nvSpPr>
        <p:spPr>
          <a:xfrm>
            <a:off x="305345" y="593704"/>
            <a:ext cx="7585788"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3. Training and Testing</a:t>
            </a:r>
          </a:p>
        </p:txBody>
      </p:sp>
      <p:sp>
        <p:nvSpPr>
          <p:cNvPr id="2" name="文本框 9">
            <a:extLst>
              <a:ext uri="{FF2B5EF4-FFF2-40B4-BE49-F238E27FC236}">
                <a16:creationId xmlns:a16="http://schemas.microsoft.com/office/drawing/2014/main" id="{E2E56AB4-BAE2-4887-A433-D97A26BE40EE}"/>
              </a:ext>
            </a:extLst>
          </p:cNvPr>
          <p:cNvSpPr txBox="1"/>
          <p:nvPr/>
        </p:nvSpPr>
        <p:spPr>
          <a:xfrm>
            <a:off x="6443256" y="1166321"/>
            <a:ext cx="5048429" cy="4893647"/>
          </a:xfrm>
          <a:prstGeom prst="rect">
            <a:avLst/>
          </a:prstGeom>
          <a:noFill/>
        </p:spPr>
        <p:txBody>
          <a:bodyPr wrap="square" rtlCol="0">
            <a:spAutoFit/>
          </a:bodyPr>
          <a:lstStyle/>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SGD regressor</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sgd</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SGDRegressor</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train_and_evaluate</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sgd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x_train_std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Lasso -- best for </a:t>
            </a:r>
            <a:r>
              <a:rPr kumimoji="1" lang="en-US" altLang="zh-CN" b="1" baseline="30000" dirty="0" err="1">
                <a:latin typeface="Calibri" panose="020F0502020204030204" pitchFamily="34" charset="0"/>
                <a:cs typeface="Calibri" panose="020F0502020204030204" pitchFamily="34" charset="0"/>
              </a:rPr>
              <a:t>ppi</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lasso = </a:t>
            </a:r>
            <a:r>
              <a:rPr kumimoji="1" lang="en-US" altLang="zh-CN" b="1" baseline="30000" dirty="0" err="1">
                <a:latin typeface="Calibri" panose="020F0502020204030204" pitchFamily="34" charset="0"/>
                <a:cs typeface="Calibri" panose="020F0502020204030204" pitchFamily="34" charset="0"/>
              </a:rPr>
              <a:t>RegularizedRegression</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x_train_std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 begin=0.0001, end=0.0003, seq=0.00001)</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train_and_evaluate</a:t>
            </a:r>
            <a:r>
              <a:rPr kumimoji="1" lang="en-US" altLang="zh-CN" b="1" baseline="30000" dirty="0">
                <a:latin typeface="Calibri" panose="020F0502020204030204" pitchFamily="34" charset="0"/>
                <a:cs typeface="Calibri" panose="020F0502020204030204" pitchFamily="34" charset="0"/>
              </a:rPr>
              <a:t>(lasso, </a:t>
            </a:r>
            <a:r>
              <a:rPr kumimoji="1" lang="en-US" altLang="zh-CN" b="1" baseline="30000" dirty="0" err="1">
                <a:latin typeface="Calibri" panose="020F0502020204030204" pitchFamily="34" charset="0"/>
                <a:cs typeface="Calibri" panose="020F0502020204030204" pitchFamily="34" charset="0"/>
              </a:rPr>
              <a:t>x_train_std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Ridge</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ridge = </a:t>
            </a:r>
            <a:r>
              <a:rPr kumimoji="1" lang="en-US" altLang="zh-CN" b="1" baseline="30000" dirty="0" err="1">
                <a:latin typeface="Calibri" panose="020F0502020204030204" pitchFamily="34" charset="0"/>
                <a:cs typeface="Calibri" panose="020F0502020204030204" pitchFamily="34" charset="0"/>
              </a:rPr>
              <a:t>RegularizedRegression</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x_train_std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 model='ridge', begin=0.01, end=2, seq=0.01)</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train_and_evaluate</a:t>
            </a:r>
            <a:r>
              <a:rPr kumimoji="1" lang="en-US" altLang="zh-CN" b="1" baseline="30000" dirty="0">
                <a:latin typeface="Calibri" panose="020F0502020204030204" pitchFamily="34" charset="0"/>
                <a:cs typeface="Calibri" panose="020F0502020204030204" pitchFamily="34" charset="0"/>
              </a:rPr>
              <a:t>(ridge, </a:t>
            </a:r>
            <a:r>
              <a:rPr kumimoji="1" lang="en-US" altLang="zh-CN" b="1" baseline="30000" dirty="0" err="1">
                <a:latin typeface="Calibri" panose="020F0502020204030204" pitchFamily="34" charset="0"/>
                <a:cs typeface="Calibri" panose="020F0502020204030204" pitchFamily="34" charset="0"/>
              </a:rPr>
              <a:t>x_train_std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ElasticNet</a:t>
            </a: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elastic = </a:t>
            </a:r>
            <a:r>
              <a:rPr kumimoji="1" lang="en-US" altLang="zh-CN" b="1" baseline="30000" dirty="0" err="1">
                <a:latin typeface="Calibri" panose="020F0502020204030204" pitchFamily="34" charset="0"/>
                <a:cs typeface="Calibri" panose="020F0502020204030204" pitchFamily="34" charset="0"/>
              </a:rPr>
              <a:t>RegularizedRegression</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x_train_std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 model='</a:t>
            </a:r>
            <a:r>
              <a:rPr kumimoji="1" lang="en-US" altLang="zh-CN" b="1" baseline="30000" dirty="0" err="1">
                <a:latin typeface="Calibri" panose="020F0502020204030204" pitchFamily="34" charset="0"/>
                <a:cs typeface="Calibri" panose="020F0502020204030204" pitchFamily="34" charset="0"/>
              </a:rPr>
              <a:t>elasticnet</a:t>
            </a:r>
            <a:r>
              <a:rPr kumimoji="1" lang="en-US" altLang="zh-CN" b="1" baseline="30000" dirty="0">
                <a:latin typeface="Calibri" panose="020F0502020204030204" pitchFamily="34" charset="0"/>
                <a:cs typeface="Calibri" panose="020F0502020204030204" pitchFamily="34" charset="0"/>
              </a:rPr>
              <a:t>', begin=0.01, end=2,</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seq=0.01)</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train_and_evaluate</a:t>
            </a:r>
            <a:r>
              <a:rPr kumimoji="1" lang="en-US" altLang="zh-CN" b="1" baseline="30000" dirty="0">
                <a:latin typeface="Calibri" panose="020F0502020204030204" pitchFamily="34" charset="0"/>
                <a:cs typeface="Calibri" panose="020F0502020204030204" pitchFamily="34" charset="0"/>
              </a:rPr>
              <a:t>(elastic, </a:t>
            </a:r>
            <a:r>
              <a:rPr kumimoji="1" lang="en-US" altLang="zh-CN" b="1" baseline="30000" dirty="0" err="1">
                <a:latin typeface="Calibri" panose="020F0502020204030204" pitchFamily="34" charset="0"/>
                <a:cs typeface="Calibri" panose="020F0502020204030204" pitchFamily="34" charset="0"/>
              </a:rPr>
              <a:t>x_train_std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x_test_std</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a:t>
            </a: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Extra Trees -- best for cpi</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extra_trees</a:t>
            </a:r>
            <a:r>
              <a:rPr kumimoji="1" lang="en-US" altLang="zh-CN" b="1" baseline="30000" dirty="0">
                <a:latin typeface="Calibri" panose="020F0502020204030204" pitchFamily="34" charset="0"/>
                <a:cs typeface="Calibri" panose="020F0502020204030204" pitchFamily="34" charset="0"/>
              </a:rPr>
              <a:t> = </a:t>
            </a:r>
            <a:r>
              <a:rPr kumimoji="1" lang="en-US" altLang="zh-CN" b="1" baseline="30000" dirty="0" err="1">
                <a:latin typeface="Calibri" panose="020F0502020204030204" pitchFamily="34" charset="0"/>
                <a:cs typeface="Calibri" panose="020F0502020204030204" pitchFamily="34" charset="0"/>
              </a:rPr>
              <a:t>ExtraTreesRegressor</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n_estimators</a:t>
            </a:r>
            <a:r>
              <a:rPr kumimoji="1" lang="en-US" altLang="zh-CN" b="1" baseline="30000" dirty="0">
                <a:latin typeface="Calibri" panose="020F0502020204030204" pitchFamily="34" charset="0"/>
                <a:cs typeface="Calibri" panose="020F0502020204030204" pitchFamily="34" charset="0"/>
              </a:rPr>
              <a:t>=100, </a:t>
            </a:r>
            <a:r>
              <a:rPr kumimoji="1" lang="en-US" altLang="zh-CN" b="1" baseline="30000" dirty="0" err="1">
                <a:latin typeface="Calibri" panose="020F0502020204030204" pitchFamily="34" charset="0"/>
                <a:cs typeface="Calibri" panose="020F0502020204030204" pitchFamily="34" charset="0"/>
              </a:rPr>
              <a:t>random_state</a:t>
            </a:r>
            <a:r>
              <a:rPr kumimoji="1" lang="en-US" altLang="zh-CN" b="1" baseline="30000" dirty="0">
                <a:latin typeface="Calibri" panose="020F0502020204030204" pitchFamily="34" charset="0"/>
                <a:cs typeface="Calibri" panose="020F0502020204030204" pitchFamily="34" charset="0"/>
              </a:rPr>
              <a:t>=1)</a:t>
            </a:r>
          </a:p>
          <a:p>
            <a:pPr marL="285744" indent="-285744">
              <a:buFont typeface="Arial" panose="020B0604020202020204" pitchFamily="34" charset="0"/>
              <a:buChar char="•"/>
            </a:pP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train_and_evaluate</a:t>
            </a:r>
            <a:r>
              <a:rPr kumimoji="1" lang="en-US" altLang="zh-CN" b="1" baseline="30000" dirty="0">
                <a:latin typeface="Calibri" panose="020F0502020204030204" pitchFamily="34" charset="0"/>
                <a:cs typeface="Calibri" panose="020F0502020204030204" pitchFamily="34" charset="0"/>
              </a:rPr>
              <a:t>(</a:t>
            </a:r>
            <a:r>
              <a:rPr kumimoji="1" lang="en-US" altLang="zh-CN" b="1" baseline="30000" dirty="0" err="1">
                <a:latin typeface="Calibri" panose="020F0502020204030204" pitchFamily="34" charset="0"/>
                <a:cs typeface="Calibri" panose="020F0502020204030204" pitchFamily="34" charset="0"/>
              </a:rPr>
              <a:t>extra_trees</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x_test</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y_train</a:t>
            </a:r>
            <a:r>
              <a:rPr kumimoji="1" lang="en-US" altLang="zh-CN" b="1" baseline="30000" dirty="0">
                <a:latin typeface="Calibri" panose="020F0502020204030204" pitchFamily="34" charset="0"/>
                <a:cs typeface="Calibri" panose="020F0502020204030204" pitchFamily="34" charset="0"/>
              </a:rPr>
              <a:t>, </a:t>
            </a:r>
            <a:r>
              <a:rPr kumimoji="1" lang="en-US" altLang="zh-CN" b="1" baseline="30000" dirty="0" err="1">
                <a:latin typeface="Calibri" panose="020F0502020204030204" pitchFamily="34" charset="0"/>
                <a:cs typeface="Calibri" panose="020F0502020204030204" pitchFamily="34" charset="0"/>
              </a:rPr>
              <a:t>y_test</a:t>
            </a:r>
            <a:r>
              <a:rPr kumimoji="1" lang="en-US" altLang="zh-CN" b="1" baseline="30000" dirty="0">
                <a:latin typeface="Calibri" panose="020F0502020204030204" pitchFamily="34" charset="0"/>
                <a:cs typeface="Calibri" panose="020F0502020204030204" pitchFamily="34" charset="0"/>
              </a:rPr>
              <a:t>)</a:t>
            </a:r>
          </a:p>
          <a:p>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a:p>
            <a:pPr marL="285744" indent="-285744">
              <a:buFont typeface="Arial" panose="020B0604020202020204" pitchFamily="34" charset="0"/>
              <a:buChar char="•"/>
            </a:pPr>
            <a:endParaRPr kumimoji="1" lang="en-US" altLang="zh-CN" b="1" baseline="30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5934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文本&#10;&#10;描述已自动生成">
            <a:extLst>
              <a:ext uri="{FF2B5EF4-FFF2-40B4-BE49-F238E27FC236}">
                <a16:creationId xmlns:a16="http://schemas.microsoft.com/office/drawing/2014/main" id="{9C3B4C73-77D6-DF9C-DB95-4CF49736D9A4}"/>
              </a:ext>
            </a:extLst>
          </p:cNvPr>
          <p:cNvPicPr>
            <a:picLocks noGrp="1" noChangeAspect="1"/>
          </p:cNvPicPr>
          <p:nvPr>
            <p:ph idx="1"/>
          </p:nvPr>
        </p:nvPicPr>
        <p:blipFill>
          <a:blip r:embed="rId3"/>
          <a:stretch>
            <a:fillRect/>
          </a:stretch>
        </p:blipFill>
        <p:spPr>
          <a:xfrm>
            <a:off x="208345" y="201413"/>
            <a:ext cx="4848828" cy="1056795"/>
          </a:xfrm>
        </p:spPr>
      </p:pic>
      <p:sp>
        <p:nvSpPr>
          <p:cNvPr id="4" name="灯片编号占位符 3">
            <a:extLst>
              <a:ext uri="{FF2B5EF4-FFF2-40B4-BE49-F238E27FC236}">
                <a16:creationId xmlns:a16="http://schemas.microsoft.com/office/drawing/2014/main" id="{C3CE0D00-ECC1-DE5A-E26B-70EF10F302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CF6CF6-76A8-8148-ADCB-05C92FF3BDC9}" type="slidenum">
              <a:rPr kumimoji="1" lang="zh-CN"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华文中宋" panose="02010600040101010101" pitchFamily="2" charset="-122"/>
                <a:sym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华文中宋" panose="02010600040101010101" pitchFamily="2" charset="-122"/>
              <a:sym typeface="Times New Roman" panose="02020603050405020304" pitchFamily="18" charset="0"/>
            </a:endParaRPr>
          </a:p>
        </p:txBody>
      </p:sp>
      <p:sp>
        <p:nvSpPr>
          <p:cNvPr id="7" name="直角三角形 6">
            <a:extLst>
              <a:ext uri="{FF2B5EF4-FFF2-40B4-BE49-F238E27FC236}">
                <a16:creationId xmlns:a16="http://schemas.microsoft.com/office/drawing/2014/main" id="{E4F6B9F3-2927-BA79-2598-7D68AEFBF94B}"/>
              </a:ext>
            </a:extLst>
          </p:cNvPr>
          <p:cNvSpPr/>
          <p:nvPr/>
        </p:nvSpPr>
        <p:spPr>
          <a:xfrm>
            <a:off x="0" y="5058137"/>
            <a:ext cx="6238754" cy="1799863"/>
          </a:xfrm>
          <a:prstGeom prst="rtTriangle">
            <a:avLst/>
          </a:prstGeom>
          <a:solidFill>
            <a:srgbClr val="E2B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华文中宋" panose="02010600040101010101" pitchFamily="2" charset="-122"/>
              <a:sym typeface="Times New Roman" panose="02020603050405020304" pitchFamily="18" charset="0"/>
            </a:endParaRPr>
          </a:p>
        </p:txBody>
      </p:sp>
      <p:sp>
        <p:nvSpPr>
          <p:cNvPr id="8" name="直角三角形 7">
            <a:extLst>
              <a:ext uri="{FF2B5EF4-FFF2-40B4-BE49-F238E27FC236}">
                <a16:creationId xmlns:a16="http://schemas.microsoft.com/office/drawing/2014/main" id="{D7126ED8-8517-96B5-7598-8359FEEB9A24}"/>
              </a:ext>
            </a:extLst>
          </p:cNvPr>
          <p:cNvSpPr/>
          <p:nvPr/>
        </p:nvSpPr>
        <p:spPr>
          <a:xfrm flipH="1">
            <a:off x="4768766" y="4035840"/>
            <a:ext cx="7423231" cy="2822160"/>
          </a:xfrm>
          <a:prstGeom prst="rtTriangle">
            <a:avLst/>
          </a:prstGeom>
          <a:solidFill>
            <a:srgbClr val="602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华文中宋" panose="0201060004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51131231-0ED4-587F-19F1-91F81308D144}"/>
              </a:ext>
            </a:extLst>
          </p:cNvPr>
          <p:cNvSpPr txBox="1"/>
          <p:nvPr/>
        </p:nvSpPr>
        <p:spPr>
          <a:xfrm>
            <a:off x="2384384" y="2169971"/>
            <a:ext cx="742323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602365"/>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Machine Learning Project</a:t>
            </a:r>
            <a:endParaRPr kumimoji="1" lang="zh-CN" altLang="en-US" sz="2800" b="0" i="0" u="none" strike="noStrike" kern="1200" cap="none" spc="0" normalizeH="0" baseline="0" noProof="0" dirty="0">
              <a:ln>
                <a:noFill/>
              </a:ln>
              <a:solidFill>
                <a:srgbClr val="602365"/>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endParaRPr>
          </a:p>
        </p:txBody>
      </p:sp>
      <p:graphicFrame>
        <p:nvGraphicFramePr>
          <p:cNvPr id="12" name="表格 12">
            <a:extLst>
              <a:ext uri="{FF2B5EF4-FFF2-40B4-BE49-F238E27FC236}">
                <a16:creationId xmlns:a16="http://schemas.microsoft.com/office/drawing/2014/main" id="{2E96B6DE-C0E4-08DF-0CE4-CCBE8B5E28B2}"/>
              </a:ext>
            </a:extLst>
          </p:cNvPr>
          <p:cNvGraphicFramePr>
            <a:graphicFrameLocks noGrp="1"/>
          </p:cNvGraphicFramePr>
          <p:nvPr>
            <p:extLst>
              <p:ext uri="{D42A27DB-BD31-4B8C-83A1-F6EECF244321}">
                <p14:modId xmlns:p14="http://schemas.microsoft.com/office/powerpoint/2010/main" val="2930228622"/>
              </p:ext>
            </p:extLst>
          </p:nvPr>
        </p:nvGraphicFramePr>
        <p:xfrm>
          <a:off x="4284351" y="3871201"/>
          <a:ext cx="3146002" cy="944880"/>
        </p:xfrm>
        <a:graphic>
          <a:graphicData uri="http://schemas.openxmlformats.org/drawingml/2006/table">
            <a:tbl>
              <a:tblPr firstRow="1" bandRow="1">
                <a:tableStyleId>{5C22544A-7EE6-4342-B048-85BDC9FD1C3A}</a:tableStyleId>
              </a:tblPr>
              <a:tblGrid>
                <a:gridCol w="1573001">
                  <a:extLst>
                    <a:ext uri="{9D8B030D-6E8A-4147-A177-3AD203B41FA5}">
                      <a16:colId xmlns:a16="http://schemas.microsoft.com/office/drawing/2014/main" val="3623932809"/>
                    </a:ext>
                  </a:extLst>
                </a:gridCol>
                <a:gridCol w="1573001">
                  <a:extLst>
                    <a:ext uri="{9D8B030D-6E8A-4147-A177-3AD203B41FA5}">
                      <a16:colId xmlns:a16="http://schemas.microsoft.com/office/drawing/2014/main" val="3599657093"/>
                    </a:ext>
                  </a:extLst>
                </a:gridCol>
              </a:tblGrid>
              <a:tr h="297180">
                <a:tc>
                  <a:txBody>
                    <a:bodyPr/>
                    <a:lstStyle/>
                    <a:p>
                      <a:pPr marL="0" algn="l" defTabSz="914377" rtl="0" eaLnBrk="1" latinLnBrk="0" hangingPunct="1"/>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Liu </a:t>
                      </a:r>
                      <a:r>
                        <a:rPr kumimoji="1" lang="en-US" altLang="zh-CN" sz="1400" b="0" kern="1200" dirty="0" err="1">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Diwei</a:t>
                      </a:r>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                </a:t>
                      </a: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Zhang </a:t>
                      </a:r>
                      <a:r>
                        <a:rPr kumimoji="1" lang="en-US" altLang="zh-CN" sz="1400" b="0" kern="1200" dirty="0" err="1">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Yuankun</a:t>
                      </a:r>
                      <a:endPar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endParaRPr>
                    </a:p>
                    <a:p>
                      <a:pPr marL="0" algn="l" defTabSz="914377" rtl="0" eaLnBrk="1" latinLnBrk="0" hangingPunct="1"/>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Li </a:t>
                      </a:r>
                      <a:r>
                        <a:rPr kumimoji="1" lang="en-US" altLang="zh-CN" sz="1400" b="0" kern="1200" dirty="0" err="1">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Sirui</a:t>
                      </a:r>
                      <a:endPar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XU </a:t>
                      </a:r>
                      <a:r>
                        <a:rPr kumimoji="1" lang="en-US" altLang="zh-CN" sz="1400" b="0" kern="1200" dirty="0" err="1">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Weiqin</a:t>
                      </a:r>
                      <a:endPar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endParaRPr>
                    </a:p>
                  </a:txBody>
                  <a:tcPr>
                    <a:noFill/>
                  </a:tcPr>
                </a:tc>
                <a:tc>
                  <a:txBody>
                    <a:bodyPr/>
                    <a:lstStyle/>
                    <a:p>
                      <a:pPr marL="0" algn="l" defTabSz="914377" rtl="0" eaLnBrk="1" latinLnBrk="0" hangingPunct="1"/>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1155180373</a:t>
                      </a:r>
                    </a:p>
                    <a:p>
                      <a:pPr marL="0" algn="l" defTabSz="914377" rtl="0" eaLnBrk="1" latinLnBrk="0" hangingPunct="1"/>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1155179170</a:t>
                      </a:r>
                    </a:p>
                    <a:p>
                      <a:pPr marL="0" algn="l" defTabSz="914377" rtl="0" eaLnBrk="1" latinLnBrk="0" hangingPunct="1"/>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1155180231</a:t>
                      </a:r>
                    </a:p>
                    <a:p>
                      <a:pPr marL="0" algn="l" defTabSz="914377" rtl="0" eaLnBrk="1" latinLnBrk="0" hangingPunct="1"/>
                      <a:r>
                        <a:rPr kumimoji="1" lang="en-US" altLang="zh-CN"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1155180197</a:t>
                      </a:r>
                      <a:endParaRPr kumimoji="1" lang="zh-CN" altLang="en-US" sz="1400" b="0" kern="1200" dirty="0">
                        <a:solidFill>
                          <a:srgbClr val="602365"/>
                        </a:solidFill>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endParaRPr>
                    </a:p>
                  </a:txBody>
                  <a:tcPr>
                    <a:noFill/>
                  </a:tcPr>
                </a:tc>
                <a:extLst>
                  <a:ext uri="{0D108BD9-81ED-4DB2-BD59-A6C34878D82A}">
                    <a16:rowId xmlns:a16="http://schemas.microsoft.com/office/drawing/2014/main" val="664115430"/>
                  </a:ext>
                </a:extLst>
              </a:tr>
            </a:tbl>
          </a:graphicData>
        </a:graphic>
      </p:graphicFrame>
    </p:spTree>
    <p:extLst>
      <p:ext uri="{BB962C8B-B14F-4D97-AF65-F5344CB8AC3E}">
        <p14:creationId xmlns:p14="http://schemas.microsoft.com/office/powerpoint/2010/main" val="249403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a:extLst>
              <a:ext uri="{FF2B5EF4-FFF2-40B4-BE49-F238E27FC236}">
                <a16:creationId xmlns:a16="http://schemas.microsoft.com/office/drawing/2014/main" id="{849A92F0-A27E-C998-9969-EFF9C10A644C}"/>
              </a:ext>
            </a:extLst>
          </p:cNvPr>
          <p:cNvPicPr>
            <a:picLocks noGrp="1" noChangeAspect="1"/>
          </p:cNvPicPr>
          <p:nvPr>
            <p:ph idx="1"/>
          </p:nvPr>
        </p:nvPicPr>
        <p:blipFill rotWithShape="1">
          <a:blip r:embed="rId2"/>
          <a:srcRect l="9214" t="21649" r="14266" b="24334"/>
          <a:stretch/>
        </p:blipFill>
        <p:spPr>
          <a:xfrm>
            <a:off x="10024111" y="104937"/>
            <a:ext cx="1699259" cy="950432"/>
          </a:xfrm>
        </p:spPr>
      </p:pic>
      <p:cxnSp>
        <p:nvCxnSpPr>
          <p:cNvPr id="7" name="直线连接符 6">
            <a:extLst>
              <a:ext uri="{FF2B5EF4-FFF2-40B4-BE49-F238E27FC236}">
                <a16:creationId xmlns:a16="http://schemas.microsoft.com/office/drawing/2014/main" id="{660E133F-18C3-F306-B21D-90DF1AFD3FAA}"/>
              </a:ext>
            </a:extLst>
          </p:cNvPr>
          <p:cNvCxnSpPr>
            <a:cxnSpLocks/>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00AD12C8-DD56-B970-C3CA-4A03FC1A6804}"/>
              </a:ext>
            </a:extLst>
          </p:cNvPr>
          <p:cNvCxnSpPr>
            <a:cxnSpLocks/>
          </p:cNvCxnSpPr>
          <p:nvPr/>
        </p:nvCxnSpPr>
        <p:spPr>
          <a:xfrm>
            <a:off x="468631" y="626363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52552ACB-31E7-1D60-CFBC-AA6CA67C1F40}"/>
              </a:ext>
            </a:extLst>
          </p:cNvPr>
          <p:cNvSpPr>
            <a:spLocks noGrp="1"/>
          </p:cNvSpPr>
          <p:nvPr>
            <p:ph type="sldNum" sz="quarter" idx="12"/>
          </p:nvPr>
        </p:nvSpPr>
        <p:spPr>
          <a:xfrm>
            <a:off x="8980169" y="6331975"/>
            <a:ext cx="2743200" cy="365125"/>
          </a:xfrm>
        </p:spPr>
        <p:txBody>
          <a:bodyPr/>
          <a:lstStyle/>
          <a:p>
            <a:fld id="{B8CF6CF6-76A8-8148-ADCB-05C92FF3BDC9}" type="slidenum">
              <a:rPr kumimoji="1" lang="zh-CN" altLang="en-US" smtClean="0">
                <a:latin typeface="Times New Roman" panose="02020603050405020304" pitchFamily="18" charset="0"/>
                <a:ea typeface="华文中宋" panose="02010600040101010101" pitchFamily="2" charset="-122"/>
                <a:sym typeface="Times New Roman" panose="02020603050405020304" pitchFamily="18" charset="0"/>
              </a:rPr>
              <a:t>1</a:t>
            </a:fld>
            <a:endParaRPr kumimoji="1" lang="zh-CN" altLang="en-US" dirty="0">
              <a:latin typeface="Times New Roman" panose="02020603050405020304" pitchFamily="18" charset="0"/>
              <a:ea typeface="华文中宋" panose="02010600040101010101" pitchFamily="2" charset="-122"/>
              <a:sym typeface="Times New Roman" panose="02020603050405020304" pitchFamily="18" charset="0"/>
            </a:endParaRPr>
          </a:p>
        </p:txBody>
      </p:sp>
      <p:grpSp>
        <p:nvGrpSpPr>
          <p:cNvPr id="9" name="组合 8">
            <a:extLst>
              <a:ext uri="{FF2B5EF4-FFF2-40B4-BE49-F238E27FC236}">
                <a16:creationId xmlns:a16="http://schemas.microsoft.com/office/drawing/2014/main" id="{D148FD4A-3F6D-D101-1C51-77A1D55B179C}"/>
              </a:ext>
            </a:extLst>
          </p:cNvPr>
          <p:cNvGrpSpPr/>
          <p:nvPr/>
        </p:nvGrpSpPr>
        <p:grpSpPr>
          <a:xfrm>
            <a:off x="2120901" y="2838045"/>
            <a:ext cx="8550909" cy="1373213"/>
            <a:chOff x="175804" y="2231975"/>
            <a:chExt cx="3340199" cy="1373212"/>
          </a:xfrm>
        </p:grpSpPr>
        <p:sp>
          <p:nvSpPr>
            <p:cNvPr id="10" name="TextBox 20">
              <a:extLst>
                <a:ext uri="{FF2B5EF4-FFF2-40B4-BE49-F238E27FC236}">
                  <a16:creationId xmlns:a16="http://schemas.microsoft.com/office/drawing/2014/main" id="{D22D3386-EC24-DA97-191E-FDB3314325A1}"/>
                </a:ext>
              </a:extLst>
            </p:cNvPr>
            <p:cNvSpPr txBox="1"/>
            <p:nvPr/>
          </p:nvSpPr>
          <p:spPr>
            <a:xfrm>
              <a:off x="175804" y="2897301"/>
              <a:ext cx="3340199" cy="707886"/>
            </a:xfrm>
            <a:prstGeom prst="rect">
              <a:avLst/>
            </a:prstGeom>
            <a:noFill/>
          </p:spPr>
          <p:txBody>
            <a:bodyPr wrap="square" rtlCol="0">
              <a:spAutoFit/>
            </a:bodyPr>
            <a:lstStyle/>
            <a:p>
              <a:pPr algn="ctr" defTabSz="1036905">
                <a:defRPr/>
              </a:pPr>
              <a:endParaRPr lang="zh-CN" altLang="en-US" sz="4000" b="1" dirty="0">
                <a:solidFill>
                  <a:schemeClr val="bg1">
                    <a:lumMod val="65000"/>
                  </a:schemeClr>
                </a:solidFill>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endParaRPr>
            </a:p>
          </p:txBody>
        </p:sp>
        <p:sp>
          <p:nvSpPr>
            <p:cNvPr id="11" name="TextBox 21">
              <a:extLst>
                <a:ext uri="{FF2B5EF4-FFF2-40B4-BE49-F238E27FC236}">
                  <a16:creationId xmlns:a16="http://schemas.microsoft.com/office/drawing/2014/main" id="{531DADDE-C553-FABD-D28E-1DCB17A281A6}"/>
                </a:ext>
              </a:extLst>
            </p:cNvPr>
            <p:cNvSpPr txBox="1"/>
            <p:nvPr/>
          </p:nvSpPr>
          <p:spPr>
            <a:xfrm>
              <a:off x="1116509" y="2231975"/>
              <a:ext cx="1224136" cy="1323438"/>
            </a:xfrm>
            <a:prstGeom prst="rect">
              <a:avLst/>
            </a:prstGeom>
            <a:noFill/>
          </p:spPr>
          <p:txBody>
            <a:bodyPr wrap="square" rtlCol="0">
              <a:spAutoFit/>
            </a:bodyPr>
            <a:lstStyle/>
            <a:p>
              <a:pPr algn="ctr" defTabSz="1036905">
                <a:defRPr/>
              </a:pPr>
              <a:r>
                <a:rPr lang="en-US" altLang="zh-CN" sz="4000" b="1" dirty="0">
                  <a:solidFill>
                    <a:schemeClr val="bg1">
                      <a:lumMod val="65000"/>
                    </a:schemeClr>
                  </a:solidFill>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2</a:t>
              </a:r>
            </a:p>
            <a:p>
              <a:pPr algn="ctr" defTabSz="1036905">
                <a:defRPr/>
              </a:pPr>
              <a:r>
                <a:rPr lang="en-US" altLang="zh-CN" sz="4000" b="1" dirty="0">
                  <a:solidFill>
                    <a:schemeClr val="bg1">
                      <a:lumMod val="65000"/>
                    </a:schemeClr>
                  </a:solidFill>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models</a:t>
              </a:r>
              <a:endParaRPr lang="zh-CN" altLang="en-US" sz="4000" b="1" dirty="0">
                <a:solidFill>
                  <a:schemeClr val="bg1">
                    <a:lumMod val="65000"/>
                  </a:schemeClr>
                </a:solidFill>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endParaRPr>
            </a:p>
          </p:txBody>
        </p:sp>
      </p:grpSp>
      <p:grpSp>
        <p:nvGrpSpPr>
          <p:cNvPr id="13" name="组合 12">
            <a:extLst>
              <a:ext uri="{FF2B5EF4-FFF2-40B4-BE49-F238E27FC236}">
                <a16:creationId xmlns:a16="http://schemas.microsoft.com/office/drawing/2014/main" id="{1E18E37D-01DB-860C-E1F2-B4557CAF5FBD}"/>
              </a:ext>
            </a:extLst>
          </p:cNvPr>
          <p:cNvGrpSpPr/>
          <p:nvPr/>
        </p:nvGrpSpPr>
        <p:grpSpPr>
          <a:xfrm>
            <a:off x="1153886" y="1286026"/>
            <a:ext cx="9884227" cy="1219236"/>
            <a:chOff x="828477" y="2231975"/>
            <a:chExt cx="1800200" cy="1373535"/>
          </a:xfrm>
        </p:grpSpPr>
        <p:sp>
          <p:nvSpPr>
            <p:cNvPr id="15" name="TextBox 20">
              <a:extLst>
                <a:ext uri="{FF2B5EF4-FFF2-40B4-BE49-F238E27FC236}">
                  <a16:creationId xmlns:a16="http://schemas.microsoft.com/office/drawing/2014/main" id="{33DB37FB-5A79-4AED-E338-98EF20D697A2}"/>
                </a:ext>
              </a:extLst>
            </p:cNvPr>
            <p:cNvSpPr txBox="1"/>
            <p:nvPr/>
          </p:nvSpPr>
          <p:spPr>
            <a:xfrm>
              <a:off x="828477" y="2808038"/>
              <a:ext cx="1800200" cy="797472"/>
            </a:xfrm>
            <a:prstGeom prst="rect">
              <a:avLst/>
            </a:prstGeom>
            <a:noFill/>
          </p:spPr>
          <p:txBody>
            <a:bodyPr wrap="square" rtlCol="0">
              <a:spAutoFit/>
            </a:bodyPr>
            <a:lstStyle/>
            <a:p>
              <a:pPr algn="ctr" defTabSz="1036905">
                <a:defRPr/>
              </a:pPr>
              <a:r>
                <a:rPr lang="en-US" altLang="zh-CN" sz="4000" b="1"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Dataset Processing</a:t>
              </a:r>
              <a:endParaRPr lang="zh-CN" altLang="en-US" sz="4000" b="1"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endParaRPr>
            </a:p>
          </p:txBody>
        </p:sp>
        <p:sp>
          <p:nvSpPr>
            <p:cNvPr id="16" name="TextBox 21">
              <a:extLst>
                <a:ext uri="{FF2B5EF4-FFF2-40B4-BE49-F238E27FC236}">
                  <a16:creationId xmlns:a16="http://schemas.microsoft.com/office/drawing/2014/main" id="{A181795B-16A1-3454-24BB-A2E8328956D5}"/>
                </a:ext>
              </a:extLst>
            </p:cNvPr>
            <p:cNvSpPr txBox="1"/>
            <p:nvPr/>
          </p:nvSpPr>
          <p:spPr>
            <a:xfrm>
              <a:off x="1116509" y="2231975"/>
              <a:ext cx="1224136" cy="797472"/>
            </a:xfrm>
            <a:prstGeom prst="rect">
              <a:avLst/>
            </a:prstGeom>
            <a:noFill/>
          </p:spPr>
          <p:txBody>
            <a:bodyPr wrap="square" rtlCol="0">
              <a:spAutoFit/>
            </a:bodyPr>
            <a:lstStyle/>
            <a:p>
              <a:pPr algn="ctr" defTabSz="1036905">
                <a:defRPr/>
              </a:pPr>
              <a:r>
                <a:rPr lang="en-US" altLang="zh-CN" sz="4000" b="1"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1</a:t>
              </a:r>
              <a:endParaRPr lang="zh-CN" altLang="en-US" sz="4000" b="1"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endParaRPr>
            </a:p>
          </p:txBody>
        </p:sp>
      </p:grpSp>
      <p:grpSp>
        <p:nvGrpSpPr>
          <p:cNvPr id="17" name="组合 16">
            <a:extLst>
              <a:ext uri="{FF2B5EF4-FFF2-40B4-BE49-F238E27FC236}">
                <a16:creationId xmlns:a16="http://schemas.microsoft.com/office/drawing/2014/main" id="{D148FD4A-3F6D-D101-1C51-77A1D55B179C}"/>
              </a:ext>
            </a:extLst>
          </p:cNvPr>
          <p:cNvGrpSpPr/>
          <p:nvPr/>
        </p:nvGrpSpPr>
        <p:grpSpPr>
          <a:xfrm>
            <a:off x="2641600" y="4307838"/>
            <a:ext cx="7162801" cy="1938992"/>
            <a:chOff x="379202" y="2312134"/>
            <a:chExt cx="2797969" cy="1938990"/>
          </a:xfrm>
        </p:grpSpPr>
        <p:sp>
          <p:nvSpPr>
            <p:cNvPr id="18" name="TextBox 20">
              <a:extLst>
                <a:ext uri="{FF2B5EF4-FFF2-40B4-BE49-F238E27FC236}">
                  <a16:creationId xmlns:a16="http://schemas.microsoft.com/office/drawing/2014/main" id="{D22D3386-EC24-DA97-191E-FDB3314325A1}"/>
                </a:ext>
              </a:extLst>
            </p:cNvPr>
            <p:cNvSpPr txBox="1"/>
            <p:nvPr/>
          </p:nvSpPr>
          <p:spPr>
            <a:xfrm>
              <a:off x="379202" y="2808038"/>
              <a:ext cx="2797969" cy="707886"/>
            </a:xfrm>
            <a:prstGeom prst="rect">
              <a:avLst/>
            </a:prstGeom>
            <a:noFill/>
          </p:spPr>
          <p:txBody>
            <a:bodyPr wrap="square" rtlCol="0">
              <a:spAutoFit/>
            </a:bodyPr>
            <a:lstStyle/>
            <a:p>
              <a:pPr algn="ctr" defTabSz="1036905">
                <a:defRPr/>
              </a:pPr>
              <a:endParaRPr lang="en-US" altLang="zh-CN" sz="4000" b="1" dirty="0">
                <a:solidFill>
                  <a:schemeClr val="bg1">
                    <a:lumMod val="65000"/>
                  </a:schemeClr>
                </a:solidFill>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endParaRPr>
            </a:p>
          </p:txBody>
        </p:sp>
        <p:sp>
          <p:nvSpPr>
            <p:cNvPr id="19" name="TextBox 21">
              <a:extLst>
                <a:ext uri="{FF2B5EF4-FFF2-40B4-BE49-F238E27FC236}">
                  <a16:creationId xmlns:a16="http://schemas.microsoft.com/office/drawing/2014/main" id="{531DADDE-C553-FABD-D28E-1DCB17A281A6}"/>
                </a:ext>
              </a:extLst>
            </p:cNvPr>
            <p:cNvSpPr txBox="1"/>
            <p:nvPr/>
          </p:nvSpPr>
          <p:spPr>
            <a:xfrm>
              <a:off x="698245" y="2312134"/>
              <a:ext cx="2060662" cy="1938990"/>
            </a:xfrm>
            <a:prstGeom prst="rect">
              <a:avLst/>
            </a:prstGeom>
            <a:noFill/>
          </p:spPr>
          <p:txBody>
            <a:bodyPr wrap="square" rtlCol="0">
              <a:spAutoFit/>
            </a:bodyPr>
            <a:lstStyle/>
            <a:p>
              <a:pPr algn="ctr" defTabSz="1036905">
                <a:defRPr/>
              </a:pPr>
              <a:r>
                <a:rPr lang="en-US" altLang="zh-CN" sz="4000" b="1" dirty="0">
                  <a:solidFill>
                    <a:schemeClr val="bg1">
                      <a:lumMod val="65000"/>
                    </a:schemeClr>
                  </a:solidFill>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3</a:t>
              </a:r>
            </a:p>
            <a:p>
              <a:pPr algn="ctr" defTabSz="1036905">
                <a:defRPr/>
              </a:pPr>
              <a:r>
                <a:rPr lang="en-US" altLang="zh-CN" sz="4000" b="1" dirty="0">
                  <a:solidFill>
                    <a:schemeClr val="bg1">
                      <a:lumMod val="65000"/>
                    </a:schemeClr>
                  </a:solidFill>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Training and Testing</a:t>
              </a:r>
            </a:p>
            <a:p>
              <a:pPr algn="ctr" defTabSz="1036905">
                <a:defRPr/>
              </a:pPr>
              <a:endParaRPr lang="zh-CN" altLang="en-US" sz="4000" b="1" dirty="0">
                <a:solidFill>
                  <a:schemeClr val="bg1">
                    <a:lumMod val="65000"/>
                  </a:schemeClr>
                </a:solidFill>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endParaRPr>
            </a:p>
          </p:txBody>
        </p:sp>
      </p:grpSp>
    </p:spTree>
    <p:extLst>
      <p:ext uri="{BB962C8B-B14F-4D97-AF65-F5344CB8AC3E}">
        <p14:creationId xmlns:p14="http://schemas.microsoft.com/office/powerpoint/2010/main" val="275475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a:extLst>
              <a:ext uri="{FF2B5EF4-FFF2-40B4-BE49-F238E27FC236}">
                <a16:creationId xmlns:a16="http://schemas.microsoft.com/office/drawing/2014/main" id="{849A92F0-A27E-C998-9969-EFF9C10A644C}"/>
              </a:ext>
            </a:extLst>
          </p:cNvPr>
          <p:cNvPicPr>
            <a:picLocks noGrp="1" noChangeAspect="1"/>
          </p:cNvPicPr>
          <p:nvPr>
            <p:ph idx="1"/>
          </p:nvPr>
        </p:nvPicPr>
        <p:blipFill rotWithShape="1">
          <a:blip r:embed="rId3"/>
          <a:srcRect l="9214" t="21649" r="14266" b="24334"/>
          <a:stretch/>
        </p:blipFill>
        <p:spPr>
          <a:xfrm>
            <a:off x="10024111" y="104937"/>
            <a:ext cx="1699259" cy="950432"/>
          </a:xfrm>
        </p:spPr>
      </p:pic>
      <p:cxnSp>
        <p:nvCxnSpPr>
          <p:cNvPr id="7" name="直线连接符 6">
            <a:extLst>
              <a:ext uri="{FF2B5EF4-FFF2-40B4-BE49-F238E27FC236}">
                <a16:creationId xmlns:a16="http://schemas.microsoft.com/office/drawing/2014/main" id="{660E133F-18C3-F306-B21D-90DF1AFD3FAA}"/>
              </a:ext>
            </a:extLst>
          </p:cNvPr>
          <p:cNvCxnSpPr>
            <a:cxnSpLocks/>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52552ACB-31E7-1D60-CFBC-AA6CA67C1F40}"/>
              </a:ext>
            </a:extLst>
          </p:cNvPr>
          <p:cNvSpPr>
            <a:spLocks noGrp="1"/>
          </p:cNvSpPr>
          <p:nvPr>
            <p:ph type="sldNum" sz="quarter" idx="12"/>
          </p:nvPr>
        </p:nvSpPr>
        <p:spPr>
          <a:xfrm>
            <a:off x="8980169" y="6331975"/>
            <a:ext cx="2743200" cy="365125"/>
          </a:xfrm>
        </p:spPr>
        <p:txBody>
          <a:bodyPr/>
          <a:lstStyle/>
          <a:p>
            <a:fld id="{B8CF6CF6-76A8-8148-ADCB-05C92FF3BDC9}" type="slidenum">
              <a:rPr kumimoji="1" lang="zh-CN" altLang="en-US" smtClean="0">
                <a:latin typeface="Times New Roman" panose="02020603050405020304" pitchFamily="18" charset="0"/>
                <a:ea typeface="华文中宋" panose="02010600040101010101" pitchFamily="2" charset="-122"/>
                <a:sym typeface="Times New Roman" panose="02020603050405020304" pitchFamily="18" charset="0"/>
              </a:rPr>
              <a:t>2</a:t>
            </a:fld>
            <a:endParaRPr kumimoji="1" lang="zh-CN" altLang="en-US" dirty="0">
              <a:latin typeface="Times New Roman" panose="02020603050405020304" pitchFamily="18" charset="0"/>
              <a:ea typeface="华文中宋" panose="02010600040101010101" pitchFamily="2" charset="-122"/>
              <a:sym typeface="Times New Roman" panose="02020603050405020304" pitchFamily="18" charset="0"/>
            </a:endParaRPr>
          </a:p>
        </p:txBody>
      </p:sp>
      <p:sp>
        <p:nvSpPr>
          <p:cNvPr id="6" name="TextBox 5"/>
          <p:cNvSpPr txBox="1"/>
          <p:nvPr/>
        </p:nvSpPr>
        <p:spPr>
          <a:xfrm>
            <a:off x="307910" y="492090"/>
            <a:ext cx="9892003" cy="461665"/>
          </a:xfrm>
          <a:prstGeom prst="rect">
            <a:avLst/>
          </a:prstGeom>
          <a:noFill/>
        </p:spPr>
        <p:txBody>
          <a:bodyPr wrap="square" rtlCol="0">
            <a:spAutoFit/>
          </a:bodyPr>
          <a:lstStyle/>
          <a:p>
            <a:r>
              <a:rPr lang="en-US" altLang="zh-CN" sz="2400" b="1"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1.1 Dataset Processing</a:t>
            </a:r>
          </a:p>
        </p:txBody>
      </p:sp>
      <p:sp>
        <p:nvSpPr>
          <p:cNvPr id="3" name="文本框 9">
            <a:extLst>
              <a:ext uri="{FF2B5EF4-FFF2-40B4-BE49-F238E27FC236}">
                <a16:creationId xmlns:a16="http://schemas.microsoft.com/office/drawing/2014/main" id="{CA1BD577-7F0F-D147-C132-6AD288142E37}"/>
              </a:ext>
            </a:extLst>
          </p:cNvPr>
          <p:cNvSpPr txBox="1"/>
          <p:nvPr/>
        </p:nvSpPr>
        <p:spPr>
          <a:xfrm>
            <a:off x="1341783" y="1163372"/>
            <a:ext cx="10381586" cy="1631216"/>
          </a:xfrm>
          <a:prstGeom prst="rect">
            <a:avLst/>
          </a:prstGeom>
          <a:noFill/>
        </p:spPr>
        <p:txBody>
          <a:bodyPr wrap="square" rtlCol="0">
            <a:spAutoFit/>
          </a:bodyPr>
          <a:lstStyle/>
          <a:p>
            <a:pPr marL="342900" indent="-342900" algn="just">
              <a:buFont typeface="Arial" panose="020B0604020202020204" pitchFamily="34" charset="0"/>
              <a:buChar char="•"/>
            </a:pPr>
            <a:r>
              <a:rPr kumimoji="1" lang="en-US" altLang="zh-CN" sz="2000"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In </a:t>
            </a:r>
            <a:r>
              <a:rPr kumimoji="1" lang="en-US" altLang="zh-CN" sz="2000" dirty="0" err="1">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Rdata</a:t>
            </a:r>
            <a:r>
              <a:rPr kumimoji="1" lang="en-US" altLang="zh-CN" sz="2000"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 set, there are data of cpi, </a:t>
            </a:r>
            <a:r>
              <a:rPr kumimoji="1" lang="en-US" altLang="zh-CN" sz="2000" dirty="0" err="1">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ppi</a:t>
            </a:r>
            <a:r>
              <a:rPr kumimoji="1" lang="en-US" altLang="zh-CN" sz="2000"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 X and </a:t>
            </a:r>
            <a:r>
              <a:rPr kumimoji="1" lang="en-US" altLang="zh-CN" sz="2000" dirty="0" err="1">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fake.testing.X</a:t>
            </a:r>
            <a:r>
              <a:rPr kumimoji="1" lang="en-US" altLang="zh-CN" sz="2000"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 In order to do coding conveniently, I load </a:t>
            </a:r>
            <a:r>
              <a:rPr kumimoji="1" lang="en-US" altLang="zh-CN" sz="2000" dirty="0" err="1">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Rdata</a:t>
            </a:r>
            <a:r>
              <a:rPr kumimoji="1" lang="en-US" altLang="zh-CN" sz="2000"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 in R and output 4 </a:t>
            </a:r>
            <a:r>
              <a:rPr kumimoji="1" lang="en-US" altLang="zh-CN" sz="2000" dirty="0" err="1">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dataframe</a:t>
            </a:r>
            <a:r>
              <a:rPr kumimoji="1" lang="en-US" altLang="zh-CN" sz="2000"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 to csv files and read such csv files in python.</a:t>
            </a:r>
          </a:p>
          <a:p>
            <a:pPr algn="just"/>
            <a:endParaRPr kumimoji="1" lang="en-US" altLang="zh-CN" sz="2000"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endParaRPr>
          </a:p>
          <a:p>
            <a:pPr marL="342900" indent="-342900" algn="just">
              <a:buFont typeface="Arial" panose="020B0604020202020204" pitchFamily="34" charset="0"/>
              <a:buChar char="•"/>
            </a:pPr>
            <a:r>
              <a:rPr kumimoji="1" lang="en-US" altLang="zh-CN" sz="2000"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After that, I use cpi and </a:t>
            </a:r>
            <a:r>
              <a:rPr kumimoji="1" lang="en-US" altLang="zh-CN" sz="2000" dirty="0" err="1">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ppi</a:t>
            </a:r>
            <a:r>
              <a:rPr kumimoji="1" lang="en-US" altLang="zh-CN" sz="2000"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 data to compute inflation rate separately, which are the target values we need to predict.</a:t>
            </a:r>
          </a:p>
        </p:txBody>
      </p:sp>
      <p:pic>
        <p:nvPicPr>
          <p:cNvPr id="9" name="图片 8">
            <a:extLst>
              <a:ext uri="{FF2B5EF4-FFF2-40B4-BE49-F238E27FC236}">
                <a16:creationId xmlns:a16="http://schemas.microsoft.com/office/drawing/2014/main" id="{2F0D3074-7410-727B-BD9E-D81830620EFB}"/>
              </a:ext>
            </a:extLst>
          </p:cNvPr>
          <p:cNvPicPr>
            <a:picLocks noChangeAspect="1"/>
          </p:cNvPicPr>
          <p:nvPr/>
        </p:nvPicPr>
        <p:blipFill>
          <a:blip r:embed="rId4"/>
          <a:stretch>
            <a:fillRect/>
          </a:stretch>
        </p:blipFill>
        <p:spPr>
          <a:xfrm>
            <a:off x="1558389" y="4534326"/>
            <a:ext cx="9075219" cy="1160302"/>
          </a:xfrm>
          <a:prstGeom prst="rect">
            <a:avLst/>
          </a:prstGeom>
          <a:ln w="28575">
            <a:solidFill>
              <a:srgbClr val="8C57C4"/>
            </a:solidFill>
          </a:ln>
        </p:spPr>
      </p:pic>
      <p:sp>
        <p:nvSpPr>
          <p:cNvPr id="10" name="iconfont-10313-5038944">
            <a:extLst>
              <a:ext uri="{FF2B5EF4-FFF2-40B4-BE49-F238E27FC236}">
                <a16:creationId xmlns:a16="http://schemas.microsoft.com/office/drawing/2014/main" id="{F029BA18-DB59-748B-1460-BB40624711A4}"/>
              </a:ext>
            </a:extLst>
          </p:cNvPr>
          <p:cNvSpPr/>
          <p:nvPr/>
        </p:nvSpPr>
        <p:spPr>
          <a:xfrm>
            <a:off x="622809" y="1248982"/>
            <a:ext cx="609685" cy="472588"/>
          </a:xfrm>
          <a:custGeom>
            <a:avLst/>
            <a:gdLst>
              <a:gd name="T0" fmla="*/ 8581 w 11125"/>
              <a:gd name="T1" fmla="*/ 2541 h 8623"/>
              <a:gd name="T2" fmla="*/ 2544 w 11125"/>
              <a:gd name="T3" fmla="*/ 2541 h 8623"/>
              <a:gd name="T4" fmla="*/ 0 w 11125"/>
              <a:gd name="T5" fmla="*/ 5560 h 8623"/>
              <a:gd name="T6" fmla="*/ 3062 w 11125"/>
              <a:gd name="T7" fmla="*/ 8623 h 8623"/>
              <a:gd name="T8" fmla="*/ 6183 w 11125"/>
              <a:gd name="T9" fmla="*/ 8060 h 8623"/>
              <a:gd name="T10" fmla="*/ 6637 w 11125"/>
              <a:gd name="T11" fmla="*/ 6373 h 8623"/>
              <a:gd name="T12" fmla="*/ 7433 w 11125"/>
              <a:gd name="T13" fmla="*/ 5577 h 8623"/>
              <a:gd name="T14" fmla="*/ 6017 w 11125"/>
              <a:gd name="T15" fmla="*/ 4161 h 8623"/>
              <a:gd name="T16" fmla="*/ 5988 w 11125"/>
              <a:gd name="T17" fmla="*/ 4134 h 8623"/>
              <a:gd name="T18" fmla="*/ 5964 w 11125"/>
              <a:gd name="T19" fmla="*/ 4115 h 8623"/>
              <a:gd name="T20" fmla="*/ 5941 w 11125"/>
              <a:gd name="T21" fmla="*/ 4098 h 8623"/>
              <a:gd name="T22" fmla="*/ 5918 w 11125"/>
              <a:gd name="T23" fmla="*/ 4083 h 8623"/>
              <a:gd name="T24" fmla="*/ 5895 w 11125"/>
              <a:gd name="T25" fmla="*/ 4069 h 8623"/>
              <a:gd name="T26" fmla="*/ 5872 w 11125"/>
              <a:gd name="T27" fmla="*/ 4057 h 8623"/>
              <a:gd name="T28" fmla="*/ 5848 w 11125"/>
              <a:gd name="T29" fmla="*/ 4045 h 8623"/>
              <a:gd name="T30" fmla="*/ 5823 w 11125"/>
              <a:gd name="T31" fmla="*/ 4036 h 8623"/>
              <a:gd name="T32" fmla="*/ 5798 w 11125"/>
              <a:gd name="T33" fmla="*/ 4027 h 8623"/>
              <a:gd name="T34" fmla="*/ 5773 w 11125"/>
              <a:gd name="T35" fmla="*/ 4019 h 8623"/>
              <a:gd name="T36" fmla="*/ 5747 w 11125"/>
              <a:gd name="T37" fmla="*/ 4012 h 8623"/>
              <a:gd name="T38" fmla="*/ 5720 w 11125"/>
              <a:gd name="T39" fmla="*/ 4007 h 8623"/>
              <a:gd name="T40" fmla="*/ 5692 w 11125"/>
              <a:gd name="T41" fmla="*/ 4002 h 8623"/>
              <a:gd name="T42" fmla="*/ 5661 w 11125"/>
              <a:gd name="T43" fmla="*/ 3999 h 8623"/>
              <a:gd name="T44" fmla="*/ 5623 w 11125"/>
              <a:gd name="T45" fmla="*/ 3997 h 8623"/>
              <a:gd name="T46" fmla="*/ 5593 w 11125"/>
              <a:gd name="T47" fmla="*/ 3998 h 8623"/>
              <a:gd name="T48" fmla="*/ 5566 w 11125"/>
              <a:gd name="T49" fmla="*/ 4000 h 8623"/>
              <a:gd name="T50" fmla="*/ 5539 w 11125"/>
              <a:gd name="T51" fmla="*/ 4003 h 8623"/>
              <a:gd name="T52" fmla="*/ 5512 w 11125"/>
              <a:gd name="T53" fmla="*/ 4008 h 8623"/>
              <a:gd name="T54" fmla="*/ 5485 w 11125"/>
              <a:gd name="T55" fmla="*/ 4014 h 8623"/>
              <a:gd name="T56" fmla="*/ 5458 w 11125"/>
              <a:gd name="T57" fmla="*/ 4021 h 8623"/>
              <a:gd name="T58" fmla="*/ 5432 w 11125"/>
              <a:gd name="T59" fmla="*/ 4030 h 8623"/>
              <a:gd name="T60" fmla="*/ 5405 w 11125"/>
              <a:gd name="T61" fmla="*/ 4040 h 8623"/>
              <a:gd name="T62" fmla="*/ 5379 w 11125"/>
              <a:gd name="T63" fmla="*/ 4052 h 8623"/>
              <a:gd name="T64" fmla="*/ 5354 w 11125"/>
              <a:gd name="T65" fmla="*/ 4064 h 8623"/>
              <a:gd name="T66" fmla="*/ 5330 w 11125"/>
              <a:gd name="T67" fmla="*/ 4078 h 8623"/>
              <a:gd name="T68" fmla="*/ 5307 w 11125"/>
              <a:gd name="T69" fmla="*/ 4093 h 8623"/>
              <a:gd name="T70" fmla="*/ 5285 w 11125"/>
              <a:gd name="T71" fmla="*/ 4108 h 8623"/>
              <a:gd name="T72" fmla="*/ 5263 w 11125"/>
              <a:gd name="T73" fmla="*/ 4125 h 8623"/>
              <a:gd name="T74" fmla="*/ 5243 w 11125"/>
              <a:gd name="T75" fmla="*/ 4143 h 8623"/>
              <a:gd name="T76" fmla="*/ 5222 w 11125"/>
              <a:gd name="T77" fmla="*/ 4162 h 8623"/>
              <a:gd name="T78" fmla="*/ 5203 w 11125"/>
              <a:gd name="T79" fmla="*/ 4182 h 8623"/>
              <a:gd name="T80" fmla="*/ 5185 w 11125"/>
              <a:gd name="T81" fmla="*/ 4203 h 8623"/>
              <a:gd name="T82" fmla="*/ 3809 w 11125"/>
              <a:gd name="T83" fmla="*/ 5581 h 8623"/>
              <a:gd name="T84" fmla="*/ 4604 w 11125"/>
              <a:gd name="T85" fmla="*/ 6377 h 8623"/>
              <a:gd name="T86" fmla="*/ 5058 w 11125"/>
              <a:gd name="T87" fmla="*/ 7498 h 8623"/>
              <a:gd name="T88" fmla="*/ 1125 w 11125"/>
              <a:gd name="T89" fmla="*/ 5560 h 8623"/>
              <a:gd name="T90" fmla="*/ 3625 w 11125"/>
              <a:gd name="T91" fmla="*/ 3623 h 8623"/>
              <a:gd name="T92" fmla="*/ 5562 w 11125"/>
              <a:gd name="T93" fmla="*/ 1123 h 8623"/>
              <a:gd name="T94" fmla="*/ 7500 w 11125"/>
              <a:gd name="T95" fmla="*/ 3623 h 8623"/>
              <a:gd name="T96" fmla="*/ 10000 w 11125"/>
              <a:gd name="T97" fmla="*/ 5560 h 8623"/>
              <a:gd name="T98" fmla="*/ 7500 w 11125"/>
              <a:gd name="T99" fmla="*/ 8060 h 8623"/>
              <a:gd name="T100" fmla="*/ 10225 w 11125"/>
              <a:gd name="T101" fmla="*/ 7723 h 8623"/>
              <a:gd name="T102" fmla="*/ 10225 w 11125"/>
              <a:gd name="T103" fmla="*/ 3397 h 8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25" h="8623">
                <a:moveTo>
                  <a:pt x="10225" y="3397"/>
                </a:moveTo>
                <a:cubicBezTo>
                  <a:pt x="9779" y="2948"/>
                  <a:pt x="9205" y="2649"/>
                  <a:pt x="8581" y="2541"/>
                </a:cubicBezTo>
                <a:cubicBezTo>
                  <a:pt x="8327" y="1073"/>
                  <a:pt x="7053" y="0"/>
                  <a:pt x="5562" y="0"/>
                </a:cubicBezTo>
                <a:cubicBezTo>
                  <a:pt x="4072" y="0"/>
                  <a:pt x="2797" y="1073"/>
                  <a:pt x="2544" y="2541"/>
                </a:cubicBezTo>
                <a:cubicBezTo>
                  <a:pt x="1920" y="2649"/>
                  <a:pt x="1345" y="2948"/>
                  <a:pt x="899" y="3397"/>
                </a:cubicBezTo>
                <a:cubicBezTo>
                  <a:pt x="319" y="3977"/>
                  <a:pt x="0" y="4745"/>
                  <a:pt x="0" y="5560"/>
                </a:cubicBezTo>
                <a:cubicBezTo>
                  <a:pt x="0" y="6375"/>
                  <a:pt x="319" y="7144"/>
                  <a:pt x="899" y="7723"/>
                </a:cubicBezTo>
                <a:cubicBezTo>
                  <a:pt x="1479" y="8303"/>
                  <a:pt x="2247" y="8623"/>
                  <a:pt x="3062" y="8623"/>
                </a:cubicBezTo>
                <a:lnTo>
                  <a:pt x="5621" y="8623"/>
                </a:lnTo>
                <a:cubicBezTo>
                  <a:pt x="5932" y="8623"/>
                  <a:pt x="6183" y="8371"/>
                  <a:pt x="6183" y="8060"/>
                </a:cubicBezTo>
                <a:lnTo>
                  <a:pt x="6183" y="5918"/>
                </a:lnTo>
                <a:lnTo>
                  <a:pt x="6637" y="6373"/>
                </a:lnTo>
                <a:cubicBezTo>
                  <a:pt x="6857" y="6592"/>
                  <a:pt x="7213" y="6592"/>
                  <a:pt x="7432" y="6372"/>
                </a:cubicBezTo>
                <a:cubicBezTo>
                  <a:pt x="7652" y="6153"/>
                  <a:pt x="7652" y="5797"/>
                  <a:pt x="7433" y="5577"/>
                </a:cubicBezTo>
                <a:lnTo>
                  <a:pt x="6019" y="4162"/>
                </a:lnTo>
                <a:lnTo>
                  <a:pt x="6017" y="4161"/>
                </a:lnTo>
                <a:cubicBezTo>
                  <a:pt x="6011" y="4155"/>
                  <a:pt x="6005" y="4149"/>
                  <a:pt x="5998" y="4143"/>
                </a:cubicBezTo>
                <a:lnTo>
                  <a:pt x="5988" y="4134"/>
                </a:lnTo>
                <a:lnTo>
                  <a:pt x="5978" y="4125"/>
                </a:lnTo>
                <a:cubicBezTo>
                  <a:pt x="5973" y="4122"/>
                  <a:pt x="5969" y="4118"/>
                  <a:pt x="5964" y="4115"/>
                </a:cubicBezTo>
                <a:lnTo>
                  <a:pt x="5956" y="4108"/>
                </a:lnTo>
                <a:cubicBezTo>
                  <a:pt x="5951" y="4105"/>
                  <a:pt x="5946" y="4101"/>
                  <a:pt x="5941" y="4098"/>
                </a:cubicBezTo>
                <a:lnTo>
                  <a:pt x="5934" y="4093"/>
                </a:lnTo>
                <a:cubicBezTo>
                  <a:pt x="5929" y="4089"/>
                  <a:pt x="5923" y="4086"/>
                  <a:pt x="5918" y="4083"/>
                </a:cubicBezTo>
                <a:cubicBezTo>
                  <a:pt x="5916" y="4081"/>
                  <a:pt x="5913" y="4079"/>
                  <a:pt x="5911" y="4078"/>
                </a:cubicBezTo>
                <a:cubicBezTo>
                  <a:pt x="5905" y="4075"/>
                  <a:pt x="5900" y="4072"/>
                  <a:pt x="5895" y="4069"/>
                </a:cubicBezTo>
                <a:lnTo>
                  <a:pt x="5887" y="4064"/>
                </a:lnTo>
                <a:cubicBezTo>
                  <a:pt x="5882" y="4062"/>
                  <a:pt x="5877" y="4059"/>
                  <a:pt x="5872" y="4057"/>
                </a:cubicBezTo>
                <a:lnTo>
                  <a:pt x="5862" y="4052"/>
                </a:lnTo>
                <a:lnTo>
                  <a:pt x="5848" y="4045"/>
                </a:lnTo>
                <a:lnTo>
                  <a:pt x="5835" y="4040"/>
                </a:lnTo>
                <a:lnTo>
                  <a:pt x="5823" y="4036"/>
                </a:lnTo>
                <a:cubicBezTo>
                  <a:pt x="5818" y="4034"/>
                  <a:pt x="5814" y="4032"/>
                  <a:pt x="5809" y="4030"/>
                </a:cubicBezTo>
                <a:cubicBezTo>
                  <a:pt x="5805" y="4029"/>
                  <a:pt x="5802" y="4028"/>
                  <a:pt x="5798" y="4027"/>
                </a:cubicBezTo>
                <a:lnTo>
                  <a:pt x="5783" y="4021"/>
                </a:lnTo>
                <a:lnTo>
                  <a:pt x="5773" y="4019"/>
                </a:lnTo>
                <a:lnTo>
                  <a:pt x="5756" y="4014"/>
                </a:lnTo>
                <a:lnTo>
                  <a:pt x="5747" y="4012"/>
                </a:lnTo>
                <a:lnTo>
                  <a:pt x="5729" y="4008"/>
                </a:lnTo>
                <a:lnTo>
                  <a:pt x="5720" y="4007"/>
                </a:lnTo>
                <a:cubicBezTo>
                  <a:pt x="5714" y="4005"/>
                  <a:pt x="5708" y="4004"/>
                  <a:pt x="5702" y="4003"/>
                </a:cubicBezTo>
                <a:lnTo>
                  <a:pt x="5692" y="4002"/>
                </a:lnTo>
                <a:cubicBezTo>
                  <a:pt x="5686" y="4001"/>
                  <a:pt x="5681" y="4001"/>
                  <a:pt x="5675" y="4000"/>
                </a:cubicBezTo>
                <a:cubicBezTo>
                  <a:pt x="5669" y="4000"/>
                  <a:pt x="5666" y="3999"/>
                  <a:pt x="5661" y="3999"/>
                </a:cubicBezTo>
                <a:cubicBezTo>
                  <a:pt x="5657" y="3999"/>
                  <a:pt x="5652" y="3998"/>
                  <a:pt x="5648" y="3998"/>
                </a:cubicBezTo>
                <a:cubicBezTo>
                  <a:pt x="5639" y="3998"/>
                  <a:pt x="5631" y="3998"/>
                  <a:pt x="5623" y="3997"/>
                </a:cubicBezTo>
                <a:lnTo>
                  <a:pt x="5618" y="3997"/>
                </a:lnTo>
                <a:cubicBezTo>
                  <a:pt x="5610" y="3997"/>
                  <a:pt x="5601" y="3997"/>
                  <a:pt x="5593" y="3998"/>
                </a:cubicBezTo>
                <a:cubicBezTo>
                  <a:pt x="5589" y="3998"/>
                  <a:pt x="5584" y="3999"/>
                  <a:pt x="5579" y="3999"/>
                </a:cubicBezTo>
                <a:cubicBezTo>
                  <a:pt x="5575" y="4000"/>
                  <a:pt x="5570" y="3999"/>
                  <a:pt x="5566" y="4000"/>
                </a:cubicBezTo>
                <a:cubicBezTo>
                  <a:pt x="5561" y="4001"/>
                  <a:pt x="5555" y="4001"/>
                  <a:pt x="5549" y="4002"/>
                </a:cubicBezTo>
                <a:lnTo>
                  <a:pt x="5539" y="4003"/>
                </a:lnTo>
                <a:cubicBezTo>
                  <a:pt x="5533" y="4004"/>
                  <a:pt x="5526" y="4005"/>
                  <a:pt x="5521" y="4007"/>
                </a:cubicBezTo>
                <a:lnTo>
                  <a:pt x="5512" y="4008"/>
                </a:lnTo>
                <a:lnTo>
                  <a:pt x="5494" y="4012"/>
                </a:lnTo>
                <a:lnTo>
                  <a:pt x="5485" y="4014"/>
                </a:lnTo>
                <a:lnTo>
                  <a:pt x="5468" y="4019"/>
                </a:lnTo>
                <a:cubicBezTo>
                  <a:pt x="5465" y="4020"/>
                  <a:pt x="5461" y="4020"/>
                  <a:pt x="5458" y="4021"/>
                </a:cubicBezTo>
                <a:lnTo>
                  <a:pt x="5442" y="4027"/>
                </a:lnTo>
                <a:lnTo>
                  <a:pt x="5432" y="4030"/>
                </a:lnTo>
                <a:lnTo>
                  <a:pt x="5418" y="4035"/>
                </a:lnTo>
                <a:lnTo>
                  <a:pt x="5405" y="4040"/>
                </a:lnTo>
                <a:cubicBezTo>
                  <a:pt x="5401" y="4042"/>
                  <a:pt x="5397" y="4044"/>
                  <a:pt x="5393" y="4045"/>
                </a:cubicBezTo>
                <a:lnTo>
                  <a:pt x="5379" y="4052"/>
                </a:lnTo>
                <a:lnTo>
                  <a:pt x="5369" y="4057"/>
                </a:lnTo>
                <a:lnTo>
                  <a:pt x="5354" y="4064"/>
                </a:lnTo>
                <a:lnTo>
                  <a:pt x="5346" y="4069"/>
                </a:lnTo>
                <a:cubicBezTo>
                  <a:pt x="5341" y="4072"/>
                  <a:pt x="5335" y="4075"/>
                  <a:pt x="5330" y="4078"/>
                </a:cubicBezTo>
                <a:cubicBezTo>
                  <a:pt x="5328" y="4079"/>
                  <a:pt x="5325" y="4081"/>
                  <a:pt x="5323" y="4083"/>
                </a:cubicBezTo>
                <a:cubicBezTo>
                  <a:pt x="5317" y="4086"/>
                  <a:pt x="5312" y="4089"/>
                  <a:pt x="5307" y="4093"/>
                </a:cubicBezTo>
                <a:cubicBezTo>
                  <a:pt x="5305" y="4094"/>
                  <a:pt x="5302" y="4096"/>
                  <a:pt x="5300" y="4098"/>
                </a:cubicBezTo>
                <a:cubicBezTo>
                  <a:pt x="5295" y="4101"/>
                  <a:pt x="5290" y="4105"/>
                  <a:pt x="5285" y="4108"/>
                </a:cubicBezTo>
                <a:lnTo>
                  <a:pt x="5277" y="4115"/>
                </a:lnTo>
                <a:lnTo>
                  <a:pt x="5263" y="4125"/>
                </a:lnTo>
                <a:lnTo>
                  <a:pt x="5253" y="4134"/>
                </a:lnTo>
                <a:cubicBezTo>
                  <a:pt x="5249" y="4137"/>
                  <a:pt x="5246" y="4140"/>
                  <a:pt x="5243" y="4143"/>
                </a:cubicBezTo>
                <a:cubicBezTo>
                  <a:pt x="5236" y="4149"/>
                  <a:pt x="5230" y="4156"/>
                  <a:pt x="5223" y="4161"/>
                </a:cubicBezTo>
                <a:lnTo>
                  <a:pt x="5222" y="4162"/>
                </a:lnTo>
                <a:lnTo>
                  <a:pt x="5221" y="4163"/>
                </a:lnTo>
                <a:cubicBezTo>
                  <a:pt x="5215" y="4170"/>
                  <a:pt x="5209" y="4176"/>
                  <a:pt x="5203" y="4182"/>
                </a:cubicBezTo>
                <a:lnTo>
                  <a:pt x="5194" y="4193"/>
                </a:lnTo>
                <a:cubicBezTo>
                  <a:pt x="5191" y="4196"/>
                  <a:pt x="5188" y="4200"/>
                  <a:pt x="5185" y="4203"/>
                </a:cubicBezTo>
                <a:lnTo>
                  <a:pt x="5181" y="4209"/>
                </a:lnTo>
                <a:lnTo>
                  <a:pt x="3809" y="5581"/>
                </a:lnTo>
                <a:cubicBezTo>
                  <a:pt x="3589" y="5801"/>
                  <a:pt x="3589" y="6157"/>
                  <a:pt x="3809" y="6377"/>
                </a:cubicBezTo>
                <a:cubicBezTo>
                  <a:pt x="4029" y="6597"/>
                  <a:pt x="4385" y="6597"/>
                  <a:pt x="4604" y="6377"/>
                </a:cubicBezTo>
                <a:lnTo>
                  <a:pt x="5058" y="5923"/>
                </a:lnTo>
                <a:lnTo>
                  <a:pt x="5058" y="7498"/>
                </a:lnTo>
                <a:lnTo>
                  <a:pt x="3062" y="7498"/>
                </a:lnTo>
                <a:cubicBezTo>
                  <a:pt x="1994" y="7498"/>
                  <a:pt x="1125" y="6628"/>
                  <a:pt x="1125" y="5560"/>
                </a:cubicBezTo>
                <a:cubicBezTo>
                  <a:pt x="1125" y="4492"/>
                  <a:pt x="1994" y="3623"/>
                  <a:pt x="3062" y="3623"/>
                </a:cubicBezTo>
                <a:lnTo>
                  <a:pt x="3625" y="3623"/>
                </a:lnTo>
                <a:lnTo>
                  <a:pt x="3625" y="3060"/>
                </a:lnTo>
                <a:cubicBezTo>
                  <a:pt x="3625" y="1992"/>
                  <a:pt x="4494" y="1123"/>
                  <a:pt x="5562" y="1123"/>
                </a:cubicBezTo>
                <a:cubicBezTo>
                  <a:pt x="6630" y="1123"/>
                  <a:pt x="7500" y="1992"/>
                  <a:pt x="7500" y="3060"/>
                </a:cubicBezTo>
                <a:lnTo>
                  <a:pt x="7500" y="3623"/>
                </a:lnTo>
                <a:lnTo>
                  <a:pt x="8062" y="3623"/>
                </a:lnTo>
                <a:cubicBezTo>
                  <a:pt x="9130" y="3623"/>
                  <a:pt x="10000" y="4492"/>
                  <a:pt x="10000" y="5560"/>
                </a:cubicBezTo>
                <a:cubicBezTo>
                  <a:pt x="10000" y="6628"/>
                  <a:pt x="9130" y="7498"/>
                  <a:pt x="8062" y="7498"/>
                </a:cubicBezTo>
                <a:cubicBezTo>
                  <a:pt x="7751" y="7498"/>
                  <a:pt x="7500" y="7749"/>
                  <a:pt x="7500" y="8060"/>
                </a:cubicBezTo>
                <a:cubicBezTo>
                  <a:pt x="7500" y="8371"/>
                  <a:pt x="7751" y="8623"/>
                  <a:pt x="8062" y="8623"/>
                </a:cubicBezTo>
                <a:cubicBezTo>
                  <a:pt x="8877" y="8623"/>
                  <a:pt x="9646" y="8303"/>
                  <a:pt x="10225" y="7723"/>
                </a:cubicBezTo>
                <a:cubicBezTo>
                  <a:pt x="10805" y="7144"/>
                  <a:pt x="11125" y="6375"/>
                  <a:pt x="11125" y="5560"/>
                </a:cubicBezTo>
                <a:cubicBezTo>
                  <a:pt x="11125" y="4745"/>
                  <a:pt x="10805" y="3977"/>
                  <a:pt x="10225" y="3397"/>
                </a:cubicBezTo>
                <a:close/>
              </a:path>
            </a:pathLst>
          </a:custGeom>
          <a:solidFill>
            <a:srgbClr val="8C5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华文中宋" panose="02010600040101010101" pitchFamily="2" charset="-122"/>
              <a:sym typeface="Times New Roman" panose="02020603050405020304" pitchFamily="18" charset="0"/>
            </a:endParaRPr>
          </a:p>
        </p:txBody>
      </p:sp>
      <p:sp>
        <p:nvSpPr>
          <p:cNvPr id="11" name="world-web_18454">
            <a:extLst>
              <a:ext uri="{FF2B5EF4-FFF2-40B4-BE49-F238E27FC236}">
                <a16:creationId xmlns:a16="http://schemas.microsoft.com/office/drawing/2014/main" id="{846100F3-6D04-AEEC-C0E9-57C7A18B270A}"/>
              </a:ext>
            </a:extLst>
          </p:cNvPr>
          <p:cNvSpPr/>
          <p:nvPr/>
        </p:nvSpPr>
        <p:spPr>
          <a:xfrm>
            <a:off x="622808" y="2110791"/>
            <a:ext cx="609685" cy="608835"/>
          </a:xfrm>
          <a:custGeom>
            <a:avLst/>
            <a:gdLst>
              <a:gd name="T0" fmla="*/ 2979 w 5790"/>
              <a:gd name="T1" fmla="*/ 2 h 5790"/>
              <a:gd name="T2" fmla="*/ 2803 w 5790"/>
              <a:gd name="T3" fmla="*/ 2 h 5790"/>
              <a:gd name="T4" fmla="*/ 0 w 5790"/>
              <a:gd name="T5" fmla="*/ 2895 h 5790"/>
              <a:gd name="T6" fmla="*/ 2775 w 5790"/>
              <a:gd name="T7" fmla="*/ 5790 h 5790"/>
              <a:gd name="T8" fmla="*/ 2895 w 5790"/>
              <a:gd name="T9" fmla="*/ 5790 h 5790"/>
              <a:gd name="T10" fmla="*/ 3003 w 5790"/>
              <a:gd name="T11" fmla="*/ 5790 h 5790"/>
              <a:gd name="T12" fmla="*/ 5790 w 5790"/>
              <a:gd name="T13" fmla="*/ 2895 h 5790"/>
              <a:gd name="T14" fmla="*/ 4506 w 5790"/>
              <a:gd name="T15" fmla="*/ 1336 h 5790"/>
              <a:gd name="T16" fmla="*/ 3620 w 5790"/>
              <a:gd name="T17" fmla="*/ 773 h 5790"/>
              <a:gd name="T18" fmla="*/ 3782 w 5790"/>
              <a:gd name="T19" fmla="*/ 3220 h 5790"/>
              <a:gd name="T20" fmla="*/ 2891 w 5790"/>
              <a:gd name="T21" fmla="*/ 3656 h 5790"/>
              <a:gd name="T22" fmla="*/ 1996 w 5790"/>
              <a:gd name="T23" fmla="*/ 3220 h 5790"/>
              <a:gd name="T24" fmla="*/ 1997 w 5790"/>
              <a:gd name="T25" fmla="*/ 2570 h 5790"/>
              <a:gd name="T26" fmla="*/ 2891 w 5790"/>
              <a:gd name="T27" fmla="*/ 2124 h 5790"/>
              <a:gd name="T28" fmla="*/ 3651 w 5790"/>
              <a:gd name="T29" fmla="*/ 2109 h 5790"/>
              <a:gd name="T30" fmla="*/ 1997 w 5790"/>
              <a:gd name="T31" fmla="*/ 2570 h 5790"/>
              <a:gd name="T32" fmla="*/ 3318 w 5790"/>
              <a:gd name="T33" fmla="*/ 1471 h 5790"/>
              <a:gd name="T34" fmla="*/ 2467 w 5790"/>
              <a:gd name="T35" fmla="*/ 1461 h 5790"/>
              <a:gd name="T36" fmla="*/ 2154 w 5790"/>
              <a:gd name="T37" fmla="*/ 779 h 5790"/>
              <a:gd name="T38" fmla="*/ 1298 w 5790"/>
              <a:gd name="T39" fmla="*/ 1321 h 5790"/>
              <a:gd name="T40" fmla="*/ 896 w 5790"/>
              <a:gd name="T41" fmla="*/ 1879 h 5790"/>
              <a:gd name="T42" fmla="*/ 1340 w 5790"/>
              <a:gd name="T43" fmla="*/ 2570 h 5790"/>
              <a:gd name="T44" fmla="*/ 896 w 5790"/>
              <a:gd name="T45" fmla="*/ 1879 h 5790"/>
              <a:gd name="T46" fmla="*/ 1340 w 5790"/>
              <a:gd name="T47" fmla="*/ 3220 h 5790"/>
              <a:gd name="T48" fmla="*/ 892 w 5790"/>
              <a:gd name="T49" fmla="*/ 3902 h 5790"/>
              <a:gd name="T50" fmla="*/ 1290 w 5790"/>
              <a:gd name="T51" fmla="*/ 4461 h 5790"/>
              <a:gd name="T52" fmla="*/ 2154 w 5790"/>
              <a:gd name="T53" fmla="*/ 5011 h 5790"/>
              <a:gd name="T54" fmla="*/ 2889 w 5790"/>
              <a:gd name="T55" fmla="*/ 4881 h 5790"/>
              <a:gd name="T56" fmla="*/ 2899 w 5790"/>
              <a:gd name="T57" fmla="*/ 4306 h 5790"/>
              <a:gd name="T58" fmla="*/ 2889 w 5790"/>
              <a:gd name="T59" fmla="*/ 4881 h 5790"/>
              <a:gd name="T60" fmla="*/ 4050 w 5790"/>
              <a:gd name="T61" fmla="*/ 4359 h 5790"/>
              <a:gd name="T62" fmla="*/ 3620 w 5790"/>
              <a:gd name="T63" fmla="*/ 5017 h 5790"/>
              <a:gd name="T64" fmla="*/ 4319 w 5790"/>
              <a:gd name="T65" fmla="*/ 3740 h 5790"/>
              <a:gd name="T66" fmla="*/ 5113 w 5790"/>
              <a:gd name="T67" fmla="*/ 3220 h 5790"/>
              <a:gd name="T68" fmla="*/ 5113 w 5790"/>
              <a:gd name="T69" fmla="*/ 2570 h 5790"/>
              <a:gd name="T70" fmla="*/ 4316 w 5790"/>
              <a:gd name="T71" fmla="*/ 2040 h 5790"/>
              <a:gd name="T72" fmla="*/ 5113 w 5790"/>
              <a:gd name="T73" fmla="*/ 2570 h 5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90" h="5790">
                <a:moveTo>
                  <a:pt x="3043" y="4"/>
                </a:moveTo>
                <a:cubicBezTo>
                  <a:pt x="3022" y="1"/>
                  <a:pt x="3000" y="1"/>
                  <a:pt x="2979" y="2"/>
                </a:cubicBezTo>
                <a:cubicBezTo>
                  <a:pt x="2951" y="2"/>
                  <a:pt x="2923" y="0"/>
                  <a:pt x="2895" y="0"/>
                </a:cubicBezTo>
                <a:cubicBezTo>
                  <a:pt x="2864" y="0"/>
                  <a:pt x="2833" y="2"/>
                  <a:pt x="2803" y="2"/>
                </a:cubicBezTo>
                <a:cubicBezTo>
                  <a:pt x="2777" y="0"/>
                  <a:pt x="2752" y="2"/>
                  <a:pt x="2727" y="5"/>
                </a:cubicBezTo>
                <a:cubicBezTo>
                  <a:pt x="1209" y="93"/>
                  <a:pt x="0" y="1355"/>
                  <a:pt x="0" y="2895"/>
                </a:cubicBezTo>
                <a:cubicBezTo>
                  <a:pt x="0" y="4432"/>
                  <a:pt x="1204" y="5692"/>
                  <a:pt x="2719" y="5784"/>
                </a:cubicBezTo>
                <a:cubicBezTo>
                  <a:pt x="2737" y="5787"/>
                  <a:pt x="2756" y="5790"/>
                  <a:pt x="2775" y="5790"/>
                </a:cubicBezTo>
                <a:cubicBezTo>
                  <a:pt x="2784" y="5790"/>
                  <a:pt x="2793" y="5788"/>
                  <a:pt x="2802" y="5787"/>
                </a:cubicBezTo>
                <a:cubicBezTo>
                  <a:pt x="2833" y="5788"/>
                  <a:pt x="2864" y="5790"/>
                  <a:pt x="2895" y="5790"/>
                </a:cubicBezTo>
                <a:cubicBezTo>
                  <a:pt x="2923" y="5790"/>
                  <a:pt x="2951" y="5788"/>
                  <a:pt x="2979" y="5787"/>
                </a:cubicBezTo>
                <a:cubicBezTo>
                  <a:pt x="2987" y="5788"/>
                  <a:pt x="2995" y="5790"/>
                  <a:pt x="3003" y="5790"/>
                </a:cubicBezTo>
                <a:cubicBezTo>
                  <a:pt x="3015" y="5790"/>
                  <a:pt x="3027" y="5787"/>
                  <a:pt x="3038" y="5786"/>
                </a:cubicBezTo>
                <a:cubicBezTo>
                  <a:pt x="4568" y="5711"/>
                  <a:pt x="5790" y="4443"/>
                  <a:pt x="5790" y="2895"/>
                </a:cubicBezTo>
                <a:cubicBezTo>
                  <a:pt x="5790" y="1348"/>
                  <a:pt x="4571" y="81"/>
                  <a:pt x="3043" y="4"/>
                </a:cubicBezTo>
                <a:close/>
                <a:moveTo>
                  <a:pt x="4506" y="1336"/>
                </a:moveTo>
                <a:cubicBezTo>
                  <a:pt x="4394" y="1366"/>
                  <a:pt x="4243" y="1396"/>
                  <a:pt x="4045" y="1421"/>
                </a:cubicBezTo>
                <a:cubicBezTo>
                  <a:pt x="3913" y="1179"/>
                  <a:pt x="3764" y="960"/>
                  <a:pt x="3620" y="773"/>
                </a:cubicBezTo>
                <a:cubicBezTo>
                  <a:pt x="3959" y="889"/>
                  <a:pt x="4262" y="1084"/>
                  <a:pt x="4506" y="1336"/>
                </a:cubicBezTo>
                <a:close/>
                <a:moveTo>
                  <a:pt x="3782" y="3220"/>
                </a:moveTo>
                <a:cubicBezTo>
                  <a:pt x="3755" y="3374"/>
                  <a:pt x="3711" y="3525"/>
                  <a:pt x="3655" y="3671"/>
                </a:cubicBezTo>
                <a:cubicBezTo>
                  <a:pt x="3431" y="3658"/>
                  <a:pt x="3178" y="3652"/>
                  <a:pt x="2891" y="3656"/>
                </a:cubicBezTo>
                <a:cubicBezTo>
                  <a:pt x="2604" y="3659"/>
                  <a:pt x="2352" y="3670"/>
                  <a:pt x="2129" y="3686"/>
                </a:cubicBezTo>
                <a:cubicBezTo>
                  <a:pt x="2071" y="3536"/>
                  <a:pt x="2024" y="3380"/>
                  <a:pt x="1996" y="3220"/>
                </a:cubicBezTo>
                <a:lnTo>
                  <a:pt x="3782" y="3220"/>
                </a:lnTo>
                <a:close/>
                <a:moveTo>
                  <a:pt x="1997" y="2570"/>
                </a:moveTo>
                <a:cubicBezTo>
                  <a:pt x="2025" y="2407"/>
                  <a:pt x="2073" y="2247"/>
                  <a:pt x="2134" y="2094"/>
                </a:cubicBezTo>
                <a:cubicBezTo>
                  <a:pt x="2355" y="2110"/>
                  <a:pt x="2606" y="2120"/>
                  <a:pt x="2891" y="2124"/>
                </a:cubicBezTo>
                <a:cubicBezTo>
                  <a:pt x="2947" y="2124"/>
                  <a:pt x="3001" y="2125"/>
                  <a:pt x="3054" y="2125"/>
                </a:cubicBezTo>
                <a:cubicBezTo>
                  <a:pt x="3274" y="2125"/>
                  <a:pt x="3471" y="2119"/>
                  <a:pt x="3651" y="2109"/>
                </a:cubicBezTo>
                <a:cubicBezTo>
                  <a:pt x="3709" y="2258"/>
                  <a:pt x="3755" y="2412"/>
                  <a:pt x="3782" y="2570"/>
                </a:cubicBezTo>
                <a:cubicBezTo>
                  <a:pt x="3782" y="2570"/>
                  <a:pt x="1997" y="2570"/>
                  <a:pt x="1997" y="2570"/>
                </a:cubicBezTo>
                <a:close/>
                <a:moveTo>
                  <a:pt x="2889" y="909"/>
                </a:moveTo>
                <a:cubicBezTo>
                  <a:pt x="3020" y="1059"/>
                  <a:pt x="3174" y="1250"/>
                  <a:pt x="3318" y="1471"/>
                </a:cubicBezTo>
                <a:cubicBezTo>
                  <a:pt x="3189" y="1474"/>
                  <a:pt x="3050" y="1475"/>
                  <a:pt x="2899" y="1473"/>
                </a:cubicBezTo>
                <a:cubicBezTo>
                  <a:pt x="2743" y="1472"/>
                  <a:pt x="2600" y="1467"/>
                  <a:pt x="2467" y="1461"/>
                </a:cubicBezTo>
                <a:cubicBezTo>
                  <a:pt x="2609" y="1245"/>
                  <a:pt x="2760" y="1056"/>
                  <a:pt x="2889" y="909"/>
                </a:cubicBezTo>
                <a:close/>
                <a:moveTo>
                  <a:pt x="2154" y="779"/>
                </a:moveTo>
                <a:cubicBezTo>
                  <a:pt x="2016" y="959"/>
                  <a:pt x="1873" y="1169"/>
                  <a:pt x="1745" y="1401"/>
                </a:cubicBezTo>
                <a:cubicBezTo>
                  <a:pt x="1555" y="1376"/>
                  <a:pt x="1409" y="1348"/>
                  <a:pt x="1298" y="1321"/>
                </a:cubicBezTo>
                <a:cubicBezTo>
                  <a:pt x="1535" y="1079"/>
                  <a:pt x="1828" y="893"/>
                  <a:pt x="2154" y="779"/>
                </a:cubicBezTo>
                <a:close/>
                <a:moveTo>
                  <a:pt x="896" y="1879"/>
                </a:moveTo>
                <a:cubicBezTo>
                  <a:pt x="1035" y="1929"/>
                  <a:pt x="1221" y="1977"/>
                  <a:pt x="1470" y="2018"/>
                </a:cubicBezTo>
                <a:cubicBezTo>
                  <a:pt x="1410" y="2196"/>
                  <a:pt x="1365" y="2380"/>
                  <a:pt x="1340" y="2570"/>
                </a:cubicBezTo>
                <a:lnTo>
                  <a:pt x="677" y="2570"/>
                </a:lnTo>
                <a:cubicBezTo>
                  <a:pt x="712" y="2324"/>
                  <a:pt x="787" y="2092"/>
                  <a:pt x="896" y="1879"/>
                </a:cubicBezTo>
                <a:close/>
                <a:moveTo>
                  <a:pt x="677" y="3220"/>
                </a:moveTo>
                <a:lnTo>
                  <a:pt x="1340" y="3220"/>
                </a:lnTo>
                <a:cubicBezTo>
                  <a:pt x="1364" y="3406"/>
                  <a:pt x="1408" y="3587"/>
                  <a:pt x="1467" y="3762"/>
                </a:cubicBezTo>
                <a:cubicBezTo>
                  <a:pt x="1217" y="3803"/>
                  <a:pt x="1031" y="3852"/>
                  <a:pt x="892" y="3902"/>
                </a:cubicBezTo>
                <a:cubicBezTo>
                  <a:pt x="785" y="3691"/>
                  <a:pt x="712" y="3462"/>
                  <a:pt x="677" y="3220"/>
                </a:cubicBezTo>
                <a:close/>
                <a:moveTo>
                  <a:pt x="1290" y="4461"/>
                </a:moveTo>
                <a:cubicBezTo>
                  <a:pt x="1401" y="4433"/>
                  <a:pt x="1548" y="4404"/>
                  <a:pt x="1739" y="4379"/>
                </a:cubicBezTo>
                <a:cubicBezTo>
                  <a:pt x="1869" y="4615"/>
                  <a:pt x="2014" y="4828"/>
                  <a:pt x="2154" y="5011"/>
                </a:cubicBezTo>
                <a:cubicBezTo>
                  <a:pt x="1824" y="4895"/>
                  <a:pt x="1529" y="4706"/>
                  <a:pt x="1290" y="4461"/>
                </a:cubicBezTo>
                <a:close/>
                <a:moveTo>
                  <a:pt x="2889" y="4881"/>
                </a:moveTo>
                <a:cubicBezTo>
                  <a:pt x="2757" y="4732"/>
                  <a:pt x="2604" y="4540"/>
                  <a:pt x="2459" y="4318"/>
                </a:cubicBezTo>
                <a:cubicBezTo>
                  <a:pt x="2594" y="4312"/>
                  <a:pt x="2740" y="4308"/>
                  <a:pt x="2899" y="4306"/>
                </a:cubicBezTo>
                <a:cubicBezTo>
                  <a:pt x="3052" y="4304"/>
                  <a:pt x="3193" y="4305"/>
                  <a:pt x="3324" y="4308"/>
                </a:cubicBezTo>
                <a:cubicBezTo>
                  <a:pt x="3178" y="4534"/>
                  <a:pt x="3022" y="4729"/>
                  <a:pt x="2889" y="4881"/>
                </a:cubicBezTo>
                <a:close/>
                <a:moveTo>
                  <a:pt x="3620" y="5017"/>
                </a:moveTo>
                <a:cubicBezTo>
                  <a:pt x="3766" y="4827"/>
                  <a:pt x="3917" y="4605"/>
                  <a:pt x="4050" y="4359"/>
                </a:cubicBezTo>
                <a:cubicBezTo>
                  <a:pt x="4250" y="4384"/>
                  <a:pt x="4402" y="4415"/>
                  <a:pt x="4514" y="4445"/>
                </a:cubicBezTo>
                <a:cubicBezTo>
                  <a:pt x="4268" y="4702"/>
                  <a:pt x="3963" y="4899"/>
                  <a:pt x="3620" y="5017"/>
                </a:cubicBezTo>
                <a:close/>
                <a:moveTo>
                  <a:pt x="4905" y="3887"/>
                </a:moveTo>
                <a:cubicBezTo>
                  <a:pt x="4763" y="3833"/>
                  <a:pt x="4573" y="3781"/>
                  <a:pt x="4319" y="3740"/>
                </a:cubicBezTo>
                <a:cubicBezTo>
                  <a:pt x="4374" y="3572"/>
                  <a:pt x="4415" y="3399"/>
                  <a:pt x="4439" y="3220"/>
                </a:cubicBezTo>
                <a:lnTo>
                  <a:pt x="5113" y="3220"/>
                </a:lnTo>
                <a:cubicBezTo>
                  <a:pt x="5079" y="3456"/>
                  <a:pt x="5008" y="3680"/>
                  <a:pt x="4905" y="3887"/>
                </a:cubicBezTo>
                <a:close/>
                <a:moveTo>
                  <a:pt x="5113" y="2570"/>
                </a:moveTo>
                <a:lnTo>
                  <a:pt x="4439" y="2570"/>
                </a:lnTo>
                <a:cubicBezTo>
                  <a:pt x="4415" y="2388"/>
                  <a:pt x="4372" y="2211"/>
                  <a:pt x="4316" y="2040"/>
                </a:cubicBezTo>
                <a:cubicBezTo>
                  <a:pt x="4569" y="1999"/>
                  <a:pt x="4758" y="1948"/>
                  <a:pt x="4901" y="1894"/>
                </a:cubicBezTo>
                <a:cubicBezTo>
                  <a:pt x="5006" y="2103"/>
                  <a:pt x="5078" y="2330"/>
                  <a:pt x="5113" y="2570"/>
                </a:cubicBezTo>
                <a:close/>
              </a:path>
            </a:pathLst>
          </a:custGeom>
          <a:solidFill>
            <a:srgbClr val="8C5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华文中宋" panose="02010600040101010101" pitchFamily="2" charset="-122"/>
              <a:sym typeface="Times New Roman" panose="02020603050405020304" pitchFamily="18" charset="0"/>
            </a:endParaRPr>
          </a:p>
        </p:txBody>
      </p:sp>
      <p:sp>
        <p:nvSpPr>
          <p:cNvPr id="12" name="two-left-arrows_44887">
            <a:extLst>
              <a:ext uri="{FF2B5EF4-FFF2-40B4-BE49-F238E27FC236}">
                <a16:creationId xmlns:a16="http://schemas.microsoft.com/office/drawing/2014/main" id="{98450705-B945-CE51-CB58-BD78616B6DAA}"/>
              </a:ext>
            </a:extLst>
          </p:cNvPr>
          <p:cNvSpPr/>
          <p:nvPr/>
        </p:nvSpPr>
        <p:spPr>
          <a:xfrm rot="16200000">
            <a:off x="5791155" y="3557900"/>
            <a:ext cx="609685" cy="401341"/>
          </a:xfrm>
          <a:custGeom>
            <a:avLst/>
            <a:gdLst>
              <a:gd name="connsiteX0" fmla="*/ 453146 w 608558"/>
              <a:gd name="connsiteY0" fmla="*/ 0 h 400600"/>
              <a:gd name="connsiteX1" fmla="*/ 601522 w 608558"/>
              <a:gd name="connsiteY1" fmla="*/ 0 h 400600"/>
              <a:gd name="connsiteX2" fmla="*/ 607511 w 608558"/>
              <a:gd name="connsiteY2" fmla="*/ 9687 h 400600"/>
              <a:gd name="connsiteX3" fmla="*/ 447073 w 608558"/>
              <a:gd name="connsiteY3" fmla="*/ 188761 h 400600"/>
              <a:gd name="connsiteX4" fmla="*/ 447073 w 608558"/>
              <a:gd name="connsiteY4" fmla="*/ 208218 h 400600"/>
              <a:gd name="connsiteX5" fmla="*/ 607511 w 608558"/>
              <a:gd name="connsiteY5" fmla="*/ 390914 h 400600"/>
              <a:gd name="connsiteX6" fmla="*/ 601522 w 608558"/>
              <a:gd name="connsiteY6" fmla="*/ 400600 h 400600"/>
              <a:gd name="connsiteX7" fmla="*/ 453146 w 608558"/>
              <a:gd name="connsiteY7" fmla="*/ 400600 h 400600"/>
              <a:gd name="connsiteX8" fmla="*/ 437372 w 608558"/>
              <a:gd name="connsiteY8" fmla="*/ 390914 h 400600"/>
              <a:gd name="connsiteX9" fmla="*/ 277018 w 608558"/>
              <a:gd name="connsiteY9" fmla="*/ 208218 h 400600"/>
              <a:gd name="connsiteX10" fmla="*/ 277018 w 608558"/>
              <a:gd name="connsiteY10" fmla="*/ 188761 h 400600"/>
              <a:gd name="connsiteX11" fmla="*/ 412404 w 608558"/>
              <a:gd name="connsiteY11" fmla="*/ 37651 h 400600"/>
              <a:gd name="connsiteX12" fmla="*/ 453146 w 608558"/>
              <a:gd name="connsiteY12" fmla="*/ 0 h 400600"/>
              <a:gd name="connsiteX13" fmla="*/ 178152 w 608558"/>
              <a:gd name="connsiteY13" fmla="*/ 0 h 400600"/>
              <a:gd name="connsiteX14" fmla="*/ 326528 w 608558"/>
              <a:gd name="connsiteY14" fmla="*/ 0 h 400600"/>
              <a:gd name="connsiteX15" fmla="*/ 332517 w 608558"/>
              <a:gd name="connsiteY15" fmla="*/ 9687 h 400600"/>
              <a:gd name="connsiteX16" fmla="*/ 172163 w 608558"/>
              <a:gd name="connsiteY16" fmla="*/ 188761 h 400600"/>
              <a:gd name="connsiteX17" fmla="*/ 172163 w 608558"/>
              <a:gd name="connsiteY17" fmla="*/ 208218 h 400600"/>
              <a:gd name="connsiteX18" fmla="*/ 332517 w 608558"/>
              <a:gd name="connsiteY18" fmla="*/ 390914 h 400600"/>
              <a:gd name="connsiteX19" fmla="*/ 326528 w 608558"/>
              <a:gd name="connsiteY19" fmla="*/ 400600 h 400600"/>
              <a:gd name="connsiteX20" fmla="*/ 178152 w 608558"/>
              <a:gd name="connsiteY20" fmla="*/ 400600 h 400600"/>
              <a:gd name="connsiteX21" fmla="*/ 162378 w 608558"/>
              <a:gd name="connsiteY21" fmla="*/ 390914 h 400600"/>
              <a:gd name="connsiteX22" fmla="*/ 2024 w 608558"/>
              <a:gd name="connsiteY22" fmla="*/ 208218 h 400600"/>
              <a:gd name="connsiteX23" fmla="*/ 2024 w 608558"/>
              <a:gd name="connsiteY23" fmla="*/ 188761 h 400600"/>
              <a:gd name="connsiteX24" fmla="*/ 153521 w 608558"/>
              <a:gd name="connsiteY24" fmla="*/ 19710 h 400600"/>
              <a:gd name="connsiteX25" fmla="*/ 178152 w 608558"/>
              <a:gd name="connsiteY25" fmla="*/ 0 h 4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8558" h="400600">
                <a:moveTo>
                  <a:pt x="453146" y="0"/>
                </a:moveTo>
                <a:lnTo>
                  <a:pt x="601522" y="0"/>
                </a:lnTo>
                <a:cubicBezTo>
                  <a:pt x="607511" y="0"/>
                  <a:pt x="610210" y="4380"/>
                  <a:pt x="607511" y="9687"/>
                </a:cubicBezTo>
                <a:lnTo>
                  <a:pt x="447073" y="188761"/>
                </a:lnTo>
                <a:cubicBezTo>
                  <a:pt x="444458" y="194151"/>
                  <a:pt x="444458" y="202827"/>
                  <a:pt x="447073" y="208218"/>
                </a:cubicBezTo>
                <a:lnTo>
                  <a:pt x="607511" y="390914"/>
                </a:lnTo>
                <a:cubicBezTo>
                  <a:pt x="610210" y="396304"/>
                  <a:pt x="607511" y="400600"/>
                  <a:pt x="601522" y="400600"/>
                </a:cubicBezTo>
                <a:lnTo>
                  <a:pt x="453146" y="400600"/>
                </a:lnTo>
                <a:cubicBezTo>
                  <a:pt x="447157" y="400600"/>
                  <a:pt x="440071" y="396304"/>
                  <a:pt x="437372" y="390914"/>
                </a:cubicBezTo>
                <a:lnTo>
                  <a:pt x="277018" y="208218"/>
                </a:lnTo>
                <a:cubicBezTo>
                  <a:pt x="274319" y="202827"/>
                  <a:pt x="274319" y="194151"/>
                  <a:pt x="277018" y="188761"/>
                </a:cubicBezTo>
                <a:cubicBezTo>
                  <a:pt x="277862" y="187076"/>
                  <a:pt x="396630" y="55255"/>
                  <a:pt x="412404" y="37651"/>
                </a:cubicBezTo>
                <a:cubicBezTo>
                  <a:pt x="421345" y="27628"/>
                  <a:pt x="439397" y="0"/>
                  <a:pt x="453146" y="0"/>
                </a:cubicBezTo>
                <a:close/>
                <a:moveTo>
                  <a:pt x="178152" y="0"/>
                </a:moveTo>
                <a:lnTo>
                  <a:pt x="326528" y="0"/>
                </a:lnTo>
                <a:cubicBezTo>
                  <a:pt x="332517" y="0"/>
                  <a:pt x="335216" y="4380"/>
                  <a:pt x="332517" y="9687"/>
                </a:cubicBezTo>
                <a:lnTo>
                  <a:pt x="172163" y="188761"/>
                </a:lnTo>
                <a:cubicBezTo>
                  <a:pt x="169464" y="194151"/>
                  <a:pt x="169464" y="202827"/>
                  <a:pt x="172163" y="208218"/>
                </a:cubicBezTo>
                <a:lnTo>
                  <a:pt x="332517" y="390914"/>
                </a:lnTo>
                <a:cubicBezTo>
                  <a:pt x="335216" y="396220"/>
                  <a:pt x="332517" y="400600"/>
                  <a:pt x="326528" y="400600"/>
                </a:cubicBezTo>
                <a:lnTo>
                  <a:pt x="178152" y="400600"/>
                </a:lnTo>
                <a:cubicBezTo>
                  <a:pt x="172163" y="400600"/>
                  <a:pt x="165077" y="396220"/>
                  <a:pt x="162378" y="390914"/>
                </a:cubicBezTo>
                <a:lnTo>
                  <a:pt x="2024" y="208218"/>
                </a:lnTo>
                <a:cubicBezTo>
                  <a:pt x="-675" y="202827"/>
                  <a:pt x="-675" y="194151"/>
                  <a:pt x="2024" y="188761"/>
                </a:cubicBezTo>
                <a:cubicBezTo>
                  <a:pt x="26065" y="161975"/>
                  <a:pt x="144917" y="29565"/>
                  <a:pt x="153521" y="19710"/>
                </a:cubicBezTo>
                <a:cubicBezTo>
                  <a:pt x="159932" y="12214"/>
                  <a:pt x="166849" y="0"/>
                  <a:pt x="178152" y="0"/>
                </a:cubicBezTo>
                <a:close/>
              </a:path>
            </a:pathLst>
          </a:custGeom>
          <a:solidFill>
            <a:srgbClr val="8C5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华文中宋" panose="02010600040101010101" pitchFamily="2" charset="-122"/>
              <a:sym typeface="Times New Roman" panose="02020603050405020304" pitchFamily="18" charset="0"/>
            </a:endParaRPr>
          </a:p>
        </p:txBody>
      </p:sp>
    </p:spTree>
    <p:custDataLst>
      <p:tags r:id="rId1"/>
    </p:custDataLst>
    <p:extLst>
      <p:ext uri="{BB962C8B-B14F-4D97-AF65-F5344CB8AC3E}">
        <p14:creationId xmlns:p14="http://schemas.microsoft.com/office/powerpoint/2010/main" val="311277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a:extLst>
              <a:ext uri="{FF2B5EF4-FFF2-40B4-BE49-F238E27FC236}">
                <a16:creationId xmlns:a16="http://schemas.microsoft.com/office/drawing/2014/main" id="{849A92F0-A27E-C998-9969-EFF9C10A644C}"/>
              </a:ext>
            </a:extLst>
          </p:cNvPr>
          <p:cNvPicPr>
            <a:picLocks noGrp="1" noChangeAspect="1"/>
          </p:cNvPicPr>
          <p:nvPr>
            <p:ph idx="1"/>
          </p:nvPr>
        </p:nvPicPr>
        <p:blipFill rotWithShape="1">
          <a:blip r:embed="rId3"/>
          <a:srcRect l="9214" t="21649" r="14266" b="24334"/>
          <a:stretch/>
        </p:blipFill>
        <p:spPr>
          <a:xfrm>
            <a:off x="10024111" y="104937"/>
            <a:ext cx="1699259" cy="950432"/>
          </a:xfrm>
        </p:spPr>
      </p:pic>
      <p:cxnSp>
        <p:nvCxnSpPr>
          <p:cNvPr id="7" name="直线连接符 6">
            <a:extLst>
              <a:ext uri="{FF2B5EF4-FFF2-40B4-BE49-F238E27FC236}">
                <a16:creationId xmlns:a16="http://schemas.microsoft.com/office/drawing/2014/main" id="{660E133F-18C3-F306-B21D-90DF1AFD3FAA}"/>
              </a:ext>
            </a:extLst>
          </p:cNvPr>
          <p:cNvCxnSpPr>
            <a:cxnSpLocks/>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52552ACB-31E7-1D60-CFBC-AA6CA67C1F40}"/>
              </a:ext>
            </a:extLst>
          </p:cNvPr>
          <p:cNvSpPr>
            <a:spLocks noGrp="1"/>
          </p:cNvSpPr>
          <p:nvPr>
            <p:ph type="sldNum" sz="quarter" idx="12"/>
          </p:nvPr>
        </p:nvSpPr>
        <p:spPr>
          <a:xfrm>
            <a:off x="8980169" y="6331975"/>
            <a:ext cx="2743200" cy="365125"/>
          </a:xfrm>
        </p:spPr>
        <p:txBody>
          <a:bodyPr/>
          <a:lstStyle/>
          <a:p>
            <a:fld id="{B8CF6CF6-76A8-8148-ADCB-05C92FF3BDC9}" type="slidenum">
              <a:rPr kumimoji="1" lang="zh-CN" altLang="en-US" smtClean="0">
                <a:latin typeface="Times New Roman" panose="02020603050405020304" pitchFamily="18" charset="0"/>
                <a:ea typeface="华文中宋" panose="02010600040101010101" pitchFamily="2" charset="-122"/>
                <a:sym typeface="Times New Roman" panose="02020603050405020304" pitchFamily="18" charset="0"/>
              </a:rPr>
              <a:t>3</a:t>
            </a:fld>
            <a:endParaRPr kumimoji="1" lang="zh-CN" altLang="en-US" dirty="0">
              <a:latin typeface="Times New Roman" panose="02020603050405020304" pitchFamily="18" charset="0"/>
              <a:ea typeface="华文中宋" panose="02010600040101010101" pitchFamily="2" charset="-122"/>
              <a:sym typeface="Times New Roman" panose="02020603050405020304" pitchFamily="18" charset="0"/>
            </a:endParaRPr>
          </a:p>
        </p:txBody>
      </p:sp>
      <p:sp>
        <p:nvSpPr>
          <p:cNvPr id="6" name="TextBox 5"/>
          <p:cNvSpPr txBox="1"/>
          <p:nvPr/>
        </p:nvSpPr>
        <p:spPr>
          <a:xfrm>
            <a:off x="307910" y="492090"/>
            <a:ext cx="9892003" cy="461665"/>
          </a:xfrm>
          <a:prstGeom prst="rect">
            <a:avLst/>
          </a:prstGeom>
          <a:noFill/>
        </p:spPr>
        <p:txBody>
          <a:bodyPr wrap="square" rtlCol="0">
            <a:spAutoFit/>
          </a:bodyPr>
          <a:lstStyle/>
          <a:p>
            <a:r>
              <a:rPr lang="en-US" altLang="zh-CN" sz="2400" b="1"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1.2 The dataset of CPI&amp;PPI</a:t>
            </a:r>
          </a:p>
        </p:txBody>
      </p:sp>
      <p:sp>
        <p:nvSpPr>
          <p:cNvPr id="3" name="文本框 9">
            <a:extLst>
              <a:ext uri="{FF2B5EF4-FFF2-40B4-BE49-F238E27FC236}">
                <a16:creationId xmlns:a16="http://schemas.microsoft.com/office/drawing/2014/main" id="{CA1BD577-7F0F-D147-C132-6AD288142E37}"/>
              </a:ext>
            </a:extLst>
          </p:cNvPr>
          <p:cNvSpPr txBox="1"/>
          <p:nvPr/>
        </p:nvSpPr>
        <p:spPr>
          <a:xfrm>
            <a:off x="468631" y="1597265"/>
            <a:ext cx="3072168" cy="1631216"/>
          </a:xfrm>
          <a:prstGeom prst="rect">
            <a:avLst/>
          </a:prstGeom>
          <a:noFill/>
        </p:spPr>
        <p:txBody>
          <a:bodyPr wrap="square" rtlCol="0">
            <a:spAutoFit/>
          </a:bodyPr>
          <a:lstStyle/>
          <a:p>
            <a:pPr marL="342900" indent="-342900" algn="just">
              <a:buFont typeface="Arial" panose="020B0604020202020204" pitchFamily="34" charset="0"/>
              <a:buChar char="•"/>
            </a:pPr>
            <a:r>
              <a:rPr kumimoji="1" lang="en-US" altLang="zh-CN" sz="2000"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In economics, CPI is an index of price changes that reflects the prices of products and services related to residents' lives. </a:t>
            </a:r>
          </a:p>
        </p:txBody>
      </p:sp>
      <p:sp>
        <p:nvSpPr>
          <p:cNvPr id="2" name="文本框 9">
            <a:extLst>
              <a:ext uri="{FF2B5EF4-FFF2-40B4-BE49-F238E27FC236}">
                <a16:creationId xmlns:a16="http://schemas.microsoft.com/office/drawing/2014/main" id="{EDBBCA67-61DF-F9BB-D490-BBA3CA0E5F94}"/>
              </a:ext>
            </a:extLst>
          </p:cNvPr>
          <p:cNvSpPr txBox="1"/>
          <p:nvPr/>
        </p:nvSpPr>
        <p:spPr>
          <a:xfrm>
            <a:off x="468631" y="3886801"/>
            <a:ext cx="3072168" cy="1938992"/>
          </a:xfrm>
          <a:prstGeom prst="rect">
            <a:avLst/>
          </a:prstGeom>
          <a:noFill/>
        </p:spPr>
        <p:txBody>
          <a:bodyPr wrap="square" rtlCol="0">
            <a:spAutoFit/>
          </a:bodyPr>
          <a:lstStyle/>
          <a:p>
            <a:pPr marL="342900" indent="-342900" algn="just">
              <a:buFont typeface="Arial" panose="020B0604020202020204" pitchFamily="34" charset="0"/>
              <a:buChar char="•"/>
            </a:pPr>
            <a:r>
              <a:rPr kumimoji="1" lang="en-US" altLang="zh-CN" sz="2000"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PPI is the relative number of price changes when the products of industrial enterprises are sold for the first time in a certain period of time.</a:t>
            </a:r>
          </a:p>
        </p:txBody>
      </p:sp>
      <p:pic>
        <p:nvPicPr>
          <p:cNvPr id="11" name="图片 10">
            <a:extLst>
              <a:ext uri="{FF2B5EF4-FFF2-40B4-BE49-F238E27FC236}">
                <a16:creationId xmlns:a16="http://schemas.microsoft.com/office/drawing/2014/main" id="{8C4B9448-584A-8B32-577F-976F1275CD1F}"/>
              </a:ext>
            </a:extLst>
          </p:cNvPr>
          <p:cNvPicPr>
            <a:picLocks noChangeAspect="1"/>
          </p:cNvPicPr>
          <p:nvPr/>
        </p:nvPicPr>
        <p:blipFill>
          <a:blip r:embed="rId4"/>
          <a:stretch>
            <a:fillRect/>
          </a:stretch>
        </p:blipFill>
        <p:spPr>
          <a:xfrm>
            <a:off x="3688138" y="1622018"/>
            <a:ext cx="1368370" cy="4245058"/>
          </a:xfrm>
          <a:prstGeom prst="rect">
            <a:avLst/>
          </a:prstGeom>
          <a:ln>
            <a:solidFill>
              <a:srgbClr val="8C57C4"/>
            </a:solidFill>
          </a:ln>
        </p:spPr>
      </p:pic>
      <p:pic>
        <p:nvPicPr>
          <p:cNvPr id="15" name="图片 14">
            <a:extLst>
              <a:ext uri="{FF2B5EF4-FFF2-40B4-BE49-F238E27FC236}">
                <a16:creationId xmlns:a16="http://schemas.microsoft.com/office/drawing/2014/main" id="{EF14EA95-AB1C-FC96-E7A1-F046DCB7D330}"/>
              </a:ext>
            </a:extLst>
          </p:cNvPr>
          <p:cNvPicPr>
            <a:picLocks noChangeAspect="1"/>
          </p:cNvPicPr>
          <p:nvPr/>
        </p:nvPicPr>
        <p:blipFill>
          <a:blip r:embed="rId5"/>
          <a:stretch>
            <a:fillRect/>
          </a:stretch>
        </p:blipFill>
        <p:spPr>
          <a:xfrm>
            <a:off x="5343589" y="1622018"/>
            <a:ext cx="1347637" cy="4245058"/>
          </a:xfrm>
          <a:prstGeom prst="rect">
            <a:avLst/>
          </a:prstGeom>
          <a:ln>
            <a:solidFill>
              <a:srgbClr val="8C57C4"/>
            </a:solidFill>
          </a:ln>
        </p:spPr>
      </p:pic>
      <p:pic>
        <p:nvPicPr>
          <p:cNvPr id="10" name="图片 9">
            <a:extLst>
              <a:ext uri="{FF2B5EF4-FFF2-40B4-BE49-F238E27FC236}">
                <a16:creationId xmlns:a16="http://schemas.microsoft.com/office/drawing/2014/main" id="{DB14670A-CF67-83E0-3F7E-3C1E7BE371D0}"/>
              </a:ext>
            </a:extLst>
          </p:cNvPr>
          <p:cNvPicPr>
            <a:picLocks noChangeAspect="1"/>
          </p:cNvPicPr>
          <p:nvPr/>
        </p:nvPicPr>
        <p:blipFill>
          <a:blip r:embed="rId6"/>
          <a:stretch>
            <a:fillRect/>
          </a:stretch>
        </p:blipFill>
        <p:spPr>
          <a:xfrm>
            <a:off x="6875670" y="1759291"/>
            <a:ext cx="5213693" cy="3970512"/>
          </a:xfrm>
          <a:prstGeom prst="rect">
            <a:avLst/>
          </a:prstGeom>
        </p:spPr>
      </p:pic>
      <p:sp>
        <p:nvSpPr>
          <p:cNvPr id="13" name="文本框 12">
            <a:extLst>
              <a:ext uri="{FF2B5EF4-FFF2-40B4-BE49-F238E27FC236}">
                <a16:creationId xmlns:a16="http://schemas.microsoft.com/office/drawing/2014/main" id="{57BC01AB-92EE-6328-DF42-6EC3F9C1413A}"/>
              </a:ext>
            </a:extLst>
          </p:cNvPr>
          <p:cNvSpPr txBox="1"/>
          <p:nvPr/>
        </p:nvSpPr>
        <p:spPr>
          <a:xfrm>
            <a:off x="4092438" y="6039922"/>
            <a:ext cx="646331" cy="369332"/>
          </a:xfrm>
          <a:prstGeom prst="rect">
            <a:avLst/>
          </a:prstGeom>
          <a:noFill/>
        </p:spPr>
        <p:txBody>
          <a:bodyPr wrap="none" rtlCol="0">
            <a:spAutoFit/>
          </a:bodyPr>
          <a:lstStyle/>
          <a:p>
            <a:r>
              <a:rPr lang="en-US" altLang="zh-CN" b="1" dirty="0">
                <a:solidFill>
                  <a:srgbClr val="8C57C4"/>
                </a:solidFill>
                <a:latin typeface="Times New Roman" panose="02020603050405020304" pitchFamily="18" charset="0"/>
                <a:ea typeface="华文中宋" panose="02010600040101010101" pitchFamily="2" charset="-122"/>
                <a:sym typeface="Times New Roman" panose="02020603050405020304" pitchFamily="18" charset="0"/>
              </a:rPr>
              <a:t>……</a:t>
            </a:r>
            <a:endParaRPr lang="zh-CN" altLang="en-US" b="1" dirty="0">
              <a:solidFill>
                <a:srgbClr val="8C57C4"/>
              </a:solidFill>
              <a:latin typeface="Times New Roman" panose="02020603050405020304" pitchFamily="18" charset="0"/>
              <a:ea typeface="华文中宋" panose="02010600040101010101" pitchFamily="2" charset="-122"/>
              <a:sym typeface="Times New Roman" panose="02020603050405020304" pitchFamily="18" charset="0"/>
            </a:endParaRPr>
          </a:p>
        </p:txBody>
      </p:sp>
      <p:sp>
        <p:nvSpPr>
          <p:cNvPr id="17" name="文本框 16">
            <a:extLst>
              <a:ext uri="{FF2B5EF4-FFF2-40B4-BE49-F238E27FC236}">
                <a16:creationId xmlns:a16="http://schemas.microsoft.com/office/drawing/2014/main" id="{A25D956E-83FB-F1EA-CF0A-6B255D552AAD}"/>
              </a:ext>
            </a:extLst>
          </p:cNvPr>
          <p:cNvSpPr txBox="1"/>
          <p:nvPr/>
        </p:nvSpPr>
        <p:spPr>
          <a:xfrm>
            <a:off x="5737522" y="6039922"/>
            <a:ext cx="646331" cy="369332"/>
          </a:xfrm>
          <a:prstGeom prst="rect">
            <a:avLst/>
          </a:prstGeom>
          <a:noFill/>
        </p:spPr>
        <p:txBody>
          <a:bodyPr wrap="none" rtlCol="0">
            <a:spAutoFit/>
          </a:bodyPr>
          <a:lstStyle/>
          <a:p>
            <a:r>
              <a:rPr lang="en-US" altLang="zh-CN" b="1" dirty="0">
                <a:solidFill>
                  <a:srgbClr val="8C57C4"/>
                </a:solidFill>
                <a:latin typeface="Times New Roman" panose="02020603050405020304" pitchFamily="18" charset="0"/>
                <a:ea typeface="华文中宋" panose="02010600040101010101" pitchFamily="2" charset="-122"/>
                <a:sym typeface="Times New Roman" panose="02020603050405020304" pitchFamily="18" charset="0"/>
              </a:rPr>
              <a:t>……</a:t>
            </a:r>
            <a:endParaRPr lang="zh-CN" altLang="en-US" b="1" dirty="0">
              <a:solidFill>
                <a:srgbClr val="8C57C4"/>
              </a:solidFill>
              <a:latin typeface="Times New Roman" panose="02020603050405020304" pitchFamily="18" charset="0"/>
              <a:ea typeface="华文中宋" panose="02010600040101010101" pitchFamily="2" charset="-122"/>
              <a:sym typeface="Times New Roman" panose="02020603050405020304" pitchFamily="18" charset="0"/>
            </a:endParaRPr>
          </a:p>
        </p:txBody>
      </p:sp>
      <p:sp>
        <p:nvSpPr>
          <p:cNvPr id="18" name="文本框 17">
            <a:extLst>
              <a:ext uri="{FF2B5EF4-FFF2-40B4-BE49-F238E27FC236}">
                <a16:creationId xmlns:a16="http://schemas.microsoft.com/office/drawing/2014/main" id="{479FA98E-48E3-5E5D-619A-062E02B0A9C0}"/>
              </a:ext>
            </a:extLst>
          </p:cNvPr>
          <p:cNvSpPr txBox="1"/>
          <p:nvPr/>
        </p:nvSpPr>
        <p:spPr>
          <a:xfrm>
            <a:off x="468631" y="1246721"/>
            <a:ext cx="1061509" cy="461665"/>
          </a:xfrm>
          <a:prstGeom prst="rect">
            <a:avLst/>
          </a:prstGeom>
          <a:noFill/>
        </p:spPr>
        <p:txBody>
          <a:bodyPr wrap="none" rtlCol="0">
            <a:spAutoFit/>
          </a:bodyPr>
          <a:lstStyle/>
          <a:p>
            <a:pPr marL="342900" indent="-342900">
              <a:buFont typeface="Wingdings" panose="05000000000000000000" pitchFamily="2" charset="2"/>
              <a:buChar char="Ø"/>
            </a:pPr>
            <a:r>
              <a:rPr lang="en-US" altLang="zh-CN" sz="2400" b="1" dirty="0">
                <a:solidFill>
                  <a:srgbClr val="8C57C4"/>
                </a:solidFill>
                <a:latin typeface="Times New Roman" panose="02020603050405020304" pitchFamily="18" charset="0"/>
                <a:ea typeface="华文中宋" panose="02010600040101010101" pitchFamily="2" charset="-122"/>
                <a:sym typeface="Times New Roman" panose="02020603050405020304" pitchFamily="18" charset="0"/>
              </a:rPr>
              <a:t>CPI</a:t>
            </a:r>
            <a:endParaRPr lang="zh-CN" altLang="en-US" sz="2400" b="1" dirty="0">
              <a:solidFill>
                <a:srgbClr val="8C57C4"/>
              </a:solidFill>
              <a:latin typeface="Times New Roman" panose="02020603050405020304" pitchFamily="18" charset="0"/>
              <a:ea typeface="华文中宋" panose="02010600040101010101" pitchFamily="2" charset="-122"/>
              <a:sym typeface="Times New Roman" panose="02020603050405020304" pitchFamily="18" charset="0"/>
            </a:endParaRPr>
          </a:p>
        </p:txBody>
      </p:sp>
      <p:sp>
        <p:nvSpPr>
          <p:cNvPr id="19" name="文本框 18">
            <a:extLst>
              <a:ext uri="{FF2B5EF4-FFF2-40B4-BE49-F238E27FC236}">
                <a16:creationId xmlns:a16="http://schemas.microsoft.com/office/drawing/2014/main" id="{90FB1ABE-CE04-E8E5-C679-0F1BCAD3AFA3}"/>
              </a:ext>
            </a:extLst>
          </p:cNvPr>
          <p:cNvSpPr txBox="1"/>
          <p:nvPr/>
        </p:nvSpPr>
        <p:spPr>
          <a:xfrm>
            <a:off x="468630" y="3484691"/>
            <a:ext cx="1026243" cy="461665"/>
          </a:xfrm>
          <a:prstGeom prst="rect">
            <a:avLst/>
          </a:prstGeom>
          <a:noFill/>
        </p:spPr>
        <p:txBody>
          <a:bodyPr wrap="none" rtlCol="0">
            <a:spAutoFit/>
          </a:bodyPr>
          <a:lstStyle/>
          <a:p>
            <a:pPr marL="342900" indent="-342900">
              <a:buFont typeface="Wingdings" panose="05000000000000000000" pitchFamily="2" charset="2"/>
              <a:buChar char="Ø"/>
            </a:pPr>
            <a:r>
              <a:rPr lang="en-US" altLang="zh-CN" sz="2400" b="1" dirty="0">
                <a:solidFill>
                  <a:srgbClr val="8C57C4"/>
                </a:solidFill>
                <a:latin typeface="Times New Roman" panose="02020603050405020304" pitchFamily="18" charset="0"/>
                <a:ea typeface="华文中宋" panose="02010600040101010101" pitchFamily="2" charset="-122"/>
                <a:sym typeface="Times New Roman" panose="02020603050405020304" pitchFamily="18" charset="0"/>
              </a:rPr>
              <a:t>PPI</a:t>
            </a:r>
            <a:endParaRPr lang="zh-CN" altLang="en-US" sz="2400" b="1" dirty="0">
              <a:solidFill>
                <a:srgbClr val="8C57C4"/>
              </a:solidFill>
              <a:latin typeface="Times New Roman" panose="02020603050405020304" pitchFamily="18" charset="0"/>
              <a:ea typeface="华文中宋" panose="02010600040101010101" pitchFamily="2" charset="-122"/>
              <a:sym typeface="Times New Roman" panose="02020603050405020304" pitchFamily="18" charset="0"/>
            </a:endParaRPr>
          </a:p>
        </p:txBody>
      </p:sp>
    </p:spTree>
    <p:custDataLst>
      <p:tags r:id="rId1"/>
    </p:custDataLst>
    <p:extLst>
      <p:ext uri="{BB962C8B-B14F-4D97-AF65-F5344CB8AC3E}">
        <p14:creationId xmlns:p14="http://schemas.microsoft.com/office/powerpoint/2010/main" val="202110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a:extLst>
              <a:ext uri="{FF2B5EF4-FFF2-40B4-BE49-F238E27FC236}">
                <a16:creationId xmlns:a16="http://schemas.microsoft.com/office/drawing/2014/main" id="{849A92F0-A27E-C998-9969-EFF9C10A644C}"/>
              </a:ext>
            </a:extLst>
          </p:cNvPr>
          <p:cNvPicPr>
            <a:picLocks noGrp="1" noChangeAspect="1"/>
          </p:cNvPicPr>
          <p:nvPr>
            <p:ph idx="1"/>
          </p:nvPr>
        </p:nvPicPr>
        <p:blipFill rotWithShape="1">
          <a:blip r:embed="rId3"/>
          <a:srcRect l="9214" t="21649" r="14266" b="24334"/>
          <a:stretch/>
        </p:blipFill>
        <p:spPr>
          <a:xfrm>
            <a:off x="10024111" y="104937"/>
            <a:ext cx="1699259" cy="950432"/>
          </a:xfrm>
        </p:spPr>
      </p:pic>
      <p:cxnSp>
        <p:nvCxnSpPr>
          <p:cNvPr id="7" name="直线连接符 6">
            <a:extLst>
              <a:ext uri="{FF2B5EF4-FFF2-40B4-BE49-F238E27FC236}">
                <a16:creationId xmlns:a16="http://schemas.microsoft.com/office/drawing/2014/main" id="{660E133F-18C3-F306-B21D-90DF1AFD3FAA}"/>
              </a:ext>
            </a:extLst>
          </p:cNvPr>
          <p:cNvCxnSpPr>
            <a:cxnSpLocks/>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52552ACB-31E7-1D60-CFBC-AA6CA67C1F40}"/>
              </a:ext>
            </a:extLst>
          </p:cNvPr>
          <p:cNvSpPr>
            <a:spLocks noGrp="1"/>
          </p:cNvSpPr>
          <p:nvPr>
            <p:ph type="sldNum" sz="quarter" idx="12"/>
          </p:nvPr>
        </p:nvSpPr>
        <p:spPr>
          <a:xfrm>
            <a:off x="8980169" y="6331975"/>
            <a:ext cx="2743200" cy="365125"/>
          </a:xfrm>
        </p:spPr>
        <p:txBody>
          <a:bodyPr/>
          <a:lstStyle/>
          <a:p>
            <a:fld id="{B8CF6CF6-76A8-8148-ADCB-05C92FF3BDC9}" type="slidenum">
              <a:rPr kumimoji="1" lang="zh-CN" altLang="en-US" smtClean="0">
                <a:latin typeface="Times New Roman" panose="02020603050405020304" pitchFamily="18" charset="0"/>
                <a:ea typeface="华文中宋" panose="02010600040101010101" pitchFamily="2" charset="-122"/>
                <a:sym typeface="Times New Roman" panose="02020603050405020304" pitchFamily="18" charset="0"/>
              </a:rPr>
              <a:t>4</a:t>
            </a:fld>
            <a:endParaRPr kumimoji="1" lang="zh-CN" altLang="en-US" dirty="0">
              <a:latin typeface="Times New Roman" panose="02020603050405020304" pitchFamily="18" charset="0"/>
              <a:ea typeface="华文中宋" panose="02010600040101010101" pitchFamily="2" charset="-122"/>
              <a:sym typeface="Times New Roman" panose="02020603050405020304" pitchFamily="18" charset="0"/>
            </a:endParaRPr>
          </a:p>
        </p:txBody>
      </p:sp>
      <p:sp>
        <p:nvSpPr>
          <p:cNvPr id="6" name="TextBox 5"/>
          <p:cNvSpPr txBox="1"/>
          <p:nvPr/>
        </p:nvSpPr>
        <p:spPr>
          <a:xfrm>
            <a:off x="307910" y="492090"/>
            <a:ext cx="9892003" cy="461665"/>
          </a:xfrm>
          <a:prstGeom prst="rect">
            <a:avLst/>
          </a:prstGeom>
          <a:noFill/>
        </p:spPr>
        <p:txBody>
          <a:bodyPr wrap="square" rtlCol="0">
            <a:spAutoFit/>
          </a:bodyPr>
          <a:lstStyle/>
          <a:p>
            <a:r>
              <a:rPr lang="en-US" altLang="zh-CN" sz="2400" b="1"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1.2 The dataset of </a:t>
            </a:r>
            <a:r>
              <a:rPr lang="en-US" altLang="zh-CN" sz="2400" b="1" dirty="0" err="1">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X&amp;fake.testing.X</a:t>
            </a:r>
            <a:endParaRPr lang="en-US" altLang="zh-CN" sz="2400" b="1" dirty="0">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endParaRPr>
          </a:p>
        </p:txBody>
      </p:sp>
      <p:sp>
        <p:nvSpPr>
          <p:cNvPr id="3" name="文本框 9">
            <a:extLst>
              <a:ext uri="{FF2B5EF4-FFF2-40B4-BE49-F238E27FC236}">
                <a16:creationId xmlns:a16="http://schemas.microsoft.com/office/drawing/2014/main" id="{CA1BD577-7F0F-D147-C132-6AD288142E37}"/>
              </a:ext>
            </a:extLst>
          </p:cNvPr>
          <p:cNvSpPr txBox="1"/>
          <p:nvPr/>
        </p:nvSpPr>
        <p:spPr>
          <a:xfrm>
            <a:off x="468631" y="2260182"/>
            <a:ext cx="2801343" cy="461665"/>
          </a:xfrm>
          <a:prstGeom prst="rect">
            <a:avLst/>
          </a:prstGeom>
          <a:noFill/>
        </p:spPr>
        <p:txBody>
          <a:bodyPr wrap="square" rtlCol="0">
            <a:spAutoFit/>
          </a:bodyPr>
          <a:lstStyle/>
          <a:p>
            <a:pPr marL="342900" indent="-342900" algn="just">
              <a:buFont typeface="Wingdings" panose="05000000000000000000" pitchFamily="2" charset="2"/>
              <a:buChar char="Ø"/>
            </a:pPr>
            <a:r>
              <a:rPr kumimoji="1" lang="en-US" altLang="zh-CN" sz="2400" b="1" dirty="0">
                <a:solidFill>
                  <a:srgbClr val="8C57C4"/>
                </a:solidFill>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The dataset of X</a:t>
            </a:r>
          </a:p>
        </p:txBody>
      </p:sp>
      <p:sp>
        <p:nvSpPr>
          <p:cNvPr id="2" name="文本框 9">
            <a:extLst>
              <a:ext uri="{FF2B5EF4-FFF2-40B4-BE49-F238E27FC236}">
                <a16:creationId xmlns:a16="http://schemas.microsoft.com/office/drawing/2014/main" id="{EDBBCA67-61DF-F9BB-D490-BBA3CA0E5F94}"/>
              </a:ext>
            </a:extLst>
          </p:cNvPr>
          <p:cNvSpPr txBox="1"/>
          <p:nvPr/>
        </p:nvSpPr>
        <p:spPr>
          <a:xfrm>
            <a:off x="468631" y="4984044"/>
            <a:ext cx="4349275" cy="461665"/>
          </a:xfrm>
          <a:prstGeom prst="rect">
            <a:avLst/>
          </a:prstGeom>
          <a:noFill/>
        </p:spPr>
        <p:txBody>
          <a:bodyPr wrap="square" rtlCol="0">
            <a:spAutoFit/>
          </a:bodyPr>
          <a:lstStyle/>
          <a:p>
            <a:pPr marL="342900" indent="-342900" algn="just">
              <a:buFont typeface="Wingdings" panose="05000000000000000000" pitchFamily="2" charset="2"/>
              <a:buChar char="Ø"/>
            </a:pPr>
            <a:r>
              <a:rPr kumimoji="1" lang="en-US" altLang="zh-CN" sz="2400" b="1" dirty="0">
                <a:solidFill>
                  <a:srgbClr val="8C57C4"/>
                </a:solidFill>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The dataset of </a:t>
            </a:r>
            <a:r>
              <a:rPr kumimoji="1" lang="en-US" altLang="zh-CN" sz="2400" b="1" dirty="0" err="1">
                <a:solidFill>
                  <a:srgbClr val="8C57C4"/>
                </a:solidFill>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rPr>
              <a:t>fake.testing.X</a:t>
            </a:r>
            <a:endParaRPr kumimoji="1" lang="en-US" altLang="zh-CN" sz="2400" b="1" dirty="0">
              <a:solidFill>
                <a:srgbClr val="8C57C4"/>
              </a:solidFill>
              <a:latin typeface="Times New Roman" panose="02020603050405020304" pitchFamily="18" charset="0"/>
              <a:ea typeface="华文中宋" panose="02010600040101010101" pitchFamily="2" charset="-122"/>
              <a:cs typeface="Calibri" panose="020F0502020204030204" pitchFamily="34" charset="0"/>
              <a:sym typeface="Times New Roman" panose="02020603050405020304" pitchFamily="18" charset="0"/>
            </a:endParaRPr>
          </a:p>
        </p:txBody>
      </p:sp>
      <p:pic>
        <p:nvPicPr>
          <p:cNvPr id="19" name="图片 18">
            <a:extLst>
              <a:ext uri="{FF2B5EF4-FFF2-40B4-BE49-F238E27FC236}">
                <a16:creationId xmlns:a16="http://schemas.microsoft.com/office/drawing/2014/main" id="{EFCCE252-F4F0-CD80-67C7-9E73C7FD81D3}"/>
              </a:ext>
            </a:extLst>
          </p:cNvPr>
          <p:cNvPicPr>
            <a:picLocks noChangeAspect="1"/>
          </p:cNvPicPr>
          <p:nvPr/>
        </p:nvPicPr>
        <p:blipFill>
          <a:blip r:embed="rId4"/>
          <a:stretch>
            <a:fillRect/>
          </a:stretch>
        </p:blipFill>
        <p:spPr>
          <a:xfrm>
            <a:off x="4817907" y="1259632"/>
            <a:ext cx="6149682" cy="2552283"/>
          </a:xfrm>
          <a:prstGeom prst="rect">
            <a:avLst/>
          </a:prstGeom>
          <a:ln w="19050">
            <a:solidFill>
              <a:srgbClr val="8C57C4"/>
            </a:solidFill>
          </a:ln>
        </p:spPr>
      </p:pic>
      <p:pic>
        <p:nvPicPr>
          <p:cNvPr id="23" name="图片 22">
            <a:extLst>
              <a:ext uri="{FF2B5EF4-FFF2-40B4-BE49-F238E27FC236}">
                <a16:creationId xmlns:a16="http://schemas.microsoft.com/office/drawing/2014/main" id="{0D6DB634-FC4C-98A9-6987-A46CE9998076}"/>
              </a:ext>
            </a:extLst>
          </p:cNvPr>
          <p:cNvPicPr>
            <a:picLocks noChangeAspect="1"/>
          </p:cNvPicPr>
          <p:nvPr/>
        </p:nvPicPr>
        <p:blipFill>
          <a:blip r:embed="rId5"/>
          <a:stretch>
            <a:fillRect/>
          </a:stretch>
        </p:blipFill>
        <p:spPr>
          <a:xfrm>
            <a:off x="4817906" y="3990281"/>
            <a:ext cx="6149683" cy="2641354"/>
          </a:xfrm>
          <a:prstGeom prst="rect">
            <a:avLst/>
          </a:prstGeom>
          <a:ln w="19050">
            <a:solidFill>
              <a:schemeClr val="tx1"/>
            </a:solidFill>
          </a:ln>
        </p:spPr>
      </p:pic>
      <p:sp>
        <p:nvSpPr>
          <p:cNvPr id="8" name="文本框 7">
            <a:extLst>
              <a:ext uri="{FF2B5EF4-FFF2-40B4-BE49-F238E27FC236}">
                <a16:creationId xmlns:a16="http://schemas.microsoft.com/office/drawing/2014/main" id="{C5A9F68B-CD0F-F3E1-0D6B-AEB098F9A0EE}"/>
              </a:ext>
            </a:extLst>
          </p:cNvPr>
          <p:cNvSpPr txBox="1"/>
          <p:nvPr/>
        </p:nvSpPr>
        <p:spPr>
          <a:xfrm>
            <a:off x="11001801" y="2351107"/>
            <a:ext cx="646331" cy="369332"/>
          </a:xfrm>
          <a:prstGeom prst="rect">
            <a:avLst/>
          </a:prstGeom>
          <a:noFill/>
        </p:spPr>
        <p:txBody>
          <a:bodyPr wrap="none" rtlCol="0">
            <a:spAutoFit/>
          </a:bodyPr>
          <a:lstStyle/>
          <a:p>
            <a:r>
              <a:rPr lang="en-US" altLang="zh-CN" b="1" dirty="0">
                <a:solidFill>
                  <a:srgbClr val="8C57C4"/>
                </a:solidFill>
                <a:latin typeface="Times New Roman" panose="02020603050405020304" pitchFamily="18" charset="0"/>
                <a:ea typeface="华文中宋" panose="02010600040101010101" pitchFamily="2" charset="-122"/>
                <a:sym typeface="Times New Roman" panose="02020603050405020304" pitchFamily="18" charset="0"/>
              </a:rPr>
              <a:t>……</a:t>
            </a:r>
            <a:endParaRPr lang="zh-CN" altLang="en-US" b="1" dirty="0">
              <a:solidFill>
                <a:srgbClr val="8C57C4"/>
              </a:solidFill>
              <a:latin typeface="Times New Roman" panose="02020603050405020304" pitchFamily="18" charset="0"/>
              <a:ea typeface="华文中宋" panose="02010600040101010101" pitchFamily="2" charset="-122"/>
              <a:sym typeface="Times New Roman" panose="02020603050405020304" pitchFamily="18" charset="0"/>
            </a:endParaRPr>
          </a:p>
        </p:txBody>
      </p:sp>
      <p:sp>
        <p:nvSpPr>
          <p:cNvPr id="9" name="文本框 8">
            <a:extLst>
              <a:ext uri="{FF2B5EF4-FFF2-40B4-BE49-F238E27FC236}">
                <a16:creationId xmlns:a16="http://schemas.microsoft.com/office/drawing/2014/main" id="{2A9A421F-EFA6-FEA8-D50C-5686C47F0A42}"/>
              </a:ext>
            </a:extLst>
          </p:cNvPr>
          <p:cNvSpPr txBox="1"/>
          <p:nvPr/>
        </p:nvSpPr>
        <p:spPr>
          <a:xfrm>
            <a:off x="11001800" y="5076377"/>
            <a:ext cx="646331" cy="369332"/>
          </a:xfrm>
          <a:prstGeom prst="rect">
            <a:avLst/>
          </a:prstGeom>
          <a:noFill/>
        </p:spPr>
        <p:txBody>
          <a:bodyPr wrap="none" rtlCol="0">
            <a:spAutoFit/>
          </a:bodyPr>
          <a:lstStyle/>
          <a:p>
            <a:r>
              <a:rPr lang="en-US" altLang="zh-CN" b="1" dirty="0">
                <a:solidFill>
                  <a:srgbClr val="8C57C4"/>
                </a:solidFill>
                <a:latin typeface="Times New Roman" panose="02020603050405020304" pitchFamily="18" charset="0"/>
                <a:ea typeface="华文中宋" panose="02010600040101010101" pitchFamily="2" charset="-122"/>
                <a:sym typeface="Times New Roman" panose="02020603050405020304" pitchFamily="18" charset="0"/>
              </a:rPr>
              <a:t>……</a:t>
            </a:r>
            <a:endParaRPr lang="zh-CN" altLang="en-US" b="1" dirty="0">
              <a:solidFill>
                <a:srgbClr val="8C57C4"/>
              </a:solidFill>
              <a:latin typeface="Times New Roman" panose="02020603050405020304" pitchFamily="18" charset="0"/>
              <a:ea typeface="华文中宋" panose="02010600040101010101" pitchFamily="2" charset="-122"/>
              <a:sym typeface="Times New Roman" panose="02020603050405020304" pitchFamily="18" charset="0"/>
            </a:endParaRPr>
          </a:p>
        </p:txBody>
      </p:sp>
    </p:spTree>
    <p:custDataLst>
      <p:tags r:id="rId1"/>
    </p:custDataLst>
    <p:extLst>
      <p:ext uri="{BB962C8B-B14F-4D97-AF65-F5344CB8AC3E}">
        <p14:creationId xmlns:p14="http://schemas.microsoft.com/office/powerpoint/2010/main" val="1850509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p:cNvPicPr>
            <a:picLocks noGrp="1" noChangeAspect="1"/>
          </p:cNvPicPr>
          <p:nvPr>
            <p:ph idx="1"/>
          </p:nvPr>
        </p:nvPicPr>
        <p:blipFill rotWithShape="1">
          <a:blip r:embed="rId2"/>
          <a:srcRect l="9214" t="21649" r="14266" b="24334"/>
          <a:stretch>
            <a:fillRect/>
          </a:stretch>
        </p:blipFill>
        <p:spPr>
          <a:xfrm>
            <a:off x="10024111" y="104937"/>
            <a:ext cx="1699259" cy="950432"/>
          </a:xfrm>
        </p:spPr>
      </p:pic>
      <p:cxnSp>
        <p:nvCxnSpPr>
          <p:cNvPr id="7" name="直线连接符 6"/>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468631" y="626363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a:xfrm>
            <a:off x="8980169" y="6331975"/>
            <a:ext cx="2743200" cy="365125"/>
          </a:xfrm>
        </p:spPr>
        <p:txBody>
          <a:bodyPr/>
          <a:lstStyle/>
          <a:p>
            <a:fld id="{B8CF6CF6-76A8-8148-ADCB-05C92FF3BDC9}" type="slidenum">
              <a:rPr kumimoji="1" lang="zh-CN" altLang="en-US" smtClean="0"/>
              <a:t>5</a:t>
            </a:fld>
            <a:endParaRPr kumimoji="1" lang="zh-CN" altLang="en-US" dirty="0"/>
          </a:p>
        </p:txBody>
      </p:sp>
      <p:grpSp>
        <p:nvGrpSpPr>
          <p:cNvPr id="9" name="组合 8"/>
          <p:cNvGrpSpPr/>
          <p:nvPr/>
        </p:nvGrpSpPr>
        <p:grpSpPr>
          <a:xfrm>
            <a:off x="321401" y="2557753"/>
            <a:ext cx="11549197" cy="1282818"/>
            <a:chOff x="828477" y="2231975"/>
            <a:chExt cx="1800200" cy="1282817"/>
          </a:xfrm>
        </p:grpSpPr>
        <p:sp>
          <p:nvSpPr>
            <p:cNvPr id="10" name="TextBox 20"/>
            <p:cNvSpPr txBox="1"/>
            <p:nvPr/>
          </p:nvSpPr>
          <p:spPr>
            <a:xfrm>
              <a:off x="828477" y="2808038"/>
              <a:ext cx="1800200" cy="706754"/>
            </a:xfrm>
            <a:prstGeom prst="rect">
              <a:avLst/>
            </a:prstGeom>
            <a:noFill/>
          </p:spPr>
          <p:txBody>
            <a:bodyPr wrap="square" rtlCol="0">
              <a:spAutoFit/>
            </a:bodyPr>
            <a:lstStyle/>
            <a:p>
              <a:pPr algn="ctr" defTabSz="1036955">
                <a:defRPr/>
              </a:pPr>
              <a:r>
                <a:rPr lang="en-US" altLang="zh-CN" sz="4000" b="1" dirty="0">
                  <a:latin typeface="Calibri" panose="020F0502020204030204" pitchFamily="34" charset="0"/>
                  <a:ea typeface="微软雅黑" panose="020B0503020204020204" charset="-122"/>
                  <a:cs typeface="Calibri" panose="020F0502020204030204" pitchFamily="34" charset="0"/>
                  <a:sym typeface="+mn-lt"/>
                </a:rPr>
                <a:t>Models</a:t>
              </a:r>
            </a:p>
          </p:txBody>
        </p:sp>
        <p:sp>
          <p:nvSpPr>
            <p:cNvPr id="11" name="TextBox 21"/>
            <p:cNvSpPr txBox="1"/>
            <p:nvPr/>
          </p:nvSpPr>
          <p:spPr>
            <a:xfrm>
              <a:off x="1116509" y="2231975"/>
              <a:ext cx="1224136" cy="707885"/>
            </a:xfrm>
            <a:prstGeom prst="rect">
              <a:avLst/>
            </a:prstGeom>
            <a:noFill/>
          </p:spPr>
          <p:txBody>
            <a:bodyPr wrap="square" rtlCol="0">
              <a:spAutoFit/>
            </a:bodyPr>
            <a:lstStyle/>
            <a:p>
              <a:pPr algn="ctr" defTabSz="1036955">
                <a:defRPr/>
              </a:pPr>
              <a:r>
                <a:rPr lang="en-US" altLang="zh-CN" sz="4000" b="1" dirty="0">
                  <a:latin typeface="Calibri" panose="020F0502020204030204" pitchFamily="34" charset="0"/>
                  <a:ea typeface="微软雅黑" panose="020B0503020204020204" charset="-122"/>
                  <a:cs typeface="Calibri" panose="020F0502020204030204" pitchFamily="34" charset="0"/>
                  <a:sym typeface="+mn-lt"/>
                </a:rPr>
                <a:t>2</a:t>
              </a:r>
              <a:endParaRPr lang="zh-CN" altLang="en-US" sz="4000" b="1" dirty="0">
                <a:latin typeface="Calibri" panose="020F0502020204030204" pitchFamily="34" charset="0"/>
                <a:ea typeface="微软雅黑" panose="020B0503020204020204" charset="-122"/>
                <a:cs typeface="Calibri" panose="020F0502020204030204" pitchFamily="34" charset="0"/>
                <a:sym typeface="+mn-l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a:extLst>
              <a:ext uri="{FF2B5EF4-FFF2-40B4-BE49-F238E27FC236}">
                <a16:creationId xmlns:a16="http://schemas.microsoft.com/office/drawing/2014/main" id="{849A92F0-A27E-C998-9969-EFF9C10A644C}"/>
              </a:ext>
            </a:extLst>
          </p:cNvPr>
          <p:cNvPicPr>
            <a:picLocks noGrp="1" noChangeAspect="1"/>
          </p:cNvPicPr>
          <p:nvPr>
            <p:ph idx="1"/>
          </p:nvPr>
        </p:nvPicPr>
        <p:blipFill rotWithShape="1">
          <a:blip r:embed="rId2"/>
          <a:srcRect l="9214" t="21649" r="14266" b="24334"/>
          <a:stretch/>
        </p:blipFill>
        <p:spPr>
          <a:xfrm>
            <a:off x="10024111" y="104937"/>
            <a:ext cx="1699259" cy="950432"/>
          </a:xfrm>
        </p:spPr>
      </p:pic>
      <p:cxnSp>
        <p:nvCxnSpPr>
          <p:cNvPr id="7" name="直线连接符 6">
            <a:extLst>
              <a:ext uri="{FF2B5EF4-FFF2-40B4-BE49-F238E27FC236}">
                <a16:creationId xmlns:a16="http://schemas.microsoft.com/office/drawing/2014/main" id="{660E133F-18C3-F306-B21D-90DF1AFD3FAA}"/>
              </a:ext>
            </a:extLst>
          </p:cNvPr>
          <p:cNvCxnSpPr>
            <a:cxnSpLocks/>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29" name="文本框 9">
            <a:extLst>
              <a:ext uri="{FF2B5EF4-FFF2-40B4-BE49-F238E27FC236}">
                <a16:creationId xmlns:a16="http://schemas.microsoft.com/office/drawing/2014/main" id="{D1DE0BD7-D756-C22F-7252-BEAD4CF2A2ED}"/>
              </a:ext>
            </a:extLst>
          </p:cNvPr>
          <p:cNvSpPr txBox="1"/>
          <p:nvPr/>
        </p:nvSpPr>
        <p:spPr>
          <a:xfrm>
            <a:off x="468632" y="1123060"/>
            <a:ext cx="11254738" cy="3970318"/>
          </a:xfrm>
          <a:prstGeom prst="rect">
            <a:avLst/>
          </a:prstGeom>
          <a:noFill/>
        </p:spPr>
        <p:txBody>
          <a:bodyPr wrap="square" rtlCol="0">
            <a:spAutoFit/>
          </a:bodyPr>
          <a:lstStyle/>
          <a:p>
            <a:pPr marL="285744" indent="-285744" algn="just">
              <a:buFont typeface="Arial" panose="020B0604020202020204" pitchFamily="34" charset="0"/>
              <a:buChar char="•"/>
            </a:pPr>
            <a:r>
              <a:rPr kumimoji="1" lang="en-US" altLang="zh-CN" b="1" dirty="0">
                <a:solidFill>
                  <a:srgbClr val="7030A0"/>
                </a:solidFill>
                <a:latin typeface="Calibri" panose="020F0502020204030204" pitchFamily="34" charset="0"/>
                <a:cs typeface="Calibri" panose="020F0502020204030204" pitchFamily="34" charset="0"/>
              </a:rPr>
              <a:t>What is CPI</a:t>
            </a:r>
          </a:p>
          <a:p>
            <a:pPr algn="l"/>
            <a:endParaRPr kumimoji="1" lang="en-US" altLang="zh-CN" b="1" kern="100" dirty="0">
              <a:solidFill>
                <a:srgbClr val="7030A0"/>
              </a:solidFill>
              <a:latin typeface="Calibri" panose="020F0502020204030204" pitchFamily="34" charset="0"/>
              <a:ea typeface="等线" panose="02010600030101010101" pitchFamily="2" charset="-122"/>
              <a:cs typeface="Calibri" panose="020F0502020204030204" pitchFamily="34" charset="0"/>
            </a:endParaRPr>
          </a:p>
          <a:p>
            <a:pPr algn="l"/>
            <a:r>
              <a:rPr lang="en-US" altLang="zh-CN" b="0" i="0" dirty="0">
                <a:solidFill>
                  <a:srgbClr val="101214"/>
                </a:solidFill>
                <a:effectLst/>
                <a:latin typeface="PingFang SC"/>
              </a:rPr>
              <a:t>The Consumer Price Index (CPI), also known as the consumer price index (CPI), is a measure of the price of a fixed basket of consumer goods, mainly reflecting the change in the price paid by consumers for goods and services. It is also a tool to measure inflation, expressed as a percentage change. </a:t>
            </a:r>
          </a:p>
          <a:p>
            <a:br>
              <a:rPr lang="en-US" altLang="zh-CN" dirty="0"/>
            </a:br>
            <a:endParaRPr lang="en-US" altLang="zh-CN" kern="100" dirty="0">
              <a:latin typeface="Calibri" panose="020F0502020204030204" pitchFamily="34" charset="0"/>
              <a:ea typeface="Calibri" panose="020F0502020204030204" pitchFamily="34" charset="0"/>
              <a:cs typeface="Calibri" panose="020F0502020204030204" pitchFamily="34" charset="0"/>
            </a:endParaRPr>
          </a:p>
          <a:p>
            <a:pPr algn="just"/>
            <a:endParaRPr lang="en-US" altLang="zh-CN" kern="100" dirty="0">
              <a:latin typeface="Calibri" panose="020F0502020204030204" pitchFamily="34" charset="0"/>
              <a:ea typeface="Calibri" panose="020F0502020204030204" pitchFamily="34" charset="0"/>
              <a:cs typeface="Calibri" panose="020F0502020204030204" pitchFamily="34" charset="0"/>
            </a:endParaRPr>
          </a:p>
          <a:p>
            <a:pPr algn="just"/>
            <a:r>
              <a:rPr lang="en-US" altLang="zh-CN" b="0" i="0" dirty="0">
                <a:solidFill>
                  <a:srgbClr val="101214"/>
                </a:solidFill>
                <a:effectLst/>
                <a:latin typeface="PingFang SC"/>
              </a:rPr>
              <a:t>Consumer price statistics survey is the final price of social products and services. On the one hand, it is closely related to the people's life, and at the same time, it also plays an important role in the price system of the whole national economy. It is an important indicator for economic analysis and decision-making, general price level monitoring and regulation and national economic accounting. Its rate of change reflects, to some extent, the degree of inflation or deflation. Generally speaking, an overall, contrasting and sustained rise in prices is considered to be inflation.</a:t>
            </a:r>
            <a:endParaRPr lang="zh-CN"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just"/>
            <a:endParaRPr kumimoji="1" lang="en-US" altLang="zh-CN" b="1" dirty="0">
              <a:solidFill>
                <a:srgbClr val="7030A0"/>
              </a:solidFill>
              <a:latin typeface="Calibri" panose="020F0502020204030204" pitchFamily="34" charset="0"/>
              <a:cs typeface="Calibri" panose="020F0502020204030204" pitchFamily="34" charset="0"/>
            </a:endParaRPr>
          </a:p>
        </p:txBody>
      </p:sp>
      <p:sp>
        <p:nvSpPr>
          <p:cNvPr id="6" name="TextBox 5"/>
          <p:cNvSpPr txBox="1"/>
          <p:nvPr/>
        </p:nvSpPr>
        <p:spPr>
          <a:xfrm>
            <a:off x="307911" y="261258"/>
            <a:ext cx="7585788" cy="830997"/>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 </a:t>
            </a:r>
          </a:p>
          <a:p>
            <a:r>
              <a:rPr lang="en-US" altLang="zh-CN" sz="2400" dirty="0">
                <a:latin typeface="Calibri" panose="020F0502020204030204" pitchFamily="34" charset="0"/>
                <a:cs typeface="Calibri" panose="020F0502020204030204" pitchFamily="34" charset="0"/>
              </a:rPr>
              <a:t>2.1 Inflation rate by cpi</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1395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a:extLst>
              <a:ext uri="{FF2B5EF4-FFF2-40B4-BE49-F238E27FC236}">
                <a16:creationId xmlns:a16="http://schemas.microsoft.com/office/drawing/2014/main" id="{849A92F0-A27E-C998-9969-EFF9C10A644C}"/>
              </a:ext>
            </a:extLst>
          </p:cNvPr>
          <p:cNvPicPr>
            <a:picLocks noGrp="1" noChangeAspect="1"/>
          </p:cNvPicPr>
          <p:nvPr>
            <p:ph idx="1"/>
          </p:nvPr>
        </p:nvPicPr>
        <p:blipFill rotWithShape="1">
          <a:blip r:embed="rId2"/>
          <a:srcRect l="9214" t="21649" r="14266" b="24334"/>
          <a:stretch/>
        </p:blipFill>
        <p:spPr>
          <a:xfrm>
            <a:off x="10024111" y="104937"/>
            <a:ext cx="1699259" cy="950432"/>
          </a:xfrm>
        </p:spPr>
      </p:pic>
      <p:cxnSp>
        <p:nvCxnSpPr>
          <p:cNvPr id="7" name="直线连接符 6">
            <a:extLst>
              <a:ext uri="{FF2B5EF4-FFF2-40B4-BE49-F238E27FC236}">
                <a16:creationId xmlns:a16="http://schemas.microsoft.com/office/drawing/2014/main" id="{660E133F-18C3-F306-B21D-90DF1AFD3FAA}"/>
              </a:ext>
            </a:extLst>
          </p:cNvPr>
          <p:cNvCxnSpPr>
            <a:cxnSpLocks/>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29" name="文本框 9">
            <a:extLst>
              <a:ext uri="{FF2B5EF4-FFF2-40B4-BE49-F238E27FC236}">
                <a16:creationId xmlns:a16="http://schemas.microsoft.com/office/drawing/2014/main" id="{D1DE0BD7-D756-C22F-7252-BEAD4CF2A2ED}"/>
              </a:ext>
            </a:extLst>
          </p:cNvPr>
          <p:cNvSpPr txBox="1"/>
          <p:nvPr/>
        </p:nvSpPr>
        <p:spPr>
          <a:xfrm>
            <a:off x="468632" y="1123060"/>
            <a:ext cx="11254738" cy="6463308"/>
          </a:xfrm>
          <a:prstGeom prst="rect">
            <a:avLst/>
          </a:prstGeom>
          <a:noFill/>
        </p:spPr>
        <p:txBody>
          <a:bodyPr wrap="square" rtlCol="0">
            <a:spAutoFit/>
          </a:bodyPr>
          <a:lstStyle/>
          <a:p>
            <a:pPr marL="285744" indent="-285744" algn="just">
              <a:buFont typeface="Arial" panose="020B0604020202020204" pitchFamily="34" charset="0"/>
              <a:buChar char="•"/>
            </a:pPr>
            <a:r>
              <a:rPr kumimoji="1" lang="en-US" altLang="zh-CN" b="1" dirty="0">
                <a:solidFill>
                  <a:srgbClr val="7030A0"/>
                </a:solidFill>
                <a:latin typeface="Calibri" panose="020F0502020204030204" pitchFamily="34" charset="0"/>
                <a:cs typeface="Calibri" panose="020F0502020204030204" pitchFamily="34" charset="0"/>
              </a:rPr>
              <a:t>Decision tree algorithm</a:t>
            </a:r>
          </a:p>
          <a:p>
            <a:pPr algn="just"/>
            <a:r>
              <a:rPr lang="en-US" altLang="zh-CN" b="0" i="0" dirty="0">
                <a:solidFill>
                  <a:srgbClr val="2A2B2E"/>
                </a:solidFill>
                <a:effectLst/>
                <a:latin typeface="PingFang SC"/>
              </a:rPr>
              <a:t>Decision tree is a prediction model, which represents a mapping relationship between object attributes and object values. Each node in the tree represents an object, each fork path represents a possible attribute value, and each leaf node represents the value of the object on the path taken from the root node to that leaf node.</a:t>
            </a:r>
          </a:p>
          <a:p>
            <a:pPr algn="just"/>
            <a:endParaRPr lang="en-US" altLang="zh-CN" b="0" i="0" dirty="0">
              <a:solidFill>
                <a:srgbClr val="2A2B2E"/>
              </a:solidFill>
              <a:effectLst/>
              <a:latin typeface="PingFang SC"/>
            </a:endParaRPr>
          </a:p>
          <a:p>
            <a:pPr algn="just"/>
            <a:r>
              <a:rPr lang="en-US" altLang="zh-CN" sz="1800" kern="100" dirty="0">
                <a:effectLst/>
                <a:latin typeface="Cambria" panose="02040503050406030204" pitchFamily="18" charset="0"/>
                <a:ea typeface="等线" panose="02010600030101010101" pitchFamily="2" charset="-122"/>
                <a:cs typeface="Times New Roman" panose="02020603050405020304" pitchFamily="18" charset="0"/>
              </a:rPr>
              <a:t>An advantage of the </a:t>
            </a:r>
            <a:r>
              <a:rPr lang="en-US" altLang="zh-CN" sz="1800" b="1" kern="100" dirty="0">
                <a:effectLst/>
                <a:latin typeface="Cambria" panose="02040503050406030204" pitchFamily="18" charset="0"/>
                <a:ea typeface="等线" panose="02010600030101010101" pitchFamily="2" charset="-122"/>
                <a:cs typeface="Times New Roman" panose="02020603050405020304" pitchFamily="18" charset="0"/>
              </a:rPr>
              <a:t>decision tree algorithm</a:t>
            </a:r>
            <a:r>
              <a:rPr lang="en-US" altLang="zh-CN" sz="1800" kern="100" dirty="0">
                <a:effectLst/>
                <a:latin typeface="Cambria" panose="02040503050406030204" pitchFamily="18" charset="0"/>
                <a:ea typeface="等线" panose="02010600030101010101" pitchFamily="2" charset="-122"/>
                <a:cs typeface="Times New Roman" panose="02020603050405020304" pitchFamily="18" charset="0"/>
              </a:rPr>
              <a:t> is that it does not require any transformation of the features if we are dealing with nonlinear data.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b="0" i="0" dirty="0">
              <a:solidFill>
                <a:srgbClr val="2A2B2E"/>
              </a:solidFill>
              <a:effectLst/>
              <a:latin typeface="PingFang SC"/>
            </a:endParaRPr>
          </a:p>
          <a:p>
            <a:pPr marL="285744" indent="-285744" algn="just">
              <a:buFont typeface="Arial" panose="020B0604020202020204" pitchFamily="34" charset="0"/>
              <a:buChar char="•"/>
            </a:pPr>
            <a:endParaRPr kumimoji="1" lang="en-US" altLang="zh-CN" b="1"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285744" indent="-285744" algn="just">
              <a:buFont typeface="Arial" panose="020B0604020202020204" pitchFamily="34" charset="0"/>
              <a:buChar char="•"/>
            </a:pPr>
            <a:r>
              <a:rPr kumimoji="1" lang="en-US" altLang="zh-CN" b="1" dirty="0">
                <a:solidFill>
                  <a:srgbClr val="7030A0"/>
                </a:solidFill>
                <a:latin typeface="Calibri" panose="020F0502020204030204" pitchFamily="34" charset="0"/>
                <a:ea typeface="Calibri" panose="020F0502020204030204" pitchFamily="34" charset="0"/>
                <a:cs typeface="Calibri" panose="020F0502020204030204" pitchFamily="34" charset="0"/>
              </a:rPr>
              <a:t>Random forest algorithm</a:t>
            </a:r>
          </a:p>
          <a:p>
            <a:pPr algn="just"/>
            <a:r>
              <a:rPr lang="en-US" altLang="zh-CN" sz="1800" kern="100" dirty="0">
                <a:effectLst/>
                <a:latin typeface="Cambria" panose="02040503050406030204" pitchFamily="18" charset="0"/>
                <a:ea typeface="等线" panose="02010600030101010101" pitchFamily="2" charset="-122"/>
                <a:cs typeface="Times New Roman" panose="02020603050405020304" pitchFamily="18" charset="0"/>
              </a:rPr>
              <a:t>The</a:t>
            </a:r>
            <a:r>
              <a:rPr lang="en-US" altLang="zh-CN" sz="1800" b="1" kern="100" dirty="0">
                <a:effectLst/>
                <a:latin typeface="Cambria" panose="02040503050406030204" pitchFamily="18" charset="0"/>
                <a:ea typeface="等线" panose="02010600030101010101" pitchFamily="2" charset="-122"/>
                <a:cs typeface="Times New Roman" panose="02020603050405020304" pitchFamily="18" charset="0"/>
              </a:rPr>
              <a:t> random forest algorithm</a:t>
            </a:r>
            <a:r>
              <a:rPr lang="en-US" altLang="zh-CN" sz="1800" kern="100" dirty="0">
                <a:effectLst/>
                <a:latin typeface="Cambria" panose="02040503050406030204" pitchFamily="18" charset="0"/>
                <a:ea typeface="等线" panose="02010600030101010101" pitchFamily="2" charset="-122"/>
                <a:cs typeface="Times New Roman" panose="02020603050405020304" pitchFamily="18" charset="0"/>
              </a:rPr>
              <a:t> is an ensemble technique that combines multiple decision trees. A random forest usually has a better generalization performance than an individual decision tree due to randomness, which helps to decrease the model's variance. Other advantages of random forests are that they are less sensitive to outliers in the dataset and don't require much parameter tuning. The only parameter in random forests that we typically need to experiment with is the number of trees in the ensemble.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Cambria" panose="02040503050406030204" pitchFamily="18" charset="0"/>
                <a:ea typeface="等线" panose="02010600030101010101" pitchFamily="2" charset="-122"/>
                <a:cs typeface="Times New Roman" panose="02020603050405020304" pitchFamily="18" charset="0"/>
              </a:rPr>
              <a:t>To be more specific, Extra Trees are the improved method to solve a large number of features</a:t>
            </a:r>
            <a:r>
              <a:rPr lang="en-US" altLang="zh-CN" sz="1800" kern="100" dirty="0">
                <a:effectLst/>
                <a:latin typeface="Cambria" panose="02040503050406030204" pitchFamily="18" charset="0"/>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mbria" panose="02040503050406030204" pitchFamily="18" charset="0"/>
                <a:ea typeface="等线" panose="02010600030101010101" pitchFamily="2" charset="-122"/>
                <a:cs typeface="Times New Roman" panose="02020603050405020304" pitchFamily="18" charset="0"/>
              </a:rPr>
              <a:t>This method adds an extra level of randomization. It not only selects for each tree a different, random subset of features, but also randomly selects the threshold for each decision.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Calibri" panose="020F0502020204030204" pitchFamily="34" charset="0"/>
                <a:cs typeface="Calibri" panose="020F0502020204030204" pitchFamily="34" charset="0"/>
              </a:rPr>
              <a:t>.</a:t>
            </a:r>
            <a:endParaRPr lang="zh-CN"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just"/>
            <a:endParaRPr lang="en-US" altLang="zh-CN" sz="1800" kern="1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altLang="zh-CN" kern="100" dirty="0">
              <a:latin typeface="Times New Roman" panose="02020603050405020304" pitchFamily="18" charset="0"/>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kumimoji="1" lang="en-US" altLang="zh-CN" b="1" dirty="0">
              <a:solidFill>
                <a:srgbClr val="7030A0"/>
              </a:solidFill>
              <a:latin typeface="Calibri" panose="020F0502020204030204" pitchFamily="34" charset="0"/>
              <a:cs typeface="Calibri" panose="020F0502020204030204" pitchFamily="34" charset="0"/>
            </a:endParaRPr>
          </a:p>
        </p:txBody>
      </p:sp>
      <p:sp>
        <p:nvSpPr>
          <p:cNvPr id="6" name="TextBox 5"/>
          <p:cNvSpPr txBox="1"/>
          <p:nvPr/>
        </p:nvSpPr>
        <p:spPr>
          <a:xfrm>
            <a:off x="307911" y="261258"/>
            <a:ext cx="7585788" cy="830997"/>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 </a:t>
            </a:r>
          </a:p>
          <a:p>
            <a:r>
              <a:rPr lang="en-US" altLang="zh-CN" sz="2400" dirty="0">
                <a:latin typeface="Calibri" panose="020F0502020204030204" pitchFamily="34" charset="0"/>
                <a:cs typeface="Calibri" panose="020F0502020204030204" pitchFamily="34" charset="0"/>
              </a:rPr>
              <a:t>2.1 Inflation rate by cpi</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132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a:extLst>
              <a:ext uri="{FF2B5EF4-FFF2-40B4-BE49-F238E27FC236}">
                <a16:creationId xmlns:a16="http://schemas.microsoft.com/office/drawing/2014/main" id="{849A92F0-A27E-C998-9969-EFF9C10A644C}"/>
              </a:ext>
            </a:extLst>
          </p:cNvPr>
          <p:cNvPicPr>
            <a:picLocks noGrp="1" noChangeAspect="1"/>
          </p:cNvPicPr>
          <p:nvPr>
            <p:ph idx="1"/>
          </p:nvPr>
        </p:nvPicPr>
        <p:blipFill rotWithShape="1">
          <a:blip r:embed="rId2"/>
          <a:srcRect l="9214" t="21649" r="14266" b="24334"/>
          <a:stretch/>
        </p:blipFill>
        <p:spPr>
          <a:xfrm>
            <a:off x="10024111" y="104937"/>
            <a:ext cx="1699259" cy="950432"/>
          </a:xfrm>
        </p:spPr>
      </p:pic>
      <p:cxnSp>
        <p:nvCxnSpPr>
          <p:cNvPr id="7" name="直线连接符 6">
            <a:extLst>
              <a:ext uri="{FF2B5EF4-FFF2-40B4-BE49-F238E27FC236}">
                <a16:creationId xmlns:a16="http://schemas.microsoft.com/office/drawing/2014/main" id="{660E133F-18C3-F306-B21D-90DF1AFD3FAA}"/>
              </a:ext>
            </a:extLst>
          </p:cNvPr>
          <p:cNvCxnSpPr>
            <a:cxnSpLocks/>
          </p:cNvCxnSpPr>
          <p:nvPr/>
        </p:nvCxnSpPr>
        <p:spPr>
          <a:xfrm>
            <a:off x="468631" y="1047747"/>
            <a:ext cx="11254739"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29" name="文本框 9">
            <a:extLst>
              <a:ext uri="{FF2B5EF4-FFF2-40B4-BE49-F238E27FC236}">
                <a16:creationId xmlns:a16="http://schemas.microsoft.com/office/drawing/2014/main" id="{D1DE0BD7-D756-C22F-7252-BEAD4CF2A2ED}"/>
              </a:ext>
            </a:extLst>
          </p:cNvPr>
          <p:cNvSpPr txBox="1"/>
          <p:nvPr/>
        </p:nvSpPr>
        <p:spPr>
          <a:xfrm>
            <a:off x="468632" y="1149089"/>
            <a:ext cx="11254738" cy="2031325"/>
          </a:xfrm>
          <a:prstGeom prst="rect">
            <a:avLst/>
          </a:prstGeom>
          <a:noFill/>
        </p:spPr>
        <p:txBody>
          <a:bodyPr wrap="square" rtlCol="0">
            <a:spAutoFit/>
          </a:bodyPr>
          <a:lstStyle/>
          <a:p>
            <a:pPr marL="285744" indent="-285744" algn="just">
              <a:buFont typeface="Arial" panose="020B0604020202020204" pitchFamily="34" charset="0"/>
              <a:buChar char="•"/>
            </a:pPr>
            <a:r>
              <a:rPr kumimoji="1" lang="en-US" altLang="zh-CN" b="1" dirty="0">
                <a:solidFill>
                  <a:srgbClr val="7030A0"/>
                </a:solidFill>
                <a:latin typeface="Calibri" panose="020F0502020204030204" pitchFamily="34" charset="0"/>
                <a:cs typeface="Calibri" panose="020F0502020204030204" pitchFamily="34" charset="0"/>
              </a:rPr>
              <a:t>Result</a:t>
            </a:r>
          </a:p>
          <a:p>
            <a:pPr algn="just"/>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endParaRPr lang="en-US" altLang="zh-CN"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endParaRPr lang="en-US" altLang="zh-C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endParaRPr kumimoji="1" lang="en-US" altLang="zh-CN" b="1"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kumimoji="1" lang="en-US" altLang="zh-CN" b="1" dirty="0">
              <a:solidFill>
                <a:srgbClr val="7030A0"/>
              </a:solidFill>
              <a:latin typeface="Calibri" panose="020F0502020204030204" pitchFamily="34" charset="0"/>
              <a:cs typeface="Calibri" panose="020F0502020204030204" pitchFamily="34" charset="0"/>
            </a:endParaRPr>
          </a:p>
        </p:txBody>
      </p:sp>
      <p:sp>
        <p:nvSpPr>
          <p:cNvPr id="6" name="TextBox 5"/>
          <p:cNvSpPr txBox="1"/>
          <p:nvPr/>
        </p:nvSpPr>
        <p:spPr>
          <a:xfrm>
            <a:off x="307911" y="261258"/>
            <a:ext cx="7585788" cy="830997"/>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 </a:t>
            </a:r>
          </a:p>
          <a:p>
            <a:r>
              <a:rPr lang="en-US" altLang="zh-CN" sz="2400" dirty="0">
                <a:latin typeface="Calibri" panose="020F0502020204030204" pitchFamily="34" charset="0"/>
                <a:cs typeface="Calibri" panose="020F0502020204030204" pitchFamily="34" charset="0"/>
              </a:rPr>
              <a:t>2.1 Inflation rate by cpi</a:t>
            </a:r>
            <a:endParaRPr lang="zh-CN" altLang="en-US" sz="2400" dirty="0">
              <a:latin typeface="Calibri" panose="020F0502020204030204" pitchFamily="34" charset="0"/>
              <a:cs typeface="Calibri" panose="020F0502020204030204" pitchFamily="34" charset="0"/>
            </a:endParaRPr>
          </a:p>
        </p:txBody>
      </p:sp>
      <p:pic>
        <p:nvPicPr>
          <p:cNvPr id="2" name="图片 1">
            <a:extLst>
              <a:ext uri="{FF2B5EF4-FFF2-40B4-BE49-F238E27FC236}">
                <a16:creationId xmlns:a16="http://schemas.microsoft.com/office/drawing/2014/main" id="{A670CDEC-FBD4-1CC1-CBFA-6F49DDC6E79E}"/>
              </a:ext>
            </a:extLst>
          </p:cNvPr>
          <p:cNvPicPr>
            <a:picLocks noChangeAspect="1"/>
          </p:cNvPicPr>
          <p:nvPr/>
        </p:nvPicPr>
        <p:blipFill>
          <a:blip r:embed="rId3"/>
          <a:stretch>
            <a:fillRect/>
          </a:stretch>
        </p:blipFill>
        <p:spPr>
          <a:xfrm>
            <a:off x="344634" y="1434959"/>
            <a:ext cx="5751366" cy="4273952"/>
          </a:xfrm>
          <a:prstGeom prst="rect">
            <a:avLst/>
          </a:prstGeom>
        </p:spPr>
      </p:pic>
      <p:sp>
        <p:nvSpPr>
          <p:cNvPr id="4" name="文本框 3">
            <a:extLst>
              <a:ext uri="{FF2B5EF4-FFF2-40B4-BE49-F238E27FC236}">
                <a16:creationId xmlns:a16="http://schemas.microsoft.com/office/drawing/2014/main" id="{56AB9B9C-15E3-C461-A445-563D347DEF6F}"/>
              </a:ext>
            </a:extLst>
          </p:cNvPr>
          <p:cNvSpPr txBox="1"/>
          <p:nvPr/>
        </p:nvSpPr>
        <p:spPr>
          <a:xfrm>
            <a:off x="6457834" y="1185975"/>
            <a:ext cx="3893643" cy="1754326"/>
          </a:xfrm>
          <a:prstGeom prst="rect">
            <a:avLst/>
          </a:prstGeom>
          <a:noFill/>
        </p:spPr>
        <p:txBody>
          <a:bodyPr wrap="square" rtlCol="0">
            <a:spAutoFit/>
          </a:bodyPr>
          <a:lstStyle/>
          <a:p>
            <a:pPr algn="just"/>
            <a:r>
              <a:rPr lang="en-US" altLang="zh-CN" sz="1800" kern="100" dirty="0">
                <a:effectLst/>
                <a:latin typeface="Cambria" panose="02040503050406030204" pitchFamily="18" charset="0"/>
                <a:ea typeface="等线" panose="02010600030101010101" pitchFamily="2" charset="-122"/>
                <a:cs typeface="Times New Roman" panose="02020603050405020304" pitchFamily="18" charset="0"/>
              </a:rPr>
              <a:t>MSE train: 0.00000</a:t>
            </a:r>
            <a:endParaRPr lang="en-US" altLang="zh-CN" kern="100" dirty="0">
              <a:latin typeface="Cambria" panose="02040503050406030204" pitchFamily="18" charset="0"/>
              <a:ea typeface="等线" panose="02010600030101010101" pitchFamily="2" charset="-122"/>
              <a:cs typeface="Times New Roman" panose="02020603050405020304" pitchFamily="18" charset="0"/>
            </a:endParaRPr>
          </a:p>
          <a:p>
            <a:pPr algn="just"/>
            <a:r>
              <a:rPr lang="en-US" altLang="zh-CN" sz="1800" kern="100" dirty="0">
                <a:effectLst/>
                <a:latin typeface="Cambria" panose="02040503050406030204" pitchFamily="18" charset="0"/>
                <a:ea typeface="等线" panose="02010600030101010101" pitchFamily="2" charset="-122"/>
                <a:cs typeface="Times New Roman" panose="02020603050405020304" pitchFamily="18" charset="0"/>
              </a:rPr>
              <a:t>test: 0.00015</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mbria" panose="02040503050406030204" pitchFamily="18" charset="0"/>
                <a:ea typeface="等线" panose="02010600030101010101" pitchFamily="2" charset="-122"/>
                <a:cs typeface="Times New Roman" panose="02020603050405020304" pitchFamily="18" charset="0"/>
              </a:rPr>
              <a:t>R^2 train: 1.00000</a:t>
            </a:r>
            <a:endParaRPr lang="en-US" altLang="zh-CN" kern="100" dirty="0">
              <a:latin typeface="Cambria" panose="02040503050406030204" pitchFamily="18" charset="0"/>
              <a:ea typeface="等线" panose="02010600030101010101" pitchFamily="2" charset="-122"/>
              <a:cs typeface="Times New Roman" panose="02020603050405020304" pitchFamily="18" charset="0"/>
            </a:endParaRPr>
          </a:p>
          <a:p>
            <a:pPr algn="just"/>
            <a:r>
              <a:rPr lang="en-US" altLang="zh-CN" sz="1800" kern="100" dirty="0">
                <a:effectLst/>
                <a:latin typeface="Cambria" panose="02040503050406030204" pitchFamily="18" charset="0"/>
                <a:ea typeface="等线" panose="02010600030101010101" pitchFamily="2" charset="-122"/>
                <a:cs typeface="Times New Roman" panose="02020603050405020304" pitchFamily="18" charset="0"/>
              </a:rPr>
              <a:t>test: 0.90553</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8" name="文本框 9">
            <a:extLst>
              <a:ext uri="{FF2B5EF4-FFF2-40B4-BE49-F238E27FC236}">
                <a16:creationId xmlns:a16="http://schemas.microsoft.com/office/drawing/2014/main" id="{99D67E4B-3902-62B7-8C29-BF87AEAA6041}"/>
              </a:ext>
            </a:extLst>
          </p:cNvPr>
          <p:cNvSpPr txBox="1"/>
          <p:nvPr/>
        </p:nvSpPr>
        <p:spPr>
          <a:xfrm>
            <a:off x="6407251" y="2754088"/>
            <a:ext cx="3616860" cy="3693319"/>
          </a:xfrm>
          <a:prstGeom prst="rect">
            <a:avLst/>
          </a:prstGeom>
          <a:noFill/>
        </p:spPr>
        <p:txBody>
          <a:bodyPr wrap="square" rtlCol="0">
            <a:spAutoFit/>
          </a:bodyPr>
          <a:lstStyle/>
          <a:p>
            <a:pPr marL="285744" indent="-285744" algn="just">
              <a:buFont typeface="Arial" panose="020B0604020202020204" pitchFamily="34" charset="0"/>
              <a:buChar char="•"/>
            </a:pPr>
            <a:r>
              <a:rPr kumimoji="1" lang="en-US" altLang="zh-CN" b="1" dirty="0" err="1">
                <a:solidFill>
                  <a:srgbClr val="7030A0"/>
                </a:solidFill>
                <a:latin typeface="Calibri" panose="020F0502020204030204" pitchFamily="34" charset="0"/>
                <a:ea typeface="Calibri" panose="020F0502020204030204" pitchFamily="34" charset="0"/>
                <a:cs typeface="Calibri" panose="020F0502020204030204" pitchFamily="34" charset="0"/>
              </a:rPr>
              <a:t>Explaination</a:t>
            </a:r>
            <a:endParaRPr kumimoji="1" lang="en-US" altLang="zh-CN" b="1"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algn="just"/>
            <a:r>
              <a:rPr lang="en-US" altLang="zh-CN" sz="1800" kern="100" dirty="0">
                <a:effectLst/>
                <a:latin typeface="Calibri" panose="020F0502020204030204" pitchFamily="34" charset="0"/>
                <a:ea typeface="Calibri" panose="020F0502020204030204" pitchFamily="34" charset="0"/>
                <a:cs typeface="Calibri" panose="020F0502020204030204" pitchFamily="34" charset="0"/>
              </a:rPr>
              <a:t>Number of the variables</a:t>
            </a:r>
            <a:r>
              <a:rPr lang="en-US" altLang="zh-CN" kern="100" dirty="0">
                <a:latin typeface="Calibri" panose="020F0502020204030204" pitchFamily="34" charset="0"/>
                <a:ea typeface="Calibri" panose="020F0502020204030204" pitchFamily="34" charset="0"/>
                <a:cs typeface="Calibri" panose="020F0502020204030204" pitchFamily="34" charset="0"/>
              </a:rPr>
              <a:t>=151 (except Month), too many predictors may cause overfitting and provide extremely close results for testing data, thus the MSE for this extra random forest model is pretty small.</a:t>
            </a:r>
          </a:p>
          <a:p>
            <a:pPr algn="just"/>
            <a:endParaRPr lang="en-US" altLang="zh-CN" kern="100" dirty="0">
              <a:latin typeface="Calibri" panose="020F0502020204030204" pitchFamily="34" charset="0"/>
              <a:ea typeface="Calibri" panose="020F0502020204030204" pitchFamily="34" charset="0"/>
              <a:cs typeface="Calibri" panose="020F0502020204030204" pitchFamily="34" charset="0"/>
            </a:endParaRPr>
          </a:p>
          <a:p>
            <a:pPr algn="just"/>
            <a:r>
              <a:rPr lang="en-US" altLang="zh-CN" sz="1800" kern="100" dirty="0">
                <a:effectLst/>
                <a:latin typeface="Cambria" panose="02040503050406030204" pitchFamily="18" charset="0"/>
                <a:ea typeface="等线" panose="02010600030101010101" pitchFamily="2" charset="-122"/>
                <a:cs typeface="Times New Roman" panose="02020603050405020304" pitchFamily="18" charset="0"/>
              </a:rPr>
              <a:t>R^2 of out of sample data is 0.90553, which means the model has provided enough information for further prediction.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kumimoji="1" lang="en-US" altLang="zh-CN" b="1"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795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371765;#172853;#150514;"/>
</p:tagLst>
</file>

<file path=ppt/tags/tag2.xml><?xml version="1.0" encoding="utf-8"?>
<p:tagLst xmlns:a="http://schemas.openxmlformats.org/drawingml/2006/main" xmlns:r="http://schemas.openxmlformats.org/officeDocument/2006/relationships" xmlns:p="http://schemas.openxmlformats.org/presentationml/2006/main">
  <p:tag name="ISLIDE.ICON" val="#369717;"/>
</p:tagLst>
</file>

<file path=ppt/tags/tag3.xml><?xml version="1.0" encoding="utf-8"?>
<p:tagLst xmlns:a="http://schemas.openxmlformats.org/drawingml/2006/main" xmlns:r="http://schemas.openxmlformats.org/officeDocument/2006/relationships" xmlns:p="http://schemas.openxmlformats.org/presentationml/2006/main">
  <p:tag name="ISLIDE.ICON" val="#369717;"/>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8751</TotalTime>
  <Words>3743</Words>
  <Application>Microsoft Office PowerPoint</Application>
  <PresentationFormat>宽屏</PresentationFormat>
  <Paragraphs>342</Paragraphs>
  <Slides>19</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PingFang SC</vt:lpstr>
      <vt:lpstr>等线</vt:lpstr>
      <vt:lpstr>等线 Light</vt:lpstr>
      <vt:lpstr>宋体</vt:lpstr>
      <vt:lpstr>Arial</vt:lpstr>
      <vt:lpstr>Calibri</vt:lpstr>
      <vt:lpstr>Cambria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8950</dc:creator>
  <cp:lastModifiedBy>蔚沁 徐</cp:lastModifiedBy>
  <cp:revision>63</cp:revision>
  <dcterms:created xsi:type="dcterms:W3CDTF">2022-11-01T01:34:02Z</dcterms:created>
  <dcterms:modified xsi:type="dcterms:W3CDTF">2023-05-12T07:19:57Z</dcterms:modified>
</cp:coreProperties>
</file>