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Proxima Nova" panose="020B0600000101010101" charset="0"/>
      <p:regular r:id="rId19"/>
      <p:bold r:id="rId20"/>
      <p:italic r:id="rId21"/>
      <p:boldItalic r:id="rId22"/>
    </p:embeddedFont>
    <p:embeddedFont>
      <p:font typeface="함초롬바탕" panose="02030604000101010101" pitchFamily="18" charset="-127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858" autoAdjust="0"/>
  </p:normalViewPr>
  <p:slideViewPr>
    <p:cSldViewPr snapToGrid="0">
      <p:cViewPr varScale="1">
        <p:scale>
          <a:sx n="84" d="100"/>
          <a:sy n="84" d="100"/>
        </p:scale>
        <p:origin x="780" y="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4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2dbd870e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2dbd870e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2dbd870e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2dbd870e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2dbd870e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2dbd870e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2dbd870e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2dbd870e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2dbd870e9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2dbd870e9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2dbd870e9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2dbd870e9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2dbd870e9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2dbd870e9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560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2dbd870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2dbd870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2dbd870e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2dbd870e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2dbd870e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2dbd870e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2dbd870e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2dbd870e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2dbd870e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2dbd870e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2dbd870e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2dbd870e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2dbd870e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2dbd870e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2dbd870e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2dbd870e9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000" dirty="0">
                <a:solidFill>
                  <a:schemeClr val="dk2"/>
                </a:solidFill>
              </a:rPr>
              <a:t>Guardian eyes</a:t>
            </a:r>
            <a:endParaRPr sz="74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33"/>
            <a:ext cx="8123100" cy="10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8조 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김준호 노길호 설진환 이경준 이재필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Datasets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-"/>
            </a:pPr>
            <a:r>
              <a:rPr lang="ko" dirty="0">
                <a:solidFill>
                  <a:srgbClr val="11111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온라인상에서 오픈 이미지 사용</a:t>
            </a:r>
            <a:endParaRPr sz="1050" dirty="0">
              <a:solidFill>
                <a:srgbClr val="212529"/>
              </a:solidFill>
              <a:highlight>
                <a:srgbClr val="FFFFFF"/>
              </a:highligh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Courier New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Char char="-"/>
            </a:pPr>
            <a:r>
              <a:rPr lang="ko" sz="1250" dirty="0">
                <a:solidFill>
                  <a:srgbClr val="212529"/>
                </a:solidFill>
                <a:highlight>
                  <a:srgbClr val="FFFFFF"/>
                </a:highligh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Courier New"/>
              </a:rPr>
              <a:t>예) 계단 사진</a:t>
            </a:r>
            <a:endParaRPr sz="1250" dirty="0">
              <a:solidFill>
                <a:srgbClr val="212529"/>
              </a:solidFill>
              <a:highlight>
                <a:srgbClr val="FFFFFF"/>
              </a:highligh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Courier New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Char char="-"/>
            </a:pPr>
            <a:r>
              <a:rPr lang="ko" sz="1250" dirty="0">
                <a:solidFill>
                  <a:srgbClr val="111111"/>
                </a:solidFill>
                <a:highlight>
                  <a:srgbClr val="FFFFFF"/>
                </a:highligh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Courier New"/>
              </a:rPr>
              <a:t>D.E. Diamantis, D.-C.C. Koutsiou, and D.K. Iakovidis, "Staircase Detection using a Lightweight Look-Behind Fully Convolutional Neural Network" in Proc. Engineering Applications of Neural Networks (EANN) 2019. Communications in Computer and Information Science, Springer, pp. 522-532.</a:t>
            </a:r>
            <a:endParaRPr sz="1250" dirty="0">
              <a:solidFill>
                <a:srgbClr val="111111"/>
              </a:solidFill>
              <a:highlight>
                <a:srgbClr val="FFFFFF"/>
              </a:highligh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11111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111111"/>
              </a:buClr>
              <a:buSzPts val="1800"/>
              <a:buChar char="-"/>
            </a:pPr>
            <a:r>
              <a:rPr lang="ko" dirty="0">
                <a:solidFill>
                  <a:srgbClr val="11111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실제 팀원들이 길거리 view를 촬영</a:t>
            </a:r>
            <a:endParaRPr dirty="0">
              <a:solidFill>
                <a:srgbClr val="11111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7385" y="2571750"/>
            <a:ext cx="2144915" cy="1523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Expected challenges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000"/>
              <a:buAutoNum type="arabicPeriod"/>
            </a:pPr>
            <a:r>
              <a:rPr lang="ko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딥러닝 모델 학습</a:t>
            </a:r>
            <a:endParaRPr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AutoNum type="alphaLcPeriod"/>
            </a:pPr>
            <a:r>
              <a:rPr lang="ko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이미지 라벨링, 모델 튜닝</a:t>
            </a:r>
            <a:endParaRPr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AutoNum type="alphaLcPeriod"/>
            </a:pPr>
            <a:r>
              <a:rPr lang="ko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object detection의 accuracy가 충분히 높지 않다</a:t>
            </a:r>
            <a:endParaRPr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AutoNum type="alphaLcPeriod"/>
            </a:pPr>
            <a:r>
              <a:rPr lang="ko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object와의 거리를 판별하기가 어렵다</a:t>
            </a:r>
            <a:endParaRPr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AutoNum type="alphaLcPeriod"/>
            </a:pPr>
            <a:r>
              <a:rPr lang="ko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카메라의 흔들림 문제</a:t>
            </a:r>
            <a:endParaRPr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000"/>
              <a:buAutoNum type="arabicPeriod"/>
            </a:pPr>
            <a:r>
              <a:rPr lang="ko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Fall detection</a:t>
            </a:r>
            <a:endParaRPr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AutoNum type="alphaLcPeriod"/>
            </a:pPr>
            <a:r>
              <a:rPr lang="ko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적절한 threshold를 찾기가 어렵다</a:t>
            </a:r>
            <a:endParaRPr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000"/>
              <a:buAutoNum type="arabicPeriod"/>
            </a:pPr>
            <a:r>
              <a:rPr lang="ko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음성 명령</a:t>
            </a:r>
            <a:endParaRPr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Evaluation strategy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18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-"/>
            </a:pPr>
            <a:r>
              <a:rPr lang="ko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Evaluation metrics</a:t>
            </a:r>
            <a:endParaRPr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-"/>
            </a:pPr>
            <a:r>
              <a:rPr lang="ko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실제 user가 걸으면서 일어날 수 있는 상황들을 모아서 task를 만들고  배점을 부여한 채점표 구성</a:t>
            </a:r>
            <a:endParaRPr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-"/>
            </a:pPr>
            <a:r>
              <a:rPr lang="ko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ex) 옆에서 갑자기 등장한 사람을 감지했는가, 낙상을 감지하였는가 등</a:t>
            </a:r>
            <a:endParaRPr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-"/>
            </a:pPr>
            <a:r>
              <a:rPr lang="ko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task를 모두 포함한 track을 사람이 움직이면서  task들을 모두 통과하였는지 확인</a:t>
            </a:r>
            <a:endParaRPr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-"/>
            </a:pPr>
            <a:r>
              <a:rPr lang="ko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task를 모두 포함한 동영상을 이용해서 모두 통과하였는지 확인</a:t>
            </a:r>
            <a:endParaRPr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-"/>
            </a:pPr>
            <a:r>
              <a:rPr lang="ko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Usability test</a:t>
            </a:r>
            <a:endParaRPr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-"/>
            </a:pPr>
            <a:r>
              <a:rPr lang="ko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눈을 가리고 실제 앱의 도움을 받으며 걸어보기</a:t>
            </a:r>
            <a:endParaRPr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Overall project plan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511D17-C97E-4D7C-80B5-43BA818D20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3" r="3265"/>
          <a:stretch/>
        </p:blipFill>
        <p:spPr>
          <a:xfrm>
            <a:off x="7323602" y="1084009"/>
            <a:ext cx="1562820" cy="82554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A174B8E-83D6-4CA9-9E07-F7C4CAF1E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975835"/>
            <a:ext cx="8574722" cy="2251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Final products and Success criteria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Final products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안드로이드 앱 개발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실제 상용화 시 구글 글래스 등 웨어러블 디바이스에서 적용도 가능할 것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Success criteria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실제 일어날 수 있는 상황들을 task로 모은 채점표를 기준으로 성능을 측정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EB0691E-3AE1-4992-969F-2E6EC6718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EB0691E-3AE1-4992-969F-2E6EC6718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42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Overview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Target user and problem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Existing solution and their limitation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Key solution approach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Usage Scenarios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System overview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Datasets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Expected challenges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Evaluation strategy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Overall project plan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Final products and success criteria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목차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Overview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시각장애인을 위한 안전 도우미</a:t>
            </a:r>
            <a:endParaRPr lang="en-US" altLang="ko"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다양한 상황에서의 위험 감지</a:t>
            </a:r>
            <a:endParaRPr lang="en-US" altLang="ko"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사고 발생시 실시간 대응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026" name="Picture 2" descr="안내견  무료 아이콘">
            <a:extLst>
              <a:ext uri="{FF2B5EF4-FFF2-40B4-BE49-F238E27FC236}">
                <a16:creationId xmlns:a16="http://schemas.microsoft.com/office/drawing/2014/main" id="{A5E67621-A1A6-4F4C-BE92-B15764AD9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410" y="2597381"/>
            <a:ext cx="1965960" cy="196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래픽 4" descr="스마트폰">
            <a:extLst>
              <a:ext uri="{FF2B5EF4-FFF2-40B4-BE49-F238E27FC236}">
                <a16:creationId xmlns:a16="http://schemas.microsoft.com/office/drawing/2014/main" id="{59C09B6C-F066-44AC-93D2-42F8199E2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6700" y="2597381"/>
            <a:ext cx="1965600" cy="1965600"/>
          </a:xfrm>
          <a:prstGeom prst="rect">
            <a:avLst/>
          </a:prstGeom>
        </p:spPr>
      </p:pic>
      <p:pic>
        <p:nvPicPr>
          <p:cNvPr id="7" name="그래픽 6" descr="추가">
            <a:extLst>
              <a:ext uri="{FF2B5EF4-FFF2-40B4-BE49-F238E27FC236}">
                <a16:creationId xmlns:a16="http://schemas.microsoft.com/office/drawing/2014/main" id="{988028FC-B366-4AFD-A6B2-F5E95CF822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28500" y="312298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1111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Target user and problem</a:t>
            </a:r>
            <a:endParaRPr dirty="0">
              <a:solidFill>
                <a:srgbClr val="11111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-"/>
            </a:pPr>
            <a:r>
              <a:rPr lang="ko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시각 장애인 (target user)</a:t>
            </a:r>
            <a:r>
              <a:rPr lang="en-US" altLang="ko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&amp; </a:t>
            </a:r>
            <a:r>
              <a:rPr lang="ko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보행 장애물 (problem)</a:t>
            </a:r>
            <a:endParaRPr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보행 장애물의 위험을 감지하지 못하여 사고가 발생할 수 있다.</a:t>
            </a:r>
            <a:endParaRPr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-"/>
            </a:pPr>
            <a:r>
              <a:rPr lang="ko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현재 베어리프리 솔루션 및 유니버설 디자인이 많이 이루어지고 있으나,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부족한 부분이 많음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-"/>
            </a:pPr>
            <a:r>
              <a:rPr lang="ko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시각장애인 보행자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</a:t>
            </a:r>
            <a:r>
              <a:rPr lang="ko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여러 보행장애물의 위험에 노출되어 있으며, 이를 해결하기 위한 솔루션이 필요합니다.</a:t>
            </a:r>
            <a:endParaRPr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Existing solution and their limitation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Righthear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beacon based, dedicated indoor wayfinding system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정밀한 indoor wayfinding solution을 제공함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특정 디바이스가 설치가 된 지역에 대해서만 한정적인 wayfinding을 지원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정해진 상황, 환경에 대한 도움만 제공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길찾기 이외의 갑자기 튀어나오는 사람 자전거 등 동적인 환경에 대한 지원이 없고, 위급 상황에 대한 인지와 이를 통한 지원등 실제 시각보조기기의 도움을 요하는 사용자에게 필요한 서비스 제공이 어려움</a:t>
            </a:r>
            <a:endParaRPr sz="1600" dirty="0">
              <a:solidFill>
                <a:srgbClr val="111111"/>
              </a:solidFill>
              <a:highlight>
                <a:srgbClr val="FFFFFF"/>
              </a:highligh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298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 sz="1600" dirty="0">
                <a:solidFill>
                  <a:srgbClr val="111111"/>
                </a:solidFill>
                <a:highlight>
                  <a:srgbClr val="FFFFFF"/>
                </a:highligh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Staircase Detection to Guide Visually Impaired People: A Hybrid Approach(Habib, Ahsan, et.al, 2019)</a:t>
            </a:r>
            <a:endParaRPr sz="1600" dirty="0">
              <a:solidFill>
                <a:srgbClr val="111111"/>
              </a:solidFill>
              <a:highlight>
                <a:srgbClr val="FFFFFF"/>
              </a:highligh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914400" lvl="1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-"/>
            </a:pPr>
            <a:r>
              <a:rPr lang="ko" dirty="0">
                <a:solidFill>
                  <a:srgbClr val="111111"/>
                </a:solidFill>
                <a:highlight>
                  <a:srgbClr val="FFFFFF"/>
                </a:highligh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라즈베리파이, 초음파센서, 카메라를 이용해 계단 감지 지팡이 개발</a:t>
            </a:r>
            <a:endParaRPr dirty="0">
              <a:solidFill>
                <a:srgbClr val="111111"/>
              </a:solidFill>
              <a:highlight>
                <a:srgbClr val="FFFFFF"/>
              </a:highligh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914400" lvl="1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-"/>
            </a:pPr>
            <a:r>
              <a:rPr lang="ko" dirty="0">
                <a:solidFill>
                  <a:srgbClr val="111111"/>
                </a:solidFill>
                <a:highlight>
                  <a:srgbClr val="FFFFFF"/>
                </a:highligh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낙상 시 도움 요청 기능이 없고, 계단을 감지하는데 그쳤다.</a:t>
            </a:r>
            <a:endParaRPr dirty="0">
              <a:solidFill>
                <a:srgbClr val="111111"/>
              </a:solidFill>
              <a:highlight>
                <a:srgbClr val="FFFFFF"/>
              </a:highligh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4825" y="3626050"/>
            <a:ext cx="1402800" cy="13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Key solution approach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계단, 턱, 횡단보도 등 주변 지형에 대한 인식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ko" sz="1800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Tensorflow lite DL을 이용한 object detection</a:t>
            </a:r>
            <a:endParaRPr sz="1800"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낙상 감지 후 도움 요청 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ko" sz="1800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자이로센서, 가속도계를 이용한 fall detection</a:t>
            </a:r>
            <a:endParaRPr sz="1800"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음성 명령으로 앱 작동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Usage scenario A: Obstacle detection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건물 내부를 걸어가다. 계단을 앞에 마주함</a:t>
            </a:r>
            <a:endParaRPr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Guardian eyes가 이를 식별하고, 유저에게 해당사항을 전달</a:t>
            </a:r>
            <a:endParaRPr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유저는 앞에 계단이 있음을 눈으로 보지 않고도 파악</a:t>
            </a:r>
            <a:endParaRPr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해당 구간을 피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하거나</a:t>
            </a:r>
            <a:r>
              <a:rPr lang="ko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혹은 올라감.</a:t>
            </a:r>
            <a:endParaRPr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Usage scenario B: Fall detection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길을 걸어가다가 넘어질 수 있는 턱을 발견.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유저에게 경고했지만 턱에 걸려서 낙상사고 발생.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Context 정보와 모바일 센서를 바탕으로 낙상사고임을 인식.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유저가 괜찮은지 확인.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일정 시간 이상 응답이 없다면 주변이나 119에 빠르게 도움 요청.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System overview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-"/>
            </a:pPr>
            <a:r>
              <a:rPr lang="ko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모바일 앱(Android studio, Tensorflow lite)</a:t>
            </a:r>
            <a:endParaRPr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-"/>
            </a:pPr>
            <a:r>
              <a:rPr lang="ko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딥러닝 모델 학습을 위한 서버(AWS, Google Colab)</a:t>
            </a:r>
            <a:endParaRPr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사용자 지정 2">
      <a:majorFont>
        <a:latin typeface="함초롬바탕"/>
        <a:ea typeface="함초롬바탕"/>
        <a:cs typeface=""/>
      </a:majorFont>
      <a:minorFont>
        <a:latin typeface="함초롬바탕"/>
        <a:ea typeface="함초롬바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570</Words>
  <Application>Microsoft Office PowerPoint</Application>
  <PresentationFormat>화면 슬라이드 쇼(16:9)</PresentationFormat>
  <Paragraphs>88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Arial</vt:lpstr>
      <vt:lpstr>Courier New</vt:lpstr>
      <vt:lpstr>Proxima Nova</vt:lpstr>
      <vt:lpstr>함초롬바탕</vt:lpstr>
      <vt:lpstr>Spearmint</vt:lpstr>
      <vt:lpstr>Guardian eyes</vt:lpstr>
      <vt:lpstr>목차</vt:lpstr>
      <vt:lpstr>Overview</vt:lpstr>
      <vt:lpstr>Target user and problem</vt:lpstr>
      <vt:lpstr>Existing solution and their limitation</vt:lpstr>
      <vt:lpstr>Key solution approach</vt:lpstr>
      <vt:lpstr>Usage scenario A: Obstacle detection</vt:lpstr>
      <vt:lpstr>Usage scenario B: Fall detection</vt:lpstr>
      <vt:lpstr>System overview</vt:lpstr>
      <vt:lpstr>Datasets</vt:lpstr>
      <vt:lpstr>Expected challenges</vt:lpstr>
      <vt:lpstr>Evaluation strategy</vt:lpstr>
      <vt:lpstr>Overall project plan</vt:lpstr>
      <vt:lpstr>Final products and Success criteria</vt:lpstr>
      <vt:lpstr>Q&amp;A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Guardian eyes</dc:title>
  <cp:lastModifiedBy>노길호</cp:lastModifiedBy>
  <cp:revision>10</cp:revision>
  <dcterms:modified xsi:type="dcterms:W3CDTF">2021-09-26T14:22:06Z</dcterms:modified>
</cp:coreProperties>
</file>