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0890d35f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0890d35f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0890d35f6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0890d35f6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0890d35f6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0890d35f6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0890d35f6_1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0890d35f6_1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0890d35f6_1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0890d35f6_1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890d35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0890d35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0890d35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0890d35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890d35f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890d35f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0890d35f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0890d35f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890d35f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0890d35f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890d35f6_1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890d35f6_1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0890d35f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0890d35f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890d35f6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890d35f6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Guardian Eyes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Midterm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8조 김준호 노길호 설진환 이경준 이재필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Project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117300" y="1017725"/>
            <a:ext cx="8922300" cy="37560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41709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850">
                <a:solidFill>
                  <a:srgbClr val="FFFFFF"/>
                </a:solidFill>
              </a:rPr>
              <a:t>Future </a:t>
            </a:r>
            <a:r>
              <a:rPr lang="ko" sz="2850">
                <a:solidFill>
                  <a:srgbClr val="FFFFFF"/>
                </a:solidFill>
              </a:rPr>
              <a:t>plan </a:t>
            </a:r>
            <a:r>
              <a:rPr lang="ko" sz="2850">
                <a:solidFill>
                  <a:srgbClr val="FFFFFF"/>
                </a:solidFill>
              </a:rPr>
              <a:t>(who will do what until the finish)</a:t>
            </a:r>
            <a:endParaRPr sz="28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8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8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50" y="1515850"/>
            <a:ext cx="8263951" cy="311582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Final deliverable and success criteria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(refined from the proposal)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41650"/>
            <a:ext cx="8520600" cy="32094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</a:rPr>
              <a:t>-How does your final solution look like?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: 우리의 최종 결과물은 ARCORE + OBJECT DETECTION MODEL과 보조 초음파센서를 이용한 하나의 APP이 도보상황을 파악을하고, 사용자에게 3D sound feedback 주는 모습으로 계획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Final deliverable and success criteria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(refined from the proposal)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541650"/>
            <a:ext cx="8700000" cy="32037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ko" sz="1600">
                <a:solidFill>
                  <a:srgbClr val="FFFFFF"/>
                </a:solidFill>
              </a:rPr>
              <a:t>How do we judge the success of the project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</a:rPr>
              <a:t>1.성능: Object detiection이 초당 몇프레임까지 계산 가능한지 측정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</a:rPr>
              <a:t>2.USER TEST: </a:t>
            </a:r>
            <a:r>
              <a:rPr lang="ko" sz="1600">
                <a:solidFill>
                  <a:schemeClr val="lt1"/>
                </a:solidFill>
              </a:rPr>
              <a:t>실제 user가 걸으면서 일어날 수 있는 상황들을 모아서 task를 만들고  배점표구성 후 실험진행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8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94625"/>
            <a:ext cx="8520600" cy="35004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>
                <a:solidFill>
                  <a:srgbClr val="FFFFFF"/>
                </a:solidFill>
              </a:rPr>
              <a:t>Refined project idea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782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>
                <a:solidFill>
                  <a:schemeClr val="lt1"/>
                </a:solidFill>
              </a:rPr>
              <a:t>The system architecture overview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782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>
                <a:solidFill>
                  <a:srgbClr val="FFFFFF"/>
                </a:solidFill>
              </a:rPr>
              <a:t>Demonstration of key functions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782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>
                <a:solidFill>
                  <a:srgbClr val="FFFFFF"/>
                </a:solidFill>
              </a:rPr>
              <a:t>Key technical challenges &amp; solutions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782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>
                <a:solidFill>
                  <a:srgbClr val="FFFFFF"/>
                </a:solidFill>
              </a:rPr>
              <a:t>Project schedule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782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2200">
                <a:solidFill>
                  <a:srgbClr val="FFFFFF"/>
                </a:solidFill>
              </a:rPr>
              <a:t>Final deliverable and success criteria 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FFFFFF"/>
                </a:solidFill>
              </a:rPr>
              <a:t>(refined from the proposal)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Refined project idea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18550" y="2939975"/>
            <a:ext cx="8391300" cy="19281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</a:rPr>
              <a:t>1.  </a:t>
            </a:r>
            <a:r>
              <a:rPr lang="ko" sz="1600">
                <a:solidFill>
                  <a:srgbClr val="FFFFFF"/>
                </a:solidFill>
              </a:rPr>
              <a:t>fall detection 기능 삭제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>
                <a:solidFill>
                  <a:srgbClr val="FFFFFF"/>
                </a:solidFill>
              </a:rPr>
              <a:t>2. 음성명령부분도 삭제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>
                <a:solidFill>
                  <a:srgbClr val="FFFFFF"/>
                </a:solidFill>
              </a:rPr>
              <a:t>3. object detection 과 object tracking 기능에 초점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>
                <a:solidFill>
                  <a:srgbClr val="FFFFFF"/>
                </a:solidFill>
              </a:rPr>
              <a:t>4. 직관적인 피드백 위해 </a:t>
            </a:r>
            <a:r>
              <a:rPr lang="ko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3D sound feedback을 사용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/>
              <a:t> </a:t>
            </a:r>
            <a:endParaRPr sz="16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57250" y="1017725"/>
            <a:ext cx="8313900" cy="13245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>
                <a:solidFill>
                  <a:srgbClr val="FFFFFF"/>
                </a:solidFill>
              </a:rPr>
              <a:t>1. </a:t>
            </a:r>
            <a:r>
              <a:rPr lang="ko" sz="1600">
                <a:solidFill>
                  <a:srgbClr val="FFFFFF"/>
                </a:solidFill>
              </a:rPr>
              <a:t>프로젝트의 진행 과정중 보행보조 어플리케이션의 핵심은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>
                <a:solidFill>
                  <a:srgbClr val="FFFFFF"/>
                </a:solidFill>
              </a:rPr>
              <a:t> 전체적인 </a:t>
            </a:r>
            <a:r>
              <a:rPr lang="ko" sz="1600">
                <a:solidFill>
                  <a:srgbClr val="FFFFFF"/>
                </a:solidFill>
              </a:rPr>
              <a:t>CONTEXT </a:t>
            </a:r>
            <a:r>
              <a:rPr lang="ko" sz="1600">
                <a:solidFill>
                  <a:srgbClr val="FFFFFF"/>
                </a:solidFill>
              </a:rPr>
              <a:t>파악과 직관적인 </a:t>
            </a:r>
            <a:r>
              <a:rPr lang="ko" sz="1600">
                <a:solidFill>
                  <a:schemeClr val="lt1"/>
                </a:solidFill>
              </a:rPr>
              <a:t>피드백이 </a:t>
            </a:r>
            <a:r>
              <a:rPr lang="ko" sz="1600">
                <a:solidFill>
                  <a:srgbClr val="FFFFFF"/>
                </a:solidFill>
              </a:rPr>
              <a:t>중요하다고 생각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>
                <a:solidFill>
                  <a:srgbClr val="FFFFFF"/>
                </a:solidFill>
              </a:rPr>
              <a:t>2. 핵심적이지 않은 부분들은 제거하는 방향으로 프로젝트 아이디어 수정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600"/>
              <a:t> </a:t>
            </a:r>
            <a:endParaRPr sz="1600"/>
          </a:p>
        </p:txBody>
      </p:sp>
      <p:sp>
        <p:nvSpPr>
          <p:cNvPr id="74" name="Google Shape;74;p15"/>
          <p:cNvSpPr/>
          <p:nvPr/>
        </p:nvSpPr>
        <p:spPr>
          <a:xfrm>
            <a:off x="1553075" y="2367263"/>
            <a:ext cx="5187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5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The system architecture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591775" y="1523150"/>
            <a:ext cx="14850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ARCore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591775" y="3984850"/>
            <a:ext cx="14850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TensorFlow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587100" y="989750"/>
            <a:ext cx="1485000" cy="3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Camera Input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587100" y="1472975"/>
            <a:ext cx="1485000" cy="4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Camera Recording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587100" y="2038350"/>
            <a:ext cx="1485000" cy="8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3D reconstruction from camera images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587100" y="2952750"/>
            <a:ext cx="1485000" cy="8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rayCast api for distance-calculation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6175" y="1523150"/>
            <a:ext cx="14850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</a:t>
            </a:r>
            <a:endParaRPr/>
          </a:p>
        </p:txBody>
      </p:sp>
      <p:cxnSp>
        <p:nvCxnSpPr>
          <p:cNvPr id="87" name="Google Shape;87;p16"/>
          <p:cNvCxnSpPr>
            <a:stCxn id="82" idx="1"/>
            <a:endCxn id="80" idx="3"/>
          </p:cNvCxnSpPr>
          <p:nvPr/>
        </p:nvCxnSpPr>
        <p:spPr>
          <a:xfrm flipH="1">
            <a:off x="5076800" y="1177100"/>
            <a:ext cx="510300" cy="713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>
            <a:stCxn id="83" idx="1"/>
            <a:endCxn id="80" idx="3"/>
          </p:cNvCxnSpPr>
          <p:nvPr/>
        </p:nvCxnSpPr>
        <p:spPr>
          <a:xfrm flipH="1">
            <a:off x="5076800" y="1721225"/>
            <a:ext cx="510300" cy="169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>
            <a:stCxn id="84" idx="1"/>
            <a:endCxn id="80" idx="3"/>
          </p:cNvCxnSpPr>
          <p:nvPr/>
        </p:nvCxnSpPr>
        <p:spPr>
          <a:xfrm rot="10800000">
            <a:off x="5076800" y="1890450"/>
            <a:ext cx="510300" cy="557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85" idx="1"/>
            <a:endCxn id="80" idx="3"/>
          </p:cNvCxnSpPr>
          <p:nvPr/>
        </p:nvCxnSpPr>
        <p:spPr>
          <a:xfrm rot="10800000">
            <a:off x="5076800" y="1890450"/>
            <a:ext cx="510300" cy="1471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/>
          <p:nvPr/>
        </p:nvSpPr>
        <p:spPr>
          <a:xfrm>
            <a:off x="5572975" y="3984850"/>
            <a:ext cx="14850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Object Detection</a:t>
            </a:r>
            <a:endParaRPr/>
          </a:p>
        </p:txBody>
      </p:sp>
      <p:cxnSp>
        <p:nvCxnSpPr>
          <p:cNvPr id="92" name="Google Shape;92;p16"/>
          <p:cNvCxnSpPr>
            <a:stCxn id="91" idx="1"/>
            <a:endCxn id="81" idx="3"/>
          </p:cNvCxnSpPr>
          <p:nvPr/>
        </p:nvCxnSpPr>
        <p:spPr>
          <a:xfrm flipH="1">
            <a:off x="5076775" y="4352200"/>
            <a:ext cx="496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endCxn id="86" idx="3"/>
          </p:cNvCxnSpPr>
          <p:nvPr/>
        </p:nvCxnSpPr>
        <p:spPr>
          <a:xfrm flipH="1">
            <a:off x="2181175" y="1889900"/>
            <a:ext cx="1410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1" idx="1"/>
            <a:endCxn id="86" idx="3"/>
          </p:cNvCxnSpPr>
          <p:nvPr/>
        </p:nvCxnSpPr>
        <p:spPr>
          <a:xfrm rot="10800000">
            <a:off x="2181175" y="1890400"/>
            <a:ext cx="1410600" cy="246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/>
          <p:nvPr/>
        </p:nvSpPr>
        <p:spPr>
          <a:xfrm>
            <a:off x="696175" y="2666150"/>
            <a:ext cx="14850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opengl es 3.0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visualization</a:t>
            </a:r>
            <a:endParaRPr/>
          </a:p>
        </p:txBody>
      </p:sp>
      <p:cxnSp>
        <p:nvCxnSpPr>
          <p:cNvPr id="96" name="Google Shape;96;p16"/>
          <p:cNvCxnSpPr>
            <a:stCxn id="95" idx="0"/>
            <a:endCxn id="86" idx="2"/>
          </p:cNvCxnSpPr>
          <p:nvPr/>
        </p:nvCxnSpPr>
        <p:spPr>
          <a:xfrm rot="-5400000">
            <a:off x="1234825" y="2461700"/>
            <a:ext cx="408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Demonstration of key functions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95800" y="1460800"/>
            <a:ext cx="8520600" cy="28980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>
                <a:solidFill>
                  <a:srgbClr val="FFFFFF"/>
                </a:solidFill>
              </a:rPr>
              <a:t>주</a:t>
            </a:r>
            <a:r>
              <a:rPr lang="ko">
                <a:solidFill>
                  <a:srgbClr val="FFFFFF"/>
                </a:solidFill>
              </a:rPr>
              <a:t>변의 물체를 식별하여 해당 물체까지의 거리를 계산한다.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>
                <a:solidFill>
                  <a:srgbClr val="FFFFFF"/>
                </a:solidFill>
              </a:rPr>
              <a:t>가장 가까운 전방의 지형까지의 거리를 계산한다.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ko">
                <a:solidFill>
                  <a:srgbClr val="FFFFFF"/>
                </a:solidFill>
              </a:rPr>
              <a:t>실행 중 카메라를 녹화하고, 해당 영상을 이용하여 1,2번의 작업을 진행한다.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Key technical challenges &amp; solutions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671800" cy="34164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1. OBJECT DETECTION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</a:rPr>
              <a:t>Challenge 1 : Importing .tflite custom model to android app!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>
                <a:solidFill>
                  <a:srgbClr val="FFFFFF"/>
                </a:solidFill>
              </a:rPr>
              <a:t>AR-core는 ML-kit base 로 구성되어있어서 가장 compatibility가 좋은 ML-kit Object detection API로 import 시도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>
                <a:solidFill>
                  <a:srgbClr val="FFFFFF"/>
                </a:solidFill>
              </a:rPr>
              <a:t>ML-kit Object detection API는 custom object detection model 과는 호환되지 않음을 확인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>
                <a:solidFill>
                  <a:srgbClr val="FFFFFF"/>
                </a:solidFill>
              </a:rPr>
              <a:t>Tensor flow task library를 사용하여 만들어 놓은 custom object detection model과 호환되도록 개선!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Key technical challenges &amp; solutions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671800" cy="34164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1. </a:t>
            </a:r>
            <a:r>
              <a:rPr lang="ko">
                <a:solidFill>
                  <a:srgbClr val="FFFFFF"/>
                </a:solidFill>
              </a:rPr>
              <a:t>OBJECT DETECTION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</a:rPr>
              <a:t>Challenge 2 : Object detection model is too heavy!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>
                <a:solidFill>
                  <a:srgbClr val="FFFFFF"/>
                </a:solidFill>
              </a:rPr>
              <a:t>Tensorflow model maker를 이용하여 transfer learning으로 custom object detection 시도  (가장 빠른 방법)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>
                <a:solidFill>
                  <a:srgbClr val="FFFFFF"/>
                </a:solidFill>
              </a:rPr>
              <a:t>tensor flow model maker에서 사용하는 기본 모델이 너무 큰 것으로 판단(원하지 않는 class 의 물체를 감지)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ko" sz="1700">
                <a:solidFill>
                  <a:srgbClr val="FFFFFF"/>
                </a:solidFill>
              </a:rPr>
              <a:t>tensor flow model maker을 사용하지 않고, 직접 MobileNet-SSD 나 YOLO-Tiny 등 모바일 용 object detection 딥러닝 모델을 학습할 계획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Key technical challenges &amp; solutions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00">
                <a:solidFill>
                  <a:srgbClr val="FFFFFF"/>
                </a:solidFill>
              </a:rPr>
              <a:t>2. DISTANCE MEASUREMENT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</a:rPr>
              <a:t>Challenge 1 : 대부분의 스마트폰은 초음파나 라이다와 같은 거리 측정 센서가 없음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ko" sz="1700">
                <a:solidFill>
                  <a:schemeClr val="lt1"/>
                </a:solidFill>
              </a:rPr>
              <a:t>구글 AR core 의 거리측정 API를 이용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</a:rPr>
              <a:t>Challenge 2 : 카메라를 이용한 거리측정의 정확성 및 화면각의 한계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ko" sz="1700">
                <a:solidFill>
                  <a:schemeClr val="lt1"/>
                </a:solidFill>
              </a:rPr>
              <a:t>아두이노 초음파 센서를 이용한 추가적인 위험감지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Project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692400"/>
          </a:xfrm>
          <a:prstGeom prst="rect">
            <a:avLst/>
          </a:prstGeom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8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ko" sz="8165">
                <a:solidFill>
                  <a:srgbClr val="FFFFFF"/>
                </a:solidFill>
              </a:rPr>
              <a:t>What were done</a:t>
            </a:r>
            <a:endParaRPr sz="8165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2">
              <a:solidFill>
                <a:srgbClr val="FFFFFF"/>
              </a:solidFill>
            </a:endParaRPr>
          </a:p>
          <a:p>
            <a:pPr indent="-3396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>
                <a:solidFill>
                  <a:srgbClr val="FFFFFF"/>
                </a:solidFill>
              </a:rPr>
              <a:t>카메라 </a:t>
            </a:r>
            <a:r>
              <a:rPr lang="ko" sz="6992">
                <a:solidFill>
                  <a:srgbClr val="FFFFFF"/>
                </a:solidFill>
              </a:rPr>
              <a:t>및 동영상 연동 및 기본 UI 구현 완료</a:t>
            </a:r>
            <a:endParaRPr sz="6992">
              <a:solidFill>
                <a:srgbClr val="FFFFFF"/>
              </a:solidFill>
            </a:endParaRPr>
          </a:p>
          <a:p>
            <a:pPr indent="-3396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>
                <a:solidFill>
                  <a:srgbClr val="FFFFFF"/>
                </a:solidFill>
              </a:rPr>
              <a:t>custom object detection 모델 import 완료</a:t>
            </a:r>
            <a:endParaRPr sz="6992">
              <a:solidFill>
                <a:srgbClr val="FFFFFF"/>
              </a:solidFill>
            </a:endParaRPr>
          </a:p>
          <a:p>
            <a:pPr indent="-3396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>
                <a:solidFill>
                  <a:srgbClr val="FFFFFF"/>
                </a:solidFill>
              </a:rPr>
              <a:t>Dataset 확보</a:t>
            </a:r>
            <a:endParaRPr sz="6992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65">
              <a:solidFill>
                <a:srgbClr val="FFFFFF"/>
              </a:solidFill>
            </a:endParaRPr>
          </a:p>
          <a:p>
            <a:pPr indent="-358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ko" sz="8165">
                <a:solidFill>
                  <a:srgbClr val="FFFFFF"/>
                </a:solidFill>
              </a:rPr>
              <a:t>What are to be done</a:t>
            </a:r>
            <a:endParaRPr sz="8165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2">
              <a:solidFill>
                <a:srgbClr val="FFFFFF"/>
              </a:solidFill>
            </a:endParaRPr>
          </a:p>
          <a:p>
            <a:pPr indent="-3396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>
                <a:solidFill>
                  <a:srgbClr val="FFFFFF"/>
                </a:solidFill>
              </a:rPr>
              <a:t>Object detection model 최적화 	(4 weeks)</a:t>
            </a:r>
            <a:endParaRPr sz="6992">
              <a:solidFill>
                <a:srgbClr val="FFFFFF"/>
              </a:solidFill>
            </a:endParaRPr>
          </a:p>
          <a:p>
            <a:pPr indent="-3396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>
                <a:solidFill>
                  <a:srgbClr val="FFFFFF"/>
                </a:solidFill>
              </a:rPr>
              <a:t>Object tracking 				(3 weeks)</a:t>
            </a:r>
            <a:endParaRPr sz="6992">
              <a:solidFill>
                <a:srgbClr val="FFFFFF"/>
              </a:solidFill>
            </a:endParaRPr>
          </a:p>
          <a:p>
            <a:pPr indent="-3396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>
                <a:solidFill>
                  <a:srgbClr val="FFFFFF"/>
                </a:solidFill>
              </a:rPr>
              <a:t>Sound Feedback 구현			(3 weeks)</a:t>
            </a:r>
            <a:endParaRPr sz="6992">
              <a:solidFill>
                <a:srgbClr val="FFFFFF"/>
              </a:solidFill>
            </a:endParaRPr>
          </a:p>
          <a:p>
            <a:pPr indent="-3396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>
                <a:solidFill>
                  <a:srgbClr val="FFFFFF"/>
                </a:solidFill>
              </a:rPr>
              <a:t>보조 아두이노 초음파센서 통합	(1  weeks)</a:t>
            </a:r>
            <a:endParaRPr sz="6992">
              <a:solidFill>
                <a:srgbClr val="FFFFFF"/>
              </a:solidFill>
            </a:endParaRPr>
          </a:p>
          <a:p>
            <a:pPr indent="-3396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ko" sz="6992">
                <a:solidFill>
                  <a:srgbClr val="FFFFFF"/>
                </a:solidFill>
              </a:rPr>
              <a:t>UI 개선</a:t>
            </a:r>
            <a:endParaRPr sz="6992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