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409" r:id="rId3"/>
    <p:sldId id="450" r:id="rId4"/>
    <p:sldId id="452" r:id="rId5"/>
    <p:sldId id="410" r:id="rId6"/>
    <p:sldId id="453" r:id="rId7"/>
    <p:sldId id="436" r:id="rId8"/>
    <p:sldId id="411" r:id="rId9"/>
    <p:sldId id="422" r:id="rId10"/>
    <p:sldId id="423" r:id="rId11"/>
    <p:sldId id="475" r:id="rId12"/>
    <p:sldId id="476" r:id="rId13"/>
    <p:sldId id="424" r:id="rId14"/>
    <p:sldId id="454" r:id="rId15"/>
    <p:sldId id="418" r:id="rId16"/>
    <p:sldId id="419" r:id="rId17"/>
    <p:sldId id="420" r:id="rId18"/>
    <p:sldId id="414" r:id="rId19"/>
    <p:sldId id="413" r:id="rId20"/>
    <p:sldId id="455" r:id="rId21"/>
    <p:sldId id="492" r:id="rId22"/>
    <p:sldId id="415" r:id="rId23"/>
    <p:sldId id="416" r:id="rId24"/>
    <p:sldId id="417" r:id="rId25"/>
    <p:sldId id="437" r:id="rId26"/>
    <p:sldId id="472" r:id="rId27"/>
    <p:sldId id="473" r:id="rId28"/>
    <p:sldId id="471"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050"/>
        <p:guide pos="375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13.wmf"/><Relationship Id="rId8" Type="http://schemas.openxmlformats.org/officeDocument/2006/relationships/image" Target="../media/image12.wmf"/><Relationship Id="rId7" Type="http://schemas.openxmlformats.org/officeDocument/2006/relationships/image" Target="../media/image11.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8.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43.wmf"/><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单击此处编辑文本</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914400" y="914400"/>
            <a:ext cx="91692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515600"/>
            <a:ext cx="109692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3.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3.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image" Target="../media/image3.png"/><Relationship Id="rId1"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image" Target="../media/image32.png"/><Relationship Id="rId7" Type="http://schemas.openxmlformats.org/officeDocument/2006/relationships/image" Target="../media/image31.png"/><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5" Type="http://schemas.openxmlformats.org/officeDocument/2006/relationships/slideLayout" Target="../slideLayouts/slideLayout2.xml"/><Relationship Id="rId14" Type="http://schemas.openxmlformats.org/officeDocument/2006/relationships/tags" Target="../tags/tag77.xml"/><Relationship Id="rId13" Type="http://schemas.openxmlformats.org/officeDocument/2006/relationships/image" Target="../media/image3.png"/><Relationship Id="rId12" Type="http://schemas.openxmlformats.org/officeDocument/2006/relationships/image" Target="../media/image36.png"/><Relationship Id="rId11" Type="http://schemas.openxmlformats.org/officeDocument/2006/relationships/image" Target="../media/image35.png"/><Relationship Id="rId10" Type="http://schemas.openxmlformats.org/officeDocument/2006/relationships/image" Target="../media/image34.png"/><Relationship Id="rId1" Type="http://schemas.openxmlformats.org/officeDocument/2006/relationships/image" Target="../media/image25.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8.xml"/><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image" Target="../media/image43.wmf"/><Relationship Id="rId7" Type="http://schemas.openxmlformats.org/officeDocument/2006/relationships/oleObject" Target="../embeddings/oleObject17.bin"/><Relationship Id="rId6" Type="http://schemas.openxmlformats.org/officeDocument/2006/relationships/image" Target="../media/image42.wmf"/><Relationship Id="rId5" Type="http://schemas.openxmlformats.org/officeDocument/2006/relationships/oleObject" Target="../embeddings/oleObject16.bin"/><Relationship Id="rId4" Type="http://schemas.openxmlformats.org/officeDocument/2006/relationships/image" Target="../media/image41.wmf"/><Relationship Id="rId3" Type="http://schemas.openxmlformats.org/officeDocument/2006/relationships/oleObject" Target="../embeddings/oleObject15.bin"/><Relationship Id="rId2" Type="http://schemas.openxmlformats.org/officeDocument/2006/relationships/image" Target="../media/image40.wmf"/><Relationship Id="rId12" Type="http://schemas.openxmlformats.org/officeDocument/2006/relationships/vmlDrawing" Target="../drawings/vmlDrawing3.vml"/><Relationship Id="rId11" Type="http://schemas.openxmlformats.org/officeDocument/2006/relationships/slideLayout" Target="../slideLayouts/slideLayout2.xml"/><Relationship Id="rId10" Type="http://schemas.openxmlformats.org/officeDocument/2006/relationships/tags" Target="../tags/tag79.xml"/><Relationship Id="rId1" Type="http://schemas.openxmlformats.org/officeDocument/2006/relationships/oleObject" Target="../embeddings/oleObject14.bin"/></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3.xml"/><Relationship Id="rId2" Type="http://schemas.openxmlformats.org/officeDocument/2006/relationships/image" Target="../media/image44.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4.xml"/><Relationship Id="rId3" Type="http://schemas.openxmlformats.org/officeDocument/2006/relationships/image" Target="../media/image46.emf"/><Relationship Id="rId2" Type="http://schemas.openxmlformats.org/officeDocument/2006/relationships/image" Target="../media/image45.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5.xml"/><Relationship Id="rId3" Type="http://schemas.openxmlformats.org/officeDocument/2006/relationships/image" Target="../media/image48.emf"/><Relationship Id="rId2" Type="http://schemas.openxmlformats.org/officeDocument/2006/relationships/image" Target="../media/image47.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9" Type="http://schemas.openxmlformats.org/officeDocument/2006/relationships/image" Target="../media/image50.png"/><Relationship Id="rId8" Type="http://schemas.openxmlformats.org/officeDocument/2006/relationships/image" Target="../media/image49.png"/><Relationship Id="rId7" Type="http://schemas.openxmlformats.org/officeDocument/2006/relationships/tags" Target="../tags/tag91.xml"/><Relationship Id="rId6" Type="http://schemas.openxmlformats.org/officeDocument/2006/relationships/image" Target="../media/image3.png"/><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1" Type="http://schemas.openxmlformats.org/officeDocument/2006/relationships/slideLayout" Target="../slideLayouts/slideLayout2.xml"/><Relationship Id="rId10" Type="http://schemas.openxmlformats.org/officeDocument/2006/relationships/tags" Target="../tags/tag92.xml"/><Relationship Id="rId1" Type="http://schemas.openxmlformats.org/officeDocument/2006/relationships/tags" Target="../tags/tag86.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6.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7.wmf"/><Relationship Id="rId7" Type="http://schemas.openxmlformats.org/officeDocument/2006/relationships/oleObject" Target="../embeddings/oleObject4.bin"/><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 Id="rId3" Type="http://schemas.openxmlformats.org/officeDocument/2006/relationships/oleObject" Target="../embeddings/oleObject2.bin"/><Relationship Id="rId23" Type="http://schemas.openxmlformats.org/officeDocument/2006/relationships/vmlDrawing" Target="../drawings/vmlDrawing1.vml"/><Relationship Id="rId22" Type="http://schemas.openxmlformats.org/officeDocument/2006/relationships/slideLayout" Target="../slideLayouts/slideLayout2.xml"/><Relationship Id="rId21" Type="http://schemas.openxmlformats.org/officeDocument/2006/relationships/tags" Target="../tags/tag68.xml"/><Relationship Id="rId20" Type="http://schemas.openxmlformats.org/officeDocument/2006/relationships/image" Target="../media/image13.wmf"/><Relationship Id="rId2" Type="http://schemas.openxmlformats.org/officeDocument/2006/relationships/image" Target="../media/image4.wmf"/><Relationship Id="rId19" Type="http://schemas.openxmlformats.org/officeDocument/2006/relationships/oleObject" Target="../embeddings/oleObject9.bin"/><Relationship Id="rId18" Type="http://schemas.openxmlformats.org/officeDocument/2006/relationships/image" Target="../media/image12.wmf"/><Relationship Id="rId17" Type="http://schemas.openxmlformats.org/officeDocument/2006/relationships/oleObject" Target="../embeddings/oleObject8.bin"/><Relationship Id="rId16" Type="http://schemas.openxmlformats.org/officeDocument/2006/relationships/image" Target="../media/image11.wmf"/><Relationship Id="rId15" Type="http://schemas.openxmlformats.org/officeDocument/2006/relationships/oleObject" Target="../embeddings/oleObject7.bin"/><Relationship Id="rId14" Type="http://schemas.openxmlformats.org/officeDocument/2006/relationships/image" Target="../media/image10.png"/><Relationship Id="rId13" Type="http://schemas.openxmlformats.org/officeDocument/2006/relationships/image" Target="../media/image3.png"/><Relationship Id="rId12" Type="http://schemas.openxmlformats.org/officeDocument/2006/relationships/image" Target="../media/image9.wmf"/><Relationship Id="rId11" Type="http://schemas.openxmlformats.org/officeDocument/2006/relationships/oleObject" Target="../embeddings/oleObject6.bin"/><Relationship Id="rId10" Type="http://schemas.openxmlformats.org/officeDocument/2006/relationships/image" Target="../media/image8.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image" Target="../media/image16.wmf"/><Relationship Id="rId7" Type="http://schemas.openxmlformats.org/officeDocument/2006/relationships/oleObject" Target="../embeddings/oleObject12.bin"/><Relationship Id="rId6" Type="http://schemas.openxmlformats.org/officeDocument/2006/relationships/image" Target="../media/image8.wmf"/><Relationship Id="rId5" Type="http://schemas.openxmlformats.org/officeDocument/2006/relationships/oleObject" Target="../embeddings/oleObject11.bin"/><Relationship Id="rId4" Type="http://schemas.openxmlformats.org/officeDocument/2006/relationships/image" Target="../media/image15.wmf"/><Relationship Id="rId3" Type="http://schemas.openxmlformats.org/officeDocument/2006/relationships/oleObject" Target="../embeddings/oleObject10.bin"/><Relationship Id="rId2" Type="http://schemas.openxmlformats.org/officeDocument/2006/relationships/image" Target="../media/image14.png"/><Relationship Id="rId14" Type="http://schemas.openxmlformats.org/officeDocument/2006/relationships/vmlDrawing" Target="../drawings/vmlDrawing2.vml"/><Relationship Id="rId13" Type="http://schemas.openxmlformats.org/officeDocument/2006/relationships/slideLayout" Target="../slideLayouts/slideLayout2.xml"/><Relationship Id="rId12" Type="http://schemas.openxmlformats.org/officeDocument/2006/relationships/tags" Target="../tags/tag69.xml"/><Relationship Id="rId11" Type="http://schemas.openxmlformats.org/officeDocument/2006/relationships/image" Target="../media/image17.wmf"/><Relationship Id="rId10" Type="http://schemas.openxmlformats.org/officeDocument/2006/relationships/oleObject" Target="../embeddings/oleObject13.bin"/><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3.png"/><Relationship Id="rId1" Type="http://schemas.openxmlformats.org/officeDocument/2006/relationships/image" Target="../media/image18.emf"/></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3.png"/><Relationship Id="rId1" Type="http://schemas.openxmlformats.org/officeDocument/2006/relationships/image" Target="../media/image1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a23a871df2b4784b54ceca6c58e6124"/>
          <p:cNvPicPr>
            <a:picLocks noChangeAspect="1"/>
          </p:cNvPicPr>
          <p:nvPr/>
        </p:nvPicPr>
        <p:blipFill>
          <a:blip r:embed="rId1">
            <a:lum bright="-18000"/>
          </a:blip>
          <a:stretch>
            <a:fillRect/>
          </a:stretch>
        </p:blipFill>
        <p:spPr>
          <a:xfrm>
            <a:off x="0" y="0"/>
            <a:ext cx="12188825" cy="5169535"/>
          </a:xfrm>
          <a:prstGeom prst="rect">
            <a:avLst/>
          </a:prstGeom>
        </p:spPr>
      </p:pic>
      <p:sp>
        <p:nvSpPr>
          <p:cNvPr id="10" name="文本框 9"/>
          <p:cNvSpPr txBox="1"/>
          <p:nvPr/>
        </p:nvSpPr>
        <p:spPr>
          <a:xfrm>
            <a:off x="81915" y="5601970"/>
            <a:ext cx="11751945" cy="460375"/>
          </a:xfrm>
          <a:prstGeom prst="rect">
            <a:avLst/>
          </a:prstGeom>
          <a:noFill/>
        </p:spPr>
        <p:txBody>
          <a:bodyPr wrap="square" rtlCol="0">
            <a:spAutoFit/>
          </a:bodyPr>
          <a:p>
            <a:r>
              <a:rPr lang="en-US" altLang="zh-CN"/>
              <a:t>            </a:t>
            </a:r>
            <a:r>
              <a:rPr lang="zh-CN" altLang="en-US" sz="2400">
                <a:latin typeface="华文琥珀" panose="02010800040101010101" charset="-122"/>
                <a:ea typeface="华文琥珀" panose="02010800040101010101" charset="-122"/>
              </a:rPr>
              <a:t>答辩人：</a:t>
            </a:r>
            <a:r>
              <a:rPr lang="zh-CN" altLang="en-US"/>
              <a:t> </a:t>
            </a:r>
            <a:r>
              <a:rPr lang="zh-CN" altLang="en-US" sz="2400"/>
              <a:t>陈家辉</a:t>
            </a:r>
            <a:r>
              <a:rPr lang="en-US" altLang="zh-CN" sz="2400"/>
              <a:t>	</a:t>
            </a:r>
            <a:r>
              <a:rPr lang="en-US" altLang="zh-CN"/>
              <a:t>	 </a:t>
            </a:r>
            <a:r>
              <a:rPr lang="zh-CN" altLang="en-US" sz="2400">
                <a:latin typeface="华文琥珀" panose="02010800040101010101" charset="-122"/>
                <a:ea typeface="华文琥珀" panose="02010800040101010101" charset="-122"/>
                <a:cs typeface="华文琥珀" panose="02010800040101010101" charset="-122"/>
              </a:rPr>
              <a:t>指导老师： </a:t>
            </a:r>
            <a:r>
              <a:rPr lang="zh-CN" altLang="en-US" sz="2400">
                <a:latin typeface="+mn-ea"/>
                <a:cs typeface="华文琥珀" panose="02010800040101010101" charset="-122"/>
              </a:rPr>
              <a:t>张玺君</a:t>
            </a:r>
            <a:r>
              <a:rPr lang="en-US" altLang="zh-CN" sz="2400"/>
              <a:t>		       </a:t>
            </a:r>
            <a:r>
              <a:rPr lang="zh-CN" altLang="en-US" sz="2400">
                <a:latin typeface="华文琥珀" panose="02010800040101010101" charset="-122"/>
                <a:ea typeface="华文琥珀" panose="02010800040101010101" charset="-122"/>
              </a:rPr>
              <a:t>日期：</a:t>
            </a:r>
            <a:r>
              <a:rPr lang="en-US" altLang="zh-CN" sz="2400">
                <a:latin typeface="+mn-ea"/>
              </a:rPr>
              <a:t>2020.6.18</a:t>
            </a:r>
            <a:endParaRPr lang="en-US" altLang="zh-CN" sz="2400">
              <a:latin typeface="+mn-ea"/>
            </a:endParaRPr>
          </a:p>
        </p:txBody>
      </p:sp>
      <p:sp>
        <p:nvSpPr>
          <p:cNvPr id="13" name="文本框 12"/>
          <p:cNvSpPr txBox="1"/>
          <p:nvPr/>
        </p:nvSpPr>
        <p:spPr>
          <a:xfrm>
            <a:off x="1040765" y="742315"/>
            <a:ext cx="10334625" cy="1938020"/>
          </a:xfrm>
          <a:prstGeom prst="rect">
            <a:avLst/>
          </a:prstGeom>
          <a:noFill/>
        </p:spPr>
        <p:txBody>
          <a:bodyPr wrap="square" rtlCol="0">
            <a:spAutoFit/>
          </a:bodyPr>
          <a:p>
            <a:r>
              <a:rPr lang="en-US" altLang="zh-CN" sz="12000">
                <a:solidFill>
                  <a:schemeClr val="bg1"/>
                </a:solidFill>
              </a:rPr>
              <a:t> 		</a:t>
            </a:r>
            <a:r>
              <a:rPr lang="zh-CN" altLang="en-US" sz="8800">
                <a:solidFill>
                  <a:schemeClr val="bg1"/>
                </a:solidFill>
              </a:rPr>
              <a:t>毕业论文答辩</a:t>
            </a:r>
            <a:endParaRPr lang="zh-CN" altLang="en-US" sz="8800">
              <a:solidFill>
                <a:schemeClr val="bg1"/>
              </a:solidFill>
            </a:endParaRPr>
          </a:p>
        </p:txBody>
      </p:sp>
      <p:pic>
        <p:nvPicPr>
          <p:cNvPr id="15" name="图片 14"/>
          <p:cNvPicPr>
            <a:picLocks noChangeAspect="1"/>
          </p:cNvPicPr>
          <p:nvPr/>
        </p:nvPicPr>
        <p:blipFill>
          <a:blip r:embed="rId2"/>
          <a:stretch>
            <a:fillRect/>
          </a:stretch>
        </p:blipFill>
        <p:spPr>
          <a:xfrm flipH="1">
            <a:off x="348615" y="5601970"/>
            <a:ext cx="584200" cy="457200"/>
          </a:xfrm>
          <a:prstGeom prst="rect">
            <a:avLst/>
          </a:prstGeom>
        </p:spPr>
      </p:pic>
      <p:pic>
        <p:nvPicPr>
          <p:cNvPr id="16" name="图片 15"/>
          <p:cNvPicPr>
            <a:picLocks noChangeAspect="1"/>
          </p:cNvPicPr>
          <p:nvPr/>
        </p:nvPicPr>
        <p:blipFill>
          <a:blip r:embed="rId2"/>
          <a:stretch>
            <a:fillRect/>
          </a:stretch>
        </p:blipFill>
        <p:spPr>
          <a:xfrm flipH="1">
            <a:off x="4230370" y="5601970"/>
            <a:ext cx="584200" cy="457200"/>
          </a:xfrm>
          <a:prstGeom prst="rect">
            <a:avLst/>
          </a:prstGeom>
        </p:spPr>
      </p:pic>
      <p:pic>
        <p:nvPicPr>
          <p:cNvPr id="17" name="图片 16"/>
          <p:cNvPicPr>
            <a:picLocks noChangeAspect="1"/>
          </p:cNvPicPr>
          <p:nvPr/>
        </p:nvPicPr>
        <p:blipFill>
          <a:blip r:embed="rId2"/>
          <a:stretch>
            <a:fillRect/>
          </a:stretch>
        </p:blipFill>
        <p:spPr>
          <a:xfrm flipH="1">
            <a:off x="8460740" y="5605145"/>
            <a:ext cx="584200" cy="457200"/>
          </a:xfrm>
          <a:prstGeom prst="rect">
            <a:avLst/>
          </a:prstGeom>
        </p:spPr>
      </p:pic>
      <p:sp>
        <p:nvSpPr>
          <p:cNvPr id="2" name="文本框 1"/>
          <p:cNvSpPr txBox="1"/>
          <p:nvPr/>
        </p:nvSpPr>
        <p:spPr>
          <a:xfrm>
            <a:off x="2187575" y="2680335"/>
            <a:ext cx="8710295" cy="1198880"/>
          </a:xfrm>
          <a:prstGeom prst="rect">
            <a:avLst/>
          </a:prstGeom>
          <a:noFill/>
        </p:spPr>
        <p:txBody>
          <a:bodyPr wrap="square" rtlCol="0">
            <a:spAutoFit/>
          </a:bodyPr>
          <a:p>
            <a:pPr algn="ctr"/>
            <a:r>
              <a:rPr lang="zh-CN" altLang="en-US" sz="3600">
                <a:solidFill>
                  <a:schemeClr val="bg1"/>
                </a:solidFill>
              </a:rPr>
              <a:t>题目：</a:t>
            </a:r>
            <a:r>
              <a:rPr lang="zh-CN" altLang="en-US" sz="3600">
                <a:solidFill>
                  <a:schemeClr val="bg1"/>
                </a:solidFill>
              </a:rPr>
              <a:t>基于深度学习的交通流数据插补预测系统设计</a:t>
            </a:r>
            <a:endParaRPr lang="zh-CN" altLang="en-US" sz="3600">
              <a:solidFill>
                <a:schemeClr val="bg1"/>
              </a:solidFill>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116965" y="575310"/>
            <a:ext cx="1697355" cy="460375"/>
          </a:xfrm>
          <a:prstGeom prst="rect">
            <a:avLst/>
          </a:prstGeom>
          <a:noFill/>
        </p:spPr>
        <p:txBody>
          <a:bodyPr wrap="square" rtlCol="0">
            <a:spAutoFit/>
          </a:bodyPr>
          <a:p>
            <a:r>
              <a:rPr lang="zh-CN" altLang="en-US" sz="2400">
                <a:solidFill>
                  <a:schemeClr val="bg1"/>
                </a:solidFill>
                <a:latin typeface="+mn-ea"/>
              </a:rPr>
              <a:t>论文绪论</a:t>
            </a:r>
            <a:endParaRPr lang="zh-CN" altLang="en-US" sz="2400">
              <a:solidFill>
                <a:schemeClr val="bg1"/>
              </a:solidFill>
              <a:latin typeface="+mn-ea"/>
            </a:endParaRPr>
          </a:p>
        </p:txBody>
      </p:sp>
      <p:sp>
        <p:nvSpPr>
          <p:cNvPr id="12" name="文本框 11"/>
          <p:cNvSpPr txBox="1"/>
          <p:nvPr/>
        </p:nvSpPr>
        <p:spPr>
          <a:xfrm>
            <a:off x="6344920" y="575310"/>
            <a:ext cx="1697355" cy="460375"/>
          </a:xfrm>
          <a:prstGeom prst="rect">
            <a:avLst/>
          </a:prstGeom>
          <a:noFill/>
        </p:spPr>
        <p:txBody>
          <a:bodyPr wrap="square" rtlCol="0">
            <a:spAutoFit/>
          </a:bodyPr>
          <a:p>
            <a:r>
              <a:rPr lang="zh-CN" altLang="en-US" sz="2400">
                <a:solidFill>
                  <a:schemeClr val="bg1"/>
                </a:solidFill>
                <a:latin typeface="+mn-ea"/>
              </a:rPr>
              <a:t>研究方法</a:t>
            </a:r>
            <a:endParaRPr lang="zh-CN" altLang="en-US" sz="2400">
              <a:solidFill>
                <a:schemeClr val="bg1"/>
              </a:solidFill>
              <a:latin typeface="+mn-ea"/>
            </a:endParaRPr>
          </a:p>
        </p:txBody>
      </p:sp>
      <p:sp>
        <p:nvSpPr>
          <p:cNvPr id="13" name="文本框 12"/>
          <p:cNvSpPr txBox="1"/>
          <p:nvPr/>
        </p:nvSpPr>
        <p:spPr>
          <a:xfrm>
            <a:off x="3702050" y="575310"/>
            <a:ext cx="1697355" cy="460375"/>
          </a:xfrm>
          <a:prstGeom prst="rect">
            <a:avLst/>
          </a:prstGeom>
          <a:noFill/>
        </p:spPr>
        <p:txBody>
          <a:bodyPr wrap="square" rtlCol="0">
            <a:spAutoFit/>
          </a:bodyPr>
          <a:p>
            <a:r>
              <a:rPr lang="zh-CN" altLang="en-US" sz="2400" b="1">
                <a:solidFill>
                  <a:schemeClr val="bg1"/>
                </a:solidFill>
                <a:latin typeface="+mn-ea"/>
              </a:rPr>
              <a:t>模型阐述</a:t>
            </a:r>
            <a:endParaRPr lang="zh-CN" altLang="en-US" sz="2400" b="1">
              <a:solidFill>
                <a:schemeClr val="bg1"/>
              </a:solidFill>
              <a:latin typeface="+mn-ea"/>
            </a:endParaRPr>
          </a:p>
        </p:txBody>
      </p:sp>
      <p:sp>
        <p:nvSpPr>
          <p:cNvPr id="14" name="文本框 13"/>
          <p:cNvSpPr txBox="1"/>
          <p:nvPr/>
        </p:nvSpPr>
        <p:spPr>
          <a:xfrm>
            <a:off x="9086215" y="575310"/>
            <a:ext cx="1697355" cy="460375"/>
          </a:xfrm>
          <a:prstGeom prst="rect">
            <a:avLst/>
          </a:prstGeom>
          <a:noFill/>
        </p:spPr>
        <p:txBody>
          <a:bodyPr wrap="square" rtlCol="0">
            <a:spAutoFit/>
          </a:bodyPr>
          <a:p>
            <a:r>
              <a:rPr lang="zh-CN" altLang="en-US" sz="2400">
                <a:solidFill>
                  <a:schemeClr val="bg1"/>
                </a:solidFill>
                <a:latin typeface="+mn-ea"/>
              </a:rPr>
              <a:t>研究成果</a:t>
            </a:r>
            <a:endParaRPr lang="zh-CN" altLang="en-US" sz="2400">
              <a:solidFill>
                <a:schemeClr val="bg1"/>
              </a:solidFill>
              <a:latin typeface="+mn-ea"/>
            </a:endParaRPr>
          </a:p>
        </p:txBody>
      </p:sp>
      <p:grpSp>
        <p:nvGrpSpPr>
          <p:cNvPr id="20" name="组合 19"/>
          <p:cNvGrpSpPr/>
          <p:nvPr/>
        </p:nvGrpSpPr>
        <p:grpSpPr>
          <a:xfrm>
            <a:off x="969645" y="71755"/>
            <a:ext cx="9379585" cy="2966755"/>
            <a:chOff x="2840050" y="-711295"/>
            <a:chExt cx="7276558" cy="2792858"/>
          </a:xfrm>
        </p:grpSpPr>
        <p:sp>
          <p:nvSpPr>
            <p:cNvPr id="21" name="矩形 20"/>
            <p:cNvSpPr>
              <a:spLocks noChangeArrowheads="1"/>
            </p:cNvSpPr>
            <p:nvPr/>
          </p:nvSpPr>
          <p:spPr bwMode="auto">
            <a:xfrm>
              <a:off x="2954339" y="1694800"/>
              <a:ext cx="7162269" cy="38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30000"/>
                </a:lnSpc>
              </a:pPr>
              <a:r>
                <a:rPr lang="en-US" altLang="zh-CN" sz="1600" dirty="0">
                  <a:solidFill>
                    <a:srgbClr val="1F3762"/>
                  </a:solidFill>
                  <a:cs typeface="+mn-ea"/>
                  <a:sym typeface="+mn-lt"/>
                </a:rPr>
                <a:t>        </a:t>
              </a:r>
              <a:endParaRPr lang="zh-CN" altLang="en-US" sz="2000" dirty="0">
                <a:solidFill>
                  <a:srgbClr val="1F3762"/>
                </a:solidFill>
                <a:cs typeface="+mn-ea"/>
                <a:sym typeface="+mn-lt"/>
              </a:endParaRPr>
            </a:p>
          </p:txBody>
        </p:sp>
        <p:sp>
          <p:nvSpPr>
            <p:cNvPr id="22" name="矩形 21"/>
            <p:cNvSpPr/>
            <p:nvPr/>
          </p:nvSpPr>
          <p:spPr>
            <a:xfrm>
              <a:off x="2840050" y="-711295"/>
              <a:ext cx="5853365" cy="491375"/>
            </a:xfrm>
            <a:prstGeom prst="rect">
              <a:avLst/>
            </a:prstGeom>
          </p:spPr>
          <p:txBody>
            <a:bodyPr wrap="square">
              <a:spAutoFit/>
            </a:bodyPr>
            <a:p>
              <a:r>
                <a:rPr lang="zh-CN" altLang="en-US" sz="2800" b="1" dirty="0">
                  <a:solidFill>
                    <a:srgbClr val="1F3762"/>
                  </a:solidFill>
                  <a:cs typeface="+mn-ea"/>
                  <a:sym typeface="+mn-lt"/>
                </a:rPr>
                <a:t>基于LSMT-R缺失值插补模型设计  </a:t>
              </a:r>
              <a:r>
                <a:rPr lang="en-US" altLang="zh-CN" sz="2800" b="1" dirty="0">
                  <a:solidFill>
                    <a:srgbClr val="1F3762"/>
                  </a:solidFill>
                  <a:cs typeface="+mn-ea"/>
                  <a:sym typeface="+mn-lt"/>
                </a:rPr>
                <a:t>--</a:t>
              </a:r>
              <a:r>
                <a:rPr lang="zh-CN" sz="2800" dirty="0">
                  <a:solidFill>
                    <a:srgbClr val="1F3762"/>
                  </a:solidFill>
                  <a:cs typeface="+mn-ea"/>
                  <a:sym typeface="+mn-lt"/>
                </a:rPr>
                <a:t>实验</a:t>
              </a:r>
              <a:r>
                <a:rPr lang="zh-CN" sz="2800" dirty="0">
                  <a:solidFill>
                    <a:srgbClr val="1F3762"/>
                  </a:solidFill>
                  <a:cs typeface="+mn-ea"/>
                  <a:sym typeface="+mn-lt"/>
                </a:rPr>
                <a:t>结果</a:t>
              </a:r>
              <a:endParaRPr lang="zh-CN" altLang="en-US" sz="2800" b="1" dirty="0">
                <a:solidFill>
                  <a:srgbClr val="1F3762"/>
                </a:solidFill>
                <a:cs typeface="+mn-ea"/>
                <a:sym typeface="+mn-lt"/>
              </a:endParaRPr>
            </a:p>
          </p:txBody>
        </p:sp>
      </p:grpSp>
      <p:grpSp>
        <p:nvGrpSpPr>
          <p:cNvPr id="3" name="组合 2"/>
          <p:cNvGrpSpPr/>
          <p:nvPr/>
        </p:nvGrpSpPr>
        <p:grpSpPr>
          <a:xfrm>
            <a:off x="667385" y="-303530"/>
            <a:ext cx="11207750" cy="1272540"/>
            <a:chOff x="1051" y="-478"/>
            <a:chExt cx="17650" cy="2004"/>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361" y="-478"/>
              <a:ext cx="3340" cy="2004"/>
            </a:xfrm>
            <a:prstGeom prst="rect">
              <a:avLst/>
            </a:prstGeom>
          </p:spPr>
        </p:pic>
        <p:cxnSp>
          <p:nvCxnSpPr>
            <p:cNvPr id="45" name="直接连接符 44"/>
            <p:cNvCxnSpPr/>
            <p:nvPr/>
          </p:nvCxnSpPr>
          <p:spPr>
            <a:xfrm>
              <a:off x="1051" y="1117"/>
              <a:ext cx="17100" cy="0"/>
            </a:xfrm>
            <a:prstGeom prst="line">
              <a:avLst/>
            </a:prstGeom>
            <a:noFill/>
            <a:ln w="22225" cap="flat" cmpd="sng" algn="ctr">
              <a:solidFill>
                <a:schemeClr val="tx2">
                  <a:lumMod val="75000"/>
                  <a:lumOff val="25000"/>
                </a:schemeClr>
              </a:solidFill>
              <a:prstDash val="solid"/>
              <a:miter lim="800000"/>
            </a:ln>
            <a:effectLst/>
          </p:spPr>
        </p:cxnSp>
      </p:grpSp>
      <p:sp>
        <p:nvSpPr>
          <p:cNvPr id="6" name="矩形 5"/>
          <p:cNvSpPr/>
          <p:nvPr/>
        </p:nvSpPr>
        <p:spPr>
          <a:xfrm>
            <a:off x="2300605" y="5834380"/>
            <a:ext cx="7235190" cy="61658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3200"/>
              <a:t>图</a:t>
            </a:r>
            <a:r>
              <a:rPr lang="en-US" altLang="zh-CN" sz="3200"/>
              <a:t>4</a:t>
            </a:r>
            <a:r>
              <a:rPr lang="en-US" altLang="zh-CN" sz="3200"/>
              <a:t> HA</a:t>
            </a:r>
            <a:r>
              <a:rPr lang="zh-CN" altLang="en-US" sz="3200"/>
              <a:t>插补效果图</a:t>
            </a:r>
            <a:endParaRPr lang="zh-CN" altLang="en-US" sz="3200"/>
          </a:p>
        </p:txBody>
      </p:sp>
      <p:pic>
        <p:nvPicPr>
          <p:cNvPr id="394" name="图片 394" descr="mean"/>
          <p:cNvPicPr>
            <a:picLocks noChangeAspect="1"/>
          </p:cNvPicPr>
          <p:nvPr/>
        </p:nvPicPr>
        <p:blipFill>
          <a:blip r:embed="rId2"/>
          <a:srcRect l="1999" t="7629" r="6845"/>
          <a:stretch>
            <a:fillRect/>
          </a:stretch>
        </p:blipFill>
        <p:spPr>
          <a:xfrm>
            <a:off x="2814320" y="1151890"/>
            <a:ext cx="5991860" cy="4554220"/>
          </a:xfrm>
          <a:prstGeom prst="rect">
            <a:avLst/>
          </a:prstGeom>
        </p:spPr>
      </p:pic>
      <p:pic>
        <p:nvPicPr>
          <p:cNvPr id="5" name="图片 4"/>
          <p:cNvPicPr>
            <a:picLocks noChangeAspect="1"/>
          </p:cNvPicPr>
          <p:nvPr/>
        </p:nvPicPr>
        <p:blipFill>
          <a:blip r:embed="rId3"/>
          <a:stretch>
            <a:fillRect/>
          </a:stretch>
        </p:blipFill>
        <p:spPr>
          <a:xfrm>
            <a:off x="3115945" y="816610"/>
            <a:ext cx="5960110" cy="1016000"/>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9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116965" y="575310"/>
            <a:ext cx="1697355" cy="460375"/>
          </a:xfrm>
          <a:prstGeom prst="rect">
            <a:avLst/>
          </a:prstGeom>
          <a:noFill/>
        </p:spPr>
        <p:txBody>
          <a:bodyPr wrap="square" rtlCol="0">
            <a:spAutoFit/>
          </a:bodyPr>
          <a:p>
            <a:r>
              <a:rPr lang="zh-CN" altLang="en-US" sz="2400">
                <a:solidFill>
                  <a:schemeClr val="bg1"/>
                </a:solidFill>
                <a:latin typeface="+mn-ea"/>
              </a:rPr>
              <a:t>论文绪论</a:t>
            </a:r>
            <a:endParaRPr lang="zh-CN" altLang="en-US" sz="2400">
              <a:solidFill>
                <a:schemeClr val="bg1"/>
              </a:solidFill>
              <a:latin typeface="+mn-ea"/>
            </a:endParaRPr>
          </a:p>
        </p:txBody>
      </p:sp>
      <p:sp>
        <p:nvSpPr>
          <p:cNvPr id="12" name="文本框 11"/>
          <p:cNvSpPr txBox="1"/>
          <p:nvPr/>
        </p:nvSpPr>
        <p:spPr>
          <a:xfrm>
            <a:off x="6344920" y="575310"/>
            <a:ext cx="1697355" cy="460375"/>
          </a:xfrm>
          <a:prstGeom prst="rect">
            <a:avLst/>
          </a:prstGeom>
          <a:noFill/>
        </p:spPr>
        <p:txBody>
          <a:bodyPr wrap="square" rtlCol="0">
            <a:spAutoFit/>
          </a:bodyPr>
          <a:p>
            <a:r>
              <a:rPr lang="zh-CN" altLang="en-US" sz="2400">
                <a:solidFill>
                  <a:schemeClr val="bg1"/>
                </a:solidFill>
                <a:latin typeface="+mn-ea"/>
              </a:rPr>
              <a:t>研究方法</a:t>
            </a:r>
            <a:endParaRPr lang="zh-CN" altLang="en-US" sz="2400">
              <a:solidFill>
                <a:schemeClr val="bg1"/>
              </a:solidFill>
              <a:latin typeface="+mn-ea"/>
            </a:endParaRPr>
          </a:p>
        </p:txBody>
      </p:sp>
      <p:sp>
        <p:nvSpPr>
          <p:cNvPr id="13" name="文本框 12"/>
          <p:cNvSpPr txBox="1"/>
          <p:nvPr/>
        </p:nvSpPr>
        <p:spPr>
          <a:xfrm>
            <a:off x="3702050" y="575310"/>
            <a:ext cx="1697355" cy="460375"/>
          </a:xfrm>
          <a:prstGeom prst="rect">
            <a:avLst/>
          </a:prstGeom>
          <a:noFill/>
        </p:spPr>
        <p:txBody>
          <a:bodyPr wrap="square" rtlCol="0">
            <a:spAutoFit/>
          </a:bodyPr>
          <a:p>
            <a:r>
              <a:rPr lang="zh-CN" altLang="en-US" sz="2400" b="1">
                <a:solidFill>
                  <a:schemeClr val="bg1"/>
                </a:solidFill>
                <a:latin typeface="+mn-ea"/>
              </a:rPr>
              <a:t>模型阐述</a:t>
            </a:r>
            <a:endParaRPr lang="zh-CN" altLang="en-US" sz="2400" b="1">
              <a:solidFill>
                <a:schemeClr val="bg1"/>
              </a:solidFill>
              <a:latin typeface="+mn-ea"/>
            </a:endParaRPr>
          </a:p>
        </p:txBody>
      </p:sp>
      <p:sp>
        <p:nvSpPr>
          <p:cNvPr id="14" name="文本框 13"/>
          <p:cNvSpPr txBox="1"/>
          <p:nvPr/>
        </p:nvSpPr>
        <p:spPr>
          <a:xfrm>
            <a:off x="9086215" y="575310"/>
            <a:ext cx="1697355" cy="460375"/>
          </a:xfrm>
          <a:prstGeom prst="rect">
            <a:avLst/>
          </a:prstGeom>
          <a:noFill/>
        </p:spPr>
        <p:txBody>
          <a:bodyPr wrap="square" rtlCol="0">
            <a:spAutoFit/>
          </a:bodyPr>
          <a:p>
            <a:r>
              <a:rPr lang="zh-CN" altLang="en-US" sz="2400">
                <a:solidFill>
                  <a:schemeClr val="bg1"/>
                </a:solidFill>
                <a:latin typeface="+mn-ea"/>
              </a:rPr>
              <a:t>研究成果</a:t>
            </a:r>
            <a:endParaRPr lang="zh-CN" altLang="en-US" sz="2400">
              <a:solidFill>
                <a:schemeClr val="bg1"/>
              </a:solidFill>
              <a:latin typeface="+mn-ea"/>
            </a:endParaRPr>
          </a:p>
        </p:txBody>
      </p:sp>
      <p:grpSp>
        <p:nvGrpSpPr>
          <p:cNvPr id="20" name="组合 19"/>
          <p:cNvGrpSpPr/>
          <p:nvPr/>
        </p:nvGrpSpPr>
        <p:grpSpPr>
          <a:xfrm>
            <a:off x="969645" y="71755"/>
            <a:ext cx="9379585" cy="2966755"/>
            <a:chOff x="2840050" y="-711295"/>
            <a:chExt cx="7276558" cy="2792858"/>
          </a:xfrm>
        </p:grpSpPr>
        <p:sp>
          <p:nvSpPr>
            <p:cNvPr id="21" name="矩形 20"/>
            <p:cNvSpPr>
              <a:spLocks noChangeArrowheads="1"/>
            </p:cNvSpPr>
            <p:nvPr/>
          </p:nvSpPr>
          <p:spPr bwMode="auto">
            <a:xfrm>
              <a:off x="2954339" y="1694800"/>
              <a:ext cx="7162269" cy="38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30000"/>
                </a:lnSpc>
              </a:pPr>
              <a:r>
                <a:rPr lang="en-US" altLang="zh-CN" sz="1600" dirty="0">
                  <a:solidFill>
                    <a:srgbClr val="1F3762"/>
                  </a:solidFill>
                  <a:cs typeface="+mn-ea"/>
                  <a:sym typeface="+mn-lt"/>
                </a:rPr>
                <a:t>        </a:t>
              </a:r>
              <a:endParaRPr lang="zh-CN" altLang="en-US" sz="2000" dirty="0">
                <a:solidFill>
                  <a:srgbClr val="1F3762"/>
                </a:solidFill>
                <a:cs typeface="+mn-ea"/>
                <a:sym typeface="+mn-lt"/>
              </a:endParaRPr>
            </a:p>
          </p:txBody>
        </p:sp>
        <p:sp>
          <p:nvSpPr>
            <p:cNvPr id="22" name="矩形 21"/>
            <p:cNvSpPr/>
            <p:nvPr/>
          </p:nvSpPr>
          <p:spPr>
            <a:xfrm>
              <a:off x="2840050" y="-711295"/>
              <a:ext cx="5853365" cy="491375"/>
            </a:xfrm>
            <a:prstGeom prst="rect">
              <a:avLst/>
            </a:prstGeom>
          </p:spPr>
          <p:txBody>
            <a:bodyPr wrap="square">
              <a:spAutoFit/>
            </a:bodyPr>
            <a:p>
              <a:r>
                <a:rPr lang="zh-CN" altLang="en-US" sz="2800" b="1" dirty="0">
                  <a:solidFill>
                    <a:srgbClr val="1F3762"/>
                  </a:solidFill>
                  <a:cs typeface="+mn-ea"/>
                  <a:sym typeface="+mn-lt"/>
                </a:rPr>
                <a:t>基于LSMT-R缺失值插补模型设计  </a:t>
              </a:r>
              <a:r>
                <a:rPr lang="en-US" altLang="zh-CN" sz="2800" b="1" dirty="0">
                  <a:solidFill>
                    <a:srgbClr val="1F3762"/>
                  </a:solidFill>
                  <a:cs typeface="+mn-ea"/>
                  <a:sym typeface="+mn-lt"/>
                </a:rPr>
                <a:t>--</a:t>
              </a:r>
              <a:r>
                <a:rPr lang="zh-CN" sz="2800" dirty="0">
                  <a:solidFill>
                    <a:srgbClr val="1F3762"/>
                  </a:solidFill>
                  <a:cs typeface="+mn-ea"/>
                  <a:sym typeface="+mn-lt"/>
                </a:rPr>
                <a:t>实验</a:t>
              </a:r>
              <a:r>
                <a:rPr lang="zh-CN" sz="2800" dirty="0">
                  <a:solidFill>
                    <a:srgbClr val="1F3762"/>
                  </a:solidFill>
                  <a:cs typeface="+mn-ea"/>
                  <a:sym typeface="+mn-lt"/>
                </a:rPr>
                <a:t>结果</a:t>
              </a:r>
              <a:endParaRPr lang="zh-CN" altLang="en-US" sz="2800" b="1" dirty="0">
                <a:solidFill>
                  <a:srgbClr val="1F3762"/>
                </a:solidFill>
                <a:cs typeface="+mn-ea"/>
                <a:sym typeface="+mn-lt"/>
              </a:endParaRPr>
            </a:p>
          </p:txBody>
        </p:sp>
      </p:grpSp>
      <p:grpSp>
        <p:nvGrpSpPr>
          <p:cNvPr id="3" name="组合 2"/>
          <p:cNvGrpSpPr/>
          <p:nvPr/>
        </p:nvGrpSpPr>
        <p:grpSpPr>
          <a:xfrm>
            <a:off x="667385" y="-303530"/>
            <a:ext cx="11207750" cy="1272540"/>
            <a:chOff x="1051" y="-478"/>
            <a:chExt cx="17650" cy="2004"/>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361" y="-478"/>
              <a:ext cx="3340" cy="2004"/>
            </a:xfrm>
            <a:prstGeom prst="rect">
              <a:avLst/>
            </a:prstGeom>
          </p:spPr>
        </p:pic>
        <p:cxnSp>
          <p:nvCxnSpPr>
            <p:cNvPr id="45" name="直接连接符 44"/>
            <p:cNvCxnSpPr/>
            <p:nvPr/>
          </p:nvCxnSpPr>
          <p:spPr>
            <a:xfrm>
              <a:off x="1051" y="1117"/>
              <a:ext cx="17100" cy="0"/>
            </a:xfrm>
            <a:prstGeom prst="line">
              <a:avLst/>
            </a:prstGeom>
            <a:noFill/>
            <a:ln w="22225" cap="flat" cmpd="sng" algn="ctr">
              <a:solidFill>
                <a:schemeClr val="tx2">
                  <a:lumMod val="75000"/>
                  <a:lumOff val="25000"/>
                </a:schemeClr>
              </a:solidFill>
              <a:prstDash val="solid"/>
              <a:miter lim="800000"/>
            </a:ln>
            <a:effectLst/>
          </p:spPr>
        </p:cxnSp>
      </p:grpSp>
      <p:sp>
        <p:nvSpPr>
          <p:cNvPr id="6" name="矩形 5"/>
          <p:cNvSpPr/>
          <p:nvPr/>
        </p:nvSpPr>
        <p:spPr>
          <a:xfrm>
            <a:off x="1851025" y="5911215"/>
            <a:ext cx="7235190" cy="61658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3200"/>
              <a:t>图</a:t>
            </a:r>
            <a:r>
              <a:rPr lang="en-US" altLang="zh-CN" sz="3200"/>
              <a:t>4</a:t>
            </a:r>
            <a:r>
              <a:rPr lang="en-US" altLang="zh-CN" sz="3200"/>
              <a:t> ES</a:t>
            </a:r>
            <a:r>
              <a:rPr lang="zh-CN" altLang="en-US" sz="3200"/>
              <a:t>插补效果图</a:t>
            </a:r>
            <a:endParaRPr lang="zh-CN" altLang="en-US" sz="3200"/>
          </a:p>
        </p:txBody>
      </p:sp>
      <p:pic>
        <p:nvPicPr>
          <p:cNvPr id="2" name="图片 396" descr="es"/>
          <p:cNvPicPr>
            <a:picLocks noChangeAspect="1"/>
          </p:cNvPicPr>
          <p:nvPr/>
        </p:nvPicPr>
        <p:blipFill>
          <a:blip r:embed="rId2"/>
          <a:srcRect l="2279" t="9201" r="7096"/>
          <a:stretch>
            <a:fillRect/>
          </a:stretch>
        </p:blipFill>
        <p:spPr>
          <a:xfrm>
            <a:off x="2311400" y="1035685"/>
            <a:ext cx="6680200" cy="4875530"/>
          </a:xfrm>
          <a:prstGeom prst="rect">
            <a:avLst/>
          </a:prstGeom>
        </p:spPr>
      </p:pic>
      <p:pic>
        <p:nvPicPr>
          <p:cNvPr id="5" name="图片 4"/>
          <p:cNvPicPr>
            <a:picLocks noChangeAspect="1"/>
          </p:cNvPicPr>
          <p:nvPr/>
        </p:nvPicPr>
        <p:blipFill>
          <a:blip r:embed="rId3"/>
          <a:stretch>
            <a:fillRect/>
          </a:stretch>
        </p:blipFill>
        <p:spPr>
          <a:xfrm>
            <a:off x="1200150" y="803275"/>
            <a:ext cx="10674985" cy="939800"/>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116965" y="575310"/>
            <a:ext cx="1697355" cy="460375"/>
          </a:xfrm>
          <a:prstGeom prst="rect">
            <a:avLst/>
          </a:prstGeom>
          <a:noFill/>
        </p:spPr>
        <p:txBody>
          <a:bodyPr wrap="square" rtlCol="0">
            <a:spAutoFit/>
          </a:bodyPr>
          <a:p>
            <a:r>
              <a:rPr lang="zh-CN" altLang="en-US" sz="2400">
                <a:solidFill>
                  <a:schemeClr val="bg1"/>
                </a:solidFill>
                <a:latin typeface="+mn-ea"/>
              </a:rPr>
              <a:t>论文绪论</a:t>
            </a:r>
            <a:endParaRPr lang="zh-CN" altLang="en-US" sz="2400">
              <a:solidFill>
                <a:schemeClr val="bg1"/>
              </a:solidFill>
              <a:latin typeface="+mn-ea"/>
            </a:endParaRPr>
          </a:p>
        </p:txBody>
      </p:sp>
      <p:sp>
        <p:nvSpPr>
          <p:cNvPr id="12" name="文本框 11"/>
          <p:cNvSpPr txBox="1"/>
          <p:nvPr/>
        </p:nvSpPr>
        <p:spPr>
          <a:xfrm>
            <a:off x="6344920" y="575310"/>
            <a:ext cx="1697355" cy="460375"/>
          </a:xfrm>
          <a:prstGeom prst="rect">
            <a:avLst/>
          </a:prstGeom>
          <a:noFill/>
        </p:spPr>
        <p:txBody>
          <a:bodyPr wrap="square" rtlCol="0">
            <a:spAutoFit/>
          </a:bodyPr>
          <a:p>
            <a:r>
              <a:rPr lang="zh-CN" altLang="en-US" sz="2400">
                <a:solidFill>
                  <a:schemeClr val="bg1"/>
                </a:solidFill>
                <a:latin typeface="+mn-ea"/>
              </a:rPr>
              <a:t>研究方法</a:t>
            </a:r>
            <a:endParaRPr lang="zh-CN" altLang="en-US" sz="2400">
              <a:solidFill>
                <a:schemeClr val="bg1"/>
              </a:solidFill>
              <a:latin typeface="+mn-ea"/>
            </a:endParaRPr>
          </a:p>
        </p:txBody>
      </p:sp>
      <p:sp>
        <p:nvSpPr>
          <p:cNvPr id="13" name="文本框 12"/>
          <p:cNvSpPr txBox="1"/>
          <p:nvPr/>
        </p:nvSpPr>
        <p:spPr>
          <a:xfrm>
            <a:off x="3702050" y="575310"/>
            <a:ext cx="1697355" cy="460375"/>
          </a:xfrm>
          <a:prstGeom prst="rect">
            <a:avLst/>
          </a:prstGeom>
          <a:noFill/>
        </p:spPr>
        <p:txBody>
          <a:bodyPr wrap="square" rtlCol="0">
            <a:spAutoFit/>
          </a:bodyPr>
          <a:p>
            <a:r>
              <a:rPr lang="zh-CN" altLang="en-US" sz="2400" b="1">
                <a:solidFill>
                  <a:schemeClr val="bg1"/>
                </a:solidFill>
                <a:latin typeface="+mn-ea"/>
              </a:rPr>
              <a:t>模型阐述</a:t>
            </a:r>
            <a:endParaRPr lang="zh-CN" altLang="en-US" sz="2400" b="1">
              <a:solidFill>
                <a:schemeClr val="bg1"/>
              </a:solidFill>
              <a:latin typeface="+mn-ea"/>
            </a:endParaRPr>
          </a:p>
        </p:txBody>
      </p:sp>
      <p:sp>
        <p:nvSpPr>
          <p:cNvPr id="14" name="文本框 13"/>
          <p:cNvSpPr txBox="1"/>
          <p:nvPr/>
        </p:nvSpPr>
        <p:spPr>
          <a:xfrm>
            <a:off x="9086215" y="575310"/>
            <a:ext cx="1697355" cy="460375"/>
          </a:xfrm>
          <a:prstGeom prst="rect">
            <a:avLst/>
          </a:prstGeom>
          <a:noFill/>
        </p:spPr>
        <p:txBody>
          <a:bodyPr wrap="square" rtlCol="0">
            <a:spAutoFit/>
          </a:bodyPr>
          <a:p>
            <a:r>
              <a:rPr lang="zh-CN" altLang="en-US" sz="2400">
                <a:solidFill>
                  <a:schemeClr val="bg1"/>
                </a:solidFill>
                <a:latin typeface="+mn-ea"/>
              </a:rPr>
              <a:t>研究成果</a:t>
            </a:r>
            <a:endParaRPr lang="zh-CN" altLang="en-US" sz="2400">
              <a:solidFill>
                <a:schemeClr val="bg1"/>
              </a:solidFill>
              <a:latin typeface="+mn-ea"/>
            </a:endParaRPr>
          </a:p>
        </p:txBody>
      </p:sp>
      <p:pic>
        <p:nvPicPr>
          <p:cNvPr id="3" name="图片 2"/>
          <p:cNvPicPr>
            <a:picLocks noChangeAspect="1"/>
          </p:cNvPicPr>
          <p:nvPr/>
        </p:nvPicPr>
        <p:blipFill>
          <a:blip r:embed="rId1"/>
          <a:stretch>
            <a:fillRect/>
          </a:stretch>
        </p:blipFill>
        <p:spPr>
          <a:xfrm>
            <a:off x="1729105" y="969010"/>
            <a:ext cx="8375015" cy="5494655"/>
          </a:xfrm>
          <a:prstGeom prst="rect">
            <a:avLst/>
          </a:prstGeom>
        </p:spPr>
      </p:pic>
      <p:grpSp>
        <p:nvGrpSpPr>
          <p:cNvPr id="2" name="组合 1"/>
          <p:cNvGrpSpPr/>
          <p:nvPr/>
        </p:nvGrpSpPr>
        <p:grpSpPr>
          <a:xfrm>
            <a:off x="667385" y="-303530"/>
            <a:ext cx="11207750" cy="1272540"/>
            <a:chOff x="1051" y="-478"/>
            <a:chExt cx="17650" cy="2004"/>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1" y="-478"/>
              <a:ext cx="3340" cy="2004"/>
            </a:xfrm>
            <a:prstGeom prst="rect">
              <a:avLst/>
            </a:prstGeom>
          </p:spPr>
        </p:pic>
        <p:cxnSp>
          <p:nvCxnSpPr>
            <p:cNvPr id="45" name="直接连接符 44"/>
            <p:cNvCxnSpPr/>
            <p:nvPr/>
          </p:nvCxnSpPr>
          <p:spPr>
            <a:xfrm>
              <a:off x="1051" y="1117"/>
              <a:ext cx="17100" cy="0"/>
            </a:xfrm>
            <a:prstGeom prst="line">
              <a:avLst/>
            </a:prstGeom>
            <a:noFill/>
            <a:ln w="22225" cap="flat" cmpd="sng" algn="ctr">
              <a:solidFill>
                <a:schemeClr val="tx2">
                  <a:lumMod val="75000"/>
                  <a:lumOff val="25000"/>
                </a:schemeClr>
              </a:solidFill>
              <a:prstDash val="solid"/>
              <a:miter lim="800000"/>
            </a:ln>
            <a:effectLst/>
          </p:spPr>
        </p:cxnSp>
      </p:grpSp>
      <p:sp>
        <p:nvSpPr>
          <p:cNvPr id="22" name="矩形 21"/>
          <p:cNvSpPr/>
          <p:nvPr/>
        </p:nvSpPr>
        <p:spPr>
          <a:xfrm>
            <a:off x="969645" y="71755"/>
            <a:ext cx="7545070" cy="521970"/>
          </a:xfrm>
          <a:prstGeom prst="rect">
            <a:avLst/>
          </a:prstGeom>
        </p:spPr>
        <p:txBody>
          <a:bodyPr wrap="square">
            <a:spAutoFit/>
          </a:bodyPr>
          <a:p>
            <a:r>
              <a:rPr lang="zh-CN" altLang="en-US" sz="2800" b="1" dirty="0">
                <a:solidFill>
                  <a:srgbClr val="1F3762"/>
                </a:solidFill>
                <a:cs typeface="+mn-ea"/>
                <a:sym typeface="+mn-lt"/>
              </a:rPr>
              <a:t>基于LSMT-R缺失值插补模型设计  </a:t>
            </a:r>
            <a:r>
              <a:rPr lang="en-US" altLang="zh-CN" sz="2800" b="1" dirty="0">
                <a:solidFill>
                  <a:srgbClr val="1F3762"/>
                </a:solidFill>
                <a:cs typeface="+mn-ea"/>
                <a:sym typeface="+mn-lt"/>
              </a:rPr>
              <a:t>--</a:t>
            </a:r>
            <a:r>
              <a:rPr lang="zh-CN" sz="2800" dirty="0">
                <a:solidFill>
                  <a:srgbClr val="1F3762"/>
                </a:solidFill>
                <a:cs typeface="+mn-ea"/>
                <a:sym typeface="+mn-lt"/>
              </a:rPr>
              <a:t>实验</a:t>
            </a:r>
            <a:r>
              <a:rPr lang="zh-CN" sz="2800" dirty="0">
                <a:solidFill>
                  <a:srgbClr val="1F3762"/>
                </a:solidFill>
                <a:cs typeface="+mn-ea"/>
                <a:sym typeface="+mn-lt"/>
              </a:rPr>
              <a:t>结果</a:t>
            </a:r>
            <a:endParaRPr lang="zh-CN" altLang="en-US" sz="2800" b="1" dirty="0">
              <a:solidFill>
                <a:srgbClr val="1F3762"/>
              </a:solidFill>
              <a:cs typeface="+mn-ea"/>
              <a:sym typeface="+mn-lt"/>
            </a:endParaRPr>
          </a:p>
        </p:txBody>
      </p:sp>
    </p:spTree>
    <p:custDataLst>
      <p:tags r:id="rId3"/>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889500" y="919480"/>
            <a:ext cx="2261235" cy="1677035"/>
          </a:xfrm>
          <a:prstGeom prst="rect">
            <a:avLst/>
          </a:prstGeom>
        </p:spPr>
      </p:pic>
      <p:grpSp>
        <p:nvGrpSpPr>
          <p:cNvPr id="23" name="组合 22"/>
          <p:cNvGrpSpPr/>
          <p:nvPr/>
        </p:nvGrpSpPr>
        <p:grpSpPr>
          <a:xfrm>
            <a:off x="4" y="785585"/>
            <a:ext cx="12191996" cy="1794132"/>
            <a:chOff x="4" y="977295"/>
            <a:chExt cx="12191996" cy="1794132"/>
          </a:xfrm>
        </p:grpSpPr>
        <p:sp>
          <p:nvSpPr>
            <p:cNvPr id="24" name="弧形 23"/>
            <p:cNvSpPr/>
            <p:nvPr/>
          </p:nvSpPr>
          <p:spPr>
            <a:xfrm rot="9181264">
              <a:off x="5198934" y="977295"/>
              <a:ext cx="1794130" cy="1794132"/>
            </a:xfrm>
            <a:prstGeom prst="arc">
              <a:avLst>
                <a:gd name="adj1" fmla="val 13988904"/>
                <a:gd name="adj2" fmla="val 76966"/>
              </a:avLst>
            </a:prstGeom>
            <a:noFill/>
            <a:ln w="38100">
              <a:solidFill>
                <a:srgbClr val="1F3762"/>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nvGrpSpPr>
            <p:cNvPr id="25" name="组合 24"/>
            <p:cNvGrpSpPr/>
            <p:nvPr/>
          </p:nvGrpSpPr>
          <p:grpSpPr>
            <a:xfrm>
              <a:off x="4" y="2268060"/>
              <a:ext cx="12191996" cy="5240"/>
              <a:chOff x="4" y="2268060"/>
              <a:chExt cx="12191996" cy="5240"/>
            </a:xfrm>
          </p:grpSpPr>
          <p:cxnSp>
            <p:nvCxnSpPr>
              <p:cNvPr id="26" name="直接连接符 25"/>
              <p:cNvCxnSpPr/>
              <p:nvPr/>
            </p:nvCxnSpPr>
            <p:spPr>
              <a:xfrm flipH="1">
                <a:off x="4" y="2273300"/>
                <a:ext cx="5295896" cy="0"/>
              </a:xfrm>
              <a:prstGeom prst="line">
                <a:avLst/>
              </a:prstGeom>
              <a:ln w="38100">
                <a:solidFill>
                  <a:srgbClr val="1F376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888480" y="2268060"/>
                <a:ext cx="5303520" cy="0"/>
              </a:xfrm>
              <a:prstGeom prst="line">
                <a:avLst/>
              </a:prstGeom>
              <a:ln w="38100">
                <a:solidFill>
                  <a:srgbClr val="1F3762"/>
                </a:solidFill>
              </a:ln>
            </p:spPr>
            <p:style>
              <a:lnRef idx="1">
                <a:schemeClr val="accent1"/>
              </a:lnRef>
              <a:fillRef idx="0">
                <a:schemeClr val="accent1"/>
              </a:fillRef>
              <a:effectRef idx="0">
                <a:schemeClr val="accent1"/>
              </a:effectRef>
              <a:fontRef idx="minor">
                <a:schemeClr val="tx1"/>
              </a:fontRef>
            </p:style>
          </p:cxnSp>
        </p:grpSp>
      </p:grpSp>
      <p:sp>
        <p:nvSpPr>
          <p:cNvPr id="4" name="文本框 3"/>
          <p:cNvSpPr txBox="1"/>
          <p:nvPr/>
        </p:nvSpPr>
        <p:spPr>
          <a:xfrm>
            <a:off x="1805305" y="2889250"/>
            <a:ext cx="9054465" cy="1938020"/>
          </a:xfrm>
          <a:prstGeom prst="rect">
            <a:avLst/>
          </a:prstGeom>
          <a:noFill/>
        </p:spPr>
        <p:txBody>
          <a:bodyPr wrap="square" rtlCol="0">
            <a:spAutoFit/>
          </a:bodyPr>
          <a:p>
            <a:pPr algn="ctr"/>
            <a:r>
              <a:rPr lang="zh-CN" altLang="en-US" sz="6000" b="1" dirty="0">
                <a:solidFill>
                  <a:srgbClr val="1F3762"/>
                </a:solidFill>
                <a:cs typeface="+mn-ea"/>
                <a:sym typeface="+mn-lt"/>
              </a:rPr>
              <a:t>基于GAN-LSTM交通流预测模型设计</a:t>
            </a:r>
            <a:endParaRPr lang="zh-CN" altLang="en-US" sz="6000" b="1" dirty="0">
              <a:solidFill>
                <a:srgbClr val="1F3762"/>
              </a:solidFill>
              <a:cs typeface="+mn-ea"/>
              <a:sym typeface="+mn-lt"/>
            </a:endParaRPr>
          </a:p>
        </p:txBody>
      </p:sp>
      <p:sp>
        <p:nvSpPr>
          <p:cNvPr id="3" name="椭圆 2"/>
          <p:cNvSpPr/>
          <p:nvPr/>
        </p:nvSpPr>
        <p:spPr>
          <a:xfrm>
            <a:off x="1083310" y="2976880"/>
            <a:ext cx="862330" cy="904240"/>
          </a:xfrm>
          <a:prstGeom prst="ellipse">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t>3</a:t>
            </a:r>
            <a:endParaRPr lang="en-US" altLang="zh-CN" sz="360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116965" y="575310"/>
            <a:ext cx="1697355" cy="460375"/>
          </a:xfrm>
          <a:prstGeom prst="rect">
            <a:avLst/>
          </a:prstGeom>
          <a:noFill/>
        </p:spPr>
        <p:txBody>
          <a:bodyPr wrap="square" rtlCol="0">
            <a:spAutoFit/>
          </a:bodyPr>
          <a:p>
            <a:r>
              <a:rPr lang="zh-CN" altLang="en-US" sz="2400">
                <a:solidFill>
                  <a:schemeClr val="bg1"/>
                </a:solidFill>
                <a:latin typeface="+mn-ea"/>
              </a:rPr>
              <a:t>论文绪论</a:t>
            </a:r>
            <a:endParaRPr lang="zh-CN" altLang="en-US" sz="2400">
              <a:solidFill>
                <a:schemeClr val="bg1"/>
              </a:solidFill>
              <a:latin typeface="+mn-ea"/>
            </a:endParaRPr>
          </a:p>
        </p:txBody>
      </p:sp>
      <p:sp>
        <p:nvSpPr>
          <p:cNvPr id="12" name="文本框 11"/>
          <p:cNvSpPr txBox="1"/>
          <p:nvPr/>
        </p:nvSpPr>
        <p:spPr>
          <a:xfrm>
            <a:off x="6344920" y="575310"/>
            <a:ext cx="1697355" cy="460375"/>
          </a:xfrm>
          <a:prstGeom prst="rect">
            <a:avLst/>
          </a:prstGeom>
          <a:noFill/>
        </p:spPr>
        <p:txBody>
          <a:bodyPr wrap="square" rtlCol="0">
            <a:spAutoFit/>
          </a:bodyPr>
          <a:p>
            <a:r>
              <a:rPr lang="zh-CN" altLang="en-US" sz="2400">
                <a:solidFill>
                  <a:schemeClr val="bg1"/>
                </a:solidFill>
                <a:latin typeface="+mn-ea"/>
              </a:rPr>
              <a:t>研究方法</a:t>
            </a:r>
            <a:endParaRPr lang="zh-CN" altLang="en-US" sz="2400">
              <a:solidFill>
                <a:schemeClr val="bg1"/>
              </a:solidFill>
              <a:latin typeface="+mn-ea"/>
            </a:endParaRPr>
          </a:p>
        </p:txBody>
      </p:sp>
      <p:sp>
        <p:nvSpPr>
          <p:cNvPr id="13" name="文本框 12"/>
          <p:cNvSpPr txBox="1"/>
          <p:nvPr/>
        </p:nvSpPr>
        <p:spPr>
          <a:xfrm>
            <a:off x="3702050" y="575310"/>
            <a:ext cx="1697355" cy="460375"/>
          </a:xfrm>
          <a:prstGeom prst="rect">
            <a:avLst/>
          </a:prstGeom>
          <a:noFill/>
        </p:spPr>
        <p:txBody>
          <a:bodyPr wrap="square" rtlCol="0">
            <a:spAutoFit/>
          </a:bodyPr>
          <a:p>
            <a:r>
              <a:rPr lang="zh-CN" altLang="en-US" sz="2400" b="1">
                <a:solidFill>
                  <a:schemeClr val="bg1"/>
                </a:solidFill>
                <a:latin typeface="+mn-ea"/>
              </a:rPr>
              <a:t>模型阐述</a:t>
            </a:r>
            <a:endParaRPr lang="zh-CN" altLang="en-US" sz="2400" b="1">
              <a:solidFill>
                <a:schemeClr val="bg1"/>
              </a:solidFill>
              <a:latin typeface="+mn-ea"/>
            </a:endParaRPr>
          </a:p>
        </p:txBody>
      </p:sp>
      <p:sp>
        <p:nvSpPr>
          <p:cNvPr id="14" name="文本框 13"/>
          <p:cNvSpPr txBox="1"/>
          <p:nvPr/>
        </p:nvSpPr>
        <p:spPr>
          <a:xfrm>
            <a:off x="9086215" y="575310"/>
            <a:ext cx="1697355" cy="460375"/>
          </a:xfrm>
          <a:prstGeom prst="rect">
            <a:avLst/>
          </a:prstGeom>
          <a:noFill/>
        </p:spPr>
        <p:txBody>
          <a:bodyPr wrap="square" rtlCol="0">
            <a:spAutoFit/>
          </a:bodyPr>
          <a:p>
            <a:r>
              <a:rPr lang="zh-CN" altLang="en-US" sz="2400">
                <a:solidFill>
                  <a:schemeClr val="bg1"/>
                </a:solidFill>
                <a:latin typeface="+mn-ea"/>
              </a:rPr>
              <a:t>研究成果</a:t>
            </a:r>
            <a:endParaRPr lang="zh-CN" altLang="en-US" sz="2400">
              <a:solidFill>
                <a:schemeClr val="bg1"/>
              </a:solidFill>
              <a:latin typeface="+mn-ea"/>
            </a:endParaRPr>
          </a:p>
        </p:txBody>
      </p:sp>
      <p:sp>
        <p:nvSpPr>
          <p:cNvPr id="22" name="矩形 21"/>
          <p:cNvSpPr/>
          <p:nvPr/>
        </p:nvSpPr>
        <p:spPr>
          <a:xfrm>
            <a:off x="759460" y="71755"/>
            <a:ext cx="8326755" cy="521970"/>
          </a:xfrm>
          <a:prstGeom prst="rect">
            <a:avLst/>
          </a:prstGeom>
        </p:spPr>
        <p:txBody>
          <a:bodyPr wrap="square">
            <a:spAutoFit/>
          </a:bodyPr>
          <a:p>
            <a:r>
              <a:rPr lang="zh-CN" altLang="en-US" sz="2800" b="1" dirty="0">
                <a:solidFill>
                  <a:srgbClr val="1F3762"/>
                </a:solidFill>
                <a:cs typeface="+mn-ea"/>
                <a:sym typeface="+mn-lt"/>
              </a:rPr>
              <a:t>基于GAN-LSTM交通流预测模型设计 </a:t>
            </a:r>
            <a:r>
              <a:rPr lang="en-US" altLang="zh-CN" sz="2800" b="1" dirty="0">
                <a:solidFill>
                  <a:srgbClr val="1F3762"/>
                </a:solidFill>
                <a:cs typeface="+mn-ea"/>
                <a:sym typeface="+mn-lt"/>
              </a:rPr>
              <a:t>--</a:t>
            </a:r>
            <a:r>
              <a:rPr lang="zh-CN" altLang="en-US" sz="2800" b="1" dirty="0">
                <a:solidFill>
                  <a:srgbClr val="1F3762"/>
                </a:solidFill>
                <a:cs typeface="+mn-ea"/>
                <a:sym typeface="+mn-lt"/>
              </a:rPr>
              <a:t>理论分析</a:t>
            </a:r>
            <a:endParaRPr lang="zh-CN" altLang="en-US" sz="2800" b="1" dirty="0">
              <a:solidFill>
                <a:srgbClr val="1F3762"/>
              </a:solidFill>
              <a:cs typeface="+mn-ea"/>
              <a:sym typeface="+mn-lt"/>
            </a:endParaRPr>
          </a:p>
        </p:txBody>
      </p:sp>
      <p:grpSp>
        <p:nvGrpSpPr>
          <p:cNvPr id="11" name="组合 10"/>
          <p:cNvGrpSpPr/>
          <p:nvPr/>
        </p:nvGrpSpPr>
        <p:grpSpPr>
          <a:xfrm>
            <a:off x="1650365" y="1358900"/>
            <a:ext cx="8608060" cy="829945"/>
            <a:chOff x="4690676" y="1777380"/>
            <a:chExt cx="3682890" cy="382848"/>
          </a:xfrm>
        </p:grpSpPr>
        <p:sp>
          <p:nvSpPr>
            <p:cNvPr id="2" name="泪滴形 1"/>
            <p:cNvSpPr/>
            <p:nvPr/>
          </p:nvSpPr>
          <p:spPr>
            <a:xfrm>
              <a:off x="4690676" y="1777380"/>
              <a:ext cx="360040" cy="360040"/>
            </a:xfrm>
            <a:prstGeom prst="teardrop">
              <a:avLst/>
            </a:prstGeom>
            <a:solidFill>
              <a:srgbClr val="1F37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360" b="1" dirty="0">
                <a:solidFill>
                  <a:srgbClr val="1F3762"/>
                </a:solidFill>
                <a:cs typeface="+mn-ea"/>
                <a:sym typeface="+mn-lt"/>
              </a:endParaRPr>
            </a:p>
          </p:txBody>
        </p:sp>
        <p:sp>
          <p:nvSpPr>
            <p:cNvPr id="3" name="TextBox 11"/>
            <p:cNvSpPr txBox="1"/>
            <p:nvPr/>
          </p:nvSpPr>
          <p:spPr>
            <a:xfrm>
              <a:off x="5277222" y="1777380"/>
              <a:ext cx="3096344" cy="382848"/>
            </a:xfrm>
            <a:prstGeom prst="rect">
              <a:avLst/>
            </a:prstGeom>
            <a:noFill/>
          </p:spPr>
          <p:txBody>
            <a:bodyPr wrap="square" rtlCol="0">
              <a:spAutoFit/>
            </a:bodyPr>
            <a:p>
              <a:pPr algn="just">
                <a:lnSpc>
                  <a:spcPct val="120000"/>
                </a:lnSpc>
              </a:pPr>
              <a:r>
                <a:rPr lang="en-US" sz="2000" dirty="0">
                  <a:solidFill>
                    <a:srgbClr val="1F3762"/>
                  </a:solidFill>
                  <a:cs typeface="+mn-ea"/>
                  <a:sym typeface="+mn-lt"/>
                </a:rPr>
                <a:t>LSTM</a:t>
              </a:r>
              <a:r>
                <a:rPr lang="zh-CN" altLang="en-US" sz="2000" dirty="0">
                  <a:solidFill>
                    <a:srgbClr val="1F3762"/>
                  </a:solidFill>
                  <a:cs typeface="+mn-ea"/>
                  <a:sym typeface="+mn-lt"/>
                </a:rPr>
                <a:t>可以从历史数据中捕获到重要的信息，通过学习这些信息来进行交通流量的预测。</a:t>
              </a:r>
              <a:endParaRPr lang="zh-CN" altLang="en-US" sz="2000" dirty="0">
                <a:solidFill>
                  <a:srgbClr val="1F3762"/>
                </a:solidFill>
                <a:cs typeface="+mn-ea"/>
                <a:sym typeface="+mn-lt"/>
              </a:endParaRPr>
            </a:p>
          </p:txBody>
        </p:sp>
      </p:grpSp>
      <p:grpSp>
        <p:nvGrpSpPr>
          <p:cNvPr id="6" name="组合 5"/>
          <p:cNvGrpSpPr/>
          <p:nvPr/>
        </p:nvGrpSpPr>
        <p:grpSpPr>
          <a:xfrm>
            <a:off x="1689100" y="3185160"/>
            <a:ext cx="8540750" cy="1938020"/>
            <a:chOff x="4690676" y="2586316"/>
            <a:chExt cx="3682890" cy="874724"/>
          </a:xfrm>
        </p:grpSpPr>
        <p:sp>
          <p:nvSpPr>
            <p:cNvPr id="8" name="泪滴形 7"/>
            <p:cNvSpPr/>
            <p:nvPr/>
          </p:nvSpPr>
          <p:spPr>
            <a:xfrm>
              <a:off x="4690676" y="2611189"/>
              <a:ext cx="360040" cy="360040"/>
            </a:xfrm>
            <a:prstGeom prst="teardrop">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rgbClr val="1F3762"/>
                </a:solidFill>
                <a:cs typeface="+mn-ea"/>
                <a:sym typeface="+mn-lt"/>
              </a:endParaRPr>
            </a:p>
          </p:txBody>
        </p:sp>
        <p:sp>
          <p:nvSpPr>
            <p:cNvPr id="16" name="TextBox 14"/>
            <p:cNvSpPr txBox="1"/>
            <p:nvPr/>
          </p:nvSpPr>
          <p:spPr>
            <a:xfrm>
              <a:off x="5277222" y="2586316"/>
              <a:ext cx="3096344" cy="874724"/>
            </a:xfrm>
            <a:prstGeom prst="rect">
              <a:avLst/>
            </a:prstGeom>
            <a:noFill/>
          </p:spPr>
          <p:txBody>
            <a:bodyPr wrap="square" rtlCol="0">
              <a:spAutoFit/>
            </a:bodyPr>
            <a:p>
              <a:pPr algn="just">
                <a:lnSpc>
                  <a:spcPct val="120000"/>
                </a:lnSpc>
              </a:pPr>
              <a:r>
                <a:rPr lang="zh-CN" altLang="en-US" sz="2000" dirty="0">
                  <a:solidFill>
                    <a:srgbClr val="1F3762"/>
                  </a:solidFill>
                  <a:cs typeface="+mn-ea"/>
                  <a:sym typeface="+mn-lt"/>
                </a:rPr>
                <a:t>生成对抗网络（GAN）是一个可同时训练两个模型的框架。总体来说，在对抗过程中，生成器可以看作是骗子，可以生成与真实数据类似的数据，而判别器起着作用判断以区分真实数据和生成数据。当达到理想状态时，生成器生成的数据就可以骗过判别器，此时，生成器可以捕获该游戏的数据分布。</a:t>
              </a:r>
              <a:endParaRPr lang="zh-CN" altLang="en-US" sz="2000" dirty="0">
                <a:solidFill>
                  <a:srgbClr val="1F3762"/>
                </a:solidFill>
                <a:cs typeface="+mn-ea"/>
                <a:sym typeface="+mn-lt"/>
              </a:endParaRPr>
            </a:p>
          </p:txBody>
        </p:sp>
      </p:grpSp>
      <p:grpSp>
        <p:nvGrpSpPr>
          <p:cNvPr id="9" name="组合 8"/>
          <p:cNvGrpSpPr/>
          <p:nvPr/>
        </p:nvGrpSpPr>
        <p:grpSpPr>
          <a:xfrm>
            <a:off x="667385" y="-303530"/>
            <a:ext cx="11207750" cy="1272540"/>
            <a:chOff x="1051" y="-478"/>
            <a:chExt cx="17650" cy="2004"/>
          </a:xfrm>
        </p:grpSpPr>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361" y="-478"/>
              <a:ext cx="3340" cy="2004"/>
            </a:xfrm>
            <a:prstGeom prst="rect">
              <a:avLst/>
            </a:prstGeom>
          </p:spPr>
        </p:pic>
        <p:cxnSp>
          <p:nvCxnSpPr>
            <p:cNvPr id="45" name="直接连接符 44"/>
            <p:cNvCxnSpPr/>
            <p:nvPr/>
          </p:nvCxnSpPr>
          <p:spPr>
            <a:xfrm>
              <a:off x="1051" y="1117"/>
              <a:ext cx="17100" cy="0"/>
            </a:xfrm>
            <a:prstGeom prst="line">
              <a:avLst/>
            </a:prstGeom>
            <a:noFill/>
            <a:ln w="22225" cap="flat" cmpd="sng" algn="ctr">
              <a:solidFill>
                <a:schemeClr val="tx2">
                  <a:lumMod val="75000"/>
                  <a:lumOff val="25000"/>
                </a:schemeClr>
              </a:solidFill>
              <a:prstDash val="solid"/>
              <a:miter lim="800000"/>
            </a:ln>
            <a:effectLst/>
          </p:spPr>
        </p:cxn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116965" y="575310"/>
            <a:ext cx="1697355" cy="460375"/>
          </a:xfrm>
          <a:prstGeom prst="rect">
            <a:avLst/>
          </a:prstGeom>
          <a:noFill/>
        </p:spPr>
        <p:txBody>
          <a:bodyPr wrap="square" rtlCol="0">
            <a:spAutoFit/>
          </a:bodyPr>
          <a:p>
            <a:r>
              <a:rPr lang="zh-CN" altLang="en-US" sz="2400">
                <a:solidFill>
                  <a:schemeClr val="bg1"/>
                </a:solidFill>
                <a:latin typeface="+mn-ea"/>
              </a:rPr>
              <a:t>论文绪论</a:t>
            </a:r>
            <a:endParaRPr lang="zh-CN" altLang="en-US" sz="2400">
              <a:solidFill>
                <a:schemeClr val="bg1"/>
              </a:solidFill>
              <a:latin typeface="+mn-ea"/>
            </a:endParaRPr>
          </a:p>
        </p:txBody>
      </p:sp>
      <p:sp>
        <p:nvSpPr>
          <p:cNvPr id="12" name="文本框 11"/>
          <p:cNvSpPr txBox="1"/>
          <p:nvPr/>
        </p:nvSpPr>
        <p:spPr>
          <a:xfrm>
            <a:off x="6344920" y="575310"/>
            <a:ext cx="1697355" cy="460375"/>
          </a:xfrm>
          <a:prstGeom prst="rect">
            <a:avLst/>
          </a:prstGeom>
          <a:noFill/>
        </p:spPr>
        <p:txBody>
          <a:bodyPr wrap="square" rtlCol="0">
            <a:spAutoFit/>
          </a:bodyPr>
          <a:p>
            <a:r>
              <a:rPr lang="zh-CN" altLang="en-US" sz="2400">
                <a:solidFill>
                  <a:schemeClr val="bg1"/>
                </a:solidFill>
                <a:latin typeface="+mn-ea"/>
              </a:rPr>
              <a:t>研究方法</a:t>
            </a:r>
            <a:endParaRPr lang="zh-CN" altLang="en-US" sz="2400">
              <a:solidFill>
                <a:schemeClr val="bg1"/>
              </a:solidFill>
              <a:latin typeface="+mn-ea"/>
            </a:endParaRPr>
          </a:p>
        </p:txBody>
      </p:sp>
      <p:sp>
        <p:nvSpPr>
          <p:cNvPr id="13" name="文本框 12"/>
          <p:cNvSpPr txBox="1"/>
          <p:nvPr/>
        </p:nvSpPr>
        <p:spPr>
          <a:xfrm>
            <a:off x="3702050" y="575310"/>
            <a:ext cx="1697355" cy="460375"/>
          </a:xfrm>
          <a:prstGeom prst="rect">
            <a:avLst/>
          </a:prstGeom>
          <a:noFill/>
        </p:spPr>
        <p:txBody>
          <a:bodyPr wrap="square" rtlCol="0">
            <a:spAutoFit/>
          </a:bodyPr>
          <a:p>
            <a:r>
              <a:rPr lang="zh-CN" altLang="en-US" sz="2400" b="1">
                <a:solidFill>
                  <a:schemeClr val="bg1"/>
                </a:solidFill>
                <a:latin typeface="+mn-ea"/>
              </a:rPr>
              <a:t>模型阐述</a:t>
            </a:r>
            <a:endParaRPr lang="zh-CN" altLang="en-US" sz="2400" b="1">
              <a:solidFill>
                <a:schemeClr val="bg1"/>
              </a:solidFill>
              <a:latin typeface="+mn-ea"/>
            </a:endParaRPr>
          </a:p>
        </p:txBody>
      </p:sp>
      <p:sp>
        <p:nvSpPr>
          <p:cNvPr id="14" name="文本框 13"/>
          <p:cNvSpPr txBox="1"/>
          <p:nvPr/>
        </p:nvSpPr>
        <p:spPr>
          <a:xfrm>
            <a:off x="9086215" y="575310"/>
            <a:ext cx="1697355" cy="460375"/>
          </a:xfrm>
          <a:prstGeom prst="rect">
            <a:avLst/>
          </a:prstGeom>
          <a:noFill/>
        </p:spPr>
        <p:txBody>
          <a:bodyPr wrap="square" rtlCol="0">
            <a:spAutoFit/>
          </a:bodyPr>
          <a:p>
            <a:r>
              <a:rPr lang="zh-CN" altLang="en-US" sz="2400">
                <a:solidFill>
                  <a:schemeClr val="bg1"/>
                </a:solidFill>
                <a:latin typeface="+mn-ea"/>
              </a:rPr>
              <a:t>研究成果</a:t>
            </a:r>
            <a:endParaRPr lang="zh-CN" altLang="en-US" sz="2400">
              <a:solidFill>
                <a:schemeClr val="bg1"/>
              </a:solidFill>
              <a:latin typeface="+mn-ea"/>
            </a:endParaRPr>
          </a:p>
        </p:txBody>
      </p:sp>
      <p:grpSp>
        <p:nvGrpSpPr>
          <p:cNvPr id="73" name="组合 73"/>
          <p:cNvGrpSpPr/>
          <p:nvPr/>
        </p:nvGrpSpPr>
        <p:grpSpPr>
          <a:xfrm rot="0">
            <a:off x="1554480" y="1139190"/>
            <a:ext cx="4413885" cy="4399280"/>
            <a:chOff x="1562" y="327733"/>
            <a:chExt cx="4796" cy="4671"/>
          </a:xfrm>
        </p:grpSpPr>
        <p:grpSp>
          <p:nvGrpSpPr>
            <p:cNvPr id="75" name="组合 75"/>
            <p:cNvGrpSpPr/>
            <p:nvPr/>
          </p:nvGrpSpPr>
          <p:grpSpPr>
            <a:xfrm>
              <a:off x="1733" y="327842"/>
              <a:ext cx="4625" cy="4562"/>
              <a:chOff x="1110" y="287917"/>
              <a:chExt cx="4625" cy="4562"/>
            </a:xfrm>
          </p:grpSpPr>
          <p:cxnSp>
            <p:nvCxnSpPr>
              <p:cNvPr id="403" name="直接箭头连接符 403"/>
              <p:cNvCxnSpPr>
                <a:stCxn id="200" idx="0"/>
                <a:endCxn id="210" idx="2"/>
              </p:cNvCxnSpPr>
              <p:nvPr/>
            </p:nvCxnSpPr>
            <p:spPr>
              <a:xfrm flipH="1" flipV="1">
                <a:off x="4258" y="289127"/>
                <a:ext cx="2" cy="30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3" name="组合 53"/>
              <p:cNvGrpSpPr/>
              <p:nvPr/>
            </p:nvGrpSpPr>
            <p:grpSpPr>
              <a:xfrm>
                <a:off x="1110" y="287917"/>
                <a:ext cx="4625" cy="4562"/>
                <a:chOff x="2016" y="293779"/>
                <a:chExt cx="5148" cy="5078"/>
              </a:xfrm>
            </p:grpSpPr>
            <p:grpSp>
              <p:nvGrpSpPr>
                <p:cNvPr id="49" name="组合 49"/>
                <p:cNvGrpSpPr/>
                <p:nvPr/>
              </p:nvGrpSpPr>
              <p:grpSpPr>
                <a:xfrm>
                  <a:off x="2016" y="293779"/>
                  <a:ext cx="5148" cy="5078"/>
                  <a:chOff x="1693" y="281340"/>
                  <a:chExt cx="7883" cy="6790"/>
                </a:xfrm>
              </p:grpSpPr>
              <p:grpSp>
                <p:nvGrpSpPr>
                  <p:cNvPr id="246" name="组合 246"/>
                  <p:cNvGrpSpPr/>
                  <p:nvPr/>
                </p:nvGrpSpPr>
                <p:grpSpPr>
                  <a:xfrm rot="0">
                    <a:off x="4471" y="281340"/>
                    <a:ext cx="5104" cy="4535"/>
                    <a:chOff x="4641" y="334621"/>
                    <a:chExt cx="5134" cy="5580"/>
                  </a:xfrm>
                </p:grpSpPr>
                <p:grpSp>
                  <p:nvGrpSpPr>
                    <p:cNvPr id="202" name="组合 202"/>
                    <p:cNvGrpSpPr/>
                    <p:nvPr/>
                  </p:nvGrpSpPr>
                  <p:grpSpPr>
                    <a:xfrm>
                      <a:off x="6269" y="337380"/>
                      <a:ext cx="1907" cy="1179"/>
                      <a:chOff x="5849" y="336132"/>
                      <a:chExt cx="1907" cy="1179"/>
                    </a:xfrm>
                  </p:grpSpPr>
                  <p:sp>
                    <p:nvSpPr>
                      <p:cNvPr id="201" name="椭圆 201"/>
                      <p:cNvSpPr/>
                      <p:nvPr/>
                    </p:nvSpPr>
                    <p:spPr>
                      <a:xfrm>
                        <a:off x="6591" y="336941"/>
                        <a:ext cx="370" cy="3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00" name="矩形 200"/>
                      <p:cNvSpPr/>
                      <p:nvPr/>
                    </p:nvSpPr>
                    <p:spPr>
                      <a:xfrm>
                        <a:off x="5849" y="336132"/>
                        <a:ext cx="1907" cy="975"/>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200" b="1"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LSTM</a:t>
                        </a:r>
                        <a:endParaRPr lang="en-US" altLang="zh-CN" sz="1200" b="1"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endParaRPr>
                      </a:p>
                    </p:txBody>
                  </p:sp>
                </p:grpSp>
                <p:grpSp>
                  <p:nvGrpSpPr>
                    <p:cNvPr id="245" name="组合 245"/>
                    <p:cNvGrpSpPr/>
                    <p:nvPr/>
                  </p:nvGrpSpPr>
                  <p:grpSpPr>
                    <a:xfrm>
                      <a:off x="4641" y="338505"/>
                      <a:ext cx="5060" cy="1696"/>
                      <a:chOff x="4641" y="338505"/>
                      <a:chExt cx="5060" cy="1696"/>
                    </a:xfrm>
                  </p:grpSpPr>
                  <p:grpSp>
                    <p:nvGrpSpPr>
                      <p:cNvPr id="187" name="组合 187"/>
                      <p:cNvGrpSpPr/>
                      <p:nvPr/>
                    </p:nvGrpSpPr>
                    <p:grpSpPr>
                      <a:xfrm>
                        <a:off x="4641" y="339421"/>
                        <a:ext cx="5060" cy="780"/>
                        <a:chOff x="3901" y="337193"/>
                        <a:chExt cx="5060" cy="780"/>
                      </a:xfrm>
                    </p:grpSpPr>
                    <p:sp>
                      <p:nvSpPr>
                        <p:cNvPr id="176" name="流程图: 可选过程 176"/>
                        <p:cNvSpPr/>
                        <p:nvPr/>
                      </p:nvSpPr>
                      <p:spPr>
                        <a:xfrm>
                          <a:off x="3901" y="337193"/>
                          <a:ext cx="5061" cy="780"/>
                        </a:xfrm>
                        <a:prstGeom prst="flowChartAlternateProcess">
                          <a:avLst/>
                        </a:prstGeom>
                        <a:solidFill>
                          <a:schemeClr val="bg1"/>
                        </a:solidFill>
                        <a:ln>
                          <a:solidFill>
                            <a:schemeClr val="tx1">
                              <a:alpha val="91000"/>
                            </a:schemeClr>
                          </a:solidFill>
                        </a:ln>
                      </p:spPr>
                      <p:style>
                        <a:lnRef idx="2">
                          <a:schemeClr val="accent1">
                            <a:shade val="50000"/>
                          </a:schemeClr>
                        </a:lnRef>
                        <a:fillRef idx="1">
                          <a:schemeClr val="accent1"/>
                        </a:fillRef>
                        <a:effectRef idx="0">
                          <a:schemeClr val="accent1"/>
                        </a:effectRef>
                        <a:fontRef idx="minor">
                          <a:schemeClr val="lt1"/>
                        </a:fontRef>
                      </p:style>
                    </p:sp>
                    <p:grpSp>
                      <p:nvGrpSpPr>
                        <p:cNvPr id="186" name="组合 186"/>
                        <p:cNvGrpSpPr/>
                        <p:nvPr/>
                      </p:nvGrpSpPr>
                      <p:grpSpPr>
                        <a:xfrm>
                          <a:off x="4121" y="337283"/>
                          <a:ext cx="4540" cy="620"/>
                          <a:chOff x="4121" y="337283"/>
                          <a:chExt cx="4540" cy="620"/>
                        </a:xfrm>
                      </p:grpSpPr>
                      <p:grpSp>
                        <p:nvGrpSpPr>
                          <p:cNvPr id="183" name="组合 183"/>
                          <p:cNvGrpSpPr/>
                          <p:nvPr/>
                        </p:nvGrpSpPr>
                        <p:grpSpPr>
                          <a:xfrm>
                            <a:off x="4121" y="337313"/>
                            <a:ext cx="1680" cy="550"/>
                            <a:chOff x="4121" y="337313"/>
                            <a:chExt cx="1680" cy="550"/>
                          </a:xfrm>
                        </p:grpSpPr>
                        <p:sp>
                          <p:nvSpPr>
                            <p:cNvPr id="177" name="椭圆 177"/>
                            <p:cNvSpPr/>
                            <p:nvPr/>
                          </p:nvSpPr>
                          <p:spPr>
                            <a:xfrm>
                              <a:off x="4121" y="337313"/>
                              <a:ext cx="530" cy="530"/>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178" name="椭圆 178"/>
                            <p:cNvSpPr/>
                            <p:nvPr/>
                          </p:nvSpPr>
                          <p:spPr>
                            <a:xfrm>
                              <a:off x="4691" y="337323"/>
                              <a:ext cx="530" cy="530"/>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179" name="椭圆 179"/>
                            <p:cNvSpPr/>
                            <p:nvPr/>
                          </p:nvSpPr>
                          <p:spPr>
                            <a:xfrm>
                              <a:off x="5271" y="337333"/>
                              <a:ext cx="530" cy="530"/>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sp>
                      </p:grpSp>
                      <p:grpSp>
                        <p:nvGrpSpPr>
                          <p:cNvPr id="184" name="组合 184"/>
                          <p:cNvGrpSpPr/>
                          <p:nvPr/>
                        </p:nvGrpSpPr>
                        <p:grpSpPr>
                          <a:xfrm>
                            <a:off x="7011" y="337323"/>
                            <a:ext cx="1650" cy="540"/>
                            <a:chOff x="8881" y="337323"/>
                            <a:chExt cx="1650" cy="540"/>
                          </a:xfrm>
                        </p:grpSpPr>
                        <p:sp>
                          <p:nvSpPr>
                            <p:cNvPr id="180" name="椭圆 180"/>
                            <p:cNvSpPr/>
                            <p:nvPr/>
                          </p:nvSpPr>
                          <p:spPr>
                            <a:xfrm>
                              <a:off x="9441" y="337333"/>
                              <a:ext cx="530" cy="530"/>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181" name="椭圆 181"/>
                            <p:cNvSpPr/>
                            <p:nvPr/>
                          </p:nvSpPr>
                          <p:spPr>
                            <a:xfrm>
                              <a:off x="10001" y="337323"/>
                              <a:ext cx="530" cy="530"/>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182" name="椭圆 182"/>
                            <p:cNvSpPr/>
                            <p:nvPr/>
                          </p:nvSpPr>
                          <p:spPr>
                            <a:xfrm>
                              <a:off x="8881" y="337323"/>
                              <a:ext cx="530" cy="530"/>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sp>
                      </p:grpSp>
                      <p:sp>
                        <p:nvSpPr>
                          <p:cNvPr id="185" name="流程图: 可选过程 185"/>
                          <p:cNvSpPr/>
                          <p:nvPr/>
                        </p:nvSpPr>
                        <p:spPr>
                          <a:xfrm>
                            <a:off x="5961" y="337283"/>
                            <a:ext cx="921" cy="620"/>
                          </a:xfrm>
                          <a:prstGeom prst="flowChartAlternateProcess">
                            <a:avLst/>
                          </a:prstGeom>
                          <a:solidFill>
                            <a:schemeClr val="bg1"/>
                          </a:solidFill>
                          <a:ln>
                            <a:solidFill>
                              <a:schemeClr val="bg1">
                                <a:alpha val="91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just"/>
                            <a:r>
                              <a:rPr lang="en-US" altLang="zh-CN" sz="90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a:t>
                            </a:r>
                            <a:endParaRPr lang="en-US" altLang="zh-CN" sz="140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endParaRPr>
                          </a:p>
                        </p:txBody>
                      </p:sp>
                    </p:grpSp>
                  </p:grpSp>
                  <p:cxnSp>
                    <p:nvCxnSpPr>
                      <p:cNvPr id="203" name="直接连接符 203"/>
                      <p:cNvCxnSpPr>
                        <a:stCxn id="177" idx="0"/>
                        <a:endCxn id="201" idx="3"/>
                      </p:cNvCxnSpPr>
                      <p:nvPr/>
                    </p:nvCxnSpPr>
                    <p:spPr>
                      <a:xfrm flipV="1">
                        <a:off x="5126" y="338505"/>
                        <a:ext cx="1939" cy="10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直接连接符 204"/>
                      <p:cNvCxnSpPr>
                        <a:stCxn id="178" idx="0"/>
                        <a:endCxn id="201" idx="3"/>
                      </p:cNvCxnSpPr>
                      <p:nvPr/>
                    </p:nvCxnSpPr>
                    <p:spPr>
                      <a:xfrm flipV="1">
                        <a:off x="5696" y="338505"/>
                        <a:ext cx="1369" cy="1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直接连接符 205"/>
                      <p:cNvCxnSpPr>
                        <a:stCxn id="201" idx="3"/>
                        <a:endCxn id="179" idx="0"/>
                      </p:cNvCxnSpPr>
                      <p:nvPr/>
                    </p:nvCxnSpPr>
                    <p:spPr>
                      <a:xfrm flipH="1">
                        <a:off x="6276" y="338505"/>
                        <a:ext cx="789" cy="1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直接连接符 206"/>
                      <p:cNvCxnSpPr>
                        <a:stCxn id="182" idx="0"/>
                        <a:endCxn id="201" idx="5"/>
                      </p:cNvCxnSpPr>
                      <p:nvPr/>
                    </p:nvCxnSpPr>
                    <p:spPr>
                      <a:xfrm flipH="1" flipV="1">
                        <a:off x="7327" y="338505"/>
                        <a:ext cx="689" cy="1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直接连接符 207"/>
                      <p:cNvCxnSpPr>
                        <a:stCxn id="180" idx="0"/>
                        <a:endCxn id="201" idx="5"/>
                      </p:cNvCxnSpPr>
                      <p:nvPr/>
                    </p:nvCxnSpPr>
                    <p:spPr>
                      <a:xfrm flipH="1" flipV="1">
                        <a:off x="7327" y="338505"/>
                        <a:ext cx="1249" cy="1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直接连接符 208"/>
                      <p:cNvCxnSpPr>
                        <a:stCxn id="181" idx="0"/>
                        <a:endCxn id="201" idx="5"/>
                      </p:cNvCxnSpPr>
                      <p:nvPr/>
                    </p:nvCxnSpPr>
                    <p:spPr>
                      <a:xfrm flipH="1" flipV="1">
                        <a:off x="7327" y="338505"/>
                        <a:ext cx="1809" cy="1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9" name="组合 209"/>
                    <p:cNvGrpSpPr/>
                    <p:nvPr/>
                  </p:nvGrpSpPr>
                  <p:grpSpPr>
                    <a:xfrm>
                      <a:off x="4714" y="336058"/>
                      <a:ext cx="5061" cy="780"/>
                      <a:chOff x="3924" y="337180"/>
                      <a:chExt cx="5061" cy="780"/>
                    </a:xfrm>
                  </p:grpSpPr>
                  <p:sp>
                    <p:nvSpPr>
                      <p:cNvPr id="210" name="流程图: 可选过程 176"/>
                      <p:cNvSpPr/>
                      <p:nvPr/>
                    </p:nvSpPr>
                    <p:spPr>
                      <a:xfrm>
                        <a:off x="3924" y="337180"/>
                        <a:ext cx="5061" cy="780"/>
                      </a:xfrm>
                      <a:prstGeom prst="flowChartAlternateProcess">
                        <a:avLst/>
                      </a:prstGeom>
                      <a:solidFill>
                        <a:schemeClr val="bg1"/>
                      </a:solidFill>
                      <a:ln>
                        <a:solidFill>
                          <a:schemeClr val="tx1">
                            <a:alpha val="91000"/>
                          </a:schemeClr>
                        </a:solidFill>
                      </a:ln>
                    </p:spPr>
                    <p:style>
                      <a:lnRef idx="2">
                        <a:schemeClr val="accent1">
                          <a:shade val="50000"/>
                        </a:schemeClr>
                      </a:lnRef>
                      <a:fillRef idx="1">
                        <a:schemeClr val="accent1"/>
                      </a:fillRef>
                      <a:effectRef idx="0">
                        <a:schemeClr val="accent1"/>
                      </a:effectRef>
                      <a:fontRef idx="minor">
                        <a:schemeClr val="lt1"/>
                      </a:fontRef>
                    </p:style>
                  </p:sp>
                  <p:grpSp>
                    <p:nvGrpSpPr>
                      <p:cNvPr id="211" name="组合 186"/>
                      <p:cNvGrpSpPr/>
                      <p:nvPr/>
                    </p:nvGrpSpPr>
                    <p:grpSpPr>
                      <a:xfrm>
                        <a:off x="4121" y="337283"/>
                        <a:ext cx="4540" cy="590"/>
                        <a:chOff x="4121" y="337283"/>
                        <a:chExt cx="4540" cy="590"/>
                      </a:xfrm>
                    </p:grpSpPr>
                    <p:grpSp>
                      <p:nvGrpSpPr>
                        <p:cNvPr id="212" name="组合 183"/>
                        <p:cNvGrpSpPr/>
                        <p:nvPr/>
                      </p:nvGrpSpPr>
                      <p:grpSpPr>
                        <a:xfrm>
                          <a:off x="4121" y="337313"/>
                          <a:ext cx="1680" cy="560"/>
                          <a:chOff x="4121" y="337313"/>
                          <a:chExt cx="1680" cy="560"/>
                        </a:xfrm>
                      </p:grpSpPr>
                      <p:sp>
                        <p:nvSpPr>
                          <p:cNvPr id="213" name="椭圆 177"/>
                          <p:cNvSpPr/>
                          <p:nvPr/>
                        </p:nvSpPr>
                        <p:spPr>
                          <a:xfrm>
                            <a:off x="4121" y="337313"/>
                            <a:ext cx="530" cy="530"/>
                          </a:xfrm>
                          <a:prstGeom prst="ellipse">
                            <a:avLst/>
                          </a:prstGeom>
                          <a:solidFill>
                            <a:srgbClr val="AB4B25"/>
                          </a:solidFill>
                          <a:ln>
                            <a:solidFill>
                              <a:srgbClr val="AB4B25"/>
                            </a:solidFill>
                          </a:ln>
                        </p:spPr>
                        <p:style>
                          <a:lnRef idx="2">
                            <a:schemeClr val="accent1">
                              <a:shade val="50000"/>
                            </a:schemeClr>
                          </a:lnRef>
                          <a:fillRef idx="1">
                            <a:schemeClr val="accent1"/>
                          </a:fillRef>
                          <a:effectRef idx="0">
                            <a:schemeClr val="accent1"/>
                          </a:effectRef>
                          <a:fontRef idx="minor">
                            <a:schemeClr val="lt1"/>
                          </a:fontRef>
                        </p:style>
                      </p:sp>
                      <p:sp>
                        <p:nvSpPr>
                          <p:cNvPr id="214" name="椭圆 178"/>
                          <p:cNvSpPr/>
                          <p:nvPr/>
                        </p:nvSpPr>
                        <p:spPr>
                          <a:xfrm>
                            <a:off x="4691" y="337323"/>
                            <a:ext cx="530" cy="53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sp>
                      <p:sp>
                        <p:nvSpPr>
                          <p:cNvPr id="215" name="椭圆 179"/>
                          <p:cNvSpPr/>
                          <p:nvPr/>
                        </p:nvSpPr>
                        <p:spPr>
                          <a:xfrm>
                            <a:off x="5271" y="337333"/>
                            <a:ext cx="530" cy="53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sp>
                      <p:sp>
                        <p:nvSpPr>
                          <p:cNvPr id="221" name="椭圆 178"/>
                          <p:cNvSpPr/>
                          <p:nvPr/>
                        </p:nvSpPr>
                        <p:spPr>
                          <a:xfrm>
                            <a:off x="4671" y="337333"/>
                            <a:ext cx="530" cy="530"/>
                          </a:xfrm>
                          <a:prstGeom prst="ellipse">
                            <a:avLst/>
                          </a:prstGeom>
                          <a:solidFill>
                            <a:srgbClr val="AB4B25"/>
                          </a:solidFill>
                          <a:ln>
                            <a:solidFill>
                              <a:srgbClr val="AB4B25"/>
                            </a:solidFill>
                          </a:ln>
                        </p:spPr>
                        <p:style>
                          <a:lnRef idx="2">
                            <a:schemeClr val="accent1">
                              <a:shade val="50000"/>
                            </a:schemeClr>
                          </a:lnRef>
                          <a:fillRef idx="1">
                            <a:schemeClr val="accent1"/>
                          </a:fillRef>
                          <a:effectRef idx="0">
                            <a:schemeClr val="accent1"/>
                          </a:effectRef>
                          <a:fontRef idx="minor">
                            <a:schemeClr val="lt1"/>
                          </a:fontRef>
                        </p:style>
                      </p:sp>
                      <p:sp>
                        <p:nvSpPr>
                          <p:cNvPr id="222" name="椭圆 179"/>
                          <p:cNvSpPr/>
                          <p:nvPr/>
                        </p:nvSpPr>
                        <p:spPr>
                          <a:xfrm>
                            <a:off x="5251" y="337343"/>
                            <a:ext cx="530" cy="530"/>
                          </a:xfrm>
                          <a:prstGeom prst="ellipse">
                            <a:avLst/>
                          </a:prstGeom>
                          <a:solidFill>
                            <a:srgbClr val="AB4B25"/>
                          </a:solidFill>
                          <a:ln>
                            <a:solidFill>
                              <a:srgbClr val="AB4B25"/>
                            </a:solidFill>
                          </a:ln>
                        </p:spPr>
                        <p:style>
                          <a:lnRef idx="2">
                            <a:schemeClr val="accent1">
                              <a:shade val="50000"/>
                            </a:schemeClr>
                          </a:lnRef>
                          <a:fillRef idx="1">
                            <a:schemeClr val="accent1"/>
                          </a:fillRef>
                          <a:effectRef idx="0">
                            <a:schemeClr val="accent1"/>
                          </a:effectRef>
                          <a:fontRef idx="minor">
                            <a:schemeClr val="lt1"/>
                          </a:fontRef>
                        </p:style>
                      </p:sp>
                    </p:grpSp>
                    <p:grpSp>
                      <p:nvGrpSpPr>
                        <p:cNvPr id="216" name="组合 184"/>
                        <p:cNvGrpSpPr/>
                        <p:nvPr/>
                      </p:nvGrpSpPr>
                      <p:grpSpPr>
                        <a:xfrm>
                          <a:off x="7011" y="337323"/>
                          <a:ext cx="1650" cy="540"/>
                          <a:chOff x="8881" y="337323"/>
                          <a:chExt cx="1650" cy="540"/>
                        </a:xfrm>
                      </p:grpSpPr>
                      <p:sp>
                        <p:nvSpPr>
                          <p:cNvPr id="217" name="椭圆 180"/>
                          <p:cNvSpPr/>
                          <p:nvPr/>
                        </p:nvSpPr>
                        <p:spPr>
                          <a:xfrm>
                            <a:off x="9441" y="337333"/>
                            <a:ext cx="530" cy="530"/>
                          </a:xfrm>
                          <a:prstGeom prst="ellipse">
                            <a:avLst/>
                          </a:prstGeom>
                          <a:solidFill>
                            <a:srgbClr val="AB4B25"/>
                          </a:solidFill>
                          <a:ln>
                            <a:solidFill>
                              <a:srgbClr val="AB4B25"/>
                            </a:solidFill>
                          </a:ln>
                        </p:spPr>
                        <p:style>
                          <a:lnRef idx="2">
                            <a:schemeClr val="accent1">
                              <a:shade val="50000"/>
                            </a:schemeClr>
                          </a:lnRef>
                          <a:fillRef idx="1">
                            <a:schemeClr val="accent1"/>
                          </a:fillRef>
                          <a:effectRef idx="0">
                            <a:schemeClr val="accent1"/>
                          </a:effectRef>
                          <a:fontRef idx="minor">
                            <a:schemeClr val="lt1"/>
                          </a:fontRef>
                        </p:style>
                      </p:sp>
                      <p:sp>
                        <p:nvSpPr>
                          <p:cNvPr id="218" name="椭圆 181"/>
                          <p:cNvSpPr/>
                          <p:nvPr/>
                        </p:nvSpPr>
                        <p:spPr>
                          <a:xfrm>
                            <a:off x="10001" y="337323"/>
                            <a:ext cx="530" cy="530"/>
                          </a:xfrm>
                          <a:prstGeom prst="ellipse">
                            <a:avLst/>
                          </a:prstGeom>
                          <a:solidFill>
                            <a:srgbClr val="AB4B25"/>
                          </a:solidFill>
                          <a:ln>
                            <a:solidFill>
                              <a:srgbClr val="AB4B25"/>
                            </a:solidFill>
                          </a:ln>
                        </p:spPr>
                        <p:style>
                          <a:lnRef idx="2">
                            <a:schemeClr val="accent1">
                              <a:shade val="50000"/>
                            </a:schemeClr>
                          </a:lnRef>
                          <a:fillRef idx="1">
                            <a:schemeClr val="accent1"/>
                          </a:fillRef>
                          <a:effectRef idx="0">
                            <a:schemeClr val="accent1"/>
                          </a:effectRef>
                          <a:fontRef idx="minor">
                            <a:schemeClr val="lt1"/>
                          </a:fontRef>
                        </p:style>
                      </p:sp>
                      <p:sp>
                        <p:nvSpPr>
                          <p:cNvPr id="219" name="椭圆 182"/>
                          <p:cNvSpPr/>
                          <p:nvPr/>
                        </p:nvSpPr>
                        <p:spPr>
                          <a:xfrm>
                            <a:off x="8881" y="337323"/>
                            <a:ext cx="530" cy="530"/>
                          </a:xfrm>
                          <a:prstGeom prst="ellipse">
                            <a:avLst/>
                          </a:prstGeom>
                          <a:solidFill>
                            <a:srgbClr val="AB4B25"/>
                          </a:solidFill>
                          <a:ln>
                            <a:solidFill>
                              <a:srgbClr val="AB4B25"/>
                            </a:solidFill>
                          </a:ln>
                        </p:spPr>
                        <p:style>
                          <a:lnRef idx="2">
                            <a:schemeClr val="accent1">
                              <a:shade val="50000"/>
                            </a:schemeClr>
                          </a:lnRef>
                          <a:fillRef idx="1">
                            <a:schemeClr val="accent1"/>
                          </a:fillRef>
                          <a:effectRef idx="0">
                            <a:schemeClr val="accent1"/>
                          </a:effectRef>
                          <a:fontRef idx="minor">
                            <a:schemeClr val="lt1"/>
                          </a:fontRef>
                        </p:style>
                      </p:sp>
                    </p:grpSp>
                    <p:sp>
                      <p:nvSpPr>
                        <p:cNvPr id="220" name="流程图: 可选过程 185"/>
                        <p:cNvSpPr/>
                        <p:nvPr/>
                      </p:nvSpPr>
                      <p:spPr>
                        <a:xfrm>
                          <a:off x="5960" y="337283"/>
                          <a:ext cx="783" cy="502"/>
                        </a:xfrm>
                        <a:prstGeom prst="flowChartAlternateProcess">
                          <a:avLst/>
                        </a:prstGeom>
                        <a:solidFill>
                          <a:schemeClr val="bg1"/>
                        </a:solidFill>
                        <a:ln>
                          <a:solidFill>
                            <a:schemeClr val="bg1">
                              <a:alpha val="91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just"/>
                          <a:r>
                            <a:rPr lang="en-US" altLang="zh-CN" sz="90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a:t>
                          </a:r>
                          <a:endParaRPr lang="en-US" altLang="zh-CN" sz="90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endParaRPr>
                        </a:p>
                      </p:txBody>
                    </p:sp>
                  </p:grpSp>
                </p:grpSp>
                <p:grpSp>
                  <p:nvGrpSpPr>
                    <p:cNvPr id="237" name="组合 237"/>
                    <p:cNvGrpSpPr/>
                    <p:nvPr/>
                  </p:nvGrpSpPr>
                  <p:grpSpPr>
                    <a:xfrm>
                      <a:off x="6600" y="334621"/>
                      <a:ext cx="1032" cy="780"/>
                      <a:chOff x="6600" y="334621"/>
                      <a:chExt cx="1032" cy="780"/>
                    </a:xfrm>
                  </p:grpSpPr>
                  <p:sp>
                    <p:nvSpPr>
                      <p:cNvPr id="224" name="流程图: 可选过程 176"/>
                      <p:cNvSpPr/>
                      <p:nvPr/>
                    </p:nvSpPr>
                    <p:spPr>
                      <a:xfrm>
                        <a:off x="6600" y="334621"/>
                        <a:ext cx="1032" cy="780"/>
                      </a:xfrm>
                      <a:prstGeom prst="flowChartAlternateProcess">
                        <a:avLst/>
                      </a:prstGeom>
                      <a:solidFill>
                        <a:schemeClr val="bg1"/>
                      </a:solidFill>
                      <a:ln>
                        <a:solidFill>
                          <a:schemeClr val="tx1">
                            <a:alpha val="91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227" name="椭圆 177"/>
                      <p:cNvSpPr/>
                      <p:nvPr/>
                    </p:nvSpPr>
                    <p:spPr>
                      <a:xfrm>
                        <a:off x="6859" y="334741"/>
                        <a:ext cx="532" cy="53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sp>
                </p:grpSp>
                <p:cxnSp>
                  <p:nvCxnSpPr>
                    <p:cNvPr id="239" name="直接箭头连接符 239"/>
                    <p:cNvCxnSpPr>
                      <a:stCxn id="213" idx="0"/>
                      <a:endCxn id="224" idx="2"/>
                    </p:cNvCxnSpPr>
                    <p:nvPr/>
                  </p:nvCxnSpPr>
                  <p:spPr>
                    <a:xfrm flipV="1">
                      <a:off x="5176" y="335401"/>
                      <a:ext cx="1940" cy="7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0" name="直接箭头连接符 240"/>
                    <p:cNvCxnSpPr>
                      <a:stCxn id="221" idx="0"/>
                    </p:cNvCxnSpPr>
                    <p:nvPr/>
                  </p:nvCxnSpPr>
                  <p:spPr>
                    <a:xfrm flipV="1">
                      <a:off x="5726" y="335402"/>
                      <a:ext cx="1355" cy="8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1" name="直接箭头连接符 241"/>
                    <p:cNvCxnSpPr>
                      <a:stCxn id="222" idx="0"/>
                    </p:cNvCxnSpPr>
                    <p:nvPr/>
                  </p:nvCxnSpPr>
                  <p:spPr>
                    <a:xfrm flipV="1">
                      <a:off x="6306" y="335382"/>
                      <a:ext cx="775" cy="83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2" name="直接箭头连接符 242"/>
                    <p:cNvCxnSpPr>
                      <a:stCxn id="219" idx="0"/>
                      <a:endCxn id="224" idx="2"/>
                    </p:cNvCxnSpPr>
                    <p:nvPr/>
                  </p:nvCxnSpPr>
                  <p:spPr>
                    <a:xfrm flipH="1" flipV="1">
                      <a:off x="7116" y="335401"/>
                      <a:ext cx="950" cy="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3" name="直接箭头连接符 243"/>
                    <p:cNvCxnSpPr>
                      <a:stCxn id="217" idx="0"/>
                      <a:endCxn id="224" idx="2"/>
                    </p:cNvCxnSpPr>
                    <p:nvPr/>
                  </p:nvCxnSpPr>
                  <p:spPr>
                    <a:xfrm flipH="1" flipV="1">
                      <a:off x="7116" y="335401"/>
                      <a:ext cx="1510" cy="8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4" name="直接箭头连接符 244"/>
                    <p:cNvCxnSpPr>
                      <a:stCxn id="218" idx="0"/>
                    </p:cNvCxnSpPr>
                    <p:nvPr/>
                  </p:nvCxnSpPr>
                  <p:spPr>
                    <a:xfrm flipH="1" flipV="1">
                      <a:off x="7271" y="335392"/>
                      <a:ext cx="1915" cy="8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8" name="矩形 1"/>
                  <p:cNvSpPr/>
                  <p:nvPr/>
                </p:nvSpPr>
                <p:spPr>
                  <a:xfrm>
                    <a:off x="1693" y="286380"/>
                    <a:ext cx="7883" cy="1750"/>
                  </a:xfrm>
                  <a:prstGeom prst="rect">
                    <a:avLst/>
                  </a:prstGeom>
                  <a:solidFill>
                    <a:srgbClr val="FFFFFF"/>
                  </a:solidFill>
                  <a:ln w="9525" cap="flat" cmpd="sng">
                    <a:solidFill>
                      <a:srgbClr val="FFFFFF"/>
                    </a:solidFill>
                    <a:prstDash val="solid"/>
                    <a:miter/>
                    <a:headEnd type="none" w="med" len="med"/>
                    <a:tailEnd type="none" w="med" len="med"/>
                  </a:ln>
                </p:spPr>
                <p:txBody>
                  <a:bodyPr upright="1"/>
                  <a:lstStyle/>
                  <a:p>
                    <a:pPr algn="just"/>
                    <a:r>
                      <a:rPr lang="en-US" altLang="zh-CN" sz="12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rPr>
                      <a:t> </a:t>
                    </a:r>
                    <a:endParaRPr lang="en-US" altLang="zh-CN" sz="12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endParaRPr>
                  </a:p>
                  <a:p>
                    <a:pPr indent="304800" algn="just"/>
                    <a:r>
                      <a:rPr lang="en-US" altLang="zh-CN" sz="12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rPr>
                      <a:t>             </a:t>
                    </a:r>
                    <a:r>
                      <a:rPr lang="en-US" altLang="zh-CN" sz="20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rPr>
                      <a:t>（a）生成器结构图</a:t>
                    </a:r>
                    <a:endParaRPr lang="en-US" altLang="zh-CN" sz="2000" kern="100">
                      <a:latin typeface="Calibri" panose="020F0502020204030204"/>
                      <a:ea typeface="宋体" panose="02010600030101010101" pitchFamily="2" charset="-122"/>
                      <a:cs typeface="Times New Roman" panose="02020603050405020304"/>
                      <a:sym typeface="Times New Roman" panose="02020603050405020304"/>
                    </a:endParaRPr>
                  </a:p>
                </p:txBody>
              </p:sp>
            </p:grpSp>
            <p:pic>
              <p:nvPicPr>
                <p:cNvPr id="15" name="图片 109"/>
                <p:cNvPicPr>
                  <a:picLocks noChangeAspect="1"/>
                </p:cNvPicPr>
                <p:nvPr/>
              </p:nvPicPr>
              <p:blipFill>
                <a:blip r:embed="rId1"/>
                <a:stretch>
                  <a:fillRect/>
                </a:stretch>
              </p:blipFill>
              <p:spPr>
                <a:xfrm>
                  <a:off x="5146" y="296714"/>
                  <a:ext cx="621" cy="370"/>
                </a:xfrm>
                <a:prstGeom prst="rect">
                  <a:avLst/>
                </a:prstGeom>
                <a:noFill/>
                <a:ln>
                  <a:noFill/>
                </a:ln>
              </p:spPr>
            </p:pic>
            <p:pic>
              <p:nvPicPr>
                <p:cNvPr id="78" name="图片 109"/>
                <p:cNvPicPr>
                  <a:picLocks noChangeAspect="1"/>
                </p:cNvPicPr>
                <p:nvPr/>
              </p:nvPicPr>
              <p:blipFill>
                <a:blip r:embed="rId1"/>
                <a:stretch>
                  <a:fillRect/>
                </a:stretch>
              </p:blipFill>
              <p:spPr>
                <a:xfrm>
                  <a:off x="5165" y="294708"/>
                  <a:ext cx="621" cy="370"/>
                </a:xfrm>
                <a:prstGeom prst="rect">
                  <a:avLst/>
                </a:prstGeom>
                <a:noFill/>
                <a:ln>
                  <a:noFill/>
                </a:ln>
              </p:spPr>
            </p:pic>
          </p:grpSp>
        </p:grpSp>
        <p:pic>
          <p:nvPicPr>
            <p:cNvPr id="47" name="图片 347"/>
            <p:cNvPicPr>
              <a:picLocks noChangeAspect="1"/>
            </p:cNvPicPr>
            <p:nvPr/>
          </p:nvPicPr>
          <p:blipFill>
            <a:blip r:embed="rId2"/>
            <a:stretch>
              <a:fillRect/>
            </a:stretch>
          </p:blipFill>
          <p:spPr>
            <a:xfrm>
              <a:off x="2052" y="330453"/>
              <a:ext cx="1220" cy="460"/>
            </a:xfrm>
            <a:prstGeom prst="rect">
              <a:avLst/>
            </a:prstGeom>
            <a:noFill/>
            <a:ln>
              <a:noFill/>
            </a:ln>
          </p:spPr>
        </p:pic>
        <p:pic>
          <p:nvPicPr>
            <p:cNvPr id="64" name="图片 350"/>
            <p:cNvPicPr>
              <a:picLocks noChangeAspect="1"/>
            </p:cNvPicPr>
            <p:nvPr/>
          </p:nvPicPr>
          <p:blipFill>
            <a:blip r:embed="rId3"/>
            <a:stretch>
              <a:fillRect/>
            </a:stretch>
          </p:blipFill>
          <p:spPr>
            <a:xfrm>
              <a:off x="1562" y="328643"/>
              <a:ext cx="1680" cy="460"/>
            </a:xfrm>
            <a:prstGeom prst="rect">
              <a:avLst/>
            </a:prstGeom>
            <a:noFill/>
            <a:ln>
              <a:noFill/>
            </a:ln>
          </p:spPr>
        </p:pic>
        <p:pic>
          <p:nvPicPr>
            <p:cNvPr id="70" name="图片 351"/>
            <p:cNvPicPr>
              <a:picLocks noChangeAspect="1"/>
            </p:cNvPicPr>
            <p:nvPr/>
          </p:nvPicPr>
          <p:blipFill>
            <a:blip r:embed="rId4"/>
            <a:stretch>
              <a:fillRect/>
            </a:stretch>
          </p:blipFill>
          <p:spPr>
            <a:xfrm>
              <a:off x="2592" y="327733"/>
              <a:ext cx="550" cy="430"/>
            </a:xfrm>
            <a:prstGeom prst="rect">
              <a:avLst/>
            </a:prstGeom>
            <a:noFill/>
            <a:ln>
              <a:noFill/>
            </a:ln>
          </p:spPr>
        </p:pic>
      </p:grpSp>
      <p:grpSp>
        <p:nvGrpSpPr>
          <p:cNvPr id="109" name="组合 109"/>
          <p:cNvGrpSpPr/>
          <p:nvPr/>
        </p:nvGrpSpPr>
        <p:grpSpPr>
          <a:xfrm rot="0">
            <a:off x="6555105" y="928370"/>
            <a:ext cx="4520565" cy="4302760"/>
            <a:chOff x="7980" y="327790"/>
            <a:chExt cx="4263" cy="4394"/>
          </a:xfrm>
        </p:grpSpPr>
        <p:grpSp>
          <p:nvGrpSpPr>
            <p:cNvPr id="81" name="组合 81"/>
            <p:cNvGrpSpPr/>
            <p:nvPr/>
          </p:nvGrpSpPr>
          <p:grpSpPr>
            <a:xfrm>
              <a:off x="7980" y="327790"/>
              <a:ext cx="4263" cy="4394"/>
              <a:chOff x="7980" y="327790"/>
              <a:chExt cx="4263" cy="4394"/>
            </a:xfrm>
          </p:grpSpPr>
          <p:grpSp>
            <p:nvGrpSpPr>
              <p:cNvPr id="74" name="组合 74"/>
              <p:cNvGrpSpPr/>
              <p:nvPr/>
            </p:nvGrpSpPr>
            <p:grpSpPr>
              <a:xfrm>
                <a:off x="7980" y="327790"/>
                <a:ext cx="4263" cy="4394"/>
                <a:chOff x="4660" y="302112"/>
                <a:chExt cx="4127" cy="3637"/>
              </a:xfrm>
            </p:grpSpPr>
            <p:grpSp>
              <p:nvGrpSpPr>
                <p:cNvPr id="51" name="组合 51"/>
                <p:cNvGrpSpPr/>
                <p:nvPr/>
              </p:nvGrpSpPr>
              <p:grpSpPr>
                <a:xfrm>
                  <a:off x="4660" y="302112"/>
                  <a:ext cx="4127" cy="3637"/>
                  <a:chOff x="3955" y="294305"/>
                  <a:chExt cx="5100" cy="5109"/>
                </a:xfrm>
              </p:grpSpPr>
              <p:grpSp>
                <p:nvGrpSpPr>
                  <p:cNvPr id="414" name="组合 414"/>
                  <p:cNvGrpSpPr/>
                  <p:nvPr/>
                </p:nvGrpSpPr>
                <p:grpSpPr>
                  <a:xfrm>
                    <a:off x="3955" y="294305"/>
                    <a:ext cx="5100" cy="3472"/>
                    <a:chOff x="3291" y="370213"/>
                    <a:chExt cx="5100" cy="3472"/>
                  </a:xfrm>
                </p:grpSpPr>
                <p:grpSp>
                  <p:nvGrpSpPr>
                    <p:cNvPr id="408" name="组合 408"/>
                    <p:cNvGrpSpPr/>
                    <p:nvPr/>
                  </p:nvGrpSpPr>
                  <p:grpSpPr>
                    <a:xfrm>
                      <a:off x="3291" y="370213"/>
                      <a:ext cx="5100" cy="3473"/>
                      <a:chOff x="4319" y="351568"/>
                      <a:chExt cx="5100" cy="3473"/>
                    </a:xfrm>
                  </p:grpSpPr>
                  <p:grpSp>
                    <p:nvGrpSpPr>
                      <p:cNvPr id="307" name="组合 307"/>
                      <p:cNvGrpSpPr/>
                      <p:nvPr/>
                    </p:nvGrpSpPr>
                    <p:grpSpPr>
                      <a:xfrm>
                        <a:off x="4319" y="351589"/>
                        <a:ext cx="5100" cy="3452"/>
                        <a:chOff x="4519" y="347555"/>
                        <a:chExt cx="8914" cy="7605"/>
                      </a:xfrm>
                    </p:grpSpPr>
                    <p:grpSp>
                      <p:nvGrpSpPr>
                        <p:cNvPr id="289" name="组合 289"/>
                        <p:cNvGrpSpPr/>
                        <p:nvPr/>
                      </p:nvGrpSpPr>
                      <p:grpSpPr>
                        <a:xfrm>
                          <a:off x="4519" y="348802"/>
                          <a:ext cx="8914" cy="6358"/>
                          <a:chOff x="4632" y="345352"/>
                          <a:chExt cx="8914" cy="6358"/>
                        </a:xfrm>
                      </p:grpSpPr>
                      <p:grpSp>
                        <p:nvGrpSpPr>
                          <p:cNvPr id="255" name="组合 255"/>
                          <p:cNvGrpSpPr/>
                          <p:nvPr/>
                        </p:nvGrpSpPr>
                        <p:grpSpPr>
                          <a:xfrm>
                            <a:off x="7204" y="346965"/>
                            <a:ext cx="3814" cy="1067"/>
                            <a:chOff x="4467" y="348702"/>
                            <a:chExt cx="3814" cy="1067"/>
                          </a:xfrm>
                        </p:grpSpPr>
                        <p:sp>
                          <p:nvSpPr>
                            <p:cNvPr id="247" name="流程图: 可选过程 247"/>
                            <p:cNvSpPr/>
                            <p:nvPr/>
                          </p:nvSpPr>
                          <p:spPr>
                            <a:xfrm>
                              <a:off x="4467" y="348702"/>
                              <a:ext cx="3814" cy="1067"/>
                            </a:xfrm>
                            <a:prstGeom prst="flowChartAlternateProcess">
                              <a:avLst/>
                            </a:prstGeom>
                            <a:solidFill>
                              <a:schemeClr val="bg1"/>
                            </a:solidFill>
                            <a:ln>
                              <a:solidFill>
                                <a:schemeClr val="tx1">
                                  <a:alpha val="91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248" name="椭圆 248"/>
                            <p:cNvSpPr/>
                            <p:nvPr/>
                          </p:nvSpPr>
                          <p:spPr>
                            <a:xfrm>
                              <a:off x="4750" y="349025"/>
                              <a:ext cx="454" cy="416"/>
                            </a:xfrm>
                            <a:prstGeom prst="ellipse">
                              <a:avLst/>
                            </a:prstGeom>
                            <a:solidFill>
                              <a:schemeClr val="accent5">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sp>
                        <p:sp>
                          <p:nvSpPr>
                            <p:cNvPr id="251" name="椭圆 251"/>
                            <p:cNvSpPr/>
                            <p:nvPr/>
                          </p:nvSpPr>
                          <p:spPr>
                            <a:xfrm>
                              <a:off x="5291" y="349041"/>
                              <a:ext cx="454" cy="416"/>
                            </a:xfrm>
                            <a:prstGeom prst="ellipse">
                              <a:avLst/>
                            </a:prstGeom>
                            <a:solidFill>
                              <a:schemeClr val="accent5">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sp>
                        <p:sp>
                          <p:nvSpPr>
                            <p:cNvPr id="253" name="椭圆 253"/>
                            <p:cNvSpPr/>
                            <p:nvPr/>
                          </p:nvSpPr>
                          <p:spPr>
                            <a:xfrm>
                              <a:off x="6915" y="349053"/>
                              <a:ext cx="454" cy="416"/>
                            </a:xfrm>
                            <a:prstGeom prst="ellipse">
                              <a:avLst/>
                            </a:prstGeom>
                            <a:solidFill>
                              <a:schemeClr val="accent5">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sp>
                        <p:sp>
                          <p:nvSpPr>
                            <p:cNvPr id="254" name="椭圆 254"/>
                            <p:cNvSpPr/>
                            <p:nvPr/>
                          </p:nvSpPr>
                          <p:spPr>
                            <a:xfrm>
                              <a:off x="7456" y="349068"/>
                              <a:ext cx="454" cy="416"/>
                            </a:xfrm>
                            <a:prstGeom prst="ellipse">
                              <a:avLst/>
                            </a:prstGeom>
                            <a:solidFill>
                              <a:schemeClr val="accent5">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sp>
                      </p:grpSp>
                      <p:grpSp>
                        <p:nvGrpSpPr>
                          <p:cNvPr id="257" name="组合 257"/>
                          <p:cNvGrpSpPr/>
                          <p:nvPr/>
                        </p:nvGrpSpPr>
                        <p:grpSpPr>
                          <a:xfrm>
                            <a:off x="9732" y="350644"/>
                            <a:ext cx="3814" cy="1066"/>
                            <a:chOff x="4467" y="348702"/>
                            <a:chExt cx="3814" cy="1066"/>
                          </a:xfrm>
                        </p:grpSpPr>
                        <p:sp>
                          <p:nvSpPr>
                            <p:cNvPr id="258" name="流程图: 可选过程 247"/>
                            <p:cNvSpPr/>
                            <p:nvPr/>
                          </p:nvSpPr>
                          <p:spPr>
                            <a:xfrm>
                              <a:off x="4467" y="348702"/>
                              <a:ext cx="3814" cy="1067"/>
                            </a:xfrm>
                            <a:prstGeom prst="flowChartAlternateProcess">
                              <a:avLst/>
                            </a:prstGeom>
                            <a:solidFill>
                              <a:schemeClr val="bg1"/>
                            </a:solidFill>
                            <a:ln>
                              <a:solidFill>
                                <a:schemeClr val="tx1">
                                  <a:alpha val="91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259" name="椭圆 248"/>
                            <p:cNvSpPr/>
                            <p:nvPr/>
                          </p:nvSpPr>
                          <p:spPr>
                            <a:xfrm>
                              <a:off x="4750" y="349025"/>
                              <a:ext cx="454" cy="416"/>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260" name="流程图: 可选过程 185"/>
                            <p:cNvSpPr/>
                            <p:nvPr/>
                          </p:nvSpPr>
                          <p:spPr>
                            <a:xfrm>
                              <a:off x="5865" y="348845"/>
                              <a:ext cx="921" cy="620"/>
                            </a:xfrm>
                            <a:prstGeom prst="flowChartAlternateProcess">
                              <a:avLst/>
                            </a:prstGeom>
                            <a:solidFill>
                              <a:schemeClr val="bg1"/>
                            </a:solidFill>
                            <a:ln>
                              <a:solidFill>
                                <a:schemeClr val="bg1">
                                  <a:alpha val="91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just"/>
                              <a:r>
                                <a:rPr lang="en-US" altLang="zh-CN" sz="140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a:t>
                              </a:r>
                              <a:endParaRPr lang="en-US" altLang="zh-CN" sz="140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261" name="椭圆 251"/>
                            <p:cNvSpPr/>
                            <p:nvPr/>
                          </p:nvSpPr>
                          <p:spPr>
                            <a:xfrm>
                              <a:off x="5291" y="349041"/>
                              <a:ext cx="454" cy="416"/>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262" name="椭圆 253"/>
                            <p:cNvSpPr/>
                            <p:nvPr/>
                          </p:nvSpPr>
                          <p:spPr>
                            <a:xfrm>
                              <a:off x="6915" y="349053"/>
                              <a:ext cx="454" cy="416"/>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263" name="椭圆 254"/>
                            <p:cNvSpPr/>
                            <p:nvPr/>
                          </p:nvSpPr>
                          <p:spPr>
                            <a:xfrm>
                              <a:off x="7456" y="349068"/>
                              <a:ext cx="454" cy="416"/>
                            </a:xfrm>
                            <a:prstGeom prst="ellipse">
                              <a:avLst/>
                            </a:prstGeom>
                            <a:solidFill>
                              <a:srgbClr val="C00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sp>
                      </p:grpSp>
                      <p:grpSp>
                        <p:nvGrpSpPr>
                          <p:cNvPr id="264" name="组合 264"/>
                          <p:cNvGrpSpPr/>
                          <p:nvPr/>
                        </p:nvGrpSpPr>
                        <p:grpSpPr>
                          <a:xfrm>
                            <a:off x="4632" y="350629"/>
                            <a:ext cx="3814" cy="1067"/>
                            <a:chOff x="4467" y="348702"/>
                            <a:chExt cx="3814" cy="1067"/>
                          </a:xfrm>
                        </p:grpSpPr>
                        <p:sp>
                          <p:nvSpPr>
                            <p:cNvPr id="265" name="流程图: 可选过程 247"/>
                            <p:cNvSpPr/>
                            <p:nvPr/>
                          </p:nvSpPr>
                          <p:spPr>
                            <a:xfrm>
                              <a:off x="4467" y="348702"/>
                              <a:ext cx="3814" cy="1067"/>
                            </a:xfrm>
                            <a:prstGeom prst="flowChartAlternateProcess">
                              <a:avLst/>
                            </a:prstGeom>
                            <a:solidFill>
                              <a:schemeClr val="bg1"/>
                            </a:solidFill>
                            <a:ln>
                              <a:solidFill>
                                <a:schemeClr val="tx1">
                                  <a:alpha val="91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266" name="椭圆 248"/>
                            <p:cNvSpPr/>
                            <p:nvPr/>
                          </p:nvSpPr>
                          <p:spPr>
                            <a:xfrm>
                              <a:off x="4750" y="349025"/>
                              <a:ext cx="454" cy="416"/>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267" name="流程图: 可选过程 185"/>
                            <p:cNvSpPr/>
                            <p:nvPr/>
                          </p:nvSpPr>
                          <p:spPr>
                            <a:xfrm>
                              <a:off x="5865" y="348845"/>
                              <a:ext cx="921" cy="685"/>
                            </a:xfrm>
                            <a:prstGeom prst="flowChartAlternateProcess">
                              <a:avLst/>
                            </a:prstGeom>
                            <a:solidFill>
                              <a:schemeClr val="bg1"/>
                            </a:solidFill>
                            <a:ln>
                              <a:solidFill>
                                <a:schemeClr val="bg1">
                                  <a:alpha val="91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just"/>
                              <a:r>
                                <a:rPr lang="en-US" altLang="zh-CN" sz="140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a:t>
                              </a:r>
                              <a:endParaRPr lang="en-US" altLang="zh-CN" sz="140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268" name="椭圆 251"/>
                            <p:cNvSpPr/>
                            <p:nvPr/>
                          </p:nvSpPr>
                          <p:spPr>
                            <a:xfrm>
                              <a:off x="5291" y="349041"/>
                              <a:ext cx="454" cy="416"/>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269" name="椭圆 253"/>
                            <p:cNvSpPr/>
                            <p:nvPr/>
                          </p:nvSpPr>
                          <p:spPr>
                            <a:xfrm>
                              <a:off x="6915" y="349053"/>
                              <a:ext cx="454" cy="416"/>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270" name="椭圆 254"/>
                            <p:cNvSpPr/>
                            <p:nvPr/>
                          </p:nvSpPr>
                          <p:spPr>
                            <a:xfrm>
                              <a:off x="7456" y="349068"/>
                              <a:ext cx="454" cy="416"/>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sp>
                      </p:grpSp>
                      <p:grpSp>
                        <p:nvGrpSpPr>
                          <p:cNvPr id="271" name="组合 271"/>
                          <p:cNvGrpSpPr/>
                          <p:nvPr/>
                        </p:nvGrpSpPr>
                        <p:grpSpPr>
                          <a:xfrm>
                            <a:off x="7205" y="345352"/>
                            <a:ext cx="3814" cy="1067"/>
                            <a:chOff x="4467" y="348702"/>
                            <a:chExt cx="3814" cy="1067"/>
                          </a:xfrm>
                        </p:grpSpPr>
                        <p:sp>
                          <p:nvSpPr>
                            <p:cNvPr id="272" name="流程图: 可选过程 247"/>
                            <p:cNvSpPr/>
                            <p:nvPr/>
                          </p:nvSpPr>
                          <p:spPr>
                            <a:xfrm>
                              <a:off x="4467" y="348702"/>
                              <a:ext cx="3814" cy="1067"/>
                            </a:xfrm>
                            <a:prstGeom prst="flowChartAlternateProcess">
                              <a:avLst/>
                            </a:prstGeom>
                            <a:solidFill>
                              <a:schemeClr val="bg1"/>
                            </a:solidFill>
                            <a:ln>
                              <a:solidFill>
                                <a:schemeClr val="tx1">
                                  <a:alpha val="91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273" name="椭圆 248"/>
                            <p:cNvSpPr/>
                            <p:nvPr/>
                          </p:nvSpPr>
                          <p:spPr>
                            <a:xfrm>
                              <a:off x="4750" y="349025"/>
                              <a:ext cx="454" cy="416"/>
                            </a:xfrm>
                            <a:prstGeom prst="ellipse">
                              <a:avLst/>
                            </a:prstGeom>
                            <a:solidFill>
                              <a:schemeClr val="accent5">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sp>
                        <p:sp>
                          <p:nvSpPr>
                            <p:cNvPr id="275" name="椭圆 251"/>
                            <p:cNvSpPr/>
                            <p:nvPr/>
                          </p:nvSpPr>
                          <p:spPr>
                            <a:xfrm>
                              <a:off x="5291" y="349041"/>
                              <a:ext cx="454" cy="416"/>
                            </a:xfrm>
                            <a:prstGeom prst="ellipse">
                              <a:avLst/>
                            </a:prstGeom>
                            <a:solidFill>
                              <a:schemeClr val="accent5">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sp>
                        <p:sp>
                          <p:nvSpPr>
                            <p:cNvPr id="276" name="椭圆 253"/>
                            <p:cNvSpPr/>
                            <p:nvPr/>
                          </p:nvSpPr>
                          <p:spPr>
                            <a:xfrm>
                              <a:off x="6915" y="349053"/>
                              <a:ext cx="454" cy="416"/>
                            </a:xfrm>
                            <a:prstGeom prst="ellipse">
                              <a:avLst/>
                            </a:prstGeom>
                            <a:solidFill>
                              <a:schemeClr val="accent5">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sp>
                        <p:sp>
                          <p:nvSpPr>
                            <p:cNvPr id="277" name="椭圆 254"/>
                            <p:cNvSpPr/>
                            <p:nvPr/>
                          </p:nvSpPr>
                          <p:spPr>
                            <a:xfrm>
                              <a:off x="7456" y="349068"/>
                              <a:ext cx="454" cy="416"/>
                            </a:xfrm>
                            <a:prstGeom prst="ellipse">
                              <a:avLst/>
                            </a:prstGeom>
                            <a:solidFill>
                              <a:schemeClr val="accent5">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sp>
                      </p:grpSp>
                      <p:grpSp>
                        <p:nvGrpSpPr>
                          <p:cNvPr id="278" name="组合 278"/>
                          <p:cNvGrpSpPr/>
                          <p:nvPr/>
                        </p:nvGrpSpPr>
                        <p:grpSpPr>
                          <a:xfrm>
                            <a:off x="7216" y="348652"/>
                            <a:ext cx="3814" cy="1067"/>
                            <a:chOff x="4467" y="348702"/>
                            <a:chExt cx="3814" cy="1067"/>
                          </a:xfrm>
                        </p:grpSpPr>
                        <p:sp>
                          <p:nvSpPr>
                            <p:cNvPr id="279" name="流程图: 可选过程 247"/>
                            <p:cNvSpPr/>
                            <p:nvPr/>
                          </p:nvSpPr>
                          <p:spPr>
                            <a:xfrm>
                              <a:off x="4467" y="348702"/>
                              <a:ext cx="3814" cy="1067"/>
                            </a:xfrm>
                            <a:prstGeom prst="flowChartAlternateProcess">
                              <a:avLst/>
                            </a:prstGeom>
                            <a:solidFill>
                              <a:schemeClr val="bg1"/>
                            </a:solidFill>
                            <a:ln>
                              <a:solidFill>
                                <a:schemeClr val="tx1">
                                  <a:alpha val="91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280" name="椭圆 248"/>
                            <p:cNvSpPr/>
                            <p:nvPr/>
                          </p:nvSpPr>
                          <p:spPr>
                            <a:xfrm>
                              <a:off x="4750" y="349025"/>
                              <a:ext cx="454" cy="416"/>
                            </a:xfrm>
                            <a:prstGeom prst="ellipse">
                              <a:avLst/>
                            </a:prstGeom>
                            <a:solidFill>
                              <a:schemeClr val="accent5">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sp>
                        <p:sp>
                          <p:nvSpPr>
                            <p:cNvPr id="282" name="椭圆 251"/>
                            <p:cNvSpPr/>
                            <p:nvPr/>
                          </p:nvSpPr>
                          <p:spPr>
                            <a:xfrm>
                              <a:off x="5291" y="349041"/>
                              <a:ext cx="454" cy="416"/>
                            </a:xfrm>
                            <a:prstGeom prst="ellipse">
                              <a:avLst/>
                            </a:prstGeom>
                            <a:solidFill>
                              <a:schemeClr val="accent5">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sp>
                        <p:sp>
                          <p:nvSpPr>
                            <p:cNvPr id="283" name="椭圆 253"/>
                            <p:cNvSpPr/>
                            <p:nvPr/>
                          </p:nvSpPr>
                          <p:spPr>
                            <a:xfrm>
                              <a:off x="6915" y="349053"/>
                              <a:ext cx="454" cy="416"/>
                            </a:xfrm>
                            <a:prstGeom prst="ellipse">
                              <a:avLst/>
                            </a:prstGeom>
                            <a:solidFill>
                              <a:schemeClr val="accent5">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sp>
                        <p:sp>
                          <p:nvSpPr>
                            <p:cNvPr id="284" name="椭圆 254"/>
                            <p:cNvSpPr/>
                            <p:nvPr/>
                          </p:nvSpPr>
                          <p:spPr>
                            <a:xfrm>
                              <a:off x="7456" y="349068"/>
                              <a:ext cx="454" cy="416"/>
                            </a:xfrm>
                            <a:prstGeom prst="ellipse">
                              <a:avLst/>
                            </a:prstGeom>
                            <a:solidFill>
                              <a:schemeClr val="accent5">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sp>
                      </p:grpSp>
                      <p:cxnSp>
                        <p:nvCxnSpPr>
                          <p:cNvPr id="285" name="直接箭头连接符 285"/>
                          <p:cNvCxnSpPr>
                            <a:stCxn id="265" idx="0"/>
                            <a:endCxn id="279" idx="2"/>
                          </p:cNvCxnSpPr>
                          <p:nvPr/>
                        </p:nvCxnSpPr>
                        <p:spPr>
                          <a:xfrm flipV="1">
                            <a:off x="6539" y="349719"/>
                            <a:ext cx="2584" cy="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6" name="直接箭头连接符 286"/>
                          <p:cNvCxnSpPr>
                            <a:stCxn id="258" idx="0"/>
                            <a:endCxn id="279" idx="2"/>
                          </p:cNvCxnSpPr>
                          <p:nvPr/>
                        </p:nvCxnSpPr>
                        <p:spPr>
                          <a:xfrm flipH="1" flipV="1">
                            <a:off x="9123" y="349719"/>
                            <a:ext cx="2516" cy="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7" name="直接箭头连接符 287"/>
                          <p:cNvCxnSpPr>
                            <a:stCxn id="279" idx="0"/>
                            <a:endCxn id="247" idx="2"/>
                          </p:cNvCxnSpPr>
                          <p:nvPr/>
                        </p:nvCxnSpPr>
                        <p:spPr>
                          <a:xfrm flipH="1" flipV="1">
                            <a:off x="9111" y="348032"/>
                            <a:ext cx="12" cy="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8" name="直接箭头连接符 288"/>
                          <p:cNvCxnSpPr>
                            <a:stCxn id="247" idx="0"/>
                            <a:endCxn id="272" idx="2"/>
                          </p:cNvCxnSpPr>
                          <p:nvPr/>
                        </p:nvCxnSpPr>
                        <p:spPr>
                          <a:xfrm flipV="1">
                            <a:off x="9111" y="346419"/>
                            <a:ext cx="1" cy="5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99" name="组合 299"/>
                        <p:cNvGrpSpPr/>
                        <p:nvPr/>
                      </p:nvGrpSpPr>
                      <p:grpSpPr>
                        <a:xfrm>
                          <a:off x="6880" y="347555"/>
                          <a:ext cx="1744" cy="780"/>
                          <a:chOff x="7367" y="346780"/>
                          <a:chExt cx="1744" cy="780"/>
                        </a:xfrm>
                      </p:grpSpPr>
                      <p:sp>
                        <p:nvSpPr>
                          <p:cNvPr id="297" name="流程图: 可选过程 176"/>
                          <p:cNvSpPr/>
                          <p:nvPr/>
                        </p:nvSpPr>
                        <p:spPr>
                          <a:xfrm>
                            <a:off x="7367" y="346780"/>
                            <a:ext cx="1744" cy="780"/>
                          </a:xfrm>
                          <a:prstGeom prst="flowChartAlternateProcess">
                            <a:avLst/>
                          </a:prstGeom>
                          <a:solidFill>
                            <a:schemeClr val="bg1"/>
                          </a:solidFill>
                          <a:ln>
                            <a:solidFill>
                              <a:schemeClr val="bg1">
                                <a:alpha val="91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indent="228600" algn="just"/>
                            <a:r>
                              <a:rPr lang="en-US" altLang="zh-CN" sz="180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0</a:t>
                            </a:r>
                            <a:endParaRPr lang="en-US" altLang="zh-CN" sz="180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298" name="椭圆 248"/>
                          <p:cNvSpPr/>
                          <p:nvPr/>
                        </p:nvSpPr>
                        <p:spPr>
                          <a:xfrm>
                            <a:off x="8390" y="347002"/>
                            <a:ext cx="454" cy="4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grpSp>
                    <p:grpSp>
                      <p:nvGrpSpPr>
                        <p:cNvPr id="304" name="组合 304"/>
                        <p:cNvGrpSpPr/>
                        <p:nvPr/>
                      </p:nvGrpSpPr>
                      <p:grpSpPr>
                        <a:xfrm>
                          <a:off x="9480" y="347568"/>
                          <a:ext cx="1744" cy="780"/>
                          <a:chOff x="9830" y="347581"/>
                          <a:chExt cx="1744" cy="780"/>
                        </a:xfrm>
                      </p:grpSpPr>
                      <p:sp>
                        <p:nvSpPr>
                          <p:cNvPr id="302" name="流程图: 可选过程 176"/>
                          <p:cNvSpPr/>
                          <p:nvPr/>
                        </p:nvSpPr>
                        <p:spPr>
                          <a:xfrm>
                            <a:off x="9830" y="347581"/>
                            <a:ext cx="1744" cy="780"/>
                          </a:xfrm>
                          <a:prstGeom prst="flowChartAlternateProcess">
                            <a:avLst/>
                          </a:prstGeom>
                          <a:solidFill>
                            <a:schemeClr val="bg1"/>
                          </a:solidFill>
                          <a:ln>
                            <a:solidFill>
                              <a:schemeClr val="bg1">
                                <a:alpha val="91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80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1</a:t>
                            </a:r>
                            <a:endParaRPr lang="en-US" altLang="zh-CN" sz="180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303" name="椭圆 248"/>
                          <p:cNvSpPr/>
                          <p:nvPr/>
                        </p:nvSpPr>
                        <p:spPr>
                          <a:xfrm>
                            <a:off x="10029" y="347792"/>
                            <a:ext cx="454" cy="4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grpSp>
                    <p:cxnSp>
                      <p:nvCxnSpPr>
                        <p:cNvPr id="305" name="直接箭头连接符 305"/>
                        <p:cNvCxnSpPr/>
                        <p:nvPr/>
                      </p:nvCxnSpPr>
                      <p:spPr>
                        <a:xfrm flipH="1" flipV="1">
                          <a:off x="8125" y="348269"/>
                          <a:ext cx="1" cy="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6" name="直接箭头连接符 306"/>
                        <p:cNvCxnSpPr/>
                        <p:nvPr/>
                      </p:nvCxnSpPr>
                      <p:spPr>
                        <a:xfrm flipV="1">
                          <a:off x="9926" y="348331"/>
                          <a:ext cx="12" cy="4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pic>
                    <p:nvPicPr>
                      <p:cNvPr id="406" name="图片 122"/>
                      <p:cNvPicPr>
                        <a:picLocks noChangeAspect="1"/>
                      </p:cNvPicPr>
                      <p:nvPr/>
                    </p:nvPicPr>
                    <p:blipFill>
                      <a:blip r:embed="rId5"/>
                      <a:stretch>
                        <a:fillRect/>
                      </a:stretch>
                    </p:blipFill>
                    <p:spPr>
                      <a:xfrm>
                        <a:off x="5655" y="351615"/>
                        <a:ext cx="550" cy="380"/>
                      </a:xfrm>
                      <a:prstGeom prst="rect">
                        <a:avLst/>
                      </a:prstGeom>
                      <a:noFill/>
                      <a:ln>
                        <a:noFill/>
                      </a:ln>
                    </p:spPr>
                  </p:pic>
                  <p:pic>
                    <p:nvPicPr>
                      <p:cNvPr id="407" name="图片 123"/>
                      <p:cNvPicPr>
                        <a:picLocks noChangeAspect="1"/>
                      </p:cNvPicPr>
                      <p:nvPr/>
                    </p:nvPicPr>
                    <p:blipFill>
                      <a:blip r:embed="rId6"/>
                      <a:stretch>
                        <a:fillRect/>
                      </a:stretch>
                    </p:blipFill>
                    <p:spPr>
                      <a:xfrm>
                        <a:off x="7610" y="351568"/>
                        <a:ext cx="570" cy="460"/>
                      </a:xfrm>
                      <a:prstGeom prst="rect">
                        <a:avLst/>
                      </a:prstGeom>
                      <a:noFill/>
                      <a:ln>
                        <a:noFill/>
                      </a:ln>
                    </p:spPr>
                  </p:pic>
                </p:grpSp>
                <p:pic>
                  <p:nvPicPr>
                    <p:cNvPr id="410" name="图片 124"/>
                    <p:cNvPicPr>
                      <a:picLocks noChangeAspect="1"/>
                    </p:cNvPicPr>
                    <p:nvPr/>
                  </p:nvPicPr>
                  <p:blipFill>
                    <a:blip r:embed="rId7"/>
                    <a:stretch>
                      <a:fillRect/>
                    </a:stretch>
                  </p:blipFill>
                  <p:spPr>
                    <a:xfrm>
                      <a:off x="5537" y="370842"/>
                      <a:ext cx="569" cy="380"/>
                    </a:xfrm>
                    <a:prstGeom prst="rect">
                      <a:avLst/>
                    </a:prstGeom>
                    <a:noFill/>
                    <a:ln>
                      <a:noFill/>
                    </a:ln>
                  </p:spPr>
                </p:pic>
                <p:pic>
                  <p:nvPicPr>
                    <p:cNvPr id="412" name="图片 124"/>
                    <p:cNvPicPr>
                      <a:picLocks noChangeAspect="1"/>
                    </p:cNvPicPr>
                    <p:nvPr/>
                  </p:nvPicPr>
                  <p:blipFill>
                    <a:blip r:embed="rId7"/>
                    <a:stretch>
                      <a:fillRect/>
                    </a:stretch>
                  </p:blipFill>
                  <p:spPr>
                    <a:xfrm>
                      <a:off x="5559" y="371582"/>
                      <a:ext cx="569" cy="380"/>
                    </a:xfrm>
                    <a:prstGeom prst="rect">
                      <a:avLst/>
                    </a:prstGeom>
                    <a:noFill/>
                    <a:ln>
                      <a:noFill/>
                    </a:ln>
                  </p:spPr>
                </p:pic>
                <p:pic>
                  <p:nvPicPr>
                    <p:cNvPr id="413" name="图片 124"/>
                    <p:cNvPicPr>
                      <a:picLocks noChangeAspect="1"/>
                    </p:cNvPicPr>
                    <p:nvPr/>
                  </p:nvPicPr>
                  <p:blipFill>
                    <a:blip r:embed="rId7"/>
                    <a:stretch>
                      <a:fillRect/>
                    </a:stretch>
                  </p:blipFill>
                  <p:spPr>
                    <a:xfrm>
                      <a:off x="5540" y="372355"/>
                      <a:ext cx="569" cy="380"/>
                    </a:xfrm>
                    <a:prstGeom prst="rect">
                      <a:avLst/>
                    </a:prstGeom>
                    <a:noFill/>
                    <a:ln>
                      <a:noFill/>
                    </a:ln>
                  </p:spPr>
                </p:pic>
              </p:grpSp>
              <p:sp>
                <p:nvSpPr>
                  <p:cNvPr id="50" name="矩形 1"/>
                  <p:cNvSpPr/>
                  <p:nvPr/>
                </p:nvSpPr>
                <p:spPr>
                  <a:xfrm>
                    <a:off x="4941" y="298547"/>
                    <a:ext cx="3995" cy="867"/>
                  </a:xfrm>
                  <a:prstGeom prst="rect">
                    <a:avLst/>
                  </a:prstGeom>
                  <a:solidFill>
                    <a:srgbClr val="FFFFFF"/>
                  </a:solidFill>
                  <a:ln w="9525" cap="flat" cmpd="sng">
                    <a:solidFill>
                      <a:srgbClr val="FFFFFF"/>
                    </a:solidFill>
                    <a:prstDash val="solid"/>
                    <a:miter/>
                    <a:headEnd type="none" w="med" len="med"/>
                    <a:tailEnd type="none" w="med" len="med"/>
                  </a:ln>
                </p:spPr>
                <p:txBody>
                  <a:bodyPr upright="1"/>
                  <a:lstStyle/>
                  <a:p>
                    <a:pPr indent="457200" algn="l"/>
                    <a:r>
                      <a:rPr lang="en-US" altLang="zh-CN" sz="12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rPr>
                      <a:t> </a:t>
                    </a:r>
                    <a:endParaRPr lang="en-US" altLang="zh-CN" sz="12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endParaRPr>
                  </a:p>
                  <a:p>
                    <a:pPr indent="304800" algn="just"/>
                    <a:r>
                      <a:rPr lang="en-US" altLang="zh-CN" sz="20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rPr>
                      <a:t>（b）判别器结构图</a:t>
                    </a:r>
                    <a:endParaRPr lang="en-US" altLang="zh-CN" sz="2000" kern="100">
                      <a:latin typeface="Calibri" panose="020F0502020204030204"/>
                      <a:ea typeface="宋体" panose="02010600030101010101" pitchFamily="2" charset="-122"/>
                      <a:cs typeface="Times New Roman" panose="02020603050405020304"/>
                      <a:sym typeface="Times New Roman" panose="02020603050405020304"/>
                    </a:endParaRPr>
                  </a:p>
                  <a:p>
                    <a:pPr indent="152400" algn="just" rtl="0" eaLnBrk="1" fontAlgn="auto" latinLnBrk="0" hangingPunct="1">
                      <a:lnSpc>
                        <a:spcPts val="2200"/>
                      </a:lnSpc>
                    </a:pPr>
                    <a:r>
                      <a:rPr lang="en-US" altLang="zh-CN" sz="12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rPr>
                      <a:t> </a:t>
                    </a:r>
                    <a:endParaRPr lang="en-US" altLang="zh-CN" sz="12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grpSp>
            <p:pic>
              <p:nvPicPr>
                <p:cNvPr id="66" name="图片 109"/>
                <p:cNvPicPr>
                  <a:picLocks noChangeAspect="1"/>
                </p:cNvPicPr>
                <p:nvPr/>
              </p:nvPicPr>
              <p:blipFill>
                <a:blip r:embed="rId1"/>
                <a:stretch>
                  <a:fillRect/>
                </a:stretch>
              </p:blipFill>
              <p:spPr>
                <a:xfrm>
                  <a:off x="5305" y="304273"/>
                  <a:ext cx="450" cy="278"/>
                </a:xfrm>
                <a:prstGeom prst="rect">
                  <a:avLst/>
                </a:prstGeom>
                <a:noFill/>
                <a:ln>
                  <a:noFill/>
                </a:ln>
              </p:spPr>
            </p:pic>
            <p:pic>
              <p:nvPicPr>
                <p:cNvPr id="72" name="图片 109"/>
                <p:cNvPicPr>
                  <a:picLocks noChangeAspect="1"/>
                </p:cNvPicPr>
                <p:nvPr/>
              </p:nvPicPr>
              <p:blipFill>
                <a:blip r:embed="rId1"/>
                <a:stretch>
                  <a:fillRect/>
                </a:stretch>
              </p:blipFill>
              <p:spPr>
                <a:xfrm>
                  <a:off x="7654" y="304276"/>
                  <a:ext cx="450" cy="278"/>
                </a:xfrm>
                <a:prstGeom prst="rect">
                  <a:avLst/>
                </a:prstGeom>
                <a:noFill/>
                <a:ln>
                  <a:noFill/>
                </a:ln>
              </p:spPr>
            </p:pic>
          </p:grpSp>
          <p:pic>
            <p:nvPicPr>
              <p:cNvPr id="79" name="图片 353"/>
              <p:cNvPicPr>
                <a:picLocks noChangeAspect="1"/>
              </p:cNvPicPr>
              <p:nvPr/>
            </p:nvPicPr>
            <p:blipFill>
              <a:blip r:embed="rId8"/>
              <a:stretch>
                <a:fillRect/>
              </a:stretch>
            </p:blipFill>
            <p:spPr>
              <a:xfrm>
                <a:off x="10612" y="330863"/>
                <a:ext cx="1610" cy="430"/>
              </a:xfrm>
              <a:prstGeom prst="rect">
                <a:avLst/>
              </a:prstGeom>
              <a:noFill/>
              <a:ln>
                <a:noFill/>
              </a:ln>
            </p:spPr>
          </p:pic>
          <p:pic>
            <p:nvPicPr>
              <p:cNvPr id="77" name="图片 352"/>
              <p:cNvPicPr>
                <a:picLocks noChangeAspect="1"/>
              </p:cNvPicPr>
              <p:nvPr/>
            </p:nvPicPr>
            <p:blipFill>
              <a:blip r:embed="rId9"/>
              <a:stretch>
                <a:fillRect/>
              </a:stretch>
            </p:blipFill>
            <p:spPr>
              <a:xfrm>
                <a:off x="8062" y="330863"/>
                <a:ext cx="1630" cy="530"/>
              </a:xfrm>
              <a:prstGeom prst="rect">
                <a:avLst/>
              </a:prstGeom>
              <a:noFill/>
              <a:ln>
                <a:noFill/>
              </a:ln>
            </p:spPr>
          </p:pic>
        </p:grpSp>
        <p:pic>
          <p:nvPicPr>
            <p:cNvPr id="85" name="图片 355"/>
            <p:cNvPicPr>
              <a:picLocks noChangeAspect="1"/>
            </p:cNvPicPr>
            <p:nvPr/>
          </p:nvPicPr>
          <p:blipFill>
            <a:blip r:embed="rId10"/>
            <a:stretch>
              <a:fillRect/>
            </a:stretch>
          </p:blipFill>
          <p:spPr>
            <a:xfrm>
              <a:off x="8711" y="329643"/>
              <a:ext cx="430" cy="340"/>
            </a:xfrm>
            <a:prstGeom prst="rect">
              <a:avLst/>
            </a:prstGeom>
            <a:noFill/>
            <a:ln>
              <a:noFill/>
            </a:ln>
          </p:spPr>
        </p:pic>
        <p:pic>
          <p:nvPicPr>
            <p:cNvPr id="88" name="图片 356"/>
            <p:cNvPicPr>
              <a:picLocks noChangeAspect="1"/>
            </p:cNvPicPr>
            <p:nvPr/>
          </p:nvPicPr>
          <p:blipFill>
            <a:blip r:embed="rId11"/>
            <a:stretch>
              <a:fillRect/>
            </a:stretch>
          </p:blipFill>
          <p:spPr>
            <a:xfrm>
              <a:off x="8661" y="328953"/>
              <a:ext cx="480" cy="360"/>
            </a:xfrm>
            <a:prstGeom prst="rect">
              <a:avLst/>
            </a:prstGeom>
            <a:noFill/>
            <a:ln>
              <a:noFill/>
            </a:ln>
          </p:spPr>
        </p:pic>
        <p:pic>
          <p:nvPicPr>
            <p:cNvPr id="89" name="图片 357"/>
            <p:cNvPicPr>
              <a:picLocks noChangeAspect="1"/>
            </p:cNvPicPr>
            <p:nvPr/>
          </p:nvPicPr>
          <p:blipFill>
            <a:blip r:embed="rId12"/>
            <a:stretch>
              <a:fillRect/>
            </a:stretch>
          </p:blipFill>
          <p:spPr>
            <a:xfrm>
              <a:off x="8681" y="328213"/>
              <a:ext cx="460" cy="450"/>
            </a:xfrm>
            <a:prstGeom prst="rect">
              <a:avLst/>
            </a:prstGeom>
            <a:noFill/>
            <a:ln>
              <a:noFill/>
            </a:ln>
          </p:spPr>
        </p:pic>
      </p:grpSp>
      <p:sp>
        <p:nvSpPr>
          <p:cNvPr id="9" name="矩形 8"/>
          <p:cNvSpPr/>
          <p:nvPr/>
        </p:nvSpPr>
        <p:spPr>
          <a:xfrm>
            <a:off x="942340" y="71755"/>
            <a:ext cx="8326755" cy="521970"/>
          </a:xfrm>
          <a:prstGeom prst="rect">
            <a:avLst/>
          </a:prstGeom>
        </p:spPr>
        <p:txBody>
          <a:bodyPr wrap="square">
            <a:spAutoFit/>
          </a:bodyPr>
          <a:p>
            <a:r>
              <a:rPr lang="zh-CN" altLang="en-US" sz="2800" b="1" dirty="0">
                <a:solidFill>
                  <a:srgbClr val="1F3762"/>
                </a:solidFill>
                <a:cs typeface="+mn-ea"/>
                <a:sym typeface="+mn-lt"/>
              </a:rPr>
              <a:t>基于GAN-LSTM交通流预测模型设计 </a:t>
            </a:r>
            <a:r>
              <a:rPr lang="en-US" altLang="zh-CN" sz="2800" b="1" dirty="0">
                <a:solidFill>
                  <a:srgbClr val="1F3762"/>
                </a:solidFill>
                <a:cs typeface="+mn-ea"/>
                <a:sym typeface="+mn-lt"/>
              </a:rPr>
              <a:t>--</a:t>
            </a:r>
            <a:r>
              <a:rPr lang="zh-CN" altLang="en-US" sz="2800" b="1" dirty="0">
                <a:solidFill>
                  <a:srgbClr val="1F3762"/>
                </a:solidFill>
                <a:cs typeface="+mn-ea"/>
                <a:sym typeface="+mn-lt"/>
              </a:rPr>
              <a:t>理论分析</a:t>
            </a:r>
            <a:endParaRPr lang="zh-CN" altLang="en-US" sz="2800" b="1" dirty="0">
              <a:solidFill>
                <a:srgbClr val="1F3762"/>
              </a:solidFill>
              <a:cs typeface="+mn-ea"/>
              <a:sym typeface="+mn-lt"/>
            </a:endParaRPr>
          </a:p>
        </p:txBody>
      </p:sp>
      <p:grpSp>
        <p:nvGrpSpPr>
          <p:cNvPr id="3" name="组合 2"/>
          <p:cNvGrpSpPr/>
          <p:nvPr/>
        </p:nvGrpSpPr>
        <p:grpSpPr>
          <a:xfrm>
            <a:off x="667385" y="-303530"/>
            <a:ext cx="11207750" cy="1272540"/>
            <a:chOff x="1051" y="-478"/>
            <a:chExt cx="17650" cy="2004"/>
          </a:xfrm>
        </p:grpSpPr>
        <p:pic>
          <p:nvPicPr>
            <p:cNvPr id="6" name="图片 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361" y="-478"/>
              <a:ext cx="3340" cy="2004"/>
            </a:xfrm>
            <a:prstGeom prst="rect">
              <a:avLst/>
            </a:prstGeom>
          </p:spPr>
        </p:pic>
        <p:cxnSp>
          <p:nvCxnSpPr>
            <p:cNvPr id="45" name="直接连接符 44"/>
            <p:cNvCxnSpPr/>
            <p:nvPr/>
          </p:nvCxnSpPr>
          <p:spPr>
            <a:xfrm>
              <a:off x="1051" y="1117"/>
              <a:ext cx="17100" cy="0"/>
            </a:xfrm>
            <a:prstGeom prst="line">
              <a:avLst/>
            </a:prstGeom>
            <a:noFill/>
            <a:ln w="22225" cap="flat" cmpd="sng" algn="ctr">
              <a:solidFill>
                <a:schemeClr val="tx2">
                  <a:lumMod val="75000"/>
                  <a:lumOff val="25000"/>
                </a:schemeClr>
              </a:solidFill>
              <a:prstDash val="solid"/>
              <a:miter lim="800000"/>
            </a:ln>
            <a:effectLst/>
          </p:spPr>
        </p:cxnSp>
      </p:grpSp>
      <p:sp>
        <p:nvSpPr>
          <p:cNvPr id="4" name="矩形 3"/>
          <p:cNvSpPr/>
          <p:nvPr/>
        </p:nvSpPr>
        <p:spPr>
          <a:xfrm>
            <a:off x="2237105" y="5231130"/>
            <a:ext cx="7235190" cy="61658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000">
                <a:latin typeface="宋体" panose="02010600030101010101" pitchFamily="2" charset="-122"/>
                <a:ea typeface="宋体" panose="02010600030101010101" pitchFamily="2" charset="-122"/>
                <a:cs typeface="宋体" panose="02010600030101010101" pitchFamily="2" charset="-122"/>
              </a:rPr>
              <a:t>图</a:t>
            </a:r>
            <a:r>
              <a:rPr lang="en-US" altLang="zh-CN" sz="2000">
                <a:latin typeface="宋体" panose="02010600030101010101" pitchFamily="2" charset="-122"/>
                <a:ea typeface="宋体" panose="02010600030101010101" pitchFamily="2" charset="-122"/>
                <a:cs typeface="宋体" panose="02010600030101010101" pitchFamily="2" charset="-122"/>
              </a:rPr>
              <a:t>5 </a:t>
            </a:r>
            <a:r>
              <a:rPr lang="zh-CN" sz="2000">
                <a:latin typeface="宋体" panose="02010600030101010101" pitchFamily="2" charset="-122"/>
                <a:ea typeface="宋体" panose="02010600030101010101" pitchFamily="2" charset="-122"/>
                <a:cs typeface="宋体" panose="02010600030101010101" pitchFamily="2" charset="-122"/>
              </a:rPr>
              <a:t>生成器和判别器结构图</a:t>
            </a:r>
            <a:endParaRPr lang="zh-CN" sz="2000">
              <a:latin typeface="宋体" panose="02010600030101010101" pitchFamily="2" charset="-122"/>
              <a:ea typeface="宋体" panose="02010600030101010101" pitchFamily="2" charset="-122"/>
              <a:cs typeface="宋体" panose="02010600030101010101" pitchFamily="2" charset="-122"/>
            </a:endParaRPr>
          </a:p>
        </p:txBody>
      </p:sp>
    </p:spTree>
    <p:custDataLst>
      <p:tags r:id="rId1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116965" y="575310"/>
            <a:ext cx="1697355" cy="460375"/>
          </a:xfrm>
          <a:prstGeom prst="rect">
            <a:avLst/>
          </a:prstGeom>
          <a:noFill/>
        </p:spPr>
        <p:txBody>
          <a:bodyPr wrap="square" rtlCol="0">
            <a:spAutoFit/>
          </a:bodyPr>
          <a:p>
            <a:r>
              <a:rPr lang="zh-CN" altLang="en-US" sz="2400">
                <a:solidFill>
                  <a:schemeClr val="bg1"/>
                </a:solidFill>
                <a:latin typeface="+mn-ea"/>
              </a:rPr>
              <a:t>论文绪论</a:t>
            </a:r>
            <a:endParaRPr lang="zh-CN" altLang="en-US" sz="2400">
              <a:solidFill>
                <a:schemeClr val="bg1"/>
              </a:solidFill>
              <a:latin typeface="+mn-ea"/>
            </a:endParaRPr>
          </a:p>
        </p:txBody>
      </p:sp>
      <p:sp>
        <p:nvSpPr>
          <p:cNvPr id="12" name="文本框 11"/>
          <p:cNvSpPr txBox="1"/>
          <p:nvPr/>
        </p:nvSpPr>
        <p:spPr>
          <a:xfrm>
            <a:off x="6344920" y="575310"/>
            <a:ext cx="1697355" cy="460375"/>
          </a:xfrm>
          <a:prstGeom prst="rect">
            <a:avLst/>
          </a:prstGeom>
          <a:noFill/>
        </p:spPr>
        <p:txBody>
          <a:bodyPr wrap="square" rtlCol="0">
            <a:spAutoFit/>
          </a:bodyPr>
          <a:p>
            <a:r>
              <a:rPr lang="zh-CN" altLang="en-US" sz="2400">
                <a:solidFill>
                  <a:schemeClr val="bg1"/>
                </a:solidFill>
                <a:latin typeface="+mn-ea"/>
              </a:rPr>
              <a:t>研究方法</a:t>
            </a:r>
            <a:endParaRPr lang="zh-CN" altLang="en-US" sz="2400">
              <a:solidFill>
                <a:schemeClr val="bg1"/>
              </a:solidFill>
              <a:latin typeface="+mn-ea"/>
            </a:endParaRPr>
          </a:p>
        </p:txBody>
      </p:sp>
      <p:sp>
        <p:nvSpPr>
          <p:cNvPr id="13" name="文本框 12"/>
          <p:cNvSpPr txBox="1"/>
          <p:nvPr/>
        </p:nvSpPr>
        <p:spPr>
          <a:xfrm>
            <a:off x="3702050" y="575310"/>
            <a:ext cx="1697355" cy="460375"/>
          </a:xfrm>
          <a:prstGeom prst="rect">
            <a:avLst/>
          </a:prstGeom>
          <a:noFill/>
        </p:spPr>
        <p:txBody>
          <a:bodyPr wrap="square" rtlCol="0">
            <a:spAutoFit/>
          </a:bodyPr>
          <a:p>
            <a:r>
              <a:rPr lang="zh-CN" altLang="en-US" sz="2400" b="1">
                <a:solidFill>
                  <a:schemeClr val="bg1"/>
                </a:solidFill>
                <a:latin typeface="+mn-ea"/>
              </a:rPr>
              <a:t>模型阐述</a:t>
            </a:r>
            <a:endParaRPr lang="zh-CN" altLang="en-US" sz="2400" b="1">
              <a:solidFill>
                <a:schemeClr val="bg1"/>
              </a:solidFill>
              <a:latin typeface="+mn-ea"/>
            </a:endParaRPr>
          </a:p>
        </p:txBody>
      </p:sp>
      <p:sp>
        <p:nvSpPr>
          <p:cNvPr id="14" name="文本框 13"/>
          <p:cNvSpPr txBox="1"/>
          <p:nvPr/>
        </p:nvSpPr>
        <p:spPr>
          <a:xfrm>
            <a:off x="9086215" y="575310"/>
            <a:ext cx="1697355" cy="460375"/>
          </a:xfrm>
          <a:prstGeom prst="rect">
            <a:avLst/>
          </a:prstGeom>
          <a:noFill/>
        </p:spPr>
        <p:txBody>
          <a:bodyPr wrap="square" rtlCol="0">
            <a:spAutoFit/>
          </a:bodyPr>
          <a:p>
            <a:r>
              <a:rPr lang="zh-CN" altLang="en-US" sz="2400">
                <a:solidFill>
                  <a:schemeClr val="bg1"/>
                </a:solidFill>
                <a:latin typeface="+mn-ea"/>
              </a:rPr>
              <a:t>研究成果</a:t>
            </a:r>
            <a:endParaRPr lang="zh-CN" altLang="en-US" sz="2400">
              <a:solidFill>
                <a:schemeClr val="bg1"/>
              </a:solidFill>
              <a:latin typeface="+mn-ea"/>
            </a:endParaRPr>
          </a:p>
        </p:txBody>
      </p:sp>
      <p:sp>
        <p:nvSpPr>
          <p:cNvPr id="3" name="矩形 2"/>
          <p:cNvSpPr/>
          <p:nvPr/>
        </p:nvSpPr>
        <p:spPr>
          <a:xfrm>
            <a:off x="667385" y="71755"/>
            <a:ext cx="8326755" cy="521970"/>
          </a:xfrm>
          <a:prstGeom prst="rect">
            <a:avLst/>
          </a:prstGeom>
        </p:spPr>
        <p:txBody>
          <a:bodyPr wrap="square">
            <a:spAutoFit/>
          </a:bodyPr>
          <a:p>
            <a:r>
              <a:rPr lang="zh-CN" altLang="en-US" sz="2800" b="1" dirty="0">
                <a:solidFill>
                  <a:srgbClr val="1F3762"/>
                </a:solidFill>
                <a:cs typeface="+mn-ea"/>
                <a:sym typeface="+mn-lt"/>
              </a:rPr>
              <a:t>基于GAN-LSTM交通流预测模型设计 </a:t>
            </a:r>
            <a:r>
              <a:rPr lang="en-US" altLang="zh-CN" sz="2800" b="1" dirty="0">
                <a:solidFill>
                  <a:srgbClr val="1F3762"/>
                </a:solidFill>
                <a:cs typeface="+mn-ea"/>
                <a:sym typeface="+mn-lt"/>
              </a:rPr>
              <a:t>--</a:t>
            </a:r>
            <a:r>
              <a:rPr lang="zh-CN" altLang="en-US" sz="2800" b="1" dirty="0">
                <a:solidFill>
                  <a:srgbClr val="1F3762"/>
                </a:solidFill>
                <a:cs typeface="+mn-ea"/>
                <a:sym typeface="+mn-lt"/>
              </a:rPr>
              <a:t>理论分析</a:t>
            </a:r>
            <a:endParaRPr lang="zh-CN" altLang="en-US" sz="2800" b="1" dirty="0">
              <a:solidFill>
                <a:srgbClr val="1F3762"/>
              </a:solidFill>
              <a:cs typeface="+mn-ea"/>
              <a:sym typeface="+mn-lt"/>
            </a:endParaRPr>
          </a:p>
        </p:txBody>
      </p:sp>
      <p:grpSp>
        <p:nvGrpSpPr>
          <p:cNvPr id="4" name="组合 3"/>
          <p:cNvGrpSpPr/>
          <p:nvPr/>
        </p:nvGrpSpPr>
        <p:grpSpPr>
          <a:xfrm>
            <a:off x="667385" y="-303530"/>
            <a:ext cx="11207750" cy="1272540"/>
            <a:chOff x="1051" y="-478"/>
            <a:chExt cx="17650" cy="2004"/>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361" y="-478"/>
              <a:ext cx="3340" cy="2004"/>
            </a:xfrm>
            <a:prstGeom prst="rect">
              <a:avLst/>
            </a:prstGeom>
          </p:spPr>
        </p:pic>
        <p:cxnSp>
          <p:nvCxnSpPr>
            <p:cNvPr id="45" name="直接连接符 44"/>
            <p:cNvCxnSpPr/>
            <p:nvPr/>
          </p:nvCxnSpPr>
          <p:spPr>
            <a:xfrm>
              <a:off x="1051" y="1117"/>
              <a:ext cx="17100" cy="0"/>
            </a:xfrm>
            <a:prstGeom prst="line">
              <a:avLst/>
            </a:prstGeom>
            <a:noFill/>
            <a:ln w="22225" cap="flat" cmpd="sng" algn="ctr">
              <a:solidFill>
                <a:schemeClr val="tx2">
                  <a:lumMod val="75000"/>
                  <a:lumOff val="25000"/>
                </a:schemeClr>
              </a:solidFill>
              <a:prstDash val="solid"/>
              <a:miter lim="800000"/>
            </a:ln>
            <a:effectLst/>
          </p:spPr>
        </p:cxnSp>
      </p:grpSp>
      <p:grpSp>
        <p:nvGrpSpPr>
          <p:cNvPr id="9" name="组合 8"/>
          <p:cNvGrpSpPr/>
          <p:nvPr/>
        </p:nvGrpSpPr>
        <p:grpSpPr>
          <a:xfrm>
            <a:off x="1573530" y="1176655"/>
            <a:ext cx="10219055" cy="5161915"/>
            <a:chOff x="2478" y="1853"/>
            <a:chExt cx="13293" cy="6839"/>
          </a:xfrm>
        </p:grpSpPr>
        <p:grpSp>
          <p:nvGrpSpPr>
            <p:cNvPr id="112" name="组合 112"/>
            <p:cNvGrpSpPr/>
            <p:nvPr/>
          </p:nvGrpSpPr>
          <p:grpSpPr>
            <a:xfrm>
              <a:off x="2478" y="1853"/>
              <a:ext cx="13293" cy="6839"/>
              <a:chOff x="2640" y="336516"/>
              <a:chExt cx="6825" cy="3852"/>
            </a:xfrm>
          </p:grpSpPr>
          <p:grpSp>
            <p:nvGrpSpPr>
              <p:cNvPr id="189" name="组合 189"/>
              <p:cNvGrpSpPr/>
              <p:nvPr/>
            </p:nvGrpSpPr>
            <p:grpSpPr>
              <a:xfrm>
                <a:off x="2689" y="336516"/>
                <a:ext cx="6776" cy="3852"/>
                <a:chOff x="3483" y="301340"/>
                <a:chExt cx="7348" cy="4516"/>
              </a:xfrm>
            </p:grpSpPr>
            <p:grpSp>
              <p:nvGrpSpPr>
                <p:cNvPr id="705" name="组合 705"/>
                <p:cNvGrpSpPr/>
                <p:nvPr/>
              </p:nvGrpSpPr>
              <p:grpSpPr>
                <a:xfrm rot="0">
                  <a:off x="3483" y="301340"/>
                  <a:ext cx="7348" cy="3270"/>
                  <a:chOff x="2182" y="362282"/>
                  <a:chExt cx="7348" cy="3270"/>
                </a:xfrm>
              </p:grpSpPr>
              <p:grpSp>
                <p:nvGrpSpPr>
                  <p:cNvPr id="598" name="组合 598"/>
                  <p:cNvGrpSpPr/>
                  <p:nvPr/>
                </p:nvGrpSpPr>
                <p:grpSpPr>
                  <a:xfrm>
                    <a:off x="2182" y="362282"/>
                    <a:ext cx="7348" cy="3146"/>
                    <a:chOff x="2972" y="380207"/>
                    <a:chExt cx="7348" cy="3146"/>
                  </a:xfrm>
                </p:grpSpPr>
                <p:grpSp>
                  <p:nvGrpSpPr>
                    <p:cNvPr id="597" name="组合 597"/>
                    <p:cNvGrpSpPr/>
                    <p:nvPr/>
                  </p:nvGrpSpPr>
                  <p:grpSpPr>
                    <a:xfrm>
                      <a:off x="2972" y="380207"/>
                      <a:ext cx="7348" cy="3145"/>
                      <a:chOff x="2972" y="380207"/>
                      <a:chExt cx="7348" cy="3145"/>
                    </a:xfrm>
                  </p:grpSpPr>
                  <p:grpSp>
                    <p:nvGrpSpPr>
                      <p:cNvPr id="595" name="组合 595"/>
                      <p:cNvGrpSpPr/>
                      <p:nvPr/>
                    </p:nvGrpSpPr>
                    <p:grpSpPr>
                      <a:xfrm>
                        <a:off x="2972" y="380207"/>
                        <a:ext cx="7348" cy="3145"/>
                        <a:chOff x="1364" y="382702"/>
                        <a:chExt cx="9876" cy="5116"/>
                      </a:xfrm>
                    </p:grpSpPr>
                    <p:grpSp>
                      <p:nvGrpSpPr>
                        <p:cNvPr id="546" name="组合 546"/>
                        <p:cNvGrpSpPr/>
                        <p:nvPr/>
                      </p:nvGrpSpPr>
                      <p:grpSpPr>
                        <a:xfrm>
                          <a:off x="4746" y="382702"/>
                          <a:ext cx="2379" cy="1910"/>
                          <a:chOff x="4973" y="382759"/>
                          <a:chExt cx="2379" cy="1910"/>
                        </a:xfrm>
                      </p:grpSpPr>
                      <p:sp>
                        <p:nvSpPr>
                          <p:cNvPr id="484" name="圆角矩形 416"/>
                          <p:cNvSpPr/>
                          <p:nvPr/>
                        </p:nvSpPr>
                        <p:spPr>
                          <a:xfrm>
                            <a:off x="4973" y="382759"/>
                            <a:ext cx="2379" cy="1910"/>
                          </a:xfrm>
                          <a:prstGeom prst="roundRect">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50" kern="100">
                                <a:solidFill>
                                  <a:srgbClr val="A9D18E">
                                    <a:alpha val="100000"/>
                                  </a:srgbClr>
                                </a:solidFill>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solidFill>
                                <a:srgbClr val="A9D18E">
                                  <a:alpha val="100000"/>
                                </a:srgbClr>
                              </a:solidFill>
                              <a:latin typeface="Calibri" panose="020F0502020204030204"/>
                              <a:ea typeface="宋体" panose="02010600030101010101" pitchFamily="2" charset="-122"/>
                              <a:cs typeface="Times New Roman" panose="02020603050405020304"/>
                              <a:sym typeface="Times New Roman" panose="02020603050405020304"/>
                            </a:endParaRPr>
                          </a:p>
                        </p:txBody>
                      </p:sp>
                      <p:grpSp>
                        <p:nvGrpSpPr>
                          <p:cNvPr id="508" name="组合 508"/>
                          <p:cNvGrpSpPr/>
                          <p:nvPr/>
                        </p:nvGrpSpPr>
                        <p:grpSpPr>
                          <a:xfrm>
                            <a:off x="5988" y="382982"/>
                            <a:ext cx="209" cy="1371"/>
                            <a:chOff x="5456" y="382980"/>
                            <a:chExt cx="209" cy="1371"/>
                          </a:xfrm>
                        </p:grpSpPr>
                        <p:sp>
                          <p:nvSpPr>
                            <p:cNvPr id="509" name="椭圆 251"/>
                            <p:cNvSpPr/>
                            <p:nvPr/>
                          </p:nvSpPr>
                          <p:spPr>
                            <a:xfrm>
                              <a:off x="5456" y="382980"/>
                              <a:ext cx="192" cy="189"/>
                            </a:xfrm>
                            <a:prstGeom prst="ellipse">
                              <a:avLst/>
                            </a:prstGeom>
                            <a:solidFill>
                              <a:schemeClr val="accent5">
                                <a:lumMod val="75000"/>
                              </a:schemeClr>
                            </a:solidFill>
                            <a:ln w="0">
                              <a:solidFill>
                                <a:schemeClr val="accent6">
                                  <a:lumMod val="60000"/>
                                  <a:lumOff val="40000"/>
                                  <a:alpha val="88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510" name="椭圆 251"/>
                            <p:cNvSpPr/>
                            <p:nvPr/>
                          </p:nvSpPr>
                          <p:spPr>
                            <a:xfrm>
                              <a:off x="5466" y="383390"/>
                              <a:ext cx="192" cy="189"/>
                            </a:xfrm>
                            <a:prstGeom prst="ellipse">
                              <a:avLst/>
                            </a:prstGeom>
                            <a:solidFill>
                              <a:schemeClr val="accent5">
                                <a:lumMod val="75000"/>
                              </a:schemeClr>
                            </a:solidFill>
                            <a:ln w="0">
                              <a:solidFill>
                                <a:schemeClr val="accent6">
                                  <a:lumMod val="60000"/>
                                  <a:lumOff val="40000"/>
                                  <a:alpha val="88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511" name="椭圆 251"/>
                            <p:cNvSpPr/>
                            <p:nvPr/>
                          </p:nvSpPr>
                          <p:spPr>
                            <a:xfrm>
                              <a:off x="5464" y="383762"/>
                              <a:ext cx="193" cy="189"/>
                            </a:xfrm>
                            <a:prstGeom prst="ellipse">
                              <a:avLst/>
                            </a:prstGeom>
                            <a:solidFill>
                              <a:schemeClr val="accent5">
                                <a:lumMod val="75000"/>
                              </a:schemeClr>
                            </a:solidFill>
                            <a:ln w="0">
                              <a:solidFill>
                                <a:schemeClr val="accent6">
                                  <a:lumMod val="60000"/>
                                  <a:lumOff val="40000"/>
                                  <a:alpha val="88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512" name="椭圆 251"/>
                            <p:cNvSpPr/>
                            <p:nvPr/>
                          </p:nvSpPr>
                          <p:spPr>
                            <a:xfrm>
                              <a:off x="5467" y="384163"/>
                              <a:ext cx="198" cy="189"/>
                            </a:xfrm>
                            <a:prstGeom prst="ellipse">
                              <a:avLst/>
                            </a:prstGeom>
                            <a:solidFill>
                              <a:schemeClr val="accent5">
                                <a:lumMod val="75000"/>
                              </a:schemeClr>
                            </a:solidFill>
                            <a:ln w="0">
                              <a:solidFill>
                                <a:schemeClr val="accent6">
                                  <a:lumMod val="60000"/>
                                  <a:lumOff val="40000"/>
                                  <a:alpha val="88000"/>
                                </a:schemeClr>
                              </a:solidFill>
                            </a:ln>
                          </p:spPr>
                          <p:style>
                            <a:lnRef idx="2">
                              <a:schemeClr val="accent1">
                                <a:shade val="50000"/>
                              </a:schemeClr>
                            </a:lnRef>
                            <a:fillRef idx="1">
                              <a:schemeClr val="accent1"/>
                            </a:fillRef>
                            <a:effectRef idx="0">
                              <a:schemeClr val="accent1"/>
                            </a:effectRef>
                            <a:fontRef idx="minor">
                              <a:schemeClr val="lt1"/>
                            </a:fontRef>
                          </p:style>
                        </p:sp>
                      </p:grpSp>
                      <p:grpSp>
                        <p:nvGrpSpPr>
                          <p:cNvPr id="513" name="组合 513"/>
                          <p:cNvGrpSpPr/>
                          <p:nvPr/>
                        </p:nvGrpSpPr>
                        <p:grpSpPr>
                          <a:xfrm>
                            <a:off x="6496" y="382979"/>
                            <a:ext cx="209" cy="1371"/>
                            <a:chOff x="5456" y="382980"/>
                            <a:chExt cx="209" cy="1371"/>
                          </a:xfrm>
                        </p:grpSpPr>
                        <p:sp>
                          <p:nvSpPr>
                            <p:cNvPr id="514" name="椭圆 251"/>
                            <p:cNvSpPr/>
                            <p:nvPr/>
                          </p:nvSpPr>
                          <p:spPr>
                            <a:xfrm>
                              <a:off x="5456" y="382980"/>
                              <a:ext cx="192" cy="189"/>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515" name="椭圆 251"/>
                            <p:cNvSpPr/>
                            <p:nvPr/>
                          </p:nvSpPr>
                          <p:spPr>
                            <a:xfrm>
                              <a:off x="5466" y="383390"/>
                              <a:ext cx="192" cy="189"/>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516" name="椭圆 251"/>
                            <p:cNvSpPr/>
                            <p:nvPr/>
                          </p:nvSpPr>
                          <p:spPr>
                            <a:xfrm>
                              <a:off x="5464" y="383762"/>
                              <a:ext cx="193" cy="189"/>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517" name="椭圆 251"/>
                            <p:cNvSpPr/>
                            <p:nvPr/>
                          </p:nvSpPr>
                          <p:spPr>
                            <a:xfrm>
                              <a:off x="5467" y="384163"/>
                              <a:ext cx="198" cy="189"/>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sp>
                      </p:grpSp>
                      <p:grpSp>
                        <p:nvGrpSpPr>
                          <p:cNvPr id="502" name="组合 502"/>
                          <p:cNvGrpSpPr/>
                          <p:nvPr/>
                        </p:nvGrpSpPr>
                        <p:grpSpPr>
                          <a:xfrm>
                            <a:off x="5456" y="382980"/>
                            <a:ext cx="209" cy="1371"/>
                            <a:chOff x="5456" y="382980"/>
                            <a:chExt cx="209" cy="1371"/>
                          </a:xfrm>
                        </p:grpSpPr>
                        <p:sp>
                          <p:nvSpPr>
                            <p:cNvPr id="497" name="椭圆 251"/>
                            <p:cNvSpPr/>
                            <p:nvPr/>
                          </p:nvSpPr>
                          <p:spPr>
                            <a:xfrm>
                              <a:off x="5456" y="382980"/>
                              <a:ext cx="192" cy="189"/>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498" name="椭圆 251"/>
                            <p:cNvSpPr/>
                            <p:nvPr/>
                          </p:nvSpPr>
                          <p:spPr>
                            <a:xfrm>
                              <a:off x="5466" y="383390"/>
                              <a:ext cx="192" cy="189"/>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499" name="椭圆 251"/>
                            <p:cNvSpPr/>
                            <p:nvPr/>
                          </p:nvSpPr>
                          <p:spPr>
                            <a:xfrm>
                              <a:off x="5464" y="383762"/>
                              <a:ext cx="193" cy="189"/>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501" name="椭圆 251"/>
                            <p:cNvSpPr/>
                            <p:nvPr/>
                          </p:nvSpPr>
                          <p:spPr>
                            <a:xfrm>
                              <a:off x="5467" y="384163"/>
                              <a:ext cx="198" cy="189"/>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sp>
                      </p:grpSp>
                    </p:grpSp>
                    <p:grpSp>
                      <p:nvGrpSpPr>
                        <p:cNvPr id="463" name="组合 463"/>
                        <p:cNvGrpSpPr/>
                        <p:nvPr/>
                      </p:nvGrpSpPr>
                      <p:grpSpPr>
                        <a:xfrm>
                          <a:off x="1577" y="387029"/>
                          <a:ext cx="1428" cy="690"/>
                          <a:chOff x="1427" y="386788"/>
                          <a:chExt cx="1428" cy="690"/>
                        </a:xfrm>
                      </p:grpSpPr>
                      <p:sp>
                        <p:nvSpPr>
                          <p:cNvPr id="416" name="圆角矩形 416"/>
                          <p:cNvSpPr/>
                          <p:nvPr/>
                        </p:nvSpPr>
                        <p:spPr>
                          <a:xfrm>
                            <a:off x="1427" y="386788"/>
                            <a:ext cx="1428" cy="691"/>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433" name="椭圆 251"/>
                          <p:cNvSpPr/>
                          <p:nvPr/>
                        </p:nvSpPr>
                        <p:spPr>
                          <a:xfrm>
                            <a:off x="2171" y="387052"/>
                            <a:ext cx="170" cy="189"/>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434" name="椭圆 251"/>
                          <p:cNvSpPr/>
                          <p:nvPr/>
                        </p:nvSpPr>
                        <p:spPr>
                          <a:xfrm>
                            <a:off x="1902" y="387055"/>
                            <a:ext cx="170" cy="189"/>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435" name="椭圆 251"/>
                          <p:cNvSpPr/>
                          <p:nvPr/>
                        </p:nvSpPr>
                        <p:spPr>
                          <a:xfrm>
                            <a:off x="1620" y="387046"/>
                            <a:ext cx="170" cy="189"/>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436" name="椭圆 251"/>
                          <p:cNvSpPr/>
                          <p:nvPr/>
                        </p:nvSpPr>
                        <p:spPr>
                          <a:xfrm>
                            <a:off x="2459" y="387058"/>
                            <a:ext cx="170" cy="189"/>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sp>
                    </p:grpSp>
                    <p:grpSp>
                      <p:nvGrpSpPr>
                        <p:cNvPr id="461" name="组合 461"/>
                        <p:cNvGrpSpPr/>
                        <p:nvPr/>
                      </p:nvGrpSpPr>
                      <p:grpSpPr>
                        <a:xfrm>
                          <a:off x="5691" y="386090"/>
                          <a:ext cx="460" cy="328"/>
                          <a:chOff x="4956" y="386140"/>
                          <a:chExt cx="460" cy="328"/>
                        </a:xfrm>
                      </p:grpSpPr>
                      <p:sp>
                        <p:nvSpPr>
                          <p:cNvPr id="459" name="圆角矩形 459"/>
                          <p:cNvSpPr/>
                          <p:nvPr/>
                        </p:nvSpPr>
                        <p:spPr>
                          <a:xfrm>
                            <a:off x="4956" y="386140"/>
                            <a:ext cx="460" cy="3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460" name="椭圆 251"/>
                          <p:cNvSpPr/>
                          <p:nvPr/>
                        </p:nvSpPr>
                        <p:spPr>
                          <a:xfrm>
                            <a:off x="5095" y="386213"/>
                            <a:ext cx="170" cy="189"/>
                          </a:xfrm>
                          <a:prstGeom prst="ellipse">
                            <a:avLst/>
                          </a:prstGeom>
                          <a:solidFill>
                            <a:schemeClr val="accent5">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sp>
                    </p:grpSp>
                    <p:grpSp>
                      <p:nvGrpSpPr>
                        <p:cNvPr id="471" name="组合 471"/>
                        <p:cNvGrpSpPr/>
                        <p:nvPr/>
                      </p:nvGrpSpPr>
                      <p:grpSpPr>
                        <a:xfrm rot="0">
                          <a:off x="5060" y="384933"/>
                          <a:ext cx="1708" cy="690"/>
                          <a:chOff x="5133" y="384924"/>
                          <a:chExt cx="1708" cy="690"/>
                        </a:xfrm>
                      </p:grpSpPr>
                      <p:sp>
                        <p:nvSpPr>
                          <p:cNvPr id="465" name="圆角矩形 416"/>
                          <p:cNvSpPr/>
                          <p:nvPr/>
                        </p:nvSpPr>
                        <p:spPr>
                          <a:xfrm>
                            <a:off x="5133" y="384924"/>
                            <a:ext cx="1709" cy="6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466" name="椭圆 251"/>
                          <p:cNvSpPr/>
                          <p:nvPr/>
                        </p:nvSpPr>
                        <p:spPr>
                          <a:xfrm>
                            <a:off x="5877" y="385188"/>
                            <a:ext cx="170" cy="189"/>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467" name="椭圆 251"/>
                          <p:cNvSpPr/>
                          <p:nvPr/>
                        </p:nvSpPr>
                        <p:spPr>
                          <a:xfrm>
                            <a:off x="5608" y="385191"/>
                            <a:ext cx="170" cy="189"/>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468" name="椭圆 251"/>
                          <p:cNvSpPr/>
                          <p:nvPr/>
                        </p:nvSpPr>
                        <p:spPr>
                          <a:xfrm>
                            <a:off x="5326" y="385182"/>
                            <a:ext cx="170" cy="189"/>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469" name="椭圆 251"/>
                          <p:cNvSpPr/>
                          <p:nvPr/>
                        </p:nvSpPr>
                        <p:spPr>
                          <a:xfrm>
                            <a:off x="6165" y="385194"/>
                            <a:ext cx="170" cy="189"/>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470" name="椭圆 251"/>
                          <p:cNvSpPr/>
                          <p:nvPr/>
                        </p:nvSpPr>
                        <p:spPr>
                          <a:xfrm>
                            <a:off x="6493" y="385188"/>
                            <a:ext cx="170" cy="1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sp>
                    </p:grpSp>
                    <p:grpSp>
                      <p:nvGrpSpPr>
                        <p:cNvPr id="475" name="组合 475"/>
                        <p:cNvGrpSpPr/>
                        <p:nvPr/>
                      </p:nvGrpSpPr>
                      <p:grpSpPr>
                        <a:xfrm>
                          <a:off x="4896" y="386746"/>
                          <a:ext cx="2050" cy="1072"/>
                          <a:chOff x="4342" y="386737"/>
                          <a:chExt cx="2050" cy="1072"/>
                        </a:xfrm>
                      </p:grpSpPr>
                      <p:grpSp>
                        <p:nvGrpSpPr>
                          <p:cNvPr id="473" name="组合 473"/>
                          <p:cNvGrpSpPr/>
                          <p:nvPr/>
                        </p:nvGrpSpPr>
                        <p:grpSpPr>
                          <a:xfrm>
                            <a:off x="4342" y="386737"/>
                            <a:ext cx="2050" cy="1072"/>
                            <a:chOff x="4342" y="386737"/>
                            <a:chExt cx="2050" cy="1072"/>
                          </a:xfrm>
                        </p:grpSpPr>
                        <p:sp>
                          <p:nvSpPr>
                            <p:cNvPr id="437" name="圆角矩形 437"/>
                            <p:cNvSpPr/>
                            <p:nvPr/>
                          </p:nvSpPr>
                          <p:spPr>
                            <a:xfrm>
                              <a:off x="4342" y="386737"/>
                              <a:ext cx="2050" cy="107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444" name="圆角矩形 444"/>
                            <p:cNvSpPr/>
                            <p:nvPr/>
                          </p:nvSpPr>
                          <p:spPr>
                            <a:xfrm>
                              <a:off x="4610" y="387131"/>
                              <a:ext cx="237" cy="189"/>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50" kern="100">
                                  <a:solidFill>
                                    <a:srgbClr val="A9D18E"/>
                                  </a:solidFill>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solidFill>
                                  <a:srgbClr val="A9D18E"/>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445" name="圆角矩形 445"/>
                            <p:cNvSpPr/>
                            <p:nvPr/>
                          </p:nvSpPr>
                          <p:spPr>
                            <a:xfrm>
                              <a:off x="5018" y="387139"/>
                              <a:ext cx="237" cy="178"/>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50" kern="100">
                                  <a:solidFill>
                                    <a:srgbClr val="A9D18E"/>
                                  </a:solidFill>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solidFill>
                                  <a:srgbClr val="A9D18E"/>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447" name="圆角矩形 447"/>
                            <p:cNvSpPr/>
                            <p:nvPr/>
                          </p:nvSpPr>
                          <p:spPr>
                            <a:xfrm>
                              <a:off x="5421" y="387139"/>
                              <a:ext cx="237" cy="189"/>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50" kern="100">
                                  <a:solidFill>
                                    <a:srgbClr val="A9D18E"/>
                                  </a:solidFill>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solidFill>
                                  <a:srgbClr val="A9D18E"/>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448" name="圆角矩形 448"/>
                            <p:cNvSpPr/>
                            <p:nvPr/>
                          </p:nvSpPr>
                          <p:spPr>
                            <a:xfrm>
                              <a:off x="5840" y="387140"/>
                              <a:ext cx="237" cy="189"/>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50" kern="100">
                                  <a:solidFill>
                                    <a:srgbClr val="A9D18E"/>
                                  </a:solidFill>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solidFill>
                                  <a:srgbClr val="A9D18E"/>
                                </a:solidFill>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449" name="直接箭头连接符 449"/>
                            <p:cNvCxnSpPr/>
                            <p:nvPr/>
                          </p:nvCxnSpPr>
                          <p:spPr>
                            <a:xfrm flipH="1" flipV="1">
                              <a:off x="4744" y="387332"/>
                              <a:ext cx="3" cy="318"/>
                            </a:xfrm>
                            <a:prstGeom prst="straightConnector1">
                              <a:avLst/>
                            </a:prstGeom>
                            <a:ln w="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0" name="直接箭头连接符 450"/>
                            <p:cNvCxnSpPr/>
                            <p:nvPr/>
                          </p:nvCxnSpPr>
                          <p:spPr>
                            <a:xfrm flipH="1" flipV="1">
                              <a:off x="5138" y="387322"/>
                              <a:ext cx="3" cy="318"/>
                            </a:xfrm>
                            <a:prstGeom prst="straightConnector1">
                              <a:avLst/>
                            </a:prstGeom>
                            <a:ln w="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8" name="直接箭头连接符 458"/>
                            <p:cNvCxnSpPr/>
                            <p:nvPr/>
                          </p:nvCxnSpPr>
                          <p:spPr>
                            <a:xfrm flipH="1" flipV="1">
                              <a:off x="5959" y="386826"/>
                              <a:ext cx="3" cy="3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6" name="直接箭头连接符 456"/>
                            <p:cNvCxnSpPr/>
                            <p:nvPr/>
                          </p:nvCxnSpPr>
                          <p:spPr>
                            <a:xfrm>
                              <a:off x="5259" y="387228"/>
                              <a:ext cx="171" cy="2"/>
                            </a:xfrm>
                            <a:prstGeom prst="straightConnector1">
                              <a:avLst/>
                            </a:prstGeom>
                            <a:ln w="0" cmpd="sng">
                              <a:solidFill>
                                <a:schemeClr val="accent1">
                                  <a:shade val="50000"/>
                                </a:schemeClr>
                              </a:solidFill>
                              <a:prstDash val="solid"/>
                              <a:tailEnd type="arrow" w="sm" len="sm"/>
                            </a:ln>
                          </p:spPr>
                          <p:style>
                            <a:lnRef idx="1">
                              <a:schemeClr val="accent1"/>
                            </a:lnRef>
                            <a:fillRef idx="0">
                              <a:schemeClr val="accent1"/>
                            </a:fillRef>
                            <a:effectRef idx="0">
                              <a:schemeClr val="accent1"/>
                            </a:effectRef>
                            <a:fontRef idx="minor">
                              <a:schemeClr val="tx1"/>
                            </a:fontRef>
                          </p:style>
                        </p:cxnSp>
                        <p:cxnSp>
                          <p:nvCxnSpPr>
                            <p:cNvPr id="452" name="直接箭头连接符 452"/>
                            <p:cNvCxnSpPr/>
                            <p:nvPr/>
                          </p:nvCxnSpPr>
                          <p:spPr>
                            <a:xfrm flipH="1" flipV="1">
                              <a:off x="5541" y="387319"/>
                              <a:ext cx="3" cy="318"/>
                            </a:xfrm>
                            <a:prstGeom prst="straightConnector1">
                              <a:avLst/>
                            </a:prstGeom>
                            <a:ln w="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4" name="直接箭头连接符 454"/>
                            <p:cNvCxnSpPr>
                              <a:stCxn id="444" idx="3"/>
                              <a:endCxn id="445" idx="1"/>
                            </p:cNvCxnSpPr>
                            <p:nvPr/>
                          </p:nvCxnSpPr>
                          <p:spPr>
                            <a:xfrm>
                              <a:off x="4847" y="387226"/>
                              <a:ext cx="171" cy="2"/>
                            </a:xfrm>
                            <a:prstGeom prst="straightConnector1">
                              <a:avLst/>
                            </a:prstGeom>
                            <a:ln w="0" cmpd="sng">
                              <a:solidFill>
                                <a:schemeClr val="accent1">
                                  <a:shade val="50000"/>
                                </a:schemeClr>
                              </a:solidFill>
                              <a:prstDash val="solid"/>
                              <a:tailEnd type="arrow" w="sm" len="sm"/>
                            </a:ln>
                          </p:spPr>
                          <p:style>
                            <a:lnRef idx="1">
                              <a:schemeClr val="accent1"/>
                            </a:lnRef>
                            <a:fillRef idx="0">
                              <a:schemeClr val="accent1"/>
                            </a:fillRef>
                            <a:effectRef idx="0">
                              <a:schemeClr val="accent1"/>
                            </a:effectRef>
                            <a:fontRef idx="minor">
                              <a:schemeClr val="tx1"/>
                            </a:fontRef>
                          </p:style>
                        </p:cxnSp>
                        <p:cxnSp>
                          <p:nvCxnSpPr>
                            <p:cNvPr id="457" name="直接箭头连接符 457"/>
                            <p:cNvCxnSpPr/>
                            <p:nvPr/>
                          </p:nvCxnSpPr>
                          <p:spPr>
                            <a:xfrm>
                              <a:off x="5691" y="387231"/>
                              <a:ext cx="171" cy="2"/>
                            </a:xfrm>
                            <a:prstGeom prst="straightConnector1">
                              <a:avLst/>
                            </a:prstGeom>
                            <a:ln w="0" cmpd="sng">
                              <a:solidFill>
                                <a:schemeClr val="accent1">
                                  <a:shade val="50000"/>
                                </a:schemeClr>
                              </a:solidFill>
                              <a:prstDash val="solid"/>
                              <a:tailEnd type="arrow" w="sm" len="sm"/>
                            </a:ln>
                          </p:spPr>
                          <p:style>
                            <a:lnRef idx="1">
                              <a:schemeClr val="accent1"/>
                            </a:lnRef>
                            <a:fillRef idx="0">
                              <a:schemeClr val="accent1"/>
                            </a:fillRef>
                            <a:effectRef idx="0">
                              <a:schemeClr val="accent1"/>
                            </a:effectRef>
                            <a:fontRef idx="minor">
                              <a:schemeClr val="tx1"/>
                            </a:fontRef>
                          </p:style>
                        </p:cxnSp>
                      </p:grpSp>
                      <p:cxnSp>
                        <p:nvCxnSpPr>
                          <p:cNvPr id="474" name="直接箭头连接符 474"/>
                          <p:cNvCxnSpPr/>
                          <p:nvPr/>
                        </p:nvCxnSpPr>
                        <p:spPr>
                          <a:xfrm flipH="1" flipV="1">
                            <a:off x="5950" y="387324"/>
                            <a:ext cx="3" cy="3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76" name="组合 476"/>
                        <p:cNvGrpSpPr/>
                        <p:nvPr/>
                      </p:nvGrpSpPr>
                      <p:grpSpPr>
                        <a:xfrm rot="0">
                          <a:off x="1364" y="383341"/>
                          <a:ext cx="1709" cy="691"/>
                          <a:chOff x="5133" y="384924"/>
                          <a:chExt cx="1709" cy="691"/>
                        </a:xfrm>
                      </p:grpSpPr>
                      <p:sp>
                        <p:nvSpPr>
                          <p:cNvPr id="477" name="圆角矩形 416"/>
                          <p:cNvSpPr/>
                          <p:nvPr/>
                        </p:nvSpPr>
                        <p:spPr>
                          <a:xfrm>
                            <a:off x="5133" y="384924"/>
                            <a:ext cx="1709" cy="691"/>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478" name="椭圆 251"/>
                          <p:cNvSpPr/>
                          <p:nvPr/>
                        </p:nvSpPr>
                        <p:spPr>
                          <a:xfrm>
                            <a:off x="5877" y="385188"/>
                            <a:ext cx="170" cy="189"/>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479" name="椭圆 251"/>
                          <p:cNvSpPr/>
                          <p:nvPr/>
                        </p:nvSpPr>
                        <p:spPr>
                          <a:xfrm>
                            <a:off x="5608" y="385191"/>
                            <a:ext cx="170" cy="189"/>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480" name="椭圆 251"/>
                          <p:cNvSpPr/>
                          <p:nvPr/>
                        </p:nvSpPr>
                        <p:spPr>
                          <a:xfrm>
                            <a:off x="5326" y="385182"/>
                            <a:ext cx="170" cy="189"/>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481" name="椭圆 251"/>
                          <p:cNvSpPr/>
                          <p:nvPr/>
                        </p:nvSpPr>
                        <p:spPr>
                          <a:xfrm>
                            <a:off x="6165" y="385194"/>
                            <a:ext cx="170" cy="189"/>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482" name="椭圆 251"/>
                          <p:cNvSpPr/>
                          <p:nvPr/>
                        </p:nvSpPr>
                        <p:spPr>
                          <a:xfrm>
                            <a:off x="6490" y="385199"/>
                            <a:ext cx="170" cy="189"/>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sp>
                    </p:grpSp>
                    <p:sp>
                      <p:nvSpPr>
                        <p:cNvPr id="547" name="菱形 547"/>
                        <p:cNvSpPr/>
                        <p:nvPr/>
                      </p:nvSpPr>
                      <p:spPr>
                        <a:xfrm>
                          <a:off x="8915" y="383253"/>
                          <a:ext cx="2325" cy="841"/>
                        </a:xfrm>
                        <a:prstGeom prst="diamond">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endParaRPr>
                        </a:p>
                      </p:txBody>
                    </p:sp>
                  </p:grpSp>
                  <p:cxnSp>
                    <p:nvCxnSpPr>
                      <p:cNvPr id="548" name="肘形连接符 548"/>
                      <p:cNvCxnSpPr>
                        <a:stCxn id="416" idx="3"/>
                        <a:endCxn id="437" idx="2"/>
                      </p:cNvCxnSpPr>
                      <p:nvPr/>
                    </p:nvCxnSpPr>
                    <p:spPr>
                      <a:xfrm>
                        <a:off x="4192" y="383080"/>
                        <a:ext cx="2171" cy="272"/>
                      </a:xfrm>
                      <a:prstGeom prst="bentConnector4">
                        <a:avLst>
                          <a:gd name="adj1" fmla="val 32427"/>
                          <a:gd name="adj2" fmla="val 237868"/>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518" name="直接连接符 518"/>
                    <p:cNvCxnSpPr>
                      <a:stCxn id="497" idx="6"/>
                      <a:endCxn id="512" idx="2"/>
                    </p:cNvCxnSpPr>
                    <p:nvPr/>
                  </p:nvCxnSpPr>
                  <p:spPr>
                    <a:xfrm>
                      <a:off x="5991" y="380401"/>
                      <a:ext cx="261" cy="72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9" name="直接连接符 519"/>
                    <p:cNvCxnSpPr>
                      <a:stCxn id="497" idx="6"/>
                      <a:endCxn id="510" idx="2"/>
                    </p:cNvCxnSpPr>
                    <p:nvPr/>
                  </p:nvCxnSpPr>
                  <p:spPr>
                    <a:xfrm>
                      <a:off x="5991" y="380401"/>
                      <a:ext cx="260" cy="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0" name="直接连接符 520"/>
                    <p:cNvCxnSpPr>
                      <a:stCxn id="497" idx="6"/>
                      <a:endCxn id="511" idx="2"/>
                    </p:cNvCxnSpPr>
                    <p:nvPr/>
                  </p:nvCxnSpPr>
                  <p:spPr>
                    <a:xfrm>
                      <a:off x="5991" y="380401"/>
                      <a:ext cx="258" cy="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1" name="直接连接符 521"/>
                    <p:cNvCxnSpPr>
                      <a:stCxn id="497" idx="6"/>
                      <a:endCxn id="509" idx="2"/>
                    </p:cNvCxnSpPr>
                    <p:nvPr/>
                  </p:nvCxnSpPr>
                  <p:spPr>
                    <a:xfrm>
                      <a:off x="5991" y="380401"/>
                      <a:ext cx="25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2" name="直接连接符 522"/>
                    <p:cNvCxnSpPr>
                      <a:stCxn id="498" idx="6"/>
                      <a:endCxn id="509" idx="2"/>
                    </p:cNvCxnSpPr>
                    <p:nvPr/>
                  </p:nvCxnSpPr>
                  <p:spPr>
                    <a:xfrm flipV="1">
                      <a:off x="5998" y="380402"/>
                      <a:ext cx="245" cy="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3" name="直接连接符 523"/>
                    <p:cNvCxnSpPr>
                      <a:stCxn id="498" idx="6"/>
                      <a:endCxn id="510" idx="2"/>
                    </p:cNvCxnSpPr>
                    <p:nvPr/>
                  </p:nvCxnSpPr>
                  <p:spPr>
                    <a:xfrm>
                      <a:off x="5998" y="380653"/>
                      <a:ext cx="2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4" name="直接连接符 524"/>
                    <p:cNvCxnSpPr>
                      <a:stCxn id="498" idx="6"/>
                      <a:endCxn id="511" idx="2"/>
                    </p:cNvCxnSpPr>
                    <p:nvPr/>
                  </p:nvCxnSpPr>
                  <p:spPr>
                    <a:xfrm>
                      <a:off x="5998" y="380653"/>
                      <a:ext cx="251" cy="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5" name="直接连接符 525"/>
                    <p:cNvCxnSpPr>
                      <a:stCxn id="498" idx="6"/>
                      <a:endCxn id="512" idx="2"/>
                    </p:cNvCxnSpPr>
                    <p:nvPr/>
                  </p:nvCxnSpPr>
                  <p:spPr>
                    <a:xfrm>
                      <a:off x="5998" y="380653"/>
                      <a:ext cx="254" cy="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6" name="直接连接符 526"/>
                    <p:cNvCxnSpPr>
                      <a:stCxn id="499" idx="6"/>
                      <a:endCxn id="511" idx="2"/>
                    </p:cNvCxnSpPr>
                    <p:nvPr/>
                  </p:nvCxnSpPr>
                  <p:spPr>
                    <a:xfrm>
                      <a:off x="5998" y="380881"/>
                      <a:ext cx="251"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7" name="直接连接符 527"/>
                    <p:cNvCxnSpPr>
                      <a:stCxn id="499" idx="6"/>
                      <a:endCxn id="509" idx="2"/>
                    </p:cNvCxnSpPr>
                    <p:nvPr/>
                  </p:nvCxnSpPr>
                  <p:spPr>
                    <a:xfrm flipV="1">
                      <a:off x="5998" y="380402"/>
                      <a:ext cx="245" cy="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8" name="直接连接符 528"/>
                    <p:cNvCxnSpPr>
                      <a:stCxn id="499" idx="6"/>
                      <a:endCxn id="512" idx="2"/>
                    </p:cNvCxnSpPr>
                    <p:nvPr/>
                  </p:nvCxnSpPr>
                  <p:spPr>
                    <a:xfrm>
                      <a:off x="5998" y="380881"/>
                      <a:ext cx="254" cy="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9" name="直接连接符 529"/>
                    <p:cNvCxnSpPr>
                      <a:stCxn id="501" idx="6"/>
                      <a:endCxn id="509" idx="2"/>
                    </p:cNvCxnSpPr>
                    <p:nvPr/>
                  </p:nvCxnSpPr>
                  <p:spPr>
                    <a:xfrm flipV="1">
                      <a:off x="6003" y="380402"/>
                      <a:ext cx="240" cy="7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0" name="直接连接符 530"/>
                    <p:cNvCxnSpPr>
                      <a:stCxn id="501" idx="6"/>
                      <a:endCxn id="510" idx="2"/>
                    </p:cNvCxnSpPr>
                    <p:nvPr/>
                  </p:nvCxnSpPr>
                  <p:spPr>
                    <a:xfrm flipV="1">
                      <a:off x="6003" y="380654"/>
                      <a:ext cx="248" cy="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1" name="直接连接符 531"/>
                    <p:cNvCxnSpPr>
                      <a:stCxn id="501" idx="6"/>
                      <a:endCxn id="512" idx="2"/>
                    </p:cNvCxnSpPr>
                    <p:nvPr/>
                  </p:nvCxnSpPr>
                  <p:spPr>
                    <a:xfrm>
                      <a:off x="6003" y="381128"/>
                      <a:ext cx="24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2" name="直接连接符 532"/>
                    <p:cNvCxnSpPr>
                      <a:stCxn id="509" idx="6"/>
                      <a:endCxn id="514" idx="2"/>
                    </p:cNvCxnSpPr>
                    <p:nvPr/>
                  </p:nvCxnSpPr>
                  <p:spPr>
                    <a:xfrm flipV="1">
                      <a:off x="6386" y="380400"/>
                      <a:ext cx="235"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3" name="直接连接符 533"/>
                    <p:cNvCxnSpPr>
                      <a:stCxn id="509" idx="6"/>
                      <a:endCxn id="517" idx="2"/>
                    </p:cNvCxnSpPr>
                    <p:nvPr/>
                  </p:nvCxnSpPr>
                  <p:spPr>
                    <a:xfrm>
                      <a:off x="6386" y="380402"/>
                      <a:ext cx="244" cy="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4" name="直接连接符 534"/>
                    <p:cNvCxnSpPr>
                      <a:stCxn id="509" idx="6"/>
                      <a:endCxn id="515" idx="2"/>
                    </p:cNvCxnSpPr>
                    <p:nvPr/>
                  </p:nvCxnSpPr>
                  <p:spPr>
                    <a:xfrm>
                      <a:off x="6386" y="380402"/>
                      <a:ext cx="243" cy="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5" name="直接连接符 535"/>
                    <p:cNvCxnSpPr>
                      <a:stCxn id="509" idx="6"/>
                      <a:endCxn id="516" idx="2"/>
                    </p:cNvCxnSpPr>
                    <p:nvPr/>
                  </p:nvCxnSpPr>
                  <p:spPr>
                    <a:xfrm>
                      <a:off x="6386" y="380402"/>
                      <a:ext cx="241" cy="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6" name="直接连接符 536"/>
                    <p:cNvCxnSpPr>
                      <a:stCxn id="510" idx="6"/>
                      <a:endCxn id="514" idx="2"/>
                    </p:cNvCxnSpPr>
                    <p:nvPr/>
                  </p:nvCxnSpPr>
                  <p:spPr>
                    <a:xfrm flipV="1">
                      <a:off x="6394" y="380400"/>
                      <a:ext cx="227" cy="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7" name="直接连接符 537"/>
                    <p:cNvCxnSpPr>
                      <a:stCxn id="510" idx="6"/>
                      <a:endCxn id="515" idx="2"/>
                    </p:cNvCxnSpPr>
                    <p:nvPr/>
                  </p:nvCxnSpPr>
                  <p:spPr>
                    <a:xfrm flipV="1">
                      <a:off x="6394" y="380652"/>
                      <a:ext cx="235"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8" name="直接连接符 538"/>
                    <p:cNvCxnSpPr>
                      <a:stCxn id="510" idx="6"/>
                      <a:endCxn id="516" idx="2"/>
                    </p:cNvCxnSpPr>
                    <p:nvPr/>
                  </p:nvCxnSpPr>
                  <p:spPr>
                    <a:xfrm>
                      <a:off x="6394" y="380654"/>
                      <a:ext cx="233" cy="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9" name="直接连接符 539"/>
                    <p:cNvCxnSpPr>
                      <a:stCxn id="510" idx="6"/>
                      <a:endCxn id="517" idx="2"/>
                    </p:cNvCxnSpPr>
                    <p:nvPr/>
                  </p:nvCxnSpPr>
                  <p:spPr>
                    <a:xfrm>
                      <a:off x="6394" y="380654"/>
                      <a:ext cx="236" cy="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0" name="直接连接符 540"/>
                    <p:cNvCxnSpPr>
                      <a:stCxn id="511" idx="6"/>
                      <a:endCxn id="516" idx="2"/>
                    </p:cNvCxnSpPr>
                    <p:nvPr/>
                  </p:nvCxnSpPr>
                  <p:spPr>
                    <a:xfrm flipV="1">
                      <a:off x="6393" y="380881"/>
                      <a:ext cx="234"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1" name="直接连接符 541"/>
                    <p:cNvCxnSpPr>
                      <a:stCxn id="511" idx="6"/>
                      <a:endCxn id="514" idx="2"/>
                    </p:cNvCxnSpPr>
                    <p:nvPr/>
                  </p:nvCxnSpPr>
                  <p:spPr>
                    <a:xfrm flipV="1">
                      <a:off x="6393" y="380400"/>
                      <a:ext cx="228" cy="4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2" name="直接连接符 542"/>
                    <p:cNvCxnSpPr>
                      <a:stCxn id="511" idx="6"/>
                      <a:endCxn id="517" idx="2"/>
                    </p:cNvCxnSpPr>
                    <p:nvPr/>
                  </p:nvCxnSpPr>
                  <p:spPr>
                    <a:xfrm>
                      <a:off x="6393" y="380883"/>
                      <a:ext cx="237" cy="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3" name="直接连接符 543"/>
                    <p:cNvCxnSpPr>
                      <a:stCxn id="512" idx="6"/>
                      <a:endCxn id="514" idx="2"/>
                    </p:cNvCxnSpPr>
                    <p:nvPr/>
                  </p:nvCxnSpPr>
                  <p:spPr>
                    <a:xfrm flipV="1">
                      <a:off x="6399" y="380400"/>
                      <a:ext cx="222" cy="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544" name="直接连接符 544"/>
                    <p:cNvCxnSpPr>
                      <a:stCxn id="512" idx="6"/>
                      <a:endCxn id="517" idx="2"/>
                    </p:cNvCxnSpPr>
                    <p:nvPr/>
                  </p:nvCxnSpPr>
                  <p:spPr>
                    <a:xfrm flipV="1">
                      <a:off x="6399" y="381127"/>
                      <a:ext cx="231"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9" name="直接箭头连接符 549"/>
                    <p:cNvCxnSpPr>
                      <a:stCxn id="477" idx="3"/>
                      <a:endCxn id="484" idx="1"/>
                    </p:cNvCxnSpPr>
                    <p:nvPr/>
                  </p:nvCxnSpPr>
                  <p:spPr>
                    <a:xfrm flipV="1">
                      <a:off x="4244" y="380794"/>
                      <a:ext cx="1244" cy="19"/>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50" name="直接箭头连接符 550"/>
                    <p:cNvCxnSpPr>
                      <a:stCxn id="437" idx="0"/>
                      <a:endCxn id="459" idx="2"/>
                    </p:cNvCxnSpPr>
                    <p:nvPr/>
                  </p:nvCxnSpPr>
                  <p:spPr>
                    <a:xfrm flipH="1" flipV="1">
                      <a:off x="6362" y="382492"/>
                      <a:ext cx="1" cy="2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1" name="直接箭头连接符 551"/>
                    <p:cNvCxnSpPr>
                      <a:stCxn id="459" idx="0"/>
                      <a:endCxn id="465" idx="2"/>
                    </p:cNvCxnSpPr>
                    <p:nvPr/>
                  </p:nvCxnSpPr>
                  <p:spPr>
                    <a:xfrm flipH="1" flipV="1">
                      <a:off x="6358" y="382003"/>
                      <a:ext cx="4" cy="2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2" name="直接箭头连接符 552"/>
                    <p:cNvCxnSpPr>
                      <a:stCxn id="465" idx="0"/>
                      <a:endCxn id="484" idx="2"/>
                    </p:cNvCxnSpPr>
                    <p:nvPr/>
                  </p:nvCxnSpPr>
                  <p:spPr>
                    <a:xfrm flipV="1">
                      <a:off x="6358" y="381381"/>
                      <a:ext cx="15" cy="1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3" name="直接箭头连接符 553"/>
                    <p:cNvCxnSpPr>
                      <a:stCxn id="484" idx="3"/>
                      <a:endCxn id="547" idx="1"/>
                    </p:cNvCxnSpPr>
                    <p:nvPr/>
                  </p:nvCxnSpPr>
                  <p:spPr>
                    <a:xfrm>
                      <a:off x="7258" y="380794"/>
                      <a:ext cx="1332" cy="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5" name="肘形连接符 555"/>
                    <p:cNvCxnSpPr>
                      <a:stCxn id="547" idx="2"/>
                    </p:cNvCxnSpPr>
                    <p:nvPr/>
                  </p:nvCxnSpPr>
                  <p:spPr>
                    <a:xfrm rot="5400000" flipH="1">
                      <a:off x="8283" y="379890"/>
                      <a:ext cx="125" cy="2219"/>
                    </a:xfrm>
                    <a:prstGeom prst="bentConnector4">
                      <a:avLst>
                        <a:gd name="adj1" fmla="val -300000"/>
                        <a:gd name="adj2" fmla="val 6944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6" name="肘形连接符 556"/>
                    <p:cNvCxnSpPr>
                      <a:stCxn id="547" idx="2"/>
                      <a:endCxn id="437" idx="2"/>
                    </p:cNvCxnSpPr>
                    <p:nvPr/>
                  </p:nvCxnSpPr>
                  <p:spPr>
                    <a:xfrm rot="5400000">
                      <a:off x="6765" y="380662"/>
                      <a:ext cx="2289" cy="3092"/>
                    </a:xfrm>
                    <a:prstGeom prst="bentConnector3">
                      <a:avLst>
                        <a:gd name="adj1" fmla="val 11636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605" name="矩形 605"/>
                  <p:cNvSpPr/>
                  <p:nvPr/>
                </p:nvSpPr>
                <p:spPr>
                  <a:xfrm>
                    <a:off x="6987" y="363527"/>
                    <a:ext cx="1446" cy="5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kern="100">
                        <a:solidFill>
                          <a:srgbClr val="843C0B"/>
                        </a:solidFill>
                        <a:latin typeface="Calibri" panose="020F0502020204030204"/>
                        <a:ea typeface="宋体" panose="02010600030101010101" pitchFamily="2" charset="-122"/>
                        <a:cs typeface="Times New Roman" panose="02020603050405020304"/>
                        <a:sym typeface="Times New Roman" panose="02020603050405020304"/>
                      </a:rPr>
                      <a:t>梯度回传</a:t>
                    </a:r>
                    <a:endParaRPr lang="en-US" altLang="zh-CN" sz="2000" b="1" kern="100">
                      <a:solidFill>
                        <a:srgbClr val="843C0B"/>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607" name="矩形 607"/>
                  <p:cNvSpPr/>
                  <p:nvPr/>
                </p:nvSpPr>
                <p:spPr>
                  <a:xfrm>
                    <a:off x="8748" y="363929"/>
                    <a:ext cx="716" cy="16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kern="100">
                        <a:solidFill>
                          <a:srgbClr val="843C0B"/>
                        </a:solidFill>
                        <a:latin typeface="Calibri" panose="020F0502020204030204"/>
                        <a:ea typeface="宋体" panose="02010600030101010101" pitchFamily="2" charset="-122"/>
                        <a:cs typeface="Times New Roman" panose="02020603050405020304"/>
                        <a:sym typeface="Times New Roman" panose="02020603050405020304"/>
                      </a:rPr>
                      <a:t>梯度回传</a:t>
                    </a:r>
                    <a:endParaRPr lang="en-US" altLang="zh-CN" sz="2000" b="1" kern="100">
                      <a:solidFill>
                        <a:srgbClr val="843C0B"/>
                      </a:solidFill>
                      <a:latin typeface="Calibri" panose="020F0502020204030204"/>
                      <a:ea typeface="宋体" panose="02010600030101010101" pitchFamily="2" charset="-122"/>
                      <a:cs typeface="Times New Roman" panose="02020603050405020304"/>
                      <a:sym typeface="Times New Roman" panose="02020603050405020304"/>
                    </a:endParaRPr>
                  </a:p>
                </p:txBody>
              </p:sp>
            </p:grpSp>
            <p:sp>
              <p:nvSpPr>
                <p:cNvPr id="52" name="矩形 1"/>
                <p:cNvSpPr/>
                <p:nvPr/>
              </p:nvSpPr>
              <p:spPr>
                <a:xfrm>
                  <a:off x="5326" y="305239"/>
                  <a:ext cx="3990" cy="617"/>
                </a:xfrm>
                <a:prstGeom prst="rect">
                  <a:avLst/>
                </a:prstGeom>
                <a:solidFill>
                  <a:srgbClr val="FFFFFF"/>
                </a:solidFill>
                <a:ln w="9525" cap="flat" cmpd="sng">
                  <a:solidFill>
                    <a:srgbClr val="FFFFFF"/>
                  </a:solidFill>
                  <a:prstDash val="solid"/>
                  <a:miter/>
                  <a:headEnd type="none" w="med" len="med"/>
                  <a:tailEnd type="none" w="med" len="med"/>
                </a:ln>
              </p:spPr>
              <p:txBody>
                <a:bodyPr upright="1"/>
                <a:lstStyle/>
                <a:p>
                  <a:pPr indent="0" algn="l"/>
                  <a:r>
                    <a:rPr lang="en-US" altLang="zh-CN" sz="20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rPr>
                    <a:t>     </a:t>
                  </a:r>
                  <a:r>
                    <a:rPr lang="zh-CN" altLang="en-US" sz="20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rPr>
                    <a:t>图</a:t>
                  </a:r>
                  <a:r>
                    <a:rPr lang="en-US" altLang="zh-CN" sz="20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rPr>
                    <a:t>6 GAN-LSTM结构图</a:t>
                  </a:r>
                  <a:endParaRPr lang="en-US" altLang="zh-CN" sz="3200" kern="100">
                    <a:latin typeface="Calibri" panose="020F0502020204030204"/>
                    <a:ea typeface="宋体" panose="02010600030101010101" pitchFamily="2" charset="-122"/>
                    <a:cs typeface="Times New Roman" panose="02020603050405020304"/>
                    <a:sym typeface="Times New Roman" panose="02020603050405020304"/>
                  </a:endParaRPr>
                </a:p>
                <a:p>
                  <a:pPr indent="152400" algn="just" rtl="0" eaLnBrk="1" fontAlgn="auto" latinLnBrk="0" hangingPunct="1">
                    <a:lnSpc>
                      <a:spcPts val="2200"/>
                    </a:lnSpc>
                  </a:pPr>
                  <a:r>
                    <a:rPr lang="en-US" altLang="zh-CN" sz="12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rPr>
                    <a:t> </a:t>
                  </a:r>
                  <a:endParaRPr lang="en-US" altLang="zh-CN" sz="12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grpSp>
          <p:pic>
            <p:nvPicPr>
              <p:cNvPr id="110" name="图片 359"/>
              <p:cNvPicPr>
                <a:picLocks noChangeAspect="1"/>
              </p:cNvPicPr>
              <p:nvPr/>
            </p:nvPicPr>
            <p:blipFill>
              <a:blip r:embed="rId2"/>
              <a:stretch>
                <a:fillRect/>
              </a:stretch>
            </p:blipFill>
            <p:spPr>
              <a:xfrm>
                <a:off x="2797" y="339251"/>
                <a:ext cx="1102" cy="372"/>
              </a:xfrm>
              <a:prstGeom prst="rect">
                <a:avLst/>
              </a:prstGeom>
              <a:noFill/>
              <a:ln>
                <a:noFill/>
              </a:ln>
            </p:spPr>
          </p:pic>
          <p:pic>
            <p:nvPicPr>
              <p:cNvPr id="111" name="图片 360"/>
              <p:cNvPicPr>
                <a:picLocks noChangeAspect="1"/>
              </p:cNvPicPr>
              <p:nvPr/>
            </p:nvPicPr>
            <p:blipFill>
              <a:blip r:embed="rId3"/>
              <a:stretch>
                <a:fillRect/>
              </a:stretch>
            </p:blipFill>
            <p:spPr>
              <a:xfrm>
                <a:off x="2640" y="337292"/>
                <a:ext cx="1277" cy="349"/>
              </a:xfrm>
              <a:prstGeom prst="rect">
                <a:avLst/>
              </a:prstGeom>
              <a:noFill/>
              <a:ln>
                <a:noFill/>
              </a:ln>
            </p:spPr>
          </p:pic>
        </p:grpSp>
        <p:pic>
          <p:nvPicPr>
            <p:cNvPr id="8" name="图片 7"/>
            <p:cNvPicPr>
              <a:picLocks noChangeAspect="1"/>
            </p:cNvPicPr>
            <p:nvPr/>
          </p:nvPicPr>
          <p:blipFill>
            <a:blip r:embed="rId4"/>
            <a:stretch>
              <a:fillRect/>
            </a:stretch>
          </p:blipFill>
          <p:spPr>
            <a:xfrm>
              <a:off x="13774" y="2482"/>
              <a:ext cx="964" cy="531"/>
            </a:xfrm>
            <a:prstGeom prst="rect">
              <a:avLst/>
            </a:prstGeom>
          </p:spPr>
        </p:pic>
      </p:grpSp>
      <p:sp>
        <p:nvSpPr>
          <p:cNvPr id="2" name="矩形 605"/>
          <p:cNvSpPr/>
          <p:nvPr/>
        </p:nvSpPr>
        <p:spPr>
          <a:xfrm>
            <a:off x="7456170" y="4094480"/>
            <a:ext cx="1210945" cy="600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zh-CN" altLang="en-US" sz="2000" b="1" kern="100">
                <a:solidFill>
                  <a:srgbClr val="843C0B"/>
                </a:solidFill>
                <a:latin typeface="Calibri" panose="020F0502020204030204"/>
                <a:ea typeface="宋体" panose="02010600030101010101" pitchFamily="2" charset="-122"/>
                <a:cs typeface="Times New Roman" panose="02020603050405020304"/>
                <a:sym typeface="Times New Roman" panose="02020603050405020304"/>
              </a:rPr>
              <a:t>生成器</a:t>
            </a:r>
            <a:endParaRPr lang="zh-CN" altLang="en-US" sz="2000" b="1" kern="100">
              <a:solidFill>
                <a:srgbClr val="843C0B"/>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5" name="矩形 605"/>
          <p:cNvSpPr/>
          <p:nvPr/>
        </p:nvSpPr>
        <p:spPr>
          <a:xfrm>
            <a:off x="4034790" y="863600"/>
            <a:ext cx="1031875" cy="600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zh-CN" altLang="en-US" sz="2000" b="1" kern="100">
                <a:solidFill>
                  <a:srgbClr val="843C0B"/>
                </a:solidFill>
                <a:latin typeface="Calibri" panose="020F0502020204030204"/>
                <a:ea typeface="宋体" panose="02010600030101010101" pitchFamily="2" charset="-122"/>
                <a:cs typeface="Times New Roman" panose="02020603050405020304"/>
                <a:sym typeface="Times New Roman" panose="02020603050405020304"/>
              </a:rPr>
              <a:t>判别器</a:t>
            </a:r>
            <a:endParaRPr lang="zh-CN" altLang="en-US" sz="2000" b="1" kern="100">
              <a:solidFill>
                <a:srgbClr val="843C0B"/>
              </a:solidFill>
              <a:latin typeface="Calibri" panose="020F0502020204030204"/>
              <a:ea typeface="宋体" panose="02010600030101010101" pitchFamily="2" charset="-122"/>
              <a:cs typeface="Times New Roman" panose="02020603050405020304"/>
              <a:sym typeface="Times New Roman" panose="02020603050405020304"/>
            </a:endParaRPr>
          </a:p>
        </p:txBody>
      </p:sp>
    </p:spTree>
    <p:custDataLst>
      <p:tags r:id="rId5"/>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127760" y="400685"/>
            <a:ext cx="1697355" cy="460375"/>
          </a:xfrm>
          <a:prstGeom prst="rect">
            <a:avLst/>
          </a:prstGeom>
          <a:noFill/>
        </p:spPr>
        <p:txBody>
          <a:bodyPr wrap="square" rtlCol="0">
            <a:spAutoFit/>
          </a:bodyPr>
          <a:p>
            <a:r>
              <a:rPr lang="zh-CN" altLang="en-US" sz="2400" b="1">
                <a:solidFill>
                  <a:schemeClr val="bg1"/>
                </a:solidFill>
                <a:latin typeface="+mn-ea"/>
              </a:rPr>
              <a:t>论文绪论</a:t>
            </a:r>
            <a:endParaRPr lang="zh-CN" altLang="en-US" sz="2400" b="1">
              <a:solidFill>
                <a:schemeClr val="bg1"/>
              </a:solidFill>
              <a:latin typeface="+mn-ea"/>
            </a:endParaRPr>
          </a:p>
        </p:txBody>
      </p:sp>
      <p:sp>
        <p:nvSpPr>
          <p:cNvPr id="12" name="文本框 11"/>
          <p:cNvSpPr txBox="1"/>
          <p:nvPr/>
        </p:nvSpPr>
        <p:spPr>
          <a:xfrm>
            <a:off x="6344920" y="467995"/>
            <a:ext cx="1697355" cy="460375"/>
          </a:xfrm>
          <a:prstGeom prst="rect">
            <a:avLst/>
          </a:prstGeom>
          <a:noFill/>
        </p:spPr>
        <p:txBody>
          <a:bodyPr wrap="square" rtlCol="0">
            <a:spAutoFit/>
          </a:bodyPr>
          <a:p>
            <a:r>
              <a:rPr lang="zh-CN" altLang="en-US" sz="2400">
                <a:solidFill>
                  <a:schemeClr val="bg1"/>
                </a:solidFill>
                <a:latin typeface="+mn-ea"/>
              </a:rPr>
              <a:t>研究方法</a:t>
            </a:r>
            <a:endParaRPr lang="zh-CN" altLang="en-US" sz="2400">
              <a:solidFill>
                <a:schemeClr val="bg1"/>
              </a:solidFill>
              <a:latin typeface="+mn-ea"/>
            </a:endParaRPr>
          </a:p>
        </p:txBody>
      </p:sp>
      <p:sp>
        <p:nvSpPr>
          <p:cNvPr id="13" name="文本框 12"/>
          <p:cNvSpPr txBox="1"/>
          <p:nvPr/>
        </p:nvSpPr>
        <p:spPr>
          <a:xfrm>
            <a:off x="3730625" y="400685"/>
            <a:ext cx="1697355" cy="460375"/>
          </a:xfrm>
          <a:prstGeom prst="rect">
            <a:avLst/>
          </a:prstGeom>
          <a:noFill/>
        </p:spPr>
        <p:txBody>
          <a:bodyPr wrap="square" rtlCol="0">
            <a:spAutoFit/>
          </a:bodyPr>
          <a:p>
            <a:r>
              <a:rPr lang="zh-CN" altLang="en-US" sz="2400">
                <a:solidFill>
                  <a:schemeClr val="bg1"/>
                </a:solidFill>
                <a:latin typeface="+mn-ea"/>
              </a:rPr>
              <a:t>内容阐述</a:t>
            </a:r>
            <a:endParaRPr lang="zh-CN" altLang="en-US" sz="2400">
              <a:solidFill>
                <a:schemeClr val="bg1"/>
              </a:solidFill>
              <a:latin typeface="+mn-ea"/>
            </a:endParaRPr>
          </a:p>
        </p:txBody>
      </p:sp>
      <p:sp>
        <p:nvSpPr>
          <p:cNvPr id="14" name="文本框 13"/>
          <p:cNvSpPr txBox="1"/>
          <p:nvPr/>
        </p:nvSpPr>
        <p:spPr>
          <a:xfrm>
            <a:off x="9086215" y="467995"/>
            <a:ext cx="1697355" cy="460375"/>
          </a:xfrm>
          <a:prstGeom prst="rect">
            <a:avLst/>
          </a:prstGeom>
          <a:noFill/>
        </p:spPr>
        <p:txBody>
          <a:bodyPr wrap="square" rtlCol="0">
            <a:spAutoFit/>
          </a:bodyPr>
          <a:p>
            <a:r>
              <a:rPr lang="zh-CN" altLang="en-US" sz="2400">
                <a:solidFill>
                  <a:schemeClr val="bg1"/>
                </a:solidFill>
                <a:latin typeface="+mn-ea"/>
              </a:rPr>
              <a:t>研究成果</a:t>
            </a:r>
            <a:endParaRPr lang="zh-CN" altLang="en-US" sz="2400">
              <a:solidFill>
                <a:schemeClr val="bg1"/>
              </a:solidFill>
              <a:latin typeface="+mn-ea"/>
            </a:endParaRPr>
          </a:p>
        </p:txBody>
      </p:sp>
      <p:graphicFrame>
        <p:nvGraphicFramePr>
          <p:cNvPr id="6" name="对象 -2147482464"/>
          <p:cNvGraphicFramePr/>
          <p:nvPr/>
        </p:nvGraphicFramePr>
        <p:xfrm>
          <a:off x="1785620" y="4654550"/>
          <a:ext cx="8997950" cy="1116330"/>
        </p:xfrm>
        <a:graphic>
          <a:graphicData uri="http://schemas.openxmlformats.org/presentationml/2006/ole">
            <mc:AlternateContent xmlns:mc="http://schemas.openxmlformats.org/markup-compatibility/2006">
              <mc:Choice xmlns:v="urn:schemas-microsoft-com:vml" Requires="v">
                <p:oleObj spid="_x0000_s9" name="" r:id="rId1" imgW="3911600" imgH="393700" progId="Equation.DSMT4">
                  <p:embed/>
                </p:oleObj>
              </mc:Choice>
              <mc:Fallback>
                <p:oleObj name="" r:id="rId1" imgW="3911600" imgH="393700" progId="Equation.DSMT4">
                  <p:embed/>
                  <p:pic>
                    <p:nvPicPr>
                      <p:cNvPr id="0" name="图片 8"/>
                      <p:cNvPicPr/>
                      <p:nvPr/>
                    </p:nvPicPr>
                    <p:blipFill>
                      <a:blip r:embed="rId2"/>
                      <a:stretch>
                        <a:fillRect/>
                      </a:stretch>
                    </p:blipFill>
                    <p:spPr>
                      <a:xfrm>
                        <a:off x="1785620" y="4654550"/>
                        <a:ext cx="8997950" cy="1116330"/>
                      </a:xfrm>
                      <a:prstGeom prst="rect">
                        <a:avLst/>
                      </a:prstGeom>
                      <a:noFill/>
                      <a:ln w="38100">
                        <a:noFill/>
                        <a:miter/>
                      </a:ln>
                    </p:spPr>
                  </p:pic>
                </p:oleObj>
              </mc:Fallback>
            </mc:AlternateContent>
          </a:graphicData>
        </a:graphic>
      </p:graphicFrame>
      <p:graphicFrame>
        <p:nvGraphicFramePr>
          <p:cNvPr id="8" name="对象 -2147482463"/>
          <p:cNvGraphicFramePr/>
          <p:nvPr/>
        </p:nvGraphicFramePr>
        <p:xfrm>
          <a:off x="3512820" y="3378835"/>
          <a:ext cx="5360670" cy="867410"/>
        </p:xfrm>
        <a:graphic>
          <a:graphicData uri="http://schemas.openxmlformats.org/presentationml/2006/ole">
            <mc:AlternateContent xmlns:mc="http://schemas.openxmlformats.org/markup-compatibility/2006">
              <mc:Choice xmlns:v="urn:schemas-microsoft-com:vml" Requires="v">
                <p:oleObj spid="_x0000_s10" name="" r:id="rId3" imgW="1308100" imgH="228600" progId="Equation.DSMT4">
                  <p:embed/>
                </p:oleObj>
              </mc:Choice>
              <mc:Fallback>
                <p:oleObj name="" r:id="rId3" imgW="1308100" imgH="228600" progId="Equation.DSMT4">
                  <p:embed/>
                  <p:pic>
                    <p:nvPicPr>
                      <p:cNvPr id="0" name="图片 9"/>
                      <p:cNvPicPr/>
                      <p:nvPr/>
                    </p:nvPicPr>
                    <p:blipFill>
                      <a:blip r:embed="rId4"/>
                      <a:stretch>
                        <a:fillRect/>
                      </a:stretch>
                    </p:blipFill>
                    <p:spPr>
                      <a:xfrm>
                        <a:off x="3512820" y="3378835"/>
                        <a:ext cx="5360670" cy="867410"/>
                      </a:xfrm>
                      <a:prstGeom prst="rect">
                        <a:avLst/>
                      </a:prstGeom>
                      <a:noFill/>
                      <a:ln w="38100">
                        <a:noFill/>
                        <a:miter/>
                      </a:ln>
                    </p:spPr>
                  </p:pic>
                </p:oleObj>
              </mc:Fallback>
            </mc:AlternateContent>
          </a:graphicData>
        </a:graphic>
      </p:graphicFrame>
      <p:grpSp>
        <p:nvGrpSpPr>
          <p:cNvPr id="17" name="组合 16"/>
          <p:cNvGrpSpPr/>
          <p:nvPr/>
        </p:nvGrpSpPr>
        <p:grpSpPr>
          <a:xfrm>
            <a:off x="3461385" y="2913380"/>
            <a:ext cx="5671820" cy="464820"/>
            <a:chOff x="5451" y="4588"/>
            <a:chExt cx="8932" cy="732"/>
          </a:xfrm>
        </p:grpSpPr>
        <p:cxnSp>
          <p:nvCxnSpPr>
            <p:cNvPr id="11" name="直接箭头连接符 10"/>
            <p:cNvCxnSpPr>
              <a:stCxn id="100" idx="2"/>
              <a:endCxn id="2147484834" idx="0"/>
            </p:cNvCxnSpPr>
            <p:nvPr/>
          </p:nvCxnSpPr>
          <p:spPr>
            <a:xfrm>
              <a:off x="5451" y="4738"/>
              <a:ext cx="4302" cy="583"/>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2147484834" idx="0"/>
            </p:cNvCxnSpPr>
            <p:nvPr/>
          </p:nvCxnSpPr>
          <p:spPr>
            <a:xfrm flipH="1">
              <a:off x="9753" y="4588"/>
              <a:ext cx="4630" cy="733"/>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1664970" y="1779905"/>
            <a:ext cx="10047605" cy="1228090"/>
            <a:chOff x="2622" y="2803"/>
            <a:chExt cx="15823" cy="1934"/>
          </a:xfrm>
        </p:grpSpPr>
        <p:graphicFrame>
          <p:nvGraphicFramePr>
            <p:cNvPr id="2" name="对象 1"/>
            <p:cNvGraphicFramePr/>
            <p:nvPr/>
          </p:nvGraphicFramePr>
          <p:xfrm>
            <a:off x="10275" y="2803"/>
            <a:ext cx="8170" cy="1739"/>
          </p:xfrm>
          <a:graphic>
            <a:graphicData uri="http://schemas.openxmlformats.org/presentationml/2006/ole">
              <mc:AlternateContent xmlns:mc="http://schemas.openxmlformats.org/markup-compatibility/2006">
                <mc:Choice xmlns:v="urn:schemas-microsoft-com:vml" Requires="v">
                  <p:oleObj spid="_x0000_s3" name="" r:id="rId5" imgW="2095500" imgH="393700" progId="Equation.DSMT4">
                    <p:embed/>
                  </p:oleObj>
                </mc:Choice>
                <mc:Fallback>
                  <p:oleObj name="" r:id="rId5" imgW="2095500" imgH="393700" progId="Equation.DSMT4">
                    <p:embed/>
                    <p:pic>
                      <p:nvPicPr>
                        <p:cNvPr id="0" name="图片 2"/>
                        <p:cNvPicPr/>
                        <p:nvPr/>
                      </p:nvPicPr>
                      <p:blipFill>
                        <a:blip r:embed="rId6"/>
                        <a:stretch>
                          <a:fillRect/>
                        </a:stretch>
                      </p:blipFill>
                      <p:spPr>
                        <a:xfrm>
                          <a:off x="10275" y="2803"/>
                          <a:ext cx="8170" cy="1739"/>
                        </a:xfrm>
                        <a:prstGeom prst="rect">
                          <a:avLst/>
                        </a:prstGeom>
                        <a:noFill/>
                        <a:ln w="38100">
                          <a:noFill/>
                          <a:miter/>
                        </a:ln>
                      </p:spPr>
                    </p:pic>
                  </p:oleObj>
                </mc:Fallback>
              </mc:AlternateContent>
            </a:graphicData>
          </a:graphic>
        </p:graphicFrame>
        <p:graphicFrame>
          <p:nvGraphicFramePr>
            <p:cNvPr id="16" name="对象 -2147482466"/>
            <p:cNvGraphicFramePr/>
            <p:nvPr/>
          </p:nvGraphicFramePr>
          <p:xfrm>
            <a:off x="2622" y="2985"/>
            <a:ext cx="5568" cy="1753"/>
          </p:xfrm>
          <a:graphic>
            <a:graphicData uri="http://schemas.openxmlformats.org/presentationml/2006/ole">
              <mc:AlternateContent xmlns:mc="http://schemas.openxmlformats.org/markup-compatibility/2006">
                <mc:Choice xmlns:v="urn:schemas-microsoft-com:vml" Requires="v">
                  <p:oleObj spid="_x0000_s18" name="" r:id="rId7" imgW="1358900" imgH="431800" progId="Equation.DSMT4">
                    <p:embed/>
                  </p:oleObj>
                </mc:Choice>
                <mc:Fallback>
                  <p:oleObj name="" r:id="rId7" imgW="1358900" imgH="431800" progId="Equation.DSMT4">
                    <p:embed/>
                    <p:pic>
                      <p:nvPicPr>
                        <p:cNvPr id="0" name="图片 15"/>
                        <p:cNvPicPr/>
                        <p:nvPr/>
                      </p:nvPicPr>
                      <p:blipFill>
                        <a:blip r:embed="rId8"/>
                        <a:stretch>
                          <a:fillRect/>
                        </a:stretch>
                      </p:blipFill>
                      <p:spPr>
                        <a:xfrm>
                          <a:off x="2622" y="2985"/>
                          <a:ext cx="5568" cy="1753"/>
                        </a:xfrm>
                        <a:prstGeom prst="rect">
                          <a:avLst/>
                        </a:prstGeom>
                        <a:noFill/>
                        <a:ln w="38100">
                          <a:noFill/>
                          <a:miter/>
                        </a:ln>
                      </p:spPr>
                    </p:pic>
                  </p:oleObj>
                </mc:Fallback>
              </mc:AlternateContent>
            </a:graphicData>
          </a:graphic>
        </p:graphicFrame>
      </p:grpSp>
      <p:grpSp>
        <p:nvGrpSpPr>
          <p:cNvPr id="19" name="组合 18"/>
          <p:cNvGrpSpPr/>
          <p:nvPr/>
        </p:nvGrpSpPr>
        <p:grpSpPr>
          <a:xfrm>
            <a:off x="667385" y="-303530"/>
            <a:ext cx="11207750" cy="1272540"/>
            <a:chOff x="1051" y="-478"/>
            <a:chExt cx="17650" cy="2004"/>
          </a:xfrm>
        </p:grpSpPr>
        <p:pic>
          <p:nvPicPr>
            <p:cNvPr id="20" name="图片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61" y="-478"/>
              <a:ext cx="3340" cy="2004"/>
            </a:xfrm>
            <a:prstGeom prst="rect">
              <a:avLst/>
            </a:prstGeom>
          </p:spPr>
        </p:pic>
        <p:cxnSp>
          <p:nvCxnSpPr>
            <p:cNvPr id="45" name="直接连接符 44"/>
            <p:cNvCxnSpPr/>
            <p:nvPr/>
          </p:nvCxnSpPr>
          <p:spPr>
            <a:xfrm>
              <a:off x="1051" y="1117"/>
              <a:ext cx="17100" cy="0"/>
            </a:xfrm>
            <a:prstGeom prst="line">
              <a:avLst/>
            </a:prstGeom>
            <a:noFill/>
            <a:ln w="22225" cap="flat" cmpd="sng" algn="ctr">
              <a:solidFill>
                <a:schemeClr val="tx2">
                  <a:lumMod val="75000"/>
                  <a:lumOff val="25000"/>
                </a:schemeClr>
              </a:solidFill>
              <a:prstDash val="solid"/>
              <a:miter lim="800000"/>
            </a:ln>
            <a:effectLst/>
          </p:spPr>
        </p:cxnSp>
      </p:grpSp>
      <p:sp>
        <p:nvSpPr>
          <p:cNvPr id="4" name="矩形 3"/>
          <p:cNvSpPr/>
          <p:nvPr/>
        </p:nvSpPr>
        <p:spPr>
          <a:xfrm>
            <a:off x="667385" y="71755"/>
            <a:ext cx="8326755" cy="521970"/>
          </a:xfrm>
          <a:prstGeom prst="rect">
            <a:avLst/>
          </a:prstGeom>
        </p:spPr>
        <p:txBody>
          <a:bodyPr wrap="square">
            <a:spAutoFit/>
          </a:bodyPr>
          <a:p>
            <a:r>
              <a:rPr lang="zh-CN" altLang="en-US" sz="2800" b="1" dirty="0">
                <a:solidFill>
                  <a:srgbClr val="1F3762"/>
                </a:solidFill>
                <a:cs typeface="+mn-ea"/>
                <a:sym typeface="+mn-lt"/>
              </a:rPr>
              <a:t>基于GAN-LSTM交通流预测模型设计 </a:t>
            </a:r>
            <a:r>
              <a:rPr lang="en-US" altLang="zh-CN" sz="2800" b="1" dirty="0">
                <a:solidFill>
                  <a:srgbClr val="1F3762"/>
                </a:solidFill>
                <a:cs typeface="+mn-ea"/>
                <a:sym typeface="+mn-lt"/>
              </a:rPr>
              <a:t>--</a:t>
            </a:r>
            <a:r>
              <a:rPr lang="zh-CN" altLang="en-US" sz="2800" b="1" dirty="0">
                <a:solidFill>
                  <a:srgbClr val="1F3762"/>
                </a:solidFill>
                <a:cs typeface="+mn-ea"/>
                <a:sym typeface="+mn-lt"/>
              </a:rPr>
              <a:t>理论分析</a:t>
            </a:r>
            <a:endParaRPr lang="zh-CN" altLang="en-US" sz="2800" b="1" dirty="0">
              <a:solidFill>
                <a:srgbClr val="1F3762"/>
              </a:solidFill>
              <a:cs typeface="+mn-ea"/>
              <a:sym typeface="+mn-lt"/>
            </a:endParaRPr>
          </a:p>
        </p:txBody>
      </p:sp>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116965" y="575310"/>
            <a:ext cx="1697355" cy="460375"/>
          </a:xfrm>
          <a:prstGeom prst="rect">
            <a:avLst/>
          </a:prstGeom>
          <a:noFill/>
        </p:spPr>
        <p:txBody>
          <a:bodyPr wrap="square" rtlCol="0">
            <a:spAutoFit/>
          </a:bodyPr>
          <a:p>
            <a:r>
              <a:rPr lang="zh-CN" altLang="en-US" sz="2400" b="1">
                <a:solidFill>
                  <a:schemeClr val="bg1"/>
                </a:solidFill>
                <a:latin typeface="+mn-ea"/>
              </a:rPr>
              <a:t>论文绪论</a:t>
            </a:r>
            <a:endParaRPr lang="zh-CN" altLang="en-US" sz="2400" b="1">
              <a:solidFill>
                <a:schemeClr val="bg1"/>
              </a:solidFill>
              <a:latin typeface="+mn-ea"/>
            </a:endParaRPr>
          </a:p>
        </p:txBody>
      </p:sp>
      <p:sp>
        <p:nvSpPr>
          <p:cNvPr id="12" name="文本框 11"/>
          <p:cNvSpPr txBox="1"/>
          <p:nvPr/>
        </p:nvSpPr>
        <p:spPr>
          <a:xfrm>
            <a:off x="6344920" y="575310"/>
            <a:ext cx="1697355" cy="460375"/>
          </a:xfrm>
          <a:prstGeom prst="rect">
            <a:avLst/>
          </a:prstGeom>
          <a:noFill/>
        </p:spPr>
        <p:txBody>
          <a:bodyPr wrap="square" rtlCol="0">
            <a:spAutoFit/>
          </a:bodyPr>
          <a:p>
            <a:r>
              <a:rPr lang="zh-CN" altLang="en-US" sz="2400">
                <a:solidFill>
                  <a:schemeClr val="bg1"/>
                </a:solidFill>
                <a:latin typeface="+mn-ea"/>
              </a:rPr>
              <a:t>研究方法</a:t>
            </a:r>
            <a:endParaRPr lang="zh-CN" altLang="en-US" sz="2400">
              <a:solidFill>
                <a:schemeClr val="bg1"/>
              </a:solidFill>
              <a:latin typeface="+mn-ea"/>
            </a:endParaRPr>
          </a:p>
        </p:txBody>
      </p:sp>
      <p:sp>
        <p:nvSpPr>
          <p:cNvPr id="13" name="文本框 12"/>
          <p:cNvSpPr txBox="1"/>
          <p:nvPr/>
        </p:nvSpPr>
        <p:spPr>
          <a:xfrm>
            <a:off x="3702050" y="575310"/>
            <a:ext cx="1697355" cy="460375"/>
          </a:xfrm>
          <a:prstGeom prst="rect">
            <a:avLst/>
          </a:prstGeom>
          <a:noFill/>
        </p:spPr>
        <p:txBody>
          <a:bodyPr wrap="square" rtlCol="0">
            <a:spAutoFit/>
          </a:bodyPr>
          <a:p>
            <a:r>
              <a:rPr lang="zh-CN" altLang="en-US" sz="2400">
                <a:solidFill>
                  <a:schemeClr val="bg1"/>
                </a:solidFill>
                <a:latin typeface="+mn-ea"/>
              </a:rPr>
              <a:t>内容阐述</a:t>
            </a:r>
            <a:endParaRPr lang="zh-CN" altLang="en-US" sz="2400">
              <a:solidFill>
                <a:schemeClr val="bg1"/>
              </a:solidFill>
              <a:latin typeface="+mn-ea"/>
            </a:endParaRPr>
          </a:p>
        </p:txBody>
      </p:sp>
      <p:sp>
        <p:nvSpPr>
          <p:cNvPr id="14" name="文本框 13"/>
          <p:cNvSpPr txBox="1"/>
          <p:nvPr/>
        </p:nvSpPr>
        <p:spPr>
          <a:xfrm>
            <a:off x="9086215" y="575310"/>
            <a:ext cx="1697355" cy="460375"/>
          </a:xfrm>
          <a:prstGeom prst="rect">
            <a:avLst/>
          </a:prstGeom>
          <a:noFill/>
        </p:spPr>
        <p:txBody>
          <a:bodyPr wrap="square" rtlCol="0">
            <a:spAutoFit/>
          </a:bodyPr>
          <a:p>
            <a:r>
              <a:rPr lang="zh-CN" altLang="en-US" sz="2400">
                <a:solidFill>
                  <a:schemeClr val="bg1"/>
                </a:solidFill>
                <a:latin typeface="+mn-ea"/>
              </a:rPr>
              <a:t>研究成果</a:t>
            </a:r>
            <a:endParaRPr lang="zh-CN" altLang="en-US" sz="2400">
              <a:solidFill>
                <a:schemeClr val="bg1"/>
              </a:solidFill>
              <a:latin typeface="+mn-ea"/>
            </a:endParaRPr>
          </a:p>
        </p:txBody>
      </p:sp>
      <p:grpSp>
        <p:nvGrpSpPr>
          <p:cNvPr id="4" name="组合 3"/>
          <p:cNvGrpSpPr/>
          <p:nvPr/>
        </p:nvGrpSpPr>
        <p:grpSpPr>
          <a:xfrm>
            <a:off x="667385" y="-303530"/>
            <a:ext cx="11207750" cy="1272540"/>
            <a:chOff x="1051" y="-478"/>
            <a:chExt cx="17650" cy="2004"/>
          </a:xfrm>
        </p:grpSpPr>
        <p:pic>
          <p:nvPicPr>
            <p:cNvPr id="19" name="图片 1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361" y="-478"/>
              <a:ext cx="3340" cy="2004"/>
            </a:xfrm>
            <a:prstGeom prst="rect">
              <a:avLst/>
            </a:prstGeom>
          </p:spPr>
        </p:pic>
        <p:cxnSp>
          <p:nvCxnSpPr>
            <p:cNvPr id="45" name="直接连接符 44"/>
            <p:cNvCxnSpPr/>
            <p:nvPr/>
          </p:nvCxnSpPr>
          <p:spPr>
            <a:xfrm>
              <a:off x="1051" y="1117"/>
              <a:ext cx="17100" cy="0"/>
            </a:xfrm>
            <a:prstGeom prst="line">
              <a:avLst/>
            </a:prstGeom>
            <a:noFill/>
            <a:ln w="22225" cap="flat" cmpd="sng" algn="ctr">
              <a:solidFill>
                <a:schemeClr val="tx2">
                  <a:lumMod val="75000"/>
                  <a:lumOff val="25000"/>
                </a:schemeClr>
              </a:solidFill>
              <a:prstDash val="solid"/>
              <a:miter lim="800000"/>
            </a:ln>
            <a:effectLst/>
          </p:spPr>
        </p:cxnSp>
      </p:grpSp>
      <p:sp>
        <p:nvSpPr>
          <p:cNvPr id="3" name="矩形 2"/>
          <p:cNvSpPr/>
          <p:nvPr/>
        </p:nvSpPr>
        <p:spPr>
          <a:xfrm>
            <a:off x="667385" y="71755"/>
            <a:ext cx="8326755" cy="521970"/>
          </a:xfrm>
          <a:prstGeom prst="rect">
            <a:avLst/>
          </a:prstGeom>
        </p:spPr>
        <p:txBody>
          <a:bodyPr wrap="square">
            <a:spAutoFit/>
          </a:bodyPr>
          <a:p>
            <a:r>
              <a:rPr lang="zh-CN" altLang="en-US" sz="2800" b="1" dirty="0">
                <a:solidFill>
                  <a:srgbClr val="1F3762"/>
                </a:solidFill>
                <a:cs typeface="+mn-ea"/>
                <a:sym typeface="+mn-lt"/>
              </a:rPr>
              <a:t>基于GAN-LSTM交通流预测模型设计 </a:t>
            </a:r>
            <a:r>
              <a:rPr lang="en-US" altLang="zh-CN" sz="2800" b="1" dirty="0">
                <a:solidFill>
                  <a:srgbClr val="1F3762"/>
                </a:solidFill>
                <a:cs typeface="+mn-ea"/>
                <a:sym typeface="+mn-lt"/>
              </a:rPr>
              <a:t>--</a:t>
            </a:r>
            <a:r>
              <a:rPr lang="zh-CN" altLang="en-US" sz="2800" b="1" dirty="0">
                <a:solidFill>
                  <a:srgbClr val="1F3762"/>
                </a:solidFill>
                <a:cs typeface="+mn-ea"/>
                <a:sym typeface="+mn-lt"/>
              </a:rPr>
              <a:t>实验结果</a:t>
            </a:r>
            <a:endParaRPr lang="zh-CN" altLang="en-US" sz="2800" b="1" dirty="0">
              <a:solidFill>
                <a:srgbClr val="1F3762"/>
              </a:solidFill>
              <a:cs typeface="+mn-ea"/>
              <a:sym typeface="+mn-lt"/>
            </a:endParaRPr>
          </a:p>
        </p:txBody>
      </p:sp>
      <p:graphicFrame>
        <p:nvGraphicFramePr>
          <p:cNvPr id="8" name="表格 7"/>
          <p:cNvGraphicFramePr/>
          <p:nvPr>
            <p:custDataLst>
              <p:tags r:id="rId2"/>
            </p:custDataLst>
          </p:nvPr>
        </p:nvGraphicFramePr>
        <p:xfrm>
          <a:off x="1100455" y="1026160"/>
          <a:ext cx="10166350" cy="4568825"/>
        </p:xfrm>
        <a:graphic>
          <a:graphicData uri="http://schemas.openxmlformats.org/drawingml/2006/table">
            <a:tbl>
              <a:tblPr firstRow="1" bandRow="1">
                <a:tableStyleId>{5C22544A-7EE6-4342-B048-85BDC9FD1C3A}</a:tableStyleId>
              </a:tblPr>
              <a:tblGrid>
                <a:gridCol w="2033270"/>
                <a:gridCol w="2033270"/>
                <a:gridCol w="2033270"/>
                <a:gridCol w="2033270"/>
                <a:gridCol w="2033270"/>
              </a:tblGrid>
              <a:tr h="774700">
                <a:tc>
                  <a:txBody>
                    <a:bodyPr/>
                    <a:p>
                      <a:pPr indent="0" algn="ctr">
                        <a:buNone/>
                      </a:pPr>
                      <a:r>
                        <a:rPr lang="en-US" sz="2800" b="0">
                          <a:latin typeface="Times New Roman" panose="02020603050405020304" charset="0"/>
                          <a:cs typeface="Times New Roman" panose="02020603050405020304" charset="0"/>
                        </a:rPr>
                        <a:t>model</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lgn="ctr">
                        <a:buNone/>
                      </a:pPr>
                      <a:r>
                        <a:rPr lang="en-US" sz="2800" b="0">
                          <a:latin typeface="Times New Roman" panose="02020603050405020304" charset="0"/>
                          <a:cs typeface="Times New Roman" panose="02020603050405020304" charset="0"/>
                        </a:rPr>
                        <a:t>interval</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MAE</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MAPE</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RMSE</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r>
              <a:tr h="774700">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SVR</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5min</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r>
                        <a:rPr lang="en-US" sz="2800" b="0">
                          <a:latin typeface="宋体" panose="02010600030101010101" pitchFamily="2" charset="-122"/>
                          <a:ea typeface="宋体" panose="02010600030101010101" pitchFamily="2" charset="-122"/>
                          <a:cs typeface="Times New Roman" panose="02020603050405020304" charset="0"/>
                        </a:rPr>
                        <a:t>21.23</a:t>
                      </a:r>
                      <a:endParaRPr lang="en-US" altLang="en-US" sz="2800" b="0">
                        <a:latin typeface="宋体" panose="02010600030101010101" pitchFamily="2" charset="-122"/>
                        <a:ea typeface="宋体" panose="02010600030101010101" pitchFamily="2" charset="-122"/>
                        <a:cs typeface="Times New Roman" panose="02020603050405020304" charset="0"/>
                      </a:endParaRPr>
                    </a:p>
                  </a:txBody>
                  <a:tcPr marL="68580" marR="68580" marT="0" marB="0" vert="horz" anchor="t"/>
                </a:tc>
                <a:tc>
                  <a:txBody>
                    <a:bodyPr/>
                    <a:p>
                      <a:pPr indent="0" algn="ctr">
                        <a:buNone/>
                      </a:pPr>
                      <a:r>
                        <a:rPr lang="en-US" sz="2800" b="0">
                          <a:latin typeface="宋体" panose="02010600030101010101" pitchFamily="2" charset="-122"/>
                          <a:ea typeface="宋体" panose="02010600030101010101" pitchFamily="2" charset="-122"/>
                          <a:cs typeface="Times New Roman" panose="02020603050405020304" charset="0"/>
                        </a:rPr>
                        <a:t>40.16</a:t>
                      </a:r>
                      <a:r>
                        <a:rPr lang="en-US" sz="2800" b="0">
                          <a:latin typeface="宋体" panose="02010600030101010101" pitchFamily="2" charset="-122"/>
                          <a:ea typeface="宋体" panose="02010600030101010101" pitchFamily="2" charset="-122"/>
                          <a:cs typeface="宋体" panose="02010600030101010101" pitchFamily="2" charset="-122"/>
                        </a:rPr>
                        <a:t>%</a:t>
                      </a:r>
                      <a:endParaRPr lang="en-US" altLang="en-US" sz="2800" b="0">
                        <a:latin typeface="宋体" panose="02010600030101010101" pitchFamily="2" charset="-122"/>
                        <a:ea typeface="宋体" panose="02010600030101010101" pitchFamily="2" charset="-122"/>
                        <a:cs typeface="Times New Roman" panose="02020603050405020304" charset="0"/>
                      </a:endParaRPr>
                    </a:p>
                  </a:txBody>
                  <a:tcPr marL="68580" marR="68580" marT="0" marB="0" vert="horz" anchor="t"/>
                </a:tc>
                <a:tc>
                  <a:txBody>
                    <a:bodyPr/>
                    <a:p>
                      <a:pPr indent="0" algn="ctr">
                        <a:buNone/>
                      </a:pPr>
                      <a:r>
                        <a:rPr lang="en-US" sz="2800" b="0">
                          <a:latin typeface="宋体" panose="02010600030101010101" pitchFamily="2" charset="-122"/>
                          <a:ea typeface="宋体" panose="02010600030101010101" pitchFamily="2" charset="-122"/>
                          <a:cs typeface="Times New Roman" panose="02020603050405020304" charset="0"/>
                        </a:rPr>
                        <a:t>28.82</a:t>
                      </a:r>
                      <a:endParaRPr lang="en-US" altLang="en-US" sz="2800" b="0">
                        <a:latin typeface="宋体" panose="02010600030101010101" pitchFamily="2" charset="-122"/>
                        <a:ea typeface="宋体" panose="02010600030101010101" pitchFamily="2" charset="-122"/>
                        <a:cs typeface="Times New Roman" panose="02020603050405020304" charset="0"/>
                      </a:endParaRPr>
                    </a:p>
                  </a:txBody>
                  <a:tcPr marL="68580" marR="68580" marT="0" marB="0" vert="horz" anchor="t"/>
                </a:tc>
              </a:tr>
              <a:tr h="774700">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 ARIMA</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5min</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r>
                        <a:rPr lang="en-US" sz="2800" b="0">
                          <a:latin typeface="宋体" panose="02010600030101010101" pitchFamily="2" charset="-122"/>
                          <a:ea typeface="宋体" panose="02010600030101010101" pitchFamily="2" charset="-122"/>
                          <a:cs typeface="Times New Roman" panose="02020603050405020304" charset="0"/>
                        </a:rPr>
                        <a:t>20.63</a:t>
                      </a:r>
                      <a:endParaRPr lang="en-US" altLang="en-US" sz="2800" b="0">
                        <a:latin typeface="宋体" panose="02010600030101010101" pitchFamily="2" charset="-122"/>
                        <a:ea typeface="宋体" panose="02010600030101010101" pitchFamily="2" charset="-122"/>
                        <a:cs typeface="Times New Roman" panose="02020603050405020304" charset="0"/>
                      </a:endParaRPr>
                    </a:p>
                  </a:txBody>
                  <a:tcPr marL="68580" marR="68580" marT="0" marB="0" vert="horz" anchor="t"/>
                </a:tc>
                <a:tc>
                  <a:txBody>
                    <a:bodyPr/>
                    <a:p>
                      <a:pPr indent="0" algn="ctr">
                        <a:buNone/>
                      </a:pPr>
                      <a:r>
                        <a:rPr lang="en-US" sz="2800" b="0">
                          <a:latin typeface="宋体" panose="02010600030101010101" pitchFamily="2" charset="-122"/>
                          <a:ea typeface="宋体" panose="02010600030101010101" pitchFamily="2" charset="-122"/>
                          <a:cs typeface="Times New Roman" panose="02020603050405020304" charset="0"/>
                        </a:rPr>
                        <a:t>39.90</a:t>
                      </a:r>
                      <a:r>
                        <a:rPr lang="en-US" sz="2800" b="0">
                          <a:latin typeface="宋体" panose="02010600030101010101" pitchFamily="2" charset="-122"/>
                          <a:ea typeface="宋体" panose="02010600030101010101" pitchFamily="2" charset="-122"/>
                          <a:cs typeface="宋体" panose="02010600030101010101" pitchFamily="2" charset="-122"/>
                        </a:rPr>
                        <a:t>%</a:t>
                      </a:r>
                      <a:endParaRPr lang="en-US" altLang="en-US" sz="2800" b="0">
                        <a:latin typeface="宋体" panose="02010600030101010101" pitchFamily="2" charset="-122"/>
                        <a:ea typeface="宋体" panose="02010600030101010101" pitchFamily="2" charset="-122"/>
                        <a:cs typeface="Times New Roman" panose="02020603050405020304" charset="0"/>
                      </a:endParaRPr>
                    </a:p>
                  </a:txBody>
                  <a:tcPr marL="68580" marR="68580" marT="0" marB="0" vert="horz" anchor="t"/>
                </a:tc>
                <a:tc>
                  <a:txBody>
                    <a:bodyPr/>
                    <a:p>
                      <a:pPr indent="0" algn="ctr">
                        <a:buNone/>
                      </a:pPr>
                      <a:r>
                        <a:rPr lang="en-US" sz="2800" b="0">
                          <a:latin typeface="宋体" panose="02010600030101010101" pitchFamily="2" charset="-122"/>
                          <a:ea typeface="宋体" panose="02010600030101010101" pitchFamily="2" charset="-122"/>
                          <a:cs typeface="Times New Roman" panose="02020603050405020304" charset="0"/>
                        </a:rPr>
                        <a:t>28.15</a:t>
                      </a:r>
                      <a:endParaRPr lang="en-US" altLang="en-US" sz="2800" b="0">
                        <a:latin typeface="宋体" panose="02010600030101010101" pitchFamily="2" charset="-122"/>
                        <a:ea typeface="宋体" panose="02010600030101010101" pitchFamily="2" charset="-122"/>
                        <a:cs typeface="Times New Roman" panose="02020603050405020304" charset="0"/>
                      </a:endParaRPr>
                    </a:p>
                  </a:txBody>
                  <a:tcPr marL="68580" marR="68580" marT="0" marB="0" vert="horz" anchor="t"/>
                </a:tc>
              </a:tr>
              <a:tr h="774700">
                <a:tc>
                  <a:txBody>
                    <a:bodyPr/>
                    <a:p>
                      <a:pPr indent="0" algn="ctr">
                        <a:buNone/>
                      </a:pPr>
                      <a:r>
                        <a:rPr lang="en-US" sz="2800" b="0">
                          <a:latin typeface="宋体" panose="02010600030101010101" pitchFamily="2" charset="-122"/>
                          <a:ea typeface="宋体" panose="02010600030101010101" pitchFamily="2" charset="-122"/>
                          <a:cs typeface="Times New Roman" panose="02020603050405020304" charset="0"/>
                        </a:rPr>
                        <a:t> </a:t>
                      </a:r>
                      <a:r>
                        <a:rPr lang="en-US" sz="2800" b="0">
                          <a:latin typeface="宋体" panose="02010600030101010101" pitchFamily="2" charset="-122"/>
                          <a:ea typeface="宋体" panose="02010600030101010101" pitchFamily="2" charset="-122"/>
                          <a:cs typeface="宋体" panose="02010600030101010101" pitchFamily="2" charset="-122"/>
                        </a:rPr>
                        <a:t>LSTM</a:t>
                      </a:r>
                      <a:endParaRPr lang="en-US" altLang="en-US" sz="2800" b="0">
                        <a:latin typeface="宋体" panose="02010600030101010101" pitchFamily="2" charset="-122"/>
                        <a:ea typeface="宋体" panose="02010600030101010101" pitchFamily="2" charset="-122"/>
                        <a:cs typeface="Times New Roman" panose="02020603050405020304" charset="0"/>
                      </a:endParaRPr>
                    </a:p>
                  </a:txBody>
                  <a:tcPr marL="68580" marR="68580" marT="0" marB="0" vert="horz" anchor="t"/>
                </a:tc>
                <a:tc>
                  <a:txBody>
                    <a:bodyPr/>
                    <a:p>
                      <a:pPr indent="0" algn="ctr">
                        <a:buNone/>
                      </a:pPr>
                      <a:r>
                        <a:rPr lang="en-US" sz="2800" b="0">
                          <a:latin typeface="宋体" panose="02010600030101010101" pitchFamily="2" charset="-122"/>
                          <a:ea typeface="宋体" panose="02010600030101010101" pitchFamily="2" charset="-122"/>
                          <a:cs typeface="Times New Roman" panose="02020603050405020304" charset="0"/>
                        </a:rPr>
                        <a:t>5min</a:t>
                      </a:r>
                      <a:endParaRPr lang="en-US" altLang="en-US" sz="2800" b="0">
                        <a:latin typeface="宋体" panose="02010600030101010101" pitchFamily="2" charset="-122"/>
                        <a:ea typeface="宋体" panose="02010600030101010101" pitchFamily="2" charset="-122"/>
                        <a:cs typeface="Times New Roman" panose="02020603050405020304" charset="0"/>
                      </a:endParaRPr>
                    </a:p>
                  </a:txBody>
                  <a:tcPr marL="68580" marR="68580" marT="0" marB="0" vert="horz" anchor="t"/>
                </a:tc>
                <a:tc>
                  <a:txBody>
                    <a:bodyPr/>
                    <a:p>
                      <a:pPr indent="0" algn="ctr">
                        <a:buNone/>
                      </a:pPr>
                      <a:r>
                        <a:rPr lang="en-US" sz="2800" b="0">
                          <a:latin typeface="宋体" panose="02010600030101010101" pitchFamily="2" charset="-122"/>
                          <a:ea typeface="宋体" panose="02010600030101010101" pitchFamily="2" charset="-122"/>
                          <a:cs typeface="Times New Roman" panose="02020603050405020304" charset="0"/>
                        </a:rPr>
                        <a:t>10.98</a:t>
                      </a:r>
                      <a:endParaRPr lang="en-US" altLang="en-US" sz="2800" b="0">
                        <a:latin typeface="宋体" panose="02010600030101010101" pitchFamily="2" charset="-122"/>
                        <a:ea typeface="宋体" panose="02010600030101010101" pitchFamily="2" charset="-122"/>
                        <a:cs typeface="Times New Roman" panose="02020603050405020304" charset="0"/>
                      </a:endParaRPr>
                    </a:p>
                  </a:txBody>
                  <a:tcPr marL="68580" marR="68580" marT="0" marB="0" vert="horz" anchor="t"/>
                </a:tc>
                <a:tc>
                  <a:txBody>
                    <a:bodyPr/>
                    <a:p>
                      <a:pPr indent="0" algn="ctr">
                        <a:buNone/>
                      </a:pPr>
                      <a:r>
                        <a:rPr lang="en-US" sz="2800" b="0">
                          <a:latin typeface="宋体" panose="02010600030101010101" pitchFamily="2" charset="-122"/>
                          <a:ea typeface="宋体" panose="02010600030101010101" pitchFamily="2" charset="-122"/>
                          <a:cs typeface="Times New Roman" panose="02020603050405020304" charset="0"/>
                        </a:rPr>
                        <a:t>17.26%</a:t>
                      </a:r>
                      <a:endParaRPr lang="en-US" altLang="en-US" sz="2800" b="0">
                        <a:latin typeface="宋体" panose="02010600030101010101" pitchFamily="2" charset="-122"/>
                        <a:ea typeface="宋体" panose="02010600030101010101" pitchFamily="2" charset="-122"/>
                        <a:cs typeface="Times New Roman" panose="02020603050405020304" charset="0"/>
                      </a:endParaRPr>
                    </a:p>
                  </a:txBody>
                  <a:tcPr marL="68580" marR="68580" marT="0" marB="0" vert="horz" anchor="t"/>
                </a:tc>
                <a:tc>
                  <a:txBody>
                    <a:bodyPr/>
                    <a:p>
                      <a:pPr indent="0" algn="ctr">
                        <a:buNone/>
                      </a:pPr>
                      <a:r>
                        <a:rPr lang="en-US" sz="2800" b="0">
                          <a:latin typeface="宋体" panose="02010600030101010101" pitchFamily="2" charset="-122"/>
                          <a:ea typeface="宋体" panose="02010600030101010101" pitchFamily="2" charset="-122"/>
                          <a:cs typeface="Times New Roman" panose="02020603050405020304" charset="0"/>
                        </a:rPr>
                        <a:t>17.94</a:t>
                      </a:r>
                      <a:endParaRPr lang="en-US" altLang="en-US" sz="2800" b="0">
                        <a:latin typeface="宋体" panose="02010600030101010101" pitchFamily="2" charset="-122"/>
                        <a:ea typeface="宋体" panose="02010600030101010101" pitchFamily="2" charset="-122"/>
                        <a:cs typeface="Times New Roman" panose="02020603050405020304" charset="0"/>
                      </a:endParaRPr>
                    </a:p>
                  </a:txBody>
                  <a:tcPr marL="68580" marR="68580" marT="0" marB="0" vert="horz" anchor="t"/>
                </a:tc>
              </a:tr>
              <a:tr h="695325">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BP</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r>
                        <a:rPr lang="en-US" sz="2800" b="0">
                          <a:latin typeface="宋体" panose="02010600030101010101" pitchFamily="2" charset="-122"/>
                          <a:ea typeface="宋体" panose="02010600030101010101" pitchFamily="2" charset="-122"/>
                          <a:cs typeface="Times New Roman" panose="02020603050405020304" charset="0"/>
                        </a:rPr>
                        <a:t>5min</a:t>
                      </a:r>
                      <a:endParaRPr lang="en-US" altLang="en-US" sz="2800" b="0">
                        <a:latin typeface="宋体" panose="02010600030101010101" pitchFamily="2" charset="-122"/>
                        <a:ea typeface="宋体" panose="02010600030101010101" pitchFamily="2" charset="-122"/>
                        <a:cs typeface="Times New Roman" panose="02020603050405020304" charset="0"/>
                      </a:endParaRPr>
                    </a:p>
                  </a:txBody>
                  <a:tcPr marL="68580" marR="68580" marT="0" marB="0" vert="horz" anchor="t"/>
                </a:tc>
                <a:tc>
                  <a:txBody>
                    <a:bodyPr/>
                    <a:p>
                      <a:pPr indent="0" algn="ctr">
                        <a:buNone/>
                      </a:pPr>
                      <a:r>
                        <a:rPr lang="en-US" sz="2800" b="0">
                          <a:latin typeface="宋体" panose="02010600030101010101" pitchFamily="2" charset="-122"/>
                          <a:ea typeface="宋体" panose="02010600030101010101" pitchFamily="2" charset="-122"/>
                          <a:cs typeface="Times New Roman" panose="02020603050405020304" charset="0"/>
                        </a:rPr>
                        <a:t>11.05</a:t>
                      </a:r>
                      <a:endParaRPr lang="en-US" altLang="en-US" sz="2800" b="0">
                        <a:latin typeface="宋体" panose="02010600030101010101" pitchFamily="2" charset="-122"/>
                        <a:ea typeface="宋体" panose="02010600030101010101" pitchFamily="2" charset="-122"/>
                        <a:cs typeface="Times New Roman" panose="02020603050405020304" charset="0"/>
                      </a:endParaRPr>
                    </a:p>
                  </a:txBody>
                  <a:tcPr marL="68580" marR="68580" marT="0" marB="0" vert="horz" anchor="t"/>
                </a:tc>
                <a:tc>
                  <a:txBody>
                    <a:bodyPr/>
                    <a:p>
                      <a:pPr indent="0" algn="ctr">
                        <a:buNone/>
                      </a:pPr>
                      <a:r>
                        <a:rPr lang="en-US" sz="2800" b="0">
                          <a:latin typeface="宋体" panose="02010600030101010101" pitchFamily="2" charset="-122"/>
                          <a:ea typeface="宋体" panose="02010600030101010101" pitchFamily="2" charset="-122"/>
                          <a:cs typeface="Times New Roman" panose="02020603050405020304" charset="0"/>
                        </a:rPr>
                        <a:t>16.32%</a:t>
                      </a:r>
                      <a:endParaRPr lang="en-US" altLang="en-US" sz="2800" b="0">
                        <a:latin typeface="宋体" panose="02010600030101010101" pitchFamily="2" charset="-122"/>
                        <a:ea typeface="宋体" panose="02010600030101010101" pitchFamily="2" charset="-122"/>
                        <a:cs typeface="Times New Roman" panose="02020603050405020304" charset="0"/>
                      </a:endParaRPr>
                    </a:p>
                  </a:txBody>
                  <a:tcPr marL="68580" marR="68580" marT="0" marB="0" vert="horz" anchor="t"/>
                </a:tc>
                <a:tc>
                  <a:txBody>
                    <a:bodyPr/>
                    <a:p>
                      <a:pPr indent="0" algn="ctr">
                        <a:buNone/>
                      </a:pPr>
                      <a:r>
                        <a:rPr lang="en-US" sz="2800" b="0">
                          <a:latin typeface="宋体" panose="02010600030101010101" pitchFamily="2" charset="-122"/>
                          <a:ea typeface="宋体" panose="02010600030101010101" pitchFamily="2" charset="-122"/>
                          <a:cs typeface="Times New Roman" panose="02020603050405020304" charset="0"/>
                        </a:rPr>
                        <a:t>13.96</a:t>
                      </a:r>
                      <a:endParaRPr lang="en-US" altLang="en-US" sz="2800" b="0">
                        <a:latin typeface="宋体" panose="02010600030101010101" pitchFamily="2" charset="-122"/>
                        <a:ea typeface="宋体" panose="02010600030101010101" pitchFamily="2" charset="-122"/>
                        <a:cs typeface="Times New Roman" panose="02020603050405020304" charset="0"/>
                      </a:endParaRPr>
                    </a:p>
                  </a:txBody>
                  <a:tcPr marL="68580" marR="68580" marT="0" marB="0" vert="horz" anchor="t"/>
                </a:tc>
              </a:tr>
              <a:tr h="774700">
                <a:tc>
                  <a:txBody>
                    <a:bodyPr/>
                    <a:p>
                      <a:pPr indent="0">
                        <a:buNone/>
                      </a:pPr>
                      <a:r>
                        <a:rPr lang="en-US" sz="2800" b="0">
                          <a:latin typeface="宋体" panose="02010600030101010101" pitchFamily="2" charset="-122"/>
                          <a:ea typeface="宋体" panose="02010600030101010101" pitchFamily="2" charset="-122"/>
                          <a:cs typeface="宋体" panose="02010600030101010101" pitchFamily="2" charset="-122"/>
                        </a:rPr>
                        <a:t> GAN-LSTM</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solidFill>
                      <a:schemeClr val="accent1"/>
                    </a:solidFill>
                  </a:tcPr>
                </a:tc>
                <a:tc>
                  <a:txBody>
                    <a:bodyPr/>
                    <a:p>
                      <a:pPr indent="0" algn="ctr">
                        <a:buNone/>
                      </a:pPr>
                      <a:r>
                        <a:rPr lang="en-US" sz="2800" b="0">
                          <a:latin typeface="宋体" panose="02010600030101010101" pitchFamily="2" charset="-122"/>
                          <a:ea typeface="宋体" panose="02010600030101010101" pitchFamily="2" charset="-122"/>
                          <a:cs typeface="Times New Roman" panose="02020603050405020304" charset="0"/>
                        </a:rPr>
                        <a:t>5min</a:t>
                      </a:r>
                      <a:endParaRPr lang="en-US" altLang="en-US" sz="2800" b="0">
                        <a:latin typeface="宋体" panose="02010600030101010101" pitchFamily="2" charset="-122"/>
                        <a:ea typeface="宋体" panose="02010600030101010101" pitchFamily="2" charset="-122"/>
                        <a:cs typeface="Times New Roman" panose="02020603050405020304" charset="0"/>
                      </a:endParaRPr>
                    </a:p>
                  </a:txBody>
                  <a:tcPr marL="68580" marR="68580" marT="0" marB="0" vert="horz" anchor="t">
                    <a:solidFill>
                      <a:schemeClr val="accent1"/>
                    </a:solidFill>
                  </a:tcPr>
                </a:tc>
                <a:tc>
                  <a:txBody>
                    <a:bodyPr/>
                    <a:p>
                      <a:pPr indent="0" algn="ctr">
                        <a:buNone/>
                      </a:pPr>
                      <a:r>
                        <a:rPr lang="en-US" sz="2800" b="0">
                          <a:latin typeface="宋体" panose="02010600030101010101" pitchFamily="2" charset="-122"/>
                          <a:ea typeface="宋体" panose="02010600030101010101" pitchFamily="2" charset="-122"/>
                          <a:cs typeface="Times New Roman" panose="02020603050405020304" charset="0"/>
                        </a:rPr>
                        <a:t>6.64</a:t>
                      </a:r>
                      <a:endParaRPr lang="en-US" altLang="en-US" sz="2800" b="0">
                        <a:latin typeface="宋体" panose="02010600030101010101" pitchFamily="2" charset="-122"/>
                        <a:ea typeface="宋体" panose="02010600030101010101" pitchFamily="2" charset="-122"/>
                        <a:cs typeface="Times New Roman" panose="02020603050405020304" charset="0"/>
                      </a:endParaRPr>
                    </a:p>
                  </a:txBody>
                  <a:tcPr marL="68580" marR="68580" marT="0" marB="0" vert="horz" anchor="t">
                    <a:solidFill>
                      <a:schemeClr val="accent1"/>
                    </a:solidFill>
                  </a:tcPr>
                </a:tc>
                <a:tc>
                  <a:txBody>
                    <a:bodyPr/>
                    <a:p>
                      <a:pPr indent="0" algn="ctr">
                        <a:buNone/>
                      </a:pPr>
                      <a:r>
                        <a:rPr lang="en-US" sz="2800" b="0">
                          <a:latin typeface="宋体" panose="02010600030101010101" pitchFamily="2" charset="-122"/>
                          <a:ea typeface="宋体" panose="02010600030101010101" pitchFamily="2" charset="-122"/>
                          <a:cs typeface="Times New Roman" panose="02020603050405020304" charset="0"/>
                        </a:rPr>
                        <a:t>15.29%</a:t>
                      </a:r>
                      <a:endParaRPr lang="en-US" altLang="en-US" sz="2800" b="0">
                        <a:latin typeface="宋体" panose="02010600030101010101" pitchFamily="2" charset="-122"/>
                        <a:ea typeface="宋体" panose="02010600030101010101" pitchFamily="2" charset="-122"/>
                        <a:cs typeface="Times New Roman" panose="02020603050405020304" charset="0"/>
                      </a:endParaRPr>
                    </a:p>
                  </a:txBody>
                  <a:tcPr marL="68580" marR="68580" marT="0" marB="0" vert="horz" anchor="t">
                    <a:solidFill>
                      <a:schemeClr val="accent1"/>
                    </a:solidFill>
                  </a:tcPr>
                </a:tc>
                <a:tc>
                  <a:txBody>
                    <a:bodyPr/>
                    <a:p>
                      <a:pPr indent="0" algn="ctr">
                        <a:buNone/>
                      </a:pPr>
                      <a:r>
                        <a:rPr lang="en-US" sz="2800" b="0">
                          <a:latin typeface="宋体" panose="02010600030101010101" pitchFamily="2" charset="-122"/>
                          <a:ea typeface="宋体" panose="02010600030101010101" pitchFamily="2" charset="-122"/>
                          <a:cs typeface="Times New Roman" panose="02020603050405020304" charset="0"/>
                        </a:rPr>
                        <a:t>8.46</a:t>
                      </a:r>
                      <a:endParaRPr lang="en-US" altLang="en-US" sz="2800" b="0">
                        <a:latin typeface="宋体" panose="02010600030101010101" pitchFamily="2" charset="-122"/>
                        <a:ea typeface="宋体" panose="02010600030101010101" pitchFamily="2" charset="-122"/>
                        <a:cs typeface="Times New Roman" panose="02020603050405020304" charset="0"/>
                      </a:endParaRPr>
                    </a:p>
                  </a:txBody>
                  <a:tcPr marL="68580" marR="68580" marT="0" marB="0" vert="horz" anchor="t">
                    <a:solidFill>
                      <a:schemeClr val="accent1"/>
                    </a:solidFill>
                  </a:tcPr>
                </a:tc>
              </a:tr>
            </a:tbl>
          </a:graphicData>
        </a:graphic>
      </p:graphicFrame>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889500" y="919480"/>
            <a:ext cx="2261235" cy="1677035"/>
          </a:xfrm>
          <a:prstGeom prst="rect">
            <a:avLst/>
          </a:prstGeom>
        </p:spPr>
      </p:pic>
      <p:grpSp>
        <p:nvGrpSpPr>
          <p:cNvPr id="23" name="组合 22"/>
          <p:cNvGrpSpPr/>
          <p:nvPr/>
        </p:nvGrpSpPr>
        <p:grpSpPr>
          <a:xfrm>
            <a:off x="4" y="785585"/>
            <a:ext cx="12191996" cy="1794132"/>
            <a:chOff x="4" y="977295"/>
            <a:chExt cx="12191996" cy="1794132"/>
          </a:xfrm>
        </p:grpSpPr>
        <p:sp>
          <p:nvSpPr>
            <p:cNvPr id="24" name="弧形 23"/>
            <p:cNvSpPr/>
            <p:nvPr/>
          </p:nvSpPr>
          <p:spPr>
            <a:xfrm rot="9181264">
              <a:off x="5198934" y="977295"/>
              <a:ext cx="1794130" cy="1794132"/>
            </a:xfrm>
            <a:prstGeom prst="arc">
              <a:avLst>
                <a:gd name="adj1" fmla="val 13988904"/>
                <a:gd name="adj2" fmla="val 76966"/>
              </a:avLst>
            </a:prstGeom>
            <a:noFill/>
            <a:ln w="38100">
              <a:solidFill>
                <a:srgbClr val="1F3762"/>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nvGrpSpPr>
            <p:cNvPr id="25" name="组合 24"/>
            <p:cNvGrpSpPr/>
            <p:nvPr/>
          </p:nvGrpSpPr>
          <p:grpSpPr>
            <a:xfrm>
              <a:off x="4" y="2268060"/>
              <a:ext cx="12191996" cy="5240"/>
              <a:chOff x="4" y="2268060"/>
              <a:chExt cx="12191996" cy="5240"/>
            </a:xfrm>
          </p:grpSpPr>
          <p:cxnSp>
            <p:nvCxnSpPr>
              <p:cNvPr id="26" name="直接连接符 25"/>
              <p:cNvCxnSpPr/>
              <p:nvPr/>
            </p:nvCxnSpPr>
            <p:spPr>
              <a:xfrm flipH="1">
                <a:off x="4" y="2273300"/>
                <a:ext cx="5295896" cy="0"/>
              </a:xfrm>
              <a:prstGeom prst="line">
                <a:avLst/>
              </a:prstGeom>
              <a:ln w="38100">
                <a:solidFill>
                  <a:srgbClr val="1F376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888480" y="2268060"/>
                <a:ext cx="5303520" cy="0"/>
              </a:xfrm>
              <a:prstGeom prst="line">
                <a:avLst/>
              </a:prstGeom>
              <a:ln w="38100">
                <a:solidFill>
                  <a:srgbClr val="1F3762"/>
                </a:solidFill>
              </a:ln>
            </p:spPr>
            <p:style>
              <a:lnRef idx="1">
                <a:schemeClr val="accent1"/>
              </a:lnRef>
              <a:fillRef idx="0">
                <a:schemeClr val="accent1"/>
              </a:fillRef>
              <a:effectRef idx="0">
                <a:schemeClr val="accent1"/>
              </a:effectRef>
              <a:fontRef idx="minor">
                <a:schemeClr val="tx1"/>
              </a:fontRef>
            </p:style>
          </p:cxnSp>
        </p:grpSp>
      </p:grpSp>
      <p:sp>
        <p:nvSpPr>
          <p:cNvPr id="4" name="文本框 3"/>
          <p:cNvSpPr txBox="1"/>
          <p:nvPr/>
        </p:nvSpPr>
        <p:spPr>
          <a:xfrm>
            <a:off x="1805305" y="2889250"/>
            <a:ext cx="9054465" cy="1938020"/>
          </a:xfrm>
          <a:prstGeom prst="rect">
            <a:avLst/>
          </a:prstGeom>
          <a:noFill/>
        </p:spPr>
        <p:txBody>
          <a:bodyPr wrap="square" rtlCol="0">
            <a:spAutoFit/>
          </a:bodyPr>
          <a:p>
            <a:pPr algn="ctr"/>
            <a:r>
              <a:rPr lang="zh-CN" altLang="en-US" sz="6000" b="1" dirty="0">
                <a:solidFill>
                  <a:srgbClr val="1F3762"/>
                </a:solidFill>
                <a:cs typeface="+mn-ea"/>
                <a:sym typeface="+mn-lt"/>
              </a:rPr>
              <a:t>基于GAN-LSTM</a:t>
            </a:r>
            <a:r>
              <a:rPr lang="en-US" altLang="zh-CN" sz="6000" b="1" dirty="0">
                <a:solidFill>
                  <a:srgbClr val="1F3762"/>
                </a:solidFill>
                <a:cs typeface="+mn-ea"/>
                <a:sym typeface="+mn-lt"/>
              </a:rPr>
              <a:t>-R</a:t>
            </a:r>
            <a:r>
              <a:rPr lang="zh-CN" altLang="en-US" sz="6000" b="1" dirty="0">
                <a:solidFill>
                  <a:srgbClr val="1F3762"/>
                </a:solidFill>
                <a:cs typeface="+mn-ea"/>
                <a:sym typeface="+mn-lt"/>
              </a:rPr>
              <a:t>交通流插补预测系统设计</a:t>
            </a:r>
            <a:endParaRPr lang="en-US" altLang="zh-CN" sz="6000"/>
          </a:p>
        </p:txBody>
      </p:sp>
      <p:sp>
        <p:nvSpPr>
          <p:cNvPr id="3" name="椭圆 2"/>
          <p:cNvSpPr/>
          <p:nvPr/>
        </p:nvSpPr>
        <p:spPr>
          <a:xfrm>
            <a:off x="854075" y="2889250"/>
            <a:ext cx="862330" cy="904240"/>
          </a:xfrm>
          <a:prstGeom prst="ellipse">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t>4</a:t>
            </a:r>
            <a:endParaRPr lang="en-US" altLang="zh-CN" sz="360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椭圆 9"/>
          <p:cNvSpPr/>
          <p:nvPr/>
        </p:nvSpPr>
        <p:spPr>
          <a:xfrm>
            <a:off x="1150620" y="1941195"/>
            <a:ext cx="862330" cy="904240"/>
          </a:xfrm>
          <a:prstGeom prst="ellipse">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t>1</a:t>
            </a:r>
            <a:endParaRPr lang="en-US" altLang="zh-CN" sz="3600"/>
          </a:p>
        </p:txBody>
      </p:sp>
      <p:sp>
        <p:nvSpPr>
          <p:cNvPr id="15" name="椭圆 14"/>
          <p:cNvSpPr/>
          <p:nvPr/>
        </p:nvSpPr>
        <p:spPr>
          <a:xfrm>
            <a:off x="3171190" y="3243580"/>
            <a:ext cx="862330" cy="904240"/>
          </a:xfrm>
          <a:prstGeom prst="ellipse">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t>2</a:t>
            </a:r>
            <a:endParaRPr lang="en-US" altLang="zh-CN" sz="3600"/>
          </a:p>
        </p:txBody>
      </p:sp>
      <p:sp>
        <p:nvSpPr>
          <p:cNvPr id="16" name="文本框 15"/>
          <p:cNvSpPr txBox="1"/>
          <p:nvPr/>
        </p:nvSpPr>
        <p:spPr>
          <a:xfrm>
            <a:off x="1788795" y="4425315"/>
            <a:ext cx="4279265" cy="953135"/>
          </a:xfrm>
          <a:prstGeom prst="rect">
            <a:avLst/>
          </a:prstGeom>
          <a:noFill/>
        </p:spPr>
        <p:txBody>
          <a:bodyPr wrap="square" rtlCol="0">
            <a:spAutoFit/>
          </a:bodyPr>
          <a:p>
            <a:pPr algn="ctr"/>
            <a:r>
              <a:rPr lang="zh-CN" altLang="en-US" sz="2800" b="1" dirty="0">
                <a:solidFill>
                  <a:srgbClr val="1F3762"/>
                </a:solidFill>
                <a:cs typeface="+mn-ea"/>
                <a:sym typeface="+mn-lt"/>
              </a:rPr>
              <a:t>基于LSMT-R缺失值插补模型设计</a:t>
            </a:r>
            <a:endParaRPr lang="zh-CN" altLang="en-US" sz="2800" b="1" dirty="0">
              <a:solidFill>
                <a:srgbClr val="1F3762"/>
              </a:solidFill>
              <a:cs typeface="+mn-ea"/>
              <a:sym typeface="+mn-lt"/>
            </a:endParaRPr>
          </a:p>
        </p:txBody>
      </p:sp>
      <p:sp>
        <p:nvSpPr>
          <p:cNvPr id="18" name="椭圆 17"/>
          <p:cNvSpPr/>
          <p:nvPr/>
        </p:nvSpPr>
        <p:spPr>
          <a:xfrm>
            <a:off x="5807710" y="1941195"/>
            <a:ext cx="862330" cy="904240"/>
          </a:xfrm>
          <a:prstGeom prst="ellipse">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t>3</a:t>
            </a:r>
            <a:endParaRPr lang="en-US" altLang="zh-CN" sz="3600"/>
          </a:p>
        </p:txBody>
      </p:sp>
      <p:sp>
        <p:nvSpPr>
          <p:cNvPr id="19" name="文本框 18"/>
          <p:cNvSpPr txBox="1"/>
          <p:nvPr/>
        </p:nvSpPr>
        <p:spPr>
          <a:xfrm>
            <a:off x="4199255" y="988060"/>
            <a:ext cx="4279265" cy="953135"/>
          </a:xfrm>
          <a:prstGeom prst="rect">
            <a:avLst/>
          </a:prstGeom>
          <a:noFill/>
        </p:spPr>
        <p:txBody>
          <a:bodyPr wrap="square" rtlCol="0">
            <a:spAutoFit/>
          </a:bodyPr>
          <a:p>
            <a:pPr algn="ctr"/>
            <a:r>
              <a:rPr lang="zh-CN" altLang="en-US" sz="2800" b="1" dirty="0">
                <a:solidFill>
                  <a:srgbClr val="1F3762"/>
                </a:solidFill>
                <a:cs typeface="+mn-ea"/>
                <a:sym typeface="+mn-lt"/>
              </a:rPr>
              <a:t>基于GAN-LSTM交通流预测模型设计</a:t>
            </a:r>
            <a:endParaRPr lang="zh-CN" altLang="en-US" sz="2800" b="1" dirty="0">
              <a:solidFill>
                <a:srgbClr val="1F3762"/>
              </a:solidFill>
              <a:cs typeface="+mn-ea"/>
              <a:sym typeface="+mn-lt"/>
            </a:endParaRPr>
          </a:p>
        </p:txBody>
      </p:sp>
      <p:sp>
        <p:nvSpPr>
          <p:cNvPr id="32" name="椭圆 31"/>
          <p:cNvSpPr/>
          <p:nvPr/>
        </p:nvSpPr>
        <p:spPr>
          <a:xfrm>
            <a:off x="8478520" y="3521075"/>
            <a:ext cx="862330" cy="904240"/>
          </a:xfrm>
          <a:prstGeom prst="ellipse">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t>4</a:t>
            </a:r>
            <a:endParaRPr lang="en-US" altLang="zh-CN" sz="3600"/>
          </a:p>
        </p:txBody>
      </p:sp>
      <p:sp>
        <p:nvSpPr>
          <p:cNvPr id="33" name="文本框 32"/>
          <p:cNvSpPr txBox="1"/>
          <p:nvPr/>
        </p:nvSpPr>
        <p:spPr>
          <a:xfrm>
            <a:off x="6861175" y="4615815"/>
            <a:ext cx="4279265" cy="953135"/>
          </a:xfrm>
          <a:prstGeom prst="rect">
            <a:avLst/>
          </a:prstGeom>
          <a:noFill/>
        </p:spPr>
        <p:txBody>
          <a:bodyPr wrap="square" rtlCol="0">
            <a:spAutoFit/>
          </a:bodyPr>
          <a:p>
            <a:pPr algn="ctr"/>
            <a:r>
              <a:rPr lang="zh-CN" altLang="en-US" sz="2800" b="1" dirty="0">
                <a:solidFill>
                  <a:srgbClr val="1F3762"/>
                </a:solidFill>
                <a:cs typeface="+mn-ea"/>
                <a:sym typeface="+mn-lt"/>
              </a:rPr>
              <a:t>基于GAN-LSTM</a:t>
            </a:r>
            <a:r>
              <a:rPr lang="en-US" altLang="zh-CN" sz="2800" b="1" dirty="0">
                <a:solidFill>
                  <a:srgbClr val="1F3762"/>
                </a:solidFill>
                <a:cs typeface="+mn-ea"/>
                <a:sym typeface="+mn-lt"/>
              </a:rPr>
              <a:t>-R</a:t>
            </a:r>
            <a:r>
              <a:rPr lang="zh-CN" altLang="en-US" sz="2800" b="1" dirty="0">
                <a:solidFill>
                  <a:srgbClr val="1F3762"/>
                </a:solidFill>
                <a:cs typeface="+mn-ea"/>
                <a:sym typeface="+mn-lt"/>
              </a:rPr>
              <a:t>交通流插补预测系统设计</a:t>
            </a:r>
            <a:endParaRPr lang="en-US" altLang="zh-CN" sz="2800"/>
          </a:p>
        </p:txBody>
      </p:sp>
      <p:sp>
        <p:nvSpPr>
          <p:cNvPr id="34" name="椭圆 33"/>
          <p:cNvSpPr/>
          <p:nvPr/>
        </p:nvSpPr>
        <p:spPr>
          <a:xfrm>
            <a:off x="10513695" y="1941195"/>
            <a:ext cx="862330" cy="904240"/>
          </a:xfrm>
          <a:prstGeom prst="ellipse">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t>5</a:t>
            </a:r>
            <a:endParaRPr lang="en-US" altLang="zh-CN" sz="3600"/>
          </a:p>
        </p:txBody>
      </p:sp>
      <p:sp>
        <p:nvSpPr>
          <p:cNvPr id="35" name="文本框 34"/>
          <p:cNvSpPr txBox="1"/>
          <p:nvPr/>
        </p:nvSpPr>
        <p:spPr>
          <a:xfrm>
            <a:off x="10513695" y="2845435"/>
            <a:ext cx="4279265" cy="521970"/>
          </a:xfrm>
          <a:prstGeom prst="rect">
            <a:avLst/>
          </a:prstGeom>
          <a:noFill/>
        </p:spPr>
        <p:txBody>
          <a:bodyPr wrap="square" rtlCol="0">
            <a:spAutoFit/>
          </a:bodyPr>
          <a:p>
            <a:r>
              <a:rPr lang="zh-CN" sz="2800" b="1" dirty="0">
                <a:solidFill>
                  <a:srgbClr val="1F3762"/>
                </a:solidFill>
                <a:cs typeface="+mn-ea"/>
                <a:sym typeface="+mn-lt"/>
              </a:rPr>
              <a:t>总结 </a:t>
            </a:r>
            <a:endParaRPr lang="zh-CN" sz="2800" b="1" dirty="0">
              <a:solidFill>
                <a:srgbClr val="1F3762"/>
              </a:solidFill>
              <a:cs typeface="+mn-ea"/>
              <a:sym typeface="+mn-lt"/>
            </a:endParaRPr>
          </a:p>
        </p:txBody>
      </p:sp>
      <p:sp>
        <p:nvSpPr>
          <p:cNvPr id="37" name="文本框 36"/>
          <p:cNvSpPr txBox="1"/>
          <p:nvPr/>
        </p:nvSpPr>
        <p:spPr>
          <a:xfrm>
            <a:off x="866140" y="2934335"/>
            <a:ext cx="4279265" cy="521970"/>
          </a:xfrm>
          <a:prstGeom prst="rect">
            <a:avLst/>
          </a:prstGeom>
          <a:noFill/>
        </p:spPr>
        <p:txBody>
          <a:bodyPr wrap="square" rtlCol="0">
            <a:spAutoFit/>
          </a:bodyPr>
          <a:p>
            <a:r>
              <a:rPr lang="zh-CN" altLang="en-US" sz="2800" b="1" dirty="0">
                <a:solidFill>
                  <a:srgbClr val="1F3762"/>
                </a:solidFill>
                <a:cs typeface="+mn-ea"/>
                <a:sym typeface="+mn-lt"/>
              </a:rPr>
              <a:t>背景意义</a:t>
            </a:r>
            <a:endParaRPr lang="en-US" altLang="zh-CN" sz="2800"/>
          </a:p>
        </p:txBody>
      </p:sp>
      <p:cxnSp>
        <p:nvCxnSpPr>
          <p:cNvPr id="39" name="直接连接符 38"/>
          <p:cNvCxnSpPr>
            <a:stCxn id="10" idx="6"/>
            <a:endCxn id="15" idx="2"/>
          </p:cNvCxnSpPr>
          <p:nvPr/>
        </p:nvCxnSpPr>
        <p:spPr>
          <a:xfrm>
            <a:off x="2012950" y="2393315"/>
            <a:ext cx="1158240" cy="1302385"/>
          </a:xfrm>
          <a:prstGeom prst="line">
            <a:avLst/>
          </a:prstGeom>
          <a:ln>
            <a:solidFill>
              <a:schemeClr val="tx2">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40" name="直接连接符 39"/>
          <p:cNvCxnSpPr>
            <a:stCxn id="15" idx="6"/>
            <a:endCxn id="18" idx="2"/>
          </p:cNvCxnSpPr>
          <p:nvPr/>
        </p:nvCxnSpPr>
        <p:spPr>
          <a:xfrm flipV="1">
            <a:off x="4033520" y="2393315"/>
            <a:ext cx="1774190" cy="1302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8" idx="6"/>
            <a:endCxn id="32" idx="1"/>
          </p:cNvCxnSpPr>
          <p:nvPr/>
        </p:nvCxnSpPr>
        <p:spPr>
          <a:xfrm>
            <a:off x="6670040" y="2393315"/>
            <a:ext cx="1934845" cy="1260475"/>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2" idx="7"/>
            <a:endCxn id="34" idx="2"/>
          </p:cNvCxnSpPr>
          <p:nvPr/>
        </p:nvCxnSpPr>
        <p:spPr>
          <a:xfrm flipV="1">
            <a:off x="9214485" y="2393315"/>
            <a:ext cx="1299210" cy="1260475"/>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116965" y="575310"/>
            <a:ext cx="1697355" cy="460375"/>
          </a:xfrm>
          <a:prstGeom prst="rect">
            <a:avLst/>
          </a:prstGeom>
          <a:noFill/>
        </p:spPr>
        <p:txBody>
          <a:bodyPr wrap="square" rtlCol="0">
            <a:spAutoFit/>
          </a:bodyPr>
          <a:p>
            <a:r>
              <a:rPr lang="zh-CN" altLang="en-US" sz="2400" b="1">
                <a:solidFill>
                  <a:schemeClr val="bg1"/>
                </a:solidFill>
                <a:latin typeface="+mn-ea"/>
              </a:rPr>
              <a:t>论文绪论</a:t>
            </a:r>
            <a:endParaRPr lang="zh-CN" altLang="en-US" sz="2400" b="1">
              <a:solidFill>
                <a:schemeClr val="bg1"/>
              </a:solidFill>
              <a:latin typeface="+mn-ea"/>
            </a:endParaRPr>
          </a:p>
        </p:txBody>
      </p:sp>
      <p:sp>
        <p:nvSpPr>
          <p:cNvPr id="12" name="文本框 11"/>
          <p:cNvSpPr txBox="1"/>
          <p:nvPr/>
        </p:nvSpPr>
        <p:spPr>
          <a:xfrm>
            <a:off x="6344920" y="575310"/>
            <a:ext cx="1697355" cy="460375"/>
          </a:xfrm>
          <a:prstGeom prst="rect">
            <a:avLst/>
          </a:prstGeom>
          <a:noFill/>
        </p:spPr>
        <p:txBody>
          <a:bodyPr wrap="square" rtlCol="0">
            <a:spAutoFit/>
          </a:bodyPr>
          <a:p>
            <a:r>
              <a:rPr lang="zh-CN" altLang="en-US" sz="2400">
                <a:solidFill>
                  <a:schemeClr val="bg1"/>
                </a:solidFill>
                <a:latin typeface="+mn-ea"/>
              </a:rPr>
              <a:t>研究方法</a:t>
            </a:r>
            <a:endParaRPr lang="zh-CN" altLang="en-US" sz="2400">
              <a:solidFill>
                <a:schemeClr val="bg1"/>
              </a:solidFill>
              <a:latin typeface="+mn-ea"/>
            </a:endParaRPr>
          </a:p>
        </p:txBody>
      </p:sp>
      <p:sp>
        <p:nvSpPr>
          <p:cNvPr id="13" name="文本框 12"/>
          <p:cNvSpPr txBox="1"/>
          <p:nvPr/>
        </p:nvSpPr>
        <p:spPr>
          <a:xfrm>
            <a:off x="3702050" y="575310"/>
            <a:ext cx="1697355" cy="460375"/>
          </a:xfrm>
          <a:prstGeom prst="rect">
            <a:avLst/>
          </a:prstGeom>
          <a:noFill/>
        </p:spPr>
        <p:txBody>
          <a:bodyPr wrap="square" rtlCol="0">
            <a:spAutoFit/>
          </a:bodyPr>
          <a:p>
            <a:r>
              <a:rPr lang="zh-CN" altLang="en-US" sz="2400">
                <a:solidFill>
                  <a:schemeClr val="bg1"/>
                </a:solidFill>
                <a:latin typeface="+mn-ea"/>
              </a:rPr>
              <a:t>内容阐述</a:t>
            </a:r>
            <a:endParaRPr lang="zh-CN" altLang="en-US" sz="2400">
              <a:solidFill>
                <a:schemeClr val="bg1"/>
              </a:solidFill>
              <a:latin typeface="+mn-ea"/>
            </a:endParaRPr>
          </a:p>
        </p:txBody>
      </p:sp>
      <p:sp>
        <p:nvSpPr>
          <p:cNvPr id="14" name="文本框 13"/>
          <p:cNvSpPr txBox="1"/>
          <p:nvPr/>
        </p:nvSpPr>
        <p:spPr>
          <a:xfrm>
            <a:off x="9086215" y="575310"/>
            <a:ext cx="1697355" cy="460375"/>
          </a:xfrm>
          <a:prstGeom prst="rect">
            <a:avLst/>
          </a:prstGeom>
          <a:noFill/>
        </p:spPr>
        <p:txBody>
          <a:bodyPr wrap="square" rtlCol="0">
            <a:spAutoFit/>
          </a:bodyPr>
          <a:p>
            <a:r>
              <a:rPr lang="zh-CN" altLang="en-US" sz="2400">
                <a:solidFill>
                  <a:schemeClr val="bg1"/>
                </a:solidFill>
                <a:latin typeface="+mn-ea"/>
              </a:rPr>
              <a:t>研究成果</a:t>
            </a:r>
            <a:endParaRPr lang="zh-CN" altLang="en-US" sz="2400">
              <a:solidFill>
                <a:schemeClr val="bg1"/>
              </a:solidFill>
              <a:latin typeface="+mn-ea"/>
            </a:endParaRPr>
          </a:p>
        </p:txBody>
      </p:sp>
      <p:grpSp>
        <p:nvGrpSpPr>
          <p:cNvPr id="3" name="组合 2"/>
          <p:cNvGrpSpPr/>
          <p:nvPr/>
        </p:nvGrpSpPr>
        <p:grpSpPr>
          <a:xfrm>
            <a:off x="667385" y="-303530"/>
            <a:ext cx="11207750" cy="1272540"/>
            <a:chOff x="1051" y="-478"/>
            <a:chExt cx="17650" cy="2004"/>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361" y="-478"/>
              <a:ext cx="3340" cy="2004"/>
            </a:xfrm>
            <a:prstGeom prst="rect">
              <a:avLst/>
            </a:prstGeom>
          </p:spPr>
        </p:pic>
        <p:cxnSp>
          <p:nvCxnSpPr>
            <p:cNvPr id="45" name="直接连接符 44"/>
            <p:cNvCxnSpPr/>
            <p:nvPr/>
          </p:nvCxnSpPr>
          <p:spPr>
            <a:xfrm>
              <a:off x="1051" y="1117"/>
              <a:ext cx="17100" cy="0"/>
            </a:xfrm>
            <a:prstGeom prst="line">
              <a:avLst/>
            </a:prstGeom>
            <a:noFill/>
            <a:ln w="22225" cap="flat" cmpd="sng" algn="ctr">
              <a:solidFill>
                <a:schemeClr val="tx2">
                  <a:lumMod val="75000"/>
                  <a:lumOff val="25000"/>
                </a:schemeClr>
              </a:solidFill>
              <a:prstDash val="solid"/>
              <a:miter lim="800000"/>
            </a:ln>
            <a:effectLst/>
          </p:spPr>
        </p:cxnSp>
      </p:grpSp>
      <p:sp>
        <p:nvSpPr>
          <p:cNvPr id="4" name="矩形 3"/>
          <p:cNvSpPr/>
          <p:nvPr/>
        </p:nvSpPr>
        <p:spPr>
          <a:xfrm>
            <a:off x="667385" y="71755"/>
            <a:ext cx="10730230" cy="521970"/>
          </a:xfrm>
          <a:prstGeom prst="rect">
            <a:avLst/>
          </a:prstGeom>
        </p:spPr>
        <p:txBody>
          <a:bodyPr wrap="square">
            <a:spAutoFit/>
          </a:bodyPr>
          <a:p>
            <a:r>
              <a:rPr lang="zh-CN" altLang="en-US" sz="2800" b="1" dirty="0">
                <a:solidFill>
                  <a:srgbClr val="1F3762"/>
                </a:solidFill>
                <a:cs typeface="+mn-ea"/>
                <a:sym typeface="+mn-lt"/>
              </a:rPr>
              <a:t>基于GAN-LSTM</a:t>
            </a:r>
            <a:r>
              <a:rPr lang="en-US" altLang="zh-CN" sz="2800" b="1" dirty="0">
                <a:solidFill>
                  <a:srgbClr val="1F3762"/>
                </a:solidFill>
                <a:cs typeface="+mn-ea"/>
                <a:sym typeface="+mn-lt"/>
              </a:rPr>
              <a:t>-R</a:t>
            </a:r>
            <a:r>
              <a:rPr lang="zh-CN" altLang="en-US" sz="2800" b="1" dirty="0">
                <a:solidFill>
                  <a:srgbClr val="1F3762"/>
                </a:solidFill>
                <a:cs typeface="+mn-ea"/>
                <a:sym typeface="+mn-lt"/>
              </a:rPr>
              <a:t>交通</a:t>
            </a:r>
            <a:r>
              <a:rPr lang="zh-CN" altLang="en-US" sz="2800" b="1" dirty="0">
                <a:solidFill>
                  <a:srgbClr val="1F3762"/>
                </a:solidFill>
                <a:cs typeface="+mn-ea"/>
                <a:sym typeface="+mn-lt"/>
              </a:rPr>
              <a:t>流插补预测系统设计</a:t>
            </a:r>
            <a:r>
              <a:rPr lang="en-US" altLang="zh-CN" sz="2800" b="1" dirty="0">
                <a:solidFill>
                  <a:srgbClr val="1F3762"/>
                </a:solidFill>
                <a:cs typeface="+mn-ea"/>
                <a:sym typeface="+mn-lt"/>
              </a:rPr>
              <a:t>--</a:t>
            </a:r>
            <a:r>
              <a:rPr lang="zh-CN" altLang="en-US" sz="2800" b="1" dirty="0">
                <a:solidFill>
                  <a:srgbClr val="1F3762"/>
                </a:solidFill>
                <a:cs typeface="+mn-ea"/>
                <a:sym typeface="+mn-lt"/>
              </a:rPr>
              <a:t>实验结果</a:t>
            </a:r>
            <a:endParaRPr lang="zh-CN" altLang="en-US" sz="2800" b="1" dirty="0">
              <a:solidFill>
                <a:srgbClr val="1F3762"/>
              </a:solidFill>
              <a:cs typeface="+mn-ea"/>
              <a:sym typeface="+mn-lt"/>
            </a:endParaRPr>
          </a:p>
        </p:txBody>
      </p:sp>
      <p:pic>
        <p:nvPicPr>
          <p:cNvPr id="6" name="图片 5"/>
          <p:cNvPicPr>
            <a:picLocks noChangeAspect="1"/>
          </p:cNvPicPr>
          <p:nvPr/>
        </p:nvPicPr>
        <p:blipFill>
          <a:blip r:embed="rId2"/>
          <a:stretch>
            <a:fillRect/>
          </a:stretch>
        </p:blipFill>
        <p:spPr>
          <a:xfrm>
            <a:off x="1574165" y="663575"/>
            <a:ext cx="9374505" cy="5800090"/>
          </a:xfrm>
          <a:prstGeom prst="rect">
            <a:avLst/>
          </a:prstGeom>
        </p:spPr>
      </p:pic>
    </p:spTree>
    <p:custDataLst>
      <p:tags r:id="rId3"/>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116965" y="575310"/>
            <a:ext cx="1697355" cy="460375"/>
          </a:xfrm>
          <a:prstGeom prst="rect">
            <a:avLst/>
          </a:prstGeom>
          <a:noFill/>
        </p:spPr>
        <p:txBody>
          <a:bodyPr wrap="square" rtlCol="0">
            <a:spAutoFit/>
          </a:bodyPr>
          <a:p>
            <a:r>
              <a:rPr lang="zh-CN" altLang="en-US" sz="2400" b="1">
                <a:solidFill>
                  <a:schemeClr val="bg1"/>
                </a:solidFill>
                <a:latin typeface="+mn-ea"/>
              </a:rPr>
              <a:t>论文绪论</a:t>
            </a:r>
            <a:endParaRPr lang="zh-CN" altLang="en-US" sz="2400" b="1">
              <a:solidFill>
                <a:schemeClr val="bg1"/>
              </a:solidFill>
              <a:latin typeface="+mn-ea"/>
            </a:endParaRPr>
          </a:p>
        </p:txBody>
      </p:sp>
      <p:sp>
        <p:nvSpPr>
          <p:cNvPr id="12" name="文本框 11"/>
          <p:cNvSpPr txBox="1"/>
          <p:nvPr/>
        </p:nvSpPr>
        <p:spPr>
          <a:xfrm>
            <a:off x="6344920" y="575310"/>
            <a:ext cx="1697355" cy="460375"/>
          </a:xfrm>
          <a:prstGeom prst="rect">
            <a:avLst/>
          </a:prstGeom>
          <a:noFill/>
        </p:spPr>
        <p:txBody>
          <a:bodyPr wrap="square" rtlCol="0">
            <a:spAutoFit/>
          </a:bodyPr>
          <a:p>
            <a:r>
              <a:rPr lang="zh-CN" altLang="en-US" sz="2400">
                <a:solidFill>
                  <a:schemeClr val="bg1"/>
                </a:solidFill>
                <a:latin typeface="+mn-ea"/>
              </a:rPr>
              <a:t>研究方法</a:t>
            </a:r>
            <a:endParaRPr lang="zh-CN" altLang="en-US" sz="2400">
              <a:solidFill>
                <a:schemeClr val="bg1"/>
              </a:solidFill>
              <a:latin typeface="+mn-ea"/>
            </a:endParaRPr>
          </a:p>
        </p:txBody>
      </p:sp>
      <p:sp>
        <p:nvSpPr>
          <p:cNvPr id="13" name="文本框 12"/>
          <p:cNvSpPr txBox="1"/>
          <p:nvPr/>
        </p:nvSpPr>
        <p:spPr>
          <a:xfrm>
            <a:off x="3702050" y="575310"/>
            <a:ext cx="1697355" cy="460375"/>
          </a:xfrm>
          <a:prstGeom prst="rect">
            <a:avLst/>
          </a:prstGeom>
          <a:noFill/>
        </p:spPr>
        <p:txBody>
          <a:bodyPr wrap="square" rtlCol="0">
            <a:spAutoFit/>
          </a:bodyPr>
          <a:p>
            <a:r>
              <a:rPr lang="zh-CN" altLang="en-US" sz="2400">
                <a:solidFill>
                  <a:schemeClr val="bg1"/>
                </a:solidFill>
                <a:latin typeface="+mn-ea"/>
              </a:rPr>
              <a:t>内容阐述</a:t>
            </a:r>
            <a:endParaRPr lang="zh-CN" altLang="en-US" sz="2400">
              <a:solidFill>
                <a:schemeClr val="bg1"/>
              </a:solidFill>
              <a:latin typeface="+mn-ea"/>
            </a:endParaRPr>
          </a:p>
        </p:txBody>
      </p:sp>
      <p:sp>
        <p:nvSpPr>
          <p:cNvPr id="14" name="文本框 13"/>
          <p:cNvSpPr txBox="1"/>
          <p:nvPr/>
        </p:nvSpPr>
        <p:spPr>
          <a:xfrm>
            <a:off x="9086215" y="575310"/>
            <a:ext cx="1697355" cy="460375"/>
          </a:xfrm>
          <a:prstGeom prst="rect">
            <a:avLst/>
          </a:prstGeom>
          <a:noFill/>
        </p:spPr>
        <p:txBody>
          <a:bodyPr wrap="square" rtlCol="0">
            <a:spAutoFit/>
          </a:bodyPr>
          <a:p>
            <a:r>
              <a:rPr lang="zh-CN" altLang="en-US" sz="2400">
                <a:solidFill>
                  <a:schemeClr val="bg1"/>
                </a:solidFill>
                <a:latin typeface="+mn-ea"/>
              </a:rPr>
              <a:t>研究成果</a:t>
            </a:r>
            <a:endParaRPr lang="zh-CN" altLang="en-US" sz="2400">
              <a:solidFill>
                <a:schemeClr val="bg1"/>
              </a:solidFill>
              <a:latin typeface="+mn-ea"/>
            </a:endParaRPr>
          </a:p>
        </p:txBody>
      </p:sp>
      <p:grpSp>
        <p:nvGrpSpPr>
          <p:cNvPr id="3" name="组合 2"/>
          <p:cNvGrpSpPr/>
          <p:nvPr/>
        </p:nvGrpSpPr>
        <p:grpSpPr>
          <a:xfrm>
            <a:off x="667385" y="-303530"/>
            <a:ext cx="11207750" cy="1272540"/>
            <a:chOff x="1051" y="-478"/>
            <a:chExt cx="17650" cy="2004"/>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361" y="-478"/>
              <a:ext cx="3340" cy="2004"/>
            </a:xfrm>
            <a:prstGeom prst="rect">
              <a:avLst/>
            </a:prstGeom>
          </p:spPr>
        </p:pic>
        <p:cxnSp>
          <p:nvCxnSpPr>
            <p:cNvPr id="45" name="直接连接符 44"/>
            <p:cNvCxnSpPr/>
            <p:nvPr/>
          </p:nvCxnSpPr>
          <p:spPr>
            <a:xfrm>
              <a:off x="1051" y="1117"/>
              <a:ext cx="17100" cy="0"/>
            </a:xfrm>
            <a:prstGeom prst="line">
              <a:avLst/>
            </a:prstGeom>
            <a:noFill/>
            <a:ln w="22225" cap="flat" cmpd="sng" algn="ctr">
              <a:solidFill>
                <a:schemeClr val="tx2">
                  <a:lumMod val="75000"/>
                  <a:lumOff val="25000"/>
                </a:schemeClr>
              </a:solidFill>
              <a:prstDash val="solid"/>
              <a:miter lim="800000"/>
            </a:ln>
            <a:effectLst/>
          </p:spPr>
        </p:cxnSp>
      </p:grpSp>
      <p:sp>
        <p:nvSpPr>
          <p:cNvPr id="4" name="矩形 3"/>
          <p:cNvSpPr/>
          <p:nvPr/>
        </p:nvSpPr>
        <p:spPr>
          <a:xfrm>
            <a:off x="667385" y="71755"/>
            <a:ext cx="10730230" cy="521970"/>
          </a:xfrm>
          <a:prstGeom prst="rect">
            <a:avLst/>
          </a:prstGeom>
        </p:spPr>
        <p:txBody>
          <a:bodyPr wrap="square">
            <a:spAutoFit/>
          </a:bodyPr>
          <a:p>
            <a:r>
              <a:rPr lang="zh-CN" altLang="en-US" sz="2800" b="1" dirty="0">
                <a:solidFill>
                  <a:srgbClr val="1F3762"/>
                </a:solidFill>
                <a:cs typeface="+mn-ea"/>
                <a:sym typeface="+mn-lt"/>
              </a:rPr>
              <a:t>基于GAN-LSTM</a:t>
            </a:r>
            <a:r>
              <a:rPr lang="en-US" altLang="zh-CN" sz="2800" b="1" dirty="0">
                <a:solidFill>
                  <a:srgbClr val="1F3762"/>
                </a:solidFill>
                <a:cs typeface="+mn-ea"/>
                <a:sym typeface="+mn-lt"/>
              </a:rPr>
              <a:t>-R</a:t>
            </a:r>
            <a:r>
              <a:rPr lang="zh-CN" altLang="en-US" sz="2800" b="1" dirty="0">
                <a:solidFill>
                  <a:srgbClr val="1F3762"/>
                </a:solidFill>
                <a:cs typeface="+mn-ea"/>
                <a:sym typeface="+mn-lt"/>
              </a:rPr>
              <a:t>交通</a:t>
            </a:r>
            <a:r>
              <a:rPr lang="zh-CN" altLang="en-US" sz="2800" b="1" dirty="0">
                <a:solidFill>
                  <a:srgbClr val="1F3762"/>
                </a:solidFill>
                <a:cs typeface="+mn-ea"/>
                <a:sym typeface="+mn-lt"/>
              </a:rPr>
              <a:t>流插补预测系统设计</a:t>
            </a:r>
            <a:r>
              <a:rPr lang="en-US" altLang="zh-CN" sz="2800" b="1" dirty="0">
                <a:solidFill>
                  <a:srgbClr val="1F3762"/>
                </a:solidFill>
                <a:cs typeface="+mn-ea"/>
                <a:sym typeface="+mn-lt"/>
              </a:rPr>
              <a:t>--</a:t>
            </a:r>
            <a:r>
              <a:rPr lang="zh-CN" altLang="en-US" sz="2800" b="1" dirty="0">
                <a:solidFill>
                  <a:srgbClr val="1F3762"/>
                </a:solidFill>
                <a:cs typeface="+mn-ea"/>
                <a:sym typeface="+mn-lt"/>
              </a:rPr>
              <a:t>实验结果</a:t>
            </a:r>
            <a:endParaRPr lang="zh-CN" altLang="en-US" sz="2800" b="1" dirty="0">
              <a:solidFill>
                <a:srgbClr val="1F3762"/>
              </a:solidFill>
              <a:cs typeface="+mn-ea"/>
              <a:sym typeface="+mn-lt"/>
            </a:endParaRPr>
          </a:p>
        </p:txBody>
      </p:sp>
      <p:sp>
        <p:nvSpPr>
          <p:cNvPr id="52" name="矩形 1"/>
          <p:cNvSpPr/>
          <p:nvPr/>
        </p:nvSpPr>
        <p:spPr>
          <a:xfrm>
            <a:off x="3736089" y="4926088"/>
            <a:ext cx="4550627" cy="593332"/>
          </a:xfrm>
          <a:prstGeom prst="rect">
            <a:avLst/>
          </a:prstGeom>
          <a:solidFill>
            <a:srgbClr val="FFFFFF"/>
          </a:solidFill>
          <a:ln w="9525" cap="flat" cmpd="sng">
            <a:solidFill>
              <a:srgbClr val="FFFFFF"/>
            </a:solidFill>
            <a:prstDash val="solid"/>
            <a:miter/>
            <a:headEnd type="none" w="med" len="med"/>
            <a:tailEnd type="none" w="med" len="med"/>
          </a:ln>
        </p:spPr>
        <p:txBody>
          <a:bodyPr upright="1"/>
          <a:p>
            <a:pPr indent="0" algn="l"/>
            <a:r>
              <a:rPr lang="en-US" altLang="zh-CN" sz="20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rPr>
              <a:t>          </a:t>
            </a:r>
            <a:r>
              <a:rPr lang="zh-CN" altLang="en-US" sz="20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rPr>
              <a:t>图</a:t>
            </a:r>
            <a:r>
              <a:rPr lang="en-US" altLang="zh-CN" sz="20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rPr>
              <a:t>6 </a:t>
            </a:r>
            <a:r>
              <a:rPr lang="zh-CN" altLang="en-US" sz="20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rPr>
              <a:t>缺失值处理</a:t>
            </a:r>
            <a:endParaRPr lang="en-US" altLang="zh-CN" sz="3200" kern="100">
              <a:latin typeface="Calibri" panose="020F0502020204030204"/>
              <a:ea typeface="宋体" panose="02010600030101010101" pitchFamily="2" charset="-122"/>
              <a:cs typeface="Times New Roman" panose="02020603050405020304"/>
              <a:sym typeface="Times New Roman" panose="02020603050405020304"/>
            </a:endParaRPr>
          </a:p>
          <a:p>
            <a:pPr indent="152400" algn="just" rtl="0" eaLnBrk="1" fontAlgn="auto" latinLnBrk="0" hangingPunct="1">
              <a:lnSpc>
                <a:spcPts val="2200"/>
              </a:lnSpc>
            </a:pPr>
            <a:r>
              <a:rPr lang="en-US" altLang="zh-CN" sz="12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rPr>
              <a:t> </a:t>
            </a:r>
            <a:endParaRPr lang="en-US" altLang="zh-CN" sz="12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pic>
        <p:nvPicPr>
          <p:cNvPr id="5" name="图片 4"/>
          <p:cNvPicPr>
            <a:picLocks noChangeAspect="1"/>
          </p:cNvPicPr>
          <p:nvPr/>
        </p:nvPicPr>
        <p:blipFill>
          <a:blip r:embed="rId2"/>
          <a:stretch>
            <a:fillRect/>
          </a:stretch>
        </p:blipFill>
        <p:spPr>
          <a:xfrm>
            <a:off x="1871345" y="709295"/>
            <a:ext cx="9892665" cy="5441315"/>
          </a:xfrm>
          <a:prstGeom prst="rect">
            <a:avLst/>
          </a:prstGeom>
        </p:spPr>
      </p:pic>
      <p:pic>
        <p:nvPicPr>
          <p:cNvPr id="19" name="图片 19" descr="E:\毕业设计（论文）相关资料\2018毕业设计（论文）相关资料\画图\4a.emf4a"/>
          <p:cNvPicPr>
            <a:picLocks noChangeAspect="1"/>
          </p:cNvPicPr>
          <p:nvPr/>
        </p:nvPicPr>
        <p:blipFill>
          <a:blip r:embed="rId3"/>
          <a:srcRect l="4661" r="5105"/>
          <a:stretch>
            <a:fillRect/>
          </a:stretch>
        </p:blipFill>
        <p:spPr>
          <a:xfrm>
            <a:off x="1257300" y="1558290"/>
            <a:ext cx="9374505" cy="3741420"/>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116965" y="575310"/>
            <a:ext cx="1697355" cy="460375"/>
          </a:xfrm>
          <a:prstGeom prst="rect">
            <a:avLst/>
          </a:prstGeom>
          <a:noFill/>
        </p:spPr>
        <p:txBody>
          <a:bodyPr wrap="square" rtlCol="0">
            <a:spAutoFit/>
          </a:bodyPr>
          <a:p>
            <a:r>
              <a:rPr lang="zh-CN" altLang="en-US" sz="2400" b="1">
                <a:solidFill>
                  <a:schemeClr val="bg1"/>
                </a:solidFill>
                <a:latin typeface="+mn-ea"/>
              </a:rPr>
              <a:t>论文绪论</a:t>
            </a:r>
            <a:endParaRPr lang="zh-CN" altLang="en-US" sz="2400" b="1">
              <a:solidFill>
                <a:schemeClr val="bg1"/>
              </a:solidFill>
              <a:latin typeface="+mn-ea"/>
            </a:endParaRPr>
          </a:p>
        </p:txBody>
      </p:sp>
      <p:sp>
        <p:nvSpPr>
          <p:cNvPr id="12" name="文本框 11"/>
          <p:cNvSpPr txBox="1"/>
          <p:nvPr/>
        </p:nvSpPr>
        <p:spPr>
          <a:xfrm>
            <a:off x="6344920" y="575310"/>
            <a:ext cx="1697355" cy="460375"/>
          </a:xfrm>
          <a:prstGeom prst="rect">
            <a:avLst/>
          </a:prstGeom>
          <a:noFill/>
        </p:spPr>
        <p:txBody>
          <a:bodyPr wrap="square" rtlCol="0">
            <a:spAutoFit/>
          </a:bodyPr>
          <a:p>
            <a:r>
              <a:rPr lang="zh-CN" altLang="en-US" sz="2400">
                <a:solidFill>
                  <a:schemeClr val="bg1"/>
                </a:solidFill>
                <a:latin typeface="+mn-ea"/>
              </a:rPr>
              <a:t>研究方法</a:t>
            </a:r>
            <a:endParaRPr lang="zh-CN" altLang="en-US" sz="2400">
              <a:solidFill>
                <a:schemeClr val="bg1"/>
              </a:solidFill>
              <a:latin typeface="+mn-ea"/>
            </a:endParaRPr>
          </a:p>
        </p:txBody>
      </p:sp>
      <p:sp>
        <p:nvSpPr>
          <p:cNvPr id="13" name="文本框 12"/>
          <p:cNvSpPr txBox="1"/>
          <p:nvPr/>
        </p:nvSpPr>
        <p:spPr>
          <a:xfrm>
            <a:off x="3702050" y="575310"/>
            <a:ext cx="1697355" cy="460375"/>
          </a:xfrm>
          <a:prstGeom prst="rect">
            <a:avLst/>
          </a:prstGeom>
          <a:noFill/>
        </p:spPr>
        <p:txBody>
          <a:bodyPr wrap="square" rtlCol="0">
            <a:spAutoFit/>
          </a:bodyPr>
          <a:p>
            <a:r>
              <a:rPr lang="zh-CN" altLang="en-US" sz="2400">
                <a:solidFill>
                  <a:schemeClr val="bg1"/>
                </a:solidFill>
                <a:latin typeface="+mn-ea"/>
              </a:rPr>
              <a:t>内容阐述</a:t>
            </a:r>
            <a:endParaRPr lang="zh-CN" altLang="en-US" sz="2400">
              <a:solidFill>
                <a:schemeClr val="bg1"/>
              </a:solidFill>
              <a:latin typeface="+mn-ea"/>
            </a:endParaRPr>
          </a:p>
        </p:txBody>
      </p:sp>
      <p:sp>
        <p:nvSpPr>
          <p:cNvPr id="14" name="文本框 13"/>
          <p:cNvSpPr txBox="1"/>
          <p:nvPr/>
        </p:nvSpPr>
        <p:spPr>
          <a:xfrm>
            <a:off x="9086215" y="575310"/>
            <a:ext cx="1697355" cy="460375"/>
          </a:xfrm>
          <a:prstGeom prst="rect">
            <a:avLst/>
          </a:prstGeom>
          <a:noFill/>
        </p:spPr>
        <p:txBody>
          <a:bodyPr wrap="square" rtlCol="0">
            <a:spAutoFit/>
          </a:bodyPr>
          <a:p>
            <a:r>
              <a:rPr lang="zh-CN" altLang="en-US" sz="2400">
                <a:solidFill>
                  <a:schemeClr val="bg1"/>
                </a:solidFill>
                <a:latin typeface="+mn-ea"/>
              </a:rPr>
              <a:t>研究成果</a:t>
            </a:r>
            <a:endParaRPr lang="zh-CN" altLang="en-US" sz="2400">
              <a:solidFill>
                <a:schemeClr val="bg1"/>
              </a:solidFill>
              <a:latin typeface="+mn-ea"/>
            </a:endParaRPr>
          </a:p>
        </p:txBody>
      </p:sp>
      <p:sp>
        <p:nvSpPr>
          <p:cNvPr id="2" name="文本框 1"/>
          <p:cNvSpPr txBox="1"/>
          <p:nvPr/>
        </p:nvSpPr>
        <p:spPr>
          <a:xfrm>
            <a:off x="926465" y="2363470"/>
            <a:ext cx="10575290" cy="368300"/>
          </a:xfrm>
          <a:prstGeom prst="rect">
            <a:avLst/>
          </a:prstGeom>
          <a:noFill/>
        </p:spPr>
        <p:txBody>
          <a:bodyPr wrap="square" rtlCol="0">
            <a:spAutoFit/>
          </a:bodyPr>
          <a:p>
            <a:r>
              <a:rPr lang="en-US" altLang="zh-CN"/>
              <a:t>	</a:t>
            </a:r>
            <a:endParaRPr lang="en-US" altLang="zh-CN"/>
          </a:p>
        </p:txBody>
      </p:sp>
      <p:grpSp>
        <p:nvGrpSpPr>
          <p:cNvPr id="3" name="组合 2"/>
          <p:cNvGrpSpPr/>
          <p:nvPr/>
        </p:nvGrpSpPr>
        <p:grpSpPr>
          <a:xfrm>
            <a:off x="667385" y="-303530"/>
            <a:ext cx="11207750" cy="1272540"/>
            <a:chOff x="1051" y="-478"/>
            <a:chExt cx="17650" cy="2004"/>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361" y="-478"/>
              <a:ext cx="3340" cy="2004"/>
            </a:xfrm>
            <a:prstGeom prst="rect">
              <a:avLst/>
            </a:prstGeom>
          </p:spPr>
        </p:pic>
        <p:cxnSp>
          <p:nvCxnSpPr>
            <p:cNvPr id="45" name="直接连接符 44"/>
            <p:cNvCxnSpPr/>
            <p:nvPr/>
          </p:nvCxnSpPr>
          <p:spPr>
            <a:xfrm>
              <a:off x="1051" y="1117"/>
              <a:ext cx="17100" cy="0"/>
            </a:xfrm>
            <a:prstGeom prst="line">
              <a:avLst/>
            </a:prstGeom>
            <a:noFill/>
            <a:ln w="22225" cap="flat" cmpd="sng" algn="ctr">
              <a:solidFill>
                <a:schemeClr val="tx2">
                  <a:lumMod val="75000"/>
                  <a:lumOff val="25000"/>
                </a:schemeClr>
              </a:solidFill>
              <a:prstDash val="solid"/>
              <a:miter lim="800000"/>
            </a:ln>
            <a:effectLst/>
          </p:spPr>
        </p:cxnSp>
      </p:grpSp>
      <p:sp>
        <p:nvSpPr>
          <p:cNvPr id="4" name="矩形 3"/>
          <p:cNvSpPr/>
          <p:nvPr/>
        </p:nvSpPr>
        <p:spPr>
          <a:xfrm>
            <a:off x="667385" y="71755"/>
            <a:ext cx="10730230" cy="521970"/>
          </a:xfrm>
          <a:prstGeom prst="rect">
            <a:avLst/>
          </a:prstGeom>
        </p:spPr>
        <p:txBody>
          <a:bodyPr wrap="square">
            <a:spAutoFit/>
          </a:bodyPr>
          <a:p>
            <a:r>
              <a:rPr lang="zh-CN" altLang="en-US" sz="2800" b="1" dirty="0">
                <a:solidFill>
                  <a:srgbClr val="1F3762"/>
                </a:solidFill>
                <a:cs typeface="+mn-ea"/>
                <a:sym typeface="+mn-lt"/>
              </a:rPr>
              <a:t>基于GAN-LSTM</a:t>
            </a:r>
            <a:r>
              <a:rPr lang="en-US" altLang="zh-CN" sz="2800" b="1" dirty="0">
                <a:solidFill>
                  <a:srgbClr val="1F3762"/>
                </a:solidFill>
                <a:cs typeface="+mn-ea"/>
                <a:sym typeface="+mn-lt"/>
              </a:rPr>
              <a:t>-R</a:t>
            </a:r>
            <a:r>
              <a:rPr lang="zh-CN" altLang="en-US" sz="2800" b="1" dirty="0">
                <a:solidFill>
                  <a:srgbClr val="1F3762"/>
                </a:solidFill>
                <a:cs typeface="+mn-ea"/>
                <a:sym typeface="+mn-lt"/>
              </a:rPr>
              <a:t>交通</a:t>
            </a:r>
            <a:r>
              <a:rPr lang="zh-CN" altLang="en-US" sz="2800" b="1" dirty="0">
                <a:solidFill>
                  <a:srgbClr val="1F3762"/>
                </a:solidFill>
                <a:cs typeface="+mn-ea"/>
                <a:sym typeface="+mn-lt"/>
              </a:rPr>
              <a:t>流插补预测系统设计</a:t>
            </a:r>
            <a:r>
              <a:rPr lang="en-US" altLang="zh-CN" sz="2800" b="1" dirty="0">
                <a:solidFill>
                  <a:srgbClr val="1F3762"/>
                </a:solidFill>
                <a:cs typeface="+mn-ea"/>
                <a:sym typeface="+mn-lt"/>
              </a:rPr>
              <a:t>--</a:t>
            </a:r>
            <a:r>
              <a:rPr lang="zh-CN" altLang="en-US" sz="2800" b="1" dirty="0">
                <a:solidFill>
                  <a:srgbClr val="1F3762"/>
                </a:solidFill>
                <a:cs typeface="+mn-ea"/>
                <a:sym typeface="+mn-lt"/>
              </a:rPr>
              <a:t>实验结果</a:t>
            </a:r>
            <a:endParaRPr lang="zh-CN" altLang="en-US" sz="2800" b="1" dirty="0">
              <a:solidFill>
                <a:srgbClr val="1F3762"/>
              </a:solidFill>
              <a:cs typeface="+mn-ea"/>
              <a:sym typeface="+mn-lt"/>
            </a:endParaRPr>
          </a:p>
        </p:txBody>
      </p:sp>
      <p:sp>
        <p:nvSpPr>
          <p:cNvPr id="52" name="矩形 1"/>
          <p:cNvSpPr/>
          <p:nvPr/>
        </p:nvSpPr>
        <p:spPr>
          <a:xfrm>
            <a:off x="3701799" y="5399798"/>
            <a:ext cx="4550627" cy="593332"/>
          </a:xfrm>
          <a:prstGeom prst="rect">
            <a:avLst/>
          </a:prstGeom>
          <a:solidFill>
            <a:srgbClr val="FFFFFF"/>
          </a:solidFill>
          <a:ln w="9525" cap="flat" cmpd="sng">
            <a:solidFill>
              <a:srgbClr val="FFFFFF"/>
            </a:solidFill>
            <a:prstDash val="solid"/>
            <a:miter/>
            <a:headEnd type="none" w="med" len="med"/>
            <a:tailEnd type="none" w="med" len="med"/>
          </a:ln>
        </p:spPr>
        <p:txBody>
          <a:bodyPr upright="1"/>
          <a:lstStyle/>
          <a:p>
            <a:pPr indent="0" algn="l"/>
            <a:r>
              <a:rPr lang="en-US" altLang="zh-CN" sz="20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rPr>
              <a:t>              </a:t>
            </a:r>
            <a:r>
              <a:rPr lang="zh-CN" altLang="en-US" sz="20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rPr>
              <a:t>图</a:t>
            </a:r>
            <a:r>
              <a:rPr lang="en-US" altLang="zh-CN" sz="20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rPr>
              <a:t>8 </a:t>
            </a:r>
            <a:r>
              <a:rPr lang="zh-CN" altLang="en-US" sz="20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rPr>
              <a:t>降噪</a:t>
            </a:r>
            <a:r>
              <a:rPr lang="en-US" altLang="zh-CN" sz="12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rPr>
              <a:t> </a:t>
            </a:r>
            <a:endParaRPr lang="en-US" altLang="zh-CN" sz="12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pic>
        <p:nvPicPr>
          <p:cNvPr id="5" name="图片 4"/>
          <p:cNvPicPr>
            <a:picLocks noChangeAspect="1"/>
          </p:cNvPicPr>
          <p:nvPr/>
        </p:nvPicPr>
        <p:blipFill>
          <a:blip r:embed="rId2"/>
          <a:stretch>
            <a:fillRect/>
          </a:stretch>
        </p:blipFill>
        <p:spPr>
          <a:xfrm>
            <a:off x="833120" y="898525"/>
            <a:ext cx="11042015" cy="5475605"/>
          </a:xfrm>
          <a:prstGeom prst="rect">
            <a:avLst/>
          </a:prstGeom>
        </p:spPr>
      </p:pic>
      <p:pic>
        <p:nvPicPr>
          <p:cNvPr id="87" name="图片 87" descr="4b"/>
          <p:cNvPicPr>
            <a:picLocks noChangeAspect="1"/>
          </p:cNvPicPr>
          <p:nvPr/>
        </p:nvPicPr>
        <p:blipFill>
          <a:blip r:embed="rId3"/>
          <a:srcRect l="5409" r="6215"/>
          <a:stretch>
            <a:fillRect/>
          </a:stretch>
        </p:blipFill>
        <p:spPr>
          <a:xfrm>
            <a:off x="1345565" y="1372870"/>
            <a:ext cx="9502775" cy="3852545"/>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custDataLst>
              <p:tags r:id="rId1"/>
            </p:custDataLst>
          </p:nvPr>
        </p:nvSpPr>
        <p:spPr>
          <a:xfrm>
            <a:off x="1116965" y="575310"/>
            <a:ext cx="1697355" cy="460375"/>
          </a:xfrm>
          <a:prstGeom prst="rect">
            <a:avLst/>
          </a:prstGeom>
          <a:noFill/>
        </p:spPr>
        <p:txBody>
          <a:bodyPr wrap="square" rtlCol="0">
            <a:spAutoFit/>
          </a:bodyPr>
          <a:p>
            <a:r>
              <a:rPr lang="zh-CN" altLang="en-US" sz="2400" b="1">
                <a:solidFill>
                  <a:schemeClr val="bg1"/>
                </a:solidFill>
                <a:latin typeface="+mn-ea"/>
              </a:rPr>
              <a:t>选题意义</a:t>
            </a:r>
            <a:endParaRPr lang="zh-CN" altLang="en-US" sz="2400" b="1">
              <a:solidFill>
                <a:schemeClr val="bg1"/>
              </a:solidFill>
              <a:latin typeface="+mn-ea"/>
            </a:endParaRPr>
          </a:p>
        </p:txBody>
      </p:sp>
      <p:sp>
        <p:nvSpPr>
          <p:cNvPr id="12" name="文本框 11"/>
          <p:cNvSpPr txBox="1"/>
          <p:nvPr>
            <p:custDataLst>
              <p:tags r:id="rId2"/>
            </p:custDataLst>
          </p:nvPr>
        </p:nvSpPr>
        <p:spPr>
          <a:xfrm>
            <a:off x="6344920" y="575310"/>
            <a:ext cx="1697355" cy="460375"/>
          </a:xfrm>
          <a:prstGeom prst="rect">
            <a:avLst/>
          </a:prstGeom>
          <a:noFill/>
        </p:spPr>
        <p:txBody>
          <a:bodyPr wrap="square" rtlCol="0">
            <a:spAutoFit/>
          </a:bodyPr>
          <a:p>
            <a:r>
              <a:rPr lang="zh-CN" altLang="en-US" sz="2400">
                <a:solidFill>
                  <a:schemeClr val="bg1"/>
                </a:solidFill>
                <a:latin typeface="+mn-ea"/>
              </a:rPr>
              <a:t>课题背景</a:t>
            </a:r>
            <a:endParaRPr lang="zh-CN" altLang="en-US" sz="2400">
              <a:solidFill>
                <a:schemeClr val="bg1"/>
              </a:solidFill>
              <a:latin typeface="+mn-ea"/>
            </a:endParaRPr>
          </a:p>
        </p:txBody>
      </p:sp>
      <p:sp>
        <p:nvSpPr>
          <p:cNvPr id="13" name="文本框 12"/>
          <p:cNvSpPr txBox="1"/>
          <p:nvPr>
            <p:custDataLst>
              <p:tags r:id="rId3"/>
            </p:custDataLst>
          </p:nvPr>
        </p:nvSpPr>
        <p:spPr>
          <a:xfrm>
            <a:off x="3702050" y="575310"/>
            <a:ext cx="1697355" cy="460375"/>
          </a:xfrm>
          <a:prstGeom prst="rect">
            <a:avLst/>
          </a:prstGeom>
          <a:noFill/>
        </p:spPr>
        <p:txBody>
          <a:bodyPr wrap="square" rtlCol="0">
            <a:spAutoFit/>
          </a:bodyPr>
          <a:p>
            <a:r>
              <a:rPr lang="zh-CN" altLang="en-US" sz="2400">
                <a:solidFill>
                  <a:schemeClr val="bg1"/>
                </a:solidFill>
                <a:latin typeface="+mn-ea"/>
              </a:rPr>
              <a:t>内容阐述</a:t>
            </a:r>
            <a:endParaRPr lang="zh-CN" altLang="en-US" sz="2400">
              <a:solidFill>
                <a:schemeClr val="bg1"/>
              </a:solidFill>
              <a:latin typeface="+mn-ea"/>
            </a:endParaRPr>
          </a:p>
        </p:txBody>
      </p:sp>
      <p:sp>
        <p:nvSpPr>
          <p:cNvPr id="14" name="文本框 13"/>
          <p:cNvSpPr txBox="1"/>
          <p:nvPr>
            <p:custDataLst>
              <p:tags r:id="rId4"/>
            </p:custDataLst>
          </p:nvPr>
        </p:nvSpPr>
        <p:spPr>
          <a:xfrm>
            <a:off x="9086215" y="575310"/>
            <a:ext cx="1697355" cy="460375"/>
          </a:xfrm>
          <a:prstGeom prst="rect">
            <a:avLst/>
          </a:prstGeom>
          <a:noFill/>
        </p:spPr>
        <p:txBody>
          <a:bodyPr wrap="square" rtlCol="0">
            <a:spAutoFit/>
          </a:bodyPr>
          <a:p>
            <a:r>
              <a:rPr lang="zh-CN" altLang="en-US" sz="2400">
                <a:solidFill>
                  <a:schemeClr val="bg1"/>
                </a:solidFill>
                <a:latin typeface="+mn-ea"/>
              </a:rPr>
              <a:t>研究成果</a:t>
            </a:r>
            <a:endParaRPr lang="zh-CN" altLang="en-US" sz="2400">
              <a:solidFill>
                <a:schemeClr val="bg1"/>
              </a:solidFill>
              <a:latin typeface="+mn-ea"/>
            </a:endParaRPr>
          </a:p>
        </p:txBody>
      </p:sp>
      <p:grpSp>
        <p:nvGrpSpPr>
          <p:cNvPr id="3" name="组合 2"/>
          <p:cNvGrpSpPr/>
          <p:nvPr/>
        </p:nvGrpSpPr>
        <p:grpSpPr>
          <a:xfrm>
            <a:off x="667385" y="-303530"/>
            <a:ext cx="11207750" cy="1272540"/>
            <a:chOff x="1051" y="-478"/>
            <a:chExt cx="17650" cy="2004"/>
          </a:xfrm>
        </p:grpSpPr>
        <p:pic>
          <p:nvPicPr>
            <p:cNvPr id="2" name="图片 1"/>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15361" y="-478"/>
              <a:ext cx="3340" cy="2004"/>
            </a:xfrm>
            <a:prstGeom prst="rect">
              <a:avLst/>
            </a:prstGeom>
          </p:spPr>
        </p:pic>
        <p:cxnSp>
          <p:nvCxnSpPr>
            <p:cNvPr id="45" name="直接连接符 44"/>
            <p:cNvCxnSpPr/>
            <p:nvPr/>
          </p:nvCxnSpPr>
          <p:spPr>
            <a:xfrm>
              <a:off x="1051" y="1117"/>
              <a:ext cx="17100" cy="0"/>
            </a:xfrm>
            <a:prstGeom prst="line">
              <a:avLst/>
            </a:prstGeom>
            <a:noFill/>
            <a:ln w="22225" cap="flat" cmpd="sng" algn="ctr">
              <a:solidFill>
                <a:schemeClr val="tx2">
                  <a:lumMod val="75000"/>
                  <a:lumOff val="25000"/>
                </a:schemeClr>
              </a:solidFill>
              <a:prstDash val="solid"/>
              <a:miter lim="800000"/>
            </a:ln>
            <a:effectLst/>
          </p:spPr>
        </p:cxnSp>
      </p:grpSp>
      <p:sp>
        <p:nvSpPr>
          <p:cNvPr id="4" name="矩形 3"/>
          <p:cNvSpPr/>
          <p:nvPr/>
        </p:nvSpPr>
        <p:spPr>
          <a:xfrm>
            <a:off x="667385" y="71755"/>
            <a:ext cx="10730230" cy="521970"/>
          </a:xfrm>
          <a:prstGeom prst="rect">
            <a:avLst/>
          </a:prstGeom>
        </p:spPr>
        <p:txBody>
          <a:bodyPr wrap="square">
            <a:spAutoFit/>
          </a:bodyPr>
          <a:p>
            <a:r>
              <a:rPr lang="zh-CN" altLang="en-US" sz="2800" b="1" dirty="0">
                <a:solidFill>
                  <a:srgbClr val="1F3762"/>
                </a:solidFill>
                <a:cs typeface="+mn-ea"/>
                <a:sym typeface="+mn-lt"/>
              </a:rPr>
              <a:t>基于GAN-LSTM</a:t>
            </a:r>
            <a:r>
              <a:rPr lang="en-US" altLang="zh-CN" sz="2800" b="1" dirty="0">
                <a:solidFill>
                  <a:srgbClr val="1F3762"/>
                </a:solidFill>
                <a:cs typeface="+mn-ea"/>
                <a:sym typeface="+mn-lt"/>
              </a:rPr>
              <a:t>-R</a:t>
            </a:r>
            <a:r>
              <a:rPr lang="zh-CN" altLang="en-US" sz="2800" b="1" dirty="0">
                <a:solidFill>
                  <a:srgbClr val="1F3762"/>
                </a:solidFill>
                <a:cs typeface="+mn-ea"/>
                <a:sym typeface="+mn-lt"/>
              </a:rPr>
              <a:t>交通</a:t>
            </a:r>
            <a:r>
              <a:rPr lang="zh-CN" altLang="en-US" sz="2800" b="1" dirty="0">
                <a:solidFill>
                  <a:srgbClr val="1F3762"/>
                </a:solidFill>
                <a:cs typeface="+mn-ea"/>
                <a:sym typeface="+mn-lt"/>
              </a:rPr>
              <a:t>流插补预测系统设计</a:t>
            </a:r>
            <a:r>
              <a:rPr lang="en-US" altLang="zh-CN" sz="2800" b="1" dirty="0">
                <a:solidFill>
                  <a:srgbClr val="1F3762"/>
                </a:solidFill>
                <a:cs typeface="+mn-ea"/>
                <a:sym typeface="+mn-lt"/>
              </a:rPr>
              <a:t>--</a:t>
            </a:r>
            <a:r>
              <a:rPr lang="zh-CN" altLang="en-US" sz="2800" b="1" dirty="0">
                <a:solidFill>
                  <a:srgbClr val="1F3762"/>
                </a:solidFill>
                <a:cs typeface="+mn-ea"/>
                <a:sym typeface="+mn-lt"/>
              </a:rPr>
              <a:t>实验结果</a:t>
            </a:r>
            <a:endParaRPr lang="zh-CN" altLang="en-US" sz="2800" b="1" dirty="0">
              <a:solidFill>
                <a:srgbClr val="1F3762"/>
              </a:solidFill>
              <a:cs typeface="+mn-ea"/>
              <a:sym typeface="+mn-lt"/>
            </a:endParaRPr>
          </a:p>
        </p:txBody>
      </p:sp>
      <p:sp>
        <p:nvSpPr>
          <p:cNvPr id="52" name="矩形 1"/>
          <p:cNvSpPr/>
          <p:nvPr>
            <p:custDataLst>
              <p:tags r:id="rId7"/>
            </p:custDataLst>
          </p:nvPr>
        </p:nvSpPr>
        <p:spPr>
          <a:xfrm>
            <a:off x="3701799" y="5319153"/>
            <a:ext cx="4550627" cy="593332"/>
          </a:xfrm>
          <a:prstGeom prst="rect">
            <a:avLst/>
          </a:prstGeom>
          <a:solidFill>
            <a:srgbClr val="FFFFFF"/>
          </a:solidFill>
          <a:ln w="9525" cap="flat" cmpd="sng">
            <a:solidFill>
              <a:srgbClr val="FFFFFF"/>
            </a:solidFill>
            <a:prstDash val="solid"/>
            <a:miter/>
            <a:headEnd type="none" w="med" len="med"/>
            <a:tailEnd type="none" w="med" len="med"/>
          </a:ln>
        </p:spPr>
        <p:txBody>
          <a:bodyPr upright="1"/>
          <a:lstStyle/>
          <a:p>
            <a:pPr indent="0" algn="l"/>
            <a:r>
              <a:rPr lang="en-US" altLang="zh-CN" sz="20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rPr>
              <a:t>        </a:t>
            </a:r>
            <a:r>
              <a:rPr lang="zh-CN" altLang="en-US" sz="20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rPr>
              <a:t>图</a:t>
            </a:r>
            <a:r>
              <a:rPr lang="en-US" altLang="zh-CN" sz="20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rPr>
              <a:t>9 </a:t>
            </a:r>
            <a:r>
              <a:rPr lang="zh-CN" altLang="en-US" sz="20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rPr>
              <a:t>交通流短时预测</a:t>
            </a:r>
            <a:endParaRPr lang="en-US" altLang="zh-CN" sz="2000" kern="100">
              <a:latin typeface="Calibri" panose="020F0502020204030204"/>
              <a:ea typeface="宋体" panose="02010600030101010101" pitchFamily="2" charset="-122"/>
              <a:cs typeface="Times New Roman" panose="02020603050405020304"/>
              <a:sym typeface="Times New Roman" panose="02020603050405020304"/>
            </a:endParaRPr>
          </a:p>
          <a:p>
            <a:pPr indent="152400" algn="just" rtl="0" eaLnBrk="1" fontAlgn="auto" latinLnBrk="0" hangingPunct="1">
              <a:lnSpc>
                <a:spcPts val="2200"/>
              </a:lnSpc>
            </a:pPr>
            <a:r>
              <a:rPr lang="en-US" altLang="zh-CN" sz="12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rPr>
              <a:t> </a:t>
            </a:r>
            <a:endParaRPr lang="en-US" altLang="zh-CN" sz="1200" kern="10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endParaRPr>
          </a:p>
          <a:p>
            <a:pPr algn="just"/>
            <a:r>
              <a:rPr lang="en-US" altLang="zh-CN" sz="105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050" kern="100">
              <a:latin typeface="Calibri" panose="020F0502020204030204"/>
              <a:ea typeface="宋体" panose="02010600030101010101" pitchFamily="2" charset="-122"/>
              <a:cs typeface="Times New Roman" panose="02020603050405020304"/>
              <a:sym typeface="Times New Roman" panose="02020603050405020304"/>
            </a:endParaRPr>
          </a:p>
        </p:txBody>
      </p:sp>
      <p:pic>
        <p:nvPicPr>
          <p:cNvPr id="6" name="图片 5"/>
          <p:cNvPicPr>
            <a:picLocks noChangeAspect="1"/>
          </p:cNvPicPr>
          <p:nvPr/>
        </p:nvPicPr>
        <p:blipFill>
          <a:blip r:embed="rId8"/>
          <a:stretch>
            <a:fillRect/>
          </a:stretch>
        </p:blipFill>
        <p:spPr>
          <a:xfrm>
            <a:off x="835025" y="784860"/>
            <a:ext cx="10521315" cy="5480050"/>
          </a:xfrm>
          <a:prstGeom prst="rect">
            <a:avLst/>
          </a:prstGeom>
        </p:spPr>
      </p:pic>
      <p:pic>
        <p:nvPicPr>
          <p:cNvPr id="57" name="图片 213"/>
          <p:cNvPicPr>
            <a:picLocks noChangeAspect="1"/>
          </p:cNvPicPr>
          <p:nvPr/>
        </p:nvPicPr>
        <p:blipFill>
          <a:blip r:embed="rId9"/>
          <a:srcRect l="2609" r="9093"/>
          <a:stretch>
            <a:fillRect/>
          </a:stretch>
        </p:blipFill>
        <p:spPr>
          <a:xfrm>
            <a:off x="2568575" y="859155"/>
            <a:ext cx="6517640" cy="4328160"/>
          </a:xfrm>
          <a:prstGeom prst="rect">
            <a:avLst/>
          </a:prstGeom>
          <a:noFill/>
          <a:ln>
            <a:noFill/>
          </a:ln>
        </p:spPr>
      </p:pic>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116965" y="575310"/>
            <a:ext cx="1697355" cy="460375"/>
          </a:xfrm>
          <a:prstGeom prst="rect">
            <a:avLst/>
          </a:prstGeom>
          <a:noFill/>
        </p:spPr>
        <p:txBody>
          <a:bodyPr wrap="square" rtlCol="0">
            <a:spAutoFit/>
          </a:bodyPr>
          <a:p>
            <a:r>
              <a:rPr lang="zh-CN" altLang="en-US" sz="2400" b="1">
                <a:solidFill>
                  <a:schemeClr val="bg1"/>
                </a:solidFill>
                <a:latin typeface="+mn-ea"/>
              </a:rPr>
              <a:t>选题意义</a:t>
            </a:r>
            <a:endParaRPr lang="zh-CN" altLang="en-US" sz="2400" b="1">
              <a:solidFill>
                <a:schemeClr val="bg1"/>
              </a:solidFill>
              <a:latin typeface="+mn-ea"/>
            </a:endParaRPr>
          </a:p>
        </p:txBody>
      </p:sp>
      <p:sp>
        <p:nvSpPr>
          <p:cNvPr id="12" name="文本框 11"/>
          <p:cNvSpPr txBox="1"/>
          <p:nvPr/>
        </p:nvSpPr>
        <p:spPr>
          <a:xfrm>
            <a:off x="6344920" y="575310"/>
            <a:ext cx="1697355" cy="460375"/>
          </a:xfrm>
          <a:prstGeom prst="rect">
            <a:avLst/>
          </a:prstGeom>
          <a:noFill/>
        </p:spPr>
        <p:txBody>
          <a:bodyPr wrap="square" rtlCol="0">
            <a:spAutoFit/>
          </a:bodyPr>
          <a:p>
            <a:r>
              <a:rPr lang="zh-CN" altLang="en-US" sz="2400">
                <a:solidFill>
                  <a:schemeClr val="bg1"/>
                </a:solidFill>
                <a:latin typeface="+mn-ea"/>
              </a:rPr>
              <a:t>课题背景</a:t>
            </a:r>
            <a:endParaRPr lang="zh-CN" altLang="en-US" sz="2400">
              <a:solidFill>
                <a:schemeClr val="bg1"/>
              </a:solidFill>
              <a:latin typeface="+mn-ea"/>
            </a:endParaRPr>
          </a:p>
        </p:txBody>
      </p:sp>
      <p:sp>
        <p:nvSpPr>
          <p:cNvPr id="13" name="文本框 12"/>
          <p:cNvSpPr txBox="1"/>
          <p:nvPr/>
        </p:nvSpPr>
        <p:spPr>
          <a:xfrm>
            <a:off x="3702050" y="575310"/>
            <a:ext cx="1697355" cy="460375"/>
          </a:xfrm>
          <a:prstGeom prst="rect">
            <a:avLst/>
          </a:prstGeom>
          <a:noFill/>
        </p:spPr>
        <p:txBody>
          <a:bodyPr wrap="square" rtlCol="0">
            <a:spAutoFit/>
          </a:bodyPr>
          <a:p>
            <a:r>
              <a:rPr lang="zh-CN" altLang="en-US" sz="2400">
                <a:solidFill>
                  <a:schemeClr val="bg1"/>
                </a:solidFill>
                <a:latin typeface="+mn-ea"/>
              </a:rPr>
              <a:t>内容阐述</a:t>
            </a:r>
            <a:endParaRPr lang="zh-CN" altLang="en-US" sz="2400">
              <a:solidFill>
                <a:schemeClr val="bg1"/>
              </a:solidFill>
              <a:latin typeface="+mn-ea"/>
            </a:endParaRPr>
          </a:p>
        </p:txBody>
      </p:sp>
      <p:sp>
        <p:nvSpPr>
          <p:cNvPr id="14" name="文本框 13"/>
          <p:cNvSpPr txBox="1"/>
          <p:nvPr/>
        </p:nvSpPr>
        <p:spPr>
          <a:xfrm>
            <a:off x="9086215" y="575310"/>
            <a:ext cx="1697355" cy="460375"/>
          </a:xfrm>
          <a:prstGeom prst="rect">
            <a:avLst/>
          </a:prstGeom>
          <a:noFill/>
        </p:spPr>
        <p:txBody>
          <a:bodyPr wrap="square" rtlCol="0">
            <a:spAutoFit/>
          </a:bodyPr>
          <a:p>
            <a:r>
              <a:rPr lang="zh-CN" altLang="en-US" sz="2400">
                <a:solidFill>
                  <a:schemeClr val="bg1"/>
                </a:solidFill>
                <a:latin typeface="+mn-ea"/>
              </a:rPr>
              <a:t>研究成果</a:t>
            </a:r>
            <a:endParaRPr lang="zh-CN" altLang="en-US" sz="2400">
              <a:solidFill>
                <a:schemeClr val="bg1"/>
              </a:solidFill>
              <a:latin typeface="+mn-ea"/>
            </a:endParaRPr>
          </a:p>
        </p:txBody>
      </p:sp>
      <p:grpSp>
        <p:nvGrpSpPr>
          <p:cNvPr id="2" name="组合 1"/>
          <p:cNvGrpSpPr/>
          <p:nvPr/>
        </p:nvGrpSpPr>
        <p:grpSpPr>
          <a:xfrm>
            <a:off x="549275" y="-141605"/>
            <a:ext cx="11207750" cy="1272540"/>
            <a:chOff x="1051" y="-478"/>
            <a:chExt cx="17650" cy="2004"/>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361" y="-478"/>
              <a:ext cx="3340" cy="2004"/>
            </a:xfrm>
            <a:prstGeom prst="rect">
              <a:avLst/>
            </a:prstGeom>
          </p:spPr>
        </p:pic>
        <p:cxnSp>
          <p:nvCxnSpPr>
            <p:cNvPr id="45" name="直接连接符 44"/>
            <p:cNvCxnSpPr/>
            <p:nvPr/>
          </p:nvCxnSpPr>
          <p:spPr>
            <a:xfrm>
              <a:off x="1051" y="1117"/>
              <a:ext cx="17100" cy="0"/>
            </a:xfrm>
            <a:prstGeom prst="line">
              <a:avLst/>
            </a:prstGeom>
            <a:noFill/>
            <a:ln w="22225" cap="flat" cmpd="sng" algn="ctr">
              <a:solidFill>
                <a:schemeClr val="tx2">
                  <a:lumMod val="75000"/>
                  <a:lumOff val="25000"/>
                </a:schemeClr>
              </a:solidFill>
              <a:prstDash val="solid"/>
              <a:miter lim="800000"/>
            </a:ln>
            <a:effectLst/>
          </p:spPr>
        </p:cxnSp>
      </p:grpSp>
      <p:sp>
        <p:nvSpPr>
          <p:cNvPr id="5" name="矩形 4"/>
          <p:cNvSpPr/>
          <p:nvPr/>
        </p:nvSpPr>
        <p:spPr>
          <a:xfrm>
            <a:off x="677545" y="140970"/>
            <a:ext cx="10730230" cy="521970"/>
          </a:xfrm>
          <a:prstGeom prst="rect">
            <a:avLst/>
          </a:prstGeom>
        </p:spPr>
        <p:txBody>
          <a:bodyPr wrap="square">
            <a:spAutoFit/>
          </a:bodyPr>
          <a:p>
            <a:r>
              <a:rPr lang="zh-CN" altLang="en-US" sz="2800" b="1" dirty="0">
                <a:solidFill>
                  <a:srgbClr val="1F3762"/>
                </a:solidFill>
                <a:cs typeface="+mn-ea"/>
                <a:sym typeface="+mn-lt"/>
              </a:rPr>
              <a:t>基于GAN-LSTM</a:t>
            </a:r>
            <a:r>
              <a:rPr lang="en-US" altLang="zh-CN" sz="2800" b="1" dirty="0">
                <a:solidFill>
                  <a:srgbClr val="1F3762"/>
                </a:solidFill>
                <a:cs typeface="+mn-ea"/>
                <a:sym typeface="+mn-lt"/>
              </a:rPr>
              <a:t>-R</a:t>
            </a:r>
            <a:r>
              <a:rPr lang="zh-CN" altLang="en-US" sz="2800" b="1" dirty="0">
                <a:solidFill>
                  <a:srgbClr val="1F3762"/>
                </a:solidFill>
                <a:cs typeface="+mn-ea"/>
                <a:sym typeface="+mn-lt"/>
              </a:rPr>
              <a:t>交通</a:t>
            </a:r>
            <a:r>
              <a:rPr lang="zh-CN" altLang="en-US" sz="2800" b="1" dirty="0">
                <a:solidFill>
                  <a:srgbClr val="1F3762"/>
                </a:solidFill>
                <a:cs typeface="+mn-ea"/>
                <a:sym typeface="+mn-lt"/>
              </a:rPr>
              <a:t>流插补预测系统设计</a:t>
            </a:r>
            <a:r>
              <a:rPr lang="en-US" altLang="zh-CN" sz="2800" b="1" dirty="0">
                <a:solidFill>
                  <a:srgbClr val="1F3762"/>
                </a:solidFill>
                <a:cs typeface="+mn-ea"/>
                <a:sym typeface="+mn-lt"/>
              </a:rPr>
              <a:t>--</a:t>
            </a:r>
            <a:r>
              <a:rPr lang="zh-CN" altLang="en-US" sz="2800" b="1" dirty="0">
                <a:solidFill>
                  <a:srgbClr val="1F3762"/>
                </a:solidFill>
                <a:cs typeface="+mn-ea"/>
                <a:sym typeface="+mn-lt"/>
              </a:rPr>
              <a:t>实验结果</a:t>
            </a:r>
            <a:endParaRPr lang="zh-CN" altLang="en-US" sz="2800" b="1" dirty="0">
              <a:solidFill>
                <a:srgbClr val="1F3762"/>
              </a:solidFill>
              <a:cs typeface="+mn-ea"/>
              <a:sym typeface="+mn-lt"/>
            </a:endParaRPr>
          </a:p>
        </p:txBody>
      </p:sp>
      <p:graphicFrame>
        <p:nvGraphicFramePr>
          <p:cNvPr id="3" name="表格 2"/>
          <p:cNvGraphicFramePr/>
          <p:nvPr>
            <p:custDataLst>
              <p:tags r:id="rId2"/>
            </p:custDataLst>
          </p:nvPr>
        </p:nvGraphicFramePr>
        <p:xfrm>
          <a:off x="1235075" y="1889125"/>
          <a:ext cx="10258425" cy="3241675"/>
        </p:xfrm>
        <a:graphic>
          <a:graphicData uri="http://schemas.openxmlformats.org/drawingml/2006/table">
            <a:tbl>
              <a:tblPr firstRow="1" bandRow="1">
                <a:tableStyleId>{5940675A-B579-460E-94D1-54222C63F5DA}</a:tableStyleId>
              </a:tblPr>
              <a:tblGrid>
                <a:gridCol w="2562860"/>
                <a:gridCol w="2564765"/>
                <a:gridCol w="2566035"/>
                <a:gridCol w="2564765"/>
              </a:tblGrid>
              <a:tr h="836295">
                <a:tc>
                  <a:txBody>
                    <a:bodyPr/>
                    <a:p>
                      <a:pPr indent="0" algn="ctr">
                        <a:buNone/>
                      </a:pPr>
                      <a:r>
                        <a:rPr lang="en-US" sz="3600" b="0">
                          <a:latin typeface="Times New Roman" panose="02020603050405020304" charset="0"/>
                          <a:cs typeface="Times New Roman" panose="02020603050405020304" charset="0"/>
                        </a:rPr>
                        <a:t>Type</a:t>
                      </a:r>
                      <a:endParaRPr lang="en-US" altLang="en-US" sz="3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3600" b="0">
                          <a:latin typeface="Times New Roman" panose="02020603050405020304" charset="0"/>
                          <a:cs typeface="Times New Roman" panose="02020603050405020304" charset="0"/>
                        </a:rPr>
                        <a:t>MAE</a:t>
                      </a:r>
                      <a:endParaRPr lang="en-US" altLang="en-US" sz="3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3600" b="0">
                          <a:latin typeface="Times New Roman" panose="02020603050405020304" charset="0"/>
                          <a:cs typeface="Times New Roman" panose="02020603050405020304" charset="0"/>
                        </a:rPr>
                        <a:t>MAPE</a:t>
                      </a:r>
                      <a:endParaRPr lang="en-US" altLang="en-US" sz="3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3600" b="0">
                          <a:latin typeface="Times New Roman" panose="02020603050405020304" charset="0"/>
                          <a:cs typeface="Times New Roman" panose="02020603050405020304" charset="0"/>
                        </a:rPr>
                        <a:t>RMSE</a:t>
                      </a:r>
                      <a:endParaRPr lang="en-US" altLang="en-US" sz="3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cap="flat">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r h="802005">
                <a:tc>
                  <a:txBody>
                    <a:bodyPr/>
                    <a:p>
                      <a:pPr indent="0" algn="ctr">
                        <a:buNone/>
                      </a:pPr>
                      <a:r>
                        <a:rPr lang="en-US" sz="3600" b="0">
                          <a:latin typeface="Times New Roman" panose="02020603050405020304" charset="0"/>
                          <a:cs typeface="Times New Roman" panose="02020603050405020304" charset="0"/>
                        </a:rPr>
                        <a:t>BP</a:t>
                      </a:r>
                      <a:endParaRPr lang="en-US" altLang="en-US" sz="3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3600" b="0">
                          <a:latin typeface="Times New Roman" panose="02020603050405020304" charset="0"/>
                          <a:cs typeface="Times New Roman" panose="02020603050405020304" charset="0"/>
                        </a:rPr>
                        <a:t>6.14</a:t>
                      </a:r>
                      <a:endParaRPr lang="en-US" altLang="en-US" sz="3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3600" b="0">
                          <a:latin typeface="Times New Roman" panose="02020603050405020304" charset="0"/>
                          <a:cs typeface="Times New Roman" panose="02020603050405020304" charset="0"/>
                        </a:rPr>
                        <a:t>15.33%</a:t>
                      </a:r>
                      <a:endParaRPr lang="en-US" altLang="en-US" sz="3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3600" b="0">
                          <a:latin typeface="Times New Roman" panose="02020603050405020304" charset="0"/>
                          <a:cs typeface="Times New Roman" panose="02020603050405020304" charset="0"/>
                        </a:rPr>
                        <a:t>7.64</a:t>
                      </a:r>
                      <a:endParaRPr lang="en-US" altLang="en-US" sz="3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cap="flat">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r h="801370">
                <a:tc>
                  <a:txBody>
                    <a:bodyPr/>
                    <a:p>
                      <a:pPr indent="0" algn="ctr">
                        <a:buNone/>
                      </a:pPr>
                      <a:r>
                        <a:rPr lang="en-US" sz="3600" b="0">
                          <a:latin typeface="Times New Roman" panose="02020603050405020304" charset="0"/>
                          <a:cs typeface="Times New Roman" panose="02020603050405020304" charset="0"/>
                        </a:rPr>
                        <a:t>LSTM</a:t>
                      </a:r>
                      <a:endParaRPr lang="en-US" altLang="en-US" sz="3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3600" b="0">
                          <a:latin typeface="Times New Roman" panose="02020603050405020304" charset="0"/>
                          <a:cs typeface="Times New Roman" panose="02020603050405020304" charset="0"/>
                        </a:rPr>
                        <a:t>6.75</a:t>
                      </a:r>
                      <a:endParaRPr lang="en-US" altLang="en-US" sz="3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3600" b="0">
                          <a:latin typeface="Times New Roman" panose="02020603050405020304" charset="0"/>
                          <a:cs typeface="Times New Roman" panose="02020603050405020304" charset="0"/>
                        </a:rPr>
                        <a:t>14.43%</a:t>
                      </a:r>
                      <a:endParaRPr lang="en-US" altLang="en-US" sz="3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3600" b="0">
                          <a:latin typeface="Times New Roman" panose="02020603050405020304" charset="0"/>
                          <a:cs typeface="Times New Roman" panose="02020603050405020304" charset="0"/>
                        </a:rPr>
                        <a:t>8.62</a:t>
                      </a:r>
                      <a:endParaRPr lang="en-US" altLang="en-US" sz="3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cap="flat">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r h="802005">
                <a:tc>
                  <a:txBody>
                    <a:bodyPr/>
                    <a:p>
                      <a:pPr indent="0" algn="ctr">
                        <a:buNone/>
                      </a:pPr>
                      <a:r>
                        <a:rPr lang="en-US" sz="3600" b="0">
                          <a:latin typeface="Times New Roman" panose="02020603050405020304" charset="0"/>
                          <a:cs typeface="Times New Roman" panose="02020603050405020304" charset="0"/>
                        </a:rPr>
                        <a:t>GAN-LSTM</a:t>
                      </a:r>
                      <a:endParaRPr lang="en-US" altLang="en-US" sz="3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solidFill>
                      <a:srgbClr val="CCC0D9"/>
                    </a:solidFill>
                  </a:tcPr>
                </a:tc>
                <a:tc>
                  <a:txBody>
                    <a:bodyPr/>
                    <a:p>
                      <a:pPr indent="0" algn="ctr">
                        <a:buNone/>
                      </a:pPr>
                      <a:r>
                        <a:rPr lang="en-US" sz="3600" b="0">
                          <a:latin typeface="Times New Roman" panose="02020603050405020304" charset="0"/>
                          <a:cs typeface="Times New Roman" panose="02020603050405020304" charset="0"/>
                        </a:rPr>
                        <a:t>3.15</a:t>
                      </a:r>
                      <a:endParaRPr lang="en-US" altLang="en-US" sz="3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solidFill>
                      <a:srgbClr val="CCC0D9"/>
                    </a:solidFill>
                  </a:tcPr>
                </a:tc>
                <a:tc>
                  <a:txBody>
                    <a:bodyPr/>
                    <a:p>
                      <a:pPr indent="0" algn="ctr">
                        <a:buNone/>
                      </a:pPr>
                      <a:r>
                        <a:rPr lang="en-US" sz="3600" b="0">
                          <a:latin typeface="Times New Roman" panose="02020603050405020304" charset="0"/>
                          <a:cs typeface="Times New Roman" panose="02020603050405020304" charset="0"/>
                        </a:rPr>
                        <a:t>6.19%</a:t>
                      </a:r>
                      <a:endParaRPr lang="en-US" altLang="en-US" sz="3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solidFill>
                      <a:srgbClr val="CCC0D9"/>
                    </a:solidFill>
                  </a:tcPr>
                </a:tc>
                <a:tc>
                  <a:txBody>
                    <a:bodyPr/>
                    <a:p>
                      <a:pPr indent="0" algn="ctr">
                        <a:buNone/>
                      </a:pPr>
                      <a:r>
                        <a:rPr lang="en-US" sz="3600" b="0">
                          <a:latin typeface="Times New Roman" panose="02020603050405020304" charset="0"/>
                          <a:cs typeface="Times New Roman" panose="02020603050405020304" charset="0"/>
                        </a:rPr>
                        <a:t>4.77</a:t>
                      </a:r>
                      <a:endParaRPr lang="en-US" altLang="en-US" sz="3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a:noFill/>
                    </a:lnL>
                    <a:lnR cap="flat">
                      <a:noFill/>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solidFill>
                      <a:srgbClr val="CCC0D9"/>
                    </a:solidFill>
                  </a:tcPr>
                </a:tc>
              </a:tr>
            </a:tbl>
          </a:graphicData>
        </a:graphic>
      </p:graphicFrame>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889500" y="919480"/>
            <a:ext cx="2261235" cy="1677035"/>
          </a:xfrm>
          <a:prstGeom prst="rect">
            <a:avLst/>
          </a:prstGeom>
        </p:spPr>
      </p:pic>
      <p:grpSp>
        <p:nvGrpSpPr>
          <p:cNvPr id="23" name="组合 22"/>
          <p:cNvGrpSpPr/>
          <p:nvPr/>
        </p:nvGrpSpPr>
        <p:grpSpPr>
          <a:xfrm>
            <a:off x="4" y="785585"/>
            <a:ext cx="12191996" cy="1794132"/>
            <a:chOff x="4" y="977295"/>
            <a:chExt cx="12191996" cy="1794132"/>
          </a:xfrm>
        </p:grpSpPr>
        <p:sp>
          <p:nvSpPr>
            <p:cNvPr id="24" name="弧形 23"/>
            <p:cNvSpPr/>
            <p:nvPr/>
          </p:nvSpPr>
          <p:spPr>
            <a:xfrm rot="9181264">
              <a:off x="5198934" y="977295"/>
              <a:ext cx="1794130" cy="1794132"/>
            </a:xfrm>
            <a:prstGeom prst="arc">
              <a:avLst>
                <a:gd name="adj1" fmla="val 13988904"/>
                <a:gd name="adj2" fmla="val 76966"/>
              </a:avLst>
            </a:prstGeom>
            <a:noFill/>
            <a:ln w="38100">
              <a:solidFill>
                <a:srgbClr val="1F3762"/>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nvGrpSpPr>
            <p:cNvPr id="25" name="组合 24"/>
            <p:cNvGrpSpPr/>
            <p:nvPr/>
          </p:nvGrpSpPr>
          <p:grpSpPr>
            <a:xfrm>
              <a:off x="4" y="2268060"/>
              <a:ext cx="12191996" cy="5240"/>
              <a:chOff x="4" y="2268060"/>
              <a:chExt cx="12191996" cy="5240"/>
            </a:xfrm>
          </p:grpSpPr>
          <p:cxnSp>
            <p:nvCxnSpPr>
              <p:cNvPr id="26" name="直接连接符 25"/>
              <p:cNvCxnSpPr/>
              <p:nvPr/>
            </p:nvCxnSpPr>
            <p:spPr>
              <a:xfrm flipH="1">
                <a:off x="4" y="2273300"/>
                <a:ext cx="5295896" cy="0"/>
              </a:xfrm>
              <a:prstGeom prst="line">
                <a:avLst/>
              </a:prstGeom>
              <a:ln w="38100">
                <a:solidFill>
                  <a:srgbClr val="1F376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888480" y="2268060"/>
                <a:ext cx="5303520" cy="0"/>
              </a:xfrm>
              <a:prstGeom prst="line">
                <a:avLst/>
              </a:prstGeom>
              <a:ln w="38100">
                <a:solidFill>
                  <a:srgbClr val="1F3762"/>
                </a:solidFill>
              </a:ln>
            </p:spPr>
            <p:style>
              <a:lnRef idx="1">
                <a:schemeClr val="accent1"/>
              </a:lnRef>
              <a:fillRef idx="0">
                <a:schemeClr val="accent1"/>
              </a:fillRef>
              <a:effectRef idx="0">
                <a:schemeClr val="accent1"/>
              </a:effectRef>
              <a:fontRef idx="minor">
                <a:schemeClr val="tx1"/>
              </a:fontRef>
            </p:style>
          </p:cxnSp>
        </p:grpSp>
      </p:grpSp>
      <p:grpSp>
        <p:nvGrpSpPr>
          <p:cNvPr id="5" name="组合 4"/>
          <p:cNvGrpSpPr/>
          <p:nvPr/>
        </p:nvGrpSpPr>
        <p:grpSpPr>
          <a:xfrm>
            <a:off x="1882140" y="2889250"/>
            <a:ext cx="9053830" cy="1014730"/>
            <a:chOff x="2471" y="4550"/>
            <a:chExt cx="14258" cy="1598"/>
          </a:xfrm>
        </p:grpSpPr>
        <p:sp>
          <p:nvSpPr>
            <p:cNvPr id="4" name="文本框 3"/>
            <p:cNvSpPr txBox="1"/>
            <p:nvPr/>
          </p:nvSpPr>
          <p:spPr>
            <a:xfrm>
              <a:off x="2471" y="4550"/>
              <a:ext cx="14259" cy="1598"/>
            </a:xfrm>
            <a:prstGeom prst="rect">
              <a:avLst/>
            </a:prstGeom>
            <a:noFill/>
          </p:spPr>
          <p:txBody>
            <a:bodyPr wrap="square" rtlCol="0">
              <a:spAutoFit/>
            </a:bodyPr>
            <a:p>
              <a:pPr algn="ctr"/>
              <a:r>
                <a:rPr lang="zh-CN" altLang="en-US" sz="6000" b="1" dirty="0">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总结</a:t>
              </a:r>
              <a:endParaRPr lang="zh-CN" altLang="en-US" sz="6000" b="1" dirty="0">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椭圆 2"/>
            <p:cNvSpPr/>
            <p:nvPr/>
          </p:nvSpPr>
          <p:spPr>
            <a:xfrm>
              <a:off x="6808" y="4724"/>
              <a:ext cx="1358" cy="1424"/>
            </a:xfrm>
            <a:prstGeom prst="ellipse">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t>5</a:t>
              </a:r>
              <a:endParaRPr lang="en-US" altLang="zh-CN" sz="3600"/>
            </a:p>
          </p:txBody>
        </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116965" y="575310"/>
            <a:ext cx="1697355" cy="460375"/>
          </a:xfrm>
          <a:prstGeom prst="rect">
            <a:avLst/>
          </a:prstGeom>
          <a:noFill/>
        </p:spPr>
        <p:txBody>
          <a:bodyPr wrap="square" rtlCol="0">
            <a:spAutoFit/>
          </a:bodyPr>
          <a:p>
            <a:r>
              <a:rPr lang="zh-CN" altLang="en-US" sz="2400" b="1">
                <a:solidFill>
                  <a:schemeClr val="bg1"/>
                </a:solidFill>
                <a:latin typeface="+mn-ea"/>
              </a:rPr>
              <a:t>选题意义</a:t>
            </a:r>
            <a:endParaRPr lang="zh-CN" altLang="en-US" sz="2400" b="1">
              <a:solidFill>
                <a:schemeClr val="bg1"/>
              </a:solidFill>
              <a:latin typeface="+mn-ea"/>
            </a:endParaRPr>
          </a:p>
        </p:txBody>
      </p:sp>
      <p:sp>
        <p:nvSpPr>
          <p:cNvPr id="12" name="文本框 11"/>
          <p:cNvSpPr txBox="1"/>
          <p:nvPr/>
        </p:nvSpPr>
        <p:spPr>
          <a:xfrm>
            <a:off x="6344920" y="575310"/>
            <a:ext cx="1697355" cy="460375"/>
          </a:xfrm>
          <a:prstGeom prst="rect">
            <a:avLst/>
          </a:prstGeom>
          <a:noFill/>
        </p:spPr>
        <p:txBody>
          <a:bodyPr wrap="square" rtlCol="0">
            <a:spAutoFit/>
          </a:bodyPr>
          <a:p>
            <a:r>
              <a:rPr lang="zh-CN" altLang="en-US" sz="2400">
                <a:solidFill>
                  <a:schemeClr val="bg1"/>
                </a:solidFill>
                <a:latin typeface="+mn-ea"/>
              </a:rPr>
              <a:t>课题背景</a:t>
            </a:r>
            <a:endParaRPr lang="zh-CN" altLang="en-US" sz="2400">
              <a:solidFill>
                <a:schemeClr val="bg1"/>
              </a:solidFill>
              <a:latin typeface="+mn-ea"/>
            </a:endParaRPr>
          </a:p>
        </p:txBody>
      </p:sp>
      <p:sp>
        <p:nvSpPr>
          <p:cNvPr id="13" name="文本框 12"/>
          <p:cNvSpPr txBox="1"/>
          <p:nvPr/>
        </p:nvSpPr>
        <p:spPr>
          <a:xfrm>
            <a:off x="3702050" y="575310"/>
            <a:ext cx="1697355" cy="460375"/>
          </a:xfrm>
          <a:prstGeom prst="rect">
            <a:avLst/>
          </a:prstGeom>
          <a:noFill/>
        </p:spPr>
        <p:txBody>
          <a:bodyPr wrap="square" rtlCol="0">
            <a:spAutoFit/>
          </a:bodyPr>
          <a:p>
            <a:r>
              <a:rPr lang="zh-CN" altLang="en-US" sz="2400">
                <a:solidFill>
                  <a:schemeClr val="bg1"/>
                </a:solidFill>
                <a:latin typeface="+mn-ea"/>
              </a:rPr>
              <a:t>内容阐述</a:t>
            </a:r>
            <a:endParaRPr lang="zh-CN" altLang="en-US" sz="2400">
              <a:solidFill>
                <a:schemeClr val="bg1"/>
              </a:solidFill>
              <a:latin typeface="+mn-ea"/>
            </a:endParaRPr>
          </a:p>
        </p:txBody>
      </p:sp>
      <p:sp>
        <p:nvSpPr>
          <p:cNvPr id="14" name="文本框 13"/>
          <p:cNvSpPr txBox="1"/>
          <p:nvPr/>
        </p:nvSpPr>
        <p:spPr>
          <a:xfrm>
            <a:off x="9086215" y="575310"/>
            <a:ext cx="1697355" cy="460375"/>
          </a:xfrm>
          <a:prstGeom prst="rect">
            <a:avLst/>
          </a:prstGeom>
          <a:noFill/>
        </p:spPr>
        <p:txBody>
          <a:bodyPr wrap="square" rtlCol="0">
            <a:spAutoFit/>
          </a:bodyPr>
          <a:p>
            <a:r>
              <a:rPr lang="zh-CN" altLang="en-US" sz="2400">
                <a:solidFill>
                  <a:schemeClr val="bg1"/>
                </a:solidFill>
                <a:latin typeface="+mn-ea"/>
              </a:rPr>
              <a:t>研究成果</a:t>
            </a:r>
            <a:endParaRPr lang="zh-CN" altLang="en-US" sz="2400">
              <a:solidFill>
                <a:schemeClr val="bg1"/>
              </a:solidFill>
              <a:latin typeface="+mn-ea"/>
            </a:endParaRPr>
          </a:p>
        </p:txBody>
      </p:sp>
      <p:grpSp>
        <p:nvGrpSpPr>
          <p:cNvPr id="2" name="组合 1"/>
          <p:cNvGrpSpPr/>
          <p:nvPr/>
        </p:nvGrpSpPr>
        <p:grpSpPr>
          <a:xfrm>
            <a:off x="549275" y="-141605"/>
            <a:ext cx="11207750" cy="1272540"/>
            <a:chOff x="1051" y="-478"/>
            <a:chExt cx="17650" cy="2004"/>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361" y="-478"/>
              <a:ext cx="3340" cy="2004"/>
            </a:xfrm>
            <a:prstGeom prst="rect">
              <a:avLst/>
            </a:prstGeom>
          </p:spPr>
        </p:pic>
        <p:cxnSp>
          <p:nvCxnSpPr>
            <p:cNvPr id="45" name="直接连接符 44"/>
            <p:cNvCxnSpPr/>
            <p:nvPr/>
          </p:nvCxnSpPr>
          <p:spPr>
            <a:xfrm>
              <a:off x="1051" y="1117"/>
              <a:ext cx="17100" cy="0"/>
            </a:xfrm>
            <a:prstGeom prst="line">
              <a:avLst/>
            </a:prstGeom>
            <a:noFill/>
            <a:ln w="22225" cap="flat" cmpd="sng" algn="ctr">
              <a:solidFill>
                <a:schemeClr val="tx2">
                  <a:lumMod val="75000"/>
                  <a:lumOff val="25000"/>
                </a:schemeClr>
              </a:solidFill>
              <a:prstDash val="solid"/>
              <a:miter lim="800000"/>
            </a:ln>
            <a:effectLst/>
          </p:spPr>
        </p:cxnSp>
      </p:grpSp>
      <p:sp>
        <p:nvSpPr>
          <p:cNvPr id="5" name="矩形 4"/>
          <p:cNvSpPr/>
          <p:nvPr/>
        </p:nvSpPr>
        <p:spPr>
          <a:xfrm>
            <a:off x="677545" y="140970"/>
            <a:ext cx="10730230" cy="521970"/>
          </a:xfrm>
          <a:prstGeom prst="rect">
            <a:avLst/>
          </a:prstGeom>
        </p:spPr>
        <p:txBody>
          <a:bodyPr wrap="square">
            <a:spAutoFit/>
          </a:bodyPr>
          <a:p>
            <a:r>
              <a:rPr lang="zh-CN" sz="2800" b="1" dirty="0">
                <a:solidFill>
                  <a:srgbClr val="1F3762"/>
                </a:solidFill>
                <a:cs typeface="+mn-ea"/>
                <a:sym typeface="+mn-lt"/>
              </a:rPr>
              <a:t>总结</a:t>
            </a:r>
            <a:endParaRPr lang="zh-CN" sz="2800" b="1" dirty="0">
              <a:solidFill>
                <a:srgbClr val="1F3762"/>
              </a:solidFill>
              <a:cs typeface="+mn-ea"/>
              <a:sym typeface="+mn-lt"/>
            </a:endParaRPr>
          </a:p>
        </p:txBody>
      </p:sp>
      <p:grpSp>
        <p:nvGrpSpPr>
          <p:cNvPr id="11" name="组合 10"/>
          <p:cNvGrpSpPr/>
          <p:nvPr/>
        </p:nvGrpSpPr>
        <p:grpSpPr>
          <a:xfrm>
            <a:off x="1650365" y="1358900"/>
            <a:ext cx="8608060" cy="1198880"/>
            <a:chOff x="4690676" y="1777380"/>
            <a:chExt cx="3682890" cy="553035"/>
          </a:xfrm>
        </p:grpSpPr>
        <p:sp>
          <p:nvSpPr>
            <p:cNvPr id="4" name="泪滴形 3"/>
            <p:cNvSpPr/>
            <p:nvPr/>
          </p:nvSpPr>
          <p:spPr>
            <a:xfrm>
              <a:off x="4690676" y="1777380"/>
              <a:ext cx="360040" cy="360040"/>
            </a:xfrm>
            <a:prstGeom prst="teardrop">
              <a:avLst/>
            </a:prstGeom>
            <a:solidFill>
              <a:srgbClr val="1F37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360" b="1" dirty="0">
                <a:solidFill>
                  <a:srgbClr val="1F3762"/>
                </a:solidFill>
                <a:cs typeface="+mn-ea"/>
                <a:sym typeface="+mn-lt"/>
              </a:endParaRPr>
            </a:p>
          </p:txBody>
        </p:sp>
        <p:sp>
          <p:nvSpPr>
            <p:cNvPr id="9" name="TextBox 11"/>
            <p:cNvSpPr txBox="1"/>
            <p:nvPr/>
          </p:nvSpPr>
          <p:spPr>
            <a:xfrm>
              <a:off x="5277222" y="1777380"/>
              <a:ext cx="3096344" cy="553035"/>
            </a:xfrm>
            <a:prstGeom prst="rect">
              <a:avLst/>
            </a:prstGeom>
            <a:noFill/>
          </p:spPr>
          <p:txBody>
            <a:bodyPr wrap="square" rtlCol="0">
              <a:spAutoFit/>
            </a:bodyPr>
            <a:p>
              <a:pPr algn="just">
                <a:lnSpc>
                  <a:spcPct val="120000"/>
                </a:lnSpc>
              </a:pPr>
              <a:r>
                <a:rPr lang="zh-CN" altLang="en-US" sz="2000">
                  <a:sym typeface="+mn-ea"/>
                </a:rPr>
                <a:t>在缺失值插补方面，本文设计的模型</a:t>
              </a:r>
              <a:r>
                <a:rPr lang="en-US" altLang="zh-CN" sz="2000">
                  <a:sym typeface="+mn-ea"/>
                </a:rPr>
                <a:t>LSTM-R</a:t>
              </a:r>
              <a:r>
                <a:rPr lang="zh-CN" altLang="en-US" sz="2000">
                  <a:sym typeface="+mn-ea"/>
                </a:rPr>
                <a:t>相比于</a:t>
              </a:r>
              <a:r>
                <a:rPr lang="en-US" altLang="zh-CN" sz="2000">
                  <a:sym typeface="+mn-ea"/>
                </a:rPr>
                <a:t>HA, ES, LSTM</a:t>
              </a:r>
              <a:r>
                <a:rPr lang="zh-CN" altLang="en-US" sz="2000">
                  <a:sym typeface="+mn-ea"/>
                </a:rPr>
                <a:t>的插补出来的数值精度提高了不少，证明了该模型是有效的。</a:t>
              </a:r>
              <a:endParaRPr lang="zh-CN" altLang="en-US" sz="2000" dirty="0">
                <a:solidFill>
                  <a:srgbClr val="1F3762"/>
                </a:solidFill>
                <a:cs typeface="+mn-ea"/>
                <a:sym typeface="+mn-lt"/>
              </a:endParaRPr>
            </a:p>
          </p:txBody>
        </p:sp>
      </p:grpSp>
      <p:grpSp>
        <p:nvGrpSpPr>
          <p:cNvPr id="10" name="组合 9"/>
          <p:cNvGrpSpPr/>
          <p:nvPr/>
        </p:nvGrpSpPr>
        <p:grpSpPr>
          <a:xfrm>
            <a:off x="1650365" y="3624580"/>
            <a:ext cx="8540750" cy="1568450"/>
            <a:chOff x="4690676" y="2586316"/>
            <a:chExt cx="3682890" cy="707919"/>
          </a:xfrm>
        </p:grpSpPr>
        <p:sp>
          <p:nvSpPr>
            <p:cNvPr id="15" name="泪滴形 14"/>
            <p:cNvSpPr/>
            <p:nvPr/>
          </p:nvSpPr>
          <p:spPr>
            <a:xfrm>
              <a:off x="4690676" y="2611189"/>
              <a:ext cx="360040" cy="360040"/>
            </a:xfrm>
            <a:prstGeom prst="teardrop">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rgbClr val="1F3762"/>
                </a:solidFill>
                <a:cs typeface="+mn-ea"/>
                <a:sym typeface="+mn-lt"/>
              </a:endParaRPr>
            </a:p>
          </p:txBody>
        </p:sp>
        <p:sp>
          <p:nvSpPr>
            <p:cNvPr id="16" name="TextBox 14"/>
            <p:cNvSpPr txBox="1"/>
            <p:nvPr/>
          </p:nvSpPr>
          <p:spPr>
            <a:xfrm>
              <a:off x="5277222" y="2586316"/>
              <a:ext cx="3096344" cy="707919"/>
            </a:xfrm>
            <a:prstGeom prst="rect">
              <a:avLst/>
            </a:prstGeom>
            <a:noFill/>
          </p:spPr>
          <p:txBody>
            <a:bodyPr wrap="square" rtlCol="0">
              <a:spAutoFit/>
            </a:bodyPr>
            <a:p>
              <a:pPr algn="just">
                <a:lnSpc>
                  <a:spcPct val="120000"/>
                </a:lnSpc>
              </a:pPr>
              <a:r>
                <a:rPr lang="zh-CN" sz="2000">
                  <a:sym typeface="+mn-ea"/>
                </a:rPr>
                <a:t>虽然生成对抗网络在图像处理问题上运用十分广泛，但在处理时间序列问题上也能得到好的效果。基于</a:t>
              </a:r>
              <a:r>
                <a:rPr lang="en-US" altLang="zh-CN" sz="2000">
                  <a:sym typeface="+mn-ea"/>
                </a:rPr>
                <a:t>LSTM</a:t>
              </a:r>
              <a:r>
                <a:rPr lang="zh-CN" altLang="en-US" sz="2000">
                  <a:sym typeface="+mn-ea"/>
                </a:rPr>
                <a:t>为生成器的生成对抗网络</a:t>
              </a:r>
              <a:r>
                <a:rPr lang="zh-CN" sz="2000">
                  <a:sym typeface="+mn-ea"/>
                </a:rPr>
                <a:t>应用于短时交通流预测上相比于传统单一方法，可以得到更好的效果。</a:t>
              </a:r>
              <a:endParaRPr lang="zh-CN" altLang="en-US" sz="2000" dirty="0">
                <a:solidFill>
                  <a:srgbClr val="1F3762"/>
                </a:solidFill>
                <a:cs typeface="+mn-ea"/>
                <a:sym typeface="+mn-lt"/>
              </a:endParaRPr>
            </a:p>
          </p:txBody>
        </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965700" y="920115"/>
            <a:ext cx="2261235" cy="1677035"/>
          </a:xfrm>
          <a:prstGeom prst="rect">
            <a:avLst/>
          </a:prstGeom>
        </p:spPr>
      </p:pic>
      <p:grpSp>
        <p:nvGrpSpPr>
          <p:cNvPr id="23" name="组合 22"/>
          <p:cNvGrpSpPr/>
          <p:nvPr/>
        </p:nvGrpSpPr>
        <p:grpSpPr>
          <a:xfrm>
            <a:off x="4" y="785585"/>
            <a:ext cx="12191996" cy="1794132"/>
            <a:chOff x="4" y="977295"/>
            <a:chExt cx="12191996" cy="1794132"/>
          </a:xfrm>
        </p:grpSpPr>
        <p:sp>
          <p:nvSpPr>
            <p:cNvPr id="24" name="弧形 23"/>
            <p:cNvSpPr/>
            <p:nvPr/>
          </p:nvSpPr>
          <p:spPr>
            <a:xfrm rot="9181264">
              <a:off x="5198934" y="977295"/>
              <a:ext cx="1794130" cy="1794132"/>
            </a:xfrm>
            <a:prstGeom prst="arc">
              <a:avLst>
                <a:gd name="adj1" fmla="val 13988904"/>
                <a:gd name="adj2" fmla="val 76966"/>
              </a:avLst>
            </a:prstGeom>
            <a:noFill/>
            <a:ln w="38100">
              <a:solidFill>
                <a:srgbClr val="1F3762"/>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nvGrpSpPr>
            <p:cNvPr id="25" name="组合 24"/>
            <p:cNvGrpSpPr/>
            <p:nvPr/>
          </p:nvGrpSpPr>
          <p:grpSpPr>
            <a:xfrm>
              <a:off x="4" y="2268060"/>
              <a:ext cx="12191996" cy="5240"/>
              <a:chOff x="4" y="2268060"/>
              <a:chExt cx="12191996" cy="5240"/>
            </a:xfrm>
          </p:grpSpPr>
          <p:cxnSp>
            <p:nvCxnSpPr>
              <p:cNvPr id="26" name="直接连接符 25"/>
              <p:cNvCxnSpPr/>
              <p:nvPr/>
            </p:nvCxnSpPr>
            <p:spPr>
              <a:xfrm flipH="1">
                <a:off x="4" y="2273300"/>
                <a:ext cx="5295896" cy="0"/>
              </a:xfrm>
              <a:prstGeom prst="line">
                <a:avLst/>
              </a:prstGeom>
              <a:ln w="38100">
                <a:solidFill>
                  <a:srgbClr val="1F376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888480" y="2268060"/>
                <a:ext cx="5303520" cy="0"/>
              </a:xfrm>
              <a:prstGeom prst="line">
                <a:avLst/>
              </a:prstGeom>
              <a:ln w="38100">
                <a:solidFill>
                  <a:srgbClr val="1F3762"/>
                </a:solidFill>
              </a:ln>
            </p:spPr>
            <p:style>
              <a:lnRef idx="1">
                <a:schemeClr val="accent1"/>
              </a:lnRef>
              <a:fillRef idx="0">
                <a:schemeClr val="accent1"/>
              </a:fillRef>
              <a:effectRef idx="0">
                <a:schemeClr val="accent1"/>
              </a:effectRef>
              <a:fontRef idx="minor">
                <a:schemeClr val="tx1"/>
              </a:fontRef>
            </p:style>
          </p:cxnSp>
        </p:grpSp>
      </p:grpSp>
      <p:sp>
        <p:nvSpPr>
          <p:cNvPr id="4" name="文本框 3"/>
          <p:cNvSpPr txBox="1"/>
          <p:nvPr/>
        </p:nvSpPr>
        <p:spPr>
          <a:xfrm>
            <a:off x="1569085" y="2889250"/>
            <a:ext cx="9054465" cy="1014730"/>
          </a:xfrm>
          <a:prstGeom prst="rect">
            <a:avLst/>
          </a:prstGeom>
          <a:noFill/>
        </p:spPr>
        <p:txBody>
          <a:bodyPr wrap="square" rtlCol="0">
            <a:spAutoFit/>
          </a:bodyPr>
          <a:p>
            <a:pPr algn="ctr"/>
            <a:r>
              <a:rPr lang="zh-CN" altLang="en-US" sz="6000" b="1" dirty="0">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请各位老师批评指正</a:t>
            </a:r>
            <a:endParaRPr lang="zh-CN" altLang="en-US" sz="6000" b="1" dirty="0">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0" y="785495"/>
            <a:ext cx="12192000" cy="1804035"/>
            <a:chOff x="0" y="1237"/>
            <a:chExt cx="19200" cy="2841"/>
          </a:xfrm>
        </p:grpSpPr>
        <p:pic>
          <p:nvPicPr>
            <p:cNvPr id="2" name="图片 1"/>
            <p:cNvPicPr>
              <a:picLocks noChangeAspect="1"/>
            </p:cNvPicPr>
            <p:nvPr/>
          </p:nvPicPr>
          <p:blipFill>
            <a:blip r:embed="rId1"/>
            <a:stretch>
              <a:fillRect/>
            </a:stretch>
          </p:blipFill>
          <p:spPr>
            <a:xfrm>
              <a:off x="7839" y="1602"/>
              <a:ext cx="3449" cy="2477"/>
            </a:xfrm>
            <a:prstGeom prst="rect">
              <a:avLst/>
            </a:prstGeom>
          </p:spPr>
        </p:pic>
        <p:grpSp>
          <p:nvGrpSpPr>
            <p:cNvPr id="23" name="组合 22"/>
            <p:cNvGrpSpPr/>
            <p:nvPr/>
          </p:nvGrpSpPr>
          <p:grpSpPr>
            <a:xfrm>
              <a:off x="0" y="1237"/>
              <a:ext cx="19200" cy="2825"/>
              <a:chOff x="4" y="977295"/>
              <a:chExt cx="12191996" cy="1794132"/>
            </a:xfrm>
          </p:grpSpPr>
          <p:sp>
            <p:nvSpPr>
              <p:cNvPr id="24" name="弧形 23"/>
              <p:cNvSpPr/>
              <p:nvPr/>
            </p:nvSpPr>
            <p:spPr>
              <a:xfrm rot="9181264">
                <a:off x="5198934" y="977295"/>
                <a:ext cx="1794130" cy="1794132"/>
              </a:xfrm>
              <a:prstGeom prst="arc">
                <a:avLst>
                  <a:gd name="adj1" fmla="val 13988904"/>
                  <a:gd name="adj2" fmla="val 76966"/>
                </a:avLst>
              </a:prstGeom>
              <a:noFill/>
              <a:ln w="38100">
                <a:solidFill>
                  <a:srgbClr val="1F3762"/>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nvGrpSpPr>
              <p:cNvPr id="25" name="组合 24"/>
              <p:cNvGrpSpPr/>
              <p:nvPr/>
            </p:nvGrpSpPr>
            <p:grpSpPr>
              <a:xfrm>
                <a:off x="4" y="2268060"/>
                <a:ext cx="12191996" cy="5240"/>
                <a:chOff x="4" y="2268060"/>
                <a:chExt cx="12191996" cy="5240"/>
              </a:xfrm>
            </p:grpSpPr>
            <p:cxnSp>
              <p:nvCxnSpPr>
                <p:cNvPr id="26" name="直接连接符 25"/>
                <p:cNvCxnSpPr/>
                <p:nvPr/>
              </p:nvCxnSpPr>
              <p:spPr>
                <a:xfrm flipH="1">
                  <a:off x="4" y="2273300"/>
                  <a:ext cx="5295896" cy="0"/>
                </a:xfrm>
                <a:prstGeom prst="line">
                  <a:avLst/>
                </a:prstGeom>
                <a:ln w="38100">
                  <a:solidFill>
                    <a:srgbClr val="1F376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888480" y="2268060"/>
                  <a:ext cx="5303520" cy="0"/>
                </a:xfrm>
                <a:prstGeom prst="line">
                  <a:avLst/>
                </a:prstGeom>
                <a:ln w="38100">
                  <a:solidFill>
                    <a:srgbClr val="1F3762"/>
                  </a:solidFill>
                </a:ln>
              </p:spPr>
              <p:style>
                <a:lnRef idx="1">
                  <a:schemeClr val="accent1"/>
                </a:lnRef>
                <a:fillRef idx="0">
                  <a:schemeClr val="accent1"/>
                </a:fillRef>
                <a:effectRef idx="0">
                  <a:schemeClr val="accent1"/>
                </a:effectRef>
                <a:fontRef idx="minor">
                  <a:schemeClr val="tx1"/>
                </a:fontRef>
              </p:style>
            </p:cxnSp>
          </p:grpSp>
        </p:grpSp>
      </p:grpSp>
      <p:grpSp>
        <p:nvGrpSpPr>
          <p:cNvPr id="3" name="组合 2"/>
          <p:cNvGrpSpPr/>
          <p:nvPr/>
        </p:nvGrpSpPr>
        <p:grpSpPr>
          <a:xfrm>
            <a:off x="4213860" y="3018790"/>
            <a:ext cx="10136505" cy="1014730"/>
            <a:chOff x="5298" y="4754"/>
            <a:chExt cx="15963" cy="1598"/>
          </a:xfrm>
        </p:grpSpPr>
        <p:sp>
          <p:nvSpPr>
            <p:cNvPr id="4" name="文本框 3"/>
            <p:cNvSpPr txBox="1"/>
            <p:nvPr/>
          </p:nvSpPr>
          <p:spPr>
            <a:xfrm>
              <a:off x="7002" y="4754"/>
              <a:ext cx="14259" cy="1598"/>
            </a:xfrm>
            <a:prstGeom prst="rect">
              <a:avLst/>
            </a:prstGeom>
            <a:noFill/>
          </p:spPr>
          <p:txBody>
            <a:bodyPr wrap="square" rtlCol="0">
              <a:spAutoFit/>
            </a:bodyPr>
            <a:p>
              <a:r>
                <a:rPr lang="zh-CN" altLang="en-US" sz="6000" b="1" dirty="0">
                  <a:solidFill>
                    <a:srgbClr val="1F3762"/>
                  </a:solidFill>
                  <a:cs typeface="+mn-ea"/>
                  <a:sym typeface="+mn-lt"/>
                </a:rPr>
                <a:t>背景意义</a:t>
              </a:r>
              <a:endParaRPr lang="en-US" altLang="zh-CN" sz="6000"/>
            </a:p>
          </p:txBody>
        </p:sp>
        <p:sp>
          <p:nvSpPr>
            <p:cNvPr id="10" name="椭圆 9"/>
            <p:cNvSpPr/>
            <p:nvPr/>
          </p:nvSpPr>
          <p:spPr>
            <a:xfrm>
              <a:off x="5298" y="4928"/>
              <a:ext cx="1358" cy="1424"/>
            </a:xfrm>
            <a:prstGeom prst="ellipse">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t>1</a:t>
              </a:r>
              <a:endParaRPr lang="en-US" altLang="zh-CN" sz="3600"/>
            </a:p>
          </p:txBody>
        </p:sp>
      </p:grpSp>
    </p:spTree>
    <p:custDataLst>
      <p:tags r:id="rId2"/>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 name="组合 19"/>
          <p:cNvGrpSpPr/>
          <p:nvPr/>
        </p:nvGrpSpPr>
        <p:grpSpPr>
          <a:xfrm>
            <a:off x="1045070" y="71755"/>
            <a:ext cx="9749295" cy="2188870"/>
            <a:chOff x="2954236" y="679726"/>
            <a:chExt cx="7162372" cy="2060610"/>
          </a:xfrm>
        </p:grpSpPr>
        <p:sp>
          <p:nvSpPr>
            <p:cNvPr id="21" name="矩形 20"/>
            <p:cNvSpPr>
              <a:spLocks noChangeArrowheads="1"/>
            </p:cNvSpPr>
            <p:nvPr/>
          </p:nvSpPr>
          <p:spPr bwMode="auto">
            <a:xfrm>
              <a:off x="2954339" y="1524429"/>
              <a:ext cx="7162269" cy="1215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30000"/>
                </a:lnSpc>
              </a:pPr>
              <a:r>
                <a:rPr lang="en-US" altLang="zh-CN" sz="1600" dirty="0">
                  <a:solidFill>
                    <a:srgbClr val="1F3762"/>
                  </a:solidFill>
                  <a:cs typeface="+mn-ea"/>
                  <a:sym typeface="+mn-lt"/>
                </a:rPr>
                <a:t>          </a:t>
              </a:r>
              <a:r>
                <a:rPr lang="zh-CN" altLang="en-US" sz="2000" dirty="0">
                  <a:solidFill>
                    <a:srgbClr val="1F3762"/>
                  </a:solidFill>
                  <a:cs typeface="+mn-ea"/>
                  <a:sym typeface="+mn-lt"/>
                </a:rPr>
                <a:t>智能交通系统（</a:t>
              </a:r>
              <a:r>
                <a:rPr lang="en-US" altLang="zh-CN" sz="2000" dirty="0">
                  <a:solidFill>
                    <a:srgbClr val="1F3762"/>
                  </a:solidFill>
                  <a:cs typeface="+mn-ea"/>
                  <a:sym typeface="+mn-lt"/>
                </a:rPr>
                <a:t>ITS</a:t>
              </a:r>
              <a:r>
                <a:rPr lang="zh-CN" altLang="en-US" sz="2000" dirty="0">
                  <a:solidFill>
                    <a:srgbClr val="1F3762"/>
                  </a:solidFill>
                  <a:cs typeface="+mn-ea"/>
                  <a:sym typeface="+mn-lt"/>
                </a:rPr>
                <a:t>）以交通流数据为基础进行研究开发的，通过建立合理地运用模型对交通流数据进行预处理以及对未来交通流进行预测是科学地开发和控制智能交通系统的一个必要前提。</a:t>
              </a:r>
              <a:endParaRPr lang="zh-CN" altLang="en-US" sz="2000" dirty="0">
                <a:solidFill>
                  <a:srgbClr val="1F3762"/>
                </a:solidFill>
                <a:cs typeface="+mn-ea"/>
                <a:sym typeface="+mn-lt"/>
              </a:endParaRPr>
            </a:p>
          </p:txBody>
        </p:sp>
        <p:sp>
          <p:nvSpPr>
            <p:cNvPr id="22" name="矩形 21"/>
            <p:cNvSpPr/>
            <p:nvPr/>
          </p:nvSpPr>
          <p:spPr>
            <a:xfrm>
              <a:off x="2954236" y="679726"/>
              <a:ext cx="1298314" cy="491384"/>
            </a:xfrm>
            <a:prstGeom prst="rect">
              <a:avLst/>
            </a:prstGeom>
          </p:spPr>
          <p:txBody>
            <a:bodyPr wrap="square">
              <a:spAutoFit/>
            </a:bodyPr>
            <a:p>
              <a:r>
                <a:rPr lang="zh-CN" altLang="en-US" sz="2800" b="1" dirty="0">
                  <a:solidFill>
                    <a:srgbClr val="1F3762"/>
                  </a:solidFill>
                  <a:cs typeface="+mn-ea"/>
                  <a:sym typeface="+mn-lt"/>
                </a:rPr>
                <a:t>背景意义</a:t>
              </a:r>
              <a:endParaRPr lang="zh-CN" altLang="en-US" sz="2800" b="1" dirty="0">
                <a:solidFill>
                  <a:srgbClr val="1F3762"/>
                </a:solidFill>
                <a:cs typeface="+mn-ea"/>
                <a:sym typeface="+mn-lt"/>
              </a:endParaRPr>
            </a:p>
          </p:txBody>
        </p:sp>
      </p:grpSp>
      <p:sp>
        <p:nvSpPr>
          <p:cNvPr id="23" name="流程图: 联系 4"/>
          <p:cNvSpPr/>
          <p:nvPr/>
        </p:nvSpPr>
        <p:spPr>
          <a:xfrm>
            <a:off x="4996031" y="2796960"/>
            <a:ext cx="2200276" cy="2200276"/>
          </a:xfrm>
          <a:custGeom>
            <a:avLst/>
            <a:gdLst/>
            <a:ahLst/>
            <a:cxnLst/>
            <a:rect l="l" t="t" r="r" b="b"/>
            <a:pathLst>
              <a:path w="2200276" h="2200276">
                <a:moveTo>
                  <a:pt x="1625952" y="1812044"/>
                </a:moveTo>
                <a:cubicBezTo>
                  <a:pt x="1570809" y="1817796"/>
                  <a:pt x="1523039" y="1843173"/>
                  <a:pt x="1498165" y="1879885"/>
                </a:cubicBezTo>
                <a:cubicBezTo>
                  <a:pt x="1399521" y="1808308"/>
                  <a:pt x="1235141" y="1826926"/>
                  <a:pt x="1170219" y="1917038"/>
                </a:cubicBezTo>
                <a:cubicBezTo>
                  <a:pt x="1063853" y="1871174"/>
                  <a:pt x="928460" y="1886056"/>
                  <a:pt x="844951" y="1952826"/>
                </a:cubicBezTo>
                <a:cubicBezTo>
                  <a:pt x="831501" y="1963584"/>
                  <a:pt x="819885" y="1975324"/>
                  <a:pt x="811310" y="1988530"/>
                </a:cubicBezTo>
                <a:cubicBezTo>
                  <a:pt x="901504" y="2017918"/>
                  <a:pt x="997800" y="2033589"/>
                  <a:pt x="1097756" y="2033589"/>
                </a:cubicBezTo>
                <a:cubicBezTo>
                  <a:pt x="1324177" y="2033589"/>
                  <a:pt x="1531817" y="1953179"/>
                  <a:pt x="1690941" y="1816048"/>
                </a:cubicBezTo>
                <a:cubicBezTo>
                  <a:pt x="1670265" y="1810701"/>
                  <a:pt x="1648114" y="1809730"/>
                  <a:pt x="1625952" y="1812044"/>
                </a:cubicBezTo>
                <a:close/>
                <a:moveTo>
                  <a:pt x="1406602" y="215178"/>
                </a:moveTo>
                <a:cubicBezTo>
                  <a:pt x="1396825" y="247293"/>
                  <a:pt x="1391179" y="282015"/>
                  <a:pt x="1388459" y="318250"/>
                </a:cubicBezTo>
                <a:cubicBezTo>
                  <a:pt x="1381390" y="412610"/>
                  <a:pt x="1395086" y="505650"/>
                  <a:pt x="1427566" y="581969"/>
                </a:cubicBezTo>
                <a:cubicBezTo>
                  <a:pt x="1450737" y="574645"/>
                  <a:pt x="1477093" y="580224"/>
                  <a:pt x="1496311" y="598974"/>
                </a:cubicBezTo>
                <a:cubicBezTo>
                  <a:pt x="1505005" y="581721"/>
                  <a:pt x="1521701" y="569796"/>
                  <a:pt x="1540975" y="567093"/>
                </a:cubicBezTo>
                <a:cubicBezTo>
                  <a:pt x="1562187" y="564114"/>
                  <a:pt x="1583373" y="572715"/>
                  <a:pt x="1596366" y="589593"/>
                </a:cubicBezTo>
                <a:cubicBezTo>
                  <a:pt x="1615110" y="567754"/>
                  <a:pt x="1646116" y="560583"/>
                  <a:pt x="1672727" y="571926"/>
                </a:cubicBezTo>
                <a:cubicBezTo>
                  <a:pt x="1693003" y="580567"/>
                  <a:pt x="1707543" y="598658"/>
                  <a:pt x="1711449" y="620122"/>
                </a:cubicBezTo>
                <a:cubicBezTo>
                  <a:pt x="1734886" y="626455"/>
                  <a:pt x="1753549" y="644013"/>
                  <a:pt x="1761144" y="666898"/>
                </a:cubicBezTo>
                <a:cubicBezTo>
                  <a:pt x="1766665" y="683509"/>
                  <a:pt x="1765878" y="701550"/>
                  <a:pt x="1758920" y="717619"/>
                </a:cubicBezTo>
                <a:cubicBezTo>
                  <a:pt x="1776023" y="739655"/>
                  <a:pt x="1782004" y="768221"/>
                  <a:pt x="1775169" y="795170"/>
                </a:cubicBezTo>
                <a:cubicBezTo>
                  <a:pt x="1766081" y="830996"/>
                  <a:pt x="1735998" y="857827"/>
                  <a:pt x="1699052" y="863055"/>
                </a:cubicBezTo>
                <a:cubicBezTo>
                  <a:pt x="1698876" y="885416"/>
                  <a:pt x="1688934" y="906624"/>
                  <a:pt x="1671804" y="921223"/>
                </a:cubicBezTo>
                <a:cubicBezTo>
                  <a:pt x="1645777" y="943407"/>
                  <a:pt x="1608180" y="946258"/>
                  <a:pt x="1579033" y="928266"/>
                </a:cubicBezTo>
                <a:cubicBezTo>
                  <a:pt x="1569606" y="959170"/>
                  <a:pt x="1544365" y="982795"/>
                  <a:pt x="1512736" y="990321"/>
                </a:cubicBezTo>
                <a:cubicBezTo>
                  <a:pt x="1488798" y="996016"/>
                  <a:pt x="1464189" y="991820"/>
                  <a:pt x="1444519" y="978843"/>
                </a:cubicBezTo>
                <a:cubicBezTo>
                  <a:pt x="1442089" y="1021314"/>
                  <a:pt x="1445317" y="1064372"/>
                  <a:pt x="1452968" y="1106409"/>
                </a:cubicBezTo>
                <a:cubicBezTo>
                  <a:pt x="1487392" y="1295769"/>
                  <a:pt x="1602235" y="1417618"/>
                  <a:pt x="1724542" y="1394613"/>
                </a:cubicBezTo>
                <a:cubicBezTo>
                  <a:pt x="1759883" y="1493955"/>
                  <a:pt x="1807641" y="1574509"/>
                  <a:pt x="1864433" y="1632299"/>
                </a:cubicBezTo>
                <a:cubicBezTo>
                  <a:pt x="1971441" y="1481355"/>
                  <a:pt x="2033590" y="1296813"/>
                  <a:pt x="2033590" y="1097755"/>
                </a:cubicBezTo>
                <a:cubicBezTo>
                  <a:pt x="2033590" y="689257"/>
                  <a:pt x="1771859" y="341890"/>
                  <a:pt x="1406602" y="215178"/>
                </a:cubicBezTo>
                <a:close/>
                <a:moveTo>
                  <a:pt x="886694" y="186709"/>
                </a:moveTo>
                <a:cubicBezTo>
                  <a:pt x="565053" y="260034"/>
                  <a:pt x="306945" y="499794"/>
                  <a:pt x="207238" y="810607"/>
                </a:cubicBezTo>
                <a:cubicBezTo>
                  <a:pt x="229228" y="815882"/>
                  <a:pt x="249363" y="843979"/>
                  <a:pt x="263068" y="888217"/>
                </a:cubicBezTo>
                <a:cubicBezTo>
                  <a:pt x="289639" y="811284"/>
                  <a:pt x="333590" y="786022"/>
                  <a:pt x="371312" y="825983"/>
                </a:cubicBezTo>
                <a:cubicBezTo>
                  <a:pt x="400056" y="856422"/>
                  <a:pt x="420667" y="920151"/>
                  <a:pt x="426204" y="995764"/>
                </a:cubicBezTo>
                <a:cubicBezTo>
                  <a:pt x="459427" y="1018073"/>
                  <a:pt x="485883" y="1079926"/>
                  <a:pt x="496649" y="1160542"/>
                </a:cubicBezTo>
                <a:cubicBezTo>
                  <a:pt x="504445" y="1218835"/>
                  <a:pt x="503368" y="1282127"/>
                  <a:pt x="493557" y="1338559"/>
                </a:cubicBezTo>
                <a:lnTo>
                  <a:pt x="506840" y="1383182"/>
                </a:lnTo>
                <a:cubicBezTo>
                  <a:pt x="544889" y="1485750"/>
                  <a:pt x="589723" y="1545827"/>
                  <a:pt x="612871" y="1525284"/>
                </a:cubicBezTo>
                <a:cubicBezTo>
                  <a:pt x="696561" y="1710964"/>
                  <a:pt x="776541" y="1757781"/>
                  <a:pt x="790182" y="1629108"/>
                </a:cubicBezTo>
                <a:cubicBezTo>
                  <a:pt x="845388" y="1744422"/>
                  <a:pt x="898657" y="1791680"/>
                  <a:pt x="923681" y="1747568"/>
                </a:cubicBezTo>
                <a:cubicBezTo>
                  <a:pt x="944916" y="1710130"/>
                  <a:pt x="942229" y="1612797"/>
                  <a:pt x="916620" y="1491901"/>
                </a:cubicBezTo>
                <a:cubicBezTo>
                  <a:pt x="963966" y="1552845"/>
                  <a:pt x="996000" y="1531683"/>
                  <a:pt x="995655" y="1439649"/>
                </a:cubicBezTo>
                <a:cubicBezTo>
                  <a:pt x="995483" y="1393318"/>
                  <a:pt x="987062" y="1333326"/>
                  <a:pt x="970314" y="1269740"/>
                </a:cubicBezTo>
                <a:cubicBezTo>
                  <a:pt x="964240" y="1265375"/>
                  <a:pt x="959224" y="1259743"/>
                  <a:pt x="954901" y="1253475"/>
                </a:cubicBezTo>
                <a:cubicBezTo>
                  <a:pt x="902323" y="1284127"/>
                  <a:pt x="834034" y="1266898"/>
                  <a:pt x="803520" y="1215271"/>
                </a:cubicBezTo>
                <a:cubicBezTo>
                  <a:pt x="773544" y="1218665"/>
                  <a:pt x="745397" y="1200691"/>
                  <a:pt x="736961" y="1172758"/>
                </a:cubicBezTo>
                <a:cubicBezTo>
                  <a:pt x="730849" y="1152548"/>
                  <a:pt x="736252" y="1130737"/>
                  <a:pt x="751183" y="1115371"/>
                </a:cubicBezTo>
                <a:cubicBezTo>
                  <a:pt x="729998" y="1103318"/>
                  <a:pt x="718201" y="1080188"/>
                  <a:pt x="721150" y="1056494"/>
                </a:cubicBezTo>
                <a:cubicBezTo>
                  <a:pt x="724610" y="1028752"/>
                  <a:pt x="747383" y="1007022"/>
                  <a:pt x="775997" y="1004163"/>
                </a:cubicBezTo>
                <a:cubicBezTo>
                  <a:pt x="776167" y="1003699"/>
                  <a:pt x="776352" y="1003246"/>
                  <a:pt x="776522" y="1002783"/>
                </a:cubicBezTo>
                <a:cubicBezTo>
                  <a:pt x="772679" y="975464"/>
                  <a:pt x="781641" y="947914"/>
                  <a:pt x="800953" y="927634"/>
                </a:cubicBezTo>
                <a:cubicBezTo>
                  <a:pt x="831468" y="895602"/>
                  <a:pt x="880940" y="888463"/>
                  <a:pt x="919807" y="910465"/>
                </a:cubicBezTo>
                <a:lnTo>
                  <a:pt x="940344" y="888029"/>
                </a:lnTo>
                <a:cubicBezTo>
                  <a:pt x="918530" y="796116"/>
                  <a:pt x="885631" y="705636"/>
                  <a:pt x="850360" y="636341"/>
                </a:cubicBezTo>
                <a:cubicBezTo>
                  <a:pt x="838971" y="572921"/>
                  <a:pt x="819604" y="503629"/>
                  <a:pt x="795924" y="441533"/>
                </a:cubicBezTo>
                <a:cubicBezTo>
                  <a:pt x="791889" y="430949"/>
                  <a:pt x="787787" y="420724"/>
                  <a:pt x="783089" y="411128"/>
                </a:cubicBezTo>
                <a:cubicBezTo>
                  <a:pt x="794022" y="369269"/>
                  <a:pt x="809565" y="330264"/>
                  <a:pt x="826632" y="293459"/>
                </a:cubicBezTo>
                <a:cubicBezTo>
                  <a:pt x="844924" y="254030"/>
                  <a:pt x="864500" y="218063"/>
                  <a:pt x="886694" y="186709"/>
                </a:cubicBezTo>
                <a:close/>
                <a:moveTo>
                  <a:pt x="1100138" y="0"/>
                </a:moveTo>
                <a:cubicBezTo>
                  <a:pt x="1707727" y="0"/>
                  <a:pt x="2200276" y="492549"/>
                  <a:pt x="2200276" y="1100138"/>
                </a:cubicBezTo>
                <a:cubicBezTo>
                  <a:pt x="2200276" y="1707727"/>
                  <a:pt x="1707727" y="2200276"/>
                  <a:pt x="1100138" y="2200276"/>
                </a:cubicBezTo>
                <a:cubicBezTo>
                  <a:pt x="492549" y="2200276"/>
                  <a:pt x="0" y="1707727"/>
                  <a:pt x="0" y="1100138"/>
                </a:cubicBezTo>
                <a:cubicBezTo>
                  <a:pt x="0" y="492549"/>
                  <a:pt x="492549" y="0"/>
                  <a:pt x="1100138" y="0"/>
                </a:cubicBezTo>
                <a:close/>
              </a:path>
            </a:pathLst>
          </a:custGeom>
          <a:solidFill>
            <a:srgbClr val="1F37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8" rIns="91418" bIns="45708" rtlCol="0" anchor="ctr"/>
          <a:p>
            <a:pPr algn="ctr"/>
            <a:endParaRPr lang="zh-CN" altLang="en-US">
              <a:solidFill>
                <a:srgbClr val="1F3762"/>
              </a:solidFill>
              <a:cs typeface="+mn-ea"/>
              <a:sym typeface="+mn-lt"/>
            </a:endParaRPr>
          </a:p>
        </p:txBody>
      </p:sp>
      <p:sp>
        <p:nvSpPr>
          <p:cNvPr id="24" name="TextBox 21"/>
          <p:cNvSpPr txBox="1"/>
          <p:nvPr/>
        </p:nvSpPr>
        <p:spPr>
          <a:xfrm>
            <a:off x="1636395" y="3747770"/>
            <a:ext cx="3254375" cy="2490470"/>
          </a:xfrm>
          <a:prstGeom prst="rect">
            <a:avLst/>
          </a:prstGeom>
          <a:noFill/>
        </p:spPr>
        <p:txBody>
          <a:bodyPr wrap="square" lIns="91418" tIns="45708" rIns="91418" bIns="45708" rtlCol="0">
            <a:spAutoFit/>
          </a:bodyPr>
          <a:p>
            <a:pPr>
              <a:lnSpc>
                <a:spcPct val="130000"/>
              </a:lnSpc>
            </a:pPr>
            <a:r>
              <a:rPr lang="en-US" altLang="zh-CN" sz="2000" dirty="0">
                <a:solidFill>
                  <a:srgbClr val="1F3762"/>
                </a:solidFill>
                <a:cs typeface="+mn-ea"/>
                <a:sym typeface="+mn-lt"/>
              </a:rPr>
              <a:t>    </a:t>
            </a:r>
            <a:r>
              <a:rPr lang="zh-CN" altLang="en-US" sz="2000" dirty="0">
                <a:solidFill>
                  <a:srgbClr val="1F3762"/>
                </a:solidFill>
                <a:cs typeface="+mn-ea"/>
                <a:sym typeface="+mn-lt"/>
              </a:rPr>
              <a:t>由于传感器容易受到外界因素的干扰，导致收集到的数据会有部分缺失的现象。</a:t>
            </a:r>
            <a:endParaRPr lang="zh-CN" altLang="en-US" sz="2000" dirty="0">
              <a:solidFill>
                <a:srgbClr val="1F3762"/>
              </a:solidFill>
              <a:cs typeface="+mn-ea"/>
              <a:sym typeface="+mn-lt"/>
            </a:endParaRPr>
          </a:p>
          <a:p>
            <a:pPr>
              <a:lnSpc>
                <a:spcPct val="130000"/>
              </a:lnSpc>
            </a:pPr>
            <a:r>
              <a:rPr lang="zh-CN" altLang="en-US" sz="2000" dirty="0">
                <a:solidFill>
                  <a:srgbClr val="1F3762"/>
                </a:solidFill>
                <a:cs typeface="+mn-ea"/>
                <a:sym typeface="+mn-lt"/>
              </a:rPr>
              <a:t>合理地对缺失数据进行插补能提高交通流短时预测的精度。</a:t>
            </a:r>
            <a:endParaRPr lang="zh-CN" altLang="en-US" sz="2000" dirty="0">
              <a:solidFill>
                <a:srgbClr val="1F3762"/>
              </a:solidFill>
              <a:cs typeface="+mn-ea"/>
              <a:sym typeface="+mn-lt"/>
            </a:endParaRPr>
          </a:p>
        </p:txBody>
      </p:sp>
      <p:grpSp>
        <p:nvGrpSpPr>
          <p:cNvPr id="25" name="组合 24"/>
          <p:cNvGrpSpPr/>
          <p:nvPr/>
        </p:nvGrpSpPr>
        <p:grpSpPr>
          <a:xfrm>
            <a:off x="2283747" y="2865755"/>
            <a:ext cx="2880320" cy="544126"/>
            <a:chOff x="899592" y="1542494"/>
            <a:chExt cx="2880320" cy="544126"/>
          </a:xfrm>
        </p:grpSpPr>
        <p:sp>
          <p:nvSpPr>
            <p:cNvPr id="26" name="TextBox 23"/>
            <p:cNvSpPr txBox="1"/>
            <p:nvPr/>
          </p:nvSpPr>
          <p:spPr>
            <a:xfrm>
              <a:off x="971600" y="1542494"/>
              <a:ext cx="2448272" cy="460375"/>
            </a:xfrm>
            <a:prstGeom prst="rect">
              <a:avLst/>
            </a:prstGeom>
            <a:noFill/>
          </p:spPr>
          <p:txBody>
            <a:bodyPr wrap="square" rtlCol="0">
              <a:spAutoFit/>
            </a:bodyPr>
            <a:p>
              <a:r>
                <a:rPr lang="zh-CN" altLang="en-US" sz="2400" b="1" dirty="0">
                  <a:solidFill>
                    <a:srgbClr val="1F3762"/>
                  </a:solidFill>
                  <a:cs typeface="+mn-ea"/>
                  <a:sym typeface="+mn-lt"/>
                </a:rPr>
                <a:t>缺失值插补</a:t>
              </a:r>
              <a:endParaRPr lang="zh-CN" altLang="en-US" sz="2400" b="1" dirty="0">
                <a:solidFill>
                  <a:srgbClr val="1F3762"/>
                </a:solidFill>
                <a:cs typeface="+mn-ea"/>
                <a:sym typeface="+mn-lt"/>
              </a:endParaRPr>
            </a:p>
          </p:txBody>
        </p:sp>
        <p:cxnSp>
          <p:nvCxnSpPr>
            <p:cNvPr id="27" name="直接连接符 26"/>
            <p:cNvCxnSpPr/>
            <p:nvPr/>
          </p:nvCxnSpPr>
          <p:spPr>
            <a:xfrm>
              <a:off x="899592" y="2086620"/>
              <a:ext cx="2880320" cy="0"/>
            </a:xfrm>
            <a:prstGeom prst="line">
              <a:avLst/>
            </a:prstGeom>
            <a:ln w="19050">
              <a:solidFill>
                <a:srgbClr val="1F3762"/>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6934200" y="2797175"/>
            <a:ext cx="3321685" cy="544195"/>
            <a:chOff x="5364088" y="1542494"/>
            <a:chExt cx="2880320" cy="544126"/>
          </a:xfrm>
        </p:grpSpPr>
        <p:cxnSp>
          <p:nvCxnSpPr>
            <p:cNvPr id="29" name="直接连接符 28"/>
            <p:cNvCxnSpPr/>
            <p:nvPr/>
          </p:nvCxnSpPr>
          <p:spPr>
            <a:xfrm>
              <a:off x="5364088" y="2086620"/>
              <a:ext cx="2880320" cy="0"/>
            </a:xfrm>
            <a:prstGeom prst="line">
              <a:avLst/>
            </a:prstGeom>
            <a:ln w="19050">
              <a:solidFill>
                <a:srgbClr val="1F3762"/>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0" name="TextBox 27"/>
            <p:cNvSpPr txBox="1"/>
            <p:nvPr/>
          </p:nvSpPr>
          <p:spPr>
            <a:xfrm>
              <a:off x="5940152" y="1542494"/>
              <a:ext cx="2160240" cy="460317"/>
            </a:xfrm>
            <a:prstGeom prst="rect">
              <a:avLst/>
            </a:prstGeom>
            <a:noFill/>
          </p:spPr>
          <p:txBody>
            <a:bodyPr wrap="square" rtlCol="0">
              <a:spAutoFit/>
            </a:bodyPr>
            <a:p>
              <a:r>
                <a:rPr lang="en-US" altLang="zh-CN" sz="2400" b="1" dirty="0">
                  <a:solidFill>
                    <a:srgbClr val="1F3762"/>
                  </a:solidFill>
                  <a:cs typeface="+mn-ea"/>
                  <a:sym typeface="+mn-lt"/>
                </a:rPr>
                <a:t>     </a:t>
              </a:r>
              <a:r>
                <a:rPr lang="zh-CN" altLang="en-US" sz="2400" b="1" dirty="0">
                  <a:solidFill>
                    <a:srgbClr val="1F3762"/>
                  </a:solidFill>
                  <a:cs typeface="+mn-ea"/>
                  <a:sym typeface="+mn-lt"/>
                </a:rPr>
                <a:t>交通流预测</a:t>
              </a:r>
              <a:endParaRPr lang="zh-CN" altLang="en-US" sz="2400" b="1" dirty="0">
                <a:solidFill>
                  <a:srgbClr val="1F3762"/>
                </a:solidFill>
                <a:cs typeface="+mn-ea"/>
                <a:sym typeface="+mn-lt"/>
              </a:endParaRPr>
            </a:p>
          </p:txBody>
        </p:sp>
      </p:grpSp>
      <p:sp>
        <p:nvSpPr>
          <p:cNvPr id="31" name="TextBox 28"/>
          <p:cNvSpPr txBox="1"/>
          <p:nvPr/>
        </p:nvSpPr>
        <p:spPr>
          <a:xfrm>
            <a:off x="7418070" y="3747770"/>
            <a:ext cx="3141980" cy="2090420"/>
          </a:xfrm>
          <a:prstGeom prst="rect">
            <a:avLst/>
          </a:prstGeom>
          <a:noFill/>
        </p:spPr>
        <p:txBody>
          <a:bodyPr wrap="square" lIns="91418" tIns="45708" rIns="91418" bIns="45708" rtlCol="0">
            <a:spAutoFit/>
          </a:bodyPr>
          <a:p>
            <a:pPr>
              <a:lnSpc>
                <a:spcPct val="130000"/>
              </a:lnSpc>
            </a:pPr>
            <a:r>
              <a:rPr lang="en-US" altLang="zh-CN" sz="2000" dirty="0">
                <a:solidFill>
                  <a:srgbClr val="1F3762"/>
                </a:solidFill>
                <a:cs typeface="+mn-ea"/>
                <a:sym typeface="+mn-lt"/>
              </a:rPr>
              <a:t>       </a:t>
            </a:r>
            <a:r>
              <a:rPr lang="zh-CN" sz="2000" dirty="0">
                <a:solidFill>
                  <a:srgbClr val="1F3762"/>
                </a:solidFill>
                <a:cs typeface="+mn-ea"/>
                <a:sym typeface="+mn-lt"/>
              </a:rPr>
              <a:t>通过历史交通流数据，合理地对未来交通流量进行准确地预测，可为道路车流量控制以及路线规划做好保障。</a:t>
            </a:r>
            <a:endParaRPr lang="zh-CN" sz="2000" dirty="0">
              <a:solidFill>
                <a:srgbClr val="1F3762"/>
              </a:solidFill>
              <a:cs typeface="+mn-ea"/>
              <a:sym typeface="+mn-lt"/>
            </a:endParaRPr>
          </a:p>
        </p:txBody>
      </p:sp>
      <p:grpSp>
        <p:nvGrpSpPr>
          <p:cNvPr id="3" name="组合 2"/>
          <p:cNvGrpSpPr/>
          <p:nvPr/>
        </p:nvGrpSpPr>
        <p:grpSpPr>
          <a:xfrm>
            <a:off x="667385" y="-303530"/>
            <a:ext cx="11207750" cy="1272540"/>
            <a:chOff x="1051" y="-478"/>
            <a:chExt cx="17650" cy="2004"/>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361" y="-478"/>
              <a:ext cx="3340" cy="2004"/>
            </a:xfrm>
            <a:prstGeom prst="rect">
              <a:avLst/>
            </a:prstGeom>
          </p:spPr>
        </p:pic>
        <p:cxnSp>
          <p:nvCxnSpPr>
            <p:cNvPr id="45" name="直接连接符 44"/>
            <p:cNvCxnSpPr/>
            <p:nvPr/>
          </p:nvCxnSpPr>
          <p:spPr>
            <a:xfrm>
              <a:off x="1051" y="1117"/>
              <a:ext cx="17100" cy="0"/>
            </a:xfrm>
            <a:prstGeom prst="line">
              <a:avLst/>
            </a:prstGeom>
            <a:noFill/>
            <a:ln w="22225" cap="flat" cmpd="sng" algn="ctr">
              <a:solidFill>
                <a:schemeClr val="tx2">
                  <a:lumMod val="75000"/>
                  <a:lumOff val="25000"/>
                </a:schemeClr>
              </a:solidFill>
              <a:prstDash val="solid"/>
              <a:miter lim="800000"/>
            </a:ln>
            <a:effectLst/>
          </p:spPr>
        </p:cxn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2"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right)">
                                      <p:cBhvr>
                                        <p:cTn id="16" dur="500"/>
                                        <p:tgtEl>
                                          <p:spTgt spid="25"/>
                                        </p:tgtEl>
                                      </p:cBhvr>
                                    </p:animEffect>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500" fill="hold"/>
                                        <p:tgtEl>
                                          <p:spTgt spid="24"/>
                                        </p:tgtEl>
                                        <p:attrNameLst>
                                          <p:attrName>ppt_x</p:attrName>
                                        </p:attrNameLst>
                                      </p:cBhvr>
                                      <p:tavLst>
                                        <p:tav tm="0">
                                          <p:val>
                                            <p:strVal val="#ppt_x"/>
                                          </p:val>
                                        </p:tav>
                                        <p:tav tm="100000">
                                          <p:val>
                                            <p:strVal val="#ppt_x"/>
                                          </p:val>
                                        </p:tav>
                                      </p:tavLst>
                                    </p:anim>
                                    <p:anim calcmode="lin" valueType="num">
                                      <p:cBhvr additive="base">
                                        <p:cTn id="21" dur="500" fill="hold"/>
                                        <p:tgtEl>
                                          <p:spTgt spid="24"/>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ppt_x"/>
                                          </p:val>
                                        </p:tav>
                                        <p:tav tm="100000">
                                          <p:val>
                                            <p:strVal val="#ppt_x"/>
                                          </p:val>
                                        </p:tav>
                                      </p:tavLst>
                                    </p:anim>
                                    <p:anim calcmode="lin" valueType="num">
                                      <p:cBhvr additive="base">
                                        <p:cTn id="3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805305" y="2889250"/>
            <a:ext cx="9054465" cy="1938020"/>
          </a:xfrm>
          <a:prstGeom prst="rect">
            <a:avLst/>
          </a:prstGeom>
          <a:noFill/>
        </p:spPr>
        <p:txBody>
          <a:bodyPr wrap="square" rtlCol="0">
            <a:spAutoFit/>
          </a:bodyPr>
          <a:p>
            <a:pPr algn="ctr"/>
            <a:r>
              <a:rPr lang="zh-CN" altLang="en-US" sz="6000" b="1" dirty="0">
                <a:solidFill>
                  <a:srgbClr val="1F3762"/>
                </a:solidFill>
                <a:cs typeface="+mn-ea"/>
                <a:sym typeface="+mn-lt"/>
              </a:rPr>
              <a:t>基于LSMT-R缺失值插补模型设计</a:t>
            </a:r>
            <a:endParaRPr lang="en-US" altLang="zh-CN" sz="6000"/>
          </a:p>
        </p:txBody>
      </p:sp>
      <p:grpSp>
        <p:nvGrpSpPr>
          <p:cNvPr id="9" name="组合 8"/>
          <p:cNvGrpSpPr/>
          <p:nvPr/>
        </p:nvGrpSpPr>
        <p:grpSpPr>
          <a:xfrm>
            <a:off x="0" y="785495"/>
            <a:ext cx="12192000" cy="1804035"/>
            <a:chOff x="0" y="1237"/>
            <a:chExt cx="19200" cy="2841"/>
          </a:xfrm>
        </p:grpSpPr>
        <p:pic>
          <p:nvPicPr>
            <p:cNvPr id="10" name="图片 9"/>
            <p:cNvPicPr>
              <a:picLocks noChangeAspect="1"/>
            </p:cNvPicPr>
            <p:nvPr/>
          </p:nvPicPr>
          <p:blipFill>
            <a:blip r:embed="rId1"/>
            <a:stretch>
              <a:fillRect/>
            </a:stretch>
          </p:blipFill>
          <p:spPr>
            <a:xfrm>
              <a:off x="7839" y="1602"/>
              <a:ext cx="3449" cy="2477"/>
            </a:xfrm>
            <a:prstGeom prst="rect">
              <a:avLst/>
            </a:prstGeom>
          </p:spPr>
        </p:pic>
        <p:grpSp>
          <p:nvGrpSpPr>
            <p:cNvPr id="11" name="组合 10"/>
            <p:cNvGrpSpPr/>
            <p:nvPr/>
          </p:nvGrpSpPr>
          <p:grpSpPr>
            <a:xfrm>
              <a:off x="0" y="1237"/>
              <a:ext cx="19200" cy="2825"/>
              <a:chOff x="4" y="977295"/>
              <a:chExt cx="12191996" cy="1794132"/>
            </a:xfrm>
          </p:grpSpPr>
          <p:sp>
            <p:nvSpPr>
              <p:cNvPr id="12" name="弧形 11"/>
              <p:cNvSpPr/>
              <p:nvPr/>
            </p:nvSpPr>
            <p:spPr>
              <a:xfrm rot="9181264">
                <a:off x="5198934" y="977295"/>
                <a:ext cx="1794130" cy="1794132"/>
              </a:xfrm>
              <a:prstGeom prst="arc">
                <a:avLst>
                  <a:gd name="adj1" fmla="val 13988904"/>
                  <a:gd name="adj2" fmla="val 76966"/>
                </a:avLst>
              </a:prstGeom>
              <a:noFill/>
              <a:ln w="38100">
                <a:solidFill>
                  <a:srgbClr val="1F3762"/>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nvGrpSpPr>
              <p:cNvPr id="13" name="组合 12"/>
              <p:cNvGrpSpPr/>
              <p:nvPr/>
            </p:nvGrpSpPr>
            <p:grpSpPr>
              <a:xfrm>
                <a:off x="4" y="2268060"/>
                <a:ext cx="12191996" cy="5240"/>
                <a:chOff x="4" y="2268060"/>
                <a:chExt cx="12191996" cy="5240"/>
              </a:xfrm>
            </p:grpSpPr>
            <p:cxnSp>
              <p:nvCxnSpPr>
                <p:cNvPr id="14" name="直接连接符 13"/>
                <p:cNvCxnSpPr/>
                <p:nvPr/>
              </p:nvCxnSpPr>
              <p:spPr>
                <a:xfrm flipH="1">
                  <a:off x="4" y="2273300"/>
                  <a:ext cx="5295896" cy="0"/>
                </a:xfrm>
                <a:prstGeom prst="line">
                  <a:avLst/>
                </a:prstGeom>
                <a:ln w="38100">
                  <a:solidFill>
                    <a:srgbClr val="1F376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888480" y="2268060"/>
                  <a:ext cx="5303520" cy="0"/>
                </a:xfrm>
                <a:prstGeom prst="line">
                  <a:avLst/>
                </a:prstGeom>
                <a:ln w="38100">
                  <a:solidFill>
                    <a:srgbClr val="1F3762"/>
                  </a:solidFill>
                </a:ln>
              </p:spPr>
              <p:style>
                <a:lnRef idx="1">
                  <a:schemeClr val="accent1"/>
                </a:lnRef>
                <a:fillRef idx="0">
                  <a:schemeClr val="accent1"/>
                </a:fillRef>
                <a:effectRef idx="0">
                  <a:schemeClr val="accent1"/>
                </a:effectRef>
                <a:fontRef idx="minor">
                  <a:schemeClr val="tx1"/>
                </a:fontRef>
              </p:style>
            </p:cxnSp>
          </p:grpSp>
        </p:grpSp>
      </p:grpSp>
      <p:sp>
        <p:nvSpPr>
          <p:cNvPr id="2" name="椭圆 1"/>
          <p:cNvSpPr/>
          <p:nvPr/>
        </p:nvSpPr>
        <p:spPr>
          <a:xfrm>
            <a:off x="1301750" y="2976880"/>
            <a:ext cx="862330" cy="904240"/>
          </a:xfrm>
          <a:prstGeom prst="ellipse">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t>2</a:t>
            </a:r>
            <a:endParaRPr lang="en-US" altLang="zh-CN" sz="3600"/>
          </a:p>
        </p:txBody>
      </p:sp>
    </p:spTree>
    <p:custDataLst>
      <p:tags r:id="rId2"/>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6344920" y="575310"/>
            <a:ext cx="1697355" cy="460375"/>
          </a:xfrm>
          <a:prstGeom prst="rect">
            <a:avLst/>
          </a:prstGeom>
          <a:noFill/>
        </p:spPr>
        <p:txBody>
          <a:bodyPr wrap="square" rtlCol="0">
            <a:spAutoFit/>
          </a:bodyPr>
          <a:p>
            <a:r>
              <a:rPr lang="zh-CN" altLang="en-US" sz="2400">
                <a:solidFill>
                  <a:schemeClr val="bg1"/>
                </a:solidFill>
                <a:latin typeface="+mn-ea"/>
              </a:rPr>
              <a:t>研究方法</a:t>
            </a:r>
            <a:endParaRPr lang="zh-CN" altLang="en-US" sz="2400">
              <a:solidFill>
                <a:schemeClr val="bg1"/>
              </a:solidFill>
              <a:latin typeface="+mn-ea"/>
            </a:endParaRPr>
          </a:p>
        </p:txBody>
      </p:sp>
      <p:sp>
        <p:nvSpPr>
          <p:cNvPr id="13" name="文本框 12"/>
          <p:cNvSpPr txBox="1"/>
          <p:nvPr/>
        </p:nvSpPr>
        <p:spPr>
          <a:xfrm>
            <a:off x="3702050" y="575310"/>
            <a:ext cx="1697355" cy="460375"/>
          </a:xfrm>
          <a:prstGeom prst="rect">
            <a:avLst/>
          </a:prstGeom>
          <a:noFill/>
        </p:spPr>
        <p:txBody>
          <a:bodyPr wrap="square" rtlCol="0">
            <a:spAutoFit/>
          </a:bodyPr>
          <a:p>
            <a:r>
              <a:rPr lang="zh-CN" altLang="en-US" sz="2400" b="1">
                <a:solidFill>
                  <a:schemeClr val="bg1"/>
                </a:solidFill>
                <a:latin typeface="+mn-ea"/>
              </a:rPr>
              <a:t>模型阐述</a:t>
            </a:r>
            <a:endParaRPr lang="zh-CN" altLang="en-US" sz="2400" b="1">
              <a:solidFill>
                <a:schemeClr val="bg1"/>
              </a:solidFill>
              <a:latin typeface="+mn-ea"/>
            </a:endParaRPr>
          </a:p>
        </p:txBody>
      </p:sp>
      <p:sp>
        <p:nvSpPr>
          <p:cNvPr id="14" name="文本框 13"/>
          <p:cNvSpPr txBox="1"/>
          <p:nvPr/>
        </p:nvSpPr>
        <p:spPr>
          <a:xfrm>
            <a:off x="9086215" y="575310"/>
            <a:ext cx="1697355" cy="460375"/>
          </a:xfrm>
          <a:prstGeom prst="rect">
            <a:avLst/>
          </a:prstGeom>
          <a:noFill/>
        </p:spPr>
        <p:txBody>
          <a:bodyPr wrap="square" rtlCol="0">
            <a:spAutoFit/>
          </a:bodyPr>
          <a:p>
            <a:r>
              <a:rPr lang="zh-CN" altLang="en-US" sz="2400">
                <a:solidFill>
                  <a:schemeClr val="bg1"/>
                </a:solidFill>
                <a:latin typeface="+mn-ea"/>
              </a:rPr>
              <a:t>研究成果</a:t>
            </a:r>
            <a:endParaRPr lang="zh-CN" altLang="en-US" sz="2400">
              <a:solidFill>
                <a:schemeClr val="bg1"/>
              </a:solidFill>
              <a:latin typeface="+mn-ea"/>
            </a:endParaRPr>
          </a:p>
        </p:txBody>
      </p:sp>
      <p:grpSp>
        <p:nvGrpSpPr>
          <p:cNvPr id="20" name="组合 19"/>
          <p:cNvGrpSpPr/>
          <p:nvPr/>
        </p:nvGrpSpPr>
        <p:grpSpPr>
          <a:xfrm>
            <a:off x="667383" y="0"/>
            <a:ext cx="9556752" cy="3038510"/>
            <a:chOff x="2702607" y="-778844"/>
            <a:chExt cx="7414001" cy="2860407"/>
          </a:xfrm>
        </p:grpSpPr>
        <p:sp>
          <p:nvSpPr>
            <p:cNvPr id="21" name="矩形 20"/>
            <p:cNvSpPr>
              <a:spLocks noChangeArrowheads="1"/>
            </p:cNvSpPr>
            <p:nvPr/>
          </p:nvSpPr>
          <p:spPr bwMode="auto">
            <a:xfrm>
              <a:off x="2954339" y="1694800"/>
              <a:ext cx="7162269" cy="38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30000"/>
                </a:lnSpc>
              </a:pPr>
              <a:r>
                <a:rPr lang="en-US" altLang="zh-CN" sz="1600" dirty="0">
                  <a:solidFill>
                    <a:srgbClr val="1F3762"/>
                  </a:solidFill>
                  <a:cs typeface="+mn-ea"/>
                  <a:sym typeface="+mn-lt"/>
                </a:rPr>
                <a:t>        </a:t>
              </a:r>
              <a:endParaRPr lang="zh-CN" altLang="en-US" sz="2000" dirty="0">
                <a:solidFill>
                  <a:srgbClr val="1F3762"/>
                </a:solidFill>
                <a:cs typeface="+mn-ea"/>
                <a:sym typeface="+mn-lt"/>
              </a:endParaRPr>
            </a:p>
          </p:txBody>
        </p:sp>
        <p:sp>
          <p:nvSpPr>
            <p:cNvPr id="22" name="矩形 21"/>
            <p:cNvSpPr/>
            <p:nvPr/>
          </p:nvSpPr>
          <p:spPr>
            <a:xfrm>
              <a:off x="2702607" y="-778844"/>
              <a:ext cx="5741540" cy="897267"/>
            </a:xfrm>
            <a:prstGeom prst="rect">
              <a:avLst/>
            </a:prstGeom>
          </p:spPr>
          <p:txBody>
            <a:bodyPr wrap="square">
              <a:spAutoFit/>
            </a:bodyPr>
            <a:p>
              <a:r>
                <a:rPr lang="zh-CN" altLang="en-US" sz="2800" b="1" dirty="0">
                  <a:solidFill>
                    <a:srgbClr val="1F3762"/>
                  </a:solidFill>
                  <a:cs typeface="+mn-ea"/>
                  <a:sym typeface="+mn-lt"/>
                </a:rPr>
                <a:t>基于LSMT-R缺失值插补模型设计  </a:t>
              </a:r>
              <a:r>
                <a:rPr lang="en-US" altLang="zh-CN" sz="2800" dirty="0">
                  <a:solidFill>
                    <a:srgbClr val="1F3762"/>
                  </a:solidFill>
                  <a:cs typeface="+mn-ea"/>
                  <a:sym typeface="+mn-lt"/>
                </a:rPr>
                <a:t>--</a:t>
              </a:r>
              <a:r>
                <a:rPr lang="zh-CN" altLang="en-US" sz="2800" dirty="0">
                  <a:solidFill>
                    <a:srgbClr val="1F3762"/>
                  </a:solidFill>
                  <a:cs typeface="+mn-ea"/>
                  <a:sym typeface="+mn-lt"/>
                </a:rPr>
                <a:t>理论分析</a:t>
              </a:r>
              <a:endParaRPr lang="zh-CN" altLang="en-US" sz="2800" b="1" dirty="0">
                <a:solidFill>
                  <a:srgbClr val="1F3762"/>
                </a:solidFill>
                <a:cs typeface="+mn-ea"/>
                <a:sym typeface="+mn-lt"/>
              </a:endParaRPr>
            </a:p>
            <a:p>
              <a:endParaRPr lang="zh-CN" altLang="en-US" sz="2800" b="1" dirty="0">
                <a:solidFill>
                  <a:srgbClr val="1F3762"/>
                </a:solidFill>
                <a:cs typeface="+mn-ea"/>
                <a:sym typeface="+mn-lt"/>
              </a:endParaRPr>
            </a:p>
          </p:txBody>
        </p:sp>
      </p:grpSp>
      <p:sp>
        <p:nvSpPr>
          <p:cNvPr id="6" name="文本框 5"/>
          <p:cNvSpPr txBox="1"/>
          <p:nvPr/>
        </p:nvSpPr>
        <p:spPr>
          <a:xfrm>
            <a:off x="6565900" y="2005965"/>
            <a:ext cx="5248275" cy="368300"/>
          </a:xfrm>
          <a:prstGeom prst="rect">
            <a:avLst/>
          </a:prstGeom>
          <a:noFill/>
        </p:spPr>
        <p:txBody>
          <a:bodyPr wrap="square" rtlCol="0">
            <a:spAutoFit/>
          </a:bodyPr>
          <a:p>
            <a:r>
              <a:rPr lang="zh-CN" altLang="en-US"/>
              <a:t>					</a:t>
            </a:r>
            <a:endParaRPr lang="zh-CN" altLang="en-US"/>
          </a:p>
        </p:txBody>
      </p:sp>
      <p:graphicFrame>
        <p:nvGraphicFramePr>
          <p:cNvPr id="2" name="对象 -2147482607"/>
          <p:cNvGraphicFramePr>
            <a:graphicFrameLocks noChangeAspect="1"/>
          </p:cNvGraphicFramePr>
          <p:nvPr/>
        </p:nvGraphicFramePr>
        <p:xfrm>
          <a:off x="6565900" y="1923415"/>
          <a:ext cx="4171315" cy="532765"/>
        </p:xfrm>
        <a:graphic>
          <a:graphicData uri="http://schemas.openxmlformats.org/presentationml/2006/ole">
            <mc:AlternateContent xmlns:mc="http://schemas.openxmlformats.org/markup-compatibility/2006">
              <mc:Choice xmlns:v="urn:schemas-microsoft-com:vml" Requires="v">
                <p:oleObj spid="_x0000_s3076" name="" r:id="rId1" imgW="1790700" imgH="228600" progId="Equation.KSEE3">
                  <p:embed/>
                </p:oleObj>
              </mc:Choice>
              <mc:Fallback>
                <p:oleObj name="" r:id="rId1" imgW="1790700" imgH="228600" progId="Equation.KSEE3">
                  <p:embed/>
                  <p:pic>
                    <p:nvPicPr>
                      <p:cNvPr id="0" name="图片 3075"/>
                      <p:cNvPicPr/>
                      <p:nvPr/>
                    </p:nvPicPr>
                    <p:blipFill>
                      <a:blip r:embed="rId2"/>
                      <a:stretch>
                        <a:fillRect/>
                      </a:stretch>
                    </p:blipFill>
                    <p:spPr>
                      <a:xfrm>
                        <a:off x="6565900" y="1923415"/>
                        <a:ext cx="4171315" cy="532765"/>
                      </a:xfrm>
                      <a:prstGeom prst="rect">
                        <a:avLst/>
                      </a:prstGeom>
                      <a:noFill/>
                      <a:ln w="38100">
                        <a:noFill/>
                        <a:miter/>
                      </a:ln>
                    </p:spPr>
                  </p:pic>
                </p:oleObj>
              </mc:Fallback>
            </mc:AlternateContent>
          </a:graphicData>
        </a:graphic>
      </p:graphicFrame>
      <p:graphicFrame>
        <p:nvGraphicFramePr>
          <p:cNvPr id="4" name="对象 -2147482606"/>
          <p:cNvGraphicFramePr>
            <a:graphicFrameLocks noChangeAspect="1"/>
          </p:cNvGraphicFramePr>
          <p:nvPr/>
        </p:nvGraphicFramePr>
        <p:xfrm>
          <a:off x="6560185" y="2726055"/>
          <a:ext cx="4182110" cy="527685"/>
        </p:xfrm>
        <a:graphic>
          <a:graphicData uri="http://schemas.openxmlformats.org/presentationml/2006/ole">
            <mc:AlternateContent xmlns:mc="http://schemas.openxmlformats.org/markup-compatibility/2006">
              <mc:Choice xmlns:v="urn:schemas-microsoft-com:vml" Requires="v">
                <p:oleObj spid="_x0000_s8" name="" r:id="rId3" imgW="1917065" imgH="241300" progId="Equation.KSEE3">
                  <p:embed/>
                </p:oleObj>
              </mc:Choice>
              <mc:Fallback>
                <p:oleObj name="" r:id="rId3" imgW="1917065" imgH="241300" progId="Equation.KSEE3">
                  <p:embed/>
                  <p:pic>
                    <p:nvPicPr>
                      <p:cNvPr id="0" name="图片 7"/>
                      <p:cNvPicPr/>
                      <p:nvPr/>
                    </p:nvPicPr>
                    <p:blipFill>
                      <a:blip r:embed="rId4"/>
                      <a:stretch>
                        <a:fillRect/>
                      </a:stretch>
                    </p:blipFill>
                    <p:spPr>
                      <a:xfrm>
                        <a:off x="6560185" y="2726055"/>
                        <a:ext cx="4182110" cy="527685"/>
                      </a:xfrm>
                      <a:prstGeom prst="rect">
                        <a:avLst/>
                      </a:prstGeom>
                      <a:noFill/>
                      <a:ln w="38100">
                        <a:noFill/>
                        <a:miter/>
                      </a:ln>
                    </p:spPr>
                  </p:pic>
                </p:oleObj>
              </mc:Fallback>
            </mc:AlternateContent>
          </a:graphicData>
        </a:graphic>
      </p:graphicFrame>
      <p:graphicFrame>
        <p:nvGraphicFramePr>
          <p:cNvPr id="5" name="对象 -2147482605"/>
          <p:cNvGraphicFramePr>
            <a:graphicFrameLocks noChangeAspect="1"/>
          </p:cNvGraphicFramePr>
          <p:nvPr/>
        </p:nvGraphicFramePr>
        <p:xfrm>
          <a:off x="6598920" y="3523615"/>
          <a:ext cx="4143375" cy="501650"/>
        </p:xfrm>
        <a:graphic>
          <a:graphicData uri="http://schemas.openxmlformats.org/presentationml/2006/ole">
            <mc:AlternateContent xmlns:mc="http://schemas.openxmlformats.org/markup-compatibility/2006">
              <mc:Choice xmlns:v="urn:schemas-microsoft-com:vml" Requires="v">
                <p:oleObj spid="_x0000_s9" name="" r:id="rId5" imgW="1892300" imgH="228600" progId="Equation.KSEE3">
                  <p:embed/>
                </p:oleObj>
              </mc:Choice>
              <mc:Fallback>
                <p:oleObj name="" r:id="rId5" imgW="1892300" imgH="228600" progId="Equation.KSEE3">
                  <p:embed/>
                  <p:pic>
                    <p:nvPicPr>
                      <p:cNvPr id="0" name="图片 8"/>
                      <p:cNvPicPr/>
                      <p:nvPr/>
                    </p:nvPicPr>
                    <p:blipFill>
                      <a:blip r:embed="rId6"/>
                      <a:stretch>
                        <a:fillRect/>
                      </a:stretch>
                    </p:blipFill>
                    <p:spPr>
                      <a:xfrm>
                        <a:off x="6598920" y="3523615"/>
                        <a:ext cx="4143375" cy="501650"/>
                      </a:xfrm>
                      <a:prstGeom prst="rect">
                        <a:avLst/>
                      </a:prstGeom>
                      <a:noFill/>
                      <a:ln w="38100">
                        <a:noFill/>
                        <a:miter/>
                      </a:ln>
                    </p:spPr>
                  </p:pic>
                </p:oleObj>
              </mc:Fallback>
            </mc:AlternateContent>
          </a:graphicData>
        </a:graphic>
      </p:graphicFrame>
      <p:graphicFrame>
        <p:nvGraphicFramePr>
          <p:cNvPr id="10" name="对象 -2147482604"/>
          <p:cNvGraphicFramePr>
            <a:graphicFrameLocks noChangeAspect="1"/>
          </p:cNvGraphicFramePr>
          <p:nvPr/>
        </p:nvGraphicFramePr>
        <p:xfrm>
          <a:off x="6565900" y="4224020"/>
          <a:ext cx="4202430" cy="522605"/>
        </p:xfrm>
        <a:graphic>
          <a:graphicData uri="http://schemas.openxmlformats.org/presentationml/2006/ole">
            <mc:AlternateContent xmlns:mc="http://schemas.openxmlformats.org/markup-compatibility/2006">
              <mc:Choice xmlns:v="urn:schemas-microsoft-com:vml" Requires="v">
                <p:oleObj spid="_x0000_s11" name="" r:id="rId7" imgW="1841500" imgH="228600" progId="Equation.KSEE3">
                  <p:embed/>
                </p:oleObj>
              </mc:Choice>
              <mc:Fallback>
                <p:oleObj name="" r:id="rId7" imgW="1841500" imgH="228600" progId="Equation.KSEE3">
                  <p:embed/>
                  <p:pic>
                    <p:nvPicPr>
                      <p:cNvPr id="0" name="图片 9"/>
                      <p:cNvPicPr/>
                      <p:nvPr/>
                    </p:nvPicPr>
                    <p:blipFill>
                      <a:blip r:embed="rId8"/>
                      <a:stretch>
                        <a:fillRect/>
                      </a:stretch>
                    </p:blipFill>
                    <p:spPr>
                      <a:xfrm>
                        <a:off x="6565900" y="4224020"/>
                        <a:ext cx="4202430" cy="522605"/>
                      </a:xfrm>
                      <a:prstGeom prst="rect">
                        <a:avLst/>
                      </a:prstGeom>
                      <a:noFill/>
                      <a:ln w="38100">
                        <a:noFill/>
                        <a:miter/>
                      </a:ln>
                    </p:spPr>
                  </p:pic>
                </p:oleObj>
              </mc:Fallback>
            </mc:AlternateContent>
          </a:graphicData>
        </a:graphic>
      </p:graphicFrame>
      <p:graphicFrame>
        <p:nvGraphicFramePr>
          <p:cNvPr id="16" name="对象 -2147482602"/>
          <p:cNvGraphicFramePr>
            <a:graphicFrameLocks noChangeAspect="1"/>
          </p:cNvGraphicFramePr>
          <p:nvPr/>
        </p:nvGraphicFramePr>
        <p:xfrm>
          <a:off x="6689725" y="4966970"/>
          <a:ext cx="4047490" cy="554355"/>
        </p:xfrm>
        <a:graphic>
          <a:graphicData uri="http://schemas.openxmlformats.org/presentationml/2006/ole">
            <mc:AlternateContent xmlns:mc="http://schemas.openxmlformats.org/markup-compatibility/2006">
              <mc:Choice xmlns:v="urn:schemas-microsoft-com:vml" Requires="v">
                <p:oleObj spid="_x0000_s17" name="" r:id="rId9" imgW="1155700" imgH="228600" progId="Equation.KSEE3">
                  <p:embed/>
                </p:oleObj>
              </mc:Choice>
              <mc:Fallback>
                <p:oleObj name="" r:id="rId9" imgW="1155700" imgH="228600" progId="Equation.KSEE3">
                  <p:embed/>
                  <p:pic>
                    <p:nvPicPr>
                      <p:cNvPr id="0" name="图片 10"/>
                      <p:cNvPicPr/>
                      <p:nvPr/>
                    </p:nvPicPr>
                    <p:blipFill>
                      <a:blip r:embed="rId10"/>
                      <a:stretch>
                        <a:fillRect/>
                      </a:stretch>
                    </p:blipFill>
                    <p:spPr>
                      <a:xfrm>
                        <a:off x="6689725" y="4966970"/>
                        <a:ext cx="4047490" cy="554355"/>
                      </a:xfrm>
                      <a:prstGeom prst="rect">
                        <a:avLst/>
                      </a:prstGeom>
                      <a:noFill/>
                      <a:ln w="38100">
                        <a:noFill/>
                        <a:miter/>
                      </a:ln>
                    </p:spPr>
                  </p:pic>
                </p:oleObj>
              </mc:Fallback>
            </mc:AlternateContent>
          </a:graphicData>
        </a:graphic>
      </p:graphicFrame>
      <p:graphicFrame>
        <p:nvGraphicFramePr>
          <p:cNvPr id="19" name="对象 -2147482600"/>
          <p:cNvGraphicFramePr>
            <a:graphicFrameLocks noChangeAspect="1"/>
          </p:cNvGraphicFramePr>
          <p:nvPr/>
        </p:nvGraphicFramePr>
        <p:xfrm>
          <a:off x="6689725" y="5743575"/>
          <a:ext cx="2091690" cy="471170"/>
        </p:xfrm>
        <a:graphic>
          <a:graphicData uri="http://schemas.openxmlformats.org/presentationml/2006/ole">
            <mc:AlternateContent xmlns:mc="http://schemas.openxmlformats.org/markup-compatibility/2006">
              <mc:Choice xmlns:v="urn:schemas-microsoft-com:vml" Requires="v">
                <p:oleObj spid="_x0000_s27" name="" r:id="rId11" imgW="838200" imgH="228600" progId="Equation.KSEE3">
                  <p:embed/>
                </p:oleObj>
              </mc:Choice>
              <mc:Fallback>
                <p:oleObj name="" r:id="rId11" imgW="838200" imgH="228600" progId="Equation.KSEE3">
                  <p:embed/>
                  <p:pic>
                    <p:nvPicPr>
                      <p:cNvPr id="0" name="图片 15"/>
                      <p:cNvPicPr/>
                      <p:nvPr/>
                    </p:nvPicPr>
                    <p:blipFill>
                      <a:blip r:embed="rId12"/>
                      <a:stretch>
                        <a:fillRect/>
                      </a:stretch>
                    </p:blipFill>
                    <p:spPr>
                      <a:xfrm>
                        <a:off x="6689725" y="5743575"/>
                        <a:ext cx="2091690" cy="471170"/>
                      </a:xfrm>
                      <a:prstGeom prst="rect">
                        <a:avLst/>
                      </a:prstGeom>
                      <a:noFill/>
                      <a:ln w="38100">
                        <a:noFill/>
                        <a:miter/>
                      </a:ln>
                    </p:spPr>
                  </p:pic>
                </p:oleObj>
              </mc:Fallback>
            </mc:AlternateContent>
          </a:graphicData>
        </a:graphic>
      </p:graphicFrame>
      <p:grpSp>
        <p:nvGrpSpPr>
          <p:cNvPr id="36" name="组合 35"/>
          <p:cNvGrpSpPr/>
          <p:nvPr/>
        </p:nvGrpSpPr>
        <p:grpSpPr>
          <a:xfrm>
            <a:off x="667385" y="-303530"/>
            <a:ext cx="11207750" cy="1272540"/>
            <a:chOff x="1051" y="-478"/>
            <a:chExt cx="17650" cy="2004"/>
          </a:xfrm>
        </p:grpSpPr>
        <p:pic>
          <p:nvPicPr>
            <p:cNvPr id="37" name="图片 3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361" y="-478"/>
              <a:ext cx="3340" cy="2004"/>
            </a:xfrm>
            <a:prstGeom prst="rect">
              <a:avLst/>
            </a:prstGeom>
          </p:spPr>
        </p:pic>
        <p:cxnSp>
          <p:nvCxnSpPr>
            <p:cNvPr id="45" name="直接连接符 44"/>
            <p:cNvCxnSpPr/>
            <p:nvPr/>
          </p:nvCxnSpPr>
          <p:spPr>
            <a:xfrm>
              <a:off x="1051" y="1117"/>
              <a:ext cx="17100" cy="0"/>
            </a:xfrm>
            <a:prstGeom prst="line">
              <a:avLst/>
            </a:prstGeom>
            <a:noFill/>
            <a:ln w="22225" cap="flat" cmpd="sng" algn="ctr">
              <a:solidFill>
                <a:schemeClr val="tx2">
                  <a:lumMod val="75000"/>
                  <a:lumOff val="25000"/>
                </a:schemeClr>
              </a:solidFill>
              <a:prstDash val="solid"/>
              <a:miter lim="800000"/>
            </a:ln>
            <a:effectLst/>
          </p:spPr>
        </p:cxnSp>
      </p:grpSp>
      <p:grpSp>
        <p:nvGrpSpPr>
          <p:cNvPr id="18" name="组合 17"/>
          <p:cNvGrpSpPr/>
          <p:nvPr/>
        </p:nvGrpSpPr>
        <p:grpSpPr>
          <a:xfrm>
            <a:off x="725170" y="986155"/>
            <a:ext cx="5677535" cy="5301769"/>
            <a:chOff x="1562" y="2577"/>
            <a:chExt cx="8490" cy="7410"/>
          </a:xfrm>
        </p:grpSpPr>
        <p:pic>
          <p:nvPicPr>
            <p:cNvPr id="3" name="图片 22"/>
            <p:cNvPicPr>
              <a:picLocks noChangeAspect="1"/>
            </p:cNvPicPr>
            <p:nvPr/>
          </p:nvPicPr>
          <p:blipFill>
            <a:blip r:embed="rId14"/>
            <a:stretch>
              <a:fillRect/>
            </a:stretch>
          </p:blipFill>
          <p:spPr>
            <a:xfrm>
              <a:off x="1562" y="2577"/>
              <a:ext cx="8490" cy="6733"/>
            </a:xfrm>
            <a:prstGeom prst="rect">
              <a:avLst/>
            </a:prstGeom>
            <a:noFill/>
            <a:ln>
              <a:noFill/>
            </a:ln>
          </p:spPr>
        </p:pic>
        <p:graphicFrame>
          <p:nvGraphicFramePr>
            <p:cNvPr id="28" name="对象 27">
              <a:hlinkClick r:id="" action="ppaction://ole?verb="/>
            </p:cNvPr>
            <p:cNvGraphicFramePr>
              <a:graphicFrameLocks noChangeAspect="1"/>
            </p:cNvGraphicFramePr>
            <p:nvPr/>
          </p:nvGraphicFramePr>
          <p:xfrm>
            <a:off x="3082" y="5377"/>
            <a:ext cx="497" cy="746"/>
          </p:xfrm>
          <a:graphic>
            <a:graphicData uri="http://schemas.openxmlformats.org/presentationml/2006/ole">
              <mc:AlternateContent xmlns:mc="http://schemas.openxmlformats.org/markup-compatibility/2006">
                <mc:Choice xmlns:v="urn:schemas-microsoft-com:vml" Requires="v">
                  <p:oleObj spid="_x0000_s1025" name="" r:id="rId15" imgW="152400" imgH="228600" progId="Equation.KSEE3">
                    <p:embed/>
                  </p:oleObj>
                </mc:Choice>
                <mc:Fallback>
                  <p:oleObj name="" r:id="rId15" imgW="152400" imgH="228600" progId="Equation.KSEE3">
                    <p:embed/>
                    <p:pic>
                      <p:nvPicPr>
                        <p:cNvPr id="0" name="图片 1024"/>
                        <p:cNvPicPr/>
                        <p:nvPr/>
                      </p:nvPicPr>
                      <p:blipFill>
                        <a:blip r:embed="rId16"/>
                        <a:stretch>
                          <a:fillRect/>
                        </a:stretch>
                      </p:blipFill>
                      <p:spPr>
                        <a:xfrm>
                          <a:off x="3082" y="5377"/>
                          <a:ext cx="497" cy="746"/>
                        </a:xfrm>
                        <a:prstGeom prst="rect">
                          <a:avLst/>
                        </a:prstGeom>
                      </p:spPr>
                    </p:pic>
                  </p:oleObj>
                </mc:Fallback>
              </mc:AlternateContent>
            </a:graphicData>
          </a:graphic>
        </p:graphicFrame>
        <p:graphicFrame>
          <p:nvGraphicFramePr>
            <p:cNvPr id="33" name="对象 32">
              <a:hlinkClick r:id="" action="ppaction://ole?verb="/>
            </p:cNvPr>
            <p:cNvGraphicFramePr>
              <a:graphicFrameLocks noChangeAspect="1"/>
            </p:cNvGraphicFramePr>
            <p:nvPr/>
          </p:nvGraphicFramePr>
          <p:xfrm>
            <a:off x="4128" y="5445"/>
            <a:ext cx="374" cy="749"/>
          </p:xfrm>
          <a:graphic>
            <a:graphicData uri="http://schemas.openxmlformats.org/presentationml/2006/ole">
              <mc:AlternateContent xmlns:mc="http://schemas.openxmlformats.org/markup-compatibility/2006">
                <mc:Choice xmlns:v="urn:schemas-microsoft-com:vml" Requires="v">
                  <p:oleObj spid="_x0000_s7" name="" r:id="rId17" imgW="114300" imgH="228600" progId="Equation.KSEE3">
                    <p:embed/>
                  </p:oleObj>
                </mc:Choice>
                <mc:Fallback>
                  <p:oleObj name="" r:id="rId17" imgW="114300" imgH="228600" progId="Equation.KSEE3">
                    <p:embed/>
                    <p:pic>
                      <p:nvPicPr>
                        <p:cNvPr id="0" name="图片 1024"/>
                        <p:cNvPicPr/>
                        <p:nvPr/>
                      </p:nvPicPr>
                      <p:blipFill>
                        <a:blip r:embed="rId18"/>
                        <a:stretch>
                          <a:fillRect/>
                        </a:stretch>
                      </p:blipFill>
                      <p:spPr>
                        <a:xfrm>
                          <a:off x="4128" y="5445"/>
                          <a:ext cx="374" cy="749"/>
                        </a:xfrm>
                        <a:prstGeom prst="rect">
                          <a:avLst/>
                        </a:prstGeom>
                      </p:spPr>
                    </p:pic>
                  </p:oleObj>
                </mc:Fallback>
              </mc:AlternateContent>
            </a:graphicData>
          </a:graphic>
        </p:graphicFrame>
        <p:graphicFrame>
          <p:nvGraphicFramePr>
            <p:cNvPr id="34" name="对象 33">
              <a:hlinkClick r:id="" action="ppaction://ole?verb="/>
            </p:cNvPr>
            <p:cNvGraphicFramePr>
              <a:graphicFrameLocks noChangeAspect="1"/>
            </p:cNvGraphicFramePr>
            <p:nvPr/>
          </p:nvGraphicFramePr>
          <p:xfrm>
            <a:off x="6227" y="5446"/>
            <a:ext cx="501" cy="749"/>
          </p:xfrm>
          <a:graphic>
            <a:graphicData uri="http://schemas.openxmlformats.org/presentationml/2006/ole">
              <mc:AlternateContent xmlns:mc="http://schemas.openxmlformats.org/markup-compatibility/2006">
                <mc:Choice xmlns:v="urn:schemas-microsoft-com:vml" Requires="v">
                  <p:oleObj spid="_x0000_s35" name="" r:id="rId19" imgW="152400" imgH="228600" progId="Equation.KSEE3">
                    <p:embed/>
                  </p:oleObj>
                </mc:Choice>
                <mc:Fallback>
                  <p:oleObj name="" r:id="rId19" imgW="152400" imgH="228600" progId="Equation.KSEE3">
                    <p:embed/>
                    <p:pic>
                      <p:nvPicPr>
                        <p:cNvPr id="0" name="图片 1024"/>
                        <p:cNvPicPr/>
                        <p:nvPr/>
                      </p:nvPicPr>
                      <p:blipFill>
                        <a:blip r:embed="rId20"/>
                        <a:stretch>
                          <a:fillRect/>
                        </a:stretch>
                      </p:blipFill>
                      <p:spPr>
                        <a:xfrm>
                          <a:off x="6227" y="5446"/>
                          <a:ext cx="501" cy="749"/>
                        </a:xfrm>
                        <a:prstGeom prst="rect">
                          <a:avLst/>
                        </a:prstGeom>
                      </p:spPr>
                    </p:pic>
                  </p:oleObj>
                </mc:Fallback>
              </mc:AlternateContent>
            </a:graphicData>
          </a:graphic>
        </p:graphicFrame>
        <p:sp>
          <p:nvSpPr>
            <p:cNvPr id="15" name="文本框 14"/>
            <p:cNvSpPr txBox="1"/>
            <p:nvPr/>
          </p:nvSpPr>
          <p:spPr>
            <a:xfrm>
              <a:off x="2342" y="9430"/>
              <a:ext cx="6060" cy="557"/>
            </a:xfrm>
            <a:prstGeom prst="rect">
              <a:avLst/>
            </a:prstGeom>
            <a:noFill/>
          </p:spPr>
          <p:txBody>
            <a:bodyPr wrap="square" rtlCol="0">
              <a:spAutoFit/>
            </a:bodyPr>
            <a:p>
              <a:r>
                <a:rPr lang="en-US" altLang="zh-CN" sz="2000"/>
                <a:t>             </a:t>
              </a:r>
              <a:r>
                <a:rPr lang="zh-CN" altLang="en-US" sz="2000"/>
                <a:t>图</a:t>
              </a:r>
              <a:r>
                <a:rPr lang="en-US" altLang="zh-CN" sz="2000"/>
                <a:t>1 LSTM</a:t>
              </a:r>
              <a:r>
                <a:rPr lang="zh-CN" altLang="en-US" sz="2000"/>
                <a:t>结构图</a:t>
              </a:r>
              <a:endParaRPr lang="zh-CN" altLang="en-US" sz="2000"/>
            </a:p>
          </p:txBody>
        </p:sp>
      </p:grpSp>
      <p:sp>
        <p:nvSpPr>
          <p:cNvPr id="24" name="文本框 23"/>
          <p:cNvSpPr txBox="1"/>
          <p:nvPr/>
        </p:nvSpPr>
        <p:spPr>
          <a:xfrm>
            <a:off x="10930255" y="1923415"/>
            <a:ext cx="786765" cy="521970"/>
          </a:xfrm>
          <a:prstGeom prst="rect">
            <a:avLst/>
          </a:prstGeom>
          <a:noFill/>
        </p:spPr>
        <p:txBody>
          <a:bodyPr wrap="square" rtlCol="0">
            <a:spAutoFit/>
          </a:bodyPr>
          <a:p>
            <a:r>
              <a:rPr lang="zh-CN" altLang="en-US" sz="2800"/>
              <a:t>（</a:t>
            </a:r>
            <a:r>
              <a:rPr lang="en-US" altLang="zh-CN" sz="2800"/>
              <a:t>1</a:t>
            </a:r>
            <a:r>
              <a:rPr lang="zh-CN" altLang="en-US" sz="2800"/>
              <a:t>）</a:t>
            </a:r>
            <a:endParaRPr lang="zh-CN" altLang="en-US" sz="2800"/>
          </a:p>
        </p:txBody>
      </p:sp>
      <p:sp>
        <p:nvSpPr>
          <p:cNvPr id="25" name="文本框 24"/>
          <p:cNvSpPr txBox="1"/>
          <p:nvPr/>
        </p:nvSpPr>
        <p:spPr>
          <a:xfrm>
            <a:off x="10930255" y="2627630"/>
            <a:ext cx="786765" cy="521970"/>
          </a:xfrm>
          <a:prstGeom prst="rect">
            <a:avLst/>
          </a:prstGeom>
          <a:noFill/>
        </p:spPr>
        <p:txBody>
          <a:bodyPr wrap="square" rtlCol="0">
            <a:spAutoFit/>
          </a:bodyPr>
          <a:p>
            <a:r>
              <a:rPr lang="zh-CN" altLang="en-US" sz="2800"/>
              <a:t>（</a:t>
            </a:r>
            <a:r>
              <a:rPr lang="en-US" altLang="zh-CN" sz="2800"/>
              <a:t>2</a:t>
            </a:r>
            <a:r>
              <a:rPr lang="zh-CN" altLang="en-US" sz="2800"/>
              <a:t>）</a:t>
            </a:r>
            <a:endParaRPr lang="zh-CN" altLang="en-US" sz="2800"/>
          </a:p>
        </p:txBody>
      </p:sp>
      <p:sp>
        <p:nvSpPr>
          <p:cNvPr id="26" name="文本框 25"/>
          <p:cNvSpPr txBox="1"/>
          <p:nvPr/>
        </p:nvSpPr>
        <p:spPr>
          <a:xfrm>
            <a:off x="10930255" y="3408680"/>
            <a:ext cx="786765" cy="521970"/>
          </a:xfrm>
          <a:prstGeom prst="rect">
            <a:avLst/>
          </a:prstGeom>
          <a:noFill/>
        </p:spPr>
        <p:txBody>
          <a:bodyPr wrap="square" rtlCol="0">
            <a:spAutoFit/>
          </a:bodyPr>
          <a:p>
            <a:r>
              <a:rPr lang="zh-CN" altLang="en-US" sz="2800"/>
              <a:t>（</a:t>
            </a:r>
            <a:r>
              <a:rPr lang="en-US" altLang="zh-CN" sz="2800"/>
              <a:t>3</a:t>
            </a:r>
            <a:r>
              <a:rPr lang="zh-CN" altLang="en-US" sz="2800"/>
              <a:t>）</a:t>
            </a:r>
            <a:endParaRPr lang="zh-CN" altLang="en-US" sz="2800"/>
          </a:p>
        </p:txBody>
      </p:sp>
      <p:sp>
        <p:nvSpPr>
          <p:cNvPr id="29" name="文本框 28"/>
          <p:cNvSpPr txBox="1"/>
          <p:nvPr/>
        </p:nvSpPr>
        <p:spPr>
          <a:xfrm>
            <a:off x="10930255" y="4224655"/>
            <a:ext cx="786765" cy="521970"/>
          </a:xfrm>
          <a:prstGeom prst="rect">
            <a:avLst/>
          </a:prstGeom>
          <a:noFill/>
        </p:spPr>
        <p:txBody>
          <a:bodyPr wrap="square" rtlCol="0">
            <a:spAutoFit/>
          </a:bodyPr>
          <a:p>
            <a:r>
              <a:rPr lang="zh-CN" altLang="en-US" sz="2800"/>
              <a:t>（</a:t>
            </a:r>
            <a:r>
              <a:rPr lang="en-US" altLang="zh-CN" sz="2800"/>
              <a:t>4</a:t>
            </a:r>
            <a:r>
              <a:rPr lang="zh-CN" altLang="en-US" sz="2800"/>
              <a:t>）</a:t>
            </a:r>
            <a:endParaRPr lang="zh-CN" altLang="en-US" sz="2800"/>
          </a:p>
        </p:txBody>
      </p:sp>
      <p:sp>
        <p:nvSpPr>
          <p:cNvPr id="30" name="文本框 29"/>
          <p:cNvSpPr txBox="1"/>
          <p:nvPr/>
        </p:nvSpPr>
        <p:spPr>
          <a:xfrm>
            <a:off x="10930255" y="4966970"/>
            <a:ext cx="786765" cy="521970"/>
          </a:xfrm>
          <a:prstGeom prst="rect">
            <a:avLst/>
          </a:prstGeom>
          <a:noFill/>
        </p:spPr>
        <p:txBody>
          <a:bodyPr wrap="square" rtlCol="0">
            <a:spAutoFit/>
          </a:bodyPr>
          <a:p>
            <a:r>
              <a:rPr lang="zh-CN" altLang="en-US" sz="2800"/>
              <a:t>（</a:t>
            </a:r>
            <a:r>
              <a:rPr lang="en-US" altLang="zh-CN" sz="2800"/>
              <a:t>5</a:t>
            </a:r>
            <a:r>
              <a:rPr lang="zh-CN" altLang="en-US" sz="2800"/>
              <a:t>）</a:t>
            </a:r>
            <a:endParaRPr lang="zh-CN" altLang="en-US" sz="2800"/>
          </a:p>
        </p:txBody>
      </p:sp>
      <p:sp>
        <p:nvSpPr>
          <p:cNvPr id="31" name="文本框 30"/>
          <p:cNvSpPr txBox="1"/>
          <p:nvPr/>
        </p:nvSpPr>
        <p:spPr>
          <a:xfrm>
            <a:off x="10930255" y="5692775"/>
            <a:ext cx="786765" cy="521970"/>
          </a:xfrm>
          <a:prstGeom prst="rect">
            <a:avLst/>
          </a:prstGeom>
          <a:noFill/>
        </p:spPr>
        <p:txBody>
          <a:bodyPr wrap="square" rtlCol="0">
            <a:spAutoFit/>
          </a:bodyPr>
          <a:p>
            <a:r>
              <a:rPr lang="zh-CN" altLang="en-US" sz="2800"/>
              <a:t>（</a:t>
            </a:r>
            <a:r>
              <a:rPr lang="en-US" altLang="zh-CN" sz="2800"/>
              <a:t>6</a:t>
            </a:r>
            <a:r>
              <a:rPr lang="zh-CN" altLang="en-US" sz="2800"/>
              <a:t>）</a:t>
            </a:r>
            <a:endParaRPr lang="zh-CN" altLang="en-US" sz="2800"/>
          </a:p>
        </p:txBody>
      </p:sp>
    </p:spTree>
    <p:custDataLst>
      <p:tags r:id="rId2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116965" y="575310"/>
            <a:ext cx="1697355" cy="460375"/>
          </a:xfrm>
          <a:prstGeom prst="rect">
            <a:avLst/>
          </a:prstGeom>
          <a:noFill/>
        </p:spPr>
        <p:txBody>
          <a:bodyPr wrap="square" rtlCol="0">
            <a:spAutoFit/>
          </a:bodyPr>
          <a:p>
            <a:r>
              <a:rPr lang="zh-CN" altLang="en-US" sz="2400">
                <a:solidFill>
                  <a:schemeClr val="bg1"/>
                </a:solidFill>
                <a:latin typeface="+mn-ea"/>
              </a:rPr>
              <a:t>论文绪论</a:t>
            </a:r>
            <a:endParaRPr lang="zh-CN" altLang="en-US" sz="2400">
              <a:solidFill>
                <a:schemeClr val="bg1"/>
              </a:solidFill>
              <a:latin typeface="+mn-ea"/>
            </a:endParaRPr>
          </a:p>
        </p:txBody>
      </p:sp>
      <p:sp>
        <p:nvSpPr>
          <p:cNvPr id="12" name="文本框 11"/>
          <p:cNvSpPr txBox="1"/>
          <p:nvPr/>
        </p:nvSpPr>
        <p:spPr>
          <a:xfrm>
            <a:off x="6344920" y="575310"/>
            <a:ext cx="1697355" cy="460375"/>
          </a:xfrm>
          <a:prstGeom prst="rect">
            <a:avLst/>
          </a:prstGeom>
          <a:noFill/>
        </p:spPr>
        <p:txBody>
          <a:bodyPr wrap="square" rtlCol="0">
            <a:spAutoFit/>
          </a:bodyPr>
          <a:p>
            <a:r>
              <a:rPr lang="zh-CN" altLang="en-US" sz="2400">
                <a:solidFill>
                  <a:schemeClr val="bg1"/>
                </a:solidFill>
                <a:latin typeface="+mn-ea"/>
              </a:rPr>
              <a:t>研究方法</a:t>
            </a:r>
            <a:endParaRPr lang="zh-CN" altLang="en-US" sz="2400">
              <a:solidFill>
                <a:schemeClr val="bg1"/>
              </a:solidFill>
              <a:latin typeface="+mn-ea"/>
            </a:endParaRPr>
          </a:p>
        </p:txBody>
      </p:sp>
      <p:sp>
        <p:nvSpPr>
          <p:cNvPr id="13" name="文本框 12"/>
          <p:cNvSpPr txBox="1"/>
          <p:nvPr/>
        </p:nvSpPr>
        <p:spPr>
          <a:xfrm>
            <a:off x="3702050" y="575310"/>
            <a:ext cx="1697355" cy="460375"/>
          </a:xfrm>
          <a:prstGeom prst="rect">
            <a:avLst/>
          </a:prstGeom>
          <a:noFill/>
        </p:spPr>
        <p:txBody>
          <a:bodyPr wrap="square" rtlCol="0">
            <a:spAutoFit/>
          </a:bodyPr>
          <a:p>
            <a:r>
              <a:rPr lang="zh-CN" altLang="en-US" sz="2400" b="1">
                <a:solidFill>
                  <a:schemeClr val="bg1"/>
                </a:solidFill>
                <a:latin typeface="+mn-ea"/>
              </a:rPr>
              <a:t>模型阐述</a:t>
            </a:r>
            <a:endParaRPr lang="zh-CN" altLang="en-US" sz="2400" b="1">
              <a:solidFill>
                <a:schemeClr val="bg1"/>
              </a:solidFill>
              <a:latin typeface="+mn-ea"/>
            </a:endParaRPr>
          </a:p>
        </p:txBody>
      </p:sp>
      <p:sp>
        <p:nvSpPr>
          <p:cNvPr id="14" name="文本框 13"/>
          <p:cNvSpPr txBox="1"/>
          <p:nvPr/>
        </p:nvSpPr>
        <p:spPr>
          <a:xfrm>
            <a:off x="9086215" y="575310"/>
            <a:ext cx="1697355" cy="460375"/>
          </a:xfrm>
          <a:prstGeom prst="rect">
            <a:avLst/>
          </a:prstGeom>
          <a:noFill/>
        </p:spPr>
        <p:txBody>
          <a:bodyPr wrap="square" rtlCol="0">
            <a:spAutoFit/>
          </a:bodyPr>
          <a:p>
            <a:r>
              <a:rPr lang="zh-CN" altLang="en-US" sz="2400">
                <a:solidFill>
                  <a:schemeClr val="bg1"/>
                </a:solidFill>
                <a:latin typeface="+mn-ea"/>
              </a:rPr>
              <a:t>研究成果</a:t>
            </a:r>
            <a:endParaRPr lang="zh-CN" altLang="en-US" sz="2400">
              <a:solidFill>
                <a:schemeClr val="bg1"/>
              </a:solidFill>
              <a:latin typeface="+mn-ea"/>
            </a:endParaRPr>
          </a:p>
        </p:txBody>
      </p:sp>
      <p:grpSp>
        <p:nvGrpSpPr>
          <p:cNvPr id="20" name="组合 19"/>
          <p:cNvGrpSpPr/>
          <p:nvPr/>
        </p:nvGrpSpPr>
        <p:grpSpPr>
          <a:xfrm>
            <a:off x="667384" y="82550"/>
            <a:ext cx="9556751" cy="3095025"/>
            <a:chOff x="2702607" y="-832047"/>
            <a:chExt cx="7414001" cy="2913610"/>
          </a:xfrm>
        </p:grpSpPr>
        <p:sp>
          <p:nvSpPr>
            <p:cNvPr id="21" name="矩形 20"/>
            <p:cNvSpPr>
              <a:spLocks noChangeArrowheads="1"/>
            </p:cNvSpPr>
            <p:nvPr/>
          </p:nvSpPr>
          <p:spPr bwMode="auto">
            <a:xfrm>
              <a:off x="2954339" y="1694800"/>
              <a:ext cx="7162269" cy="38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30000"/>
                </a:lnSpc>
              </a:pPr>
              <a:r>
                <a:rPr lang="en-US" altLang="zh-CN" sz="1600" dirty="0">
                  <a:solidFill>
                    <a:srgbClr val="1F3762"/>
                  </a:solidFill>
                  <a:cs typeface="+mn-ea"/>
                  <a:sym typeface="+mn-lt"/>
                </a:rPr>
                <a:t>        </a:t>
              </a:r>
              <a:endParaRPr lang="zh-CN" altLang="en-US" sz="2000" dirty="0">
                <a:solidFill>
                  <a:srgbClr val="1F3762"/>
                </a:solidFill>
                <a:cs typeface="+mn-ea"/>
                <a:sym typeface="+mn-lt"/>
              </a:endParaRPr>
            </a:p>
          </p:txBody>
        </p:sp>
        <p:sp>
          <p:nvSpPr>
            <p:cNvPr id="22" name="矩形 21"/>
            <p:cNvSpPr/>
            <p:nvPr/>
          </p:nvSpPr>
          <p:spPr>
            <a:xfrm>
              <a:off x="2702607" y="-832047"/>
              <a:ext cx="5741540" cy="897267"/>
            </a:xfrm>
            <a:prstGeom prst="rect">
              <a:avLst/>
            </a:prstGeom>
          </p:spPr>
          <p:txBody>
            <a:bodyPr wrap="square">
              <a:spAutoFit/>
            </a:bodyPr>
            <a:p>
              <a:r>
                <a:rPr lang="zh-CN" altLang="en-US" sz="2800" b="1" dirty="0">
                  <a:solidFill>
                    <a:srgbClr val="1F3762"/>
                  </a:solidFill>
                  <a:cs typeface="+mn-ea"/>
                  <a:sym typeface="+mn-lt"/>
                </a:rPr>
                <a:t>基于LSMT-R缺失值插补模型设计  </a:t>
              </a:r>
              <a:r>
                <a:rPr lang="en-US" altLang="zh-CN" sz="2800" dirty="0">
                  <a:solidFill>
                    <a:srgbClr val="1F3762"/>
                  </a:solidFill>
                  <a:cs typeface="+mn-ea"/>
                  <a:sym typeface="+mn-lt"/>
                </a:rPr>
                <a:t>--</a:t>
              </a:r>
              <a:r>
                <a:rPr lang="zh-CN" altLang="en-US" sz="2800" dirty="0">
                  <a:solidFill>
                    <a:srgbClr val="1F3762"/>
                  </a:solidFill>
                  <a:cs typeface="+mn-ea"/>
                  <a:sym typeface="+mn-lt"/>
                </a:rPr>
                <a:t>理论分析</a:t>
              </a:r>
              <a:endParaRPr lang="zh-CN" altLang="en-US" sz="2800" b="1" dirty="0">
                <a:solidFill>
                  <a:srgbClr val="1F3762"/>
                </a:solidFill>
                <a:cs typeface="+mn-ea"/>
                <a:sym typeface="+mn-lt"/>
              </a:endParaRPr>
            </a:p>
            <a:p>
              <a:endParaRPr lang="zh-CN" altLang="en-US" sz="2800" b="1" dirty="0">
                <a:solidFill>
                  <a:srgbClr val="1F3762"/>
                </a:solidFill>
                <a:cs typeface="+mn-ea"/>
                <a:sym typeface="+mn-lt"/>
              </a:endParaRPr>
            </a:p>
          </p:txBody>
        </p:sp>
      </p:grpSp>
      <p:grpSp>
        <p:nvGrpSpPr>
          <p:cNvPr id="4" name="组合 12"/>
          <p:cNvGrpSpPr/>
          <p:nvPr/>
        </p:nvGrpSpPr>
        <p:grpSpPr>
          <a:xfrm rot="0">
            <a:off x="601980" y="969010"/>
            <a:ext cx="5473065" cy="5089525"/>
            <a:chOff x="7885" y="1145"/>
            <a:chExt cx="8350" cy="6412"/>
          </a:xfrm>
        </p:grpSpPr>
        <p:pic>
          <p:nvPicPr>
            <p:cNvPr id="134" name="图片 22"/>
            <p:cNvPicPr>
              <a:picLocks noChangeAspect="1"/>
            </p:cNvPicPr>
            <p:nvPr/>
          </p:nvPicPr>
          <p:blipFill>
            <a:blip r:embed="rId1"/>
            <a:stretch>
              <a:fillRect/>
            </a:stretch>
          </p:blipFill>
          <p:spPr>
            <a:xfrm>
              <a:off x="7885" y="1145"/>
              <a:ext cx="8351" cy="6412"/>
            </a:xfrm>
            <a:prstGeom prst="rect">
              <a:avLst/>
            </a:prstGeom>
            <a:noFill/>
            <a:ln>
              <a:noFill/>
            </a:ln>
          </p:spPr>
        </p:pic>
        <p:pic>
          <p:nvPicPr>
            <p:cNvPr id="135" name="图片 9"/>
            <p:cNvPicPr>
              <a:picLocks noChangeAspect="1"/>
            </p:cNvPicPr>
            <p:nvPr/>
          </p:nvPicPr>
          <p:blipFill>
            <a:blip r:embed="rId2"/>
            <a:stretch>
              <a:fillRect/>
            </a:stretch>
          </p:blipFill>
          <p:spPr>
            <a:xfrm>
              <a:off x="9563" y="1339"/>
              <a:ext cx="838" cy="945"/>
            </a:xfrm>
            <a:prstGeom prst="rect">
              <a:avLst/>
            </a:prstGeom>
          </p:spPr>
        </p:pic>
        <p:cxnSp>
          <p:nvCxnSpPr>
            <p:cNvPr id="136" name="直接箭头连接符 10"/>
            <p:cNvCxnSpPr/>
            <p:nvPr/>
          </p:nvCxnSpPr>
          <p:spPr>
            <a:xfrm>
              <a:off x="9982" y="2284"/>
              <a:ext cx="2" cy="103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aphicFrame>
        <p:nvGraphicFramePr>
          <p:cNvPr id="2" name="对象 -2147482595"/>
          <p:cNvGraphicFramePr>
            <a:graphicFrameLocks noChangeAspect="1"/>
          </p:cNvGraphicFramePr>
          <p:nvPr/>
        </p:nvGraphicFramePr>
        <p:xfrm>
          <a:off x="6510655" y="5317490"/>
          <a:ext cx="4194175" cy="662940"/>
        </p:xfrm>
        <a:graphic>
          <a:graphicData uri="http://schemas.openxmlformats.org/presentationml/2006/ole">
            <mc:AlternateContent xmlns:mc="http://schemas.openxmlformats.org/markup-compatibility/2006">
              <mc:Choice xmlns:v="urn:schemas-microsoft-com:vml" Requires="v">
                <p:oleObj spid="_x0000_s3076" name="" r:id="rId3" imgW="1447800" imgH="228600" progId="Equation.KSEE3">
                  <p:embed/>
                </p:oleObj>
              </mc:Choice>
              <mc:Fallback>
                <p:oleObj name="" r:id="rId3" imgW="1447800" imgH="228600" progId="Equation.KSEE3">
                  <p:embed/>
                  <p:pic>
                    <p:nvPicPr>
                      <p:cNvPr id="0" name="图片 3075"/>
                      <p:cNvPicPr/>
                      <p:nvPr/>
                    </p:nvPicPr>
                    <p:blipFill>
                      <a:blip r:embed="rId4"/>
                      <a:stretch>
                        <a:fillRect/>
                      </a:stretch>
                    </p:blipFill>
                    <p:spPr>
                      <a:xfrm>
                        <a:off x="6510655" y="5317490"/>
                        <a:ext cx="4194175" cy="662940"/>
                      </a:xfrm>
                      <a:prstGeom prst="rect">
                        <a:avLst/>
                      </a:prstGeom>
                      <a:noFill/>
                      <a:ln w="38100">
                        <a:noFill/>
                        <a:miter/>
                      </a:ln>
                    </p:spPr>
                  </p:pic>
                </p:oleObj>
              </mc:Fallback>
            </mc:AlternateContent>
          </a:graphicData>
        </a:graphic>
      </p:graphicFrame>
      <p:graphicFrame>
        <p:nvGraphicFramePr>
          <p:cNvPr id="3" name="对象 -2147482602"/>
          <p:cNvGraphicFramePr>
            <a:graphicFrameLocks noChangeAspect="1"/>
          </p:cNvGraphicFramePr>
          <p:nvPr/>
        </p:nvGraphicFramePr>
        <p:xfrm>
          <a:off x="6792595" y="3736975"/>
          <a:ext cx="3965575" cy="784860"/>
        </p:xfrm>
        <a:graphic>
          <a:graphicData uri="http://schemas.openxmlformats.org/presentationml/2006/ole">
            <mc:AlternateContent xmlns:mc="http://schemas.openxmlformats.org/markup-compatibility/2006">
              <mc:Choice xmlns:v="urn:schemas-microsoft-com:vml" Requires="v">
                <p:oleObj spid="_x0000_s6" name="" r:id="rId5" imgW="1155700" imgH="228600" progId="Equation.KSEE3">
                  <p:embed/>
                </p:oleObj>
              </mc:Choice>
              <mc:Fallback>
                <p:oleObj name="" r:id="rId5" imgW="1155700" imgH="228600" progId="Equation.KSEE3">
                  <p:embed/>
                  <p:pic>
                    <p:nvPicPr>
                      <p:cNvPr id="0" name="图片 5"/>
                      <p:cNvPicPr/>
                      <p:nvPr/>
                    </p:nvPicPr>
                    <p:blipFill>
                      <a:blip r:embed="rId6"/>
                      <a:stretch>
                        <a:fillRect/>
                      </a:stretch>
                    </p:blipFill>
                    <p:spPr>
                      <a:xfrm>
                        <a:off x="6792595" y="3736975"/>
                        <a:ext cx="3965575" cy="784860"/>
                      </a:xfrm>
                      <a:prstGeom prst="rect">
                        <a:avLst/>
                      </a:prstGeom>
                      <a:noFill/>
                      <a:ln w="38100">
                        <a:noFill/>
                        <a:miter/>
                      </a:ln>
                    </p:spPr>
                  </p:pic>
                </p:oleObj>
              </mc:Fallback>
            </mc:AlternateContent>
          </a:graphicData>
        </a:graphic>
      </p:graphicFrame>
      <p:cxnSp>
        <p:nvCxnSpPr>
          <p:cNvPr id="8" name="直接箭头连接符 7"/>
          <p:cNvCxnSpPr/>
          <p:nvPr/>
        </p:nvCxnSpPr>
        <p:spPr>
          <a:xfrm>
            <a:off x="8608060" y="4595495"/>
            <a:ext cx="0" cy="648000"/>
          </a:xfrm>
          <a:prstGeom prst="straightConnector1">
            <a:avLst/>
          </a:prstGeom>
          <a:ln w="34925">
            <a:tailEnd type="arrow" w="med" len="med"/>
          </a:ln>
        </p:spPr>
        <p:style>
          <a:lnRef idx="3">
            <a:schemeClr val="dk1"/>
          </a:lnRef>
          <a:fillRef idx="0">
            <a:schemeClr val="dk1"/>
          </a:fillRef>
          <a:effectRef idx="2">
            <a:schemeClr val="dk1"/>
          </a:effectRef>
          <a:fontRef idx="minor">
            <a:schemeClr val="tx1"/>
          </a:fontRef>
        </p:style>
      </p:cxnSp>
      <p:graphicFrame>
        <p:nvGraphicFramePr>
          <p:cNvPr id="5" name="对象 -2147482597"/>
          <p:cNvGraphicFramePr>
            <a:graphicFrameLocks noChangeAspect="1"/>
          </p:cNvGraphicFramePr>
          <p:nvPr/>
        </p:nvGraphicFramePr>
        <p:xfrm>
          <a:off x="5530215" y="2552065"/>
          <a:ext cx="6490970" cy="634365"/>
        </p:xfrm>
        <a:graphic>
          <a:graphicData uri="http://schemas.openxmlformats.org/presentationml/2006/ole">
            <mc:AlternateContent xmlns:mc="http://schemas.openxmlformats.org/markup-compatibility/2006">
              <mc:Choice xmlns:v="urn:schemas-microsoft-com:vml" Requires="v">
                <p:oleObj spid="_x0000_s9" name="" r:id="rId7" imgW="3035300" imgH="228600" progId="Equation.KSEE3">
                  <p:embed/>
                </p:oleObj>
              </mc:Choice>
              <mc:Fallback>
                <p:oleObj name="" r:id="rId7" imgW="3035300" imgH="228600" progId="Equation.KSEE3">
                  <p:embed/>
                  <p:pic>
                    <p:nvPicPr>
                      <p:cNvPr id="0" name="图片 8"/>
                      <p:cNvPicPr/>
                      <p:nvPr/>
                    </p:nvPicPr>
                    <p:blipFill>
                      <a:blip r:embed="rId8"/>
                      <a:stretch>
                        <a:fillRect/>
                      </a:stretch>
                    </p:blipFill>
                    <p:spPr>
                      <a:xfrm>
                        <a:off x="5530215" y="2552065"/>
                        <a:ext cx="6490970" cy="634365"/>
                      </a:xfrm>
                      <a:prstGeom prst="rect">
                        <a:avLst/>
                      </a:prstGeom>
                      <a:noFill/>
                      <a:ln w="38100">
                        <a:noFill/>
                        <a:miter/>
                      </a:ln>
                    </p:spPr>
                  </p:pic>
                </p:oleObj>
              </mc:Fallback>
            </mc:AlternateContent>
          </a:graphicData>
        </a:graphic>
      </p:graphicFrame>
      <p:grpSp>
        <p:nvGrpSpPr>
          <p:cNvPr id="10" name="组合 9"/>
          <p:cNvGrpSpPr/>
          <p:nvPr/>
        </p:nvGrpSpPr>
        <p:grpSpPr>
          <a:xfrm>
            <a:off x="667385" y="-303530"/>
            <a:ext cx="11207750" cy="1272540"/>
            <a:chOff x="1051" y="-478"/>
            <a:chExt cx="17650" cy="2004"/>
          </a:xfrm>
        </p:grpSpPr>
        <p:pic>
          <p:nvPicPr>
            <p:cNvPr id="11" name="图片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61" y="-478"/>
              <a:ext cx="3340" cy="2004"/>
            </a:xfrm>
            <a:prstGeom prst="rect">
              <a:avLst/>
            </a:prstGeom>
          </p:spPr>
        </p:pic>
        <p:cxnSp>
          <p:nvCxnSpPr>
            <p:cNvPr id="45" name="直接连接符 44"/>
            <p:cNvCxnSpPr/>
            <p:nvPr/>
          </p:nvCxnSpPr>
          <p:spPr>
            <a:xfrm>
              <a:off x="1051" y="1117"/>
              <a:ext cx="17100" cy="0"/>
            </a:xfrm>
            <a:prstGeom prst="line">
              <a:avLst/>
            </a:prstGeom>
            <a:noFill/>
            <a:ln w="22225" cap="flat" cmpd="sng" algn="ctr">
              <a:solidFill>
                <a:schemeClr val="tx2">
                  <a:lumMod val="75000"/>
                  <a:lumOff val="25000"/>
                </a:schemeClr>
              </a:solidFill>
              <a:prstDash val="solid"/>
              <a:miter lim="800000"/>
            </a:ln>
            <a:effectLst/>
          </p:spPr>
        </p:cxnSp>
      </p:grpSp>
      <p:sp>
        <p:nvSpPr>
          <p:cNvPr id="15" name="文本框 14"/>
          <p:cNvSpPr txBox="1"/>
          <p:nvPr/>
        </p:nvSpPr>
        <p:spPr>
          <a:xfrm>
            <a:off x="1551305" y="5804535"/>
            <a:ext cx="3848100" cy="398780"/>
          </a:xfrm>
          <a:prstGeom prst="rect">
            <a:avLst/>
          </a:prstGeom>
          <a:noFill/>
        </p:spPr>
        <p:txBody>
          <a:bodyPr wrap="square" rtlCol="0">
            <a:spAutoFit/>
          </a:bodyPr>
          <a:p>
            <a:r>
              <a:rPr lang="en-US" altLang="zh-CN" sz="2000"/>
              <a:t>      </a:t>
            </a:r>
            <a:r>
              <a:rPr lang="zh-CN" altLang="en-US" sz="2000"/>
              <a:t>图</a:t>
            </a:r>
            <a:r>
              <a:rPr lang="en-US" altLang="zh-CN" sz="2000"/>
              <a:t>2 LSTM-R</a:t>
            </a:r>
            <a:r>
              <a:rPr lang="zh-CN" altLang="en-US" sz="2000"/>
              <a:t>结构图</a:t>
            </a:r>
            <a:endParaRPr lang="zh-CN" altLang="en-US" sz="2000"/>
          </a:p>
        </p:txBody>
      </p:sp>
      <p:graphicFrame>
        <p:nvGraphicFramePr>
          <p:cNvPr id="16" name="对象 -2147482614"/>
          <p:cNvGraphicFramePr>
            <a:graphicFrameLocks noChangeAspect="1"/>
          </p:cNvGraphicFramePr>
          <p:nvPr/>
        </p:nvGraphicFramePr>
        <p:xfrm>
          <a:off x="6510338" y="1532890"/>
          <a:ext cx="3422650" cy="767080"/>
        </p:xfrm>
        <a:graphic>
          <a:graphicData uri="http://schemas.openxmlformats.org/presentationml/2006/ole">
            <mc:AlternateContent xmlns:mc="http://schemas.openxmlformats.org/markup-compatibility/2006">
              <mc:Choice xmlns:v="urn:schemas-microsoft-com:vml" Requires="v">
                <p:oleObj spid="_x0000_s17" name="" r:id="rId10" imgW="1079500" imgH="241300" progId="Equation.KSEE3">
                  <p:embed/>
                </p:oleObj>
              </mc:Choice>
              <mc:Fallback>
                <p:oleObj name="" r:id="rId10" imgW="1079500" imgH="241300" progId="Equation.KSEE3">
                  <p:embed/>
                  <p:pic>
                    <p:nvPicPr>
                      <p:cNvPr id="0" name="图片 15"/>
                      <p:cNvPicPr/>
                      <p:nvPr/>
                    </p:nvPicPr>
                    <p:blipFill>
                      <a:blip r:embed="rId11"/>
                      <a:stretch>
                        <a:fillRect/>
                      </a:stretch>
                    </p:blipFill>
                    <p:spPr>
                      <a:xfrm>
                        <a:off x="6510338" y="1532890"/>
                        <a:ext cx="3422650" cy="767080"/>
                      </a:xfrm>
                      <a:prstGeom prst="rect">
                        <a:avLst/>
                      </a:prstGeom>
                      <a:noFill/>
                      <a:ln w="38100">
                        <a:noFill/>
                        <a:miter/>
                      </a:ln>
                    </p:spPr>
                  </p:pic>
                </p:oleObj>
              </mc:Fallback>
            </mc:AlternateContent>
          </a:graphicData>
        </a:graphic>
      </p:graphicFrame>
      <p:sp>
        <p:nvSpPr>
          <p:cNvPr id="30" name="文本框 29"/>
          <p:cNvSpPr txBox="1"/>
          <p:nvPr/>
        </p:nvSpPr>
        <p:spPr>
          <a:xfrm>
            <a:off x="10783570" y="1532890"/>
            <a:ext cx="786765" cy="521970"/>
          </a:xfrm>
          <a:prstGeom prst="rect">
            <a:avLst/>
          </a:prstGeom>
          <a:noFill/>
        </p:spPr>
        <p:txBody>
          <a:bodyPr wrap="square" rtlCol="0">
            <a:spAutoFit/>
          </a:bodyPr>
          <a:p>
            <a:r>
              <a:rPr lang="zh-CN" altLang="en-US" sz="2800"/>
              <a:t>（</a:t>
            </a:r>
            <a:r>
              <a:rPr lang="en-US" altLang="zh-CN" sz="2800"/>
              <a:t>7</a:t>
            </a:r>
            <a:r>
              <a:rPr lang="zh-CN" altLang="en-US" sz="2800"/>
              <a:t>）</a:t>
            </a:r>
            <a:endParaRPr lang="zh-CN" altLang="en-US" sz="2800"/>
          </a:p>
        </p:txBody>
      </p:sp>
      <p:sp>
        <p:nvSpPr>
          <p:cNvPr id="18" name="文本框 17"/>
          <p:cNvSpPr txBox="1"/>
          <p:nvPr/>
        </p:nvSpPr>
        <p:spPr>
          <a:xfrm>
            <a:off x="10739120" y="3177540"/>
            <a:ext cx="786765" cy="521970"/>
          </a:xfrm>
          <a:prstGeom prst="rect">
            <a:avLst/>
          </a:prstGeom>
          <a:noFill/>
        </p:spPr>
        <p:txBody>
          <a:bodyPr wrap="square" rtlCol="0">
            <a:spAutoFit/>
          </a:bodyPr>
          <a:p>
            <a:r>
              <a:rPr lang="zh-CN" altLang="en-US" sz="2800"/>
              <a:t>（</a:t>
            </a:r>
            <a:r>
              <a:rPr lang="en-US" altLang="zh-CN" sz="2800"/>
              <a:t>8</a:t>
            </a:r>
            <a:r>
              <a:rPr lang="zh-CN" altLang="en-US" sz="2800"/>
              <a:t>）</a:t>
            </a:r>
            <a:endParaRPr lang="zh-CN" altLang="en-US" sz="2800"/>
          </a:p>
        </p:txBody>
      </p:sp>
      <p:sp>
        <p:nvSpPr>
          <p:cNvPr id="19" name="文本框 18"/>
          <p:cNvSpPr txBox="1"/>
          <p:nvPr/>
        </p:nvSpPr>
        <p:spPr>
          <a:xfrm>
            <a:off x="10783570" y="5458460"/>
            <a:ext cx="786765" cy="521970"/>
          </a:xfrm>
          <a:prstGeom prst="rect">
            <a:avLst/>
          </a:prstGeom>
          <a:noFill/>
        </p:spPr>
        <p:txBody>
          <a:bodyPr wrap="square" rtlCol="0">
            <a:spAutoFit/>
          </a:bodyPr>
          <a:p>
            <a:r>
              <a:rPr lang="zh-CN" altLang="en-US" sz="2800"/>
              <a:t>（</a:t>
            </a:r>
            <a:r>
              <a:rPr lang="en-US" altLang="zh-CN" sz="2800"/>
              <a:t>9</a:t>
            </a:r>
            <a:r>
              <a:rPr lang="zh-CN" altLang="en-US" sz="2800"/>
              <a:t>）</a:t>
            </a:r>
            <a:endParaRPr lang="zh-CN" altLang="en-US" sz="2800"/>
          </a:p>
        </p:txBody>
      </p:sp>
    </p:spTree>
    <p:custDataLst>
      <p:tags r:id="rId1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116965" y="575310"/>
            <a:ext cx="1697355" cy="460375"/>
          </a:xfrm>
          <a:prstGeom prst="rect">
            <a:avLst/>
          </a:prstGeom>
          <a:noFill/>
        </p:spPr>
        <p:txBody>
          <a:bodyPr wrap="square" rtlCol="0">
            <a:spAutoFit/>
          </a:bodyPr>
          <a:p>
            <a:r>
              <a:rPr lang="zh-CN" altLang="en-US" sz="2400">
                <a:solidFill>
                  <a:schemeClr val="bg1"/>
                </a:solidFill>
                <a:latin typeface="+mn-ea"/>
              </a:rPr>
              <a:t>论文绪论</a:t>
            </a:r>
            <a:endParaRPr lang="zh-CN" altLang="en-US" sz="2400">
              <a:solidFill>
                <a:schemeClr val="bg1"/>
              </a:solidFill>
              <a:latin typeface="+mn-ea"/>
            </a:endParaRPr>
          </a:p>
        </p:txBody>
      </p:sp>
      <p:sp>
        <p:nvSpPr>
          <p:cNvPr id="12" name="文本框 11"/>
          <p:cNvSpPr txBox="1"/>
          <p:nvPr/>
        </p:nvSpPr>
        <p:spPr>
          <a:xfrm>
            <a:off x="6344920" y="575310"/>
            <a:ext cx="1697355" cy="460375"/>
          </a:xfrm>
          <a:prstGeom prst="rect">
            <a:avLst/>
          </a:prstGeom>
          <a:noFill/>
        </p:spPr>
        <p:txBody>
          <a:bodyPr wrap="square" rtlCol="0">
            <a:spAutoFit/>
          </a:bodyPr>
          <a:p>
            <a:r>
              <a:rPr lang="zh-CN" altLang="en-US" sz="2400">
                <a:solidFill>
                  <a:schemeClr val="bg1"/>
                </a:solidFill>
                <a:latin typeface="+mn-ea"/>
              </a:rPr>
              <a:t>研究方法</a:t>
            </a:r>
            <a:endParaRPr lang="zh-CN" altLang="en-US" sz="2400">
              <a:solidFill>
                <a:schemeClr val="bg1"/>
              </a:solidFill>
              <a:latin typeface="+mn-ea"/>
            </a:endParaRPr>
          </a:p>
        </p:txBody>
      </p:sp>
      <p:sp>
        <p:nvSpPr>
          <p:cNvPr id="13" name="文本框 12"/>
          <p:cNvSpPr txBox="1"/>
          <p:nvPr/>
        </p:nvSpPr>
        <p:spPr>
          <a:xfrm>
            <a:off x="3702050" y="575310"/>
            <a:ext cx="1697355" cy="460375"/>
          </a:xfrm>
          <a:prstGeom prst="rect">
            <a:avLst/>
          </a:prstGeom>
          <a:noFill/>
        </p:spPr>
        <p:txBody>
          <a:bodyPr wrap="square" rtlCol="0">
            <a:spAutoFit/>
          </a:bodyPr>
          <a:p>
            <a:r>
              <a:rPr lang="zh-CN" altLang="en-US" sz="2400" b="1">
                <a:solidFill>
                  <a:schemeClr val="bg1"/>
                </a:solidFill>
                <a:latin typeface="+mn-ea"/>
              </a:rPr>
              <a:t>模型阐述</a:t>
            </a:r>
            <a:endParaRPr lang="zh-CN" altLang="en-US" sz="2400" b="1">
              <a:solidFill>
                <a:schemeClr val="bg1"/>
              </a:solidFill>
              <a:latin typeface="+mn-ea"/>
            </a:endParaRPr>
          </a:p>
        </p:txBody>
      </p:sp>
      <p:sp>
        <p:nvSpPr>
          <p:cNvPr id="14" name="文本框 13"/>
          <p:cNvSpPr txBox="1"/>
          <p:nvPr/>
        </p:nvSpPr>
        <p:spPr>
          <a:xfrm>
            <a:off x="9086215" y="575310"/>
            <a:ext cx="1697355" cy="460375"/>
          </a:xfrm>
          <a:prstGeom prst="rect">
            <a:avLst/>
          </a:prstGeom>
          <a:noFill/>
        </p:spPr>
        <p:txBody>
          <a:bodyPr wrap="square" rtlCol="0">
            <a:spAutoFit/>
          </a:bodyPr>
          <a:p>
            <a:r>
              <a:rPr lang="zh-CN" altLang="en-US" sz="2400">
                <a:solidFill>
                  <a:schemeClr val="bg1"/>
                </a:solidFill>
                <a:latin typeface="+mn-ea"/>
              </a:rPr>
              <a:t>研究成果</a:t>
            </a:r>
            <a:endParaRPr lang="zh-CN" altLang="en-US" sz="2400">
              <a:solidFill>
                <a:schemeClr val="bg1"/>
              </a:solidFill>
              <a:latin typeface="+mn-ea"/>
            </a:endParaRPr>
          </a:p>
        </p:txBody>
      </p:sp>
      <p:grpSp>
        <p:nvGrpSpPr>
          <p:cNvPr id="20" name="组合 19"/>
          <p:cNvGrpSpPr/>
          <p:nvPr/>
        </p:nvGrpSpPr>
        <p:grpSpPr>
          <a:xfrm>
            <a:off x="579754" y="71755"/>
            <a:ext cx="9769476" cy="2966755"/>
            <a:chOff x="2537578" y="-711295"/>
            <a:chExt cx="7579030" cy="2792858"/>
          </a:xfrm>
        </p:grpSpPr>
        <p:sp>
          <p:nvSpPr>
            <p:cNvPr id="21" name="矩形 20"/>
            <p:cNvSpPr>
              <a:spLocks noChangeArrowheads="1"/>
            </p:cNvSpPr>
            <p:nvPr/>
          </p:nvSpPr>
          <p:spPr bwMode="auto">
            <a:xfrm>
              <a:off x="2954339" y="1694800"/>
              <a:ext cx="7162269" cy="38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30000"/>
                </a:lnSpc>
              </a:pPr>
              <a:r>
                <a:rPr lang="en-US" altLang="zh-CN" sz="1600" dirty="0">
                  <a:solidFill>
                    <a:srgbClr val="1F3762"/>
                  </a:solidFill>
                  <a:cs typeface="+mn-ea"/>
                  <a:sym typeface="+mn-lt"/>
                </a:rPr>
                <a:t>        </a:t>
              </a:r>
              <a:endParaRPr lang="zh-CN" altLang="en-US" sz="2000" dirty="0">
                <a:solidFill>
                  <a:srgbClr val="1F3762"/>
                </a:solidFill>
                <a:cs typeface="+mn-ea"/>
                <a:sym typeface="+mn-lt"/>
              </a:endParaRPr>
            </a:p>
          </p:txBody>
        </p:sp>
        <p:sp>
          <p:nvSpPr>
            <p:cNvPr id="22" name="矩形 21"/>
            <p:cNvSpPr/>
            <p:nvPr/>
          </p:nvSpPr>
          <p:spPr>
            <a:xfrm>
              <a:off x="2537578" y="-711295"/>
              <a:ext cx="5584885" cy="491375"/>
            </a:xfrm>
            <a:prstGeom prst="rect">
              <a:avLst/>
            </a:prstGeom>
          </p:spPr>
          <p:txBody>
            <a:bodyPr wrap="square">
              <a:spAutoFit/>
            </a:bodyPr>
            <a:p>
              <a:r>
                <a:rPr lang="zh-CN" altLang="en-US" sz="2800" b="1" dirty="0">
                  <a:solidFill>
                    <a:srgbClr val="1F3762"/>
                  </a:solidFill>
                  <a:cs typeface="+mn-ea"/>
                  <a:sym typeface="+mn-lt"/>
                </a:rPr>
                <a:t>基于LSMT-R缺失值插补模型设计 </a:t>
              </a:r>
              <a:r>
                <a:rPr lang="en-US" altLang="zh-CN" sz="2800" b="1" dirty="0">
                  <a:solidFill>
                    <a:srgbClr val="1F3762"/>
                  </a:solidFill>
                  <a:cs typeface="+mn-ea"/>
                  <a:sym typeface="+mn-lt"/>
                </a:rPr>
                <a:t>--</a:t>
              </a:r>
              <a:r>
                <a:rPr lang="zh-CN" sz="2800" dirty="0">
                  <a:solidFill>
                    <a:srgbClr val="1F3762"/>
                  </a:solidFill>
                  <a:cs typeface="+mn-ea"/>
                  <a:sym typeface="+mn-lt"/>
                </a:rPr>
                <a:t>实验</a:t>
              </a:r>
              <a:r>
                <a:rPr lang="zh-CN" sz="2800" dirty="0">
                  <a:solidFill>
                    <a:srgbClr val="1F3762"/>
                  </a:solidFill>
                  <a:cs typeface="+mn-ea"/>
                  <a:sym typeface="+mn-lt"/>
                </a:rPr>
                <a:t>结果</a:t>
              </a:r>
              <a:endParaRPr lang="zh-CN" sz="2800" b="1" dirty="0">
                <a:solidFill>
                  <a:srgbClr val="1F3762"/>
                </a:solidFill>
                <a:cs typeface="+mn-ea"/>
                <a:sym typeface="+mn-lt"/>
              </a:endParaRPr>
            </a:p>
          </p:txBody>
        </p:sp>
      </p:grpSp>
      <p:pic>
        <p:nvPicPr>
          <p:cNvPr id="27" name="图片 27" descr="图5"/>
          <p:cNvPicPr>
            <a:picLocks noChangeAspect="1"/>
          </p:cNvPicPr>
          <p:nvPr/>
        </p:nvPicPr>
        <p:blipFill>
          <a:blip r:embed="rId1"/>
          <a:stretch>
            <a:fillRect/>
          </a:stretch>
        </p:blipFill>
        <p:spPr>
          <a:xfrm>
            <a:off x="250825" y="852170"/>
            <a:ext cx="11818620" cy="4724400"/>
          </a:xfrm>
          <a:prstGeom prst="rect">
            <a:avLst/>
          </a:prstGeom>
        </p:spPr>
      </p:pic>
      <p:sp>
        <p:nvSpPr>
          <p:cNvPr id="5" name="矩形 4"/>
          <p:cNvSpPr/>
          <p:nvPr/>
        </p:nvSpPr>
        <p:spPr>
          <a:xfrm>
            <a:off x="2300605" y="5834380"/>
            <a:ext cx="7235190" cy="61658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3200"/>
              <a:t>图</a:t>
            </a:r>
            <a:r>
              <a:rPr lang="en-US" altLang="zh-CN" sz="3200"/>
              <a:t>3 LSTM-R</a:t>
            </a:r>
            <a:r>
              <a:rPr lang="zh-CN" altLang="en-US" sz="3200"/>
              <a:t>插补效果图</a:t>
            </a:r>
            <a:endParaRPr lang="zh-CN" altLang="en-US" sz="3200"/>
          </a:p>
        </p:txBody>
      </p:sp>
      <p:grpSp>
        <p:nvGrpSpPr>
          <p:cNvPr id="3" name="组合 2"/>
          <p:cNvGrpSpPr/>
          <p:nvPr/>
        </p:nvGrpSpPr>
        <p:grpSpPr>
          <a:xfrm>
            <a:off x="667385" y="-303530"/>
            <a:ext cx="11207750" cy="1272540"/>
            <a:chOff x="1051" y="-478"/>
            <a:chExt cx="17650" cy="2004"/>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1" y="-478"/>
              <a:ext cx="3340" cy="2004"/>
            </a:xfrm>
            <a:prstGeom prst="rect">
              <a:avLst/>
            </a:prstGeom>
          </p:spPr>
        </p:pic>
        <p:cxnSp>
          <p:nvCxnSpPr>
            <p:cNvPr id="45" name="直接连接符 44"/>
            <p:cNvCxnSpPr/>
            <p:nvPr/>
          </p:nvCxnSpPr>
          <p:spPr>
            <a:xfrm>
              <a:off x="1051" y="1117"/>
              <a:ext cx="17100" cy="0"/>
            </a:xfrm>
            <a:prstGeom prst="line">
              <a:avLst/>
            </a:prstGeom>
            <a:noFill/>
            <a:ln w="22225" cap="flat" cmpd="sng" algn="ctr">
              <a:solidFill>
                <a:schemeClr val="tx2">
                  <a:lumMod val="75000"/>
                  <a:lumOff val="25000"/>
                </a:schemeClr>
              </a:solidFill>
              <a:prstDash val="solid"/>
              <a:miter lim="800000"/>
            </a:ln>
            <a:effectLst/>
          </p:spPr>
        </p:cxnSp>
      </p:gr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116965" y="575310"/>
            <a:ext cx="1697355" cy="460375"/>
          </a:xfrm>
          <a:prstGeom prst="rect">
            <a:avLst/>
          </a:prstGeom>
          <a:noFill/>
        </p:spPr>
        <p:txBody>
          <a:bodyPr wrap="square" rtlCol="0">
            <a:spAutoFit/>
          </a:bodyPr>
          <a:p>
            <a:r>
              <a:rPr lang="zh-CN" altLang="en-US" sz="2400">
                <a:solidFill>
                  <a:schemeClr val="bg1"/>
                </a:solidFill>
                <a:latin typeface="+mn-ea"/>
              </a:rPr>
              <a:t>论文绪论</a:t>
            </a:r>
            <a:endParaRPr lang="zh-CN" altLang="en-US" sz="2400">
              <a:solidFill>
                <a:schemeClr val="bg1"/>
              </a:solidFill>
              <a:latin typeface="+mn-ea"/>
            </a:endParaRPr>
          </a:p>
        </p:txBody>
      </p:sp>
      <p:sp>
        <p:nvSpPr>
          <p:cNvPr id="12" name="文本框 11"/>
          <p:cNvSpPr txBox="1"/>
          <p:nvPr/>
        </p:nvSpPr>
        <p:spPr>
          <a:xfrm>
            <a:off x="6344920" y="575310"/>
            <a:ext cx="1697355" cy="460375"/>
          </a:xfrm>
          <a:prstGeom prst="rect">
            <a:avLst/>
          </a:prstGeom>
          <a:noFill/>
        </p:spPr>
        <p:txBody>
          <a:bodyPr wrap="square" rtlCol="0">
            <a:spAutoFit/>
          </a:bodyPr>
          <a:p>
            <a:r>
              <a:rPr lang="zh-CN" altLang="en-US" sz="2400">
                <a:solidFill>
                  <a:schemeClr val="bg1"/>
                </a:solidFill>
                <a:latin typeface="+mn-ea"/>
              </a:rPr>
              <a:t>研究方法</a:t>
            </a:r>
            <a:endParaRPr lang="zh-CN" altLang="en-US" sz="2400">
              <a:solidFill>
                <a:schemeClr val="bg1"/>
              </a:solidFill>
              <a:latin typeface="+mn-ea"/>
            </a:endParaRPr>
          </a:p>
        </p:txBody>
      </p:sp>
      <p:sp>
        <p:nvSpPr>
          <p:cNvPr id="13" name="文本框 12"/>
          <p:cNvSpPr txBox="1"/>
          <p:nvPr/>
        </p:nvSpPr>
        <p:spPr>
          <a:xfrm>
            <a:off x="3702050" y="575310"/>
            <a:ext cx="1697355" cy="460375"/>
          </a:xfrm>
          <a:prstGeom prst="rect">
            <a:avLst/>
          </a:prstGeom>
          <a:noFill/>
        </p:spPr>
        <p:txBody>
          <a:bodyPr wrap="square" rtlCol="0">
            <a:spAutoFit/>
          </a:bodyPr>
          <a:p>
            <a:r>
              <a:rPr lang="zh-CN" altLang="en-US" sz="2400" b="1">
                <a:solidFill>
                  <a:schemeClr val="bg1"/>
                </a:solidFill>
                <a:latin typeface="+mn-ea"/>
              </a:rPr>
              <a:t>模型阐述</a:t>
            </a:r>
            <a:endParaRPr lang="zh-CN" altLang="en-US" sz="2400" b="1">
              <a:solidFill>
                <a:schemeClr val="bg1"/>
              </a:solidFill>
              <a:latin typeface="+mn-ea"/>
            </a:endParaRPr>
          </a:p>
        </p:txBody>
      </p:sp>
      <p:sp>
        <p:nvSpPr>
          <p:cNvPr id="14" name="文本框 13"/>
          <p:cNvSpPr txBox="1"/>
          <p:nvPr/>
        </p:nvSpPr>
        <p:spPr>
          <a:xfrm>
            <a:off x="9086215" y="575310"/>
            <a:ext cx="1697355" cy="460375"/>
          </a:xfrm>
          <a:prstGeom prst="rect">
            <a:avLst/>
          </a:prstGeom>
          <a:noFill/>
        </p:spPr>
        <p:txBody>
          <a:bodyPr wrap="square" rtlCol="0">
            <a:spAutoFit/>
          </a:bodyPr>
          <a:p>
            <a:r>
              <a:rPr lang="zh-CN" altLang="en-US" sz="2400">
                <a:solidFill>
                  <a:schemeClr val="bg1"/>
                </a:solidFill>
                <a:latin typeface="+mn-ea"/>
              </a:rPr>
              <a:t>研究成果</a:t>
            </a:r>
            <a:endParaRPr lang="zh-CN" altLang="en-US" sz="2400">
              <a:solidFill>
                <a:schemeClr val="bg1"/>
              </a:solidFill>
              <a:latin typeface="+mn-ea"/>
            </a:endParaRPr>
          </a:p>
        </p:txBody>
      </p:sp>
      <p:grpSp>
        <p:nvGrpSpPr>
          <p:cNvPr id="20" name="组合 19"/>
          <p:cNvGrpSpPr/>
          <p:nvPr/>
        </p:nvGrpSpPr>
        <p:grpSpPr>
          <a:xfrm>
            <a:off x="969645" y="71755"/>
            <a:ext cx="9379585" cy="2966755"/>
            <a:chOff x="2840050" y="-711295"/>
            <a:chExt cx="7276558" cy="2792858"/>
          </a:xfrm>
        </p:grpSpPr>
        <p:sp>
          <p:nvSpPr>
            <p:cNvPr id="21" name="矩形 20"/>
            <p:cNvSpPr>
              <a:spLocks noChangeArrowheads="1"/>
            </p:cNvSpPr>
            <p:nvPr/>
          </p:nvSpPr>
          <p:spPr bwMode="auto">
            <a:xfrm>
              <a:off x="2954339" y="1694800"/>
              <a:ext cx="7162269" cy="38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30000"/>
                </a:lnSpc>
              </a:pPr>
              <a:r>
                <a:rPr lang="en-US" altLang="zh-CN" sz="1600" dirty="0">
                  <a:solidFill>
                    <a:srgbClr val="1F3762"/>
                  </a:solidFill>
                  <a:cs typeface="+mn-ea"/>
                  <a:sym typeface="+mn-lt"/>
                </a:rPr>
                <a:t>        </a:t>
              </a:r>
              <a:endParaRPr lang="zh-CN" altLang="en-US" sz="2000" dirty="0">
                <a:solidFill>
                  <a:srgbClr val="1F3762"/>
                </a:solidFill>
                <a:cs typeface="+mn-ea"/>
                <a:sym typeface="+mn-lt"/>
              </a:endParaRPr>
            </a:p>
          </p:txBody>
        </p:sp>
        <p:sp>
          <p:nvSpPr>
            <p:cNvPr id="22" name="矩形 21"/>
            <p:cNvSpPr/>
            <p:nvPr/>
          </p:nvSpPr>
          <p:spPr>
            <a:xfrm>
              <a:off x="2840050" y="-711295"/>
              <a:ext cx="5853365" cy="491375"/>
            </a:xfrm>
            <a:prstGeom prst="rect">
              <a:avLst/>
            </a:prstGeom>
          </p:spPr>
          <p:txBody>
            <a:bodyPr wrap="square">
              <a:spAutoFit/>
            </a:bodyPr>
            <a:p>
              <a:r>
                <a:rPr lang="zh-CN" altLang="en-US" sz="2800" b="1" dirty="0">
                  <a:solidFill>
                    <a:srgbClr val="1F3762"/>
                  </a:solidFill>
                  <a:cs typeface="+mn-ea"/>
                  <a:sym typeface="+mn-lt"/>
                </a:rPr>
                <a:t>基于LSMT-R缺失值插补模型设计  </a:t>
              </a:r>
              <a:r>
                <a:rPr lang="en-US" altLang="zh-CN" sz="2800" b="1" dirty="0">
                  <a:solidFill>
                    <a:srgbClr val="1F3762"/>
                  </a:solidFill>
                  <a:cs typeface="+mn-ea"/>
                  <a:sym typeface="+mn-lt"/>
                </a:rPr>
                <a:t>--</a:t>
              </a:r>
              <a:r>
                <a:rPr lang="zh-CN" sz="2800" dirty="0">
                  <a:solidFill>
                    <a:srgbClr val="1F3762"/>
                  </a:solidFill>
                  <a:cs typeface="+mn-ea"/>
                  <a:sym typeface="+mn-lt"/>
                </a:rPr>
                <a:t>实验</a:t>
              </a:r>
              <a:r>
                <a:rPr lang="zh-CN" sz="2800" dirty="0">
                  <a:solidFill>
                    <a:srgbClr val="1F3762"/>
                  </a:solidFill>
                  <a:cs typeface="+mn-ea"/>
                  <a:sym typeface="+mn-lt"/>
                </a:rPr>
                <a:t>结果</a:t>
              </a:r>
              <a:endParaRPr lang="zh-CN" altLang="en-US" sz="2800" b="1" dirty="0">
                <a:solidFill>
                  <a:srgbClr val="1F3762"/>
                </a:solidFill>
                <a:cs typeface="+mn-ea"/>
                <a:sym typeface="+mn-lt"/>
              </a:endParaRPr>
            </a:p>
          </p:txBody>
        </p:sp>
      </p:grpSp>
      <p:pic>
        <p:nvPicPr>
          <p:cNvPr id="2" name="图片 22" descr="图5b"/>
          <p:cNvPicPr>
            <a:picLocks noChangeAspect="1"/>
          </p:cNvPicPr>
          <p:nvPr/>
        </p:nvPicPr>
        <p:blipFill>
          <a:blip r:embed="rId1"/>
          <a:stretch>
            <a:fillRect/>
          </a:stretch>
        </p:blipFill>
        <p:spPr>
          <a:xfrm>
            <a:off x="814070" y="835660"/>
            <a:ext cx="10208260" cy="4458335"/>
          </a:xfrm>
          <a:prstGeom prst="rect">
            <a:avLst/>
          </a:prstGeom>
        </p:spPr>
      </p:pic>
      <p:grpSp>
        <p:nvGrpSpPr>
          <p:cNvPr id="3" name="组合 2"/>
          <p:cNvGrpSpPr/>
          <p:nvPr/>
        </p:nvGrpSpPr>
        <p:grpSpPr>
          <a:xfrm>
            <a:off x="667385" y="-303530"/>
            <a:ext cx="11207750" cy="1272540"/>
            <a:chOff x="1051" y="-478"/>
            <a:chExt cx="17650" cy="2004"/>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1" y="-478"/>
              <a:ext cx="3340" cy="2004"/>
            </a:xfrm>
            <a:prstGeom prst="rect">
              <a:avLst/>
            </a:prstGeom>
          </p:spPr>
        </p:pic>
        <p:cxnSp>
          <p:nvCxnSpPr>
            <p:cNvPr id="45" name="直接连接符 44"/>
            <p:cNvCxnSpPr/>
            <p:nvPr/>
          </p:nvCxnSpPr>
          <p:spPr>
            <a:xfrm>
              <a:off x="1051" y="1117"/>
              <a:ext cx="17100" cy="0"/>
            </a:xfrm>
            <a:prstGeom prst="line">
              <a:avLst/>
            </a:prstGeom>
            <a:noFill/>
            <a:ln w="22225" cap="flat" cmpd="sng" algn="ctr">
              <a:solidFill>
                <a:schemeClr val="tx2">
                  <a:lumMod val="75000"/>
                  <a:lumOff val="25000"/>
                </a:schemeClr>
              </a:solidFill>
              <a:prstDash val="solid"/>
              <a:miter lim="800000"/>
            </a:ln>
            <a:effectLst/>
          </p:spPr>
        </p:cxnSp>
      </p:grpSp>
      <p:sp>
        <p:nvSpPr>
          <p:cNvPr id="6" name="矩形 5"/>
          <p:cNvSpPr/>
          <p:nvPr/>
        </p:nvSpPr>
        <p:spPr>
          <a:xfrm>
            <a:off x="2300605" y="5834380"/>
            <a:ext cx="7235190" cy="61658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3200"/>
              <a:t>图</a:t>
            </a:r>
            <a:r>
              <a:rPr lang="en-US" altLang="zh-CN" sz="3200"/>
              <a:t>4</a:t>
            </a:r>
            <a:r>
              <a:rPr lang="en-US" altLang="zh-CN" sz="3200"/>
              <a:t> LSTM</a:t>
            </a:r>
            <a:r>
              <a:rPr lang="zh-CN" altLang="en-US" sz="3200"/>
              <a:t>插补效果图</a:t>
            </a:r>
            <a:endParaRPr lang="zh-CN" altLang="en-US" sz="320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BEAUTIFY_FLAG" val="#wm#"/>
  <p:tag name="KSO_WM_TEMPLATE_CATEGORY" val="custom"/>
  <p:tag name="KSO_WM_TEMPLATE_INDEX" val="20205081"/>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TABLE_BEAUTIFY" val="smartTable{87fed996-7ab8-48e4-a9a7-7d2148370c13}"/>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REFSHAPE" val="183328308"/>
</p:tagLst>
</file>

<file path=ppt/tags/tag87.xml><?xml version="1.0" encoding="utf-8"?>
<p:tagLst xmlns:p="http://schemas.openxmlformats.org/presentationml/2006/main">
  <p:tag name="REFSHAPE" val="183327628"/>
</p:tagLst>
</file>

<file path=ppt/tags/tag88.xml><?xml version="1.0" encoding="utf-8"?>
<p:tagLst xmlns:p="http://schemas.openxmlformats.org/presentationml/2006/main">
  <p:tag name="REFSHAPE" val="183327220"/>
</p:tagLst>
</file>

<file path=ppt/tags/tag89.xml><?xml version="1.0" encoding="utf-8"?>
<p:tagLst xmlns:p="http://schemas.openxmlformats.org/presentationml/2006/main">
  <p:tag name="REFSHAPE" val="18332803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PLACING_PICTURE_USER_VIEWPORT" val="{&quot;height&quot;:2004,&quot;width&quot;:3340}"/>
  <p:tag name="REFSHAPE" val="183328172"/>
</p:tagLst>
</file>

<file path=ppt/tags/tag91.xml><?xml version="1.0" encoding="utf-8"?>
<p:tagLst xmlns:p="http://schemas.openxmlformats.org/presentationml/2006/main">
  <p:tag name="REFSHAPE" val="183325180"/>
</p:tagLst>
</file>

<file path=ppt/tags/tag92.xml><?xml version="1.0" encoding="utf-8"?>
<p:tagLst xmlns:p="http://schemas.openxmlformats.org/presentationml/2006/main">
  <p:tag name="KSO_WM_BEAUTIFY_FLAG" val="#wm#"/>
  <p:tag name="KSO_WM_TEMPLATE_CATEGORY" val="custom"/>
  <p:tag name="KSO_WM_TEMPLATE_INDEX" val="20205081"/>
</p:tagLst>
</file>

<file path=ppt/tags/tag93.xml><?xml version="1.0" encoding="utf-8"?>
<p:tagLst xmlns:p="http://schemas.openxmlformats.org/presentationml/2006/main">
  <p:tag name="KSO_WM_UNIT_TABLE_BEAUTIFY" val="smartTable{65473c35-0287-46ca-a0da-c24a0951618a}"/>
</p:tagLst>
</file>

<file path=ppt/tags/tag94.xml><?xml version="1.0" encoding="utf-8"?>
<p:tagLst xmlns:p="http://schemas.openxmlformats.org/presentationml/2006/main">
  <p:tag name="KSO_WM_BEAUTIFY_FLAG" val="#wm#"/>
  <p:tag name="KSO_WM_TEMPLATE_CATEGORY" val="custom"/>
  <p:tag name="KSO_WM_TEMPLATE_INDEX" val="20205081"/>
</p:tagLst>
</file>

<file path=ppt/tags/tag95.xml><?xml version="1.0" encoding="utf-8"?>
<p:tagLst xmlns:p="http://schemas.openxmlformats.org/presentationml/2006/main">
  <p:tag name="KSO_WM_BEAUTIFY_FLAG" val="#wm#"/>
  <p:tag name="KSO_WM_TEMPLATE_CATEGORY" val="custom"/>
  <p:tag name="KSO_WM_TEMPLATE_INDEX" val="20205081"/>
</p:tagLst>
</file>

<file path=ppt/tags/tag96.xml><?xml version="1.0" encoding="utf-8"?>
<p:tagLst xmlns:p="http://schemas.openxmlformats.org/presentationml/2006/main">
  <p:tag name="KSO_WM_BEAUTIFY_FLAG" val="#wm#"/>
  <p:tag name="KSO_WM_TEMPLATE_CATEGORY" val="custom"/>
  <p:tag name="KSO_WM_TEMPLATE_INDEX" val="20205081"/>
</p:tagLst>
</file>

<file path=ppt/tags/tag97.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2098</Words>
  <Application>WPS 演示</Application>
  <PresentationFormat>宽屏</PresentationFormat>
  <Paragraphs>464</Paragraphs>
  <Slides>27</Slides>
  <Notes>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17</vt:i4>
      </vt:variant>
      <vt:variant>
        <vt:lpstr>幻灯片标题</vt:lpstr>
      </vt:variant>
      <vt:variant>
        <vt:i4>27</vt:i4>
      </vt:variant>
    </vt:vector>
  </HeadingPairs>
  <TitlesOfParts>
    <vt:vector size="55" baseType="lpstr">
      <vt:lpstr>Arial</vt:lpstr>
      <vt:lpstr>宋体</vt:lpstr>
      <vt:lpstr>Wingdings</vt:lpstr>
      <vt:lpstr>微软雅黑</vt:lpstr>
      <vt:lpstr>华文琥珀</vt:lpstr>
      <vt:lpstr>Arial Unicode MS</vt:lpstr>
      <vt:lpstr>Calibri</vt:lpstr>
      <vt:lpstr>Times New Roman</vt:lpstr>
      <vt:lpstr>Times New Roman</vt:lpstr>
      <vt:lpstr>Technic</vt:lpstr>
      <vt:lpstr>Office 主题​​</vt:lpstr>
      <vt:lpstr>Equation.KSEE3</vt:lpstr>
      <vt:lpstr>Equation.KSEE3</vt:lpstr>
      <vt:lpstr>Equation.KSEE3</vt:lpstr>
      <vt:lpstr>Equation.KSEE3</vt:lpstr>
      <vt:lpstr>Equation.KSEE3</vt:lpstr>
      <vt:lpstr>Equation.DSMT4</vt:lpstr>
      <vt:lpstr>Equation.DSMT4</vt:lpstr>
      <vt:lpstr>Equation.DSMT4</vt:lpstr>
      <vt:lpstr>Equation.DSMT4</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asus</dc:creator>
  <cp:lastModifiedBy>qzuser</cp:lastModifiedBy>
  <cp:revision>189</cp:revision>
  <dcterms:created xsi:type="dcterms:W3CDTF">2019-06-19T02:08:00Z</dcterms:created>
  <dcterms:modified xsi:type="dcterms:W3CDTF">2020-06-17T16:41:43Z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