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vml" ContentType="application/vnd.openxmlformats-officedocument.vmlDrawing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6" r:id="rId3"/>
    <p:sldId id="267" r:id="rId4"/>
    <p:sldId id="261" r:id="rId5"/>
    <p:sldId id="262" r:id="rId6"/>
    <p:sldId id="263" r:id="rId7"/>
    <p:sldId id="264" r:id="rId8"/>
    <p:sldId id="294" r:id="rId9"/>
    <p:sldId id="307" r:id="rId10"/>
    <p:sldId id="306" r:id="rId11"/>
    <p:sldId id="310" r:id="rId12"/>
    <p:sldId id="318" r:id="rId13"/>
    <p:sldId id="268" r:id="rId14"/>
    <p:sldId id="269" r:id="rId15"/>
    <p:sldId id="289" r:id="rId16"/>
    <p:sldId id="290" r:id="rId17"/>
    <p:sldId id="292" r:id="rId18"/>
    <p:sldId id="313" r:id="rId19"/>
    <p:sldId id="274" r:id="rId20"/>
    <p:sldId id="275" r:id="rId21"/>
    <p:sldId id="276" r:id="rId22"/>
    <p:sldId id="280" r:id="rId23"/>
    <p:sldId id="281" r:id="rId24"/>
    <p:sldId id="277" r:id="rId25"/>
    <p:sldId id="279" r:id="rId26"/>
    <p:sldId id="278" r:id="rId27"/>
    <p:sldId id="320" r:id="rId28"/>
    <p:sldId id="282" r:id="rId29"/>
    <p:sldId id="315" r:id="rId30"/>
    <p:sldId id="293" r:id="rId31"/>
    <p:sldId id="296" r:id="rId32"/>
    <p:sldId id="319" r:id="rId33"/>
    <p:sldId id="297" r:id="rId34"/>
    <p:sldId id="298" r:id="rId35"/>
    <p:sldId id="301" r:id="rId36"/>
    <p:sldId id="299" r:id="rId37"/>
    <p:sldId id="300" r:id="rId38"/>
    <p:sldId id="316" r:id="rId39"/>
    <p:sldId id="272" r:id="rId40"/>
    <p:sldId id="283" r:id="rId41"/>
    <p:sldId id="273" r:id="rId42"/>
    <p:sldId id="304" r:id="rId43"/>
    <p:sldId id="284" r:id="rId44"/>
    <p:sldId id="285" r:id="rId45"/>
    <p:sldId id="291" r:id="rId46"/>
    <p:sldId id="305" r:id="rId47"/>
    <p:sldId id="286" r:id="rId48"/>
    <p:sldId id="317" r:id="rId49"/>
    <p:sldId id="270" r:id="rId50"/>
    <p:sldId id="308" r:id="rId51"/>
    <p:sldId id="309" r:id="rId52"/>
    <p:sldId id="312" r:id="rId53"/>
    <p:sldId id="311" r:id="rId54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1" autoAdjust="0"/>
  </p:normalViewPr>
  <p:slideViewPr>
    <p:cSldViewPr>
      <p:cViewPr varScale="1">
        <p:scale>
          <a:sx n="75" d="100"/>
          <a:sy n="75" d="100"/>
        </p:scale>
        <p:origin x="-62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73ED-6558-459A-A45B-3A415DAF3A66}" type="datetimeFigureOut">
              <a:rPr lang="en-SG" smtClean="0"/>
              <a:pPr/>
              <a:t>6/4/2011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0BB8-AE64-494E-B39D-66AC40F44C95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 and Sequence</a:t>
            </a:r>
            <a:r>
              <a:rPr lang="en-US" baseline="0" dirty="0" smtClean="0"/>
              <a:t> have not finished.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0BB8-AE64-494E-B39D-66AC40F44C95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0BB8-AE64-494E-B39D-66AC40F44C95}" type="slidenum">
              <a:rPr lang="en-SG" smtClean="0"/>
              <a:pPr/>
              <a:t>8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is the number of spots. For level 0, there</a:t>
            </a:r>
            <a:r>
              <a:rPr lang="en-US" baseline="0" dirty="0" smtClean="0"/>
              <a:t> is 1 node. </a:t>
            </a:r>
            <a:r>
              <a:rPr lang="en-US" dirty="0" smtClean="0"/>
              <a:t>For level </a:t>
            </a:r>
            <a:r>
              <a:rPr lang="en-US" dirty="0" err="1" smtClean="0"/>
              <a:t>i</a:t>
            </a:r>
            <a:r>
              <a:rPr lang="en-US" dirty="0" smtClean="0"/>
              <a:t>, there are at most N^2*{N</a:t>
            </a:r>
            <a:r>
              <a:rPr lang="en-US" baseline="0" dirty="0" smtClean="0"/>
              <a:t> \choose (i-1)} nodes (before pruning) and N*{N \choose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} (after </a:t>
            </a:r>
            <a:r>
              <a:rPr lang="en-US" baseline="0" dirty="0" err="1" smtClean="0"/>
              <a:t>prunning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The total number of nodes of all level is upper bounded by N^2*2^N.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0BB8-AE64-494E-B39D-66AC40F44C95}" type="slidenum">
              <a:rPr lang="en-SG" smtClean="0"/>
              <a:pPr/>
              <a:t>27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ED55-0B69-4908-813A-80A647861D82}" type="datetimeFigureOut">
              <a:rPr lang="en-US" smtClean="0"/>
              <a:pPr/>
              <a:t>4/6/2011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259B-78A2-419A-8291-712A416EACAD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lgorithmics.comp.nus.edu.sg/wiki/training/ioi_worksho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mailto:stevenhalim@gmail.com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to the task list of </a:t>
            </a:r>
            <a:br>
              <a:rPr lang="en-US" dirty="0" smtClean="0"/>
            </a:br>
            <a:r>
              <a:rPr lang="en-US" dirty="0" smtClean="0"/>
              <a:t>NOI 2011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Sung Wing Kin, Ken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correct solution for CHANGE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b="1" dirty="0" err="1" smtClean="0"/>
              <a:t>a</a:t>
            </a:r>
            <a:r>
              <a:rPr lang="en-US" dirty="0" err="1" smtClean="0"/>
              <a:t>’s</a:t>
            </a:r>
            <a:r>
              <a:rPr lang="en-US" dirty="0" smtClean="0"/>
              <a:t> 5₵ , </a:t>
            </a:r>
            <a:r>
              <a:rPr lang="en-US" b="1" dirty="0" err="1" smtClean="0"/>
              <a:t>b</a:t>
            </a:r>
            <a:r>
              <a:rPr lang="en-US" dirty="0" err="1" smtClean="0"/>
              <a:t>’s</a:t>
            </a:r>
            <a:r>
              <a:rPr lang="en-US" dirty="0" smtClean="0"/>
              <a:t> 10₵, </a:t>
            </a:r>
            <a:r>
              <a:rPr lang="en-US" b="1" dirty="0" err="1" smtClean="0"/>
              <a:t>c</a:t>
            </a:r>
            <a:r>
              <a:rPr lang="en-US" dirty="0" err="1" smtClean="0"/>
              <a:t>’s</a:t>
            </a:r>
            <a:r>
              <a:rPr lang="en-US" dirty="0" smtClean="0"/>
              <a:t> 20₵, </a:t>
            </a:r>
            <a:r>
              <a:rPr lang="en-US" b="1" dirty="0" err="1" smtClean="0"/>
              <a:t>d</a:t>
            </a:r>
            <a:r>
              <a:rPr lang="en-US" dirty="0" err="1" smtClean="0"/>
              <a:t>’s</a:t>
            </a:r>
            <a:r>
              <a:rPr lang="en-US" dirty="0" smtClean="0"/>
              <a:t> 50₵</a:t>
            </a:r>
          </a:p>
          <a:p>
            <a:pPr lvl="1"/>
            <a:r>
              <a:rPr lang="en-US" dirty="0" smtClean="0"/>
              <a:t>An amount  </a:t>
            </a:r>
            <a:r>
              <a:rPr lang="en-US" b="1" dirty="0" smtClean="0"/>
              <a:t>t</a:t>
            </a:r>
          </a:p>
          <a:p>
            <a:r>
              <a:rPr lang="en-US" dirty="0" smtClean="0"/>
              <a:t>The optimal solution should be either one of the following solutions.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If we use even number of 50₵,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 err="1" smtClean="0"/>
              <a:t>a’s</a:t>
            </a:r>
            <a:r>
              <a:rPr lang="en-US" dirty="0" smtClean="0"/>
              <a:t> 5₵ , </a:t>
            </a:r>
            <a:r>
              <a:rPr lang="en-US" dirty="0" err="1" smtClean="0"/>
              <a:t>b’s</a:t>
            </a:r>
            <a:r>
              <a:rPr lang="en-US" dirty="0" smtClean="0"/>
              <a:t> 10₵, </a:t>
            </a:r>
            <a:r>
              <a:rPr lang="en-US" dirty="0" err="1" smtClean="0"/>
              <a:t>c’s</a:t>
            </a:r>
            <a:r>
              <a:rPr lang="en-US" dirty="0" smtClean="0"/>
              <a:t> 20₵, d/2’s 100₵ and the amount t.</a:t>
            </a:r>
          </a:p>
          <a:p>
            <a:pPr lvl="1"/>
            <a:r>
              <a:rPr lang="en-US" dirty="0" smtClean="0"/>
              <a:t>Using the simple heuristics, we get the optimal solution </a:t>
            </a:r>
            <a:r>
              <a:rPr lang="en-US" dirty="0" err="1" smtClean="0"/>
              <a:t>w’s</a:t>
            </a:r>
            <a:r>
              <a:rPr lang="en-US" dirty="0" smtClean="0"/>
              <a:t> 5₵ , </a:t>
            </a:r>
            <a:r>
              <a:rPr lang="en-US" dirty="0" err="1" smtClean="0"/>
              <a:t>x’s</a:t>
            </a:r>
            <a:r>
              <a:rPr lang="en-US" dirty="0" smtClean="0"/>
              <a:t> 10₵, </a:t>
            </a:r>
            <a:r>
              <a:rPr lang="en-US" dirty="0" err="1" smtClean="0"/>
              <a:t>y’s</a:t>
            </a:r>
            <a:r>
              <a:rPr lang="en-US" dirty="0" smtClean="0"/>
              <a:t> 20₵, </a:t>
            </a:r>
            <a:r>
              <a:rPr lang="en-US" dirty="0" err="1" smtClean="0"/>
              <a:t>z’s</a:t>
            </a:r>
            <a:r>
              <a:rPr lang="en-US" dirty="0" smtClean="0"/>
              <a:t> 100₵.</a:t>
            </a:r>
          </a:p>
          <a:p>
            <a:pPr lvl="1"/>
            <a:r>
              <a:rPr lang="en-US" dirty="0" smtClean="0"/>
              <a:t>Then, we report </a:t>
            </a:r>
            <a:r>
              <a:rPr lang="en-US" dirty="0" err="1" smtClean="0"/>
              <a:t>w’s</a:t>
            </a:r>
            <a:r>
              <a:rPr lang="en-US" dirty="0" smtClean="0"/>
              <a:t> 5₵ , </a:t>
            </a:r>
            <a:r>
              <a:rPr lang="en-US" dirty="0" err="1" smtClean="0"/>
              <a:t>x’s</a:t>
            </a:r>
            <a:r>
              <a:rPr lang="en-US" dirty="0" smtClean="0"/>
              <a:t> 10₵, </a:t>
            </a:r>
            <a:r>
              <a:rPr lang="en-US" dirty="0" err="1" smtClean="0"/>
              <a:t>y’s</a:t>
            </a:r>
            <a:r>
              <a:rPr lang="en-US" dirty="0" smtClean="0"/>
              <a:t> 20₵, </a:t>
            </a:r>
            <a:r>
              <a:rPr lang="en-US" dirty="0" smtClean="0">
                <a:solidFill>
                  <a:srgbClr val="FF0000"/>
                </a:solidFill>
              </a:rPr>
              <a:t>2z</a:t>
            </a:r>
            <a:r>
              <a:rPr lang="en-US" dirty="0" smtClean="0"/>
              <a:t>’s 50₵.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If we use odd number of 50₵,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 err="1" smtClean="0"/>
              <a:t>a’s</a:t>
            </a:r>
            <a:r>
              <a:rPr lang="en-US" dirty="0" smtClean="0"/>
              <a:t> 5₵ , </a:t>
            </a:r>
            <a:r>
              <a:rPr lang="en-US" dirty="0" err="1" smtClean="0"/>
              <a:t>b’s</a:t>
            </a:r>
            <a:r>
              <a:rPr lang="en-US" dirty="0" smtClean="0"/>
              <a:t> 10₵, </a:t>
            </a:r>
            <a:r>
              <a:rPr lang="en-US" dirty="0" err="1" smtClean="0"/>
              <a:t>c’s</a:t>
            </a:r>
            <a:r>
              <a:rPr lang="en-US" dirty="0" smtClean="0"/>
              <a:t> 20₵, d/2’s 100₵ and the amount (t-50).</a:t>
            </a:r>
          </a:p>
          <a:p>
            <a:pPr lvl="1"/>
            <a:r>
              <a:rPr lang="en-US" dirty="0" smtClean="0"/>
              <a:t>Using the simple heuristics, we get the optimal solution </a:t>
            </a:r>
            <a:r>
              <a:rPr lang="en-US" dirty="0" err="1" smtClean="0"/>
              <a:t>w’s</a:t>
            </a:r>
            <a:r>
              <a:rPr lang="en-US" dirty="0" smtClean="0"/>
              <a:t> 5₵ , </a:t>
            </a:r>
            <a:r>
              <a:rPr lang="en-US" dirty="0" err="1" smtClean="0"/>
              <a:t>x’s</a:t>
            </a:r>
            <a:r>
              <a:rPr lang="en-US" dirty="0" smtClean="0"/>
              <a:t> 10₵, </a:t>
            </a:r>
            <a:r>
              <a:rPr lang="en-US" dirty="0" err="1" smtClean="0"/>
              <a:t>y’s</a:t>
            </a:r>
            <a:r>
              <a:rPr lang="en-US" dirty="0" smtClean="0"/>
              <a:t> 20₵, </a:t>
            </a:r>
            <a:r>
              <a:rPr lang="en-US" dirty="0" err="1" smtClean="0"/>
              <a:t>z’s</a:t>
            </a:r>
            <a:r>
              <a:rPr lang="en-US" dirty="0" smtClean="0"/>
              <a:t> 100₵.</a:t>
            </a:r>
          </a:p>
          <a:p>
            <a:pPr lvl="1"/>
            <a:r>
              <a:rPr lang="en-US" dirty="0" smtClean="0"/>
              <a:t>Then, we report </a:t>
            </a:r>
            <a:r>
              <a:rPr lang="en-US" dirty="0" err="1" smtClean="0"/>
              <a:t>w’s</a:t>
            </a:r>
            <a:r>
              <a:rPr lang="en-US" dirty="0" smtClean="0"/>
              <a:t> 5₵ , </a:t>
            </a:r>
            <a:r>
              <a:rPr lang="en-US" dirty="0" err="1" smtClean="0"/>
              <a:t>x’s</a:t>
            </a:r>
            <a:r>
              <a:rPr lang="en-US" dirty="0" smtClean="0"/>
              <a:t> 10₵, </a:t>
            </a:r>
            <a:r>
              <a:rPr lang="en-US" dirty="0" err="1" smtClean="0"/>
              <a:t>y’s</a:t>
            </a:r>
            <a:r>
              <a:rPr lang="en-US" dirty="0" smtClean="0"/>
              <a:t> 20₵, </a:t>
            </a:r>
            <a:r>
              <a:rPr lang="en-US" dirty="0" smtClean="0">
                <a:solidFill>
                  <a:srgbClr val="FF0000"/>
                </a:solidFill>
              </a:rPr>
              <a:t>(2z+1)</a:t>
            </a:r>
            <a:r>
              <a:rPr lang="en-US" dirty="0" smtClean="0"/>
              <a:t>’s 50₵.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solution for CHANGE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problem can also be solved by dynamic programming.</a:t>
            </a:r>
          </a:p>
          <a:p>
            <a:endParaRPr lang="en-US" dirty="0" smtClean="0"/>
          </a:p>
          <a:p>
            <a:r>
              <a:rPr lang="en-US" dirty="0" smtClean="0"/>
              <a:t>However, this solution is too slow for large datasets.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for CHANGE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110 contestants </a:t>
            </a:r>
            <a:r>
              <a:rPr lang="en-SG" dirty="0" err="1" smtClean="0"/>
              <a:t>submited</a:t>
            </a:r>
            <a:r>
              <a:rPr lang="en-SG" dirty="0" smtClean="0"/>
              <a:t> answer to this question.</a:t>
            </a:r>
          </a:p>
          <a:p>
            <a:endParaRPr lang="en-SG" dirty="0" smtClean="0"/>
          </a:p>
          <a:p>
            <a:r>
              <a:rPr lang="en-SG" dirty="0" smtClean="0"/>
              <a:t>45 contestants scored 50/70</a:t>
            </a:r>
          </a:p>
          <a:p>
            <a:r>
              <a:rPr lang="en-SG" dirty="0" smtClean="0"/>
              <a:t>19 contestants scored 40/70.</a:t>
            </a:r>
          </a:p>
          <a:p>
            <a:r>
              <a:rPr lang="en-SG" dirty="0" smtClean="0"/>
              <a:t>75 contestants scored 70/70.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Paint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987008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Suppose we want to paint a ship with 7 blocks.</a:t>
            </a:r>
          </a:p>
          <a:p>
            <a:r>
              <a:rPr lang="en-US" sz="2000" dirty="0" smtClean="0"/>
              <a:t>We can paint one block per day (since we need to wait for the paint to dry).</a:t>
            </a:r>
          </a:p>
          <a:p>
            <a:r>
              <a:rPr lang="en-US" sz="2000" dirty="0" smtClean="0"/>
              <a:t>The cost of paint increases everyday.</a:t>
            </a:r>
          </a:p>
          <a:p>
            <a:r>
              <a:rPr lang="en-US" sz="2000" dirty="0" smtClean="0"/>
              <a:t>Aim: Find the minimum cost sequence.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Soln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Day 1: Block 7 ($100+0*$50 = $100)</a:t>
            </a:r>
          </a:p>
          <a:p>
            <a:pPr lvl="1"/>
            <a:r>
              <a:rPr lang="en-US" sz="1600" dirty="0" smtClean="0"/>
              <a:t>Day 2: Block 3 ($500+1*$45 = $545)</a:t>
            </a:r>
          </a:p>
          <a:p>
            <a:pPr lvl="1"/>
            <a:r>
              <a:rPr lang="en-US" sz="1600" dirty="0" smtClean="0"/>
              <a:t>Day 3: Block 5 ($400+2*$40 = $480)</a:t>
            </a:r>
          </a:p>
          <a:p>
            <a:pPr lvl="1"/>
            <a:r>
              <a:rPr lang="en-US" sz="1600" dirty="0" smtClean="0"/>
              <a:t>Day 4: Block 4 ($300+3*$35 = $405)</a:t>
            </a:r>
          </a:p>
          <a:p>
            <a:pPr lvl="1"/>
            <a:r>
              <a:rPr lang="en-US" sz="1600" dirty="0" smtClean="0"/>
              <a:t>Day 5: Block 2 ($200+4*$22 = $288)</a:t>
            </a:r>
          </a:p>
          <a:p>
            <a:pPr lvl="1"/>
            <a:r>
              <a:rPr lang="en-US" sz="1600" dirty="0" smtClean="0"/>
              <a:t>Day 6: Block 1 ($100+5*$20 = $200)</a:t>
            </a:r>
          </a:p>
          <a:p>
            <a:pPr lvl="1"/>
            <a:r>
              <a:rPr lang="en-US" sz="1600" dirty="0" smtClean="0"/>
              <a:t>Day 7: Block 6 ($200+6*$20 = $320)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Total cost = $2338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320" y="2334488"/>
            <a:ext cx="57606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884368" y="2694528"/>
            <a:ext cx="576064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7596336" y="1974448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452320" y="1614408"/>
            <a:ext cx="28803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228184" y="2694528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7236296" y="1974448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7092280" y="2334488"/>
            <a:ext cx="36004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300192" y="3702640"/>
          <a:ext cx="2187893" cy="2966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46443"/>
                <a:gridCol w="1441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on day </a:t>
                      </a:r>
                      <a:r>
                        <a:rPr lang="en-US" dirty="0" err="1" smtClean="0"/>
                        <a:t>i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+ 20(i-1)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+ 22(i-1)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500 + 45(i-1)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 + 35(i-1)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400 + 40(i-1)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 + 20(i-1)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 + 50(i-1)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/>
          <a:lstStyle/>
          <a:p>
            <a:r>
              <a:rPr lang="en-US" dirty="0" smtClean="0"/>
              <a:t>Try all possible permutations</a:t>
            </a:r>
            <a:r>
              <a:rPr lang="en-SG" dirty="0" smtClean="0"/>
              <a:t> of the 7 blocks (7!=5040 in total).</a:t>
            </a:r>
          </a:p>
          <a:p>
            <a:r>
              <a:rPr lang="en-US" dirty="0" smtClean="0"/>
              <a:t>Compute the cost for each permutation.</a:t>
            </a:r>
          </a:p>
          <a:p>
            <a:r>
              <a:rPr lang="en-US" dirty="0" smtClean="0"/>
              <a:t>Select the one with the lowest cost.</a:t>
            </a:r>
            <a:endParaRPr lang="en-SG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84707" y="2204864"/>
            <a:ext cx="57606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8216755" y="2564904"/>
            <a:ext cx="576064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928723" y="184482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7784707" y="1484784"/>
            <a:ext cx="28803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560571" y="2564904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7568683" y="1844824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7424667" y="2204864"/>
            <a:ext cx="36004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632579" y="3573016"/>
          <a:ext cx="2187893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6443"/>
                <a:gridCol w="1441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on day </a:t>
                      </a:r>
                      <a:r>
                        <a:rPr lang="en-US" dirty="0" err="1" smtClean="0"/>
                        <a:t>i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+ 20(i-1)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+ 22(i-1)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500 + 45(i-1)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 + 35(i-1)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400 + 40(i-1)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 + 20(i-1)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 + 50(i-1)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84707" y="2204864"/>
            <a:ext cx="57606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8216755" y="2564904"/>
            <a:ext cx="576064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928723" y="184482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7784707" y="1484784"/>
            <a:ext cx="28803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560571" y="2564904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7568683" y="1844824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7424667" y="2204864"/>
            <a:ext cx="36004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632579" y="3573016"/>
          <a:ext cx="2187893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6443"/>
                <a:gridCol w="1441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on day </a:t>
                      </a:r>
                      <a:r>
                        <a:rPr lang="en-US" dirty="0" err="1" smtClean="0"/>
                        <a:t>i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+ 20(i-1)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+ 22(i-1)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500 + 45(i-1)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 + 35(i-1)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400 + 40(i-1)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 + 20(i-1)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 + 50(i-1)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77152" y="1412776"/>
          <a:ext cx="4114928" cy="33375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53301"/>
                <a:gridCol w="746443"/>
                <a:gridCol w="1167511"/>
                <a:gridCol w="1447673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cost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cost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* v(b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v(b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3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* v(b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4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v(b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5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5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* v(b</a:t>
                      </a:r>
                      <a:r>
                        <a:rPr lang="en-US" baseline="-25000" dirty="0" smtClean="0"/>
                        <a:t>5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6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6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* v(b</a:t>
                      </a:r>
                      <a:r>
                        <a:rPr lang="en-US" baseline="-25000" dirty="0" smtClean="0"/>
                        <a:t>6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7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7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* v(b</a:t>
                      </a:r>
                      <a:r>
                        <a:rPr lang="en-US" baseline="-25000" dirty="0" smtClean="0"/>
                        <a:t>7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437335" y="4653136"/>
            <a:ext cx="3574825" cy="2075458"/>
            <a:chOff x="2437335" y="4653136"/>
            <a:chExt cx="3574825" cy="2075458"/>
          </a:xfrm>
        </p:grpSpPr>
        <p:sp>
          <p:nvSpPr>
            <p:cNvPr id="17" name="TextBox 16"/>
            <p:cNvSpPr txBox="1"/>
            <p:nvPr/>
          </p:nvSpPr>
          <p:spPr>
            <a:xfrm>
              <a:off x="2437335" y="5805264"/>
              <a:ext cx="3574825" cy="92333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number depends on the order.</a:t>
              </a:r>
              <a:br>
                <a:rPr lang="en-US" dirty="0" smtClean="0"/>
              </a:br>
              <a:r>
                <a:rPr lang="en-US" dirty="0" smtClean="0"/>
                <a:t>If we want to minimize it, we should</a:t>
              </a:r>
            </a:p>
            <a:p>
              <a:r>
                <a:rPr lang="en-US" dirty="0" smtClean="0"/>
                <a:t>ensure v(b</a:t>
              </a:r>
              <a:r>
                <a:rPr lang="en-US" baseline="-25000" dirty="0" smtClean="0"/>
                <a:t>7</a:t>
              </a:r>
              <a:r>
                <a:rPr lang="en-US" dirty="0" smtClean="0"/>
                <a:t>) &lt; v(b</a:t>
              </a:r>
              <a:r>
                <a:rPr lang="en-US" baseline="-25000" dirty="0" smtClean="0"/>
                <a:t>6</a:t>
              </a:r>
              <a:r>
                <a:rPr lang="en-US" dirty="0" smtClean="0"/>
                <a:t>) &lt; … &lt; v(b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).</a:t>
              </a:r>
              <a:endParaRPr lang="en-SG" dirty="0"/>
            </a:p>
          </p:txBody>
        </p:sp>
        <p:cxnSp>
          <p:nvCxnSpPr>
            <p:cNvPr id="20" name="Straight Arrow Connector 19"/>
            <p:cNvCxnSpPr>
              <a:stCxn id="17" idx="0"/>
            </p:cNvCxnSpPr>
            <p:nvPr/>
          </p:nvCxnSpPr>
          <p:spPr>
            <a:xfrm rot="5400000" flipH="1" flipV="1">
              <a:off x="3750302" y="5127582"/>
              <a:ext cx="1152128" cy="20323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7153" y="4365104"/>
            <a:ext cx="3268847" cy="1294403"/>
            <a:chOff x="287153" y="4365104"/>
            <a:chExt cx="3268847" cy="1294403"/>
          </a:xfrm>
        </p:grpSpPr>
        <p:sp>
          <p:nvSpPr>
            <p:cNvPr id="13" name="TextBox 12"/>
            <p:cNvSpPr txBox="1"/>
            <p:nvPr/>
          </p:nvSpPr>
          <p:spPr>
            <a:xfrm>
              <a:off x="287153" y="5013176"/>
              <a:ext cx="2988703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number is fix.</a:t>
              </a:r>
            </a:p>
            <a:p>
              <a:r>
                <a:rPr lang="en-US" dirty="0" smtClean="0"/>
                <a:t>It is independent of the order.</a:t>
              </a:r>
              <a:endParaRPr lang="en-SG" dirty="0"/>
            </a:p>
          </p:txBody>
        </p:sp>
        <p:cxnSp>
          <p:nvCxnSpPr>
            <p:cNvPr id="15" name="Straight Arrow Connector 14"/>
            <p:cNvCxnSpPr>
              <a:stCxn id="13" idx="0"/>
              <a:endCxn id="21" idx="1"/>
            </p:cNvCxnSpPr>
            <p:nvPr/>
          </p:nvCxnSpPr>
          <p:spPr>
            <a:xfrm rot="5400000" flipH="1" flipV="1">
              <a:off x="2027803" y="4318862"/>
              <a:ext cx="448017" cy="9406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722117" y="4365104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$1800</a:t>
              </a:r>
              <a:endParaRPr lang="en-SG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such that </a:t>
            </a:r>
            <a:br>
              <a:rPr lang="en-US" dirty="0" smtClean="0"/>
            </a:br>
            <a:r>
              <a:rPr lang="en-US" dirty="0" smtClean="0"/>
              <a:t>v(b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 …  v(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Report f(b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) +  (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* v(b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)).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7928723" y="2406496"/>
            <a:ext cx="57606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8360771" y="2766536"/>
            <a:ext cx="576064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8072739" y="204645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7928723" y="1686416"/>
            <a:ext cx="28803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704587" y="2766536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7712699" y="2046456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7568683" y="2406496"/>
            <a:ext cx="36004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776595" y="3774648"/>
          <a:ext cx="2187893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6443"/>
                <a:gridCol w="1441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on day </a:t>
                      </a:r>
                      <a:r>
                        <a:rPr lang="en-US" dirty="0" err="1" smtClean="0"/>
                        <a:t>i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+ 20(i-1)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+ 22(i-1)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500 + 45(i-1)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 + 35(i-1)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400 + 40(i-1)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 + 20(i-1)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 + 50(i-1)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77152" y="3403808"/>
          <a:ext cx="4359848" cy="33375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53301"/>
                <a:gridCol w="746443"/>
                <a:gridCol w="1167511"/>
                <a:gridCol w="1692593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cost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cost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=7</a:t>
                      </a:r>
                      <a:endParaRPr lang="en-SG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)=100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* v(b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) = 0*50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=3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)=500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v(b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) = 1*45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=5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)=400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* v(b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) = 2*40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baseline="0" dirty="0" smtClean="0"/>
                        <a:t>=4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)=300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v(b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) = 3*35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5</a:t>
                      </a:r>
                      <a:r>
                        <a:rPr lang="en-US" baseline="0" dirty="0" smtClean="0"/>
                        <a:t>=2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5</a:t>
                      </a:r>
                      <a:r>
                        <a:rPr lang="en-US" dirty="0" smtClean="0"/>
                        <a:t>)=200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* v(b</a:t>
                      </a:r>
                      <a:r>
                        <a:rPr lang="en-US" baseline="-25000" dirty="0" smtClean="0"/>
                        <a:t>5</a:t>
                      </a:r>
                      <a:r>
                        <a:rPr lang="en-US" dirty="0" smtClean="0"/>
                        <a:t>) = 4*22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6</a:t>
                      </a:r>
                      <a:r>
                        <a:rPr lang="en-US" baseline="0" dirty="0" smtClean="0"/>
                        <a:t>=1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6</a:t>
                      </a:r>
                      <a:r>
                        <a:rPr lang="en-US" dirty="0" smtClean="0"/>
                        <a:t>)=100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* v(b</a:t>
                      </a:r>
                      <a:r>
                        <a:rPr lang="en-US" baseline="-25000" dirty="0" smtClean="0"/>
                        <a:t>6</a:t>
                      </a:r>
                      <a:r>
                        <a:rPr lang="en-US" dirty="0" smtClean="0"/>
                        <a:t>) = 5*20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7</a:t>
                      </a:r>
                      <a:r>
                        <a:rPr lang="en-US" baseline="0" dirty="0" smtClean="0"/>
                        <a:t>=6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f(b</a:t>
                      </a:r>
                      <a:r>
                        <a:rPr lang="en-US" baseline="-25000" dirty="0" smtClean="0"/>
                        <a:t>7</a:t>
                      </a:r>
                      <a:r>
                        <a:rPr lang="en-US" dirty="0" smtClean="0"/>
                        <a:t>)=200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* v(b</a:t>
                      </a:r>
                      <a:r>
                        <a:rPr lang="en-US" baseline="-25000" dirty="0" smtClean="0"/>
                        <a:t>7</a:t>
                      </a:r>
                      <a:r>
                        <a:rPr lang="en-US" dirty="0" smtClean="0"/>
                        <a:t>) = 5*20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for PAINT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101 contestants submit answer to this question.</a:t>
            </a:r>
          </a:p>
          <a:p>
            <a:r>
              <a:rPr lang="en-SG" dirty="0" smtClean="0"/>
              <a:t>75 contestants were awarded 70/70.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1: Change</a:t>
            </a:r>
          </a:p>
          <a:p>
            <a:r>
              <a:rPr lang="en-US" dirty="0" smtClean="0"/>
              <a:t>Task 2: Paint</a:t>
            </a:r>
          </a:p>
          <a:p>
            <a:r>
              <a:rPr lang="en-US" dirty="0" smtClean="0"/>
              <a:t>Task 3: Tour</a:t>
            </a:r>
          </a:p>
          <a:p>
            <a:r>
              <a:rPr lang="en-US" dirty="0" smtClean="0"/>
              <a:t>Task 4: Tutor</a:t>
            </a:r>
          </a:p>
          <a:p>
            <a:r>
              <a:rPr lang="en-US" dirty="0" smtClean="0"/>
              <a:t>Task 5: Sequence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example (I)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~ --- water</a:t>
            </a:r>
          </a:p>
          <a:p>
            <a:r>
              <a:rPr lang="en-US" dirty="0" smtClean="0"/>
              <a:t>C --- </a:t>
            </a:r>
            <a:r>
              <a:rPr lang="en-US" dirty="0" err="1" smtClean="0"/>
              <a:t>Changi</a:t>
            </a:r>
            <a:endParaRPr lang="en-US" dirty="0" smtClean="0"/>
          </a:p>
          <a:p>
            <a:r>
              <a:rPr lang="en-US" dirty="0" smtClean="0"/>
              <a:t>[1..9] are attractive spots</a:t>
            </a:r>
          </a:p>
          <a:p>
            <a:endParaRPr lang="en-US" dirty="0" smtClean="0"/>
          </a:p>
          <a:p>
            <a:r>
              <a:rPr lang="en-US" dirty="0" smtClean="0"/>
              <a:t>The tourist arrive at </a:t>
            </a:r>
            <a:r>
              <a:rPr lang="en-US" dirty="0" err="1" smtClean="0"/>
              <a:t>Changi</a:t>
            </a:r>
            <a:r>
              <a:rPr lang="en-US" dirty="0" smtClean="0"/>
              <a:t> and he wants to visit the attractive spots and goes back to </a:t>
            </a:r>
            <a:r>
              <a:rPr lang="en-US" dirty="0" err="1" smtClean="0"/>
              <a:t>Changi</a:t>
            </a:r>
            <a:r>
              <a:rPr lang="en-US" dirty="0" smtClean="0"/>
              <a:t>. (Note that he cannot travel over sea.)</a:t>
            </a:r>
          </a:p>
          <a:p>
            <a:r>
              <a:rPr lang="en-US" dirty="0" smtClean="0"/>
              <a:t>Each move reduces the happiness by 2.</a:t>
            </a:r>
          </a:p>
          <a:p>
            <a:r>
              <a:rPr lang="en-US" dirty="0" smtClean="0"/>
              <a:t>Visiting a spot </a:t>
            </a:r>
            <a:r>
              <a:rPr lang="en-US" dirty="0" err="1" smtClean="0"/>
              <a:t>i</a:t>
            </a:r>
            <a:r>
              <a:rPr lang="en-US" dirty="0" smtClean="0"/>
              <a:t> increases happiness by </a:t>
            </a:r>
            <a:r>
              <a:rPr lang="en-US" dirty="0" err="1" smtClean="0"/>
              <a:t>i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Scenario 1: C </a:t>
            </a:r>
            <a:r>
              <a:rPr lang="en-US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6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5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C.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score is 4*(-2) + 6 + 5*(-2) + 5 + 1*(-2) = -9.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64088" y="1196752"/>
          <a:ext cx="249438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891"/>
                <a:gridCol w="519040"/>
                <a:gridCol w="492369"/>
                <a:gridCol w="545711"/>
                <a:gridCol w="4923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5652120" y="2204864"/>
            <a:ext cx="1296144" cy="577652"/>
            <a:chOff x="5652120" y="2204864"/>
            <a:chExt cx="1296144" cy="577652"/>
          </a:xfrm>
        </p:grpSpPr>
        <p:cxnSp>
          <p:nvCxnSpPr>
            <p:cNvPr id="20" name="Straight Arrow Connector 19"/>
            <p:cNvCxnSpPr/>
            <p:nvPr/>
          </p:nvCxnSpPr>
          <p:spPr>
            <a:xfrm rot="10800000">
              <a:off x="5940152" y="2780928"/>
              <a:ext cx="1008112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5652120" y="2492896"/>
              <a:ext cx="576064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5652120" y="2204864"/>
              <a:ext cx="288032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724128" y="2060848"/>
            <a:ext cx="1224930" cy="505644"/>
            <a:chOff x="5724128" y="2060848"/>
            <a:chExt cx="1224930" cy="505644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724128" y="2060848"/>
              <a:ext cx="43204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5904148" y="2312876"/>
              <a:ext cx="50405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156176" y="2564904"/>
              <a:ext cx="79208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6732240" y="2348880"/>
              <a:ext cx="43204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 rot="5400000">
            <a:off x="6984268" y="2384884"/>
            <a:ext cx="504056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example (II)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~ --- water</a:t>
            </a:r>
          </a:p>
          <a:p>
            <a:r>
              <a:rPr lang="en-US" dirty="0" smtClean="0"/>
              <a:t>C --- </a:t>
            </a:r>
            <a:r>
              <a:rPr lang="en-US" dirty="0" err="1" smtClean="0"/>
              <a:t>Changi</a:t>
            </a:r>
            <a:endParaRPr lang="en-US" dirty="0" smtClean="0"/>
          </a:p>
          <a:p>
            <a:r>
              <a:rPr lang="en-US" dirty="0" smtClean="0"/>
              <a:t>[1..9] are attractive spots</a:t>
            </a:r>
          </a:p>
          <a:p>
            <a:endParaRPr lang="en-US" dirty="0" smtClean="0"/>
          </a:p>
          <a:p>
            <a:r>
              <a:rPr lang="en-US" dirty="0" smtClean="0"/>
              <a:t>Scenario 1 has negative gain.</a:t>
            </a:r>
          </a:p>
          <a:p>
            <a:r>
              <a:rPr lang="en-US" dirty="0" smtClean="0"/>
              <a:t>In fact, the optimal plan is to visit spot 5 only. </a:t>
            </a:r>
          </a:p>
          <a:p>
            <a:r>
              <a:rPr lang="en-US" dirty="0" smtClean="0"/>
              <a:t>Scenario 2: C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5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C.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score is 1*(-2) + 5 + 1*(-2) = 1.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64088" y="1196752"/>
          <a:ext cx="249438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891"/>
                <a:gridCol w="519040"/>
                <a:gridCol w="492369"/>
                <a:gridCol w="545711"/>
                <a:gridCol w="4923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rot="5400000">
            <a:off x="6984268" y="2384884"/>
            <a:ext cx="504056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696236" y="2384884"/>
            <a:ext cx="50405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/>
          <a:lstStyle/>
          <a:p>
            <a:r>
              <a:rPr lang="en-US" dirty="0" smtClean="0"/>
              <a:t>Brute-force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Generate all possible tours.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E.g. C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C, C5C, C6C, C56C, C65C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For each tour, compute its score.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E.g. score(CC)=0, score(C5C)=1, score(C6C)=-10, score(C56C)=-9, score(C65C)=-9.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Among all scores, report the one with the highest score.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E.g. report “C5C” with score 1.</a:t>
            </a:r>
            <a:endParaRPr lang="en-SG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98100" y="467504"/>
          <a:ext cx="249438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891"/>
                <a:gridCol w="519040"/>
                <a:gridCol w="492369"/>
                <a:gridCol w="545711"/>
                <a:gridCol w="4923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</a:t>
                      </a:r>
                      <a:endParaRPr lang="en-S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~</a:t>
                      </a:r>
                      <a:endParaRPr lang="en-SG" sz="3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0681" y="6300028"/>
            <a:ext cx="34454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solution can solve small cases.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the distance between all pairs of spots.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the score gain we move from spot </a:t>
            </a:r>
            <a:r>
              <a:rPr lang="en-US" dirty="0" err="1" smtClean="0"/>
              <a:t>i</a:t>
            </a:r>
            <a:r>
              <a:rPr lang="en-US" dirty="0" smtClean="0"/>
              <a:t> to spot j.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optimal path by breath-first-search.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Compute distance between all spots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</a:t>
            </a:r>
          </a:p>
          <a:p>
            <a:endParaRPr lang="en-US" dirty="0" smtClean="0"/>
          </a:p>
          <a:p>
            <a:r>
              <a:rPr lang="en-US" dirty="0" smtClean="0"/>
              <a:t>To compute the distance, we transform it into a graph.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Then, by the shortest path algorithm, </a:t>
            </a:r>
            <a:br>
              <a:rPr lang="en-US" dirty="0" smtClean="0"/>
            </a:br>
            <a:r>
              <a:rPr lang="en-US" dirty="0" smtClean="0"/>
              <a:t>we can compute the distance matrix.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82130" y="1628800"/>
          <a:ext cx="1809750" cy="937260"/>
        </p:xfrm>
        <a:graphic>
          <a:graphicData uri="http://schemas.openxmlformats.org/drawingml/2006/table">
            <a:tbl>
              <a:tblPr/>
              <a:tblGrid>
                <a:gridCol w="288290"/>
                <a:gridCol w="380365"/>
                <a:gridCol w="380365"/>
                <a:gridCol w="380365"/>
                <a:gridCol w="380365"/>
              </a:tblGrid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699793" y="3923763"/>
            <a:ext cx="1440159" cy="576065"/>
            <a:chOff x="3563889" y="5373215"/>
            <a:chExt cx="1440159" cy="576065"/>
          </a:xfrm>
        </p:grpSpPr>
        <p:cxnSp>
          <p:nvCxnSpPr>
            <p:cNvPr id="11" name="Straight Connector 10"/>
            <p:cNvCxnSpPr/>
            <p:nvPr/>
          </p:nvCxnSpPr>
          <p:spPr>
            <a:xfrm rot="5400000" flipH="1" flipV="1">
              <a:off x="4499992" y="5517232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4283968" y="5661248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4499992" y="580526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4139952" y="5517232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3779912" y="5517232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3779912" y="580526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4283969" y="5373215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3923928" y="5373215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3563889" y="5373215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923928" y="5661248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4644008" y="5661248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707904" y="35823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</a:t>
            </a:r>
            <a:endParaRPr lang="en-SG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15816" y="35730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SG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15816" y="44278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SG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35896" y="442782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SG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95936" y="171358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When we move from one spot to another spot, we need to avoid water.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E.g. D(C,7) = 4 (not 2).</a:t>
            </a:r>
            <a:endParaRPr lang="en-SG" dirty="0">
              <a:solidFill>
                <a:srgbClr val="00B05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236296" y="4743152"/>
          <a:ext cx="1766888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505"/>
                <a:gridCol w="355918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618234" y="3715876"/>
          <a:ext cx="1809750" cy="937260"/>
        </p:xfrm>
        <a:graphic>
          <a:graphicData uri="http://schemas.openxmlformats.org/drawingml/2006/table">
            <a:tbl>
              <a:tblPr/>
              <a:tblGrid>
                <a:gridCol w="288290"/>
                <a:gridCol w="380365"/>
                <a:gridCol w="380365"/>
                <a:gridCol w="380365"/>
                <a:gridCol w="380365"/>
              </a:tblGrid>
              <a:tr h="198120"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Compute Score matrix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score gain when we move from spot </a:t>
            </a:r>
            <a:r>
              <a:rPr lang="en-US" dirty="0" err="1" smtClean="0"/>
              <a:t>i</a:t>
            </a:r>
            <a:r>
              <a:rPr lang="en-US" dirty="0" smtClean="0"/>
              <a:t> to spot j.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29072" y="4797152"/>
          <a:ext cx="4003168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285"/>
                <a:gridCol w="536893"/>
                <a:gridCol w="951230"/>
                <a:gridCol w="881380"/>
                <a:gridCol w="881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Score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-8+7=-1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-4+8=4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-8+9=1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-8+8=0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-4+9=5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-8+7=-1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-4+9=5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-4+7=3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-4+8=4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53384" y="2654920"/>
          <a:ext cx="1766888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505"/>
                <a:gridCol w="355918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27784" y="2852936"/>
          <a:ext cx="1809750" cy="937260"/>
        </p:xfrm>
        <a:graphic>
          <a:graphicData uri="http://schemas.openxmlformats.org/drawingml/2006/table">
            <a:tbl>
              <a:tblPr/>
              <a:tblGrid>
                <a:gridCol w="288290"/>
                <a:gridCol w="380365"/>
                <a:gridCol w="380365"/>
                <a:gridCol w="380365"/>
                <a:gridCol w="380365"/>
              </a:tblGrid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5696" y="3934797"/>
            <a:ext cx="3301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Score(</a:t>
            </a:r>
            <a:r>
              <a:rPr lang="en-US" dirty="0" err="1" smtClean="0">
                <a:solidFill>
                  <a:srgbClr val="00B050"/>
                </a:solidFill>
              </a:rPr>
              <a:t>i,j</a:t>
            </a:r>
            <a:r>
              <a:rPr lang="en-US" dirty="0" smtClean="0">
                <a:solidFill>
                  <a:srgbClr val="00B050"/>
                </a:solidFill>
              </a:rPr>
              <a:t>) = -2*D(</a:t>
            </a:r>
            <a:r>
              <a:rPr lang="en-US" dirty="0" err="1" smtClean="0">
                <a:solidFill>
                  <a:srgbClr val="00B050"/>
                </a:solidFill>
              </a:rPr>
              <a:t>i,j</a:t>
            </a:r>
            <a:r>
              <a:rPr lang="en-US" dirty="0" smtClean="0">
                <a:solidFill>
                  <a:srgbClr val="00B050"/>
                </a:solidFill>
              </a:rPr>
              <a:t>) + </a:t>
            </a:r>
            <a:r>
              <a:rPr lang="en-US" dirty="0" err="1" smtClean="0">
                <a:solidFill>
                  <a:srgbClr val="00B050"/>
                </a:solidFill>
              </a:rPr>
              <a:t>S</a:t>
            </a:r>
            <a:r>
              <a:rPr lang="en-US" baseline="-25000" dirty="0" err="1" smtClean="0">
                <a:solidFill>
                  <a:srgbClr val="00B050"/>
                </a:solidFill>
              </a:rPr>
              <a:t>j</a:t>
            </a:r>
            <a:endParaRPr lang="en-US" baseline="-25000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E.g. Score(7,9) = -2*D(7,9) + 9 = 5</a:t>
            </a:r>
            <a:endParaRPr lang="en-SG" dirty="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val 147"/>
          <p:cNvSpPr/>
          <p:nvPr/>
        </p:nvSpPr>
        <p:spPr>
          <a:xfrm>
            <a:off x="3131840" y="5877272"/>
            <a:ext cx="792088" cy="98072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/>
          <a:lstStyle/>
          <a:p>
            <a:r>
              <a:rPr lang="en-US" dirty="0" smtClean="0"/>
              <a:t>3. Breath-First Search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491880" y="1412776"/>
            <a:ext cx="576064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SG" sz="2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424880" y="3068960"/>
            <a:ext cx="7056784" cy="1429128"/>
            <a:chOff x="1424880" y="3068960"/>
            <a:chExt cx="7056784" cy="1429128"/>
          </a:xfrm>
        </p:grpSpPr>
        <p:sp>
          <p:nvSpPr>
            <p:cNvPr id="16" name="Rectangle 15"/>
            <p:cNvSpPr/>
            <p:nvPr/>
          </p:nvSpPr>
          <p:spPr>
            <a:xfrm>
              <a:off x="2216968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8</a:t>
              </a:r>
              <a:endParaRPr lang="en-SG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09056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9</a:t>
              </a:r>
              <a:endParaRPr lang="en-SG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5240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SG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57328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9</a:t>
              </a:r>
              <a:endParaRPr lang="en-SG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13512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SG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05600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8</a:t>
              </a:r>
              <a:endParaRPr lang="en-SG" sz="2400" dirty="0"/>
            </a:p>
          </p:txBody>
        </p:sp>
        <p:cxnSp>
          <p:nvCxnSpPr>
            <p:cNvPr id="23" name="Straight Arrow Connector 22"/>
            <p:cNvCxnSpPr>
              <a:stCxn id="6" idx="2"/>
              <a:endCxn id="16" idx="0"/>
            </p:cNvCxnSpPr>
            <p:nvPr/>
          </p:nvCxnSpPr>
          <p:spPr>
            <a:xfrm rot="5400000">
              <a:off x="2144960" y="3429000"/>
              <a:ext cx="7200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2"/>
              <a:endCxn id="17" idx="0"/>
            </p:cNvCxnSpPr>
            <p:nvPr/>
          </p:nvCxnSpPr>
          <p:spPr>
            <a:xfrm rot="16200000" flipH="1">
              <a:off x="2541004" y="3032956"/>
              <a:ext cx="7200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2"/>
              <a:endCxn id="18" idx="0"/>
            </p:cNvCxnSpPr>
            <p:nvPr/>
          </p:nvCxnSpPr>
          <p:spPr>
            <a:xfrm rot="5400000">
              <a:off x="4593232" y="3429000"/>
              <a:ext cx="7200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2"/>
              <a:endCxn id="19" idx="0"/>
            </p:cNvCxnSpPr>
            <p:nvPr/>
          </p:nvCxnSpPr>
          <p:spPr>
            <a:xfrm rot="16200000" flipH="1">
              <a:off x="4989276" y="3032956"/>
              <a:ext cx="7200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424880" y="3789040"/>
              <a:ext cx="576064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73152" y="3789040"/>
              <a:ext cx="576064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34" name="Straight Arrow Connector 33"/>
            <p:cNvCxnSpPr>
              <a:stCxn id="7" idx="2"/>
              <a:endCxn id="32" idx="0"/>
            </p:cNvCxnSpPr>
            <p:nvPr/>
          </p:nvCxnSpPr>
          <p:spPr>
            <a:xfrm rot="5400000">
              <a:off x="4197188" y="3032956"/>
              <a:ext cx="7200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2"/>
              <a:endCxn id="20" idx="0"/>
            </p:cNvCxnSpPr>
            <p:nvPr/>
          </p:nvCxnSpPr>
          <p:spPr>
            <a:xfrm rot="5400000">
              <a:off x="7041504" y="3429000"/>
              <a:ext cx="7200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321424" y="3789040"/>
              <a:ext cx="576064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39" name="Straight Arrow Connector 38"/>
            <p:cNvCxnSpPr>
              <a:endCxn id="37" idx="0"/>
            </p:cNvCxnSpPr>
            <p:nvPr/>
          </p:nvCxnSpPr>
          <p:spPr>
            <a:xfrm rot="10800000" flipV="1">
              <a:off x="6609456" y="3068960"/>
              <a:ext cx="792088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8" idx="2"/>
              <a:endCxn id="21" idx="0"/>
            </p:cNvCxnSpPr>
            <p:nvPr/>
          </p:nvCxnSpPr>
          <p:spPr>
            <a:xfrm rot="16200000" flipH="1">
              <a:off x="7437548" y="3032956"/>
              <a:ext cx="7200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6" idx="2"/>
              <a:endCxn id="30" idx="0"/>
            </p:cNvCxnSpPr>
            <p:nvPr/>
          </p:nvCxnSpPr>
          <p:spPr>
            <a:xfrm rot="5400000">
              <a:off x="1748916" y="3032956"/>
              <a:ext cx="7200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288976" y="4221088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-1</a:t>
              </a:r>
              <a:endParaRPr lang="en-SG" sz="12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37248" y="422108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3</a:t>
              </a:r>
              <a:endParaRPr lang="en-SG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85520" y="422108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81064" y="422108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29336" y="422108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9</a:t>
              </a:r>
              <a:endParaRPr lang="en-SG" sz="12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77608" y="422108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5</a:t>
              </a:r>
              <a:endParaRPr lang="en-SG" sz="12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71632" y="4221088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-9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919904" y="422108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0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368176" y="4221088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-7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072952" y="4221087"/>
            <a:ext cx="6603504" cy="1429128"/>
            <a:chOff x="2072952" y="4221087"/>
            <a:chExt cx="6603504" cy="1429128"/>
          </a:xfrm>
        </p:grpSpPr>
        <p:sp>
          <p:nvSpPr>
            <p:cNvPr id="52" name="Rectangle 51"/>
            <p:cNvSpPr/>
            <p:nvPr/>
          </p:nvSpPr>
          <p:spPr>
            <a:xfrm>
              <a:off x="2577008" y="4950460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9</a:t>
              </a:r>
              <a:endParaRPr lang="en-SG" sz="2400" dirty="0"/>
            </a:p>
          </p:txBody>
        </p:sp>
        <p:cxnSp>
          <p:nvCxnSpPr>
            <p:cNvPr id="53" name="Straight Arrow Connector 52"/>
            <p:cNvCxnSpPr>
              <a:stCxn id="16" idx="2"/>
              <a:endCxn id="52" idx="0"/>
            </p:cNvCxnSpPr>
            <p:nvPr/>
          </p:nvCxnSpPr>
          <p:spPr>
            <a:xfrm rot="16200000" flipH="1">
              <a:off x="2248326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144960" y="4950460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55" name="Straight Arrow Connector 54"/>
            <p:cNvCxnSpPr>
              <a:stCxn id="16" idx="2"/>
              <a:endCxn id="54" idx="0"/>
            </p:cNvCxnSpPr>
            <p:nvPr/>
          </p:nvCxnSpPr>
          <p:spPr>
            <a:xfrm rot="5400000">
              <a:off x="2032302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025280" y="4950460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9</a:t>
              </a:r>
              <a:endParaRPr lang="en-SG" sz="2400" dirty="0"/>
            </a:p>
          </p:txBody>
        </p:sp>
        <p:cxnSp>
          <p:nvCxnSpPr>
            <p:cNvPr id="58" name="Straight Arrow Connector 57"/>
            <p:cNvCxnSpPr>
              <a:stCxn id="18" idx="2"/>
              <a:endCxn id="57" idx="0"/>
            </p:cNvCxnSpPr>
            <p:nvPr/>
          </p:nvCxnSpPr>
          <p:spPr>
            <a:xfrm rot="16200000" flipH="1">
              <a:off x="4696598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593232" y="4950460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60" name="Straight Arrow Connector 59"/>
            <p:cNvCxnSpPr>
              <a:stCxn id="18" idx="2"/>
              <a:endCxn id="59" idx="0"/>
            </p:cNvCxnSpPr>
            <p:nvPr/>
          </p:nvCxnSpPr>
          <p:spPr>
            <a:xfrm rot="5400000">
              <a:off x="4480574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473552" y="4950460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8</a:t>
              </a:r>
              <a:endParaRPr lang="en-SG" sz="2400" dirty="0"/>
            </a:p>
          </p:txBody>
        </p:sp>
        <p:cxnSp>
          <p:nvCxnSpPr>
            <p:cNvPr id="63" name="Straight Arrow Connector 62"/>
            <p:cNvCxnSpPr>
              <a:stCxn id="20" idx="2"/>
              <a:endCxn id="62" idx="0"/>
            </p:cNvCxnSpPr>
            <p:nvPr/>
          </p:nvCxnSpPr>
          <p:spPr>
            <a:xfrm rot="16200000" flipH="1">
              <a:off x="7144870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041504" y="4950460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65" name="Straight Arrow Connector 64"/>
            <p:cNvCxnSpPr>
              <a:stCxn id="20" idx="2"/>
              <a:endCxn id="64" idx="0"/>
            </p:cNvCxnSpPr>
            <p:nvPr/>
          </p:nvCxnSpPr>
          <p:spPr>
            <a:xfrm rot="5400000">
              <a:off x="6928846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3369096" y="4950460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8</a:t>
              </a:r>
              <a:endParaRPr lang="en-SG" sz="2400" dirty="0"/>
            </a:p>
          </p:txBody>
        </p:sp>
        <p:cxnSp>
          <p:nvCxnSpPr>
            <p:cNvPr id="72" name="Straight Arrow Connector 71"/>
            <p:cNvCxnSpPr>
              <a:stCxn id="17" idx="2"/>
              <a:endCxn id="71" idx="0"/>
            </p:cNvCxnSpPr>
            <p:nvPr/>
          </p:nvCxnSpPr>
          <p:spPr>
            <a:xfrm rot="16200000" flipH="1">
              <a:off x="3040414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2937048" y="4950460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74" name="Straight Arrow Connector 73"/>
            <p:cNvCxnSpPr>
              <a:stCxn id="17" idx="2"/>
              <a:endCxn id="73" idx="0"/>
            </p:cNvCxnSpPr>
            <p:nvPr/>
          </p:nvCxnSpPr>
          <p:spPr>
            <a:xfrm rot="5400000">
              <a:off x="2824390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817368" y="4950461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SG" sz="2400" dirty="0"/>
            </a:p>
          </p:txBody>
        </p:sp>
        <p:cxnSp>
          <p:nvCxnSpPr>
            <p:cNvPr id="91" name="Straight Arrow Connector 90"/>
            <p:cNvCxnSpPr>
              <a:stCxn id="19" idx="2"/>
              <a:endCxn id="90" idx="0"/>
            </p:cNvCxnSpPr>
            <p:nvPr/>
          </p:nvCxnSpPr>
          <p:spPr>
            <a:xfrm rot="16200000" flipH="1">
              <a:off x="5488686" y="4477762"/>
              <a:ext cx="729373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5385320" y="4950461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93" name="Straight Arrow Connector 92"/>
            <p:cNvCxnSpPr>
              <a:stCxn id="19" idx="2"/>
              <a:endCxn id="92" idx="0"/>
            </p:cNvCxnSpPr>
            <p:nvPr/>
          </p:nvCxnSpPr>
          <p:spPr>
            <a:xfrm rot="5400000">
              <a:off x="5272662" y="4477762"/>
              <a:ext cx="729373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275246" y="4950461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SG" sz="2400" dirty="0"/>
            </a:p>
          </p:txBody>
        </p:sp>
        <p:cxnSp>
          <p:nvCxnSpPr>
            <p:cNvPr id="96" name="Straight Arrow Connector 95"/>
            <p:cNvCxnSpPr>
              <a:stCxn id="21" idx="2"/>
              <a:endCxn id="95" idx="0"/>
            </p:cNvCxnSpPr>
            <p:nvPr/>
          </p:nvCxnSpPr>
          <p:spPr>
            <a:xfrm rot="16200000" flipH="1">
              <a:off x="7941761" y="4472959"/>
              <a:ext cx="729373" cy="2256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7843198" y="4950461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98" name="Straight Arrow Connector 97"/>
            <p:cNvCxnSpPr>
              <a:stCxn id="21" idx="2"/>
              <a:endCxn id="97" idx="0"/>
            </p:cNvCxnSpPr>
            <p:nvPr/>
          </p:nvCxnSpPr>
          <p:spPr>
            <a:xfrm rot="5400000">
              <a:off x="7725737" y="4482565"/>
              <a:ext cx="729373" cy="206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505000" y="536392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97088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8</a:t>
              </a:r>
              <a:endParaRPr lang="en-SG" sz="12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953272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8</a:t>
              </a:r>
              <a:endParaRPr lang="en-SG" sz="12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45360" y="5373216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12</a:t>
              </a:r>
              <a:endParaRPr lang="en-SG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01544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193632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072952" y="5373216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-5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865040" y="5373216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-4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542456" y="5373216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-5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313312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1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969496" y="5373216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-4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782816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1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483768" y="5383302"/>
            <a:ext cx="6239176" cy="1430074"/>
            <a:chOff x="2483768" y="5383302"/>
            <a:chExt cx="6239176" cy="1430074"/>
          </a:xfrm>
        </p:grpSpPr>
        <p:sp>
          <p:nvSpPr>
            <p:cNvPr id="107" name="Rectangle 106"/>
            <p:cNvSpPr/>
            <p:nvPr/>
          </p:nvSpPr>
          <p:spPr>
            <a:xfrm>
              <a:off x="2577008" y="6093296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108" name="Straight Arrow Connector 107"/>
            <p:cNvCxnSpPr>
              <a:stCxn id="52" idx="2"/>
              <a:endCxn id="107" idx="0"/>
            </p:cNvCxnSpPr>
            <p:nvPr/>
          </p:nvCxnSpPr>
          <p:spPr>
            <a:xfrm rot="5400000">
              <a:off x="2365630" y="5737902"/>
              <a:ext cx="7107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3369096" y="6102588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112" name="Straight Arrow Connector 111"/>
            <p:cNvCxnSpPr>
              <a:endCxn id="111" idx="0"/>
            </p:cNvCxnSpPr>
            <p:nvPr/>
          </p:nvCxnSpPr>
          <p:spPr>
            <a:xfrm rot="5400000">
              <a:off x="3157718" y="5747194"/>
              <a:ext cx="7107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5025280" y="6102588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115" name="Straight Arrow Connector 114"/>
            <p:cNvCxnSpPr>
              <a:endCxn id="114" idx="0"/>
            </p:cNvCxnSpPr>
            <p:nvPr/>
          </p:nvCxnSpPr>
          <p:spPr>
            <a:xfrm rot="5400000">
              <a:off x="4813902" y="5747194"/>
              <a:ext cx="7107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5817368" y="6102588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118" name="Straight Arrow Connector 117"/>
            <p:cNvCxnSpPr>
              <a:endCxn id="117" idx="0"/>
            </p:cNvCxnSpPr>
            <p:nvPr/>
          </p:nvCxnSpPr>
          <p:spPr>
            <a:xfrm rot="5400000">
              <a:off x="5605990" y="5747194"/>
              <a:ext cx="7107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7473552" y="6102588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121" name="Straight Arrow Connector 120"/>
            <p:cNvCxnSpPr>
              <a:endCxn id="120" idx="0"/>
            </p:cNvCxnSpPr>
            <p:nvPr/>
          </p:nvCxnSpPr>
          <p:spPr>
            <a:xfrm rot="5400000">
              <a:off x="7262174" y="5747194"/>
              <a:ext cx="7107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8265640" y="6102588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124" name="Straight Arrow Connector 123"/>
            <p:cNvCxnSpPr>
              <a:endCxn id="123" idx="0"/>
            </p:cNvCxnSpPr>
            <p:nvPr/>
          </p:nvCxnSpPr>
          <p:spPr>
            <a:xfrm rot="5400000">
              <a:off x="8054262" y="5747194"/>
              <a:ext cx="7107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8193632" y="6536377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-4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380312" y="6536377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0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724128" y="6536377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4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932040" y="6536377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0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275856" y="6536377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4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483768" y="6536377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-4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95536" y="1844824"/>
            <a:ext cx="7294040" cy="1501135"/>
            <a:chOff x="395536" y="1844824"/>
            <a:chExt cx="7294040" cy="1501135"/>
          </a:xfrm>
        </p:grpSpPr>
        <p:sp>
          <p:nvSpPr>
            <p:cNvPr id="6" name="Rectangle 5"/>
            <p:cNvSpPr/>
            <p:nvPr/>
          </p:nvSpPr>
          <p:spPr>
            <a:xfrm>
              <a:off x="2216968" y="2636912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SG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65240" y="2636912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8</a:t>
              </a:r>
              <a:endParaRPr lang="en-SG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13512" y="2636912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9</a:t>
              </a:r>
              <a:endParaRPr lang="en-SG" sz="2400" dirty="0"/>
            </a:p>
          </p:txBody>
        </p:sp>
        <p:cxnSp>
          <p:nvCxnSpPr>
            <p:cNvPr id="11" name="Straight Arrow Connector 10"/>
            <p:cNvCxnSpPr>
              <a:stCxn id="5" idx="2"/>
              <a:endCxn id="6" idx="0"/>
            </p:cNvCxnSpPr>
            <p:nvPr/>
          </p:nvCxnSpPr>
          <p:spPr>
            <a:xfrm rot="5400000">
              <a:off x="2746412" y="1603412"/>
              <a:ext cx="792088" cy="1274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7" idx="0"/>
            </p:cNvCxnSpPr>
            <p:nvPr/>
          </p:nvCxnSpPr>
          <p:spPr>
            <a:xfrm rot="16200000" flipH="1">
              <a:off x="3970548" y="1654188"/>
              <a:ext cx="792088" cy="1173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8" idx="0"/>
            </p:cNvCxnSpPr>
            <p:nvPr/>
          </p:nvCxnSpPr>
          <p:spPr>
            <a:xfrm rot="16200000" flipH="1">
              <a:off x="5194684" y="430052"/>
              <a:ext cx="792088" cy="36216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737248" y="305966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63720" y="3059668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-1</a:t>
              </a:r>
              <a:endParaRPr lang="en-SG" sz="1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85520" y="305966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1</a:t>
              </a:r>
              <a:endParaRPr lang="en-SG" sz="1200" b="1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95536" y="2636912"/>
              <a:ext cx="576064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139" name="Straight Arrow Connector 138"/>
            <p:cNvCxnSpPr>
              <a:stCxn id="5" idx="2"/>
              <a:endCxn id="138" idx="0"/>
            </p:cNvCxnSpPr>
            <p:nvPr/>
          </p:nvCxnSpPr>
          <p:spPr>
            <a:xfrm rot="5400000">
              <a:off x="1835696" y="692696"/>
              <a:ext cx="792088" cy="3096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442288" y="3068960"/>
              <a:ext cx="529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0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47" name="Table 146"/>
          <p:cNvGraphicFramePr>
            <a:graphicFrameLocks noGrp="1"/>
          </p:cNvGraphicFramePr>
          <p:nvPr/>
        </p:nvGraphicFramePr>
        <p:xfrm>
          <a:off x="6595875" y="188640"/>
          <a:ext cx="2296605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285"/>
                <a:gridCol w="421005"/>
                <a:gridCol w="42100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Score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val 147"/>
          <p:cNvSpPr/>
          <p:nvPr/>
        </p:nvSpPr>
        <p:spPr>
          <a:xfrm>
            <a:off x="3131840" y="5877272"/>
            <a:ext cx="792088" cy="98072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06712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Breath-First Search</a:t>
            </a:r>
            <a:br>
              <a:rPr lang="en-US" dirty="0" smtClean="0"/>
            </a:br>
            <a:r>
              <a:rPr lang="en-US" dirty="0" smtClean="0"/>
              <a:t>with pruning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96552" y="4509120"/>
            <a:ext cx="2304256" cy="2348880"/>
          </a:xfrm>
          <a:solidFill>
            <a:srgbClr val="FFC000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	</a:t>
            </a:r>
            <a:r>
              <a:rPr lang="en-US" sz="1400" dirty="0" smtClean="0">
                <a:solidFill>
                  <a:srgbClr val="0070C0"/>
                </a:solidFill>
              </a:rPr>
              <a:t>Perform breath-first search. </a:t>
            </a:r>
            <a:r>
              <a:rPr lang="en-US" sz="1400" dirty="0" smtClean="0">
                <a:solidFill>
                  <a:srgbClr val="0070C0"/>
                </a:solidFill>
              </a:rPr>
              <a:t>For each spot x, prune all branches end with x, the </a:t>
            </a:r>
            <a:r>
              <a:rPr lang="en-US" sz="1400" dirty="0" smtClean="0">
                <a:solidFill>
                  <a:srgbClr val="0070C0"/>
                </a:solidFill>
              </a:rPr>
              <a:t>path contains the same set of </a:t>
            </a:r>
            <a:r>
              <a:rPr lang="en-US" sz="1400" dirty="0" smtClean="0">
                <a:solidFill>
                  <a:srgbClr val="0070C0"/>
                </a:solidFill>
              </a:rPr>
              <a:t>spots, </a:t>
            </a:r>
            <a:r>
              <a:rPr lang="en-US" sz="1400" dirty="0" smtClean="0">
                <a:solidFill>
                  <a:srgbClr val="0070C0"/>
                </a:solidFill>
              </a:rPr>
              <a:t>and with smaller </a:t>
            </a:r>
            <a:r>
              <a:rPr lang="en-US" sz="1400" dirty="0" smtClean="0">
                <a:solidFill>
                  <a:srgbClr val="0070C0"/>
                </a:solidFill>
              </a:rPr>
              <a:t>score.</a:t>
            </a:r>
          </a:p>
          <a:p>
            <a:pPr>
              <a:buNone/>
            </a:pPr>
            <a:endParaRPr lang="en-US" sz="1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	Path </a:t>
            </a:r>
            <a:r>
              <a:rPr lang="en-US" sz="1400" dirty="0" smtClean="0">
                <a:solidFill>
                  <a:srgbClr val="0070C0"/>
                </a:solidFill>
              </a:rPr>
              <a:t>comparison can be done using a bitmask.</a:t>
            </a:r>
            <a:endParaRPr lang="en-US" sz="1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	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1880" y="1412776"/>
            <a:ext cx="576064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SG" sz="24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1424880" y="3068960"/>
            <a:ext cx="7056784" cy="1429128"/>
            <a:chOff x="1424880" y="3068960"/>
            <a:chExt cx="7056784" cy="1429128"/>
          </a:xfrm>
        </p:grpSpPr>
        <p:sp>
          <p:nvSpPr>
            <p:cNvPr id="16" name="Rectangle 15"/>
            <p:cNvSpPr/>
            <p:nvPr/>
          </p:nvSpPr>
          <p:spPr>
            <a:xfrm>
              <a:off x="2216968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8</a:t>
              </a:r>
              <a:endParaRPr lang="en-SG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09056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9</a:t>
              </a:r>
              <a:endParaRPr lang="en-SG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5240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SG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57328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9</a:t>
              </a:r>
              <a:endParaRPr lang="en-SG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13512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SG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05600" y="3789040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8</a:t>
              </a:r>
              <a:endParaRPr lang="en-SG" sz="2400" dirty="0"/>
            </a:p>
          </p:txBody>
        </p:sp>
        <p:cxnSp>
          <p:nvCxnSpPr>
            <p:cNvPr id="23" name="Straight Arrow Connector 22"/>
            <p:cNvCxnSpPr>
              <a:stCxn id="6" idx="2"/>
              <a:endCxn id="16" idx="0"/>
            </p:cNvCxnSpPr>
            <p:nvPr/>
          </p:nvCxnSpPr>
          <p:spPr>
            <a:xfrm rot="5400000">
              <a:off x="2144960" y="3429000"/>
              <a:ext cx="7200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2"/>
              <a:endCxn id="17" idx="0"/>
            </p:cNvCxnSpPr>
            <p:nvPr/>
          </p:nvCxnSpPr>
          <p:spPr>
            <a:xfrm rot="16200000" flipH="1">
              <a:off x="2541004" y="3032956"/>
              <a:ext cx="7200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2"/>
              <a:endCxn id="18" idx="0"/>
            </p:cNvCxnSpPr>
            <p:nvPr/>
          </p:nvCxnSpPr>
          <p:spPr>
            <a:xfrm rot="5400000">
              <a:off x="4593232" y="3429000"/>
              <a:ext cx="7200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2"/>
              <a:endCxn id="19" idx="0"/>
            </p:cNvCxnSpPr>
            <p:nvPr/>
          </p:nvCxnSpPr>
          <p:spPr>
            <a:xfrm rot="16200000" flipH="1">
              <a:off x="4989276" y="3032956"/>
              <a:ext cx="7200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424880" y="3789040"/>
              <a:ext cx="576064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73152" y="3789040"/>
              <a:ext cx="576064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34" name="Straight Arrow Connector 33"/>
            <p:cNvCxnSpPr>
              <a:stCxn id="7" idx="2"/>
              <a:endCxn id="32" idx="0"/>
            </p:cNvCxnSpPr>
            <p:nvPr/>
          </p:nvCxnSpPr>
          <p:spPr>
            <a:xfrm rot="5400000">
              <a:off x="4197188" y="3032956"/>
              <a:ext cx="7200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2"/>
              <a:endCxn id="20" idx="0"/>
            </p:cNvCxnSpPr>
            <p:nvPr/>
          </p:nvCxnSpPr>
          <p:spPr>
            <a:xfrm rot="5400000">
              <a:off x="7041504" y="3429000"/>
              <a:ext cx="7200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321424" y="3789040"/>
              <a:ext cx="576064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39" name="Straight Arrow Connector 38"/>
            <p:cNvCxnSpPr>
              <a:endCxn id="37" idx="0"/>
            </p:cNvCxnSpPr>
            <p:nvPr/>
          </p:nvCxnSpPr>
          <p:spPr>
            <a:xfrm rot="10800000" flipV="1">
              <a:off x="6609456" y="3068960"/>
              <a:ext cx="792088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8" idx="2"/>
              <a:endCxn id="21" idx="0"/>
            </p:cNvCxnSpPr>
            <p:nvPr/>
          </p:nvCxnSpPr>
          <p:spPr>
            <a:xfrm rot="16200000" flipH="1">
              <a:off x="7437548" y="3032956"/>
              <a:ext cx="7200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6" idx="2"/>
              <a:endCxn id="30" idx="0"/>
            </p:cNvCxnSpPr>
            <p:nvPr/>
          </p:nvCxnSpPr>
          <p:spPr>
            <a:xfrm rot="5400000">
              <a:off x="1748916" y="3032956"/>
              <a:ext cx="7200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288976" y="4221088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-1</a:t>
              </a:r>
              <a:endParaRPr lang="en-SG" sz="12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37248" y="422108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3</a:t>
              </a:r>
              <a:endParaRPr lang="en-SG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85520" y="422108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81064" y="422108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29336" y="422108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9</a:t>
              </a:r>
              <a:endParaRPr lang="en-SG" sz="12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77608" y="422108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5</a:t>
              </a:r>
              <a:endParaRPr lang="en-SG" sz="12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71632" y="4221088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-9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919904" y="422108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0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368176" y="4221088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-7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42"/>
          <p:cNvGrpSpPr/>
          <p:nvPr/>
        </p:nvGrpSpPr>
        <p:grpSpPr>
          <a:xfrm>
            <a:off x="395536" y="1844824"/>
            <a:ext cx="7294040" cy="1501135"/>
            <a:chOff x="395536" y="1844824"/>
            <a:chExt cx="7294040" cy="1501135"/>
          </a:xfrm>
        </p:grpSpPr>
        <p:sp>
          <p:nvSpPr>
            <p:cNvPr id="6" name="Rectangle 5"/>
            <p:cNvSpPr/>
            <p:nvPr/>
          </p:nvSpPr>
          <p:spPr>
            <a:xfrm>
              <a:off x="2216968" y="2636912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SG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65240" y="2636912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8</a:t>
              </a:r>
              <a:endParaRPr lang="en-SG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13512" y="2636912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9</a:t>
              </a:r>
              <a:endParaRPr lang="en-SG" sz="2400" dirty="0"/>
            </a:p>
          </p:txBody>
        </p:sp>
        <p:cxnSp>
          <p:nvCxnSpPr>
            <p:cNvPr id="11" name="Straight Arrow Connector 10"/>
            <p:cNvCxnSpPr>
              <a:stCxn id="5" idx="2"/>
              <a:endCxn id="6" idx="0"/>
            </p:cNvCxnSpPr>
            <p:nvPr/>
          </p:nvCxnSpPr>
          <p:spPr>
            <a:xfrm rot="5400000">
              <a:off x="2746412" y="1603412"/>
              <a:ext cx="792088" cy="1274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7" idx="0"/>
            </p:cNvCxnSpPr>
            <p:nvPr/>
          </p:nvCxnSpPr>
          <p:spPr>
            <a:xfrm rot="16200000" flipH="1">
              <a:off x="3970548" y="1654188"/>
              <a:ext cx="792088" cy="1173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8" idx="0"/>
            </p:cNvCxnSpPr>
            <p:nvPr/>
          </p:nvCxnSpPr>
          <p:spPr>
            <a:xfrm rot="16200000" flipH="1">
              <a:off x="5194684" y="430052"/>
              <a:ext cx="792088" cy="36216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737248" y="305966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63720" y="3059668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-1</a:t>
              </a:r>
              <a:endParaRPr lang="en-SG" sz="1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85520" y="305966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1</a:t>
              </a:r>
              <a:endParaRPr lang="en-SG" sz="1200" b="1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95536" y="2636912"/>
              <a:ext cx="576064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139" name="Straight Arrow Connector 138"/>
            <p:cNvCxnSpPr>
              <a:stCxn id="5" idx="2"/>
              <a:endCxn id="138" idx="0"/>
            </p:cNvCxnSpPr>
            <p:nvPr/>
          </p:nvCxnSpPr>
          <p:spPr>
            <a:xfrm rot="5400000">
              <a:off x="1835696" y="692696"/>
              <a:ext cx="792088" cy="3096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442288" y="3068960"/>
              <a:ext cx="529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0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47" name="Table 146"/>
          <p:cNvGraphicFramePr>
            <a:graphicFrameLocks noGrp="1"/>
          </p:cNvGraphicFramePr>
          <p:nvPr/>
        </p:nvGraphicFramePr>
        <p:xfrm>
          <a:off x="6595875" y="188640"/>
          <a:ext cx="2296605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285"/>
                <a:gridCol w="421005"/>
                <a:gridCol w="42100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Score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8" name="Group 77"/>
          <p:cNvGrpSpPr/>
          <p:nvPr/>
        </p:nvGrpSpPr>
        <p:grpSpPr>
          <a:xfrm>
            <a:off x="2072952" y="4221087"/>
            <a:ext cx="6603504" cy="1429128"/>
            <a:chOff x="2072952" y="4221087"/>
            <a:chExt cx="6603504" cy="1429128"/>
          </a:xfrm>
        </p:grpSpPr>
        <p:sp>
          <p:nvSpPr>
            <p:cNvPr id="79" name="Rectangle 78"/>
            <p:cNvSpPr/>
            <p:nvPr/>
          </p:nvSpPr>
          <p:spPr>
            <a:xfrm>
              <a:off x="2577008" y="4950460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9</a:t>
              </a:r>
              <a:endParaRPr lang="en-SG" sz="2400" dirty="0"/>
            </a:p>
          </p:txBody>
        </p:sp>
        <p:cxnSp>
          <p:nvCxnSpPr>
            <p:cNvPr id="80" name="Straight Arrow Connector 79"/>
            <p:cNvCxnSpPr>
              <a:endCxn id="79" idx="0"/>
            </p:cNvCxnSpPr>
            <p:nvPr/>
          </p:nvCxnSpPr>
          <p:spPr>
            <a:xfrm rot="16200000" flipH="1">
              <a:off x="2248326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2144960" y="4950460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 rot="5400000">
              <a:off x="2032302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5025280" y="4950460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9</a:t>
              </a:r>
              <a:endParaRPr lang="en-SG" sz="2400" dirty="0"/>
            </a:p>
          </p:txBody>
        </p:sp>
        <p:cxnSp>
          <p:nvCxnSpPr>
            <p:cNvPr id="84" name="Straight Arrow Connector 83"/>
            <p:cNvCxnSpPr>
              <a:endCxn id="83" idx="0"/>
            </p:cNvCxnSpPr>
            <p:nvPr/>
          </p:nvCxnSpPr>
          <p:spPr>
            <a:xfrm rot="16200000" flipH="1">
              <a:off x="4696598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4593232" y="4950460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86" name="Straight Arrow Connector 85"/>
            <p:cNvCxnSpPr>
              <a:endCxn id="85" idx="0"/>
            </p:cNvCxnSpPr>
            <p:nvPr/>
          </p:nvCxnSpPr>
          <p:spPr>
            <a:xfrm rot="5400000">
              <a:off x="4480574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473552" y="4950460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8</a:t>
              </a:r>
              <a:endParaRPr lang="en-SG" sz="2400" dirty="0"/>
            </a:p>
          </p:txBody>
        </p:sp>
        <p:cxnSp>
          <p:nvCxnSpPr>
            <p:cNvPr id="88" name="Straight Arrow Connector 87"/>
            <p:cNvCxnSpPr>
              <a:endCxn id="87" idx="0"/>
            </p:cNvCxnSpPr>
            <p:nvPr/>
          </p:nvCxnSpPr>
          <p:spPr>
            <a:xfrm rot="16200000" flipH="1">
              <a:off x="7144870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041504" y="4950460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95" name="Straight Arrow Connector 94"/>
            <p:cNvCxnSpPr>
              <a:endCxn id="89" idx="0"/>
            </p:cNvCxnSpPr>
            <p:nvPr/>
          </p:nvCxnSpPr>
          <p:spPr>
            <a:xfrm rot="5400000">
              <a:off x="6928846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369096" y="4950460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8</a:t>
              </a:r>
              <a:endParaRPr lang="en-SG" sz="2400" dirty="0"/>
            </a:p>
          </p:txBody>
        </p:sp>
        <p:cxnSp>
          <p:nvCxnSpPr>
            <p:cNvPr id="97" name="Straight Arrow Connector 96"/>
            <p:cNvCxnSpPr>
              <a:endCxn id="96" idx="0"/>
            </p:cNvCxnSpPr>
            <p:nvPr/>
          </p:nvCxnSpPr>
          <p:spPr>
            <a:xfrm rot="16200000" flipH="1">
              <a:off x="3040414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2937048" y="4950460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100" name="Straight Arrow Connector 99"/>
            <p:cNvCxnSpPr>
              <a:endCxn id="98" idx="0"/>
            </p:cNvCxnSpPr>
            <p:nvPr/>
          </p:nvCxnSpPr>
          <p:spPr>
            <a:xfrm rot="5400000">
              <a:off x="2824390" y="4477762"/>
              <a:ext cx="7293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817368" y="4950461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SG" sz="2400" dirty="0"/>
            </a:p>
          </p:txBody>
        </p:sp>
        <p:cxnSp>
          <p:nvCxnSpPr>
            <p:cNvPr id="102" name="Straight Arrow Connector 101"/>
            <p:cNvCxnSpPr>
              <a:endCxn id="101" idx="0"/>
            </p:cNvCxnSpPr>
            <p:nvPr/>
          </p:nvCxnSpPr>
          <p:spPr>
            <a:xfrm rot="16200000" flipH="1">
              <a:off x="5488686" y="4477762"/>
              <a:ext cx="729373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385320" y="4950461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107" name="Straight Arrow Connector 106"/>
            <p:cNvCxnSpPr>
              <a:endCxn id="103" idx="0"/>
            </p:cNvCxnSpPr>
            <p:nvPr/>
          </p:nvCxnSpPr>
          <p:spPr>
            <a:xfrm rot="5400000">
              <a:off x="5272662" y="4477762"/>
              <a:ext cx="729373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8275246" y="4950461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7</a:t>
              </a:r>
              <a:endParaRPr lang="en-SG" sz="2400" dirty="0"/>
            </a:p>
          </p:txBody>
        </p:sp>
        <p:cxnSp>
          <p:nvCxnSpPr>
            <p:cNvPr id="109" name="Straight Arrow Connector 108"/>
            <p:cNvCxnSpPr>
              <a:endCxn id="108" idx="0"/>
            </p:cNvCxnSpPr>
            <p:nvPr/>
          </p:nvCxnSpPr>
          <p:spPr>
            <a:xfrm rot="16200000" flipH="1">
              <a:off x="7941761" y="4472959"/>
              <a:ext cx="729373" cy="2256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7843198" y="4950461"/>
              <a:ext cx="288032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SG" sz="2400" dirty="0"/>
            </a:p>
          </p:txBody>
        </p:sp>
        <p:cxnSp>
          <p:nvCxnSpPr>
            <p:cNvPr id="115" name="Straight Arrow Connector 114"/>
            <p:cNvCxnSpPr>
              <a:endCxn id="114" idx="0"/>
            </p:cNvCxnSpPr>
            <p:nvPr/>
          </p:nvCxnSpPr>
          <p:spPr>
            <a:xfrm rot="5400000">
              <a:off x="7725737" y="4482565"/>
              <a:ext cx="729373" cy="206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505000" y="536392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97088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8</a:t>
              </a:r>
              <a:endParaRPr lang="en-SG" sz="12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53272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8</a:t>
              </a:r>
              <a:endParaRPr lang="en-SG" sz="12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45360" y="5373216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12</a:t>
              </a:r>
              <a:endParaRPr lang="en-SG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01544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193632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 = 4</a:t>
              </a:r>
              <a:endParaRPr lang="en-SG" sz="12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072952" y="5373216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-5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65040" y="5373216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-4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542456" y="5373216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-5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313312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1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969496" y="5373216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-4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782816" y="537321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S = 1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483768" y="5157192"/>
            <a:ext cx="6184281" cy="792088"/>
            <a:chOff x="2483768" y="5157192"/>
            <a:chExt cx="6184281" cy="792088"/>
          </a:xfrm>
        </p:grpSpPr>
        <p:sp>
          <p:nvSpPr>
            <p:cNvPr id="133" name="Rectangle 132"/>
            <p:cNvSpPr/>
            <p:nvPr/>
          </p:nvSpPr>
          <p:spPr>
            <a:xfrm>
              <a:off x="2483768" y="5179839"/>
              <a:ext cx="49564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 smtClean="0">
                  <a:solidFill>
                    <a:srgbClr val="7030A0"/>
                  </a:solidFill>
                </a:rPr>
                <a:t>X</a:t>
              </a:r>
              <a:endParaRPr lang="en-SG" sz="4400" b="1" dirty="0">
                <a:solidFill>
                  <a:srgbClr val="7030A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388719" y="5157192"/>
              <a:ext cx="49564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 smtClean="0">
                  <a:solidFill>
                    <a:srgbClr val="7030A0"/>
                  </a:solidFill>
                </a:rPr>
                <a:t>X</a:t>
              </a:r>
              <a:endParaRPr lang="en-SG" sz="4400" b="1" dirty="0">
                <a:solidFill>
                  <a:srgbClr val="7030A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172400" y="5179839"/>
              <a:ext cx="49564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 smtClean="0">
                  <a:solidFill>
                    <a:srgbClr val="7030A0"/>
                  </a:solidFill>
                </a:rPr>
                <a:t>X</a:t>
              </a:r>
              <a:endParaRPr lang="en-SG" sz="4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275856" y="5373216"/>
            <a:ext cx="2931096" cy="1440160"/>
            <a:chOff x="3275856" y="5373216"/>
            <a:chExt cx="2931096" cy="1440160"/>
          </a:xfrm>
        </p:grpSpPr>
        <p:grpSp>
          <p:nvGrpSpPr>
            <p:cNvPr id="151" name="Group 150"/>
            <p:cNvGrpSpPr/>
            <p:nvPr/>
          </p:nvGrpSpPr>
          <p:grpSpPr>
            <a:xfrm>
              <a:off x="3275856" y="5392594"/>
              <a:ext cx="482824" cy="1420782"/>
              <a:chOff x="3275856" y="5392594"/>
              <a:chExt cx="482824" cy="142078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369096" y="6102588"/>
                <a:ext cx="288032" cy="43204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</a:t>
                </a:r>
                <a:endParaRPr lang="en-SG" sz="2400" dirty="0"/>
              </a:p>
            </p:txBody>
          </p:sp>
          <p:cxnSp>
            <p:nvCxnSpPr>
              <p:cNvPr id="112" name="Straight Arrow Connector 111"/>
              <p:cNvCxnSpPr>
                <a:endCxn id="111" idx="0"/>
              </p:cNvCxnSpPr>
              <p:nvPr/>
            </p:nvCxnSpPr>
            <p:spPr>
              <a:xfrm rot="5400000">
                <a:off x="3157718" y="5747194"/>
                <a:ext cx="71078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3275856" y="6536377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</a:rPr>
                  <a:t>S = 4</a:t>
                </a:r>
                <a:endParaRPr lang="en-SG" sz="12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4932040" y="5373216"/>
              <a:ext cx="482824" cy="1420782"/>
              <a:chOff x="3275856" y="5392594"/>
              <a:chExt cx="482824" cy="142078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369096" y="6102588"/>
                <a:ext cx="288032" cy="43204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</a:t>
                </a:r>
                <a:endParaRPr lang="en-SG" sz="2400" dirty="0"/>
              </a:p>
            </p:txBody>
          </p:sp>
          <p:cxnSp>
            <p:nvCxnSpPr>
              <p:cNvPr id="154" name="Straight Arrow Connector 153"/>
              <p:cNvCxnSpPr>
                <a:endCxn id="153" idx="0"/>
              </p:cNvCxnSpPr>
              <p:nvPr/>
            </p:nvCxnSpPr>
            <p:spPr>
              <a:xfrm rot="5400000">
                <a:off x="3157718" y="5747194"/>
                <a:ext cx="71078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3275856" y="6536377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</a:rPr>
                  <a:t>S =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0</a:t>
                </a:r>
                <a:endParaRPr lang="en-SG" sz="12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724128" y="5373216"/>
              <a:ext cx="482824" cy="1420782"/>
              <a:chOff x="3275856" y="5392594"/>
              <a:chExt cx="482824" cy="1420782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3369096" y="6102588"/>
                <a:ext cx="288032" cy="43204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</a:t>
                </a:r>
                <a:endParaRPr lang="en-SG" sz="2400" dirty="0"/>
              </a:p>
            </p:txBody>
          </p:sp>
          <p:cxnSp>
            <p:nvCxnSpPr>
              <p:cNvPr id="158" name="Straight Arrow Connector 157"/>
              <p:cNvCxnSpPr>
                <a:endCxn id="157" idx="0"/>
              </p:cNvCxnSpPr>
              <p:nvPr/>
            </p:nvCxnSpPr>
            <p:spPr>
              <a:xfrm rot="5400000">
                <a:off x="3157718" y="5747194"/>
                <a:ext cx="71078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3275856" y="6536377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</a:rPr>
                  <a:t>S =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4</a:t>
                </a:r>
                <a:endParaRPr lang="en-SG" sz="12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</a:t>
            </a:r>
            <a:r>
              <a:rPr lang="en-US" sz="2400" dirty="0" smtClean="0">
                <a:sym typeface="Wingdings" pitchFamily="2" charset="2"/>
              </a:rPr>
              <a:t>798C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The score is 4*(-2) + 7 + 2*(-2) + 9 + 2*(-2) + 8 + 2*(-2) = 4.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59832" y="2780928"/>
          <a:ext cx="3456384" cy="2304255"/>
        </p:xfrm>
        <a:graphic>
          <a:graphicData uri="http://schemas.openxmlformats.org/drawingml/2006/table">
            <a:tbl>
              <a:tblPr/>
              <a:tblGrid>
                <a:gridCol w="550596"/>
                <a:gridCol w="726447"/>
                <a:gridCol w="726447"/>
                <a:gridCol w="726447"/>
                <a:gridCol w="726447"/>
              </a:tblGrid>
              <a:tr h="768085"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3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 flipH="1" flipV="1">
            <a:off x="3095836" y="4041068"/>
            <a:ext cx="1368152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7944" y="3068960"/>
            <a:ext cx="1224136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968044" y="4041068"/>
            <a:ext cx="13681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211166" y="4149080"/>
            <a:ext cx="1008906" cy="648866"/>
            <a:chOff x="4211166" y="4149080"/>
            <a:chExt cx="1008906" cy="648866"/>
          </a:xfrm>
        </p:grpSpPr>
        <p:cxnSp>
          <p:nvCxnSpPr>
            <p:cNvPr id="17" name="Straight Connector 16"/>
            <p:cNvCxnSpPr/>
            <p:nvPr/>
          </p:nvCxnSpPr>
          <p:spPr>
            <a:xfrm rot="5400000" flipH="1" flipV="1">
              <a:off x="4896036" y="4473116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3887924" y="4473116"/>
              <a:ext cx="64807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4211960" y="4149080"/>
              <a:ext cx="10081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for TOUR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67 contestants </a:t>
            </a:r>
            <a:r>
              <a:rPr lang="en-SG" dirty="0" err="1" smtClean="0"/>
              <a:t>submited</a:t>
            </a:r>
            <a:r>
              <a:rPr lang="en-SG" dirty="0" smtClean="0"/>
              <a:t> answer to this question.</a:t>
            </a:r>
          </a:p>
          <a:p>
            <a:r>
              <a:rPr lang="en-SG" dirty="0" smtClean="0"/>
              <a:t>7 contestants were awarded 70/70.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 simulation game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are a tutor. You allows to perform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TEACH</a:t>
            </a:r>
            <a:r>
              <a:rPr lang="en-US" dirty="0" smtClean="0"/>
              <a:t>: Give 2-hour tutorial.</a:t>
            </a:r>
          </a:p>
          <a:p>
            <a:pPr lvl="2"/>
            <a:r>
              <a:rPr lang="en-US" dirty="0" smtClean="0"/>
              <a:t>Your tuition income depends on your knowledge and the </a:t>
            </a:r>
            <a:r>
              <a:rPr lang="en-US" b="1" dirty="0" err="1" smtClean="0"/>
              <a:t>paybackRate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TRAIN</a:t>
            </a:r>
            <a:r>
              <a:rPr lang="en-US" dirty="0" smtClean="0"/>
              <a:t>: Cost $20 and improve your knowledge by 1. </a:t>
            </a:r>
          </a:p>
          <a:p>
            <a:pPr lvl="2"/>
            <a:r>
              <a:rPr lang="en-US" dirty="0" smtClean="0"/>
              <a:t>Maximum knowledge is 20.</a:t>
            </a:r>
          </a:p>
          <a:p>
            <a:pPr lvl="2"/>
            <a:r>
              <a:rPr lang="en-US" dirty="0" smtClean="0"/>
              <a:t>Training time depends on your </a:t>
            </a:r>
            <a:r>
              <a:rPr lang="en-US" b="1" dirty="0" err="1" smtClean="0"/>
              <a:t>learningRate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Books can reduce your training time.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BUY</a:t>
            </a:r>
            <a:r>
              <a:rPr lang="en-US" dirty="0" smtClean="0"/>
              <a:t> (Book): There are 4 books for 4 levels.</a:t>
            </a:r>
          </a:p>
          <a:p>
            <a:pPr lvl="2"/>
            <a:r>
              <a:rPr lang="en-US" dirty="0" smtClean="0"/>
              <a:t>Higher level book costs more.</a:t>
            </a:r>
          </a:p>
          <a:p>
            <a:pPr lvl="2"/>
            <a:r>
              <a:rPr lang="en-US" dirty="0" smtClean="0"/>
              <a:t>Buy </a:t>
            </a:r>
            <a:r>
              <a:rPr lang="en-US" dirty="0" err="1" smtClean="0"/>
              <a:t>i-th</a:t>
            </a:r>
            <a:r>
              <a:rPr lang="en-US" dirty="0" smtClean="0"/>
              <a:t> book takes </a:t>
            </a:r>
            <a:r>
              <a:rPr lang="en-US" dirty="0" err="1" smtClean="0"/>
              <a:t>i</a:t>
            </a:r>
            <a:r>
              <a:rPr lang="en-US" dirty="0" smtClean="0"/>
              <a:t> hours.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Aim: Given </a:t>
            </a:r>
            <a:r>
              <a:rPr lang="en-US" b="1" dirty="0" err="1" smtClean="0"/>
              <a:t>maxTimeUnits</a:t>
            </a:r>
            <a:r>
              <a:rPr lang="en-US" dirty="0" smtClean="0"/>
              <a:t> (and other parameters), you need to determines the best possible sequence of actions maximizing your income.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 (example)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maxTimeUnits</a:t>
            </a:r>
            <a:r>
              <a:rPr lang="en-US" sz="2400" dirty="0" smtClean="0"/>
              <a:t> = 11</a:t>
            </a:r>
          </a:p>
          <a:p>
            <a:r>
              <a:rPr lang="en-US" sz="2400" dirty="0" err="1" smtClean="0"/>
              <a:t>learningRate</a:t>
            </a:r>
            <a:r>
              <a:rPr lang="en-US" sz="2400" dirty="0" smtClean="0"/>
              <a:t> = 8, </a:t>
            </a:r>
            <a:r>
              <a:rPr lang="en-US" sz="2400" dirty="0" err="1" smtClean="0"/>
              <a:t>paybackRate</a:t>
            </a:r>
            <a:r>
              <a:rPr lang="en-US" sz="2400" dirty="0" smtClean="0"/>
              <a:t> = 20.</a:t>
            </a:r>
          </a:p>
          <a:p>
            <a:r>
              <a:rPr lang="en-US" sz="2400" dirty="0" smtClean="0"/>
              <a:t>Costs of 4 books: $5, $50, $100, and $200.</a:t>
            </a:r>
          </a:p>
          <a:p>
            <a:r>
              <a:rPr lang="en-US" sz="2400" dirty="0" smtClean="0"/>
              <a:t>Aim: Gain more money.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 naïve tutor will TEACH all the time.</a:t>
            </a:r>
            <a:endParaRPr lang="en-SG" sz="24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7584" y="3933056"/>
          <a:ext cx="67687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649288"/>
                <a:gridCol w="1219200"/>
                <a:gridCol w="700405"/>
                <a:gridCol w="37328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simulation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 (income = 10)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 (income = 10)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 (income = 10)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 (income = 10)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 (income = 10)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 (example)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maxTimeUnits</a:t>
            </a:r>
            <a:r>
              <a:rPr lang="en-US" sz="2400" dirty="0" smtClean="0"/>
              <a:t> = 11</a:t>
            </a:r>
          </a:p>
          <a:p>
            <a:r>
              <a:rPr lang="en-US" sz="2400" dirty="0" err="1" smtClean="0"/>
              <a:t>learningRate</a:t>
            </a:r>
            <a:r>
              <a:rPr lang="en-US" sz="2400" dirty="0" smtClean="0"/>
              <a:t> = 8, </a:t>
            </a:r>
            <a:r>
              <a:rPr lang="en-US" sz="2400" dirty="0" err="1" smtClean="0"/>
              <a:t>paybackRate</a:t>
            </a:r>
            <a:r>
              <a:rPr lang="en-US" sz="2400" dirty="0" smtClean="0"/>
              <a:t> = 20.</a:t>
            </a:r>
          </a:p>
          <a:p>
            <a:r>
              <a:rPr lang="en-US" sz="2400" dirty="0" smtClean="0"/>
              <a:t>Costs of 4 books: $5, $50, $100, and $200.</a:t>
            </a:r>
          </a:p>
          <a:p>
            <a:r>
              <a:rPr lang="en-US" sz="2400" dirty="0" smtClean="0"/>
              <a:t>The optimal solution can gain </a:t>
            </a:r>
            <a:r>
              <a:rPr lang="en-US" sz="2400" dirty="0" smtClean="0">
                <a:solidFill>
                  <a:srgbClr val="FF0000"/>
                </a:solidFill>
              </a:rPr>
              <a:t>$65</a:t>
            </a:r>
            <a:r>
              <a:rPr lang="en-US" sz="2400" dirty="0" smtClean="0"/>
              <a:t>.</a:t>
            </a:r>
            <a:endParaRPr lang="en-SG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79" y="3403808"/>
          <a:ext cx="70418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649288"/>
                <a:gridCol w="1250061"/>
                <a:gridCol w="700405"/>
                <a:gridCol w="3975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simulation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 (income = 10)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 (the 0-th book is $5, no change in t)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 (income = 10)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 (income = 10)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(have 1 book, </a:t>
                      </a:r>
                      <a:r>
                        <a:rPr lang="en-US" dirty="0" err="1" smtClean="0"/>
                        <a:t>trainingTime</a:t>
                      </a:r>
                      <a:r>
                        <a:rPr lang="en-US" baseline="0" dirty="0" smtClean="0"/>
                        <a:t> =1)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 (income = 30)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 (income = 30)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Best-First-Search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275856" y="1484784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T=0, C=0, K=0, B=0</a:t>
            </a:r>
            <a:endParaRPr lang="en-SG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56934" y="1916832"/>
            <a:ext cx="5219322" cy="1211942"/>
            <a:chOff x="1656934" y="1916832"/>
            <a:chExt cx="5219322" cy="1211942"/>
          </a:xfrm>
        </p:grpSpPr>
        <p:sp>
          <p:nvSpPr>
            <p:cNvPr id="5" name="Rectangle 4"/>
            <p:cNvSpPr/>
            <p:nvPr/>
          </p:nvSpPr>
          <p:spPr>
            <a:xfrm>
              <a:off x="3275856" y="2564904"/>
              <a:ext cx="20882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T=2, C=10, K=0, B=0</a:t>
              </a:r>
              <a:endParaRPr lang="en-SG" dirty="0"/>
            </a:p>
          </p:txBody>
        </p:sp>
        <p:cxnSp>
          <p:nvCxnSpPr>
            <p:cNvPr id="9" name="Straight Arrow Connector 8"/>
            <p:cNvCxnSpPr>
              <a:stCxn id="4" idx="2"/>
            </p:cNvCxnSpPr>
            <p:nvPr/>
          </p:nvCxnSpPr>
          <p:spPr>
            <a:xfrm rot="5400000">
              <a:off x="2771800" y="1052736"/>
              <a:ext cx="648072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2"/>
            </p:cNvCxnSpPr>
            <p:nvPr/>
          </p:nvCxnSpPr>
          <p:spPr>
            <a:xfrm rot="5400000">
              <a:off x="3959932" y="2240868"/>
              <a:ext cx="64807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2"/>
            </p:cNvCxnSpPr>
            <p:nvPr/>
          </p:nvCxnSpPr>
          <p:spPr>
            <a:xfrm rot="16200000" flipH="1">
              <a:off x="5148064" y="1052736"/>
              <a:ext cx="648072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11760" y="212356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BUY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10346" y="2123564"/>
              <a:ext cx="805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TEACH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50506" y="213285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6934" y="2420888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9462" y="2420888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99592" y="2996952"/>
            <a:ext cx="5976664" cy="1211942"/>
            <a:chOff x="899592" y="2996952"/>
            <a:chExt cx="5976664" cy="1211942"/>
          </a:xfrm>
        </p:grpSpPr>
        <p:cxnSp>
          <p:nvCxnSpPr>
            <p:cNvPr id="22" name="Straight Arrow Connector 21"/>
            <p:cNvCxnSpPr>
              <a:endCxn id="29" idx="0"/>
            </p:cNvCxnSpPr>
            <p:nvPr/>
          </p:nvCxnSpPr>
          <p:spPr>
            <a:xfrm rot="10800000" flipV="1">
              <a:off x="1943708" y="2996952"/>
              <a:ext cx="2340260" cy="64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3959932" y="3320989"/>
              <a:ext cx="64807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H="1">
              <a:off x="5148064" y="2132857"/>
              <a:ext cx="648072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11760" y="320368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BUY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10346" y="3203685"/>
              <a:ext cx="805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TEACH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50506" y="321297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9592" y="3645024"/>
              <a:ext cx="20882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T=2, C=5, K=0, B=1</a:t>
              </a:r>
              <a:endParaRPr lang="en-SG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5856" y="3645024"/>
              <a:ext cx="20882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T=4, C=20, K=0, B=0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09462" y="3501008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71600" y="4076276"/>
            <a:ext cx="6696744" cy="1080916"/>
            <a:chOff x="971600" y="4076276"/>
            <a:chExt cx="6696744" cy="1080916"/>
          </a:xfrm>
        </p:grpSpPr>
        <p:cxnSp>
          <p:nvCxnSpPr>
            <p:cNvPr id="34" name="Straight Arrow Connector 33"/>
            <p:cNvCxnSpPr>
              <a:endCxn id="40" idx="0"/>
            </p:cNvCxnSpPr>
            <p:nvPr/>
          </p:nvCxnSpPr>
          <p:spPr>
            <a:xfrm rot="10800000" flipV="1">
              <a:off x="2015716" y="4076276"/>
              <a:ext cx="2268252" cy="6488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3959932" y="4400314"/>
              <a:ext cx="64807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5148064" y="3212182"/>
              <a:ext cx="648072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11760" y="428301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BUY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10346" y="4283010"/>
              <a:ext cx="805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TEACH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50506" y="429230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71600" y="4725144"/>
              <a:ext cx="20882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T=4, C=15, K=0, B=1</a:t>
              </a:r>
              <a:endParaRPr lang="en-SG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75856" y="4725144"/>
              <a:ext cx="20882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T=6, C=30, K=0, B=0</a:t>
              </a:r>
              <a:endParaRPr lang="en-SG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0112" y="4725144"/>
              <a:ext cx="20882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T=12, C=0, K=0, B=0</a:t>
              </a:r>
              <a:endParaRPr lang="en-SG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51920" y="5291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………….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899592" y="6021288"/>
            <a:ext cx="66044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method takes exponential time. It only works for small datasets.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Dynamic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Define S(c, t, k, b) = 1 if it is feasible to have c </a:t>
            </a:r>
            <a:r>
              <a:rPr lang="en-US" sz="2800" dirty="0" err="1" smtClean="0"/>
              <a:t>dollors</a:t>
            </a:r>
            <a:r>
              <a:rPr lang="en-US" sz="2800" dirty="0" smtClean="0"/>
              <a:t>, k </a:t>
            </a:r>
            <a:r>
              <a:rPr lang="en-US" sz="2800" dirty="0" err="1" smtClean="0"/>
              <a:t>knowledges</a:t>
            </a:r>
            <a:r>
              <a:rPr lang="en-US" sz="2800" dirty="0" smtClean="0"/>
              <a:t>, and b books at time t; 0 otherwise.</a:t>
            </a:r>
          </a:p>
          <a:p>
            <a:endParaRPr lang="en-US" sz="2800" dirty="0" smtClean="0"/>
          </a:p>
          <a:p>
            <a:r>
              <a:rPr lang="en-US" sz="2800" dirty="0" smtClean="0"/>
              <a:t>Then, we have:</a:t>
            </a:r>
          </a:p>
          <a:p>
            <a:pPr lvl="1"/>
            <a:r>
              <a:rPr lang="en-US" sz="2400" dirty="0" smtClean="0"/>
              <a:t>Base case: S(0,0,0,0)=1</a:t>
            </a:r>
          </a:p>
          <a:p>
            <a:pPr lvl="1"/>
            <a:r>
              <a:rPr lang="en-US" sz="2400" dirty="0" smtClean="0"/>
              <a:t>Recursive case: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805264"/>
            <a:ext cx="6391837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 value ranges of the variables, we know that 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t1000, k20, b4, and </a:t>
            </a:r>
            <a:r>
              <a:rPr lang="en-US" dirty="0" smtClean="0"/>
              <a:t>c</a:t>
            </a:r>
            <a:r>
              <a:rPr lang="en-US" dirty="0" smtClean="0">
                <a:sym typeface="Symbol"/>
              </a:rPr>
              <a:t>205000. </a:t>
            </a:r>
          </a:p>
          <a:p>
            <a:r>
              <a:rPr lang="en-US" dirty="0" smtClean="0"/>
              <a:t>This method can solve small and medium datasets.</a:t>
            </a:r>
            <a:endParaRPr lang="en-S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5656" y="4437112"/>
          <a:ext cx="7599844" cy="1224136"/>
        </p:xfrm>
        <a:graphic>
          <a:graphicData uri="http://schemas.openxmlformats.org/presentationml/2006/ole">
            <p:oleObj spid="_x0000_s27650" name="Equation" r:id="rId4" imgW="5676840" imgH="9144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 3: A*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275856" y="1484784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T=0, C=0, K=0, B=0, C’=410*9=3690</a:t>
            </a:r>
            <a:endParaRPr lang="en-SG" dirty="0"/>
          </a:p>
        </p:txBody>
      </p:sp>
      <p:grpSp>
        <p:nvGrpSpPr>
          <p:cNvPr id="5" name="Group 4"/>
          <p:cNvGrpSpPr/>
          <p:nvPr/>
        </p:nvGrpSpPr>
        <p:grpSpPr>
          <a:xfrm>
            <a:off x="1656934" y="1916832"/>
            <a:ext cx="5219322" cy="1211942"/>
            <a:chOff x="1656934" y="1916832"/>
            <a:chExt cx="5219322" cy="1211942"/>
          </a:xfrm>
        </p:grpSpPr>
        <p:sp>
          <p:nvSpPr>
            <p:cNvPr id="6" name="Rectangle 5"/>
            <p:cNvSpPr/>
            <p:nvPr/>
          </p:nvSpPr>
          <p:spPr>
            <a:xfrm>
              <a:off x="3275856" y="2564904"/>
              <a:ext cx="20882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T=2, C=10, K=0, B=0, C’=10+410*8=3290</a:t>
              </a:r>
              <a:endParaRPr lang="en-SG" dirty="0"/>
            </a:p>
          </p:txBody>
        </p:sp>
        <p:cxnSp>
          <p:nvCxnSpPr>
            <p:cNvPr id="7" name="Straight Arrow Connector 6"/>
            <p:cNvCxnSpPr>
              <a:stCxn id="4" idx="2"/>
            </p:cNvCxnSpPr>
            <p:nvPr/>
          </p:nvCxnSpPr>
          <p:spPr>
            <a:xfrm rot="5400000">
              <a:off x="2771800" y="1052736"/>
              <a:ext cx="648072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2"/>
            </p:cNvCxnSpPr>
            <p:nvPr/>
          </p:nvCxnSpPr>
          <p:spPr>
            <a:xfrm rot="5400000">
              <a:off x="3959932" y="2240868"/>
              <a:ext cx="64807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2"/>
            </p:cNvCxnSpPr>
            <p:nvPr/>
          </p:nvCxnSpPr>
          <p:spPr>
            <a:xfrm rot="16200000" flipH="1">
              <a:off x="5148064" y="1052736"/>
              <a:ext cx="648072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11760" y="212356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BUY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10346" y="2123564"/>
              <a:ext cx="805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TEACH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50506" y="213285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56934" y="2420888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9462" y="2420888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9592" y="2996952"/>
            <a:ext cx="5976664" cy="1211942"/>
            <a:chOff x="899592" y="2996952"/>
            <a:chExt cx="5976664" cy="1211942"/>
          </a:xfrm>
        </p:grpSpPr>
        <p:cxnSp>
          <p:nvCxnSpPr>
            <p:cNvPr id="16" name="Straight Arrow Connector 15"/>
            <p:cNvCxnSpPr>
              <a:endCxn id="22" idx="0"/>
            </p:cNvCxnSpPr>
            <p:nvPr/>
          </p:nvCxnSpPr>
          <p:spPr>
            <a:xfrm rot="10800000" flipV="1">
              <a:off x="1943708" y="2996952"/>
              <a:ext cx="2340260" cy="64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3959932" y="3320989"/>
              <a:ext cx="64807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 flipH="1">
              <a:off x="5148064" y="2132857"/>
              <a:ext cx="648072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11760" y="320368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BUY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10346" y="3203685"/>
              <a:ext cx="805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TEACH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50506" y="321297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9592" y="3645024"/>
              <a:ext cx="20882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T=2, C=5, K=0, B=1, C’=5+410*8=3285</a:t>
              </a:r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5856" y="3645024"/>
              <a:ext cx="20882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T=4, C=20, K=0, B=0, C’=20+410*7=2890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09462" y="3501008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51920" y="5291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………….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403648" y="6021288"/>
            <a:ext cx="571656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method can run within 10 seconds for all our datasets.</a:t>
            </a:r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0" y="116632"/>
            <a:ext cx="4435125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C’ (predicted cash) = C (current cash) +</a:t>
            </a:r>
          </a:p>
          <a:p>
            <a:r>
              <a:rPr lang="en-US" dirty="0" err="1" smtClean="0"/>
              <a:t>MaxTuitionIncome</a:t>
            </a:r>
            <a:r>
              <a:rPr lang="en-US" dirty="0" smtClean="0"/>
              <a:t> * </a:t>
            </a:r>
            <a:r>
              <a:rPr lang="en-US" dirty="0" err="1" smtClean="0"/>
              <a:t>remainingTime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Note: A* guarantees to find optimal solution!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11560" y="4077072"/>
            <a:ext cx="5147314" cy="1224136"/>
            <a:chOff x="611560" y="4077072"/>
            <a:chExt cx="5147314" cy="1224136"/>
          </a:xfrm>
        </p:grpSpPr>
        <p:cxnSp>
          <p:nvCxnSpPr>
            <p:cNvPr id="26" name="Straight Arrow Connector 25"/>
            <p:cNvCxnSpPr>
              <a:stCxn id="22" idx="2"/>
            </p:cNvCxnSpPr>
            <p:nvPr/>
          </p:nvCxnSpPr>
          <p:spPr>
            <a:xfrm rot="5400000">
              <a:off x="1061610" y="3843046"/>
              <a:ext cx="648072" cy="11161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2"/>
              <a:endCxn id="33" idx="0"/>
            </p:cNvCxnSpPr>
            <p:nvPr/>
          </p:nvCxnSpPr>
          <p:spPr>
            <a:xfrm rot="16200000" flipH="1">
              <a:off x="2267744" y="3753036"/>
              <a:ext cx="648072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2"/>
            </p:cNvCxnSpPr>
            <p:nvPr/>
          </p:nvCxnSpPr>
          <p:spPr>
            <a:xfrm rot="16200000" flipH="1">
              <a:off x="3419872" y="2600908"/>
              <a:ext cx="648072" cy="3600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43608" y="428301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BUY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54162" y="4283010"/>
              <a:ext cx="805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TEACH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5896" y="429230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95736" y="4725144"/>
              <a:ext cx="20882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T=4, C=15, K=0, B=0, C’=15+410*7=2885</a:t>
              </a:r>
              <a:endParaRPr lang="en-SG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1560" y="4581128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92080" y="4593322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4: DFS (Depth-First-Search) + </a:t>
            </a:r>
            <a:r>
              <a:rPr lang="en-US" dirty="0" err="1" smtClean="0"/>
              <a:t>Purning</a:t>
            </a:r>
            <a:r>
              <a:rPr lang="en-US" dirty="0" smtClean="0"/>
              <a:t> by Table-lookup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412777"/>
            <a:ext cx="4752528" cy="2664296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Perform DFS with the table Cash(t, k, b) for pruning, where t is time, k is knowledge and b is book.</a:t>
            </a:r>
          </a:p>
          <a:p>
            <a:r>
              <a:rPr lang="en-US" sz="1800" dirty="0" smtClean="0"/>
              <a:t>Since </a:t>
            </a:r>
            <a:r>
              <a:rPr lang="en-US" sz="1800" dirty="0" smtClean="0">
                <a:sym typeface="Symbol"/>
              </a:rPr>
              <a:t>t1000, k20, and b4, the table Cash is small.</a:t>
            </a:r>
            <a:endParaRPr lang="en-US" sz="1800" dirty="0" smtClean="0"/>
          </a:p>
          <a:p>
            <a:r>
              <a:rPr lang="en-US" sz="1800" dirty="0" err="1" smtClean="0"/>
              <a:t>Initally</a:t>
            </a:r>
            <a:r>
              <a:rPr lang="en-US" sz="1800" dirty="0" smtClean="0"/>
              <a:t>, we set all entries Cash(</a:t>
            </a:r>
            <a:r>
              <a:rPr lang="en-US" sz="1800" dirty="0" err="1" smtClean="0"/>
              <a:t>t,k,b</a:t>
            </a:r>
            <a:r>
              <a:rPr lang="en-US" sz="1800" dirty="0" smtClean="0"/>
              <a:t>)=-1.</a:t>
            </a:r>
          </a:p>
          <a:p>
            <a:r>
              <a:rPr lang="en-US" sz="1800" dirty="0" smtClean="0">
                <a:sym typeface="Symbol"/>
              </a:rPr>
              <a:t>We perform DFS and update Cash(t, k, b).</a:t>
            </a:r>
          </a:p>
          <a:p>
            <a:r>
              <a:rPr lang="en-US" sz="1800" dirty="0" smtClean="0">
                <a:sym typeface="Symbol"/>
              </a:rPr>
              <a:t>Whenever new Cash(</a:t>
            </a:r>
            <a:r>
              <a:rPr lang="en-US" sz="1800" dirty="0" err="1" smtClean="0">
                <a:sym typeface="Symbol"/>
              </a:rPr>
              <a:t>t,k,b</a:t>
            </a:r>
            <a:r>
              <a:rPr lang="en-US" sz="1800" dirty="0" smtClean="0">
                <a:sym typeface="Symbol"/>
              </a:rPr>
              <a:t>) is smaller than the original Cash(</a:t>
            </a:r>
            <a:r>
              <a:rPr lang="en-US" sz="1800" dirty="0" err="1" smtClean="0">
                <a:sym typeface="Symbol"/>
              </a:rPr>
              <a:t>t,k,b</a:t>
            </a:r>
            <a:r>
              <a:rPr lang="en-US" sz="1800" dirty="0" smtClean="0">
                <a:sym typeface="Symbol"/>
              </a:rPr>
              <a:t>), we prune the execution.</a:t>
            </a:r>
            <a:endParaRPr lang="en-SG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5796136" y="580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………….</a:t>
            </a:r>
            <a:endParaRPr lang="en-SG" dirty="0"/>
          </a:p>
        </p:txBody>
      </p:sp>
      <p:sp>
        <p:nvSpPr>
          <p:cNvPr id="81" name="TextBox 80"/>
          <p:cNvSpPr txBox="1"/>
          <p:nvPr/>
        </p:nvSpPr>
        <p:spPr>
          <a:xfrm>
            <a:off x="755576" y="384885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X</a:t>
            </a:r>
            <a:endParaRPr lang="en-SG" sz="4000" b="1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63688" y="6453336"/>
            <a:ext cx="57742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method can run within 0.1 seconds for all our datasets.</a:t>
            </a:r>
            <a:endParaRPr lang="en-SG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467544" y="4352910"/>
            <a:ext cx="1618922" cy="851902"/>
            <a:chOff x="467544" y="4352910"/>
            <a:chExt cx="1618922" cy="851902"/>
          </a:xfrm>
        </p:grpSpPr>
        <p:sp>
          <p:nvSpPr>
            <p:cNvPr id="95" name="TextBox 94"/>
            <p:cNvSpPr txBox="1"/>
            <p:nvPr/>
          </p:nvSpPr>
          <p:spPr>
            <a:xfrm>
              <a:off x="467544" y="4496926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78" idx="2"/>
            </p:cNvCxnSpPr>
            <p:nvPr/>
          </p:nvCxnSpPr>
          <p:spPr>
            <a:xfrm rot="5400000">
              <a:off x="1234904" y="3801574"/>
              <a:ext cx="300226" cy="1402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1078354" y="4352910"/>
              <a:ext cx="486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BUY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2086466" y="4352910"/>
            <a:ext cx="4320480" cy="635878"/>
            <a:chOff x="2086466" y="4352910"/>
            <a:chExt cx="4320480" cy="635878"/>
          </a:xfrm>
        </p:grpSpPr>
        <p:cxnSp>
          <p:nvCxnSpPr>
            <p:cNvPr id="93" name="Straight Arrow Connector 92"/>
            <p:cNvCxnSpPr>
              <a:stCxn id="78" idx="2"/>
              <a:endCxn id="92" idx="0"/>
            </p:cNvCxnSpPr>
            <p:nvPr/>
          </p:nvCxnSpPr>
          <p:spPr>
            <a:xfrm rot="16200000" flipH="1">
              <a:off x="3670642" y="2768734"/>
              <a:ext cx="360040" cy="3528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3491880" y="4352910"/>
              <a:ext cx="670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TEACH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822770" y="4712950"/>
              <a:ext cx="1584176" cy="27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Cash(8,0,1)=35</a:t>
              </a:r>
              <a:endParaRPr lang="en-SG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283968" y="4988788"/>
            <a:ext cx="1330890" cy="876290"/>
            <a:chOff x="4283968" y="4988788"/>
            <a:chExt cx="1330890" cy="876290"/>
          </a:xfrm>
        </p:grpSpPr>
        <p:sp>
          <p:nvSpPr>
            <p:cNvPr id="123" name="TextBox 122"/>
            <p:cNvSpPr txBox="1"/>
            <p:nvPr/>
          </p:nvSpPr>
          <p:spPr>
            <a:xfrm>
              <a:off x="4283968" y="5157192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Straight Arrow Connector 123"/>
            <p:cNvCxnSpPr>
              <a:stCxn id="92" idx="2"/>
            </p:cNvCxnSpPr>
            <p:nvPr/>
          </p:nvCxnSpPr>
          <p:spPr>
            <a:xfrm rot="5400000">
              <a:off x="4924685" y="4598841"/>
              <a:ext cx="300226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606746" y="5013176"/>
              <a:ext cx="486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BUY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331640" y="4352910"/>
            <a:ext cx="1584176" cy="648072"/>
            <a:chOff x="1331640" y="4352910"/>
            <a:chExt cx="1584176" cy="648072"/>
          </a:xfrm>
        </p:grpSpPr>
        <p:cxnSp>
          <p:nvCxnSpPr>
            <p:cNvPr id="137" name="Straight Arrow Connector 136"/>
            <p:cNvCxnSpPr>
              <a:stCxn id="78" idx="2"/>
              <a:endCxn id="139" idx="0"/>
            </p:cNvCxnSpPr>
            <p:nvPr/>
          </p:nvCxnSpPr>
          <p:spPr>
            <a:xfrm rot="16200000" flipH="1">
              <a:off x="1918980" y="4520396"/>
              <a:ext cx="372234" cy="37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1794029" y="4352910"/>
              <a:ext cx="76174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TRAIN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31640" y="4725144"/>
              <a:ext cx="1584176" cy="27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Cash(7,1,1)=5</a:t>
              </a:r>
              <a:endParaRPr lang="en-SG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27584" y="5000982"/>
            <a:ext cx="1296144" cy="864096"/>
            <a:chOff x="827584" y="5000982"/>
            <a:chExt cx="1296144" cy="864096"/>
          </a:xfrm>
        </p:grpSpPr>
        <p:sp>
          <p:nvSpPr>
            <p:cNvPr id="149" name="TextBox 148"/>
            <p:cNvSpPr txBox="1"/>
            <p:nvPr/>
          </p:nvSpPr>
          <p:spPr>
            <a:xfrm>
              <a:off x="827584" y="5157192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50" name="Straight Arrow Connector 149"/>
            <p:cNvCxnSpPr>
              <a:stCxn id="139" idx="2"/>
            </p:cNvCxnSpPr>
            <p:nvPr/>
          </p:nvCxnSpPr>
          <p:spPr>
            <a:xfrm rot="5400000">
              <a:off x="1486932" y="4664412"/>
              <a:ext cx="300226" cy="9733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187624" y="5085184"/>
              <a:ext cx="635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TRAIN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88782" y="5000982"/>
            <a:ext cx="1834946" cy="851902"/>
            <a:chOff x="288782" y="5000982"/>
            <a:chExt cx="1834946" cy="851902"/>
          </a:xfrm>
        </p:grpSpPr>
        <p:sp>
          <p:nvSpPr>
            <p:cNvPr id="151" name="Rectangle 150"/>
            <p:cNvSpPr/>
            <p:nvPr/>
          </p:nvSpPr>
          <p:spPr>
            <a:xfrm>
              <a:off x="611560" y="5065439"/>
              <a:ext cx="486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BUY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52" name="Straight Arrow Connector 151"/>
            <p:cNvCxnSpPr>
              <a:stCxn id="139" idx="2"/>
            </p:cNvCxnSpPr>
            <p:nvPr/>
          </p:nvCxnSpPr>
          <p:spPr>
            <a:xfrm rot="5400000">
              <a:off x="1145523" y="4323003"/>
              <a:ext cx="300226" cy="1656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88782" y="5144998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080870" y="5000982"/>
            <a:ext cx="4067194" cy="1542946"/>
            <a:chOff x="1080870" y="5000982"/>
            <a:chExt cx="4067194" cy="1542946"/>
          </a:xfrm>
        </p:grpSpPr>
        <p:cxnSp>
          <p:nvCxnSpPr>
            <p:cNvPr id="147" name="Straight Arrow Connector 146"/>
            <p:cNvCxnSpPr>
              <a:stCxn id="139" idx="2"/>
              <a:endCxn id="155" idx="0"/>
            </p:cNvCxnSpPr>
            <p:nvPr/>
          </p:nvCxnSpPr>
          <p:spPr>
            <a:xfrm rot="16200000" flipH="1">
              <a:off x="2081627" y="5043083"/>
              <a:ext cx="372234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1979712" y="5065439"/>
              <a:ext cx="670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TEACH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619672" y="5373216"/>
              <a:ext cx="1584176" cy="27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Cash(9,1,1)=35</a:t>
              </a:r>
              <a:endParaRPr lang="en-SG" dirty="0"/>
            </a:p>
          </p:txBody>
        </p:sp>
        <p:cxnSp>
          <p:nvCxnSpPr>
            <p:cNvPr id="162" name="Straight Arrow Connector 161"/>
            <p:cNvCxnSpPr>
              <a:stCxn id="155" idx="2"/>
              <a:endCxn id="173" idx="0"/>
            </p:cNvCxnSpPr>
            <p:nvPr/>
          </p:nvCxnSpPr>
          <p:spPr>
            <a:xfrm rot="16200000" flipH="1">
              <a:off x="2216515" y="5844299"/>
              <a:ext cx="444242" cy="53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2915816" y="5661248"/>
              <a:ext cx="670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TEACH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080870" y="5836042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rot="5400000">
              <a:off x="1774964" y="5343262"/>
              <a:ext cx="300226" cy="9733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1556841" y="5670540"/>
              <a:ext cx="486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BUY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67" name="Straight Arrow Connector 166"/>
            <p:cNvCxnSpPr>
              <a:endCxn id="174" idx="0"/>
            </p:cNvCxnSpPr>
            <p:nvPr/>
          </p:nvCxnSpPr>
          <p:spPr>
            <a:xfrm>
              <a:off x="2411760" y="5679832"/>
              <a:ext cx="1890464" cy="413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2136690" y="5682734"/>
              <a:ext cx="635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TRAIN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619672" y="6093296"/>
              <a:ext cx="1691680" cy="27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Cash(10,2,1)=15</a:t>
              </a:r>
              <a:endParaRPr lang="en-SG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456384" y="6093296"/>
              <a:ext cx="1691680" cy="27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Cash(11,1,1)=65</a:t>
              </a:r>
              <a:endParaRPr lang="en-SG" dirty="0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251520" y="384885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X</a:t>
            </a:r>
            <a:endParaRPr lang="en-SG" sz="4000" b="1" dirty="0">
              <a:solidFill>
                <a:srgbClr val="7030A0"/>
              </a:solidFill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251520" y="1412776"/>
            <a:ext cx="2627034" cy="2940134"/>
            <a:chOff x="251520" y="1412776"/>
            <a:chExt cx="2627034" cy="2940134"/>
          </a:xfrm>
        </p:grpSpPr>
        <p:sp>
          <p:nvSpPr>
            <p:cNvPr id="4" name="Rectangle 3"/>
            <p:cNvSpPr/>
            <p:nvPr/>
          </p:nvSpPr>
          <p:spPr>
            <a:xfrm>
              <a:off x="1294378" y="1412776"/>
              <a:ext cx="158417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Cash(0,0,0)=0</a:t>
              </a:r>
              <a:endParaRPr lang="en-S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7578" y="1772816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BUY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7584" y="1864569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4" idx="2"/>
            </p:cNvCxnSpPr>
            <p:nvPr/>
          </p:nvCxnSpPr>
          <p:spPr>
            <a:xfrm rot="5400000">
              <a:off x="1372483" y="1334671"/>
              <a:ext cx="347846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13456" y="1691516"/>
              <a:ext cx="670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TEACH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94378" y="2060848"/>
              <a:ext cx="158417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Cash(2,0,0)=10</a:t>
              </a:r>
              <a:endParaRPr lang="en-SG" dirty="0"/>
            </a:p>
          </p:txBody>
        </p:sp>
        <p:cxnSp>
          <p:nvCxnSpPr>
            <p:cNvPr id="44" name="Straight Arrow Connector 43"/>
            <p:cNvCxnSpPr>
              <a:stCxn id="4" idx="2"/>
              <a:endCxn id="42" idx="0"/>
            </p:cNvCxnSpPr>
            <p:nvPr/>
          </p:nvCxnSpPr>
          <p:spPr>
            <a:xfrm rot="5400000">
              <a:off x="1906446" y="1880828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294378" y="2696726"/>
              <a:ext cx="158417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Cash(2,0,1)=5</a:t>
              </a:r>
              <a:endParaRPr lang="en-SG" dirty="0"/>
            </a:p>
          </p:txBody>
        </p:sp>
        <p:cxnSp>
          <p:nvCxnSpPr>
            <p:cNvPr id="51" name="Straight Arrow Connector 50"/>
            <p:cNvCxnSpPr>
              <a:stCxn id="42" idx="2"/>
              <a:endCxn id="49" idx="0"/>
            </p:cNvCxnSpPr>
            <p:nvPr/>
          </p:nvCxnSpPr>
          <p:spPr>
            <a:xfrm rot="5400000">
              <a:off x="1912543" y="2522803"/>
              <a:ext cx="3478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805111" y="2336686"/>
              <a:ext cx="486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BUY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94378" y="3404612"/>
              <a:ext cx="1584176" cy="300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Cash(4,0,1)=15</a:t>
              </a:r>
              <a:endParaRPr lang="en-SG" dirty="0"/>
            </a:p>
          </p:txBody>
        </p:sp>
        <p:cxnSp>
          <p:nvCxnSpPr>
            <p:cNvPr id="56" name="Straight Arrow Connector 55"/>
            <p:cNvCxnSpPr>
              <a:stCxn id="49" idx="2"/>
              <a:endCxn id="55" idx="0"/>
            </p:cNvCxnSpPr>
            <p:nvPr/>
          </p:nvCxnSpPr>
          <p:spPr>
            <a:xfrm rot="5400000">
              <a:off x="1876539" y="3194685"/>
              <a:ext cx="41985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712844" y="2984758"/>
              <a:ext cx="670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TEACH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5576" y="3200782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49" idx="2"/>
            </p:cNvCxnSpPr>
            <p:nvPr/>
          </p:nvCxnSpPr>
          <p:spPr>
            <a:xfrm rot="5400000">
              <a:off x="1330382" y="2588714"/>
              <a:ext cx="36004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85570" y="3049215"/>
              <a:ext cx="486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BUY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94378" y="4064878"/>
              <a:ext cx="158417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Cash(6,0,1)=25</a:t>
              </a:r>
              <a:endParaRPr lang="en-SG" dirty="0"/>
            </a:p>
          </p:txBody>
        </p:sp>
        <p:cxnSp>
          <p:nvCxnSpPr>
            <p:cNvPr id="79" name="Straight Arrow Connector 78"/>
            <p:cNvCxnSpPr>
              <a:stCxn id="55" idx="2"/>
              <a:endCxn id="78" idx="0"/>
            </p:cNvCxnSpPr>
            <p:nvPr/>
          </p:nvCxnSpPr>
          <p:spPr>
            <a:xfrm rot="5400000">
              <a:off x="1906446" y="3884858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1712844" y="3704838"/>
              <a:ext cx="670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TEACH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55" idx="2"/>
            </p:cNvCxnSpPr>
            <p:nvPr/>
          </p:nvCxnSpPr>
          <p:spPr>
            <a:xfrm rot="5400000">
              <a:off x="1402390" y="3308794"/>
              <a:ext cx="288032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467544" y="3769295"/>
              <a:ext cx="486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BUY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23528" y="1864569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51520" y="3200782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7030A0"/>
                  </a:solidFill>
                </a:rPr>
                <a:t>X</a:t>
              </a:r>
              <a:endParaRPr lang="en-SG" sz="4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4" name="Straight Arrow Connector 183"/>
            <p:cNvCxnSpPr>
              <a:stCxn id="4" idx="2"/>
            </p:cNvCxnSpPr>
            <p:nvPr/>
          </p:nvCxnSpPr>
          <p:spPr>
            <a:xfrm rot="5400000">
              <a:off x="1168993" y="1071367"/>
              <a:ext cx="288032" cy="15469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1115616" y="1772816"/>
              <a:ext cx="76174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TRAIN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88" name="Straight Arrow Connector 187"/>
            <p:cNvCxnSpPr>
              <a:stCxn id="49" idx="2"/>
            </p:cNvCxnSpPr>
            <p:nvPr/>
          </p:nvCxnSpPr>
          <p:spPr>
            <a:xfrm rot="5400000">
              <a:off x="1090888" y="2361414"/>
              <a:ext cx="372234" cy="1618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188"/>
            <p:cNvSpPr/>
            <p:nvPr/>
          </p:nvSpPr>
          <p:spPr>
            <a:xfrm>
              <a:off x="1043608" y="3140968"/>
              <a:ext cx="76174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TRAIN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91" name="Straight Arrow Connector 190"/>
            <p:cNvCxnSpPr>
              <a:stCxn id="55" idx="2"/>
            </p:cNvCxnSpPr>
            <p:nvPr/>
          </p:nvCxnSpPr>
          <p:spPr>
            <a:xfrm rot="5400000">
              <a:off x="1126892" y="3045490"/>
              <a:ext cx="300226" cy="1618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1043608" y="3841303"/>
              <a:ext cx="76174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TRAIN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5614858" y="4988788"/>
            <a:ext cx="2701558" cy="660266"/>
            <a:chOff x="5614858" y="4988788"/>
            <a:chExt cx="2701558" cy="660266"/>
          </a:xfrm>
        </p:grpSpPr>
        <p:cxnSp>
          <p:nvCxnSpPr>
            <p:cNvPr id="121" name="Straight Arrow Connector 120"/>
            <p:cNvCxnSpPr>
              <a:stCxn id="92" idx="2"/>
              <a:endCxn id="198" idx="0"/>
            </p:cNvCxnSpPr>
            <p:nvPr/>
          </p:nvCxnSpPr>
          <p:spPr>
            <a:xfrm rot="16200000" flipH="1">
              <a:off x="6350503" y="4253143"/>
              <a:ext cx="384428" cy="18557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6156176" y="5013176"/>
              <a:ext cx="670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TEACH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624736" y="5373216"/>
              <a:ext cx="1691680" cy="27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Cash(10,1,1)=15</a:t>
              </a:r>
              <a:endParaRPr lang="en-SG" dirty="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860032" y="4988788"/>
            <a:ext cx="1584176" cy="960492"/>
            <a:chOff x="4860032" y="4988788"/>
            <a:chExt cx="1584176" cy="960492"/>
          </a:xfrm>
        </p:grpSpPr>
        <p:cxnSp>
          <p:nvCxnSpPr>
            <p:cNvPr id="130" name="Straight Arrow Connector 129"/>
            <p:cNvCxnSpPr>
              <a:stCxn id="92" idx="2"/>
              <a:endCxn id="135" idx="0"/>
            </p:cNvCxnSpPr>
            <p:nvPr/>
          </p:nvCxnSpPr>
          <p:spPr>
            <a:xfrm rot="16200000" flipH="1">
              <a:off x="5441275" y="5162371"/>
              <a:ext cx="384428" cy="37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5292080" y="5025370"/>
              <a:ext cx="635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TRAIN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0032" y="5373216"/>
              <a:ext cx="1584176" cy="27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Cash(9,1,1)=15</a:t>
              </a:r>
              <a:endParaRPr lang="en-SG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92080" y="5579948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</a:rPr>
                <a:t>Prune!</a:t>
              </a:r>
              <a:endParaRPr lang="en-SG" b="1" dirty="0">
                <a:solidFill>
                  <a:srgbClr val="FFC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for TUTOR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67 contestants submit answer to this question.</a:t>
            </a:r>
          </a:p>
          <a:p>
            <a:r>
              <a:rPr lang="en-SG" dirty="0" smtClean="0"/>
              <a:t>11 contestants were awarded 70/70.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47664" y="1196752"/>
            <a:ext cx="6120680" cy="35283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Change Example (I)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440160"/>
          </a:xfrm>
        </p:spPr>
        <p:txBody>
          <a:bodyPr/>
          <a:lstStyle/>
          <a:p>
            <a:r>
              <a:rPr lang="en-US" dirty="0" smtClean="0"/>
              <a:t>Minimum number of coins to pay $0.35:</a:t>
            </a:r>
            <a:endParaRPr lang="en-SG" dirty="0"/>
          </a:p>
        </p:txBody>
      </p:sp>
      <p:sp>
        <p:nvSpPr>
          <p:cNvPr id="1026" name="AutoShape 2" descr="data:image/jpg;base64,/9j/4AAQSkZJRgABAQAAAQABAAD/2wCEAAkGBhQSERUUEhQWFRQWGRkaGBgXGBYXHBgWGRwYFRgYGBgcGyceGRwjHBcXHzAgKigpLSwsFx8yNTAqNSYrLCkBCQoKDgwOGg8PGikcHBwpKSwpLCkpKSwpKSkpKSwpLCkpKSkpLCkpKSkpKSksKSwpKSkpKSkpKSwpKSwsKikpKf/AABEIAIsA2gMBIgACEQEDEQH/xAAbAAABBQEBAAAAAAAAAAAAAAAAAwQFBgcCAf/EAD4QAAIBAgQEBAMGBQIGAwEAAAECEQADBBIhMQVBUWEGEyJxMoGRQlKhscHRFCNicvCC4TNTkqKy8SRDwhX/xAAYAQADAQEAAAAAAAAAAAAAAAAAAQIDBP/EAB8RAQEBAQACAgMBAAAAAAAAAAABEQIhMQMSIkFRBP/aAAwDAQACEQMRAD8A1iiiis2gooooAooopAUUUUwKKKKAKKKrXiTxomH/AJdseZeOkDUAnrG57UBY7lwKJYgDqTA+pqIxXi/C25m6CRyUE1nd/FXcS3/yL8MCZtTDKB2PpUzpG9V1yJMTGsazAp4f1rXl8e4T77f9NP8ACeJcNc+C8s9D6T+NZP5hNn+WloIFhi2TNm+esnoOld3LKpZGZCLgA1BYGW2lSCsDntRg+rZ6KyXhHiPE4dEcNmtsYyEltfY6gHkR0rROAeJLeLX0mHHxLOvuO1GFZiWooopAUUUUAUUlfxSJq7Kv9zAfmaaHxDhtvPt/9QoCQopKxikcSjK39pB/KlaAKKKKAKKK5u3QqlmMACSe1AdVXeJ+OLFolVzXGG+UaA92/aageO+JGxBKIxSyDDMASdevcwdOVQ+O4aLYV0YZTESdTO8DtziovUVOU5jPH9+JWzlU7Eqd9uZg61y3jXFoAz21jnovPYEBpBqu3MQ9yLayWICsxacwHrE+0zmNd4vDQoaEKyvmlGJJI2meXfUGjVfWLdhPH+oF+yyT9pdf+0/uatGDxyXVzW2DDt+o5VmSXUuXJJLR9h9A3JUX967wWIu2XZ7YZQvxASQo5gnmO1H2/pXlqNFRnA+NriEkaMNx+o7flUjcuBQWOwBJ9gJNUhW/Gnib+HQW7et65oI5A6fU1n+IW7hMr6MznV41EbqrfqIrjiXEExN+7cu3GQkjJAmPfoAI2phi3dENrOjqYMjXTsSJU1SuXOKxIF3PaJ66/ZYaaGdQKMLg7uIc5FLGRmIEAEmNTyk0ztW5O2brHTerbwnBFLINp/MRjmcAAMukFWE6diNDNCzd/CLn/hlcgBDXLhCKXBIPliSxA1E+9Q+Md7U2/NDrzCMxUkciDFWgY28VjybbwRPmkFVb/lorMFgbfnTHifDWv281vCulwGGCgBSo3ygan3gxQEfY8QEZjlE+kW4mLZAgFR2BPXen+Et3LKreRmW8PUyErMT8QA2H9J6/Kq1lKNrKsp7gg/oamuHYMXs1y6ztHxKNPSBMlztJ0p+k3y1ngHGVxNkON9mHQ/sakqzHwXxdbWKyIT5VzLIJnKTpBPOGgT/VWms0Ak6Ab1NRZhLF4tLSF7jBVG5P+b1ROLeOLl0xZPk2iY8wzJ+cen5U241xRsbfy5stlZy6gDpmMkT17Cai7+LIVrVxAxXRSDAH036zVYI9xS5ALjEXWmGJbNykdxXox651/kpB+zJO++s7imVvCvef0jMeZ026mN6frwi0nxktsPSYjWCw/UGkrHS4pC4FtMrbSGhp6mNB+NT3DvF1yzHmst63MFgRmX8p9o+dQGK4CV9dtwwHtGkaD/fnpSGFvICzMq5gDA0A76c27fPlTPGs4PGpdQPbYMp5j9eh7UvWZcE40+EuK0EWbnxJuY5MBvOu/MVpdu4GAIIIIkHsdRU2IdVUPGPE2Zhh7fLV9Y13A+Q194q3k1nuMzG6WEFnhiIkerke2wqO7kVzDW4/krAVQSNiPMDg7nNmiZnl7Vzw+0rAsUDEGPV8OvRR6ifwpa5ZtiZZf7bS6D2k0nheFpcYgOyQJJZYAA5ypJrJojcfYCuQgYACDmj3IkaEbU2UMgIYEEjYgiR7RrU2yJZDPZK3WGgJUgqTu4ExtEUjYxl28rJfIyROZ59JHMbmTtHeKcoGFwSMg0+ITJADQPuLOVh714LhZRbLkLIgtO3SOXtz606ucDQJ5i38yaSFDAj/AEA6CubNq1ya575V5f6qVodJe/hbiXLLSAPWJ3HPQaCRyq2eK+IAYFnXa4AB7Nr+VVS5hQFJVgwPOIIY/eHelOJYkthf4cawzkfJCwH41XPf6TeVTw96w1rJckPvmyTBJ7EE8h0pzwPw/wCYSXQlV1BYm2oXmznfL2GpqIwmHzOoAmSBHXbSrHxE+WtxXxAzuQWRRMZdg7AiPaukvTjHY1bVs2rIRcw9ToCuYyRuwzBRO3OlkHkAW7Ci47g6aHMdJZmPwjsIpvwq7ZcNbvj0tp5i6lDyb2pubzYe66uAxyhQ4kiN8wPPMI9tqk47xONuljnA09IAMhfan2HvX7wkDKAAo2UDoASRTLh3GEL/AM1My6qRJXQ8wQNxyp1isYgX+SmRVMBZzHXSSTMk86C8IXjlpvNHmBg5Vc065m1XMDzkATHOaQGGdRLBlHeRNWvh+MOUMUdFSfVbVSdfskwSuusiun8cWYKlb1xdiGuBgexBTUfT3p+T9qpw8sLq5TueXb/ePpWo+L+LZcGoB9V4KP8ATAzVmmHg4hBbVlQuAASCdTtIHf6CrFxvGG6lscrawPmSf0H0oTZhs1zIoFu7ED1rJ1Y84Ig6QNDyqMJ1094H6AUrbtSRJAGmrbDlM9KnMNg8jenUEakx6e4YaFTyP1in6EmuOCYbKmYgSTqSV9PtqCPr8qZ47EHzDG0z+G4PKpfF8PLxltr5kaMoHqAIMETDaTy51CX+E3lYjy2AnmIA6anSO8x3qVWJvht3MkiZ5xoQO55ga/WoLiVjy7vpJ+8Dz+RqQtcFuoAUuw3NR8P4701xSZnlhDfaHKe3T2oF9O7Ft7ugXfdypMnueR15U3GOur6RcYAaRmOkaRSuHw4YmXyxB/GJjMJMwB70ndw/qPqB1P2Y/DlTQ1jiH/Buf2P/AOJrPbrEHnOmg7gafjWj3LeYFTzBH1EVn3EbIXJG+UBtftKSv7fSsPkuYfL21bdR8IWOXNR/UB8PvTPG3TBysDIIOWTp02p6MfIgI0mBObUn5atPQ17cypIMtc6A+lfc7sewrJrhrh8G9sZmIEg6MNxsQRyrpMIpSFIA/rgydhvAgfWmjcU1y3A07gDr19qV/wD6eQA5PXy5gz+tPyCVy01l8rhgpEkwYb26+9PLGIcmLAYHqP8A9E6D3muMFDaXcySSQTqBPUaEfWnVwmzIYNcRtspAUnuDE+1K0GuKvXSxW6oBnfmQNiY0/Om+LueXdtHcBlJ9og/hTu/e8zkQselTGn0p3wLgv8RcYsPSBH1EfrTnsfpRbuFZLzWgCWViBlmSZ0IjXUVL2PDSpGeblzeM2VFPRm+JvlTnxXwd7T+YJDKBbuEaT/y7gPRgMvupqG4NiIuMWJkKcsmYY7b9K6t1mnLuBsocj2lzHX+UrSoHMszCCN4ileJlUw3lvnazk/4kANMyApcaidwCexFVviePacit7kTqa6tC0tlTc81pJ0DgLmHYIde9B4b43FWhAtBzBJLuRJkDQAaR+9NzimnSZP8A72pdkt3bttLSeWNASWLGNySTtCg05fjSI3lrYtG1oPUoLMOpfefanBh5wrjqnQxbf7y6fUc6fcRs2sQvwqlyNLqwFYjk46mN6r3EsGEYNbk23ErOpHJlJOpg8+hFJ2LxQESRPLl8+9BZiS8M2S13NGltGf8A1Zcqj3zOPpVhx3DitpgRsqN8pg/+Q+hp14J8PkKuYakh37KJ8tPczmPyq3cVwAdZiYBDDqh0NIVnPCUGYmJgbkLA9y23yBqYfFAAjQAc525/dUj31qHuWjh7zK240kdDsQeQI/CleJYgeVAInQxJPzgt+xO9OjkzxOPYmQRHTSD7ipLB8eOgaQRtBge5O34adDTGximacttBaUevMASR3aZBOwHWKboURQ7S2YnIkxoPtMd/kN6QtWO1xEMZ5bTGsHr7n7GrGCTl5MOLDMQFU5vlBHaNh89aY/xACh7UqJysra5Tvo3Qge9K2OKHZxI7D8ulA03aweYI9x8qRqUa+bpVEXUmB7mrJa4IgUD+HLQAM0j1f1fPenuJWyoLjfBldpUxcaYB2YxqPfn8qnaRxmEW6hVp6gjQgjZh0IrPrmUS4zq3f8pyxGoGk8n+H5c64vYoKI58yTPyFT3FsAXbJchMR9i5EJeHfkHqq38GUOVpzDedx8q588+WpXC4ZnltujaanpqRNcBgVOdyXGyAaD3M/lS+DsXCm1t7cwVcqCOsa6A9edMMol8gIAmNZjt396oH+Gxxgo++n+TTpMQFVkPqBEjsRsR7VGI2aP8APxqU4fgUCm7eY+SDtzuMPsr26nalhnOEwmRBccfEYtod3baeyirlwrBeVbAOrnVj1Y/pULw64Gb+JxJCKNLSHkvKBv8AvSt3xvhwfTmbuAP3q+JJ5pXnq+JEhxfhnmroAWgiDoHQ7ox5A8jyMGsm414ebDsXUE2piTup+5c6N0POtMseMbDb51B5spineMwFrFJmRgGiMw1BH3XXZh2371rqLxefcYkq7d+Z0196eYfizW0KBbZEz6lV45aTpVt4z4GQarNhvZntH+0gZ0noZqOwnALqI1trSX0Os2mtl1PIgn1DXkRVSyi82Ip7qOou5AjggHKIDq0qdOREbjqKZ8bwOVgw+G4oI6TlhgO4PKpfH8IvZQqYZ7dtdADEk7yxMTqadcMwOIQZWNpFmQLmS4QeoRQzChSF4ihVEQ7rJM9wo/MGpzwx4Xa463HXoyIeZ++45IOnOpTg/BLZu5iwdzqbt6AATzS3zM82J9qvOBwqIvo9U6s0yWPUn9OVLU2vcFhBbUKNTuT1J3P+cgKXoooQrfiLw95o9Ojgeg/eH3GPUcj8qof8KRcyXJWCAwO4H+c6190BEHaofinAkuj+YpcDZxo6+/3qNw4z7iOHuEfYFtdlR0IHcgGSepiaYNbJQMTMen26VZsX4L1/lXUPZxkb6xBpLD+GMTbkoygEQfWhH0P509h4g71goqg6FvUR01IUH5a/Oi0pJAAJJiANzViw/hF3M3Lok6kiXP6CrRwjw4lkehcpO7GC59jEL7AfOn9oMMPDPho2vVc+MiCPuLuV/ubn0HvVprxVAEAaV7UpFFFFAI4vBpdQpcUMp/DuDyqvcS4LlWHBuKPheAXA+62okfjVnoNTeZTlsZ35dhWnLfDbSPKOnQAkmuLOLsJ8IxO8wDbX8YNXrF8Gs3PiQfLT8qZDwfhgZyH6mo+i51FOXy3P8uy5He5J+YVB+dOsVhihD3RLbW7ewXpAP61ecLw61b+FAsVSuI4o3btxgA2sBS2X08yNROsCKjrnHR8Vl9GV1LjHO5DOu6tlIjsJO1RXFMSC/pJJiI107agU7Nn1AgAKugkAx2zDQgULhUe7qY7gST2Hf3py46LzsM7fECyhfMI0jKdF03JMx+tTmDxZtsvlZ0fprDe4O3vqKh8VhBnbKIGkCZ+p5/lTgMUULrz23+vSi3+FzLPbROE8TXEW5IEj4lPXqOxpLFeGrL8o+h/Oq14dx3l3FIEIwgiZ20k6adflVj8Vcc/hbJK63H9Nsf1HSfYVfP5OP5ObxfHqqf4sw9nDnKpz3IJKrplA5sdY9qrSY0swVmKoTqFOXT33p8ge27NdUF987C4ZbuAQIOtRd4ZmJCgTrAmB7TrV8yIOFsDzIdFiDoXzCRsZLde9OuG3WVj5bMjEwmViAW3POIjvTH+BHleYGBPNYOimQDPPauf4NlCsylVOxIAnvG9UKvHCPGtxZ84eZaBjzF+Jf7gNCO+nOrph8QrqGQhlYSCOYrIsJmOVBKgawu7bAzOhOX6RVh8KccFm95Uk2nMCTOR+RB5g0YzrQKTv4lbal3YKo3JMCvbt0KpZjAAknoBWdcb4g+LLEkhF1trKwIO7dzU24cmpDxB4xRli3azdHf0z3A3jvVcPGmy5gU30WLhmN9ZrpLD3wFC5nB+LQaSd+XzmusTwdrYyi4pk6qusnoDB2qPxaxMcF8XtaXM1pGUndSQw+RkH61c+GcYt4hc1tp6g6Ee4rPb3BWVNSjAQSFkGOevOkcFjiLitaJFyQByAXo3WaJZE3nWqUUy4TxIX7YaIYaMvRhuPb96e1bMUUUUwKKKKAKKKKASxXwP/AGt+RrPL2DFzMWYCGadCecfjWkFZ061RuKYXI5Ur8XPl3/HWsu3X/mzzCCI5TKSsRsYGkafvG9IYbCAMMrBvi2BHLoeXend5rTKFzAkTM6McsCCek8qSwmVnJVSpy6g7A9prCu2S6aXsATmaQNdOp1jReeulObhJAUWyHiFjcMOc827HSvMIiN9o+YZInQAzMT8vxp1xCzlUEsdpLE65uQEQfnT08R+EZ8yq+aZPxZpPI77CK48UcRF/EKHJyJbGg3zQMxjnr+VL4cMMzMS2QQusyz7fOKgsdaPnSRy/LQ/l+NbfH7cfz2eIPLLEJ5mZRsTKgHp6tqUt2HsmVueUCNS0g/2wNW+tL3rwYZVBPRUG/wDeeg37zTK6xkK2uUhghIb5Dn8q2czs3z5gfIII6QGIMhsvvBPIxXd5kFwG4b3mfFJCwT/SIiOm8Vy19s+ZhmmJy6hQTAAjbTWNq5NtyqK+U6+kE+rnp1HtQEhhLYcEsggdCSy6g5mB0b/NKaYhgSSmizpG09ppbBZGEsVBQeqLeU+ymfV866xeIHliCd9tIB7DlThVZeOcZNzBWANWugZgP6N/xqBt2A+gQL8/TA01B1mm6XmVVGoKRHbMJqRwBz+pxnbkICiPvNEDfrWPVVJJHeBK2xlGsncrGY8svNjoegEakUiQHul8xldjyAnKIE6wd/eu71pnbNmIMMAIBbUawNI0G461H3MttIBkSSvIahQT2KxqNiaznlSQe6HGQajmBlkbyNSJO5zaEg6gxSQwoQxbLqx0KtlzdsrD8xtXKYVXIYekiO+rRlnqTBPYGpjDXSyZL8MoEqxjQjo3KP0o3A98K32t4nIxBF1Tzn1LtPeJq6TWf8JsEY22CZIaZ5mRueuhFaBWvN2MaKKKKshRRRQBRRRQBUXxzhK3VP1mJg9fbrUpRU2bMVz1ebsZfxThr29D/wCx1BjaucDjlVSGzAnSQNl+smtB4hwvMDlg9VbUe45qfaqrjcBbU+uzcQ/0kN+Y/WsrzfVd/Hzc3z6VwYtjoJjuNxt8qkcGly4Ci6LAzHcCOpO3sKd4fDWyYSzcc/1GB84GtWfhvBTAN0AAbW1ED50fW0r8s5/ZHgfBFhSR/LX4Qd2Y7uf0qB8b8MNtxcXYGdtg0D8GX/uq/imvEsELqFSJkHTqDuPnWsmOK923azKzig5KsMwYGdcrdfSdpHT3pjcxCZj6B5eoWPQ31Ey3czTjjfBmwzwZKE+htTMcp5MNjUS7n/YdK0I7w73FykSAx0JAltds32oJ/anaYEK5Fp0N0bCGk6aqG2Y9t6ZjGE211Mo2nYb6V2+GYXVyySxDKeZnUn5GkqvM8xIg7SNduRHI0vhMKbt1FUbkDsBz99Kbl87SBqTpHOr74T8Oi363HrO4P2Qfsx1O56CBTSa47w0QpZVnONB3Uyo7EiR86r+CxoUMDBKiRpqZ0mP15Qa1R1kQapPirw00m5aEjdlG4PNl6g8xWNiubqDv8ShcpBGxGux0ZSB9k7z1pDEXrZHqDyZ+ELH4n9KY3EI1/wA70ql64igrIBmDCnXmNaX1hlLWLAPpkAaid5iNY0p1g+IsrCSSNv8AOVRl9yxVioBI1jQGNAwH51L8B4I99hGiTq0bdh1Pb9qdhrB4QwWe4bsQqyAOUnSB7A1caQwWEW0gRRAFL1XMyMrdFFFFUQooooAooooAooooArwid9a9ooDxVA2AHtXtFFAFFFFAMOKcLW6pBAafiVtmH5g9CKonEfBy5j5b5D9y7+j6g+xFaVSWKwqOpDqGHekcrMB4WxCyBaVw3MXEOnaGpzh/DuJUZXuLaSObqTHYLJHsCKksbg0DQBHzP71MeHuGWzJKAkbTJo2qpvwDw6iGUBYj/wC1hA/0J+81aEQAQK6A2rymgVzcSR+R6V1RSCvcW4HbYy9on+u1ofmlQa8JsLIzOQYOV7J3HQhhV9FEVN5i50qGB8OW3bN5bvyGcC3bA7KNSO01aMLhQgA6aaAAAdFA2H40vRTkwrdFFFFUl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28" name="AutoShape 4" descr="data:image/jpg;base64,/9j/4AAQSkZJRgABAQAAAQABAAD/2wCEAAkGBhQSERUUEhQWFRQWGRkaGBgXGBYXHBgWGRwYFRgYGBgcGyceGRwjHBcXHzAgKigpLSwsFx8yNTAqNSYrLCkBCQoKDgwOGg8PGikcHBwpKSwpLCkpKSwpKSkpKSwpLCkpKSkpLCkpKSkpKSksKSwpKSkpKSkpKSwpKSwsKikpKf/AABEIAIsA2gMBIgACEQEDEQH/xAAbAAABBQEBAAAAAAAAAAAAAAAAAwQFBgcCAf/EAD4QAAIBAgQEBAMGBQIGAwEAAAECEQADBBIhMQVBUWEGEyJxMoGRQlKhscHRFCNicvCC4TNTkqKy8SRDwhX/xAAYAQADAQEAAAAAAAAAAAAAAAAAAQIDBP/EAB8RAQEBAQACAgMBAAAAAAAAAAABEQIhMQMSIkFRBP/aAAwDAQACEQMRAD8A1iiiis2gooooAooopAUUUUwKKKKAKKKrXiTxomH/AJdseZeOkDUAnrG57UBY7lwKJYgDqTA+pqIxXi/C25m6CRyUE1nd/FXcS3/yL8MCZtTDKB2PpUzpG9V1yJMTGsazAp4f1rXl8e4T77f9NP8ACeJcNc+C8s9D6T+NZP5hNn+WloIFhi2TNm+esnoOld3LKpZGZCLgA1BYGW2lSCsDntRg+rZ6KyXhHiPE4dEcNmtsYyEltfY6gHkR0rROAeJLeLX0mHHxLOvuO1GFZiWooopAUUUUAUUlfxSJq7Kv9zAfmaaHxDhtvPt/9QoCQopKxikcSjK39pB/KlaAKKKKAKKK5u3QqlmMACSe1AdVXeJ+OLFolVzXGG+UaA92/aageO+JGxBKIxSyDDMASdevcwdOVQ+O4aLYV0YZTESdTO8DtziovUVOU5jPH9+JWzlU7Eqd9uZg61y3jXFoAz21jnovPYEBpBqu3MQ9yLayWICsxacwHrE+0zmNd4vDQoaEKyvmlGJJI2meXfUGjVfWLdhPH+oF+yyT9pdf+0/uatGDxyXVzW2DDt+o5VmSXUuXJJLR9h9A3JUX967wWIu2XZ7YZQvxASQo5gnmO1H2/pXlqNFRnA+NriEkaMNx+o7flUjcuBQWOwBJ9gJNUhW/Gnib+HQW7et65oI5A6fU1n+IW7hMr6MznV41EbqrfqIrjiXEExN+7cu3GQkjJAmPfoAI2phi3dENrOjqYMjXTsSJU1SuXOKxIF3PaJ66/ZYaaGdQKMLg7uIc5FLGRmIEAEmNTyk0ztW5O2brHTerbwnBFLINp/MRjmcAAMukFWE6diNDNCzd/CLn/hlcgBDXLhCKXBIPliSxA1E+9Q+Md7U2/NDrzCMxUkciDFWgY28VjybbwRPmkFVb/lorMFgbfnTHifDWv281vCulwGGCgBSo3ygan3gxQEfY8QEZjlE+kW4mLZAgFR2BPXen+Et3LKreRmW8PUyErMT8QA2H9J6/Kq1lKNrKsp7gg/oamuHYMXs1y6ztHxKNPSBMlztJ0p+k3y1ngHGVxNkON9mHQ/sakqzHwXxdbWKyIT5VzLIJnKTpBPOGgT/VWms0Ak6Ab1NRZhLF4tLSF7jBVG5P+b1ROLeOLl0xZPk2iY8wzJ+cen5U241xRsbfy5stlZy6gDpmMkT17Cai7+LIVrVxAxXRSDAH036zVYI9xS5ALjEXWmGJbNykdxXox651/kpB+zJO++s7imVvCvef0jMeZ026mN6frwi0nxktsPSYjWCw/UGkrHS4pC4FtMrbSGhp6mNB+NT3DvF1yzHmst63MFgRmX8p9o+dQGK4CV9dtwwHtGkaD/fnpSGFvICzMq5gDA0A76c27fPlTPGs4PGpdQPbYMp5j9eh7UvWZcE40+EuK0EWbnxJuY5MBvOu/MVpdu4GAIIIIkHsdRU2IdVUPGPE2Zhh7fLV9Y13A+Q194q3k1nuMzG6WEFnhiIkerke2wqO7kVzDW4/krAVQSNiPMDg7nNmiZnl7Vzw+0rAsUDEGPV8OvRR6ifwpa5ZtiZZf7bS6D2k0nheFpcYgOyQJJZYAA5ypJrJojcfYCuQgYACDmj3IkaEbU2UMgIYEEjYgiR7RrU2yJZDPZK3WGgJUgqTu4ExtEUjYxl28rJfIyROZ59JHMbmTtHeKcoGFwSMg0+ITJADQPuLOVh714LhZRbLkLIgtO3SOXtz606ucDQJ5i38yaSFDAj/AEA6CubNq1ya575V5f6qVodJe/hbiXLLSAPWJ3HPQaCRyq2eK+IAYFnXa4AB7Nr+VVS5hQFJVgwPOIIY/eHelOJYkthf4cawzkfJCwH41XPf6TeVTw96w1rJckPvmyTBJ7EE8h0pzwPw/wCYSXQlV1BYm2oXmznfL2GpqIwmHzOoAmSBHXbSrHxE+WtxXxAzuQWRRMZdg7AiPaukvTjHY1bVs2rIRcw9ToCuYyRuwzBRO3OlkHkAW7Ci47g6aHMdJZmPwjsIpvwq7ZcNbvj0tp5i6lDyb2pubzYe66uAxyhQ4kiN8wPPMI9tqk47xONuljnA09IAMhfan2HvX7wkDKAAo2UDoASRTLh3GEL/AM1My6qRJXQ8wQNxyp1isYgX+SmRVMBZzHXSSTMk86C8IXjlpvNHmBg5Vc065m1XMDzkATHOaQGGdRLBlHeRNWvh+MOUMUdFSfVbVSdfskwSuusiun8cWYKlb1xdiGuBgexBTUfT3p+T9qpw8sLq5TueXb/ePpWo+L+LZcGoB9V4KP8ATAzVmmHg4hBbVlQuAASCdTtIHf6CrFxvGG6lscrawPmSf0H0oTZhs1zIoFu7ED1rJ1Y84Ig6QNDyqMJ1094H6AUrbtSRJAGmrbDlM9KnMNg8jenUEakx6e4YaFTyP1in6EmuOCYbKmYgSTqSV9PtqCPr8qZ47EHzDG0z+G4PKpfF8PLxltr5kaMoHqAIMETDaTy51CX+E3lYjy2AnmIA6anSO8x3qVWJvht3MkiZ5xoQO55ga/WoLiVjy7vpJ+8Dz+RqQtcFuoAUuw3NR8P4701xSZnlhDfaHKe3T2oF9O7Ft7ugXfdypMnueR15U3GOur6RcYAaRmOkaRSuHw4YmXyxB/GJjMJMwB70ndw/qPqB1P2Y/DlTQ1jiH/Buf2P/AOJrPbrEHnOmg7gafjWj3LeYFTzBH1EVn3EbIXJG+UBtftKSv7fSsPkuYfL21bdR8IWOXNR/UB8PvTPG3TBysDIIOWTp02p6MfIgI0mBObUn5atPQ17cypIMtc6A+lfc7sewrJrhrh8G9sZmIEg6MNxsQRyrpMIpSFIA/rgydhvAgfWmjcU1y3A07gDr19qV/wD6eQA5PXy5gz+tPyCVy01l8rhgpEkwYb26+9PLGIcmLAYHqP8A9E6D3muMFDaXcySSQTqBPUaEfWnVwmzIYNcRtspAUnuDE+1K0GuKvXSxW6oBnfmQNiY0/Om+LueXdtHcBlJ9og/hTu/e8zkQselTGn0p3wLgv8RcYsPSBH1EfrTnsfpRbuFZLzWgCWViBlmSZ0IjXUVL2PDSpGeblzeM2VFPRm+JvlTnxXwd7T+YJDKBbuEaT/y7gPRgMvupqG4NiIuMWJkKcsmYY7b9K6t1mnLuBsocj2lzHX+UrSoHMszCCN4ileJlUw3lvnazk/4kANMyApcaidwCexFVviePacit7kTqa6tC0tlTc81pJ0DgLmHYIde9B4b43FWhAtBzBJLuRJkDQAaR+9NzimnSZP8A72pdkt3bttLSeWNASWLGNySTtCg05fjSI3lrYtG1oPUoLMOpfefanBh5wrjqnQxbf7y6fUc6fcRs2sQvwqlyNLqwFYjk46mN6r3EsGEYNbk23ErOpHJlJOpg8+hFJ2LxQESRPLl8+9BZiS8M2S13NGltGf8A1Zcqj3zOPpVhx3DitpgRsqN8pg/+Q+hp14J8PkKuYakh37KJ8tPczmPyq3cVwAdZiYBDDqh0NIVnPCUGYmJgbkLA9y23yBqYfFAAjQAc525/dUj31qHuWjh7zK240kdDsQeQI/CleJYgeVAInQxJPzgt+xO9OjkzxOPYmQRHTSD7ipLB8eOgaQRtBge5O34adDTGximacttBaUevMASR3aZBOwHWKboURQ7S2YnIkxoPtMd/kN6QtWO1xEMZ5bTGsHr7n7GrGCTl5MOLDMQFU5vlBHaNh89aY/xACh7UqJysra5Tvo3Qge9K2OKHZxI7D8ulA03aweYI9x8qRqUa+bpVEXUmB7mrJa4IgUD+HLQAM0j1f1fPenuJWyoLjfBldpUxcaYB2YxqPfn8qnaRxmEW6hVp6gjQgjZh0IrPrmUS4zq3f8pyxGoGk8n+H5c64vYoKI58yTPyFT3FsAXbJchMR9i5EJeHfkHqq38GUOVpzDedx8q588+WpXC4ZnltujaanpqRNcBgVOdyXGyAaD3M/lS+DsXCm1t7cwVcqCOsa6A9edMMol8gIAmNZjt396oH+Gxxgo++n+TTpMQFVkPqBEjsRsR7VGI2aP8APxqU4fgUCm7eY+SDtzuMPsr26nalhnOEwmRBccfEYtod3baeyirlwrBeVbAOrnVj1Y/pULw64Gb+JxJCKNLSHkvKBv8AvSt3xvhwfTmbuAP3q+JJ5pXnq+JEhxfhnmroAWgiDoHQ7ox5A8jyMGsm414ebDsXUE2piTup+5c6N0POtMseMbDb51B5spineMwFrFJmRgGiMw1BH3XXZh2371rqLxefcYkq7d+Z0196eYfizW0KBbZEz6lV45aTpVt4z4GQarNhvZntH+0gZ0noZqOwnALqI1trSX0Os2mtl1PIgn1DXkRVSyi82Ip7qOou5AjggHKIDq0qdOREbjqKZ8bwOVgw+G4oI6TlhgO4PKpfH8IvZQqYZ7dtdADEk7yxMTqadcMwOIQZWNpFmQLmS4QeoRQzChSF4ihVEQ7rJM9wo/MGpzwx4Xa463HXoyIeZ++45IOnOpTg/BLZu5iwdzqbt6AATzS3zM82J9qvOBwqIvo9U6s0yWPUn9OVLU2vcFhBbUKNTuT1J3P+cgKXoooQrfiLw95o9Ojgeg/eH3GPUcj8qof8KRcyXJWCAwO4H+c6190BEHaofinAkuj+YpcDZxo6+/3qNw4z7iOHuEfYFtdlR0IHcgGSepiaYNbJQMTMen26VZsX4L1/lXUPZxkb6xBpLD+GMTbkoygEQfWhH0P509h4g71goqg6FvUR01IUH5a/Oi0pJAAJJiANzViw/hF3M3Lok6kiXP6CrRwjw4lkehcpO7GC59jEL7AfOn9oMMPDPho2vVc+MiCPuLuV/ubn0HvVprxVAEAaV7UpFFFFAI4vBpdQpcUMp/DuDyqvcS4LlWHBuKPheAXA+62okfjVnoNTeZTlsZ35dhWnLfDbSPKOnQAkmuLOLsJ8IxO8wDbX8YNXrF8Gs3PiQfLT8qZDwfhgZyH6mo+i51FOXy3P8uy5He5J+YVB+dOsVhihD3RLbW7ewXpAP61ecLw61b+FAsVSuI4o3btxgA2sBS2X08yNROsCKjrnHR8Vl9GV1LjHO5DOu6tlIjsJO1RXFMSC/pJJiI107agU7Nn1AgAKugkAx2zDQgULhUe7qY7gST2Hf3py46LzsM7fECyhfMI0jKdF03JMx+tTmDxZtsvlZ0fprDe4O3vqKh8VhBnbKIGkCZ+p5/lTgMUULrz23+vSi3+FzLPbROE8TXEW5IEj4lPXqOxpLFeGrL8o+h/Oq14dx3l3FIEIwgiZ20k6adflVj8Vcc/hbJK63H9Nsf1HSfYVfP5OP5ObxfHqqf4sw9nDnKpz3IJKrplA5sdY9qrSY0swVmKoTqFOXT33p8ge27NdUF987C4ZbuAQIOtRd4ZmJCgTrAmB7TrV8yIOFsDzIdFiDoXzCRsZLde9OuG3WVj5bMjEwmViAW3POIjvTH+BHleYGBPNYOimQDPPauf4NlCsylVOxIAnvG9UKvHCPGtxZ84eZaBjzF+Jf7gNCO+nOrph8QrqGQhlYSCOYrIsJmOVBKgawu7bAzOhOX6RVh8KccFm95Uk2nMCTOR+RB5g0YzrQKTv4lbal3YKo3JMCvbt0KpZjAAknoBWdcb4g+LLEkhF1trKwIO7dzU24cmpDxB4xRli3azdHf0z3A3jvVcPGmy5gU30WLhmN9ZrpLD3wFC5nB+LQaSd+XzmusTwdrYyi4pk6qusnoDB2qPxaxMcF8XtaXM1pGUndSQw+RkH61c+GcYt4hc1tp6g6Ee4rPb3BWVNSjAQSFkGOevOkcFjiLitaJFyQByAXo3WaJZE3nWqUUy4TxIX7YaIYaMvRhuPb96e1bMUUUUwKKKKAKKKKASxXwP/AGt+RrPL2DFzMWYCGadCecfjWkFZ061RuKYXI5Ur8XPl3/HWsu3X/mzzCCI5TKSsRsYGkafvG9IYbCAMMrBvi2BHLoeXend5rTKFzAkTM6McsCCek8qSwmVnJVSpy6g7A9prCu2S6aXsATmaQNdOp1jReeulObhJAUWyHiFjcMOc827HSvMIiN9o+YZInQAzMT8vxp1xCzlUEsdpLE65uQEQfnT08R+EZ8yq+aZPxZpPI77CK48UcRF/EKHJyJbGg3zQMxjnr+VL4cMMzMS2QQusyz7fOKgsdaPnSRy/LQ/l+NbfH7cfz2eIPLLEJ5mZRsTKgHp6tqUt2HsmVueUCNS0g/2wNW+tL3rwYZVBPRUG/wDeeg37zTK6xkK2uUhghIb5Dn8q2czs3z5gfIII6QGIMhsvvBPIxXd5kFwG4b3mfFJCwT/SIiOm8Vy19s+ZhmmJy6hQTAAjbTWNq5NtyqK+U6+kE+rnp1HtQEhhLYcEsggdCSy6g5mB0b/NKaYhgSSmizpG09ppbBZGEsVBQeqLeU+ymfV866xeIHliCd9tIB7DlThVZeOcZNzBWANWugZgP6N/xqBt2A+gQL8/TA01B1mm6XmVVGoKRHbMJqRwBz+pxnbkICiPvNEDfrWPVVJJHeBK2xlGsncrGY8svNjoegEakUiQHul8xldjyAnKIE6wd/eu71pnbNmIMMAIBbUawNI0G461H3MttIBkSSvIahQT2KxqNiaznlSQe6HGQajmBlkbyNSJO5zaEg6gxSQwoQxbLqx0KtlzdsrD8xtXKYVXIYekiO+rRlnqTBPYGpjDXSyZL8MoEqxjQjo3KP0o3A98K32t4nIxBF1Tzn1LtPeJq6TWf8JsEY22CZIaZ5mRueuhFaBWvN2MaKKKKshRRRQBRRRQBUXxzhK3VP1mJg9fbrUpRU2bMVz1ebsZfxThr29D/wCx1BjaucDjlVSGzAnSQNl+smtB4hwvMDlg9VbUe45qfaqrjcBbU+uzcQ/0kN+Y/WsrzfVd/Hzc3z6VwYtjoJjuNxt8qkcGly4Ci6LAzHcCOpO3sKd4fDWyYSzcc/1GB84GtWfhvBTAN0AAbW1ED50fW0r8s5/ZHgfBFhSR/LX4Qd2Y7uf0qB8b8MNtxcXYGdtg0D8GX/uq/imvEsELqFSJkHTqDuPnWsmOK923azKzig5KsMwYGdcrdfSdpHT3pjcxCZj6B5eoWPQ31Ey3czTjjfBmwzwZKE+htTMcp5MNjUS7n/YdK0I7w73FykSAx0JAltds32oJ/anaYEK5Fp0N0bCGk6aqG2Y9t6ZjGE211Mo2nYb6V2+GYXVyySxDKeZnUn5GkqvM8xIg7SNduRHI0vhMKbt1FUbkDsBz99Kbl87SBqTpHOr74T8Oi363HrO4P2Qfsx1O56CBTSa47w0QpZVnONB3Uyo7EiR86r+CxoUMDBKiRpqZ0mP15Qa1R1kQapPirw00m5aEjdlG4PNl6g8xWNiubqDv8ShcpBGxGux0ZSB9k7z1pDEXrZHqDyZ+ELH4n9KY3EI1/wA70ql64igrIBmDCnXmNaX1hlLWLAPpkAaid5iNY0p1g+IsrCSSNv8AOVRl9yxVioBI1jQGNAwH51L8B4I99hGiTq0bdh1Pb9qdhrB4QwWe4bsQqyAOUnSB7A1caQwWEW0gRRAFL1XMyMrdFFFFUQooooAooooAooooArwid9a9ooDxVA2AHtXtFFAFFFFAMOKcLW6pBAafiVtmH5g9CKonEfBy5j5b5D9y7+j6g+xFaVSWKwqOpDqGHekcrMB4WxCyBaVw3MXEOnaGpzh/DuJUZXuLaSObqTHYLJHsCKksbg0DQBHzP71MeHuGWzJKAkbTJo2qpvwDw6iGUBYj/wC1hA/0J+81aEQAQK6A2rymgVzcSR+R6V1RSCvcW4HbYy9on+u1ofmlQa8JsLIzOQYOV7J3HQhhV9FEVN5i50qGB8OW3bN5bvyGcC3bA7KNSO01aMLhQgA6aaAAAdFA2H40vRTkwrdFFFFUl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30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61235" t="50524" r="18353" b="823"/>
          <a:stretch>
            <a:fillRect/>
          </a:stretch>
        </p:blipFill>
        <p:spPr bwMode="auto">
          <a:xfrm>
            <a:off x="5940152" y="1268761"/>
            <a:ext cx="1551962" cy="1494482"/>
          </a:xfrm>
          <a:prstGeom prst="rect">
            <a:avLst/>
          </a:prstGeom>
          <a:noFill/>
        </p:spPr>
      </p:pic>
      <p:pic>
        <p:nvPicPr>
          <p:cNvPr id="7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15032" t="59662" r="72116" b="8526"/>
          <a:stretch>
            <a:fillRect/>
          </a:stretch>
        </p:blipFill>
        <p:spPr bwMode="auto">
          <a:xfrm>
            <a:off x="1691680" y="1484784"/>
            <a:ext cx="977161" cy="977161"/>
          </a:xfrm>
          <a:prstGeom prst="rect">
            <a:avLst/>
          </a:prstGeom>
          <a:noFill/>
        </p:spPr>
      </p:pic>
      <p:pic>
        <p:nvPicPr>
          <p:cNvPr id="8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28551" t="55702" r="56329" b="6873"/>
          <a:stretch>
            <a:fillRect/>
          </a:stretch>
        </p:blipFill>
        <p:spPr bwMode="auto">
          <a:xfrm>
            <a:off x="2918343" y="1412776"/>
            <a:ext cx="1149601" cy="1149601"/>
          </a:xfrm>
          <a:prstGeom prst="rect">
            <a:avLst/>
          </a:prstGeom>
          <a:noFill/>
        </p:spPr>
      </p:pic>
      <p:pic>
        <p:nvPicPr>
          <p:cNvPr id="9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44339" t="53613" r="39029" b="5219"/>
          <a:stretch>
            <a:fillRect/>
          </a:stretch>
        </p:blipFill>
        <p:spPr bwMode="auto">
          <a:xfrm>
            <a:off x="4387558" y="1412777"/>
            <a:ext cx="1264562" cy="1264562"/>
          </a:xfrm>
          <a:prstGeom prst="rect">
            <a:avLst/>
          </a:prstGeom>
          <a:noFill/>
        </p:spPr>
      </p:pic>
      <p:pic>
        <p:nvPicPr>
          <p:cNvPr id="11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61235" t="50524" r="18353" b="823"/>
          <a:stretch>
            <a:fillRect/>
          </a:stretch>
        </p:blipFill>
        <p:spPr bwMode="auto">
          <a:xfrm>
            <a:off x="5940152" y="3140969"/>
            <a:ext cx="1551962" cy="1494482"/>
          </a:xfrm>
          <a:prstGeom prst="rect">
            <a:avLst/>
          </a:prstGeom>
          <a:noFill/>
        </p:spPr>
      </p:pic>
      <p:pic>
        <p:nvPicPr>
          <p:cNvPr id="12" name="Picture 11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15032" t="59662" r="72116" b="8526"/>
          <a:stretch>
            <a:fillRect/>
          </a:stretch>
        </p:blipFill>
        <p:spPr bwMode="auto">
          <a:xfrm>
            <a:off x="1691680" y="3356992"/>
            <a:ext cx="977161" cy="977161"/>
          </a:xfrm>
          <a:prstGeom prst="rect">
            <a:avLst/>
          </a:prstGeom>
          <a:noFill/>
        </p:spPr>
      </p:pic>
      <p:pic>
        <p:nvPicPr>
          <p:cNvPr id="13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28551" t="55702" r="56329" b="6873"/>
          <a:stretch>
            <a:fillRect/>
          </a:stretch>
        </p:blipFill>
        <p:spPr bwMode="auto">
          <a:xfrm>
            <a:off x="2918343" y="3284984"/>
            <a:ext cx="1149601" cy="1149601"/>
          </a:xfrm>
          <a:prstGeom prst="rect">
            <a:avLst/>
          </a:prstGeom>
          <a:noFill/>
        </p:spPr>
      </p:pic>
      <p:pic>
        <p:nvPicPr>
          <p:cNvPr id="14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44339" t="53613" r="39029" b="5219"/>
          <a:stretch>
            <a:fillRect/>
          </a:stretch>
        </p:blipFill>
        <p:spPr bwMode="auto">
          <a:xfrm>
            <a:off x="4387558" y="3284985"/>
            <a:ext cx="1264562" cy="126456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4 0.32546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4 0.32546 " pathEditMode="relative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4 0.3254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Sequence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sequence is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3</a:t>
            </a:r>
            <a:r>
              <a:rPr lang="en-US" dirty="0" smtClean="0"/>
              <a:t>, …</a:t>
            </a:r>
          </a:p>
          <a:p>
            <a:endParaRPr lang="en-US" dirty="0" smtClean="0"/>
          </a:p>
          <a:p>
            <a:r>
              <a:rPr lang="en-US" dirty="0" smtClean="0"/>
              <a:t>This task considers 3 types of sequences.</a:t>
            </a:r>
          </a:p>
          <a:p>
            <a:pPr lvl="1"/>
            <a:r>
              <a:rPr lang="en-US" dirty="0" smtClean="0"/>
              <a:t>Eventually constant sequence,</a:t>
            </a:r>
          </a:p>
          <a:p>
            <a:pPr lvl="1"/>
            <a:r>
              <a:rPr lang="en-US" dirty="0" smtClean="0"/>
              <a:t>Periodic sequence, and</a:t>
            </a:r>
          </a:p>
          <a:p>
            <a:pPr lvl="1"/>
            <a:r>
              <a:rPr lang="en-US" dirty="0" smtClean="0"/>
              <a:t>Polynomial sequence.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sequence is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3</a:t>
            </a:r>
            <a:r>
              <a:rPr lang="en-US" dirty="0" smtClean="0"/>
              <a:t>, …</a:t>
            </a:r>
          </a:p>
          <a:p>
            <a:endParaRPr lang="en-US" dirty="0" smtClean="0"/>
          </a:p>
          <a:p>
            <a:r>
              <a:rPr lang="en-US" dirty="0" smtClean="0"/>
              <a:t>A sequence is a </a:t>
            </a:r>
            <a:r>
              <a:rPr lang="en-US" dirty="0" smtClean="0">
                <a:solidFill>
                  <a:srgbClr val="FF0000"/>
                </a:solidFill>
              </a:rPr>
              <a:t>degree-d eventually constant sequence</a:t>
            </a:r>
            <a:r>
              <a:rPr lang="en-US" dirty="0" smtClean="0"/>
              <a:t> if a</a:t>
            </a:r>
            <a:r>
              <a:rPr lang="en-US" baseline="-25000" dirty="0" smtClean="0"/>
              <a:t>n</a:t>
            </a:r>
            <a:r>
              <a:rPr lang="en-US" dirty="0" smtClean="0"/>
              <a:t> equals to a constant for all </a:t>
            </a:r>
            <a:r>
              <a:rPr lang="en-US" dirty="0" err="1" smtClean="0"/>
              <a:t>n≥d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4, 8, 10, 5, 21, 7, 7, 7, 7, …</a:t>
            </a:r>
          </a:p>
          <a:p>
            <a:pPr lvl="1"/>
            <a:r>
              <a:rPr lang="en-US" dirty="0" smtClean="0"/>
              <a:t>Since a</a:t>
            </a:r>
            <a:r>
              <a:rPr lang="en-US" baseline="-25000" dirty="0" smtClean="0"/>
              <a:t>n</a:t>
            </a:r>
            <a:r>
              <a:rPr lang="en-US" dirty="0" smtClean="0"/>
              <a:t>=7 for n≥5, this sequence is of degree 5</a:t>
            </a:r>
          </a:p>
          <a:p>
            <a:endParaRPr lang="en-US" dirty="0" smtClean="0"/>
          </a:p>
          <a:p>
            <a:r>
              <a:rPr lang="en-US" dirty="0" smtClean="0"/>
              <a:t>A sequence is a </a:t>
            </a:r>
            <a:r>
              <a:rPr lang="en-US" dirty="0" smtClean="0">
                <a:solidFill>
                  <a:srgbClr val="FF0000"/>
                </a:solidFill>
              </a:rPr>
              <a:t>degree-d periodic sequence</a:t>
            </a:r>
            <a:r>
              <a:rPr lang="en-US" dirty="0" smtClean="0"/>
              <a:t> if a</a:t>
            </a:r>
            <a:r>
              <a:rPr lang="en-US" baseline="-25000" dirty="0" smtClean="0"/>
              <a:t>n</a:t>
            </a:r>
            <a:r>
              <a:rPr lang="en-US" dirty="0" smtClean="0"/>
              <a:t> = a</a:t>
            </a:r>
            <a:r>
              <a:rPr lang="en-US" baseline="-25000" dirty="0" smtClean="0"/>
              <a:t>n-d-1</a:t>
            </a:r>
            <a:r>
              <a:rPr lang="en-US" dirty="0" smtClean="0"/>
              <a:t> for </a:t>
            </a:r>
            <a:r>
              <a:rPr lang="en-US" dirty="0" err="1" smtClean="0"/>
              <a:t>n≥d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1, 2, 3, 4, 1, 2, 3, 4, 1, 2, …</a:t>
            </a:r>
          </a:p>
          <a:p>
            <a:pPr lvl="1"/>
            <a:r>
              <a:rPr lang="en-US" dirty="0" smtClean="0"/>
              <a:t>Since a</a:t>
            </a:r>
            <a:r>
              <a:rPr lang="en-US" baseline="-25000" dirty="0" smtClean="0"/>
              <a:t>n</a:t>
            </a:r>
            <a:r>
              <a:rPr lang="en-US" dirty="0" smtClean="0"/>
              <a:t> = a</a:t>
            </a:r>
            <a:r>
              <a:rPr lang="en-US" baseline="-25000" dirty="0" smtClean="0"/>
              <a:t>n-4</a:t>
            </a:r>
            <a:r>
              <a:rPr lang="en-US" dirty="0" smtClean="0"/>
              <a:t>, this sequence is of degree 3.</a:t>
            </a:r>
          </a:p>
          <a:p>
            <a:endParaRPr lang="en-US" dirty="0" smtClean="0"/>
          </a:p>
          <a:p>
            <a:r>
              <a:rPr lang="en-US" dirty="0" smtClean="0"/>
              <a:t>A sequence is a </a:t>
            </a:r>
            <a:r>
              <a:rPr lang="en-US" dirty="0" smtClean="0">
                <a:solidFill>
                  <a:srgbClr val="FF0000"/>
                </a:solidFill>
              </a:rPr>
              <a:t>degree-d polynomial sequence</a:t>
            </a:r>
            <a:r>
              <a:rPr lang="en-US" dirty="0" smtClean="0"/>
              <a:t> if a</a:t>
            </a:r>
            <a:r>
              <a:rPr lang="en-US" baseline="-25000" dirty="0" smtClean="0"/>
              <a:t>n</a:t>
            </a:r>
            <a:r>
              <a:rPr lang="en-US" dirty="0" smtClean="0"/>
              <a:t> is a polynomial of degree d.</a:t>
            </a:r>
          </a:p>
          <a:p>
            <a:pPr lvl="1"/>
            <a:r>
              <a:rPr lang="en-US" dirty="0" smtClean="0"/>
              <a:t>E.g. 1, 2, 5, 10, 17, 26, …</a:t>
            </a:r>
          </a:p>
          <a:p>
            <a:pPr lvl="1"/>
            <a:r>
              <a:rPr lang="en-US" dirty="0" smtClean="0"/>
              <a:t>Since a</a:t>
            </a:r>
            <a:r>
              <a:rPr lang="en-US" baseline="-25000" dirty="0" smtClean="0"/>
              <a:t>n</a:t>
            </a:r>
            <a:r>
              <a:rPr lang="en-US" dirty="0" smtClean="0"/>
              <a:t> = n</a:t>
            </a:r>
            <a:r>
              <a:rPr lang="en-US" baseline="30000" dirty="0" smtClean="0"/>
              <a:t>2</a:t>
            </a:r>
            <a:r>
              <a:rPr lang="en-US" dirty="0" smtClean="0"/>
              <a:t>+1,  this sequence is of degree 2.</a:t>
            </a:r>
          </a:p>
          <a:p>
            <a:endParaRPr lang="en-US" dirty="0" smtClean="0"/>
          </a:p>
          <a:p>
            <a:r>
              <a:rPr lang="en-US" sz="3300" dirty="0" smtClean="0"/>
              <a:t>Given a sequence,</a:t>
            </a:r>
          </a:p>
          <a:p>
            <a:pPr lvl="1"/>
            <a:r>
              <a:rPr lang="en-US" sz="2900" dirty="0" smtClean="0"/>
              <a:t>we aims to find its minimum degree, then predict the next entry of the sequence.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the next entry of a eventually constant sequence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E.g. </a:t>
            </a:r>
            <a:r>
              <a:rPr lang="en-US" sz="2400" dirty="0" smtClean="0"/>
              <a:t>10, 4, 9, 22, 5, 5, 5</a:t>
            </a:r>
          </a:p>
          <a:p>
            <a:pPr lvl="1"/>
            <a:r>
              <a:rPr lang="en-US" sz="2400" dirty="0" smtClean="0"/>
              <a:t>The minimum degree is 4.</a:t>
            </a:r>
          </a:p>
          <a:p>
            <a:pPr lvl="1"/>
            <a:r>
              <a:rPr lang="en-US" sz="2400" dirty="0" smtClean="0"/>
              <a:t>The next entry is 5.</a:t>
            </a:r>
          </a:p>
          <a:p>
            <a:endParaRPr lang="en-US" sz="2800" dirty="0" smtClean="0"/>
          </a:p>
          <a:p>
            <a:r>
              <a:rPr lang="en-US" sz="2800" dirty="0" smtClean="0"/>
              <a:t>Suppose the sequence is 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a</a:t>
            </a:r>
            <a:r>
              <a:rPr lang="en-US" sz="2800" baseline="-25000" dirty="0" smtClean="0"/>
              <a:t>n-1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The degree q is the smallest q such that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=a</a:t>
            </a:r>
            <a:r>
              <a:rPr lang="en-US" sz="2400" baseline="-25000" dirty="0" smtClean="0"/>
              <a:t>q+1</a:t>
            </a:r>
            <a:r>
              <a:rPr lang="en-US" sz="2400" dirty="0" smtClean="0"/>
              <a:t>=…=a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 next entry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equals a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the next entry of a periodic sequence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E.g. </a:t>
            </a:r>
            <a:r>
              <a:rPr lang="en-US" sz="2000" dirty="0" smtClean="0"/>
              <a:t>0, 1, 1, 0, 1, 1, 0;</a:t>
            </a:r>
          </a:p>
          <a:p>
            <a:pPr lvl="1"/>
            <a:r>
              <a:rPr lang="en-US" sz="2000" dirty="0" smtClean="0"/>
              <a:t>The minimum degree is 2 with seed “0 1 1”.</a:t>
            </a:r>
          </a:p>
          <a:p>
            <a:pPr lvl="1"/>
            <a:r>
              <a:rPr lang="en-US" sz="2000" dirty="0" smtClean="0"/>
              <a:t>The next entry is 1.</a:t>
            </a:r>
          </a:p>
          <a:p>
            <a:pPr lvl="1"/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Note: If we assume the degree is 6 with seed “0 1 1 0 1 1 0”, then we will predict the next entry is 0.</a:t>
            </a:r>
          </a:p>
          <a:p>
            <a:endParaRPr lang="en-US" sz="2000" dirty="0" smtClean="0"/>
          </a:p>
          <a:p>
            <a:r>
              <a:rPr lang="en-US" sz="2000" dirty="0" smtClean="0"/>
              <a:t>To find the minimum degree d, we just shift the sequence.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Then, the next entry a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 equals a</a:t>
            </a:r>
            <a:r>
              <a:rPr lang="en-US" sz="2000" baseline="-25000" dirty="0" smtClean="0"/>
              <a:t>7-1-d </a:t>
            </a:r>
            <a:r>
              <a:rPr lang="en-US" sz="2000" dirty="0" smtClean="0"/>
              <a:t>= a</a:t>
            </a:r>
            <a:r>
              <a:rPr lang="en-US" sz="2000" baseline="-25000" dirty="0" smtClean="0"/>
              <a:t>7-1-2 </a:t>
            </a:r>
            <a:r>
              <a:rPr lang="en-US" sz="2000" dirty="0" smtClean="0"/>
              <a:t>= 1.</a:t>
            </a:r>
            <a:endParaRPr lang="en-SG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8674" y="4653136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0 1 1 0 1 1 0</a:t>
            </a:r>
            <a:endParaRPr lang="en-SG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6706" y="4973106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0 1 1 0 1 1 0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(d=0)</a:t>
            </a:r>
            <a:endParaRPr lang="en-SG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4973106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0 1 1 0 1 1 0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(d=1)</a:t>
            </a:r>
            <a:endParaRPr lang="en-SG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7936" y="4973106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0 1 1 0 1 1 0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(d=2)</a:t>
            </a:r>
            <a:endParaRPr lang="en-SG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the next entry of a polynomial sequence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E.g. </a:t>
            </a:r>
            <a:r>
              <a:rPr lang="en-US" sz="2400" dirty="0" smtClean="0"/>
              <a:t>0, 1, 4, 9, 16;</a:t>
            </a:r>
          </a:p>
          <a:p>
            <a:pPr lvl="1"/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= 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; Hence, the minimum degree is 2.</a:t>
            </a:r>
          </a:p>
          <a:p>
            <a:pPr lvl="1"/>
            <a:r>
              <a:rPr lang="en-US" sz="2400" dirty="0" smtClean="0"/>
              <a:t>The next entry is 25.</a:t>
            </a:r>
            <a:endParaRPr lang="en-SG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the degree of a polynomial sequence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Observation: a degree-d sequence can be transformed to a degree-(d-1) sequence by subtracting adjacent entries.</a:t>
            </a:r>
          </a:p>
          <a:p>
            <a:r>
              <a:rPr lang="en-US" dirty="0" smtClean="0"/>
              <a:t>E.g. a[n] = 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Hence, the degree can be found by checking how many rounds is enough to convert the input sequence to a deg-0 sequence.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3356992"/>
            <a:ext cx="8972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= (0 1 4 9 16 25 36 49   ) --- deg-2 a[n]=n</a:t>
            </a:r>
            <a:r>
              <a:rPr lang="en-US" sz="2400" baseline="300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1 3 5 7  9 11 13        --- deg-1 a[n]=2n+1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2 2 2 2  2  2           --- deg-0 a[n]=2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the next </a:t>
            </a:r>
            <a:r>
              <a:rPr lang="en-US" dirty="0" err="1" smtClean="0"/>
              <a:t>entiry</a:t>
            </a:r>
            <a:r>
              <a:rPr lang="en-US" dirty="0" smtClean="0"/>
              <a:t> of a polynomial sequence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a[n] = 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092767"/>
            <a:ext cx="8972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= (0 1 4 9 16 25 36 49   ) --- deg-2 a[n]=n</a:t>
            </a:r>
            <a:r>
              <a:rPr lang="en-US" sz="2400" baseline="300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1 3 5 7  9 11 13        --- deg-1 a[n]=2n+1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2 2 2 2  2  2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--- deg-0 a[n]=2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383143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SG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347139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SG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6715" y="311135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64</a:t>
            </a:r>
            <a:endParaRPr lang="en-SG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the next entry of any sequence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E.g. 1 1 0 1</a:t>
            </a:r>
          </a:p>
          <a:p>
            <a:pPr lvl="1"/>
            <a:r>
              <a:rPr lang="en-US" dirty="0" smtClean="0"/>
              <a:t>If the sequence is “</a:t>
            </a:r>
            <a:r>
              <a:rPr lang="en-US" dirty="0" err="1" smtClean="0"/>
              <a:t>Ec</a:t>
            </a:r>
            <a:r>
              <a:rPr lang="en-US" dirty="0" smtClean="0"/>
              <a:t>”, degree is 3 and the next entry is 1.</a:t>
            </a:r>
          </a:p>
          <a:p>
            <a:pPr lvl="1"/>
            <a:r>
              <a:rPr lang="en-US" dirty="0" smtClean="0"/>
              <a:t>If the sequence is “</a:t>
            </a:r>
            <a:r>
              <a:rPr lang="en-US" dirty="0" err="1" smtClean="0"/>
              <a:t>Pe</a:t>
            </a:r>
            <a:r>
              <a:rPr lang="en-US" dirty="0" smtClean="0"/>
              <a:t>”, degree is 2 with seed “1 1 0” and the next entry is 1.</a:t>
            </a:r>
          </a:p>
          <a:p>
            <a:pPr lvl="1"/>
            <a:r>
              <a:rPr lang="en-US" dirty="0" smtClean="0"/>
              <a:t>If the sequence is “Po”, degree is 3 with 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 = (2n</a:t>
            </a:r>
            <a:r>
              <a:rPr lang="en-US" baseline="30000" dirty="0" smtClean="0"/>
              <a:t>3</a:t>
            </a:r>
            <a:r>
              <a:rPr lang="en-US" dirty="0" smtClean="0"/>
              <a:t>-8n</a:t>
            </a:r>
            <a:r>
              <a:rPr lang="en-US" baseline="30000" dirty="0" smtClean="0"/>
              <a:t>2</a:t>
            </a:r>
            <a:r>
              <a:rPr lang="en-US" dirty="0" smtClean="0"/>
              <a:t>+6n+4)/4. The next entry is 7.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Since 2 is the lowest degree, the sequence is a periodic sequence with seed “1 1 0”.</a:t>
            </a:r>
          </a:p>
          <a:p>
            <a:pPr lvl="1"/>
            <a:r>
              <a:rPr lang="en-US" dirty="0" smtClean="0"/>
              <a:t>Thus, the next entry is 1.</a:t>
            </a:r>
          </a:p>
          <a:p>
            <a:endParaRPr lang="en-US" dirty="0" smtClean="0"/>
          </a:p>
          <a:p>
            <a:r>
              <a:rPr lang="en-US" dirty="0" smtClean="0"/>
              <a:t>The algorithm just find the lowest degree among “</a:t>
            </a:r>
            <a:r>
              <a:rPr lang="en-US" dirty="0" err="1" smtClean="0"/>
              <a:t>Ec</a:t>
            </a:r>
            <a:r>
              <a:rPr lang="en-US" dirty="0" smtClean="0"/>
              <a:t>”, “</a:t>
            </a:r>
            <a:r>
              <a:rPr lang="en-US" dirty="0" err="1" smtClean="0"/>
              <a:t>Pe</a:t>
            </a:r>
            <a:r>
              <a:rPr lang="en-US" dirty="0" smtClean="0"/>
              <a:t>”, and “Po”. Then, obtain the next entry.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for SEQUENCE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42 contestants submit answer to this question.</a:t>
            </a:r>
          </a:p>
          <a:p>
            <a:r>
              <a:rPr lang="en-SG" dirty="0" smtClean="0"/>
              <a:t>3 contestants were awarded 70/70.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Tan Tuck Choy Aaron</a:t>
            </a:r>
          </a:p>
          <a:p>
            <a:r>
              <a:rPr lang="en-SG" dirty="0" err="1" smtClean="0"/>
              <a:t>Ooi</a:t>
            </a:r>
            <a:r>
              <a:rPr lang="en-SG" dirty="0" smtClean="0"/>
              <a:t> Wei Tsang</a:t>
            </a:r>
          </a:p>
          <a:p>
            <a:r>
              <a:rPr lang="en-SG" dirty="0" smtClean="0"/>
              <a:t>Chan </a:t>
            </a:r>
            <a:r>
              <a:rPr lang="en-SG" dirty="0" err="1" smtClean="0"/>
              <a:t>Mun</a:t>
            </a:r>
            <a:r>
              <a:rPr lang="en-SG" dirty="0" smtClean="0"/>
              <a:t> </a:t>
            </a:r>
            <a:r>
              <a:rPr lang="en-SG" dirty="0" err="1" smtClean="0"/>
              <a:t>Choon</a:t>
            </a:r>
            <a:r>
              <a:rPr lang="en-SG" dirty="0" smtClean="0"/>
              <a:t> and his technical committee</a:t>
            </a:r>
          </a:p>
          <a:p>
            <a:r>
              <a:rPr lang="en-SG" dirty="0" smtClean="0"/>
              <a:t>Scientific Committee</a:t>
            </a:r>
          </a:p>
          <a:p>
            <a:pPr lvl="1"/>
            <a:r>
              <a:rPr lang="en-SG" dirty="0" smtClean="0"/>
              <a:t>Frank STEPHAN </a:t>
            </a:r>
          </a:p>
          <a:p>
            <a:pPr lvl="1"/>
            <a:r>
              <a:rPr lang="en-SG" dirty="0" err="1" smtClean="0"/>
              <a:t>Golam</a:t>
            </a:r>
            <a:r>
              <a:rPr lang="en-SG" dirty="0" smtClean="0"/>
              <a:t> </a:t>
            </a:r>
            <a:r>
              <a:rPr lang="en-SG" dirty="0" err="1" smtClean="0"/>
              <a:t>Ashraf</a:t>
            </a:r>
            <a:endParaRPr lang="en-SG" dirty="0" smtClean="0"/>
          </a:p>
          <a:p>
            <a:pPr lvl="1"/>
            <a:r>
              <a:rPr lang="en-SG" dirty="0" smtClean="0"/>
              <a:t>Martin </a:t>
            </a:r>
            <a:r>
              <a:rPr lang="en-SG" dirty="0" err="1" smtClean="0"/>
              <a:t>Henz</a:t>
            </a:r>
            <a:endParaRPr lang="en-SG" dirty="0" smtClean="0"/>
          </a:p>
          <a:p>
            <a:pPr lvl="1"/>
            <a:r>
              <a:rPr lang="en-SG" dirty="0" smtClean="0"/>
              <a:t>Steven </a:t>
            </a:r>
            <a:r>
              <a:rPr lang="en-SG" dirty="0" err="1" smtClean="0"/>
              <a:t>Halim</a:t>
            </a:r>
            <a:endParaRPr lang="en-SG" dirty="0" smtClean="0"/>
          </a:p>
          <a:p>
            <a:pPr lvl="1"/>
            <a:r>
              <a:rPr lang="en-SG" dirty="0" smtClean="0"/>
              <a:t>Tan </a:t>
            </a:r>
            <a:r>
              <a:rPr lang="en-SG" dirty="0" err="1" smtClean="0"/>
              <a:t>Keng</a:t>
            </a:r>
            <a:r>
              <a:rPr lang="en-SG" dirty="0" smtClean="0"/>
              <a:t> Yan, Colin</a:t>
            </a:r>
          </a:p>
          <a:p>
            <a:endParaRPr lang="en-US" dirty="0" smtClean="0"/>
          </a:p>
          <a:p>
            <a:r>
              <a:rPr lang="en-US" dirty="0" smtClean="0"/>
              <a:t>A special thanks to Felix who helps to validate TUTOR and </a:t>
            </a:r>
            <a:r>
              <a:rPr lang="en-US" dirty="0" err="1" smtClean="0"/>
              <a:t>Koh</a:t>
            </a:r>
            <a:r>
              <a:rPr lang="en-US" dirty="0" smtClean="0"/>
              <a:t> </a:t>
            </a:r>
            <a:r>
              <a:rPr lang="en-US" dirty="0" err="1" smtClean="0"/>
              <a:t>Zi</a:t>
            </a:r>
            <a:r>
              <a:rPr lang="en-US" dirty="0" smtClean="0"/>
              <a:t> Chun who generates the statistics.</a:t>
            </a:r>
            <a:endParaRPr lang="en-SG" dirty="0" smtClean="0"/>
          </a:p>
          <a:p>
            <a:endParaRPr lang="en-SG" dirty="0" smtClean="0"/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47664" y="1196752"/>
            <a:ext cx="6120680" cy="35283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Change Example (II)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440160"/>
          </a:xfrm>
        </p:spPr>
        <p:txBody>
          <a:bodyPr/>
          <a:lstStyle/>
          <a:p>
            <a:r>
              <a:rPr lang="en-US" dirty="0" smtClean="0"/>
              <a:t>Minimum number of coins to pay $0.45:</a:t>
            </a:r>
            <a:endParaRPr lang="en-SG" dirty="0"/>
          </a:p>
        </p:txBody>
      </p:sp>
      <p:sp>
        <p:nvSpPr>
          <p:cNvPr id="1026" name="AutoShape 2" descr="data:image/jpg;base64,/9j/4AAQSkZJRgABAQAAAQABAAD/2wCEAAkGBhQSERUUEhQWFRQWGRkaGBgXGBYXHBgWGRwYFRgYGBgcGyceGRwjHBcXHzAgKigpLSwsFx8yNTAqNSYrLCkBCQoKDgwOGg8PGikcHBwpKSwpLCkpKSwpKSkpKSwpLCkpKSkpLCkpKSkpKSksKSwpKSkpKSkpKSwpKSwsKikpKf/AABEIAIsA2gMBIgACEQEDEQH/xAAbAAABBQEBAAAAAAAAAAAAAAAAAwQFBgcCAf/EAD4QAAIBAgQEBAMGBQIGAwEAAAECEQADBBIhMQVBUWEGEyJxMoGRQlKhscHRFCNicvCC4TNTkqKy8SRDwhX/xAAYAQADAQEAAAAAAAAAAAAAAAAAAQIDBP/EAB8RAQEBAQACAgMBAAAAAAAAAAABEQIhMQMSIkFRBP/aAAwDAQACEQMRAD8A1iiiis2gooooAooopAUUUUwKKKKAKKKrXiTxomH/AJdseZeOkDUAnrG57UBY7lwKJYgDqTA+pqIxXi/C25m6CRyUE1nd/FXcS3/yL8MCZtTDKB2PpUzpG9V1yJMTGsazAp4f1rXl8e4T77f9NP8ACeJcNc+C8s9D6T+NZP5hNn+WloIFhi2TNm+esnoOld3LKpZGZCLgA1BYGW2lSCsDntRg+rZ6KyXhHiPE4dEcNmtsYyEltfY6gHkR0rROAeJLeLX0mHHxLOvuO1GFZiWooopAUUUUAUUlfxSJq7Kv9zAfmaaHxDhtvPt/9QoCQopKxikcSjK39pB/KlaAKKKKAKKK5u3QqlmMACSe1AdVXeJ+OLFolVzXGG+UaA92/aageO+JGxBKIxSyDDMASdevcwdOVQ+O4aLYV0YZTESdTO8DtziovUVOU5jPH9+JWzlU7Eqd9uZg61y3jXFoAz21jnovPYEBpBqu3MQ9yLayWICsxacwHrE+0zmNd4vDQoaEKyvmlGJJI2meXfUGjVfWLdhPH+oF+yyT9pdf+0/uatGDxyXVzW2DDt+o5VmSXUuXJJLR9h9A3JUX967wWIu2XZ7YZQvxASQo5gnmO1H2/pXlqNFRnA+NriEkaMNx+o7flUjcuBQWOwBJ9gJNUhW/Gnib+HQW7et65oI5A6fU1n+IW7hMr6MznV41EbqrfqIrjiXEExN+7cu3GQkjJAmPfoAI2phi3dENrOjqYMjXTsSJU1SuXOKxIF3PaJ66/ZYaaGdQKMLg7uIc5FLGRmIEAEmNTyk0ztW5O2brHTerbwnBFLINp/MRjmcAAMukFWE6diNDNCzd/CLn/hlcgBDXLhCKXBIPliSxA1E+9Q+Md7U2/NDrzCMxUkciDFWgY28VjybbwRPmkFVb/lorMFgbfnTHifDWv281vCulwGGCgBSo3ygan3gxQEfY8QEZjlE+kW4mLZAgFR2BPXen+Et3LKreRmW8PUyErMT8QA2H9J6/Kq1lKNrKsp7gg/oamuHYMXs1y6ztHxKNPSBMlztJ0p+k3y1ngHGVxNkON9mHQ/sakqzHwXxdbWKyIT5VzLIJnKTpBPOGgT/VWms0Ak6Ab1NRZhLF4tLSF7jBVG5P+b1ROLeOLl0xZPk2iY8wzJ+cen5U241xRsbfy5stlZy6gDpmMkT17Cai7+LIVrVxAxXRSDAH036zVYI9xS5ALjEXWmGJbNykdxXox651/kpB+zJO++s7imVvCvef0jMeZ026mN6frwi0nxktsPSYjWCw/UGkrHS4pC4FtMrbSGhp6mNB+NT3DvF1yzHmst63MFgRmX8p9o+dQGK4CV9dtwwHtGkaD/fnpSGFvICzMq5gDA0A76c27fPlTPGs4PGpdQPbYMp5j9eh7UvWZcE40+EuK0EWbnxJuY5MBvOu/MVpdu4GAIIIIkHsdRU2IdVUPGPE2Zhh7fLV9Y13A+Q194q3k1nuMzG6WEFnhiIkerke2wqO7kVzDW4/krAVQSNiPMDg7nNmiZnl7Vzw+0rAsUDEGPV8OvRR6ifwpa5ZtiZZf7bS6D2k0nheFpcYgOyQJJZYAA5ypJrJojcfYCuQgYACDmj3IkaEbU2UMgIYEEjYgiR7RrU2yJZDPZK3WGgJUgqTu4ExtEUjYxl28rJfIyROZ59JHMbmTtHeKcoGFwSMg0+ITJADQPuLOVh714LhZRbLkLIgtO3SOXtz606ucDQJ5i38yaSFDAj/AEA6CubNq1ya575V5f6qVodJe/hbiXLLSAPWJ3HPQaCRyq2eK+IAYFnXa4AB7Nr+VVS5hQFJVgwPOIIY/eHelOJYkthf4cawzkfJCwH41XPf6TeVTw96w1rJckPvmyTBJ7EE8h0pzwPw/wCYSXQlV1BYm2oXmznfL2GpqIwmHzOoAmSBHXbSrHxE+WtxXxAzuQWRRMZdg7AiPaukvTjHY1bVs2rIRcw9ToCuYyRuwzBRO3OlkHkAW7Ci47g6aHMdJZmPwjsIpvwq7ZcNbvj0tp5i6lDyb2pubzYe66uAxyhQ4kiN8wPPMI9tqk47xONuljnA09IAMhfan2HvX7wkDKAAo2UDoASRTLh3GEL/AM1My6qRJXQ8wQNxyp1isYgX+SmRVMBZzHXSSTMk86C8IXjlpvNHmBg5Vc065m1XMDzkATHOaQGGdRLBlHeRNWvh+MOUMUdFSfVbVSdfskwSuusiun8cWYKlb1xdiGuBgexBTUfT3p+T9qpw8sLq5TueXb/ePpWo+L+LZcGoB9V4KP8ATAzVmmHg4hBbVlQuAASCdTtIHf6CrFxvGG6lscrawPmSf0H0oTZhs1zIoFu7ED1rJ1Y84Ig6QNDyqMJ1094H6AUrbtSRJAGmrbDlM9KnMNg8jenUEakx6e4YaFTyP1in6EmuOCYbKmYgSTqSV9PtqCPr8qZ47EHzDG0z+G4PKpfF8PLxltr5kaMoHqAIMETDaTy51CX+E3lYjy2AnmIA6anSO8x3qVWJvht3MkiZ5xoQO55ga/WoLiVjy7vpJ+8Dz+RqQtcFuoAUuw3NR8P4701xSZnlhDfaHKe3T2oF9O7Ft7ugXfdypMnueR15U3GOur6RcYAaRmOkaRSuHw4YmXyxB/GJjMJMwB70ndw/qPqB1P2Y/DlTQ1jiH/Buf2P/AOJrPbrEHnOmg7gafjWj3LeYFTzBH1EVn3EbIXJG+UBtftKSv7fSsPkuYfL21bdR8IWOXNR/UB8PvTPG3TBysDIIOWTp02p6MfIgI0mBObUn5atPQ17cypIMtc6A+lfc7sewrJrhrh8G9sZmIEg6MNxsQRyrpMIpSFIA/rgydhvAgfWmjcU1y3A07gDr19qV/wD6eQA5PXy5gz+tPyCVy01l8rhgpEkwYb26+9PLGIcmLAYHqP8A9E6D3muMFDaXcySSQTqBPUaEfWnVwmzIYNcRtspAUnuDE+1K0GuKvXSxW6oBnfmQNiY0/Om+LueXdtHcBlJ9og/hTu/e8zkQselTGn0p3wLgv8RcYsPSBH1EfrTnsfpRbuFZLzWgCWViBlmSZ0IjXUVL2PDSpGeblzeM2VFPRm+JvlTnxXwd7T+YJDKBbuEaT/y7gPRgMvupqG4NiIuMWJkKcsmYY7b9K6t1mnLuBsocj2lzHX+UrSoHMszCCN4ileJlUw3lvnazk/4kANMyApcaidwCexFVviePacit7kTqa6tC0tlTc81pJ0DgLmHYIde9B4b43FWhAtBzBJLuRJkDQAaR+9NzimnSZP8A72pdkt3bttLSeWNASWLGNySTtCg05fjSI3lrYtG1oPUoLMOpfefanBh5wrjqnQxbf7y6fUc6fcRs2sQvwqlyNLqwFYjk46mN6r3EsGEYNbk23ErOpHJlJOpg8+hFJ2LxQESRPLl8+9BZiS8M2S13NGltGf8A1Zcqj3zOPpVhx3DitpgRsqN8pg/+Q+hp14J8PkKuYakh37KJ8tPczmPyq3cVwAdZiYBDDqh0NIVnPCUGYmJgbkLA9y23yBqYfFAAjQAc525/dUj31qHuWjh7zK240kdDsQeQI/CleJYgeVAInQxJPzgt+xO9OjkzxOPYmQRHTSD7ipLB8eOgaQRtBge5O34adDTGximacttBaUevMASR3aZBOwHWKboURQ7S2YnIkxoPtMd/kN6QtWO1xEMZ5bTGsHr7n7GrGCTl5MOLDMQFU5vlBHaNh89aY/xACh7UqJysra5Tvo3Qge9K2OKHZxI7D8ulA03aweYI9x8qRqUa+bpVEXUmB7mrJa4IgUD+HLQAM0j1f1fPenuJWyoLjfBldpUxcaYB2YxqPfn8qnaRxmEW6hVp6gjQgjZh0IrPrmUS4zq3f8pyxGoGk8n+H5c64vYoKI58yTPyFT3FsAXbJchMR9i5EJeHfkHqq38GUOVpzDedx8q588+WpXC4ZnltujaanpqRNcBgVOdyXGyAaD3M/lS+DsXCm1t7cwVcqCOsa6A9edMMol8gIAmNZjt396oH+Gxxgo++n+TTpMQFVkPqBEjsRsR7VGI2aP8APxqU4fgUCm7eY+SDtzuMPsr26nalhnOEwmRBccfEYtod3baeyirlwrBeVbAOrnVj1Y/pULw64Gb+JxJCKNLSHkvKBv8AvSt3xvhwfTmbuAP3q+JJ5pXnq+JEhxfhnmroAWgiDoHQ7ox5A8jyMGsm414ebDsXUE2piTup+5c6N0POtMseMbDb51B5spineMwFrFJmRgGiMw1BH3XXZh2371rqLxefcYkq7d+Z0196eYfizW0KBbZEz6lV45aTpVt4z4GQarNhvZntH+0gZ0noZqOwnALqI1trSX0Os2mtl1PIgn1DXkRVSyi82Ip7qOou5AjggHKIDq0qdOREbjqKZ8bwOVgw+G4oI6TlhgO4PKpfH8IvZQqYZ7dtdADEk7yxMTqadcMwOIQZWNpFmQLmS4QeoRQzChSF4ihVEQ7rJM9wo/MGpzwx4Xa463HXoyIeZ++45IOnOpTg/BLZu5iwdzqbt6AATzS3zM82J9qvOBwqIvo9U6s0yWPUn9OVLU2vcFhBbUKNTuT1J3P+cgKXoooQrfiLw95o9Ojgeg/eH3GPUcj8qof8KRcyXJWCAwO4H+c6190BEHaofinAkuj+YpcDZxo6+/3qNw4z7iOHuEfYFtdlR0IHcgGSepiaYNbJQMTMen26VZsX4L1/lXUPZxkb6xBpLD+GMTbkoygEQfWhH0P509h4g71goqg6FvUR01IUH5a/Oi0pJAAJJiANzViw/hF3M3Lok6kiXP6CrRwjw4lkehcpO7GC59jEL7AfOn9oMMPDPho2vVc+MiCPuLuV/ubn0HvVprxVAEAaV7UpFFFFAI4vBpdQpcUMp/DuDyqvcS4LlWHBuKPheAXA+62okfjVnoNTeZTlsZ35dhWnLfDbSPKOnQAkmuLOLsJ8IxO8wDbX8YNXrF8Gs3PiQfLT8qZDwfhgZyH6mo+i51FOXy3P8uy5He5J+YVB+dOsVhihD3RLbW7ewXpAP61ecLw61b+FAsVSuI4o3btxgA2sBS2X08yNROsCKjrnHR8Vl9GV1LjHO5DOu6tlIjsJO1RXFMSC/pJJiI107agU7Nn1AgAKugkAx2zDQgULhUe7qY7gST2Hf3py46LzsM7fECyhfMI0jKdF03JMx+tTmDxZtsvlZ0fprDe4O3vqKh8VhBnbKIGkCZ+p5/lTgMUULrz23+vSi3+FzLPbROE8TXEW5IEj4lPXqOxpLFeGrL8o+h/Oq14dx3l3FIEIwgiZ20k6adflVj8Vcc/hbJK63H9Nsf1HSfYVfP5OP5ObxfHqqf4sw9nDnKpz3IJKrplA5sdY9qrSY0swVmKoTqFOXT33p8ge27NdUF987C4ZbuAQIOtRd4ZmJCgTrAmB7TrV8yIOFsDzIdFiDoXzCRsZLde9OuG3WVj5bMjEwmViAW3POIjvTH+BHleYGBPNYOimQDPPauf4NlCsylVOxIAnvG9UKvHCPGtxZ84eZaBjzF+Jf7gNCO+nOrph8QrqGQhlYSCOYrIsJmOVBKgawu7bAzOhOX6RVh8KccFm95Uk2nMCTOR+RB5g0YzrQKTv4lbal3YKo3JMCvbt0KpZjAAknoBWdcb4g+LLEkhF1trKwIO7dzU24cmpDxB4xRli3azdHf0z3A3jvVcPGmy5gU30WLhmN9ZrpLD3wFC5nB+LQaSd+XzmusTwdrYyi4pk6qusnoDB2qPxaxMcF8XtaXM1pGUndSQw+RkH61c+GcYt4hc1tp6g6Ee4rPb3BWVNSjAQSFkGOevOkcFjiLitaJFyQByAXo3WaJZE3nWqUUy4TxIX7YaIYaMvRhuPb96e1bMUUUUwKKKKAKKKKASxXwP/AGt+RrPL2DFzMWYCGadCecfjWkFZ061RuKYXI5Ur8XPl3/HWsu3X/mzzCCI5TKSsRsYGkafvG9IYbCAMMrBvi2BHLoeXend5rTKFzAkTM6McsCCek8qSwmVnJVSpy6g7A9prCu2S6aXsATmaQNdOp1jReeulObhJAUWyHiFjcMOc827HSvMIiN9o+YZInQAzMT8vxp1xCzlUEsdpLE65uQEQfnT08R+EZ8yq+aZPxZpPI77CK48UcRF/EKHJyJbGg3zQMxjnr+VL4cMMzMS2QQusyz7fOKgsdaPnSRy/LQ/l+NbfH7cfz2eIPLLEJ5mZRsTKgHp6tqUt2HsmVueUCNS0g/2wNW+tL3rwYZVBPRUG/wDeeg37zTK6xkK2uUhghIb5Dn8q2czs3z5gfIII6QGIMhsvvBPIxXd5kFwG4b3mfFJCwT/SIiOm8Vy19s+ZhmmJy6hQTAAjbTWNq5NtyqK+U6+kE+rnp1HtQEhhLYcEsggdCSy6g5mB0b/NKaYhgSSmizpG09ppbBZGEsVBQeqLeU+ymfV866xeIHliCd9tIB7DlThVZeOcZNzBWANWugZgP6N/xqBt2A+gQL8/TA01B1mm6XmVVGoKRHbMJqRwBz+pxnbkICiPvNEDfrWPVVJJHeBK2xlGsncrGY8svNjoegEakUiQHul8xldjyAnKIE6wd/eu71pnbNmIMMAIBbUawNI0G461H3MttIBkSSvIahQT2KxqNiaznlSQe6HGQajmBlkbyNSJO5zaEg6gxSQwoQxbLqx0KtlzdsrD8xtXKYVXIYekiO+rRlnqTBPYGpjDXSyZL8MoEqxjQjo3KP0o3A98K32t4nIxBF1Tzn1LtPeJq6TWf8JsEY22CZIaZ5mRueuhFaBWvN2MaKKKKshRRRQBRRRQBUXxzhK3VP1mJg9fbrUpRU2bMVz1ebsZfxThr29D/wCx1BjaucDjlVSGzAnSQNl+smtB4hwvMDlg9VbUe45qfaqrjcBbU+uzcQ/0kN+Y/WsrzfVd/Hzc3z6VwYtjoJjuNxt8qkcGly4Ci6LAzHcCOpO3sKd4fDWyYSzcc/1GB84GtWfhvBTAN0AAbW1ED50fW0r8s5/ZHgfBFhSR/LX4Qd2Y7uf0qB8b8MNtxcXYGdtg0D8GX/uq/imvEsELqFSJkHTqDuPnWsmOK923azKzig5KsMwYGdcrdfSdpHT3pjcxCZj6B5eoWPQ31Ey3czTjjfBmwzwZKE+htTMcp5MNjUS7n/YdK0I7w73FykSAx0JAltds32oJ/anaYEK5Fp0N0bCGk6aqG2Y9t6ZjGE211Mo2nYb6V2+GYXVyySxDKeZnUn5GkqvM8xIg7SNduRHI0vhMKbt1FUbkDsBz99Kbl87SBqTpHOr74T8Oi363HrO4P2Qfsx1O56CBTSa47w0QpZVnONB3Uyo7EiR86r+CxoUMDBKiRpqZ0mP15Qa1R1kQapPirw00m5aEjdlG4PNl6g8xWNiubqDv8ShcpBGxGux0ZSB9k7z1pDEXrZHqDyZ+ELH4n9KY3EI1/wA70ql64igrIBmDCnXmNaX1hlLWLAPpkAaid5iNY0p1g+IsrCSSNv8AOVRl9yxVioBI1jQGNAwH51L8B4I99hGiTq0bdh1Pb9qdhrB4QwWe4bsQqyAOUnSB7A1caQwWEW0gRRAFL1XMyMrdFFFFUQooooAooooAooooArwid9a9ooDxVA2AHtXtFFAFFFFAMOKcLW6pBAafiVtmH5g9CKonEfBy5j5b5D9y7+j6g+xFaVSWKwqOpDqGHekcrMB4WxCyBaVw3MXEOnaGpzh/DuJUZXuLaSObqTHYLJHsCKksbg0DQBHzP71MeHuGWzJKAkbTJo2qpvwDw6iGUBYj/wC1hA/0J+81aEQAQK6A2rymgVzcSR+R6V1RSCvcW4HbYy9on+u1ofmlQa8JsLIzOQYOV7J3HQhhV9FEVN5i50qGB8OW3bN5bvyGcC3bA7KNSO01aMLhQgA6aaAAAdFA2H40vRTkwrdFFFFUl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28" name="AutoShape 4" descr="data:image/jpg;base64,/9j/4AAQSkZJRgABAQAAAQABAAD/2wCEAAkGBhQSERUUEhQWFRQWGRkaGBgXGBYXHBgWGRwYFRgYGBgcGyceGRwjHBcXHzAgKigpLSwsFx8yNTAqNSYrLCkBCQoKDgwOGg8PGikcHBwpKSwpLCkpKSwpKSkpKSwpLCkpKSkpLCkpKSkpKSksKSwpKSkpKSkpKSwpKSwsKikpKf/AABEIAIsA2gMBIgACEQEDEQH/xAAbAAABBQEBAAAAAAAAAAAAAAAAAwQFBgcCAf/EAD4QAAIBAgQEBAMGBQIGAwEAAAECEQADBBIhMQVBUWEGEyJxMoGRQlKhscHRFCNicvCC4TNTkqKy8SRDwhX/xAAYAQADAQEAAAAAAAAAAAAAAAAAAQIDBP/EAB8RAQEBAQACAgMBAAAAAAAAAAABEQIhMQMSIkFRBP/aAAwDAQACEQMRAD8A1iiiis2gooooAooopAUUUUwKKKKAKKKrXiTxomH/AJdseZeOkDUAnrG57UBY7lwKJYgDqTA+pqIxXi/C25m6CRyUE1nd/FXcS3/yL8MCZtTDKB2PpUzpG9V1yJMTGsazAp4f1rXl8e4T77f9NP8ACeJcNc+C8s9D6T+NZP5hNn+WloIFhi2TNm+esnoOld3LKpZGZCLgA1BYGW2lSCsDntRg+rZ6KyXhHiPE4dEcNmtsYyEltfY6gHkR0rROAeJLeLX0mHHxLOvuO1GFZiWooopAUUUUAUUlfxSJq7Kv9zAfmaaHxDhtvPt/9QoCQopKxikcSjK39pB/KlaAKKKKAKKK5u3QqlmMACSe1AdVXeJ+OLFolVzXGG+UaA92/aageO+JGxBKIxSyDDMASdevcwdOVQ+O4aLYV0YZTESdTO8DtziovUVOU5jPH9+JWzlU7Eqd9uZg61y3jXFoAz21jnovPYEBpBqu3MQ9yLayWICsxacwHrE+0zmNd4vDQoaEKyvmlGJJI2meXfUGjVfWLdhPH+oF+yyT9pdf+0/uatGDxyXVzW2DDt+o5VmSXUuXJJLR9h9A3JUX967wWIu2XZ7YZQvxASQo5gnmO1H2/pXlqNFRnA+NriEkaMNx+o7flUjcuBQWOwBJ9gJNUhW/Gnib+HQW7et65oI5A6fU1n+IW7hMr6MznV41EbqrfqIrjiXEExN+7cu3GQkjJAmPfoAI2phi3dENrOjqYMjXTsSJU1SuXOKxIF3PaJ66/ZYaaGdQKMLg7uIc5FLGRmIEAEmNTyk0ztW5O2brHTerbwnBFLINp/MRjmcAAMukFWE6diNDNCzd/CLn/hlcgBDXLhCKXBIPliSxA1E+9Q+Md7U2/NDrzCMxUkciDFWgY28VjybbwRPmkFVb/lorMFgbfnTHifDWv281vCulwGGCgBSo3ygan3gxQEfY8QEZjlE+kW4mLZAgFR2BPXen+Et3LKreRmW8PUyErMT8QA2H9J6/Kq1lKNrKsp7gg/oamuHYMXs1y6ztHxKNPSBMlztJ0p+k3y1ngHGVxNkON9mHQ/sakqzHwXxdbWKyIT5VzLIJnKTpBPOGgT/VWms0Ak6Ab1NRZhLF4tLSF7jBVG5P+b1ROLeOLl0xZPk2iY8wzJ+cen5U241xRsbfy5stlZy6gDpmMkT17Cai7+LIVrVxAxXRSDAH036zVYI9xS5ALjEXWmGJbNykdxXox651/kpB+zJO++s7imVvCvef0jMeZ026mN6frwi0nxktsPSYjWCw/UGkrHS4pC4FtMrbSGhp6mNB+NT3DvF1yzHmst63MFgRmX8p9o+dQGK4CV9dtwwHtGkaD/fnpSGFvICzMq5gDA0A76c27fPlTPGs4PGpdQPbYMp5j9eh7UvWZcE40+EuK0EWbnxJuY5MBvOu/MVpdu4GAIIIIkHsdRU2IdVUPGPE2Zhh7fLV9Y13A+Q194q3k1nuMzG6WEFnhiIkerke2wqO7kVzDW4/krAVQSNiPMDg7nNmiZnl7Vzw+0rAsUDEGPV8OvRR6ifwpa5ZtiZZf7bS6D2k0nheFpcYgOyQJJZYAA5ypJrJojcfYCuQgYACDmj3IkaEbU2UMgIYEEjYgiR7RrU2yJZDPZK3WGgJUgqTu4ExtEUjYxl28rJfIyROZ59JHMbmTtHeKcoGFwSMg0+ITJADQPuLOVh714LhZRbLkLIgtO3SOXtz606ucDQJ5i38yaSFDAj/AEA6CubNq1ya575V5f6qVodJe/hbiXLLSAPWJ3HPQaCRyq2eK+IAYFnXa4AB7Nr+VVS5hQFJVgwPOIIY/eHelOJYkthf4cawzkfJCwH41XPf6TeVTw96w1rJckPvmyTBJ7EE8h0pzwPw/wCYSXQlV1BYm2oXmznfL2GpqIwmHzOoAmSBHXbSrHxE+WtxXxAzuQWRRMZdg7AiPaukvTjHY1bVs2rIRcw9ToCuYyRuwzBRO3OlkHkAW7Ci47g6aHMdJZmPwjsIpvwq7ZcNbvj0tp5i6lDyb2pubzYe66uAxyhQ4kiN8wPPMI9tqk47xONuljnA09IAMhfan2HvX7wkDKAAo2UDoASRTLh3GEL/AM1My6qRJXQ8wQNxyp1isYgX+SmRVMBZzHXSSTMk86C8IXjlpvNHmBg5Vc065m1XMDzkATHOaQGGdRLBlHeRNWvh+MOUMUdFSfVbVSdfskwSuusiun8cWYKlb1xdiGuBgexBTUfT3p+T9qpw8sLq5TueXb/ePpWo+L+LZcGoB9V4KP8ATAzVmmHg4hBbVlQuAASCdTtIHf6CrFxvGG6lscrawPmSf0H0oTZhs1zIoFu7ED1rJ1Y84Ig6QNDyqMJ1094H6AUrbtSRJAGmrbDlM9KnMNg8jenUEakx6e4YaFTyP1in6EmuOCYbKmYgSTqSV9PtqCPr8qZ47EHzDG0z+G4PKpfF8PLxltr5kaMoHqAIMETDaTy51CX+E3lYjy2AnmIA6anSO8x3qVWJvht3MkiZ5xoQO55ga/WoLiVjy7vpJ+8Dz+RqQtcFuoAUuw3NR8P4701xSZnlhDfaHKe3T2oF9O7Ft7ugXfdypMnueR15U3GOur6RcYAaRmOkaRSuHw4YmXyxB/GJjMJMwB70ndw/qPqB1P2Y/DlTQ1jiH/Buf2P/AOJrPbrEHnOmg7gafjWj3LeYFTzBH1EVn3EbIXJG+UBtftKSv7fSsPkuYfL21bdR8IWOXNR/UB8PvTPG3TBysDIIOWTp02p6MfIgI0mBObUn5atPQ17cypIMtc6A+lfc7sewrJrhrh8G9sZmIEg6MNxsQRyrpMIpSFIA/rgydhvAgfWmjcU1y3A07gDr19qV/wD6eQA5PXy5gz+tPyCVy01l8rhgpEkwYb26+9PLGIcmLAYHqP8A9E6D3muMFDaXcySSQTqBPUaEfWnVwmzIYNcRtspAUnuDE+1K0GuKvXSxW6oBnfmQNiY0/Om+LueXdtHcBlJ9og/hTu/e8zkQselTGn0p3wLgv8RcYsPSBH1EfrTnsfpRbuFZLzWgCWViBlmSZ0IjXUVL2PDSpGeblzeM2VFPRm+JvlTnxXwd7T+YJDKBbuEaT/y7gPRgMvupqG4NiIuMWJkKcsmYY7b9K6t1mnLuBsocj2lzHX+UrSoHMszCCN4ileJlUw3lvnazk/4kANMyApcaidwCexFVviePacit7kTqa6tC0tlTc81pJ0DgLmHYIde9B4b43FWhAtBzBJLuRJkDQAaR+9NzimnSZP8A72pdkt3bttLSeWNASWLGNySTtCg05fjSI3lrYtG1oPUoLMOpfefanBh5wrjqnQxbf7y6fUc6fcRs2sQvwqlyNLqwFYjk46mN6r3EsGEYNbk23ErOpHJlJOpg8+hFJ2LxQESRPLl8+9BZiS8M2S13NGltGf8A1Zcqj3zOPpVhx3DitpgRsqN8pg/+Q+hp14J8PkKuYakh37KJ8tPczmPyq3cVwAdZiYBDDqh0NIVnPCUGYmJgbkLA9y23yBqYfFAAjQAc525/dUj31qHuWjh7zK240kdDsQeQI/CleJYgeVAInQxJPzgt+xO9OjkzxOPYmQRHTSD7ipLB8eOgaQRtBge5O34adDTGximacttBaUevMASR3aZBOwHWKboURQ7S2YnIkxoPtMd/kN6QtWO1xEMZ5bTGsHr7n7GrGCTl5MOLDMQFU5vlBHaNh89aY/xACh7UqJysra5Tvo3Qge9K2OKHZxI7D8ulA03aweYI9x8qRqUa+bpVEXUmB7mrJa4IgUD+HLQAM0j1f1fPenuJWyoLjfBldpUxcaYB2YxqPfn8qnaRxmEW6hVp6gjQgjZh0IrPrmUS4zq3f8pyxGoGk8n+H5c64vYoKI58yTPyFT3FsAXbJchMR9i5EJeHfkHqq38GUOVpzDedx8q588+WpXC4ZnltujaanpqRNcBgVOdyXGyAaD3M/lS+DsXCm1t7cwVcqCOsa6A9edMMol8gIAmNZjt396oH+Gxxgo++n+TTpMQFVkPqBEjsRsR7VGI2aP8APxqU4fgUCm7eY+SDtzuMPsr26nalhnOEwmRBccfEYtod3baeyirlwrBeVbAOrnVj1Y/pULw64Gb+JxJCKNLSHkvKBv8AvSt3xvhwfTmbuAP3q+JJ5pXnq+JEhxfhnmroAWgiDoHQ7ox5A8jyMGsm414ebDsXUE2piTup+5c6N0POtMseMbDb51B5spineMwFrFJmRgGiMw1BH3XXZh2371rqLxefcYkq7d+Z0196eYfizW0KBbZEz6lV45aTpVt4z4GQarNhvZntH+0gZ0noZqOwnALqI1trSX0Os2mtl1PIgn1DXkRVSyi82Ip7qOou5AjggHKIDq0qdOREbjqKZ8bwOVgw+G4oI6TlhgO4PKpfH8IvZQqYZ7dtdADEk7yxMTqadcMwOIQZWNpFmQLmS4QeoRQzChSF4ihVEQ7rJM9wo/MGpzwx4Xa463HXoyIeZ++45IOnOpTg/BLZu5iwdzqbt6AATzS3zM82J9qvOBwqIvo9U6s0yWPUn9OVLU2vcFhBbUKNTuT1J3P+cgKXoooQrfiLw95o9Ojgeg/eH3GPUcj8qof8KRcyXJWCAwO4H+c6190BEHaofinAkuj+YpcDZxo6+/3qNw4z7iOHuEfYFtdlR0IHcgGSepiaYNbJQMTMen26VZsX4L1/lXUPZxkb6xBpLD+GMTbkoygEQfWhH0P509h4g71goqg6FvUR01IUH5a/Oi0pJAAJJiANzViw/hF3M3Lok6kiXP6CrRwjw4lkehcpO7GC59jEL7AfOn9oMMPDPho2vVc+MiCPuLuV/ubn0HvVprxVAEAaV7UpFFFFAI4vBpdQpcUMp/DuDyqvcS4LlWHBuKPheAXA+62okfjVnoNTeZTlsZ35dhWnLfDbSPKOnQAkmuLOLsJ8IxO8wDbX8YNXrF8Gs3PiQfLT8qZDwfhgZyH6mo+i51FOXy3P8uy5He5J+YVB+dOsVhihD3RLbW7ewXpAP61ecLw61b+FAsVSuI4o3btxgA2sBS2X08yNROsCKjrnHR8Vl9GV1LjHO5DOu6tlIjsJO1RXFMSC/pJJiI107agU7Nn1AgAKugkAx2zDQgULhUe7qY7gST2Hf3py46LzsM7fECyhfMI0jKdF03JMx+tTmDxZtsvlZ0fprDe4O3vqKh8VhBnbKIGkCZ+p5/lTgMUULrz23+vSi3+FzLPbROE8TXEW5IEj4lPXqOxpLFeGrL8o+h/Oq14dx3l3FIEIwgiZ20k6adflVj8Vcc/hbJK63H9Nsf1HSfYVfP5OP5ObxfHqqf4sw9nDnKpz3IJKrplA5sdY9qrSY0swVmKoTqFOXT33p8ge27NdUF987C4ZbuAQIOtRd4ZmJCgTrAmB7TrV8yIOFsDzIdFiDoXzCRsZLde9OuG3WVj5bMjEwmViAW3POIjvTH+BHleYGBPNYOimQDPPauf4NlCsylVOxIAnvG9UKvHCPGtxZ84eZaBjzF+Jf7gNCO+nOrph8QrqGQhlYSCOYrIsJmOVBKgawu7bAzOhOX6RVh8KccFm95Uk2nMCTOR+RB5g0YzrQKTv4lbal3YKo3JMCvbt0KpZjAAknoBWdcb4g+LLEkhF1trKwIO7dzU24cmpDxB4xRli3azdHf0z3A3jvVcPGmy5gU30WLhmN9ZrpLD3wFC5nB+LQaSd+XzmusTwdrYyi4pk6qusnoDB2qPxaxMcF8XtaXM1pGUndSQw+RkH61c+GcYt4hc1tp6g6Ee4rPb3BWVNSjAQSFkGOevOkcFjiLitaJFyQByAXo3WaJZE3nWqUUy4TxIX7YaIYaMvRhuPb96e1bMUUUUwKKKKAKKKKASxXwP/AGt+RrPL2DFzMWYCGadCecfjWkFZ061RuKYXI5Ur8XPl3/HWsu3X/mzzCCI5TKSsRsYGkafvG9IYbCAMMrBvi2BHLoeXend5rTKFzAkTM6McsCCek8qSwmVnJVSpy6g7A9prCu2S6aXsATmaQNdOp1jReeulObhJAUWyHiFjcMOc827HSvMIiN9o+YZInQAzMT8vxp1xCzlUEsdpLE65uQEQfnT08R+EZ8yq+aZPxZpPI77CK48UcRF/EKHJyJbGg3zQMxjnr+VL4cMMzMS2QQusyz7fOKgsdaPnSRy/LQ/l+NbfH7cfz2eIPLLEJ5mZRsTKgHp6tqUt2HsmVueUCNS0g/2wNW+tL3rwYZVBPRUG/wDeeg37zTK6xkK2uUhghIb5Dn8q2czs3z5gfIII6QGIMhsvvBPIxXd5kFwG4b3mfFJCwT/SIiOm8Vy19s+ZhmmJy6hQTAAjbTWNq5NtyqK+U6+kE+rnp1HtQEhhLYcEsggdCSy6g5mB0b/NKaYhgSSmizpG09ppbBZGEsVBQeqLeU+ymfV866xeIHliCd9tIB7DlThVZeOcZNzBWANWugZgP6N/xqBt2A+gQL8/TA01B1mm6XmVVGoKRHbMJqRwBz+pxnbkICiPvNEDfrWPVVJJHeBK2xlGsncrGY8svNjoegEakUiQHul8xldjyAnKIE6wd/eu71pnbNmIMMAIBbUawNI0G461H3MttIBkSSvIahQT2KxqNiaznlSQe6HGQajmBlkbyNSJO5zaEg6gxSQwoQxbLqx0KtlzdsrD8xtXKYVXIYekiO+rRlnqTBPYGpjDXSyZL8MoEqxjQjo3KP0o3A98K32t4nIxBF1Tzn1LtPeJq6TWf8JsEY22CZIaZ5mRueuhFaBWvN2MaKKKKshRRRQBRRRQBUXxzhK3VP1mJg9fbrUpRU2bMVz1ebsZfxThr29D/wCx1BjaucDjlVSGzAnSQNl+smtB4hwvMDlg9VbUe45qfaqrjcBbU+uzcQ/0kN+Y/WsrzfVd/Hzc3z6VwYtjoJjuNxt8qkcGly4Ci6LAzHcCOpO3sKd4fDWyYSzcc/1GB84GtWfhvBTAN0AAbW1ED50fW0r8s5/ZHgfBFhSR/LX4Qd2Y7uf0qB8b8MNtxcXYGdtg0D8GX/uq/imvEsELqFSJkHTqDuPnWsmOK923azKzig5KsMwYGdcrdfSdpHT3pjcxCZj6B5eoWPQ31Ey3czTjjfBmwzwZKE+htTMcp5MNjUS7n/YdK0I7w73FykSAx0JAltds32oJ/anaYEK5Fp0N0bCGk6aqG2Y9t6ZjGE211Mo2nYb6V2+GYXVyySxDKeZnUn5GkqvM8xIg7SNduRHI0vhMKbt1FUbkDsBz99Kbl87SBqTpHOr74T8Oi363HrO4P2Qfsx1O56CBTSa47w0QpZVnONB3Uyo7EiR86r+CxoUMDBKiRpqZ0mP15Qa1R1kQapPirw00m5aEjdlG4PNl6g8xWNiubqDv8ShcpBGxGux0ZSB9k7z1pDEXrZHqDyZ+ELH4n9KY3EI1/wA70ql64igrIBmDCnXmNaX1hlLWLAPpkAaid5iNY0p1g+IsrCSSNv8AOVRl9yxVioBI1jQGNAwH51L8B4I99hGiTq0bdh1Pb9qdhrB4QwWe4bsQqyAOUnSB7A1caQwWEW0gRRAFL1XMyMrdFFFFUQooooAooooAooooArwid9a9ooDxVA2AHtXtFFAFFFFAMOKcLW6pBAafiVtmH5g9CKonEfBy5j5b5D9y7+j6g+xFaVSWKwqOpDqGHekcrMB4WxCyBaVw3MXEOnaGpzh/DuJUZXuLaSObqTHYLJHsCKksbg0DQBHzP71MeHuGWzJKAkbTJo2qpvwDw6iGUBYj/wC1hA/0J+81aEQAQK6A2rymgVzcSR+R6V1RSCvcW4HbYy9on+u1ofmlQa8JsLIzOQYOV7J3HQhhV9FEVN5i50qGB8OW3bN5bvyGcC3bA7KNSO01aMLhQgA6aaAAAdFA2H40vRTkwrdFFFFUl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30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61235" t="50524" r="18353" b="823"/>
          <a:stretch>
            <a:fillRect/>
          </a:stretch>
        </p:blipFill>
        <p:spPr bwMode="auto">
          <a:xfrm>
            <a:off x="5940152" y="1268761"/>
            <a:ext cx="1551962" cy="1494482"/>
          </a:xfrm>
          <a:prstGeom prst="rect">
            <a:avLst/>
          </a:prstGeom>
          <a:noFill/>
        </p:spPr>
      </p:pic>
      <p:pic>
        <p:nvPicPr>
          <p:cNvPr id="7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15032" t="59662" r="72116" b="8526"/>
          <a:stretch>
            <a:fillRect/>
          </a:stretch>
        </p:blipFill>
        <p:spPr bwMode="auto">
          <a:xfrm>
            <a:off x="1691680" y="1484784"/>
            <a:ext cx="977161" cy="977161"/>
          </a:xfrm>
          <a:prstGeom prst="rect">
            <a:avLst/>
          </a:prstGeom>
          <a:noFill/>
        </p:spPr>
      </p:pic>
      <p:pic>
        <p:nvPicPr>
          <p:cNvPr id="8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28551" t="55702" r="56329" b="6873"/>
          <a:stretch>
            <a:fillRect/>
          </a:stretch>
        </p:blipFill>
        <p:spPr bwMode="auto">
          <a:xfrm>
            <a:off x="2918343" y="1412776"/>
            <a:ext cx="1149601" cy="1149601"/>
          </a:xfrm>
          <a:prstGeom prst="rect">
            <a:avLst/>
          </a:prstGeom>
          <a:noFill/>
        </p:spPr>
      </p:pic>
      <p:pic>
        <p:nvPicPr>
          <p:cNvPr id="9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44339" t="53613" r="39029" b="5219"/>
          <a:stretch>
            <a:fillRect/>
          </a:stretch>
        </p:blipFill>
        <p:spPr bwMode="auto">
          <a:xfrm>
            <a:off x="4387558" y="1412777"/>
            <a:ext cx="1264562" cy="1264562"/>
          </a:xfrm>
          <a:prstGeom prst="rect">
            <a:avLst/>
          </a:prstGeom>
          <a:noFill/>
        </p:spPr>
      </p:pic>
      <p:pic>
        <p:nvPicPr>
          <p:cNvPr id="11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61235" t="50524" r="18353" b="823"/>
          <a:stretch>
            <a:fillRect/>
          </a:stretch>
        </p:blipFill>
        <p:spPr bwMode="auto">
          <a:xfrm>
            <a:off x="5940152" y="3140969"/>
            <a:ext cx="1551962" cy="149448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447084" y="5733256"/>
            <a:ext cx="162897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Impossible!</a:t>
            </a:r>
            <a:endParaRPr lang="en-SG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to Get Gold @ NOI 2012?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Competitive Programming Book</a:t>
            </a:r>
          </a:p>
          <a:p>
            <a:pPr lvl="1"/>
            <a:r>
              <a:rPr lang="en-US" sz="2000" dirty="0" smtClean="0"/>
              <a:t>Few (&lt;5) copies are available now</a:t>
            </a:r>
          </a:p>
          <a:p>
            <a:r>
              <a:rPr lang="en-US" sz="2400" dirty="0" smtClean="0"/>
              <a:t>CS3233 – Competitive Programming (see the next slide)</a:t>
            </a:r>
          </a:p>
          <a:p>
            <a:pPr lvl="1"/>
            <a:r>
              <a:rPr lang="en-US" sz="2000" dirty="0" smtClean="0"/>
              <a:t>Every Wednesday night, 6-9pm @ COM1, </a:t>
            </a:r>
            <a:r>
              <a:rPr lang="en-US" sz="2000" dirty="0" err="1" smtClean="0"/>
              <a:t>SoC</a:t>
            </a:r>
            <a:r>
              <a:rPr lang="en-US" sz="2000" dirty="0" smtClean="0"/>
              <a:t>, NUS</a:t>
            </a:r>
            <a:endParaRPr lang="en-SG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200" y="3558877"/>
            <a:ext cx="213360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Users\Steven Halim\Desktop\172727_10150098868807304_725577303_6485871_8031779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3356992"/>
            <a:ext cx="4464496" cy="3335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5508104" y="4437112"/>
            <a:ext cx="1872208" cy="36933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Raffles Institution</a:t>
            </a:r>
            <a:endParaRPr lang="en-SG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0352" y="4221088"/>
            <a:ext cx="1296144" cy="646331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Hwa</a:t>
            </a:r>
            <a:r>
              <a:rPr lang="en-US" b="1" dirty="0" smtClean="0">
                <a:solidFill>
                  <a:srgbClr val="FFFF00"/>
                </a:solidFill>
              </a:rPr>
              <a:t> Chong Institution</a:t>
            </a:r>
            <a:endParaRPr lang="en-SG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9832" y="4715852"/>
            <a:ext cx="1872208" cy="36933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NUS High School</a:t>
            </a:r>
            <a:endParaRPr lang="en-SG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5229200"/>
            <a:ext cx="1872208" cy="36933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Anglo Chinese JC</a:t>
            </a:r>
            <a:endParaRPr lang="en-SG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6237312"/>
            <a:ext cx="936104" cy="36933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SM2/3</a:t>
            </a:r>
            <a:endParaRPr lang="en-SG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Training for IOI 2011</a:t>
            </a:r>
            <a:br>
              <a:rPr lang="en-US" sz="3600" dirty="0" smtClean="0"/>
            </a:br>
            <a:r>
              <a:rPr lang="en-US" sz="3600" dirty="0" smtClean="0"/>
              <a:t>@ </a:t>
            </a:r>
            <a:r>
              <a:rPr lang="en-US" sz="3600" dirty="0" err="1" smtClean="0"/>
              <a:t>Pattaya</a:t>
            </a:r>
            <a:r>
              <a:rPr lang="en-US" sz="3600" dirty="0" smtClean="0"/>
              <a:t>, Thailand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Currently ongoing as CS3233 class @ </a:t>
            </a:r>
            <a:r>
              <a:rPr lang="en-US" sz="2400" dirty="0" err="1" smtClean="0"/>
              <a:t>SoC</a:t>
            </a:r>
            <a:r>
              <a:rPr lang="en-US" sz="2400" dirty="0" smtClean="0"/>
              <a:t>, NUS</a:t>
            </a:r>
          </a:p>
          <a:p>
            <a:pPr lvl="1"/>
            <a:r>
              <a:rPr lang="en-SG" sz="2000" dirty="0" smtClean="0">
                <a:hlinkClick r:id="rId3"/>
              </a:rPr>
              <a:t>http://algorithmics.comp.nus.edu.sg/wiki/training/ioi_workshop</a:t>
            </a:r>
            <a:endParaRPr lang="en-SG" sz="2000" dirty="0" smtClean="0"/>
          </a:p>
          <a:p>
            <a:pPr lvl="1"/>
            <a:r>
              <a:rPr lang="en-US" sz="2000" dirty="0" smtClean="0"/>
              <a:t>Ex SG IOI 2010 medalists who are still eligible: RI (3)</a:t>
            </a:r>
          </a:p>
          <a:p>
            <a:pPr lvl="1"/>
            <a:r>
              <a:rPr lang="en-US" sz="2000" dirty="0" smtClean="0"/>
              <a:t>Delegations from RI (+5), HCI (6), NUSH (8), ACJC (1)</a:t>
            </a:r>
            <a:endParaRPr lang="en-SG" sz="2000" dirty="0" smtClean="0"/>
          </a:p>
          <a:p>
            <a:r>
              <a:rPr lang="en-US" sz="2400" dirty="0" smtClean="0"/>
              <a:t>Now also open to:</a:t>
            </a:r>
          </a:p>
          <a:p>
            <a:pPr lvl="1"/>
            <a:r>
              <a:rPr lang="en-US" sz="2000" dirty="0" smtClean="0"/>
              <a:t>NOI 2011 </a:t>
            </a:r>
            <a:r>
              <a:rPr lang="en-US" sz="2000" b="1" dirty="0" smtClean="0"/>
              <a:t>Gold/Silver</a:t>
            </a:r>
            <a:r>
              <a:rPr lang="en-US" sz="2000" dirty="0" smtClean="0"/>
              <a:t> medalists</a:t>
            </a:r>
            <a:br>
              <a:rPr lang="en-US" sz="2000" dirty="0" smtClean="0"/>
            </a:br>
            <a:r>
              <a:rPr lang="en-US" sz="2000" i="1" dirty="0" smtClean="0"/>
              <a:t>not currently</a:t>
            </a:r>
            <a:r>
              <a:rPr lang="en-US" sz="2000" dirty="0" smtClean="0"/>
              <a:t> in the CS3233 class</a:t>
            </a:r>
          </a:p>
          <a:p>
            <a:pPr lvl="1"/>
            <a:r>
              <a:rPr lang="en-US" sz="2000" dirty="0" smtClean="0"/>
              <a:t>Must be </a:t>
            </a:r>
            <a:r>
              <a:rPr lang="en-US" sz="2000" b="1" dirty="0" smtClean="0"/>
              <a:t>Singaporean/</a:t>
            </a:r>
            <a:br>
              <a:rPr lang="en-US" sz="2000" b="1" dirty="0" smtClean="0"/>
            </a:br>
            <a:r>
              <a:rPr lang="en-US" sz="2000" b="1" dirty="0" smtClean="0"/>
              <a:t>Singapore Permanent Resident</a:t>
            </a:r>
          </a:p>
          <a:p>
            <a:pPr lvl="1"/>
            <a:r>
              <a:rPr lang="en-US" sz="2000" dirty="0" smtClean="0"/>
              <a:t>If you are in this category, please</a:t>
            </a:r>
            <a:br>
              <a:rPr lang="en-US" sz="2000" dirty="0" smtClean="0"/>
            </a:br>
            <a:r>
              <a:rPr lang="en-US" sz="2000" dirty="0" smtClean="0"/>
              <a:t>contact me (Dr Steven </a:t>
            </a:r>
            <a:r>
              <a:rPr lang="en-US" sz="2000" dirty="0" err="1" smtClean="0"/>
              <a:t>Halim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>
                <a:hlinkClick r:id="rId4"/>
              </a:rPr>
              <a:t>stevenhalim@gmail.com</a:t>
            </a:r>
            <a:r>
              <a:rPr lang="en-US" sz="2000" dirty="0" smtClean="0"/>
              <a:t>) after</a:t>
            </a:r>
            <a:br>
              <a:rPr lang="en-US" sz="2000" dirty="0" smtClean="0"/>
            </a:br>
            <a:r>
              <a:rPr lang="en-US" sz="2000" dirty="0" smtClean="0"/>
              <a:t>the award ceremony</a:t>
            </a:r>
            <a:endParaRPr lang="en-SG" sz="2000" dirty="0"/>
          </a:p>
        </p:txBody>
      </p:sp>
      <p:pic>
        <p:nvPicPr>
          <p:cNvPr id="2050" name="Picture 2" descr="C:\Users\Steven Halim\Desktop\40174_419650882303_725577303_5014078_7115996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2212" y="0"/>
            <a:ext cx="2651787" cy="1988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 descr="C:\Users\Steven Halim\Desktop\40174_419650872303_725577303_5014076_1059971_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72068" y="3501008"/>
            <a:ext cx="3849622" cy="28872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148064" y="3212976"/>
            <a:ext cx="3888432" cy="830997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L-to-R: Daniel (HCI/B); </a:t>
            </a:r>
            <a:r>
              <a:rPr lang="en-US" sz="1600" dirty="0" err="1" smtClean="0">
                <a:solidFill>
                  <a:srgbClr val="FFFF00"/>
                </a:solidFill>
              </a:rPr>
              <a:t>Mr</a:t>
            </a:r>
            <a:r>
              <a:rPr lang="en-US" sz="1600" dirty="0" smtClean="0">
                <a:solidFill>
                  <a:srgbClr val="FFFF00"/>
                </a:solidFill>
              </a:rPr>
              <a:t> Cheong (MOE); Raymond (RI/G); Dr Steven; </a:t>
            </a:r>
            <a:r>
              <a:rPr lang="en-US" sz="1600" dirty="0" err="1" smtClean="0">
                <a:solidFill>
                  <a:srgbClr val="FFFF00"/>
                </a:solidFill>
              </a:rPr>
              <a:t>Zhanxiong</a:t>
            </a:r>
            <a:r>
              <a:rPr lang="en-US" sz="1600" dirty="0" smtClean="0">
                <a:solidFill>
                  <a:srgbClr val="FFFF00"/>
                </a:solidFill>
              </a:rPr>
              <a:t> (RI/S); A/P Roland (NUS); </a:t>
            </a:r>
            <a:r>
              <a:rPr lang="en-US" sz="1600" dirty="0" err="1" smtClean="0">
                <a:solidFill>
                  <a:srgbClr val="FFFF00"/>
                </a:solidFill>
              </a:rPr>
              <a:t>Chuanqi</a:t>
            </a:r>
            <a:r>
              <a:rPr lang="en-US" sz="1600" dirty="0" smtClean="0">
                <a:solidFill>
                  <a:srgbClr val="FFFF00"/>
                </a:solidFill>
              </a:rPr>
              <a:t> (RI/B)</a:t>
            </a:r>
            <a:endParaRPr lang="en-SG" sz="16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44624"/>
            <a:ext cx="1224136" cy="584775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SG IOI 2010:</a:t>
            </a:r>
          </a:p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1G 1S 2B</a:t>
            </a:r>
            <a:endParaRPr lang="en-SG" sz="16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CHANGE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r>
              <a:rPr lang="en-US" sz="1300" dirty="0" smtClean="0"/>
              <a:t>Input:</a:t>
            </a:r>
          </a:p>
          <a:p>
            <a:pPr lvl="1"/>
            <a:r>
              <a:rPr lang="en-US" sz="1300" dirty="0" smtClean="0"/>
              <a:t>Let c</a:t>
            </a:r>
            <a:r>
              <a:rPr lang="en-US" sz="1300" baseline="-25000" dirty="0" smtClean="0"/>
              <a:t>1</a:t>
            </a:r>
            <a:r>
              <a:rPr lang="en-US" sz="1300" dirty="0" smtClean="0"/>
              <a:t>=5, c</a:t>
            </a:r>
            <a:r>
              <a:rPr lang="en-US" sz="1300" baseline="-25000" dirty="0" smtClean="0"/>
              <a:t>2</a:t>
            </a:r>
            <a:r>
              <a:rPr lang="en-US" sz="1300" dirty="0" smtClean="0"/>
              <a:t>=10, c</a:t>
            </a:r>
            <a:r>
              <a:rPr lang="en-US" sz="1300" baseline="-25000" dirty="0" smtClean="0"/>
              <a:t>3</a:t>
            </a:r>
            <a:r>
              <a:rPr lang="en-US" sz="1300" dirty="0" smtClean="0"/>
              <a:t>=20, and c</a:t>
            </a:r>
            <a:r>
              <a:rPr lang="en-US" sz="1300" baseline="-25000" dirty="0" smtClean="0"/>
              <a:t>4</a:t>
            </a:r>
            <a:r>
              <a:rPr lang="en-US" sz="1300" dirty="0" smtClean="0"/>
              <a:t> =50.</a:t>
            </a:r>
          </a:p>
          <a:p>
            <a:pPr lvl="1"/>
            <a:r>
              <a:rPr lang="en-US" sz="1300" dirty="0" smtClean="0"/>
              <a:t> Let t</a:t>
            </a:r>
            <a:r>
              <a:rPr lang="en-US" sz="1300" baseline="-25000" dirty="0" smtClean="0"/>
              <a:t>1</a:t>
            </a:r>
            <a:r>
              <a:rPr lang="en-US" sz="1300" dirty="0" smtClean="0"/>
              <a:t>, t</a:t>
            </a:r>
            <a:r>
              <a:rPr lang="en-US" sz="1300" baseline="-25000" dirty="0" smtClean="0"/>
              <a:t>2</a:t>
            </a:r>
            <a:r>
              <a:rPr lang="en-US" sz="1300" dirty="0" smtClean="0"/>
              <a:t>, t</a:t>
            </a:r>
            <a:r>
              <a:rPr lang="en-US" sz="1300" baseline="-25000" dirty="0" smtClean="0"/>
              <a:t>3</a:t>
            </a:r>
            <a:r>
              <a:rPr lang="en-US" sz="1300" dirty="0" smtClean="0"/>
              <a:t>, t</a:t>
            </a:r>
            <a:r>
              <a:rPr lang="en-US" sz="1300" baseline="-25000" dirty="0" smtClean="0"/>
              <a:t>4</a:t>
            </a:r>
            <a:r>
              <a:rPr lang="en-US" sz="1300" dirty="0" smtClean="0"/>
              <a:t> be the number of 5₵, 10₵, 20₵, and 50₵ coins available.</a:t>
            </a:r>
          </a:p>
          <a:p>
            <a:pPr lvl="1"/>
            <a:r>
              <a:rPr lang="en-US" sz="1300" dirty="0" smtClean="0"/>
              <a:t>Let s be the amount Jack needs to pay</a:t>
            </a:r>
          </a:p>
          <a:p>
            <a:r>
              <a:rPr lang="en-US" sz="1300" dirty="0" smtClean="0"/>
              <a:t>Output:</a:t>
            </a:r>
          </a:p>
          <a:p>
            <a:pPr lvl="1"/>
            <a:r>
              <a:rPr lang="en-US" sz="1300" dirty="0" smtClean="0"/>
              <a:t>n</a:t>
            </a:r>
            <a:r>
              <a:rPr lang="en-US" sz="1300" baseline="-25000" dirty="0" smtClean="0"/>
              <a:t>1</a:t>
            </a:r>
            <a:r>
              <a:rPr lang="en-US" sz="1300" dirty="0" smtClean="0"/>
              <a:t>, n</a:t>
            </a:r>
            <a:r>
              <a:rPr lang="en-US" sz="1300" baseline="-25000" dirty="0" smtClean="0"/>
              <a:t>2</a:t>
            </a:r>
            <a:r>
              <a:rPr lang="en-US" sz="1300" dirty="0" smtClean="0"/>
              <a:t>, n</a:t>
            </a:r>
            <a:r>
              <a:rPr lang="en-US" sz="1300" baseline="-25000" dirty="0" smtClean="0"/>
              <a:t>3</a:t>
            </a:r>
            <a:r>
              <a:rPr lang="en-US" sz="1300" dirty="0" smtClean="0"/>
              <a:t>, n</a:t>
            </a:r>
            <a:r>
              <a:rPr lang="en-US" sz="1300" baseline="-25000" dirty="0" smtClean="0"/>
              <a:t>4</a:t>
            </a:r>
            <a:r>
              <a:rPr lang="en-US" sz="1300" dirty="0" smtClean="0"/>
              <a:t> be the number of coins Jack need to pay such that c</a:t>
            </a:r>
            <a:r>
              <a:rPr lang="en-US" sz="1300" baseline="-25000" dirty="0" smtClean="0"/>
              <a:t>1</a:t>
            </a:r>
            <a:r>
              <a:rPr lang="en-US" sz="1300" dirty="0" smtClean="0"/>
              <a:t>n</a:t>
            </a:r>
            <a:r>
              <a:rPr lang="en-US" sz="1300" baseline="-25000" dirty="0" smtClean="0"/>
              <a:t>1</a:t>
            </a:r>
            <a:r>
              <a:rPr lang="en-US" sz="1300" dirty="0" smtClean="0"/>
              <a:t> + c</a:t>
            </a:r>
            <a:r>
              <a:rPr lang="en-US" sz="1300" baseline="-25000" dirty="0" smtClean="0"/>
              <a:t>2</a:t>
            </a:r>
            <a:r>
              <a:rPr lang="en-US" sz="1300" dirty="0" smtClean="0"/>
              <a:t>n</a:t>
            </a:r>
            <a:r>
              <a:rPr lang="en-US" sz="1300" baseline="-25000" dirty="0" smtClean="0"/>
              <a:t>2</a:t>
            </a:r>
            <a:r>
              <a:rPr lang="en-US" sz="1300" dirty="0" smtClean="0"/>
              <a:t> + c</a:t>
            </a:r>
            <a:r>
              <a:rPr lang="en-US" sz="1300" baseline="-25000" dirty="0" smtClean="0"/>
              <a:t>3</a:t>
            </a:r>
            <a:r>
              <a:rPr lang="en-US" sz="1300" dirty="0" smtClean="0"/>
              <a:t>n</a:t>
            </a:r>
            <a:r>
              <a:rPr lang="en-US" sz="1300" baseline="-25000" dirty="0" smtClean="0"/>
              <a:t>3</a:t>
            </a:r>
            <a:r>
              <a:rPr lang="en-US" sz="1300" dirty="0" smtClean="0"/>
              <a:t> + c</a:t>
            </a:r>
            <a:r>
              <a:rPr lang="en-US" sz="1300" baseline="-25000" dirty="0" smtClean="0"/>
              <a:t>4</a:t>
            </a:r>
            <a:r>
              <a:rPr lang="en-US" sz="1300" dirty="0" smtClean="0"/>
              <a:t>n</a:t>
            </a:r>
            <a:r>
              <a:rPr lang="en-US" sz="1300" baseline="-25000" dirty="0" smtClean="0"/>
              <a:t>4</a:t>
            </a:r>
            <a:r>
              <a:rPr lang="en-US" sz="1300" dirty="0" smtClean="0"/>
              <a:t> = s and </a:t>
            </a:r>
            <a:r>
              <a:rPr lang="en-US" sz="1300" dirty="0" err="1" smtClean="0"/>
              <a:t>n</a:t>
            </a:r>
            <a:r>
              <a:rPr lang="en-US" sz="1300" baseline="-25000" dirty="0" err="1" smtClean="0"/>
              <a:t>i</a:t>
            </a:r>
            <a:r>
              <a:rPr lang="en-US" sz="1300" dirty="0" err="1" smtClean="0">
                <a:sym typeface="Symbol"/>
              </a:rPr>
              <a:t>t</a:t>
            </a:r>
            <a:r>
              <a:rPr lang="en-US" sz="1300" baseline="-25000" dirty="0" err="1" smtClean="0">
                <a:sym typeface="Symbol"/>
              </a:rPr>
              <a:t>i</a:t>
            </a:r>
            <a:r>
              <a:rPr lang="en-US" sz="1300" dirty="0" smtClean="0">
                <a:sym typeface="Symbol"/>
              </a:rPr>
              <a:t> for </a:t>
            </a:r>
            <a:r>
              <a:rPr lang="en-US" sz="1300" dirty="0" err="1" smtClean="0">
                <a:sym typeface="Symbol"/>
              </a:rPr>
              <a:t>i</a:t>
            </a:r>
            <a:r>
              <a:rPr lang="en-US" sz="1300" dirty="0" smtClean="0">
                <a:sym typeface="Symbol"/>
              </a:rPr>
              <a:t> = 1, 2, 3, 4.</a:t>
            </a:r>
            <a:endParaRPr lang="en-US" sz="1300" dirty="0" smtClean="0"/>
          </a:p>
          <a:p>
            <a:r>
              <a:rPr lang="en-US" sz="1300" dirty="0" smtClean="0"/>
              <a:t>Algorithm</a:t>
            </a:r>
          </a:p>
          <a:p>
            <a:pPr lvl="1"/>
            <a:r>
              <a:rPr lang="en-US" sz="1300" dirty="0" smtClean="0"/>
              <a:t>r=s;</a:t>
            </a:r>
          </a:p>
          <a:p>
            <a:pPr lvl="1"/>
            <a:r>
              <a:rPr lang="en-US" sz="1300" dirty="0" smtClean="0"/>
              <a:t>for </a:t>
            </a:r>
            <a:r>
              <a:rPr lang="en-US" sz="1300" dirty="0" err="1" smtClean="0"/>
              <a:t>i</a:t>
            </a:r>
            <a:r>
              <a:rPr lang="en-US" sz="1300" dirty="0" smtClean="0"/>
              <a:t> = 4 to 1,</a:t>
            </a:r>
          </a:p>
          <a:p>
            <a:pPr lvl="2"/>
            <a:r>
              <a:rPr lang="en-US" sz="1300" dirty="0" smtClean="0"/>
              <a:t>set </a:t>
            </a:r>
            <a:r>
              <a:rPr lang="en-US" sz="1300" dirty="0" err="1" smtClean="0"/>
              <a:t>n</a:t>
            </a:r>
            <a:r>
              <a:rPr lang="en-US" sz="1300" baseline="-25000" dirty="0" err="1" smtClean="0"/>
              <a:t>i</a:t>
            </a:r>
            <a:r>
              <a:rPr lang="en-US" sz="1300" dirty="0" smtClean="0"/>
              <a:t> = min(</a:t>
            </a:r>
            <a:r>
              <a:rPr lang="en-US" sz="1300" dirty="0" err="1" smtClean="0"/>
              <a:t>t</a:t>
            </a:r>
            <a:r>
              <a:rPr lang="en-US" sz="1300" baseline="-25000" dirty="0" err="1" smtClean="0"/>
              <a:t>i</a:t>
            </a:r>
            <a:r>
              <a:rPr lang="en-US" sz="1300" dirty="0" smtClean="0"/>
              <a:t>, </a:t>
            </a:r>
            <a:r>
              <a:rPr lang="en-US" sz="1300" dirty="0" smtClean="0">
                <a:sym typeface="Symbol"/>
              </a:rPr>
              <a:t>r/50); </a:t>
            </a:r>
            <a:r>
              <a:rPr lang="en-US" sz="1300" dirty="0" smtClean="0"/>
              <a:t>set r = r – </a:t>
            </a:r>
            <a:r>
              <a:rPr lang="en-US" sz="1300" dirty="0" err="1" smtClean="0"/>
              <a:t>c</a:t>
            </a:r>
            <a:r>
              <a:rPr lang="en-US" sz="1300" baseline="-25000" dirty="0" err="1" smtClean="0"/>
              <a:t>i</a:t>
            </a:r>
            <a:r>
              <a:rPr lang="en-US" sz="1300" dirty="0" smtClean="0"/>
              <a:t>*</a:t>
            </a:r>
            <a:r>
              <a:rPr lang="en-US" sz="1300" dirty="0" err="1" smtClean="0"/>
              <a:t>n</a:t>
            </a:r>
            <a:r>
              <a:rPr lang="en-US" sz="1300" baseline="-25000" dirty="0" err="1" smtClean="0"/>
              <a:t>i</a:t>
            </a:r>
            <a:r>
              <a:rPr lang="en-US" sz="1300" dirty="0" smtClean="0"/>
              <a:t>;</a:t>
            </a:r>
          </a:p>
          <a:p>
            <a:pPr lvl="1"/>
            <a:r>
              <a:rPr lang="en-US" sz="1300" dirty="0" smtClean="0"/>
              <a:t>if r == 0, then</a:t>
            </a:r>
          </a:p>
          <a:p>
            <a:pPr lvl="2"/>
            <a:r>
              <a:rPr lang="en-US" sz="1300" dirty="0" smtClean="0"/>
              <a:t>report answer;</a:t>
            </a:r>
          </a:p>
          <a:p>
            <a:pPr lvl="2"/>
            <a:r>
              <a:rPr lang="en-US" sz="1300" dirty="0" smtClean="0"/>
              <a:t>exit;</a:t>
            </a:r>
          </a:p>
          <a:p>
            <a:pPr lvl="1"/>
            <a:r>
              <a:rPr lang="en-US" sz="1300" dirty="0" smtClean="0"/>
              <a:t>set r=s; </a:t>
            </a:r>
          </a:p>
          <a:p>
            <a:pPr lvl="1"/>
            <a:r>
              <a:rPr lang="en-US" sz="1300" dirty="0" smtClean="0"/>
              <a:t>set n</a:t>
            </a:r>
            <a:r>
              <a:rPr lang="en-US" sz="1300" baseline="-25000" dirty="0" smtClean="0"/>
              <a:t>4</a:t>
            </a:r>
            <a:r>
              <a:rPr lang="en-US" sz="1300" dirty="0" smtClean="0"/>
              <a:t> = min(t</a:t>
            </a:r>
            <a:r>
              <a:rPr lang="en-US" sz="1300" baseline="-25000" dirty="0" smtClean="0"/>
              <a:t>4</a:t>
            </a:r>
            <a:r>
              <a:rPr lang="en-US" sz="1300" dirty="0" smtClean="0"/>
              <a:t>, </a:t>
            </a:r>
            <a:r>
              <a:rPr lang="en-US" sz="1300" dirty="0" smtClean="0">
                <a:sym typeface="Symbol"/>
              </a:rPr>
              <a:t>r/50-1);</a:t>
            </a:r>
            <a:r>
              <a:rPr lang="en-US" sz="1300" dirty="0" smtClean="0"/>
              <a:t> set r = r – c</a:t>
            </a:r>
            <a:r>
              <a:rPr lang="en-US" sz="1300" baseline="-25000" dirty="0" smtClean="0"/>
              <a:t>4</a:t>
            </a:r>
            <a:r>
              <a:rPr lang="en-US" sz="1300" dirty="0" smtClean="0"/>
              <a:t>*n</a:t>
            </a:r>
            <a:r>
              <a:rPr lang="en-US" sz="1300" baseline="-25000" dirty="0" smtClean="0"/>
              <a:t>4</a:t>
            </a:r>
            <a:r>
              <a:rPr lang="en-US" sz="1300" dirty="0" smtClean="0"/>
              <a:t>;</a:t>
            </a:r>
          </a:p>
          <a:p>
            <a:pPr lvl="1"/>
            <a:r>
              <a:rPr lang="en-US" sz="1300" dirty="0" smtClean="0"/>
              <a:t>for </a:t>
            </a:r>
            <a:r>
              <a:rPr lang="en-US" sz="1300" dirty="0" err="1" smtClean="0"/>
              <a:t>i</a:t>
            </a:r>
            <a:r>
              <a:rPr lang="en-US" sz="1300" dirty="0" smtClean="0"/>
              <a:t> = 3 to 1,</a:t>
            </a:r>
          </a:p>
          <a:p>
            <a:pPr lvl="2"/>
            <a:r>
              <a:rPr lang="en-US" sz="1300" dirty="0" smtClean="0"/>
              <a:t>set </a:t>
            </a:r>
            <a:r>
              <a:rPr lang="en-US" sz="1300" dirty="0" err="1" smtClean="0"/>
              <a:t>n</a:t>
            </a:r>
            <a:r>
              <a:rPr lang="en-US" sz="1300" baseline="-25000" dirty="0" err="1" smtClean="0"/>
              <a:t>i</a:t>
            </a:r>
            <a:r>
              <a:rPr lang="en-US" sz="1300" dirty="0" smtClean="0"/>
              <a:t> = min(t</a:t>
            </a:r>
            <a:r>
              <a:rPr lang="en-US" sz="1300" baseline="-25000" dirty="0" smtClean="0"/>
              <a:t>4</a:t>
            </a:r>
            <a:r>
              <a:rPr lang="en-US" sz="1300" dirty="0" smtClean="0"/>
              <a:t>, </a:t>
            </a:r>
            <a:r>
              <a:rPr lang="en-US" sz="1300" dirty="0" smtClean="0">
                <a:sym typeface="Symbol"/>
              </a:rPr>
              <a:t>r/50); </a:t>
            </a:r>
            <a:r>
              <a:rPr lang="en-US" sz="1300" dirty="0" smtClean="0"/>
              <a:t>set r = r – </a:t>
            </a:r>
            <a:r>
              <a:rPr lang="en-US" sz="1300" dirty="0" err="1" smtClean="0"/>
              <a:t>c</a:t>
            </a:r>
            <a:r>
              <a:rPr lang="en-US" sz="1300" baseline="-25000" dirty="0" err="1" smtClean="0"/>
              <a:t>i</a:t>
            </a:r>
            <a:r>
              <a:rPr lang="en-US" sz="1300" dirty="0" smtClean="0"/>
              <a:t>*</a:t>
            </a:r>
            <a:r>
              <a:rPr lang="en-US" sz="1300" dirty="0" err="1" smtClean="0"/>
              <a:t>n</a:t>
            </a:r>
            <a:r>
              <a:rPr lang="en-US" sz="1300" baseline="-25000" dirty="0" err="1" smtClean="0"/>
              <a:t>i</a:t>
            </a:r>
            <a:r>
              <a:rPr lang="en-US" sz="1300" dirty="0" smtClean="0"/>
              <a:t>;</a:t>
            </a:r>
          </a:p>
          <a:p>
            <a:pPr lvl="1"/>
            <a:r>
              <a:rPr lang="en-US" sz="1300" dirty="0" smtClean="0"/>
              <a:t>if r == 0, then</a:t>
            </a:r>
          </a:p>
          <a:p>
            <a:pPr lvl="2"/>
            <a:r>
              <a:rPr lang="en-US" sz="1300" dirty="0" smtClean="0"/>
              <a:t>report answer;</a:t>
            </a:r>
          </a:p>
          <a:p>
            <a:pPr lvl="1"/>
            <a:r>
              <a:rPr lang="en-US" sz="1300" dirty="0" smtClean="0"/>
              <a:t>else</a:t>
            </a:r>
          </a:p>
          <a:p>
            <a:pPr lvl="2"/>
            <a:r>
              <a:rPr lang="en-US" sz="1300" dirty="0" smtClean="0"/>
              <a:t>report fail;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heuristics (I)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dirty="0" smtClean="0"/>
              <a:t>Always use the biggest coin first. 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2339752" y="1988840"/>
            <a:ext cx="6120680" cy="35283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61235" t="50524" r="18353" b="823"/>
          <a:stretch>
            <a:fillRect/>
          </a:stretch>
        </p:blipFill>
        <p:spPr bwMode="auto">
          <a:xfrm>
            <a:off x="6732240" y="2060849"/>
            <a:ext cx="1551962" cy="1494482"/>
          </a:xfrm>
          <a:prstGeom prst="rect">
            <a:avLst/>
          </a:prstGeom>
          <a:noFill/>
        </p:spPr>
      </p:pic>
      <p:pic>
        <p:nvPicPr>
          <p:cNvPr id="6" name="Picture 5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15032" t="59662" r="72116" b="8526"/>
          <a:stretch>
            <a:fillRect/>
          </a:stretch>
        </p:blipFill>
        <p:spPr bwMode="auto">
          <a:xfrm>
            <a:off x="2483768" y="2276872"/>
            <a:ext cx="977161" cy="977161"/>
          </a:xfrm>
          <a:prstGeom prst="rect">
            <a:avLst/>
          </a:prstGeom>
          <a:noFill/>
        </p:spPr>
      </p:pic>
      <p:pic>
        <p:nvPicPr>
          <p:cNvPr id="7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28551" t="55702" r="56329" b="6873"/>
          <a:stretch>
            <a:fillRect/>
          </a:stretch>
        </p:blipFill>
        <p:spPr bwMode="auto">
          <a:xfrm>
            <a:off x="3710431" y="2204864"/>
            <a:ext cx="1149601" cy="1149601"/>
          </a:xfrm>
          <a:prstGeom prst="rect">
            <a:avLst/>
          </a:prstGeom>
          <a:noFill/>
        </p:spPr>
      </p:pic>
      <p:pic>
        <p:nvPicPr>
          <p:cNvPr id="8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44339" t="53613" r="39029" b="5219"/>
          <a:stretch>
            <a:fillRect/>
          </a:stretch>
        </p:blipFill>
        <p:spPr bwMode="auto">
          <a:xfrm>
            <a:off x="5179646" y="2204865"/>
            <a:ext cx="1264562" cy="1264562"/>
          </a:xfrm>
          <a:prstGeom prst="rect">
            <a:avLst/>
          </a:prstGeom>
          <a:noFill/>
        </p:spPr>
      </p:pic>
      <p:pic>
        <p:nvPicPr>
          <p:cNvPr id="9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61235" t="50524" r="18353" b="823"/>
          <a:stretch>
            <a:fillRect/>
          </a:stretch>
        </p:blipFill>
        <p:spPr bwMode="auto">
          <a:xfrm>
            <a:off x="6732240" y="3933057"/>
            <a:ext cx="1551962" cy="1494482"/>
          </a:xfrm>
          <a:prstGeom prst="rect">
            <a:avLst/>
          </a:prstGeom>
          <a:noFill/>
        </p:spPr>
      </p:pic>
      <p:pic>
        <p:nvPicPr>
          <p:cNvPr id="10" name="Picture 9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15032" t="59662" r="72116" b="8526"/>
          <a:stretch>
            <a:fillRect/>
          </a:stretch>
        </p:blipFill>
        <p:spPr bwMode="auto">
          <a:xfrm>
            <a:off x="2483768" y="4149080"/>
            <a:ext cx="977161" cy="977161"/>
          </a:xfrm>
          <a:prstGeom prst="rect">
            <a:avLst/>
          </a:prstGeom>
          <a:noFill/>
        </p:spPr>
      </p:pic>
      <p:pic>
        <p:nvPicPr>
          <p:cNvPr id="11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28551" t="55702" r="56329" b="6873"/>
          <a:stretch>
            <a:fillRect/>
          </a:stretch>
        </p:blipFill>
        <p:spPr bwMode="auto">
          <a:xfrm>
            <a:off x="3710431" y="4077072"/>
            <a:ext cx="1149601" cy="1149601"/>
          </a:xfrm>
          <a:prstGeom prst="rect">
            <a:avLst/>
          </a:prstGeom>
          <a:noFill/>
        </p:spPr>
      </p:pic>
      <p:pic>
        <p:nvPicPr>
          <p:cNvPr id="12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44339" t="53613" r="39029" b="5219"/>
          <a:stretch>
            <a:fillRect/>
          </a:stretch>
        </p:blipFill>
        <p:spPr bwMode="auto">
          <a:xfrm>
            <a:off x="5179646" y="4077073"/>
            <a:ext cx="1264562" cy="126456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51520" y="3429000"/>
            <a:ext cx="19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E.g. Pay $0.35</a:t>
            </a:r>
            <a:endParaRPr lang="en-SG" sz="2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5 0.21644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5 0.21644 " pathEditMode="relative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5 0.21644 " pathEditMode="relative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heuristics (II)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dirty="0" smtClean="0"/>
              <a:t>Always use the biggest coin first. 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2339752" y="1988840"/>
            <a:ext cx="6120680" cy="35283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61235" t="50524" r="18353" b="823"/>
          <a:stretch>
            <a:fillRect/>
          </a:stretch>
        </p:blipFill>
        <p:spPr bwMode="auto">
          <a:xfrm>
            <a:off x="6732240" y="2060849"/>
            <a:ext cx="1551962" cy="1494482"/>
          </a:xfrm>
          <a:prstGeom prst="rect">
            <a:avLst/>
          </a:prstGeom>
          <a:noFill/>
        </p:spPr>
      </p:pic>
      <p:pic>
        <p:nvPicPr>
          <p:cNvPr id="9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61235" t="50524" r="18353" b="823"/>
          <a:stretch>
            <a:fillRect/>
          </a:stretch>
        </p:blipFill>
        <p:spPr bwMode="auto">
          <a:xfrm>
            <a:off x="6732240" y="3933057"/>
            <a:ext cx="1551962" cy="149448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51520" y="3429000"/>
            <a:ext cx="19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E.g. Pay $0.45</a:t>
            </a:r>
            <a:endParaRPr lang="en-SG" sz="24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6884" y="5919663"/>
            <a:ext cx="162897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Impossible!</a:t>
            </a:r>
            <a:endParaRPr lang="en-SG" sz="2400" dirty="0"/>
          </a:p>
        </p:txBody>
      </p:sp>
      <p:pic>
        <p:nvPicPr>
          <p:cNvPr id="6" name="Picture 5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15032" t="59662" r="72116" b="8526"/>
          <a:stretch>
            <a:fillRect/>
          </a:stretch>
        </p:blipFill>
        <p:spPr bwMode="auto">
          <a:xfrm>
            <a:off x="2483768" y="2276872"/>
            <a:ext cx="977161" cy="977161"/>
          </a:xfrm>
          <a:prstGeom prst="rect">
            <a:avLst/>
          </a:prstGeom>
          <a:noFill/>
        </p:spPr>
      </p:pic>
      <p:pic>
        <p:nvPicPr>
          <p:cNvPr id="7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28551" t="55702" r="56329" b="6873"/>
          <a:stretch>
            <a:fillRect/>
          </a:stretch>
        </p:blipFill>
        <p:spPr bwMode="auto">
          <a:xfrm>
            <a:off x="3710431" y="2204864"/>
            <a:ext cx="1149601" cy="1149601"/>
          </a:xfrm>
          <a:prstGeom prst="rect">
            <a:avLst/>
          </a:prstGeom>
          <a:noFill/>
        </p:spPr>
      </p:pic>
      <p:pic>
        <p:nvPicPr>
          <p:cNvPr id="8" name="Picture 6" descr="http://worldcoingallery.com/countries/circ_sets/Singapore.jpg"/>
          <p:cNvPicPr>
            <a:picLocks noChangeAspect="1" noChangeArrowheads="1"/>
          </p:cNvPicPr>
          <p:nvPr/>
        </p:nvPicPr>
        <p:blipFill>
          <a:blip r:embed="rId3" cstate="print"/>
          <a:srcRect l="44339" t="53613" r="39029" b="5219"/>
          <a:stretch>
            <a:fillRect/>
          </a:stretch>
        </p:blipFill>
        <p:spPr bwMode="auto">
          <a:xfrm>
            <a:off x="5179646" y="2204865"/>
            <a:ext cx="1264562" cy="126456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746 0.49352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746 0.49352 " pathEditMode="relative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746 0.49352 " pathEditMode="relative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the simple heuristics always work?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you present this simple heuristics, you will get 50 out of 70 marks.</a:t>
            </a:r>
          </a:p>
          <a:p>
            <a:pPr lvl="1"/>
            <a:r>
              <a:rPr lang="en-SG" dirty="0" smtClean="0">
                <a:solidFill>
                  <a:srgbClr val="0070C0"/>
                </a:solidFill>
              </a:rPr>
              <a:t>7 contestants were awarded 70/70. 45 contestants scored 50/70 and 19 contestants scored 40/70.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simple heuristics cannot work in the example below.</a:t>
            </a:r>
          </a:p>
          <a:p>
            <a:endParaRPr lang="en-US" dirty="0" smtClean="0"/>
          </a:p>
          <a:p>
            <a:r>
              <a:rPr lang="en-US" dirty="0" smtClean="0"/>
              <a:t>E.g. you have 10 x 20₵, and 10 x 50₵.</a:t>
            </a:r>
          </a:p>
          <a:p>
            <a:pPr lvl="1"/>
            <a:r>
              <a:rPr lang="en-US" dirty="0" smtClean="0"/>
              <a:t>You need to pay $0.6.</a:t>
            </a:r>
          </a:p>
          <a:p>
            <a:pPr lvl="1"/>
            <a:r>
              <a:rPr lang="en-US" dirty="0" smtClean="0"/>
              <a:t>Using the scheme, you pay 1 x 50₵ first, then fail to pay the remaining 10₵.</a:t>
            </a:r>
          </a:p>
          <a:p>
            <a:pPr lvl="1"/>
            <a:r>
              <a:rPr lang="en-US" dirty="0" smtClean="0"/>
              <a:t>However, the correct solution is 3 x 20₵, which include 3 coins.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problem is that 20₵ is not a factor of 50₵.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another problem?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56895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</a:t>
            </a:r>
            <a:r>
              <a:rPr lang="en-US" dirty="0" err="1" smtClean="0"/>
              <a:t>a’s</a:t>
            </a:r>
            <a:r>
              <a:rPr lang="en-US" dirty="0" smtClean="0"/>
              <a:t> 5₵ , </a:t>
            </a:r>
            <a:r>
              <a:rPr lang="en-US" dirty="0" err="1" smtClean="0"/>
              <a:t>b’s</a:t>
            </a:r>
            <a:r>
              <a:rPr lang="en-US" dirty="0" smtClean="0"/>
              <a:t> 10₵, </a:t>
            </a:r>
            <a:r>
              <a:rPr lang="en-US" dirty="0" err="1" smtClean="0"/>
              <a:t>c’s</a:t>
            </a:r>
            <a:r>
              <a:rPr lang="en-US" dirty="0" smtClean="0"/>
              <a:t> 20₵, </a:t>
            </a:r>
            <a:r>
              <a:rPr lang="en-US" dirty="0" err="1" smtClean="0"/>
              <a:t>d’s</a:t>
            </a:r>
            <a:r>
              <a:rPr lang="en-US" dirty="0" smtClean="0"/>
              <a:t> 100₵.</a:t>
            </a:r>
          </a:p>
          <a:p>
            <a:r>
              <a:rPr lang="en-US" dirty="0" smtClean="0"/>
              <a:t>Find the minimum number of coins whose sum is 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Note that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5₵  is a factor of 10₵,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10₵ is a factor of 20₵, and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20₵ is a factor of 100₵.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simple heuristics “</a:t>
            </a:r>
            <a:r>
              <a:rPr lang="en-US" dirty="0" smtClean="0">
                <a:solidFill>
                  <a:srgbClr val="FF0000"/>
                </a:solidFill>
              </a:rPr>
              <a:t>use the biggest coin first</a:t>
            </a:r>
            <a:r>
              <a:rPr lang="en-US" dirty="0" smtClean="0"/>
              <a:t>” can work in this case.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2.3.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40161</TotalTime>
  <Words>4074</Words>
  <Application>Microsoft Office PowerPoint</Application>
  <PresentationFormat>On-screen Show (4:3)</PresentationFormat>
  <Paragraphs>1029</Paragraphs>
  <Slides>53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Equation</vt:lpstr>
      <vt:lpstr>Solution to the task list of  NOI 2011</vt:lpstr>
      <vt:lpstr>Questions</vt:lpstr>
      <vt:lpstr>Change</vt:lpstr>
      <vt:lpstr>Change Example (I)</vt:lpstr>
      <vt:lpstr>Change Example (II)</vt:lpstr>
      <vt:lpstr>Simple heuristics (I)</vt:lpstr>
      <vt:lpstr>Simple heuristics (II)</vt:lpstr>
      <vt:lpstr>Does the simple heuristics always work?</vt:lpstr>
      <vt:lpstr>How about another problem?</vt:lpstr>
      <vt:lpstr>The correct solution for CHANGE</vt:lpstr>
      <vt:lpstr>Another solution for CHANGE</vt:lpstr>
      <vt:lpstr>Statistics for CHANGE</vt:lpstr>
      <vt:lpstr>Paint</vt:lpstr>
      <vt:lpstr>Paint Example</vt:lpstr>
      <vt:lpstr>Brute-force Solution</vt:lpstr>
      <vt:lpstr>Observation</vt:lpstr>
      <vt:lpstr>Algorithm</vt:lpstr>
      <vt:lpstr>Statistics for PAINT</vt:lpstr>
      <vt:lpstr>Tour</vt:lpstr>
      <vt:lpstr>Tour example (I)</vt:lpstr>
      <vt:lpstr>Tour example (II)</vt:lpstr>
      <vt:lpstr>Brute-force solution</vt:lpstr>
      <vt:lpstr>A fast solution</vt:lpstr>
      <vt:lpstr>1. Compute distance between all spots</vt:lpstr>
      <vt:lpstr>2. Compute Score matrix</vt:lpstr>
      <vt:lpstr>3. Breath-First Search</vt:lpstr>
      <vt:lpstr>3. Breath-First Search with pruning</vt:lpstr>
      <vt:lpstr>Answer</vt:lpstr>
      <vt:lpstr>Statistics for TOUR</vt:lpstr>
      <vt:lpstr>TUTOR</vt:lpstr>
      <vt:lpstr>Tutor simulation game</vt:lpstr>
      <vt:lpstr>TUTOR (example)</vt:lpstr>
      <vt:lpstr>TUTOR (example)</vt:lpstr>
      <vt:lpstr>Solution 1: Best-First-Search</vt:lpstr>
      <vt:lpstr>Solution 2: Dynamic Programming</vt:lpstr>
      <vt:lpstr>Solution 3: A*</vt:lpstr>
      <vt:lpstr>Solution 4: DFS (Depth-First-Search) + Purning by Table-lookup</vt:lpstr>
      <vt:lpstr>Statistics for TUTOR</vt:lpstr>
      <vt:lpstr>Sequence</vt:lpstr>
      <vt:lpstr>Task: Sequence</vt:lpstr>
      <vt:lpstr>Definition</vt:lpstr>
      <vt:lpstr>Predicting the next entry of a eventually constant sequence</vt:lpstr>
      <vt:lpstr>Predicting the next entry of a periodic sequence</vt:lpstr>
      <vt:lpstr>Predicting the next entry of a polynomial sequence</vt:lpstr>
      <vt:lpstr>Computing the degree of a polynomial sequence</vt:lpstr>
      <vt:lpstr>Predicting the next entiry of a polynomial sequence</vt:lpstr>
      <vt:lpstr>Predicting the next entry of any sequence</vt:lpstr>
      <vt:lpstr>Statistics for SEQUENCE</vt:lpstr>
      <vt:lpstr>Acknowledgement</vt:lpstr>
      <vt:lpstr>Want to Get Gold @ NOI 2012?</vt:lpstr>
      <vt:lpstr>Training for IOI 2011 @ Pattaya, Thailand</vt:lpstr>
      <vt:lpstr>END!</vt:lpstr>
      <vt:lpstr>Algorithm for CHANGE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Sall4</dc:title>
  <dc:creator>ksung</dc:creator>
  <cp:lastModifiedBy>ksung</cp:lastModifiedBy>
  <cp:revision>24</cp:revision>
  <dcterms:created xsi:type="dcterms:W3CDTF">2010-06-06T06:57:23Z</dcterms:created>
  <dcterms:modified xsi:type="dcterms:W3CDTF">2011-04-06T03:04:42Z</dcterms:modified>
</cp:coreProperties>
</file>