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475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59612-960A-2C47-8AAA-5CEBF7BCB2CD}" v="4" dt="2024-10-24T01:45:09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42"/>
    <p:restoredTop sz="94627"/>
  </p:normalViewPr>
  <p:slideViewPr>
    <p:cSldViewPr snapToGrid="0">
      <p:cViewPr varScale="1">
        <p:scale>
          <a:sx n="110" d="100"/>
          <a:sy n="110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Kehui" userId="27b412ee-a51b-452b-96cc-cb3214140420" providerId="ADAL" clId="{2DF59612-960A-2C47-8AAA-5CEBF7BCB2CD}"/>
    <pc:docChg chg="addSld delSld modSld">
      <pc:chgData name="Li Kehui" userId="27b412ee-a51b-452b-96cc-cb3214140420" providerId="ADAL" clId="{2DF59612-960A-2C47-8AAA-5CEBF7BCB2CD}" dt="2024-10-24T03:53:36.870" v="18" actId="2696"/>
      <pc:docMkLst>
        <pc:docMk/>
      </pc:docMkLst>
      <pc:sldChg chg="addSp modSp new del mod">
        <pc:chgData name="Li Kehui" userId="27b412ee-a51b-452b-96cc-cb3214140420" providerId="ADAL" clId="{2DF59612-960A-2C47-8AAA-5CEBF7BCB2CD}" dt="2024-10-24T03:53:36.870" v="18" actId="2696"/>
        <pc:sldMkLst>
          <pc:docMk/>
          <pc:sldMk cId="699148236" sldId="476"/>
        </pc:sldMkLst>
        <pc:spChg chg="add mod">
          <ac:chgData name="Li Kehui" userId="27b412ee-a51b-452b-96cc-cb3214140420" providerId="ADAL" clId="{2DF59612-960A-2C47-8AAA-5CEBF7BCB2CD}" dt="2024-10-24T01:44:40.592" v="2" actId="207"/>
          <ac:spMkLst>
            <pc:docMk/>
            <pc:sldMk cId="699148236" sldId="476"/>
            <ac:spMk id="2" creationId="{8AD90911-5FFB-6ED4-70E9-3CFDF97C5DE2}"/>
          </ac:spMkLst>
        </pc:spChg>
        <pc:spChg chg="add mod">
          <ac:chgData name="Li Kehui" userId="27b412ee-a51b-452b-96cc-cb3214140420" providerId="ADAL" clId="{2DF59612-960A-2C47-8AAA-5CEBF7BCB2CD}" dt="2024-10-24T01:47:55.882" v="17" actId="1076"/>
          <ac:spMkLst>
            <pc:docMk/>
            <pc:sldMk cId="699148236" sldId="476"/>
            <ac:spMk id="3" creationId="{E70B2CC0-AD34-D05F-D75B-784CB873864D}"/>
          </ac:spMkLst>
        </pc:spChg>
        <pc:spChg chg="add mod">
          <ac:chgData name="Li Kehui" userId="27b412ee-a51b-452b-96cc-cb3214140420" providerId="ADAL" clId="{2DF59612-960A-2C47-8AAA-5CEBF7BCB2CD}" dt="2024-10-24T01:45:04.850" v="10" actId="1076"/>
          <ac:spMkLst>
            <pc:docMk/>
            <pc:sldMk cId="699148236" sldId="476"/>
            <ac:spMk id="4" creationId="{7FEBBAD8-02C3-1912-EBD8-AB8383AB8D39}"/>
          </ac:spMkLst>
        </pc:spChg>
        <pc:spChg chg="add mod">
          <ac:chgData name="Li Kehui" userId="27b412ee-a51b-452b-96cc-cb3214140420" providerId="ADAL" clId="{2DF59612-960A-2C47-8AAA-5CEBF7BCB2CD}" dt="2024-10-24T01:45:01.850" v="9" actId="1076"/>
          <ac:spMkLst>
            <pc:docMk/>
            <pc:sldMk cId="699148236" sldId="476"/>
            <ac:spMk id="5" creationId="{FF3E8F56-4B5D-37EE-AC6C-B629C387FFD1}"/>
          </ac:spMkLst>
        </pc:spChg>
        <pc:spChg chg="add mod">
          <ac:chgData name="Li Kehui" userId="27b412ee-a51b-452b-96cc-cb3214140420" providerId="ADAL" clId="{2DF59612-960A-2C47-8AAA-5CEBF7BCB2CD}" dt="2024-10-24T01:44:58.868" v="8" actId="1076"/>
          <ac:spMkLst>
            <pc:docMk/>
            <pc:sldMk cId="699148236" sldId="476"/>
            <ac:spMk id="6" creationId="{65E51C4A-AA2B-949B-3D16-F8642D23C302}"/>
          </ac:spMkLst>
        </pc:spChg>
        <pc:spChg chg="add mod">
          <ac:chgData name="Li Kehui" userId="27b412ee-a51b-452b-96cc-cb3214140420" providerId="ADAL" clId="{2DF59612-960A-2C47-8AAA-5CEBF7BCB2CD}" dt="2024-10-24T01:46:07.393" v="16" actId="1076"/>
          <ac:spMkLst>
            <pc:docMk/>
            <pc:sldMk cId="699148236" sldId="476"/>
            <ac:spMk id="7" creationId="{03AACE96-7F81-BBAE-0020-15C8E7FC66A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A4BBF-AD68-4019-BCDD-AD53A6CAD912}" type="datetimeFigureOut">
              <a:rPr lang="LID4096" smtClean="0"/>
              <a:t>10/23/24</a:t>
            </a:fld>
            <a:endParaRPr lang="LID4096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AAC06-0F93-4C1E-A5F9-422B0A731A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988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B0734-1704-A14E-9486-89D140B70A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5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3A930-ABFE-2312-52FD-951D456C8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8C6462-555C-D09E-7337-93F75EA01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372F8-47EB-33AF-44CC-ED836C9B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9842-5E19-4E44-9405-7220E99BD0B7}" type="datetimeFigureOut">
              <a:rPr lang="LID4096" smtClean="0"/>
              <a:t>10/23/24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60D8D-9620-7C01-84FE-DAD0EBAA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49B7D-8B25-C90F-2CC2-46FEF70D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E36D-8FCB-4002-91AA-AFE5F8B60A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134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99CBF-616C-E15E-C40F-45C0E155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5031F5-0208-EF64-4824-C2539F1B0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565B8-40F4-F792-0F3B-9830A7CF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9842-5E19-4E44-9405-7220E99BD0B7}" type="datetimeFigureOut">
              <a:rPr lang="LID4096" smtClean="0"/>
              <a:t>10/23/24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DDE98-D605-1483-648F-A0CCE1EB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F35A3-D282-DA1B-5A1D-448307F5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E36D-8FCB-4002-91AA-AFE5F8B60A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229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5B4DF8-DAD9-EFD4-9049-9841F7EF3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9D1C3C-C023-1D57-4C36-B0303507B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7CF85-8BEF-2C62-03D8-BC5E8002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9842-5E19-4E44-9405-7220E99BD0B7}" type="datetimeFigureOut">
              <a:rPr lang="LID4096" smtClean="0"/>
              <a:t>10/23/24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7D069-4DE5-390D-F296-36CC6170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7598D1-0923-7E82-65D8-A2678F8C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E36D-8FCB-4002-91AA-AFE5F8B60A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45490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85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63E3E-A446-1BEC-0D92-1B69E85E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CEB260-D2DB-B1C9-EC9F-0D3446930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6AFD2-D436-0F32-A672-C3385A66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9842-5E19-4E44-9405-7220E99BD0B7}" type="datetimeFigureOut">
              <a:rPr lang="LID4096" smtClean="0"/>
              <a:t>10/23/24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2EF75-9208-8FAA-46C0-9B9129F4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7ECA57-B5D5-2EFB-FA2F-096A1ADD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E36D-8FCB-4002-91AA-AFE5F8B60A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975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C28C1-27AE-0331-BFBE-2E2C2625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A0449A-8378-8F15-30EC-0F8315733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7700F-46B9-D075-BBF8-E888C4B8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9842-5E19-4E44-9405-7220E99BD0B7}" type="datetimeFigureOut">
              <a:rPr lang="LID4096" smtClean="0"/>
              <a:t>10/23/24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50055-DF15-E0B4-0DD9-BCD09A9D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CA8A8-2220-9E87-1A2F-06C9D480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E36D-8FCB-4002-91AA-AFE5F8B60A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4818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E2BBA-26BB-DEE8-0BBD-66BCE0D7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772F8-E8B6-75C3-0149-76CB56A17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894A3B-4B60-B0AF-DEF8-073E649C1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88A372-BA01-05CF-F134-6E760141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9842-5E19-4E44-9405-7220E99BD0B7}" type="datetimeFigureOut">
              <a:rPr lang="LID4096" smtClean="0"/>
              <a:t>10/23/24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A61965-87C1-817B-FF19-A6BE1F39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7F972-8DCA-D2EB-480B-73FA5071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E36D-8FCB-4002-91AA-AFE5F8B60A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926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FD684-6FC9-FCB7-A420-9E525EA9E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28D96D-A944-78BC-294A-107422AC4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6BCCC4-510D-2A48-5EE6-9B2621A5E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E046F6-012B-6C3B-7A72-C5B149125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8EC6E5-B5EE-7827-7202-768CE7D23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DB0983-01DC-7D23-1B2F-0716F6BB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9842-5E19-4E44-9405-7220E99BD0B7}" type="datetimeFigureOut">
              <a:rPr lang="LID4096" smtClean="0"/>
              <a:t>10/23/24</a:t>
            </a:fld>
            <a:endParaRPr lang="LID4096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9CD48E-456E-E682-99BA-F813BF3F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39875C-69FC-5F83-53ED-8A54B46B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E36D-8FCB-4002-91AA-AFE5F8B60A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731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C6B12-C1C4-0770-CC17-F4B4EC72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014643-1F0D-A630-F006-60D10863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9842-5E19-4E44-9405-7220E99BD0B7}" type="datetimeFigureOut">
              <a:rPr lang="LID4096" smtClean="0"/>
              <a:t>10/23/24</a:t>
            </a:fld>
            <a:endParaRPr lang="LID4096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9BB5EE-A06F-7D5D-FA69-3D87C523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30892C-E3B4-407F-765A-6DE542F6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E36D-8FCB-4002-91AA-AFE5F8B60A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05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0D3461-B91A-E27B-28B1-65A1EA1D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9842-5E19-4E44-9405-7220E99BD0B7}" type="datetimeFigureOut">
              <a:rPr lang="LID4096" smtClean="0"/>
              <a:t>10/23/24</a:t>
            </a:fld>
            <a:endParaRPr lang="LID4096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06668E-5EB9-38E7-D2F1-A7FE0E33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DECEC3-462B-9617-E1B6-C43CEF18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E36D-8FCB-4002-91AA-AFE5F8B60A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473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48AE6-6B86-45C0-BCA0-E9032DBC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3F667-DD17-1105-7AA8-4EA9B0E7E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0E1E6E-23FF-FCE1-C461-73E4CB9FB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950462-8DB0-6294-037C-44E6EC36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9842-5E19-4E44-9405-7220E99BD0B7}" type="datetimeFigureOut">
              <a:rPr lang="LID4096" smtClean="0"/>
              <a:t>10/23/24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A3A308-3DEF-FFC3-8EB8-4B0AF7CB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A0E655-700C-5781-B877-8DCD2D54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E36D-8FCB-4002-91AA-AFE5F8B60A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052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A8314-7F45-D79E-E830-E955ED03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669F18-F089-32C9-46F1-C6FC1B79E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4D7570-EF45-B1ED-F542-EE404FF12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35FA05-6816-93DF-C8F3-459C58E8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9842-5E19-4E44-9405-7220E99BD0B7}" type="datetimeFigureOut">
              <a:rPr lang="LID4096" smtClean="0"/>
              <a:t>10/23/24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2BC35-0E59-D6D8-F255-4A362CA7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30DF05-E9AF-C98E-1C66-DE111E29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E36D-8FCB-4002-91AA-AFE5F8B60A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867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4D7EE6-C272-8219-1783-D28428BB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6E924-1925-4695-B033-4AB504F0D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424DB-8741-6143-78F1-E7055A987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9D9842-5E19-4E44-9405-7220E99BD0B7}" type="datetimeFigureOut">
              <a:rPr lang="LID4096" smtClean="0"/>
              <a:t>10/23/24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85129-E14C-0F54-7561-B674E386E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F3384-DB93-AD3B-8056-F35117494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C3E36D-8FCB-4002-91AA-AFE5F8B60A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538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tail.tmall.com/item.htm?ak=27696150&amp;ali_trackid=2%3Amm_1031450091_2640450184_112188750022%3A1729667398318_556550289_0&amp;bxsign=tbk7uY5p3h3ERbAd9MVvqIKPexWIXJTCDAMnWIBES4VecqNe-BCLTvFNpT84OQhKntcK29GS8TEcI86vXjIeJ8bHznIkJvtH5A1wCLsosaPvosOwYCEAOnHhY2jUbAxFTrCrsASfFNHmOiX4e_uRpCG7gm3Yqeb0GxsX0ESGl9K7SM&amp;id=765214918628&amp;pvid=27696150&amp;spm=a2e2e.26957445%2Fn.90200100.1&amp;tkSid=1729667398318_556550289_0.0&amp;union_lens=lensId%3AOPT%401709082720%4021360686_1236_18ded44bae0_4cab%40021k7JBnTzHQKGOEtbYOXTbc%40eyJmbG9vcklkIjo4MTAzMX0ie%3Brecoveryid%3Aa1zpx4.26957445%2Fn_1729667391901_7273914214615835_lY6fH%3Bprepvid%3Aa1zpx4.26957445%2Fn_1729667391901_7273914214615835_lY6fH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EDFBCB1-622F-8F73-8D27-19EE38C18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8" y="851416"/>
            <a:ext cx="5995082" cy="27294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2DEC70-18C6-0705-4299-F0734B7EEA59}"/>
              </a:ext>
            </a:extLst>
          </p:cNvPr>
          <p:cNvSpPr txBox="1"/>
          <p:nvPr/>
        </p:nvSpPr>
        <p:spPr>
          <a:xfrm>
            <a:off x="209550" y="279400"/>
            <a:ext cx="359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ROS</a:t>
            </a:r>
            <a:r>
              <a:rPr lang="zh-CN" altLang="en-US" dirty="0"/>
              <a:t>操作系统消息发布和订阅机制</a:t>
            </a:r>
            <a:endParaRPr lang="LID4096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57314C-BA5D-4261-970E-70FE66EE8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058" y="889516"/>
            <a:ext cx="4701304" cy="57023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5625F77-6D07-6BD5-5749-D9BB960983F1}"/>
              </a:ext>
            </a:extLst>
          </p:cNvPr>
          <p:cNvSpPr txBox="1"/>
          <p:nvPr/>
        </p:nvSpPr>
        <p:spPr>
          <a:xfrm>
            <a:off x="7089058" y="279400"/>
            <a:ext cx="177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ROS</a:t>
            </a:r>
            <a:r>
              <a:rPr lang="zh-CN" altLang="en-US" dirty="0"/>
              <a:t>智能车模块</a:t>
            </a:r>
            <a:endParaRPr lang="LID4096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F00A413-7790-BB05-335D-D5909FBDB246}"/>
              </a:ext>
            </a:extLst>
          </p:cNvPr>
          <p:cNvCxnSpPr/>
          <p:nvPr/>
        </p:nvCxnSpPr>
        <p:spPr>
          <a:xfrm>
            <a:off x="6921500" y="203200"/>
            <a:ext cx="0" cy="6496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DF7D5F6-E0AB-15CC-E768-E78FD57E30EA}"/>
              </a:ext>
            </a:extLst>
          </p:cNvPr>
          <p:cNvSpPr/>
          <p:nvPr/>
        </p:nvSpPr>
        <p:spPr>
          <a:xfrm>
            <a:off x="3012489" y="4536688"/>
            <a:ext cx="793739" cy="3111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执行机构</a:t>
            </a:r>
            <a:endParaRPr lang="LID4096" sz="10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73AD140-13E9-A316-FA99-2C3637CB2FB5}"/>
              </a:ext>
            </a:extLst>
          </p:cNvPr>
          <p:cNvSpPr/>
          <p:nvPr/>
        </p:nvSpPr>
        <p:spPr>
          <a:xfrm>
            <a:off x="3880218" y="5854442"/>
            <a:ext cx="793739" cy="3111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感知机构</a:t>
            </a:r>
            <a:endParaRPr lang="LID4096" sz="10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4C62D31-A98E-D7F8-6EA9-AC33E4A79385}"/>
              </a:ext>
            </a:extLst>
          </p:cNvPr>
          <p:cNvSpPr/>
          <p:nvPr/>
        </p:nvSpPr>
        <p:spPr>
          <a:xfrm>
            <a:off x="1345473" y="5182116"/>
            <a:ext cx="793739" cy="3111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运算单元</a:t>
            </a:r>
            <a:endParaRPr lang="LID4096" sz="1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1D416F-3E32-68C0-22A4-71841AEF95A2}"/>
              </a:ext>
            </a:extLst>
          </p:cNvPr>
          <p:cNvSpPr txBox="1"/>
          <p:nvPr/>
        </p:nvSpPr>
        <p:spPr>
          <a:xfrm>
            <a:off x="209550" y="3805019"/>
            <a:ext cx="4894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/>
              <a:t>ROS</a:t>
            </a:r>
            <a:r>
              <a:rPr lang="zh-CN" altLang="en-US" sz="1200" dirty="0"/>
              <a:t>智能车中每个模块都可以看作节点，可订阅或发布多个话题</a:t>
            </a:r>
            <a:endParaRPr lang="LID4096" sz="1200" dirty="0"/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E0757E04-5D0B-5EFA-E663-5EE1BFF074D0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rot="10800000">
            <a:off x="2139212" y="5337691"/>
            <a:ext cx="1741006" cy="6723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91C2B71-66BE-4099-85A9-52D0E17CCF51}"/>
              </a:ext>
            </a:extLst>
          </p:cNvPr>
          <p:cNvSpPr txBox="1"/>
          <p:nvPr/>
        </p:nvSpPr>
        <p:spPr>
          <a:xfrm>
            <a:off x="1804693" y="5946845"/>
            <a:ext cx="181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摄像头图像、激光雷达点云、测速信息，陀螺仪数据，测距信息</a:t>
            </a:r>
            <a:endParaRPr lang="LID4096" sz="800" dirty="0"/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45C63E19-7CB0-0B59-455C-00748A3F8E26}"/>
              </a:ext>
            </a:extLst>
          </p:cNvPr>
          <p:cNvCxnSpPr>
            <a:cxnSpLocks/>
            <a:stCxn id="12" idx="0"/>
            <a:endCxn id="10" idx="1"/>
          </p:cNvCxnSpPr>
          <p:nvPr/>
        </p:nvCxnSpPr>
        <p:spPr>
          <a:xfrm rot="5400000" flipH="1" flipV="1">
            <a:off x="2132490" y="4302117"/>
            <a:ext cx="489853" cy="127014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AF5B292-6781-45D2-2D36-4587749B6F6C}"/>
              </a:ext>
            </a:extLst>
          </p:cNvPr>
          <p:cNvSpPr txBox="1"/>
          <p:nvPr/>
        </p:nvSpPr>
        <p:spPr>
          <a:xfrm>
            <a:off x="1944812" y="4544418"/>
            <a:ext cx="711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各电机转速</a:t>
            </a:r>
            <a:endParaRPr lang="LID4096" sz="800" dirty="0"/>
          </a:p>
        </p:txBody>
      </p:sp>
    </p:spTree>
    <p:extLst>
      <p:ext uri="{BB962C8B-B14F-4D97-AF65-F5344CB8AC3E}">
        <p14:creationId xmlns:p14="http://schemas.microsoft.com/office/powerpoint/2010/main" val="369359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27664-0B4B-0AB5-D4F8-673830711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6CA732-4567-E2A8-277C-3F531AFCD614}"/>
              </a:ext>
            </a:extLst>
          </p:cNvPr>
          <p:cNvSpPr txBox="1"/>
          <p:nvPr/>
        </p:nvSpPr>
        <p:spPr>
          <a:xfrm>
            <a:off x="209550" y="279400"/>
            <a:ext cx="40575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通算控模型（亚博智能）</a:t>
            </a:r>
            <a:endParaRPr lang="en-US" altLang="zh-CN" dirty="0"/>
          </a:p>
          <a:p>
            <a:r>
              <a:rPr lang="zh-CN" altLang="en-US" sz="800" u="sng" kern="100" dirty="0">
                <a:solidFill>
                  <a:srgbClr val="467886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亚博智能 </a:t>
            </a:r>
            <a:r>
              <a:rPr lang="en-US" altLang="zh-CN" sz="800" u="sng" kern="100" dirty="0" err="1">
                <a:solidFill>
                  <a:srgbClr val="467886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MicroROS</a:t>
            </a:r>
            <a:r>
              <a:rPr lang="zh-CN" altLang="en-US" sz="800" u="sng" kern="100" dirty="0">
                <a:solidFill>
                  <a:srgbClr val="467886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教育机器人</a:t>
            </a:r>
            <a:r>
              <a:rPr lang="en-US" altLang="zh-CN" sz="800" u="sng" kern="100" dirty="0">
                <a:solidFill>
                  <a:srgbClr val="467886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ROS2</a:t>
            </a:r>
            <a:r>
              <a:rPr lang="zh-CN" altLang="en-US" sz="800" u="sng" kern="100" dirty="0">
                <a:solidFill>
                  <a:srgbClr val="467886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小车视觉识别</a:t>
            </a:r>
            <a:r>
              <a:rPr lang="en-US" altLang="zh-CN" sz="800" u="sng" kern="100" dirty="0">
                <a:solidFill>
                  <a:srgbClr val="467886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SLAM</a:t>
            </a:r>
            <a:r>
              <a:rPr lang="zh-CN" altLang="en-US" sz="800" u="sng" kern="100" dirty="0">
                <a:solidFill>
                  <a:srgbClr val="467886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建图导航</a:t>
            </a:r>
            <a:r>
              <a:rPr lang="en-US" altLang="zh-CN" sz="800" u="sng" kern="100" dirty="0">
                <a:solidFill>
                  <a:srgbClr val="467886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ESP32-tmall.com</a:t>
            </a:r>
            <a:r>
              <a:rPr lang="zh-CN" altLang="en-US" sz="800" u="sng" kern="100" dirty="0">
                <a:solidFill>
                  <a:srgbClr val="467886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天猫</a:t>
            </a:r>
            <a:endParaRPr lang="zh-CN" altLang="en-US" sz="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63CBE1-DF2B-CBC8-2ABF-E180B7831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736" y="889516"/>
            <a:ext cx="4701304" cy="57023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A82E585-D487-CFFE-1954-96425B35D770}"/>
              </a:ext>
            </a:extLst>
          </p:cNvPr>
          <p:cNvSpPr txBox="1"/>
          <p:nvPr/>
        </p:nvSpPr>
        <p:spPr>
          <a:xfrm>
            <a:off x="4625245" y="279400"/>
            <a:ext cx="431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ROS</a:t>
            </a:r>
            <a:r>
              <a:rPr lang="zh-CN" altLang="en-US" dirty="0"/>
              <a:t>智能车模块成本估算（中型智能车）</a:t>
            </a:r>
            <a:endParaRPr lang="LID4096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104D1CC-6B72-C67E-510F-B4B98E2886FA}"/>
              </a:ext>
            </a:extLst>
          </p:cNvPr>
          <p:cNvCxnSpPr/>
          <p:nvPr/>
        </p:nvCxnSpPr>
        <p:spPr>
          <a:xfrm>
            <a:off x="4394200" y="279400"/>
            <a:ext cx="0" cy="6496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7A91BD1-6974-8F6B-9271-51F06D7FCA14}"/>
              </a:ext>
            </a:extLst>
          </p:cNvPr>
          <p:cNvSpPr/>
          <p:nvPr/>
        </p:nvSpPr>
        <p:spPr>
          <a:xfrm>
            <a:off x="2135830" y="4997019"/>
            <a:ext cx="793739" cy="3111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执行机构</a:t>
            </a:r>
            <a:endParaRPr lang="LID4096" sz="10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94A15A2-50DE-4C59-ADC7-2BA3ED57638D}"/>
              </a:ext>
            </a:extLst>
          </p:cNvPr>
          <p:cNvSpPr/>
          <p:nvPr/>
        </p:nvSpPr>
        <p:spPr>
          <a:xfrm>
            <a:off x="3003559" y="6314773"/>
            <a:ext cx="793739" cy="3111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感知机构</a:t>
            </a:r>
            <a:endParaRPr lang="LID4096" sz="10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F1C19F9-774C-F6B1-7C52-9A027F611D13}"/>
              </a:ext>
            </a:extLst>
          </p:cNvPr>
          <p:cNvSpPr/>
          <p:nvPr/>
        </p:nvSpPr>
        <p:spPr>
          <a:xfrm>
            <a:off x="468814" y="5642447"/>
            <a:ext cx="793739" cy="3111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FF0000"/>
                </a:solidFill>
              </a:rPr>
              <a:t>PC</a:t>
            </a:r>
            <a:r>
              <a:rPr lang="zh-CN" altLang="en-US" sz="1000" b="1" dirty="0">
                <a:solidFill>
                  <a:srgbClr val="FF0000"/>
                </a:solidFill>
              </a:rPr>
              <a:t>云运算</a:t>
            </a:r>
            <a:endParaRPr lang="LID4096" sz="1000" b="1" dirty="0">
              <a:solidFill>
                <a:srgbClr val="FF0000"/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673B6BA0-3231-0399-0AC8-1342E5181FA5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rot="10800000">
            <a:off x="1262553" y="5798022"/>
            <a:ext cx="1741006" cy="672326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34F24B8-2FD1-7F46-E426-AB68EF49DF70}"/>
              </a:ext>
            </a:extLst>
          </p:cNvPr>
          <p:cNvSpPr txBox="1"/>
          <p:nvPr/>
        </p:nvSpPr>
        <p:spPr>
          <a:xfrm>
            <a:off x="1022867" y="6404795"/>
            <a:ext cx="181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摄像头图像、激光雷达点云、测速信息，陀螺仪数据，测距信息</a:t>
            </a:r>
            <a:endParaRPr lang="LID4096" sz="800" dirty="0"/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5248F7BB-1443-2003-8601-92BEF9374E11}"/>
              </a:ext>
            </a:extLst>
          </p:cNvPr>
          <p:cNvCxnSpPr>
            <a:cxnSpLocks/>
            <a:stCxn id="12" idx="0"/>
            <a:endCxn id="10" idx="1"/>
          </p:cNvCxnSpPr>
          <p:nvPr/>
        </p:nvCxnSpPr>
        <p:spPr>
          <a:xfrm rot="5400000" flipH="1" flipV="1">
            <a:off x="1255831" y="4762448"/>
            <a:ext cx="489853" cy="1270146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A30C20A-A63E-71BA-E826-256AE957A5BD}"/>
              </a:ext>
            </a:extLst>
          </p:cNvPr>
          <p:cNvSpPr txBox="1"/>
          <p:nvPr/>
        </p:nvSpPr>
        <p:spPr>
          <a:xfrm>
            <a:off x="1068153" y="5004749"/>
            <a:ext cx="711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各电机转速</a:t>
            </a:r>
            <a:endParaRPr lang="LID4096" sz="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978A2C2-01AD-A20C-30E8-6AB753C6C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33" y="752864"/>
            <a:ext cx="3336565" cy="3417288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8BFC442D-682A-2FFF-74C9-2D13F8137445}"/>
              </a:ext>
            </a:extLst>
          </p:cNvPr>
          <p:cNvSpPr/>
          <p:nvPr/>
        </p:nvSpPr>
        <p:spPr>
          <a:xfrm>
            <a:off x="1961184" y="5914942"/>
            <a:ext cx="540357" cy="311150"/>
          </a:xfrm>
          <a:prstGeom prst="round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FF0000"/>
                </a:solidFill>
              </a:rPr>
              <a:t>无线通信链路</a:t>
            </a:r>
            <a:endParaRPr lang="LID4096" sz="800" b="1" dirty="0">
              <a:solidFill>
                <a:srgbClr val="FF000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0AFC044-60AC-AE7E-E013-92DE41D71340}"/>
              </a:ext>
            </a:extLst>
          </p:cNvPr>
          <p:cNvSpPr/>
          <p:nvPr/>
        </p:nvSpPr>
        <p:spPr>
          <a:xfrm>
            <a:off x="1059563" y="5297674"/>
            <a:ext cx="599859" cy="344771"/>
          </a:xfrm>
          <a:prstGeom prst="round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FF0000"/>
                </a:solidFill>
              </a:rPr>
              <a:t>无线通信链路</a:t>
            </a:r>
            <a:endParaRPr lang="LID4096" sz="800" b="1" dirty="0">
              <a:solidFill>
                <a:srgbClr val="FF0000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A4D9537-6BAB-34DC-D802-D1E6A53949E2}"/>
              </a:ext>
            </a:extLst>
          </p:cNvPr>
          <p:cNvSpPr/>
          <p:nvPr/>
        </p:nvSpPr>
        <p:spPr>
          <a:xfrm>
            <a:off x="8682335" y="1763156"/>
            <a:ext cx="793739" cy="49744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包括车体成本约占车体</a:t>
            </a:r>
            <a:r>
              <a:rPr lang="en-US" altLang="zh-CN" sz="1000" dirty="0">
                <a:solidFill>
                  <a:srgbClr val="FF0000"/>
                </a:solidFill>
              </a:rPr>
              <a:t>50%</a:t>
            </a:r>
            <a:endParaRPr lang="LID4096" sz="1000" dirty="0">
              <a:solidFill>
                <a:srgbClr val="FF000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99D12E5-BDD3-7300-DCFC-E9FF0570FEDC}"/>
              </a:ext>
            </a:extLst>
          </p:cNvPr>
          <p:cNvSpPr/>
          <p:nvPr/>
        </p:nvSpPr>
        <p:spPr>
          <a:xfrm>
            <a:off x="8701487" y="3429516"/>
            <a:ext cx="793739" cy="31115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成本约占车体</a:t>
            </a:r>
            <a:r>
              <a:rPr lang="en-US" altLang="zh-CN" sz="1000" dirty="0">
                <a:solidFill>
                  <a:srgbClr val="FF0000"/>
                </a:solidFill>
              </a:rPr>
              <a:t>20%</a:t>
            </a:r>
            <a:endParaRPr lang="LID4096" sz="1000" dirty="0">
              <a:solidFill>
                <a:srgbClr val="FF0000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FD44384-FF1D-ED33-AFCA-A80CFED31DE6}"/>
              </a:ext>
            </a:extLst>
          </p:cNvPr>
          <p:cNvSpPr/>
          <p:nvPr/>
        </p:nvSpPr>
        <p:spPr>
          <a:xfrm>
            <a:off x="8742358" y="5683766"/>
            <a:ext cx="793739" cy="3111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成本约占车体</a:t>
            </a:r>
            <a:r>
              <a:rPr lang="en-US" altLang="zh-CN" sz="1000" dirty="0">
                <a:solidFill>
                  <a:srgbClr val="FF0000"/>
                </a:solidFill>
              </a:rPr>
              <a:t>10%</a:t>
            </a:r>
            <a:endParaRPr lang="LID4096" sz="1000" dirty="0">
              <a:solidFill>
                <a:srgbClr val="FF0000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4118450-42B1-0595-B51C-E4A309CBD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510" y="1012656"/>
            <a:ext cx="2956787" cy="4788030"/>
          </a:xfrm>
          <a:prstGeom prst="rect">
            <a:avLst/>
          </a:prstGeom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D5A2D6F-C43C-BB7D-D170-60C5E11F0A92}"/>
              </a:ext>
            </a:extLst>
          </p:cNvPr>
          <p:cNvSpPr/>
          <p:nvPr/>
        </p:nvSpPr>
        <p:spPr>
          <a:xfrm>
            <a:off x="4552510" y="3010416"/>
            <a:ext cx="2956787" cy="27253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00" dirty="0">
              <a:solidFill>
                <a:srgbClr val="FF0000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B63E5EF-D54E-75A5-9CBC-D38370E492ED}"/>
              </a:ext>
            </a:extLst>
          </p:cNvPr>
          <p:cNvSpPr/>
          <p:nvPr/>
        </p:nvSpPr>
        <p:spPr>
          <a:xfrm>
            <a:off x="4552510" y="5021493"/>
            <a:ext cx="2956787" cy="27253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00" dirty="0">
              <a:solidFill>
                <a:srgbClr val="FF0000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2810895-229B-90EA-8A44-6C5EAE5576A6}"/>
              </a:ext>
            </a:extLst>
          </p:cNvPr>
          <p:cNvSpPr/>
          <p:nvPr/>
        </p:nvSpPr>
        <p:spPr>
          <a:xfrm>
            <a:off x="4552510" y="3335724"/>
            <a:ext cx="2902225" cy="3111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00" dirty="0">
              <a:solidFill>
                <a:srgbClr val="FF0000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4B40C12-4386-7245-F0A9-73682296D5D0}"/>
              </a:ext>
            </a:extLst>
          </p:cNvPr>
          <p:cNvSpPr/>
          <p:nvPr/>
        </p:nvSpPr>
        <p:spPr>
          <a:xfrm>
            <a:off x="4561757" y="1480221"/>
            <a:ext cx="2892978" cy="48088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00" dirty="0">
              <a:solidFill>
                <a:srgbClr val="FF0000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3F62598-85E1-F19B-B518-D3CF159A3F5E}"/>
              </a:ext>
            </a:extLst>
          </p:cNvPr>
          <p:cNvCxnSpPr/>
          <p:nvPr/>
        </p:nvCxnSpPr>
        <p:spPr>
          <a:xfrm>
            <a:off x="8540750" y="4950362"/>
            <a:ext cx="1219200" cy="8503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C13D5E0-F3F5-32EC-A38E-2B1FF6A6506C}"/>
              </a:ext>
            </a:extLst>
          </p:cNvPr>
          <p:cNvCxnSpPr>
            <a:cxnSpLocks/>
          </p:cNvCxnSpPr>
          <p:nvPr/>
        </p:nvCxnSpPr>
        <p:spPr>
          <a:xfrm flipH="1">
            <a:off x="8469604" y="4925340"/>
            <a:ext cx="1219200" cy="8503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60091DE-AF8B-5B4A-55A7-8AD5106F2415}"/>
              </a:ext>
            </a:extLst>
          </p:cNvPr>
          <p:cNvSpPr/>
          <p:nvPr/>
        </p:nvSpPr>
        <p:spPr>
          <a:xfrm>
            <a:off x="188201" y="4438650"/>
            <a:ext cx="3837699" cy="23530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4C99311-A8EA-BA88-11DB-87EC17373E30}"/>
              </a:ext>
            </a:extLst>
          </p:cNvPr>
          <p:cNvSpPr txBox="1"/>
          <p:nvPr/>
        </p:nvSpPr>
        <p:spPr>
          <a:xfrm>
            <a:off x="188201" y="4485940"/>
            <a:ext cx="1865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ROS</a:t>
            </a:r>
            <a:r>
              <a:rPr lang="zh-CN" altLang="en-US" sz="1200" dirty="0"/>
              <a:t>操作系统同步消息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112690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330E-2F82-669B-B182-050ED2909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E874321-6152-C621-4591-4502F0A73717}"/>
              </a:ext>
            </a:extLst>
          </p:cNvPr>
          <p:cNvSpPr txBox="1"/>
          <p:nvPr/>
        </p:nvSpPr>
        <p:spPr>
          <a:xfrm>
            <a:off x="209550" y="27940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通感算控模型（中兴智能：低空经济）</a:t>
            </a:r>
            <a:endParaRPr lang="LID4096" dirty="0"/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860171F8-177C-70FF-0D2E-7D48ABD97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75" y="938182"/>
            <a:ext cx="5332751" cy="5725754"/>
          </a:xfrm>
          <a:prstGeom prst="rect">
            <a:avLst/>
          </a:prstGeom>
        </p:spPr>
      </p:pic>
      <p:sp>
        <p:nvSpPr>
          <p:cNvPr id="75" name="文本框 74">
            <a:extLst>
              <a:ext uri="{FF2B5EF4-FFF2-40B4-BE49-F238E27FC236}">
                <a16:creationId xmlns:a16="http://schemas.microsoft.com/office/drawing/2014/main" id="{34D94D87-863D-832F-0DF8-68687A6C9586}"/>
              </a:ext>
            </a:extLst>
          </p:cNvPr>
          <p:cNvSpPr txBox="1"/>
          <p:nvPr/>
        </p:nvSpPr>
        <p:spPr>
          <a:xfrm>
            <a:off x="5892069" y="1326465"/>
            <a:ext cx="5963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无人机对负荷能耗和重量要求最严苛，单体不适用放置</a:t>
            </a:r>
            <a:r>
              <a:rPr lang="en-US" altLang="zh-CN" dirty="0"/>
              <a:t> </a:t>
            </a:r>
            <a:r>
              <a:rPr lang="zh-CN" altLang="en-US" dirty="0"/>
              <a:t>高算力设备。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可通过基站感知无人机所在小区，在云服务器进行多航线规避，路径导航和多机飞行控制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相比室内无人车，无人机可搭载</a:t>
            </a:r>
            <a:r>
              <a:rPr lang="en-US" altLang="zh-CN" dirty="0"/>
              <a:t>GPS</a:t>
            </a:r>
            <a:r>
              <a:rPr lang="zh-CN" altLang="en-US" dirty="0"/>
              <a:t>，对通信感知精度要求低。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1492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5AFB4-9FE8-39BE-9398-8BECCBED4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41E6224-8ADD-2A42-BC01-AB1521BE8273}"/>
              </a:ext>
            </a:extLst>
          </p:cNvPr>
          <p:cNvSpPr txBox="1"/>
          <p:nvPr/>
        </p:nvSpPr>
        <p:spPr>
          <a:xfrm>
            <a:off x="209550" y="2794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通感算控模型应用</a:t>
            </a:r>
            <a:endParaRPr lang="LID4096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DFA395-D827-0608-DD98-42AC04334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736" y="889516"/>
            <a:ext cx="4701304" cy="5702300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AFEE1A7-4AF9-8CD4-DACC-3F63405A6AF0}"/>
              </a:ext>
            </a:extLst>
          </p:cNvPr>
          <p:cNvCxnSpPr/>
          <p:nvPr/>
        </p:nvCxnSpPr>
        <p:spPr>
          <a:xfrm>
            <a:off x="7270750" y="346075"/>
            <a:ext cx="0" cy="6496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A0C18B3-E89B-376B-726A-24287BCF2752}"/>
              </a:ext>
            </a:extLst>
          </p:cNvPr>
          <p:cNvSpPr/>
          <p:nvPr/>
        </p:nvSpPr>
        <p:spPr>
          <a:xfrm>
            <a:off x="4000183" y="1737131"/>
            <a:ext cx="793739" cy="3111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执行机构</a:t>
            </a:r>
            <a:endParaRPr lang="LID4096" sz="10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9AA6BF6-2B4C-E13B-23AC-9BBEBF991001}"/>
              </a:ext>
            </a:extLst>
          </p:cNvPr>
          <p:cNvSpPr/>
          <p:nvPr/>
        </p:nvSpPr>
        <p:spPr>
          <a:xfrm>
            <a:off x="3073870" y="3362325"/>
            <a:ext cx="793739" cy="3111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感知机构</a:t>
            </a:r>
            <a:endParaRPr lang="LID4096" sz="10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DA02B83-695A-03FD-8CD8-55B0DF8643C5}"/>
              </a:ext>
            </a:extLst>
          </p:cNvPr>
          <p:cNvSpPr/>
          <p:nvPr/>
        </p:nvSpPr>
        <p:spPr>
          <a:xfrm>
            <a:off x="1775227" y="1201201"/>
            <a:ext cx="793739" cy="3111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FF0000"/>
                </a:solidFill>
              </a:rPr>
              <a:t>PC</a:t>
            </a:r>
            <a:r>
              <a:rPr lang="zh-CN" altLang="en-US" sz="1000" b="1" dirty="0">
                <a:solidFill>
                  <a:srgbClr val="FF0000"/>
                </a:solidFill>
              </a:rPr>
              <a:t>云运算</a:t>
            </a:r>
            <a:endParaRPr lang="LID4096" sz="1000" b="1" dirty="0">
              <a:solidFill>
                <a:srgbClr val="FF0000"/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02AC80C4-CA95-3AE8-24BB-29138B34B5AF}"/>
              </a:ext>
            </a:extLst>
          </p:cNvPr>
          <p:cNvCxnSpPr>
            <a:cxnSpLocks/>
            <a:stCxn id="11" idx="1"/>
            <a:endCxn id="37" idx="3"/>
          </p:cNvCxnSpPr>
          <p:nvPr/>
        </p:nvCxnSpPr>
        <p:spPr>
          <a:xfrm rot="10800000">
            <a:off x="1547362" y="2759612"/>
            <a:ext cx="1526508" cy="758289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CE5ED8A-F8FB-9348-D91E-7C14F068571A}"/>
              </a:ext>
            </a:extLst>
          </p:cNvPr>
          <p:cNvSpPr txBox="1"/>
          <p:nvPr/>
        </p:nvSpPr>
        <p:spPr>
          <a:xfrm>
            <a:off x="1405635" y="3401527"/>
            <a:ext cx="1384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摄像头图像、测速信息，陀螺仪数据，测距信息</a:t>
            </a:r>
            <a:endParaRPr lang="LID4096" sz="800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457A263-2096-2AB8-B3F0-8EB2FC6FF457}"/>
              </a:ext>
            </a:extLst>
          </p:cNvPr>
          <p:cNvSpPr/>
          <p:nvPr/>
        </p:nvSpPr>
        <p:spPr>
          <a:xfrm>
            <a:off x="1912476" y="1757422"/>
            <a:ext cx="540357" cy="311150"/>
          </a:xfrm>
          <a:prstGeom prst="round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FF0000"/>
                </a:solidFill>
              </a:rPr>
              <a:t>无线通信链路</a:t>
            </a:r>
            <a:endParaRPr lang="LID4096" sz="800" b="1" dirty="0">
              <a:solidFill>
                <a:srgbClr val="FF000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14C4317-9E7A-78B1-B3B9-6FADFEA04E66}"/>
              </a:ext>
            </a:extLst>
          </p:cNvPr>
          <p:cNvSpPr/>
          <p:nvPr/>
        </p:nvSpPr>
        <p:spPr>
          <a:xfrm>
            <a:off x="1075355" y="1409638"/>
            <a:ext cx="599859" cy="344771"/>
          </a:xfrm>
          <a:prstGeom prst="round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FF0000"/>
                </a:solidFill>
              </a:rPr>
              <a:t>无线通信链路</a:t>
            </a:r>
            <a:endParaRPr lang="LID4096" sz="800" b="1" dirty="0">
              <a:solidFill>
                <a:srgbClr val="FF0000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B7028C9-9FE6-DFA1-05C0-431E3A5C8978}"/>
              </a:ext>
            </a:extLst>
          </p:cNvPr>
          <p:cNvSpPr/>
          <p:nvPr/>
        </p:nvSpPr>
        <p:spPr>
          <a:xfrm>
            <a:off x="8682335" y="1763156"/>
            <a:ext cx="793739" cy="49744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包括车体成本约占车体</a:t>
            </a:r>
            <a:r>
              <a:rPr lang="en-US" altLang="zh-CN" sz="1000" dirty="0">
                <a:solidFill>
                  <a:srgbClr val="FF0000"/>
                </a:solidFill>
              </a:rPr>
              <a:t>50%</a:t>
            </a:r>
            <a:endParaRPr lang="LID4096" sz="1000" dirty="0">
              <a:solidFill>
                <a:srgbClr val="FF000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58506C0-1D74-E872-DEB4-E2EFBB825A16}"/>
              </a:ext>
            </a:extLst>
          </p:cNvPr>
          <p:cNvSpPr/>
          <p:nvPr/>
        </p:nvSpPr>
        <p:spPr>
          <a:xfrm>
            <a:off x="8701487" y="3429516"/>
            <a:ext cx="793739" cy="31115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成本约占车体</a:t>
            </a:r>
            <a:r>
              <a:rPr lang="en-US" altLang="zh-CN" sz="1000" dirty="0">
                <a:solidFill>
                  <a:srgbClr val="FF0000"/>
                </a:solidFill>
              </a:rPr>
              <a:t>20%</a:t>
            </a:r>
            <a:endParaRPr lang="LID4096" sz="1000" dirty="0">
              <a:solidFill>
                <a:srgbClr val="FF0000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3996A10-00CF-5014-6271-94029B374562}"/>
              </a:ext>
            </a:extLst>
          </p:cNvPr>
          <p:cNvSpPr/>
          <p:nvPr/>
        </p:nvSpPr>
        <p:spPr>
          <a:xfrm>
            <a:off x="8742358" y="5683766"/>
            <a:ext cx="793739" cy="3111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成本约占车体</a:t>
            </a:r>
            <a:r>
              <a:rPr lang="en-US" altLang="zh-CN" sz="1000" dirty="0">
                <a:solidFill>
                  <a:srgbClr val="FF0000"/>
                </a:solidFill>
              </a:rPr>
              <a:t>10%</a:t>
            </a:r>
            <a:endParaRPr lang="LID4096" sz="1000" dirty="0">
              <a:solidFill>
                <a:srgbClr val="FF0000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AC7BD82-1F34-4DEE-3FBF-B80DCA07E9A6}"/>
              </a:ext>
            </a:extLst>
          </p:cNvPr>
          <p:cNvCxnSpPr/>
          <p:nvPr/>
        </p:nvCxnSpPr>
        <p:spPr>
          <a:xfrm>
            <a:off x="8540750" y="4950362"/>
            <a:ext cx="1219200" cy="8503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F196A95-7274-2F93-A316-2065E50F44A6}"/>
              </a:ext>
            </a:extLst>
          </p:cNvPr>
          <p:cNvCxnSpPr>
            <a:cxnSpLocks/>
          </p:cNvCxnSpPr>
          <p:nvPr/>
        </p:nvCxnSpPr>
        <p:spPr>
          <a:xfrm flipH="1">
            <a:off x="8469604" y="4925340"/>
            <a:ext cx="1219200" cy="8503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3E59FA4-FBCB-AEF7-DDAC-85BE4B992A3F}"/>
              </a:ext>
            </a:extLst>
          </p:cNvPr>
          <p:cNvCxnSpPr>
            <a:cxnSpLocks/>
          </p:cNvCxnSpPr>
          <p:nvPr/>
        </p:nvCxnSpPr>
        <p:spPr>
          <a:xfrm>
            <a:off x="9804400" y="3155296"/>
            <a:ext cx="463550" cy="438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CA28666-34B5-41BC-731C-70C809EB616D}"/>
              </a:ext>
            </a:extLst>
          </p:cNvPr>
          <p:cNvCxnSpPr>
            <a:cxnSpLocks/>
          </p:cNvCxnSpPr>
          <p:nvPr/>
        </p:nvCxnSpPr>
        <p:spPr>
          <a:xfrm flipH="1">
            <a:off x="9688804" y="3175000"/>
            <a:ext cx="553746" cy="342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E1B5C48D-3395-2F4E-F38F-7CC83F10D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312" y="2559586"/>
            <a:ext cx="400050" cy="400050"/>
          </a:xfrm>
          <a:prstGeom prst="rect">
            <a:avLst/>
          </a:prstGeom>
        </p:spPr>
      </p:pic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202BD949-FFC8-6687-F405-386AD70F6996}"/>
              </a:ext>
            </a:extLst>
          </p:cNvPr>
          <p:cNvCxnSpPr>
            <a:cxnSpLocks/>
            <a:stCxn id="37" idx="0"/>
            <a:endCxn id="12" idx="1"/>
          </p:cNvCxnSpPr>
          <p:nvPr/>
        </p:nvCxnSpPr>
        <p:spPr>
          <a:xfrm rot="5400000" flipH="1" flipV="1">
            <a:off x="959877" y="1744236"/>
            <a:ext cx="1202810" cy="427890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B7F2C831-7656-4264-FA13-811F42BEFB2C}"/>
              </a:ext>
            </a:extLst>
          </p:cNvPr>
          <p:cNvCxnSpPr>
            <a:cxnSpLocks/>
            <a:stCxn id="37" idx="0"/>
            <a:endCxn id="10" idx="1"/>
          </p:cNvCxnSpPr>
          <p:nvPr/>
        </p:nvCxnSpPr>
        <p:spPr>
          <a:xfrm rot="5400000" flipH="1" flipV="1">
            <a:off x="2340320" y="899723"/>
            <a:ext cx="666880" cy="2652846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箭头: 燕尾形 47">
            <a:extLst>
              <a:ext uri="{FF2B5EF4-FFF2-40B4-BE49-F238E27FC236}">
                <a16:creationId xmlns:a16="http://schemas.microsoft.com/office/drawing/2014/main" id="{88BD3E78-9BF4-A5C2-242F-7AC51C25F6ED}"/>
              </a:ext>
            </a:extLst>
          </p:cNvPr>
          <p:cNvSpPr/>
          <p:nvPr/>
        </p:nvSpPr>
        <p:spPr>
          <a:xfrm rot="10800000">
            <a:off x="1807041" y="2573288"/>
            <a:ext cx="2108500" cy="155573"/>
          </a:xfrm>
          <a:prstGeom prst="notched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806EB0A-9770-FC36-DDBD-1F36D23D5453}"/>
              </a:ext>
            </a:extLst>
          </p:cNvPr>
          <p:cNvSpPr txBox="1"/>
          <p:nvPr/>
        </p:nvSpPr>
        <p:spPr>
          <a:xfrm>
            <a:off x="864694" y="1902981"/>
            <a:ext cx="6902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小车位置</a:t>
            </a:r>
            <a:endParaRPr lang="LID4096" sz="8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4F399B2-5B61-2356-A141-15FF3B10DE4D}"/>
              </a:ext>
            </a:extLst>
          </p:cNvPr>
          <p:cNvSpPr txBox="1"/>
          <p:nvPr/>
        </p:nvSpPr>
        <p:spPr>
          <a:xfrm>
            <a:off x="3013690" y="1664751"/>
            <a:ext cx="711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各电机转速</a:t>
            </a:r>
            <a:endParaRPr lang="LID4096" sz="800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B577A168-3802-9620-22B4-4393171C801D}"/>
              </a:ext>
            </a:extLst>
          </p:cNvPr>
          <p:cNvSpPr/>
          <p:nvPr/>
        </p:nvSpPr>
        <p:spPr>
          <a:xfrm>
            <a:off x="2899976" y="2313352"/>
            <a:ext cx="825500" cy="311150"/>
          </a:xfrm>
          <a:prstGeom prst="round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通信感知</a:t>
            </a:r>
            <a:endParaRPr lang="LID4096" sz="1200" dirty="0">
              <a:solidFill>
                <a:srgbClr val="92D050"/>
              </a:solidFill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2AE22869-445D-7A31-F553-7A6377F10DE7}"/>
              </a:ext>
            </a:extLst>
          </p:cNvPr>
          <p:cNvSpPr/>
          <p:nvPr/>
        </p:nvSpPr>
        <p:spPr>
          <a:xfrm>
            <a:off x="2280274" y="2959636"/>
            <a:ext cx="540357" cy="311150"/>
          </a:xfrm>
          <a:prstGeom prst="round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rgbClr val="FF0000"/>
                </a:solidFill>
              </a:rPr>
              <a:t>无线通信链路</a:t>
            </a:r>
            <a:endParaRPr lang="LID4096" sz="800" b="1" dirty="0">
              <a:solidFill>
                <a:srgbClr val="FF0000"/>
              </a:solidFill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85E0253D-E377-BBE2-4B74-36FFF64CF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25" y="6092802"/>
            <a:ext cx="400050" cy="400050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33481054-3892-71C2-759F-AE0DBAC40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318" y="5599090"/>
            <a:ext cx="279400" cy="2794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508AFA62-C3AB-FBF3-2EAA-CA9045229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0" y="6422021"/>
            <a:ext cx="279400" cy="27940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0C3AE0CD-484C-62EC-947C-C921CC261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081" y="5306979"/>
            <a:ext cx="279400" cy="27940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AB8F0E9D-FC2A-55FE-0BC9-11901EB17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100" y="6430919"/>
            <a:ext cx="279400" cy="2794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2FC8FE6C-A51A-92A0-D5F0-C8D5A7A91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703" y="5787296"/>
            <a:ext cx="279400" cy="27940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57D60E93-95CC-9E33-9B3B-500919D49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234" y="6583835"/>
            <a:ext cx="279400" cy="279400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52269A38-4CD6-E822-2A6F-E043055AC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091" y="5941580"/>
            <a:ext cx="279400" cy="279400"/>
          </a:xfrm>
          <a:prstGeom prst="rect">
            <a:avLst/>
          </a:prstGeom>
        </p:spPr>
      </p:pic>
      <p:sp>
        <p:nvSpPr>
          <p:cNvPr id="61" name="箭头: 燕尾形 60">
            <a:extLst>
              <a:ext uri="{FF2B5EF4-FFF2-40B4-BE49-F238E27FC236}">
                <a16:creationId xmlns:a16="http://schemas.microsoft.com/office/drawing/2014/main" id="{9C5F468D-B22C-723A-BC4A-35D2DFA102A4}"/>
              </a:ext>
            </a:extLst>
          </p:cNvPr>
          <p:cNvSpPr/>
          <p:nvPr/>
        </p:nvSpPr>
        <p:spPr>
          <a:xfrm rot="10800000">
            <a:off x="2547876" y="6006660"/>
            <a:ext cx="387753" cy="698967"/>
          </a:xfrm>
          <a:prstGeom prst="notched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1AF4C0B-AAA2-2D14-AF39-6113CCDE1B20}"/>
              </a:ext>
            </a:extLst>
          </p:cNvPr>
          <p:cNvSpPr/>
          <p:nvPr/>
        </p:nvSpPr>
        <p:spPr>
          <a:xfrm>
            <a:off x="2307307" y="5695510"/>
            <a:ext cx="825500" cy="311150"/>
          </a:xfrm>
          <a:prstGeom prst="round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92D050"/>
                </a:solidFill>
              </a:rPr>
              <a:t>通信感知</a:t>
            </a:r>
            <a:endParaRPr lang="LID4096" sz="1200" dirty="0">
              <a:solidFill>
                <a:srgbClr val="92D050"/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1B07DA4F-7B99-E864-F136-41C05C656C56}"/>
              </a:ext>
            </a:extLst>
          </p:cNvPr>
          <p:cNvSpPr/>
          <p:nvPr/>
        </p:nvSpPr>
        <p:spPr>
          <a:xfrm>
            <a:off x="1638311" y="5201524"/>
            <a:ext cx="793739" cy="3111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FF0000"/>
                </a:solidFill>
              </a:rPr>
              <a:t>PC</a:t>
            </a:r>
            <a:r>
              <a:rPr lang="zh-CN" altLang="en-US" sz="1000" b="1" dirty="0">
                <a:solidFill>
                  <a:srgbClr val="FF0000"/>
                </a:solidFill>
              </a:rPr>
              <a:t>云运算</a:t>
            </a:r>
            <a:endParaRPr lang="LID4096" sz="1000" b="1" dirty="0">
              <a:solidFill>
                <a:srgbClr val="FF0000"/>
              </a:solidFill>
            </a:endParaRPr>
          </a:p>
        </p:txBody>
      </p: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7E050CEE-57E3-D62F-D26B-3E4E070A4DCB}"/>
              </a:ext>
            </a:extLst>
          </p:cNvPr>
          <p:cNvCxnSpPr>
            <a:cxnSpLocks/>
            <a:stCxn id="53" idx="0"/>
            <a:endCxn id="63" idx="1"/>
          </p:cNvCxnSpPr>
          <p:nvPr/>
        </p:nvCxnSpPr>
        <p:spPr>
          <a:xfrm rot="16200000" flipV="1">
            <a:off x="1402230" y="5593181"/>
            <a:ext cx="735703" cy="263539"/>
          </a:xfrm>
          <a:prstGeom prst="curvedConnector4">
            <a:avLst>
              <a:gd name="adj1" fmla="val 39427"/>
              <a:gd name="adj2" fmla="val 186742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0C36D950-78B3-605D-4919-10C4AFD7E686}"/>
              </a:ext>
            </a:extLst>
          </p:cNvPr>
          <p:cNvSpPr txBox="1"/>
          <p:nvPr/>
        </p:nvSpPr>
        <p:spPr>
          <a:xfrm>
            <a:off x="209550" y="4337905"/>
            <a:ext cx="4012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对于无人工厂智能车集群而言，所能降低的成本更大</a:t>
            </a:r>
            <a:endParaRPr lang="LID4096" sz="12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AA37E6E-8D79-D08E-BDEE-E05F7E892BAF}"/>
              </a:ext>
            </a:extLst>
          </p:cNvPr>
          <p:cNvSpPr/>
          <p:nvPr/>
        </p:nvSpPr>
        <p:spPr>
          <a:xfrm>
            <a:off x="558800" y="746788"/>
            <a:ext cx="4870445" cy="32806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7FEB209-E82B-B129-15E6-AF323AF01909}"/>
              </a:ext>
            </a:extLst>
          </p:cNvPr>
          <p:cNvSpPr txBox="1"/>
          <p:nvPr/>
        </p:nvSpPr>
        <p:spPr>
          <a:xfrm>
            <a:off x="539445" y="759272"/>
            <a:ext cx="1705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ROS</a:t>
            </a:r>
            <a:r>
              <a:rPr lang="zh-CN" altLang="en-US" sz="1200" dirty="0"/>
              <a:t>操作系统同步消息</a:t>
            </a:r>
            <a:endParaRPr lang="LID4096" sz="12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5A01A30-A946-FA1C-9E2D-DFB93E1D0837}"/>
              </a:ext>
            </a:extLst>
          </p:cNvPr>
          <p:cNvSpPr/>
          <p:nvPr/>
        </p:nvSpPr>
        <p:spPr>
          <a:xfrm>
            <a:off x="877371" y="4614904"/>
            <a:ext cx="4870445" cy="22428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2763E8E-47B9-1A1A-9750-435BFB84A54F}"/>
              </a:ext>
            </a:extLst>
          </p:cNvPr>
          <p:cNvSpPr txBox="1"/>
          <p:nvPr/>
        </p:nvSpPr>
        <p:spPr>
          <a:xfrm>
            <a:off x="877371" y="4647526"/>
            <a:ext cx="1705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ROS</a:t>
            </a:r>
            <a:r>
              <a:rPr lang="zh-CN" altLang="en-US" sz="1200" dirty="0"/>
              <a:t>操作系统同步消息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142248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E6E34800-60C2-A715-EA94-32A4423C2B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876"/>
          <a:stretch/>
        </p:blipFill>
        <p:spPr>
          <a:xfrm>
            <a:off x="651263" y="1587564"/>
            <a:ext cx="10544432" cy="3682872"/>
          </a:xfrm>
          <a:prstGeom prst="rect">
            <a:avLst/>
          </a:prstGeom>
        </p:spPr>
      </p:pic>
      <p:sp>
        <p:nvSpPr>
          <p:cNvPr id="23" name="Rectangle 1">
            <a:extLst>
              <a:ext uri="{FF2B5EF4-FFF2-40B4-BE49-F238E27FC236}">
                <a16:creationId xmlns:a16="http://schemas.microsoft.com/office/drawing/2014/main" id="{45F9C6D3-4491-949F-2E90-9A0200BAF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01" y="158147"/>
            <a:ext cx="80634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</a:t>
            </a:r>
            <a:r>
              <a:rPr lang="zh-CN" altLang="en-US" sz="2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Multimodality</a:t>
            </a:r>
            <a:r>
              <a:rPr lang="zh-CN" altLang="en-US" sz="2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Dataset</a:t>
            </a:r>
            <a:r>
              <a:rPr lang="zh-CN" altLang="en-US" sz="2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Generation</a:t>
            </a:r>
            <a:r>
              <a:rPr lang="zh-CN" altLang="en-US" sz="2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Framework</a:t>
            </a:r>
            <a:endParaRPr lang="en-US" altLang="zh-TW" sz="2800" b="1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722F142-2775-E896-877F-1C35EC3BAB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41"/>
          <a:stretch/>
        </p:blipFill>
        <p:spPr>
          <a:xfrm>
            <a:off x="2298831" y="2166392"/>
            <a:ext cx="1110873" cy="6934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ED0EE7D7-5C26-8272-A6D9-DA301D2DC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303" y="2166392"/>
            <a:ext cx="1002822" cy="3175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82FAAC60-C30D-EDBF-B7A8-F71A9DC6C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530" y="2534257"/>
            <a:ext cx="330518" cy="321409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57DC726B-3827-F016-AB31-4397038C7E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4380" y="2239832"/>
            <a:ext cx="1258668" cy="23252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3EDB9F2F-25CC-7483-CA92-7D03A3BE2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6616" y="5055386"/>
            <a:ext cx="1073582" cy="306738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09C3CAB-5BEE-F3BB-DAA0-76D7BBD878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4380" y="4625251"/>
            <a:ext cx="1258668" cy="2794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884E1D07-B584-20B7-46BE-7A34D7DDD4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2303" y="4643041"/>
            <a:ext cx="988304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1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317</Words>
  <Application>Microsoft Macintosh PowerPoint</Application>
  <PresentationFormat>宽屏</PresentationFormat>
  <Paragraphs>47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Aptos</vt:lpstr>
      <vt:lpstr>Aptos Display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Kehui</dc:creator>
  <cp:lastModifiedBy>Li Kehui</cp:lastModifiedBy>
  <cp:revision>20</cp:revision>
  <dcterms:created xsi:type="dcterms:W3CDTF">2024-10-23T07:27:03Z</dcterms:created>
  <dcterms:modified xsi:type="dcterms:W3CDTF">2024-10-24T03:53:46Z</dcterms:modified>
</cp:coreProperties>
</file>