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6"/>
  </p:notesMasterIdLst>
  <p:handoutMasterIdLst>
    <p:handoutMasterId r:id="rId137"/>
  </p:handoutMasterIdLst>
  <p:sldIdLst>
    <p:sldId id="261" r:id="rId2"/>
    <p:sldId id="264" r:id="rId3"/>
    <p:sldId id="305" r:id="rId4"/>
    <p:sldId id="306" r:id="rId5"/>
    <p:sldId id="308" r:id="rId6"/>
    <p:sldId id="310" r:id="rId7"/>
    <p:sldId id="311" r:id="rId8"/>
    <p:sldId id="312" r:id="rId9"/>
    <p:sldId id="315" r:id="rId10"/>
    <p:sldId id="378" r:id="rId11"/>
    <p:sldId id="313" r:id="rId12"/>
    <p:sldId id="407" r:id="rId13"/>
    <p:sldId id="316" r:id="rId14"/>
    <p:sldId id="314" r:id="rId15"/>
    <p:sldId id="408" r:id="rId16"/>
    <p:sldId id="409" r:id="rId17"/>
    <p:sldId id="397" r:id="rId18"/>
    <p:sldId id="398" r:id="rId19"/>
    <p:sldId id="399" r:id="rId20"/>
    <p:sldId id="400" r:id="rId21"/>
    <p:sldId id="401" r:id="rId22"/>
    <p:sldId id="402" r:id="rId23"/>
    <p:sldId id="406" r:id="rId24"/>
    <p:sldId id="410" r:id="rId25"/>
    <p:sldId id="411" r:id="rId26"/>
    <p:sldId id="403" r:id="rId27"/>
    <p:sldId id="412" r:id="rId28"/>
    <p:sldId id="413" r:id="rId29"/>
    <p:sldId id="404" r:id="rId30"/>
    <p:sldId id="309" r:id="rId31"/>
    <p:sldId id="414" r:id="rId32"/>
    <p:sldId id="415" r:id="rId33"/>
    <p:sldId id="427" r:id="rId34"/>
    <p:sldId id="428" r:id="rId35"/>
    <p:sldId id="429" r:id="rId36"/>
    <p:sldId id="426" r:id="rId37"/>
    <p:sldId id="430" r:id="rId38"/>
    <p:sldId id="416" r:id="rId39"/>
    <p:sldId id="417" r:id="rId40"/>
    <p:sldId id="419" r:id="rId41"/>
    <p:sldId id="418" r:id="rId42"/>
    <p:sldId id="424" r:id="rId43"/>
    <p:sldId id="420" r:id="rId44"/>
    <p:sldId id="421" r:id="rId45"/>
    <p:sldId id="422" r:id="rId46"/>
    <p:sldId id="423" r:id="rId47"/>
    <p:sldId id="431" r:id="rId48"/>
    <p:sldId id="432" r:id="rId49"/>
    <p:sldId id="433" r:id="rId50"/>
    <p:sldId id="318" r:id="rId51"/>
    <p:sldId id="319" r:id="rId52"/>
    <p:sldId id="320" r:id="rId53"/>
    <p:sldId id="321" r:id="rId54"/>
    <p:sldId id="322" r:id="rId55"/>
    <p:sldId id="323" r:id="rId56"/>
    <p:sldId id="324" r:id="rId57"/>
    <p:sldId id="325" r:id="rId58"/>
    <p:sldId id="326" r:id="rId59"/>
    <p:sldId id="327" r:id="rId60"/>
    <p:sldId id="329" r:id="rId61"/>
    <p:sldId id="328" r:id="rId62"/>
    <p:sldId id="330" r:id="rId63"/>
    <p:sldId id="331" r:id="rId64"/>
    <p:sldId id="332" r:id="rId65"/>
    <p:sldId id="333" r:id="rId66"/>
    <p:sldId id="334" r:id="rId67"/>
    <p:sldId id="335" r:id="rId68"/>
    <p:sldId id="336" r:id="rId69"/>
    <p:sldId id="337" r:id="rId70"/>
    <p:sldId id="338" r:id="rId71"/>
    <p:sldId id="435" r:id="rId72"/>
    <p:sldId id="436" r:id="rId73"/>
    <p:sldId id="437" r:id="rId74"/>
    <p:sldId id="340" r:id="rId75"/>
    <p:sldId id="341" r:id="rId76"/>
    <p:sldId id="342" r:id="rId77"/>
    <p:sldId id="339" r:id="rId78"/>
    <p:sldId id="343" r:id="rId79"/>
    <p:sldId id="344" r:id="rId80"/>
    <p:sldId id="345" r:id="rId81"/>
    <p:sldId id="346" r:id="rId82"/>
    <p:sldId id="348" r:id="rId83"/>
    <p:sldId id="347" r:id="rId84"/>
    <p:sldId id="349" r:id="rId85"/>
    <p:sldId id="350" r:id="rId86"/>
    <p:sldId id="351" r:id="rId87"/>
    <p:sldId id="425" r:id="rId88"/>
    <p:sldId id="352" r:id="rId89"/>
    <p:sldId id="353" r:id="rId90"/>
    <p:sldId id="355" r:id="rId91"/>
    <p:sldId id="354" r:id="rId92"/>
    <p:sldId id="380" r:id="rId93"/>
    <p:sldId id="379" r:id="rId94"/>
    <p:sldId id="356" r:id="rId95"/>
    <p:sldId id="357" r:id="rId96"/>
    <p:sldId id="360" r:id="rId97"/>
    <p:sldId id="362" r:id="rId98"/>
    <p:sldId id="363" r:id="rId99"/>
    <p:sldId id="364" r:id="rId100"/>
    <p:sldId id="358" r:id="rId101"/>
    <p:sldId id="365" r:id="rId102"/>
    <p:sldId id="359" r:id="rId103"/>
    <p:sldId id="366" r:id="rId104"/>
    <p:sldId id="367" r:id="rId105"/>
    <p:sldId id="368" r:id="rId106"/>
    <p:sldId id="383" r:id="rId107"/>
    <p:sldId id="370" r:id="rId108"/>
    <p:sldId id="371" r:id="rId109"/>
    <p:sldId id="372" r:id="rId110"/>
    <p:sldId id="384" r:id="rId111"/>
    <p:sldId id="386" r:id="rId112"/>
    <p:sldId id="385" r:id="rId113"/>
    <p:sldId id="373" r:id="rId114"/>
    <p:sldId id="374" r:id="rId115"/>
    <p:sldId id="376" r:id="rId116"/>
    <p:sldId id="377" r:id="rId117"/>
    <p:sldId id="381" r:id="rId118"/>
    <p:sldId id="382" r:id="rId119"/>
    <p:sldId id="387" r:id="rId120"/>
    <p:sldId id="277" r:id="rId121"/>
    <p:sldId id="389" r:id="rId122"/>
    <p:sldId id="279" r:id="rId123"/>
    <p:sldId id="390" r:id="rId124"/>
    <p:sldId id="267" r:id="rId125"/>
    <p:sldId id="281" r:id="rId126"/>
    <p:sldId id="299" r:id="rId127"/>
    <p:sldId id="300" r:id="rId128"/>
    <p:sldId id="278" r:id="rId129"/>
    <p:sldId id="391" r:id="rId130"/>
    <p:sldId id="392" r:id="rId131"/>
    <p:sldId id="393" r:id="rId132"/>
    <p:sldId id="394" r:id="rId133"/>
    <p:sldId id="396" r:id="rId134"/>
    <p:sldId id="395"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000001"/>
    <a:srgbClr val="FFD600"/>
    <a:srgbClr val="2D2E2D"/>
    <a:srgbClr val="41B883"/>
    <a:srgbClr val="2C7C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9" autoAdjust="0"/>
    <p:restoredTop sz="74529" autoAdjust="0"/>
  </p:normalViewPr>
  <p:slideViewPr>
    <p:cSldViewPr snapToGrid="0">
      <p:cViewPr varScale="1">
        <p:scale>
          <a:sx n="79" d="100"/>
          <a:sy n="79" d="100"/>
        </p:scale>
        <p:origin x="763" y="4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8/12/2021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httpstatuses.com/200"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a:t>
            </a:fld>
            <a:endParaRPr lang="en-US" dirty="0"/>
          </a:p>
        </p:txBody>
      </p:sp>
    </p:spTree>
    <p:extLst>
      <p:ext uri="{BB962C8B-B14F-4D97-AF65-F5344CB8AC3E}">
        <p14:creationId xmlns:p14="http://schemas.microsoft.com/office/powerpoint/2010/main" val="1696187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10673945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100</a:t>
            </a:fld>
            <a:endParaRPr lang="en-US" dirty="0"/>
          </a:p>
        </p:txBody>
      </p:sp>
    </p:spTree>
    <p:extLst>
      <p:ext uri="{BB962C8B-B14F-4D97-AF65-F5344CB8AC3E}">
        <p14:creationId xmlns:p14="http://schemas.microsoft.com/office/powerpoint/2010/main" val="217496299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101</a:t>
            </a:fld>
            <a:endParaRPr lang="en-US" dirty="0"/>
          </a:p>
        </p:txBody>
      </p:sp>
    </p:spTree>
    <p:extLst>
      <p:ext uri="{BB962C8B-B14F-4D97-AF65-F5344CB8AC3E}">
        <p14:creationId xmlns:p14="http://schemas.microsoft.com/office/powerpoint/2010/main" val="13269886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102</a:t>
            </a:fld>
            <a:endParaRPr lang="en-US" dirty="0"/>
          </a:p>
        </p:txBody>
      </p:sp>
    </p:spTree>
    <p:extLst>
      <p:ext uri="{BB962C8B-B14F-4D97-AF65-F5344CB8AC3E}">
        <p14:creationId xmlns:p14="http://schemas.microsoft.com/office/powerpoint/2010/main" val="324532129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103</a:t>
            </a:fld>
            <a:endParaRPr lang="en-US" dirty="0"/>
          </a:p>
        </p:txBody>
      </p:sp>
    </p:spTree>
    <p:extLst>
      <p:ext uri="{BB962C8B-B14F-4D97-AF65-F5344CB8AC3E}">
        <p14:creationId xmlns:p14="http://schemas.microsoft.com/office/powerpoint/2010/main" val="229618150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104</a:t>
            </a:fld>
            <a:endParaRPr lang="en-US" dirty="0"/>
          </a:p>
        </p:txBody>
      </p:sp>
    </p:spTree>
    <p:extLst>
      <p:ext uri="{BB962C8B-B14F-4D97-AF65-F5344CB8AC3E}">
        <p14:creationId xmlns:p14="http://schemas.microsoft.com/office/powerpoint/2010/main" val="420114316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err="1">
                <a:solidFill>
                  <a:srgbClr val="C9D1D9"/>
                </a:solidFill>
                <a:effectLst/>
                <a:latin typeface="ui-monospace"/>
              </a:rPr>
              <a:t>globalInjection</a:t>
            </a:r>
            <a:r>
              <a:rPr lang="en-IN" b="0" i="0" dirty="0">
                <a:solidFill>
                  <a:srgbClr val="C9D1D9"/>
                </a:solidFill>
                <a:effectLst/>
                <a:latin typeface="ui-monospace"/>
              </a:rPr>
              <a:t>: true,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105</a:t>
            </a:fld>
            <a:endParaRPr lang="en-US" dirty="0"/>
          </a:p>
        </p:txBody>
      </p:sp>
    </p:spTree>
    <p:extLst>
      <p:ext uri="{BB962C8B-B14F-4D97-AF65-F5344CB8AC3E}">
        <p14:creationId xmlns:p14="http://schemas.microsoft.com/office/powerpoint/2010/main" val="39022389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106</a:t>
            </a:fld>
            <a:endParaRPr lang="en-US" dirty="0"/>
          </a:p>
        </p:txBody>
      </p:sp>
    </p:spTree>
    <p:extLst>
      <p:ext uri="{BB962C8B-B14F-4D97-AF65-F5344CB8AC3E}">
        <p14:creationId xmlns:p14="http://schemas.microsoft.com/office/powerpoint/2010/main" val="19860795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107</a:t>
            </a:fld>
            <a:endParaRPr lang="en-US" dirty="0"/>
          </a:p>
        </p:txBody>
      </p:sp>
    </p:spTree>
    <p:extLst>
      <p:ext uri="{BB962C8B-B14F-4D97-AF65-F5344CB8AC3E}">
        <p14:creationId xmlns:p14="http://schemas.microsoft.com/office/powerpoint/2010/main" val="300086101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108</a:t>
            </a:fld>
            <a:endParaRPr lang="en-US" dirty="0"/>
          </a:p>
        </p:txBody>
      </p:sp>
    </p:spTree>
    <p:extLst>
      <p:ext uri="{BB962C8B-B14F-4D97-AF65-F5344CB8AC3E}">
        <p14:creationId xmlns:p14="http://schemas.microsoft.com/office/powerpoint/2010/main" val="385822096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109</a:t>
            </a:fld>
            <a:endParaRPr lang="en-US" dirty="0"/>
          </a:p>
        </p:txBody>
      </p:sp>
    </p:spTree>
    <p:extLst>
      <p:ext uri="{BB962C8B-B14F-4D97-AF65-F5344CB8AC3E}">
        <p14:creationId xmlns:p14="http://schemas.microsoft.com/office/powerpoint/2010/main" val="487730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dirty="0"/>
          </a:p>
        </p:txBody>
      </p:sp>
    </p:spTree>
    <p:extLst>
      <p:ext uri="{BB962C8B-B14F-4D97-AF65-F5344CB8AC3E}">
        <p14:creationId xmlns:p14="http://schemas.microsoft.com/office/powerpoint/2010/main" val="207067164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110</a:t>
            </a:fld>
            <a:endParaRPr lang="en-US" dirty="0"/>
          </a:p>
        </p:txBody>
      </p:sp>
    </p:spTree>
    <p:extLst>
      <p:ext uri="{BB962C8B-B14F-4D97-AF65-F5344CB8AC3E}">
        <p14:creationId xmlns:p14="http://schemas.microsoft.com/office/powerpoint/2010/main" val="119114682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111</a:t>
            </a:fld>
            <a:endParaRPr lang="en-US" dirty="0"/>
          </a:p>
        </p:txBody>
      </p:sp>
    </p:spTree>
    <p:extLst>
      <p:ext uri="{BB962C8B-B14F-4D97-AF65-F5344CB8AC3E}">
        <p14:creationId xmlns:p14="http://schemas.microsoft.com/office/powerpoint/2010/main" val="268998599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112</a:t>
            </a:fld>
            <a:endParaRPr lang="en-US" dirty="0"/>
          </a:p>
        </p:txBody>
      </p:sp>
    </p:spTree>
    <p:extLst>
      <p:ext uri="{BB962C8B-B14F-4D97-AF65-F5344CB8AC3E}">
        <p14:creationId xmlns:p14="http://schemas.microsoft.com/office/powerpoint/2010/main" val="256471617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113</a:t>
            </a:fld>
            <a:endParaRPr lang="en-US" dirty="0"/>
          </a:p>
        </p:txBody>
      </p:sp>
    </p:spTree>
    <p:extLst>
      <p:ext uri="{BB962C8B-B14F-4D97-AF65-F5344CB8AC3E}">
        <p14:creationId xmlns:p14="http://schemas.microsoft.com/office/powerpoint/2010/main" val="13216648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114</a:t>
            </a:fld>
            <a:endParaRPr lang="en-US" dirty="0"/>
          </a:p>
        </p:txBody>
      </p:sp>
    </p:spTree>
    <p:extLst>
      <p:ext uri="{BB962C8B-B14F-4D97-AF65-F5344CB8AC3E}">
        <p14:creationId xmlns:p14="http://schemas.microsoft.com/office/powerpoint/2010/main" val="220708902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115</a:t>
            </a:fld>
            <a:endParaRPr lang="en-US" dirty="0"/>
          </a:p>
        </p:txBody>
      </p:sp>
    </p:spTree>
    <p:extLst>
      <p:ext uri="{BB962C8B-B14F-4D97-AF65-F5344CB8AC3E}">
        <p14:creationId xmlns:p14="http://schemas.microsoft.com/office/powerpoint/2010/main" val="345841200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116</a:t>
            </a:fld>
            <a:endParaRPr lang="en-US" dirty="0"/>
          </a:p>
        </p:txBody>
      </p:sp>
    </p:spTree>
    <p:extLst>
      <p:ext uri="{BB962C8B-B14F-4D97-AF65-F5344CB8AC3E}">
        <p14:creationId xmlns:p14="http://schemas.microsoft.com/office/powerpoint/2010/main" val="203786118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117</a:t>
            </a:fld>
            <a:endParaRPr lang="en-US" dirty="0"/>
          </a:p>
        </p:txBody>
      </p:sp>
    </p:spTree>
    <p:extLst>
      <p:ext uri="{BB962C8B-B14F-4D97-AF65-F5344CB8AC3E}">
        <p14:creationId xmlns:p14="http://schemas.microsoft.com/office/powerpoint/2010/main" val="30490590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118</a:t>
            </a:fld>
            <a:endParaRPr lang="en-US" dirty="0"/>
          </a:p>
        </p:txBody>
      </p:sp>
    </p:spTree>
    <p:extLst>
      <p:ext uri="{BB962C8B-B14F-4D97-AF65-F5344CB8AC3E}">
        <p14:creationId xmlns:p14="http://schemas.microsoft.com/office/powerpoint/2010/main" val="420005323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119</a:t>
            </a:fld>
            <a:endParaRPr lang="en-US" dirty="0"/>
          </a:p>
        </p:txBody>
      </p:sp>
    </p:spTree>
    <p:extLst>
      <p:ext uri="{BB962C8B-B14F-4D97-AF65-F5344CB8AC3E}">
        <p14:creationId xmlns:p14="http://schemas.microsoft.com/office/powerpoint/2010/main" val="395516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dirty="0"/>
          </a:p>
        </p:txBody>
      </p:sp>
    </p:spTree>
    <p:extLst>
      <p:ext uri="{BB962C8B-B14F-4D97-AF65-F5344CB8AC3E}">
        <p14:creationId xmlns:p14="http://schemas.microsoft.com/office/powerpoint/2010/main" val="8703711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purpose of writing unit tests?</a:t>
            </a:r>
          </a:p>
          <a:p>
            <a:endParaRPr lang="en-US" dirty="0"/>
          </a:p>
          <a:p>
            <a:r>
              <a:rPr lang="en-US" dirty="0"/>
              <a:t>Remember unit tests are not written to find bugs</a:t>
            </a:r>
          </a:p>
          <a:p>
            <a:endParaRPr lang="en-US" dirty="0"/>
          </a:p>
          <a:p>
            <a:r>
              <a:rPr lang="en-US" dirty="0"/>
              <a:t>If you make some changes which breaks existing functionality, your unit tests break, you can easily find out by examining the failed unit tests without manually testing all the features</a:t>
            </a:r>
          </a:p>
          <a:p>
            <a:endParaRPr lang="en-US" dirty="0"/>
          </a:p>
          <a:p>
            <a:r>
              <a:rPr lang="en-US" dirty="0"/>
              <a:t>In large apps it would be hard to figure out what the component does by just going through it, but a good unit test suite will help in understanding the functionality easily</a:t>
            </a:r>
          </a:p>
          <a:p>
            <a:endParaRPr lang="en-US" dirty="0"/>
          </a:p>
          <a:p>
            <a:r>
              <a:rPr lang="en-US" dirty="0"/>
              <a:t>When developers don’t have to worry about their changes breaking existing features, they’ll have more confidence in coding</a:t>
            </a:r>
          </a:p>
        </p:txBody>
      </p:sp>
      <p:sp>
        <p:nvSpPr>
          <p:cNvPr id="4" name="Slide Number Placeholder 3"/>
          <p:cNvSpPr>
            <a:spLocks noGrp="1"/>
          </p:cNvSpPr>
          <p:nvPr>
            <p:ph type="sldNum" sz="quarter" idx="10"/>
          </p:nvPr>
        </p:nvSpPr>
        <p:spPr/>
        <p:txBody>
          <a:bodyPr/>
          <a:lstStyle/>
          <a:p>
            <a:fld id="{82869989-EB00-4EE7-BCB5-25BDC5BB29F8}" type="slidenum">
              <a:rPr lang="en-US" smtClean="0"/>
              <a:t>120</a:t>
            </a:fld>
            <a:endParaRPr lang="en-US" dirty="0"/>
          </a:p>
        </p:txBody>
      </p:sp>
    </p:spTree>
    <p:extLst>
      <p:ext uri="{BB962C8B-B14F-4D97-AF65-F5344CB8AC3E}">
        <p14:creationId xmlns:p14="http://schemas.microsoft.com/office/powerpoint/2010/main" val="17978659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121</a:t>
            </a:fld>
            <a:endParaRPr lang="en-US" dirty="0"/>
          </a:p>
        </p:txBody>
      </p:sp>
    </p:spTree>
    <p:extLst>
      <p:ext uri="{BB962C8B-B14F-4D97-AF65-F5344CB8AC3E}">
        <p14:creationId xmlns:p14="http://schemas.microsoft.com/office/powerpoint/2010/main" val="286398850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contract is like an agreement, something like you provide me this input and I’ll provide you this output</a:t>
            </a:r>
          </a:p>
          <a:p>
            <a:r>
              <a:rPr lang="en-US" dirty="0"/>
              <a:t>You are only interested in output and not the way in which the output is arrived.</a:t>
            </a:r>
          </a:p>
          <a:p>
            <a:endParaRPr lang="en-US" dirty="0"/>
          </a:p>
          <a:p>
            <a:r>
              <a:rPr lang="en-US" dirty="0"/>
              <a:t>Here is a simple function which returns the prime numbers in a given range, we can write different logics to arrive at the solution</a:t>
            </a:r>
          </a:p>
          <a:p>
            <a:endParaRPr lang="en-US" dirty="0"/>
          </a:p>
          <a:p>
            <a:r>
              <a:rPr lang="en-US" dirty="0"/>
              <a:t>To test this function, you should see only the input and output and a black box covering the implementation.</a:t>
            </a:r>
          </a:p>
          <a:p>
            <a:endParaRPr lang="en-US" dirty="0"/>
          </a:p>
          <a:p>
            <a:r>
              <a:rPr lang="en-US" dirty="0"/>
              <a:t>In this way, we don’t test any implementation details so developers will have more freedom to refactor without breaking the test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122</a:t>
            </a:fld>
            <a:endParaRPr lang="en-US" dirty="0"/>
          </a:p>
        </p:txBody>
      </p:sp>
    </p:spTree>
    <p:extLst>
      <p:ext uri="{BB962C8B-B14F-4D97-AF65-F5344CB8AC3E}">
        <p14:creationId xmlns:p14="http://schemas.microsoft.com/office/powerpoint/2010/main" val="183272768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123</a:t>
            </a:fld>
            <a:endParaRPr lang="en-US" dirty="0"/>
          </a:p>
        </p:txBody>
      </p:sp>
    </p:spTree>
    <p:extLst>
      <p:ext uri="{BB962C8B-B14F-4D97-AF65-F5344CB8AC3E}">
        <p14:creationId xmlns:p14="http://schemas.microsoft.com/office/powerpoint/2010/main" val="202462525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add function which takes two numbers as input and returns the sum</a:t>
            </a:r>
          </a:p>
          <a:p>
            <a:endParaRPr lang="en-US" dirty="0"/>
          </a:p>
          <a:p>
            <a:r>
              <a:rPr lang="en-US" dirty="0"/>
              <a:t>To test this</a:t>
            </a:r>
          </a:p>
          <a:p>
            <a:r>
              <a:rPr lang="en-US" dirty="0"/>
              <a:t>First we import our test subject, i.e. our add function</a:t>
            </a:r>
          </a:p>
          <a:p>
            <a:r>
              <a:rPr lang="en-US" dirty="0"/>
              <a:t>We write a meaningful description as to what we are testing</a:t>
            </a:r>
          </a:p>
          <a:p>
            <a:r>
              <a:rPr lang="en-US" dirty="0"/>
              <a:t>We pass two numbers to our add function, in this case 3 and 4 and expect the output 7</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124</a:t>
            </a:fld>
            <a:endParaRPr lang="en-US" dirty="0"/>
          </a:p>
        </p:txBody>
      </p:sp>
    </p:spTree>
    <p:extLst>
      <p:ext uri="{BB962C8B-B14F-4D97-AF65-F5344CB8AC3E}">
        <p14:creationId xmlns:p14="http://schemas.microsoft.com/office/powerpoint/2010/main" val="247812906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this test, we see that our test pass successfully</a:t>
            </a:r>
          </a:p>
        </p:txBody>
      </p:sp>
      <p:sp>
        <p:nvSpPr>
          <p:cNvPr id="4" name="Slide Number Placeholder 3"/>
          <p:cNvSpPr>
            <a:spLocks noGrp="1"/>
          </p:cNvSpPr>
          <p:nvPr>
            <p:ph type="sldNum" sz="quarter" idx="10"/>
          </p:nvPr>
        </p:nvSpPr>
        <p:spPr/>
        <p:txBody>
          <a:bodyPr/>
          <a:lstStyle/>
          <a:p>
            <a:fld id="{82869989-EB00-4EE7-BCB5-25BDC5BB29F8}" type="slidenum">
              <a:rPr lang="en-US" smtClean="0"/>
              <a:t>125</a:t>
            </a:fld>
            <a:endParaRPr lang="en-US" dirty="0"/>
          </a:p>
        </p:txBody>
      </p:sp>
    </p:spTree>
    <p:extLst>
      <p:ext uri="{BB962C8B-B14F-4D97-AF65-F5344CB8AC3E}">
        <p14:creationId xmlns:p14="http://schemas.microsoft.com/office/powerpoint/2010/main" val="379253009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exacly is this code coverage? We got 100% coverage in our test application, does it mean it is fully tested and bug free?</a:t>
            </a:r>
          </a:p>
          <a:p>
            <a:r>
              <a:rPr lang="en-US" dirty="0"/>
              <a:t>Lets assume our small application is ready for production and we pass it to QA</a:t>
            </a:r>
          </a:p>
          <a:p>
            <a:endParaRPr lang="en-US" dirty="0"/>
          </a:p>
          <a:p>
            <a:r>
              <a:rPr lang="en-US" dirty="0"/>
              <a:t>Will the QA test for 3 and 4? Never, their test case would be something like this and you’ll get a big list of bug reports.</a:t>
            </a:r>
          </a:p>
        </p:txBody>
      </p:sp>
      <p:sp>
        <p:nvSpPr>
          <p:cNvPr id="4" name="Slide Number Placeholder 3"/>
          <p:cNvSpPr>
            <a:spLocks noGrp="1"/>
          </p:cNvSpPr>
          <p:nvPr>
            <p:ph type="sldNum" sz="quarter" idx="10"/>
          </p:nvPr>
        </p:nvSpPr>
        <p:spPr/>
        <p:txBody>
          <a:bodyPr/>
          <a:lstStyle/>
          <a:p>
            <a:fld id="{82869989-EB00-4EE7-BCB5-25BDC5BB29F8}" type="slidenum">
              <a:rPr lang="en-US" smtClean="0"/>
              <a:t>126</a:t>
            </a:fld>
            <a:endParaRPr lang="en-US" dirty="0"/>
          </a:p>
        </p:txBody>
      </p:sp>
    </p:spTree>
    <p:extLst>
      <p:ext uri="{BB962C8B-B14F-4D97-AF65-F5344CB8AC3E}">
        <p14:creationId xmlns:p14="http://schemas.microsoft.com/office/powerpoint/2010/main" val="361569422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127</a:t>
            </a:fld>
            <a:endParaRPr lang="en-US" dirty="0"/>
          </a:p>
        </p:txBody>
      </p:sp>
    </p:spTree>
    <p:extLst>
      <p:ext uri="{BB962C8B-B14F-4D97-AF65-F5344CB8AC3E}">
        <p14:creationId xmlns:p14="http://schemas.microsoft.com/office/powerpoint/2010/main" val="68342095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128</a:t>
            </a:fld>
            <a:endParaRPr lang="en-US" dirty="0"/>
          </a:p>
        </p:txBody>
      </p:sp>
    </p:spTree>
    <p:extLst>
      <p:ext uri="{BB962C8B-B14F-4D97-AF65-F5344CB8AC3E}">
        <p14:creationId xmlns:p14="http://schemas.microsoft.com/office/powerpoint/2010/main" val="29365659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129</a:t>
            </a:fld>
            <a:endParaRPr lang="en-US" dirty="0"/>
          </a:p>
        </p:txBody>
      </p:sp>
    </p:spTree>
    <p:extLst>
      <p:ext uri="{BB962C8B-B14F-4D97-AF65-F5344CB8AC3E}">
        <p14:creationId xmlns:p14="http://schemas.microsoft.com/office/powerpoint/2010/main" val="380753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78728916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130</a:t>
            </a:fld>
            <a:endParaRPr lang="en-US" dirty="0"/>
          </a:p>
        </p:txBody>
      </p:sp>
    </p:spTree>
    <p:extLst>
      <p:ext uri="{BB962C8B-B14F-4D97-AF65-F5344CB8AC3E}">
        <p14:creationId xmlns:p14="http://schemas.microsoft.com/office/powerpoint/2010/main" val="225498626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131</a:t>
            </a:fld>
            <a:endParaRPr lang="en-US" dirty="0"/>
          </a:p>
        </p:txBody>
      </p:sp>
    </p:spTree>
    <p:extLst>
      <p:ext uri="{BB962C8B-B14F-4D97-AF65-F5344CB8AC3E}">
        <p14:creationId xmlns:p14="http://schemas.microsoft.com/office/powerpoint/2010/main" val="346345410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are testing a popup dialog box.</a:t>
            </a:r>
            <a:br>
              <a:rPr lang="en-US" dirty="0"/>
            </a:br>
            <a:r>
              <a:rPr lang="en-US" dirty="0"/>
              <a:t>In your first text you test if the popup successfully opens on click of a button.</a:t>
            </a:r>
            <a:br>
              <a:rPr lang="en-US" dirty="0"/>
            </a:br>
            <a:r>
              <a:rPr lang="en-US" dirty="0"/>
              <a:t>In the second test, if you want to test something like if the login button is rendered, You still have to trigger the popup open button.</a:t>
            </a:r>
          </a:p>
        </p:txBody>
      </p:sp>
      <p:sp>
        <p:nvSpPr>
          <p:cNvPr id="4" name="Slide Number Placeholder 3"/>
          <p:cNvSpPr>
            <a:spLocks noGrp="1"/>
          </p:cNvSpPr>
          <p:nvPr>
            <p:ph type="sldNum" sz="quarter" idx="10"/>
          </p:nvPr>
        </p:nvSpPr>
        <p:spPr/>
        <p:txBody>
          <a:bodyPr/>
          <a:lstStyle/>
          <a:p>
            <a:fld id="{82869989-EB00-4EE7-BCB5-25BDC5BB29F8}" type="slidenum">
              <a:rPr lang="en-US" smtClean="0"/>
              <a:t>132</a:t>
            </a:fld>
            <a:endParaRPr lang="en-US" dirty="0"/>
          </a:p>
        </p:txBody>
      </p:sp>
    </p:spTree>
    <p:extLst>
      <p:ext uri="{BB962C8B-B14F-4D97-AF65-F5344CB8AC3E}">
        <p14:creationId xmlns:p14="http://schemas.microsoft.com/office/powerpoint/2010/main" val="103325293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133</a:t>
            </a:fld>
            <a:endParaRPr lang="en-US" dirty="0"/>
          </a:p>
        </p:txBody>
      </p:sp>
    </p:spTree>
    <p:extLst>
      <p:ext uri="{BB962C8B-B14F-4D97-AF65-F5344CB8AC3E}">
        <p14:creationId xmlns:p14="http://schemas.microsoft.com/office/powerpoint/2010/main" val="114573471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134</a:t>
            </a:fld>
            <a:endParaRPr lang="en-US" dirty="0"/>
          </a:p>
        </p:txBody>
      </p:sp>
    </p:spTree>
    <p:extLst>
      <p:ext uri="{BB962C8B-B14F-4D97-AF65-F5344CB8AC3E}">
        <p14:creationId xmlns:p14="http://schemas.microsoft.com/office/powerpoint/2010/main" val="1782438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dirty="0"/>
          </a:p>
        </p:txBody>
      </p:sp>
    </p:spTree>
    <p:extLst>
      <p:ext uri="{BB962C8B-B14F-4D97-AF65-F5344CB8AC3E}">
        <p14:creationId xmlns:p14="http://schemas.microsoft.com/office/powerpoint/2010/main" val="841095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dirty="0"/>
          </a:p>
        </p:txBody>
      </p:sp>
    </p:spTree>
    <p:extLst>
      <p:ext uri="{BB962C8B-B14F-4D97-AF65-F5344CB8AC3E}">
        <p14:creationId xmlns:p14="http://schemas.microsoft.com/office/powerpoint/2010/main" val="3621976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dirty="0"/>
          </a:p>
        </p:txBody>
      </p:sp>
    </p:spTree>
    <p:extLst>
      <p:ext uri="{BB962C8B-B14F-4D97-AF65-F5344CB8AC3E}">
        <p14:creationId xmlns:p14="http://schemas.microsoft.com/office/powerpoint/2010/main" val="367322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an entire JavaScript course, </a:t>
            </a:r>
          </a:p>
          <a:p>
            <a:r>
              <a:rPr lang="en-US" dirty="0"/>
              <a:t>This JS refresher will cover some of the important concepts of ES6 that we’ll use often in our Vue course.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dirty="0"/>
          </a:p>
        </p:txBody>
      </p:sp>
    </p:spTree>
    <p:extLst>
      <p:ext uri="{BB962C8B-B14F-4D97-AF65-F5344CB8AC3E}">
        <p14:creationId xmlns:p14="http://schemas.microsoft.com/office/powerpoint/2010/main" val="161134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dirty="0"/>
          </a:p>
        </p:txBody>
      </p:sp>
    </p:spTree>
    <p:extLst>
      <p:ext uri="{BB962C8B-B14F-4D97-AF65-F5344CB8AC3E}">
        <p14:creationId xmlns:p14="http://schemas.microsoft.com/office/powerpoint/2010/main" val="310780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dirty="0"/>
          </a:p>
        </p:txBody>
      </p:sp>
    </p:spTree>
    <p:extLst>
      <p:ext uri="{BB962C8B-B14F-4D97-AF65-F5344CB8AC3E}">
        <p14:creationId xmlns:p14="http://schemas.microsoft.com/office/powerpoint/2010/main" val="5011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progressive? It can be used only in part of the application, for a few pages also</a:t>
            </a:r>
          </a:p>
          <a:p>
            <a:pPr marL="228600" indent="-228600">
              <a:buAutoNum type="arabicPeriod"/>
            </a:pPr>
            <a:r>
              <a:rPr lang="en-US" dirty="0"/>
              <a:t>Why is it easy? No tight typescript coupling like angular, no JSX like React, just normal HTML CSS and JavaScript.</a:t>
            </a:r>
          </a:p>
          <a:p>
            <a:pPr marL="228600" indent="-228600">
              <a:buAutoNum type="arabicPeriod"/>
            </a:pPr>
            <a:r>
              <a:rPr lang="en-US" dirty="0"/>
              <a:t>Just import from CDN and that’s it. If you want the full SPA setup you can use official CLI to create the project.</a:t>
            </a:r>
          </a:p>
          <a:p>
            <a:pPr marL="228600" indent="-228600">
              <a:buAutoNum type="arabicPeriod"/>
            </a:pPr>
            <a:r>
              <a:rPr lang="en-US" dirty="0"/>
              <a:t>Reactive -&gt; Vue uses virtual DOM like react to update the changes and also supports 2 way binding even for custom elements.</a:t>
            </a:r>
          </a:p>
          <a:p>
            <a:pPr marL="228600" indent="-228600">
              <a:buAutoNum type="arabicPeriod"/>
            </a:pPr>
            <a:r>
              <a:rPr lang="en-US" dirty="0"/>
              <a:t>Component based to make the code modular</a:t>
            </a: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2758187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dirty="0"/>
          </a:p>
        </p:txBody>
      </p:sp>
    </p:spTree>
    <p:extLst>
      <p:ext uri="{BB962C8B-B14F-4D97-AF65-F5344CB8AC3E}">
        <p14:creationId xmlns:p14="http://schemas.microsoft.com/office/powerpoint/2010/main" val="21862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dirty="0"/>
          </a:p>
        </p:txBody>
      </p:sp>
    </p:spTree>
    <p:extLst>
      <p:ext uri="{BB962C8B-B14F-4D97-AF65-F5344CB8AC3E}">
        <p14:creationId xmlns:p14="http://schemas.microsoft.com/office/powerpoint/2010/main" val="2934043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dirty="0"/>
          </a:p>
        </p:txBody>
      </p:sp>
    </p:spTree>
    <p:extLst>
      <p:ext uri="{BB962C8B-B14F-4D97-AF65-F5344CB8AC3E}">
        <p14:creationId xmlns:p14="http://schemas.microsoft.com/office/powerpoint/2010/main" val="3617004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dirty="0"/>
          </a:p>
        </p:txBody>
      </p:sp>
    </p:spTree>
    <p:extLst>
      <p:ext uri="{BB962C8B-B14F-4D97-AF65-F5344CB8AC3E}">
        <p14:creationId xmlns:p14="http://schemas.microsoft.com/office/powerpoint/2010/main" val="3501315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dirty="0"/>
          </a:p>
        </p:txBody>
      </p:sp>
    </p:spTree>
    <p:extLst>
      <p:ext uri="{BB962C8B-B14F-4D97-AF65-F5344CB8AC3E}">
        <p14:creationId xmlns:p14="http://schemas.microsoft.com/office/powerpoint/2010/main" val="792482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dirty="0"/>
          </a:p>
        </p:txBody>
      </p:sp>
    </p:spTree>
    <p:extLst>
      <p:ext uri="{BB962C8B-B14F-4D97-AF65-F5344CB8AC3E}">
        <p14:creationId xmlns:p14="http://schemas.microsoft.com/office/powerpoint/2010/main" val="3586748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dirty="0"/>
          </a:p>
        </p:txBody>
      </p:sp>
    </p:spTree>
    <p:extLst>
      <p:ext uri="{BB962C8B-B14F-4D97-AF65-F5344CB8AC3E}">
        <p14:creationId xmlns:p14="http://schemas.microsoft.com/office/powerpoint/2010/main" val="2308056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dirty="0"/>
          </a:p>
        </p:txBody>
      </p:sp>
    </p:spTree>
    <p:extLst>
      <p:ext uri="{BB962C8B-B14F-4D97-AF65-F5344CB8AC3E}">
        <p14:creationId xmlns:p14="http://schemas.microsoft.com/office/powerpoint/2010/main" val="1940385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dirty="0"/>
          </a:p>
        </p:txBody>
      </p:sp>
    </p:spTree>
    <p:extLst>
      <p:ext uri="{BB962C8B-B14F-4D97-AF65-F5344CB8AC3E}">
        <p14:creationId xmlns:p14="http://schemas.microsoft.com/office/powerpoint/2010/main" val="175264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Async/await better than promise?</a:t>
            </a: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dirty="0"/>
          </a:p>
        </p:txBody>
      </p:sp>
    </p:spTree>
    <p:extLst>
      <p:ext uri="{BB962C8B-B14F-4D97-AF65-F5344CB8AC3E}">
        <p14:creationId xmlns:p14="http://schemas.microsoft.com/office/powerpoint/2010/main" val="388339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dirty="0"/>
          </a:p>
        </p:txBody>
      </p:sp>
    </p:spTree>
    <p:extLst>
      <p:ext uri="{BB962C8B-B14F-4D97-AF65-F5344CB8AC3E}">
        <p14:creationId xmlns:p14="http://schemas.microsoft.com/office/powerpoint/2010/main" val="3312094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dirty="0"/>
          </a:p>
        </p:txBody>
      </p:sp>
    </p:spTree>
    <p:extLst>
      <p:ext uri="{BB962C8B-B14F-4D97-AF65-F5344CB8AC3E}">
        <p14:creationId xmlns:p14="http://schemas.microsoft.com/office/powerpoint/2010/main" val="2036611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CLI creates webpack based project.</a:t>
            </a:r>
          </a:p>
          <a:p>
            <a:r>
              <a:rPr lang="en-US" b="0" i="0" dirty="0">
                <a:solidFill>
                  <a:srgbClr val="4D5156"/>
                </a:solidFill>
                <a:effectLst/>
                <a:latin typeface="arial" panose="020B0604020202020204" pitchFamily="34" charset="0"/>
              </a:rPr>
              <a:t>webpack is an open-source JavaScript module bundler. It is made primarily for JavaScript, but it can transform front-end assets such as HTML, CSS, and images if the corresponding loaders are included.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dirty="0"/>
          </a:p>
        </p:txBody>
      </p:sp>
    </p:spTree>
    <p:extLst>
      <p:ext uri="{BB962C8B-B14F-4D97-AF65-F5344CB8AC3E}">
        <p14:creationId xmlns:p14="http://schemas.microsoft.com/office/powerpoint/2010/main" val="2413955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 </a:t>
            </a:r>
            <a:r>
              <a:rPr lang="en-US" b="0" i="0" dirty="0">
                <a:solidFill>
                  <a:srgbClr val="202124"/>
                </a:solidFill>
                <a:effectLst/>
                <a:latin typeface="arial" panose="020B0604020202020204" pitchFamily="34" charset="0"/>
              </a:rPr>
              <a:t>A single-page application (SPA) is </a:t>
            </a:r>
            <a:r>
              <a:rPr lang="en-US" b="1" i="0" dirty="0">
                <a:solidFill>
                  <a:srgbClr val="202124"/>
                </a:solidFill>
                <a:effectLst/>
                <a:latin typeface="arial" panose="020B0604020202020204" pitchFamily="34" charset="0"/>
              </a:rPr>
              <a:t>a web application or website that interacts with the user by dynamically rewriting the current web page with new data from</a:t>
            </a:r>
            <a:r>
              <a:rPr lang="en-US" b="0" i="0" dirty="0">
                <a:solidFill>
                  <a:srgbClr val="202124"/>
                </a:solidFill>
                <a:effectLst/>
                <a:latin typeface="arial" panose="020B0604020202020204" pitchFamily="34" charset="0"/>
              </a:rPr>
              <a:t> the web server</a:t>
            </a:r>
            <a:endParaRPr lang="en-US" dirty="0"/>
          </a:p>
          <a:p>
            <a:r>
              <a:rPr lang="en-US" dirty="0"/>
              <a:t>Virtual DOM is representation of traditional DOM in JavaScript.</a:t>
            </a:r>
          </a:p>
          <a:p>
            <a:endParaRPr lang="en-US" dirty="0"/>
          </a:p>
          <a:p>
            <a:r>
              <a:rPr lang="en-US" dirty="0"/>
              <a:t>A file with .vue extension is called as Vue Single File Component. It’s a single file where you can write HTML, JavaScript and CSS at the same place. Browser cannot understand .vue file, It requires traditional HTML, CSS and JS</a:t>
            </a:r>
          </a:p>
          <a:p>
            <a:r>
              <a:rPr lang="en-US" dirty="0"/>
              <a:t>vue-loader</a:t>
            </a:r>
            <a:r>
              <a:rPr lang="en-US" b="0" i="0" dirty="0">
                <a:solidFill>
                  <a:srgbClr val="2C3E50"/>
                </a:solidFill>
                <a:effectLst/>
                <a:latin typeface="-apple-system"/>
              </a:rPr>
              <a:t> will parse the file, extract each language block, pipe them through other loaders if necessary, and finally assemble them back into an ES Module whose default export is a Vue.js component options object.</a:t>
            </a:r>
          </a:p>
          <a:p>
            <a:endParaRPr lang="en-US" b="0" i="0" dirty="0">
              <a:solidFill>
                <a:srgbClr val="2C3E50"/>
              </a:solidFill>
              <a:effectLst/>
              <a:latin typeface="-apple-system"/>
            </a:endParaRPr>
          </a:p>
          <a:p>
            <a:r>
              <a:rPr lang="en-US" b="0" i="0" dirty="0">
                <a:solidFill>
                  <a:srgbClr val="2C3E50"/>
                </a:solidFill>
                <a:effectLst/>
                <a:latin typeface="-apple-system"/>
              </a:rPr>
              <a:t>Vue loader, Sass loader, babel etc.</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dirty="0"/>
          </a:p>
        </p:txBody>
      </p:sp>
    </p:spTree>
    <p:extLst>
      <p:ext uri="{BB962C8B-B14F-4D97-AF65-F5344CB8AC3E}">
        <p14:creationId xmlns:p14="http://schemas.microsoft.com/office/powerpoint/2010/main" val="63948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DOM is representation of traditional DOM in JavaScript. </a:t>
            </a:r>
            <a:r>
              <a:rPr lang="en-US" b="0" i="0" dirty="0">
                <a:solidFill>
                  <a:srgbClr val="222222"/>
                </a:solidFill>
                <a:effectLst/>
                <a:latin typeface="Merriweather"/>
              </a:rPr>
              <a:t>The virtual DOM is also smaller in size than the actual DOM and so is very efficient.</a:t>
            </a:r>
          </a:p>
          <a:p>
            <a:r>
              <a:rPr lang="en-US" b="0" i="0" dirty="0">
                <a:solidFill>
                  <a:srgbClr val="222222"/>
                </a:solidFill>
                <a:effectLst/>
                <a:latin typeface="Merriweather"/>
              </a:rPr>
              <a:t>Finding an element in the DOM directly is a much slower process than finding it on the JavaScript object.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dirty="0"/>
          </a:p>
        </p:txBody>
      </p:sp>
    </p:spTree>
    <p:extLst>
      <p:ext uri="{BB962C8B-B14F-4D97-AF65-F5344CB8AC3E}">
        <p14:creationId xmlns:p14="http://schemas.microsoft.com/office/powerpoint/2010/main" val="822160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dirty="0"/>
          </a:p>
        </p:txBody>
      </p:sp>
    </p:spTree>
    <p:extLst>
      <p:ext uri="{BB962C8B-B14F-4D97-AF65-F5344CB8AC3E}">
        <p14:creationId xmlns:p14="http://schemas.microsoft.com/office/powerpoint/2010/main" val="1678345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DOM is representation of traditional DOM in JavaScript. </a:t>
            </a:r>
          </a:p>
          <a:p>
            <a:r>
              <a:rPr lang="en-US" b="0" i="0" dirty="0">
                <a:solidFill>
                  <a:srgbClr val="222222"/>
                </a:solidFill>
                <a:effectLst/>
                <a:latin typeface="Merriweather"/>
              </a:rPr>
              <a:t>The virtual DOM is also smaller in size than the actual DOM and so is very efficient.</a:t>
            </a:r>
          </a:p>
          <a:p>
            <a:r>
              <a:rPr lang="en-US" b="0" i="0" dirty="0">
                <a:solidFill>
                  <a:srgbClr val="222222"/>
                </a:solidFill>
                <a:effectLst/>
                <a:latin typeface="Merriweather"/>
              </a:rPr>
              <a:t>Finding an element in the DOM directly is a much slower process than finding it on the JavaScript object.</a:t>
            </a:r>
          </a:p>
          <a:p>
            <a:endParaRPr lang="en-US" b="0" i="0" dirty="0">
              <a:solidFill>
                <a:srgbClr val="222222"/>
              </a:solidFill>
              <a:effectLst/>
              <a:latin typeface="Merriweather"/>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dirty="0"/>
          </a:p>
        </p:txBody>
      </p:sp>
    </p:spTree>
    <p:extLst>
      <p:ext uri="{BB962C8B-B14F-4D97-AF65-F5344CB8AC3E}">
        <p14:creationId xmlns:p14="http://schemas.microsoft.com/office/powerpoint/2010/main" val="401325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C3E50"/>
                </a:solidFill>
                <a:effectLst/>
                <a:latin typeface="Inter"/>
              </a:rPr>
              <a:t>CreateApp</a:t>
            </a:r>
            <a:r>
              <a:rPr lang="en-US" b="0" i="0" dirty="0">
                <a:solidFill>
                  <a:srgbClr val="2C3E50"/>
                </a:solidFill>
                <a:effectLst/>
                <a:latin typeface="Inter"/>
              </a:rPr>
              <a:t> -&gt; Creates and returns a Vue instance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dirty="0"/>
          </a:p>
        </p:txBody>
      </p:sp>
    </p:spTree>
    <p:extLst>
      <p:ext uri="{BB962C8B-B14F-4D97-AF65-F5344CB8AC3E}">
        <p14:creationId xmlns:p14="http://schemas.microsoft.com/office/powerpoint/2010/main" val="896949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C3E50"/>
                </a:solidFill>
                <a:effectLst/>
                <a:latin typeface="Inter"/>
              </a:rPr>
              <a:t>CreateApp</a:t>
            </a:r>
            <a:r>
              <a:rPr lang="en-US" b="0" i="0" dirty="0">
                <a:solidFill>
                  <a:srgbClr val="2C3E50"/>
                </a:solidFill>
                <a:effectLst/>
                <a:latin typeface="Inter"/>
              </a:rPr>
              <a:t> -&gt; Creates and returns a Vue instance</a:t>
            </a:r>
          </a:p>
          <a:p>
            <a:r>
              <a:rPr lang="en-US" b="0" i="0" dirty="0">
                <a:solidFill>
                  <a:srgbClr val="2C3E50"/>
                </a:solidFill>
                <a:effectLst/>
                <a:latin typeface="Inter"/>
              </a:rPr>
              <a:t>Multiple Vue Instances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dirty="0"/>
          </a:p>
        </p:txBody>
      </p:sp>
    </p:spTree>
    <p:extLst>
      <p:ext uri="{BB962C8B-B14F-4D97-AF65-F5344CB8AC3E}">
        <p14:creationId xmlns:p14="http://schemas.microsoft.com/office/powerpoint/2010/main" val="3134980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 API and Composition API </a:t>
            </a:r>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dirty="0"/>
          </a:p>
        </p:txBody>
      </p:sp>
    </p:spTree>
    <p:extLst>
      <p:ext uri="{BB962C8B-B14F-4D97-AF65-F5344CB8AC3E}">
        <p14:creationId xmlns:p14="http://schemas.microsoft.com/office/powerpoint/2010/main" val="442372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dirty="0"/>
          </a:p>
        </p:txBody>
      </p:sp>
    </p:spTree>
    <p:extLst>
      <p:ext uri="{BB962C8B-B14F-4D97-AF65-F5344CB8AC3E}">
        <p14:creationId xmlns:p14="http://schemas.microsoft.com/office/powerpoint/2010/main" val="223765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Vuex to maintain state on client side such as keep user data, authentication data, or the data that is being used by multiple components</a:t>
            </a:r>
          </a:p>
          <a:p>
            <a:r>
              <a:rPr lang="en-US" dirty="0"/>
              <a:t>2. Vue router which is official routing library which we use to create a Single Page application</a:t>
            </a:r>
          </a:p>
          <a:p>
            <a:r>
              <a:rPr lang="en-US" dirty="0"/>
              <a:t>3. Vue i18n was initially a 3</a:t>
            </a:r>
            <a:r>
              <a:rPr lang="en-US" baseline="30000" dirty="0"/>
              <a:t>rd</a:t>
            </a:r>
            <a:r>
              <a:rPr lang="en-US" dirty="0"/>
              <a:t> party library but is a part of official Vue ecosystem</a:t>
            </a:r>
          </a:p>
          <a:p>
            <a:r>
              <a:rPr lang="en-US" dirty="0"/>
              <a:t>4. Vue-test-utils again was initially 3</a:t>
            </a:r>
            <a:r>
              <a:rPr lang="en-US" baseline="30000" dirty="0"/>
              <a:t>rd</a:t>
            </a:r>
            <a:r>
              <a:rPr lang="en-US" dirty="0"/>
              <a:t> party library but now being maintained by Vue core team.</a:t>
            </a:r>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dirty="0"/>
          </a:p>
        </p:txBody>
      </p:sp>
    </p:spTree>
    <p:extLst>
      <p:ext uri="{BB962C8B-B14F-4D97-AF65-F5344CB8AC3E}">
        <p14:creationId xmlns:p14="http://schemas.microsoft.com/office/powerpoint/2010/main" val="1702082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dirty="0"/>
          </a:p>
        </p:txBody>
      </p:sp>
    </p:spTree>
    <p:extLst>
      <p:ext uri="{BB962C8B-B14F-4D97-AF65-F5344CB8AC3E}">
        <p14:creationId xmlns:p14="http://schemas.microsoft.com/office/powerpoint/2010/main" val="1128547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495E"/>
                </a:solidFill>
                <a:effectLst/>
                <a:latin typeface="Source Sans Pro" panose="020B0503030403020204" pitchFamily="34" charset="0"/>
              </a:rPr>
              <a:t>A directive is some special token in the markup that tells the library to do something to a DOM element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dirty="0"/>
          </a:p>
        </p:txBody>
      </p:sp>
    </p:spTree>
    <p:extLst>
      <p:ext uri="{BB962C8B-B14F-4D97-AF65-F5344CB8AC3E}">
        <p14:creationId xmlns:p14="http://schemas.microsoft.com/office/powerpoint/2010/main" val="1475053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dirty="0"/>
          </a:p>
        </p:txBody>
      </p:sp>
    </p:spTree>
    <p:extLst>
      <p:ext uri="{BB962C8B-B14F-4D97-AF65-F5344CB8AC3E}">
        <p14:creationId xmlns:p14="http://schemas.microsoft.com/office/powerpoint/2010/main" val="2489239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dirty="0"/>
          </a:p>
        </p:txBody>
      </p:sp>
    </p:spTree>
    <p:extLst>
      <p:ext uri="{BB962C8B-B14F-4D97-AF65-F5344CB8AC3E}">
        <p14:creationId xmlns:p14="http://schemas.microsoft.com/office/powerpoint/2010/main" val="2847847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dirty="0"/>
          </a:p>
        </p:txBody>
      </p:sp>
    </p:spTree>
    <p:extLst>
      <p:ext uri="{BB962C8B-B14F-4D97-AF65-F5344CB8AC3E}">
        <p14:creationId xmlns:p14="http://schemas.microsoft.com/office/powerpoint/2010/main" val="16797223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dirty="0"/>
          </a:p>
        </p:txBody>
      </p:sp>
    </p:spTree>
    <p:extLst>
      <p:ext uri="{BB962C8B-B14F-4D97-AF65-F5344CB8AC3E}">
        <p14:creationId xmlns:p14="http://schemas.microsoft.com/office/powerpoint/2010/main" val="3230536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dirty="0"/>
          </a:p>
        </p:txBody>
      </p:sp>
    </p:spTree>
    <p:extLst>
      <p:ext uri="{BB962C8B-B14F-4D97-AF65-F5344CB8AC3E}">
        <p14:creationId xmlns:p14="http://schemas.microsoft.com/office/powerpoint/2010/main" val="1505140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dirty="0"/>
          </a:p>
        </p:txBody>
      </p:sp>
    </p:spTree>
    <p:extLst>
      <p:ext uri="{BB962C8B-B14F-4D97-AF65-F5344CB8AC3E}">
        <p14:creationId xmlns:p14="http://schemas.microsoft.com/office/powerpoint/2010/main" val="3297232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dirty="0"/>
          </a:p>
        </p:txBody>
      </p:sp>
    </p:spTree>
    <p:extLst>
      <p:ext uri="{BB962C8B-B14F-4D97-AF65-F5344CB8AC3E}">
        <p14:creationId xmlns:p14="http://schemas.microsoft.com/office/powerpoint/2010/main" val="3314604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dirty="0"/>
          </a:p>
        </p:txBody>
      </p:sp>
    </p:spTree>
    <p:extLst>
      <p:ext uri="{BB962C8B-B14F-4D97-AF65-F5344CB8AC3E}">
        <p14:creationId xmlns:p14="http://schemas.microsoft.com/office/powerpoint/2010/main" val="376797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dirty="0"/>
          </a:p>
        </p:txBody>
      </p:sp>
    </p:spTree>
    <p:extLst>
      <p:ext uri="{BB962C8B-B14F-4D97-AF65-F5344CB8AC3E}">
        <p14:creationId xmlns:p14="http://schemas.microsoft.com/office/powerpoint/2010/main" val="2105507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dirty="0"/>
          </a:p>
        </p:txBody>
      </p:sp>
    </p:spTree>
    <p:extLst>
      <p:ext uri="{BB962C8B-B14F-4D97-AF65-F5344CB8AC3E}">
        <p14:creationId xmlns:p14="http://schemas.microsoft.com/office/powerpoint/2010/main" val="24043202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dirty="0"/>
          </a:p>
        </p:txBody>
      </p:sp>
    </p:spTree>
    <p:extLst>
      <p:ext uri="{BB962C8B-B14F-4D97-AF65-F5344CB8AC3E}">
        <p14:creationId xmlns:p14="http://schemas.microsoft.com/office/powerpoint/2010/main" val="284267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dirty="0"/>
          </a:p>
        </p:txBody>
      </p:sp>
    </p:spTree>
    <p:extLst>
      <p:ext uri="{BB962C8B-B14F-4D97-AF65-F5344CB8AC3E}">
        <p14:creationId xmlns:p14="http://schemas.microsoft.com/office/powerpoint/2010/main" val="14377416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dirty="0"/>
          </a:p>
        </p:txBody>
      </p:sp>
    </p:spTree>
    <p:extLst>
      <p:ext uri="{BB962C8B-B14F-4D97-AF65-F5344CB8AC3E}">
        <p14:creationId xmlns:p14="http://schemas.microsoft.com/office/powerpoint/2010/main" val="163630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dirty="0"/>
          </a:p>
        </p:txBody>
      </p:sp>
    </p:spTree>
    <p:extLst>
      <p:ext uri="{BB962C8B-B14F-4D97-AF65-F5344CB8AC3E}">
        <p14:creationId xmlns:p14="http://schemas.microsoft.com/office/powerpoint/2010/main" val="881993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dirty="0"/>
          </a:p>
        </p:txBody>
      </p:sp>
    </p:spTree>
    <p:extLst>
      <p:ext uri="{BB962C8B-B14F-4D97-AF65-F5344CB8AC3E}">
        <p14:creationId xmlns:p14="http://schemas.microsoft.com/office/powerpoint/2010/main" val="2378077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dirty="0"/>
          </a:p>
        </p:txBody>
      </p:sp>
    </p:spTree>
    <p:extLst>
      <p:ext uri="{BB962C8B-B14F-4D97-AF65-F5344CB8AC3E}">
        <p14:creationId xmlns:p14="http://schemas.microsoft.com/office/powerpoint/2010/main" val="3394904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dirty="0"/>
          </a:p>
        </p:txBody>
      </p:sp>
    </p:spTree>
    <p:extLst>
      <p:ext uri="{BB962C8B-B14F-4D97-AF65-F5344CB8AC3E}">
        <p14:creationId xmlns:p14="http://schemas.microsoft.com/office/powerpoint/2010/main" val="3673041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dirty="0"/>
          </a:p>
        </p:txBody>
      </p:sp>
    </p:spTree>
    <p:extLst>
      <p:ext uri="{BB962C8B-B14F-4D97-AF65-F5344CB8AC3E}">
        <p14:creationId xmlns:p14="http://schemas.microsoft.com/office/powerpoint/2010/main" val="3524664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dirty="0"/>
          </a:p>
        </p:txBody>
      </p:sp>
    </p:spTree>
    <p:extLst>
      <p:ext uri="{BB962C8B-B14F-4D97-AF65-F5344CB8AC3E}">
        <p14:creationId xmlns:p14="http://schemas.microsoft.com/office/powerpoint/2010/main" val="67539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startAt="22"/>
            </a:pPr>
            <a:r>
              <a:rPr lang="en-US" dirty="0" err="1"/>
              <a:t>Hrs</a:t>
            </a:r>
            <a:r>
              <a:rPr lang="en-US" dirty="0"/>
              <a:t> of workshop</a:t>
            </a:r>
          </a:p>
          <a:p>
            <a:pPr marL="0" indent="0">
              <a:buNone/>
            </a:pPr>
            <a:r>
              <a:rPr lang="en-US" dirty="0"/>
              <a:t>20 </a:t>
            </a:r>
            <a:r>
              <a:rPr lang="en-US" dirty="0" err="1"/>
              <a:t>hrs</a:t>
            </a:r>
            <a:r>
              <a:rPr lang="en-US" dirty="0"/>
              <a:t> of Vue </a:t>
            </a:r>
          </a:p>
          <a:p>
            <a:pPr marL="0" indent="0">
              <a:buNone/>
            </a:pPr>
            <a:r>
              <a:rPr lang="en-US" dirty="0"/>
              <a:t>2hrs of </a:t>
            </a:r>
            <a:r>
              <a:rPr lang="en-US" dirty="0" err="1"/>
              <a:t>Javascript</a:t>
            </a:r>
            <a:r>
              <a:rPr lang="en-US" dirty="0"/>
              <a:t> Refresher</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dirty="0"/>
          </a:p>
        </p:txBody>
      </p:sp>
    </p:spTree>
    <p:extLst>
      <p:ext uri="{BB962C8B-B14F-4D97-AF65-F5344CB8AC3E}">
        <p14:creationId xmlns:p14="http://schemas.microsoft.com/office/powerpoint/2010/main" val="16414462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dirty="0"/>
          </a:p>
        </p:txBody>
      </p:sp>
    </p:spTree>
    <p:extLst>
      <p:ext uri="{BB962C8B-B14F-4D97-AF65-F5344CB8AC3E}">
        <p14:creationId xmlns:p14="http://schemas.microsoft.com/office/powerpoint/2010/main" val="31519683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dirty="0"/>
          </a:p>
        </p:txBody>
      </p:sp>
    </p:spTree>
    <p:extLst>
      <p:ext uri="{BB962C8B-B14F-4D97-AF65-F5344CB8AC3E}">
        <p14:creationId xmlns:p14="http://schemas.microsoft.com/office/powerpoint/2010/main" val="16719933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dirty="0"/>
          </a:p>
        </p:txBody>
      </p:sp>
    </p:spTree>
    <p:extLst>
      <p:ext uri="{BB962C8B-B14F-4D97-AF65-F5344CB8AC3E}">
        <p14:creationId xmlns:p14="http://schemas.microsoft.com/office/powerpoint/2010/main" val="692212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dirty="0"/>
          </a:p>
        </p:txBody>
      </p:sp>
    </p:spTree>
    <p:extLst>
      <p:ext uri="{BB962C8B-B14F-4D97-AF65-F5344CB8AC3E}">
        <p14:creationId xmlns:p14="http://schemas.microsoft.com/office/powerpoint/2010/main" val="8336761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dirty="0"/>
          </a:p>
        </p:txBody>
      </p:sp>
    </p:spTree>
    <p:extLst>
      <p:ext uri="{BB962C8B-B14F-4D97-AF65-F5344CB8AC3E}">
        <p14:creationId xmlns:p14="http://schemas.microsoft.com/office/powerpoint/2010/main" val="1630194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dirty="0"/>
          </a:p>
        </p:txBody>
      </p:sp>
    </p:spTree>
    <p:extLst>
      <p:ext uri="{BB962C8B-B14F-4D97-AF65-F5344CB8AC3E}">
        <p14:creationId xmlns:p14="http://schemas.microsoft.com/office/powerpoint/2010/main" val="15397574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dirty="0"/>
          </a:p>
        </p:txBody>
      </p:sp>
    </p:spTree>
    <p:extLst>
      <p:ext uri="{BB962C8B-B14F-4D97-AF65-F5344CB8AC3E}">
        <p14:creationId xmlns:p14="http://schemas.microsoft.com/office/powerpoint/2010/main" val="6851391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dirty="0"/>
          </a:p>
        </p:txBody>
      </p:sp>
    </p:spTree>
    <p:extLst>
      <p:ext uri="{BB962C8B-B14F-4D97-AF65-F5344CB8AC3E}">
        <p14:creationId xmlns:p14="http://schemas.microsoft.com/office/powerpoint/2010/main" val="7549851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dirty="0"/>
          </a:p>
        </p:txBody>
      </p:sp>
    </p:spTree>
    <p:extLst>
      <p:ext uri="{BB962C8B-B14F-4D97-AF65-F5344CB8AC3E}">
        <p14:creationId xmlns:p14="http://schemas.microsoft.com/office/powerpoint/2010/main" val="35352019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dirty="0"/>
          </a:p>
        </p:txBody>
      </p:sp>
    </p:spTree>
    <p:extLst>
      <p:ext uri="{BB962C8B-B14F-4D97-AF65-F5344CB8AC3E}">
        <p14:creationId xmlns:p14="http://schemas.microsoft.com/office/powerpoint/2010/main" val="99608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dirty="0"/>
          </a:p>
        </p:txBody>
      </p:sp>
    </p:spTree>
    <p:extLst>
      <p:ext uri="{BB962C8B-B14F-4D97-AF65-F5344CB8AC3E}">
        <p14:creationId xmlns:p14="http://schemas.microsoft.com/office/powerpoint/2010/main" val="12758314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https://fakestoreapi.com/</a:t>
            </a:r>
          </a:p>
        </p:txBody>
      </p:sp>
      <p:sp>
        <p:nvSpPr>
          <p:cNvPr id="4" name="Slide Number Placeholder 3"/>
          <p:cNvSpPr>
            <a:spLocks noGrp="1"/>
          </p:cNvSpPr>
          <p:nvPr>
            <p:ph type="sldNum" sz="quarter" idx="10"/>
          </p:nvPr>
        </p:nvSpPr>
        <p:spPr/>
        <p:txBody>
          <a:bodyPr/>
          <a:lstStyle/>
          <a:p>
            <a:fld id="{82869989-EB00-4EE7-BCB5-25BDC5BB29F8}" type="slidenum">
              <a:rPr lang="en-US" smtClean="0"/>
              <a:t>70</a:t>
            </a:fld>
            <a:endParaRPr lang="en-US" dirty="0"/>
          </a:p>
        </p:txBody>
      </p:sp>
    </p:spTree>
    <p:extLst>
      <p:ext uri="{BB962C8B-B14F-4D97-AF65-F5344CB8AC3E}">
        <p14:creationId xmlns:p14="http://schemas.microsoft.com/office/powerpoint/2010/main" val="6258326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https://fakestoreapi.com/</a:t>
            </a:r>
          </a:p>
          <a:p>
            <a:r>
              <a:rPr lang="en-US" dirty="0"/>
              <a:t>Client -&gt; The one who requests the information</a:t>
            </a:r>
          </a:p>
          <a:p>
            <a:r>
              <a:rPr lang="en-US" dirty="0"/>
              <a:t>Server -&gt; The one who stores the information</a:t>
            </a:r>
          </a:p>
          <a:p>
            <a:r>
              <a:rPr lang="en-US" dirty="0"/>
              <a:t>Easy scaling, changing or modifications individually. (Each of them don’t need to anything about each other)</a:t>
            </a:r>
          </a:p>
          <a:p>
            <a:r>
              <a:rPr lang="en-US" dirty="0"/>
              <a:t>Stateless -&gt; Server should not store any client session data. (each request should have some kind of auth mechanism)  All the information should be contained in the request.</a:t>
            </a:r>
          </a:p>
          <a:p>
            <a:r>
              <a:rPr lang="en-US" dirty="0"/>
              <a:t>Client can store the Auth info</a:t>
            </a:r>
          </a:p>
          <a:p>
            <a:endParaRPr lang="en-US" dirty="0"/>
          </a:p>
          <a:p>
            <a:r>
              <a:rPr lang="en-US" dirty="0"/>
              <a:t>Cacheable -&gt; Client should be able to cache the requests (the server can send cache-control header and let the client know if this request can be cached or not)</a:t>
            </a:r>
          </a:p>
          <a:p>
            <a:r>
              <a:rPr lang="en-US" dirty="0"/>
              <a:t>Improves the app speed and performance</a:t>
            </a:r>
          </a:p>
          <a:p>
            <a:endParaRPr lang="en-US" dirty="0"/>
          </a:p>
          <a:p>
            <a:r>
              <a:rPr lang="en-US" dirty="0"/>
              <a:t>Uniform Interface -&gt;  Each different client device should not require different way to </a:t>
            </a:r>
            <a:r>
              <a:rPr lang="en-US" dirty="0" err="1"/>
              <a:t>interect</a:t>
            </a:r>
            <a:r>
              <a:rPr lang="en-US" dirty="0"/>
              <a:t> with server. All of them should be able to use the same doc and access the server in the same way.</a:t>
            </a:r>
          </a:p>
          <a:p>
            <a:pPr marL="228600" indent="-228600">
              <a:buAutoNum type="arabicPeriod"/>
            </a:pPr>
            <a:r>
              <a:rPr lang="en-US" dirty="0"/>
              <a:t>URL -&gt; same URL</a:t>
            </a:r>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dirty="0"/>
          </a:p>
        </p:txBody>
      </p:sp>
    </p:spTree>
    <p:extLst>
      <p:ext uri="{BB962C8B-B14F-4D97-AF65-F5344CB8AC3E}">
        <p14:creationId xmlns:p14="http://schemas.microsoft.com/office/powerpoint/2010/main" val="29808291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servers use PUT and PATCH interchangeably </a:t>
            </a:r>
          </a:p>
        </p:txBody>
      </p:sp>
      <p:sp>
        <p:nvSpPr>
          <p:cNvPr id="4" name="Slide Number Placeholder 3"/>
          <p:cNvSpPr>
            <a:spLocks noGrp="1"/>
          </p:cNvSpPr>
          <p:nvPr>
            <p:ph type="sldNum" sz="quarter" idx="10"/>
          </p:nvPr>
        </p:nvSpPr>
        <p:spPr/>
        <p:txBody>
          <a:bodyPr/>
          <a:lstStyle/>
          <a:p>
            <a:fld id="{82869989-EB00-4EE7-BCB5-25BDC5BB29F8}" type="slidenum">
              <a:rPr lang="en-US" smtClean="0"/>
              <a:t>72</a:t>
            </a:fld>
            <a:endParaRPr lang="en-US" dirty="0"/>
          </a:p>
        </p:txBody>
      </p:sp>
    </p:spTree>
    <p:extLst>
      <p:ext uri="{BB962C8B-B14F-4D97-AF65-F5344CB8AC3E}">
        <p14:creationId xmlns:p14="http://schemas.microsoft.com/office/powerpoint/2010/main" val="19393267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 range are Success status </a:t>
            </a:r>
          </a:p>
          <a:p>
            <a:r>
              <a:rPr lang="en-US" dirty="0"/>
              <a:t>400 range are Client Errors</a:t>
            </a:r>
          </a:p>
          <a:p>
            <a:r>
              <a:rPr lang="en-US" dirty="0"/>
              <a:t>500 range are Server Errors</a:t>
            </a:r>
          </a:p>
          <a:p>
            <a:r>
              <a:rPr lang="en-US" dirty="0"/>
              <a:t>300 range mostly indicates redirects (301 moved permanently)</a:t>
            </a:r>
          </a:p>
          <a:p>
            <a:endParaRPr lang="en-US" dirty="0"/>
          </a:p>
          <a:p>
            <a:r>
              <a:rPr lang="en-US" dirty="0"/>
              <a:t>204 -&gt;</a:t>
            </a:r>
            <a:r>
              <a:rPr lang="en-US" b="0" i="0" dirty="0">
                <a:solidFill>
                  <a:srgbClr val="202124"/>
                </a:solidFill>
                <a:effectLst/>
                <a:latin typeface="arial" panose="020B0604020202020204" pitchFamily="34" charset="0"/>
              </a:rPr>
              <a:t> indicates that the server has successfully fulfilled the request and that there is no content to send in the response payload body.</a:t>
            </a:r>
          </a:p>
          <a:p>
            <a:r>
              <a:rPr lang="en-US" b="0" i="0" dirty="0">
                <a:solidFill>
                  <a:srgbClr val="202124"/>
                </a:solidFill>
                <a:effectLst/>
                <a:latin typeface="arial" panose="020B0604020202020204" pitchFamily="34" charset="0"/>
              </a:rPr>
              <a:t>203 -&gt; </a:t>
            </a:r>
            <a:r>
              <a:rPr lang="en-US" b="0" i="0" dirty="0">
                <a:solidFill>
                  <a:srgbClr val="556270"/>
                </a:solidFill>
                <a:effectLst/>
                <a:latin typeface="Open Sans" panose="020B0606030504020204" pitchFamily="34" charset="0"/>
              </a:rPr>
              <a:t>The request was successful but the enclosed payload has been modified from that of the origin server's </a:t>
            </a:r>
            <a:r>
              <a:rPr lang="en-US" b="1" i="0" u="none" strike="noStrike" dirty="0">
                <a:solidFill>
                  <a:srgbClr val="D6156D"/>
                </a:solidFill>
                <a:effectLst/>
                <a:latin typeface="Open Sans" panose="020B0606030504020204" pitchFamily="34" charset="0"/>
                <a:hlinkClick r:id="rId3"/>
              </a:rPr>
              <a:t>200 OK</a:t>
            </a:r>
            <a:r>
              <a:rPr lang="en-US" b="0" i="0" dirty="0">
                <a:solidFill>
                  <a:srgbClr val="556270"/>
                </a:solidFill>
                <a:effectLst/>
                <a:latin typeface="Open Sans" panose="020B0606030504020204" pitchFamily="34" charset="0"/>
              </a:rPr>
              <a:t> response by a transforming proxy</a:t>
            </a:r>
          </a:p>
          <a:p>
            <a:endParaRPr lang="en-US" b="0" i="0" dirty="0">
              <a:solidFill>
                <a:srgbClr val="556270"/>
              </a:solidFill>
              <a:effectLst/>
              <a:latin typeface="Open Sans" panose="020B0606030504020204" pitchFamily="34" charset="0"/>
            </a:endParaRPr>
          </a:p>
          <a:p>
            <a:endParaRPr lang="en-US" dirty="0"/>
          </a:p>
          <a:p>
            <a:r>
              <a:rPr lang="en-US" dirty="0"/>
              <a:t>409 -&gt; Conflict when you are trying to update something that is already is updated or has latest version.</a:t>
            </a:r>
          </a:p>
          <a:p>
            <a:endParaRPr lang="en-US" b="0" i="0" dirty="0">
              <a:solidFill>
                <a:srgbClr val="556270"/>
              </a:solidFill>
              <a:effectLst/>
              <a:latin typeface="Open Sans" panose="020B0606030504020204" pitchFamily="34" charset="0"/>
            </a:endParaRPr>
          </a:p>
          <a:p>
            <a:r>
              <a:rPr lang="en-US" b="0" i="0" dirty="0">
                <a:solidFill>
                  <a:srgbClr val="202124"/>
                </a:solidFill>
                <a:effectLst/>
                <a:latin typeface="arial" panose="020B0604020202020204" pitchFamily="34" charset="0"/>
              </a:rPr>
              <a:t>502 -&gt; (Bad Gateway) status code indicates that the server, while acting as a gateway or proxy, received an invalid response from an inbound server it accessed while attempting to fulfill the request.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73</a:t>
            </a:fld>
            <a:endParaRPr lang="en-US" dirty="0"/>
          </a:p>
        </p:txBody>
      </p:sp>
    </p:spTree>
    <p:extLst>
      <p:ext uri="{BB962C8B-B14F-4D97-AF65-F5344CB8AC3E}">
        <p14:creationId xmlns:p14="http://schemas.microsoft.com/office/powerpoint/2010/main" val="425054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74</a:t>
            </a:fld>
            <a:endParaRPr lang="en-US" dirty="0"/>
          </a:p>
        </p:txBody>
      </p:sp>
    </p:spTree>
    <p:extLst>
      <p:ext uri="{BB962C8B-B14F-4D97-AF65-F5344CB8AC3E}">
        <p14:creationId xmlns:p14="http://schemas.microsoft.com/office/powerpoint/2010/main" val="31180718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75</a:t>
            </a:fld>
            <a:endParaRPr lang="en-US" dirty="0"/>
          </a:p>
        </p:txBody>
      </p:sp>
    </p:spTree>
    <p:extLst>
      <p:ext uri="{BB962C8B-B14F-4D97-AF65-F5344CB8AC3E}">
        <p14:creationId xmlns:p14="http://schemas.microsoft.com/office/powerpoint/2010/main" val="2300258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76</a:t>
            </a:fld>
            <a:endParaRPr lang="en-US" dirty="0"/>
          </a:p>
        </p:txBody>
      </p:sp>
    </p:spTree>
    <p:extLst>
      <p:ext uri="{BB962C8B-B14F-4D97-AF65-F5344CB8AC3E}">
        <p14:creationId xmlns:p14="http://schemas.microsoft.com/office/powerpoint/2010/main" val="38237845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77</a:t>
            </a:fld>
            <a:endParaRPr lang="en-US" dirty="0"/>
          </a:p>
        </p:txBody>
      </p:sp>
    </p:spTree>
    <p:extLst>
      <p:ext uri="{BB962C8B-B14F-4D97-AF65-F5344CB8AC3E}">
        <p14:creationId xmlns:p14="http://schemas.microsoft.com/office/powerpoint/2010/main" val="6259977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78</a:t>
            </a:fld>
            <a:endParaRPr lang="en-US" dirty="0"/>
          </a:p>
        </p:txBody>
      </p:sp>
    </p:spTree>
    <p:extLst>
      <p:ext uri="{BB962C8B-B14F-4D97-AF65-F5344CB8AC3E}">
        <p14:creationId xmlns:p14="http://schemas.microsoft.com/office/powerpoint/2010/main" val="255720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79</a:t>
            </a:fld>
            <a:endParaRPr lang="en-US" dirty="0"/>
          </a:p>
        </p:txBody>
      </p:sp>
    </p:spTree>
    <p:extLst>
      <p:ext uri="{BB962C8B-B14F-4D97-AF65-F5344CB8AC3E}">
        <p14:creationId xmlns:p14="http://schemas.microsoft.com/office/powerpoint/2010/main" val="428927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dirty="0"/>
          </a:p>
        </p:txBody>
      </p:sp>
    </p:spTree>
    <p:extLst>
      <p:ext uri="{BB962C8B-B14F-4D97-AF65-F5344CB8AC3E}">
        <p14:creationId xmlns:p14="http://schemas.microsoft.com/office/powerpoint/2010/main" val="6082346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80</a:t>
            </a:fld>
            <a:endParaRPr lang="en-US" dirty="0"/>
          </a:p>
        </p:txBody>
      </p:sp>
    </p:spTree>
    <p:extLst>
      <p:ext uri="{BB962C8B-B14F-4D97-AF65-F5344CB8AC3E}">
        <p14:creationId xmlns:p14="http://schemas.microsoft.com/office/powerpoint/2010/main" val="29532638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81</a:t>
            </a:fld>
            <a:endParaRPr lang="en-US" dirty="0"/>
          </a:p>
        </p:txBody>
      </p:sp>
    </p:spTree>
    <p:extLst>
      <p:ext uri="{BB962C8B-B14F-4D97-AF65-F5344CB8AC3E}">
        <p14:creationId xmlns:p14="http://schemas.microsoft.com/office/powerpoint/2010/main" val="20014357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82</a:t>
            </a:fld>
            <a:endParaRPr lang="en-US" dirty="0"/>
          </a:p>
        </p:txBody>
      </p:sp>
    </p:spTree>
    <p:extLst>
      <p:ext uri="{BB962C8B-B14F-4D97-AF65-F5344CB8AC3E}">
        <p14:creationId xmlns:p14="http://schemas.microsoft.com/office/powerpoint/2010/main" val="32779439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83</a:t>
            </a:fld>
            <a:endParaRPr lang="en-US" dirty="0"/>
          </a:p>
        </p:txBody>
      </p:sp>
    </p:spTree>
    <p:extLst>
      <p:ext uri="{BB962C8B-B14F-4D97-AF65-F5344CB8AC3E}">
        <p14:creationId xmlns:p14="http://schemas.microsoft.com/office/powerpoint/2010/main" val="35505270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84</a:t>
            </a:fld>
            <a:endParaRPr lang="en-US" dirty="0"/>
          </a:p>
        </p:txBody>
      </p:sp>
    </p:spTree>
    <p:extLst>
      <p:ext uri="{BB962C8B-B14F-4D97-AF65-F5344CB8AC3E}">
        <p14:creationId xmlns:p14="http://schemas.microsoft.com/office/powerpoint/2010/main" val="27261569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85</a:t>
            </a:fld>
            <a:endParaRPr lang="en-US" dirty="0"/>
          </a:p>
        </p:txBody>
      </p:sp>
    </p:spTree>
    <p:extLst>
      <p:ext uri="{BB962C8B-B14F-4D97-AF65-F5344CB8AC3E}">
        <p14:creationId xmlns:p14="http://schemas.microsoft.com/office/powerpoint/2010/main" val="2640779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86</a:t>
            </a:fld>
            <a:endParaRPr lang="en-US" dirty="0"/>
          </a:p>
        </p:txBody>
      </p:sp>
    </p:spTree>
    <p:extLst>
      <p:ext uri="{BB962C8B-B14F-4D97-AF65-F5344CB8AC3E}">
        <p14:creationId xmlns:p14="http://schemas.microsoft.com/office/powerpoint/2010/main" val="2153473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87</a:t>
            </a:fld>
            <a:endParaRPr lang="en-US" dirty="0"/>
          </a:p>
        </p:txBody>
      </p:sp>
    </p:spTree>
    <p:extLst>
      <p:ext uri="{BB962C8B-B14F-4D97-AF65-F5344CB8AC3E}">
        <p14:creationId xmlns:p14="http://schemas.microsoft.com/office/powerpoint/2010/main" val="27355176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88</a:t>
            </a:fld>
            <a:endParaRPr lang="en-US" dirty="0"/>
          </a:p>
        </p:txBody>
      </p:sp>
    </p:spTree>
    <p:extLst>
      <p:ext uri="{BB962C8B-B14F-4D97-AF65-F5344CB8AC3E}">
        <p14:creationId xmlns:p14="http://schemas.microsoft.com/office/powerpoint/2010/main" val="210989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89</a:t>
            </a:fld>
            <a:endParaRPr lang="en-US" dirty="0"/>
          </a:p>
        </p:txBody>
      </p:sp>
    </p:spTree>
    <p:extLst>
      <p:ext uri="{BB962C8B-B14F-4D97-AF65-F5344CB8AC3E}">
        <p14:creationId xmlns:p14="http://schemas.microsoft.com/office/powerpoint/2010/main" val="273400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dirty="0"/>
          </a:p>
        </p:txBody>
      </p:sp>
    </p:spTree>
    <p:extLst>
      <p:ext uri="{BB962C8B-B14F-4D97-AF65-F5344CB8AC3E}">
        <p14:creationId xmlns:p14="http://schemas.microsoft.com/office/powerpoint/2010/main" val="36905670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90</a:t>
            </a:fld>
            <a:endParaRPr lang="en-US" dirty="0"/>
          </a:p>
        </p:txBody>
      </p:sp>
    </p:spTree>
    <p:extLst>
      <p:ext uri="{BB962C8B-B14F-4D97-AF65-F5344CB8AC3E}">
        <p14:creationId xmlns:p14="http://schemas.microsoft.com/office/powerpoint/2010/main" val="39326034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91</a:t>
            </a:fld>
            <a:endParaRPr lang="en-US" dirty="0"/>
          </a:p>
        </p:txBody>
      </p:sp>
    </p:spTree>
    <p:extLst>
      <p:ext uri="{BB962C8B-B14F-4D97-AF65-F5344CB8AC3E}">
        <p14:creationId xmlns:p14="http://schemas.microsoft.com/office/powerpoint/2010/main" val="40230255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92</a:t>
            </a:fld>
            <a:endParaRPr lang="en-US" dirty="0"/>
          </a:p>
        </p:txBody>
      </p:sp>
    </p:spTree>
    <p:extLst>
      <p:ext uri="{BB962C8B-B14F-4D97-AF65-F5344CB8AC3E}">
        <p14:creationId xmlns:p14="http://schemas.microsoft.com/office/powerpoint/2010/main" val="8477876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93</a:t>
            </a:fld>
            <a:endParaRPr lang="en-US" dirty="0"/>
          </a:p>
        </p:txBody>
      </p:sp>
    </p:spTree>
    <p:extLst>
      <p:ext uri="{BB962C8B-B14F-4D97-AF65-F5344CB8AC3E}">
        <p14:creationId xmlns:p14="http://schemas.microsoft.com/office/powerpoint/2010/main" val="2821870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94</a:t>
            </a:fld>
            <a:endParaRPr lang="en-US" dirty="0"/>
          </a:p>
        </p:txBody>
      </p:sp>
    </p:spTree>
    <p:extLst>
      <p:ext uri="{BB962C8B-B14F-4D97-AF65-F5344CB8AC3E}">
        <p14:creationId xmlns:p14="http://schemas.microsoft.com/office/powerpoint/2010/main" val="29959771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Vuex is liked  a frontend </a:t>
            </a:r>
          </a:p>
        </p:txBody>
      </p:sp>
      <p:sp>
        <p:nvSpPr>
          <p:cNvPr id="4" name="Slide Number Placeholder 3"/>
          <p:cNvSpPr>
            <a:spLocks noGrp="1"/>
          </p:cNvSpPr>
          <p:nvPr>
            <p:ph type="sldNum" sz="quarter" idx="10"/>
          </p:nvPr>
        </p:nvSpPr>
        <p:spPr/>
        <p:txBody>
          <a:bodyPr/>
          <a:lstStyle/>
          <a:p>
            <a:fld id="{82869989-EB00-4EE7-BCB5-25BDC5BB29F8}" type="slidenum">
              <a:rPr lang="en-US" smtClean="0"/>
              <a:t>95</a:t>
            </a:fld>
            <a:endParaRPr lang="en-US" dirty="0"/>
          </a:p>
        </p:txBody>
      </p:sp>
    </p:spTree>
    <p:extLst>
      <p:ext uri="{BB962C8B-B14F-4D97-AF65-F5344CB8AC3E}">
        <p14:creationId xmlns:p14="http://schemas.microsoft.com/office/powerpoint/2010/main" val="43163089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96</a:t>
            </a:fld>
            <a:endParaRPr lang="en-US" dirty="0"/>
          </a:p>
        </p:txBody>
      </p:sp>
    </p:spTree>
    <p:extLst>
      <p:ext uri="{BB962C8B-B14F-4D97-AF65-F5344CB8AC3E}">
        <p14:creationId xmlns:p14="http://schemas.microsoft.com/office/powerpoint/2010/main" val="283148852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97</a:t>
            </a:fld>
            <a:endParaRPr lang="en-US" dirty="0"/>
          </a:p>
        </p:txBody>
      </p:sp>
    </p:spTree>
    <p:extLst>
      <p:ext uri="{BB962C8B-B14F-4D97-AF65-F5344CB8AC3E}">
        <p14:creationId xmlns:p14="http://schemas.microsoft.com/office/powerpoint/2010/main" val="26585117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98</a:t>
            </a:fld>
            <a:endParaRPr lang="en-US" dirty="0"/>
          </a:p>
        </p:txBody>
      </p:sp>
    </p:spTree>
    <p:extLst>
      <p:ext uri="{BB962C8B-B14F-4D97-AF65-F5344CB8AC3E}">
        <p14:creationId xmlns:p14="http://schemas.microsoft.com/office/powerpoint/2010/main" val="308815952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99</a:t>
            </a:fld>
            <a:endParaRPr lang="en-US" dirty="0"/>
          </a:p>
        </p:txBody>
      </p:sp>
    </p:spTree>
    <p:extLst>
      <p:ext uri="{BB962C8B-B14F-4D97-AF65-F5344CB8AC3E}">
        <p14:creationId xmlns:p14="http://schemas.microsoft.com/office/powerpoint/2010/main" val="63347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8/12/2021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8/12/2021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8/12/2021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8/12/2021</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8/12/2021</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8/12/2021</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8/12/2021</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8/12/2021</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8/12/2021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26.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v3.vuejs.org/images/lifecycle.sv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6957" y="2425149"/>
            <a:ext cx="7741084" cy="1059924"/>
          </a:xfrm>
        </p:spPr>
        <p:txBody>
          <a:bodyPr>
            <a:noAutofit/>
          </a:bodyPr>
          <a:lstStyle/>
          <a:p>
            <a:pPr>
              <a:lnSpc>
                <a:spcPct val="100000"/>
              </a:lnSpc>
            </a:pPr>
            <a:r>
              <a:rPr lang="en-US" sz="4200" dirty="0">
                <a:solidFill>
                  <a:srgbClr val="41B883"/>
                </a:solidFill>
              </a:rPr>
              <a:t>Vue.js 3.0 </a:t>
            </a:r>
            <a:r>
              <a:rPr lang="en-US" sz="4200" dirty="0">
                <a:solidFill>
                  <a:srgbClr val="34495E"/>
                </a:solidFill>
              </a:rPr>
              <a:t>Workshop</a:t>
            </a:r>
          </a:p>
        </p:txBody>
      </p:sp>
      <p:sp>
        <p:nvSpPr>
          <p:cNvPr id="3" name="Subtitle 2"/>
          <p:cNvSpPr>
            <a:spLocks noGrp="1"/>
          </p:cNvSpPr>
          <p:nvPr>
            <p:ph type="subTitle" idx="1"/>
          </p:nvPr>
        </p:nvSpPr>
        <p:spPr>
          <a:xfrm>
            <a:off x="8770945" y="4119658"/>
            <a:ext cx="2428858" cy="453331"/>
          </a:xfrm>
        </p:spPr>
        <p:txBody>
          <a:bodyPr>
            <a:noAutofit/>
          </a:bodyPr>
          <a:lstStyle/>
          <a:p>
            <a:r>
              <a:rPr lang="en-US" sz="2800" dirty="0">
                <a:solidFill>
                  <a:srgbClr val="2D2E2D"/>
                </a:solidFill>
              </a:rPr>
              <a:t>Preetish H S</a:t>
            </a:r>
          </a:p>
        </p:txBody>
      </p:sp>
      <p:pic>
        <p:nvPicPr>
          <p:cNvPr id="4" name="Picture 3">
            <a:extLst>
              <a:ext uri="{FF2B5EF4-FFF2-40B4-BE49-F238E27FC236}">
                <a16:creationId xmlns:a16="http://schemas.microsoft.com/office/drawing/2014/main" id="{CB76F8C4-E11F-4A94-BB13-EA425AD70CF3}"/>
              </a:ext>
            </a:extLst>
          </p:cNvPr>
          <p:cNvPicPr>
            <a:picLocks noChangeAspect="1"/>
          </p:cNvPicPr>
          <p:nvPr/>
        </p:nvPicPr>
        <p:blipFill>
          <a:blip r:embed="rId3"/>
          <a:stretch>
            <a:fillRect/>
          </a:stretch>
        </p:blipFill>
        <p:spPr>
          <a:xfrm>
            <a:off x="211017" y="1567716"/>
            <a:ext cx="4295828" cy="3722568"/>
          </a:xfrm>
          <a:prstGeom prst="rect">
            <a:avLst/>
          </a:prstGeom>
        </p:spPr>
      </p:pic>
      <p:sp>
        <p:nvSpPr>
          <p:cNvPr id="8" name="TextBox 7">
            <a:extLst>
              <a:ext uri="{FF2B5EF4-FFF2-40B4-BE49-F238E27FC236}">
                <a16:creationId xmlns:a16="http://schemas.microsoft.com/office/drawing/2014/main" id="{0F174227-D6B6-4192-BBB4-D838FC581ACC}"/>
              </a:ext>
            </a:extLst>
          </p:cNvPr>
          <p:cNvSpPr txBox="1"/>
          <p:nvPr/>
        </p:nvSpPr>
        <p:spPr>
          <a:xfrm>
            <a:off x="9237303" y="5421180"/>
            <a:ext cx="3332480" cy="338554"/>
          </a:xfrm>
          <a:prstGeom prst="rect">
            <a:avLst/>
          </a:prstGeom>
          <a:noFill/>
        </p:spPr>
        <p:txBody>
          <a:bodyPr wrap="square" rtlCol="0">
            <a:spAutoFit/>
          </a:bodyPr>
          <a:lstStyle/>
          <a:p>
            <a:r>
              <a:rPr lang="en-US" sz="1600" dirty="0"/>
              <a:t>/in/preetishhs</a:t>
            </a:r>
          </a:p>
        </p:txBody>
      </p:sp>
      <p:sp>
        <p:nvSpPr>
          <p:cNvPr id="9" name="TextBox 8">
            <a:extLst>
              <a:ext uri="{FF2B5EF4-FFF2-40B4-BE49-F238E27FC236}">
                <a16:creationId xmlns:a16="http://schemas.microsoft.com/office/drawing/2014/main" id="{4F64B758-5FF1-493E-8B62-8EA4892E4694}"/>
              </a:ext>
            </a:extLst>
          </p:cNvPr>
          <p:cNvSpPr txBox="1"/>
          <p:nvPr/>
        </p:nvSpPr>
        <p:spPr>
          <a:xfrm>
            <a:off x="9254895" y="4828619"/>
            <a:ext cx="2865120" cy="338554"/>
          </a:xfrm>
          <a:prstGeom prst="rect">
            <a:avLst/>
          </a:prstGeom>
          <a:noFill/>
        </p:spPr>
        <p:txBody>
          <a:bodyPr wrap="square" rtlCol="0">
            <a:spAutoFit/>
          </a:bodyPr>
          <a:lstStyle/>
          <a:p>
            <a:r>
              <a:rPr lang="en-US" sz="1600" dirty="0"/>
              <a:t>preetish.in</a:t>
            </a:r>
          </a:p>
        </p:txBody>
      </p:sp>
      <p:pic>
        <p:nvPicPr>
          <p:cNvPr id="10" name="Picture 9">
            <a:extLst>
              <a:ext uri="{FF2B5EF4-FFF2-40B4-BE49-F238E27FC236}">
                <a16:creationId xmlns:a16="http://schemas.microsoft.com/office/drawing/2014/main" id="{83BC5920-8E0A-41CE-9BD4-1AD8518E44FC}"/>
              </a:ext>
            </a:extLst>
          </p:cNvPr>
          <p:cNvPicPr>
            <a:picLocks noChangeAspect="1"/>
          </p:cNvPicPr>
          <p:nvPr/>
        </p:nvPicPr>
        <p:blipFill>
          <a:blip r:embed="rId4"/>
          <a:stretch>
            <a:fillRect/>
          </a:stretch>
        </p:blipFill>
        <p:spPr>
          <a:xfrm flipH="1">
            <a:off x="8914718" y="4826996"/>
            <a:ext cx="340177" cy="340177"/>
          </a:xfrm>
          <a:prstGeom prst="rect">
            <a:avLst/>
          </a:prstGeom>
        </p:spPr>
      </p:pic>
      <p:pic>
        <p:nvPicPr>
          <p:cNvPr id="11" name="Picture 10">
            <a:extLst>
              <a:ext uri="{FF2B5EF4-FFF2-40B4-BE49-F238E27FC236}">
                <a16:creationId xmlns:a16="http://schemas.microsoft.com/office/drawing/2014/main" id="{AE97E39B-931E-4892-963D-47D922A78B0D}"/>
              </a:ext>
            </a:extLst>
          </p:cNvPr>
          <p:cNvPicPr>
            <a:picLocks noChangeAspect="1"/>
          </p:cNvPicPr>
          <p:nvPr/>
        </p:nvPicPr>
        <p:blipFill>
          <a:blip r:embed="rId5"/>
          <a:stretch>
            <a:fillRect/>
          </a:stretch>
        </p:blipFill>
        <p:spPr>
          <a:xfrm>
            <a:off x="8914718" y="5419556"/>
            <a:ext cx="340178" cy="340178"/>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5</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Introduction to Vue router</a:t>
            </a:r>
          </a:p>
          <a:p>
            <a:pPr>
              <a:buClr>
                <a:srgbClr val="41B883"/>
              </a:buClr>
            </a:pPr>
            <a:r>
              <a:rPr lang="en-US" sz="2800" dirty="0"/>
              <a:t>Creating routes and navigation</a:t>
            </a:r>
          </a:p>
          <a:p>
            <a:pPr>
              <a:buClr>
                <a:srgbClr val="41B883"/>
              </a:buClr>
            </a:pPr>
            <a:r>
              <a:rPr lang="en-US" sz="2800" dirty="0"/>
              <a:t>Navigating via code</a:t>
            </a:r>
          </a:p>
          <a:p>
            <a:pPr>
              <a:buClr>
                <a:srgbClr val="41B883"/>
              </a:buClr>
            </a:pPr>
            <a:r>
              <a:rPr lang="en-US" sz="2800" dirty="0"/>
              <a:t>Dynamic routing and query parameters</a:t>
            </a:r>
          </a:p>
          <a:p>
            <a:pPr>
              <a:buClr>
                <a:srgbClr val="41B883"/>
              </a:buClr>
            </a:pPr>
            <a:r>
              <a:rPr lang="en-US" sz="2800" dirty="0"/>
              <a:t>Child routes / Nested routes</a:t>
            </a:r>
          </a:p>
          <a:p>
            <a:pPr>
              <a:buClr>
                <a:srgbClr val="41B883"/>
              </a:buClr>
            </a:pPr>
            <a:r>
              <a:rPr lang="en-US" sz="2800" dirty="0"/>
              <a:t>Handing 404 route</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0070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497503"/>
            <a:ext cx="9601200" cy="562947"/>
          </a:xfrm>
        </p:spPr>
        <p:txBody>
          <a:bodyPr/>
          <a:lstStyle/>
          <a:p>
            <a:r>
              <a:rPr lang="en-US" dirty="0">
                <a:solidFill>
                  <a:srgbClr val="34495E"/>
                </a:solidFill>
              </a:rPr>
              <a:t>Vuex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220C41F-37A2-40F1-A25C-4ED5AD5A505E}"/>
              </a:ext>
            </a:extLst>
          </p:cNvPr>
          <p:cNvSpPr txBox="1">
            <a:spLocks/>
          </p:cNvSpPr>
          <p:nvPr/>
        </p:nvSpPr>
        <p:spPr>
          <a:xfrm>
            <a:off x="1361298" y="1092200"/>
            <a:ext cx="9601200" cy="27527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6A9955"/>
                </a:solidFill>
                <a:effectLst/>
                <a:latin typeface="Lucida Console" panose="020B0609040504020204" pitchFamily="49" charset="0"/>
              </a:rPr>
              <a:t>//store/index.js</a:t>
            </a:r>
          </a:p>
          <a:p>
            <a:pPr marL="0" indent="0">
              <a:spcBef>
                <a:spcPts val="400"/>
              </a:spcBef>
              <a:buNone/>
            </a:pPr>
            <a:endParaRPr lang="en-IN" sz="1800" b="0" dirty="0">
              <a:solidFill>
                <a:srgbClr val="C586C0"/>
              </a:solidFill>
              <a:effectLst/>
              <a:latin typeface="Lucida Console" panose="020B0609040504020204" pitchFamily="49" charset="0"/>
            </a:endParaRPr>
          </a:p>
          <a:p>
            <a:pPr marL="0" indent="0">
              <a:spcBef>
                <a:spcPts val="400"/>
              </a:spcBef>
              <a:buNone/>
            </a:pPr>
            <a:r>
              <a:rPr lang="en-IN" sz="1600" b="0" dirty="0">
                <a:solidFill>
                  <a:srgbClr val="C586C0"/>
                </a:solidFill>
                <a:effectLst/>
                <a:latin typeface="Lucida Console" panose="020B0609040504020204" pitchFamily="49" charset="0"/>
              </a:rPr>
              <a:t>import</a:t>
            </a:r>
            <a:r>
              <a:rPr lang="en-IN" sz="1600" b="0" dirty="0">
                <a:solidFill>
                  <a:srgbClr val="D4D4D4"/>
                </a:solidFill>
                <a:effectLst/>
                <a:latin typeface="Lucida Console" panose="020B0609040504020204" pitchFamily="49" charset="0"/>
              </a:rPr>
              <a:t> { </a:t>
            </a:r>
            <a:r>
              <a:rPr lang="en-IN" sz="1600" b="0" dirty="0">
                <a:solidFill>
                  <a:srgbClr val="9CDCFE"/>
                </a:solidFill>
                <a:effectLst/>
                <a:latin typeface="Lucida Console" panose="020B0609040504020204" pitchFamily="49" charset="0"/>
              </a:rPr>
              <a:t>createStore</a:t>
            </a:r>
            <a:r>
              <a:rPr lang="en-IN" sz="1600" b="0" dirty="0">
                <a:solidFill>
                  <a:srgbClr val="D4D4D4"/>
                </a:solidFill>
                <a:effectLst/>
                <a:latin typeface="Lucida Console" panose="020B0609040504020204" pitchFamily="49" charset="0"/>
              </a:rPr>
              <a:t> } </a:t>
            </a:r>
            <a:r>
              <a:rPr lang="en-IN" sz="1600" b="0" dirty="0">
                <a:solidFill>
                  <a:srgbClr val="C586C0"/>
                </a:solidFill>
                <a:effectLst/>
                <a:latin typeface="Lucida Console" panose="020B0609040504020204" pitchFamily="49" charset="0"/>
              </a:rPr>
              <a:t>from</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'vuex'</a:t>
            </a:r>
            <a:endParaRPr lang="en-IN" sz="1600" b="0" dirty="0">
              <a:solidFill>
                <a:srgbClr val="D4D4D4"/>
              </a:solidFill>
              <a:effectLst/>
              <a:latin typeface="Lucida Console" panose="020B0609040504020204" pitchFamily="49" charset="0"/>
            </a:endParaRPr>
          </a:p>
          <a:p>
            <a:pPr marL="0" indent="0">
              <a:spcBef>
                <a:spcPts val="400"/>
              </a:spcBef>
              <a:buNone/>
            </a:pPr>
            <a:br>
              <a:rPr lang="en-IN" sz="1600" b="0" dirty="0">
                <a:solidFill>
                  <a:srgbClr val="D4D4D4"/>
                </a:solidFill>
                <a:effectLst/>
                <a:latin typeface="Lucida Console" panose="020B0609040504020204" pitchFamily="49" charset="0"/>
              </a:rPr>
            </a:br>
            <a:r>
              <a:rPr lang="en-IN" sz="1600" b="0" dirty="0">
                <a:solidFill>
                  <a:srgbClr val="C586C0"/>
                </a:solidFill>
                <a:effectLst/>
                <a:latin typeface="Lucida Console" panose="020B0609040504020204" pitchFamily="49" charset="0"/>
              </a:rPr>
              <a:t>export</a:t>
            </a: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default</a:t>
            </a: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createStore</a:t>
            </a:r>
            <a:r>
              <a:rPr lang="en-IN" sz="1600" b="0" dirty="0">
                <a:solidFill>
                  <a:srgbClr val="D4D4D4"/>
                </a:solidFill>
                <a:effectLst/>
                <a:latin typeface="Lucida Console" panose="020B0609040504020204" pitchFamily="49" charset="0"/>
              </a:rPr>
              <a:t>({</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state:</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mutations: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actions: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modules: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a:t>
            </a:r>
          </a:p>
          <a:p>
            <a:pPr marL="0" indent="0">
              <a:spcBef>
                <a:spcPts val="400"/>
              </a:spcBef>
              <a:buNone/>
            </a:pPr>
            <a:br>
              <a:rPr lang="en-IN" sz="1600" b="0" dirty="0">
                <a:solidFill>
                  <a:srgbClr val="D4D4D4"/>
                </a:solidFill>
                <a:effectLst/>
                <a:latin typeface="Lucida Console" panose="020B0609040504020204" pitchFamily="49" charset="0"/>
              </a:rPr>
            </a:br>
            <a:endParaRPr lang="en-IN" sz="16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68D4BEE6-1527-49A6-A10A-6730BB7DBB74}"/>
              </a:ext>
            </a:extLst>
          </p:cNvPr>
          <p:cNvSpPr txBox="1">
            <a:spLocks/>
          </p:cNvSpPr>
          <p:nvPr/>
        </p:nvSpPr>
        <p:spPr>
          <a:xfrm>
            <a:off x="1361298" y="3970727"/>
            <a:ext cx="9601200" cy="2128231"/>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a:t>
            </a:r>
            <a:endParaRPr lang="en-IN" sz="1800" b="0" dirty="0">
              <a:solidFill>
                <a:srgbClr val="D4D4D4"/>
              </a:solidFill>
              <a:effectLst/>
              <a:latin typeface="Lucida Console" panose="020B0609040504020204" pitchFamily="49" charset="0"/>
            </a:endParaRPr>
          </a:p>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'./App.vue'</a:t>
            </a:r>
            <a:endParaRPr lang="en-IN" sz="1800" b="0" dirty="0">
              <a:solidFill>
                <a:srgbClr val="D4D4D4"/>
              </a:solidFill>
              <a:effectLst/>
              <a:latin typeface="Lucida Console" panose="020B0609040504020204" pitchFamily="49" charset="0"/>
            </a:endParaRPr>
          </a:p>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store</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'./store'</a:t>
            </a:r>
            <a:endParaRPr lang="en-IN" sz="1800" b="0" dirty="0">
              <a:solidFill>
                <a:srgbClr val="D4D4D4"/>
              </a:solidFill>
              <a:effectLst/>
              <a:latin typeface="Lucida Console" panose="020B0609040504020204" pitchFamily="49" charset="0"/>
            </a:endParaRPr>
          </a:p>
          <a:p>
            <a:pPr marL="0" indent="0">
              <a:buNone/>
            </a:pPr>
            <a:br>
              <a:rPr lang="en-IN" sz="1800" b="0" dirty="0">
                <a:solidFill>
                  <a:srgbClr val="D4D4D4"/>
                </a:solidFill>
                <a:effectLst/>
                <a:latin typeface="Lucida Console" panose="020B0609040504020204" pitchFamily="49" charset="0"/>
              </a:rPr>
            </a:br>
            <a:r>
              <a:rPr lang="en-IN" sz="1800" b="0" dirty="0">
                <a:solidFill>
                  <a:srgbClr val="DCDCAA"/>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use</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store</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mount</a:t>
            </a:r>
            <a:r>
              <a:rPr lang="en-IN" sz="1800" b="0" dirty="0">
                <a:solidFill>
                  <a:srgbClr val="D4D4D4"/>
                </a:solidFill>
                <a:effectLst/>
                <a:latin typeface="Lucida Console" panose="020B0609040504020204" pitchFamily="49" charset="0"/>
              </a:rPr>
              <a:t>(</a:t>
            </a:r>
            <a:r>
              <a:rPr lang="en-IN" sz="1800" b="0" dirty="0">
                <a:solidFill>
                  <a:srgbClr val="CE9178"/>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p>
          <a:p>
            <a:pPr marL="0" indent="0">
              <a:buNone/>
            </a:pPr>
            <a:br>
              <a:rPr lang="en-IN" sz="1800" b="0" dirty="0">
                <a:solidFill>
                  <a:srgbClr val="D4D4D4"/>
                </a:solidFill>
                <a:effectLst/>
                <a:latin typeface="Lucida Console" panose="020B0609040504020204" pitchFamily="49" charset="0"/>
              </a:rPr>
            </a:b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26673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Vuex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a:buClr>
                <a:srgbClr val="41B883"/>
              </a:buClr>
            </a:pPr>
            <a:r>
              <a:rPr lang="en-US" sz="2400" dirty="0">
                <a:solidFill>
                  <a:srgbClr val="34495E"/>
                </a:solidFill>
                <a:latin typeface="Source Sans Pro" panose="020B0503030403020204" pitchFamily="34" charset="0"/>
              </a:rPr>
              <a:t>Using the injected store (</a:t>
            </a:r>
            <a:r>
              <a:rPr lang="en-US" sz="2400" b="1" dirty="0">
                <a:solidFill>
                  <a:srgbClr val="34495E"/>
                </a:solidFill>
                <a:latin typeface="Source Sans Pro" panose="020B0503030403020204" pitchFamily="34" charset="0"/>
              </a:rPr>
              <a:t>this.$store</a:t>
            </a:r>
            <a:r>
              <a:rPr lang="en-US" sz="2400" dirty="0">
                <a:solidFill>
                  <a:srgbClr val="34495E"/>
                </a:solidFill>
                <a:latin typeface="Source Sans Pro" panose="020B0503030403020204" pitchFamily="34" charset="0"/>
              </a:rPr>
              <a:t>)</a:t>
            </a:r>
          </a:p>
          <a:p>
            <a:pPr>
              <a:buClr>
                <a:srgbClr val="41B883"/>
              </a:buClr>
            </a:pPr>
            <a:r>
              <a:rPr lang="en-US" sz="2400" dirty="0">
                <a:solidFill>
                  <a:srgbClr val="34495E"/>
                </a:solidFill>
                <a:latin typeface="Source Sans Pro" panose="020B0503030403020204" pitchFamily="34" charset="0"/>
              </a:rPr>
              <a:t>State: </a:t>
            </a:r>
            <a:r>
              <a:rPr lang="en-US" sz="2400" b="1" i="1" dirty="0">
                <a:solidFill>
                  <a:srgbClr val="34495E"/>
                </a:solidFill>
                <a:latin typeface="Source Sans Pro" panose="020B0503030403020204" pitchFamily="34" charset="0"/>
              </a:rPr>
              <a:t>this.$store.state</a:t>
            </a:r>
          </a:p>
          <a:p>
            <a:pPr>
              <a:buClr>
                <a:srgbClr val="41B883"/>
              </a:buClr>
            </a:pPr>
            <a:r>
              <a:rPr lang="en-US" sz="2400" dirty="0">
                <a:solidFill>
                  <a:srgbClr val="34495E"/>
                </a:solidFill>
                <a:latin typeface="Source Sans Pro" panose="020B0503030403020204" pitchFamily="34" charset="0"/>
              </a:rPr>
              <a:t>Getters: </a:t>
            </a:r>
            <a:r>
              <a:rPr lang="en-US" sz="2400" b="1" i="1" dirty="0">
                <a:solidFill>
                  <a:srgbClr val="34495E"/>
                </a:solidFill>
                <a:latin typeface="Source Sans Pro" panose="020B0503030403020204" pitchFamily="34" charset="0"/>
              </a:rPr>
              <a:t>this.$store.getters</a:t>
            </a:r>
          </a:p>
          <a:p>
            <a:pPr>
              <a:buClr>
                <a:srgbClr val="41B883"/>
              </a:buClr>
            </a:pPr>
            <a:r>
              <a:rPr lang="en-US" sz="2400" dirty="0">
                <a:solidFill>
                  <a:srgbClr val="34495E"/>
                </a:solidFill>
                <a:latin typeface="Source Sans Pro" panose="020B0503030403020204" pitchFamily="34" charset="0"/>
              </a:rPr>
              <a:t>Mutations: </a:t>
            </a:r>
            <a:r>
              <a:rPr lang="en-US" sz="2400" b="1" i="1" dirty="0">
                <a:solidFill>
                  <a:srgbClr val="34495E"/>
                </a:solidFill>
                <a:latin typeface="Source Sans Pro" panose="020B0503030403020204" pitchFamily="34" charset="0"/>
              </a:rPr>
              <a:t>this.$store.commit(‘&lt;mutation-name’&gt;, payload)</a:t>
            </a:r>
          </a:p>
          <a:p>
            <a:pPr>
              <a:buClr>
                <a:srgbClr val="41B883"/>
              </a:buClr>
            </a:pPr>
            <a:r>
              <a:rPr lang="en-US" sz="2400" dirty="0">
                <a:solidFill>
                  <a:srgbClr val="34495E"/>
                </a:solidFill>
                <a:latin typeface="Source Sans Pro" panose="020B0503030403020204" pitchFamily="34" charset="0"/>
              </a:rPr>
              <a:t>Actions: </a:t>
            </a:r>
            <a:r>
              <a:rPr lang="en-US" sz="2400" b="1" i="1" dirty="0">
                <a:solidFill>
                  <a:srgbClr val="34495E"/>
                </a:solidFill>
                <a:latin typeface="Source Sans Pro" panose="020B0503030403020204" pitchFamily="34" charset="0"/>
              </a:rPr>
              <a:t>this.$store.dispatch(‘&lt;action-name’&gt;, payload)</a:t>
            </a:r>
          </a:p>
          <a:p>
            <a:pPr>
              <a:buClr>
                <a:srgbClr val="41B883"/>
              </a:buClr>
            </a:pPr>
            <a:endParaRPr lang="en-US" sz="2400" b="1" i="1" dirty="0">
              <a:solidFill>
                <a:srgbClr val="34495E"/>
              </a:solidFill>
              <a:latin typeface="Source Sans Pro" panose="020B0503030403020204" pitchFamily="34" charset="0"/>
            </a:endParaRPr>
          </a:p>
          <a:p>
            <a:pPr>
              <a:buClr>
                <a:srgbClr val="41B883"/>
              </a:buClr>
            </a:pPr>
            <a:r>
              <a:rPr lang="en-US" sz="2400" dirty="0">
                <a:solidFill>
                  <a:srgbClr val="34495E"/>
                </a:solidFill>
                <a:latin typeface="Source Sans Pro" panose="020B0503030403020204" pitchFamily="34" charset="0"/>
              </a:rPr>
              <a:t>Using Helpers ( </a:t>
            </a:r>
            <a:r>
              <a:rPr lang="en-US" sz="2400" b="1" dirty="0">
                <a:solidFill>
                  <a:srgbClr val="34495E"/>
                </a:solidFill>
                <a:latin typeface="Source Sans Pro" panose="020B0503030403020204" pitchFamily="34" charset="0"/>
              </a:rPr>
              <a:t>mapState, mapGetters, mapMutations, mapActions </a:t>
            </a:r>
            <a:r>
              <a:rPr lang="en-US" sz="2400" dirty="0">
                <a:solidFill>
                  <a:srgbClr val="34495E"/>
                </a:solidFill>
                <a:latin typeface="Source Sans Pro" panose="020B0503030403020204" pitchFamily="34" charset="0"/>
              </a:rPr>
              <a:t>)</a:t>
            </a:r>
          </a:p>
        </p:txBody>
      </p:sp>
    </p:spTree>
    <p:extLst>
      <p:ext uri="{BB962C8B-B14F-4D97-AF65-F5344CB8AC3E}">
        <p14:creationId xmlns:p14="http://schemas.microsoft.com/office/powerpoint/2010/main" val="1244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7">
            <a:extLst>
              <a:ext uri="{FF2B5EF4-FFF2-40B4-BE49-F238E27FC236}">
                <a16:creationId xmlns:a16="http://schemas.microsoft.com/office/drawing/2014/main" id="{A64EE8BE-F70D-4CEE-8D5E-C4DCF02A3D4B}"/>
              </a:ext>
            </a:extLst>
          </p:cNvPr>
          <p:cNvPicPr>
            <a:picLocks noGrp="1" noChangeAspect="1"/>
          </p:cNvPicPr>
          <p:nvPr>
            <p:ph idx="1"/>
          </p:nvPr>
        </p:nvPicPr>
        <p:blipFill>
          <a:blip r:embed="rId4"/>
          <a:stretch>
            <a:fillRect/>
          </a:stretch>
        </p:blipFill>
        <p:spPr>
          <a:xfrm>
            <a:off x="2876613" y="759042"/>
            <a:ext cx="7704035" cy="5673289"/>
          </a:xfrm>
        </p:spPr>
      </p:pic>
    </p:spTree>
    <p:extLst>
      <p:ext uri="{BB962C8B-B14F-4D97-AF65-F5344CB8AC3E}">
        <p14:creationId xmlns:p14="http://schemas.microsoft.com/office/powerpoint/2010/main" val="42086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marL="0" indent="0">
              <a:buClr>
                <a:srgbClr val="41B883"/>
              </a:buClr>
              <a:buNone/>
            </a:pPr>
            <a:r>
              <a:rPr lang="en-US" sz="2400" dirty="0">
                <a:solidFill>
                  <a:srgbClr val="34495E"/>
                </a:solidFill>
                <a:latin typeface="Source Sans Pro" panose="020B0503030403020204" pitchFamily="34" charset="0"/>
              </a:rPr>
              <a:t>As our application grows in scale, the store can get really bloated. To help with that, Vuex allows us to divide our store into modules. Each module can contain its own state, mutations, actions, getters</a:t>
            </a:r>
          </a:p>
        </p:txBody>
      </p:sp>
    </p:spTree>
    <p:extLst>
      <p:ext uri="{BB962C8B-B14F-4D97-AF65-F5344CB8AC3E}">
        <p14:creationId xmlns:p14="http://schemas.microsoft.com/office/powerpoint/2010/main" val="7217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Content Placeholder 16">
            <a:extLst>
              <a:ext uri="{FF2B5EF4-FFF2-40B4-BE49-F238E27FC236}">
                <a16:creationId xmlns:a16="http://schemas.microsoft.com/office/drawing/2014/main" id="{F4A38A14-C1E2-4ED0-99D2-CDD533584C8B}"/>
              </a:ext>
            </a:extLst>
          </p:cNvPr>
          <p:cNvPicPr>
            <a:picLocks noGrp="1" noChangeAspect="1"/>
          </p:cNvPicPr>
          <p:nvPr>
            <p:ph idx="1"/>
          </p:nvPr>
        </p:nvPicPr>
        <p:blipFill>
          <a:blip r:embed="rId4"/>
          <a:stretch>
            <a:fillRect/>
          </a:stretch>
        </p:blipFill>
        <p:spPr>
          <a:xfrm>
            <a:off x="1926345" y="1138255"/>
            <a:ext cx="8182910" cy="5372390"/>
          </a:xfrm>
          <a:prstGeom prst="rect">
            <a:avLst/>
          </a:prstGeom>
        </p:spPr>
      </p:pic>
    </p:spTree>
    <p:extLst>
      <p:ext uri="{BB962C8B-B14F-4D97-AF65-F5344CB8AC3E}">
        <p14:creationId xmlns:p14="http://schemas.microsoft.com/office/powerpoint/2010/main" val="310924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Localization is process of adopting the software to support multiple languages or translations.</a:t>
            </a:r>
          </a:p>
          <a:p>
            <a:pPr marL="0" indent="0">
              <a:buClr>
                <a:srgbClr val="41B883"/>
              </a:buClr>
              <a:buNone/>
            </a:pPr>
            <a:r>
              <a:rPr lang="en-IN" sz="2400" dirty="0"/>
              <a:t>To localize a Vue application we need ‘vue-i18n’ library</a:t>
            </a:r>
          </a:p>
          <a:p>
            <a:pPr marL="0" indent="0">
              <a:buClr>
                <a:srgbClr val="41B883"/>
              </a:buClr>
              <a:buNone/>
            </a:pPr>
            <a:endParaRPr lang="en-IN" sz="2400" dirty="0"/>
          </a:p>
          <a:p>
            <a:pPr marL="0" indent="0">
              <a:buClr>
                <a:srgbClr val="41B883"/>
              </a:buClr>
              <a:buNone/>
            </a:pPr>
            <a:r>
              <a:rPr lang="en-IN" sz="2400" b="1" i="1" dirty="0"/>
              <a:t>	  vue add i18n</a:t>
            </a:r>
          </a:p>
          <a:p>
            <a:pPr marL="0" indent="0">
              <a:buClr>
                <a:srgbClr val="41B883"/>
              </a:buClr>
              <a:buNone/>
            </a:pPr>
            <a:r>
              <a:rPr lang="en-IN" sz="2400" b="1" i="1" dirty="0"/>
              <a:t>            OR npm install --save vue-i18n </a:t>
            </a:r>
          </a:p>
        </p:txBody>
      </p:sp>
    </p:spTree>
    <p:extLst>
      <p:ext uri="{BB962C8B-B14F-4D97-AF65-F5344CB8AC3E}">
        <p14:creationId xmlns:p14="http://schemas.microsoft.com/office/powerpoint/2010/main" val="1586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We need to have </a:t>
            </a:r>
            <a:r>
              <a:rPr lang="en-IN" sz="2400" b="1" i="1" dirty="0"/>
              <a:t>src/locales </a:t>
            </a:r>
            <a:r>
              <a:rPr lang="en-IN" sz="2400" dirty="0"/>
              <a:t>folder in which we add our </a:t>
            </a:r>
            <a:r>
              <a:rPr lang="en-IN" sz="2400" b="1" dirty="0"/>
              <a:t>JSON</a:t>
            </a:r>
            <a:r>
              <a:rPr lang="en-IN" sz="2400" dirty="0"/>
              <a:t> files.</a:t>
            </a:r>
          </a:p>
        </p:txBody>
      </p:sp>
      <p:pic>
        <p:nvPicPr>
          <p:cNvPr id="6" name="Picture 5">
            <a:extLst>
              <a:ext uri="{FF2B5EF4-FFF2-40B4-BE49-F238E27FC236}">
                <a16:creationId xmlns:a16="http://schemas.microsoft.com/office/drawing/2014/main" id="{AEE495F3-582F-4743-AD88-794FDA06241C}"/>
              </a:ext>
            </a:extLst>
          </p:cNvPr>
          <p:cNvPicPr>
            <a:picLocks noChangeAspect="1"/>
          </p:cNvPicPr>
          <p:nvPr/>
        </p:nvPicPr>
        <p:blipFill>
          <a:blip r:embed="rId4"/>
          <a:stretch>
            <a:fillRect/>
          </a:stretch>
        </p:blipFill>
        <p:spPr>
          <a:xfrm>
            <a:off x="1452926" y="2362199"/>
            <a:ext cx="7478344" cy="2534265"/>
          </a:xfrm>
          <a:prstGeom prst="rect">
            <a:avLst/>
          </a:prstGeom>
        </p:spPr>
      </p:pic>
    </p:spTree>
    <p:extLst>
      <p:ext uri="{BB962C8B-B14F-4D97-AF65-F5344CB8AC3E}">
        <p14:creationId xmlns:p14="http://schemas.microsoft.com/office/powerpoint/2010/main" val="333831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 - setup</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9E81295C-2CC6-4D81-A326-3DBB63A3499A}"/>
              </a:ext>
            </a:extLst>
          </p:cNvPr>
          <p:cNvPicPr>
            <a:picLocks noGrp="1" noChangeAspect="1"/>
          </p:cNvPicPr>
          <p:nvPr>
            <p:ph idx="1"/>
          </p:nvPr>
        </p:nvPicPr>
        <p:blipFill>
          <a:blip r:embed="rId4"/>
          <a:stretch>
            <a:fillRect/>
          </a:stretch>
        </p:blipFill>
        <p:spPr>
          <a:xfrm>
            <a:off x="2848214" y="1382474"/>
            <a:ext cx="6228949" cy="4514742"/>
          </a:xfrm>
        </p:spPr>
      </p:pic>
    </p:spTree>
    <p:extLst>
      <p:ext uri="{BB962C8B-B14F-4D97-AF65-F5344CB8AC3E}">
        <p14:creationId xmlns:p14="http://schemas.microsoft.com/office/powerpoint/2010/main" val="25115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the locale strings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CCD299A-94BD-4FC8-A1C8-D0883183A0B1}"/>
              </a:ext>
            </a:extLst>
          </p:cNvPr>
          <p:cNvPicPr>
            <a:picLocks noChangeAspect="1"/>
          </p:cNvPicPr>
          <p:nvPr/>
        </p:nvPicPr>
        <p:blipFill>
          <a:blip r:embed="rId4"/>
          <a:stretch>
            <a:fillRect/>
          </a:stretch>
        </p:blipFill>
        <p:spPr>
          <a:xfrm>
            <a:off x="1288380" y="4042966"/>
            <a:ext cx="8292662" cy="2046923"/>
          </a:xfrm>
          <a:prstGeom prst="rect">
            <a:avLst/>
          </a:prstGeom>
        </p:spPr>
      </p:pic>
      <p:pic>
        <p:nvPicPr>
          <p:cNvPr id="8" name="Picture 7">
            <a:extLst>
              <a:ext uri="{FF2B5EF4-FFF2-40B4-BE49-F238E27FC236}">
                <a16:creationId xmlns:a16="http://schemas.microsoft.com/office/drawing/2014/main" id="{3B6E19BA-710D-472E-914F-F3EBD3CEEF78}"/>
              </a:ext>
            </a:extLst>
          </p:cNvPr>
          <p:cNvPicPr>
            <a:picLocks noChangeAspect="1"/>
          </p:cNvPicPr>
          <p:nvPr/>
        </p:nvPicPr>
        <p:blipFill>
          <a:blip r:embed="rId5"/>
          <a:stretch>
            <a:fillRect/>
          </a:stretch>
        </p:blipFill>
        <p:spPr>
          <a:xfrm>
            <a:off x="1295400" y="1274730"/>
            <a:ext cx="7801533" cy="2560306"/>
          </a:xfrm>
          <a:prstGeom prst="rect">
            <a:avLst/>
          </a:prstGeom>
        </p:spPr>
      </p:pic>
    </p:spTree>
    <p:extLst>
      <p:ext uri="{BB962C8B-B14F-4D97-AF65-F5344CB8AC3E}">
        <p14:creationId xmlns:p14="http://schemas.microsoft.com/office/powerpoint/2010/main" val="3366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423270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6</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Vuex and State management</a:t>
            </a:r>
          </a:p>
          <a:p>
            <a:pPr>
              <a:buClr>
                <a:srgbClr val="41B883"/>
              </a:buClr>
            </a:pPr>
            <a:r>
              <a:rPr lang="en-US" sz="2800" dirty="0"/>
              <a:t>Storing and manipulating data in Vuex</a:t>
            </a:r>
          </a:p>
          <a:p>
            <a:pPr>
              <a:buClr>
                <a:srgbClr val="41B883"/>
              </a:buClr>
            </a:pPr>
            <a:r>
              <a:rPr lang="en-US" sz="2800" dirty="0"/>
              <a:t>Using Vuex in Components</a:t>
            </a:r>
          </a:p>
          <a:p>
            <a:pPr>
              <a:buClr>
                <a:srgbClr val="41B883"/>
              </a:buClr>
            </a:pPr>
            <a:r>
              <a:rPr lang="en-US" sz="2800" dirty="0"/>
              <a:t>Using Vuex helpers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60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Vue-i18n will inject the property </a:t>
            </a:r>
            <a:r>
              <a:rPr lang="en-US" sz="2400" b="1" i="1" dirty="0"/>
              <a:t>$i18n </a:t>
            </a:r>
            <a:r>
              <a:rPr lang="en-US" sz="2400" dirty="0"/>
              <a:t>we can access that using</a:t>
            </a:r>
          </a:p>
          <a:p>
            <a:pPr marL="0" indent="0">
              <a:buClr>
                <a:srgbClr val="41B883"/>
              </a:buClr>
              <a:buNone/>
            </a:pPr>
            <a:r>
              <a:rPr lang="en-US" sz="2400" b="1" i="1" dirty="0"/>
              <a:t>this.$i18n </a:t>
            </a:r>
            <a:r>
              <a:rPr lang="en-US" sz="2400" dirty="0"/>
              <a:t>in JavaScript or directly </a:t>
            </a:r>
            <a:r>
              <a:rPr lang="en-US" sz="2400" b="1" i="1" dirty="0"/>
              <a:t>$i18n</a:t>
            </a:r>
            <a:r>
              <a:rPr lang="en-US" sz="2400" dirty="0"/>
              <a:t> on our &lt;template&gt;</a:t>
            </a:r>
          </a:p>
          <a:p>
            <a:pPr marL="0" indent="0">
              <a:buClr>
                <a:srgbClr val="41B883"/>
              </a:buClr>
              <a:buNone/>
            </a:pPr>
            <a:endParaRPr lang="en-US" sz="2400" b="1" i="1" dirty="0"/>
          </a:p>
          <a:p>
            <a:pPr marL="0" indent="0">
              <a:buClr>
                <a:srgbClr val="41B883"/>
              </a:buClr>
              <a:buNone/>
            </a:pPr>
            <a:r>
              <a:rPr lang="en-US" sz="2400" b="1" i="1" dirty="0"/>
              <a:t>$i18n.locale -&gt; </a:t>
            </a:r>
            <a:r>
              <a:rPr lang="en-US" sz="2400" dirty="0"/>
              <a:t>Gives the currently selected locale</a:t>
            </a:r>
            <a:endParaRPr lang="en-IN" sz="2400" b="1" i="1" dirty="0"/>
          </a:p>
        </p:txBody>
      </p:sp>
    </p:spTree>
    <p:extLst>
      <p:ext uri="{BB962C8B-B14F-4D97-AF65-F5344CB8AC3E}">
        <p14:creationId xmlns:p14="http://schemas.microsoft.com/office/powerpoint/2010/main" val="173562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0242D6FE-39DF-43A0-AC05-DA17C6F03A9F}"/>
              </a:ext>
            </a:extLst>
          </p:cNvPr>
          <p:cNvPicPr>
            <a:picLocks noGrp="1" noChangeAspect="1"/>
          </p:cNvPicPr>
          <p:nvPr>
            <p:ph idx="1"/>
          </p:nvPr>
        </p:nvPicPr>
        <p:blipFill>
          <a:blip r:embed="rId4"/>
          <a:stretch>
            <a:fillRect/>
          </a:stretch>
        </p:blipFill>
        <p:spPr>
          <a:xfrm>
            <a:off x="1435853" y="1355549"/>
            <a:ext cx="8839003" cy="4517029"/>
          </a:xfrm>
        </p:spPr>
      </p:pic>
    </p:spTree>
    <p:extLst>
      <p:ext uri="{BB962C8B-B14F-4D97-AF65-F5344CB8AC3E}">
        <p14:creationId xmlns:p14="http://schemas.microsoft.com/office/powerpoint/2010/main" val="296053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2484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It is oftentimes difficult to predict quantity without actual data. To achieve Pluralization, we can pass the quantity value, and the package will send the appropriate translation.</a:t>
            </a:r>
          </a:p>
          <a:p>
            <a:pPr marL="0" indent="0">
              <a:buClr>
                <a:srgbClr val="41B883"/>
              </a:buClr>
              <a:buNone/>
            </a:pPr>
            <a:r>
              <a:rPr lang="en-US" sz="2400" dirty="0"/>
              <a:t>We have to use </a:t>
            </a:r>
            <a:r>
              <a:rPr lang="en-US" sz="2400" b="1" i="1" dirty="0"/>
              <a:t>$tc() </a:t>
            </a:r>
            <a:r>
              <a:rPr lang="en-US" sz="2400" dirty="0"/>
              <a:t>method </a:t>
            </a:r>
            <a:endParaRPr lang="en-IN" sz="2400" b="1" i="1" dirty="0"/>
          </a:p>
        </p:txBody>
      </p:sp>
    </p:spTree>
    <p:extLst>
      <p:ext uri="{BB962C8B-B14F-4D97-AF65-F5344CB8AC3E}">
        <p14:creationId xmlns:p14="http://schemas.microsoft.com/office/powerpoint/2010/main" val="115460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A4421EEF-0B01-458E-B151-054328D32897}"/>
              </a:ext>
            </a:extLst>
          </p:cNvPr>
          <p:cNvPicPr>
            <a:picLocks noGrp="1" noChangeAspect="1"/>
          </p:cNvPicPr>
          <p:nvPr>
            <p:ph idx="1"/>
          </p:nvPr>
        </p:nvPicPr>
        <p:blipFill>
          <a:blip r:embed="rId4"/>
          <a:stretch>
            <a:fillRect/>
          </a:stretch>
        </p:blipFill>
        <p:spPr>
          <a:xfrm>
            <a:off x="2681883" y="1735138"/>
            <a:ext cx="6828234" cy="3810000"/>
          </a:xfrm>
        </p:spPr>
      </p:pic>
    </p:spTree>
    <p:extLst>
      <p:ext uri="{BB962C8B-B14F-4D97-AF65-F5344CB8AC3E}">
        <p14:creationId xmlns:p14="http://schemas.microsoft.com/office/powerpoint/2010/main" val="168594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numbers in different ways.</a:t>
            </a:r>
          </a:p>
          <a:p>
            <a:pPr>
              <a:buClr>
                <a:srgbClr val="41B883"/>
              </a:buClr>
            </a:pPr>
            <a:r>
              <a:rPr lang="en-US" sz="2400" b="0" i="0" dirty="0">
                <a:solidFill>
                  <a:srgbClr val="242424"/>
                </a:solidFill>
                <a:effectLst/>
                <a:latin typeface="Source Sans Pro" panose="020B0503030403020204" pitchFamily="34" charset="0"/>
              </a:rPr>
              <a:t>Currency</a:t>
            </a:r>
          </a:p>
          <a:p>
            <a:pPr>
              <a:buClr>
                <a:srgbClr val="41B883"/>
              </a:buClr>
            </a:pPr>
            <a:r>
              <a:rPr lang="en-US" sz="2400" dirty="0">
                <a:solidFill>
                  <a:srgbClr val="242424"/>
                </a:solidFill>
                <a:latin typeface="Source Sans Pro" panose="020B0503030403020204" pitchFamily="34" charset="0"/>
              </a:rPr>
              <a:t>Date-time</a:t>
            </a:r>
          </a:p>
          <a:p>
            <a:pPr>
              <a:buClr>
                <a:srgbClr val="41B883"/>
              </a:buClr>
            </a:pP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a:t>numberFormats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$n() </a:t>
            </a:r>
            <a:r>
              <a:rPr lang="en-US" sz="2400" i="1" dirty="0"/>
              <a:t>method</a:t>
            </a:r>
            <a:endParaRPr lang="en-IN" sz="2400" b="1" i="1" dirty="0"/>
          </a:p>
        </p:txBody>
      </p:sp>
    </p:spTree>
    <p:extLst>
      <p:ext uri="{BB962C8B-B14F-4D97-AF65-F5344CB8AC3E}">
        <p14:creationId xmlns:p14="http://schemas.microsoft.com/office/powerpoint/2010/main" val="10934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 - Currency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32EA5B1-443C-4F3F-A3F2-454B9B1FD063}"/>
              </a:ext>
            </a:extLst>
          </p:cNvPr>
          <p:cNvPicPr>
            <a:picLocks noChangeAspect="1"/>
          </p:cNvPicPr>
          <p:nvPr/>
        </p:nvPicPr>
        <p:blipFill>
          <a:blip r:embed="rId4"/>
          <a:stretch>
            <a:fillRect/>
          </a:stretch>
        </p:blipFill>
        <p:spPr>
          <a:xfrm>
            <a:off x="3943350" y="1314757"/>
            <a:ext cx="4305300" cy="4057650"/>
          </a:xfrm>
          <a:prstGeom prst="rect">
            <a:avLst/>
          </a:prstGeom>
        </p:spPr>
      </p:pic>
      <p:pic>
        <p:nvPicPr>
          <p:cNvPr id="8" name="Picture 7">
            <a:extLst>
              <a:ext uri="{FF2B5EF4-FFF2-40B4-BE49-F238E27FC236}">
                <a16:creationId xmlns:a16="http://schemas.microsoft.com/office/drawing/2014/main" id="{92A6DFD4-78AB-46B5-89C6-400859B99DA6}"/>
              </a:ext>
            </a:extLst>
          </p:cNvPr>
          <p:cNvPicPr>
            <a:picLocks noChangeAspect="1"/>
          </p:cNvPicPr>
          <p:nvPr/>
        </p:nvPicPr>
        <p:blipFill>
          <a:blip r:embed="rId5"/>
          <a:stretch>
            <a:fillRect/>
          </a:stretch>
        </p:blipFill>
        <p:spPr>
          <a:xfrm>
            <a:off x="3109912" y="5619748"/>
            <a:ext cx="5972175" cy="704850"/>
          </a:xfrm>
          <a:prstGeom prst="rect">
            <a:avLst/>
          </a:prstGeom>
        </p:spPr>
      </p:pic>
    </p:spTree>
    <p:extLst>
      <p:ext uri="{BB962C8B-B14F-4D97-AF65-F5344CB8AC3E}">
        <p14:creationId xmlns:p14="http://schemas.microsoft.com/office/powerpoint/2010/main" val="219361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date and time in different ways. </a:t>
            </a: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a:t>dateTimeFormats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$d() </a:t>
            </a:r>
            <a:r>
              <a:rPr lang="en-US" sz="2400" i="1" dirty="0"/>
              <a:t>method</a:t>
            </a:r>
            <a:endParaRPr lang="en-IN" sz="2400" b="1" i="1" dirty="0"/>
          </a:p>
        </p:txBody>
      </p:sp>
    </p:spTree>
    <p:extLst>
      <p:ext uri="{BB962C8B-B14F-4D97-AF65-F5344CB8AC3E}">
        <p14:creationId xmlns:p14="http://schemas.microsoft.com/office/powerpoint/2010/main" val="181158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504ACED8-88E3-4A5E-A3B8-F4BBEAFF2351}"/>
              </a:ext>
            </a:extLst>
          </p:cNvPr>
          <p:cNvPicPr>
            <a:picLocks noGrp="1" noChangeAspect="1"/>
          </p:cNvPicPr>
          <p:nvPr>
            <p:ph idx="1"/>
          </p:nvPr>
        </p:nvPicPr>
        <p:blipFill>
          <a:blip r:embed="rId4"/>
          <a:stretch>
            <a:fillRect/>
          </a:stretch>
        </p:blipFill>
        <p:spPr>
          <a:xfrm>
            <a:off x="3207705" y="1243923"/>
            <a:ext cx="5614242" cy="4791843"/>
          </a:xfrm>
        </p:spPr>
      </p:pic>
    </p:spTree>
    <p:extLst>
      <p:ext uri="{BB962C8B-B14F-4D97-AF65-F5344CB8AC3E}">
        <p14:creationId xmlns:p14="http://schemas.microsoft.com/office/powerpoint/2010/main" val="229670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1" i="0" dirty="0">
                <a:solidFill>
                  <a:srgbClr val="242424"/>
                </a:solidFill>
                <a:effectLst/>
                <a:latin typeface="Source Sans Pro" panose="020B0503030403020204" pitchFamily="34" charset="0"/>
              </a:rPr>
              <a:t>UNIT TESTING </a:t>
            </a:r>
            <a:r>
              <a:rPr lang="en-US" sz="2400" b="0" i="0" dirty="0">
                <a:solidFill>
                  <a:srgbClr val="242424"/>
                </a:solidFill>
                <a:effectLst/>
                <a:latin typeface="Source Sans Pro" panose="020B0503030403020204" pitchFamily="34" charset="0"/>
              </a:rPr>
              <a:t>is a type of software testing where individual units or components of a software are tested. The purpose is to validate that each unit of the software code performs as expected. </a:t>
            </a:r>
          </a:p>
          <a:p>
            <a:pPr marL="0" indent="0">
              <a:buNone/>
            </a:pPr>
            <a:r>
              <a:rPr lang="en-US" sz="2400" dirty="0"/>
              <a:t>Testing is done during the development (coding phase) of an application by the developers.</a:t>
            </a:r>
            <a:endParaRPr lang="en-IN" sz="2400" dirty="0"/>
          </a:p>
        </p:txBody>
      </p:sp>
    </p:spTree>
    <p:extLst>
      <p:ext uri="{BB962C8B-B14F-4D97-AF65-F5344CB8AC3E}">
        <p14:creationId xmlns:p14="http://schemas.microsoft.com/office/powerpoint/2010/main" val="368719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7</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Namespaced store and modules</a:t>
            </a:r>
          </a:p>
          <a:p>
            <a:pPr>
              <a:buClr>
                <a:srgbClr val="41B883"/>
              </a:buClr>
            </a:pPr>
            <a:r>
              <a:rPr lang="en-US" sz="2800" dirty="0"/>
              <a:t>Navigation Guards (Local and Global)</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Purpose of writing Unit Tests</a:t>
            </a:r>
          </a:p>
        </p:txBody>
      </p:sp>
      <p:sp>
        <p:nvSpPr>
          <p:cNvPr id="3" name="Content Placeholder 2"/>
          <p:cNvSpPr>
            <a:spLocks noGrp="1"/>
          </p:cNvSpPr>
          <p:nvPr>
            <p:ph idx="1"/>
          </p:nvPr>
        </p:nvSpPr>
        <p:spPr>
          <a:xfrm>
            <a:off x="1295400" y="1998617"/>
            <a:ext cx="9601200" cy="3579223"/>
          </a:xfrm>
        </p:spPr>
        <p:txBody>
          <a:bodyPr>
            <a:normAutofit/>
          </a:bodyPr>
          <a:lstStyle/>
          <a:p>
            <a:pPr>
              <a:buClr>
                <a:srgbClr val="41B883"/>
              </a:buClr>
            </a:pPr>
            <a:r>
              <a:rPr lang="en-US" sz="2400" dirty="0"/>
              <a:t>Unit test is written to verify expected behavior</a:t>
            </a:r>
          </a:p>
          <a:p>
            <a:pPr>
              <a:buClr>
                <a:srgbClr val="41B883"/>
              </a:buClr>
            </a:pPr>
            <a:r>
              <a:rPr lang="en-US" sz="2400" dirty="0"/>
              <a:t>It avoids breaking existing functionalities.</a:t>
            </a:r>
          </a:p>
          <a:p>
            <a:pPr>
              <a:buClr>
                <a:srgbClr val="41B883"/>
              </a:buClr>
              <a:buFont typeface="Wingdings" panose="05000000000000000000" pitchFamily="2" charset="2"/>
              <a:buChar char="§"/>
            </a:pPr>
            <a:r>
              <a:rPr lang="en-US" sz="2400" dirty="0"/>
              <a:t>Unit tests act as documentation </a:t>
            </a:r>
          </a:p>
          <a:p>
            <a:pPr>
              <a:buClr>
                <a:srgbClr val="41B883"/>
              </a:buClr>
              <a:buFont typeface="Wingdings" panose="05000000000000000000" pitchFamily="2" charset="2"/>
              <a:buChar char="§"/>
            </a:pPr>
            <a:r>
              <a:rPr lang="en-US" sz="2400" dirty="0"/>
              <a:t>Improves Confidence of developers</a:t>
            </a:r>
          </a:p>
          <a:p>
            <a:pPr>
              <a:buClr>
                <a:srgbClr val="41B883"/>
              </a:buClr>
              <a:buFont typeface="Wingdings" panose="05000000000000000000" pitchFamily="2" charset="2"/>
              <a:buChar char="§"/>
            </a:pPr>
            <a:r>
              <a:rPr lang="en-US" sz="2400" dirty="0"/>
              <a:t>Unit test is NOT a replacement for Manual testing or QA</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111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Knowing What to Test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348759" y="1294658"/>
            <a:ext cx="9601200" cy="3809999"/>
          </a:xfrm>
        </p:spPr>
        <p:txBody>
          <a:bodyPr>
            <a:normAutofit/>
          </a:bodyPr>
          <a:lstStyle/>
          <a:p>
            <a:pPr>
              <a:buClr>
                <a:srgbClr val="41B883"/>
              </a:buClr>
            </a:pPr>
            <a:r>
              <a:rPr lang="en-US" b="1" dirty="0"/>
              <a:t>Black Box Testing </a:t>
            </a:r>
            <a:r>
              <a:rPr lang="en-US" dirty="0"/>
              <a:t>is a software testing method in which the functionalities of software applications are tested without having knowledge of internal code structure.</a:t>
            </a:r>
            <a:br>
              <a:rPr lang="en-US" dirty="0"/>
            </a:br>
            <a:r>
              <a:rPr lang="en-US" b="1" i="1" dirty="0"/>
              <a:t>We only test for the output rather the internal implementation</a:t>
            </a:r>
            <a:endParaRPr lang="en-IN" b="1" i="1" dirty="0"/>
          </a:p>
        </p:txBody>
      </p:sp>
      <p:pic>
        <p:nvPicPr>
          <p:cNvPr id="4" name="Picture 3">
            <a:extLst>
              <a:ext uri="{FF2B5EF4-FFF2-40B4-BE49-F238E27FC236}">
                <a16:creationId xmlns:a16="http://schemas.microsoft.com/office/drawing/2014/main" id="{740FA4EE-7819-4BE1-B37C-FD9F73AE0EAF}"/>
              </a:ext>
            </a:extLst>
          </p:cNvPr>
          <p:cNvPicPr>
            <a:picLocks noChangeAspect="1"/>
          </p:cNvPicPr>
          <p:nvPr/>
        </p:nvPicPr>
        <p:blipFill>
          <a:blip r:embed="rId4"/>
          <a:stretch>
            <a:fillRect/>
          </a:stretch>
        </p:blipFill>
        <p:spPr>
          <a:xfrm>
            <a:off x="2424497" y="2810522"/>
            <a:ext cx="7607039" cy="3809999"/>
          </a:xfrm>
          <a:prstGeom prst="rect">
            <a:avLst/>
          </a:prstGeom>
        </p:spPr>
      </p:pic>
    </p:spTree>
    <p:extLst>
      <p:ext uri="{BB962C8B-B14F-4D97-AF65-F5344CB8AC3E}">
        <p14:creationId xmlns:p14="http://schemas.microsoft.com/office/powerpoint/2010/main" val="19156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r>
              <a:rPr lang="en-US" sz="2800" dirty="0"/>
              <a:t>We test using the concept of a </a:t>
            </a:r>
            <a:r>
              <a:rPr lang="en-US" sz="2800" b="1" dirty="0"/>
              <a:t>component contract </a:t>
            </a:r>
            <a:r>
              <a:rPr lang="en-US" sz="2800" dirty="0"/>
              <a:t>( a.k.a Blackbox testing )</a:t>
            </a:r>
          </a:p>
          <a:p>
            <a:pPr marL="0" indent="0">
              <a:buClr>
                <a:srgbClr val="41B883"/>
              </a:buClr>
              <a:buNone/>
            </a:pPr>
            <a:endParaRPr lang="en-US" sz="2800" dirty="0"/>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99F6ADC-8290-47DB-8617-D3CF8E4386C4}"/>
              </a:ext>
            </a:extLst>
          </p:cNvPr>
          <p:cNvPicPr>
            <a:picLocks noChangeAspect="1"/>
          </p:cNvPicPr>
          <p:nvPr/>
        </p:nvPicPr>
        <p:blipFill>
          <a:blip r:embed="rId4"/>
          <a:stretch>
            <a:fillRect/>
          </a:stretch>
        </p:blipFill>
        <p:spPr>
          <a:xfrm>
            <a:off x="3207705" y="3218155"/>
            <a:ext cx="5410200" cy="2924175"/>
          </a:xfrm>
          <a:prstGeom prst="rect">
            <a:avLst/>
          </a:prstGeom>
        </p:spPr>
      </p:pic>
      <p:sp>
        <p:nvSpPr>
          <p:cNvPr id="6" name="Rectangle 5">
            <a:extLst>
              <a:ext uri="{FF2B5EF4-FFF2-40B4-BE49-F238E27FC236}">
                <a16:creationId xmlns:a16="http://schemas.microsoft.com/office/drawing/2014/main" id="{6E6FA09E-16C5-4ABF-B2C5-B576623A2573}"/>
              </a:ext>
            </a:extLst>
          </p:cNvPr>
          <p:cNvSpPr/>
          <p:nvPr/>
        </p:nvSpPr>
        <p:spPr>
          <a:xfrm>
            <a:off x="3657600" y="3750415"/>
            <a:ext cx="3998068" cy="15122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549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Installing Packages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023152" y="1445342"/>
            <a:ext cx="9926807" cy="4050890"/>
          </a:xfrm>
        </p:spPr>
        <p:txBody>
          <a:bodyPr>
            <a:normAutofit/>
          </a:bodyPr>
          <a:lstStyle/>
          <a:p>
            <a:pPr marL="0" indent="0">
              <a:buClr>
                <a:srgbClr val="41B883"/>
              </a:buClr>
              <a:buNone/>
            </a:pPr>
            <a:r>
              <a:rPr lang="en-IN" b="1" i="1" dirty="0">
                <a:solidFill>
                  <a:srgbClr val="34495E"/>
                </a:solidFill>
                <a:latin typeface="+mj-lt"/>
              </a:rPr>
              <a:t>Vue-test-utils: </a:t>
            </a:r>
            <a:r>
              <a:rPr lang="en-US" b="0" i="0" dirty="0">
                <a:solidFill>
                  <a:srgbClr val="34495E"/>
                </a:solidFill>
                <a:effectLst/>
                <a:latin typeface="+mj-lt"/>
              </a:rPr>
              <a:t>Vue Test Utils is the official unit testing utility library for Vue.js. This library gives us Vue specific helper functions.</a:t>
            </a:r>
            <a:endParaRPr lang="en-US" dirty="0">
              <a:solidFill>
                <a:srgbClr val="34495E"/>
              </a:solidFill>
              <a:effectLst/>
              <a:latin typeface="+mj-lt"/>
            </a:endParaRPr>
          </a:p>
          <a:p>
            <a:pPr marL="0" indent="0">
              <a:buClr>
                <a:srgbClr val="41B883"/>
              </a:buClr>
              <a:buNone/>
            </a:pPr>
            <a:r>
              <a:rPr lang="en-US" b="1" i="1" dirty="0">
                <a:solidFill>
                  <a:srgbClr val="34495E"/>
                </a:solidFill>
                <a:latin typeface="+mj-lt"/>
              </a:rPr>
              <a:t>Jest: </a:t>
            </a:r>
            <a:r>
              <a:rPr lang="en-US" dirty="0">
                <a:solidFill>
                  <a:srgbClr val="34495E"/>
                </a:solidFill>
                <a:latin typeface="+mj-lt"/>
              </a:rPr>
              <a:t>JavaScript Testing Framework that gives us useful generic built-in functions such as assertions, matchers etc.</a:t>
            </a:r>
          </a:p>
          <a:p>
            <a:pPr marL="0" indent="0">
              <a:buClr>
                <a:srgbClr val="41B883"/>
              </a:buClr>
              <a:buNone/>
            </a:pPr>
            <a:endParaRPr lang="en-US" dirty="0">
              <a:solidFill>
                <a:srgbClr val="34495E"/>
              </a:solidFill>
              <a:latin typeface="+mj-lt"/>
            </a:endParaRPr>
          </a:p>
          <a:p>
            <a:pPr marL="0" indent="0">
              <a:buClr>
                <a:srgbClr val="41B883"/>
              </a:buClr>
              <a:buNone/>
            </a:pPr>
            <a:r>
              <a:rPr lang="en-US" b="1" i="1" dirty="0">
                <a:solidFill>
                  <a:srgbClr val="34495E"/>
                </a:solidFill>
                <a:latin typeface="+mj-lt"/>
              </a:rPr>
              <a:t>	vue add unit-jest</a:t>
            </a:r>
          </a:p>
          <a:p>
            <a:pPr marL="0" indent="0">
              <a:buClr>
                <a:srgbClr val="41B883"/>
              </a:buClr>
              <a:buNone/>
            </a:pPr>
            <a:endParaRPr lang="en-US" b="1" dirty="0">
              <a:solidFill>
                <a:srgbClr val="34495E"/>
              </a:solidFill>
              <a:latin typeface="+mj-lt"/>
            </a:endParaRPr>
          </a:p>
          <a:p>
            <a:pPr marL="0" indent="0">
              <a:buClr>
                <a:srgbClr val="41B883"/>
              </a:buClr>
              <a:buNone/>
            </a:pPr>
            <a:r>
              <a:rPr lang="en-US" b="1" dirty="0">
                <a:solidFill>
                  <a:srgbClr val="34495E"/>
                </a:solidFill>
                <a:latin typeface="+mj-lt"/>
              </a:rPr>
              <a:t>VS-Code extensions: </a:t>
            </a:r>
            <a:r>
              <a:rPr lang="en-US" dirty="0">
                <a:solidFill>
                  <a:srgbClr val="34495E"/>
                </a:solidFill>
                <a:latin typeface="+mj-lt"/>
              </a:rPr>
              <a:t>Jest, Jest Runner</a:t>
            </a:r>
          </a:p>
          <a:p>
            <a:pPr marL="0" indent="0">
              <a:buClr>
                <a:srgbClr val="41B883"/>
              </a:buClr>
              <a:buNone/>
            </a:pPr>
            <a:endParaRPr lang="en-US" dirty="0">
              <a:solidFill>
                <a:srgbClr val="34495E"/>
              </a:solidFill>
              <a:latin typeface="+mj-lt"/>
            </a:endParaRPr>
          </a:p>
          <a:p>
            <a:pPr marL="0" indent="0">
              <a:buClr>
                <a:srgbClr val="41B883"/>
              </a:buClr>
              <a:buNone/>
            </a:pPr>
            <a:endParaRPr lang="en-IN" dirty="0">
              <a:solidFill>
                <a:srgbClr val="34495E"/>
              </a:solidFill>
              <a:latin typeface="+mj-lt"/>
            </a:endParaRPr>
          </a:p>
        </p:txBody>
      </p:sp>
    </p:spTree>
    <p:extLst>
      <p:ext uri="{BB962C8B-B14F-4D97-AF65-F5344CB8AC3E}">
        <p14:creationId xmlns:p14="http://schemas.microsoft.com/office/powerpoint/2010/main" val="86196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does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1B0CFC8-9117-4676-B6BF-F896519CBA50}"/>
              </a:ext>
            </a:extLst>
          </p:cNvPr>
          <p:cNvPicPr>
            <a:picLocks noChangeAspect="1"/>
          </p:cNvPicPr>
          <p:nvPr/>
        </p:nvPicPr>
        <p:blipFill>
          <a:blip r:embed="rId4"/>
          <a:stretch>
            <a:fillRect/>
          </a:stretch>
        </p:blipFill>
        <p:spPr>
          <a:xfrm>
            <a:off x="1783543" y="3891733"/>
            <a:ext cx="8624913" cy="2280844"/>
          </a:xfrm>
          <a:prstGeom prst="rect">
            <a:avLst/>
          </a:prstGeom>
        </p:spPr>
      </p:pic>
      <p:pic>
        <p:nvPicPr>
          <p:cNvPr id="4" name="Picture 3">
            <a:extLst>
              <a:ext uri="{FF2B5EF4-FFF2-40B4-BE49-F238E27FC236}">
                <a16:creationId xmlns:a16="http://schemas.microsoft.com/office/drawing/2014/main" id="{13CC4462-FD3A-482B-8235-6DABCE1C0437}"/>
              </a:ext>
            </a:extLst>
          </p:cNvPr>
          <p:cNvPicPr>
            <a:picLocks noChangeAspect="1"/>
          </p:cNvPicPr>
          <p:nvPr/>
        </p:nvPicPr>
        <p:blipFill>
          <a:blip r:embed="rId5"/>
          <a:stretch>
            <a:fillRect/>
          </a:stretch>
        </p:blipFill>
        <p:spPr>
          <a:xfrm>
            <a:off x="2700311" y="1570653"/>
            <a:ext cx="6224176" cy="2102574"/>
          </a:xfrm>
          <a:prstGeom prst="rect">
            <a:avLst/>
          </a:prstGeom>
        </p:spPr>
      </p:pic>
    </p:spTree>
    <p:extLst>
      <p:ext uri="{BB962C8B-B14F-4D97-AF65-F5344CB8AC3E}">
        <p14:creationId xmlns:p14="http://schemas.microsoft.com/office/powerpoint/2010/main" val="424595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518B83E6-CF2E-46E5-A72C-512E787D5FAD}"/>
              </a:ext>
            </a:extLst>
          </p:cNvPr>
          <p:cNvPicPr>
            <a:picLocks noChangeAspect="1"/>
          </p:cNvPicPr>
          <p:nvPr/>
        </p:nvPicPr>
        <p:blipFill>
          <a:blip r:embed="rId4"/>
          <a:stretch>
            <a:fillRect/>
          </a:stretch>
        </p:blipFill>
        <p:spPr>
          <a:xfrm>
            <a:off x="2576761" y="3974883"/>
            <a:ext cx="6591300" cy="2124075"/>
          </a:xfrm>
          <a:prstGeom prst="rect">
            <a:avLst/>
          </a:prstGeom>
        </p:spPr>
      </p:pic>
      <p:pic>
        <p:nvPicPr>
          <p:cNvPr id="6" name="Picture 5">
            <a:extLst>
              <a:ext uri="{FF2B5EF4-FFF2-40B4-BE49-F238E27FC236}">
                <a16:creationId xmlns:a16="http://schemas.microsoft.com/office/drawing/2014/main" id="{433C9708-20E9-4BFE-91F5-7F5B0F788455}"/>
              </a:ext>
            </a:extLst>
          </p:cNvPr>
          <p:cNvPicPr>
            <a:picLocks noChangeAspect="1"/>
          </p:cNvPicPr>
          <p:nvPr/>
        </p:nvPicPr>
        <p:blipFill>
          <a:blip r:embed="rId5"/>
          <a:stretch>
            <a:fillRect/>
          </a:stretch>
        </p:blipFill>
        <p:spPr>
          <a:xfrm>
            <a:off x="3354663" y="1570653"/>
            <a:ext cx="4581525" cy="2076450"/>
          </a:xfrm>
          <a:prstGeom prst="rect">
            <a:avLst/>
          </a:prstGeom>
        </p:spPr>
      </p:pic>
    </p:spTree>
    <p:extLst>
      <p:ext uri="{BB962C8B-B14F-4D97-AF65-F5344CB8AC3E}">
        <p14:creationId xmlns:p14="http://schemas.microsoft.com/office/powerpoint/2010/main" val="398282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code Coverage?</a:t>
            </a:r>
          </a:p>
        </p:txBody>
      </p:sp>
      <p:pic>
        <p:nvPicPr>
          <p:cNvPr id="6" name="Content Placeholder 5">
            <a:extLst>
              <a:ext uri="{FF2B5EF4-FFF2-40B4-BE49-F238E27FC236}">
                <a16:creationId xmlns:a16="http://schemas.microsoft.com/office/drawing/2014/main" id="{917E44DE-D391-4315-BB9D-25029AE1FCE9}"/>
              </a:ext>
            </a:extLst>
          </p:cNvPr>
          <p:cNvPicPr>
            <a:picLocks noGrp="1" noChangeAspect="1"/>
          </p:cNvPicPr>
          <p:nvPr>
            <p:ph idx="1"/>
          </p:nvPr>
        </p:nvPicPr>
        <p:blipFill>
          <a:blip r:embed="rId3"/>
          <a:stretch>
            <a:fillRect/>
          </a:stretch>
        </p:blipFill>
        <p:spPr>
          <a:xfrm>
            <a:off x="3057852" y="1570653"/>
            <a:ext cx="5741591" cy="4308682"/>
          </a:xfrm>
        </p:spPr>
      </p:pic>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4"/>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288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Code Coverage Gotchas</a:t>
            </a:r>
          </a:p>
        </p:txBody>
      </p:sp>
      <p:sp>
        <p:nvSpPr>
          <p:cNvPr id="3" name="Content Placeholder 2"/>
          <p:cNvSpPr>
            <a:spLocks noGrp="1"/>
          </p:cNvSpPr>
          <p:nvPr>
            <p:ph idx="1"/>
          </p:nvPr>
        </p:nvSpPr>
        <p:spPr/>
        <p:txBody>
          <a:bodyPr>
            <a:normAutofit/>
          </a:bodyPr>
          <a:lstStyle/>
          <a:p>
            <a:pPr>
              <a:buClr>
                <a:srgbClr val="41B883"/>
              </a:buClr>
              <a:buFont typeface="Wingdings" panose="05000000000000000000" pitchFamily="2" charset="2"/>
              <a:buChar char="§"/>
            </a:pPr>
            <a:r>
              <a:rPr lang="en-US" sz="2400" dirty="0"/>
              <a:t>Coverage just says that x % of lines in test document is covered in your unit test scripts.</a:t>
            </a:r>
          </a:p>
          <a:p>
            <a:pPr>
              <a:buClr>
                <a:srgbClr val="41B883"/>
              </a:buClr>
              <a:buFont typeface="Wingdings" panose="05000000000000000000" pitchFamily="2" charset="2"/>
              <a:buChar char="§"/>
            </a:pPr>
            <a:r>
              <a:rPr lang="en-US" sz="2400" dirty="0"/>
              <a:t>A 100% coverage doesn’t mean it’s 100% bug free</a:t>
            </a:r>
          </a:p>
          <a:p>
            <a:pPr>
              <a:buClr>
                <a:srgbClr val="41B883"/>
              </a:buClr>
              <a:buFont typeface="Wingdings" panose="05000000000000000000" pitchFamily="2" charset="2"/>
              <a:buChar char="§"/>
            </a:pPr>
            <a:r>
              <a:rPr lang="en-US" sz="2400" dirty="0"/>
              <a:t>It is not necessary to have 100% coverage</a:t>
            </a:r>
          </a:p>
          <a:p>
            <a:pPr>
              <a:buClr>
                <a:srgbClr val="41B883"/>
              </a:buClr>
              <a:buFont typeface="Wingdings" panose="05000000000000000000" pitchFamily="2" charset="2"/>
              <a:buChar char="§"/>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284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endParaRPr lang="en-US" sz="2800" dirty="0"/>
          </a:p>
          <a:p>
            <a:pPr marL="0" indent="0">
              <a:buClr>
                <a:srgbClr val="41B883"/>
              </a:buClr>
              <a:buNone/>
            </a:pPr>
            <a:r>
              <a:rPr lang="en-US" sz="2800" b="1" dirty="0"/>
              <a:t>Possible Inputs: </a:t>
            </a:r>
            <a:r>
              <a:rPr lang="en-US" sz="2800" dirty="0"/>
              <a:t>props, store, user actions</a:t>
            </a:r>
          </a:p>
          <a:p>
            <a:pPr marL="0" indent="0">
              <a:buClr>
                <a:srgbClr val="41B883"/>
              </a:buClr>
              <a:buNone/>
            </a:pPr>
            <a:endParaRPr lang="en-US" sz="2800" dirty="0"/>
          </a:p>
          <a:p>
            <a:pPr marL="0" indent="0">
              <a:buClr>
                <a:srgbClr val="41B883"/>
              </a:buClr>
              <a:buNone/>
            </a:pPr>
            <a:r>
              <a:rPr lang="en-US" sz="2800" b="1" dirty="0"/>
              <a:t>Possible Outputs: </a:t>
            </a:r>
            <a:r>
              <a:rPr lang="en-US" sz="2800" dirty="0"/>
              <a:t>state, action ( function call etc.), UI Change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28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 Mount method renders the entire component all with all of its child and all the nested components.</a:t>
            </a:r>
          </a:p>
          <a:p>
            <a:pPr marL="0" indent="0">
              <a:buClr>
                <a:srgbClr val="41B883"/>
              </a:buClr>
              <a:buNone/>
            </a:pPr>
            <a:r>
              <a:rPr lang="en-US" sz="2400" b="1" dirty="0"/>
              <a:t>shallowMount() </a:t>
            </a:r>
            <a:r>
              <a:rPr lang="en-US" sz="2400" dirty="0"/>
              <a:t>-&gt; shallowMount method only renders the component and its 1</a:t>
            </a:r>
            <a:r>
              <a:rPr lang="en-US" sz="2400" baseline="30000" dirty="0"/>
              <a:t>st</a:t>
            </a:r>
            <a:r>
              <a:rPr lang="en-US" sz="2400" dirty="0"/>
              <a:t> level child component only</a:t>
            </a:r>
          </a:p>
          <a:p>
            <a:pPr marL="0" indent="0">
              <a:buClr>
                <a:srgbClr val="41B883"/>
              </a:buClr>
              <a:buNone/>
            </a:pPr>
            <a:endParaRPr lang="en-US" sz="2400" dirty="0"/>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47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8</a:t>
            </a:r>
          </a:p>
        </p:txBody>
      </p:sp>
      <p:sp>
        <p:nvSpPr>
          <p:cNvPr id="3" name="Content Placeholder 2"/>
          <p:cNvSpPr>
            <a:spLocks noGrp="1"/>
          </p:cNvSpPr>
          <p:nvPr>
            <p:ph idx="1"/>
          </p:nvPr>
        </p:nvSpPr>
        <p:spPr>
          <a:xfrm>
            <a:off x="1427196" y="1570653"/>
            <a:ext cx="9601200" cy="4435948"/>
          </a:xfrm>
        </p:spPr>
        <p:txBody>
          <a:bodyPr>
            <a:noAutofit/>
          </a:bodyPr>
          <a:lstStyle/>
          <a:p>
            <a:pPr>
              <a:buClr>
                <a:srgbClr val="41B883"/>
              </a:buClr>
            </a:pPr>
            <a:r>
              <a:rPr lang="en-US" sz="2800" dirty="0"/>
              <a:t>Introduction to Vue-i18n and Internationalization</a:t>
            </a:r>
          </a:p>
          <a:p>
            <a:pPr>
              <a:buClr>
                <a:srgbClr val="41B883"/>
              </a:buClr>
            </a:pPr>
            <a:r>
              <a:rPr lang="en-US" sz="2800" dirty="0"/>
              <a:t>Creating translation files</a:t>
            </a:r>
          </a:p>
          <a:p>
            <a:pPr>
              <a:buClr>
                <a:srgbClr val="41B883"/>
              </a:buClr>
            </a:pPr>
            <a:r>
              <a:rPr lang="en-US" sz="2800" dirty="0"/>
              <a:t>Using translation in templates and JavaScript</a:t>
            </a:r>
          </a:p>
          <a:p>
            <a:pPr>
              <a:buClr>
                <a:srgbClr val="41B883"/>
              </a:buClr>
            </a:pPr>
            <a:r>
              <a:rPr lang="en-US" sz="2800" dirty="0"/>
              <a:t>Switching languages</a:t>
            </a:r>
          </a:p>
          <a:p>
            <a:pPr>
              <a:buClr>
                <a:srgbClr val="41B883"/>
              </a:buClr>
            </a:pPr>
            <a:r>
              <a:rPr lang="en-US" sz="2800" dirty="0"/>
              <a:t>Number localization</a:t>
            </a:r>
          </a:p>
          <a:p>
            <a:pPr>
              <a:buClr>
                <a:srgbClr val="41B883"/>
              </a:buClr>
            </a:pPr>
            <a:r>
              <a:rPr lang="en-US" sz="2800" dirty="0"/>
              <a:t>Singular/plural localization</a:t>
            </a:r>
          </a:p>
          <a:p>
            <a:pPr>
              <a:buClr>
                <a:srgbClr val="41B883"/>
              </a:buClr>
            </a:pPr>
            <a:r>
              <a:rPr lang="en-US" sz="2800" dirty="0"/>
              <a:t>Date and time localization</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3044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402A30-F0F5-487A-9612-6D72A9EC4F01}"/>
              </a:ext>
            </a:extLst>
          </p:cNvPr>
          <p:cNvPicPr>
            <a:picLocks noChangeAspect="1"/>
          </p:cNvPicPr>
          <p:nvPr/>
        </p:nvPicPr>
        <p:blipFill>
          <a:blip r:embed="rId4"/>
          <a:stretch>
            <a:fillRect/>
          </a:stretch>
        </p:blipFill>
        <p:spPr>
          <a:xfrm>
            <a:off x="3814915" y="1476536"/>
            <a:ext cx="6238414" cy="4568346"/>
          </a:xfrm>
          <a:prstGeom prst="rect">
            <a:avLst/>
          </a:prstGeom>
        </p:spPr>
      </p:pic>
    </p:spTree>
    <p:extLst>
      <p:ext uri="{BB962C8B-B14F-4D97-AF65-F5344CB8AC3E}">
        <p14:creationId xmlns:p14="http://schemas.microsoft.com/office/powerpoint/2010/main" val="2590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shallowMount()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42491A7-24A2-449E-AEB6-6D464CD6A93F}"/>
              </a:ext>
            </a:extLst>
          </p:cNvPr>
          <p:cNvPicPr>
            <a:picLocks noChangeAspect="1"/>
          </p:cNvPicPr>
          <p:nvPr/>
        </p:nvPicPr>
        <p:blipFill>
          <a:blip r:embed="rId4"/>
          <a:stretch>
            <a:fillRect/>
          </a:stretch>
        </p:blipFill>
        <p:spPr>
          <a:xfrm>
            <a:off x="1288380" y="2298135"/>
            <a:ext cx="8639175" cy="2886075"/>
          </a:xfrm>
          <a:prstGeom prst="rect">
            <a:avLst/>
          </a:prstGeom>
        </p:spPr>
      </p:pic>
    </p:spTree>
    <p:extLst>
      <p:ext uri="{BB962C8B-B14F-4D97-AF65-F5344CB8AC3E}">
        <p14:creationId xmlns:p14="http://schemas.microsoft.com/office/powerpoint/2010/main" val="238857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Things to Note</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sz="2400" dirty="0"/>
              <a:t>Test have to be independent of each other</a:t>
            </a:r>
          </a:p>
          <a:p>
            <a:pPr>
              <a:buClr>
                <a:srgbClr val="41B883"/>
              </a:buClr>
            </a:pPr>
            <a:r>
              <a:rPr lang="en-US" sz="2400" dirty="0"/>
              <a:t>Never Make API or Web Service calls in Unit Tests</a:t>
            </a:r>
          </a:p>
          <a:p>
            <a:pPr>
              <a:buClr>
                <a:srgbClr val="41B883"/>
              </a:buClr>
            </a:pPr>
            <a:r>
              <a:rPr lang="en-US" sz="2400" dirty="0"/>
              <a:t>Give a meaningful name for each test – It should clearly communicate the intent</a:t>
            </a:r>
          </a:p>
          <a:p>
            <a:pPr>
              <a:buClr>
                <a:srgbClr val="41B883"/>
              </a:buClr>
            </a:pPr>
            <a:r>
              <a:rPr lang="en-US" sz="2400" dirty="0"/>
              <a:t>Run your tests before you commit your code</a:t>
            </a:r>
          </a:p>
          <a:p>
            <a:pPr>
              <a:buClr>
                <a:srgbClr val="41B883"/>
              </a:buClr>
            </a:pPr>
            <a:r>
              <a:rPr lang="en-US" sz="2400" dirty="0"/>
              <a:t>Update the tests when you update the components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114077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Things to Test</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sz="2400" dirty="0"/>
              <a:t>Testing Components and rendered data</a:t>
            </a:r>
          </a:p>
          <a:p>
            <a:pPr>
              <a:buClr>
                <a:srgbClr val="41B883"/>
              </a:buClr>
            </a:pPr>
            <a:r>
              <a:rPr lang="en-US" sz="2400" dirty="0"/>
              <a:t>Testing Events (like click, input etc)</a:t>
            </a:r>
          </a:p>
          <a:p>
            <a:pPr>
              <a:buClr>
                <a:srgbClr val="41B883"/>
              </a:buClr>
            </a:pPr>
            <a:r>
              <a:rPr lang="en-US" sz="2400" dirty="0"/>
              <a:t>Testing Slots rendering</a:t>
            </a:r>
          </a:p>
          <a:p>
            <a:pPr>
              <a:buClr>
                <a:srgbClr val="41B883"/>
              </a:buClr>
            </a:pPr>
            <a:r>
              <a:rPr lang="en-US" sz="2400" dirty="0"/>
              <a:t>Testing Vuex Store</a:t>
            </a:r>
          </a:p>
          <a:p>
            <a:pPr>
              <a:buClr>
                <a:srgbClr val="41B883"/>
              </a:buClr>
            </a:pPr>
            <a:r>
              <a:rPr lang="en-US" sz="2400" dirty="0"/>
              <a:t>Testing Vuex in Components</a:t>
            </a:r>
          </a:p>
          <a:p>
            <a:pPr>
              <a:buClr>
                <a:srgbClr val="41B883"/>
              </a:buClr>
            </a:pPr>
            <a:r>
              <a:rPr lang="en-US" sz="2400" dirty="0"/>
              <a:t>Testing injected functions like $router, $emit etc</a:t>
            </a:r>
          </a:p>
          <a:p>
            <a:pPr>
              <a:buClr>
                <a:srgbClr val="41B883"/>
              </a:buClr>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345571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 terms</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b="1" dirty="0"/>
              <a:t>Mocks: </a:t>
            </a:r>
            <a:r>
              <a:rPr lang="en-US" b="0" i="0" dirty="0">
                <a:solidFill>
                  <a:srgbClr val="242729"/>
                </a:solidFill>
                <a:effectLst/>
              </a:rPr>
              <a:t>A mock is concerned with create a fake object/item which has almost all the properties or methods like the real one.</a:t>
            </a:r>
          </a:p>
          <a:p>
            <a:pPr>
              <a:buClr>
                <a:srgbClr val="41B883"/>
              </a:buClr>
            </a:pPr>
            <a:r>
              <a:rPr lang="en-US" b="1" dirty="0">
                <a:solidFill>
                  <a:srgbClr val="242729"/>
                </a:solidFill>
              </a:rPr>
              <a:t>Stub: </a:t>
            </a:r>
            <a:r>
              <a:rPr lang="en-US" dirty="0">
                <a:solidFill>
                  <a:srgbClr val="242729"/>
                </a:solidFill>
              </a:rPr>
              <a:t>Stub is like mock, but can only have what is required instead of the whole object</a:t>
            </a:r>
          </a:p>
          <a:p>
            <a:pPr>
              <a:buClr>
                <a:srgbClr val="41B883"/>
              </a:buClr>
            </a:pPr>
            <a:r>
              <a:rPr lang="en-US" b="1" dirty="0">
                <a:solidFill>
                  <a:srgbClr val="242729"/>
                </a:solidFill>
              </a:rPr>
              <a:t>Spy: </a:t>
            </a:r>
            <a:r>
              <a:rPr lang="en-US" dirty="0">
                <a:solidFill>
                  <a:srgbClr val="242729"/>
                </a:solidFill>
              </a:rPr>
              <a:t>A Spy is a object that generally wraps your original object or your fake object and give out some useful methods where you can access the behavior such as if the spy was called, how many times, etc</a:t>
            </a:r>
            <a:endParaRPr lang="en-US"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260933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9</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Vue-test-utils and JEST</a:t>
            </a:r>
          </a:p>
          <a:p>
            <a:pPr>
              <a:buClr>
                <a:srgbClr val="41B883"/>
              </a:buClr>
            </a:pPr>
            <a:r>
              <a:rPr lang="en-US" sz="2800" dirty="0"/>
              <a:t>Mocking Data</a:t>
            </a:r>
          </a:p>
          <a:p>
            <a:pPr>
              <a:buClr>
                <a:srgbClr val="41B883"/>
              </a:buClr>
            </a:pPr>
            <a:r>
              <a:rPr lang="en-US" sz="2800" dirty="0"/>
              <a:t>Testing component output</a:t>
            </a:r>
          </a:p>
          <a:p>
            <a:pPr>
              <a:buClr>
                <a:srgbClr val="41B883"/>
              </a:buClr>
            </a:pPr>
            <a:r>
              <a:rPr lang="en-US" sz="2800" dirty="0"/>
              <a:t>Testing events</a:t>
            </a:r>
          </a:p>
          <a:p>
            <a:pPr>
              <a:buClr>
                <a:srgbClr val="41B883"/>
              </a:buClr>
            </a:pPr>
            <a:r>
              <a:rPr lang="en-US" sz="2800" dirty="0"/>
              <a:t>Testing Vuex</a:t>
            </a:r>
          </a:p>
          <a:p>
            <a:pPr>
              <a:buClr>
                <a:srgbClr val="41B883"/>
              </a:buClr>
            </a:pPr>
            <a:r>
              <a:rPr lang="en-US" sz="2800" dirty="0"/>
              <a:t>Building the application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848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9</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Vue-test-utils and JEST</a:t>
            </a:r>
          </a:p>
          <a:p>
            <a:pPr>
              <a:buClr>
                <a:srgbClr val="41B883"/>
              </a:buClr>
            </a:pPr>
            <a:r>
              <a:rPr lang="en-US" sz="2800" dirty="0"/>
              <a:t>Mocking Data</a:t>
            </a:r>
          </a:p>
          <a:p>
            <a:pPr>
              <a:buClr>
                <a:srgbClr val="41B883"/>
              </a:buClr>
            </a:pPr>
            <a:r>
              <a:rPr lang="en-US" sz="2800" dirty="0"/>
              <a:t>Testing component output</a:t>
            </a:r>
          </a:p>
          <a:p>
            <a:pPr>
              <a:buClr>
                <a:srgbClr val="41B883"/>
              </a:buClr>
            </a:pPr>
            <a:r>
              <a:rPr lang="en-US" sz="2800" dirty="0"/>
              <a:t>Testing events and methods</a:t>
            </a:r>
          </a:p>
          <a:p>
            <a:pPr>
              <a:buClr>
                <a:srgbClr val="41B883"/>
              </a:buClr>
            </a:pPr>
            <a:r>
              <a:rPr lang="en-US" sz="2800" dirty="0"/>
              <a:t>Testing 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14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10</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Testing Vuex</a:t>
            </a:r>
          </a:p>
          <a:p>
            <a:pPr>
              <a:buClr>
                <a:srgbClr val="41B883"/>
              </a:buClr>
            </a:pPr>
            <a:r>
              <a:rPr lang="en-US" sz="2800" dirty="0"/>
              <a:t>Mocking Async calls</a:t>
            </a:r>
          </a:p>
          <a:p>
            <a:pPr>
              <a:buClr>
                <a:srgbClr val="41B883"/>
              </a:buClr>
            </a:pPr>
            <a:r>
              <a:rPr lang="en-US" sz="2800" dirty="0"/>
              <a:t>Testing Router</a:t>
            </a:r>
          </a:p>
          <a:p>
            <a:pPr>
              <a:buClr>
                <a:srgbClr val="41B883"/>
              </a:buClr>
            </a:pPr>
            <a:r>
              <a:rPr lang="en-US" sz="2800" dirty="0"/>
              <a:t>Building the Application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332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JavaScript (ES6)</a:t>
            </a:r>
          </a:p>
        </p:txBody>
      </p:sp>
      <p:sp>
        <p:nvSpPr>
          <p:cNvPr id="3" name="Content Placeholder 2"/>
          <p:cNvSpPr>
            <a:spLocks noGrp="1"/>
          </p:cNvSpPr>
          <p:nvPr>
            <p:ph idx="1"/>
          </p:nvPr>
        </p:nvSpPr>
        <p:spPr>
          <a:xfrm>
            <a:off x="1295400" y="1458905"/>
            <a:ext cx="9601200" cy="1130410"/>
          </a:xfrm>
        </p:spPr>
        <p:txBody>
          <a:bodyPr>
            <a:normAutofit/>
          </a:bodyPr>
          <a:lstStyle/>
          <a:p>
            <a:pPr>
              <a:buClr>
                <a:srgbClr val="FFD600"/>
              </a:buClr>
              <a:buFont typeface="Arial" panose="020B0604020202020204" pitchFamily="34" charset="0"/>
              <a:buChar char="•"/>
            </a:pPr>
            <a:r>
              <a:rPr lang="en-US" sz="2400" dirty="0"/>
              <a:t>ES6 – ECMAScript 6 or ECMAScript 2015 </a:t>
            </a:r>
          </a:p>
          <a:p>
            <a:pPr>
              <a:buClr>
                <a:srgbClr val="FFD600"/>
              </a:buClr>
              <a:buFont typeface="Arial" panose="020B0604020202020204" pitchFamily="34" charset="0"/>
              <a:buChar char="•"/>
            </a:pPr>
            <a:r>
              <a:rPr lang="en-US" sz="2400" dirty="0"/>
              <a:t>ES6 is a next-gen of JavaScript </a:t>
            </a:r>
          </a:p>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2BD6C12-DEB5-46EF-8EFF-DB66BCD11A52}"/>
              </a:ext>
            </a:extLst>
          </p:cNvPr>
          <p:cNvSpPr txBox="1">
            <a:spLocks/>
          </p:cNvSpPr>
          <p:nvPr/>
        </p:nvSpPr>
        <p:spPr>
          <a:xfrm>
            <a:off x="1536310" y="2548647"/>
            <a:ext cx="3342790" cy="34848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endParaRPr lang="en-US" sz="2800" dirty="0"/>
          </a:p>
          <a:p>
            <a:pPr marL="0" indent="0">
              <a:buClr>
                <a:srgbClr val="FFD600"/>
              </a:buClr>
              <a:buNone/>
            </a:pPr>
            <a:r>
              <a:rPr lang="en-US" sz="3400" dirty="0"/>
              <a:t>Important Concepts:</a:t>
            </a:r>
          </a:p>
          <a:p>
            <a:pPr>
              <a:buClr>
                <a:srgbClr val="FFD600"/>
              </a:buClr>
              <a:buFont typeface="Arial" panose="020B0604020202020204" pitchFamily="34" charset="0"/>
              <a:buChar char="•"/>
            </a:pPr>
            <a:r>
              <a:rPr lang="en-US" sz="2600" dirty="0"/>
              <a:t>Let and Const</a:t>
            </a:r>
          </a:p>
          <a:p>
            <a:pPr>
              <a:buClr>
                <a:srgbClr val="FFD600"/>
              </a:buClr>
              <a:buFont typeface="Arial" panose="020B0604020202020204" pitchFamily="34" charset="0"/>
              <a:buChar char="•"/>
            </a:pPr>
            <a:r>
              <a:rPr lang="en-US" sz="2600" dirty="0"/>
              <a:t>Arrow Functions</a:t>
            </a:r>
          </a:p>
          <a:p>
            <a:pPr>
              <a:buClr>
                <a:srgbClr val="FFD600"/>
              </a:buClr>
              <a:buFont typeface="Arial" panose="020B0604020202020204" pitchFamily="34" charset="0"/>
              <a:buChar char="•"/>
            </a:pPr>
            <a:r>
              <a:rPr lang="en-US" sz="2600" dirty="0"/>
              <a:t>Array operations (es5)</a:t>
            </a:r>
          </a:p>
          <a:p>
            <a:pPr>
              <a:buClr>
                <a:srgbClr val="FFD600"/>
              </a:buClr>
              <a:buFont typeface="Arial" panose="020B0604020202020204" pitchFamily="34" charset="0"/>
              <a:buChar char="•"/>
            </a:pPr>
            <a:r>
              <a:rPr lang="en-US" sz="2600" dirty="0"/>
              <a:t>Module Loaders</a:t>
            </a:r>
          </a:p>
          <a:p>
            <a:pPr>
              <a:buClr>
                <a:srgbClr val="FFD600"/>
              </a:buClr>
              <a:buFont typeface="Arial" panose="020B0604020202020204" pitchFamily="34" charset="0"/>
              <a:buChar char="•"/>
            </a:pPr>
            <a:r>
              <a:rPr lang="en-US" sz="2600" dirty="0"/>
              <a:t>Spread Operator</a:t>
            </a:r>
          </a:p>
          <a:p>
            <a:pPr>
              <a:buClr>
                <a:srgbClr val="FFD600"/>
              </a:buClr>
              <a:buFont typeface="Arial" panose="020B0604020202020204" pitchFamily="34" charset="0"/>
              <a:buChar char="•"/>
            </a:pPr>
            <a:r>
              <a:rPr lang="en-US" sz="2600" dirty="0"/>
              <a:t>De-structuring</a:t>
            </a:r>
          </a:p>
          <a:p>
            <a:pPr>
              <a:buClr>
                <a:srgbClr val="FFD600"/>
              </a:buClr>
              <a:buFont typeface="Arial" panose="020B0604020202020204" pitchFamily="34" charset="0"/>
              <a:buChar char="•"/>
            </a:pPr>
            <a:endParaRPr lang="en-US" sz="2800" dirty="0"/>
          </a:p>
          <a:p>
            <a:pPr>
              <a:buClr>
                <a:srgbClr val="FFD600"/>
              </a:buClr>
              <a:buFont typeface="Arial" panose="020B0604020202020204" pitchFamily="34" charset="0"/>
              <a:buChar char="•"/>
            </a:pPr>
            <a:endParaRPr lang="en-US" sz="2800" dirty="0"/>
          </a:p>
        </p:txBody>
      </p:sp>
      <p:sp>
        <p:nvSpPr>
          <p:cNvPr id="17" name="Content Placeholder 2">
            <a:extLst>
              <a:ext uri="{FF2B5EF4-FFF2-40B4-BE49-F238E27FC236}">
                <a16:creationId xmlns:a16="http://schemas.microsoft.com/office/drawing/2014/main" id="{41BBE822-5622-4B4D-B60B-153BC03F5573}"/>
              </a:ext>
            </a:extLst>
          </p:cNvPr>
          <p:cNvSpPr txBox="1">
            <a:spLocks/>
          </p:cNvSpPr>
          <p:nvPr/>
        </p:nvSpPr>
        <p:spPr>
          <a:xfrm>
            <a:off x="5020434" y="2526255"/>
            <a:ext cx="3342790" cy="348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endParaRPr lang="en-US" dirty="0"/>
          </a:p>
          <a:p>
            <a:pPr>
              <a:buClr>
                <a:srgbClr val="FFD600"/>
              </a:buClr>
              <a:buFont typeface="Arial" panose="020B0604020202020204" pitchFamily="34" charset="0"/>
              <a:buChar char="•"/>
            </a:pPr>
            <a:endParaRPr lang="en-US" dirty="0"/>
          </a:p>
          <a:p>
            <a:pPr>
              <a:buClr>
                <a:srgbClr val="FFD600"/>
              </a:buClr>
              <a:buFont typeface="Arial" panose="020B0604020202020204" pitchFamily="34" charset="0"/>
              <a:buChar char="•"/>
            </a:pPr>
            <a:r>
              <a:rPr lang="en-US" dirty="0"/>
              <a:t>Promises</a:t>
            </a:r>
          </a:p>
          <a:p>
            <a:pPr>
              <a:buClr>
                <a:srgbClr val="FFD600"/>
              </a:buClr>
              <a:buFont typeface="Arial" panose="020B0604020202020204" pitchFamily="34" charset="0"/>
              <a:buChar char="•"/>
            </a:pPr>
            <a:r>
              <a:rPr lang="en-US" dirty="0"/>
              <a:t>Async / Await</a:t>
            </a:r>
          </a:p>
          <a:p>
            <a:pPr marL="0" indent="0">
              <a:buClr>
                <a:srgbClr val="FFD600"/>
              </a:buClr>
              <a:buFont typeface="Arial" pitchFamily="34" charset="0"/>
              <a:buNone/>
            </a:pPr>
            <a:endParaRPr lang="en-US" dirty="0"/>
          </a:p>
        </p:txBody>
      </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Tree>
    <p:extLst>
      <p:ext uri="{BB962C8B-B14F-4D97-AF65-F5344CB8AC3E}">
        <p14:creationId xmlns:p14="http://schemas.microsoft.com/office/powerpoint/2010/main" val="152985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Let &amp; Const</a:t>
            </a:r>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20" name="Content Placeholder 2">
            <a:extLst>
              <a:ext uri="{FF2B5EF4-FFF2-40B4-BE49-F238E27FC236}">
                <a16:creationId xmlns:a16="http://schemas.microsoft.com/office/drawing/2014/main" id="{7CCD80D4-F16E-43A3-A4FD-19F7416478A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Let and Const are two new ways to declare variables in ES6</a:t>
            </a:r>
          </a:p>
          <a:p>
            <a:pPr>
              <a:buClr>
                <a:srgbClr val="FFD600"/>
              </a:buClr>
              <a:buFont typeface="Arial" panose="020B0604020202020204" pitchFamily="34" charset="0"/>
              <a:buChar char="•"/>
            </a:pPr>
            <a:r>
              <a:rPr lang="en-US" sz="2400" dirty="0"/>
              <a:t>They are block scoped</a:t>
            </a:r>
          </a:p>
          <a:p>
            <a:pPr>
              <a:buClr>
                <a:srgbClr val="FFD600"/>
              </a:buClr>
              <a:buFont typeface="Arial" panose="020B0604020202020204" pitchFamily="34" charset="0"/>
              <a:buChar char="•"/>
            </a:pPr>
            <a:r>
              <a:rPr lang="en-US" sz="2400" dirty="0"/>
              <a:t>Const is similar to let but once the value is assigned it cannot be reassigned. (If its an array or object it can be modified)</a:t>
            </a:r>
          </a:p>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188733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Arrow Functions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8FB19220-D1DC-444A-927A-6BEC73EEF5A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An arrow function expression is a compact alternative to a traditional function expressions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pic>
        <p:nvPicPr>
          <p:cNvPr id="8" name="Picture 7">
            <a:extLst>
              <a:ext uri="{FF2B5EF4-FFF2-40B4-BE49-F238E27FC236}">
                <a16:creationId xmlns:a16="http://schemas.microsoft.com/office/drawing/2014/main" id="{F0F7BA3B-2183-4290-9284-AAA414266C77}"/>
              </a:ext>
            </a:extLst>
          </p:cNvPr>
          <p:cNvPicPr>
            <a:picLocks noChangeAspect="1"/>
          </p:cNvPicPr>
          <p:nvPr/>
        </p:nvPicPr>
        <p:blipFill>
          <a:blip r:embed="rId4"/>
          <a:stretch>
            <a:fillRect/>
          </a:stretch>
        </p:blipFill>
        <p:spPr>
          <a:xfrm>
            <a:off x="3584351" y="2450854"/>
            <a:ext cx="4870566" cy="3939672"/>
          </a:xfrm>
          <a:prstGeom prst="rect">
            <a:avLst/>
          </a:prstGeom>
        </p:spPr>
      </p:pic>
    </p:spTree>
    <p:extLst>
      <p:ext uri="{BB962C8B-B14F-4D97-AF65-F5344CB8AC3E}">
        <p14:creationId xmlns:p14="http://schemas.microsoft.com/office/powerpoint/2010/main" val="9995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Vue.js</a:t>
            </a:r>
          </a:p>
        </p:txBody>
      </p:sp>
      <p:sp>
        <p:nvSpPr>
          <p:cNvPr id="3" name="Content Placeholder 2"/>
          <p:cNvSpPr>
            <a:spLocks noGrp="1"/>
          </p:cNvSpPr>
          <p:nvPr>
            <p:ph idx="1"/>
          </p:nvPr>
        </p:nvSpPr>
        <p:spPr>
          <a:xfrm>
            <a:off x="1295400" y="1763569"/>
            <a:ext cx="9601200" cy="4395691"/>
          </a:xfrm>
        </p:spPr>
        <p:txBody>
          <a:bodyPr>
            <a:normAutofit/>
          </a:bodyPr>
          <a:lstStyle/>
          <a:p>
            <a:pPr>
              <a:buClr>
                <a:srgbClr val="41B883"/>
              </a:buClr>
            </a:pPr>
            <a:r>
              <a:rPr lang="en-US" sz="2800" dirty="0"/>
              <a:t>Vue Is a progressive JavaScript framework</a:t>
            </a:r>
          </a:p>
          <a:p>
            <a:pPr>
              <a:buClr>
                <a:srgbClr val="41B883"/>
              </a:buClr>
            </a:pPr>
            <a:r>
              <a:rPr lang="en-US" sz="2800" dirty="0"/>
              <a:t>Easy to pick up and integrate with other libraries</a:t>
            </a:r>
          </a:p>
          <a:p>
            <a:pPr>
              <a:buClr>
                <a:srgbClr val="41B883"/>
              </a:buClr>
            </a:pPr>
            <a:r>
              <a:rPr lang="en-US" sz="2800" dirty="0"/>
              <a:t>Simple and flexible</a:t>
            </a:r>
          </a:p>
          <a:p>
            <a:pPr>
              <a:buClr>
                <a:srgbClr val="41B883"/>
              </a:buClr>
            </a:pPr>
            <a:r>
              <a:rPr lang="en-US" sz="2800" dirty="0"/>
              <a:t>Fast and small in size</a:t>
            </a:r>
          </a:p>
          <a:p>
            <a:pPr>
              <a:buClr>
                <a:srgbClr val="41B883"/>
              </a:buClr>
            </a:pPr>
            <a:r>
              <a:rPr lang="en-US" sz="2800" dirty="0"/>
              <a:t>Reactive</a:t>
            </a:r>
          </a:p>
          <a:p>
            <a:pPr>
              <a:buClr>
                <a:srgbClr val="41B883"/>
              </a:buClr>
            </a:pPr>
            <a:r>
              <a:rPr lang="en-US" sz="2800" dirty="0"/>
              <a:t>Component based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318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Array operations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A824E242-46CE-4A65-BC9A-E5F83D7CBF37}"/>
              </a:ext>
            </a:extLst>
          </p:cNvPr>
          <p:cNvSpPr txBox="1">
            <a:spLocks/>
          </p:cNvSpPr>
          <p:nvPr/>
        </p:nvSpPr>
        <p:spPr>
          <a:xfrm>
            <a:off x="1433245" y="1458902"/>
            <a:ext cx="9797265" cy="4895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forEach</a:t>
            </a:r>
          </a:p>
          <a:p>
            <a:pPr>
              <a:buClr>
                <a:srgbClr val="FFD600"/>
              </a:buClr>
              <a:buFont typeface="Arial" panose="020B0604020202020204" pitchFamily="34" charset="0"/>
              <a:buChar char="•"/>
            </a:pPr>
            <a:r>
              <a:rPr lang="en-US" sz="2400" dirty="0"/>
              <a:t>map</a:t>
            </a:r>
          </a:p>
          <a:p>
            <a:pPr>
              <a:buClr>
                <a:srgbClr val="FFD600"/>
              </a:buClr>
              <a:buFont typeface="Arial" panose="020B0604020202020204" pitchFamily="34" charset="0"/>
              <a:buChar char="•"/>
            </a:pPr>
            <a:r>
              <a:rPr lang="en-US" sz="2400" dirty="0"/>
              <a:t>filter</a:t>
            </a:r>
          </a:p>
          <a:p>
            <a:pPr>
              <a:buClr>
                <a:srgbClr val="FFD600"/>
              </a:buClr>
              <a:buFont typeface="Arial" panose="020B0604020202020204" pitchFamily="34" charset="0"/>
              <a:buChar char="•"/>
            </a:pPr>
            <a:r>
              <a:rPr lang="en-US" sz="2400" dirty="0"/>
              <a:t>includes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318186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Spread Operator</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BB5E6A1F-CA89-4840-AD05-7A9D9C2375B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Spread syntax (...) allows an iterable such as an array expression or an object to be expanded</a:t>
            </a:r>
          </a:p>
          <a:p>
            <a:pPr marL="0" indent="0">
              <a:buClr>
                <a:srgbClr val="FFD600"/>
              </a:buClr>
              <a:buNone/>
            </a:pPr>
            <a:endParaRPr lang="en-US" sz="2400" dirty="0"/>
          </a:p>
          <a:p>
            <a:pPr marL="0" indent="0">
              <a:buClr>
                <a:srgbClr val="FFD600"/>
              </a:buClr>
              <a:buNone/>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pic>
        <p:nvPicPr>
          <p:cNvPr id="5" name="Picture 4">
            <a:extLst>
              <a:ext uri="{FF2B5EF4-FFF2-40B4-BE49-F238E27FC236}">
                <a16:creationId xmlns:a16="http://schemas.microsoft.com/office/drawing/2014/main" id="{EDDA55A9-C6DD-4E29-A920-0FA25605027D}"/>
              </a:ext>
            </a:extLst>
          </p:cNvPr>
          <p:cNvPicPr>
            <a:picLocks noChangeAspect="1"/>
          </p:cNvPicPr>
          <p:nvPr/>
        </p:nvPicPr>
        <p:blipFill>
          <a:blip r:embed="rId4"/>
          <a:stretch>
            <a:fillRect/>
          </a:stretch>
        </p:blipFill>
        <p:spPr>
          <a:xfrm>
            <a:off x="3005591" y="2519848"/>
            <a:ext cx="6275738" cy="3705167"/>
          </a:xfrm>
          <a:prstGeom prst="rect">
            <a:avLst/>
          </a:prstGeom>
        </p:spPr>
      </p:pic>
    </p:spTree>
    <p:extLst>
      <p:ext uri="{BB962C8B-B14F-4D97-AF65-F5344CB8AC3E}">
        <p14:creationId xmlns:p14="http://schemas.microsoft.com/office/powerpoint/2010/main" val="94139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De-structuring</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3107CC87-13D6-44D6-AAB2-24558375FDFF}"/>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The </a:t>
            </a:r>
            <a:r>
              <a:rPr lang="en-US" sz="2400" b="1" dirty="0"/>
              <a:t>destructuring assignment syntax </a:t>
            </a:r>
            <a:r>
              <a:rPr lang="en-US" sz="2400" dirty="0"/>
              <a:t>is a JavaScript expression that makes it possible to unpack values from arrays, or properties from objects, into distinct variables</a:t>
            </a:r>
          </a:p>
          <a:p>
            <a:pPr marL="0" indent="0">
              <a:buClr>
                <a:srgbClr val="FFD600"/>
              </a:buClr>
              <a:buNone/>
            </a:pPr>
            <a:endParaRPr lang="en-US" sz="2400" dirty="0"/>
          </a:p>
          <a:p>
            <a:pPr marL="0" indent="0">
              <a:buClr>
                <a:srgbClr val="FFD600"/>
              </a:buClr>
              <a:buNone/>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252501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ES6 Provides a great way to import / export any JavaScript code and access them in other files or projects.</a:t>
            </a:r>
          </a:p>
          <a:p>
            <a:pPr>
              <a:buClr>
                <a:srgbClr val="FFD600"/>
              </a:buClr>
            </a:pPr>
            <a:r>
              <a:rPr lang="en-US" sz="2400" dirty="0"/>
              <a:t>Named exports / imports</a:t>
            </a:r>
          </a:p>
          <a:p>
            <a:pPr>
              <a:buClr>
                <a:srgbClr val="FFD600"/>
              </a:buClr>
            </a:pPr>
            <a:r>
              <a:rPr lang="en-US" sz="2400" dirty="0"/>
              <a:t>Default exports / imports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248705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 (Named)</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pic>
        <p:nvPicPr>
          <p:cNvPr id="5" name="Picture 4">
            <a:extLst>
              <a:ext uri="{FF2B5EF4-FFF2-40B4-BE49-F238E27FC236}">
                <a16:creationId xmlns:a16="http://schemas.microsoft.com/office/drawing/2014/main" id="{D6C2A290-F227-4E08-ADF9-46C4924ADD14}"/>
              </a:ext>
            </a:extLst>
          </p:cNvPr>
          <p:cNvPicPr>
            <a:picLocks noChangeAspect="1"/>
          </p:cNvPicPr>
          <p:nvPr/>
        </p:nvPicPr>
        <p:blipFill>
          <a:blip r:embed="rId4"/>
          <a:stretch>
            <a:fillRect/>
          </a:stretch>
        </p:blipFill>
        <p:spPr>
          <a:xfrm>
            <a:off x="3382900" y="1674136"/>
            <a:ext cx="4916666" cy="1771723"/>
          </a:xfrm>
          <a:prstGeom prst="rect">
            <a:avLst/>
          </a:prstGeom>
        </p:spPr>
      </p:pic>
      <p:pic>
        <p:nvPicPr>
          <p:cNvPr id="8" name="Picture 7">
            <a:extLst>
              <a:ext uri="{FF2B5EF4-FFF2-40B4-BE49-F238E27FC236}">
                <a16:creationId xmlns:a16="http://schemas.microsoft.com/office/drawing/2014/main" id="{4B882FD9-13F6-41CA-93DD-6673BF9F257E}"/>
              </a:ext>
            </a:extLst>
          </p:cNvPr>
          <p:cNvPicPr>
            <a:picLocks noChangeAspect="1"/>
          </p:cNvPicPr>
          <p:nvPr/>
        </p:nvPicPr>
        <p:blipFill>
          <a:blip r:embed="rId5"/>
          <a:stretch>
            <a:fillRect/>
          </a:stretch>
        </p:blipFill>
        <p:spPr>
          <a:xfrm>
            <a:off x="3117947" y="3839670"/>
            <a:ext cx="5662622" cy="1319784"/>
          </a:xfrm>
          <a:prstGeom prst="rect">
            <a:avLst/>
          </a:prstGeom>
        </p:spPr>
      </p:pic>
    </p:spTree>
    <p:extLst>
      <p:ext uri="{BB962C8B-B14F-4D97-AF65-F5344CB8AC3E}">
        <p14:creationId xmlns:p14="http://schemas.microsoft.com/office/powerpoint/2010/main" val="23511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 (Default)</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pic>
        <p:nvPicPr>
          <p:cNvPr id="7" name="Picture 6">
            <a:extLst>
              <a:ext uri="{FF2B5EF4-FFF2-40B4-BE49-F238E27FC236}">
                <a16:creationId xmlns:a16="http://schemas.microsoft.com/office/drawing/2014/main" id="{4E16C9B5-92DE-459F-89B2-DC33C157F97F}"/>
              </a:ext>
            </a:extLst>
          </p:cNvPr>
          <p:cNvPicPr>
            <a:picLocks noChangeAspect="1"/>
          </p:cNvPicPr>
          <p:nvPr/>
        </p:nvPicPr>
        <p:blipFill>
          <a:blip r:embed="rId4"/>
          <a:stretch>
            <a:fillRect/>
          </a:stretch>
        </p:blipFill>
        <p:spPr>
          <a:xfrm>
            <a:off x="3013052" y="1483195"/>
            <a:ext cx="5732552" cy="1945805"/>
          </a:xfrm>
          <a:prstGeom prst="rect">
            <a:avLst/>
          </a:prstGeom>
        </p:spPr>
      </p:pic>
      <p:pic>
        <p:nvPicPr>
          <p:cNvPr id="10" name="Picture 9">
            <a:extLst>
              <a:ext uri="{FF2B5EF4-FFF2-40B4-BE49-F238E27FC236}">
                <a16:creationId xmlns:a16="http://schemas.microsoft.com/office/drawing/2014/main" id="{6175C3B6-4793-4E71-B4A6-35838AB82EA6}"/>
              </a:ext>
            </a:extLst>
          </p:cNvPr>
          <p:cNvPicPr>
            <a:picLocks noChangeAspect="1"/>
          </p:cNvPicPr>
          <p:nvPr/>
        </p:nvPicPr>
        <p:blipFill>
          <a:blip r:embed="rId5"/>
          <a:stretch>
            <a:fillRect/>
          </a:stretch>
        </p:blipFill>
        <p:spPr>
          <a:xfrm>
            <a:off x="2758611" y="3821102"/>
            <a:ext cx="6554913" cy="1380792"/>
          </a:xfrm>
          <a:prstGeom prst="rect">
            <a:avLst/>
          </a:prstGeom>
        </p:spPr>
      </p:pic>
    </p:spTree>
    <p:extLst>
      <p:ext uri="{BB962C8B-B14F-4D97-AF65-F5344CB8AC3E}">
        <p14:creationId xmlns:p14="http://schemas.microsoft.com/office/powerpoint/2010/main" val="2907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A Promise is an object represents the eventual completion (or failure) of an asynchronous operation and its resulting value.</a:t>
            </a:r>
          </a:p>
          <a:p>
            <a:pPr marL="0" indent="0">
              <a:buClr>
                <a:srgbClr val="FFD600"/>
              </a:buClr>
              <a:buNone/>
            </a:pPr>
            <a:r>
              <a:rPr lang="en-US" sz="2400" dirty="0"/>
              <a:t>Promises lets asynchronous methods return values like synchronous methods.</a:t>
            </a:r>
          </a:p>
          <a:p>
            <a:pPr marL="0" indent="0">
              <a:buClr>
                <a:srgbClr val="FFD600"/>
              </a:buClr>
              <a:buNone/>
            </a:pPr>
            <a:r>
              <a:rPr lang="en-US" sz="2400" dirty="0"/>
              <a:t>States:</a:t>
            </a:r>
          </a:p>
          <a:p>
            <a:pPr>
              <a:buClr>
                <a:srgbClr val="FFD600"/>
              </a:buClr>
            </a:pPr>
            <a:r>
              <a:rPr lang="en-US" b="1" dirty="0"/>
              <a:t>pending</a:t>
            </a:r>
            <a:r>
              <a:rPr lang="en-US" dirty="0"/>
              <a:t>: initial state, neither fulfilled nor rejected.</a:t>
            </a:r>
          </a:p>
          <a:p>
            <a:pPr>
              <a:buClr>
                <a:srgbClr val="FFD600"/>
              </a:buClr>
            </a:pPr>
            <a:r>
              <a:rPr lang="en-US" b="1" dirty="0"/>
              <a:t>fulfilled</a:t>
            </a:r>
            <a:r>
              <a:rPr lang="en-US" dirty="0"/>
              <a:t>: meaning that the operation was completed successfully.</a:t>
            </a:r>
          </a:p>
          <a:p>
            <a:pPr>
              <a:buClr>
                <a:srgbClr val="FFD600"/>
              </a:buClr>
            </a:pPr>
            <a:r>
              <a:rPr lang="en-US" b="1" dirty="0"/>
              <a:t>rejected</a:t>
            </a:r>
            <a:r>
              <a:rPr lang="en-US" dirty="0"/>
              <a:t>: meaning that the operation failed.</a:t>
            </a:r>
          </a:p>
          <a:p>
            <a:pPr>
              <a:buClr>
                <a:srgbClr val="FFD600"/>
              </a:buClr>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90389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sp>
        <p:nvSpPr>
          <p:cNvPr id="17" name="Content Placeholder 2">
            <a:extLst>
              <a:ext uri="{FF2B5EF4-FFF2-40B4-BE49-F238E27FC236}">
                <a16:creationId xmlns:a16="http://schemas.microsoft.com/office/drawing/2014/main" id="{7D1273CA-B74E-4DFC-AA0A-D4661C12C634}"/>
              </a:ext>
            </a:extLst>
          </p:cNvPr>
          <p:cNvSpPr txBox="1">
            <a:spLocks/>
          </p:cNvSpPr>
          <p:nvPr/>
        </p:nvSpPr>
        <p:spPr>
          <a:xfrm>
            <a:off x="1277532" y="1521417"/>
            <a:ext cx="9359757" cy="3266714"/>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br>
              <a:rPr lang="en-IN" sz="2000" b="0" dirty="0">
                <a:solidFill>
                  <a:srgbClr val="569CD6"/>
                </a:solidFill>
                <a:effectLst/>
                <a:latin typeface="Lucida Console" panose="020B0609040504020204" pitchFamily="49" charset="0"/>
              </a:rPr>
            </a:br>
            <a:r>
              <a:rPr lang="en-IN" sz="2000" b="0" dirty="0">
                <a:solidFill>
                  <a:srgbClr val="569CD6"/>
                </a:solidFill>
                <a:effectLst/>
                <a:latin typeface="Lucida Console" panose="020B0609040504020204" pitchFamily="49" charset="0"/>
              </a:rPr>
              <a:t>function</a:t>
            </a:r>
            <a:r>
              <a:rPr lang="en-IN" sz="2000" b="0" dirty="0">
                <a:solidFill>
                  <a:srgbClr val="D4D4D4"/>
                </a:solidFill>
                <a:effectLst/>
                <a:latin typeface="Lucida Console" panose="020B0609040504020204" pitchFamily="49" charset="0"/>
              </a:rPr>
              <a:t> </a:t>
            </a:r>
            <a:r>
              <a:rPr lang="en-IN" sz="2000" b="0" dirty="0" err="1">
                <a:solidFill>
                  <a:srgbClr val="DCDCAA"/>
                </a:solidFill>
                <a:effectLst/>
                <a:latin typeface="Lucida Console" panose="020B0609040504020204" pitchFamily="49" charset="0"/>
              </a:rPr>
              <a:t>addNum</a:t>
            </a:r>
            <a:r>
              <a:rPr lang="en-IN" sz="2000" b="0" dirty="0">
                <a:solidFill>
                  <a:srgbClr val="D4D4D4"/>
                </a:solidFill>
                <a:effectLst/>
                <a:latin typeface="Lucida Console" panose="020B0609040504020204" pitchFamily="49" charset="0"/>
              </a:rPr>
              <a:t>() {</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let</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a</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2</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let</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3</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err="1">
                <a:solidFill>
                  <a:srgbClr val="DCDCAA"/>
                </a:solidFill>
                <a:effectLst/>
                <a:latin typeface="Lucida Console" panose="020B0609040504020204" pitchFamily="49" charset="0"/>
              </a:rPr>
              <a:t>setTimeout</a:t>
            </a: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=&gt;</a:t>
            </a:r>
            <a:r>
              <a:rPr lang="en-IN" sz="2000" b="0" dirty="0">
                <a:solidFill>
                  <a:srgbClr val="D4D4D4"/>
                </a:solidFill>
                <a:effectLst/>
                <a:latin typeface="Lucida Console" panose="020B0609040504020204" pitchFamily="49" charset="0"/>
              </a:rPr>
              <a:t> {</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5</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1000</a:t>
            </a:r>
            <a:r>
              <a:rPr lang="en-IN" sz="2000" b="0" dirty="0">
                <a:solidFill>
                  <a:srgbClr val="D4D4D4"/>
                </a:solidFill>
                <a:effectLst/>
                <a:latin typeface="Lucida Console" panose="020B0609040504020204" pitchFamily="49" charset="0"/>
              </a:rPr>
              <a:t>)</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console</a:t>
            </a:r>
            <a:r>
              <a:rPr lang="en-IN" sz="2000" b="0" dirty="0">
                <a:solidFill>
                  <a:srgbClr val="D4D4D4"/>
                </a:solidFill>
                <a:effectLst/>
                <a:latin typeface="Lucida Console" panose="020B0609040504020204" pitchFamily="49" charset="0"/>
              </a:rPr>
              <a:t>.</a:t>
            </a:r>
            <a:r>
              <a:rPr lang="en-IN" sz="2000" b="0" dirty="0">
                <a:solidFill>
                  <a:srgbClr val="DCDCAA"/>
                </a:solidFill>
                <a:effectLst/>
                <a:latin typeface="Lucida Console" panose="020B0609040504020204" pitchFamily="49" charset="0"/>
              </a:rPr>
              <a:t>log</a:t>
            </a:r>
            <a:r>
              <a:rPr lang="en-IN" sz="2000" b="0" dirty="0">
                <a:solidFill>
                  <a:srgbClr val="D4D4D4"/>
                </a:solidFill>
                <a:effectLst/>
                <a:latin typeface="Lucida Console" panose="020B0609040504020204" pitchFamily="49" charset="0"/>
              </a:rPr>
              <a:t>(</a:t>
            </a:r>
            <a:r>
              <a:rPr lang="en-IN" sz="2000" b="0" dirty="0">
                <a:solidFill>
                  <a:srgbClr val="CE9178"/>
                </a:solidFill>
                <a:effectLst/>
                <a:latin typeface="Lucida Console" panose="020B0609040504020204" pitchFamily="49" charset="0"/>
              </a:rPr>
              <a:t>'sum ='</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a</a:t>
            </a:r>
            <a:r>
              <a:rPr lang="en-IN" sz="2000" b="0" dirty="0">
                <a:solidFill>
                  <a:srgbClr val="D4D4D4"/>
                </a:solidFill>
                <a:effectLst/>
                <a:latin typeface="Lucida Console" panose="020B0609040504020204" pitchFamily="49" charset="0"/>
              </a:rPr>
              <a:t> +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a:t>
            </a:r>
          </a:p>
          <a:p>
            <a:pPr marL="0" indent="0">
              <a:spcBef>
                <a:spcPts val="400"/>
              </a:spcBef>
              <a:buNone/>
            </a:pPr>
            <a:r>
              <a:rPr lang="en-IN" sz="2000"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4649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sp>
        <p:nvSpPr>
          <p:cNvPr id="17" name="Content Placeholder 2">
            <a:extLst>
              <a:ext uri="{FF2B5EF4-FFF2-40B4-BE49-F238E27FC236}">
                <a16:creationId xmlns:a16="http://schemas.microsoft.com/office/drawing/2014/main" id="{C5F4686D-2AA8-44CE-99E6-523FBA67A832}"/>
              </a:ext>
            </a:extLst>
          </p:cNvPr>
          <p:cNvSpPr txBox="1">
            <a:spLocks/>
          </p:cNvSpPr>
          <p:nvPr/>
        </p:nvSpPr>
        <p:spPr>
          <a:xfrm>
            <a:off x="1277532" y="1521417"/>
            <a:ext cx="9359757" cy="4657710"/>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b="0" dirty="0">
                <a:solidFill>
                  <a:srgbClr val="569CD6"/>
                </a:solidFill>
                <a:effectLst/>
                <a:latin typeface="Lucida Console" panose="020B0609040504020204" pitchFamily="49" charset="0"/>
              </a:rPr>
              <a:t>function</a:t>
            </a: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addNumWithPromise</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a</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2</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3</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P</a:t>
            </a:r>
            <a:r>
              <a:rPr lang="en-IN" b="0" dirty="0">
                <a:solidFill>
                  <a:srgbClr val="D4D4D4"/>
                </a:solidFill>
                <a:effectLst/>
                <a:latin typeface="Lucida Console" panose="020B0609040504020204" pitchFamily="49" charset="0"/>
              </a:rPr>
              <a:t> = </a:t>
            </a:r>
            <a:r>
              <a:rPr lang="en-IN" b="0" dirty="0">
                <a:solidFill>
                  <a:srgbClr val="569CD6"/>
                </a:solidFill>
                <a:effectLst/>
                <a:latin typeface="Lucida Console" panose="020B0609040504020204" pitchFamily="49" charset="0"/>
              </a:rPr>
              <a:t>new</a:t>
            </a:r>
            <a:r>
              <a:rPr lang="en-IN" b="0" dirty="0">
                <a:solidFill>
                  <a:srgbClr val="D4D4D4"/>
                </a:solidFill>
                <a:effectLst/>
                <a:latin typeface="Lucida Console" panose="020B0609040504020204" pitchFamily="49" charset="0"/>
              </a:rPr>
              <a:t> </a:t>
            </a:r>
            <a:r>
              <a:rPr lang="en-IN" b="0" dirty="0">
                <a:solidFill>
                  <a:srgbClr val="4EC9B0"/>
                </a:solidFill>
                <a:effectLst/>
                <a:latin typeface="Lucida Console" panose="020B0609040504020204" pitchFamily="49" charset="0"/>
              </a:rPr>
              <a:t>Promise</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resolve</a:t>
            </a: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reject</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setTimeout</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5</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resolve</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1000</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p>
          <a:p>
            <a:pPr marL="0" indent="0">
              <a:spcBef>
                <a:spcPts val="400"/>
              </a:spcBef>
              <a:buNone/>
            </a:pPr>
            <a:br>
              <a:rPr lang="en-IN" b="0" dirty="0">
                <a:solidFill>
                  <a:srgbClr val="D4D4D4"/>
                </a:solidFill>
                <a:effectLst/>
                <a:latin typeface="Lucida Console" panose="020B0609040504020204" pitchFamily="49" charset="0"/>
              </a:rPr>
            </a:b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P</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then</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console</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log</a:t>
            </a:r>
            <a:r>
              <a:rPr lang="en-IN" b="0" dirty="0">
                <a:solidFill>
                  <a:srgbClr val="D4D4D4"/>
                </a:solidFill>
                <a:effectLst/>
                <a:latin typeface="Lucida Console" panose="020B0609040504020204" pitchFamily="49" charset="0"/>
              </a:rPr>
              <a:t>(</a:t>
            </a:r>
            <a:r>
              <a:rPr lang="en-IN" b="0" dirty="0">
                <a:solidFill>
                  <a:srgbClr val="CE9178"/>
                </a:solidFill>
                <a:effectLst/>
                <a:latin typeface="Lucida Console" panose="020B0609040504020204" pitchFamily="49" charset="0"/>
              </a:rPr>
              <a:t>'sum ='</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a</a:t>
            </a:r>
            <a:r>
              <a:rPr lang="en-IN" b="0" dirty="0">
                <a:solidFill>
                  <a:srgbClr val="D4D4D4"/>
                </a:solidFill>
                <a:effectLst/>
                <a:latin typeface="Lucida Console" panose="020B0609040504020204" pitchFamily="49" charset="0"/>
              </a:rPr>
              <a:t> +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60184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Async / Await</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A525CE82-99BB-4EFD-AD35-9EB5D6A29387}"/>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The async and await keywords enable asynchronous, promise-based behavior to be written in a cleaner style.</a:t>
            </a:r>
          </a:p>
          <a:p>
            <a:pPr marL="0" indent="0">
              <a:buClr>
                <a:srgbClr val="FFD600"/>
              </a:buClr>
              <a:buNone/>
            </a:pPr>
            <a:r>
              <a:rPr lang="en-US" sz="2400" dirty="0"/>
              <a:t>The function should start with async keyword</a:t>
            </a:r>
          </a:p>
          <a:p>
            <a:pPr marL="0" indent="0">
              <a:buClr>
                <a:srgbClr val="FFD600"/>
              </a:buClr>
              <a:buNone/>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10715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Pre-requisites?</a:t>
            </a:r>
          </a:p>
        </p:txBody>
      </p:sp>
      <p:sp>
        <p:nvSpPr>
          <p:cNvPr id="3" name="Content Placeholder 2"/>
          <p:cNvSpPr>
            <a:spLocks noGrp="1"/>
          </p:cNvSpPr>
          <p:nvPr>
            <p:ph idx="1"/>
          </p:nvPr>
        </p:nvSpPr>
        <p:spPr>
          <a:xfrm>
            <a:off x="1295400" y="1763569"/>
            <a:ext cx="9601200" cy="2225335"/>
          </a:xfrm>
        </p:spPr>
        <p:txBody>
          <a:bodyPr>
            <a:normAutofit fontScale="92500" lnSpcReduction="20000"/>
          </a:bodyPr>
          <a:lstStyle/>
          <a:p>
            <a:pPr marL="0" indent="0">
              <a:buClr>
                <a:srgbClr val="41B883"/>
              </a:buClr>
              <a:buNone/>
            </a:pPr>
            <a:r>
              <a:rPr lang="en-US" sz="3200" dirty="0"/>
              <a:t>Intermediate level of knowledge in </a:t>
            </a:r>
          </a:p>
          <a:p>
            <a:pPr>
              <a:buClr>
                <a:srgbClr val="41B883"/>
              </a:buClr>
            </a:pPr>
            <a:r>
              <a:rPr lang="en-US" sz="3200" dirty="0"/>
              <a:t>HTML</a:t>
            </a:r>
          </a:p>
          <a:p>
            <a:pPr>
              <a:buClr>
                <a:srgbClr val="41B883"/>
              </a:buClr>
            </a:pPr>
            <a:r>
              <a:rPr lang="en-US" sz="3200" dirty="0"/>
              <a:t>CSS</a:t>
            </a:r>
          </a:p>
          <a:p>
            <a:pPr>
              <a:buClr>
                <a:srgbClr val="41B883"/>
              </a:buClr>
            </a:pPr>
            <a:r>
              <a:rPr lang="en-US" sz="3200" dirty="0"/>
              <a:t>JavaScript (ES6 Syntax)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20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95400" y="2840966"/>
            <a:ext cx="9601200" cy="1147938"/>
          </a:xfrm>
        </p:spPr>
        <p:txBody>
          <a:bodyPr>
            <a:normAutofit/>
          </a:bodyPr>
          <a:lstStyle/>
          <a:p>
            <a:pPr marL="0" indent="0" algn="ctr">
              <a:buClr>
                <a:srgbClr val="41B883"/>
              </a:buClr>
              <a:buNone/>
            </a:pPr>
            <a:r>
              <a:rPr lang="en-US" sz="4800" dirty="0"/>
              <a:t>Let’s See some code!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790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Create Vue App</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We use Vue CLI to bootstrap the new app. After installing the CLI just run the command and follow the steps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412610" y="4869401"/>
            <a:ext cx="9359757" cy="14024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solidFill>
                <a:schemeClr val="bg1"/>
              </a:solidFill>
              <a:latin typeface="Lucida Console" panose="020B0609040504020204" pitchFamily="49" charset="0"/>
            </a:endParaRPr>
          </a:p>
          <a:p>
            <a:pPr marL="0" indent="0">
              <a:buClr>
                <a:srgbClr val="41B883"/>
              </a:buClr>
              <a:buFont typeface="Arial" pitchFamily="34" charset="0"/>
              <a:buNone/>
            </a:pPr>
            <a:r>
              <a:rPr lang="en-US" sz="1800" dirty="0">
                <a:solidFill>
                  <a:schemeClr val="bg1"/>
                </a:solidFill>
                <a:latin typeface="Lucida Console" panose="020B0609040504020204" pitchFamily="49" charset="0"/>
              </a:rPr>
              <a:t>vue create &lt;project-name&gt;</a:t>
            </a:r>
          </a:p>
          <a:p>
            <a:pPr marL="0" indent="0">
              <a:buClr>
                <a:srgbClr val="41B883"/>
              </a:buClr>
              <a:buFont typeface="Arial" pitchFamily="34" charset="0"/>
              <a:buNone/>
            </a:pPr>
            <a:endParaRPr lang="en-US" sz="2800" dirty="0">
              <a:solidFill>
                <a:schemeClr val="bg1"/>
              </a:solidFill>
              <a:latin typeface="Lucida Console" panose="020B0609040504020204" pitchFamily="49" charset="0"/>
            </a:endParaRPr>
          </a:p>
        </p:txBody>
      </p:sp>
      <p:sp>
        <p:nvSpPr>
          <p:cNvPr id="17" name="Content Placeholder 2">
            <a:extLst>
              <a:ext uri="{FF2B5EF4-FFF2-40B4-BE49-F238E27FC236}">
                <a16:creationId xmlns:a16="http://schemas.microsoft.com/office/drawing/2014/main" id="{330C20A6-2483-434B-BD14-F29045EA0397}"/>
              </a:ext>
            </a:extLst>
          </p:cNvPr>
          <p:cNvSpPr txBox="1">
            <a:spLocks/>
          </p:cNvSpPr>
          <p:nvPr/>
        </p:nvSpPr>
        <p:spPr>
          <a:xfrm>
            <a:off x="1363849" y="2808495"/>
            <a:ext cx="9359757" cy="14024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dirty="0">
              <a:solidFill>
                <a:schemeClr val="bg1"/>
              </a:solidFill>
              <a:latin typeface="Lucida Console" panose="020B0609040504020204" pitchFamily="49" charset="0"/>
            </a:endParaRPr>
          </a:p>
          <a:p>
            <a:pPr marL="0" indent="0">
              <a:buClr>
                <a:srgbClr val="41B883"/>
              </a:buClr>
              <a:buFont typeface="Arial" pitchFamily="34" charset="0"/>
              <a:buNone/>
            </a:pPr>
            <a:r>
              <a:rPr lang="en-US" dirty="0" err="1">
                <a:solidFill>
                  <a:schemeClr val="bg1"/>
                </a:solidFill>
                <a:latin typeface="Lucida Console" panose="020B0609040504020204" pitchFamily="49" charset="0"/>
              </a:rPr>
              <a:t>npm</a:t>
            </a:r>
            <a:r>
              <a:rPr lang="en-US" dirty="0">
                <a:solidFill>
                  <a:schemeClr val="bg1"/>
                </a:solidFill>
                <a:latin typeface="Lucida Console" panose="020B0609040504020204" pitchFamily="49" charset="0"/>
              </a:rPr>
              <a:t> install –g @vue/cli</a:t>
            </a:r>
          </a:p>
        </p:txBody>
      </p:sp>
    </p:spTree>
    <p:extLst>
      <p:ext uri="{BB962C8B-B14F-4D97-AF65-F5344CB8AC3E}">
        <p14:creationId xmlns:p14="http://schemas.microsoft.com/office/powerpoint/2010/main" val="338474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Concepts</a:t>
            </a:r>
          </a:p>
        </p:txBody>
      </p:sp>
      <p:sp>
        <p:nvSpPr>
          <p:cNvPr id="3" name="Content Placeholder 2"/>
          <p:cNvSpPr>
            <a:spLocks noGrp="1"/>
          </p:cNvSpPr>
          <p:nvPr>
            <p:ph idx="1"/>
          </p:nvPr>
        </p:nvSpPr>
        <p:spPr>
          <a:xfrm>
            <a:off x="1295400" y="1723505"/>
            <a:ext cx="9601200" cy="4476012"/>
          </a:xfrm>
        </p:spPr>
        <p:txBody>
          <a:bodyPr>
            <a:noAutofit/>
          </a:bodyPr>
          <a:lstStyle/>
          <a:p>
            <a:pPr>
              <a:buClr>
                <a:srgbClr val="41B883"/>
              </a:buClr>
            </a:pPr>
            <a:r>
              <a:rPr lang="en-US" sz="2400" dirty="0">
                <a:solidFill>
                  <a:srgbClr val="304455"/>
                </a:solidFill>
                <a:latin typeface="Source Sans Pro" panose="020B0503030403020204" pitchFamily="34" charset="0"/>
              </a:rPr>
              <a:t>SPA (Single File Application)</a:t>
            </a:r>
          </a:p>
          <a:p>
            <a:pPr>
              <a:buClr>
                <a:srgbClr val="41B883"/>
              </a:buClr>
            </a:pPr>
            <a:r>
              <a:rPr lang="en-US" sz="2400" dirty="0">
                <a:solidFill>
                  <a:srgbClr val="304455"/>
                </a:solidFill>
                <a:latin typeface="Source Sans Pro" panose="020B0503030403020204" pitchFamily="34" charset="0"/>
              </a:rPr>
              <a:t>Vue SFC (Single File Component)</a:t>
            </a:r>
          </a:p>
          <a:p>
            <a:pPr>
              <a:buClr>
                <a:srgbClr val="41B883"/>
              </a:buClr>
            </a:pPr>
            <a:r>
              <a:rPr lang="en-US" sz="2400" dirty="0">
                <a:solidFill>
                  <a:srgbClr val="304455"/>
                </a:solidFill>
                <a:latin typeface="Source Sans Pro" panose="020B0503030403020204" pitchFamily="34" charset="0"/>
              </a:rPr>
              <a:t>Virtual DOM</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spTree>
    <p:extLst>
      <p:ext uri="{BB962C8B-B14F-4D97-AF65-F5344CB8AC3E}">
        <p14:creationId xmlns:p14="http://schemas.microsoft.com/office/powerpoint/2010/main" val="249280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8" name="Picture 7">
            <a:extLst>
              <a:ext uri="{FF2B5EF4-FFF2-40B4-BE49-F238E27FC236}">
                <a16:creationId xmlns:a16="http://schemas.microsoft.com/office/drawing/2014/main" id="{B5D2E93A-062F-4911-A14F-3C3677AE2573}"/>
              </a:ext>
            </a:extLst>
          </p:cNvPr>
          <p:cNvPicPr>
            <a:picLocks noChangeAspect="1"/>
          </p:cNvPicPr>
          <p:nvPr/>
        </p:nvPicPr>
        <p:blipFill>
          <a:blip r:embed="rId4"/>
          <a:stretch>
            <a:fillRect/>
          </a:stretch>
        </p:blipFill>
        <p:spPr>
          <a:xfrm>
            <a:off x="1295400" y="1723502"/>
            <a:ext cx="8753475" cy="1565676"/>
          </a:xfrm>
          <a:prstGeom prst="rect">
            <a:avLst/>
          </a:prstGeom>
        </p:spPr>
      </p:pic>
    </p:spTree>
    <p:extLst>
      <p:ext uri="{BB962C8B-B14F-4D97-AF65-F5344CB8AC3E}">
        <p14:creationId xmlns:p14="http://schemas.microsoft.com/office/powerpoint/2010/main" val="3190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HTML 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16" name="Content Placeholder 9">
            <a:extLst>
              <a:ext uri="{FF2B5EF4-FFF2-40B4-BE49-F238E27FC236}">
                <a16:creationId xmlns:a16="http://schemas.microsoft.com/office/drawing/2014/main" id="{D0690791-5548-4F42-A901-8992EF73B9A4}"/>
              </a:ext>
            </a:extLst>
          </p:cNvPr>
          <p:cNvPicPr>
            <a:picLocks noGrp="1" noChangeAspect="1"/>
          </p:cNvPicPr>
          <p:nvPr>
            <p:ph idx="1"/>
          </p:nvPr>
        </p:nvPicPr>
        <p:blipFill>
          <a:blip r:embed="rId4"/>
          <a:stretch>
            <a:fillRect/>
          </a:stretch>
        </p:blipFill>
        <p:spPr>
          <a:xfrm>
            <a:off x="1553885" y="1484118"/>
            <a:ext cx="7634174" cy="4388460"/>
          </a:xfrm>
        </p:spPr>
      </p:pic>
    </p:spTree>
    <p:extLst>
      <p:ext uri="{BB962C8B-B14F-4D97-AF65-F5344CB8AC3E}">
        <p14:creationId xmlns:p14="http://schemas.microsoft.com/office/powerpoint/2010/main" val="398266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Virtual 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7" name="Picture 6">
            <a:extLst>
              <a:ext uri="{FF2B5EF4-FFF2-40B4-BE49-F238E27FC236}">
                <a16:creationId xmlns:a16="http://schemas.microsoft.com/office/drawing/2014/main" id="{352E0324-8AAA-4859-82F3-4F1ECFDCBDF9}"/>
              </a:ext>
            </a:extLst>
          </p:cNvPr>
          <p:cNvPicPr>
            <a:picLocks noChangeAspect="1"/>
          </p:cNvPicPr>
          <p:nvPr/>
        </p:nvPicPr>
        <p:blipFill>
          <a:blip r:embed="rId4"/>
          <a:stretch>
            <a:fillRect/>
          </a:stretch>
        </p:blipFill>
        <p:spPr>
          <a:xfrm>
            <a:off x="1944282" y="1996440"/>
            <a:ext cx="6199593" cy="3288673"/>
          </a:xfrm>
          <a:prstGeom prst="rect">
            <a:avLst/>
          </a:prstGeom>
        </p:spPr>
      </p:pic>
    </p:spTree>
    <p:extLst>
      <p:ext uri="{BB962C8B-B14F-4D97-AF65-F5344CB8AC3E}">
        <p14:creationId xmlns:p14="http://schemas.microsoft.com/office/powerpoint/2010/main" val="360264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Component (SFC)</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348523" y="1505164"/>
            <a:ext cx="9359757" cy="315930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template</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D4D4D4"/>
                </a:solidFill>
                <a:effectLst/>
                <a:latin typeface="Lucida Console" panose="020B0609040504020204" pitchFamily="49" charset="0"/>
              </a:rPr>
              <a:t>  </a:t>
            </a:r>
            <a:r>
              <a:rPr lang="en-US" sz="1600" b="0" dirty="0">
                <a:solidFill>
                  <a:srgbClr val="808080"/>
                </a:solidFill>
                <a:effectLst/>
                <a:latin typeface="Lucida Console" panose="020B0609040504020204" pitchFamily="49" charset="0"/>
              </a:rPr>
              <a:t>&lt;!</a:t>
            </a:r>
            <a:r>
              <a:rPr lang="en-US" sz="1600" b="0" dirty="0">
                <a:solidFill>
                  <a:srgbClr val="F44747"/>
                </a:solidFill>
                <a:effectLst/>
                <a:latin typeface="Lucida Console" panose="020B0609040504020204" pitchFamily="49" charset="0"/>
              </a:rPr>
              <a:t>–- html goes here </a:t>
            </a:r>
            <a:r>
              <a:rPr lang="en-US" sz="1600" b="0" dirty="0">
                <a:solidFill>
                  <a:srgbClr val="D4D4D4"/>
                </a:solidFill>
                <a:effectLst/>
                <a:latin typeface="Lucida Console" panose="020B0609040504020204" pitchFamily="49" charset="0"/>
              </a:rPr>
              <a:t>-</a:t>
            </a:r>
            <a:r>
              <a:rPr lang="en-US" sz="1600" b="0" dirty="0">
                <a:solidFill>
                  <a:srgbClr val="F44747"/>
                </a:solidFill>
                <a:effectLst/>
                <a:latin typeface="Lucida Console" panose="020B0609040504020204" pitchFamily="49" charset="0"/>
              </a:rPr>
              <a: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template</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br>
              <a:rPr lang="en-US" sz="1600" b="0" dirty="0">
                <a:solidFill>
                  <a:srgbClr val="D4D4D4"/>
                </a:solidFill>
                <a:effectLst/>
                <a:latin typeface="Lucida Console" panose="020B0609040504020204" pitchFamily="49" charset="0"/>
              </a:rPr>
            </a:b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script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6A9955"/>
                </a:solidFill>
                <a:effectLst/>
                <a:latin typeface="Lucida Console" panose="020B0609040504020204" pitchFamily="49" charset="0"/>
              </a:rPr>
              <a:t>// script goes here</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script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br>
              <a:rPr lang="en-US" sz="1600" b="0" dirty="0">
                <a:solidFill>
                  <a:srgbClr val="D4D4D4"/>
                </a:solidFill>
                <a:effectLst/>
                <a:latin typeface="Lucida Console" panose="020B0609040504020204" pitchFamily="49" charset="0"/>
              </a:rPr>
            </a:b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style</a:t>
            </a:r>
            <a:r>
              <a:rPr lang="en-US" sz="1600" b="0" dirty="0">
                <a:solidFill>
                  <a:srgbClr val="D4D4D4"/>
                </a:solidFill>
                <a:effectLst/>
                <a:latin typeface="Lucida Console" panose="020B0609040504020204" pitchFamily="49" charset="0"/>
              </a:rPr>
              <a:t> </a:t>
            </a:r>
            <a:r>
              <a:rPr lang="en-US" sz="1600" b="0" dirty="0">
                <a:solidFill>
                  <a:srgbClr val="9CDCFE"/>
                </a:solidFill>
                <a:effectLst/>
                <a:latin typeface="Lucida Console" panose="020B0609040504020204" pitchFamily="49" charset="0"/>
              </a:rPr>
              <a:t>lang</a:t>
            </a:r>
            <a:r>
              <a:rPr lang="en-US" sz="1600" b="0" dirty="0">
                <a:solidFill>
                  <a:srgbClr val="D4D4D4"/>
                </a:solidFill>
                <a:effectLst/>
                <a:latin typeface="Lucida Console" panose="020B0609040504020204" pitchFamily="49" charset="0"/>
              </a:rPr>
              <a:t>=“</a:t>
            </a:r>
            <a:r>
              <a:rPr lang="en-US" sz="1600" b="0" dirty="0">
                <a:solidFill>
                  <a:srgbClr val="9CDCFE"/>
                </a:solidFill>
                <a:effectLst/>
                <a:latin typeface="Lucida Console" panose="020B0609040504020204" pitchFamily="49" charset="0"/>
              </a:rPr>
              <a:t>scss</a:t>
            </a:r>
            <a:r>
              <a:rPr lang="en-US" sz="1600" b="0" dirty="0">
                <a:solidFill>
                  <a:srgbClr val="D4D4D4"/>
                </a:solidFill>
                <a:effectLst/>
                <a:latin typeface="Lucida Console" panose="020B0609040504020204" pitchFamily="49" charset="0"/>
              </a:rPr>
              <a: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D4D4D4"/>
                </a:solidFill>
                <a:effectLst/>
                <a:latin typeface="Lucida Console" panose="020B0609040504020204" pitchFamily="49" charset="0"/>
              </a:rPr>
              <a:t> // Css goes here</a:t>
            </a:r>
          </a:p>
          <a:p>
            <a:pPr marL="0" indent="0">
              <a:spcBef>
                <a:spcPts val="400"/>
              </a:spcBef>
              <a:buNone/>
            </a:pPr>
            <a:r>
              <a:rPr lang="en-US" sz="1600" b="0" dirty="0">
                <a:solidFill>
                  <a:srgbClr val="D4D4D4"/>
                </a:solidFill>
                <a:effectLst/>
                <a:latin typeface="Lucida Console" panose="020B0609040504020204" pitchFamily="49" charset="0"/>
              </a:rPr>
              <a:t>&lt;/</a:t>
            </a:r>
            <a:r>
              <a:rPr lang="en-US" sz="1600" b="0" dirty="0">
                <a:solidFill>
                  <a:srgbClr val="D7BA7D"/>
                </a:solidFill>
                <a:effectLst/>
                <a:latin typeface="Lucida Console" panose="020B0609040504020204" pitchFamily="49" charset="0"/>
              </a:rPr>
              <a:t>style</a:t>
            </a:r>
            <a:r>
              <a:rPr lang="en-US" sz="1600" b="0" dirty="0">
                <a:solidFill>
                  <a:srgbClr val="D4D4D4"/>
                </a:solidFill>
                <a:effectLst/>
                <a:latin typeface="Lucida Console" panose="020B0609040504020204" pitchFamily="49" charset="0"/>
              </a:rPr>
              <a:t>&gt;</a:t>
            </a:r>
          </a:p>
          <a:p>
            <a:pPr marL="0" indent="0">
              <a:spcBef>
                <a:spcPts val="400"/>
              </a:spcBef>
              <a:buNone/>
            </a:pPr>
            <a:br>
              <a:rPr lang="en-US" sz="1600" b="0" dirty="0">
                <a:solidFill>
                  <a:srgbClr val="D4D4D4"/>
                </a:solidFill>
                <a:effectLst/>
                <a:latin typeface="Lucida Console" panose="020B0609040504020204" pitchFamily="49" charset="0"/>
              </a:rPr>
            </a:br>
            <a:endParaRPr lang="en-US" sz="1600" b="0" dirty="0">
              <a:solidFill>
                <a:srgbClr val="D4D4D4"/>
              </a:solidFill>
              <a:effectLst/>
              <a:latin typeface="Lucida Console" panose="020B0609040504020204" pitchFamily="49" charset="0"/>
            </a:endParaRPr>
          </a:p>
          <a:p>
            <a:pPr marL="0" indent="0">
              <a:spcBef>
                <a:spcPts val="400"/>
              </a:spcBef>
              <a:buClr>
                <a:srgbClr val="41B883"/>
              </a:buClr>
              <a:buNone/>
            </a:pPr>
            <a:endParaRPr lang="en-US" sz="12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99283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main.js (The Entry point)</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348523" y="1505165"/>
            <a:ext cx="9359757" cy="2063658"/>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2400" b="0" dirty="0">
                <a:solidFill>
                  <a:srgbClr val="C586C0"/>
                </a:solidFill>
                <a:effectLst/>
                <a:latin typeface="Lucida Console" panose="020B0609040504020204" pitchFamily="49" charset="0"/>
              </a:rPr>
              <a:t>import</a:t>
            </a:r>
            <a:r>
              <a:rPr lang="en-IN" sz="2400" b="0" dirty="0">
                <a:solidFill>
                  <a:srgbClr val="D4D4D4"/>
                </a:solidFill>
                <a:effectLst/>
                <a:latin typeface="Lucida Console" panose="020B0609040504020204" pitchFamily="49" charset="0"/>
              </a:rPr>
              <a:t> { </a:t>
            </a:r>
            <a:r>
              <a:rPr lang="en-IN" sz="2400" b="0" dirty="0">
                <a:solidFill>
                  <a:srgbClr val="9CDCFE"/>
                </a:solidFill>
                <a:effectLst/>
                <a:latin typeface="Lucida Console" panose="020B0609040504020204" pitchFamily="49" charset="0"/>
              </a:rPr>
              <a:t>createApp</a:t>
            </a:r>
            <a:r>
              <a:rPr lang="en-IN" sz="2400" b="0" dirty="0">
                <a:solidFill>
                  <a:srgbClr val="D4D4D4"/>
                </a:solidFill>
                <a:effectLst/>
                <a:latin typeface="Lucida Console" panose="020B0609040504020204" pitchFamily="49" charset="0"/>
              </a:rPr>
              <a:t> } </a:t>
            </a:r>
            <a:r>
              <a:rPr lang="en-IN" sz="2400" b="0" dirty="0">
                <a:solidFill>
                  <a:srgbClr val="C586C0"/>
                </a:solidFill>
                <a:effectLst/>
                <a:latin typeface="Lucida Console" panose="020B0609040504020204" pitchFamily="49" charset="0"/>
              </a:rPr>
              <a:t>from</a:t>
            </a:r>
            <a:r>
              <a:rPr lang="en-IN" sz="2400" b="0" dirty="0">
                <a:solidFill>
                  <a:srgbClr val="D4D4D4"/>
                </a:solidFill>
                <a:effectLst/>
                <a:latin typeface="Lucida Console" panose="020B0609040504020204" pitchFamily="49" charset="0"/>
              </a:rPr>
              <a:t> </a:t>
            </a:r>
            <a:r>
              <a:rPr lang="en-IN" sz="2400" b="0" dirty="0">
                <a:solidFill>
                  <a:srgbClr val="CE9178"/>
                </a:solidFill>
                <a:effectLst/>
                <a:latin typeface="Lucida Console" panose="020B0609040504020204" pitchFamily="49" charset="0"/>
              </a:rPr>
              <a:t>'</a:t>
            </a:r>
            <a:r>
              <a:rPr lang="en-IN" sz="2400" b="0" dirty="0" err="1">
                <a:solidFill>
                  <a:srgbClr val="CE9178"/>
                </a:solidFill>
                <a:effectLst/>
                <a:latin typeface="Lucida Console" panose="020B0609040504020204" pitchFamily="49" charset="0"/>
              </a:rPr>
              <a:t>vue</a:t>
            </a:r>
            <a:r>
              <a:rPr lang="en-IN" sz="2400" b="0" dirty="0">
                <a:solidFill>
                  <a:srgbClr val="CE9178"/>
                </a:solidFill>
                <a:effectLst/>
                <a:latin typeface="Lucida Console" panose="020B0609040504020204" pitchFamily="49" charset="0"/>
              </a:rPr>
              <a:t>'</a:t>
            </a:r>
            <a:endParaRPr lang="en-IN" sz="2400" b="0" dirty="0">
              <a:solidFill>
                <a:srgbClr val="D4D4D4"/>
              </a:solidFill>
              <a:effectLst/>
              <a:latin typeface="Lucida Console" panose="020B0609040504020204" pitchFamily="49" charset="0"/>
            </a:endParaRPr>
          </a:p>
          <a:p>
            <a:pPr marL="0" indent="0">
              <a:spcBef>
                <a:spcPts val="400"/>
              </a:spcBef>
              <a:buNone/>
            </a:pPr>
            <a:r>
              <a:rPr lang="en-IN" sz="2400" b="0" dirty="0">
                <a:solidFill>
                  <a:srgbClr val="C586C0"/>
                </a:solidFill>
                <a:effectLst/>
                <a:latin typeface="Lucida Console" panose="020B0609040504020204" pitchFamily="49" charset="0"/>
              </a:rPr>
              <a:t>import</a:t>
            </a:r>
            <a:r>
              <a:rPr lang="en-IN" sz="2400" b="0" dirty="0">
                <a:solidFill>
                  <a:srgbClr val="D4D4D4"/>
                </a:solidFill>
                <a:effectLst/>
                <a:latin typeface="Lucida Console" panose="020B0609040504020204" pitchFamily="49" charset="0"/>
              </a:rPr>
              <a:t> </a:t>
            </a:r>
            <a:r>
              <a:rPr lang="en-IN" sz="2400" b="0" dirty="0">
                <a:solidFill>
                  <a:srgbClr val="9CDCFE"/>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 </a:t>
            </a:r>
            <a:r>
              <a:rPr lang="en-IN" sz="2400" b="0" dirty="0">
                <a:solidFill>
                  <a:srgbClr val="C586C0"/>
                </a:solidFill>
                <a:effectLst/>
                <a:latin typeface="Lucida Console" panose="020B0609040504020204" pitchFamily="49" charset="0"/>
              </a:rPr>
              <a:t>from</a:t>
            </a:r>
            <a:r>
              <a:rPr lang="en-IN" sz="2400" b="0" dirty="0">
                <a:solidFill>
                  <a:srgbClr val="D4D4D4"/>
                </a:solidFill>
                <a:effectLst/>
                <a:latin typeface="Lucida Console" panose="020B0609040504020204" pitchFamily="49" charset="0"/>
              </a:rPr>
              <a:t> </a:t>
            </a:r>
            <a:r>
              <a:rPr lang="en-IN" sz="2400" b="0" dirty="0">
                <a:solidFill>
                  <a:srgbClr val="CE9178"/>
                </a:solidFill>
                <a:effectLst/>
                <a:latin typeface="Lucida Console" panose="020B0609040504020204" pitchFamily="49" charset="0"/>
              </a:rPr>
              <a:t>'./</a:t>
            </a:r>
            <a:r>
              <a:rPr lang="en-IN" sz="2400" b="0" dirty="0" err="1">
                <a:solidFill>
                  <a:srgbClr val="CE9178"/>
                </a:solidFill>
                <a:effectLst/>
                <a:latin typeface="Lucida Console" panose="020B0609040504020204" pitchFamily="49" charset="0"/>
              </a:rPr>
              <a:t>App.vue</a:t>
            </a:r>
            <a:r>
              <a:rPr lang="en-IN" sz="2400" b="0" dirty="0">
                <a:solidFill>
                  <a:srgbClr val="CE9178"/>
                </a:solidFill>
                <a:effectLst/>
                <a:latin typeface="Lucida Console" panose="020B0609040504020204" pitchFamily="49" charset="0"/>
              </a:rPr>
              <a:t>'</a:t>
            </a:r>
            <a:endParaRPr lang="en-IN" sz="2400" b="0" dirty="0">
              <a:solidFill>
                <a:srgbClr val="D4D4D4"/>
              </a:solidFill>
              <a:effectLst/>
              <a:latin typeface="Lucida Console" panose="020B0609040504020204" pitchFamily="49" charset="0"/>
            </a:endParaRPr>
          </a:p>
          <a:p>
            <a:pPr marL="0" indent="0">
              <a:spcBef>
                <a:spcPts val="400"/>
              </a:spcBef>
              <a:buNone/>
            </a:pPr>
            <a:br>
              <a:rPr lang="en-IN" sz="2400" b="0" dirty="0">
                <a:solidFill>
                  <a:srgbClr val="D4D4D4"/>
                </a:solidFill>
                <a:effectLst/>
                <a:latin typeface="Lucida Console" panose="020B0609040504020204" pitchFamily="49" charset="0"/>
              </a:rPr>
            </a:br>
            <a:r>
              <a:rPr lang="en-IN" sz="2400" b="0" dirty="0">
                <a:solidFill>
                  <a:srgbClr val="DCDCAA"/>
                </a:solidFill>
                <a:effectLst/>
                <a:latin typeface="Lucida Console" panose="020B0609040504020204" pitchFamily="49" charset="0"/>
              </a:rPr>
              <a:t>createApp</a:t>
            </a:r>
            <a:r>
              <a:rPr lang="en-IN" sz="2400" b="0" dirty="0">
                <a:solidFill>
                  <a:srgbClr val="D4D4D4"/>
                </a:solidFill>
                <a:effectLst/>
                <a:latin typeface="Lucida Console" panose="020B0609040504020204" pitchFamily="49" charset="0"/>
              </a:rPr>
              <a:t>(</a:t>
            </a:r>
            <a:r>
              <a:rPr lang="en-IN" sz="2400" b="0" dirty="0">
                <a:solidFill>
                  <a:srgbClr val="9CDCFE"/>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a:t>
            </a:r>
            <a:r>
              <a:rPr lang="en-IN" sz="2400" b="0" dirty="0">
                <a:solidFill>
                  <a:srgbClr val="DCDCAA"/>
                </a:solidFill>
                <a:effectLst/>
                <a:latin typeface="Lucida Console" panose="020B0609040504020204" pitchFamily="49" charset="0"/>
              </a:rPr>
              <a:t>mount</a:t>
            </a:r>
            <a:r>
              <a:rPr lang="en-IN" sz="2400" b="0" dirty="0">
                <a:solidFill>
                  <a:srgbClr val="D4D4D4"/>
                </a:solidFill>
                <a:effectLst/>
                <a:latin typeface="Lucida Console" panose="020B0609040504020204" pitchFamily="49" charset="0"/>
              </a:rPr>
              <a:t>(</a:t>
            </a:r>
            <a:r>
              <a:rPr lang="en-IN" sz="2400" b="0" dirty="0">
                <a:solidFill>
                  <a:srgbClr val="CE9178"/>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a:t>
            </a:r>
          </a:p>
          <a:p>
            <a:pPr marL="0" indent="0">
              <a:spcBef>
                <a:spcPts val="400"/>
              </a:spcBef>
              <a:buNone/>
            </a:pPr>
            <a:br>
              <a:rPr lang="en-IN" sz="2400" b="0" dirty="0">
                <a:solidFill>
                  <a:srgbClr val="D4D4D4"/>
                </a:solidFill>
                <a:effectLst/>
                <a:latin typeface="Lucida Console" panose="020B0609040504020204" pitchFamily="49" charset="0"/>
              </a:rPr>
            </a:br>
            <a:endParaRPr lang="en-US" sz="2400" b="0" dirty="0">
              <a:solidFill>
                <a:srgbClr val="D4D4D4"/>
              </a:solidFill>
              <a:effectLst/>
              <a:latin typeface="Lucida Console" panose="020B0609040504020204" pitchFamily="49" charset="0"/>
            </a:endParaRPr>
          </a:p>
          <a:p>
            <a:pPr marL="0" indent="0">
              <a:spcBef>
                <a:spcPts val="400"/>
              </a:spcBef>
              <a:buClr>
                <a:srgbClr val="41B883"/>
              </a:buClr>
              <a:buNone/>
            </a:pPr>
            <a:endParaRPr lang="en-US" sz="2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52375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Options API</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400" dirty="0">
                <a:solidFill>
                  <a:srgbClr val="304455"/>
                </a:solidFill>
                <a:latin typeface="+mj-lt"/>
              </a:rPr>
              <a:t>data  -  to have local reactive data</a:t>
            </a:r>
          </a:p>
          <a:p>
            <a:pPr>
              <a:buClr>
                <a:srgbClr val="41B883"/>
              </a:buClr>
            </a:pPr>
            <a:r>
              <a:rPr lang="en-US" sz="2400" dirty="0">
                <a:solidFill>
                  <a:srgbClr val="304455"/>
                </a:solidFill>
                <a:latin typeface="+mj-lt"/>
              </a:rPr>
              <a:t>Methods  -  functions to perform some operations</a:t>
            </a:r>
          </a:p>
          <a:p>
            <a:pPr>
              <a:buClr>
                <a:srgbClr val="41B883"/>
              </a:buClr>
            </a:pPr>
            <a:r>
              <a:rPr lang="en-US" sz="2400" dirty="0">
                <a:solidFill>
                  <a:srgbClr val="304455"/>
                </a:solidFill>
                <a:latin typeface="+mj-lt"/>
              </a:rPr>
              <a:t>Computed  -  simple expressions </a:t>
            </a:r>
          </a:p>
          <a:p>
            <a:pPr>
              <a:buClr>
                <a:srgbClr val="41B883"/>
              </a:buClr>
            </a:pPr>
            <a:r>
              <a:rPr lang="en-US" sz="2400" dirty="0">
                <a:solidFill>
                  <a:srgbClr val="304455"/>
                </a:solidFill>
                <a:latin typeface="+mj-lt"/>
              </a:rPr>
              <a:t>Watch -  used to watch a </a:t>
            </a:r>
            <a:r>
              <a:rPr lang="en-US" sz="2400" b="1" i="1" dirty="0">
                <a:solidFill>
                  <a:srgbClr val="304455"/>
                </a:solidFill>
                <a:latin typeface="+mj-lt"/>
              </a:rPr>
              <a:t>data</a:t>
            </a:r>
            <a:r>
              <a:rPr lang="en-US" sz="2400" dirty="0">
                <a:solidFill>
                  <a:srgbClr val="304455"/>
                </a:solidFill>
                <a:latin typeface="+mj-lt"/>
              </a:rPr>
              <a:t> or </a:t>
            </a:r>
            <a:r>
              <a:rPr lang="en-US" sz="2400" b="1" i="1" dirty="0">
                <a:solidFill>
                  <a:srgbClr val="304455"/>
                </a:solidFill>
                <a:latin typeface="+mj-lt"/>
              </a:rPr>
              <a:t>computed</a:t>
            </a:r>
            <a:r>
              <a:rPr lang="en-US" sz="2400" dirty="0">
                <a:solidFill>
                  <a:srgbClr val="304455"/>
                </a:solidFill>
                <a:latin typeface="+mj-lt"/>
              </a:rPr>
              <a:t> property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26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Template Syntax (Interpolation)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295400" y="1763713"/>
            <a:ext cx="9601200" cy="3789469"/>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h1</a:t>
            </a:r>
            <a:r>
              <a:rPr lang="en-IN" sz="1600" b="0" dirty="0">
                <a:solidFill>
                  <a:srgbClr val="808080"/>
                </a:solidFill>
                <a:effectLst/>
                <a:latin typeface="Lucida Console" panose="020B0609040504020204" pitchFamily="49" charset="0"/>
              </a:rPr>
              <a:t>&gt;</a:t>
            </a:r>
            <a:r>
              <a:rPr lang="en-IN" sz="1600" b="0" dirty="0">
                <a:solidFill>
                  <a:srgbClr val="D4D4D4"/>
                </a:solidFill>
                <a:effectLst/>
                <a:latin typeface="Lucida Console" panose="020B0609040504020204" pitchFamily="49" charset="0"/>
              </a:rPr>
              <a:t> {{ </a:t>
            </a:r>
            <a:r>
              <a:rPr lang="en-IN" sz="1600" b="0" dirty="0">
                <a:solidFill>
                  <a:srgbClr val="9CDCFE"/>
                </a:solidFill>
                <a:effectLst/>
                <a:latin typeface="Lucida Console" panose="020B0609040504020204" pitchFamily="49" charset="0"/>
              </a:rPr>
              <a:t>title</a:t>
            </a:r>
            <a:r>
              <a:rPr lang="en-IN" sz="1600" b="0" dirty="0">
                <a:solidFill>
                  <a:srgbClr val="D4D4D4"/>
                </a:solidFill>
                <a:effectLst/>
                <a:latin typeface="Lucida Console" panose="020B0609040504020204" pitchFamily="49" charset="0"/>
              </a:rPr>
              <a:t> }}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h1</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br>
              <a:rPr lang="en-IN" sz="1600" b="0" dirty="0">
                <a:solidFill>
                  <a:srgbClr val="D4D4D4"/>
                </a:solidFill>
                <a:effectLst/>
                <a:latin typeface="Lucida Console" panose="020B0609040504020204" pitchFamily="49" charset="0"/>
              </a:rPr>
            </a:b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p>
          <a:p>
            <a:pPr marL="0" indent="0">
              <a:spcBef>
                <a:spcPts val="400"/>
              </a:spcBef>
              <a:buNone/>
            </a:pPr>
            <a:r>
              <a:rPr lang="en-IN" sz="1600" b="0" dirty="0">
                <a:solidFill>
                  <a:srgbClr val="D4D4D4"/>
                </a:solidFill>
                <a:effectLst/>
                <a:latin typeface="Lucida Console" panose="020B0609040504020204" pitchFamily="49" charset="0"/>
              </a:rPr>
              <a:t>export default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data</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return</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title:</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'My Blog'</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dirty="0">
                <a:solidFill>
                  <a:srgbClr val="D4D4D4"/>
                </a:solidFill>
                <a:latin typeface="Lucida Console" panose="020B0609040504020204" pitchFamily="49" charset="0"/>
              </a:rPr>
              <a: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endParaRPr lang="en-IN" sz="16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163346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Supporting libraries</a:t>
            </a:r>
          </a:p>
        </p:txBody>
      </p:sp>
      <p:sp>
        <p:nvSpPr>
          <p:cNvPr id="3" name="Content Placeholder 2"/>
          <p:cNvSpPr>
            <a:spLocks noGrp="1"/>
          </p:cNvSpPr>
          <p:nvPr>
            <p:ph idx="1"/>
          </p:nvPr>
        </p:nvSpPr>
        <p:spPr>
          <a:xfrm>
            <a:off x="1295400" y="1763569"/>
            <a:ext cx="9601200" cy="2756673"/>
          </a:xfrm>
        </p:spPr>
        <p:txBody>
          <a:bodyPr>
            <a:noAutofit/>
          </a:bodyPr>
          <a:lstStyle/>
          <a:p>
            <a:pPr>
              <a:buClr>
                <a:srgbClr val="41B883"/>
              </a:buClr>
            </a:pPr>
            <a:r>
              <a:rPr lang="en-US" sz="2800" dirty="0"/>
              <a:t>Vuex – (Official state management library)</a:t>
            </a:r>
          </a:p>
          <a:p>
            <a:pPr>
              <a:buClr>
                <a:srgbClr val="41B883"/>
              </a:buClr>
            </a:pPr>
            <a:r>
              <a:rPr lang="en-US" sz="2800" dirty="0"/>
              <a:t>Vue-router – (Official router library)</a:t>
            </a:r>
          </a:p>
          <a:p>
            <a:pPr>
              <a:buClr>
                <a:srgbClr val="41B883"/>
              </a:buClr>
            </a:pPr>
            <a:r>
              <a:rPr lang="en-US" sz="2800" dirty="0"/>
              <a:t>Vue-i18n – (Internationalization library )</a:t>
            </a:r>
          </a:p>
          <a:p>
            <a:pPr>
              <a:buClr>
                <a:srgbClr val="41B883"/>
              </a:buClr>
            </a:pPr>
            <a:r>
              <a:rPr lang="en-US" sz="2800" dirty="0"/>
              <a:t>Vue-test-utils – (Unit testing library)</a:t>
            </a:r>
          </a:p>
          <a:p>
            <a:pPr>
              <a:buClr>
                <a:srgbClr val="41B883"/>
              </a:buClr>
            </a:pPr>
            <a:r>
              <a:rPr lang="en-US" sz="2800" dirty="0"/>
              <a:t>Vue-CLI – (Official CLI tool to bootstrap the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452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Event Handing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2419564"/>
            <a:ext cx="9601200" cy="393458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template</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v-on</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click</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login</a:t>
            </a:r>
            <a:r>
              <a:rPr lang="en-IN" sz="1800" b="0" dirty="0">
                <a:solidFill>
                  <a:srgbClr val="D4D4D4"/>
                </a:solidFill>
                <a:effectLst/>
                <a:latin typeface="Lucida Console" panose="020B0609040504020204" pitchFamily="49" charset="0"/>
              </a:rPr>
              <a:t>"</a:t>
            </a:r>
            <a:r>
              <a:rPr lang="en-IN" sz="1800" b="0" dirty="0">
                <a:solidFill>
                  <a:srgbClr val="808080"/>
                </a:solidFill>
                <a:effectLst/>
                <a:latin typeface="Lucida Console" panose="020B0609040504020204" pitchFamily="49" charset="0"/>
              </a:rPr>
              <a:t>&gt;</a:t>
            </a:r>
            <a:r>
              <a:rPr lang="en-IN" sz="1800" b="0" dirty="0">
                <a:solidFill>
                  <a:srgbClr val="D4D4D4"/>
                </a:solidFill>
                <a:effectLst/>
                <a:latin typeface="Lucida Console" panose="020B0609040504020204" pitchFamily="49" charset="0"/>
              </a:rPr>
              <a:t> Login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click</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signup</a:t>
            </a:r>
            <a:r>
              <a:rPr lang="en-IN" sz="1800" b="0" dirty="0">
                <a:solidFill>
                  <a:srgbClr val="D4D4D4"/>
                </a:solidFill>
                <a:effectLst/>
                <a:latin typeface="Lucida Console" panose="020B0609040504020204" pitchFamily="49" charset="0"/>
              </a:rPr>
              <a:t>"</a:t>
            </a:r>
            <a:r>
              <a:rPr lang="en-IN" sz="1800" b="0" dirty="0">
                <a:solidFill>
                  <a:srgbClr val="808080"/>
                </a:solidFill>
                <a:effectLst/>
                <a:latin typeface="Lucida Console" panose="020B0609040504020204" pitchFamily="49" charset="0"/>
              </a:rPr>
              <a:t>&gt;</a:t>
            </a:r>
            <a:r>
              <a:rPr lang="en-IN" sz="1800" b="0" dirty="0">
                <a:solidFill>
                  <a:srgbClr val="D4D4D4"/>
                </a:solidFill>
                <a:effectLst/>
                <a:latin typeface="Lucida Console" panose="020B0609040504020204" pitchFamily="49" charset="0"/>
              </a:rPr>
              <a:t> Sign Up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template</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script</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export</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default</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methods:</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login</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signup</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script</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endParaRPr lang="en-IN" sz="14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We can use the </a:t>
            </a:r>
            <a:r>
              <a:rPr lang="en-US" sz="2400" b="1" i="1" dirty="0">
                <a:solidFill>
                  <a:srgbClr val="304455"/>
                </a:solidFill>
                <a:latin typeface="Source Sans Pro" panose="020B0503030403020204" pitchFamily="34" charset="0"/>
              </a:rPr>
              <a:t>v-on</a:t>
            </a:r>
            <a:r>
              <a:rPr lang="en-US" sz="2400" dirty="0">
                <a:solidFill>
                  <a:srgbClr val="304455"/>
                </a:solidFill>
                <a:latin typeface="Source Sans Pro" panose="020B0503030403020204" pitchFamily="34" charset="0"/>
              </a:rPr>
              <a:t> directive to listen to DOM events and run some JavaScript when they’re triggered</a:t>
            </a:r>
          </a:p>
        </p:txBody>
      </p:sp>
    </p:spTree>
    <p:extLst>
      <p:ext uri="{BB962C8B-B14F-4D97-AF65-F5344CB8AC3E}">
        <p14:creationId xmlns:p14="http://schemas.microsoft.com/office/powerpoint/2010/main" val="215824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Data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3055765"/>
            <a:ext cx="9601200" cy="31319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img</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v-bind</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src</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link</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p>
          <a:p>
            <a:pPr marL="0" indent="0">
              <a:spcBef>
                <a:spcPts val="400"/>
              </a:spcBef>
              <a:buNone/>
            </a:pPr>
            <a:r>
              <a:rPr lang="en-IN" sz="1400" b="0" dirty="0">
                <a:solidFill>
                  <a:srgbClr val="D4D4D4"/>
                </a:solidFill>
                <a:effectLst/>
                <a:latin typeface="Lucida Console" panose="020B0609040504020204" pitchFamily="49" charset="0"/>
              </a:rPr>
              <a:t>export default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DCDCAA"/>
                </a:solidFill>
                <a:effectLst/>
                <a:latin typeface="Lucida Console" panose="020B0609040504020204" pitchFamily="49" charset="0"/>
              </a:rPr>
              <a:t>data</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return</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link:</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'https://example.com/img.jpg'</a:t>
            </a: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'200px'</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endParaRPr lang="en-IN" sz="16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To Use the data in our template tag attributes we need to bind them</a:t>
            </a:r>
          </a:p>
          <a:p>
            <a:pPr>
              <a:buClr>
                <a:srgbClr val="41B883"/>
              </a:buClr>
            </a:pPr>
            <a:r>
              <a:rPr lang="en-US" sz="2400" dirty="0">
                <a:solidFill>
                  <a:srgbClr val="304455"/>
                </a:solidFill>
                <a:latin typeface="Source Sans Pro" panose="020B0503030403020204" pitchFamily="34" charset="0"/>
              </a:rPr>
              <a:t>To bind data to the we use </a:t>
            </a:r>
            <a:r>
              <a:rPr lang="en-US" sz="2400" b="1" i="1" dirty="0">
                <a:solidFill>
                  <a:srgbClr val="304455"/>
                </a:solidFill>
                <a:latin typeface="Source Sans Pro" panose="020B0503030403020204" pitchFamily="34" charset="0"/>
              </a:rPr>
              <a:t>v-bind</a:t>
            </a:r>
            <a:r>
              <a:rPr lang="en-US" sz="2400" dirty="0">
                <a:solidFill>
                  <a:srgbClr val="304455"/>
                </a:solidFill>
                <a:latin typeface="Source Sans Pro" panose="020B0503030403020204" pitchFamily="34" charset="0"/>
              </a:rPr>
              <a:t> directive.</a:t>
            </a:r>
          </a:p>
        </p:txBody>
      </p:sp>
    </p:spTree>
    <p:extLst>
      <p:ext uri="{BB962C8B-B14F-4D97-AF65-F5344CB8AC3E}">
        <p14:creationId xmlns:p14="http://schemas.microsoft.com/office/powerpoint/2010/main" val="21924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Two way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Vue provides a special directive </a:t>
            </a:r>
            <a:r>
              <a:rPr lang="en-US" sz="2400" b="1" i="1" dirty="0">
                <a:solidFill>
                  <a:srgbClr val="304455"/>
                </a:solidFill>
                <a:latin typeface="Source Sans Pro" panose="020B0503030403020204" pitchFamily="34" charset="0"/>
              </a:rPr>
              <a:t>v-model </a:t>
            </a:r>
            <a:r>
              <a:rPr lang="en-US" sz="2400" dirty="0">
                <a:solidFill>
                  <a:srgbClr val="304455"/>
                </a:solidFill>
                <a:latin typeface="Source Sans Pro" panose="020B0503030403020204" pitchFamily="34" charset="0"/>
              </a:rPr>
              <a:t>for two-way binding on input elements. With two way binding whenever you change the input, the data will also be updated automatically.</a:t>
            </a:r>
            <a:endParaRPr lang="en-US" sz="2400" b="1" i="1" dirty="0">
              <a:solidFill>
                <a:srgbClr val="304455"/>
              </a:solidFill>
              <a:latin typeface="Source Sans Pro" panose="020B0503030403020204" pitchFamily="34" charset="0"/>
            </a:endParaRPr>
          </a:p>
        </p:txBody>
      </p:sp>
      <p:sp>
        <p:nvSpPr>
          <p:cNvPr id="16" name="Content Placeholder 2">
            <a:extLst>
              <a:ext uri="{FF2B5EF4-FFF2-40B4-BE49-F238E27FC236}">
                <a16:creationId xmlns:a16="http://schemas.microsoft.com/office/drawing/2014/main" id="{5C6CF1BD-E01F-4F01-8212-B4001D0B00DD}"/>
              </a:ext>
            </a:extLst>
          </p:cNvPr>
          <p:cNvSpPr txBox="1">
            <a:spLocks noGrp="1"/>
          </p:cNvSpPr>
          <p:nvPr>
            <p:ph idx="1"/>
          </p:nvPr>
        </p:nvSpPr>
        <p:spPr>
          <a:xfrm>
            <a:off x="1492491" y="2700312"/>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Name: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input</a:t>
            </a: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v-model</a:t>
            </a:r>
            <a:r>
              <a:rPr lang="en-IN" sz="1600" b="0" dirty="0">
                <a:solidFill>
                  <a:srgbClr val="D4D4D4"/>
                </a:solidFill>
                <a:effectLst/>
                <a:latin typeface="Lucida Console" panose="020B0609040504020204" pitchFamily="49" charset="0"/>
              </a:rPr>
              <a:t>="</a:t>
            </a:r>
            <a:r>
              <a:rPr lang="en-IN" sz="1600" b="0" dirty="0">
                <a:solidFill>
                  <a:srgbClr val="9CDCFE"/>
                </a:solidFill>
                <a:effectLst/>
                <a:latin typeface="Lucida Console" panose="020B0609040504020204" pitchFamily="49" charset="0"/>
              </a:rPr>
              <a:t>name</a:t>
            </a:r>
            <a:r>
              <a:rPr lang="en-IN" sz="1600" b="0" dirty="0">
                <a:solidFill>
                  <a:srgbClr val="D4D4D4"/>
                </a:solidFill>
                <a:effectLst/>
                <a:latin typeface="Lucida Console" panose="020B0609040504020204" pitchFamily="49" charset="0"/>
              </a:rPr>
              <a:t>" /</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C586C0"/>
                </a:solidFill>
                <a:effectLst/>
                <a:latin typeface="Lucida Console" panose="020B0609040504020204" pitchFamily="49" charset="0"/>
              </a:rPr>
              <a:t>export</a:t>
            </a: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default</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data</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return</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name:</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a:t>
            </a: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411923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2563403"/>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HeaderView</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Todo</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FooterView</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C586C0"/>
                </a:solidFill>
                <a:effectLst/>
                <a:latin typeface="Lucida Console" panose="020B0609040504020204" pitchFamily="49" charset="0"/>
              </a:rPr>
              <a:t>import</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Todo</a:t>
            </a: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from</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'@/components/Todo'</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C586C0"/>
                </a:solidFill>
                <a:effectLst/>
                <a:latin typeface="Lucida Console" panose="020B0609040504020204" pitchFamily="49" charset="0"/>
              </a:rPr>
              <a:t>export</a:t>
            </a: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default</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components:</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Todo</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We can create multiple components (.vue) and use them inside any other components(.vue)</a:t>
            </a:r>
          </a:p>
        </p:txBody>
      </p:sp>
    </p:spTree>
    <p:extLst>
      <p:ext uri="{BB962C8B-B14F-4D97-AF65-F5344CB8AC3E}">
        <p14:creationId xmlns:p14="http://schemas.microsoft.com/office/powerpoint/2010/main" val="270953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 Registration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Local (importing whenever required)</a:t>
            </a:r>
          </a:p>
          <a:p>
            <a:pPr>
              <a:buClr>
                <a:srgbClr val="41B883"/>
              </a:buClr>
            </a:pPr>
            <a:r>
              <a:rPr lang="en-US" sz="2400" dirty="0">
                <a:solidFill>
                  <a:srgbClr val="304455"/>
                </a:solidFill>
                <a:latin typeface="Source Sans Pro" panose="020B0503030403020204" pitchFamily="34" charset="0"/>
              </a:rPr>
              <a:t>Global (registering it once and using it anywhere without having to import)</a:t>
            </a:r>
          </a:p>
        </p:txBody>
      </p:sp>
    </p:spTree>
    <p:extLst>
      <p:ext uri="{BB962C8B-B14F-4D97-AF65-F5344CB8AC3E}">
        <p14:creationId xmlns:p14="http://schemas.microsoft.com/office/powerpoint/2010/main" val="87350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 Communication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To pass data between components we use props and emits</a:t>
            </a:r>
          </a:p>
          <a:p>
            <a:pPr marL="0" indent="0">
              <a:buClr>
                <a:srgbClr val="41B883"/>
              </a:buClr>
              <a:buNone/>
            </a:pPr>
            <a:endParaRPr lang="en-US" sz="2400" dirty="0">
              <a:solidFill>
                <a:srgbClr val="304455"/>
              </a:solidFill>
              <a:latin typeface="Source Sans Pro" panose="020B0503030403020204" pitchFamily="34" charset="0"/>
            </a:endParaRPr>
          </a:p>
          <a:p>
            <a:pPr>
              <a:buClr>
                <a:srgbClr val="41B883"/>
              </a:buClr>
            </a:pPr>
            <a:r>
              <a:rPr lang="en-US" sz="2400" dirty="0">
                <a:solidFill>
                  <a:srgbClr val="304455"/>
                </a:solidFill>
                <a:latin typeface="Source Sans Pro" panose="020B0503030403020204" pitchFamily="34" charset="0"/>
              </a:rPr>
              <a:t>Passing data to child Components via </a:t>
            </a:r>
            <a:r>
              <a:rPr lang="en-US" sz="2400" b="1" i="1" dirty="0">
                <a:solidFill>
                  <a:srgbClr val="304455"/>
                </a:solidFill>
                <a:latin typeface="Source Sans Pro" panose="020B0503030403020204" pitchFamily="34" charset="0"/>
              </a:rPr>
              <a:t>props</a:t>
            </a:r>
          </a:p>
          <a:p>
            <a:pPr>
              <a:buClr>
                <a:srgbClr val="41B883"/>
              </a:buClr>
            </a:pPr>
            <a:r>
              <a:rPr lang="en-US" sz="2400" b="1" i="1" dirty="0">
                <a:solidFill>
                  <a:srgbClr val="304455"/>
                </a:solidFill>
                <a:latin typeface="Source Sans Pro" panose="020B0503030403020204" pitchFamily="34" charset="0"/>
              </a:rPr>
              <a:t>Emitting</a:t>
            </a:r>
            <a:r>
              <a:rPr lang="en-US" sz="2400" dirty="0">
                <a:solidFill>
                  <a:srgbClr val="304455"/>
                </a:solidFill>
                <a:latin typeface="Source Sans Pro" panose="020B0503030403020204" pitchFamily="34" charset="0"/>
              </a:rPr>
              <a:t> data back to parent components via </a:t>
            </a:r>
            <a:r>
              <a:rPr lang="en-US" sz="2400" b="1" i="1" dirty="0">
                <a:solidFill>
                  <a:srgbClr val="304455"/>
                </a:solidFill>
                <a:latin typeface="Source Sans Pro" panose="020B0503030403020204" pitchFamily="34" charset="0"/>
              </a:rPr>
              <a:t>events</a:t>
            </a:r>
          </a:p>
        </p:txBody>
      </p:sp>
    </p:spTree>
    <p:extLst>
      <p:ext uri="{BB962C8B-B14F-4D97-AF65-F5344CB8AC3E}">
        <p14:creationId xmlns:p14="http://schemas.microsoft.com/office/powerpoint/2010/main" val="274519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Directives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Directives in Vue start with ‘</a:t>
            </a:r>
            <a:r>
              <a:rPr lang="en-US" sz="2400" b="1" i="1" dirty="0">
                <a:solidFill>
                  <a:srgbClr val="304455"/>
                </a:solidFill>
                <a:latin typeface="Source Sans Pro" panose="020B0503030403020204" pitchFamily="34" charset="0"/>
              </a:rPr>
              <a:t>v-</a:t>
            </a:r>
            <a:r>
              <a:rPr lang="en-US" sz="2400" i="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and are generally used directly on the HTML tag in the template section</a:t>
            </a:r>
            <a:r>
              <a:rPr lang="en-US" sz="2400" b="1" i="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to apply special reactive behavior to the rendered DOM.</a:t>
            </a:r>
            <a:endParaRPr lang="en-US" sz="2400" b="1" dirty="0">
              <a:solidFill>
                <a:srgbClr val="304455"/>
              </a:solidFill>
              <a:latin typeface="Source Sans Pro" panose="020B0503030403020204" pitchFamily="34" charset="0"/>
            </a:endParaRPr>
          </a:p>
          <a:p>
            <a:pPr marL="0" indent="0">
              <a:buClr>
                <a:srgbClr val="41B883"/>
              </a:buClr>
              <a:buNone/>
            </a:pPr>
            <a:r>
              <a:rPr lang="en-US" sz="2400" b="1" dirty="0">
                <a:solidFill>
                  <a:srgbClr val="304455"/>
                </a:solidFill>
                <a:latin typeface="Source Sans Pro" panose="020B0503030403020204" pitchFamily="34" charset="0"/>
              </a:rPr>
              <a:t>Commonly used Directives:</a:t>
            </a:r>
          </a:p>
          <a:p>
            <a:pPr lvl="1">
              <a:buClr>
                <a:srgbClr val="41B883"/>
              </a:buClr>
            </a:pPr>
            <a:r>
              <a:rPr lang="en-US" sz="2200" dirty="0">
                <a:solidFill>
                  <a:srgbClr val="304455"/>
                </a:solidFill>
                <a:latin typeface="Source Sans Pro" panose="020B0503030403020204" pitchFamily="34" charset="0"/>
              </a:rPr>
              <a:t>v-bind</a:t>
            </a:r>
          </a:p>
          <a:p>
            <a:pPr lvl="1">
              <a:buClr>
                <a:srgbClr val="41B883"/>
              </a:buClr>
            </a:pPr>
            <a:r>
              <a:rPr lang="en-US" sz="2200" dirty="0">
                <a:solidFill>
                  <a:srgbClr val="304455"/>
                </a:solidFill>
                <a:latin typeface="Source Sans Pro" panose="020B0503030403020204" pitchFamily="34" charset="0"/>
              </a:rPr>
              <a:t>v-on</a:t>
            </a:r>
          </a:p>
          <a:p>
            <a:pPr lvl="1">
              <a:buClr>
                <a:srgbClr val="41B883"/>
              </a:buClr>
            </a:pPr>
            <a:r>
              <a:rPr lang="en-US" sz="2200" dirty="0">
                <a:solidFill>
                  <a:srgbClr val="304455"/>
                </a:solidFill>
                <a:latin typeface="Source Sans Pro" panose="020B0503030403020204" pitchFamily="34" charset="0"/>
              </a:rPr>
              <a:t>v-if (v-else-if and v-else)</a:t>
            </a:r>
          </a:p>
          <a:p>
            <a:pPr lvl="1">
              <a:buClr>
                <a:srgbClr val="41B883"/>
              </a:buClr>
            </a:pPr>
            <a:r>
              <a:rPr lang="en-US" sz="2200" dirty="0">
                <a:solidFill>
                  <a:srgbClr val="304455"/>
                </a:solidFill>
                <a:latin typeface="Source Sans Pro" panose="020B0503030403020204" pitchFamily="34" charset="0"/>
              </a:rPr>
              <a:t>v-show</a:t>
            </a:r>
          </a:p>
          <a:p>
            <a:pPr lvl="1">
              <a:buClr>
                <a:srgbClr val="41B883"/>
              </a:buClr>
            </a:pPr>
            <a:r>
              <a:rPr lang="en-US" sz="2200" dirty="0">
                <a:solidFill>
                  <a:srgbClr val="304455"/>
                </a:solidFill>
                <a:latin typeface="Source Sans Pro" panose="020B0503030403020204" pitchFamily="34" charset="0"/>
              </a:rPr>
              <a:t>v-for</a:t>
            </a:r>
          </a:p>
          <a:p>
            <a:pPr lvl="1">
              <a:buClr>
                <a:srgbClr val="41B883"/>
              </a:buClr>
            </a:pPr>
            <a:endParaRPr lang="en-US" sz="2200"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237047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Lifecycle Hooks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Lifecycle Diagram </a:t>
            </a:r>
            <a:r>
              <a:rPr lang="en-US" sz="2400" dirty="0">
                <a:solidFill>
                  <a:srgbClr val="304455"/>
                </a:solidFill>
                <a:latin typeface="Source Sans Pro" panose="020B0503030403020204" pitchFamily="34" charset="0"/>
                <a:hlinkClick r:id="rId4"/>
              </a:rPr>
              <a:t>https://v3.vuejs.org/images/lifecycle.svg</a:t>
            </a:r>
            <a:endParaRPr lang="en-US" sz="2400" dirty="0">
              <a:solidFill>
                <a:srgbClr val="304455"/>
              </a:solidFill>
              <a:latin typeface="Source Sans Pro" panose="020B0503030403020204" pitchFamily="34" charset="0"/>
            </a:endParaRPr>
          </a:p>
          <a:p>
            <a:pPr marL="0" indent="0">
              <a:buClr>
                <a:srgbClr val="41B883"/>
              </a:buClr>
              <a:buNone/>
            </a:pPr>
            <a:endParaRPr lang="en-US" sz="2400" dirty="0">
              <a:solidFill>
                <a:srgbClr val="304455"/>
              </a:solidFill>
              <a:latin typeface="Source Sans Pro" panose="020B0503030403020204" pitchFamily="34" charset="0"/>
            </a:endParaRPr>
          </a:p>
          <a:p>
            <a:pPr marL="45720" indent="0">
              <a:buClr>
                <a:srgbClr val="41B883"/>
              </a:buClr>
              <a:buNone/>
            </a:pPr>
            <a:r>
              <a:rPr lang="en-US" sz="2400" b="0" i="0" dirty="0">
                <a:solidFill>
                  <a:srgbClr val="222635"/>
                </a:solidFill>
                <a:effectLst/>
                <a:latin typeface="+mj-lt"/>
              </a:rPr>
              <a:t>lifecycle hooks are the defined methods which get executed automatically in a certain stage of the Vue component lifespan. starting from the initialization, to when it gets destroyed</a:t>
            </a:r>
            <a:endParaRPr lang="en-US" sz="2400" dirty="0">
              <a:solidFill>
                <a:srgbClr val="304455"/>
              </a:solidFill>
              <a:latin typeface="+mj-lt"/>
            </a:endParaRPr>
          </a:p>
        </p:txBody>
      </p:sp>
    </p:spTree>
    <p:extLst>
      <p:ext uri="{BB962C8B-B14F-4D97-AF65-F5344CB8AC3E}">
        <p14:creationId xmlns:p14="http://schemas.microsoft.com/office/powerpoint/2010/main" val="16008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Lifecycle Hooks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640080" y="1527264"/>
            <a:ext cx="11018534"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00000"/>
              </a:lnSpc>
              <a:spcBef>
                <a:spcPts val="800"/>
              </a:spcBef>
              <a:buClr>
                <a:srgbClr val="41B883"/>
              </a:buClr>
              <a:buNone/>
            </a:pPr>
            <a:r>
              <a:rPr lang="en-US" b="1" dirty="0">
                <a:solidFill>
                  <a:srgbClr val="304455"/>
                </a:solidFill>
                <a:latin typeface="+mj-lt"/>
              </a:rPr>
              <a:t>beforeCreate</a:t>
            </a:r>
            <a:r>
              <a:rPr lang="en-US" dirty="0">
                <a:solidFill>
                  <a:srgbClr val="304455"/>
                </a:solidFill>
                <a:latin typeface="+mj-lt"/>
              </a:rPr>
              <a:t> - </a:t>
            </a:r>
            <a:r>
              <a:rPr lang="en-US" b="0" i="1" dirty="0">
                <a:solidFill>
                  <a:srgbClr val="222635"/>
                </a:solidFill>
                <a:effectLst/>
                <a:latin typeface="+mj-lt"/>
              </a:rPr>
              <a:t>a vue object is instantiated</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Created</a:t>
            </a:r>
            <a:r>
              <a:rPr lang="en-US" dirty="0">
                <a:solidFill>
                  <a:srgbClr val="304455"/>
                </a:solidFill>
                <a:latin typeface="+mj-lt"/>
              </a:rPr>
              <a:t> - </a:t>
            </a:r>
            <a:r>
              <a:rPr lang="en-US" b="0" i="1" dirty="0">
                <a:solidFill>
                  <a:srgbClr val="222635"/>
                </a:solidFill>
                <a:effectLst/>
                <a:latin typeface="+mj-lt"/>
              </a:rPr>
              <a:t>the object and its events are fully initialized (data, methods etc. are available)</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beforeMount</a:t>
            </a:r>
            <a:r>
              <a:rPr lang="en-US" dirty="0">
                <a:solidFill>
                  <a:srgbClr val="304455"/>
                </a:solidFill>
                <a:latin typeface="+mj-lt"/>
              </a:rPr>
              <a:t> - </a:t>
            </a:r>
            <a:r>
              <a:rPr lang="en-US" b="0" i="1" dirty="0">
                <a:solidFill>
                  <a:srgbClr val="222635"/>
                </a:solidFill>
                <a:effectLst/>
                <a:latin typeface="+mj-lt"/>
              </a:rPr>
              <a:t> Checks if any template is available in the object to be rendered in the DOM</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Mounted</a:t>
            </a:r>
            <a:r>
              <a:rPr lang="en-US" dirty="0">
                <a:solidFill>
                  <a:srgbClr val="304455"/>
                </a:solidFill>
                <a:latin typeface="+mj-lt"/>
              </a:rPr>
              <a:t> - </a:t>
            </a:r>
            <a:r>
              <a:rPr lang="en-US" b="0" i="0" dirty="0">
                <a:solidFill>
                  <a:srgbClr val="222635"/>
                </a:solidFill>
                <a:effectLst/>
                <a:latin typeface="+mj-lt"/>
              </a:rPr>
              <a:t> </a:t>
            </a:r>
            <a:r>
              <a:rPr lang="en-US" b="0" i="1" dirty="0">
                <a:solidFill>
                  <a:srgbClr val="222635"/>
                </a:solidFill>
                <a:effectLst/>
                <a:latin typeface="+mj-lt"/>
              </a:rPr>
              <a:t>creates the renderable element. replaces the DOM element with this new data</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beforeUpdate</a:t>
            </a:r>
            <a:r>
              <a:rPr lang="en-US" dirty="0">
                <a:solidFill>
                  <a:srgbClr val="304455"/>
                </a:solidFill>
                <a:latin typeface="+mj-lt"/>
              </a:rPr>
              <a:t> - </a:t>
            </a:r>
            <a:r>
              <a:rPr lang="en-US" b="0" i="1" dirty="0">
                <a:solidFill>
                  <a:srgbClr val="222635"/>
                </a:solidFill>
                <a:effectLst/>
                <a:latin typeface="+mj-lt"/>
              </a:rPr>
              <a:t>gets fired before the changes reflecting the original DOM element.</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Updated</a:t>
            </a:r>
            <a:r>
              <a:rPr lang="en-US" dirty="0">
                <a:solidFill>
                  <a:srgbClr val="304455"/>
                </a:solidFill>
                <a:latin typeface="+mj-lt"/>
              </a:rPr>
              <a:t> – </a:t>
            </a:r>
            <a:r>
              <a:rPr lang="en-US" i="1" dirty="0">
                <a:solidFill>
                  <a:srgbClr val="304455"/>
                </a:solidFill>
                <a:latin typeface="+mj-lt"/>
              </a:rPr>
              <a:t>gets fired after </a:t>
            </a:r>
            <a:r>
              <a:rPr lang="en-US" b="0" i="1" dirty="0">
                <a:solidFill>
                  <a:srgbClr val="222635"/>
                </a:solidFill>
                <a:effectLst/>
                <a:latin typeface="+mj-lt"/>
              </a:rPr>
              <a:t>the changes get rendered on the screen by actually updating the DOM object</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beforeUnmount </a:t>
            </a:r>
            <a:r>
              <a:rPr lang="en-US" dirty="0">
                <a:solidFill>
                  <a:srgbClr val="304455"/>
                </a:solidFill>
                <a:latin typeface="+mj-lt"/>
              </a:rPr>
              <a:t>- </a:t>
            </a:r>
            <a:r>
              <a:rPr lang="en-US" b="0" i="1" dirty="0">
                <a:solidFill>
                  <a:srgbClr val="222635"/>
                </a:solidFill>
                <a:effectLst/>
                <a:latin typeface="+mj-lt"/>
              </a:rPr>
              <a:t>just before the vue object gets destroyed</a:t>
            </a:r>
            <a:endParaRPr lang="en-US" b="1"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Unmounted </a:t>
            </a:r>
            <a:r>
              <a:rPr lang="en-US" dirty="0">
                <a:solidFill>
                  <a:srgbClr val="304455"/>
                </a:solidFill>
                <a:latin typeface="+mj-lt"/>
              </a:rPr>
              <a:t>- </a:t>
            </a:r>
            <a:r>
              <a:rPr lang="en-US" b="0" i="1" dirty="0">
                <a:solidFill>
                  <a:srgbClr val="222635"/>
                </a:solidFill>
                <a:effectLst/>
                <a:latin typeface="+mj-lt"/>
              </a:rPr>
              <a:t>gets invoked after successfully running destroy on the object and is removed from memory</a:t>
            </a:r>
            <a:endParaRPr lang="en-US" b="1" i="1" dirty="0">
              <a:solidFill>
                <a:srgbClr val="304455"/>
              </a:solidFill>
              <a:latin typeface="+mj-lt"/>
            </a:endParaRPr>
          </a:p>
        </p:txBody>
      </p:sp>
    </p:spTree>
    <p:extLst>
      <p:ext uri="{BB962C8B-B14F-4D97-AF65-F5344CB8AC3E}">
        <p14:creationId xmlns:p14="http://schemas.microsoft.com/office/powerpoint/2010/main" val="14350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Lifecycle Hooks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640080" y="1527264"/>
            <a:ext cx="11018534"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00000"/>
              </a:lnSpc>
              <a:spcBef>
                <a:spcPts val="800"/>
              </a:spcBef>
              <a:buClr>
                <a:srgbClr val="41B883"/>
              </a:buClr>
              <a:buNone/>
            </a:pPr>
            <a:r>
              <a:rPr lang="en-US" sz="2400" dirty="0">
                <a:solidFill>
                  <a:srgbClr val="304455"/>
                </a:solidFill>
                <a:latin typeface="+mj-lt"/>
              </a:rPr>
              <a:t>Useful Lifecycle Hooks:</a:t>
            </a:r>
          </a:p>
          <a:p>
            <a:pPr>
              <a:lnSpc>
                <a:spcPct val="100000"/>
              </a:lnSpc>
              <a:spcBef>
                <a:spcPts val="800"/>
              </a:spcBef>
              <a:buClr>
                <a:srgbClr val="41B883"/>
              </a:buClr>
            </a:pPr>
            <a:r>
              <a:rPr lang="en-US" sz="2400" dirty="0">
                <a:solidFill>
                  <a:srgbClr val="304455"/>
                </a:solidFill>
                <a:latin typeface="+mj-lt"/>
              </a:rPr>
              <a:t>Created</a:t>
            </a:r>
          </a:p>
          <a:p>
            <a:pPr>
              <a:lnSpc>
                <a:spcPct val="100000"/>
              </a:lnSpc>
              <a:spcBef>
                <a:spcPts val="800"/>
              </a:spcBef>
              <a:buClr>
                <a:srgbClr val="41B883"/>
              </a:buClr>
            </a:pPr>
            <a:r>
              <a:rPr lang="en-US" sz="2400" dirty="0">
                <a:solidFill>
                  <a:srgbClr val="304455"/>
                </a:solidFill>
                <a:latin typeface="+mj-lt"/>
              </a:rPr>
              <a:t>Mounted</a:t>
            </a:r>
          </a:p>
          <a:p>
            <a:pPr>
              <a:lnSpc>
                <a:spcPct val="100000"/>
              </a:lnSpc>
              <a:spcBef>
                <a:spcPts val="800"/>
              </a:spcBef>
              <a:buClr>
                <a:srgbClr val="41B883"/>
              </a:buClr>
            </a:pPr>
            <a:r>
              <a:rPr lang="en-US" sz="2400" dirty="0">
                <a:solidFill>
                  <a:srgbClr val="304455"/>
                </a:solidFill>
                <a:latin typeface="+mj-lt"/>
              </a:rPr>
              <a:t>beforeUnmount</a:t>
            </a:r>
          </a:p>
        </p:txBody>
      </p:sp>
    </p:spTree>
    <p:extLst>
      <p:ext uri="{BB962C8B-B14F-4D97-AF65-F5344CB8AC3E}">
        <p14:creationId xmlns:p14="http://schemas.microsoft.com/office/powerpoint/2010/main" val="81594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Installation</a:t>
            </a:r>
          </a:p>
        </p:txBody>
      </p:sp>
      <p:sp>
        <p:nvSpPr>
          <p:cNvPr id="3" name="Content Placeholder 2"/>
          <p:cNvSpPr>
            <a:spLocks noGrp="1"/>
          </p:cNvSpPr>
          <p:nvPr>
            <p:ph idx="1"/>
          </p:nvPr>
        </p:nvSpPr>
        <p:spPr>
          <a:xfrm>
            <a:off x="1295400" y="1763569"/>
            <a:ext cx="9601200" cy="2225335"/>
          </a:xfrm>
        </p:spPr>
        <p:txBody>
          <a:bodyPr>
            <a:normAutofit/>
          </a:bodyPr>
          <a:lstStyle/>
          <a:p>
            <a:pPr>
              <a:buClr>
                <a:srgbClr val="41B883"/>
              </a:buClr>
            </a:pPr>
            <a:r>
              <a:rPr lang="en-US" sz="3200" dirty="0"/>
              <a:t>CDN</a:t>
            </a:r>
          </a:p>
          <a:p>
            <a:pPr>
              <a:buClr>
                <a:srgbClr val="41B883"/>
              </a:buClr>
            </a:pPr>
            <a:r>
              <a:rPr lang="en-US" sz="3200" dirty="0"/>
              <a:t>CLI (recommended)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000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Components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Sometimes, it’s useful to dynamically switch between multiple components</a:t>
            </a:r>
          </a:p>
          <a:p>
            <a:pPr marL="0" indent="0">
              <a:buClr>
                <a:srgbClr val="41B883"/>
              </a:buClr>
              <a:buNone/>
            </a:pPr>
            <a:r>
              <a:rPr lang="en-US" sz="2400" dirty="0">
                <a:solidFill>
                  <a:srgbClr val="304455"/>
                </a:solidFill>
                <a:latin typeface="Source Sans Pro" panose="020B0503030403020204" pitchFamily="34" charset="0"/>
              </a:rPr>
              <a:t>Eg: For building tabs component, user profile section</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2E8EDD81-074A-4C90-90A9-D7C410771CA9}"/>
              </a:ext>
            </a:extLst>
          </p:cNvPr>
          <p:cNvPicPr>
            <a:picLocks noChangeAspect="1"/>
          </p:cNvPicPr>
          <p:nvPr/>
        </p:nvPicPr>
        <p:blipFill>
          <a:blip r:embed="rId4"/>
          <a:stretch>
            <a:fillRect/>
          </a:stretch>
        </p:blipFill>
        <p:spPr>
          <a:xfrm>
            <a:off x="968990" y="3086070"/>
            <a:ext cx="10130340" cy="1507575"/>
          </a:xfrm>
          <a:prstGeom prst="rect">
            <a:avLst/>
          </a:prstGeom>
        </p:spPr>
      </p:pic>
    </p:spTree>
    <p:extLst>
      <p:ext uri="{BB962C8B-B14F-4D97-AF65-F5344CB8AC3E}">
        <p14:creationId xmlns:p14="http://schemas.microsoft.com/office/powerpoint/2010/main" val="212140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Slots are a mechanism for Vue components that allows you to compose your components and place content in new places or make components more generic.</a:t>
            </a:r>
          </a:p>
          <a:p>
            <a:pPr marL="0" indent="0">
              <a:buClr>
                <a:srgbClr val="41B883"/>
              </a:buClr>
              <a:buNone/>
            </a:pPr>
            <a:r>
              <a:rPr lang="en-US" sz="2400" dirty="0">
                <a:solidFill>
                  <a:srgbClr val="304455"/>
                </a:solidFill>
                <a:latin typeface="Source Sans Pro" panose="020B0503030403020204" pitchFamily="34" charset="0"/>
              </a:rPr>
              <a:t>Eg: For building Modals</a:t>
            </a:r>
          </a:p>
          <a:p>
            <a:pPr marL="0" indent="0">
              <a:buClr>
                <a:srgbClr val="41B883"/>
              </a:buClr>
              <a:buNone/>
            </a:pPr>
            <a:r>
              <a:rPr lang="en-US" sz="2400" b="1" i="1" dirty="0" err="1"/>
              <a:t>Modal.vue</a:t>
            </a:r>
            <a:endParaRPr lang="en-US" sz="2400" b="1" i="1"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D0B531A8-A744-4E16-9AB7-11E6E36E5F4D}"/>
              </a:ext>
            </a:extLst>
          </p:cNvPr>
          <p:cNvPicPr>
            <a:picLocks noChangeAspect="1"/>
          </p:cNvPicPr>
          <p:nvPr/>
        </p:nvPicPr>
        <p:blipFill>
          <a:blip r:embed="rId4"/>
          <a:stretch>
            <a:fillRect/>
          </a:stretch>
        </p:blipFill>
        <p:spPr>
          <a:xfrm>
            <a:off x="1295400" y="4138822"/>
            <a:ext cx="5703930" cy="2043095"/>
          </a:xfrm>
          <a:prstGeom prst="rect">
            <a:avLst/>
          </a:prstGeom>
        </p:spPr>
      </p:pic>
    </p:spTree>
    <p:extLst>
      <p:ext uri="{BB962C8B-B14F-4D97-AF65-F5344CB8AC3E}">
        <p14:creationId xmlns:p14="http://schemas.microsoft.com/office/powerpoint/2010/main" val="77960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In the parent component</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0896640F-ECCE-46BF-94E4-3A3A7E4D980C}"/>
              </a:ext>
            </a:extLst>
          </p:cNvPr>
          <p:cNvPicPr>
            <a:picLocks noChangeAspect="1"/>
          </p:cNvPicPr>
          <p:nvPr/>
        </p:nvPicPr>
        <p:blipFill>
          <a:blip r:embed="rId4"/>
          <a:stretch>
            <a:fillRect/>
          </a:stretch>
        </p:blipFill>
        <p:spPr>
          <a:xfrm>
            <a:off x="1295400" y="2305050"/>
            <a:ext cx="7077075" cy="2247900"/>
          </a:xfrm>
          <a:prstGeom prst="rect">
            <a:avLst/>
          </a:prstGeom>
        </p:spPr>
      </p:pic>
    </p:spTree>
    <p:extLst>
      <p:ext uri="{BB962C8B-B14F-4D97-AF65-F5344CB8AC3E}">
        <p14:creationId xmlns:p14="http://schemas.microsoft.com/office/powerpoint/2010/main" val="14486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Final Rendered structure</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D8D0F496-A695-4390-AC62-370E4FEED3F5}"/>
              </a:ext>
            </a:extLst>
          </p:cNvPr>
          <p:cNvPicPr>
            <a:picLocks noChangeAspect="1"/>
          </p:cNvPicPr>
          <p:nvPr/>
        </p:nvPicPr>
        <p:blipFill>
          <a:blip r:embed="rId4"/>
          <a:stretch>
            <a:fillRect/>
          </a:stretch>
        </p:blipFill>
        <p:spPr>
          <a:xfrm>
            <a:off x="1295400" y="2331627"/>
            <a:ext cx="7839075" cy="2752725"/>
          </a:xfrm>
          <a:prstGeom prst="rect">
            <a:avLst/>
          </a:prstGeom>
        </p:spPr>
      </p:pic>
    </p:spTree>
    <p:extLst>
      <p:ext uri="{BB962C8B-B14F-4D97-AF65-F5344CB8AC3E}">
        <p14:creationId xmlns:p14="http://schemas.microsoft.com/office/powerpoint/2010/main" val="173395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have multiple such slots in our components with each having different names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E1E9CCDB-3F35-4A06-9048-1A389A8E9291}"/>
              </a:ext>
            </a:extLst>
          </p:cNvPr>
          <p:cNvPicPr>
            <a:picLocks noChangeAspect="1"/>
          </p:cNvPicPr>
          <p:nvPr/>
        </p:nvPicPr>
        <p:blipFill>
          <a:blip r:embed="rId4"/>
          <a:stretch>
            <a:fillRect/>
          </a:stretch>
        </p:blipFill>
        <p:spPr>
          <a:xfrm>
            <a:off x="1567648" y="2525604"/>
            <a:ext cx="8343900" cy="3724275"/>
          </a:xfrm>
          <a:prstGeom prst="rect">
            <a:avLst/>
          </a:prstGeom>
        </p:spPr>
      </p:pic>
    </p:spTree>
    <p:extLst>
      <p:ext uri="{BB962C8B-B14F-4D97-AF65-F5344CB8AC3E}">
        <p14:creationId xmlns:p14="http://schemas.microsoft.com/office/powerpoint/2010/main" val="160762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use v-slot:&lt;slot-name&gt; on the wrapper template tag to pass the items into that particular slot.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80419A24-1D68-4B63-9D68-239591F103C2}"/>
              </a:ext>
            </a:extLst>
          </p:cNvPr>
          <p:cNvPicPr>
            <a:picLocks noChangeAspect="1"/>
          </p:cNvPicPr>
          <p:nvPr/>
        </p:nvPicPr>
        <p:blipFill>
          <a:blip r:embed="rId4"/>
          <a:stretch>
            <a:fillRect/>
          </a:stretch>
        </p:blipFill>
        <p:spPr>
          <a:xfrm>
            <a:off x="1567648" y="2678704"/>
            <a:ext cx="6759424" cy="3420254"/>
          </a:xfrm>
          <a:prstGeom prst="rect">
            <a:avLst/>
          </a:prstGeom>
        </p:spPr>
      </p:pic>
    </p:spTree>
    <p:extLst>
      <p:ext uri="{BB962C8B-B14F-4D97-AF65-F5344CB8AC3E}">
        <p14:creationId xmlns:p14="http://schemas.microsoft.com/office/powerpoint/2010/main" val="370348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Final rendered structure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532F2272-A77A-4AFC-86FC-0A1192165409}"/>
              </a:ext>
            </a:extLst>
          </p:cNvPr>
          <p:cNvPicPr>
            <a:picLocks noChangeAspect="1"/>
          </p:cNvPicPr>
          <p:nvPr/>
        </p:nvPicPr>
        <p:blipFill>
          <a:blip r:embed="rId4"/>
          <a:stretch>
            <a:fillRect/>
          </a:stretch>
        </p:blipFill>
        <p:spPr>
          <a:xfrm>
            <a:off x="1302420" y="1879841"/>
            <a:ext cx="8677275" cy="4191000"/>
          </a:xfrm>
          <a:prstGeom prst="rect">
            <a:avLst/>
          </a:prstGeom>
        </p:spPr>
      </p:pic>
    </p:spTree>
    <p:extLst>
      <p:ext uri="{BB962C8B-B14F-4D97-AF65-F5344CB8AC3E}">
        <p14:creationId xmlns:p14="http://schemas.microsoft.com/office/powerpoint/2010/main" val="26192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The content inside the slots by default can only access parent data and not child data. To give these slots access to child data we have pass props called as </a:t>
            </a:r>
            <a:r>
              <a:rPr lang="en-US" sz="2400" b="1" dirty="0">
                <a:solidFill>
                  <a:srgbClr val="304455"/>
                </a:solidFill>
                <a:latin typeface="Source Sans Pro" panose="020B0503030403020204" pitchFamily="34" charset="0"/>
              </a:rPr>
              <a:t>slot props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E08CC34-6C89-4DC5-B01B-6F40AD2818A8}"/>
              </a:ext>
            </a:extLst>
          </p:cNvPr>
          <p:cNvPicPr>
            <a:picLocks noChangeAspect="1"/>
          </p:cNvPicPr>
          <p:nvPr/>
        </p:nvPicPr>
        <p:blipFill>
          <a:blip r:embed="rId4"/>
          <a:stretch>
            <a:fillRect/>
          </a:stretch>
        </p:blipFill>
        <p:spPr>
          <a:xfrm>
            <a:off x="1302419" y="2635372"/>
            <a:ext cx="5852119" cy="2257904"/>
          </a:xfrm>
          <a:prstGeom prst="rect">
            <a:avLst/>
          </a:prstGeom>
        </p:spPr>
      </p:pic>
    </p:spTree>
    <p:extLst>
      <p:ext uri="{BB962C8B-B14F-4D97-AF65-F5344CB8AC3E}">
        <p14:creationId xmlns:p14="http://schemas.microsoft.com/office/powerpoint/2010/main" val="26209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Accessing these slot props (the data passed from child component) In our component</a:t>
            </a:r>
          </a:p>
          <a:p>
            <a:pPr marL="0" indent="0">
              <a:buClr>
                <a:srgbClr val="41B883"/>
              </a:buClr>
              <a:buNone/>
            </a:pPr>
            <a:r>
              <a:rPr lang="en-US" sz="2400" dirty="0">
                <a:solidFill>
                  <a:srgbClr val="304455"/>
                </a:solidFill>
                <a:latin typeface="Source Sans Pro" panose="020B0503030403020204" pitchFamily="34" charset="0"/>
              </a:rPr>
              <a:t>We use </a:t>
            </a:r>
            <a:r>
              <a:rPr lang="en-US" sz="2400" b="1" dirty="0">
                <a:solidFill>
                  <a:srgbClr val="304455"/>
                </a:solidFill>
                <a:latin typeface="Source Sans Pro" panose="020B0503030403020204" pitchFamily="34" charset="0"/>
              </a:rPr>
              <a:t>v-slot:&lt;slot-name&gt;=“anyName”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610C1D45-4D93-43B3-8B5A-BCA7FFD8FFD1}"/>
              </a:ext>
            </a:extLst>
          </p:cNvPr>
          <p:cNvPicPr>
            <a:picLocks noChangeAspect="1"/>
          </p:cNvPicPr>
          <p:nvPr/>
        </p:nvPicPr>
        <p:blipFill>
          <a:blip r:embed="rId4"/>
          <a:stretch>
            <a:fillRect/>
          </a:stretch>
        </p:blipFill>
        <p:spPr>
          <a:xfrm>
            <a:off x="1287654" y="3078120"/>
            <a:ext cx="6648450" cy="1962150"/>
          </a:xfrm>
          <a:prstGeom prst="rect">
            <a:avLst/>
          </a:prstGeom>
        </p:spPr>
      </p:pic>
    </p:spTree>
    <p:extLst>
      <p:ext uri="{BB962C8B-B14F-4D97-AF65-F5344CB8AC3E}">
        <p14:creationId xmlns:p14="http://schemas.microsoft.com/office/powerpoint/2010/main" val="318116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‘class’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classes</a:t>
            </a:r>
          </a:p>
          <a:p>
            <a:pPr marL="457200" indent="-457200">
              <a:buClr>
                <a:srgbClr val="41B883"/>
              </a:buClr>
              <a:buAutoNum type="arabicPeriod"/>
            </a:pPr>
            <a:r>
              <a:rPr lang="en-US" sz="2400" dirty="0">
                <a:solidFill>
                  <a:srgbClr val="304455"/>
                </a:solidFill>
                <a:latin typeface="Source Sans Pro" panose="020B0503030403020204" pitchFamily="34" charset="0"/>
              </a:rPr>
              <a:t>Binding class object</a:t>
            </a:r>
          </a:p>
          <a:p>
            <a:pPr marL="457200" indent="-457200">
              <a:buClr>
                <a:srgbClr val="41B883"/>
              </a:buClr>
              <a:buAutoNum type="arabicPeriod"/>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2FB113-A66B-445A-9EBC-00AC16A9CFBB}"/>
              </a:ext>
            </a:extLst>
          </p:cNvPr>
          <p:cNvPicPr>
            <a:picLocks noChangeAspect="1"/>
          </p:cNvPicPr>
          <p:nvPr/>
        </p:nvPicPr>
        <p:blipFill>
          <a:blip r:embed="rId4"/>
          <a:stretch>
            <a:fillRect/>
          </a:stretch>
        </p:blipFill>
        <p:spPr>
          <a:xfrm>
            <a:off x="1302420" y="3486796"/>
            <a:ext cx="10271070" cy="1066802"/>
          </a:xfrm>
          <a:prstGeom prst="rect">
            <a:avLst/>
          </a:prstGeom>
        </p:spPr>
      </p:pic>
    </p:spTree>
    <p:extLst>
      <p:ext uri="{BB962C8B-B14F-4D97-AF65-F5344CB8AC3E}">
        <p14:creationId xmlns:p14="http://schemas.microsoft.com/office/powerpoint/2010/main" val="426025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1</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Setting up project from CLI (node.js, vue-cli) </a:t>
            </a:r>
          </a:p>
          <a:p>
            <a:pPr>
              <a:buClr>
                <a:srgbClr val="41B883"/>
              </a:buClr>
            </a:pPr>
            <a:r>
              <a:rPr lang="en-US" sz="2800" dirty="0"/>
              <a:t>Folder Architecture </a:t>
            </a:r>
          </a:p>
          <a:p>
            <a:pPr>
              <a:buClr>
                <a:srgbClr val="41B883"/>
              </a:buClr>
            </a:pPr>
            <a:r>
              <a:rPr lang="en-US" sz="2800" dirty="0"/>
              <a:t>Template syntax</a:t>
            </a:r>
          </a:p>
          <a:p>
            <a:pPr>
              <a:buClr>
                <a:srgbClr val="41B883"/>
              </a:buClr>
            </a:pPr>
            <a:r>
              <a:rPr lang="en-US" sz="2800" dirty="0"/>
              <a:t>Data properties, computed properties, watchers, methods</a:t>
            </a:r>
          </a:p>
          <a:p>
            <a:pPr>
              <a:buClr>
                <a:srgbClr val="41B883"/>
              </a:buClr>
            </a:pPr>
            <a:r>
              <a:rPr lang="en-US" sz="2800" dirty="0"/>
              <a:t>Data binding (One way and two way)</a:t>
            </a:r>
          </a:p>
          <a:p>
            <a:pPr>
              <a:buClr>
                <a:srgbClr val="41B883"/>
              </a:buClr>
            </a:pPr>
            <a:r>
              <a:rPr lang="en-US" sz="2800" dirty="0"/>
              <a:t>Components (global and local)</a:t>
            </a:r>
          </a:p>
          <a:p>
            <a:pPr>
              <a:buClr>
                <a:srgbClr val="41B883"/>
              </a:buClr>
            </a:pPr>
            <a:r>
              <a:rPr lang="en-US" sz="2800" dirty="0"/>
              <a:t>Using Vue Devtools</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243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FC43165C-1EE0-420E-A9FC-67910B5FAA3C}"/>
              </a:ext>
            </a:extLst>
          </p:cNvPr>
          <p:cNvPicPr>
            <a:picLocks noChangeAspect="1"/>
          </p:cNvPicPr>
          <p:nvPr/>
        </p:nvPicPr>
        <p:blipFill>
          <a:blip r:embed="rId4"/>
          <a:stretch>
            <a:fillRect/>
          </a:stretch>
        </p:blipFill>
        <p:spPr>
          <a:xfrm>
            <a:off x="1302419" y="1346447"/>
            <a:ext cx="9123777" cy="3843391"/>
          </a:xfrm>
          <a:prstGeom prst="rect">
            <a:avLst/>
          </a:prstGeom>
        </p:spPr>
      </p:pic>
    </p:spTree>
    <p:extLst>
      <p:ext uri="{BB962C8B-B14F-4D97-AF65-F5344CB8AC3E}">
        <p14:creationId xmlns:p14="http://schemas.microsoft.com/office/powerpoint/2010/main" val="32531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‘style’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style</a:t>
            </a:r>
          </a:p>
          <a:p>
            <a:pPr marL="457200" indent="-457200">
              <a:buClr>
                <a:srgbClr val="41B883"/>
              </a:buClr>
              <a:buAutoNum type="arabicPeriod"/>
            </a:pPr>
            <a:r>
              <a:rPr lang="en-US" sz="2400" dirty="0">
                <a:solidFill>
                  <a:srgbClr val="304455"/>
                </a:solidFill>
                <a:latin typeface="Source Sans Pro" panose="020B0503030403020204" pitchFamily="34" charset="0"/>
              </a:rPr>
              <a:t>Binding style object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Content Placeholder 6">
            <a:extLst>
              <a:ext uri="{FF2B5EF4-FFF2-40B4-BE49-F238E27FC236}">
                <a16:creationId xmlns:a16="http://schemas.microsoft.com/office/drawing/2014/main" id="{77F2BAC4-A080-41AA-B3A3-2C4BF92D7900}"/>
              </a:ext>
            </a:extLst>
          </p:cNvPr>
          <p:cNvPicPr>
            <a:picLocks noChangeAspect="1"/>
          </p:cNvPicPr>
          <p:nvPr/>
        </p:nvPicPr>
        <p:blipFill>
          <a:blip r:embed="rId4"/>
          <a:stretch>
            <a:fillRect/>
          </a:stretch>
        </p:blipFill>
        <p:spPr>
          <a:xfrm>
            <a:off x="1288380" y="3333991"/>
            <a:ext cx="9006730" cy="2749207"/>
          </a:xfrm>
          <a:prstGeom prst="rect">
            <a:avLst/>
          </a:prstGeom>
        </p:spPr>
      </p:pic>
    </p:spTree>
    <p:extLst>
      <p:ext uri="{BB962C8B-B14F-4D97-AF65-F5344CB8AC3E}">
        <p14:creationId xmlns:p14="http://schemas.microsoft.com/office/powerpoint/2010/main" val="128426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5DFC9FA9-2119-4DD2-94EB-2E2F233BBA04}"/>
              </a:ext>
            </a:extLst>
          </p:cNvPr>
          <p:cNvPicPr>
            <a:picLocks noChangeAspect="1"/>
          </p:cNvPicPr>
          <p:nvPr/>
        </p:nvPicPr>
        <p:blipFill>
          <a:blip r:embed="rId4"/>
          <a:stretch>
            <a:fillRect/>
          </a:stretch>
        </p:blipFill>
        <p:spPr>
          <a:xfrm>
            <a:off x="1023152" y="1290058"/>
            <a:ext cx="9544915" cy="3579343"/>
          </a:xfrm>
          <a:prstGeom prst="rect">
            <a:avLst/>
          </a:prstGeom>
        </p:spPr>
      </p:pic>
    </p:spTree>
    <p:extLst>
      <p:ext uri="{BB962C8B-B14F-4D97-AF65-F5344CB8AC3E}">
        <p14:creationId xmlns:p14="http://schemas.microsoft.com/office/powerpoint/2010/main" val="195240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Form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Different input elements different kinds of data type bindings</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Input: string, number</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Textarea: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Checkbox/s: Boolean, Array,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Radio: string, number </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Select: string, number</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Multi Select: Array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931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Event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It is a very common need to call </a:t>
            </a:r>
            <a:r>
              <a:rPr lang="en-US" sz="2400" b="1" dirty="0">
                <a:solidFill>
                  <a:srgbClr val="304455"/>
                </a:solidFill>
                <a:latin typeface="Source Sans Pro" panose="020B0503030403020204" pitchFamily="34" charset="0"/>
              </a:rPr>
              <a:t>event.preventDefault() </a:t>
            </a:r>
            <a:r>
              <a:rPr lang="en-US" sz="2400" dirty="0">
                <a:solidFill>
                  <a:srgbClr val="304455"/>
                </a:solidFill>
                <a:latin typeface="Source Sans Pro" panose="020B0503030403020204" pitchFamily="34" charset="0"/>
              </a:rPr>
              <a:t>or </a:t>
            </a:r>
            <a:r>
              <a:rPr lang="en-US" sz="2400" b="1" dirty="0">
                <a:solidFill>
                  <a:srgbClr val="304455"/>
                </a:solidFill>
                <a:latin typeface="Source Sans Pro" panose="020B0503030403020204" pitchFamily="34" charset="0"/>
              </a:rPr>
              <a:t>event.stopPropagation() </a:t>
            </a:r>
            <a:r>
              <a:rPr lang="en-US" sz="2400" dirty="0">
                <a:solidFill>
                  <a:srgbClr val="304455"/>
                </a:solidFill>
                <a:latin typeface="Source Sans Pro" panose="020B0503030403020204" pitchFamily="34" charset="0"/>
              </a:rPr>
              <a:t>inside event handlers. Although we can do this easily inside methods, it would be better if the methods can be purely about data logic rather than having to deal with DOM event details.</a:t>
            </a:r>
          </a:p>
          <a:p>
            <a:pPr marL="0" indent="0">
              <a:buClr>
                <a:srgbClr val="41B883"/>
              </a:buClr>
              <a:buNone/>
            </a:pPr>
            <a:r>
              <a:rPr lang="en-US" sz="2400" dirty="0">
                <a:solidFill>
                  <a:srgbClr val="304455"/>
                </a:solidFill>
                <a:latin typeface="Source Sans Pro" panose="020B0503030403020204" pitchFamily="34" charset="0"/>
              </a:rPr>
              <a:t>Commonly used event modifiers:</a:t>
            </a:r>
          </a:p>
          <a:p>
            <a:pPr>
              <a:buClr>
                <a:srgbClr val="41B883"/>
              </a:buClr>
            </a:pPr>
            <a:r>
              <a:rPr lang="en-US" sz="2400" dirty="0">
                <a:solidFill>
                  <a:srgbClr val="304455"/>
                </a:solidFill>
                <a:latin typeface="Source Sans Pro" panose="020B0503030403020204" pitchFamily="34" charset="0"/>
              </a:rPr>
              <a:t>.stop</a:t>
            </a:r>
          </a:p>
          <a:p>
            <a:pPr>
              <a:buClr>
                <a:srgbClr val="41B883"/>
              </a:buClr>
            </a:pPr>
            <a:r>
              <a:rPr lang="en-US" sz="2400" dirty="0">
                <a:solidFill>
                  <a:srgbClr val="304455"/>
                </a:solidFill>
                <a:latin typeface="Source Sans Pro" panose="020B0503030403020204" pitchFamily="34" charset="0"/>
              </a:rPr>
              <a:t>.prevent</a:t>
            </a:r>
          </a:p>
          <a:p>
            <a:pPr>
              <a:buClr>
                <a:srgbClr val="41B883"/>
              </a:buClr>
            </a:pPr>
            <a:r>
              <a:rPr lang="en-US" sz="2400" dirty="0">
                <a:solidFill>
                  <a:srgbClr val="304455"/>
                </a:solidFill>
                <a:latin typeface="Source Sans Pro" panose="020B0503030403020204" pitchFamily="34" charset="0"/>
              </a:rPr>
              <a:t>.once</a:t>
            </a:r>
          </a:p>
          <a:p>
            <a:pPr>
              <a:buClr>
                <a:srgbClr val="41B883"/>
              </a:buClr>
            </a:pPr>
            <a:r>
              <a:rPr lang="en-US" sz="2400" dirty="0">
                <a:solidFill>
                  <a:srgbClr val="304455"/>
                </a:solidFill>
                <a:latin typeface="Source Sans Pro" panose="020B0503030403020204" pitchFamily="34" charset="0"/>
              </a:rPr>
              <a:t>.self</a:t>
            </a:r>
          </a:p>
          <a:p>
            <a:pPr>
              <a:buClr>
                <a:srgbClr val="41B883"/>
              </a:buClr>
            </a:pPr>
            <a:r>
              <a:rPr lang="en-US" sz="2400" dirty="0">
                <a:solidFill>
                  <a:srgbClr val="304455"/>
                </a:solidFill>
                <a:latin typeface="Source Sans Pro" panose="020B0503030403020204" pitchFamily="34" charset="0"/>
              </a:rPr>
              <a:t>.left, .right, .middle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9571A964-A99D-4135-B590-97FF186DC585}"/>
              </a:ext>
            </a:extLst>
          </p:cNvPr>
          <p:cNvPicPr>
            <a:picLocks noChangeAspect="1"/>
          </p:cNvPicPr>
          <p:nvPr/>
        </p:nvPicPr>
        <p:blipFill>
          <a:blip r:embed="rId4"/>
          <a:stretch>
            <a:fillRect/>
          </a:stretch>
        </p:blipFill>
        <p:spPr>
          <a:xfrm>
            <a:off x="3889638" y="3862743"/>
            <a:ext cx="8041950" cy="985422"/>
          </a:xfrm>
          <a:prstGeom prst="rect">
            <a:avLst/>
          </a:prstGeom>
        </p:spPr>
      </p:pic>
    </p:spTree>
    <p:extLst>
      <p:ext uri="{BB962C8B-B14F-4D97-AF65-F5344CB8AC3E}">
        <p14:creationId xmlns:p14="http://schemas.microsoft.com/office/powerpoint/2010/main" val="39923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Key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Commonly used key modifiers:</a:t>
            </a:r>
          </a:p>
          <a:p>
            <a:pPr>
              <a:buClr>
                <a:srgbClr val="41B883"/>
              </a:buClr>
            </a:pPr>
            <a:r>
              <a:rPr lang="en-US" sz="2400" dirty="0">
                <a:solidFill>
                  <a:srgbClr val="304455"/>
                </a:solidFill>
                <a:latin typeface="Source Sans Pro" panose="020B0503030403020204" pitchFamily="34" charset="0"/>
              </a:rPr>
              <a:t>.enter</a:t>
            </a:r>
          </a:p>
          <a:p>
            <a:pPr>
              <a:buClr>
                <a:srgbClr val="41B883"/>
              </a:buClr>
            </a:pPr>
            <a:r>
              <a:rPr lang="en-US" sz="2400" dirty="0">
                <a:solidFill>
                  <a:srgbClr val="304455"/>
                </a:solidFill>
                <a:latin typeface="Source Sans Pro" panose="020B0503030403020204" pitchFamily="34" charset="0"/>
              </a:rPr>
              <a:t>.tab</a:t>
            </a:r>
          </a:p>
          <a:p>
            <a:pPr>
              <a:buClr>
                <a:srgbClr val="41B883"/>
              </a:buClr>
            </a:pPr>
            <a:r>
              <a:rPr lang="en-US" sz="2400" dirty="0">
                <a:solidFill>
                  <a:srgbClr val="304455"/>
                </a:solidFill>
                <a:latin typeface="Source Sans Pro" panose="020B0503030403020204" pitchFamily="34" charset="0"/>
              </a:rPr>
              <a:t>.left, right, .down, .up</a:t>
            </a:r>
          </a:p>
          <a:p>
            <a:pPr>
              <a:buClr>
                <a:srgbClr val="41B883"/>
              </a:buClr>
            </a:pPr>
            <a:r>
              <a:rPr lang="en-US" sz="2400" dirty="0">
                <a:solidFill>
                  <a:srgbClr val="304455"/>
                </a:solidFill>
                <a:latin typeface="Source Sans Pro" panose="020B0503030403020204" pitchFamily="34" charset="0"/>
              </a:rPr>
              <a:t>.ctrl</a:t>
            </a:r>
          </a:p>
          <a:p>
            <a:pPr>
              <a:buClr>
                <a:srgbClr val="41B883"/>
              </a:buClr>
            </a:pPr>
            <a:r>
              <a:rPr lang="en-US" sz="2400" dirty="0">
                <a:solidFill>
                  <a:srgbClr val="304455"/>
                </a:solidFill>
                <a:latin typeface="Source Sans Pro" panose="020B0503030403020204" pitchFamily="34" charset="0"/>
              </a:rPr>
              <a:t>.alt</a:t>
            </a:r>
          </a:p>
          <a:p>
            <a:pPr>
              <a:buClr>
                <a:srgbClr val="41B883"/>
              </a:buClr>
            </a:pPr>
            <a:r>
              <a:rPr lang="en-US" sz="2400" dirty="0" err="1">
                <a:solidFill>
                  <a:srgbClr val="304455"/>
                </a:solidFill>
                <a:latin typeface="Source Sans Pro" panose="020B0503030403020204" pitchFamily="34" charset="0"/>
              </a:rPr>
              <a:t>Keyup</a:t>
            </a:r>
            <a:r>
              <a:rPr lang="en-US" sz="2400" dirty="0">
                <a:solidFill>
                  <a:srgbClr val="304455"/>
                </a:solidFill>
                <a:latin typeface="Source Sans Pro" panose="020B0503030403020204" pitchFamily="34" charset="0"/>
              </a:rPr>
              <a:t>.(any key code here)</a:t>
            </a:r>
          </a:p>
          <a:p>
            <a:pPr marL="0" indent="0">
              <a:buClr>
                <a:srgbClr val="41B883"/>
              </a:buClr>
              <a:buNone/>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E001E0-8738-417E-B6A9-B5F30B1153C2}"/>
              </a:ext>
            </a:extLst>
          </p:cNvPr>
          <p:cNvPicPr>
            <a:picLocks noChangeAspect="1"/>
          </p:cNvPicPr>
          <p:nvPr/>
        </p:nvPicPr>
        <p:blipFill>
          <a:blip r:embed="rId4"/>
          <a:stretch>
            <a:fillRect/>
          </a:stretch>
        </p:blipFill>
        <p:spPr>
          <a:xfrm>
            <a:off x="4730198" y="2607917"/>
            <a:ext cx="6613670" cy="1135951"/>
          </a:xfrm>
          <a:prstGeom prst="rect">
            <a:avLst/>
          </a:prstGeom>
        </p:spPr>
      </p:pic>
    </p:spTree>
    <p:extLst>
      <p:ext uri="{BB962C8B-B14F-4D97-AF65-F5344CB8AC3E}">
        <p14:creationId xmlns:p14="http://schemas.microsoft.com/office/powerpoint/2010/main" val="13898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a:solidFill>
                  <a:srgbClr val="304455"/>
                </a:solidFill>
                <a:effectLst/>
                <a:latin typeface="Source Sans Pro" panose="020B0503030403020204" pitchFamily="34" charset="0"/>
              </a:rPr>
              <a:t>Mixins are a flexible way to distribute reusable functionalities for Vue components. A mixin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mixin, all options in the mixin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388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a:solidFill>
                  <a:srgbClr val="304455"/>
                </a:solidFill>
                <a:effectLst/>
                <a:latin typeface="Source Sans Pro" panose="020B0503030403020204" pitchFamily="34" charset="0"/>
              </a:rPr>
              <a:t>Mixins are a flexible way to distribute reusable functionalities for Vue components. A mixin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mixin, all options in the mixin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39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Mixins/index.js – We export an object which consists of shared Vue options such as data, methods, life cycle hooks etc</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D3519192-B8B0-41E8-8A15-62DACB83CED7}"/>
              </a:ext>
            </a:extLst>
          </p:cNvPr>
          <p:cNvPicPr>
            <a:picLocks noChangeAspect="1"/>
          </p:cNvPicPr>
          <p:nvPr/>
        </p:nvPicPr>
        <p:blipFill>
          <a:blip r:embed="rId4"/>
          <a:stretch>
            <a:fillRect/>
          </a:stretch>
        </p:blipFill>
        <p:spPr>
          <a:xfrm>
            <a:off x="1244300" y="2224345"/>
            <a:ext cx="5753100" cy="3076575"/>
          </a:xfrm>
          <a:prstGeom prst="rect">
            <a:avLst/>
          </a:prstGeom>
        </p:spPr>
      </p:pic>
    </p:spTree>
    <p:extLst>
      <p:ext uri="{BB962C8B-B14F-4D97-AF65-F5344CB8AC3E}">
        <p14:creationId xmlns:p14="http://schemas.microsoft.com/office/powerpoint/2010/main" val="137110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import these exported mixins in any component that requires these options</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BF2BFEE3-E509-43FB-88A8-17C4564848B2}"/>
              </a:ext>
            </a:extLst>
          </p:cNvPr>
          <p:cNvPicPr>
            <a:picLocks noChangeAspect="1"/>
          </p:cNvPicPr>
          <p:nvPr/>
        </p:nvPicPr>
        <p:blipFill>
          <a:blip r:embed="rId4"/>
          <a:stretch>
            <a:fillRect/>
          </a:stretch>
        </p:blipFill>
        <p:spPr>
          <a:xfrm>
            <a:off x="1287654" y="2546639"/>
            <a:ext cx="8317336" cy="1580518"/>
          </a:xfrm>
          <a:prstGeom prst="rect">
            <a:avLst/>
          </a:prstGeom>
        </p:spPr>
      </p:pic>
    </p:spTree>
    <p:extLst>
      <p:ext uri="{BB962C8B-B14F-4D97-AF65-F5344CB8AC3E}">
        <p14:creationId xmlns:p14="http://schemas.microsoft.com/office/powerpoint/2010/main" val="14419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2</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Directives, loops and conditional syntax</a:t>
            </a:r>
          </a:p>
          <a:p>
            <a:pPr>
              <a:buClr>
                <a:srgbClr val="41B883"/>
              </a:buClr>
            </a:pPr>
            <a:r>
              <a:rPr lang="en-US" sz="2800" dirty="0"/>
              <a:t>Lifecycle hooks</a:t>
            </a:r>
          </a:p>
          <a:p>
            <a:pPr>
              <a:buClr>
                <a:srgbClr val="41B883"/>
              </a:buClr>
            </a:pPr>
            <a:r>
              <a:rPr lang="en-US" sz="2800" dirty="0"/>
              <a:t>Component communication	 (props and emit)</a:t>
            </a:r>
          </a:p>
          <a:p>
            <a:pPr>
              <a:buClr>
                <a:srgbClr val="41B883"/>
              </a:buClr>
            </a:pPr>
            <a:r>
              <a:rPr lang="en-US" sz="2800" dirty="0"/>
              <a:t>Two-way binding for custom components</a:t>
            </a:r>
          </a:p>
          <a:p>
            <a:pPr>
              <a:buClr>
                <a:srgbClr val="41B883"/>
              </a:buClr>
            </a:pPr>
            <a:r>
              <a:rPr lang="en-US" sz="2800" dirty="0"/>
              <a:t>Dynamic components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4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API Calls</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We use ‘Axios’ library to make API calls.</a:t>
            </a:r>
          </a:p>
          <a:p>
            <a:pPr>
              <a:buClr>
                <a:srgbClr val="41B883"/>
              </a:buClr>
            </a:pPr>
            <a:r>
              <a:rPr lang="en-US" sz="2400" dirty="0">
                <a:solidFill>
                  <a:srgbClr val="304455"/>
                </a:solidFill>
                <a:latin typeface="Source Sans Pro" panose="020B0503030403020204" pitchFamily="34" charset="0"/>
              </a:rPr>
              <a:t>Axios is a promise based JavaScript library to make REST API calls.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Install Axios as a production dependency using the command below:</a:t>
            </a:r>
          </a:p>
          <a:p>
            <a:pPr marL="0" indent="0">
              <a:buClr>
                <a:srgbClr val="41B883"/>
              </a:buClr>
              <a:buNone/>
            </a:pPr>
            <a:r>
              <a:rPr lang="en-US" sz="24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npm install --save axios</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12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REST (</a:t>
            </a:r>
            <a:r>
              <a:rPr lang="en-IN" dirty="0">
                <a:solidFill>
                  <a:srgbClr val="34495E"/>
                </a:solidFill>
              </a:rPr>
              <a:t>Representational state transfer)</a:t>
            </a:r>
            <a:endParaRPr lang="en-US" dirty="0">
              <a:solidFill>
                <a:srgbClr val="34495E"/>
              </a:solidFill>
            </a:endParaRPr>
          </a:p>
        </p:txBody>
      </p:sp>
      <p:sp>
        <p:nvSpPr>
          <p:cNvPr id="3" name="Content Placeholder 2"/>
          <p:cNvSpPr>
            <a:spLocks noGrp="1"/>
          </p:cNvSpPr>
          <p:nvPr>
            <p:ph idx="1"/>
          </p:nvPr>
        </p:nvSpPr>
        <p:spPr>
          <a:xfrm>
            <a:off x="1288380" y="1350847"/>
            <a:ext cx="9601200" cy="5003299"/>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REST is software Architectural style which follows the constraints given below</a:t>
            </a:r>
          </a:p>
          <a:p>
            <a:pPr marL="0" indent="0">
              <a:buClr>
                <a:srgbClr val="41B883"/>
              </a:buClr>
              <a:buNone/>
            </a:pPr>
            <a:r>
              <a:rPr lang="en-US" sz="2200" dirty="0">
                <a:solidFill>
                  <a:srgbClr val="304455"/>
                </a:solidFill>
                <a:latin typeface="Source Sans Pro" panose="020B0503030403020204" pitchFamily="34" charset="0"/>
              </a:rPr>
              <a:t>REST APIs communicate via HTTP requests to perform standard database functions like creating, reading, updating, and deleting records (also known as CRUD) </a:t>
            </a:r>
          </a:p>
          <a:p>
            <a:pPr marL="0" indent="0">
              <a:buClr>
                <a:srgbClr val="41B883"/>
              </a:buClr>
              <a:buNone/>
            </a:pPr>
            <a:r>
              <a:rPr lang="en-US" sz="2200" dirty="0">
                <a:solidFill>
                  <a:srgbClr val="304455"/>
                </a:solidFill>
                <a:latin typeface="Source Sans Pro" panose="020B0503030403020204" pitchFamily="34" charset="0"/>
              </a:rPr>
              <a:t>Common Data sharing Formats: JSON, XML</a:t>
            </a:r>
          </a:p>
          <a:p>
            <a:pPr marL="0" indent="0">
              <a:buClr>
                <a:srgbClr val="41B883"/>
              </a:buClr>
              <a:buNone/>
            </a:pPr>
            <a:r>
              <a:rPr lang="en-US" sz="2200" b="1" dirty="0">
                <a:solidFill>
                  <a:srgbClr val="304455"/>
                </a:solidFill>
                <a:latin typeface="Source Sans Pro" panose="020B0503030403020204" pitchFamily="34" charset="0"/>
              </a:rPr>
              <a:t>REST main principles:</a:t>
            </a:r>
          </a:p>
          <a:p>
            <a:pPr>
              <a:buClr>
                <a:srgbClr val="41B883"/>
              </a:buClr>
            </a:pPr>
            <a:r>
              <a:rPr lang="en-US" sz="2200" dirty="0">
                <a:solidFill>
                  <a:srgbClr val="304455"/>
                </a:solidFill>
                <a:latin typeface="Source Sans Pro" panose="020B0503030403020204" pitchFamily="34" charset="0"/>
              </a:rPr>
              <a:t>Client-server decoupling</a:t>
            </a:r>
          </a:p>
          <a:p>
            <a:pPr>
              <a:buClr>
                <a:srgbClr val="41B883"/>
              </a:buClr>
            </a:pPr>
            <a:r>
              <a:rPr lang="en-US" sz="2200" dirty="0">
                <a:solidFill>
                  <a:srgbClr val="304455"/>
                </a:solidFill>
                <a:latin typeface="Source Sans Pro" panose="020B0503030403020204" pitchFamily="34" charset="0"/>
              </a:rPr>
              <a:t>Statelessness</a:t>
            </a:r>
          </a:p>
          <a:p>
            <a:pPr>
              <a:buClr>
                <a:srgbClr val="41B883"/>
              </a:buClr>
            </a:pPr>
            <a:r>
              <a:rPr lang="en-US" sz="2200" dirty="0">
                <a:solidFill>
                  <a:srgbClr val="304455"/>
                </a:solidFill>
                <a:latin typeface="Source Sans Pro" panose="020B0503030403020204" pitchFamily="34" charset="0"/>
              </a:rPr>
              <a:t>Cacheable </a:t>
            </a:r>
          </a:p>
          <a:p>
            <a:pPr>
              <a:buClr>
                <a:srgbClr val="41B883"/>
              </a:buClr>
            </a:pPr>
            <a:r>
              <a:rPr lang="en-US" sz="2200" dirty="0">
                <a:solidFill>
                  <a:srgbClr val="304455"/>
                </a:solidFill>
                <a:latin typeface="Source Sans Pro" panose="020B0503030403020204" pitchFamily="34" charset="0"/>
              </a:rPr>
              <a:t>Uniform Interface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123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Resource request methods</a:t>
            </a:r>
          </a:p>
        </p:txBody>
      </p:sp>
      <p:graphicFrame>
        <p:nvGraphicFramePr>
          <p:cNvPr id="4" name="Content Placeholder 3">
            <a:extLst>
              <a:ext uri="{FF2B5EF4-FFF2-40B4-BE49-F238E27FC236}">
                <a16:creationId xmlns:a16="http://schemas.microsoft.com/office/drawing/2014/main" id="{85A36D4F-2020-4FAD-A67D-55372F459C79}"/>
              </a:ext>
            </a:extLst>
          </p:cNvPr>
          <p:cNvGraphicFramePr>
            <a:graphicFrameLocks noGrp="1"/>
          </p:cNvGraphicFramePr>
          <p:nvPr>
            <p:ph idx="1"/>
            <p:extLst>
              <p:ext uri="{D42A27DB-BD31-4B8C-83A1-F6EECF244321}">
                <p14:modId xmlns:p14="http://schemas.microsoft.com/office/powerpoint/2010/main" val="2310420972"/>
              </p:ext>
            </p:extLst>
          </p:nvPr>
        </p:nvGraphicFramePr>
        <p:xfrm>
          <a:off x="1975358" y="1296279"/>
          <a:ext cx="5074228" cy="5069010"/>
        </p:xfrm>
        <a:graphic>
          <a:graphicData uri="http://schemas.openxmlformats.org/drawingml/2006/table">
            <a:tbl>
              <a:tblPr/>
              <a:tblGrid>
                <a:gridCol w="2537114">
                  <a:extLst>
                    <a:ext uri="{9D8B030D-6E8A-4147-A177-3AD203B41FA5}">
                      <a16:colId xmlns:a16="http://schemas.microsoft.com/office/drawing/2014/main" val="3468697883"/>
                    </a:ext>
                  </a:extLst>
                </a:gridCol>
                <a:gridCol w="2537114">
                  <a:extLst>
                    <a:ext uri="{9D8B030D-6E8A-4147-A177-3AD203B41FA5}">
                      <a16:colId xmlns:a16="http://schemas.microsoft.com/office/drawing/2014/main" val="36699181"/>
                    </a:ext>
                  </a:extLst>
                </a:gridCol>
              </a:tblGrid>
              <a:tr h="422470">
                <a:tc>
                  <a:txBody>
                    <a:bodyPr/>
                    <a:lstStyle/>
                    <a:p>
                      <a:pPr algn="ctr" fontAlgn="b"/>
                      <a:r>
                        <a:rPr lang="en-IN" sz="1400" b="1" dirty="0">
                          <a:effectLst/>
                        </a:rPr>
                        <a:t>HTTP Verb</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ctr" fontAlgn="b"/>
                      <a:r>
                        <a:rPr lang="en-IN" sz="1400" b="1">
                          <a:effectLst/>
                        </a:rPr>
                        <a:t>CRUD</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59306300"/>
                  </a:ext>
                </a:extLst>
              </a:tr>
              <a:tr h="817507">
                <a:tc>
                  <a:txBody>
                    <a:bodyPr/>
                    <a:lstStyle/>
                    <a:p>
                      <a:pPr algn="ctr" fontAlgn="t"/>
                      <a:r>
                        <a:rPr lang="en-IN" sz="1400" dirty="0">
                          <a:effectLst/>
                        </a:rPr>
                        <a:t>POST</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400">
                          <a:effectLst/>
                        </a:rPr>
                        <a:t>Create</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28357115"/>
                  </a:ext>
                </a:extLst>
              </a:tr>
              <a:tr h="916266">
                <a:tc>
                  <a:txBody>
                    <a:bodyPr/>
                    <a:lstStyle/>
                    <a:p>
                      <a:pPr algn="ctr" fontAlgn="t"/>
                      <a:r>
                        <a:rPr lang="en-IN" sz="1400">
                          <a:effectLst/>
                        </a:rPr>
                        <a:t>GET</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400">
                          <a:effectLst/>
                        </a:rPr>
                        <a:t>Read</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49985146"/>
                  </a:ext>
                </a:extLst>
              </a:tr>
              <a:tr h="1015025">
                <a:tc>
                  <a:txBody>
                    <a:bodyPr/>
                    <a:lstStyle/>
                    <a:p>
                      <a:pPr algn="ctr" fontAlgn="t"/>
                      <a:r>
                        <a:rPr lang="en-IN" sz="1400">
                          <a:effectLst/>
                        </a:rPr>
                        <a:t>PUT</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400">
                          <a:effectLst/>
                        </a:rPr>
                        <a:t>Update/Replace</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69763136"/>
                  </a:ext>
                </a:extLst>
              </a:tr>
              <a:tr h="817507">
                <a:tc>
                  <a:txBody>
                    <a:bodyPr/>
                    <a:lstStyle/>
                    <a:p>
                      <a:pPr algn="ctr" fontAlgn="t"/>
                      <a:r>
                        <a:rPr lang="en-IN" sz="1400">
                          <a:effectLst/>
                        </a:rPr>
                        <a:t>PATCH</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400">
                          <a:effectLst/>
                        </a:rPr>
                        <a:t>Update/Modify</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05769260"/>
                  </a:ext>
                </a:extLst>
              </a:tr>
              <a:tr h="1015025">
                <a:tc>
                  <a:txBody>
                    <a:bodyPr/>
                    <a:lstStyle/>
                    <a:p>
                      <a:pPr algn="ctr" fontAlgn="t"/>
                      <a:r>
                        <a:rPr lang="en-IN" sz="1400">
                          <a:effectLst/>
                        </a:rPr>
                        <a:t>DELETE</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5F5F5"/>
                    </a:solidFill>
                  </a:tcPr>
                </a:tc>
                <a:tc>
                  <a:txBody>
                    <a:bodyPr/>
                    <a:lstStyle/>
                    <a:p>
                      <a:pPr algn="ctr" fontAlgn="t"/>
                      <a:r>
                        <a:rPr lang="en-IN" sz="1400" dirty="0">
                          <a:effectLst/>
                        </a:rPr>
                        <a:t>Delete</a:t>
                      </a:r>
                    </a:p>
                  </a:txBody>
                  <a:tcPr marL="137160" marR="137160" marT="137160" marB="13716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3967878127"/>
                  </a:ext>
                </a:extLst>
              </a:tr>
            </a:tbl>
          </a:graphicData>
        </a:graphic>
      </p:graphicFrame>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26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Status Codes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a:extLst>
              <a:ext uri="{FF2B5EF4-FFF2-40B4-BE49-F238E27FC236}">
                <a16:creationId xmlns:a16="http://schemas.microsoft.com/office/drawing/2014/main" id="{4100526E-5ACC-4972-9802-874D87BFED7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22875" y="1365606"/>
            <a:ext cx="9573725" cy="464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4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GET Request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84ADBB-F1A8-48E3-9F43-7D957BE99CD9}"/>
              </a:ext>
            </a:extLst>
          </p:cNvPr>
          <p:cNvPicPr>
            <a:picLocks noChangeAspect="1"/>
          </p:cNvPicPr>
          <p:nvPr/>
        </p:nvPicPr>
        <p:blipFill>
          <a:blip r:embed="rId4"/>
          <a:stretch>
            <a:fillRect/>
          </a:stretch>
        </p:blipFill>
        <p:spPr>
          <a:xfrm>
            <a:off x="1704975" y="1709737"/>
            <a:ext cx="8782050" cy="3438525"/>
          </a:xfrm>
          <a:prstGeom prst="rect">
            <a:avLst/>
          </a:prstGeom>
        </p:spPr>
      </p:pic>
    </p:spTree>
    <p:extLst>
      <p:ext uri="{BB962C8B-B14F-4D97-AF65-F5344CB8AC3E}">
        <p14:creationId xmlns:p14="http://schemas.microsoft.com/office/powerpoint/2010/main" val="429155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Body to Requests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614E1B-7CBB-4CBF-8D22-996610E0B3DF}"/>
              </a:ext>
            </a:extLst>
          </p:cNvPr>
          <p:cNvPicPr>
            <a:picLocks noChangeAspect="1"/>
          </p:cNvPicPr>
          <p:nvPr/>
        </p:nvPicPr>
        <p:blipFill>
          <a:blip r:embed="rId4"/>
          <a:stretch>
            <a:fillRect/>
          </a:stretch>
        </p:blipFill>
        <p:spPr>
          <a:xfrm>
            <a:off x="1319212" y="1414462"/>
            <a:ext cx="9553575" cy="4029075"/>
          </a:xfrm>
          <a:prstGeom prst="rect">
            <a:avLst/>
          </a:prstGeom>
        </p:spPr>
      </p:pic>
    </p:spTree>
    <p:extLst>
      <p:ext uri="{BB962C8B-B14F-4D97-AF65-F5344CB8AC3E}">
        <p14:creationId xmlns:p14="http://schemas.microsoft.com/office/powerpoint/2010/main" val="10608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Query Params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C537172F-4DEB-495A-B8AA-39AA043EA577}"/>
              </a:ext>
            </a:extLst>
          </p:cNvPr>
          <p:cNvPicPr>
            <a:picLocks noChangeAspect="1"/>
          </p:cNvPicPr>
          <p:nvPr/>
        </p:nvPicPr>
        <p:blipFill>
          <a:blip r:embed="rId4"/>
          <a:stretch>
            <a:fillRect/>
          </a:stretch>
        </p:blipFill>
        <p:spPr>
          <a:xfrm>
            <a:off x="1295400" y="1570653"/>
            <a:ext cx="8391525" cy="3048000"/>
          </a:xfrm>
          <a:prstGeom prst="rect">
            <a:avLst/>
          </a:prstGeom>
        </p:spPr>
      </p:pic>
    </p:spTree>
    <p:extLst>
      <p:ext uri="{BB962C8B-B14F-4D97-AF65-F5344CB8AC3E}">
        <p14:creationId xmlns:p14="http://schemas.microsoft.com/office/powerpoint/2010/main" val="40050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Custom Axios Instance</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create custom axios instance with predefined values for that instance such as</a:t>
            </a:r>
          </a:p>
          <a:p>
            <a:pPr marL="457200" indent="-457200">
              <a:buClr>
                <a:srgbClr val="41B883"/>
              </a:buClr>
              <a:buAutoNum type="arabicPeriod"/>
            </a:pPr>
            <a:r>
              <a:rPr lang="en-US" sz="2200" b="1" i="1" dirty="0">
                <a:solidFill>
                  <a:srgbClr val="304455"/>
                </a:solidFill>
                <a:latin typeface="Source Sans Pro" panose="020B0503030403020204" pitchFamily="34" charset="0"/>
              </a:rPr>
              <a:t>Base URL</a:t>
            </a:r>
          </a:p>
          <a:p>
            <a:pPr marL="457200" indent="-457200">
              <a:buClr>
                <a:srgbClr val="41B883"/>
              </a:buClr>
              <a:buAutoNum type="arabicPeriod"/>
            </a:pPr>
            <a:r>
              <a:rPr lang="en-US" sz="2200" b="1" i="1" dirty="0">
                <a:solidFill>
                  <a:srgbClr val="304455"/>
                </a:solidFill>
                <a:latin typeface="Source Sans Pro" panose="020B0503030403020204" pitchFamily="34" charset="0"/>
              </a:rPr>
              <a:t>Headers</a:t>
            </a:r>
          </a:p>
          <a:p>
            <a:pPr marL="457200" indent="-457200">
              <a:buClr>
                <a:srgbClr val="41B883"/>
              </a:buClr>
              <a:buAutoNum type="arabicPeriod"/>
            </a:pPr>
            <a:r>
              <a:rPr lang="en-US" sz="2200" b="1" i="1" dirty="0">
                <a:solidFill>
                  <a:srgbClr val="304455"/>
                </a:solidFill>
                <a:latin typeface="Source Sans Pro" panose="020B0503030403020204" pitchFamily="34" charset="0"/>
              </a:rPr>
              <a:t>Timeouts</a:t>
            </a:r>
          </a:p>
          <a:p>
            <a:pPr marL="457200" indent="-457200">
              <a:buClr>
                <a:srgbClr val="41B883"/>
              </a:buClr>
              <a:buAutoNum type="arabicPeriod"/>
            </a:pPr>
            <a:r>
              <a:rPr lang="en-US" sz="2200" b="1" i="1" dirty="0">
                <a:solidFill>
                  <a:srgbClr val="304455"/>
                </a:solidFill>
                <a:latin typeface="Source Sans Pro" panose="020B0503030403020204" pitchFamily="34" charset="0"/>
              </a:rPr>
              <a:t>Auth Tokens </a:t>
            </a:r>
          </a:p>
          <a:p>
            <a:pPr marL="457200" indent="-457200">
              <a:buClr>
                <a:srgbClr val="41B883"/>
              </a:buClr>
              <a:buAutoNum type="arabicPeriod"/>
            </a:pPr>
            <a:r>
              <a:rPr lang="en-US" sz="2200" b="1" i="1" dirty="0">
                <a:solidFill>
                  <a:srgbClr val="304455"/>
                </a:solidFill>
                <a:latin typeface="Source Sans Pro" panose="020B0503030403020204" pitchFamily="34" charset="0"/>
              </a:rPr>
              <a:t>And more -&gt; https://github.com/axios/axios#creating-an-instance</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951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Axios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intercept each and every requests or responses from Axios to make any kind of operations</a:t>
            </a:r>
          </a:p>
          <a:p>
            <a:pPr marL="0" indent="0">
              <a:buClr>
                <a:srgbClr val="41B883"/>
              </a:buClr>
              <a:buNone/>
            </a:pPr>
            <a:r>
              <a:rPr lang="en-US" sz="2400" dirty="0">
                <a:solidFill>
                  <a:srgbClr val="304455"/>
                </a:solidFill>
                <a:latin typeface="Source Sans Pro" panose="020B0503030403020204" pitchFamily="34" charset="0"/>
              </a:rPr>
              <a:t>Eg: Intercept all failed requests and show an error toast</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FF4DB771-4696-4336-928A-7360BAE9A0B6}"/>
              </a:ext>
            </a:extLst>
          </p:cNvPr>
          <p:cNvPicPr>
            <a:picLocks noChangeAspect="1"/>
          </p:cNvPicPr>
          <p:nvPr/>
        </p:nvPicPr>
        <p:blipFill>
          <a:blip r:embed="rId4"/>
          <a:stretch>
            <a:fillRect/>
          </a:stretch>
        </p:blipFill>
        <p:spPr>
          <a:xfrm>
            <a:off x="1302420" y="2981068"/>
            <a:ext cx="8595703" cy="2526084"/>
          </a:xfrm>
          <a:prstGeom prst="rect">
            <a:avLst/>
          </a:prstGeom>
        </p:spPr>
      </p:pic>
    </p:spTree>
    <p:extLst>
      <p:ext uri="{BB962C8B-B14F-4D97-AF65-F5344CB8AC3E}">
        <p14:creationId xmlns:p14="http://schemas.microsoft.com/office/powerpoint/2010/main" val="40808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Axios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Intercepting Reponses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EBFE55E-73EE-45A0-B479-D84683CE20FC}"/>
              </a:ext>
            </a:extLst>
          </p:cNvPr>
          <p:cNvPicPr>
            <a:picLocks noChangeAspect="1"/>
          </p:cNvPicPr>
          <p:nvPr/>
        </p:nvPicPr>
        <p:blipFill>
          <a:blip r:embed="rId4"/>
          <a:stretch>
            <a:fillRect/>
          </a:stretch>
        </p:blipFill>
        <p:spPr>
          <a:xfrm>
            <a:off x="457200" y="2014537"/>
            <a:ext cx="11277600" cy="2828925"/>
          </a:xfrm>
          <a:prstGeom prst="rect">
            <a:avLst/>
          </a:prstGeom>
        </p:spPr>
      </p:pic>
    </p:spTree>
    <p:extLst>
      <p:ext uri="{BB962C8B-B14F-4D97-AF65-F5344CB8AC3E}">
        <p14:creationId xmlns:p14="http://schemas.microsoft.com/office/powerpoint/2010/main" val="43746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3</a:t>
            </a:r>
          </a:p>
        </p:txBody>
      </p:sp>
      <p:sp>
        <p:nvSpPr>
          <p:cNvPr id="3" name="Content Placeholder 2"/>
          <p:cNvSpPr>
            <a:spLocks noGrp="1"/>
          </p:cNvSpPr>
          <p:nvPr>
            <p:ph idx="1"/>
          </p:nvPr>
        </p:nvSpPr>
        <p:spPr>
          <a:xfrm>
            <a:off x="1295400" y="1350848"/>
            <a:ext cx="9601200" cy="4435948"/>
          </a:xfrm>
        </p:spPr>
        <p:txBody>
          <a:bodyPr>
            <a:noAutofit/>
          </a:bodyPr>
          <a:lstStyle/>
          <a:p>
            <a:pPr>
              <a:buClr>
                <a:srgbClr val="41B883"/>
              </a:buClr>
            </a:pPr>
            <a:r>
              <a:rPr lang="en-US" sz="2800" dirty="0"/>
              <a:t>Slots, named Slots and scoped slots</a:t>
            </a:r>
          </a:p>
          <a:p>
            <a:pPr>
              <a:buClr>
                <a:srgbClr val="41B883"/>
              </a:buClr>
            </a:pPr>
            <a:r>
              <a:rPr lang="en-US" sz="2800" dirty="0"/>
              <a:t>Binding classes and styles (CSS) </a:t>
            </a:r>
          </a:p>
          <a:p>
            <a:pPr>
              <a:buClr>
                <a:srgbClr val="41B883"/>
              </a:buClr>
            </a:pPr>
            <a:r>
              <a:rPr lang="en-US" sz="2800" dirty="0"/>
              <a:t>Form input binding (Radio, Checkbox etc) </a:t>
            </a:r>
          </a:p>
          <a:p>
            <a:pPr>
              <a:buClr>
                <a:srgbClr val="41B883"/>
              </a:buClr>
            </a:pPr>
            <a:r>
              <a:rPr lang="en-US" sz="2800" dirty="0"/>
              <a:t>Events and event modifiers</a:t>
            </a:r>
          </a:p>
          <a:p>
            <a:pPr>
              <a:buClr>
                <a:srgbClr val="41B883"/>
              </a:buClr>
            </a:pPr>
            <a:r>
              <a:rPr lang="en-US" sz="2800" dirty="0"/>
              <a:t>Keyboard events and modifiers</a:t>
            </a:r>
          </a:p>
          <a:p>
            <a:pPr>
              <a:buClr>
                <a:srgbClr val="41B883"/>
              </a:buClr>
            </a:pPr>
            <a:endParaRPr lang="en-US" sz="2800" dirty="0"/>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6992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Router</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Vue-router is the official router library for Vue.js</a:t>
            </a:r>
          </a:p>
          <a:p>
            <a:pPr>
              <a:buClr>
                <a:srgbClr val="41B883"/>
              </a:buClr>
            </a:pPr>
            <a:r>
              <a:rPr lang="en-US" sz="2400" dirty="0">
                <a:solidFill>
                  <a:srgbClr val="304455"/>
                </a:solidFill>
                <a:latin typeface="Source Sans Pro" panose="020B0503030403020204" pitchFamily="34" charset="0"/>
              </a:rPr>
              <a:t>It is used to mainly to navigate between the pages.</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To install Vue-router, You can either select it while creating the project or install it later with the command below:</a:t>
            </a:r>
          </a:p>
          <a:p>
            <a:pPr marL="0" indent="0">
              <a:buClr>
                <a:srgbClr val="41B883"/>
              </a:buClr>
              <a:buNone/>
            </a:pPr>
            <a:r>
              <a:rPr lang="en-US" sz="22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vue add router	</a:t>
            </a:r>
          </a:p>
          <a:p>
            <a:pPr marL="0" indent="0">
              <a:buClr>
                <a:srgbClr val="41B883"/>
              </a:buClr>
              <a:buNone/>
            </a:pPr>
            <a:r>
              <a:rPr lang="en-US" sz="2200" b="1" i="1" dirty="0">
                <a:solidFill>
                  <a:srgbClr val="304455"/>
                </a:solidFill>
                <a:latin typeface="Source Sans Pro" panose="020B0503030403020204" pitchFamily="34" charset="0"/>
              </a:rPr>
              <a:t>             OR    npm install vue-router --save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6093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Creating the Router files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8578166E-1DC3-482B-9BCF-8208AB6278D1}"/>
              </a:ext>
            </a:extLst>
          </p:cNvPr>
          <p:cNvSpPr>
            <a:spLocks noGrp="1"/>
          </p:cNvSpPr>
          <p:nvPr>
            <p:ph idx="1"/>
          </p:nvPr>
        </p:nvSpPr>
        <p:spPr/>
        <p:txBody>
          <a:bodyPr/>
          <a:lstStyle/>
          <a:p>
            <a:endParaRPr lang="en-IN" dirty="0"/>
          </a:p>
        </p:txBody>
      </p:sp>
      <p:sp>
        <p:nvSpPr>
          <p:cNvPr id="16" name="Content Placeholder 2">
            <a:extLst>
              <a:ext uri="{FF2B5EF4-FFF2-40B4-BE49-F238E27FC236}">
                <a16:creationId xmlns:a16="http://schemas.microsoft.com/office/drawing/2014/main" id="{7D1BA0AB-B774-40AF-AED8-E55ED4A1DB66}"/>
              </a:ext>
            </a:extLst>
          </p:cNvPr>
          <p:cNvSpPr txBox="1">
            <a:spLocks/>
          </p:cNvSpPr>
          <p:nvPr/>
        </p:nvSpPr>
        <p:spPr>
          <a:xfrm>
            <a:off x="1288380" y="1756679"/>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createRouter</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createWebHistory</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 = []</a:t>
            </a: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 = </a:t>
            </a:r>
            <a:r>
              <a:rPr lang="en-IN" sz="1800" b="0" dirty="0">
                <a:solidFill>
                  <a:srgbClr val="DCDCAA"/>
                </a:solidFill>
                <a:effectLst/>
                <a:latin typeface="Lucida Console" panose="020B0609040504020204" pitchFamily="49" charset="0"/>
              </a:rPr>
              <a:t>createRouter</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a:t>
            </a: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C586C0"/>
                </a:solidFill>
                <a:effectLst/>
                <a:latin typeface="Lucida Console" panose="020B0609040504020204" pitchFamily="49" charset="0"/>
              </a:rPr>
              <a:t>export</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default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417720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6D66CB5B-8391-4D65-A149-42A9D51DC7AF}"/>
              </a:ext>
            </a:extLst>
          </p:cNvPr>
          <p:cNvSpPr>
            <a:spLocks noGrp="1"/>
          </p:cNvSpPr>
          <p:nvPr>
            <p:ph idx="1"/>
          </p:nvPr>
        </p:nvSpPr>
        <p:spPr/>
        <p:txBody>
          <a:bodyPr/>
          <a:lstStyle/>
          <a:p>
            <a:endParaRPr lang="en-IN" dirty="0"/>
          </a:p>
        </p:txBody>
      </p:sp>
      <p:sp>
        <p:nvSpPr>
          <p:cNvPr id="16" name="Content Placeholder 2">
            <a:extLst>
              <a:ext uri="{FF2B5EF4-FFF2-40B4-BE49-F238E27FC236}">
                <a16:creationId xmlns:a16="http://schemas.microsoft.com/office/drawing/2014/main" id="{8045D344-AD14-4965-BFA2-232C611BD2BC}"/>
              </a:ext>
            </a:extLst>
          </p:cNvPr>
          <p:cNvSpPr txBox="1">
            <a:spLocks/>
          </p:cNvSpPr>
          <p:nvPr/>
        </p:nvSpPr>
        <p:spPr>
          <a:xfrm>
            <a:off x="1288380" y="1756679"/>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6A9955"/>
                </a:solidFill>
                <a:effectLst/>
                <a:latin typeface="Fira Code iScript" panose="03080709030305060304" pitchFamily="66" charset="2"/>
              </a:rPr>
              <a:t>//main.js</a:t>
            </a:r>
            <a:endParaRPr lang="en-IN" sz="1800" b="0" dirty="0">
              <a:solidFill>
                <a:srgbClr val="C586C0"/>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'./App.vue'</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DCDCAA"/>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use</a:t>
            </a:r>
            <a:r>
              <a:rPr lang="en-IN" sz="1800" b="0" dirty="0">
                <a:solidFill>
                  <a:srgbClr val="D4D4D4"/>
                </a:solidFill>
                <a:effectLst/>
                <a:latin typeface="Lucida Console" panose="020B0609040504020204" pitchFamily="49" charset="0"/>
              </a:rPr>
              <a:t>(</a:t>
            </a:r>
            <a:r>
              <a:rPr lang="en-IN" sz="1800" b="0" dirty="0">
                <a:solidFill>
                  <a:srgbClr val="4FC1FF"/>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mount</a:t>
            </a:r>
            <a:r>
              <a:rPr lang="en-IN" sz="1800" b="0" dirty="0">
                <a:solidFill>
                  <a:srgbClr val="D4D4D4"/>
                </a:solidFill>
                <a:effectLst/>
                <a:latin typeface="Lucida Console" panose="020B0609040504020204" pitchFamily="49" charset="0"/>
              </a:rPr>
              <a:t>(</a:t>
            </a:r>
            <a:r>
              <a:rPr lang="en-IN" sz="1800" b="0" dirty="0">
                <a:solidFill>
                  <a:srgbClr val="CE9178"/>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p>
          <a:p>
            <a:pPr marL="0" indent="0">
              <a:spcBef>
                <a:spcPts val="400"/>
              </a:spcBef>
              <a:buNone/>
            </a:pP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21285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663822"/>
            <a:ext cx="9601200" cy="3809999"/>
          </a:xfrm>
        </p:spPr>
        <p:txBody>
          <a:bodyPr/>
          <a:lstStyle/>
          <a:p>
            <a:pPr marL="0" indent="0">
              <a:buNone/>
            </a:pPr>
            <a:r>
              <a:rPr lang="en-IN" sz="2800" dirty="0">
                <a:solidFill>
                  <a:srgbClr val="304455"/>
                </a:solidFill>
                <a:latin typeface="Source Sans Pro" panose="020B0503030403020204" pitchFamily="34" charset="0"/>
              </a:rPr>
              <a:t>Each route should have:</a:t>
            </a:r>
          </a:p>
          <a:p>
            <a:pPr>
              <a:buClr>
                <a:srgbClr val="41B883"/>
              </a:buClr>
            </a:pPr>
            <a:r>
              <a:rPr lang="en-US" sz="2000" dirty="0">
                <a:solidFill>
                  <a:srgbClr val="304455"/>
                </a:solidFill>
                <a:latin typeface="Source Sans Pro" panose="020B0503030403020204" pitchFamily="34" charset="0"/>
              </a:rPr>
              <a:t>Path (unique)</a:t>
            </a:r>
          </a:p>
          <a:p>
            <a:pPr>
              <a:buClr>
                <a:srgbClr val="41B883"/>
              </a:buClr>
            </a:pPr>
            <a:r>
              <a:rPr lang="en-US" dirty="0">
                <a:solidFill>
                  <a:srgbClr val="304455"/>
                </a:solidFill>
                <a:latin typeface="Source Sans Pro" panose="020B0503030403020204" pitchFamily="34" charset="0"/>
              </a:rPr>
              <a:t>Name </a:t>
            </a:r>
            <a:r>
              <a:rPr lang="en-US" sz="2000" dirty="0">
                <a:solidFill>
                  <a:srgbClr val="304455"/>
                </a:solidFill>
                <a:latin typeface="Source Sans Pro" panose="020B0503030403020204" pitchFamily="34" charset="0"/>
              </a:rPr>
              <a:t>(unique)</a:t>
            </a:r>
            <a:endParaRPr lang="en-US" dirty="0">
              <a:solidFill>
                <a:srgbClr val="304455"/>
              </a:solidFill>
              <a:latin typeface="Source Sans Pro" panose="020B0503030403020204" pitchFamily="34" charset="0"/>
            </a:endParaRPr>
          </a:p>
          <a:p>
            <a:pPr>
              <a:buClr>
                <a:srgbClr val="41B883"/>
              </a:buClr>
            </a:pPr>
            <a:r>
              <a:rPr lang="en-US" sz="2000" dirty="0">
                <a:solidFill>
                  <a:srgbClr val="304455"/>
                </a:solidFill>
                <a:latin typeface="Source Sans Pro" panose="020B0503030403020204" pitchFamily="34" charset="0"/>
              </a:rPr>
              <a:t>Component</a:t>
            </a:r>
          </a:p>
        </p:txBody>
      </p:sp>
      <p:sp>
        <p:nvSpPr>
          <p:cNvPr id="16" name="Content Placeholder 2">
            <a:extLst>
              <a:ext uri="{FF2B5EF4-FFF2-40B4-BE49-F238E27FC236}">
                <a16:creationId xmlns:a16="http://schemas.microsoft.com/office/drawing/2014/main" id="{175ABC3B-5B3A-494A-A640-4966F7242AA7}"/>
              </a:ext>
            </a:extLst>
          </p:cNvPr>
          <p:cNvSpPr txBox="1">
            <a:spLocks/>
          </p:cNvSpPr>
          <p:nvPr/>
        </p:nvSpPr>
        <p:spPr>
          <a:xfrm>
            <a:off x="5405886" y="1647410"/>
            <a:ext cx="5026325" cy="4342279"/>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'@/views/Home.vue'</a:t>
            </a:r>
            <a:endParaRPr lang="en-IN" sz="1800" b="0" dirty="0">
              <a:solidFill>
                <a:srgbClr val="569CD6"/>
              </a:solidFill>
              <a:effectLst/>
              <a:latin typeface="Lucida Console" panose="020B0609040504020204" pitchFamily="49" charset="0"/>
            </a:endParaRPr>
          </a:p>
          <a:p>
            <a:pPr marL="0" indent="0">
              <a:spcBef>
                <a:spcPts val="400"/>
              </a:spcBef>
              <a:buNone/>
            </a:pP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 =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path:</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name:</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component: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path:</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'/about'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name:</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'about'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component</a:t>
            </a:r>
            <a:r>
              <a:rPr lang="en-IN" sz="1800" b="0" dirty="0">
                <a:solidFill>
                  <a:srgbClr val="9CDCFE"/>
                </a:solidFill>
                <a:effectLst/>
                <a:latin typeface="Lucida Console" panose="020B0609040504020204" pitchFamily="49" charset="0"/>
              </a:rPr>
              <a:t>:</a:t>
            </a:r>
            <a:r>
              <a:rPr lang="en-IN" sz="1800" b="0" dirty="0">
                <a:solidFill>
                  <a:srgbClr val="D4D4D4"/>
                </a:solidFill>
                <a:effectLst/>
                <a:latin typeface="Lucida Console" panose="020B0609040504020204" pitchFamily="49" charset="0"/>
              </a:rPr>
              <a:t> () </a:t>
            </a:r>
            <a:r>
              <a:rPr lang="en-IN" sz="1800" b="0" dirty="0">
                <a:solidFill>
                  <a:srgbClr val="569CD6"/>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a:t>
            </a:r>
            <a:r>
              <a:rPr lang="en-IN" sz="1800" b="0" dirty="0">
                <a:solidFill>
                  <a:srgbClr val="6A9955"/>
                </a:solidFill>
                <a:effectLst/>
                <a:latin typeface="Lucida Console" panose="020B0609040504020204" pitchFamily="49" charset="0"/>
              </a:rPr>
              <a:t>/* webpackChunkName: "about" */</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'../views/About.vue'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38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Entry point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&lt;router-view&gt; component is the main entry point and should be placed in App.vue</a:t>
            </a: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B4998F3A-FBB1-461A-8082-610168CFEED0}"/>
              </a:ext>
            </a:extLst>
          </p:cNvPr>
          <p:cNvPicPr>
            <a:picLocks noChangeAspect="1"/>
          </p:cNvPicPr>
          <p:nvPr/>
        </p:nvPicPr>
        <p:blipFill>
          <a:blip r:embed="rId4"/>
          <a:stretch>
            <a:fillRect/>
          </a:stretch>
        </p:blipFill>
        <p:spPr>
          <a:xfrm>
            <a:off x="1390006" y="3186112"/>
            <a:ext cx="7280616" cy="1867802"/>
          </a:xfrm>
          <a:prstGeom prst="rect">
            <a:avLst/>
          </a:prstGeom>
        </p:spPr>
      </p:pic>
    </p:spTree>
    <p:extLst>
      <p:ext uri="{BB962C8B-B14F-4D97-AF65-F5344CB8AC3E}">
        <p14:creationId xmlns:p14="http://schemas.microsoft.com/office/powerpoint/2010/main" val="300668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Links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&lt;router-link&gt; component is used to create links. ‘to’ attribute takes the path to which the link should be directed to.</a:t>
            </a:r>
          </a:p>
          <a:p>
            <a:pPr marL="0" indent="0">
              <a:buNone/>
            </a:pPr>
            <a:endParaRPr lang="en-US" sz="20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9B1728FD-D289-4A51-94F8-56B5A3B7FC79}"/>
              </a:ext>
            </a:extLst>
          </p:cNvPr>
          <p:cNvPicPr>
            <a:picLocks noChangeAspect="1"/>
          </p:cNvPicPr>
          <p:nvPr/>
        </p:nvPicPr>
        <p:blipFill>
          <a:blip r:embed="rId4"/>
          <a:stretch>
            <a:fillRect/>
          </a:stretch>
        </p:blipFill>
        <p:spPr>
          <a:xfrm>
            <a:off x="940136" y="3288713"/>
            <a:ext cx="10582275" cy="1695450"/>
          </a:xfrm>
          <a:prstGeom prst="rect">
            <a:avLst/>
          </a:prstGeom>
        </p:spPr>
      </p:pic>
    </p:spTree>
    <p:extLst>
      <p:ext uri="{BB962C8B-B14F-4D97-AF65-F5344CB8AC3E}">
        <p14:creationId xmlns:p14="http://schemas.microsoft.com/office/powerpoint/2010/main" val="22611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Routing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Routes can dynamic URL Parameters which can then accessible in the pages. In the below example </a:t>
            </a:r>
            <a:r>
              <a:rPr lang="en-IN" sz="2800" b="1" dirty="0">
                <a:solidFill>
                  <a:srgbClr val="304455"/>
                </a:solidFill>
                <a:latin typeface="Source Sans Pro" panose="020B0503030403020204" pitchFamily="34" charset="0"/>
              </a:rPr>
              <a:t>‘id’ </a:t>
            </a:r>
            <a:r>
              <a:rPr lang="en-IN" sz="2800" dirty="0">
                <a:solidFill>
                  <a:srgbClr val="304455"/>
                </a:solidFill>
                <a:latin typeface="Source Sans Pro" panose="020B0503030403020204" pitchFamily="34" charset="0"/>
              </a:rPr>
              <a:t>is the dynamic parameter. </a:t>
            </a:r>
          </a:p>
          <a:p>
            <a:pPr marL="0" indent="0">
              <a:buNone/>
            </a:pP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5DCEF9DA-9086-47B9-9BFD-EBE4C4AD6A47}"/>
              </a:ext>
            </a:extLst>
          </p:cNvPr>
          <p:cNvPicPr>
            <a:picLocks noChangeAspect="1"/>
          </p:cNvPicPr>
          <p:nvPr/>
        </p:nvPicPr>
        <p:blipFill>
          <a:blip r:embed="rId4"/>
          <a:stretch>
            <a:fillRect/>
          </a:stretch>
        </p:blipFill>
        <p:spPr>
          <a:xfrm>
            <a:off x="1295400" y="3429000"/>
            <a:ext cx="6972300" cy="2286000"/>
          </a:xfrm>
          <a:prstGeom prst="rect">
            <a:avLst/>
          </a:prstGeom>
        </p:spPr>
      </p:pic>
    </p:spTree>
    <p:extLst>
      <p:ext uri="{BB962C8B-B14F-4D97-AF65-F5344CB8AC3E}">
        <p14:creationId xmlns:p14="http://schemas.microsoft.com/office/powerpoint/2010/main" val="245078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Additional Query Parameters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We can also send a query parameter to any existing route which can later be accessed in the component</a:t>
            </a:r>
          </a:p>
          <a:p>
            <a:pPr marL="0" indent="0">
              <a:buNone/>
            </a:pPr>
            <a:endParaRPr lang="en-IN" sz="1800" dirty="0">
              <a:solidFill>
                <a:srgbClr val="304455"/>
              </a:solidFill>
              <a:latin typeface="Lucida Console" panose="020B0609040504020204" pitchFamily="49" charset="0"/>
            </a:endParaRPr>
          </a:p>
          <a:p>
            <a:pPr marL="0" indent="0">
              <a:buNone/>
            </a:pPr>
            <a:r>
              <a:rPr lang="en-IN" sz="1800" dirty="0">
                <a:solidFill>
                  <a:srgbClr val="304455"/>
                </a:solidFill>
                <a:latin typeface="Lucida Console" panose="020B0609040504020204" pitchFamily="49" charset="0"/>
              </a:rPr>
              <a:t>Eg: https://example.com/article-detail/2?showEdit=true</a:t>
            </a:r>
          </a:p>
          <a:p>
            <a:pPr marL="0" indent="0">
              <a:buNone/>
            </a:pP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31571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Accessing Router Data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Vue-router injects two useful objects </a:t>
            </a:r>
            <a:r>
              <a:rPr lang="en-US" sz="2400" b="1" dirty="0">
                <a:solidFill>
                  <a:srgbClr val="304455"/>
                </a:solidFill>
                <a:latin typeface="Source Sans Pro" panose="020B0503030403020204" pitchFamily="34" charset="0"/>
              </a:rPr>
              <a:t>$route</a:t>
            </a:r>
            <a:r>
              <a:rPr lang="en-US" sz="2400" dirty="0">
                <a:solidFill>
                  <a:srgbClr val="304455"/>
                </a:solidFill>
                <a:latin typeface="Source Sans Pro" panose="020B0503030403020204" pitchFamily="34" charset="0"/>
              </a:rPr>
              <a:t> and </a:t>
            </a: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which can be accessed in any Vue components.</a:t>
            </a:r>
            <a:endParaRPr lang="en-US" sz="2400" b="1" dirty="0">
              <a:solidFill>
                <a:srgbClr val="304455"/>
              </a:solidFill>
              <a:latin typeface="Source Sans Pro" panose="020B0503030403020204" pitchFamily="34" charset="0"/>
            </a:endParaRPr>
          </a:p>
          <a:p>
            <a:pPr marL="0" indent="0">
              <a:buNone/>
            </a:pPr>
            <a:r>
              <a:rPr lang="en-US" sz="2400" b="1" dirty="0">
                <a:solidFill>
                  <a:srgbClr val="304455"/>
                </a:solidFill>
                <a:latin typeface="Source Sans Pro" panose="020B0503030403020204" pitchFamily="34" charset="0"/>
              </a:rPr>
              <a:t>$route </a:t>
            </a:r>
            <a:r>
              <a:rPr lang="en-US" sz="2400" dirty="0">
                <a:solidFill>
                  <a:srgbClr val="304455"/>
                </a:solidFill>
                <a:latin typeface="Source Sans Pro" panose="020B0503030403020204" pitchFamily="34" charset="0"/>
              </a:rPr>
              <a:t>gives us information about the</a:t>
            </a:r>
            <a:r>
              <a:rPr lang="en-US" sz="2400" b="1" dirty="0">
                <a:solidFill>
                  <a:srgbClr val="304455"/>
                </a:solidFill>
                <a:latin typeface="Source Sans Pro" panose="020B0503030403020204" pitchFamily="34" charset="0"/>
              </a:rPr>
              <a:t> </a:t>
            </a:r>
            <a:r>
              <a:rPr lang="en-US" sz="2400" b="1" i="1" dirty="0">
                <a:solidFill>
                  <a:srgbClr val="304455"/>
                </a:solidFill>
                <a:latin typeface="Source Sans Pro" panose="020B0503030403020204" pitchFamily="34" charset="0"/>
              </a:rPr>
              <a:t>dynamic parameters, query params, current route</a:t>
            </a:r>
            <a:r>
              <a:rPr lang="en-US" sz="2400" b="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etc.</a:t>
            </a:r>
          </a:p>
          <a:p>
            <a:pPr marL="0" indent="0">
              <a:buNone/>
            </a:pP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is used to programmatically navigate to different routes.</a:t>
            </a:r>
            <a:endParaRPr lang="en-US" sz="2400" b="1"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116033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404 route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When the URL doesn’t match to any routes defined we can show a 404 page. </a:t>
            </a:r>
          </a:p>
          <a:p>
            <a:pPr marL="0" indent="0">
              <a:buNone/>
            </a:pPr>
            <a:endParaRPr lang="en-US" sz="24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33D9C755-E230-4716-92B0-64229277BA66}"/>
              </a:ext>
            </a:extLst>
          </p:cNvPr>
          <p:cNvPicPr>
            <a:picLocks noChangeAspect="1"/>
          </p:cNvPicPr>
          <p:nvPr/>
        </p:nvPicPr>
        <p:blipFill>
          <a:blip r:embed="rId4"/>
          <a:stretch>
            <a:fillRect/>
          </a:stretch>
        </p:blipFill>
        <p:spPr>
          <a:xfrm>
            <a:off x="1163604" y="2895600"/>
            <a:ext cx="9039225" cy="2286000"/>
          </a:xfrm>
          <a:prstGeom prst="rect">
            <a:avLst/>
          </a:prstGeom>
        </p:spPr>
      </p:pic>
    </p:spTree>
    <p:extLst>
      <p:ext uri="{BB962C8B-B14F-4D97-AF65-F5344CB8AC3E}">
        <p14:creationId xmlns:p14="http://schemas.microsoft.com/office/powerpoint/2010/main" val="8842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4</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Making API Calls using Axios</a:t>
            </a:r>
          </a:p>
          <a:p>
            <a:pPr>
              <a:buClr>
                <a:srgbClr val="41B883"/>
              </a:buClr>
            </a:pPr>
            <a:r>
              <a:rPr lang="en-US" sz="2800" dirty="0"/>
              <a:t>Introduction to Mixins and code sharing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109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Child Routes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65235"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We can also nest one route inside the other using the concept of child routes.</a:t>
            </a:r>
          </a:p>
          <a:p>
            <a:pPr marL="0" indent="0">
              <a:buNone/>
            </a:pPr>
            <a:endParaRPr lang="en-US" sz="24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093CD860-B159-4F83-B225-63A37A05CFB3}"/>
              </a:ext>
            </a:extLst>
          </p:cNvPr>
          <p:cNvPicPr>
            <a:picLocks noChangeAspect="1"/>
          </p:cNvPicPr>
          <p:nvPr/>
        </p:nvPicPr>
        <p:blipFill>
          <a:blip r:embed="rId4"/>
          <a:stretch>
            <a:fillRect/>
          </a:stretch>
        </p:blipFill>
        <p:spPr>
          <a:xfrm>
            <a:off x="2649919" y="1800886"/>
            <a:ext cx="6828391" cy="4921526"/>
          </a:xfrm>
          <a:prstGeom prst="rect">
            <a:avLst/>
          </a:prstGeom>
        </p:spPr>
      </p:pic>
    </p:spTree>
    <p:extLst>
      <p:ext uri="{BB962C8B-B14F-4D97-AF65-F5344CB8AC3E}">
        <p14:creationId xmlns:p14="http://schemas.microsoft.com/office/powerpoint/2010/main" val="98358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 / Navigation Guards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As the name suggests, the navigation guards provided by vue-router are primarily used to guard navigations either by redirecting it or canceling it.</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r>
              <a:rPr lang="en-US" sz="2400" dirty="0">
                <a:solidFill>
                  <a:srgbClr val="304455"/>
                </a:solidFill>
                <a:latin typeface="Source Sans Pro" panose="020B0503030403020204" pitchFamily="34" charset="0"/>
              </a:rPr>
              <a:t>1. Global Navigation guards</a:t>
            </a:r>
          </a:p>
          <a:p>
            <a:pPr marL="0" indent="0">
              <a:buNone/>
            </a:pPr>
            <a:r>
              <a:rPr lang="en-US" sz="2400" dirty="0">
                <a:solidFill>
                  <a:srgbClr val="304455"/>
                </a:solidFill>
                <a:latin typeface="Source Sans Pro" panose="020B0503030403020204" pitchFamily="34" charset="0"/>
              </a:rPr>
              <a:t>2. Component Navigation guards</a:t>
            </a:r>
            <a:endParaRPr lang="en-US" sz="2400"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81233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are component specific guards, (basically like a router lifecycle hook)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83389C9D-ECD2-4C16-AEF8-4BFD6142359D}"/>
              </a:ext>
            </a:extLst>
          </p:cNvPr>
          <p:cNvPicPr>
            <a:picLocks noChangeAspect="1"/>
          </p:cNvPicPr>
          <p:nvPr/>
        </p:nvPicPr>
        <p:blipFill>
          <a:blip r:embed="rId4"/>
          <a:stretch>
            <a:fillRect/>
          </a:stretch>
        </p:blipFill>
        <p:spPr>
          <a:xfrm>
            <a:off x="2476500" y="2828925"/>
            <a:ext cx="7239000" cy="1200150"/>
          </a:xfrm>
          <a:prstGeom prst="rect">
            <a:avLst/>
          </a:prstGeom>
        </p:spPr>
      </p:pic>
      <p:pic>
        <p:nvPicPr>
          <p:cNvPr id="8" name="Picture 7">
            <a:extLst>
              <a:ext uri="{FF2B5EF4-FFF2-40B4-BE49-F238E27FC236}">
                <a16:creationId xmlns:a16="http://schemas.microsoft.com/office/drawing/2014/main" id="{DB93BEDD-93F0-4B72-9EDD-6489165F8731}"/>
              </a:ext>
            </a:extLst>
          </p:cNvPr>
          <p:cNvPicPr>
            <a:picLocks noChangeAspect="1"/>
          </p:cNvPicPr>
          <p:nvPr/>
        </p:nvPicPr>
        <p:blipFill>
          <a:blip r:embed="rId5"/>
          <a:stretch>
            <a:fillRect/>
          </a:stretch>
        </p:blipFill>
        <p:spPr>
          <a:xfrm>
            <a:off x="2476500" y="4248279"/>
            <a:ext cx="7353300" cy="1200150"/>
          </a:xfrm>
          <a:prstGeom prst="rect">
            <a:avLst/>
          </a:prstGeom>
        </p:spPr>
      </p:pic>
    </p:spTree>
    <p:extLst>
      <p:ext uri="{BB962C8B-B14F-4D97-AF65-F5344CB8AC3E}">
        <p14:creationId xmlns:p14="http://schemas.microsoft.com/office/powerpoint/2010/main" val="14185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Global</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302419"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guards are written in our router file itself and can be applicable to all the routes.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is not required for afterEach() as the route has already been changed.</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0DD3F8F2-1D2F-428B-958A-E1114125D30E}"/>
              </a:ext>
            </a:extLst>
          </p:cNvPr>
          <p:cNvPicPr>
            <a:picLocks noChangeAspect="1"/>
          </p:cNvPicPr>
          <p:nvPr/>
        </p:nvPicPr>
        <p:blipFill>
          <a:blip r:embed="rId4"/>
          <a:stretch>
            <a:fillRect/>
          </a:stretch>
        </p:blipFill>
        <p:spPr>
          <a:xfrm>
            <a:off x="1560629" y="3087744"/>
            <a:ext cx="7839075" cy="1704975"/>
          </a:xfrm>
          <a:prstGeom prst="rect">
            <a:avLst/>
          </a:prstGeom>
        </p:spPr>
      </p:pic>
      <p:pic>
        <p:nvPicPr>
          <p:cNvPr id="8" name="Picture 7">
            <a:extLst>
              <a:ext uri="{FF2B5EF4-FFF2-40B4-BE49-F238E27FC236}">
                <a16:creationId xmlns:a16="http://schemas.microsoft.com/office/drawing/2014/main" id="{344E03C4-C724-4F5D-9F1C-F0F413A495B9}"/>
              </a:ext>
            </a:extLst>
          </p:cNvPr>
          <p:cNvPicPr>
            <a:picLocks noChangeAspect="1"/>
          </p:cNvPicPr>
          <p:nvPr/>
        </p:nvPicPr>
        <p:blipFill>
          <a:blip r:embed="rId5"/>
          <a:stretch>
            <a:fillRect/>
          </a:stretch>
        </p:blipFill>
        <p:spPr>
          <a:xfrm>
            <a:off x="1567649" y="4851183"/>
            <a:ext cx="7886700" cy="1247775"/>
          </a:xfrm>
          <a:prstGeom prst="rect">
            <a:avLst/>
          </a:prstGeom>
        </p:spPr>
      </p:pic>
    </p:spTree>
    <p:extLst>
      <p:ext uri="{BB962C8B-B14F-4D97-AF65-F5344CB8AC3E}">
        <p14:creationId xmlns:p14="http://schemas.microsoft.com/office/powerpoint/2010/main" val="7825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663822"/>
            <a:ext cx="9601200" cy="3809999"/>
          </a:xfrm>
        </p:spPr>
        <p:txBody>
          <a:bodyPr>
            <a:normAutofit lnSpcReduction="10000"/>
          </a:bodyPr>
          <a:lstStyle/>
          <a:p>
            <a:pPr>
              <a:buClr>
                <a:srgbClr val="41B883"/>
              </a:buClr>
            </a:pPr>
            <a:r>
              <a:rPr lang="en-US" sz="2400" dirty="0">
                <a:solidFill>
                  <a:srgbClr val="304455"/>
                </a:solidFill>
                <a:latin typeface="Source Sans Pro" panose="020B0503030403020204" pitchFamily="34" charset="0"/>
              </a:rPr>
              <a:t>Vuex is a state management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in an application, with rules ensuring that the state can only be mutated in a predictable fashion.</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We can install Vuex using the command below:</a:t>
            </a:r>
          </a:p>
          <a:p>
            <a:pPr marL="0" indent="0">
              <a:buClr>
                <a:srgbClr val="41B883"/>
              </a:buClr>
              <a:buNone/>
            </a:pPr>
            <a:r>
              <a:rPr lang="en-US" sz="2400" b="1" i="1" dirty="0">
                <a:solidFill>
                  <a:srgbClr val="304455"/>
                </a:solidFill>
                <a:latin typeface="Source Sans Pro" panose="020B0503030403020204" pitchFamily="34" charset="0"/>
              </a:rPr>
              <a:t>	 vue add vuex</a:t>
            </a:r>
          </a:p>
          <a:p>
            <a:pPr marL="0" indent="0">
              <a:buClr>
                <a:srgbClr val="41B883"/>
              </a:buClr>
              <a:buNone/>
            </a:pPr>
            <a:r>
              <a:rPr lang="en-US" sz="2400" b="1" i="1" dirty="0">
                <a:solidFill>
                  <a:srgbClr val="304455"/>
                </a:solidFill>
                <a:latin typeface="Source Sans Pro" panose="020B0503030403020204" pitchFamily="34" charset="0"/>
              </a:rPr>
              <a:t>                OR   npm install --save vuex</a:t>
            </a:r>
            <a:endParaRPr lang="en-US" sz="2400" b="1" i="1"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4937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a:buClr>
                <a:srgbClr val="41B883"/>
              </a:buClr>
            </a:pPr>
            <a:r>
              <a:rPr lang="en-US" sz="2400" dirty="0">
                <a:solidFill>
                  <a:srgbClr val="304455"/>
                </a:solidFill>
                <a:latin typeface="Source Sans Pro" panose="020B0503030403020204" pitchFamily="34" charset="0"/>
              </a:rPr>
              <a:t>Vuex is a state </a:t>
            </a:r>
            <a:r>
              <a:rPr lang="en-US" sz="2400" dirty="0">
                <a:solidFill>
                  <a:srgbClr val="2D2E2D"/>
                </a:solidFill>
                <a:latin typeface="Source Sans Pro" panose="020B0503030403020204" pitchFamily="34" charset="0"/>
              </a:rPr>
              <a:t>management</a:t>
            </a:r>
            <a:r>
              <a:rPr lang="en-US" sz="2400" dirty="0">
                <a:solidFill>
                  <a:srgbClr val="304455"/>
                </a:solidFill>
                <a:latin typeface="Source Sans Pro" panose="020B0503030403020204" pitchFamily="34" charset="0"/>
              </a:rPr>
              <a: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a:t>
            </a:r>
          </a:p>
          <a:p>
            <a:pPr>
              <a:buClr>
                <a:srgbClr val="41B883"/>
              </a:buClr>
            </a:pPr>
            <a:r>
              <a:rPr lang="en-US" sz="2400" dirty="0">
                <a:solidFill>
                  <a:srgbClr val="304455"/>
                </a:solidFill>
                <a:latin typeface="Source Sans Pro" panose="020B0503030403020204" pitchFamily="34" charset="0"/>
              </a:rPr>
              <a:t>Vuex stores are reactive.</a:t>
            </a:r>
          </a:p>
          <a:p>
            <a:pPr>
              <a:buClr>
                <a:srgbClr val="41B883"/>
              </a:buClr>
            </a:pPr>
            <a:r>
              <a:rPr lang="en-US" sz="2400" dirty="0">
                <a:solidFill>
                  <a:srgbClr val="304455"/>
                </a:solidFill>
                <a:latin typeface="Source Sans Pro" panose="020B0503030403020204" pitchFamily="34" charset="0"/>
              </a:rPr>
              <a:t>You cannot directly mutate the store's state. The only way to change a store's state is by explicitly </a:t>
            </a:r>
            <a:r>
              <a:rPr lang="en-US" sz="2400" b="1" dirty="0">
                <a:solidFill>
                  <a:srgbClr val="304455"/>
                </a:solidFill>
                <a:latin typeface="Source Sans Pro" panose="020B0503030403020204" pitchFamily="34" charset="0"/>
              </a:rPr>
              <a:t>committing mutations</a:t>
            </a:r>
            <a:r>
              <a:rPr lang="en-US" sz="2400" dirty="0">
                <a:solidFill>
                  <a:srgbClr val="304455"/>
                </a:solidFill>
                <a:latin typeface="Source Sans Pro" panose="020B0503030403020204" pitchFamily="34" charset="0"/>
              </a:rPr>
              <a:t>.</a:t>
            </a:r>
          </a:p>
        </p:txBody>
      </p:sp>
    </p:spTree>
    <p:extLst>
      <p:ext uri="{BB962C8B-B14F-4D97-AF65-F5344CB8AC3E}">
        <p14:creationId xmlns:p14="http://schemas.microsoft.com/office/powerpoint/2010/main" val="418250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State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State: </a:t>
            </a:r>
            <a:r>
              <a:rPr lang="en-US" sz="2400" dirty="0">
                <a:solidFill>
                  <a:srgbClr val="34495E"/>
                </a:solidFill>
                <a:latin typeface="Source Sans Pro" panose="020B0503030403020204" pitchFamily="34" charset="0"/>
              </a:rPr>
              <a:t>It’s a single object contains all your application level state and serves as the "single source of truth". This also means usually you will have only one store for each application. </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6" name="Picture 5">
            <a:extLst>
              <a:ext uri="{FF2B5EF4-FFF2-40B4-BE49-F238E27FC236}">
                <a16:creationId xmlns:a16="http://schemas.microsoft.com/office/drawing/2014/main" id="{FE9B6054-C3A2-4020-AFFD-756A53963478}"/>
              </a:ext>
            </a:extLst>
          </p:cNvPr>
          <p:cNvPicPr>
            <a:picLocks noChangeAspect="1"/>
          </p:cNvPicPr>
          <p:nvPr/>
        </p:nvPicPr>
        <p:blipFill>
          <a:blip r:embed="rId4"/>
          <a:stretch>
            <a:fillRect/>
          </a:stretch>
        </p:blipFill>
        <p:spPr>
          <a:xfrm>
            <a:off x="1405288" y="2827444"/>
            <a:ext cx="9030101" cy="1940242"/>
          </a:xfrm>
          <a:prstGeom prst="rect">
            <a:avLst/>
          </a:prstGeom>
        </p:spPr>
      </p:pic>
    </p:spTree>
    <p:extLst>
      <p:ext uri="{BB962C8B-B14F-4D97-AF65-F5344CB8AC3E}">
        <p14:creationId xmlns:p14="http://schemas.microsoft.com/office/powerpoint/2010/main" val="138869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Getters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Getters: </a:t>
            </a:r>
            <a:r>
              <a:rPr lang="en-US" sz="2400" dirty="0">
                <a:solidFill>
                  <a:srgbClr val="34495E"/>
                </a:solidFill>
                <a:latin typeface="Source Sans Pro" panose="020B0503030403020204" pitchFamily="34" charset="0"/>
              </a:rPr>
              <a:t>Sometimes we may need to compute derived state based on store state. </a:t>
            </a:r>
          </a:p>
          <a:p>
            <a:pPr marL="0" indent="0">
              <a:buClr>
                <a:srgbClr val="41B883"/>
              </a:buClr>
              <a:buNone/>
            </a:pPr>
            <a:r>
              <a:rPr lang="en-US" sz="2400" dirty="0">
                <a:solidFill>
                  <a:srgbClr val="34495E"/>
                </a:solidFill>
                <a:latin typeface="Source Sans Pro" panose="020B0503030403020204" pitchFamily="34" charset="0"/>
              </a:rPr>
              <a:t>Eg: Getting the tasks that are completed from the list of tasks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824DF5F7-B698-4C34-AFC7-42EECDDE29B5}"/>
              </a:ext>
            </a:extLst>
          </p:cNvPr>
          <p:cNvPicPr>
            <a:picLocks noChangeAspect="1"/>
          </p:cNvPicPr>
          <p:nvPr/>
        </p:nvPicPr>
        <p:blipFill>
          <a:blip r:embed="rId4"/>
          <a:stretch>
            <a:fillRect/>
          </a:stretch>
        </p:blipFill>
        <p:spPr>
          <a:xfrm>
            <a:off x="2524525" y="2759523"/>
            <a:ext cx="6681537" cy="3490355"/>
          </a:xfrm>
          <a:prstGeom prst="rect">
            <a:avLst/>
          </a:prstGeom>
        </p:spPr>
      </p:pic>
    </p:spTree>
    <p:extLst>
      <p:ext uri="{BB962C8B-B14F-4D97-AF65-F5344CB8AC3E}">
        <p14:creationId xmlns:p14="http://schemas.microsoft.com/office/powerpoint/2010/main" val="28710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Mutations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Mutations: </a:t>
            </a:r>
            <a:r>
              <a:rPr lang="en-US" sz="2400" dirty="0">
                <a:solidFill>
                  <a:srgbClr val="34495E"/>
                </a:solidFill>
                <a:latin typeface="Source Sans Pro" panose="020B0503030403020204" pitchFamily="34" charset="0"/>
              </a:rPr>
              <a:t>The only way to actually change state in a Vuex store is by committing a mutation. It’s a </a:t>
            </a:r>
            <a:r>
              <a:rPr lang="en-US" sz="2400" b="1" dirty="0">
                <a:solidFill>
                  <a:srgbClr val="34495E"/>
                </a:solidFill>
                <a:latin typeface="Source Sans Pro" panose="020B0503030403020204" pitchFamily="34" charset="0"/>
              </a:rPr>
              <a:t>synchronous</a:t>
            </a:r>
            <a:r>
              <a:rPr lang="en-US" sz="2400" dirty="0">
                <a:solidFill>
                  <a:srgbClr val="34495E"/>
                </a:solidFill>
                <a:latin typeface="Source Sans Pro" panose="020B0503030403020204" pitchFamily="34" charset="0"/>
              </a:rPr>
              <a:t> function is where we perform actual state modifications, and it will receive the state as the first argument</a:t>
            </a:r>
          </a:p>
        </p:txBody>
      </p:sp>
      <p:pic>
        <p:nvPicPr>
          <p:cNvPr id="9" name="Picture 8">
            <a:extLst>
              <a:ext uri="{FF2B5EF4-FFF2-40B4-BE49-F238E27FC236}">
                <a16:creationId xmlns:a16="http://schemas.microsoft.com/office/drawing/2014/main" id="{4355E779-DA27-41EA-9F37-E8803848A2E7}"/>
              </a:ext>
            </a:extLst>
          </p:cNvPr>
          <p:cNvPicPr>
            <a:picLocks noChangeAspect="1"/>
          </p:cNvPicPr>
          <p:nvPr/>
        </p:nvPicPr>
        <p:blipFill>
          <a:blip r:embed="rId4"/>
          <a:stretch>
            <a:fillRect/>
          </a:stretch>
        </p:blipFill>
        <p:spPr>
          <a:xfrm>
            <a:off x="1302420" y="2823235"/>
            <a:ext cx="9107239" cy="3534384"/>
          </a:xfrm>
          <a:prstGeom prst="rect">
            <a:avLst/>
          </a:prstGeom>
        </p:spPr>
      </p:pic>
    </p:spTree>
    <p:extLst>
      <p:ext uri="{BB962C8B-B14F-4D97-AF65-F5344CB8AC3E}">
        <p14:creationId xmlns:p14="http://schemas.microsoft.com/office/powerpoint/2010/main" val="17420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Actions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Actions: </a:t>
            </a:r>
            <a:r>
              <a:rPr lang="en-US" sz="2400" dirty="0">
                <a:solidFill>
                  <a:srgbClr val="34495E"/>
                </a:solidFill>
                <a:latin typeface="Source Sans Pro" panose="020B0503030403020204" pitchFamily="34" charset="0"/>
              </a:rPr>
              <a:t>Actions are used to perform async operations. Actions can also commit mutations.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FA638787-2F73-4F2A-8A12-70B0B360C940}"/>
              </a:ext>
            </a:extLst>
          </p:cNvPr>
          <p:cNvPicPr>
            <a:picLocks noChangeAspect="1"/>
          </p:cNvPicPr>
          <p:nvPr/>
        </p:nvPicPr>
        <p:blipFill>
          <a:blip r:embed="rId4"/>
          <a:stretch>
            <a:fillRect/>
          </a:stretch>
        </p:blipFill>
        <p:spPr>
          <a:xfrm>
            <a:off x="1302420" y="2660228"/>
            <a:ext cx="8658225" cy="3343275"/>
          </a:xfrm>
          <a:prstGeom prst="rect">
            <a:avLst/>
          </a:prstGeom>
        </p:spPr>
      </p:pic>
    </p:spTree>
    <p:extLst>
      <p:ext uri="{BB962C8B-B14F-4D97-AF65-F5344CB8AC3E}">
        <p14:creationId xmlns:p14="http://schemas.microsoft.com/office/powerpoint/2010/main" val="408503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30037</TotalTime>
  <Words>5709</Words>
  <Application>Microsoft Office PowerPoint</Application>
  <PresentationFormat>Widescreen</PresentationFormat>
  <Paragraphs>865</Paragraphs>
  <Slides>134</Slides>
  <Notes>134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134</vt:i4>
      </vt:variant>
    </vt:vector>
  </HeadingPairs>
  <TitlesOfParts>
    <vt:vector size="146" baseType="lpstr">
      <vt:lpstr>-apple-system</vt:lpstr>
      <vt:lpstr>Arial</vt:lpstr>
      <vt:lpstr>Arial</vt:lpstr>
      <vt:lpstr>Fira Code iScript</vt:lpstr>
      <vt:lpstr>Inter</vt:lpstr>
      <vt:lpstr>Lucida Console</vt:lpstr>
      <vt:lpstr>Merriweather</vt:lpstr>
      <vt:lpstr>Open Sans</vt:lpstr>
      <vt:lpstr>Source Sans Pro</vt:lpstr>
      <vt:lpstr>ui-monospace</vt:lpstr>
      <vt:lpstr>Wingdings</vt:lpstr>
      <vt:lpstr>Diamond Grid 16x9</vt:lpstr>
      <vt:lpstr>Vue.js 3.0 Workshop</vt:lpstr>
      <vt:lpstr>What is Vue.js</vt:lpstr>
      <vt:lpstr>Pre-requisites?</vt:lpstr>
      <vt:lpstr>Supporting libraries</vt:lpstr>
      <vt:lpstr>Installation</vt:lpstr>
      <vt:lpstr>Course Contents - Day 1</vt:lpstr>
      <vt:lpstr>Course Contents - Day 2</vt:lpstr>
      <vt:lpstr>Course Contents - Day 3</vt:lpstr>
      <vt:lpstr>Course Contents - Day 4</vt:lpstr>
      <vt:lpstr>Course Contents - Day 5</vt:lpstr>
      <vt:lpstr>Course Contents - Day 6</vt:lpstr>
      <vt:lpstr>Course Contents - Day 7</vt:lpstr>
      <vt:lpstr>Course Contents - Day 8</vt:lpstr>
      <vt:lpstr>Course Contents – Day 9</vt:lpstr>
      <vt:lpstr>Course Contents – Day 9</vt:lpstr>
      <vt:lpstr>Course Contents – Day 10</vt:lpstr>
      <vt:lpstr>JavaScript (ES6)</vt:lpstr>
      <vt:lpstr>Let &amp; Const</vt:lpstr>
      <vt:lpstr>Arrow Functions</vt:lpstr>
      <vt:lpstr>Array operations</vt:lpstr>
      <vt:lpstr>Spread Operator</vt:lpstr>
      <vt:lpstr>De-structuring</vt:lpstr>
      <vt:lpstr>Module Loaders</vt:lpstr>
      <vt:lpstr>Module Loaders (Named)</vt:lpstr>
      <vt:lpstr>Module Loaders (Default)</vt:lpstr>
      <vt:lpstr>Promises</vt:lpstr>
      <vt:lpstr>Promises</vt:lpstr>
      <vt:lpstr>Promises</vt:lpstr>
      <vt:lpstr>Async / Await</vt:lpstr>
      <vt:lpstr>PowerPoint Presentation</vt:lpstr>
      <vt:lpstr>Create Vue App</vt:lpstr>
      <vt:lpstr>Vue Concepts</vt:lpstr>
      <vt:lpstr>DOM</vt:lpstr>
      <vt:lpstr>HTML DOM</vt:lpstr>
      <vt:lpstr>Virtual DOM</vt:lpstr>
      <vt:lpstr>Vue Component (SFC)</vt:lpstr>
      <vt:lpstr>main.js (The Entry point)</vt:lpstr>
      <vt:lpstr>Vue Options API</vt:lpstr>
      <vt:lpstr>Template Syntax (Interpolation)</vt:lpstr>
      <vt:lpstr>Event Handing</vt:lpstr>
      <vt:lpstr>Data Binding</vt:lpstr>
      <vt:lpstr>Two way binding</vt:lpstr>
      <vt:lpstr>Components</vt:lpstr>
      <vt:lpstr>Component Registration</vt:lpstr>
      <vt:lpstr>Component Communication</vt:lpstr>
      <vt:lpstr>Directives</vt:lpstr>
      <vt:lpstr>Lifecycle Hooks</vt:lpstr>
      <vt:lpstr>Lifecycle Hooks</vt:lpstr>
      <vt:lpstr>Lifecycle Hooks</vt:lpstr>
      <vt:lpstr>Dynamic Components</vt:lpstr>
      <vt:lpstr>Slots</vt:lpstr>
      <vt:lpstr>Slots</vt:lpstr>
      <vt:lpstr>Slots</vt:lpstr>
      <vt:lpstr>Named Slots</vt:lpstr>
      <vt:lpstr>Named Slots</vt:lpstr>
      <vt:lpstr>Named Slots</vt:lpstr>
      <vt:lpstr>Scoped Slots</vt:lpstr>
      <vt:lpstr>Scoped Slots</vt:lpstr>
      <vt:lpstr>Class Binding</vt:lpstr>
      <vt:lpstr>Class Binding</vt:lpstr>
      <vt:lpstr>Style Binding</vt:lpstr>
      <vt:lpstr>Style Binding</vt:lpstr>
      <vt:lpstr>Form Binding</vt:lpstr>
      <vt:lpstr>Event Modifiers</vt:lpstr>
      <vt:lpstr>Key Modifiers</vt:lpstr>
      <vt:lpstr>Mixins</vt:lpstr>
      <vt:lpstr>Mixins</vt:lpstr>
      <vt:lpstr>Mixins</vt:lpstr>
      <vt:lpstr>Mixins</vt:lpstr>
      <vt:lpstr>API Calls</vt:lpstr>
      <vt:lpstr>REST (Representational state transfer)</vt:lpstr>
      <vt:lpstr>Resource request methods</vt:lpstr>
      <vt:lpstr>Status Codes</vt:lpstr>
      <vt:lpstr>GET Request</vt:lpstr>
      <vt:lpstr>Passing Body to Requests</vt:lpstr>
      <vt:lpstr>Passing Query Params</vt:lpstr>
      <vt:lpstr>Custom Axios Instance</vt:lpstr>
      <vt:lpstr>Axios Interceptors</vt:lpstr>
      <vt:lpstr>Axios Interceptors</vt:lpstr>
      <vt:lpstr>Vue Router</vt:lpstr>
      <vt:lpstr>Creating the Router files</vt:lpstr>
      <vt:lpstr>Importing Vue Router to our Project</vt:lpstr>
      <vt:lpstr>Importing Vue Router to our Project</vt:lpstr>
      <vt:lpstr>Router Entry point</vt:lpstr>
      <vt:lpstr>Router Links</vt:lpstr>
      <vt:lpstr>Dynamic Routing</vt:lpstr>
      <vt:lpstr>Additional Query Parameters</vt:lpstr>
      <vt:lpstr>Accessing Router Data in Components</vt:lpstr>
      <vt:lpstr>404 route</vt:lpstr>
      <vt:lpstr>Child Routes</vt:lpstr>
      <vt:lpstr>Route / Navigation Guards</vt:lpstr>
      <vt:lpstr>Navigation Guards - Components</vt:lpstr>
      <vt:lpstr>Navigation Guards - Global</vt:lpstr>
      <vt:lpstr>Vuex</vt:lpstr>
      <vt:lpstr>Vuex</vt:lpstr>
      <vt:lpstr>Vuex - State</vt:lpstr>
      <vt:lpstr>Vuex - Getters</vt:lpstr>
      <vt:lpstr>Vuex - Mutations</vt:lpstr>
      <vt:lpstr>Vuex - Actions</vt:lpstr>
      <vt:lpstr>Vuex </vt:lpstr>
      <vt:lpstr>Using Vuex in Components</vt:lpstr>
      <vt:lpstr>Vuex</vt:lpstr>
      <vt:lpstr>Vuex - Modules</vt:lpstr>
      <vt:lpstr>Vuex - Modules</vt:lpstr>
      <vt:lpstr>Vue Localization</vt:lpstr>
      <vt:lpstr>Vue Localization</vt:lpstr>
      <vt:lpstr>Vue Localization - setup</vt:lpstr>
      <vt:lpstr>Using the locale strings in Components</vt:lpstr>
      <vt:lpstr>Named Formatting</vt:lpstr>
      <vt:lpstr>Building locale switcher</vt:lpstr>
      <vt:lpstr>Building locale switcher</vt:lpstr>
      <vt:lpstr>Named Formatting</vt:lpstr>
      <vt:lpstr>Pluralization</vt:lpstr>
      <vt:lpstr>Pluralization</vt:lpstr>
      <vt:lpstr>Number localization</vt:lpstr>
      <vt:lpstr>Number localization - Currency</vt:lpstr>
      <vt:lpstr>Date localization</vt:lpstr>
      <vt:lpstr>Date localization</vt:lpstr>
      <vt:lpstr>Unit Testing</vt:lpstr>
      <vt:lpstr>Purpose of writing Unit Tests</vt:lpstr>
      <vt:lpstr>Knowing What to Test</vt:lpstr>
      <vt:lpstr>How to approach Unit Testing in Vue</vt:lpstr>
      <vt:lpstr>Installing Packages</vt:lpstr>
      <vt:lpstr>How does a Unit Test looks like?</vt:lpstr>
      <vt:lpstr>How a Unit Test looks like?</vt:lpstr>
      <vt:lpstr>What is code Coverage?</vt:lpstr>
      <vt:lpstr>Code Coverage Gotchas</vt:lpstr>
      <vt:lpstr>How to approach Unit Testing in Vue</vt:lpstr>
      <vt:lpstr>Vue test utils</vt:lpstr>
      <vt:lpstr>Vue test utils</vt:lpstr>
      <vt:lpstr>Vue test utils</vt:lpstr>
      <vt:lpstr>Things to Note</vt:lpstr>
      <vt:lpstr>Things to Test</vt:lpstr>
      <vt:lpstr>Unit Test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Approach Unit Testing in Vue</dc:title>
  <dc:creator>Preetish</dc:creator>
  <cp:lastModifiedBy>Preetish Shantharaja</cp:lastModifiedBy>
  <cp:revision>177</cp:revision>
  <dcterms:created xsi:type="dcterms:W3CDTF">2019-04-26T23:04:05Z</dcterms:created>
  <dcterms:modified xsi:type="dcterms:W3CDTF">2021-08-13T12:51:40Z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