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2f390bd3_0_3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22f390bd3_0_3:notes"/>
          <p:cNvSpPr txBox="1"/>
          <p:nvPr>
            <p:ph idx="1" type="body"/>
          </p:nvPr>
        </p:nvSpPr>
        <p:spPr>
          <a:xfrm>
            <a:off x="710905" y="4862233"/>
            <a:ext cx="5677500" cy="46035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422f390bd3_0_3:notes"/>
          <p:cNvSpPr txBox="1"/>
          <p:nvPr>
            <p:ph idx="12" type="sldNum"/>
          </p:nvPr>
        </p:nvSpPr>
        <p:spPr>
          <a:xfrm>
            <a:off x="4020340" y="9722708"/>
            <a:ext cx="3077400" cy="51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22f390bd3_0_87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22f390bd3_0_87:notes"/>
          <p:cNvSpPr txBox="1"/>
          <p:nvPr>
            <p:ph idx="1" type="body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422f390bd3_0_87:notes"/>
          <p:cNvSpPr txBox="1"/>
          <p:nvPr>
            <p:ph idx="12" type="sldNum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 rot="5400000">
            <a:off x="4732337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541338" y="19050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ctrTitle"/>
          </p:nvPr>
        </p:nvSpPr>
        <p:spPr>
          <a:xfrm>
            <a:off x="0" y="1044578"/>
            <a:ext cx="121920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RL- بالعربي</a:t>
            </a:r>
            <a:endParaRPr sz="9600"/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0" y="3657600"/>
            <a:ext cx="12192000" cy="15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800"/>
              <a:t>L04: Q-Learning</a:t>
            </a:r>
            <a:br>
              <a:rPr lang="en-US" sz="4800"/>
            </a:br>
            <a:r>
              <a:rPr lang="en-US" sz="2500"/>
              <a:t>(slides from Berkeley CS188)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Reinforcement Learning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457200" y="1417637"/>
            <a:ext cx="11049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Still assume a Markov decision process (MDP):</a:t>
            </a:r>
            <a:endParaRPr/>
          </a:p>
          <a:p>
            <a:pPr indent="-285736" lvl="1" marL="7429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set of states s ∈ S</a:t>
            </a:r>
            <a:endParaRPr/>
          </a:p>
          <a:p>
            <a:pPr indent="-285736" lvl="1" marL="7429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set of actions (per state) A</a:t>
            </a:r>
            <a:endParaRPr/>
          </a:p>
          <a:p>
            <a:pPr indent="-285736" lvl="1" marL="7429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model T(s,a,s’)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reward function R(s,a,s’)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Still looking for a policy 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π(s)</a:t>
            </a:r>
            <a:endParaRPr/>
          </a:p>
          <a:p>
            <a:pPr indent="-158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New twist: 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don’t know T or R</a:t>
            </a:r>
            <a:endParaRPr/>
          </a:p>
          <a:p>
            <a:pPr indent="-285736" lvl="1" marL="7429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we don’t know which states are good or what the actions do</a:t>
            </a:r>
            <a:endParaRPr/>
          </a:p>
          <a:p>
            <a:pPr indent="-285736" lvl="1" marL="7429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actually try actions and states out to learn</a:t>
            </a:r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3975" y="1950225"/>
            <a:ext cx="3815345" cy="29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3309" y="1951667"/>
            <a:ext cx="3767366" cy="2713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6672" y="4093028"/>
            <a:ext cx="388001" cy="207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6669" y="4084245"/>
            <a:ext cx="432485" cy="185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54004" y="3243571"/>
            <a:ext cx="367737" cy="662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n\Dropbox\Office\CS 188\Ketrina Art\MDPs\AgentTopDown.png" id="91" name="Google Shape;9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79201" y="3825576"/>
            <a:ext cx="692138" cy="64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Offline (MDPs) vs. Online (RL)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176" y="2667000"/>
            <a:ext cx="454175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48180"/>
            <a:ext cx="4770142" cy="35806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1645942" y="5358825"/>
            <a:ext cx="3048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Offline Solution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7467600" y="5358825"/>
            <a:ext cx="3048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Learning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Active Reinforcement Learning</a:t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68" y="1447800"/>
            <a:ext cx="454175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4807" y="2365131"/>
            <a:ext cx="4805638" cy="2816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6192" y="4038600"/>
            <a:ext cx="4338616" cy="226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Active Reinforcement Learning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228600" y="1371600"/>
            <a:ext cx="10210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Full reinforcement learning: optimal policies (like value iteration)</a:t>
            </a:r>
            <a:endParaRPr/>
          </a:p>
          <a:p>
            <a:pPr indent="-285736" lvl="1" marL="7429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don’t know the transitions T(s,a,s’)</a:t>
            </a:r>
            <a:endParaRPr/>
          </a:p>
          <a:p>
            <a:pPr indent="-285736" lvl="1" marL="7429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don’t know the rewards R(s,a,s’)</a:t>
            </a:r>
            <a:endParaRPr/>
          </a:p>
          <a:p>
            <a:pPr indent="-285736" lvl="1" marL="7429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choose the actions now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 learn the optimal policy / values</a:t>
            </a:r>
            <a:endParaRPr/>
          </a:p>
          <a:p>
            <a:pPr indent="-133336" lvl="1" marL="7429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 this case:</a:t>
            </a:r>
            <a:endParaRPr/>
          </a:p>
          <a:p>
            <a:pPr indent="-285736" lvl="1" marL="7429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Learner makes choices!</a:t>
            </a:r>
            <a:endParaRPr/>
          </a:p>
          <a:p>
            <a:pPr indent="-285736" lvl="1" marL="7429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 tradeoff: exploration vs. exploitation</a:t>
            </a:r>
            <a:endParaRPr/>
          </a:p>
          <a:p>
            <a:pPr indent="-285736" lvl="1" marL="74291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NOT offline planning!  You actually take actions in the world and find out what happens…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228" y="2133600"/>
            <a:ext cx="4239685" cy="20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Q-Learning Al</a:t>
            </a:r>
            <a:r>
              <a:rPr lang="en-US"/>
              <a:t>gorithm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299" y="1242625"/>
            <a:ext cx="8419400" cy="45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8471450" y="2080675"/>
            <a:ext cx="3627600" cy="479100"/>
          </a:xfrm>
          <a:prstGeom prst="wedgeRectCallout">
            <a:avLst>
              <a:gd fmla="val -36366" name="adj1"/>
              <a:gd fmla="val 164287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must explore in first episodes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543925" y="5136900"/>
            <a:ext cx="3627600" cy="479100"/>
          </a:xfrm>
          <a:prstGeom prst="wedgeRectCallout">
            <a:avLst>
              <a:gd fmla="val -15285" name="adj1"/>
              <a:gd fmla="val -123435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learning rate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066275" y="4171300"/>
            <a:ext cx="6981300" cy="5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Q(s,a) </a:t>
            </a:r>
            <a:r>
              <a:rPr lang="en-US" sz="2500">
                <a:highlight>
                  <a:srgbClr val="FFFFFF"/>
                </a:highlight>
              </a:rPr>
              <a:t>← (1 - α) Q(s,a) + 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</a:rPr>
              <a:t>α [r + 𝛾 max</a:t>
            </a:r>
            <a:r>
              <a:rPr baseline="-25000" lang="en-US" sz="2500">
                <a:solidFill>
                  <a:schemeClr val="dk1"/>
                </a:solidFill>
                <a:highlight>
                  <a:srgbClr val="FFFFFF"/>
                </a:highlight>
              </a:rPr>
              <a:t>a’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</a:rPr>
              <a:t> Q(s’,a’)]</a:t>
            </a:r>
            <a:r>
              <a:rPr lang="en-US" sz="2500">
                <a:highlight>
                  <a:srgbClr val="FFFFFF"/>
                </a:highlight>
              </a:rPr>
              <a:t> 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Q-Learning Properties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371600"/>
            <a:ext cx="9525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Amazing result: Q-learning converges to optimal policy -- even if you’re acting suboptimally!</a:t>
            </a:r>
            <a:endParaRPr/>
          </a:p>
          <a:p>
            <a:pPr indent="-101588" lvl="2" marL="1142942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off-policy learning</a:t>
            </a:r>
            <a:endParaRPr/>
          </a:p>
          <a:p>
            <a:pPr indent="-101588" lvl="2" marL="1142942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Caveats:</a:t>
            </a:r>
            <a:endParaRPr/>
          </a:p>
          <a:p>
            <a:pPr indent="-285736" lvl="1" marL="7429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to explore enough</a:t>
            </a:r>
            <a:endParaRPr/>
          </a:p>
          <a:p>
            <a:pPr indent="-285736" lvl="1" marL="7429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to eventually make the learning rate</a:t>
            </a:r>
            <a:endParaRPr/>
          </a:p>
          <a:p>
            <a:pPr indent="-285736" lvl="1" marL="7429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small enough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2042" y="2667000"/>
            <a:ext cx="3884915" cy="27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see a demo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06400" y="1397001"/>
            <a:ext cx="11379300" cy="47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OpenAI: Mountain Car </a:t>
            </a:r>
            <a:r>
              <a:rPr lang="en-US"/>
              <a:t>Environment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231620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