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2033795e_0_425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2033795e_0_425:notes"/>
          <p:cNvSpPr txBox="1"/>
          <p:nvPr>
            <p:ph idx="1" type="body"/>
          </p:nvPr>
        </p:nvSpPr>
        <p:spPr>
          <a:xfrm>
            <a:off x="710905" y="4862233"/>
            <a:ext cx="5677500" cy="46035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f2033795e_0_425:notes"/>
          <p:cNvSpPr txBox="1"/>
          <p:nvPr>
            <p:ph idx="12" type="sldNum"/>
          </p:nvPr>
        </p:nvSpPr>
        <p:spPr>
          <a:xfrm>
            <a:off x="4020340" y="9722708"/>
            <a:ext cx="3077400" cy="51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computational complexity: S * A * S   times number of iterations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updates not in place [if in place, it means something else and not even clear what it means]</a:t>
            </a:r>
            <a:endParaRPr/>
          </a:p>
        </p:txBody>
      </p:sp>
      <p:sp>
        <p:nvSpPr>
          <p:cNvPr id="198" name="Google Shape;198;p10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2033795e_0_495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3f2033795e_0_495:notes"/>
          <p:cNvSpPr txBox="1"/>
          <p:nvPr>
            <p:ph idx="1" type="body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[cut demo of moving around in grid world program]</a:t>
            </a:r>
            <a:endParaRPr/>
          </a:p>
        </p:txBody>
      </p:sp>
      <p:sp>
        <p:nvSpPr>
          <p:cNvPr id="95" name="Google Shape;95;g3f2033795e_0_495:notes"/>
          <p:cNvSpPr txBox="1"/>
          <p:nvPr>
            <p:ph idx="12" type="sldNum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3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3" name="Google Shape;313;p3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5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1" name="Google Shape;321;p3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3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zero living reward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1ed31c1fa_0_0:notes"/>
          <p:cNvSpPr/>
          <p:nvPr>
            <p:ph idx="2" type="sldImg"/>
          </p:nvPr>
        </p:nvSpPr>
        <p:spPr>
          <a:xfrm>
            <a:off x="992188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1ed31c1fa_0_0:notes"/>
          <p:cNvSpPr txBox="1"/>
          <p:nvPr>
            <p:ph idx="1" type="body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41ed31c1fa_0_0:notes"/>
          <p:cNvSpPr txBox="1"/>
          <p:nvPr>
            <p:ph idx="12" type="sldNum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2033795e_0_507:notes"/>
          <p:cNvSpPr txBox="1"/>
          <p:nvPr>
            <p:ph idx="1" type="body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f2033795e_0_507:notes"/>
          <p:cNvSpPr/>
          <p:nvPr>
            <p:ph idx="2" type="sldImg"/>
          </p:nvPr>
        </p:nvSpPr>
        <p:spPr>
          <a:xfrm>
            <a:off x="992188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2033795e_0_531:notes"/>
          <p:cNvSpPr/>
          <p:nvPr>
            <p:ph idx="2" type="sldImg"/>
          </p:nvPr>
        </p:nvSpPr>
        <p:spPr>
          <a:xfrm>
            <a:off x="139700" y="768350"/>
            <a:ext cx="68214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g3f2033795e_0_531:notes"/>
          <p:cNvSpPr txBox="1"/>
          <p:nvPr>
            <p:ph idx="1" type="body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just shows V and Q values, snapshots on next slides.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3f2033795e_0_531:notes"/>
          <p:cNvSpPr txBox="1"/>
          <p:nvPr>
            <p:ph idx="12" type="sldNum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2033795e_0_559:notes"/>
          <p:cNvSpPr txBox="1"/>
          <p:nvPr>
            <p:ph idx="1" type="body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f2033795e_0_559:notes"/>
          <p:cNvSpPr/>
          <p:nvPr>
            <p:ph idx="2" type="sldImg"/>
          </p:nvPr>
        </p:nvSpPr>
        <p:spPr>
          <a:xfrm>
            <a:off x="992188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2033795e_0_564:notes"/>
          <p:cNvSpPr txBox="1"/>
          <p:nvPr>
            <p:ph idx="1" type="body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f2033795e_0_564:notes"/>
          <p:cNvSpPr/>
          <p:nvPr>
            <p:ph idx="2" type="sldImg"/>
          </p:nvPr>
        </p:nvSpPr>
        <p:spPr>
          <a:xfrm>
            <a:off x="992188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2033795e_0_569:notes"/>
          <p:cNvSpPr txBox="1"/>
          <p:nvPr>
            <p:ph idx="1" type="body"/>
          </p:nvPr>
        </p:nvSpPr>
        <p:spPr>
          <a:xfrm>
            <a:off x="710905" y="4862233"/>
            <a:ext cx="5677500" cy="46035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f2033795e_0_569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start by equations that characterize these quantities through mutual recursions.  [step through this by writing on slide, one step at a time]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characterization of V* in terms of V*; not necessarily helpful; but it is a characterization.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is a set of equations that needs to be satisfied; but it could have multiple solutions (it does not, but at this stage of our knowledge it could).</a:t>
            </a:r>
            <a:endParaRPr/>
          </a:p>
        </p:txBody>
      </p:sp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0" y="1044578"/>
            <a:ext cx="121920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RL- بالعربي</a:t>
            </a:r>
            <a:endParaRPr sz="9600"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/>
              <a:t>L03: Markov Decision Processes (MDPs) II</a:t>
            </a:r>
            <a:br>
              <a:rPr lang="en-US" sz="4800"/>
            </a:br>
            <a:r>
              <a:rPr lang="en-US" sz="2500"/>
              <a:t>(slides from Berkeley CS188)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Value Iteration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57200" y="1447800"/>
            <a:ext cx="1127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Bellman equations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characterize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the optimal values:</a:t>
            </a:r>
            <a:endParaRPr/>
          </a:p>
          <a:p>
            <a:pPr indent="-1650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Value iteration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computes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them:</a:t>
            </a:r>
            <a:endParaRPr/>
          </a:p>
          <a:p>
            <a:pPr indent="-1650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Value iteration is just a fixed point solution method</a:t>
            </a:r>
            <a:endParaRPr/>
          </a:p>
          <a:p>
            <a:pPr indent="-285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though the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vectors are also interpretable as time-limited values</a:t>
            </a:r>
            <a:endParaRPr/>
          </a:p>
        </p:txBody>
      </p:sp>
      <p:pic>
        <p:nvPicPr>
          <p:cNvPr descr="txp_fig"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343400"/>
            <a:ext cx="7266933" cy="6909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2"/>
          <p:cNvGrpSpPr/>
          <p:nvPr/>
        </p:nvGrpSpPr>
        <p:grpSpPr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204" name="Google Shape;204;p22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2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206" name="Google Shape;206;p22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7" name="Google Shape;207;p22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8" name="Google Shape;208;p22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9" name="Google Shape;209;p22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10" name="Google Shape;210;p22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" name="Google Shape;211;p22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212" name="Google Shape;212;p22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3" name="Google Shape;213;p22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4" name="Google Shape;214;p22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5" name="Google Shape;215;p22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16" name="Google Shape;216;p22"/>
            <p:cNvSpPr txBox="1"/>
            <p:nvPr/>
          </p:nvSpPr>
          <p:spPr>
            <a:xfrm>
              <a:off x="3024" y="1680"/>
              <a:ext cx="12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17" name="Google Shape;217;p22"/>
            <p:cNvSpPr txBox="1"/>
            <p:nvPr/>
          </p:nvSpPr>
          <p:spPr>
            <a:xfrm>
              <a:off x="2976" y="1209"/>
              <a:ext cx="62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V(s)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2976" y="1920"/>
              <a:ext cx="55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2592" y="2265"/>
              <a:ext cx="5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2"/>
            <p:cNvSpPr txBox="1"/>
            <p:nvPr/>
          </p:nvSpPr>
          <p:spPr>
            <a:xfrm>
              <a:off x="2688" y="2505"/>
              <a:ext cx="6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V(s’)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2"/>
          <p:cNvSpPr/>
          <p:nvPr/>
        </p:nvSpPr>
        <p:spPr>
          <a:xfrm>
            <a:off x="9601200" y="4038600"/>
            <a:ext cx="1600200" cy="1752600"/>
          </a:xfrm>
          <a:prstGeom prst="triangle">
            <a:avLst>
              <a:gd fmla="val 50000" name="adj"/>
            </a:avLst>
          </a:prstGeom>
          <a:solidFill>
            <a:srgbClr val="8FAA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22" name="Google Shape;2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243" y="2286000"/>
            <a:ext cx="6950388" cy="69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k=0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7.46 PM.png"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791" y="1143000"/>
            <a:ext cx="620641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7.51 PM.png" id="238" name="Google Shape;2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545" y="1143000"/>
            <a:ext cx="617691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k=2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7.56 PM.png" id="246" name="Google Shape;2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400" y="1143000"/>
            <a:ext cx="6207201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k=3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00 PM.png"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179" y="1143000"/>
            <a:ext cx="617764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k=4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04 PM.png" id="262" name="Google Shape;2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0" y="1157098"/>
            <a:ext cx="6172200" cy="57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k=5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09 PM.png" id="270" name="Google Shape;2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644" y="1143000"/>
            <a:ext cx="6186713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k=6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13 PM.png" id="278" name="Google Shape;2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8972" y="1173166"/>
            <a:ext cx="6154057" cy="568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k=7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19 PM.png" id="286" name="Google Shape;2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0" y="1148034"/>
            <a:ext cx="6172200" cy="570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k=8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25 PM.png" id="294" name="Google Shape;2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0" y="1175224"/>
            <a:ext cx="6172200" cy="56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Example: Grid World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0735" y="1371600"/>
            <a:ext cx="4495800" cy="34849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228600" y="1493838"/>
            <a:ext cx="6477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maze-like problem</a:t>
            </a:r>
            <a:endParaRPr/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agent lives in a grid</a:t>
            </a:r>
            <a:endParaRPr/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Walls block the agent’s path</a:t>
            </a:r>
            <a:endParaRPr/>
          </a:p>
          <a:p>
            <a:pPr indent="-304800" lvl="1" marL="8001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Noisy movement: actions do not always go as planned</a:t>
            </a:r>
            <a:endParaRPr b="0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of the time, the action North takes the agent North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10% of the time, North takes the agent West; 10% East</a:t>
            </a:r>
            <a:endParaRPr/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wall in the direction the agent would have been taken, the agent stays put</a:t>
            </a:r>
            <a:endParaRPr/>
          </a:p>
          <a:p>
            <a:pPr indent="-304800" lvl="1" marL="800100" marR="0" rtl="0" algn="l">
              <a:spcBef>
                <a:spcPts val="12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agent receives rewards each time step</a:t>
            </a:r>
            <a:endParaRPr/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“living” reward each step (can be negative)</a:t>
            </a:r>
            <a:endParaRPr/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rewards come at the end (good or bad)</a:t>
            </a:r>
            <a:endParaRPr/>
          </a:p>
          <a:p>
            <a:pPr indent="-304800" lvl="1" marL="8001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Goal: maximize sum of (discounted) rewards</a:t>
            </a:r>
            <a:endParaRPr b="0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135" y="1373299"/>
            <a:ext cx="4439266" cy="319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10800" y="3896549"/>
            <a:ext cx="457200" cy="24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67801" y="3886200"/>
            <a:ext cx="509618" cy="21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77400" y="2895600"/>
            <a:ext cx="433322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MDPs\AgentTopDown.png" id="104" name="Google Shape;104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71422" y="3581400"/>
            <a:ext cx="815578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k=9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28 PM.png" id="302" name="Google Shape;3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198" y="1157224"/>
            <a:ext cx="6179605" cy="570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k=10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32 PM.png"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725" y="1143000"/>
            <a:ext cx="61965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k=11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37 PM.png" id="318" name="Google Shape;3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0" y="1138306"/>
            <a:ext cx="6172200" cy="571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k=12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41 PM.png" id="326" name="Google Shape;3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725" y="1143000"/>
            <a:ext cx="61965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k=100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9.20 PM.png" id="334" name="Google Shape;3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746" y="1130418"/>
            <a:ext cx="6190508" cy="572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write some code</a:t>
            </a:r>
            <a:endParaRPr/>
          </a:p>
        </p:txBody>
      </p:sp>
      <p:sp>
        <p:nvSpPr>
          <p:cNvPr id="341" name="Google Shape;341;p37"/>
          <p:cNvSpPr txBox="1"/>
          <p:nvPr>
            <p:ph idx="1" type="body"/>
          </p:nvPr>
        </p:nvSpPr>
        <p:spPr>
          <a:xfrm>
            <a:off x="406400" y="1397001"/>
            <a:ext cx="11379300" cy="47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Gridworld Value Iteration Agent</a:t>
            </a:r>
            <a:endParaRPr/>
          </a:p>
        </p:txBody>
      </p:sp>
      <p:pic>
        <p:nvPicPr>
          <p:cNvPr descr="txp_fig" id="342" name="Google Shape;3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0809" y="2724050"/>
            <a:ext cx="3076881" cy="405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3" name="Google Shape;34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0805" y="4108350"/>
            <a:ext cx="6950387" cy="6908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4" name="Google Shape;34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7436" y="3366987"/>
            <a:ext cx="5556004" cy="593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Recap: MDPs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06400" y="1397001"/>
            <a:ext cx="11379300" cy="4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Markov decision processes:</a:t>
            </a:r>
            <a:endParaRPr/>
          </a:p>
          <a:p>
            <a:pPr indent="-285737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S</a:t>
            </a:r>
            <a:endParaRPr/>
          </a:p>
          <a:p>
            <a:pPr indent="-285737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 A</a:t>
            </a:r>
            <a:endParaRPr/>
          </a:p>
          <a:p>
            <a:pPr indent="-285737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Transitions P(s’|s,a) (or T(s,a,s’))</a:t>
            </a:r>
            <a:endParaRPr/>
          </a:p>
          <a:p>
            <a:pPr indent="-285737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Rewards R(s,a,s’) (and discount γ)</a:t>
            </a:r>
            <a:endParaRPr/>
          </a:p>
          <a:p>
            <a:pPr indent="-285737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state s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133337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7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Quantities:</a:t>
            </a:r>
            <a:endParaRPr/>
          </a:p>
          <a:p>
            <a:pPr indent="-285737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= map of states to actions</a:t>
            </a:r>
            <a:endParaRPr/>
          </a:p>
          <a:p>
            <a:pPr indent="-285737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= sum of discounted rewards</a:t>
            </a:r>
            <a:endParaRPr/>
          </a:p>
          <a:p>
            <a:pPr indent="0" lvl="1" marL="6095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7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347" y="2689813"/>
            <a:ext cx="5502350" cy="2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Optimal Quantities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57200" y="1143000"/>
            <a:ext cx="6705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0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value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utility) of a state s:</a:t>
            </a:r>
            <a:endParaRPr/>
          </a:p>
          <a:p>
            <a:pPr indent="-285737" lvl="1" marL="742913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= expected utility starting in s and acting optimally</a:t>
            </a:r>
            <a:endParaRPr/>
          </a:p>
          <a:p>
            <a:pPr indent="-1650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The value (utility) of a q-state (s,a):</a:t>
            </a:r>
            <a:endParaRPr/>
          </a:p>
          <a:p>
            <a:pPr indent="-285737" lvl="1" marL="742913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(s,a) = expected utility starting out having taken action a from state s and (thereafter) acting optimally</a:t>
            </a:r>
            <a:endParaRPr/>
          </a:p>
          <a:p>
            <a:pPr indent="-285737" lvl="1" marL="742913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optimal policy:</a:t>
            </a:r>
            <a:endParaRPr/>
          </a:p>
          <a:p>
            <a:pPr indent="-285737" lvl="1" marL="742913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= optimal action from state s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732838" y="2209800"/>
            <a:ext cx="350700" cy="276300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615363" y="4468813"/>
            <a:ext cx="350700" cy="276300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flipH="1">
            <a:off x="7504063" y="2498725"/>
            <a:ext cx="1403400" cy="80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 flipH="1">
            <a:off x="8381863" y="2498725"/>
            <a:ext cx="525600" cy="80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8907463" y="2498725"/>
            <a:ext cx="525600" cy="6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4" name="Google Shape;124;p16"/>
          <p:cNvSpPr/>
          <p:nvPr/>
        </p:nvSpPr>
        <p:spPr>
          <a:xfrm>
            <a:off x="8264525" y="3305175"/>
            <a:ext cx="292200" cy="287400"/>
          </a:xfrm>
          <a:prstGeom prst="ellipse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 flipH="1">
            <a:off x="7696163" y="3592513"/>
            <a:ext cx="690600" cy="46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8386763" y="3592513"/>
            <a:ext cx="7572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 flipH="1">
            <a:off x="7945463" y="3592513"/>
            <a:ext cx="441300" cy="863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8386763" y="3592513"/>
            <a:ext cx="423900" cy="863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6"/>
          <p:cNvSpPr txBox="1"/>
          <p:nvPr/>
        </p:nvSpPr>
        <p:spPr>
          <a:xfrm>
            <a:off x="8674100" y="2740025"/>
            <a:ext cx="292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9083675" y="2209800"/>
            <a:ext cx="2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8991600" y="4456113"/>
            <a:ext cx="381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s’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8556625" y="3305175"/>
            <a:ext cx="5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s, a</a:t>
            </a:r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 flipH="1">
            <a:off x="7388088" y="4745038"/>
            <a:ext cx="1401900" cy="40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/>
          <p:nvPr/>
        </p:nvCxnSpPr>
        <p:spPr>
          <a:xfrm flipH="1">
            <a:off x="8264388" y="4745038"/>
            <a:ext cx="525600" cy="40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8789988" y="4745038"/>
            <a:ext cx="527100" cy="34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6" name="Google Shape;136;p16"/>
          <p:cNvSpPr txBox="1"/>
          <p:nvPr/>
        </p:nvSpPr>
        <p:spPr>
          <a:xfrm>
            <a:off x="9723438" y="4016375"/>
            <a:ext cx="216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(s,a,s’) is a </a:t>
            </a:r>
            <a:b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7924800" y="4008438"/>
            <a:ext cx="819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s,a,s’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9723438" y="2076450"/>
            <a:ext cx="105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 is a </a:t>
            </a:r>
            <a:r>
              <a:rPr i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9723438" y="3048000"/>
            <a:ext cx="129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(s, a) is a </a:t>
            </a:r>
            <a:r>
              <a:rPr i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q-state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7696200" y="6488112"/>
            <a:ext cx="4495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Gridworld Values V*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1 at 12.15.55 AM.png"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35" y="1083733"/>
            <a:ext cx="6286532" cy="57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Gridworld: Q*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1 at 12.16.02 AM.png"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424" y="1143000"/>
            <a:ext cx="6245153" cy="57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Solving MDPs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187" y="1667339"/>
            <a:ext cx="7313614" cy="4275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Bellman Equations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5" y="1219677"/>
            <a:ext cx="8551863" cy="514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be optimal: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1: Take correct first 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2: Keep being optimal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Bellman Equations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457200" y="13716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Definition of “optimal utility” via expectimax recurrence gives a simple one-step lookahead relationship amongst optimal utility values</a:t>
            </a:r>
            <a:endParaRPr/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These are the Bellman equations, and they characterize optimal values in a way we’ll use over and over</a:t>
            </a:r>
            <a:endParaRPr b="0" i="0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247" y="2971800"/>
            <a:ext cx="3076881" cy="405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74" name="Google Shape;1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243" y="4356100"/>
            <a:ext cx="6950388" cy="6908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75" name="Google Shape;17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1873" y="3614737"/>
            <a:ext cx="5556003" cy="5932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1"/>
          <p:cNvGrpSpPr/>
          <p:nvPr/>
        </p:nvGrpSpPr>
        <p:grpSpPr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177" name="Google Shape;177;p21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" name="Google Shape;178;p21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179" name="Google Shape;179;p21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0" name="Google Shape;180;p21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1" name="Google Shape;181;p21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2" name="Google Shape;182;p21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83" name="Google Shape;183;p21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" name="Google Shape;184;p21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185" name="Google Shape;185;p21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6" name="Google Shape;186;p21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7" name="Google Shape;187;p21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" name="Google Shape;188;p21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89" name="Google Shape;189;p21"/>
            <p:cNvSpPr txBox="1"/>
            <p:nvPr/>
          </p:nvSpPr>
          <p:spPr>
            <a:xfrm>
              <a:off x="3071" y="1680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2609" y="2261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