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7099300" cy="102346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AC75D0-B378-4708-9C61-64721401FA74}">
  <a:tblStyle styleId="{95AC75D0-B378-4708-9C61-64721401FA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077337" cy="511907"/>
          </a:xfrm>
          <a:prstGeom prst="rect">
            <a:avLst/>
          </a:prstGeom>
          <a:noFill/>
          <a:ln>
            <a:noFill/>
          </a:ln>
        </p:spPr>
        <p:txBody>
          <a:bodyPr anchorCtr="0" anchor="t" bIns="49500" lIns="99000" spcFirstLastPara="1" rIns="99000" wrap="square" tIns="49500"/>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0340" y="1"/>
            <a:ext cx="3077337" cy="511907"/>
          </a:xfrm>
          <a:prstGeom prst="rect">
            <a:avLst/>
          </a:prstGeom>
          <a:noFill/>
          <a:ln>
            <a:noFill/>
          </a:ln>
        </p:spPr>
        <p:txBody>
          <a:bodyPr anchorCtr="0" anchor="t" bIns="49500" lIns="99000" spcFirstLastPara="1" rIns="99000" wrap="square" tIns="49500"/>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2708"/>
            <a:ext cx="3077337" cy="510147"/>
          </a:xfrm>
          <a:prstGeom prst="rect">
            <a:avLst/>
          </a:prstGeom>
          <a:noFill/>
          <a:ln>
            <a:noFill/>
          </a:ln>
        </p:spPr>
        <p:txBody>
          <a:bodyPr anchorCtr="0" anchor="b" bIns="49500" lIns="99000" spcFirstLastPara="1" rIns="99000" wrap="square" tIns="49500"/>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0e5d9e692_0_0:notes"/>
          <p:cNvSpPr/>
          <p:nvPr>
            <p:ph idx="2" type="sldImg"/>
          </p:nvPr>
        </p:nvSpPr>
        <p:spPr>
          <a:xfrm>
            <a:off x="139700" y="768350"/>
            <a:ext cx="6819900" cy="3837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0e5d9e692_0_0:notes"/>
          <p:cNvSpPr txBox="1"/>
          <p:nvPr>
            <p:ph idx="1" type="body"/>
          </p:nvPr>
        </p:nvSpPr>
        <p:spPr>
          <a:xfrm>
            <a:off x="710905" y="4862233"/>
            <a:ext cx="5677500" cy="4603500"/>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76" name="Google Shape;76;g40e5d9e692_0_0:notes"/>
          <p:cNvSpPr txBox="1"/>
          <p:nvPr>
            <p:ph idx="12" type="sldNum"/>
          </p:nvPr>
        </p:nvSpPr>
        <p:spPr>
          <a:xfrm>
            <a:off x="4020340" y="9722708"/>
            <a:ext cx="3077400" cy="510000"/>
          </a:xfrm>
          <a:prstGeom prst="rect">
            <a:avLst/>
          </a:prstGeom>
        </p:spPr>
        <p:txBody>
          <a:bodyPr anchorCtr="0" anchor="b" bIns="49500" lIns="99000" spcFirstLastPara="1" rIns="99000" wrap="square" tIns="495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184" name="Google Shape;184;p1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190" name="Google Shape;190;p1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203" name="Google Shape;203;p1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9: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Rewards in the future (deeper in the tree) matter less</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Interesting: running expectimax, if having to truncate the search, then not losing much; e.g.,  less then \gamma^d / (1-\gamma)</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19" name="Google Shape;219;p19: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rPr lang="en-US"/>
              <a:t>Quiz 1: exit - left - left - left - left</a:t>
            </a:r>
            <a:endParaRPr/>
          </a:p>
          <a:p>
            <a:pPr indent="0" lvl="0" marL="0">
              <a:spcBef>
                <a:spcPts val="360"/>
              </a:spcBef>
              <a:spcAft>
                <a:spcPts val="0"/>
              </a:spcAft>
              <a:buNone/>
            </a:pPr>
            <a:r>
              <a:rPr lang="en-US"/>
              <a:t>Quiz 2: exit - left - left - right - exit</a:t>
            </a:r>
            <a:endParaRPr/>
          </a:p>
          <a:p>
            <a:pPr indent="0" lvl="0" marL="0">
              <a:spcBef>
                <a:spcPts val="360"/>
              </a:spcBef>
              <a:spcAft>
                <a:spcPts val="0"/>
              </a:spcAft>
              <a:buClr>
                <a:schemeClr val="dk1"/>
              </a:buClr>
              <a:buSzPts val="1100"/>
              <a:buFont typeface="Arial"/>
              <a:buNone/>
            </a:pPr>
            <a:r>
              <a:rPr lang="en-US"/>
              <a:t>Quiz 3: 10*gamma^2 = 1 , so gamma = 0.316</a:t>
            </a:r>
            <a:endParaRPr/>
          </a:p>
        </p:txBody>
      </p:sp>
      <p:sp>
        <p:nvSpPr>
          <p:cNvPr id="292" name="Google Shape;292;p2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306" name="Google Shape;306;p2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314" name="Google Shape;314;p2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5: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[cut demo of moving around in grid world program]</a:t>
            </a:r>
            <a:endParaRPr/>
          </a:p>
        </p:txBody>
      </p:sp>
      <p:sp>
        <p:nvSpPr>
          <p:cNvPr id="83" name="Google Shape;83;p5: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710905" y="4862233"/>
            <a:ext cx="5677500" cy="4603500"/>
          </a:xfrm>
          <a:prstGeom prst="rect">
            <a:avLst/>
          </a:prstGeom>
        </p:spPr>
        <p:txBody>
          <a:bodyPr anchorCtr="0" anchor="t" bIns="49500" lIns="99000" spcFirstLastPara="1" rIns="99000" wrap="square" tIns="49500">
            <a:noAutofit/>
          </a:bodyPr>
          <a:lstStyle/>
          <a:p>
            <a:pPr indent="0" lvl="0" marL="0" rtl="0">
              <a:spcBef>
                <a:spcPts val="360"/>
              </a:spcBef>
              <a:spcAft>
                <a:spcPts val="0"/>
              </a:spcAft>
              <a:buNone/>
            </a:pPr>
            <a:r>
              <a:t/>
            </a:r>
            <a:endParaRPr/>
          </a:p>
        </p:txBody>
      </p:sp>
      <p:sp>
        <p:nvSpPr>
          <p:cNvPr id="95" name="Google Shape;95;p4:notes"/>
          <p:cNvSpPr/>
          <p:nvPr>
            <p:ph idx="2" type="sldImg"/>
          </p:nvPr>
        </p:nvSpPr>
        <p:spPr>
          <a:xfrm>
            <a:off x="139700" y="768350"/>
            <a:ext cx="68199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710905" y="4862233"/>
            <a:ext cx="5677492" cy="4603641"/>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101" name="Google Shape;101;p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7: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In search problems: did not talk about actions, but about successor functions --- now the information inside the successor function is unpacked into actions, transitions and reward</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Write out S, A, example entry in T, entry in R</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Reward function different from the book : R(s,a,s’)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In book simpler for equations, but not useful for the projects.</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Need to modify expectimax a tiny little bit to account for rewards along the way, but that’s something you should be able to do, and so you can already solve MDP’s  (not in most efficient way)</a:t>
            </a:r>
            <a:endParaRPr/>
          </a:p>
        </p:txBody>
      </p:sp>
      <p:sp>
        <p:nvSpPr>
          <p:cNvPr id="113" name="Google Shape;113;p7: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9: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Like search: successor function only depended on current state</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Can make this happen by stuffing more into the state;  </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Very similar to search problems: when solving a maze with food pellets, we stored which food pellets were eaten </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26" name="Google Shape;126;p9: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0e5d9e692_1_2:notes"/>
          <p:cNvSpPr/>
          <p:nvPr>
            <p:ph idx="2" type="sldImg"/>
          </p:nvPr>
        </p:nvSpPr>
        <p:spPr>
          <a:xfrm>
            <a:off x="139700" y="768350"/>
            <a:ext cx="6819900" cy="3837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0e5d9e692_1_2:notes"/>
          <p:cNvSpPr txBox="1"/>
          <p:nvPr>
            <p:ph idx="1" type="body"/>
          </p:nvPr>
        </p:nvSpPr>
        <p:spPr>
          <a:xfrm>
            <a:off x="710905" y="4862233"/>
            <a:ext cx="5677500" cy="4603500"/>
          </a:xfrm>
          <a:prstGeom prst="rect">
            <a:avLst/>
          </a:prstGeom>
        </p:spPr>
        <p:txBody>
          <a:bodyPr anchorCtr="0" anchor="t" bIns="49500" lIns="99000" spcFirstLastPara="1" rIns="99000" wrap="square" tIns="49500">
            <a:noAutofit/>
          </a:bodyPr>
          <a:lstStyle/>
          <a:p>
            <a:pPr indent="0" lvl="0" marL="0">
              <a:spcBef>
                <a:spcPts val="360"/>
              </a:spcBef>
              <a:spcAft>
                <a:spcPts val="0"/>
              </a:spcAft>
              <a:buNone/>
            </a:pPr>
            <a:r>
              <a:t/>
            </a:r>
            <a:endParaRPr/>
          </a:p>
        </p:txBody>
      </p:sp>
      <p:sp>
        <p:nvSpPr>
          <p:cNvPr id="138" name="Google Shape;138;g40e5d9e692_1_2:notes"/>
          <p:cNvSpPr txBox="1"/>
          <p:nvPr>
            <p:ph idx="12" type="sldNum"/>
          </p:nvPr>
        </p:nvSpPr>
        <p:spPr>
          <a:xfrm>
            <a:off x="4020340" y="9722708"/>
            <a:ext cx="3077400" cy="510000"/>
          </a:xfrm>
          <a:prstGeom prst="rect">
            <a:avLst/>
          </a:prstGeom>
        </p:spPr>
        <p:txBody>
          <a:bodyPr anchorCtr="0" anchor="b" bIns="49500" lIns="99000" spcFirstLastPara="1" rIns="99000" wrap="square" tIns="495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0: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Dan has a DEMO for this.</a:t>
            </a:r>
            <a:endParaRPr/>
          </a:p>
        </p:txBody>
      </p:sp>
      <p:sp>
        <p:nvSpPr>
          <p:cNvPr id="161" name="Google Shape;161;p10: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1:notes"/>
          <p:cNvSpPr txBox="1"/>
          <p:nvPr>
            <p:ph idx="1" type="body"/>
          </p:nvPr>
        </p:nvSpPr>
        <p:spPr>
          <a:xfrm>
            <a:off x="710905" y="4862233"/>
            <a:ext cx="5677492" cy="4603641"/>
          </a:xfrm>
          <a:prstGeom prst="rect">
            <a:avLst/>
          </a:prstGeom>
          <a:noFill/>
          <a:ln>
            <a:noFill/>
          </a:ln>
        </p:spPr>
        <p:txBody>
          <a:bodyPr anchorCtr="0" anchor="t" bIns="49500" lIns="99000" spcFirstLastPara="1" rIns="99000" wrap="square" tIns="49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R(s) = the “living reward”</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71" name="Google Shape;171;p11:notes"/>
          <p:cNvSpPr txBox="1"/>
          <p:nvPr>
            <p:ph idx="12" type="sldNum"/>
          </p:nvPr>
        </p:nvSpPr>
        <p:spPr>
          <a:xfrm>
            <a:off x="4020340" y="9722708"/>
            <a:ext cx="3077337" cy="510147"/>
          </a:xfrm>
          <a:prstGeom prst="rect">
            <a:avLst/>
          </a:prstGeom>
          <a:noFill/>
          <a:ln>
            <a:noFill/>
          </a:ln>
        </p:spPr>
        <p:txBody>
          <a:bodyPr anchorCtr="0" anchor="b" bIns="49500" lIns="99000" spcFirstLastPara="1" rIns="99000"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Google Shape;17;p2"/>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8" name="Google Shape;18;p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5" name="Google Shape;65;p11"/>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6" name="Google Shape;66;p1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12"/>
          <p:cNvSpPr txBox="1"/>
          <p:nvPr>
            <p:ph type="title"/>
          </p:nvPr>
        </p:nvSpPr>
        <p:spPr>
          <a:xfrm rot="5400000">
            <a:off x="4732337" y="2171703"/>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2"/>
          <p:cNvSpPr txBox="1"/>
          <p:nvPr>
            <p:ph idx="1" type="body"/>
          </p:nvPr>
        </p:nvSpPr>
        <p:spPr>
          <a:xfrm rot="5400000">
            <a:off x="541338" y="190503"/>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1" name="Google Shape;71;p1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accent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2" name="Google Shape;22;p3"/>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accent2"/>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3" name="Google Shape;23;p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7" name="Google Shape;27;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accent2"/>
              </a:buClr>
              <a:buSzPts val="2000"/>
              <a:buFont typeface="Noto Sans Symbols"/>
              <a:buNone/>
              <a:defRPr b="0" i="0" sz="2000" u="none" cap="none" strike="noStrike">
                <a:solidFill>
                  <a:schemeClr val="accent2"/>
                </a:solidFill>
                <a:latin typeface="Calibri"/>
                <a:ea typeface="Calibri"/>
                <a:cs typeface="Calibri"/>
                <a:sym typeface="Calibri"/>
              </a:defRPr>
            </a:lvl1pPr>
            <a:lvl2pPr indent="-228600" lvl="1" marL="914400" marR="0" rtl="0" algn="l">
              <a:spcBef>
                <a:spcPts val="380"/>
              </a:spcBef>
              <a:spcAft>
                <a:spcPts val="0"/>
              </a:spcAft>
              <a:buClr>
                <a:schemeClr val="dk1"/>
              </a:buClr>
              <a:buSzPts val="1900"/>
              <a:buFont typeface="Noto Sans Symbols"/>
              <a:buNone/>
              <a:defRPr b="0" i="0" sz="1900" u="none" cap="none" strike="noStrike">
                <a:solidFill>
                  <a:schemeClr val="dk1"/>
                </a:solidFill>
                <a:latin typeface="Calibri"/>
                <a:ea typeface="Calibri"/>
                <a:cs typeface="Calibri"/>
                <a:sym typeface="Calibri"/>
              </a:defRPr>
            </a:lvl2pPr>
            <a:lvl3pPr indent="-228600" lvl="2" marL="1371600" marR="0" rtl="0" algn="l">
              <a:spcBef>
                <a:spcPts val="320"/>
              </a:spcBef>
              <a:spcAft>
                <a:spcPts val="0"/>
              </a:spcAft>
              <a:buClr>
                <a:schemeClr val="accent2"/>
              </a:buClr>
              <a:buSzPts val="16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accent2"/>
              </a:buClr>
              <a:buSzPts val="1500"/>
              <a:buFont typeface="Noto Sans Symbols"/>
              <a:buNone/>
              <a:defRPr b="0" i="0" sz="1500" u="none" cap="none" strike="noStrike">
                <a:solidFill>
                  <a:schemeClr val="dk1"/>
                </a:solidFill>
                <a:latin typeface="Calibri"/>
                <a:ea typeface="Calibri"/>
                <a:cs typeface="Calibri"/>
                <a:sym typeface="Calibri"/>
              </a:defRPr>
            </a:lvl5pPr>
            <a:lvl6pPr indent="-228600" lvl="5" marL="2743200" marR="0" rtl="0" algn="l">
              <a:spcBef>
                <a:spcPts val="300"/>
              </a:spcBef>
              <a:spcAft>
                <a:spcPts val="0"/>
              </a:spcAft>
              <a:buClr>
                <a:schemeClr val="accent2"/>
              </a:buClr>
              <a:buSzPts val="1500"/>
              <a:buFont typeface="Noto Sans Symbols"/>
              <a:buNone/>
              <a:defRPr b="0" i="0" sz="1500" u="none" cap="none" strike="noStrike">
                <a:solidFill>
                  <a:schemeClr val="dk1"/>
                </a:solidFill>
                <a:latin typeface="Arial"/>
                <a:ea typeface="Arial"/>
                <a:cs typeface="Arial"/>
                <a:sym typeface="Arial"/>
              </a:defRPr>
            </a:lvl6pPr>
            <a:lvl7pPr indent="-228600" lvl="6" marL="3200400" marR="0" rtl="0" algn="l">
              <a:spcBef>
                <a:spcPts val="300"/>
              </a:spcBef>
              <a:spcAft>
                <a:spcPts val="0"/>
              </a:spcAft>
              <a:buClr>
                <a:schemeClr val="accent2"/>
              </a:buClr>
              <a:buSzPts val="1500"/>
              <a:buFont typeface="Noto Sans Symbols"/>
              <a:buNone/>
              <a:defRPr b="0" i="0" sz="15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accent2"/>
              </a:buClr>
              <a:buSzPts val="1500"/>
              <a:buFont typeface="Noto Sans Symbols"/>
              <a:buNone/>
              <a:defRPr b="0" i="0" sz="1500" u="none" cap="none" strike="noStrike">
                <a:solidFill>
                  <a:schemeClr val="dk1"/>
                </a:solidFill>
                <a:latin typeface="Arial"/>
                <a:ea typeface="Arial"/>
                <a:cs typeface="Arial"/>
                <a:sym typeface="Arial"/>
              </a:defRPr>
            </a:lvl8pPr>
            <a:lvl9pPr indent="-228600" lvl="8" marL="4114800" marR="0" rtl="0" algn="l">
              <a:spcBef>
                <a:spcPts val="300"/>
              </a:spcBef>
              <a:spcAft>
                <a:spcPts val="0"/>
              </a:spcAft>
              <a:buClr>
                <a:schemeClr val="accent2"/>
              </a:buClr>
              <a:buSzPts val="1500"/>
              <a:buFont typeface="Noto Sans Symbols"/>
              <a:buNone/>
              <a:defRPr b="0" i="0" sz="1500" u="none" cap="none" strike="noStrike">
                <a:solidFill>
                  <a:schemeClr val="dk1"/>
                </a:solidFill>
                <a:latin typeface="Arial"/>
                <a:ea typeface="Arial"/>
                <a:cs typeface="Arial"/>
                <a:sym typeface="Arial"/>
              </a:defRPr>
            </a:lvl9pPr>
          </a:lstStyle>
          <a:p/>
        </p:txBody>
      </p:sp>
      <p:sp>
        <p:nvSpPr>
          <p:cNvPr id="28" name="Google Shape;28;p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2" name="Google Shape;32;p5"/>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Noto Sans Symbols"/>
              <a:buChar char="▪"/>
              <a:defRPr b="0" i="0" sz="2800" u="none" cap="none" strike="noStrike">
                <a:solidFill>
                  <a:schemeClr val="accent2"/>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9250" lvl="3" marL="1828800" marR="0" rtl="0" algn="l">
              <a:spcBef>
                <a:spcPts val="380"/>
              </a:spcBef>
              <a:spcAft>
                <a:spcPts val="0"/>
              </a:spcAft>
              <a:buClr>
                <a:schemeClr val="dk1"/>
              </a:buClr>
              <a:buSzPts val="1900"/>
              <a:buFont typeface="Noto Sans Symbols"/>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6pPr>
            <a:lvl7pPr indent="-349250" lvl="6" marL="32004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7pPr>
            <a:lvl8pPr indent="-349250" lvl="7" marL="36576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8pPr>
            <a:lvl9pPr indent="-349250" lvl="8" marL="41148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9pPr>
          </a:lstStyle>
          <a:p/>
        </p:txBody>
      </p:sp>
      <p:sp>
        <p:nvSpPr>
          <p:cNvPr id="33" name="Google Shape;33;p5"/>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Noto Sans Symbols"/>
              <a:buChar char="▪"/>
              <a:defRPr b="0" i="0" sz="2800" u="none" cap="none" strike="noStrike">
                <a:solidFill>
                  <a:schemeClr val="accent2"/>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9250" lvl="3" marL="1828800" marR="0" rtl="0" algn="l">
              <a:spcBef>
                <a:spcPts val="380"/>
              </a:spcBef>
              <a:spcAft>
                <a:spcPts val="0"/>
              </a:spcAft>
              <a:buClr>
                <a:schemeClr val="dk1"/>
              </a:buClr>
              <a:buSzPts val="1900"/>
              <a:buFont typeface="Noto Sans Symbols"/>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6pPr>
            <a:lvl7pPr indent="-349250" lvl="6" marL="32004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7pPr>
            <a:lvl8pPr indent="-349250" lvl="7" marL="36576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8pPr>
            <a:lvl9pPr indent="-349250" lvl="8" marL="41148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9pPr>
          </a:lstStyle>
          <a:p/>
        </p:txBody>
      </p:sp>
      <p:sp>
        <p:nvSpPr>
          <p:cNvPr id="34" name="Google Shape;34;p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accent2"/>
              </a:buClr>
              <a:buSzPts val="2400"/>
              <a:buFont typeface="Noto Sans Symbols"/>
              <a:buNone/>
              <a:defRPr b="1" i="0" sz="2400" u="none" cap="none" strike="noStrike">
                <a:solidFill>
                  <a:schemeClr val="accent2"/>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spcBef>
                <a:spcPts val="380"/>
              </a:spcBef>
              <a:spcAft>
                <a:spcPts val="0"/>
              </a:spcAft>
              <a:buClr>
                <a:schemeClr val="accent2"/>
              </a:buClr>
              <a:buSzPts val="1900"/>
              <a:buFont typeface="Noto Sans Symbols"/>
              <a:buNone/>
              <a:defRPr b="1" i="0" sz="19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accent2"/>
              </a:buClr>
              <a:buSzPts val="2400"/>
              <a:buFont typeface="Noto Sans Symbols"/>
              <a:buChar char="▪"/>
              <a:defRPr b="0" i="0" sz="2400" u="none" cap="none" strike="noStrike">
                <a:solidFill>
                  <a:schemeClr val="accent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9250" lvl="2" marL="13716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accent2"/>
              </a:buClr>
              <a:buSzPts val="2400"/>
              <a:buFont typeface="Noto Sans Symbols"/>
              <a:buNone/>
              <a:defRPr b="1" i="0" sz="2400" u="none" cap="none" strike="noStrike">
                <a:solidFill>
                  <a:schemeClr val="accent2"/>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spcBef>
                <a:spcPts val="380"/>
              </a:spcBef>
              <a:spcAft>
                <a:spcPts val="0"/>
              </a:spcAft>
              <a:buClr>
                <a:schemeClr val="accent2"/>
              </a:buClr>
              <a:buSzPts val="1900"/>
              <a:buFont typeface="Noto Sans Symbols"/>
              <a:buNone/>
              <a:defRPr b="1" i="0" sz="19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accent2"/>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accent2"/>
              </a:buClr>
              <a:buSzPts val="2400"/>
              <a:buFont typeface="Noto Sans Symbols"/>
              <a:buChar char="▪"/>
              <a:defRPr b="0" i="0" sz="2400" u="none" cap="none" strike="noStrike">
                <a:solidFill>
                  <a:schemeClr val="accent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9250" lvl="2" marL="13716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accent2"/>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6" name="Google Shape;46;p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1" name="Shape 51"/>
        <p:cNvGrpSpPr/>
        <p:nvPr/>
      </p:nvGrpSpPr>
      <p:grpSpPr>
        <a:xfrm>
          <a:off x="0" y="0"/>
          <a:ext cx="0" cy="0"/>
          <a:chOff x="0" y="0"/>
          <a:chExt cx="0" cy="0"/>
        </a:xfrm>
      </p:grpSpPr>
      <p:sp>
        <p:nvSpPr>
          <p:cNvPr id="52" name="Google Shape;52;p9"/>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3" name="Google Shape;53;p9"/>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4" name="Google Shape;54;p9"/>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300"/>
              </a:spcBef>
              <a:spcAft>
                <a:spcPts val="0"/>
              </a:spcAft>
              <a:buClr>
                <a:schemeClr val="accent2"/>
              </a:buClr>
              <a:buSzPts val="1500"/>
              <a:buFont typeface="Noto Sans Symbols"/>
              <a:buNone/>
              <a:defRPr b="0" i="0" sz="1500" u="none" cap="none" strike="noStrike">
                <a:solidFill>
                  <a:schemeClr val="accent2"/>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accent2"/>
              </a:buClr>
              <a:buSzPts val="1100"/>
              <a:buFont typeface="Noto Sans Symbols"/>
              <a:buNone/>
              <a:defRPr b="0" i="0" sz="11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accent2"/>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55" name="Google Shape;55;p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9" name="Google Shape;59;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2"/>
              </a:buClr>
              <a:buSzPts val="3200"/>
              <a:buFont typeface="Noto Sans Symbols"/>
              <a:buNone/>
              <a:defRPr b="0" i="0" sz="3200" u="none" cap="none" strike="noStrike">
                <a:solidFill>
                  <a:schemeClr val="accent2"/>
                </a:solidFill>
                <a:latin typeface="Calibri"/>
                <a:ea typeface="Calibri"/>
                <a:cs typeface="Calibri"/>
                <a:sym typeface="Calibri"/>
              </a:defRPr>
            </a:lvl1pPr>
            <a:lvl2pPr lvl="1" marR="0" rtl="0" algn="l">
              <a:spcBef>
                <a:spcPts val="560"/>
              </a:spcBef>
              <a:spcAft>
                <a:spcPts val="0"/>
              </a:spcAft>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2"/>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2"/>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60" name="Google Shape;60;p10"/>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lstStyle>
            <a:lvl1pPr indent="-228600" lvl="0" marL="457200" marR="0" rtl="0" algn="l">
              <a:spcBef>
                <a:spcPts val="300"/>
              </a:spcBef>
              <a:spcAft>
                <a:spcPts val="0"/>
              </a:spcAft>
              <a:buClr>
                <a:schemeClr val="accent2"/>
              </a:buClr>
              <a:buSzPts val="1500"/>
              <a:buFont typeface="Noto Sans Symbols"/>
              <a:buNone/>
              <a:defRPr b="0" i="0" sz="1500" u="none" cap="none" strike="noStrike">
                <a:solidFill>
                  <a:schemeClr val="accent2"/>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accent2"/>
              </a:buClr>
              <a:buSzPts val="1100"/>
              <a:buFont typeface="Noto Sans Symbols"/>
              <a:buNone/>
              <a:defRPr b="0" i="0" sz="11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accent2"/>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accent2"/>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61" name="Google Shape;61;p1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5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0" y="1031242"/>
            <a:ext cx="12192000" cy="60959"/>
          </a:xfrm>
          <a:prstGeom prst="rect">
            <a:avLst/>
          </a:prstGeom>
          <a:gradFill>
            <a:gsLst>
              <a:gs pos="0">
                <a:srgbClr val="0000CC"/>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17.png"/><Relationship Id="rId7"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3.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3.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ctrTitle"/>
          </p:nvPr>
        </p:nvSpPr>
        <p:spPr>
          <a:xfrm>
            <a:off x="0" y="1044578"/>
            <a:ext cx="12192000" cy="14700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sz="9600"/>
              <a:t>RL- بالعربي</a:t>
            </a:r>
            <a:endParaRPr sz="9600"/>
          </a:p>
        </p:txBody>
      </p:sp>
      <p:sp>
        <p:nvSpPr>
          <p:cNvPr id="79" name="Google Shape;79;p13"/>
          <p:cNvSpPr txBox="1"/>
          <p:nvPr>
            <p:ph idx="1" type="subTitle"/>
          </p:nvPr>
        </p:nvSpPr>
        <p:spPr>
          <a:xfrm>
            <a:off x="0" y="3657600"/>
            <a:ext cx="12192000" cy="15240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rPr lang="en-US" sz="4800"/>
              <a:t>L02: Markov Decision Processes (MDPs) I</a:t>
            </a:r>
            <a:br>
              <a:rPr lang="en-US" sz="4800"/>
            </a:br>
            <a:r>
              <a:rPr lang="en-US" sz="2500"/>
              <a:t>(slides from </a:t>
            </a:r>
            <a:r>
              <a:rPr lang="en-US" sz="2500"/>
              <a:t>Berkeley</a:t>
            </a:r>
            <a:r>
              <a:rPr lang="en-US" sz="2500"/>
              <a:t> CS188)</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Utilities of Sequences</a:t>
            </a:r>
            <a:endParaRPr b="0" i="0" sz="4400" u="none" cap="none" strike="noStrike">
              <a:solidFill>
                <a:schemeClr val="dk2"/>
              </a:solidFill>
              <a:latin typeface="Calibri"/>
              <a:ea typeface="Calibri"/>
              <a:cs typeface="Calibri"/>
              <a:sym typeface="Calibri"/>
            </a:endParaRPr>
          </a:p>
        </p:txBody>
      </p:sp>
      <p:pic>
        <p:nvPicPr>
          <p:cNvPr id="187" name="Google Shape;187;p22"/>
          <p:cNvPicPr preferRelativeResize="0"/>
          <p:nvPr/>
        </p:nvPicPr>
        <p:blipFill rotWithShape="1">
          <a:blip r:embed="rId3">
            <a:alphaModFix/>
          </a:blip>
          <a:srcRect b="0" l="0" r="0" t="0"/>
          <a:stretch/>
        </p:blipFill>
        <p:spPr>
          <a:xfrm>
            <a:off x="2259012" y="1248279"/>
            <a:ext cx="7875588" cy="49996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Utilities of Sequences</a:t>
            </a:r>
            <a:endParaRPr b="0" i="0" sz="4400" u="none" cap="none" strike="noStrike">
              <a:solidFill>
                <a:schemeClr val="dk2"/>
              </a:solidFill>
              <a:latin typeface="Calibri"/>
              <a:ea typeface="Calibri"/>
              <a:cs typeface="Calibri"/>
              <a:sym typeface="Calibri"/>
            </a:endParaRPr>
          </a:p>
        </p:txBody>
      </p:sp>
      <p:sp>
        <p:nvSpPr>
          <p:cNvPr id="193" name="Google Shape;193;p23"/>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What preferences should an agent have over reward sequences?</a:t>
            </a:r>
            <a:endParaRPr/>
          </a:p>
          <a:p>
            <a:pPr indent="-165082" lvl="0" marL="342882" marR="0" rtl="0" algn="l">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More or less?</a:t>
            </a:r>
            <a:endParaRPr/>
          </a:p>
          <a:p>
            <a:pPr indent="-165082" lvl="0" marL="342882" marR="0" rtl="0" algn="l">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Now or later?</a:t>
            </a:r>
            <a:endParaRPr/>
          </a:p>
          <a:p>
            <a:pPr indent="-165082" lvl="0" marL="342882" marR="0" rtl="0" algn="l">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165082" lvl="0" marL="342882" marR="0" rtl="0" algn="l">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165082" lvl="0" marL="342882" marR="0" rtl="0" algn="l">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165082" lvl="0" marL="342882" marR="0" rtl="0" algn="l">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p:txBody>
      </p:sp>
      <p:pic>
        <p:nvPicPr>
          <p:cNvPr id="194" name="Google Shape;194;p23"/>
          <p:cNvPicPr preferRelativeResize="0"/>
          <p:nvPr/>
        </p:nvPicPr>
        <p:blipFill rotWithShape="1">
          <a:blip r:embed="rId3">
            <a:alphaModFix/>
          </a:blip>
          <a:srcRect b="0" l="0" r="0" t="0"/>
          <a:stretch/>
        </p:blipFill>
        <p:spPr>
          <a:xfrm>
            <a:off x="7315200" y="3505497"/>
            <a:ext cx="4648200" cy="2950792"/>
          </a:xfrm>
          <a:prstGeom prst="rect">
            <a:avLst/>
          </a:prstGeom>
          <a:noFill/>
          <a:ln>
            <a:noFill/>
          </a:ln>
        </p:spPr>
      </p:pic>
      <p:sp>
        <p:nvSpPr>
          <p:cNvPr id="195" name="Google Shape;195;p23"/>
          <p:cNvSpPr txBox="1"/>
          <p:nvPr/>
        </p:nvSpPr>
        <p:spPr>
          <a:xfrm>
            <a:off x="3124200" y="2409825"/>
            <a:ext cx="12971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 2, 2]</a:t>
            </a:r>
            <a:endParaRPr sz="2800">
              <a:solidFill>
                <a:schemeClr val="dk1"/>
              </a:solidFill>
              <a:latin typeface="Calibri"/>
              <a:ea typeface="Calibri"/>
              <a:cs typeface="Calibri"/>
              <a:sym typeface="Calibri"/>
            </a:endParaRPr>
          </a:p>
        </p:txBody>
      </p:sp>
      <p:sp>
        <p:nvSpPr>
          <p:cNvPr id="196" name="Google Shape;196;p23"/>
          <p:cNvSpPr txBox="1"/>
          <p:nvPr/>
        </p:nvSpPr>
        <p:spPr>
          <a:xfrm>
            <a:off x="5578253" y="2409825"/>
            <a:ext cx="12971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 3, 4]</a:t>
            </a:r>
            <a:endParaRPr sz="2800">
              <a:solidFill>
                <a:schemeClr val="dk1"/>
              </a:solidFill>
              <a:latin typeface="Calibri"/>
              <a:ea typeface="Calibri"/>
              <a:cs typeface="Calibri"/>
              <a:sym typeface="Calibri"/>
            </a:endParaRPr>
          </a:p>
        </p:txBody>
      </p:sp>
      <p:sp>
        <p:nvSpPr>
          <p:cNvPr id="197" name="Google Shape;197;p23"/>
          <p:cNvSpPr txBox="1"/>
          <p:nvPr/>
        </p:nvSpPr>
        <p:spPr>
          <a:xfrm>
            <a:off x="4694595" y="2409825"/>
            <a:ext cx="58060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or</a:t>
            </a:r>
            <a:endParaRPr sz="2800">
              <a:solidFill>
                <a:schemeClr val="dk1"/>
              </a:solidFill>
              <a:latin typeface="Calibri"/>
              <a:ea typeface="Calibri"/>
              <a:cs typeface="Calibri"/>
              <a:sym typeface="Calibri"/>
            </a:endParaRPr>
          </a:p>
        </p:txBody>
      </p:sp>
      <p:sp>
        <p:nvSpPr>
          <p:cNvPr id="198" name="Google Shape;198;p23"/>
          <p:cNvSpPr txBox="1"/>
          <p:nvPr/>
        </p:nvSpPr>
        <p:spPr>
          <a:xfrm>
            <a:off x="3124200" y="3439180"/>
            <a:ext cx="12971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[0, 0, 1]</a:t>
            </a:r>
            <a:endParaRPr sz="2800">
              <a:solidFill>
                <a:schemeClr val="dk1"/>
              </a:solidFill>
              <a:latin typeface="Calibri"/>
              <a:ea typeface="Calibri"/>
              <a:cs typeface="Calibri"/>
              <a:sym typeface="Calibri"/>
            </a:endParaRPr>
          </a:p>
        </p:txBody>
      </p:sp>
      <p:sp>
        <p:nvSpPr>
          <p:cNvPr id="199" name="Google Shape;199;p23"/>
          <p:cNvSpPr txBox="1"/>
          <p:nvPr/>
        </p:nvSpPr>
        <p:spPr>
          <a:xfrm>
            <a:off x="5578253" y="3439180"/>
            <a:ext cx="12971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 0, 0]</a:t>
            </a:r>
            <a:endParaRPr sz="2800">
              <a:solidFill>
                <a:schemeClr val="dk1"/>
              </a:solidFill>
              <a:latin typeface="Calibri"/>
              <a:ea typeface="Calibri"/>
              <a:cs typeface="Calibri"/>
              <a:sym typeface="Calibri"/>
            </a:endParaRPr>
          </a:p>
        </p:txBody>
      </p:sp>
      <p:sp>
        <p:nvSpPr>
          <p:cNvPr id="200" name="Google Shape;200;p23"/>
          <p:cNvSpPr txBox="1"/>
          <p:nvPr/>
        </p:nvSpPr>
        <p:spPr>
          <a:xfrm>
            <a:off x="4694595" y="3439180"/>
            <a:ext cx="58060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or</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Discounting</a:t>
            </a:r>
            <a:endParaRPr b="0" i="0" sz="4400" u="none" cap="none" strike="noStrike">
              <a:solidFill>
                <a:schemeClr val="dk2"/>
              </a:solidFill>
              <a:latin typeface="Calibri"/>
              <a:ea typeface="Calibri"/>
              <a:cs typeface="Calibri"/>
              <a:sym typeface="Calibri"/>
            </a:endParaRPr>
          </a:p>
        </p:txBody>
      </p:sp>
      <p:sp>
        <p:nvSpPr>
          <p:cNvPr id="206" name="Google Shape;206;p24"/>
          <p:cNvSpPr txBox="1"/>
          <p:nvPr>
            <p:ph idx="1" type="body"/>
          </p:nvPr>
        </p:nvSpPr>
        <p:spPr>
          <a:xfrm>
            <a:off x="406400" y="1295400"/>
            <a:ext cx="11252200" cy="472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It’s reasonable to maximize the sum of rewards</a:t>
            </a:r>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It’s also reasonable to prefer rewards now to rewards later</a:t>
            </a:r>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One solution: values of rewards decay exponentially</a:t>
            </a:r>
            <a:endParaRPr b="0" i="0" sz="2800" u="none" cap="none" strike="noStrike">
              <a:solidFill>
                <a:schemeClr val="accent2"/>
              </a:solidFill>
              <a:latin typeface="Calibri"/>
              <a:ea typeface="Calibri"/>
              <a:cs typeface="Calibri"/>
              <a:sym typeface="Calibri"/>
            </a:endParaRPr>
          </a:p>
        </p:txBody>
      </p:sp>
      <p:pic>
        <p:nvPicPr>
          <p:cNvPr descr="C:\Users\Dan\Dropbox\Office\CS 188\Ketrina Art\MDPs\Discounting.png" id="207" name="Google Shape;207;p24"/>
          <p:cNvPicPr preferRelativeResize="0"/>
          <p:nvPr/>
        </p:nvPicPr>
        <p:blipFill rotWithShape="1">
          <a:blip r:embed="rId3">
            <a:alphaModFix/>
          </a:blip>
          <a:srcRect b="0" l="73764" r="1568" t="76543"/>
          <a:stretch/>
        </p:blipFill>
        <p:spPr>
          <a:xfrm>
            <a:off x="8003286" y="3276600"/>
            <a:ext cx="2283714" cy="1447800"/>
          </a:xfrm>
          <a:prstGeom prst="rect">
            <a:avLst/>
          </a:prstGeom>
          <a:noFill/>
          <a:ln>
            <a:noFill/>
          </a:ln>
        </p:spPr>
      </p:pic>
      <p:pic>
        <p:nvPicPr>
          <p:cNvPr id="208" name="Google Shape;208;p24"/>
          <p:cNvPicPr preferRelativeResize="0"/>
          <p:nvPr/>
        </p:nvPicPr>
        <p:blipFill rotWithShape="1">
          <a:blip r:embed="rId4">
            <a:alphaModFix/>
          </a:blip>
          <a:srcRect b="0" l="0" r="0" t="0"/>
          <a:stretch/>
        </p:blipFill>
        <p:spPr>
          <a:xfrm>
            <a:off x="1447800" y="2822143"/>
            <a:ext cx="2283714" cy="1975713"/>
          </a:xfrm>
          <a:prstGeom prst="rect">
            <a:avLst/>
          </a:prstGeom>
          <a:noFill/>
          <a:ln>
            <a:noFill/>
          </a:ln>
        </p:spPr>
      </p:pic>
      <p:pic>
        <p:nvPicPr>
          <p:cNvPr descr="C:\Users\Dan\Dropbox\Office\CS 188\Ketrina Art\MDPs\Discounting.png" id="209" name="Google Shape;209;p24"/>
          <p:cNvPicPr preferRelativeResize="0"/>
          <p:nvPr/>
        </p:nvPicPr>
        <p:blipFill rotWithShape="1">
          <a:blip r:embed="rId3">
            <a:alphaModFix/>
          </a:blip>
          <a:srcRect b="35802" l="73764" r="1568" t="38272"/>
          <a:stretch/>
        </p:blipFill>
        <p:spPr>
          <a:xfrm>
            <a:off x="4802886" y="3048000"/>
            <a:ext cx="2283714" cy="1600200"/>
          </a:xfrm>
          <a:prstGeom prst="rect">
            <a:avLst/>
          </a:prstGeom>
          <a:noFill/>
          <a:ln>
            <a:noFill/>
          </a:ln>
        </p:spPr>
      </p:pic>
      <p:sp>
        <p:nvSpPr>
          <p:cNvPr id="210" name="Google Shape;210;p24"/>
          <p:cNvSpPr txBox="1"/>
          <p:nvPr/>
        </p:nvSpPr>
        <p:spPr>
          <a:xfrm>
            <a:off x="1447800" y="5410200"/>
            <a:ext cx="20574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Worth Now</a:t>
            </a:r>
            <a:endParaRPr sz="2400">
              <a:solidFill>
                <a:schemeClr val="dk1"/>
              </a:solidFill>
              <a:latin typeface="Calibri"/>
              <a:ea typeface="Calibri"/>
              <a:cs typeface="Calibri"/>
              <a:sym typeface="Calibri"/>
            </a:endParaRPr>
          </a:p>
        </p:txBody>
      </p:sp>
      <p:sp>
        <p:nvSpPr>
          <p:cNvPr id="211" name="Google Shape;211;p24"/>
          <p:cNvSpPr txBox="1"/>
          <p:nvPr/>
        </p:nvSpPr>
        <p:spPr>
          <a:xfrm>
            <a:off x="4648200" y="5410200"/>
            <a:ext cx="24384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Worth Next Step</a:t>
            </a:r>
            <a:endParaRPr sz="2400">
              <a:solidFill>
                <a:schemeClr val="dk1"/>
              </a:solidFill>
              <a:latin typeface="Calibri"/>
              <a:ea typeface="Calibri"/>
              <a:cs typeface="Calibri"/>
              <a:sym typeface="Calibri"/>
            </a:endParaRPr>
          </a:p>
        </p:txBody>
      </p:sp>
      <p:sp>
        <p:nvSpPr>
          <p:cNvPr id="212" name="Google Shape;212;p24"/>
          <p:cNvSpPr txBox="1"/>
          <p:nvPr/>
        </p:nvSpPr>
        <p:spPr>
          <a:xfrm>
            <a:off x="7772400" y="5410200"/>
            <a:ext cx="30480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Worth In Two Steps</a:t>
            </a:r>
            <a:endParaRPr sz="2400">
              <a:solidFill>
                <a:schemeClr val="dk1"/>
              </a:solidFill>
              <a:latin typeface="Calibri"/>
              <a:ea typeface="Calibri"/>
              <a:cs typeface="Calibri"/>
              <a:sym typeface="Calibri"/>
            </a:endParaRPr>
          </a:p>
        </p:txBody>
      </p:sp>
      <p:pic>
        <p:nvPicPr>
          <p:cNvPr descr="txp_fig" id="213" name="Google Shape;213;p24"/>
          <p:cNvPicPr preferRelativeResize="0"/>
          <p:nvPr/>
        </p:nvPicPr>
        <p:blipFill rotWithShape="1">
          <a:blip r:embed="rId5">
            <a:alphaModFix/>
          </a:blip>
          <a:srcRect b="0" l="0" r="0" t="0"/>
          <a:stretch/>
        </p:blipFill>
        <p:spPr>
          <a:xfrm>
            <a:off x="2362200" y="4752676"/>
            <a:ext cx="211138" cy="351897"/>
          </a:xfrm>
          <a:prstGeom prst="rect">
            <a:avLst/>
          </a:prstGeom>
          <a:noFill/>
          <a:ln>
            <a:noFill/>
          </a:ln>
        </p:spPr>
      </p:pic>
      <p:pic>
        <p:nvPicPr>
          <p:cNvPr descr="txp_fig" id="214" name="Google Shape;214;p24"/>
          <p:cNvPicPr preferRelativeResize="0"/>
          <p:nvPr/>
        </p:nvPicPr>
        <p:blipFill rotWithShape="1">
          <a:blip r:embed="rId6">
            <a:alphaModFix/>
          </a:blip>
          <a:srcRect b="0" l="0" r="0" t="0"/>
          <a:stretch/>
        </p:blipFill>
        <p:spPr>
          <a:xfrm>
            <a:off x="5791200" y="4853716"/>
            <a:ext cx="280688" cy="327002"/>
          </a:xfrm>
          <a:prstGeom prst="rect">
            <a:avLst/>
          </a:prstGeom>
          <a:noFill/>
          <a:ln>
            <a:noFill/>
          </a:ln>
        </p:spPr>
      </p:pic>
      <p:pic>
        <p:nvPicPr>
          <p:cNvPr descr="txp_fig" id="215" name="Google Shape;215;p24"/>
          <p:cNvPicPr preferRelativeResize="0"/>
          <p:nvPr/>
        </p:nvPicPr>
        <p:blipFill rotWithShape="1">
          <a:blip r:embed="rId7">
            <a:alphaModFix/>
          </a:blip>
          <a:srcRect b="0" l="0" r="0" t="0"/>
          <a:stretch/>
        </p:blipFill>
        <p:spPr>
          <a:xfrm>
            <a:off x="8915165" y="4648200"/>
            <a:ext cx="514651" cy="5609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Discounting</a:t>
            </a:r>
            <a:endParaRPr/>
          </a:p>
        </p:txBody>
      </p:sp>
      <p:sp>
        <p:nvSpPr>
          <p:cNvPr id="222" name="Google Shape;222;p25"/>
          <p:cNvSpPr txBox="1"/>
          <p:nvPr>
            <p:ph idx="1" type="body"/>
          </p:nvPr>
        </p:nvSpPr>
        <p:spPr>
          <a:xfrm>
            <a:off x="533400" y="1524000"/>
            <a:ext cx="4648200" cy="4525963"/>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How to discount?</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Each time we descend a level, we multiply in the discount once</a:t>
            </a:r>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882" lvl="0" marL="342882" marR="0" rtl="0" algn="l">
              <a:spcBef>
                <a:spcPts val="48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Why discount?</a:t>
            </a:r>
            <a:endParaRPr b="0" i="0" sz="2400" u="none" cap="none" strike="noStrike">
              <a:solidFill>
                <a:schemeClr val="accent2"/>
              </a:solidFill>
              <a:latin typeface="Calibri"/>
              <a:ea typeface="Calibri"/>
              <a:cs typeface="Calibri"/>
              <a:sym typeface="Calibri"/>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Sooner rewards probably do have higher utility than later rewards</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Also helps our algorithms converge</a:t>
            </a:r>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882" lvl="0" marL="342882" marR="0" rtl="0" algn="l">
              <a:spcBef>
                <a:spcPts val="48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Example: discount of 0.5</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U([1,2,3]) = 1*1 + 0.5*2 + 0.25*3</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U([1,2,3]) &lt; U([3,2,1])</a:t>
            </a:r>
            <a:endParaRPr/>
          </a:p>
        </p:txBody>
      </p:sp>
      <p:grpSp>
        <p:nvGrpSpPr>
          <p:cNvPr id="223" name="Google Shape;223;p25"/>
          <p:cNvGrpSpPr/>
          <p:nvPr/>
        </p:nvGrpSpPr>
        <p:grpSpPr>
          <a:xfrm>
            <a:off x="8304213" y="1371600"/>
            <a:ext cx="2135187" cy="4875213"/>
            <a:chOff x="4085" y="960"/>
            <a:chExt cx="1345" cy="3071"/>
          </a:xfrm>
        </p:grpSpPr>
        <p:grpSp>
          <p:nvGrpSpPr>
            <p:cNvPr id="224" name="Google Shape;224;p25"/>
            <p:cNvGrpSpPr/>
            <p:nvPr/>
          </p:nvGrpSpPr>
          <p:grpSpPr>
            <a:xfrm>
              <a:off x="4085" y="960"/>
              <a:ext cx="1291" cy="1202"/>
              <a:chOff x="2400" y="1401"/>
              <a:chExt cx="1392" cy="1296"/>
            </a:xfrm>
          </p:grpSpPr>
          <p:sp>
            <p:nvSpPr>
              <p:cNvPr id="225" name="Google Shape;225;p25"/>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226" name="Google Shape;226;p25"/>
              <p:cNvGrpSpPr/>
              <p:nvPr/>
            </p:nvGrpSpPr>
            <p:grpSpPr>
              <a:xfrm>
                <a:off x="2529" y="1617"/>
                <a:ext cx="1263" cy="361"/>
                <a:chOff x="1584" y="1680"/>
                <a:chExt cx="2352" cy="336"/>
              </a:xfrm>
            </p:grpSpPr>
            <p:cxnSp>
              <p:nvCxnSpPr>
                <p:cNvPr id="227" name="Google Shape;227;p25"/>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228" name="Google Shape;228;p25"/>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229" name="Google Shape;229;p25"/>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230" name="Google Shape;230;p25"/>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231" name="Google Shape;231;p25"/>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32" name="Google Shape;232;p25"/>
              <p:cNvGrpSpPr/>
              <p:nvPr/>
            </p:nvGrpSpPr>
            <p:grpSpPr>
              <a:xfrm>
                <a:off x="2400" y="2107"/>
                <a:ext cx="1057" cy="386"/>
                <a:chOff x="1536" y="2400"/>
                <a:chExt cx="1584" cy="624"/>
              </a:xfrm>
            </p:grpSpPr>
            <p:cxnSp>
              <p:nvCxnSpPr>
                <p:cNvPr id="233" name="Google Shape;233;p25"/>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234" name="Google Shape;234;p25"/>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235" name="Google Shape;235;p25"/>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236" name="Google Shape;236;p25"/>
                <p:cNvCxnSpPr/>
                <p:nvPr/>
              </p:nvCxnSpPr>
              <p:spPr>
                <a:xfrm>
                  <a:off x="2312" y="2400"/>
                  <a:ext cx="280" cy="624"/>
                </a:xfrm>
                <a:prstGeom prst="straightConnector1">
                  <a:avLst/>
                </a:prstGeom>
                <a:noFill/>
                <a:ln cap="flat" cmpd="sng" w="28575">
                  <a:solidFill>
                    <a:srgbClr val="C00000"/>
                  </a:solidFill>
                  <a:prstDash val="solid"/>
                  <a:round/>
                  <a:headEnd len="med" w="med" type="none"/>
                  <a:tailEnd len="med" w="med" type="triangle"/>
                </a:ln>
              </p:spPr>
            </p:cxnSp>
          </p:grpSp>
          <p:sp>
            <p:nvSpPr>
              <p:cNvPr id="237" name="Google Shape;237;p25"/>
              <p:cNvSpPr txBox="1"/>
              <p:nvPr/>
            </p:nvSpPr>
            <p:spPr>
              <a:xfrm>
                <a:off x="3024" y="1680"/>
                <a:ext cx="12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25"/>
              <p:cNvSpPr txBox="1"/>
              <p:nvPr/>
            </p:nvSpPr>
            <p:spPr>
              <a:xfrm>
                <a:off x="3216" y="1401"/>
                <a:ext cx="12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CC0000"/>
                  </a:solidFill>
                  <a:latin typeface="Arial"/>
                  <a:ea typeface="Arial"/>
                  <a:cs typeface="Arial"/>
                  <a:sym typeface="Arial"/>
                </a:endParaRPr>
              </a:p>
            </p:txBody>
          </p:sp>
          <p:sp>
            <p:nvSpPr>
              <p:cNvPr id="239" name="Google Shape;239;p25"/>
              <p:cNvSpPr txBox="1"/>
              <p:nvPr/>
            </p:nvSpPr>
            <p:spPr>
              <a:xfrm>
                <a:off x="2976" y="1920"/>
                <a:ext cx="55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333FF"/>
                  </a:solidFill>
                  <a:latin typeface="Arial"/>
                  <a:ea typeface="Arial"/>
                  <a:cs typeface="Arial"/>
                  <a:sym typeface="Arial"/>
                </a:endParaRPr>
              </a:p>
            </p:txBody>
          </p:sp>
          <p:sp>
            <p:nvSpPr>
              <p:cNvPr id="240" name="Google Shape;240;p25"/>
              <p:cNvSpPr txBox="1"/>
              <p:nvPr/>
            </p:nvSpPr>
            <p:spPr>
              <a:xfrm>
                <a:off x="2616" y="2261"/>
                <a:ext cx="504"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25"/>
              <p:cNvSpPr/>
              <p:nvPr/>
            </p:nvSpPr>
            <p:spPr>
              <a:xfrm>
                <a:off x="3019" y="2499"/>
                <a:ext cx="154" cy="123"/>
              </a:xfrm>
              <a:prstGeom prst="triangle">
                <a:avLst>
                  <a:gd fmla="val 50000" name="adj"/>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25"/>
              <p:cNvSpPr txBox="1"/>
              <p:nvPr/>
            </p:nvSpPr>
            <p:spPr>
              <a:xfrm>
                <a:off x="3173" y="2448"/>
                <a:ext cx="235" cy="249"/>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sz="1800">
                  <a:solidFill>
                    <a:srgbClr val="CC0000"/>
                  </a:solidFill>
                  <a:latin typeface="Arial"/>
                  <a:ea typeface="Arial"/>
                  <a:cs typeface="Arial"/>
                  <a:sym typeface="Arial"/>
                </a:endParaRPr>
              </a:p>
            </p:txBody>
          </p:sp>
        </p:grpSp>
        <p:grpSp>
          <p:nvGrpSpPr>
            <p:cNvPr id="243" name="Google Shape;243;p25"/>
            <p:cNvGrpSpPr/>
            <p:nvPr/>
          </p:nvGrpSpPr>
          <p:grpSpPr>
            <a:xfrm flipH="1">
              <a:off x="4128" y="1895"/>
              <a:ext cx="1302" cy="1201"/>
              <a:chOff x="2400" y="1401"/>
              <a:chExt cx="1392" cy="1296"/>
            </a:xfrm>
          </p:grpSpPr>
          <p:sp>
            <p:nvSpPr>
              <p:cNvPr id="244" name="Google Shape;244;p25"/>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245" name="Google Shape;245;p25"/>
              <p:cNvGrpSpPr/>
              <p:nvPr/>
            </p:nvGrpSpPr>
            <p:grpSpPr>
              <a:xfrm>
                <a:off x="2529" y="1617"/>
                <a:ext cx="1263" cy="361"/>
                <a:chOff x="1584" y="1680"/>
                <a:chExt cx="2352" cy="336"/>
              </a:xfrm>
            </p:grpSpPr>
            <p:cxnSp>
              <p:nvCxnSpPr>
                <p:cNvPr id="246" name="Google Shape;246;p25"/>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247" name="Google Shape;247;p25"/>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248" name="Google Shape;248;p25"/>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249" name="Google Shape;249;p25"/>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250" name="Google Shape;250;p25"/>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51" name="Google Shape;251;p25"/>
              <p:cNvGrpSpPr/>
              <p:nvPr/>
            </p:nvGrpSpPr>
            <p:grpSpPr>
              <a:xfrm>
                <a:off x="2400" y="2107"/>
                <a:ext cx="1057" cy="386"/>
                <a:chOff x="1536" y="2400"/>
                <a:chExt cx="1584" cy="624"/>
              </a:xfrm>
            </p:grpSpPr>
            <p:cxnSp>
              <p:nvCxnSpPr>
                <p:cNvPr id="252" name="Google Shape;252;p25"/>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253" name="Google Shape;253;p25"/>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254" name="Google Shape;254;p25"/>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255" name="Google Shape;255;p25"/>
                <p:cNvCxnSpPr/>
                <p:nvPr/>
              </p:nvCxnSpPr>
              <p:spPr>
                <a:xfrm>
                  <a:off x="2312" y="2400"/>
                  <a:ext cx="280" cy="624"/>
                </a:xfrm>
                <a:prstGeom prst="straightConnector1">
                  <a:avLst/>
                </a:prstGeom>
                <a:noFill/>
                <a:ln cap="flat" cmpd="sng" w="28575">
                  <a:solidFill>
                    <a:srgbClr val="C00000"/>
                  </a:solidFill>
                  <a:prstDash val="solid"/>
                  <a:round/>
                  <a:headEnd len="med" w="med" type="none"/>
                  <a:tailEnd len="med" w="med" type="triangle"/>
                </a:ln>
              </p:spPr>
            </p:cxnSp>
          </p:grpSp>
          <p:sp>
            <p:nvSpPr>
              <p:cNvPr id="256" name="Google Shape;256;p25"/>
              <p:cNvSpPr txBox="1"/>
              <p:nvPr/>
            </p:nvSpPr>
            <p:spPr>
              <a:xfrm>
                <a:off x="3024" y="1680"/>
                <a:ext cx="129" cy="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25"/>
              <p:cNvSpPr txBox="1"/>
              <p:nvPr/>
            </p:nvSpPr>
            <p:spPr>
              <a:xfrm>
                <a:off x="3216" y="1401"/>
                <a:ext cx="12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CC0000"/>
                  </a:solidFill>
                  <a:latin typeface="Arial"/>
                  <a:ea typeface="Arial"/>
                  <a:cs typeface="Arial"/>
                  <a:sym typeface="Arial"/>
                </a:endParaRPr>
              </a:p>
            </p:txBody>
          </p:sp>
          <p:sp>
            <p:nvSpPr>
              <p:cNvPr id="258" name="Google Shape;258;p25"/>
              <p:cNvSpPr txBox="1"/>
              <p:nvPr/>
            </p:nvSpPr>
            <p:spPr>
              <a:xfrm>
                <a:off x="2976" y="1920"/>
                <a:ext cx="55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333FF"/>
                  </a:solidFill>
                  <a:latin typeface="Arial"/>
                  <a:ea typeface="Arial"/>
                  <a:cs typeface="Arial"/>
                  <a:sym typeface="Arial"/>
                </a:endParaRPr>
              </a:p>
            </p:txBody>
          </p:sp>
          <p:sp>
            <p:nvSpPr>
              <p:cNvPr id="259" name="Google Shape;259;p25"/>
              <p:cNvSpPr txBox="1"/>
              <p:nvPr/>
            </p:nvSpPr>
            <p:spPr>
              <a:xfrm>
                <a:off x="2616" y="2261"/>
                <a:ext cx="504"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25"/>
              <p:cNvSpPr/>
              <p:nvPr/>
            </p:nvSpPr>
            <p:spPr>
              <a:xfrm>
                <a:off x="3019" y="2499"/>
                <a:ext cx="154" cy="123"/>
              </a:xfrm>
              <a:prstGeom prst="triangle">
                <a:avLst>
                  <a:gd fmla="val 50000" name="adj"/>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25"/>
              <p:cNvSpPr txBox="1"/>
              <p:nvPr/>
            </p:nvSpPr>
            <p:spPr>
              <a:xfrm>
                <a:off x="3173" y="2448"/>
                <a:ext cx="235" cy="249"/>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sz="1800">
                  <a:solidFill>
                    <a:srgbClr val="CC0000"/>
                  </a:solidFill>
                  <a:latin typeface="Arial"/>
                  <a:ea typeface="Arial"/>
                  <a:cs typeface="Arial"/>
                  <a:sym typeface="Arial"/>
                </a:endParaRPr>
              </a:p>
            </p:txBody>
          </p:sp>
        </p:grpSp>
        <p:grpSp>
          <p:nvGrpSpPr>
            <p:cNvPr id="262" name="Google Shape;262;p25"/>
            <p:cNvGrpSpPr/>
            <p:nvPr/>
          </p:nvGrpSpPr>
          <p:grpSpPr>
            <a:xfrm>
              <a:off x="4085" y="2829"/>
              <a:ext cx="1291" cy="1202"/>
              <a:chOff x="2400" y="1401"/>
              <a:chExt cx="1392" cy="1296"/>
            </a:xfrm>
          </p:grpSpPr>
          <p:sp>
            <p:nvSpPr>
              <p:cNvPr id="263" name="Google Shape;263;p25"/>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264" name="Google Shape;264;p25"/>
              <p:cNvGrpSpPr/>
              <p:nvPr/>
            </p:nvGrpSpPr>
            <p:grpSpPr>
              <a:xfrm>
                <a:off x="2529" y="1617"/>
                <a:ext cx="1263" cy="361"/>
                <a:chOff x="1584" y="1680"/>
                <a:chExt cx="2352" cy="336"/>
              </a:xfrm>
            </p:grpSpPr>
            <p:cxnSp>
              <p:nvCxnSpPr>
                <p:cNvPr id="265" name="Google Shape;265;p25"/>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266" name="Google Shape;266;p25"/>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267" name="Google Shape;267;p25"/>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268" name="Google Shape;268;p25"/>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269" name="Google Shape;269;p25"/>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70" name="Google Shape;270;p25"/>
              <p:cNvGrpSpPr/>
              <p:nvPr/>
            </p:nvGrpSpPr>
            <p:grpSpPr>
              <a:xfrm>
                <a:off x="2400" y="2107"/>
                <a:ext cx="1057" cy="386"/>
                <a:chOff x="1536" y="2400"/>
                <a:chExt cx="1584" cy="624"/>
              </a:xfrm>
            </p:grpSpPr>
            <p:cxnSp>
              <p:nvCxnSpPr>
                <p:cNvPr id="271" name="Google Shape;271;p25"/>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272" name="Google Shape;272;p25"/>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273" name="Google Shape;273;p25"/>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274" name="Google Shape;274;p25"/>
                <p:cNvCxnSpPr/>
                <p:nvPr/>
              </p:nvCxnSpPr>
              <p:spPr>
                <a:xfrm>
                  <a:off x="2312" y="2400"/>
                  <a:ext cx="280" cy="624"/>
                </a:xfrm>
                <a:prstGeom prst="straightConnector1">
                  <a:avLst/>
                </a:prstGeom>
                <a:noFill/>
                <a:ln cap="flat" cmpd="sng" w="28575">
                  <a:solidFill>
                    <a:srgbClr val="C00000"/>
                  </a:solidFill>
                  <a:prstDash val="solid"/>
                  <a:round/>
                  <a:headEnd len="med" w="med" type="none"/>
                  <a:tailEnd len="med" w="med" type="triangle"/>
                </a:ln>
              </p:spPr>
            </p:cxnSp>
          </p:grpSp>
          <p:sp>
            <p:nvSpPr>
              <p:cNvPr id="275" name="Google Shape;275;p25"/>
              <p:cNvSpPr txBox="1"/>
              <p:nvPr/>
            </p:nvSpPr>
            <p:spPr>
              <a:xfrm>
                <a:off x="3024" y="1680"/>
                <a:ext cx="12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25"/>
              <p:cNvSpPr txBox="1"/>
              <p:nvPr/>
            </p:nvSpPr>
            <p:spPr>
              <a:xfrm>
                <a:off x="3216" y="1401"/>
                <a:ext cx="12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CC0000"/>
                  </a:solidFill>
                  <a:latin typeface="Arial"/>
                  <a:ea typeface="Arial"/>
                  <a:cs typeface="Arial"/>
                  <a:sym typeface="Arial"/>
                </a:endParaRPr>
              </a:p>
            </p:txBody>
          </p:sp>
          <p:sp>
            <p:nvSpPr>
              <p:cNvPr id="277" name="Google Shape;277;p25"/>
              <p:cNvSpPr txBox="1"/>
              <p:nvPr/>
            </p:nvSpPr>
            <p:spPr>
              <a:xfrm>
                <a:off x="2976" y="1920"/>
                <a:ext cx="559"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333FF"/>
                  </a:solidFill>
                  <a:latin typeface="Arial"/>
                  <a:ea typeface="Arial"/>
                  <a:cs typeface="Arial"/>
                  <a:sym typeface="Arial"/>
                </a:endParaRPr>
              </a:p>
            </p:txBody>
          </p:sp>
          <p:sp>
            <p:nvSpPr>
              <p:cNvPr id="278" name="Google Shape;278;p25"/>
              <p:cNvSpPr txBox="1"/>
              <p:nvPr/>
            </p:nvSpPr>
            <p:spPr>
              <a:xfrm>
                <a:off x="2616" y="2261"/>
                <a:ext cx="504"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25"/>
              <p:cNvSpPr/>
              <p:nvPr/>
            </p:nvSpPr>
            <p:spPr>
              <a:xfrm>
                <a:off x="3019" y="2499"/>
                <a:ext cx="154" cy="123"/>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25"/>
              <p:cNvSpPr txBox="1"/>
              <p:nvPr/>
            </p:nvSpPr>
            <p:spPr>
              <a:xfrm>
                <a:off x="3173" y="2448"/>
                <a:ext cx="235" cy="249"/>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sz="1800">
                  <a:solidFill>
                    <a:srgbClr val="CC0000"/>
                  </a:solidFill>
                  <a:latin typeface="Arial"/>
                  <a:ea typeface="Arial"/>
                  <a:cs typeface="Arial"/>
                  <a:sym typeface="Arial"/>
                </a:endParaRPr>
              </a:p>
            </p:txBody>
          </p:sp>
        </p:grpSp>
      </p:grpSp>
      <p:sp>
        <p:nvSpPr>
          <p:cNvPr id="281" name="Google Shape;281;p25"/>
          <p:cNvSpPr/>
          <p:nvPr/>
        </p:nvSpPr>
        <p:spPr>
          <a:xfrm>
            <a:off x="7772400" y="3505200"/>
            <a:ext cx="304800" cy="1143000"/>
          </a:xfrm>
          <a:prstGeom prst="leftBrace">
            <a:avLst>
              <a:gd fmla="val 3125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25"/>
          <p:cNvSpPr/>
          <p:nvPr/>
        </p:nvSpPr>
        <p:spPr>
          <a:xfrm>
            <a:off x="7772400" y="1981200"/>
            <a:ext cx="304800" cy="1143000"/>
          </a:xfrm>
          <a:prstGeom prst="leftBrace">
            <a:avLst>
              <a:gd fmla="val 3125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25"/>
          <p:cNvSpPr/>
          <p:nvPr/>
        </p:nvSpPr>
        <p:spPr>
          <a:xfrm>
            <a:off x="7772400" y="5029200"/>
            <a:ext cx="304800" cy="1143000"/>
          </a:xfrm>
          <a:prstGeom prst="leftBrace">
            <a:avLst>
              <a:gd fmla="val 3125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xp_fig" id="284" name="Google Shape;284;p25"/>
          <p:cNvPicPr preferRelativeResize="0"/>
          <p:nvPr/>
        </p:nvPicPr>
        <p:blipFill rotWithShape="1">
          <a:blip r:embed="rId3">
            <a:alphaModFix/>
          </a:blip>
          <a:srcRect b="0" l="0" r="0" t="0"/>
          <a:stretch/>
        </p:blipFill>
        <p:spPr>
          <a:xfrm>
            <a:off x="7162800" y="2312690"/>
            <a:ext cx="211138" cy="351897"/>
          </a:xfrm>
          <a:prstGeom prst="rect">
            <a:avLst/>
          </a:prstGeom>
          <a:noFill/>
          <a:ln>
            <a:noFill/>
          </a:ln>
        </p:spPr>
      </p:pic>
      <p:pic>
        <p:nvPicPr>
          <p:cNvPr descr="txp_fig" id="285" name="Google Shape;285;p25"/>
          <p:cNvPicPr preferRelativeResize="0"/>
          <p:nvPr/>
        </p:nvPicPr>
        <p:blipFill rotWithShape="1">
          <a:blip r:embed="rId4">
            <a:alphaModFix/>
          </a:blip>
          <a:srcRect b="0" l="0" r="0" t="0"/>
          <a:stretch/>
        </p:blipFill>
        <p:spPr>
          <a:xfrm>
            <a:off x="7137699" y="3856766"/>
            <a:ext cx="280688" cy="327002"/>
          </a:xfrm>
          <a:prstGeom prst="rect">
            <a:avLst/>
          </a:prstGeom>
          <a:noFill/>
          <a:ln>
            <a:noFill/>
          </a:ln>
        </p:spPr>
      </p:pic>
      <p:pic>
        <p:nvPicPr>
          <p:cNvPr descr="txp_fig" id="286" name="Google Shape;286;p25"/>
          <p:cNvPicPr preferRelativeResize="0"/>
          <p:nvPr/>
        </p:nvPicPr>
        <p:blipFill rotWithShape="1">
          <a:blip r:embed="rId5">
            <a:alphaModFix/>
          </a:blip>
          <a:srcRect b="0" l="0" r="0" t="0"/>
          <a:stretch/>
        </p:blipFill>
        <p:spPr>
          <a:xfrm>
            <a:off x="7056372" y="5225060"/>
            <a:ext cx="514651" cy="560927"/>
          </a:xfrm>
          <a:prstGeom prst="rect">
            <a:avLst/>
          </a:prstGeom>
          <a:noFill/>
          <a:ln>
            <a:noFill/>
          </a:ln>
        </p:spPr>
      </p:pic>
      <p:pic>
        <p:nvPicPr>
          <p:cNvPr descr="C:\Users\Dan\Dropbox\Office\CS 188\Ketrina Art\MDPs\Discounting.png" id="287" name="Google Shape;287;p25"/>
          <p:cNvPicPr preferRelativeResize="0"/>
          <p:nvPr/>
        </p:nvPicPr>
        <p:blipFill rotWithShape="1">
          <a:blip r:embed="rId6">
            <a:alphaModFix/>
          </a:blip>
          <a:srcRect b="0" l="73764" r="1568" t="76543"/>
          <a:stretch/>
        </p:blipFill>
        <p:spPr>
          <a:xfrm>
            <a:off x="5486400" y="5181600"/>
            <a:ext cx="1562540" cy="990600"/>
          </a:xfrm>
          <a:prstGeom prst="rect">
            <a:avLst/>
          </a:prstGeom>
          <a:noFill/>
          <a:ln>
            <a:noFill/>
          </a:ln>
        </p:spPr>
      </p:pic>
      <p:pic>
        <p:nvPicPr>
          <p:cNvPr id="288" name="Google Shape;288;p25"/>
          <p:cNvPicPr preferRelativeResize="0"/>
          <p:nvPr/>
        </p:nvPicPr>
        <p:blipFill rotWithShape="1">
          <a:blip r:embed="rId7">
            <a:alphaModFix/>
          </a:blip>
          <a:srcRect b="0" l="0" r="0" t="0"/>
          <a:stretch/>
        </p:blipFill>
        <p:spPr>
          <a:xfrm>
            <a:off x="5562600" y="1676400"/>
            <a:ext cx="1761584" cy="1524000"/>
          </a:xfrm>
          <a:prstGeom prst="rect">
            <a:avLst/>
          </a:prstGeom>
          <a:noFill/>
          <a:ln>
            <a:noFill/>
          </a:ln>
        </p:spPr>
      </p:pic>
      <p:pic>
        <p:nvPicPr>
          <p:cNvPr descr="C:\Users\Dan\Dropbox\Office\CS 188\Ketrina Art\MDPs\Discounting.png" id="289" name="Google Shape;289;p25"/>
          <p:cNvPicPr preferRelativeResize="0"/>
          <p:nvPr/>
        </p:nvPicPr>
        <p:blipFill rotWithShape="1">
          <a:blip r:embed="rId6">
            <a:alphaModFix/>
          </a:blip>
          <a:srcRect b="35802" l="73764" r="1568" t="38272"/>
          <a:stretch/>
        </p:blipFill>
        <p:spPr>
          <a:xfrm>
            <a:off x="5562600" y="3429000"/>
            <a:ext cx="1566128" cy="1097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Quiz: Discounting</a:t>
            </a:r>
            <a:endParaRPr b="0" i="0" sz="4400" u="none" cap="none" strike="noStrike">
              <a:solidFill>
                <a:schemeClr val="dk2"/>
              </a:solidFill>
              <a:latin typeface="Calibri"/>
              <a:ea typeface="Calibri"/>
              <a:cs typeface="Calibri"/>
              <a:sym typeface="Calibri"/>
            </a:endParaRPr>
          </a:p>
        </p:txBody>
      </p:sp>
      <p:sp>
        <p:nvSpPr>
          <p:cNvPr id="295" name="Google Shape;295;p26"/>
          <p:cNvSpPr txBox="1"/>
          <p:nvPr>
            <p:ph idx="1" type="body"/>
          </p:nvPr>
        </p:nvSpPr>
        <p:spPr>
          <a:xfrm>
            <a:off x="406400" y="1397001"/>
            <a:ext cx="11480800" cy="472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Given:</a:t>
            </a:r>
            <a:endParaRPr/>
          </a:p>
          <a:p>
            <a:pPr indent="-133336" lvl="1" marL="742913"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285736" lvl="1" marL="742913"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Actions: East, West, and Exit (only available in exit states a, e)</a:t>
            </a:r>
            <a:endParaRPr/>
          </a:p>
          <a:p>
            <a:pPr indent="-285736" lvl="1" marL="742913"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Transitions: deterministic</a:t>
            </a:r>
            <a:endParaRPr/>
          </a:p>
          <a:p>
            <a:pPr indent="-165082" lvl="0" marL="342882" marR="0" rtl="0" algn="l">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Quiz 1: For γ = 1, what is the optimal policy?</a:t>
            </a:r>
            <a:endParaRPr/>
          </a:p>
          <a:p>
            <a:pPr indent="-101588" lvl="2" marL="1142942" marR="0" rtl="0" algn="l">
              <a:spcBef>
                <a:spcPts val="400"/>
              </a:spcBef>
              <a:spcAft>
                <a:spcPts val="0"/>
              </a:spcAft>
              <a:buClr>
                <a:schemeClr val="accent2"/>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Quiz 2: For γ = 0.1, what is the optimal policy?</a:t>
            </a:r>
            <a:endParaRPr/>
          </a:p>
          <a:p>
            <a:pPr indent="-101588" lvl="2" marL="1142942" marR="0" rtl="0" algn="l">
              <a:spcBef>
                <a:spcPts val="400"/>
              </a:spcBef>
              <a:spcAft>
                <a:spcPts val="0"/>
              </a:spcAft>
              <a:buClr>
                <a:schemeClr val="accent2"/>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Quiz 3: For which γ</a:t>
            </a:r>
            <a:r>
              <a:rPr b="0" i="0" lang="en-US" sz="2800" u="none" cap="none" strike="noStrike">
                <a:solidFill>
                  <a:schemeClr val="accent2"/>
                </a:solidFill>
                <a:latin typeface="Old Standard TT"/>
                <a:ea typeface="Old Standard TT"/>
                <a:cs typeface="Old Standard TT"/>
                <a:sym typeface="Old Standard TT"/>
              </a:rPr>
              <a:t> </a:t>
            </a:r>
            <a:r>
              <a:rPr b="0" i="0" lang="en-US" sz="2800" u="none" cap="none" strike="noStrike">
                <a:solidFill>
                  <a:schemeClr val="accent2"/>
                </a:solidFill>
                <a:latin typeface="Calibri"/>
                <a:ea typeface="Calibri"/>
                <a:cs typeface="Calibri"/>
                <a:sym typeface="Calibri"/>
              </a:rPr>
              <a:t>are West and East equally good when in state d?</a:t>
            </a:r>
            <a:endParaRPr b="0" i="0" sz="2800" u="none" cap="none" strike="noStrike">
              <a:solidFill>
                <a:schemeClr val="accent2"/>
              </a:solidFill>
              <a:latin typeface="Calibri"/>
              <a:ea typeface="Calibri"/>
              <a:cs typeface="Calibri"/>
              <a:sym typeface="Calibri"/>
            </a:endParaRPr>
          </a:p>
        </p:txBody>
      </p:sp>
      <p:grpSp>
        <p:nvGrpSpPr>
          <p:cNvPr id="296" name="Google Shape;296;p26"/>
          <p:cNvGrpSpPr/>
          <p:nvPr/>
        </p:nvGrpSpPr>
        <p:grpSpPr>
          <a:xfrm>
            <a:off x="3276600" y="1219200"/>
            <a:ext cx="3594100" cy="1168400"/>
            <a:chOff x="3352800" y="3505200"/>
            <a:chExt cx="3594100" cy="1168400"/>
          </a:xfrm>
        </p:grpSpPr>
        <p:pic>
          <p:nvPicPr>
            <p:cNvPr descr="discounting.png" id="297" name="Google Shape;297;p26"/>
            <p:cNvPicPr preferRelativeResize="0"/>
            <p:nvPr/>
          </p:nvPicPr>
          <p:blipFill rotWithShape="1">
            <a:blip r:embed="rId3">
              <a:alphaModFix/>
            </a:blip>
            <a:srcRect b="0" l="0" r="0" t="0"/>
            <a:stretch/>
          </p:blipFill>
          <p:spPr>
            <a:xfrm>
              <a:off x="3352800" y="3505200"/>
              <a:ext cx="3594100" cy="1168400"/>
            </a:xfrm>
            <a:prstGeom prst="rect">
              <a:avLst/>
            </a:prstGeom>
            <a:noFill/>
            <a:ln>
              <a:noFill/>
            </a:ln>
          </p:spPr>
        </p:pic>
        <p:sp>
          <p:nvSpPr>
            <p:cNvPr id="298" name="Google Shape;298;p26"/>
            <p:cNvSpPr/>
            <p:nvPr/>
          </p:nvSpPr>
          <p:spPr>
            <a:xfrm>
              <a:off x="5486400" y="3733800"/>
              <a:ext cx="533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9" name="Google Shape;299;p26"/>
          <p:cNvSpPr/>
          <p:nvPr/>
        </p:nvSpPr>
        <p:spPr>
          <a:xfrm>
            <a:off x="9372600" y="1676400"/>
            <a:ext cx="533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26"/>
          <p:cNvSpPr/>
          <p:nvPr/>
        </p:nvSpPr>
        <p:spPr>
          <a:xfrm>
            <a:off x="10244941" y="3772590"/>
            <a:ext cx="533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301" name="Google Shape;301;p26"/>
          <p:cNvGraphicFramePr/>
          <p:nvPr/>
        </p:nvGraphicFramePr>
        <p:xfrm>
          <a:off x="8340200" y="3696400"/>
          <a:ext cx="3000000" cy="3000000"/>
        </p:xfrm>
        <a:graphic>
          <a:graphicData uri="http://schemas.openxmlformats.org/drawingml/2006/table">
            <a:tbl>
              <a:tblPr>
                <a:noFill/>
                <a:tableStyleId>{95AC75D0-B378-4708-9C61-64721401FA74}</a:tableStyleId>
              </a:tblPr>
              <a:tblGrid>
                <a:gridCol w="609550"/>
                <a:gridCol w="609550"/>
                <a:gridCol w="609550"/>
                <a:gridCol w="609550"/>
                <a:gridCol w="609550"/>
              </a:tblGrid>
              <a:tr h="381000">
                <a:tc>
                  <a:txBody>
                    <a:bodyPr>
                      <a:noAutofit/>
                    </a:bodyPr>
                    <a:lstStyle/>
                    <a:p>
                      <a:pPr indent="0" lvl="0" marL="0" algn="ctr">
                        <a:spcBef>
                          <a:spcPts val="0"/>
                        </a:spcBef>
                        <a:spcAft>
                          <a:spcPts val="0"/>
                        </a:spcAft>
                        <a:buNone/>
                      </a:pPr>
                      <a:r>
                        <a:rPr lang="en-US" sz="2000"/>
                        <a:t>Exit</a:t>
                      </a:r>
                      <a:endParaRPr sz="2000"/>
                    </a:p>
                  </a:txBody>
                  <a:tcPr marT="91425" marB="91425" marR="91425" marL="91425"/>
                </a:tc>
                <a:tc>
                  <a:txBody>
                    <a:bodyPr>
                      <a:noAutofit/>
                    </a:bodyPr>
                    <a:lstStyle/>
                    <a:p>
                      <a:pPr indent="0" lvl="0" marL="0" algn="ctr">
                        <a:spcBef>
                          <a:spcPts val="0"/>
                        </a:spcBef>
                        <a:spcAft>
                          <a:spcPts val="0"/>
                        </a:spcAft>
                        <a:buNone/>
                      </a:pPr>
                      <a:r>
                        <a:rPr lang="en-US" sz="2000">
                          <a:highlight>
                            <a:srgbClr val="FFFFFF"/>
                          </a:highlight>
                        </a:rPr>
                        <a:t>←</a:t>
                      </a:r>
                      <a:endParaRPr sz="2000"/>
                    </a:p>
                  </a:txBody>
                  <a:tcPr marT="91425" marB="91425" marR="91425" marL="91425"/>
                </a:tc>
                <a:tc>
                  <a:txBody>
                    <a:bodyPr>
                      <a:noAutofit/>
                    </a:bodyPr>
                    <a:lstStyle/>
                    <a:p>
                      <a:pPr indent="0" lvl="0" marL="0" algn="ctr">
                        <a:spcBef>
                          <a:spcPts val="0"/>
                        </a:spcBef>
                        <a:spcAft>
                          <a:spcPts val="0"/>
                        </a:spcAft>
                        <a:buNone/>
                      </a:pPr>
                      <a:r>
                        <a:rPr lang="en-US" sz="2000">
                          <a:highlight>
                            <a:srgbClr val="FFFFFF"/>
                          </a:highlight>
                        </a:rPr>
                        <a:t>←</a:t>
                      </a:r>
                      <a:endParaRPr sz="2000"/>
                    </a:p>
                  </a:txBody>
                  <a:tcPr marT="91425" marB="91425" marR="91425" marL="91425"/>
                </a:tc>
                <a:tc>
                  <a:txBody>
                    <a:bodyPr>
                      <a:noAutofit/>
                    </a:bodyPr>
                    <a:lstStyle/>
                    <a:p>
                      <a:pPr indent="0" lvl="0" marL="0" algn="ctr">
                        <a:spcBef>
                          <a:spcPts val="0"/>
                        </a:spcBef>
                        <a:spcAft>
                          <a:spcPts val="0"/>
                        </a:spcAft>
                        <a:buNone/>
                      </a:pPr>
                      <a:r>
                        <a:rPr lang="en-US" sz="2000">
                          <a:highlight>
                            <a:srgbClr val="FFFFFF"/>
                          </a:highlight>
                        </a:rPr>
                        <a:t>←</a:t>
                      </a:r>
                      <a:endParaRPr sz="2000"/>
                    </a:p>
                  </a:txBody>
                  <a:tcPr marT="91425" marB="91425" marR="91425" marL="91425"/>
                </a:tc>
                <a:tc>
                  <a:txBody>
                    <a:bodyPr>
                      <a:noAutofit/>
                    </a:bodyPr>
                    <a:lstStyle/>
                    <a:p>
                      <a:pPr indent="0" lvl="0" marL="0" algn="ctr">
                        <a:spcBef>
                          <a:spcPts val="0"/>
                        </a:spcBef>
                        <a:spcAft>
                          <a:spcPts val="0"/>
                        </a:spcAft>
                        <a:buNone/>
                      </a:pPr>
                      <a:r>
                        <a:rPr lang="en-US" sz="2000">
                          <a:highlight>
                            <a:srgbClr val="FFFFFF"/>
                          </a:highlight>
                        </a:rPr>
                        <a:t>←</a:t>
                      </a:r>
                      <a:endParaRPr sz="2000"/>
                    </a:p>
                  </a:txBody>
                  <a:tcPr marT="91425" marB="91425" marR="91425" marL="91425"/>
                </a:tc>
              </a:tr>
            </a:tbl>
          </a:graphicData>
        </a:graphic>
      </p:graphicFrame>
      <p:graphicFrame>
        <p:nvGraphicFramePr>
          <p:cNvPr id="302" name="Google Shape;302;p26"/>
          <p:cNvGraphicFramePr/>
          <p:nvPr/>
        </p:nvGraphicFramePr>
        <p:xfrm>
          <a:off x="8340200" y="4610800"/>
          <a:ext cx="3000000" cy="3000000"/>
        </p:xfrm>
        <a:graphic>
          <a:graphicData uri="http://schemas.openxmlformats.org/drawingml/2006/table">
            <a:tbl>
              <a:tblPr>
                <a:noFill/>
                <a:tableStyleId>{95AC75D0-B378-4708-9C61-64721401FA74}</a:tableStyleId>
              </a:tblPr>
              <a:tblGrid>
                <a:gridCol w="609550"/>
                <a:gridCol w="609550"/>
                <a:gridCol w="609550"/>
                <a:gridCol w="609550"/>
                <a:gridCol w="609550"/>
              </a:tblGrid>
              <a:tr h="381000">
                <a:tc>
                  <a:txBody>
                    <a:bodyPr>
                      <a:noAutofit/>
                    </a:bodyPr>
                    <a:lstStyle/>
                    <a:p>
                      <a:pPr indent="0" lvl="0" marL="0" rtl="0" algn="ctr">
                        <a:spcBef>
                          <a:spcPts val="0"/>
                        </a:spcBef>
                        <a:spcAft>
                          <a:spcPts val="0"/>
                        </a:spcAft>
                        <a:buNone/>
                      </a:pPr>
                      <a:r>
                        <a:rPr lang="en-US" sz="2000"/>
                        <a:t>Exit</a:t>
                      </a:r>
                      <a:endParaRPr sz="2000"/>
                    </a:p>
                  </a:txBody>
                  <a:tcPr marT="91425" marB="91425" marR="91425" marL="91425"/>
                </a:tc>
                <a:tc>
                  <a:txBody>
                    <a:bodyPr>
                      <a:noAutofit/>
                    </a:bodyPr>
                    <a:lstStyle/>
                    <a:p>
                      <a:pPr indent="0" lvl="0" marL="0" rtl="0" algn="ctr">
                        <a:spcBef>
                          <a:spcPts val="0"/>
                        </a:spcBef>
                        <a:spcAft>
                          <a:spcPts val="0"/>
                        </a:spcAft>
                        <a:buNone/>
                      </a:pPr>
                      <a:r>
                        <a:rPr lang="en-US" sz="2000">
                          <a:highlight>
                            <a:srgbClr val="FFFFFF"/>
                          </a:highlight>
                        </a:rPr>
                        <a:t>←</a:t>
                      </a:r>
                      <a:endParaRPr sz="2000"/>
                    </a:p>
                  </a:txBody>
                  <a:tcPr marT="91425" marB="91425" marR="91425" marL="91425"/>
                </a:tc>
                <a:tc>
                  <a:txBody>
                    <a:bodyPr>
                      <a:noAutofit/>
                    </a:bodyPr>
                    <a:lstStyle/>
                    <a:p>
                      <a:pPr indent="0" lvl="0" marL="0" rtl="0" algn="ctr">
                        <a:spcBef>
                          <a:spcPts val="0"/>
                        </a:spcBef>
                        <a:spcAft>
                          <a:spcPts val="0"/>
                        </a:spcAft>
                        <a:buNone/>
                      </a:pPr>
                      <a:r>
                        <a:rPr lang="en-US" sz="2000">
                          <a:highlight>
                            <a:srgbClr val="FFFFFF"/>
                          </a:highlight>
                        </a:rPr>
                        <a:t>←</a:t>
                      </a:r>
                      <a:endParaRPr sz="2000"/>
                    </a:p>
                  </a:txBody>
                  <a:tcPr marT="91425" marB="91425" marR="91425" marL="91425"/>
                </a:tc>
                <a:tc>
                  <a:txBody>
                    <a:bodyPr>
                      <a:noAutofit/>
                    </a:bodyPr>
                    <a:lstStyle/>
                    <a:p>
                      <a:pPr indent="0" lvl="0" marL="0" rtl="0" algn="ctr">
                        <a:spcBef>
                          <a:spcPts val="0"/>
                        </a:spcBef>
                        <a:spcAft>
                          <a:spcPts val="0"/>
                        </a:spcAft>
                        <a:buNone/>
                      </a:pPr>
                      <a:r>
                        <a:rPr lang="en-US" sz="2000">
                          <a:highlight>
                            <a:srgbClr val="FFFFFF"/>
                          </a:highlight>
                        </a:rPr>
                        <a:t>→</a:t>
                      </a:r>
                      <a:endParaRPr sz="2000"/>
                    </a:p>
                  </a:txBody>
                  <a:tcPr marT="91425" marB="91425" marR="91425" marL="91425"/>
                </a:tc>
                <a:tc>
                  <a:txBody>
                    <a:bodyPr>
                      <a:noAutofit/>
                    </a:bodyPr>
                    <a:lstStyle/>
                    <a:p>
                      <a:pPr indent="0" lvl="0" marL="0" rtl="0" algn="ctr">
                        <a:spcBef>
                          <a:spcPts val="0"/>
                        </a:spcBef>
                        <a:spcAft>
                          <a:spcPts val="0"/>
                        </a:spcAft>
                        <a:buNone/>
                      </a:pPr>
                      <a:r>
                        <a:rPr lang="en-US" sz="2000">
                          <a:highlight>
                            <a:srgbClr val="FFFFFF"/>
                          </a:highlight>
                        </a:rPr>
                        <a:t>Exit</a:t>
                      </a:r>
                      <a:endParaRPr sz="2000"/>
                    </a:p>
                  </a:txBody>
                  <a:tcPr marT="91425" marB="91425" marR="91425" marL="91425"/>
                </a:tc>
              </a:tr>
            </a:tbl>
          </a:graphicData>
        </a:graphic>
      </p:graphicFrame>
      <p:sp>
        <p:nvSpPr>
          <p:cNvPr id="303" name="Google Shape;303;p26"/>
          <p:cNvSpPr txBox="1"/>
          <p:nvPr/>
        </p:nvSpPr>
        <p:spPr>
          <a:xfrm>
            <a:off x="2254975" y="5927175"/>
            <a:ext cx="8103600" cy="78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10 </a:t>
            </a:r>
            <a:r>
              <a:rPr lang="en-US" sz="3000">
                <a:solidFill>
                  <a:srgbClr val="222222"/>
                </a:solidFill>
                <a:highlight>
                  <a:srgbClr val="FFFFFF"/>
                </a:highlight>
              </a:rPr>
              <a:t>γ</a:t>
            </a:r>
            <a:r>
              <a:rPr baseline="30000" lang="en-US" sz="3000">
                <a:solidFill>
                  <a:srgbClr val="222222"/>
                </a:solidFill>
                <a:highlight>
                  <a:srgbClr val="FFFFFF"/>
                </a:highlight>
              </a:rPr>
              <a:t>3</a:t>
            </a:r>
            <a:r>
              <a:rPr lang="en-US" sz="3000">
                <a:solidFill>
                  <a:srgbClr val="222222"/>
                </a:solidFill>
                <a:highlight>
                  <a:srgbClr val="FFFFFF"/>
                </a:highlight>
              </a:rPr>
              <a:t> = 1γ 									γ = 0.316</a:t>
            </a:r>
            <a:endParaRPr sz="3000">
              <a:solidFill>
                <a:srgbClr val="222222"/>
              </a:solidFill>
              <a:highlight>
                <a:srgbClr val="FFFFFF"/>
              </a:highlight>
            </a:endParaRPr>
          </a:p>
          <a:p>
            <a:pPr indent="0" lvl="0" marL="0">
              <a:spcBef>
                <a:spcPts val="0"/>
              </a:spcBef>
              <a:spcAft>
                <a:spcPts val="0"/>
              </a:spcAft>
              <a:buNone/>
            </a:pPr>
            <a:r>
              <a:t/>
            </a:r>
            <a:endParaRPr baseline="30000" sz="3000">
              <a:solidFill>
                <a:srgbClr val="222222"/>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Infinite Utilities?!</a:t>
            </a:r>
            <a:endParaRPr/>
          </a:p>
        </p:txBody>
      </p:sp>
      <p:sp>
        <p:nvSpPr>
          <p:cNvPr id="309" name="Google Shape;309;p27"/>
          <p:cNvSpPr txBox="1"/>
          <p:nvPr>
            <p:ph idx="1" type="body"/>
          </p:nvPr>
        </p:nvSpPr>
        <p:spPr>
          <a:xfrm>
            <a:off x="457200" y="1295400"/>
            <a:ext cx="10896600" cy="5105400"/>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Problem: What if the game lasts forever?  Do we get infinite rewards?</a:t>
            </a:r>
            <a:endParaRPr b="0" i="0" sz="2800" u="none" cap="none" strike="noStrike">
              <a:solidFill>
                <a:schemeClr val="accent2"/>
              </a:solidFill>
              <a:latin typeface="Calibri"/>
              <a:ea typeface="Calibri"/>
              <a:cs typeface="Calibri"/>
              <a:sym typeface="Calibri"/>
            </a:endParaRPr>
          </a:p>
          <a:p>
            <a:pPr indent="-165088" lvl="3" marL="1600120" marR="0" rtl="0" algn="l">
              <a:spcBef>
                <a:spcPts val="200"/>
              </a:spcBef>
              <a:spcAft>
                <a:spcPts val="0"/>
              </a:spcAft>
              <a:buClr>
                <a:schemeClr val="dk1"/>
              </a:buClr>
              <a:buSzPts val="1000"/>
              <a:buFont typeface="Noto Sans Symbols"/>
              <a:buNone/>
            </a:pPr>
            <a:r>
              <a:t/>
            </a:r>
            <a:endParaRPr b="0" i="0" sz="1000" u="none" cap="none" strike="noStrike">
              <a:solidFill>
                <a:schemeClr val="dk1"/>
              </a:solidFill>
              <a:latin typeface="Calibri"/>
              <a:ea typeface="Calibri"/>
              <a:cs typeface="Calibri"/>
              <a:sym typeface="Calibri"/>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Solutions:</a:t>
            </a:r>
            <a:endParaRPr/>
          </a:p>
          <a:p>
            <a:pPr indent="-285736" lvl="1" marL="742913"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Finite horizon: (similar to depth-limited search)</a:t>
            </a:r>
            <a:endParaRPr b="0" i="0" sz="2400" u="none" cap="none" strike="noStrike">
              <a:solidFill>
                <a:schemeClr val="dk1"/>
              </a:solidFill>
              <a:latin typeface="Calibri"/>
              <a:ea typeface="Calibri"/>
              <a:cs typeface="Calibri"/>
              <a:sym typeface="Calibri"/>
            </a:endParaRPr>
          </a:p>
          <a:p>
            <a:pPr indent="-228588" lvl="2" marL="1142942" marR="0" rtl="0" algn="l">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libri"/>
                <a:ea typeface="Calibri"/>
                <a:cs typeface="Calibri"/>
                <a:sym typeface="Calibri"/>
              </a:rPr>
              <a:t>Terminate episodes after a fixed T steps (e.g. life)</a:t>
            </a:r>
            <a:endParaRPr/>
          </a:p>
          <a:p>
            <a:pPr indent="-228588" lvl="2" marL="1142942" marR="0" rtl="0" algn="l">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libri"/>
                <a:ea typeface="Calibri"/>
                <a:cs typeface="Calibri"/>
                <a:sym typeface="Calibri"/>
              </a:rPr>
              <a:t>Gives nonstationary policies (π depends on time left)</a:t>
            </a:r>
            <a:endParaRPr/>
          </a:p>
          <a:p>
            <a:pPr indent="-177789" lvl="7" marL="3428829" marR="0" rtl="0" algn="l">
              <a:spcBef>
                <a:spcPts val="160"/>
              </a:spcBef>
              <a:spcAft>
                <a:spcPts val="0"/>
              </a:spcAft>
              <a:buClr>
                <a:schemeClr val="accent2"/>
              </a:buClr>
              <a:buSzPts val="800"/>
              <a:buFont typeface="Noto Sans Symbols"/>
              <a:buNone/>
            </a:pPr>
            <a:r>
              <a:t/>
            </a:r>
            <a:endParaRPr b="0" i="0" sz="800" u="none" cap="none" strike="noStrike">
              <a:solidFill>
                <a:schemeClr val="dk1"/>
              </a:solidFill>
              <a:latin typeface="Arial"/>
              <a:ea typeface="Arial"/>
              <a:cs typeface="Arial"/>
              <a:sym typeface="Arial"/>
            </a:endParaRPr>
          </a:p>
          <a:p>
            <a:pPr indent="-285736" lvl="1" marL="742913" marR="0" rtl="0" algn="l">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Discounting: use 0 &lt; γ &lt; 1</a:t>
            </a:r>
            <a:endParaRPr/>
          </a:p>
          <a:p>
            <a:pPr indent="-133336" lvl="1" marL="742913"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228588" lvl="2" marL="1142942" marR="0" rtl="0" algn="l">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libri"/>
                <a:ea typeface="Calibri"/>
                <a:cs typeface="Calibri"/>
                <a:sym typeface="Calibri"/>
              </a:rPr>
              <a:t>Smaller γ means smaller “horizon” – shorter term focus</a:t>
            </a:r>
            <a:endParaRPr/>
          </a:p>
          <a:p>
            <a:pPr indent="-177788" lvl="8" marL="3886005" marR="0" rtl="0" algn="l">
              <a:spcBef>
                <a:spcPts val="160"/>
              </a:spcBef>
              <a:spcAft>
                <a:spcPts val="0"/>
              </a:spcAft>
              <a:buClr>
                <a:srgbClr val="000000"/>
              </a:buClr>
              <a:buSzPts val="800"/>
              <a:buFont typeface="Noto Sans Symbols"/>
              <a:buNone/>
            </a:pPr>
            <a:r>
              <a:t/>
            </a:r>
            <a:endParaRPr b="0" i="0" sz="800" u="none" cap="none" strike="noStrike">
              <a:solidFill>
                <a:srgbClr val="000000"/>
              </a:solidFill>
              <a:latin typeface="Arial"/>
              <a:ea typeface="Arial"/>
              <a:cs typeface="Arial"/>
              <a:sym typeface="Arial"/>
            </a:endParaRPr>
          </a:p>
          <a:p>
            <a:pPr indent="-285736" lvl="1" marL="742913" marR="0" rtl="0" algn="l">
              <a:spcBef>
                <a:spcPts val="48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Absorbing state: guarantee that for every policy, a terminal state will eventually be reached </a:t>
            </a:r>
            <a:endParaRPr b="0" i="0" sz="2400" u="none" cap="none" strike="noStrike">
              <a:solidFill>
                <a:srgbClr val="000000"/>
              </a:solidFill>
              <a:latin typeface="Calibri"/>
              <a:ea typeface="Calibri"/>
              <a:cs typeface="Calibri"/>
              <a:sym typeface="Calibri"/>
            </a:endParaRPr>
          </a:p>
          <a:p>
            <a:pPr indent="-133336" lvl="1" marL="742913"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descr="txp_fig" id="310" name="Google Shape;310;p27"/>
          <p:cNvPicPr preferRelativeResize="0"/>
          <p:nvPr/>
        </p:nvPicPr>
        <p:blipFill rotWithShape="1">
          <a:blip r:embed="rId3">
            <a:alphaModFix/>
          </a:blip>
          <a:srcRect b="0" l="0" r="0" t="0"/>
          <a:stretch/>
        </p:blipFill>
        <p:spPr>
          <a:xfrm>
            <a:off x="1905127" y="4330701"/>
            <a:ext cx="5222620" cy="714014"/>
          </a:xfrm>
          <a:prstGeom prst="rect">
            <a:avLst/>
          </a:prstGeom>
          <a:noFill/>
          <a:ln>
            <a:noFill/>
          </a:ln>
        </p:spPr>
      </p:pic>
      <p:pic>
        <p:nvPicPr>
          <p:cNvPr id="311" name="Google Shape;311;p27"/>
          <p:cNvPicPr preferRelativeResize="0"/>
          <p:nvPr/>
        </p:nvPicPr>
        <p:blipFill rotWithShape="1">
          <a:blip r:embed="rId4">
            <a:alphaModFix/>
          </a:blip>
          <a:srcRect b="0" l="0" r="0" t="0"/>
          <a:stretch/>
        </p:blipFill>
        <p:spPr>
          <a:xfrm>
            <a:off x="7670415" y="2362387"/>
            <a:ext cx="3759585" cy="1752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Recap: Defining MDPs</a:t>
            </a:r>
            <a:endParaRPr/>
          </a:p>
        </p:txBody>
      </p:sp>
      <p:sp>
        <p:nvSpPr>
          <p:cNvPr id="317" name="Google Shape;317;p28"/>
          <p:cNvSpPr txBox="1"/>
          <p:nvPr>
            <p:ph idx="1" type="body"/>
          </p:nvPr>
        </p:nvSpPr>
        <p:spPr>
          <a:xfrm>
            <a:off x="406400" y="1443036"/>
            <a:ext cx="11379200" cy="4729164"/>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3200"/>
              <a:buFont typeface="Noto Sans Symbols"/>
              <a:buChar char="▪"/>
            </a:pPr>
            <a:r>
              <a:rPr b="0" i="0" lang="en-US" sz="3200" u="none" cap="none" strike="noStrike">
                <a:solidFill>
                  <a:schemeClr val="accent2"/>
                </a:solidFill>
                <a:latin typeface="Calibri"/>
                <a:ea typeface="Calibri"/>
                <a:cs typeface="Calibri"/>
                <a:sym typeface="Calibri"/>
              </a:rPr>
              <a:t>Markov decision processes:</a:t>
            </a:r>
            <a:endParaRPr/>
          </a:p>
          <a:p>
            <a:pPr indent="-285736" lvl="1" marL="742913" marR="0" rtl="0" algn="l">
              <a:lnSpc>
                <a:spcPct val="8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Set of states S</a:t>
            </a:r>
            <a:endParaRPr/>
          </a:p>
          <a:p>
            <a:pPr indent="-285736" lvl="1" marL="742913" marR="0" rtl="0" algn="l">
              <a:lnSpc>
                <a:spcPct val="8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Start state s</a:t>
            </a:r>
            <a:r>
              <a:rPr b="0" baseline="-25000" i="0" lang="en-US" sz="2800" u="none" cap="none" strike="noStrike">
                <a:solidFill>
                  <a:schemeClr val="dk1"/>
                </a:solidFill>
                <a:latin typeface="Calibri"/>
                <a:ea typeface="Calibri"/>
                <a:cs typeface="Calibri"/>
                <a:sym typeface="Calibri"/>
              </a:rPr>
              <a:t>0</a:t>
            </a:r>
            <a:endParaRPr/>
          </a:p>
          <a:p>
            <a:pPr indent="-285736" lvl="1" marL="742913" marR="0" rtl="0" algn="l">
              <a:lnSpc>
                <a:spcPct val="8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Set of actions A</a:t>
            </a:r>
            <a:endParaRPr/>
          </a:p>
          <a:p>
            <a:pPr indent="-285736" lvl="1" marL="742913" marR="0" rtl="0" algn="l">
              <a:lnSpc>
                <a:spcPct val="8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Transitions P(s’|s,a) (or T(s,a,s’))</a:t>
            </a:r>
            <a:endParaRPr/>
          </a:p>
          <a:p>
            <a:pPr indent="-285736" lvl="1" marL="742913" marR="0" rtl="0" algn="l">
              <a:lnSpc>
                <a:spcPct val="8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Rewards R(s,a,s’) (and discount γ)</a:t>
            </a:r>
            <a:endParaRPr/>
          </a:p>
          <a:p>
            <a:pPr indent="-107936" lvl="1" marL="742913" marR="0" rtl="0" algn="l">
              <a:lnSpc>
                <a:spcPct val="80000"/>
              </a:lnSpc>
              <a:spcBef>
                <a:spcPts val="560"/>
              </a:spcBef>
              <a:spcAft>
                <a:spcPts val="0"/>
              </a:spcAft>
              <a:buClr>
                <a:schemeClr val="dk1"/>
              </a:buClr>
              <a:buSzPts val="2800"/>
              <a:buFont typeface="Noto Sans Symbols"/>
              <a:buNone/>
            </a:pPr>
            <a:r>
              <a:t/>
            </a:r>
            <a:endParaRPr b="0" baseline="-25000" i="0" sz="2800" u="none" cap="none" strike="noStrike">
              <a:solidFill>
                <a:schemeClr val="dk1"/>
              </a:solidFill>
              <a:latin typeface="Calibri"/>
              <a:ea typeface="Calibri"/>
              <a:cs typeface="Calibri"/>
              <a:sym typeface="Calibri"/>
            </a:endParaRPr>
          </a:p>
          <a:p>
            <a:pPr indent="-107936" lvl="1" marL="742913" marR="0" rtl="0" algn="l">
              <a:lnSpc>
                <a:spcPct val="80000"/>
              </a:lnSpc>
              <a:spcBef>
                <a:spcPts val="560"/>
              </a:spcBef>
              <a:spcAft>
                <a:spcPts val="0"/>
              </a:spcAft>
              <a:buClr>
                <a:schemeClr val="dk1"/>
              </a:buClr>
              <a:buSzPts val="2800"/>
              <a:buFont typeface="Noto Sans Symbols"/>
              <a:buNone/>
            </a:pPr>
            <a:r>
              <a:t/>
            </a:r>
            <a:endParaRPr b="0" baseline="-25000" i="0" sz="2800" u="none" cap="none" strike="noStrike">
              <a:solidFill>
                <a:schemeClr val="dk1"/>
              </a:solidFill>
              <a:latin typeface="Calibri"/>
              <a:ea typeface="Calibri"/>
              <a:cs typeface="Calibri"/>
              <a:sym typeface="Calibri"/>
            </a:endParaRPr>
          </a:p>
          <a:p>
            <a:pPr indent="-342882" lvl="0" marL="342882" marR="0" rtl="0" algn="l">
              <a:lnSpc>
                <a:spcPct val="80000"/>
              </a:lnSpc>
              <a:spcBef>
                <a:spcPts val="640"/>
              </a:spcBef>
              <a:spcAft>
                <a:spcPts val="0"/>
              </a:spcAft>
              <a:buClr>
                <a:schemeClr val="accent2"/>
              </a:buClr>
              <a:buSzPts val="3200"/>
              <a:buFont typeface="Noto Sans Symbols"/>
              <a:buChar char="▪"/>
            </a:pPr>
            <a:r>
              <a:rPr b="0" i="0" lang="en-US" sz="3200" u="none" cap="none" strike="noStrike">
                <a:solidFill>
                  <a:schemeClr val="accent2"/>
                </a:solidFill>
                <a:latin typeface="Calibri"/>
                <a:ea typeface="Calibri"/>
                <a:cs typeface="Calibri"/>
                <a:sym typeface="Calibri"/>
              </a:rPr>
              <a:t>MDP quantities so far:</a:t>
            </a:r>
            <a:endParaRPr/>
          </a:p>
          <a:p>
            <a:pPr indent="-285736" lvl="1" marL="742913" marR="0" rtl="0" algn="l">
              <a:lnSpc>
                <a:spcPct val="8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Policy = Choice of action for each state</a:t>
            </a:r>
            <a:endParaRPr/>
          </a:p>
          <a:p>
            <a:pPr indent="-285736" lvl="1" marL="742913" marR="0" rtl="0" algn="l">
              <a:lnSpc>
                <a:spcPct val="8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Utility = sum of (discounted) rewards</a:t>
            </a:r>
            <a:endParaRPr/>
          </a:p>
        </p:txBody>
      </p:sp>
      <p:grpSp>
        <p:nvGrpSpPr>
          <p:cNvPr id="318" name="Google Shape;318;p28"/>
          <p:cNvGrpSpPr/>
          <p:nvPr/>
        </p:nvGrpSpPr>
        <p:grpSpPr>
          <a:xfrm>
            <a:off x="8001000" y="1600200"/>
            <a:ext cx="3048000" cy="2754586"/>
            <a:chOff x="2400" y="1401"/>
            <a:chExt cx="1392" cy="1258"/>
          </a:xfrm>
        </p:grpSpPr>
        <p:sp>
          <p:nvSpPr>
            <p:cNvPr id="319" name="Google Shape;319;p28"/>
            <p:cNvSpPr/>
            <p:nvPr/>
          </p:nvSpPr>
          <p:spPr>
            <a:xfrm>
              <a:off x="3070" y="1488"/>
              <a:ext cx="155" cy="124"/>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grpSp>
          <p:nvGrpSpPr>
            <p:cNvPr id="320" name="Google Shape;320;p28"/>
            <p:cNvGrpSpPr/>
            <p:nvPr/>
          </p:nvGrpSpPr>
          <p:grpSpPr>
            <a:xfrm>
              <a:off x="2529" y="1617"/>
              <a:ext cx="1263" cy="361"/>
              <a:chOff x="1584" y="1680"/>
              <a:chExt cx="2352" cy="336"/>
            </a:xfrm>
          </p:grpSpPr>
          <p:cxnSp>
            <p:nvCxnSpPr>
              <p:cNvPr id="321" name="Google Shape;321;p28"/>
              <p:cNvCxnSpPr/>
              <p:nvPr/>
            </p:nvCxnSpPr>
            <p:spPr>
              <a:xfrm flipH="1">
                <a:off x="1584" y="1680"/>
                <a:ext cx="1152" cy="336"/>
              </a:xfrm>
              <a:prstGeom prst="straightConnector1">
                <a:avLst/>
              </a:prstGeom>
              <a:noFill/>
              <a:ln cap="flat" cmpd="sng" w="9525">
                <a:solidFill>
                  <a:schemeClr val="dk1"/>
                </a:solidFill>
                <a:prstDash val="dash"/>
                <a:round/>
                <a:headEnd len="med" w="med" type="none"/>
                <a:tailEnd len="med" w="med" type="triangle"/>
              </a:ln>
            </p:spPr>
          </p:cxnSp>
          <p:cxnSp>
            <p:nvCxnSpPr>
              <p:cNvPr id="322" name="Google Shape;322;p28"/>
              <p:cNvCxnSpPr/>
              <p:nvPr/>
            </p:nvCxnSpPr>
            <p:spPr>
              <a:xfrm>
                <a:off x="2736" y="1680"/>
                <a:ext cx="1200" cy="288"/>
              </a:xfrm>
              <a:prstGeom prst="straightConnector1">
                <a:avLst/>
              </a:prstGeom>
              <a:noFill/>
              <a:ln cap="flat" cmpd="sng" w="9525">
                <a:solidFill>
                  <a:schemeClr val="dk1"/>
                </a:solidFill>
                <a:prstDash val="dash"/>
                <a:round/>
                <a:headEnd len="med" w="med" type="none"/>
                <a:tailEnd len="med" w="med" type="triangle"/>
              </a:ln>
            </p:spPr>
          </p:cxnSp>
          <p:cxnSp>
            <p:nvCxnSpPr>
              <p:cNvPr id="323" name="Google Shape;323;p28"/>
              <p:cNvCxnSpPr/>
              <p:nvPr/>
            </p:nvCxnSpPr>
            <p:spPr>
              <a:xfrm flipH="1">
                <a:off x="2304" y="1680"/>
                <a:ext cx="432" cy="336"/>
              </a:xfrm>
              <a:prstGeom prst="straightConnector1">
                <a:avLst/>
              </a:prstGeom>
              <a:noFill/>
              <a:ln cap="flat" cmpd="sng" w="28575">
                <a:solidFill>
                  <a:schemeClr val="dk1"/>
                </a:solidFill>
                <a:prstDash val="solid"/>
                <a:round/>
                <a:headEnd len="med" w="med" type="none"/>
                <a:tailEnd len="med" w="med" type="triangle"/>
              </a:ln>
            </p:spPr>
          </p:cxnSp>
          <p:cxnSp>
            <p:nvCxnSpPr>
              <p:cNvPr id="324" name="Google Shape;324;p28"/>
              <p:cNvCxnSpPr/>
              <p:nvPr/>
            </p:nvCxnSpPr>
            <p:spPr>
              <a:xfrm>
                <a:off x="2736" y="1680"/>
                <a:ext cx="432" cy="288"/>
              </a:xfrm>
              <a:prstGeom prst="straightConnector1">
                <a:avLst/>
              </a:prstGeom>
              <a:noFill/>
              <a:ln cap="flat" cmpd="sng" w="9525">
                <a:solidFill>
                  <a:schemeClr val="dk1"/>
                </a:solidFill>
                <a:prstDash val="dash"/>
                <a:round/>
                <a:headEnd len="med" w="med" type="none"/>
                <a:tailEnd len="med" w="med" type="triangle"/>
              </a:ln>
            </p:spPr>
          </p:cxnSp>
        </p:grpSp>
        <p:sp>
          <p:nvSpPr>
            <p:cNvPr id="325" name="Google Shape;325;p28"/>
            <p:cNvSpPr/>
            <p:nvPr/>
          </p:nvSpPr>
          <p:spPr>
            <a:xfrm>
              <a:off x="2864" y="1978"/>
              <a:ext cx="129" cy="129"/>
            </a:xfrm>
            <a:prstGeom prst="ellipse">
              <a:avLst/>
            </a:prstGeom>
            <a:solidFill>
              <a:srgbClr val="008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326" name="Google Shape;326;p28"/>
            <p:cNvGrpSpPr/>
            <p:nvPr/>
          </p:nvGrpSpPr>
          <p:grpSpPr>
            <a:xfrm>
              <a:off x="2400" y="2107"/>
              <a:ext cx="1057" cy="386"/>
              <a:chOff x="1536" y="2400"/>
              <a:chExt cx="1584" cy="624"/>
            </a:xfrm>
          </p:grpSpPr>
          <p:cxnSp>
            <p:nvCxnSpPr>
              <p:cNvPr id="327" name="Google Shape;327;p28"/>
              <p:cNvCxnSpPr/>
              <p:nvPr/>
            </p:nvCxnSpPr>
            <p:spPr>
              <a:xfrm flipH="1">
                <a:off x="1536" y="2400"/>
                <a:ext cx="776" cy="624"/>
              </a:xfrm>
              <a:prstGeom prst="straightConnector1">
                <a:avLst/>
              </a:prstGeom>
              <a:noFill/>
              <a:ln cap="flat" cmpd="sng" w="9525">
                <a:solidFill>
                  <a:schemeClr val="dk1"/>
                </a:solidFill>
                <a:prstDash val="dash"/>
                <a:round/>
                <a:headEnd len="med" w="med" type="none"/>
                <a:tailEnd len="med" w="med" type="triangle"/>
              </a:ln>
            </p:spPr>
          </p:cxnSp>
          <p:cxnSp>
            <p:nvCxnSpPr>
              <p:cNvPr id="328" name="Google Shape;328;p28"/>
              <p:cNvCxnSpPr/>
              <p:nvPr/>
            </p:nvCxnSpPr>
            <p:spPr>
              <a:xfrm>
                <a:off x="2312" y="2400"/>
                <a:ext cx="808" cy="624"/>
              </a:xfrm>
              <a:prstGeom prst="straightConnector1">
                <a:avLst/>
              </a:prstGeom>
              <a:noFill/>
              <a:ln cap="flat" cmpd="sng" w="9525">
                <a:solidFill>
                  <a:schemeClr val="dk1"/>
                </a:solidFill>
                <a:prstDash val="dash"/>
                <a:round/>
                <a:headEnd len="med" w="med" type="none"/>
                <a:tailEnd len="med" w="med" type="triangle"/>
              </a:ln>
            </p:spPr>
          </p:cxnSp>
          <p:cxnSp>
            <p:nvCxnSpPr>
              <p:cNvPr id="329" name="Google Shape;329;p28"/>
              <p:cNvCxnSpPr/>
              <p:nvPr/>
            </p:nvCxnSpPr>
            <p:spPr>
              <a:xfrm flipH="1">
                <a:off x="2021" y="2400"/>
                <a:ext cx="291" cy="624"/>
              </a:xfrm>
              <a:prstGeom prst="straightConnector1">
                <a:avLst/>
              </a:prstGeom>
              <a:noFill/>
              <a:ln cap="flat" cmpd="sng" w="9525">
                <a:solidFill>
                  <a:schemeClr val="lt1"/>
                </a:solidFill>
                <a:prstDash val="dash"/>
                <a:round/>
                <a:headEnd len="med" w="med" type="none"/>
                <a:tailEnd len="med" w="med" type="triangle"/>
              </a:ln>
            </p:spPr>
          </p:cxnSp>
          <p:cxnSp>
            <p:nvCxnSpPr>
              <p:cNvPr id="330" name="Google Shape;330;p28"/>
              <p:cNvCxnSpPr/>
              <p:nvPr/>
            </p:nvCxnSpPr>
            <p:spPr>
              <a:xfrm>
                <a:off x="2312" y="2400"/>
                <a:ext cx="280" cy="624"/>
              </a:xfrm>
              <a:prstGeom prst="straightConnector1">
                <a:avLst/>
              </a:prstGeom>
              <a:noFill/>
              <a:ln cap="flat" cmpd="sng" w="28575">
                <a:solidFill>
                  <a:schemeClr val="dk1"/>
                </a:solidFill>
                <a:prstDash val="solid"/>
                <a:round/>
                <a:headEnd len="med" w="med" type="none"/>
                <a:tailEnd len="med" w="med" type="triangle"/>
              </a:ln>
            </p:spPr>
          </p:cxnSp>
        </p:grpSp>
        <p:sp>
          <p:nvSpPr>
            <p:cNvPr id="331" name="Google Shape;331;p28"/>
            <p:cNvSpPr txBox="1"/>
            <p:nvPr/>
          </p:nvSpPr>
          <p:spPr>
            <a:xfrm>
              <a:off x="3071" y="1680"/>
              <a:ext cx="129" cy="2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332" name="Google Shape;332;p28"/>
            <p:cNvSpPr txBox="1"/>
            <p:nvPr/>
          </p:nvSpPr>
          <p:spPr>
            <a:xfrm>
              <a:off x="3216" y="1401"/>
              <a:ext cx="129" cy="2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FF"/>
                  </a:solidFill>
                  <a:latin typeface="Calibri"/>
                  <a:ea typeface="Calibri"/>
                  <a:cs typeface="Calibri"/>
                  <a:sym typeface="Calibri"/>
                </a:rPr>
                <a:t>s</a:t>
              </a:r>
              <a:endParaRPr/>
            </a:p>
          </p:txBody>
        </p:sp>
        <p:sp>
          <p:nvSpPr>
            <p:cNvPr id="333" name="Google Shape;333;p28"/>
            <p:cNvSpPr txBox="1"/>
            <p:nvPr/>
          </p:nvSpPr>
          <p:spPr>
            <a:xfrm>
              <a:off x="3024" y="1920"/>
              <a:ext cx="559" cy="2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8000"/>
                  </a:solidFill>
                  <a:latin typeface="Calibri"/>
                  <a:ea typeface="Calibri"/>
                  <a:cs typeface="Calibri"/>
                  <a:sym typeface="Calibri"/>
                </a:rPr>
                <a:t>s, a</a:t>
              </a:r>
              <a:endParaRPr/>
            </a:p>
          </p:txBody>
        </p:sp>
        <p:sp>
          <p:nvSpPr>
            <p:cNvPr id="334" name="Google Shape;334;p28"/>
            <p:cNvSpPr txBox="1"/>
            <p:nvPr/>
          </p:nvSpPr>
          <p:spPr>
            <a:xfrm>
              <a:off x="2609" y="2261"/>
              <a:ext cx="504" cy="2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s,a,s’</a:t>
              </a:r>
              <a:endParaRPr sz="2400">
                <a:solidFill>
                  <a:schemeClr val="dk1"/>
                </a:solidFill>
                <a:latin typeface="Calibri"/>
                <a:ea typeface="Calibri"/>
                <a:cs typeface="Calibri"/>
                <a:sym typeface="Calibri"/>
              </a:endParaRPr>
            </a:p>
          </p:txBody>
        </p:sp>
        <p:sp>
          <p:nvSpPr>
            <p:cNvPr id="335" name="Google Shape;335;p28"/>
            <p:cNvSpPr/>
            <p:nvPr/>
          </p:nvSpPr>
          <p:spPr>
            <a:xfrm>
              <a:off x="3019" y="2499"/>
              <a:ext cx="154" cy="123"/>
            </a:xfrm>
            <a:prstGeom prst="triangle">
              <a:avLst>
                <a:gd fmla="val 50000" name="adj"/>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2400">
                <a:solidFill>
                  <a:schemeClr val="dk1"/>
                </a:solidFill>
                <a:latin typeface="Calibri"/>
                <a:ea typeface="Calibri"/>
                <a:cs typeface="Calibri"/>
                <a:sym typeface="Calibri"/>
              </a:endParaRPr>
            </a:p>
          </p:txBody>
        </p:sp>
        <p:sp>
          <p:nvSpPr>
            <p:cNvPr id="336" name="Google Shape;336;p28"/>
            <p:cNvSpPr txBox="1"/>
            <p:nvPr/>
          </p:nvSpPr>
          <p:spPr>
            <a:xfrm>
              <a:off x="3096" y="2448"/>
              <a:ext cx="331" cy="211"/>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lang="en-US" sz="2400">
                  <a:solidFill>
                    <a:srgbClr val="0000FF"/>
                  </a:solidFill>
                  <a:latin typeface="Calibri"/>
                  <a:ea typeface="Calibri"/>
                  <a:cs typeface="Calibri"/>
                  <a:sym typeface="Calibri"/>
                </a:rPr>
                <a:t>s’</a:t>
              </a:r>
              <a:endParaRPr sz="2400">
                <a:solidFill>
                  <a:srgbClr val="0000FF"/>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Example: Grid World</a:t>
            </a:r>
            <a:endParaRPr/>
          </a:p>
        </p:txBody>
      </p:sp>
      <p:pic>
        <p:nvPicPr>
          <p:cNvPr id="86" name="Google Shape;86;p14"/>
          <p:cNvPicPr preferRelativeResize="0"/>
          <p:nvPr/>
        </p:nvPicPr>
        <p:blipFill rotWithShape="1">
          <a:blip r:embed="rId3">
            <a:alphaModFix/>
          </a:blip>
          <a:srcRect b="0" l="0" r="0" t="0"/>
          <a:stretch/>
        </p:blipFill>
        <p:spPr>
          <a:xfrm>
            <a:off x="6990735" y="1371600"/>
            <a:ext cx="4495800" cy="3484999"/>
          </a:xfrm>
          <a:prstGeom prst="rect">
            <a:avLst/>
          </a:prstGeom>
          <a:noFill/>
          <a:ln>
            <a:noFill/>
          </a:ln>
        </p:spPr>
      </p:pic>
      <p:sp>
        <p:nvSpPr>
          <p:cNvPr id="87" name="Google Shape;87;p14"/>
          <p:cNvSpPr txBox="1"/>
          <p:nvPr/>
        </p:nvSpPr>
        <p:spPr>
          <a:xfrm>
            <a:off x="228600" y="1493838"/>
            <a:ext cx="6477000"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A maze-like problem</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agent lives in a grid</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Walls block the agent’s path</a:t>
            </a:r>
            <a:endParaRPr/>
          </a:p>
          <a:p>
            <a:pPr indent="-304800" lvl="1" marL="800100" marR="0" rtl="0" algn="l">
              <a:spcBef>
                <a:spcPts val="120"/>
              </a:spcBef>
              <a:spcAft>
                <a:spcPts val="0"/>
              </a:spcAft>
              <a:buClr>
                <a:schemeClr val="dk1"/>
              </a:buClr>
              <a:buSzPts val="600"/>
              <a:buFont typeface="Noto Sans Symbols"/>
              <a:buNone/>
            </a:pPr>
            <a:r>
              <a:t/>
            </a:r>
            <a:endParaRPr b="0" i="0" sz="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Noisy movement: actions do not always go as planned</a:t>
            </a:r>
            <a:endParaRPr b="0" i="0" sz="2000" u="none" cap="none" strike="noStrike">
              <a:solidFill>
                <a:schemeClr val="accent2"/>
              </a:solidFill>
              <a:latin typeface="Calibri"/>
              <a:ea typeface="Calibri"/>
              <a:cs typeface="Calibri"/>
              <a:sym typeface="Calibri"/>
            </a:endParaRPr>
          </a:p>
          <a:p>
            <a:pPr indent="-342900" lvl="1" marL="800100" marR="0" rtl="0" algn="l">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80% of the time, the action North takes the agent North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(if there is no wall there)</a:t>
            </a:r>
            <a:endParaRPr/>
          </a:p>
          <a:p>
            <a:pPr indent="-342900" lvl="1" marL="800100" marR="0" rtl="0" algn="l">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10% of the time, North takes the agent West; 10% East</a:t>
            </a:r>
            <a:endParaRPr/>
          </a:p>
          <a:p>
            <a:pPr indent="-342900" lvl="1" marL="800100" marR="0" rtl="0" algn="l">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If there is a wall in the direction the agent would have been taken, the agent stays put</a:t>
            </a:r>
            <a:endParaRPr/>
          </a:p>
          <a:p>
            <a:pPr indent="-304800" lvl="1" marL="800100" marR="0" rtl="0" algn="l">
              <a:spcBef>
                <a:spcPts val="120"/>
              </a:spcBef>
              <a:spcAft>
                <a:spcPts val="0"/>
              </a:spcAft>
              <a:buClr>
                <a:schemeClr val="accent2"/>
              </a:buClr>
              <a:buSzPts val="600"/>
              <a:buFont typeface="Noto Sans Symbols"/>
              <a:buNone/>
            </a:pPr>
            <a:r>
              <a:t/>
            </a:r>
            <a:endParaRPr b="0" i="0" sz="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The agent receives rewards each time step</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Small “living” reward each step (can be negative)</a:t>
            </a:r>
            <a:endParaRPr/>
          </a:p>
          <a:p>
            <a:pPr indent="-342900" lvl="1" marL="800100"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Big rewards come at the end (good or bad)</a:t>
            </a:r>
            <a:endParaRPr/>
          </a:p>
          <a:p>
            <a:pPr indent="-304800" lvl="1" marL="800100" marR="0" rtl="0" algn="l">
              <a:spcBef>
                <a:spcPts val="120"/>
              </a:spcBef>
              <a:spcAft>
                <a:spcPts val="0"/>
              </a:spcAft>
              <a:buClr>
                <a:schemeClr val="dk1"/>
              </a:buClr>
              <a:buSzPts val="600"/>
              <a:buFont typeface="Noto Sans Symbols"/>
              <a:buNone/>
            </a:pPr>
            <a:r>
              <a:t/>
            </a:r>
            <a:endParaRPr b="0" i="0" sz="6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accent2"/>
              </a:buClr>
              <a:buSzPts val="2000"/>
              <a:buFont typeface="Noto Sans Symbols"/>
              <a:buChar char="▪"/>
            </a:pPr>
            <a:r>
              <a:rPr b="0" i="0" lang="en-US" sz="2000" u="none" cap="none" strike="noStrike">
                <a:solidFill>
                  <a:schemeClr val="accent2"/>
                </a:solidFill>
                <a:latin typeface="Calibri"/>
                <a:ea typeface="Calibri"/>
                <a:cs typeface="Calibri"/>
                <a:sym typeface="Calibri"/>
              </a:rPr>
              <a:t>Goal: maximize sum of rewards</a:t>
            </a:r>
            <a:endParaRPr/>
          </a:p>
        </p:txBody>
      </p:sp>
      <p:pic>
        <p:nvPicPr>
          <p:cNvPr id="88" name="Google Shape;88;p14"/>
          <p:cNvPicPr preferRelativeResize="0"/>
          <p:nvPr/>
        </p:nvPicPr>
        <p:blipFill rotWithShape="1">
          <a:blip r:embed="rId4">
            <a:alphaModFix/>
          </a:blip>
          <a:srcRect b="0" l="0" r="0" t="0"/>
          <a:stretch/>
        </p:blipFill>
        <p:spPr>
          <a:xfrm>
            <a:off x="7143135" y="1373299"/>
            <a:ext cx="4439265" cy="3197001"/>
          </a:xfrm>
          <a:prstGeom prst="rect">
            <a:avLst/>
          </a:prstGeom>
          <a:noFill/>
          <a:ln>
            <a:noFill/>
          </a:ln>
        </p:spPr>
      </p:pic>
      <p:pic>
        <p:nvPicPr>
          <p:cNvPr id="89" name="Google Shape;89;p14"/>
          <p:cNvPicPr preferRelativeResize="0"/>
          <p:nvPr/>
        </p:nvPicPr>
        <p:blipFill rotWithShape="1">
          <a:blip r:embed="rId5">
            <a:alphaModFix/>
          </a:blip>
          <a:srcRect b="0" l="0" r="0" t="0"/>
          <a:stretch/>
        </p:blipFill>
        <p:spPr>
          <a:xfrm>
            <a:off x="10210800" y="3896549"/>
            <a:ext cx="457200" cy="244617"/>
          </a:xfrm>
          <a:prstGeom prst="rect">
            <a:avLst/>
          </a:prstGeom>
          <a:noFill/>
          <a:ln>
            <a:noFill/>
          </a:ln>
        </p:spPr>
      </p:pic>
      <p:pic>
        <p:nvPicPr>
          <p:cNvPr id="90" name="Google Shape;90;p14"/>
          <p:cNvPicPr preferRelativeResize="0"/>
          <p:nvPr/>
        </p:nvPicPr>
        <p:blipFill rotWithShape="1">
          <a:blip r:embed="rId6">
            <a:alphaModFix/>
          </a:blip>
          <a:srcRect b="0" l="0" r="0" t="0"/>
          <a:stretch/>
        </p:blipFill>
        <p:spPr>
          <a:xfrm>
            <a:off x="9067801" y="3886200"/>
            <a:ext cx="509618" cy="218854"/>
          </a:xfrm>
          <a:prstGeom prst="rect">
            <a:avLst/>
          </a:prstGeom>
          <a:noFill/>
          <a:ln>
            <a:noFill/>
          </a:ln>
        </p:spPr>
      </p:pic>
      <p:pic>
        <p:nvPicPr>
          <p:cNvPr id="91" name="Google Shape;91;p14"/>
          <p:cNvPicPr preferRelativeResize="0"/>
          <p:nvPr/>
        </p:nvPicPr>
        <p:blipFill rotWithShape="1">
          <a:blip r:embed="rId7">
            <a:alphaModFix/>
          </a:blip>
          <a:srcRect b="0" l="0" r="0" t="0"/>
          <a:stretch/>
        </p:blipFill>
        <p:spPr>
          <a:xfrm>
            <a:off x="9677400" y="2895600"/>
            <a:ext cx="433322" cy="781050"/>
          </a:xfrm>
          <a:prstGeom prst="rect">
            <a:avLst/>
          </a:prstGeom>
          <a:noFill/>
          <a:ln>
            <a:noFill/>
          </a:ln>
        </p:spPr>
      </p:pic>
      <p:pic>
        <p:nvPicPr>
          <p:cNvPr descr="C:\Users\Dan\Dropbox\Office\CS 188\Ketrina Art\MDPs\AgentTopDown.png" id="92" name="Google Shape;92;p14"/>
          <p:cNvPicPr preferRelativeResize="0"/>
          <p:nvPr/>
        </p:nvPicPr>
        <p:blipFill rotWithShape="1">
          <a:blip r:embed="rId8">
            <a:alphaModFix/>
          </a:blip>
          <a:srcRect b="0" l="0" r="0" t="0"/>
          <a:stretch/>
        </p:blipFill>
        <p:spPr>
          <a:xfrm>
            <a:off x="9471422" y="3581400"/>
            <a:ext cx="815578"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Non-Deterministic Search</a:t>
            </a:r>
            <a:endParaRPr/>
          </a:p>
        </p:txBody>
      </p:sp>
      <p:pic>
        <p:nvPicPr>
          <p:cNvPr id="98" name="Google Shape;98;p15"/>
          <p:cNvPicPr preferRelativeResize="0"/>
          <p:nvPr/>
        </p:nvPicPr>
        <p:blipFill rotWithShape="1">
          <a:blip r:embed="rId3">
            <a:alphaModFix/>
          </a:blip>
          <a:srcRect b="0" l="0" r="0" t="0"/>
          <a:stretch/>
        </p:blipFill>
        <p:spPr>
          <a:xfrm>
            <a:off x="3048095" y="1219200"/>
            <a:ext cx="6150138" cy="532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Grid World Actions</a:t>
            </a:r>
            <a:endParaRPr b="0" i="0" sz="4400" u="none" cap="none" strike="noStrike">
              <a:solidFill>
                <a:schemeClr val="dk2"/>
              </a:solidFill>
              <a:latin typeface="Calibri"/>
              <a:ea typeface="Calibri"/>
              <a:cs typeface="Calibri"/>
              <a:sym typeface="Calibri"/>
            </a:endParaRPr>
          </a:p>
        </p:txBody>
      </p:sp>
      <p:pic>
        <p:nvPicPr>
          <p:cNvPr id="104" name="Google Shape;104;p16"/>
          <p:cNvPicPr preferRelativeResize="0"/>
          <p:nvPr/>
        </p:nvPicPr>
        <p:blipFill rotWithShape="1">
          <a:blip r:embed="rId3">
            <a:alphaModFix/>
          </a:blip>
          <a:srcRect b="0" l="0" r="0" t="0"/>
          <a:stretch/>
        </p:blipFill>
        <p:spPr>
          <a:xfrm>
            <a:off x="1436308" y="1728787"/>
            <a:ext cx="2067596" cy="3113557"/>
          </a:xfrm>
          <a:prstGeom prst="rect">
            <a:avLst/>
          </a:prstGeom>
          <a:noFill/>
          <a:ln>
            <a:noFill/>
          </a:ln>
        </p:spPr>
      </p:pic>
      <p:pic>
        <p:nvPicPr>
          <p:cNvPr id="105" name="Google Shape;105;p16"/>
          <p:cNvPicPr preferRelativeResize="0"/>
          <p:nvPr/>
        </p:nvPicPr>
        <p:blipFill rotWithShape="1">
          <a:blip r:embed="rId4">
            <a:alphaModFix/>
          </a:blip>
          <a:srcRect b="0" l="0" r="0" t="0"/>
          <a:stretch/>
        </p:blipFill>
        <p:spPr>
          <a:xfrm>
            <a:off x="5050953" y="1805405"/>
            <a:ext cx="6607647" cy="4518777"/>
          </a:xfrm>
          <a:prstGeom prst="rect">
            <a:avLst/>
          </a:prstGeom>
          <a:noFill/>
          <a:ln>
            <a:noFill/>
          </a:ln>
        </p:spPr>
      </p:pic>
      <p:sp>
        <p:nvSpPr>
          <p:cNvPr id="106" name="Google Shape;106;p16"/>
          <p:cNvSpPr txBox="1"/>
          <p:nvPr/>
        </p:nvSpPr>
        <p:spPr>
          <a:xfrm>
            <a:off x="914400" y="1214735"/>
            <a:ext cx="32766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Deterministic Grid World</a:t>
            </a:r>
            <a:endParaRPr/>
          </a:p>
        </p:txBody>
      </p:sp>
      <p:sp>
        <p:nvSpPr>
          <p:cNvPr id="107" name="Google Shape;107;p16"/>
          <p:cNvSpPr txBox="1"/>
          <p:nvPr/>
        </p:nvSpPr>
        <p:spPr>
          <a:xfrm>
            <a:off x="6858000" y="1214735"/>
            <a:ext cx="32766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Stochastic Grid World</a:t>
            </a:r>
            <a:endParaRPr/>
          </a:p>
        </p:txBody>
      </p:sp>
      <p:cxnSp>
        <p:nvCxnSpPr>
          <p:cNvPr id="108" name="Google Shape;108;p16"/>
          <p:cNvCxnSpPr/>
          <p:nvPr/>
        </p:nvCxnSpPr>
        <p:spPr>
          <a:xfrm flipH="1" rot="-5400000">
            <a:off x="2171700" y="3924301"/>
            <a:ext cx="5181600" cy="76200"/>
          </a:xfrm>
          <a:prstGeom prst="straightConnector1">
            <a:avLst/>
          </a:prstGeom>
          <a:noFill/>
          <a:ln cap="flat" cmpd="sng" w="50800">
            <a:solidFill>
              <a:schemeClr val="accent2"/>
            </a:solidFill>
            <a:prstDash val="solid"/>
            <a:round/>
            <a:headEnd len="sm" w="sm" type="none"/>
            <a:tailEnd len="sm" w="sm" type="none"/>
          </a:ln>
        </p:spPr>
      </p:cxnSp>
      <p:pic>
        <p:nvPicPr>
          <p:cNvPr id="109" name="Google Shape;109;p16"/>
          <p:cNvPicPr preferRelativeResize="0"/>
          <p:nvPr/>
        </p:nvPicPr>
        <p:blipFill rotWithShape="1">
          <a:blip r:embed="rId5">
            <a:alphaModFix/>
          </a:blip>
          <a:srcRect b="0" l="0" r="0" t="0"/>
          <a:stretch/>
        </p:blipFill>
        <p:spPr>
          <a:xfrm>
            <a:off x="1371600" y="4877716"/>
            <a:ext cx="2057400" cy="14426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Markov Decision Processes</a:t>
            </a:r>
            <a:endParaRPr/>
          </a:p>
        </p:txBody>
      </p:sp>
      <p:sp>
        <p:nvSpPr>
          <p:cNvPr id="116" name="Google Shape;116;p17"/>
          <p:cNvSpPr txBox="1"/>
          <p:nvPr>
            <p:ph idx="1" type="body"/>
          </p:nvPr>
        </p:nvSpPr>
        <p:spPr>
          <a:xfrm>
            <a:off x="228600" y="1493838"/>
            <a:ext cx="6553200" cy="4525962"/>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An MDP is defined by:</a:t>
            </a:r>
            <a:endParaRPr/>
          </a:p>
          <a:p>
            <a:pPr indent="-285736" lvl="1" marL="742913"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a:t>
            </a:r>
            <a:r>
              <a:rPr b="0" i="0" lang="en-US" sz="2000" u="none" cap="none" strike="noStrike">
                <a:solidFill>
                  <a:srgbClr val="CC0000"/>
                </a:solidFill>
                <a:latin typeface="Calibri"/>
                <a:ea typeface="Calibri"/>
                <a:cs typeface="Calibri"/>
                <a:sym typeface="Calibri"/>
              </a:rPr>
              <a:t>set of states s ∈ S</a:t>
            </a:r>
            <a:endParaRPr/>
          </a:p>
          <a:p>
            <a:pPr indent="-285736" lvl="1" marL="742913"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a:t>
            </a:r>
            <a:r>
              <a:rPr b="0" i="0" lang="en-US" sz="2000" u="none" cap="none" strike="noStrike">
                <a:solidFill>
                  <a:srgbClr val="CC0000"/>
                </a:solidFill>
                <a:latin typeface="Calibri"/>
                <a:ea typeface="Calibri"/>
                <a:cs typeface="Calibri"/>
                <a:sym typeface="Calibri"/>
              </a:rPr>
              <a:t>set of actions a ∈ A</a:t>
            </a:r>
            <a:endParaRPr b="0" i="0" sz="2000" u="none" cap="none" strike="noStrike">
              <a:solidFill>
                <a:srgbClr val="CC0000"/>
              </a:solidFill>
              <a:latin typeface="Calibri"/>
              <a:ea typeface="Calibri"/>
              <a:cs typeface="Calibri"/>
              <a:sym typeface="Calibri"/>
            </a:endParaRPr>
          </a:p>
          <a:p>
            <a:pPr indent="-285736" lvl="1" marL="742913"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a:t>
            </a:r>
            <a:r>
              <a:rPr b="0" i="0" lang="en-US" sz="2000" u="none" cap="none" strike="noStrike">
                <a:solidFill>
                  <a:srgbClr val="CC0000"/>
                </a:solidFill>
                <a:latin typeface="Calibri"/>
                <a:ea typeface="Calibri"/>
                <a:cs typeface="Calibri"/>
                <a:sym typeface="Calibri"/>
              </a:rPr>
              <a:t>transition function T(s, a, s’)</a:t>
            </a:r>
            <a:endParaRPr b="0" i="0" sz="2000" u="none" cap="none" strike="noStrike">
              <a:solidFill>
                <a:schemeClr val="dk1"/>
              </a:solidFill>
              <a:latin typeface="Calibri"/>
              <a:ea typeface="Calibri"/>
              <a:cs typeface="Calibri"/>
              <a:sym typeface="Calibri"/>
            </a:endParaRPr>
          </a:p>
          <a:p>
            <a:pPr indent="-228588" lvl="2" marL="1142942" marR="0" rtl="0" algn="l">
              <a:lnSpc>
                <a:spcPct val="8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Probability that a from s leads to s’, i.e., P(s’| s, a)</a:t>
            </a:r>
            <a:endParaRPr/>
          </a:p>
          <a:p>
            <a:pPr indent="-228588" lvl="2" marL="1142942" marR="0" rtl="0" algn="l">
              <a:lnSpc>
                <a:spcPct val="8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Also called the model or the dynamics</a:t>
            </a:r>
            <a:endParaRPr/>
          </a:p>
          <a:p>
            <a:pPr indent="-285736" lvl="1" marL="742913"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a:t>
            </a:r>
            <a:r>
              <a:rPr b="0" i="0" lang="en-US" sz="2000" u="none" cap="none" strike="noStrike">
                <a:solidFill>
                  <a:srgbClr val="CC0000"/>
                </a:solidFill>
                <a:latin typeface="Calibri"/>
                <a:ea typeface="Calibri"/>
                <a:cs typeface="Calibri"/>
                <a:sym typeface="Calibri"/>
              </a:rPr>
              <a:t>reward function R(s, a, s’) </a:t>
            </a:r>
            <a:endParaRPr/>
          </a:p>
          <a:p>
            <a:pPr indent="-228588" lvl="2" marL="1142942" marR="0" rtl="0" algn="l">
              <a:lnSpc>
                <a:spcPct val="8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Calibri"/>
                <a:ea typeface="Calibri"/>
                <a:cs typeface="Calibri"/>
                <a:sym typeface="Calibri"/>
              </a:rPr>
              <a:t>Sometimes just R(s) or R(s’)</a:t>
            </a:r>
            <a:endParaRPr/>
          </a:p>
          <a:p>
            <a:pPr indent="-285736" lvl="1" marL="742913"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a:t>
            </a:r>
            <a:r>
              <a:rPr b="0" i="0" lang="en-US" sz="2000" u="none" cap="none" strike="noStrike">
                <a:solidFill>
                  <a:srgbClr val="CC0000"/>
                </a:solidFill>
                <a:latin typeface="Calibri"/>
                <a:ea typeface="Calibri"/>
                <a:cs typeface="Calibri"/>
                <a:sym typeface="Calibri"/>
              </a:rPr>
              <a:t>start state</a:t>
            </a:r>
            <a:endParaRPr b="0" i="0" sz="2000" u="none" cap="none" strike="noStrike">
              <a:solidFill>
                <a:schemeClr val="dk1"/>
              </a:solidFill>
              <a:latin typeface="Calibri"/>
              <a:ea typeface="Calibri"/>
              <a:cs typeface="Calibri"/>
              <a:sym typeface="Calibri"/>
            </a:endParaRPr>
          </a:p>
          <a:p>
            <a:pPr indent="-285736" lvl="1" marL="742913"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Maybe a </a:t>
            </a:r>
            <a:r>
              <a:rPr b="0" i="0" lang="en-US" sz="2000" u="none" cap="none" strike="noStrike">
                <a:solidFill>
                  <a:srgbClr val="CC0000"/>
                </a:solidFill>
                <a:latin typeface="Calibri"/>
                <a:ea typeface="Calibri"/>
                <a:cs typeface="Calibri"/>
                <a:sym typeface="Calibri"/>
              </a:rPr>
              <a:t>terminal state</a:t>
            </a:r>
            <a:endParaRPr/>
          </a:p>
          <a:p>
            <a:pPr indent="0" lvl="0" marL="0" marR="0" rtl="0" algn="l">
              <a:lnSpc>
                <a:spcPct val="80000"/>
              </a:lnSpc>
              <a:spcBef>
                <a:spcPts val="480"/>
              </a:spcBef>
              <a:spcAft>
                <a:spcPts val="0"/>
              </a:spcAft>
              <a:buNone/>
            </a:pPr>
            <a:r>
              <a:t/>
            </a:r>
            <a:endParaRPr b="0" i="0" sz="2000" u="none" cap="none" strike="noStrike">
              <a:solidFill>
                <a:schemeClr val="dk1"/>
              </a:solidFill>
              <a:latin typeface="Calibri"/>
              <a:ea typeface="Calibri"/>
              <a:cs typeface="Calibri"/>
              <a:sym typeface="Calibri"/>
            </a:endParaRPr>
          </a:p>
        </p:txBody>
      </p:sp>
      <p:pic>
        <p:nvPicPr>
          <p:cNvPr id="117" name="Google Shape;117;p17"/>
          <p:cNvPicPr preferRelativeResize="0"/>
          <p:nvPr/>
        </p:nvPicPr>
        <p:blipFill rotWithShape="1">
          <a:blip r:embed="rId3">
            <a:alphaModFix/>
          </a:blip>
          <a:srcRect b="0" l="0" r="0" t="0"/>
          <a:stretch/>
        </p:blipFill>
        <p:spPr>
          <a:xfrm>
            <a:off x="6990735" y="1371600"/>
            <a:ext cx="4495800" cy="3484999"/>
          </a:xfrm>
          <a:prstGeom prst="rect">
            <a:avLst/>
          </a:prstGeom>
          <a:noFill/>
          <a:ln>
            <a:noFill/>
          </a:ln>
        </p:spPr>
      </p:pic>
      <p:pic>
        <p:nvPicPr>
          <p:cNvPr id="118" name="Google Shape;118;p17"/>
          <p:cNvPicPr preferRelativeResize="0"/>
          <p:nvPr/>
        </p:nvPicPr>
        <p:blipFill rotWithShape="1">
          <a:blip r:embed="rId4">
            <a:alphaModFix/>
          </a:blip>
          <a:srcRect b="0" l="0" r="0" t="0"/>
          <a:stretch/>
        </p:blipFill>
        <p:spPr>
          <a:xfrm>
            <a:off x="7143135" y="1373299"/>
            <a:ext cx="4439265" cy="3197001"/>
          </a:xfrm>
          <a:prstGeom prst="rect">
            <a:avLst/>
          </a:prstGeom>
          <a:noFill/>
          <a:ln>
            <a:noFill/>
          </a:ln>
        </p:spPr>
      </p:pic>
      <p:pic>
        <p:nvPicPr>
          <p:cNvPr id="119" name="Google Shape;119;p17"/>
          <p:cNvPicPr preferRelativeResize="0"/>
          <p:nvPr/>
        </p:nvPicPr>
        <p:blipFill rotWithShape="1">
          <a:blip r:embed="rId5">
            <a:alphaModFix/>
          </a:blip>
          <a:srcRect b="0" l="0" r="0" t="0"/>
          <a:stretch/>
        </p:blipFill>
        <p:spPr>
          <a:xfrm>
            <a:off x="10210800" y="3896549"/>
            <a:ext cx="457200" cy="244617"/>
          </a:xfrm>
          <a:prstGeom prst="rect">
            <a:avLst/>
          </a:prstGeom>
          <a:noFill/>
          <a:ln>
            <a:noFill/>
          </a:ln>
        </p:spPr>
      </p:pic>
      <p:pic>
        <p:nvPicPr>
          <p:cNvPr id="120" name="Google Shape;120;p17"/>
          <p:cNvPicPr preferRelativeResize="0"/>
          <p:nvPr/>
        </p:nvPicPr>
        <p:blipFill rotWithShape="1">
          <a:blip r:embed="rId6">
            <a:alphaModFix/>
          </a:blip>
          <a:srcRect b="0" l="0" r="0" t="0"/>
          <a:stretch/>
        </p:blipFill>
        <p:spPr>
          <a:xfrm>
            <a:off x="9067801" y="3886200"/>
            <a:ext cx="509618" cy="218854"/>
          </a:xfrm>
          <a:prstGeom prst="rect">
            <a:avLst/>
          </a:prstGeom>
          <a:noFill/>
          <a:ln>
            <a:noFill/>
          </a:ln>
        </p:spPr>
      </p:pic>
      <p:pic>
        <p:nvPicPr>
          <p:cNvPr id="121" name="Google Shape;121;p17"/>
          <p:cNvPicPr preferRelativeResize="0"/>
          <p:nvPr/>
        </p:nvPicPr>
        <p:blipFill rotWithShape="1">
          <a:blip r:embed="rId7">
            <a:alphaModFix/>
          </a:blip>
          <a:srcRect b="0" l="0" r="0" t="0"/>
          <a:stretch/>
        </p:blipFill>
        <p:spPr>
          <a:xfrm>
            <a:off x="9677400" y="2895600"/>
            <a:ext cx="433322" cy="781050"/>
          </a:xfrm>
          <a:prstGeom prst="rect">
            <a:avLst/>
          </a:prstGeom>
          <a:noFill/>
          <a:ln>
            <a:noFill/>
          </a:ln>
        </p:spPr>
      </p:pic>
      <p:pic>
        <p:nvPicPr>
          <p:cNvPr descr="C:\Users\Dan\Dropbox\Office\CS 188\Ketrina Art\MDPs\AgentTopDown.png" id="122" name="Google Shape;122;p17"/>
          <p:cNvPicPr preferRelativeResize="0"/>
          <p:nvPr/>
        </p:nvPicPr>
        <p:blipFill rotWithShape="1">
          <a:blip r:embed="rId8">
            <a:alphaModFix/>
          </a:blip>
          <a:srcRect b="0" l="0" r="0" t="0"/>
          <a:stretch/>
        </p:blipFill>
        <p:spPr>
          <a:xfrm>
            <a:off x="9471422" y="3581400"/>
            <a:ext cx="815578" cy="76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What is Markov about MDPs?</a:t>
            </a:r>
            <a:endParaRPr/>
          </a:p>
        </p:txBody>
      </p:sp>
      <p:sp>
        <p:nvSpPr>
          <p:cNvPr id="129" name="Google Shape;129;p18"/>
          <p:cNvSpPr txBox="1"/>
          <p:nvPr>
            <p:ph idx="1" type="body"/>
          </p:nvPr>
        </p:nvSpPr>
        <p:spPr>
          <a:xfrm>
            <a:off x="457200" y="1447800"/>
            <a:ext cx="8610600" cy="4525963"/>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“Markov” generally means that given the present state, the future and the past are independent</a:t>
            </a:r>
            <a:endParaRPr/>
          </a:p>
          <a:p>
            <a:pPr indent="-126988" lvl="2" marL="1142942" marR="0" rtl="0" algn="l">
              <a:spcBef>
                <a:spcPts val="320"/>
              </a:spcBef>
              <a:spcAft>
                <a:spcPts val="0"/>
              </a:spcAft>
              <a:buClr>
                <a:schemeClr val="accent2"/>
              </a:buClr>
              <a:buSzPts val="1600"/>
              <a:buFont typeface="Noto Sans Symbols"/>
              <a:buNone/>
            </a:pPr>
            <a:r>
              <a:t/>
            </a:r>
            <a:endParaRPr b="0" i="0" sz="1600" u="none" cap="none" strike="noStrike">
              <a:solidFill>
                <a:schemeClr val="dk1"/>
              </a:solidFill>
              <a:latin typeface="Calibri"/>
              <a:ea typeface="Calibri"/>
              <a:cs typeface="Calibri"/>
              <a:sym typeface="Calibri"/>
            </a:endParaRPr>
          </a:p>
          <a:p>
            <a:pPr indent="-342882" lvl="0" marL="342882" marR="0" rtl="0" algn="l">
              <a:spcBef>
                <a:spcPts val="48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For Markov decision processes, “Markov” means action outcomes depend only on the current state</a:t>
            </a:r>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215882" lvl="0" marL="342882" marR="0" rtl="0" algn="l">
              <a:spcBef>
                <a:spcPts val="400"/>
              </a:spcBef>
              <a:spcAft>
                <a:spcPts val="0"/>
              </a:spcAft>
              <a:buClr>
                <a:schemeClr val="accent2"/>
              </a:buClr>
              <a:buSzPts val="2000"/>
              <a:buFont typeface="Noto Sans Symbols"/>
              <a:buNone/>
            </a:pPr>
            <a:r>
              <a:t/>
            </a:r>
            <a:endParaRPr b="0" i="0" sz="2000" u="none" cap="none" strike="noStrike">
              <a:solidFill>
                <a:schemeClr val="accent2"/>
              </a:solidFill>
              <a:latin typeface="Calibri"/>
              <a:ea typeface="Calibri"/>
              <a:cs typeface="Calibri"/>
              <a:sym typeface="Calibri"/>
            </a:endParaRPr>
          </a:p>
          <a:p>
            <a:pPr indent="-215882" lvl="0" marL="342882" marR="0" rtl="0" algn="l">
              <a:spcBef>
                <a:spcPts val="400"/>
              </a:spcBef>
              <a:spcAft>
                <a:spcPts val="0"/>
              </a:spcAft>
              <a:buClr>
                <a:schemeClr val="accent2"/>
              </a:buClr>
              <a:buSzPts val="2000"/>
              <a:buFont typeface="Noto Sans Symbols"/>
              <a:buNone/>
            </a:pPr>
            <a:r>
              <a:t/>
            </a:r>
            <a:endParaRPr b="0" i="0" sz="2000" u="none" cap="none" strike="noStrike">
              <a:solidFill>
                <a:schemeClr val="accent2"/>
              </a:solidFill>
              <a:latin typeface="Calibri"/>
              <a:ea typeface="Calibri"/>
              <a:cs typeface="Calibri"/>
              <a:sym typeface="Calibri"/>
            </a:endParaRPr>
          </a:p>
          <a:p>
            <a:pPr indent="-215882" lvl="0" marL="342882" marR="0" rtl="0" algn="l">
              <a:spcBef>
                <a:spcPts val="400"/>
              </a:spcBef>
              <a:spcAft>
                <a:spcPts val="0"/>
              </a:spcAft>
              <a:buClr>
                <a:schemeClr val="accent2"/>
              </a:buClr>
              <a:buSzPts val="2000"/>
              <a:buFont typeface="Noto Sans Symbols"/>
              <a:buNone/>
            </a:pPr>
            <a:r>
              <a:t/>
            </a:r>
            <a:endParaRPr b="0" i="0" sz="2000" u="none" cap="none" strike="noStrike">
              <a:solidFill>
                <a:schemeClr val="accent2"/>
              </a:solidFill>
              <a:latin typeface="Calibri"/>
              <a:ea typeface="Calibri"/>
              <a:cs typeface="Calibri"/>
              <a:sym typeface="Calibri"/>
            </a:endParaRPr>
          </a:p>
          <a:p>
            <a:pPr indent="-342882" lvl="0" marL="342882" marR="0" rtl="0" algn="l">
              <a:spcBef>
                <a:spcPts val="48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This is just like search, where the successor function could only depend on the current state (not the history)</a:t>
            </a:r>
            <a:endParaRPr/>
          </a:p>
          <a:p>
            <a:pPr indent="-3428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p:txBody>
      </p:sp>
      <p:pic>
        <p:nvPicPr>
          <p:cNvPr descr="\\.host\Shared Folders\Shared with PC\images\Markov.jpg" id="130" name="Google Shape;130;p18"/>
          <p:cNvPicPr preferRelativeResize="0"/>
          <p:nvPr/>
        </p:nvPicPr>
        <p:blipFill rotWithShape="1">
          <a:blip r:embed="rId3">
            <a:alphaModFix/>
          </a:blip>
          <a:srcRect b="0" l="0" r="0" t="0"/>
          <a:stretch/>
        </p:blipFill>
        <p:spPr>
          <a:xfrm>
            <a:off x="9296400" y="1447800"/>
            <a:ext cx="2143125" cy="2790825"/>
          </a:xfrm>
          <a:prstGeom prst="rect">
            <a:avLst/>
          </a:prstGeom>
          <a:noFill/>
          <a:ln>
            <a:noFill/>
          </a:ln>
        </p:spPr>
      </p:pic>
      <p:pic>
        <p:nvPicPr>
          <p:cNvPr descr="TP_tmp.png" id="131" name="Google Shape;131;p18"/>
          <p:cNvPicPr preferRelativeResize="0"/>
          <p:nvPr/>
        </p:nvPicPr>
        <p:blipFill rotWithShape="1">
          <a:blip r:embed="rId4">
            <a:alphaModFix/>
          </a:blip>
          <a:srcRect b="0" l="0" r="0" t="0"/>
          <a:stretch/>
        </p:blipFill>
        <p:spPr>
          <a:xfrm>
            <a:off x="2106613" y="4191000"/>
            <a:ext cx="193675" cy="82550"/>
          </a:xfrm>
          <a:prstGeom prst="rect">
            <a:avLst/>
          </a:prstGeom>
          <a:noFill/>
          <a:ln>
            <a:noFill/>
          </a:ln>
        </p:spPr>
      </p:pic>
      <p:pic>
        <p:nvPicPr>
          <p:cNvPr descr="TP_tmp.png" id="132" name="Google Shape;132;p18"/>
          <p:cNvPicPr preferRelativeResize="0"/>
          <p:nvPr/>
        </p:nvPicPr>
        <p:blipFill rotWithShape="1">
          <a:blip r:embed="rId5">
            <a:alphaModFix/>
          </a:blip>
          <a:srcRect b="0" l="0" r="0" t="0"/>
          <a:stretch/>
        </p:blipFill>
        <p:spPr>
          <a:xfrm>
            <a:off x="1344613" y="3581400"/>
            <a:ext cx="7189787" cy="304800"/>
          </a:xfrm>
          <a:prstGeom prst="rect">
            <a:avLst/>
          </a:prstGeom>
          <a:noFill/>
          <a:ln>
            <a:noFill/>
          </a:ln>
        </p:spPr>
      </p:pic>
      <p:pic>
        <p:nvPicPr>
          <p:cNvPr descr="TP_tmp.png" id="133" name="Google Shape;133;p18"/>
          <p:cNvPicPr preferRelativeResize="0"/>
          <p:nvPr/>
        </p:nvPicPr>
        <p:blipFill rotWithShape="1">
          <a:blip r:embed="rId6">
            <a:alphaModFix/>
          </a:blip>
          <a:srcRect b="0" l="0" r="0" t="0"/>
          <a:stretch/>
        </p:blipFill>
        <p:spPr>
          <a:xfrm>
            <a:off x="1344613" y="4648200"/>
            <a:ext cx="3497262" cy="304800"/>
          </a:xfrm>
          <a:prstGeom prst="rect">
            <a:avLst/>
          </a:prstGeom>
          <a:noFill/>
          <a:ln>
            <a:noFill/>
          </a:ln>
        </p:spPr>
      </p:pic>
      <p:sp>
        <p:nvSpPr>
          <p:cNvPr id="134" name="Google Shape;134;p18"/>
          <p:cNvSpPr txBox="1"/>
          <p:nvPr/>
        </p:nvSpPr>
        <p:spPr>
          <a:xfrm>
            <a:off x="9448800" y="4334470"/>
            <a:ext cx="20574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Andrey Markov (1856-1922)</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0" y="-25400"/>
            <a:ext cx="121920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Markov Property</a:t>
            </a:r>
            <a:endParaRPr/>
          </a:p>
        </p:txBody>
      </p:sp>
      <p:pic>
        <p:nvPicPr>
          <p:cNvPr descr="TP_tmp.png" id="141" name="Google Shape;141;p19"/>
          <p:cNvPicPr preferRelativeResize="0"/>
          <p:nvPr/>
        </p:nvPicPr>
        <p:blipFill rotWithShape="1">
          <a:blip r:embed="rId3">
            <a:alphaModFix/>
          </a:blip>
          <a:srcRect b="0" l="0" r="0" t="0"/>
          <a:stretch/>
        </p:blipFill>
        <p:spPr>
          <a:xfrm>
            <a:off x="1344613" y="1459650"/>
            <a:ext cx="7189787" cy="304800"/>
          </a:xfrm>
          <a:prstGeom prst="rect">
            <a:avLst/>
          </a:prstGeom>
          <a:noFill/>
          <a:ln>
            <a:noFill/>
          </a:ln>
        </p:spPr>
      </p:pic>
      <p:pic>
        <p:nvPicPr>
          <p:cNvPr descr="TP_tmp.png" id="142" name="Google Shape;142;p19"/>
          <p:cNvPicPr preferRelativeResize="0"/>
          <p:nvPr/>
        </p:nvPicPr>
        <p:blipFill rotWithShape="1">
          <a:blip r:embed="rId4">
            <a:alphaModFix/>
          </a:blip>
          <a:srcRect b="0" l="0" r="0" t="0"/>
          <a:stretch/>
        </p:blipFill>
        <p:spPr>
          <a:xfrm>
            <a:off x="1344613" y="4648200"/>
            <a:ext cx="3497261" cy="304800"/>
          </a:xfrm>
          <a:prstGeom prst="rect">
            <a:avLst/>
          </a:prstGeom>
          <a:noFill/>
          <a:ln>
            <a:noFill/>
          </a:ln>
        </p:spPr>
      </p:pic>
      <p:sp>
        <p:nvSpPr>
          <p:cNvPr id="143" name="Google Shape;143;p19"/>
          <p:cNvSpPr/>
          <p:nvPr/>
        </p:nvSpPr>
        <p:spPr>
          <a:xfrm>
            <a:off x="1711075" y="2231250"/>
            <a:ext cx="848700" cy="821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sz="2300"/>
              <a:t>S</a:t>
            </a:r>
            <a:r>
              <a:rPr baseline="-25000" lang="en-US" sz="2300"/>
              <a:t>0</a:t>
            </a:r>
            <a:endParaRPr baseline="-25000" sz="2300"/>
          </a:p>
        </p:txBody>
      </p:sp>
      <p:sp>
        <p:nvSpPr>
          <p:cNvPr id="144" name="Google Shape;144;p19"/>
          <p:cNvSpPr/>
          <p:nvPr/>
        </p:nvSpPr>
        <p:spPr>
          <a:xfrm>
            <a:off x="3181225" y="2231250"/>
            <a:ext cx="848700" cy="821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sz="2300"/>
              <a:t>S</a:t>
            </a:r>
            <a:r>
              <a:rPr baseline="-25000" lang="en-US" sz="2300"/>
              <a:t>1</a:t>
            </a:r>
            <a:endParaRPr baseline="-25000" sz="2300"/>
          </a:p>
        </p:txBody>
      </p:sp>
      <p:sp>
        <p:nvSpPr>
          <p:cNvPr id="145" name="Google Shape;145;p19"/>
          <p:cNvSpPr/>
          <p:nvPr/>
        </p:nvSpPr>
        <p:spPr>
          <a:xfrm>
            <a:off x="5449425" y="2231250"/>
            <a:ext cx="848700" cy="821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sz="2300"/>
              <a:t>S</a:t>
            </a:r>
            <a:r>
              <a:rPr baseline="-25000" lang="en-US" sz="2300"/>
              <a:t>t-1</a:t>
            </a:r>
            <a:endParaRPr baseline="-25000" sz="2300"/>
          </a:p>
        </p:txBody>
      </p:sp>
      <p:sp>
        <p:nvSpPr>
          <p:cNvPr id="146" name="Google Shape;146;p19"/>
          <p:cNvSpPr/>
          <p:nvPr/>
        </p:nvSpPr>
        <p:spPr>
          <a:xfrm>
            <a:off x="7126750" y="2231250"/>
            <a:ext cx="848700" cy="821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sz="2300"/>
              <a:t> </a:t>
            </a:r>
            <a:r>
              <a:rPr lang="en-US" sz="2300"/>
              <a:t>S</a:t>
            </a:r>
            <a:r>
              <a:rPr baseline="-25000" lang="en-US" sz="2300"/>
              <a:t>t</a:t>
            </a:r>
            <a:endParaRPr baseline="-25000" sz="2300"/>
          </a:p>
        </p:txBody>
      </p:sp>
      <p:sp>
        <p:nvSpPr>
          <p:cNvPr id="147" name="Google Shape;147;p19"/>
          <p:cNvSpPr/>
          <p:nvPr/>
        </p:nvSpPr>
        <p:spPr>
          <a:xfrm>
            <a:off x="8880275" y="2231250"/>
            <a:ext cx="848700" cy="821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sz="2100"/>
              <a:t>S</a:t>
            </a:r>
            <a:r>
              <a:rPr baseline="-25000" lang="en-US" sz="2100"/>
              <a:t>t+1</a:t>
            </a:r>
            <a:endParaRPr baseline="-25000" sz="2100"/>
          </a:p>
        </p:txBody>
      </p:sp>
      <p:cxnSp>
        <p:nvCxnSpPr>
          <p:cNvPr id="148" name="Google Shape;148;p19"/>
          <p:cNvCxnSpPr>
            <a:stCxn id="143" idx="6"/>
            <a:endCxn id="144" idx="2"/>
          </p:cNvCxnSpPr>
          <p:nvPr/>
        </p:nvCxnSpPr>
        <p:spPr>
          <a:xfrm>
            <a:off x="2559775" y="2641950"/>
            <a:ext cx="6216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a:stCxn id="144" idx="6"/>
          </p:cNvCxnSpPr>
          <p:nvPr/>
        </p:nvCxnSpPr>
        <p:spPr>
          <a:xfrm>
            <a:off x="4029925" y="2641950"/>
            <a:ext cx="364200" cy="138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9"/>
          <p:cNvCxnSpPr/>
          <p:nvPr/>
        </p:nvCxnSpPr>
        <p:spPr>
          <a:xfrm>
            <a:off x="5032375" y="2641950"/>
            <a:ext cx="400500" cy="138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9"/>
          <p:cNvSpPr txBox="1"/>
          <p:nvPr/>
        </p:nvSpPr>
        <p:spPr>
          <a:xfrm>
            <a:off x="4489875" y="2374075"/>
            <a:ext cx="400500" cy="410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2000"/>
              <a:t>...</a:t>
            </a:r>
            <a:endParaRPr b="1" sz="2000"/>
          </a:p>
        </p:txBody>
      </p:sp>
      <p:cxnSp>
        <p:nvCxnSpPr>
          <p:cNvPr id="152" name="Google Shape;152;p19"/>
          <p:cNvCxnSpPr>
            <a:endCxn id="146" idx="2"/>
          </p:cNvCxnSpPr>
          <p:nvPr/>
        </p:nvCxnSpPr>
        <p:spPr>
          <a:xfrm flipH="1" rot="10800000">
            <a:off x="6298150" y="2641950"/>
            <a:ext cx="828600" cy="69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9"/>
          <p:cNvCxnSpPr>
            <a:stCxn id="146" idx="6"/>
            <a:endCxn id="147" idx="2"/>
          </p:cNvCxnSpPr>
          <p:nvPr/>
        </p:nvCxnSpPr>
        <p:spPr>
          <a:xfrm>
            <a:off x="7975450" y="2641950"/>
            <a:ext cx="904800" cy="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19"/>
          <p:cNvSpPr/>
          <p:nvPr/>
        </p:nvSpPr>
        <p:spPr>
          <a:xfrm>
            <a:off x="7126725" y="5344050"/>
            <a:ext cx="848700" cy="821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sz="2300"/>
              <a:t> S</a:t>
            </a:r>
            <a:r>
              <a:rPr baseline="-25000" lang="en-US" sz="2300"/>
              <a:t>t</a:t>
            </a:r>
            <a:endParaRPr baseline="-25000" sz="2300"/>
          </a:p>
        </p:txBody>
      </p:sp>
      <p:sp>
        <p:nvSpPr>
          <p:cNvPr id="155" name="Google Shape;155;p19"/>
          <p:cNvSpPr/>
          <p:nvPr/>
        </p:nvSpPr>
        <p:spPr>
          <a:xfrm>
            <a:off x="8880250" y="5344050"/>
            <a:ext cx="848700" cy="8214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sz="2100"/>
              <a:t>S</a:t>
            </a:r>
            <a:r>
              <a:rPr baseline="-25000" lang="en-US" sz="2100"/>
              <a:t>t+1</a:t>
            </a:r>
            <a:endParaRPr baseline="-25000" sz="2100"/>
          </a:p>
        </p:txBody>
      </p:sp>
      <p:cxnSp>
        <p:nvCxnSpPr>
          <p:cNvPr id="156" name="Google Shape;156;p19"/>
          <p:cNvCxnSpPr>
            <a:stCxn id="154" idx="6"/>
            <a:endCxn id="155" idx="2"/>
          </p:cNvCxnSpPr>
          <p:nvPr/>
        </p:nvCxnSpPr>
        <p:spPr>
          <a:xfrm>
            <a:off x="7975425" y="5754750"/>
            <a:ext cx="904800" cy="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19"/>
          <p:cNvSpPr txBox="1"/>
          <p:nvPr/>
        </p:nvSpPr>
        <p:spPr>
          <a:xfrm>
            <a:off x="4642275" y="2907475"/>
            <a:ext cx="1750200" cy="168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0"/>
              <a:t>=</a:t>
            </a:r>
            <a:endParaRPr b="1" sz="10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Policies</a:t>
            </a:r>
            <a:endParaRPr/>
          </a:p>
        </p:txBody>
      </p:sp>
      <p:pic>
        <p:nvPicPr>
          <p:cNvPr id="164" name="Google Shape;164;p20"/>
          <p:cNvPicPr preferRelativeResize="0"/>
          <p:nvPr/>
        </p:nvPicPr>
        <p:blipFill rotWithShape="1">
          <a:blip r:embed="rId3">
            <a:alphaModFix/>
          </a:blip>
          <a:srcRect b="0" l="0" r="0" t="0"/>
          <a:stretch/>
        </p:blipFill>
        <p:spPr>
          <a:xfrm>
            <a:off x="7315200" y="1524000"/>
            <a:ext cx="4013200" cy="3057525"/>
          </a:xfrm>
          <a:prstGeom prst="rect">
            <a:avLst/>
          </a:prstGeom>
          <a:noFill/>
          <a:ln>
            <a:noFill/>
          </a:ln>
        </p:spPr>
      </p:pic>
      <p:sp>
        <p:nvSpPr>
          <p:cNvPr id="165" name="Google Shape;165;p20"/>
          <p:cNvSpPr txBox="1"/>
          <p:nvPr/>
        </p:nvSpPr>
        <p:spPr>
          <a:xfrm>
            <a:off x="6629400" y="4724400"/>
            <a:ext cx="51054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Optimal policy when R(s, a, s’) = -0.03 for all non-terminals s</a:t>
            </a:r>
            <a:endParaRPr b="0" i="0" sz="2400" u="none" cap="none" strike="noStrike">
              <a:solidFill>
                <a:schemeClr val="dk1"/>
              </a:solidFill>
              <a:latin typeface="Calibri"/>
              <a:ea typeface="Calibri"/>
              <a:cs typeface="Calibri"/>
              <a:sym typeface="Calibri"/>
            </a:endParaRPr>
          </a:p>
        </p:txBody>
      </p:sp>
      <p:pic>
        <p:nvPicPr>
          <p:cNvPr id="166" name="Google Shape;166;p20"/>
          <p:cNvPicPr preferRelativeResize="0"/>
          <p:nvPr/>
        </p:nvPicPr>
        <p:blipFill rotWithShape="1">
          <a:blip r:embed="rId4">
            <a:alphaModFix/>
          </a:blip>
          <a:srcRect b="0" l="0" r="0" t="0"/>
          <a:stretch/>
        </p:blipFill>
        <p:spPr>
          <a:xfrm>
            <a:off x="6553200" y="1295742"/>
            <a:ext cx="5410200" cy="3162994"/>
          </a:xfrm>
          <a:prstGeom prst="rect">
            <a:avLst/>
          </a:prstGeom>
          <a:noFill/>
          <a:ln>
            <a:noFill/>
          </a:ln>
        </p:spPr>
      </p:pic>
      <p:sp>
        <p:nvSpPr>
          <p:cNvPr id="167" name="Google Shape;167;p20"/>
          <p:cNvSpPr txBox="1"/>
          <p:nvPr>
            <p:ph idx="1" type="body"/>
          </p:nvPr>
        </p:nvSpPr>
        <p:spPr>
          <a:xfrm>
            <a:off x="304800" y="1447800"/>
            <a:ext cx="6400800" cy="4525963"/>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In deterministic single-agent search problems, we wanted an optimal </a:t>
            </a:r>
            <a:r>
              <a:rPr b="0" i="0" lang="en-US" sz="2400" u="none" cap="none" strike="noStrike">
                <a:solidFill>
                  <a:srgbClr val="CC0000"/>
                </a:solidFill>
                <a:latin typeface="Calibri"/>
                <a:ea typeface="Calibri"/>
                <a:cs typeface="Calibri"/>
                <a:sym typeface="Calibri"/>
              </a:rPr>
              <a:t>plan</a:t>
            </a:r>
            <a:r>
              <a:rPr b="0" i="0" lang="en-US" sz="2400" u="none" cap="none" strike="noStrike">
                <a:solidFill>
                  <a:schemeClr val="accent2"/>
                </a:solidFill>
                <a:latin typeface="Calibri"/>
                <a:ea typeface="Calibri"/>
                <a:cs typeface="Calibri"/>
                <a:sym typeface="Calibri"/>
              </a:rPr>
              <a:t>, or sequence of actions, from start to a goal</a:t>
            </a:r>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342882" lvl="0" marL="342882" marR="0" rtl="0" algn="l">
              <a:spcBef>
                <a:spcPts val="48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For MDPs, we want an optimal </a:t>
            </a:r>
            <a:r>
              <a:rPr b="0" i="0" lang="en-US" sz="2400" u="none" cap="none" strike="noStrike">
                <a:solidFill>
                  <a:srgbClr val="CC0000"/>
                </a:solidFill>
                <a:latin typeface="Calibri"/>
                <a:ea typeface="Calibri"/>
                <a:cs typeface="Calibri"/>
                <a:sym typeface="Calibri"/>
              </a:rPr>
              <a:t>policy π*: S → A</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policy π gives an action for each state</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An optimal policy is one that maximizes        expected utility if followed</a:t>
            </a:r>
            <a:endParaRPr/>
          </a:p>
          <a:p>
            <a:pPr indent="-285737"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An explicit policy defines a reflex agent</a:t>
            </a:r>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Calibri"/>
                <a:ea typeface="Calibri"/>
                <a:cs typeface="Calibri"/>
                <a:sym typeface="Calibri"/>
              </a:rPr>
              <a:t>Optimal Policies</a:t>
            </a:r>
            <a:endParaRPr/>
          </a:p>
        </p:txBody>
      </p:sp>
      <p:pic>
        <p:nvPicPr>
          <p:cNvPr id="174" name="Google Shape;174;p21"/>
          <p:cNvPicPr preferRelativeResize="0"/>
          <p:nvPr/>
        </p:nvPicPr>
        <p:blipFill rotWithShape="1">
          <a:blip r:embed="rId3">
            <a:alphaModFix/>
          </a:blip>
          <a:srcRect b="0" l="0" r="1049" t="0"/>
          <a:stretch/>
        </p:blipFill>
        <p:spPr>
          <a:xfrm>
            <a:off x="7239000" y="1360487"/>
            <a:ext cx="2766237" cy="2100262"/>
          </a:xfrm>
          <a:prstGeom prst="rect">
            <a:avLst/>
          </a:prstGeom>
          <a:noFill/>
          <a:ln>
            <a:noFill/>
          </a:ln>
        </p:spPr>
      </p:pic>
      <p:pic>
        <p:nvPicPr>
          <p:cNvPr id="175" name="Google Shape;175;p21"/>
          <p:cNvPicPr preferRelativeResize="0"/>
          <p:nvPr/>
        </p:nvPicPr>
        <p:blipFill rotWithShape="1">
          <a:blip r:embed="rId4">
            <a:alphaModFix/>
          </a:blip>
          <a:srcRect b="0" l="0" r="0" t="0"/>
          <a:stretch/>
        </p:blipFill>
        <p:spPr>
          <a:xfrm>
            <a:off x="2209800" y="1360487"/>
            <a:ext cx="2795588" cy="2109787"/>
          </a:xfrm>
          <a:prstGeom prst="rect">
            <a:avLst/>
          </a:prstGeom>
          <a:noFill/>
          <a:ln>
            <a:noFill/>
          </a:ln>
        </p:spPr>
      </p:pic>
      <p:pic>
        <p:nvPicPr>
          <p:cNvPr id="176" name="Google Shape;176;p21"/>
          <p:cNvPicPr preferRelativeResize="0"/>
          <p:nvPr/>
        </p:nvPicPr>
        <p:blipFill rotWithShape="1">
          <a:blip r:embed="rId5">
            <a:alphaModFix/>
          </a:blip>
          <a:srcRect b="0" l="0" r="1141" t="0"/>
          <a:stretch/>
        </p:blipFill>
        <p:spPr>
          <a:xfrm>
            <a:off x="2233613" y="4165599"/>
            <a:ext cx="2763689" cy="2090738"/>
          </a:xfrm>
          <a:prstGeom prst="rect">
            <a:avLst/>
          </a:prstGeom>
          <a:noFill/>
          <a:ln>
            <a:noFill/>
          </a:ln>
        </p:spPr>
      </p:pic>
      <p:pic>
        <p:nvPicPr>
          <p:cNvPr id="177" name="Google Shape;177;p21"/>
          <p:cNvPicPr preferRelativeResize="0"/>
          <p:nvPr/>
        </p:nvPicPr>
        <p:blipFill rotWithShape="1">
          <a:blip r:embed="rId6">
            <a:alphaModFix/>
          </a:blip>
          <a:srcRect b="0" l="0" r="1520" t="0"/>
          <a:stretch/>
        </p:blipFill>
        <p:spPr>
          <a:xfrm>
            <a:off x="7262813" y="4165599"/>
            <a:ext cx="2753057" cy="2100263"/>
          </a:xfrm>
          <a:prstGeom prst="rect">
            <a:avLst/>
          </a:prstGeom>
          <a:noFill/>
          <a:ln>
            <a:noFill/>
          </a:ln>
        </p:spPr>
      </p:pic>
      <p:sp>
        <p:nvSpPr>
          <p:cNvPr id="178" name="Google Shape;178;p21"/>
          <p:cNvSpPr txBox="1"/>
          <p:nvPr/>
        </p:nvSpPr>
        <p:spPr>
          <a:xfrm>
            <a:off x="8024813" y="6313487"/>
            <a:ext cx="12954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-2.0</a:t>
            </a:r>
            <a:endParaRPr/>
          </a:p>
        </p:txBody>
      </p:sp>
      <p:sp>
        <p:nvSpPr>
          <p:cNvPr id="179" name="Google Shape;179;p21"/>
          <p:cNvSpPr txBox="1"/>
          <p:nvPr/>
        </p:nvSpPr>
        <p:spPr>
          <a:xfrm>
            <a:off x="3048000" y="6299199"/>
            <a:ext cx="1347788"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-0.4</a:t>
            </a:r>
            <a:endParaRPr/>
          </a:p>
        </p:txBody>
      </p:sp>
      <p:sp>
        <p:nvSpPr>
          <p:cNvPr id="180" name="Google Shape;180;p21"/>
          <p:cNvSpPr txBox="1"/>
          <p:nvPr/>
        </p:nvSpPr>
        <p:spPr>
          <a:xfrm>
            <a:off x="7977188" y="3494087"/>
            <a:ext cx="16764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-0.03</a:t>
            </a:r>
            <a:endParaRPr/>
          </a:p>
        </p:txBody>
      </p:sp>
      <p:sp>
        <p:nvSpPr>
          <p:cNvPr id="181" name="Google Shape;181;p21"/>
          <p:cNvSpPr txBox="1"/>
          <p:nvPr/>
        </p:nvSpPr>
        <p:spPr>
          <a:xfrm>
            <a:off x="2947988" y="3494087"/>
            <a:ext cx="14478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R(s) = -0.01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