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60" r:id="rId4"/>
    <p:sldId id="263" r:id="rId5"/>
    <p:sldId id="259" r:id="rId6"/>
    <p:sldId id="261" r:id="rId7"/>
    <p:sldId id="257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900"/>
    <a:srgbClr val="61CBF4"/>
    <a:srgbClr val="FF0907"/>
    <a:srgbClr val="FF0403"/>
    <a:srgbClr val="FBD900"/>
    <a:srgbClr val="00EF00"/>
    <a:srgbClr val="1D5049"/>
    <a:srgbClr val="0F620A"/>
    <a:srgbClr val="0E0047"/>
    <a:srgbClr val="11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73"/>
  </p:normalViewPr>
  <p:slideViewPr>
    <p:cSldViewPr snapToGrid="0">
      <p:cViewPr varScale="1">
        <p:scale>
          <a:sx n="93" d="100"/>
          <a:sy n="93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F10D-7AF4-714B-91BF-437F5CD39C92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209C-F244-0A4D-B686-9A345E362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7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92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54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2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1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AB819-353A-76A5-1138-DF797AE0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B828A-CD1A-725D-7ED5-5E1FD41E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493BB-EA79-008C-9D54-93F1A57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D12A0-4C5E-681B-A0C8-E77D484B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F70D0-3338-B191-8300-0BB2074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562B-3099-65A6-945C-1DE50443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A5335C-B7F8-438C-46A2-771026C3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65DFD-AD7A-04FA-F69D-53F79FF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E431B-455B-198C-50B1-7C16687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2CA5E-C063-B067-E923-ADCD956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E301C4-D5DA-F5A5-002B-6812F040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41679-6165-1DFE-EA91-FCCFF6BE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16994-3AED-F0EE-F15B-CA2658A0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A3AEF-EF63-1493-3196-F7ADDC61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45295-39AD-4736-A180-B8FD29E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6176-3898-E065-A57F-F222A0E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EDEE-1C37-6AE4-40C0-5F5F0B9D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DB198-F605-55F3-E216-E2F31F70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38FE-EBA0-B82E-0CB4-609513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8830A-6EA5-14D0-4711-DFD0D1BF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BE8BE-807A-D5F9-486B-954FFE2F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6DBA9-E6CE-7018-0A80-4A93C2C2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49333-2499-60DA-EA3C-CE691516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7AE7A-B2C9-BAB0-10E6-770A4C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BB8FC-6BB5-BA36-A27F-9CF46377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AFB5-3B7B-E064-6531-CC152EED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F1F0E-E16D-C52F-FE16-F5453BC9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37580B-9297-383A-CC03-EB85B2F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FDD69-D9BC-D1B7-4F08-34F2DF5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CE66B-6237-2503-5E8C-509FA36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F77BC-6F92-01EE-AB17-DE9AFC8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33DC6-766E-63AF-EB99-4B91AE44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63187-B057-C5DD-4FD8-F193BD10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C70DB-217C-2500-AC52-5D47A98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08853-C8D2-B29A-6278-03B8A06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4E2692-0A41-A279-3E43-CB8520E2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35E14E-18CC-EAC4-81A0-4F09EF3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BFF882-CDF7-68A4-10CB-B871B44B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6F60D1-3401-EE8C-1F5D-3756516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D00B1-C5DE-7295-CBF9-58F18CD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D9DBB-F783-5EC6-E82E-D19D3361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233C1-1139-69E7-006A-B9ED884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AD388-CB65-501F-6223-34108421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515CA7-DAFD-C7F8-29E1-57A244F6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0A8D7C-028C-F965-ED05-2DEE2FB6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166659-EAAD-2A43-F088-A99583A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8F1B-0CD7-A0AF-8921-732423B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7CB2A-7B5D-3519-7DD0-DB1C999D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8DF1D-AA8A-5587-7F2E-B13096ED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17721-24BB-B97B-2C09-4B2FCF6C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8E254-007E-6514-E321-36AA0B9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31F0C-A601-6D14-9A8B-AB5110A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73622-8CE3-E03B-031A-E0B778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0E8E56-B9BB-5656-EAC7-1657A991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CE530-3695-8CB3-965E-ADDB13D1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53B73-6FA2-984D-87C5-E92A987B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6560D-BDF8-CB58-41C4-FBC7A56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2E283-03D1-9D13-8F6F-E165A815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9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140A1C-9355-F200-A12D-D621911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2C695-E828-1378-B354-D22C3CD3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EB5CF-CFA5-091E-7842-CD910CAD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F18E9-4E2F-A400-DA61-9530FDCB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76302-B1F1-7FCB-5012-EC716AF9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 FIX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5" y="65116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rgbClr val="0E0047"/>
          </a:solidFill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 FIX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5" y="65116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8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noFill/>
          <a:ln w="104775">
            <a:noFill/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r>
              <a:rPr lang="de-DE" sz="18000" b="1" dirty="0">
                <a:solidFill>
                  <a:schemeClr val="bg1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I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4" y="62345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4110FD1-95D2-75CD-1D51-5AAAB6CE2545}"/>
              </a:ext>
            </a:extLst>
          </p:cNvPr>
          <p:cNvSpPr txBox="1">
            <a:spLocks/>
          </p:cNvSpPr>
          <p:nvPr/>
        </p:nvSpPr>
        <p:spPr>
          <a:xfrm>
            <a:off x="4" y="0"/>
            <a:ext cx="12191999" cy="6858000"/>
          </a:xfrm>
          <a:prstGeom prst="rect">
            <a:avLst/>
          </a:prstGeom>
          <a:solidFill>
            <a:srgbClr val="0E0047"/>
          </a:solidFill>
          <a:ln w="104775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r>
              <a:rPr lang="de-DE" sz="18000" b="1" dirty="0">
                <a:solidFill>
                  <a:schemeClr val="bg1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I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4" y="62345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6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r>
              <a:rPr lang="de-DE" sz="17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1" y="2637857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8" y="1187431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4FF5F-5E70-4AF7-0A49-15EB53C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0E2A47A-83D3-B3A5-6F0A-321072176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72985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5612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19316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9B6117E8-FEAB-C059-2E67-5D062EE2594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0B67F1-D8C1-3600-1B3A-4827DC6422EC}"/>
              </a:ext>
            </a:extLst>
          </p:cNvPr>
          <p:cNvSpPr txBox="1"/>
          <p:nvPr/>
        </p:nvSpPr>
        <p:spPr>
          <a:xfrm>
            <a:off x="678873" y="49985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00EF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255C401-0BD4-6A0D-A411-69C224916D38}"/>
              </a:ext>
            </a:extLst>
          </p:cNvPr>
          <p:cNvSpPr txBox="1"/>
          <p:nvPr/>
        </p:nvSpPr>
        <p:spPr>
          <a:xfrm>
            <a:off x="6137564" y="48261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61CBF4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W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472F83-4645-3E92-72BD-55ADE5E7FE76}"/>
              </a:ext>
            </a:extLst>
          </p:cNvPr>
          <p:cNvSpPr txBox="1"/>
          <p:nvPr/>
        </p:nvSpPr>
        <p:spPr>
          <a:xfrm>
            <a:off x="658091" y="351719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FBD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E065E22-BB0B-F38E-3002-C5E4E073DCDC}"/>
              </a:ext>
            </a:extLst>
          </p:cNvPr>
          <p:cNvSpPr txBox="1"/>
          <p:nvPr/>
        </p:nvSpPr>
        <p:spPr>
          <a:xfrm>
            <a:off x="6106391" y="3517193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FC6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T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D982AD5-26E2-775E-49E7-286FCDFB2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04183"/>
              </p:ext>
            </p:extLst>
          </p:nvPr>
        </p:nvGraphicFramePr>
        <p:xfrm>
          <a:off x="616528" y="365125"/>
          <a:ext cx="10875818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909">
                  <a:extLst>
                    <a:ext uri="{9D8B030D-6E8A-4147-A177-3AD203B41FA5}">
                      <a16:colId xmlns:a16="http://schemas.microsoft.com/office/drawing/2014/main" val="1179980276"/>
                    </a:ext>
                  </a:extLst>
                </a:gridCol>
                <a:gridCol w="5437909">
                  <a:extLst>
                    <a:ext uri="{9D8B030D-6E8A-4147-A177-3AD203B41FA5}">
                      <a16:colId xmlns:a16="http://schemas.microsoft.com/office/drawing/2014/main" val="938926286"/>
                    </a:ext>
                  </a:extLst>
                </a:gridCol>
              </a:tblGrid>
              <a:tr h="1696583">
                <a:tc>
                  <a:txBody>
                    <a:bodyPr/>
                    <a:lstStyle/>
                    <a:p>
                      <a:r>
                        <a:rPr lang="en-US" dirty="0"/>
                        <a:t>STRENGTHS: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User Experience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User feedback as a frame </a:t>
                      </a:r>
                      <a:r>
                        <a:rPr lang="en-US" sz="1400" b="0" i="0" u="none" strike="noStrike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following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 traffic light scheme is intuitive and user-friendly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Technology Stack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Advanced and secure technology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Strategic Partnerships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Collaborations with other tech companies, platforms or health organizations 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Compliance with Privacy Laws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Adherence to GDPR, </a:t>
                      </a:r>
                      <a:r>
                        <a:rPr lang="en-US" sz="1400" b="0" i="0" u="none" strike="noStrike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CCPA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etc.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Trust and Transparency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Open communication about data privacy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Sophisticated Monitoring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tracking performance, user behavior, 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F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WEAKNESSES: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ack of business experience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Limited resources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Budget constraints, small team, etc.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Scalability issues unknown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may be challenging to handle increased users or data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Technical issues unknown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may encounter bugs, slow performance...more testing to be done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Marketing strategy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Limited reach due to limited resources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Dependency on Third-Party Platforms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For example, reliance on app stores which might limit expansion or control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User Concerns about Privacy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Potential user skepticism or resistance to ergonomic video monitoring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CBF4">
                        <a:alpha val="7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9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bg1"/>
                          </a:solidFill>
                        </a:rPr>
                        <a:t>OPPORTUNITIES: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Technological advancements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Leveraging new lightweight models, better packages, etc.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Regulatory changes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Stricter workplace regulation laws or policies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Partnerships or alliances with health insurances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Integration Possibilities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Opportunities to integrate with other apps, platforms, or services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Innovative Privacy Solutions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Developing new ways to safeguard user data while maintaining functionality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Adding new features and growing into other markets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e.g. ergonomic monitoring of manual labor, physiotherapy, and workout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00">
                        <a:alpha val="7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>
                          <a:solidFill>
                            <a:schemeClr val="bg1"/>
                          </a:solidFill>
                        </a:rPr>
                        <a:t>THREATS: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Competitive Market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similar offerings or big tech companies adapting our product and adding it on operating system level or within an office suite (e.g. Microsoft 365)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Regulatory Challenges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EU AI Act could impose restrictions or require costly compliance measures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Changes in consumer preferences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Increasing skepticism towards AI, less remote work or also a cultural development towards less long-term health orientation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Economic Downturns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Which could impact funding or consumer spending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Public Perception and Trust Issues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Perceived (or real) privacy concerns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6900">
                        <a:alpha val="8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8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97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5B962-EF06-90A8-F7E0-AAAEF791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2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Macintosh PowerPoint</Application>
  <PresentationFormat>Breitbild</PresentationFormat>
  <Paragraphs>43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Aptos</vt:lpstr>
      <vt:lpstr>Aptos Display</vt:lpstr>
      <vt:lpstr>Arial</vt:lpstr>
      <vt:lpstr>Avenir Black</vt:lpstr>
      <vt:lpstr>Avenir Book</vt:lpstr>
      <vt:lpstr>Avenir Heavy</vt:lpstr>
      <vt:lpstr>Biome</vt:lpstr>
      <vt:lpstr>Courier New</vt:lpstr>
      <vt:lpstr>Phosphate Inline</vt:lpstr>
      <vt:lpstr>Office</vt:lpstr>
      <vt:lpstr>POSE FIX</vt:lpstr>
      <vt:lpstr>POSE FIX</vt:lpstr>
      <vt:lpstr>POSEFIXI</vt:lpstr>
      <vt:lpstr>POSEFIXI</vt:lpstr>
      <vt:lpstr>POSEFIX</vt:lpstr>
      <vt:lpstr>       POSEFIX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FIX</dc:title>
  <dc:creator>Wahl, Sara</dc:creator>
  <cp:lastModifiedBy>Wahl, Sara</cp:lastModifiedBy>
  <cp:revision>5</cp:revision>
  <dcterms:created xsi:type="dcterms:W3CDTF">2024-01-21T11:50:36Z</dcterms:created>
  <dcterms:modified xsi:type="dcterms:W3CDTF">2024-01-21T15:14:24Z</dcterms:modified>
</cp:coreProperties>
</file>