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265" r:id="rId2"/>
    <p:sldId id="261" r:id="rId3"/>
    <p:sldId id="259" r:id="rId4"/>
    <p:sldId id="271" r:id="rId5"/>
    <p:sldId id="264" r:id="rId6"/>
    <p:sldId id="268" r:id="rId7"/>
    <p:sldId id="269" r:id="rId8"/>
    <p:sldId id="270" r:id="rId9"/>
    <p:sldId id="267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5A00"/>
    <a:srgbClr val="61CBF4"/>
    <a:srgbClr val="9AEE12"/>
    <a:srgbClr val="7DEF6A"/>
    <a:srgbClr val="FE4A4C"/>
    <a:srgbClr val="FF005A"/>
    <a:srgbClr val="FBD900"/>
    <a:srgbClr val="FC6900"/>
    <a:srgbClr val="FF0403"/>
    <a:srgbClr val="00E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74"/>
    <p:restoredTop sz="94694"/>
  </p:normalViewPr>
  <p:slideViewPr>
    <p:cSldViewPr snapToGrid="0">
      <p:cViewPr varScale="1">
        <p:scale>
          <a:sx n="93" d="100"/>
          <a:sy n="93" d="100"/>
        </p:scale>
        <p:origin x="216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EF10D-7AF4-714B-91BF-437F5CD39C92}" type="datetimeFigureOut">
              <a:rPr lang="de-DE" smtClean="0"/>
              <a:t>21.01.24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E209C-F244-0A4D-B686-9A345E362A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1976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E209C-F244-0A4D-B686-9A345E362A9E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7950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E209C-F244-0A4D-B686-9A345E362A9E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8912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E209C-F244-0A4D-B686-9A345E362A9E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20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1AB819-353A-76A5-1138-DF797AE06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21B828A-CD1A-725D-7ED5-5E1FD41E6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0493BB-EA79-008C-9D54-93F1A5736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7BFF6-FBDB-E046-944E-398277F13665}" type="datetime1">
              <a:rPr lang="de-DE" smtClean="0"/>
              <a:t>21.01.24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ED12A0-4C5E-681B-A0C8-E77D484B7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EF70D0-3338-B191-8300-0BB20744C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73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9E562B-3099-65A6-945C-1DE50443F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7A5335C-B7F8-438C-46A2-771026C31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B65DFD-AD7A-04FA-F69D-53F79FFB4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978B8-1E7C-0D46-BCC3-4851292D7F21}" type="datetime1">
              <a:rPr lang="de-DE" smtClean="0"/>
              <a:t>21.01.24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0E431B-455B-198C-50B1-7C1668751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42CA5E-C063-B067-E923-ADCD95606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3843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5E301C4-D5DA-F5A5-002B-6812F04029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5941679-6165-1DFE-EA91-FCCFF6BEF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516994-3AED-F0EE-F15B-CA2658A07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7D0A-30F5-F641-8508-85E7B5EC8E5A}" type="datetime1">
              <a:rPr lang="de-DE" smtClean="0"/>
              <a:t>21.01.24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2A3AEF-EF63-1493-3196-F7ADDC61A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345295-39AD-4736-A180-B8FD29E48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6102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0F6176-3898-E065-A57F-F222A0E44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B1EDEE-1C37-6AE4-40C0-5F5F0B9DE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2DB198-F605-55F3-E216-E2F31F70F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338CE-C6A2-2547-A7AB-26FEFAD197B2}" type="datetime1">
              <a:rPr lang="de-DE" smtClean="0"/>
              <a:t>21.01.24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0338FE-EBA0-B82E-0CB4-609513C3B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08830A-6EA5-14D0-4711-DFD0D1BF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5301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EBE8BE-807A-D5F9-486B-954FFE2F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46DBA9-E6CE-7018-0A80-4A93C2C2C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F49333-2499-60DA-EA3C-CE6915169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6716-789A-BB4F-9E33-D73DCB6B85B8}" type="datetime1">
              <a:rPr lang="de-DE" smtClean="0"/>
              <a:t>21.01.24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57AE7A-B2C9-BAB0-10E6-770A4C3F9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FBB8FC-6BB5-BA36-A27F-9CF463775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179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B1AFB5-3B7B-E064-6531-CC152EEDD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6F1F0E-E16D-C52F-FE16-F5453BC9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5509" y="1840923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537580B-9297-383A-CC03-EB85B2F86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09509" y="1840923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3FDD69-D9BC-D1B7-4F08-34F2DF505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670C6-14C7-8843-A1D0-413E6BDF2016}" type="datetime1">
              <a:rPr lang="de-DE" smtClean="0"/>
              <a:t>21.01.24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ACE66B-6237-2503-5E8C-509FA36E1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8F77BC-6F92-01EE-AB17-DE9AFC8BF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492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733DC6-766E-63AF-EB99-4B91AE443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509" y="378980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C63187-B057-C5DD-4FD8-F193BD100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5509" y="169501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8C70DB-217C-2500-AC52-5D47A9891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75509" y="2518930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6C08853-C8D2-B29A-6278-03B8A0661F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07921" y="169501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14E2692-0A41-A279-3E43-CB8520E2F0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07921" y="2518930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E35E14E-18CC-EAC4-81A0-4F09EF31D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704D-0D0F-E44C-BC54-E21304E035D8}" type="datetime1">
              <a:rPr lang="de-DE" smtClean="0"/>
              <a:t>21.01.24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EBFF882-CDF7-68A4-10CB-B871B44B8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56F60D1-3401-EE8C-1F5D-3756516C7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8808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BD00B1-C5DE-7295-CBF9-58F18CD63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B6D9DBB-F783-5EC6-E82E-D19D33617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5F39-4285-5647-AF27-7622D256EA41}" type="datetime1">
              <a:rPr lang="de-DE" smtClean="0"/>
              <a:t>21.01.24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89233C1-1139-69E7-006A-B9ED884F5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2AD388-CB65-501F-6223-34108421A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88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E515CA7-DAFD-C7F8-29E1-57A244F63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8E13-10DD-5748-9257-DA65919D8CC0}" type="datetime1">
              <a:rPr lang="de-DE" smtClean="0"/>
              <a:t>21.01.24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80A8D7C-028C-F965-ED05-2DEE2FB6A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166659-EAAD-2A43-F088-A99583A29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768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9E8F1B-0CD7-A0AF-8921-732423BDE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C7CB2A-7B5D-3519-7DD0-DB1C999D9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A78DF1D-AA8A-5587-7F2E-B13096EDB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D17721-24BB-B97B-2C09-4B2FCF6CF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E2F9-CF89-F04A-8287-6DD183E6562F}" type="datetime1">
              <a:rPr lang="de-DE" smtClean="0"/>
              <a:t>21.01.24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E8E254-007E-6514-E321-36AA0B9C5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631F0C-A601-6D14-9A8B-AB5110A8D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3638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B73622-8CE3-E03B-031A-E0B778670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80E8E56-B9BB-5656-EAC7-1657A9912D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C6CE530-3695-8CB3-965E-ADDB13D1B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F53B73-6FA2-984D-87C5-E92A987B3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8BE1-7C8A-454A-87E9-2440595DCB79}" type="datetime1">
              <a:rPr lang="de-DE" smtClean="0"/>
              <a:t>21.01.24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E6560D-BDF8-CB58-41C4-FBC7A5654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82E283-03D1-9D13-8F6F-E165A815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9909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9140A1C-9355-F200-A12D-D62191141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509" y="3512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E2C695-E828-1378-B354-D22C3CD39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5509" y="181177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2EB5CF-CFA5-091E-7842-CD910CAD4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308F62-4268-E946-AF09-D1BD58EF5C97}" type="datetime1">
              <a:rPr lang="de-DE" smtClean="0"/>
              <a:t>21.01.24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1F18E9-4E2F-A400-DA61-9530FDCB2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676302-B1F1-7FCB-5012-EC716AF9C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790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F8E338-8F5B-1449-85CA-DE39DC2EF388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Grafik 9" descr="Ein Bild, das Stuhl, Design, Mobiliar enthält.&#10;&#10;Automatisch generierte Beschreibung">
            <a:extLst>
              <a:ext uri="{FF2B5EF4-FFF2-40B4-BE49-F238E27FC236}">
                <a16:creationId xmlns:a16="http://schemas.microsoft.com/office/drawing/2014/main" id="{8D05FFA5-7505-6D1A-CF3D-9A3E02CD056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5065727"/>
            <a:ext cx="1272594" cy="191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9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Avenir Heavy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258236-5858-64A2-6F1D-648EA7886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6858000"/>
          </a:xfrm>
          <a:solidFill>
            <a:schemeClr val="bg1"/>
          </a:solidFill>
          <a:ln w="104775">
            <a:noFill/>
          </a:ln>
        </p:spPr>
        <p:txBody>
          <a:bodyPr anchor="ctr">
            <a:normAutofit/>
          </a:bodyPr>
          <a:lstStyle/>
          <a:p>
            <a:pPr algn="l"/>
            <a:r>
              <a:rPr lang="de-DE" sz="15000" b="1" dirty="0">
                <a:solidFill>
                  <a:srgbClr val="FF0000"/>
                </a:solidFill>
                <a:latin typeface="Biome" panose="020B0604020202020204" pitchFamily="34" charset="0"/>
                <a:cs typeface="Biome" panose="020B0604020202020204" pitchFamily="34" charset="0"/>
              </a:rPr>
              <a:t>       POSEFIX</a:t>
            </a:r>
            <a:endParaRPr lang="de-DE" sz="18000" b="1" dirty="0">
              <a:solidFill>
                <a:srgbClr val="FF0000"/>
              </a:solidFill>
              <a:latin typeface="Biome" panose="020B0604020202020204" pitchFamily="34" charset="0"/>
              <a:cs typeface="Biome" panose="020B0604020202020204" pitchFamily="34" charset="0"/>
            </a:endParaRPr>
          </a:p>
        </p:txBody>
      </p:sp>
      <p:pic>
        <p:nvPicPr>
          <p:cNvPr id="4" name="Grafik 3" descr="Ein Bild, das Stuhl, Design, Mobiliar enthält.&#10;&#10;Automatisch generierte Beschreibung">
            <a:extLst>
              <a:ext uri="{FF2B5EF4-FFF2-40B4-BE49-F238E27FC236}">
                <a16:creationId xmlns:a16="http://schemas.microsoft.com/office/drawing/2014/main" id="{EB43AE25-30B9-89EA-895F-2E6CEE4FE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298" y="1187431"/>
            <a:ext cx="2392796" cy="359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023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635AD9F4-BEBD-D32D-886F-F51F6BA16FE2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1999" cy="6858000"/>
          </a:xfrm>
          <a:prstGeom prst="rect">
            <a:avLst/>
          </a:prstGeom>
          <a:noFill/>
          <a:ln w="57150">
            <a:solidFill>
              <a:srgbClr val="1D5049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19000" b="1">
              <a:solidFill>
                <a:srgbClr val="FF0000"/>
              </a:solidFill>
              <a:latin typeface="Biome" panose="020B0604020202020204" pitchFamily="34" charset="0"/>
              <a:cs typeface="Biome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081AAB7-5B71-F244-BA57-CDE28A39E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5B962-EF06-90A8-F7E0-AAAEF7917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1528A3-3124-CCC7-FAE7-6969AE022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84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258236-5858-64A2-6F1D-648EA7886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6858000"/>
          </a:xfrm>
          <a:solidFill>
            <a:schemeClr val="bg1"/>
          </a:solidFill>
          <a:ln w="104775">
            <a:noFill/>
          </a:ln>
        </p:spPr>
        <p:txBody>
          <a:bodyPr anchor="ctr">
            <a:normAutofit/>
          </a:bodyPr>
          <a:lstStyle/>
          <a:p>
            <a:pPr algn="l"/>
            <a:r>
              <a:rPr lang="de-DE" sz="15000" b="1" dirty="0">
                <a:solidFill>
                  <a:srgbClr val="FF0000"/>
                </a:solidFill>
                <a:latin typeface="Biome" panose="020B0604020202020204" pitchFamily="34" charset="0"/>
                <a:cs typeface="Biome" panose="020B0604020202020204" pitchFamily="34" charset="0"/>
              </a:rPr>
              <a:t>       </a:t>
            </a:r>
            <a:r>
              <a:rPr lang="de-DE" sz="15000" b="1" dirty="0">
                <a:solidFill>
                  <a:srgbClr val="C00000"/>
                </a:solidFill>
                <a:latin typeface="Biome" panose="020B0604020202020204" pitchFamily="34" charset="0"/>
                <a:cs typeface="Biome" panose="020B0604020202020204" pitchFamily="34" charset="0"/>
              </a:rPr>
              <a:t>POSEFIX</a:t>
            </a:r>
            <a:endParaRPr lang="de-DE" sz="18000" b="1" dirty="0">
              <a:solidFill>
                <a:srgbClr val="C00000"/>
              </a:solidFill>
              <a:latin typeface="Biome" panose="020B0604020202020204" pitchFamily="34" charset="0"/>
              <a:cs typeface="Biome" panose="020B0604020202020204" pitchFamily="34" charset="0"/>
            </a:endParaRPr>
          </a:p>
        </p:txBody>
      </p:sp>
      <p:pic>
        <p:nvPicPr>
          <p:cNvPr id="4" name="Grafik 3" descr="Ein Bild, das Stuhl, Design, Mobiliar enthält.&#10;&#10;Automatisch generierte Beschreibung">
            <a:extLst>
              <a:ext uri="{FF2B5EF4-FFF2-40B4-BE49-F238E27FC236}">
                <a16:creationId xmlns:a16="http://schemas.microsoft.com/office/drawing/2014/main" id="{EB43AE25-30B9-89EA-895F-2E6CEE4FE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298" y="1187431"/>
            <a:ext cx="2392796" cy="359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475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258236-5858-64A2-6F1D-648EA7886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6858000"/>
          </a:xfr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anchor="ctr">
            <a:normAutofit/>
          </a:bodyPr>
          <a:lstStyle/>
          <a:p>
            <a:r>
              <a:rPr lang="de-DE" sz="15000" b="1" dirty="0">
                <a:solidFill>
                  <a:srgbClr val="FF0000"/>
                </a:solidFill>
                <a:latin typeface="Biome" panose="020B0604020202020204" pitchFamily="34" charset="0"/>
                <a:cs typeface="Biome" panose="020B0604020202020204" pitchFamily="34" charset="0"/>
              </a:rPr>
              <a:t>     </a:t>
            </a:r>
            <a:r>
              <a:rPr lang="de-DE" sz="15000" b="1" dirty="0">
                <a:solidFill>
                  <a:srgbClr val="C00000"/>
                </a:solidFill>
                <a:latin typeface="Biome" panose="020B0604020202020204" pitchFamily="34" charset="0"/>
                <a:cs typeface="Biome" panose="020B0604020202020204" pitchFamily="34" charset="0"/>
              </a:rPr>
              <a:t>POSEFIX</a:t>
            </a:r>
          </a:p>
        </p:txBody>
      </p:sp>
      <p:pic>
        <p:nvPicPr>
          <p:cNvPr id="4" name="Grafik 3" descr="Ein Bild, das Stuhl, Design, Mobiliar enthält.&#10;&#10;Automatisch generierte Beschreibung">
            <a:extLst>
              <a:ext uri="{FF2B5EF4-FFF2-40B4-BE49-F238E27FC236}">
                <a16:creationId xmlns:a16="http://schemas.microsoft.com/office/drawing/2014/main" id="{EB43AE25-30B9-89EA-895F-2E6CEE4FE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96" y="1260763"/>
            <a:ext cx="2350327" cy="352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243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9B6117E8-FEAB-C059-2E67-5D062EE25944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1999" cy="6858000"/>
          </a:xfrm>
          <a:prstGeom prst="rect">
            <a:avLst/>
          </a:prstGeom>
          <a:noFill/>
          <a:ln w="57150">
            <a:solidFill>
              <a:srgbClr val="1D5049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19000" b="1" dirty="0">
              <a:solidFill>
                <a:srgbClr val="FF0000"/>
              </a:solidFill>
              <a:latin typeface="Biome" panose="020B0604020202020204" pitchFamily="34" charset="0"/>
              <a:cs typeface="Biome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24FF5F-5E70-4AF7-0A49-15EB53C16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D76373-59FB-A18A-3729-47307C5DF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4</a:t>
            </a:fld>
            <a:endParaRPr lang="de-DE" dirty="0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2D861ABD-6CF0-10F9-81C4-6C592A745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/ Problem</a:t>
            </a:r>
          </a:p>
          <a:p>
            <a:r>
              <a:rPr lang="en-US" dirty="0"/>
              <a:t>Solution / Business Idea</a:t>
            </a:r>
          </a:p>
          <a:p>
            <a:r>
              <a:rPr lang="en-US" dirty="0"/>
              <a:t>Technique</a:t>
            </a:r>
          </a:p>
          <a:p>
            <a:r>
              <a:rPr lang="en-US" dirty="0"/>
              <a:t>Implementation / Team</a:t>
            </a:r>
          </a:p>
          <a:p>
            <a:r>
              <a:rPr lang="en-US" dirty="0"/>
              <a:t>Competition</a:t>
            </a:r>
          </a:p>
          <a:p>
            <a:r>
              <a:rPr lang="en-US" dirty="0"/>
              <a:t>Marketing</a:t>
            </a:r>
          </a:p>
          <a:p>
            <a:r>
              <a:rPr lang="en-US" dirty="0"/>
              <a:t>Timeline</a:t>
            </a:r>
          </a:p>
          <a:p>
            <a:r>
              <a:rPr lang="en-US" dirty="0"/>
              <a:t>Business Model and Numbers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686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0361D6B9-91F7-2C6D-798F-D57D7BA3A1BF}"/>
              </a:ext>
            </a:extLst>
          </p:cNvPr>
          <p:cNvSpPr txBox="1"/>
          <p:nvPr/>
        </p:nvSpPr>
        <p:spPr>
          <a:xfrm>
            <a:off x="1" y="0"/>
            <a:ext cx="12191999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5000" dirty="0">
                <a:solidFill>
                  <a:srgbClr val="7DEF6A"/>
                </a:solidFill>
                <a:latin typeface="Phosphate Inline" panose="02000506050000020004" pitchFamily="2" charset="77"/>
                <a:cs typeface="Phosphate Inline" panose="02000506050000020004" pitchFamily="2" charset="77"/>
              </a:rPr>
              <a:t>S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35AD9F4-BEBD-D32D-886F-F51F6BA16FE2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rgbClr val="9AEE12">
              <a:alpha val="60000"/>
            </a:srgbClr>
          </a:solidFill>
          <a:ln w="57150">
            <a:solidFill>
              <a:srgbClr val="1D5049"/>
            </a:solidFill>
          </a:ln>
        </p:spPr>
        <p:txBody>
          <a:bodyPr vert="horz" lIns="180000" tIns="108000" rIns="180000" bIns="108000" rtlCol="0" anchor="t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0" b="1" dirty="0">
                <a:solidFill>
                  <a:schemeClr val="bg1"/>
                </a:solidFill>
              </a:rPr>
              <a:t>STRENGTHS:</a:t>
            </a:r>
          </a:p>
          <a:p>
            <a:pPr marL="171450" indent="-171450">
              <a:lnSpc>
                <a:spcPct val="270000"/>
              </a:lnSpc>
              <a:buFont typeface="Courier New" panose="02070309020205020404" pitchFamily="49" charset="0"/>
              <a:buChar char="o"/>
            </a:pPr>
            <a:r>
              <a:rPr lang="en-US" sz="9600" b="1" i="0" u="none" strike="noStrike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Heavy" panose="02000503020000020003" pitchFamily="2" charset="0"/>
                <a:ea typeface="+mn-ea"/>
                <a:cs typeface="+mn-cs"/>
              </a:rPr>
              <a:t> User Experience</a:t>
            </a:r>
            <a:r>
              <a:rPr lang="en-US" sz="9600" b="0" i="0" u="none" strike="noStrike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: intuitive and user-friendly feedback as frame </a:t>
            </a:r>
            <a:r>
              <a:rPr lang="en-US" sz="9600" b="0" i="0" u="none" strike="noStrike" kern="1200" noProof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in </a:t>
            </a:r>
            <a:r>
              <a:rPr lang="en-US" sz="9600" b="0" i="0" u="none" strike="noStrike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traffic light scheme </a:t>
            </a:r>
          </a:p>
          <a:p>
            <a:pPr marL="171450" indent="-171450">
              <a:lnSpc>
                <a:spcPct val="270000"/>
              </a:lnSpc>
              <a:buFont typeface="Courier New" panose="02070309020205020404" pitchFamily="49" charset="0"/>
              <a:buChar char="o"/>
            </a:pPr>
            <a:r>
              <a:rPr lang="en-US" sz="9600" b="1" i="0" u="none" strike="noStrike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Heavy" panose="02000503020000020003" pitchFamily="2" charset="0"/>
                <a:ea typeface="+mn-ea"/>
                <a:cs typeface="+mn-cs"/>
              </a:rPr>
              <a:t> Technology Stack</a:t>
            </a:r>
            <a:r>
              <a:rPr lang="en-US" sz="9600" b="0" i="0" u="none" strike="noStrike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: Advanced and secure technology</a:t>
            </a:r>
          </a:p>
          <a:p>
            <a:pPr marL="171450" indent="-171450">
              <a:lnSpc>
                <a:spcPct val="270000"/>
              </a:lnSpc>
              <a:buFont typeface="Courier New" panose="02070309020205020404" pitchFamily="49" charset="0"/>
              <a:buChar char="o"/>
            </a:pPr>
            <a:r>
              <a:rPr lang="en-US" sz="9600" b="1" i="0" u="none" strike="noStrike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Heavy" panose="02000503020000020003" pitchFamily="2" charset="0"/>
                <a:ea typeface="+mn-ea"/>
                <a:cs typeface="+mn-cs"/>
              </a:rPr>
              <a:t> Strategic Partnerships</a:t>
            </a:r>
            <a:r>
              <a:rPr lang="en-US" sz="9600" b="0" i="0" u="none" strike="noStrike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: with tech companies, platforms or health organizations </a:t>
            </a:r>
          </a:p>
          <a:p>
            <a:pPr marL="171450" indent="-171450">
              <a:lnSpc>
                <a:spcPct val="270000"/>
              </a:lnSpc>
              <a:buFont typeface="Courier New" panose="02070309020205020404" pitchFamily="49" charset="0"/>
              <a:buChar char="o"/>
            </a:pPr>
            <a:r>
              <a:rPr lang="en-US" sz="9600" b="1" i="0" u="none" strike="noStrike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Heavy" panose="02000503020000020003" pitchFamily="2" charset="0"/>
                <a:ea typeface="+mn-ea"/>
                <a:cs typeface="+mn-cs"/>
              </a:rPr>
              <a:t> Compliance with Privacy Laws</a:t>
            </a:r>
            <a:r>
              <a:rPr lang="en-US" sz="9600" b="0" i="0" u="none" strike="noStrike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: Adherence to GDPR, </a:t>
            </a:r>
            <a:r>
              <a:rPr lang="en-US" sz="9600" b="0" i="0" u="none" strike="noStrike" kern="1200" noProof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CCPA</a:t>
            </a:r>
            <a:r>
              <a:rPr lang="en-US" sz="9600" b="0" i="0" u="none" strike="noStrike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, etc.</a:t>
            </a:r>
          </a:p>
          <a:p>
            <a:pPr marL="171450" indent="-171450">
              <a:lnSpc>
                <a:spcPct val="270000"/>
              </a:lnSpc>
              <a:buFont typeface="Courier New" panose="02070309020205020404" pitchFamily="49" charset="0"/>
              <a:buChar char="o"/>
            </a:pPr>
            <a:r>
              <a:rPr lang="en-US" sz="9600" b="1" i="0" u="none" strike="noStrike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Heavy" panose="02000503020000020003" pitchFamily="2" charset="0"/>
                <a:ea typeface="+mn-ea"/>
                <a:cs typeface="+mn-cs"/>
              </a:rPr>
              <a:t> Trust and Transparency</a:t>
            </a:r>
            <a:r>
              <a:rPr lang="en-US" sz="9600" b="0" i="0" u="none" strike="noStrike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: Open communication about data privacy</a:t>
            </a:r>
          </a:p>
          <a:p>
            <a:pPr marL="171450" indent="-171450">
              <a:lnSpc>
                <a:spcPct val="270000"/>
              </a:lnSpc>
              <a:buFont typeface="Courier New" panose="02070309020205020404" pitchFamily="49" charset="0"/>
              <a:buChar char="o"/>
            </a:pPr>
            <a:r>
              <a:rPr lang="en-US" sz="9600" b="1" i="0" u="none" strike="noStrike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Heavy" panose="02000503020000020003" pitchFamily="2" charset="0"/>
                <a:ea typeface="+mn-ea"/>
                <a:cs typeface="+mn-cs"/>
              </a:rPr>
              <a:t> Sophisticated Monitoring</a:t>
            </a:r>
            <a:r>
              <a:rPr lang="en-US" sz="9600" b="0" i="0" u="none" strike="noStrike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: tracking performance, user behavior, etc.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9AD7A32-98D8-FB48-D59C-2645C9549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9220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EF4FDC3-E994-B813-BB11-A16426027CD1}"/>
              </a:ext>
            </a:extLst>
          </p:cNvPr>
          <p:cNvSpPr txBox="1"/>
          <p:nvPr/>
        </p:nvSpPr>
        <p:spPr>
          <a:xfrm>
            <a:off x="1" y="0"/>
            <a:ext cx="12191999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5000" dirty="0">
                <a:solidFill>
                  <a:srgbClr val="61CBF4"/>
                </a:solidFill>
                <a:latin typeface="Phosphate Inline" panose="02000506050000020004" pitchFamily="2" charset="77"/>
                <a:cs typeface="Phosphate Inline" panose="02000506050000020004" pitchFamily="2" charset="77"/>
              </a:rPr>
              <a:t>W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35AD9F4-BEBD-D32D-886F-F51F6BA16FE2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rgbClr val="61CBF4">
              <a:alpha val="60784"/>
            </a:srgbClr>
          </a:solidFill>
          <a:ln w="57150">
            <a:solidFill>
              <a:srgbClr val="1D5049"/>
            </a:solidFill>
          </a:ln>
        </p:spPr>
        <p:txBody>
          <a:bodyPr vert="horz" lIns="180000" tIns="108000" rIns="180000" bIns="108000" rtlCol="0" anchor="t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0" b="1" dirty="0">
                <a:solidFill>
                  <a:schemeClr val="bg1"/>
                </a:solidFill>
              </a:rPr>
              <a:t>WEAKNESSES:</a:t>
            </a:r>
          </a:p>
          <a:p>
            <a:pPr marL="285750" indent="-285750">
              <a:lnSpc>
                <a:spcPct val="270000"/>
              </a:lnSpc>
              <a:buFont typeface="Courier New" panose="02070309020205020404" pitchFamily="49" charset="0"/>
              <a:buChar char="o"/>
            </a:pPr>
            <a:r>
              <a:rPr lang="de-DE" sz="9600" b="1" i="0" u="none" strike="noStrike" kern="1200" dirty="0">
                <a:solidFill>
                  <a:schemeClr val="bg2">
                    <a:lumMod val="25000"/>
                  </a:schemeClr>
                </a:solidFill>
                <a:effectLst/>
                <a:latin typeface="Avenir Heavy" panose="02000503020000020003" pitchFamily="2" charset="0"/>
                <a:ea typeface="+mn-ea"/>
                <a:cs typeface="+mn-cs"/>
              </a:rPr>
              <a:t>L</a:t>
            </a:r>
            <a:r>
              <a:rPr lang="en-US" sz="9600" b="1" i="0" u="none" strike="noStrike" kern="1200" noProof="0" dirty="0">
                <a:solidFill>
                  <a:schemeClr val="bg2">
                    <a:lumMod val="25000"/>
                  </a:schemeClr>
                </a:solidFill>
                <a:effectLst/>
                <a:latin typeface="Avenir Heavy" panose="02000503020000020003" pitchFamily="2" charset="0"/>
                <a:ea typeface="+mn-ea"/>
                <a:cs typeface="+mn-cs"/>
              </a:rPr>
              <a:t>ack of business experience</a:t>
            </a:r>
          </a:p>
          <a:p>
            <a:pPr marL="285750" indent="-285750">
              <a:lnSpc>
                <a:spcPct val="220000"/>
              </a:lnSpc>
              <a:buFont typeface="Courier New" panose="02070309020205020404" pitchFamily="49" charset="0"/>
              <a:buChar char="o"/>
            </a:pPr>
            <a:r>
              <a:rPr lang="en-US" sz="9600" b="1" i="0" u="none" strike="noStrike" kern="1200" noProof="0" dirty="0">
                <a:solidFill>
                  <a:schemeClr val="bg2">
                    <a:lumMod val="25000"/>
                  </a:schemeClr>
                </a:solidFill>
                <a:effectLst/>
                <a:latin typeface="Avenir Heavy" panose="02000503020000020003" pitchFamily="2" charset="0"/>
                <a:ea typeface="+mn-ea"/>
                <a:cs typeface="+mn-cs"/>
              </a:rPr>
              <a:t>Limited resources</a:t>
            </a:r>
            <a:r>
              <a:rPr lang="en-US" sz="9600" b="0" i="0" u="none" strike="noStrike" kern="1200" noProof="0" dirty="0">
                <a:solidFill>
                  <a:schemeClr val="bg2">
                    <a:lumMod val="25000"/>
                  </a:schemeClr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: Budget constraints, small team, etc.</a:t>
            </a:r>
          </a:p>
          <a:p>
            <a:pPr marL="285750" indent="-285750">
              <a:lnSpc>
                <a:spcPct val="220000"/>
              </a:lnSpc>
              <a:buFont typeface="Courier New" panose="02070309020205020404" pitchFamily="49" charset="0"/>
              <a:buChar char="o"/>
            </a:pPr>
            <a:r>
              <a:rPr lang="en-US" sz="9600" b="1" i="0" u="none" strike="noStrike" kern="1200" noProof="0" dirty="0">
                <a:solidFill>
                  <a:schemeClr val="bg2">
                    <a:lumMod val="25000"/>
                  </a:schemeClr>
                </a:solidFill>
                <a:effectLst/>
                <a:latin typeface="Avenir Heavy" panose="02000503020000020003" pitchFamily="2" charset="0"/>
                <a:ea typeface="+mn-ea"/>
                <a:cs typeface="+mn-cs"/>
              </a:rPr>
              <a:t>Scalability issues unknown</a:t>
            </a:r>
            <a:r>
              <a:rPr lang="en-US" sz="9600" b="0" i="0" u="none" strike="noStrike" kern="1200" noProof="0" dirty="0">
                <a:solidFill>
                  <a:schemeClr val="bg2">
                    <a:lumMod val="25000"/>
                  </a:schemeClr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: challenge to handle increased users or data</a:t>
            </a:r>
          </a:p>
          <a:p>
            <a:pPr marL="285750" indent="-285750">
              <a:lnSpc>
                <a:spcPct val="220000"/>
              </a:lnSpc>
              <a:buFont typeface="Courier New" panose="02070309020205020404" pitchFamily="49" charset="0"/>
              <a:buChar char="o"/>
            </a:pPr>
            <a:r>
              <a:rPr lang="en-US" sz="9600" b="1" i="0" u="none" strike="noStrike" kern="1200" noProof="0" dirty="0">
                <a:solidFill>
                  <a:schemeClr val="bg2">
                    <a:lumMod val="25000"/>
                  </a:schemeClr>
                </a:solidFill>
                <a:effectLst/>
                <a:latin typeface="Avenir Heavy" panose="02000503020000020003" pitchFamily="2" charset="0"/>
                <a:ea typeface="+mn-ea"/>
                <a:cs typeface="+mn-cs"/>
              </a:rPr>
              <a:t>Technical issues unknown</a:t>
            </a:r>
            <a:r>
              <a:rPr lang="en-US" sz="9600" b="0" i="0" u="none" strike="noStrike" kern="1200" noProof="0" dirty="0">
                <a:solidFill>
                  <a:schemeClr val="bg2">
                    <a:lumMod val="25000"/>
                  </a:schemeClr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: bugs, slow performance...more testing to be done</a:t>
            </a:r>
          </a:p>
          <a:p>
            <a:pPr marL="285750" indent="-285750">
              <a:lnSpc>
                <a:spcPct val="220000"/>
              </a:lnSpc>
              <a:buFont typeface="Courier New" panose="02070309020205020404" pitchFamily="49" charset="0"/>
              <a:buChar char="o"/>
            </a:pPr>
            <a:r>
              <a:rPr lang="en-US" sz="9600" b="1" i="0" u="none" strike="noStrike" kern="1200" noProof="0" dirty="0">
                <a:solidFill>
                  <a:schemeClr val="bg2">
                    <a:lumMod val="25000"/>
                  </a:schemeClr>
                </a:solidFill>
                <a:effectLst/>
                <a:latin typeface="Avenir Heavy" panose="02000503020000020003" pitchFamily="2" charset="0"/>
                <a:ea typeface="+mn-ea"/>
                <a:cs typeface="+mn-cs"/>
              </a:rPr>
              <a:t>Marketing strategy</a:t>
            </a:r>
            <a:r>
              <a:rPr lang="en-US" sz="9600" b="0" i="0" u="none" strike="noStrike" kern="1200" noProof="0" dirty="0">
                <a:solidFill>
                  <a:schemeClr val="bg2">
                    <a:lumMod val="25000"/>
                  </a:schemeClr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: Limited reach due to limited resources</a:t>
            </a:r>
          </a:p>
          <a:p>
            <a:pPr marL="285750" indent="-285750">
              <a:lnSpc>
                <a:spcPct val="220000"/>
              </a:lnSpc>
              <a:buFont typeface="Courier New" panose="02070309020205020404" pitchFamily="49" charset="0"/>
              <a:buChar char="o"/>
            </a:pPr>
            <a:r>
              <a:rPr lang="en-US" sz="9600" b="1" i="0" u="none" strike="noStrike" kern="1200" noProof="0" dirty="0">
                <a:solidFill>
                  <a:schemeClr val="bg2">
                    <a:lumMod val="25000"/>
                  </a:schemeClr>
                </a:solidFill>
                <a:effectLst/>
                <a:latin typeface="Avenir Heavy" panose="02000503020000020003" pitchFamily="2" charset="0"/>
                <a:ea typeface="+mn-ea"/>
                <a:cs typeface="+mn-cs"/>
              </a:rPr>
              <a:t>Dependency on Third-Party Platforms</a:t>
            </a:r>
            <a:r>
              <a:rPr lang="en-US" sz="9600" b="0" i="0" u="none" strike="noStrike" kern="1200" noProof="0" dirty="0">
                <a:solidFill>
                  <a:schemeClr val="bg2">
                    <a:lumMod val="25000"/>
                  </a:schemeClr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: reliance on app stores</a:t>
            </a:r>
          </a:p>
          <a:p>
            <a:pPr marL="285750" indent="-285750">
              <a:lnSpc>
                <a:spcPct val="220000"/>
              </a:lnSpc>
              <a:buFont typeface="Courier New" panose="02070309020205020404" pitchFamily="49" charset="0"/>
              <a:buChar char="o"/>
            </a:pPr>
            <a:r>
              <a:rPr lang="en-US" sz="9600" b="1" i="0" u="none" strike="noStrike" kern="1200" noProof="0" dirty="0">
                <a:solidFill>
                  <a:schemeClr val="bg2">
                    <a:lumMod val="25000"/>
                  </a:schemeClr>
                </a:solidFill>
                <a:effectLst/>
                <a:latin typeface="Avenir Heavy" panose="02000503020000020003" pitchFamily="2" charset="0"/>
                <a:ea typeface="+mn-ea"/>
                <a:cs typeface="+mn-cs"/>
              </a:rPr>
              <a:t>User Concerns about Privacy</a:t>
            </a:r>
            <a:r>
              <a:rPr lang="en-US" sz="9600" b="0" i="0" u="none" strike="noStrike" kern="1200" noProof="0" dirty="0">
                <a:solidFill>
                  <a:schemeClr val="bg2">
                    <a:lumMod val="25000"/>
                  </a:schemeClr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: skepticism towards ergonomic video monitoring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9CC8581-282F-2EEB-8153-8582D738F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260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1BB3A64-337E-F614-747F-C342E2F2B776}"/>
              </a:ext>
            </a:extLst>
          </p:cNvPr>
          <p:cNvSpPr txBox="1"/>
          <p:nvPr/>
        </p:nvSpPr>
        <p:spPr>
          <a:xfrm>
            <a:off x="1" y="0"/>
            <a:ext cx="121920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5000" dirty="0">
                <a:solidFill>
                  <a:srgbClr val="FBD900"/>
                </a:solidFill>
                <a:latin typeface="Phosphate Inline" panose="02000506050000020004" pitchFamily="2" charset="77"/>
                <a:cs typeface="Phosphate Inline" panose="02000506050000020004" pitchFamily="2" charset="77"/>
              </a:rPr>
              <a:t>O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35AD9F4-BEBD-D32D-886F-F51F6BA16FE2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rgbClr val="FBD900">
              <a:alpha val="59216"/>
            </a:srgbClr>
          </a:solidFill>
          <a:ln w="57150">
            <a:solidFill>
              <a:srgbClr val="1D5049"/>
            </a:solidFill>
          </a:ln>
        </p:spPr>
        <p:txBody>
          <a:bodyPr vert="horz" lIns="180000" tIns="108000" rIns="180000" bIns="10800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4700" b="1" dirty="0">
                <a:solidFill>
                  <a:schemeClr val="bg1"/>
                </a:solidFill>
              </a:rPr>
              <a:t>OPPORTUNITIES:</a:t>
            </a:r>
          </a:p>
          <a:p>
            <a:endParaRPr lang="en-US" sz="2400" b="1" dirty="0">
              <a:solidFill>
                <a:schemeClr val="bg2">
                  <a:lumMod val="25000"/>
                </a:schemeClr>
              </a:solidFill>
              <a:latin typeface="Avenir Heavy" panose="02000503020000020003" pitchFamily="2" charset="0"/>
              <a:ea typeface="+mn-ea"/>
              <a:cs typeface="+mn-cs"/>
            </a:endParaRPr>
          </a:p>
          <a:p>
            <a:pPr marL="285750" indent="-285750">
              <a:lnSpc>
                <a:spcPct val="260000"/>
              </a:lnSpc>
              <a:buFont typeface="Courier New" panose="02070309020205020404" pitchFamily="49" charset="0"/>
              <a:buChar char="o"/>
            </a:pPr>
            <a:r>
              <a:rPr lang="en-US" sz="2600" b="1" i="0" u="none" strike="noStrike" kern="1200" noProof="0" dirty="0">
                <a:solidFill>
                  <a:schemeClr val="bg2">
                    <a:lumMod val="25000"/>
                  </a:schemeClr>
                </a:solidFill>
                <a:effectLst/>
                <a:latin typeface="Avenir Heavy" panose="02000503020000020003" pitchFamily="2" charset="0"/>
                <a:ea typeface="+mn-ea"/>
                <a:cs typeface="+mn-cs"/>
              </a:rPr>
              <a:t>Technological advancements</a:t>
            </a:r>
            <a:r>
              <a:rPr lang="en-US" sz="2600" b="0" i="0" u="none" strike="noStrike" kern="1200" noProof="0" dirty="0">
                <a:solidFill>
                  <a:schemeClr val="bg2">
                    <a:lumMod val="25000"/>
                  </a:schemeClr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: Leveraging new lightweight models, better packages, etc.</a:t>
            </a:r>
          </a:p>
          <a:p>
            <a:pPr marL="285750" indent="-285750">
              <a:lnSpc>
                <a:spcPct val="260000"/>
              </a:lnSpc>
              <a:buFont typeface="Courier New" panose="02070309020205020404" pitchFamily="49" charset="0"/>
              <a:buChar char="o"/>
            </a:pPr>
            <a:r>
              <a:rPr lang="en-US" sz="2600" b="1" i="0" u="none" strike="noStrike" kern="1200" noProof="0" dirty="0">
                <a:solidFill>
                  <a:schemeClr val="bg2">
                    <a:lumMod val="25000"/>
                  </a:schemeClr>
                </a:solidFill>
                <a:effectLst/>
                <a:latin typeface="Avenir Heavy" panose="02000503020000020003" pitchFamily="2" charset="0"/>
                <a:ea typeface="+mn-ea"/>
                <a:cs typeface="+mn-cs"/>
              </a:rPr>
              <a:t>Regulatory changes</a:t>
            </a:r>
            <a:r>
              <a:rPr lang="en-US" sz="2600" b="0" i="0" u="none" strike="noStrike" kern="1200" noProof="0" dirty="0">
                <a:solidFill>
                  <a:schemeClr val="bg2">
                    <a:lumMod val="25000"/>
                  </a:schemeClr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: Stricter workplace regulation laws or policies</a:t>
            </a:r>
          </a:p>
          <a:p>
            <a:pPr marL="285750" indent="-285750">
              <a:lnSpc>
                <a:spcPct val="260000"/>
              </a:lnSpc>
              <a:buFont typeface="Courier New" panose="02070309020205020404" pitchFamily="49" charset="0"/>
              <a:buChar char="o"/>
            </a:pPr>
            <a:r>
              <a:rPr lang="en-US" sz="2600" b="1" i="0" u="none" strike="noStrike" kern="1200" noProof="0" dirty="0">
                <a:solidFill>
                  <a:schemeClr val="bg2">
                    <a:lumMod val="25000"/>
                  </a:schemeClr>
                </a:solidFill>
                <a:effectLst/>
                <a:latin typeface="Avenir Heavy" panose="02000503020000020003" pitchFamily="2" charset="0"/>
                <a:ea typeface="+mn-ea"/>
                <a:cs typeface="+mn-cs"/>
              </a:rPr>
              <a:t>Partnerships or alliances with health insurances</a:t>
            </a:r>
          </a:p>
          <a:p>
            <a:pPr marL="285750" indent="-285750">
              <a:lnSpc>
                <a:spcPct val="260000"/>
              </a:lnSpc>
              <a:buFont typeface="Courier New" panose="02070309020205020404" pitchFamily="49" charset="0"/>
              <a:buChar char="o"/>
            </a:pPr>
            <a:r>
              <a:rPr lang="en-US" sz="2600" b="1" i="0" u="none" strike="noStrike" kern="1200" noProof="0" dirty="0">
                <a:solidFill>
                  <a:schemeClr val="bg2">
                    <a:lumMod val="25000"/>
                  </a:schemeClr>
                </a:solidFill>
                <a:effectLst/>
                <a:latin typeface="Avenir Heavy" panose="02000503020000020003" pitchFamily="2" charset="0"/>
                <a:ea typeface="+mn-ea"/>
                <a:cs typeface="+mn-cs"/>
              </a:rPr>
              <a:t>Integration Possibilities</a:t>
            </a:r>
            <a:r>
              <a:rPr lang="en-US" sz="2600" b="0" i="0" u="none" strike="noStrike" kern="1200" noProof="0" dirty="0">
                <a:solidFill>
                  <a:schemeClr val="bg2">
                    <a:lumMod val="25000"/>
                  </a:schemeClr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: Opportunities to integrate with other apps, platforms, or services</a:t>
            </a:r>
          </a:p>
          <a:p>
            <a:pPr marL="285750" indent="-285750">
              <a:lnSpc>
                <a:spcPct val="260000"/>
              </a:lnSpc>
              <a:buFont typeface="Courier New" panose="02070309020205020404" pitchFamily="49" charset="0"/>
              <a:buChar char="o"/>
            </a:pPr>
            <a:r>
              <a:rPr lang="en-US" sz="2600" b="1" i="0" u="none" strike="noStrike" kern="1200" noProof="0" dirty="0">
                <a:solidFill>
                  <a:schemeClr val="bg2">
                    <a:lumMod val="25000"/>
                  </a:schemeClr>
                </a:solidFill>
                <a:effectLst/>
                <a:latin typeface="Avenir Heavy" panose="02000503020000020003" pitchFamily="2" charset="0"/>
                <a:ea typeface="+mn-ea"/>
                <a:cs typeface="+mn-cs"/>
              </a:rPr>
              <a:t>Innovative Privacy Solutions</a:t>
            </a:r>
            <a:r>
              <a:rPr lang="en-US" sz="2600" b="0" i="0" u="none" strike="noStrike" kern="1200" noProof="0" dirty="0">
                <a:solidFill>
                  <a:schemeClr val="bg2">
                    <a:lumMod val="25000"/>
                  </a:schemeClr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: Improving data privacy while maintaining functionality</a:t>
            </a:r>
          </a:p>
          <a:p>
            <a:pPr marL="285750" indent="-285750">
              <a:lnSpc>
                <a:spcPct val="260000"/>
              </a:lnSpc>
              <a:buFont typeface="Courier New" panose="02070309020205020404" pitchFamily="49" charset="0"/>
              <a:buChar char="o"/>
            </a:pPr>
            <a:r>
              <a:rPr lang="en-US" sz="2600" b="1" i="0" u="none" strike="noStrike" kern="1200" noProof="0" dirty="0">
                <a:solidFill>
                  <a:schemeClr val="bg2">
                    <a:lumMod val="25000"/>
                  </a:schemeClr>
                </a:solidFill>
                <a:effectLst/>
                <a:latin typeface="Avenir Heavy" panose="02000503020000020003" pitchFamily="2" charset="0"/>
                <a:ea typeface="+mn-ea"/>
                <a:cs typeface="+mn-cs"/>
              </a:rPr>
              <a:t>New features and growing into other markets</a:t>
            </a:r>
            <a:r>
              <a:rPr lang="en-US" sz="2600" dirty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  <a:ea typeface="+mn-ea"/>
                <a:cs typeface="+mn-cs"/>
              </a:rPr>
              <a:t>: M</a:t>
            </a:r>
            <a:r>
              <a:rPr lang="en-US" sz="2600" b="0" i="0" u="none" strike="noStrike" kern="1200" noProof="0" dirty="0" err="1">
                <a:solidFill>
                  <a:schemeClr val="bg2">
                    <a:lumMod val="25000"/>
                  </a:schemeClr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anual</a:t>
            </a:r>
            <a:r>
              <a:rPr lang="en-US" sz="2600" b="0" i="0" u="none" strike="noStrike" kern="1200" noProof="0" dirty="0">
                <a:solidFill>
                  <a:schemeClr val="bg2">
                    <a:lumMod val="25000"/>
                  </a:schemeClr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 labor, physiotherapy and workout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59F0416-9595-DEF7-1174-761A087FC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473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C492C32-2A59-2AFB-4964-1FAFCFE438A7}"/>
              </a:ext>
            </a:extLst>
          </p:cNvPr>
          <p:cNvSpPr txBox="1"/>
          <p:nvPr/>
        </p:nvSpPr>
        <p:spPr>
          <a:xfrm>
            <a:off x="0" y="0"/>
            <a:ext cx="12191998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5000" dirty="0">
                <a:solidFill>
                  <a:srgbClr val="FC6900"/>
                </a:solidFill>
                <a:latin typeface="Phosphate Inline" panose="02000506050000020004" pitchFamily="2" charset="77"/>
                <a:cs typeface="Phosphate Inline" panose="02000506050000020004" pitchFamily="2" charset="77"/>
              </a:rPr>
              <a:t>T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35AD9F4-BEBD-D32D-886F-F51F6BA16FE2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rgbClr val="FE5A00">
              <a:alpha val="69412"/>
            </a:srgbClr>
          </a:solidFill>
          <a:ln w="57150">
            <a:solidFill>
              <a:srgbClr val="1D5049"/>
            </a:solidFill>
          </a:ln>
        </p:spPr>
        <p:txBody>
          <a:bodyPr vert="horz" lIns="180000" tIns="108000" rIns="180000" bIns="108000" rtlCol="0" anchor="t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4300" b="1" dirty="0">
                <a:solidFill>
                  <a:schemeClr val="bg1"/>
                </a:solidFill>
              </a:rPr>
              <a:t>THREATS:</a:t>
            </a:r>
          </a:p>
          <a:p>
            <a:endParaRPr lang="en-US" sz="2400" b="1" dirty="0">
              <a:solidFill>
                <a:schemeClr val="bg2">
                  <a:lumMod val="25000"/>
                </a:schemeClr>
              </a:solidFill>
              <a:latin typeface="Avenir Heavy" panose="02000503020000020003" pitchFamily="2" charset="0"/>
              <a:ea typeface="+mn-ea"/>
              <a:cs typeface="+mn-cs"/>
            </a:endParaRPr>
          </a:p>
          <a:p>
            <a:pPr marL="285750" indent="-285750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en-US" sz="2400" b="1" i="0" u="none" strike="noStrike" kern="1200" noProof="0" dirty="0">
                <a:solidFill>
                  <a:schemeClr val="bg2">
                    <a:lumMod val="25000"/>
                  </a:schemeClr>
                </a:solidFill>
                <a:effectLst/>
                <a:latin typeface="Avenir Heavy" panose="02000503020000020003" pitchFamily="2" charset="0"/>
                <a:ea typeface="+mn-ea"/>
                <a:cs typeface="+mn-cs"/>
              </a:rPr>
              <a:t>Competitive Market</a:t>
            </a:r>
            <a:r>
              <a:rPr lang="en-US" sz="2400" b="0" i="0" u="none" strike="noStrike" kern="1200" noProof="0" dirty="0">
                <a:solidFill>
                  <a:schemeClr val="bg2">
                    <a:lumMod val="25000"/>
                  </a:schemeClr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: similar products or big tech companies integrating our product</a:t>
            </a:r>
          </a:p>
          <a:p>
            <a:pPr marL="285750" indent="-285750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en-US" sz="2400" b="1" i="0" u="none" strike="noStrike" kern="1200" noProof="0" dirty="0">
                <a:solidFill>
                  <a:schemeClr val="bg2">
                    <a:lumMod val="25000"/>
                  </a:schemeClr>
                </a:solidFill>
                <a:effectLst/>
                <a:latin typeface="Avenir Heavy" panose="02000503020000020003" pitchFamily="2" charset="0"/>
                <a:ea typeface="+mn-ea"/>
                <a:cs typeface="+mn-cs"/>
              </a:rPr>
              <a:t>Regulatory Challenges</a:t>
            </a:r>
            <a:r>
              <a:rPr lang="en-US" sz="2400" b="0" i="0" u="none" strike="noStrike" kern="1200" noProof="0" dirty="0">
                <a:solidFill>
                  <a:schemeClr val="bg2">
                    <a:lumMod val="25000"/>
                  </a:schemeClr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: EU AI Act could impose restrictions or require compliance measures</a:t>
            </a:r>
          </a:p>
          <a:p>
            <a:pPr marL="285750" marR="0" lvl="0" indent="-285750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sz="2400" b="1" i="0" u="none" strike="noStrike" kern="1200" noProof="0" dirty="0">
                <a:solidFill>
                  <a:schemeClr val="bg2">
                    <a:lumMod val="25000"/>
                  </a:schemeClr>
                </a:solidFill>
                <a:effectLst/>
                <a:latin typeface="Avenir Heavy" panose="02000503020000020003" pitchFamily="2" charset="0"/>
                <a:ea typeface="+mn-ea"/>
                <a:cs typeface="+mn-cs"/>
              </a:rPr>
              <a:t>Changes in consumer preferences</a:t>
            </a:r>
            <a:r>
              <a:rPr lang="en-US" sz="2400" b="0" i="0" u="none" strike="noStrike" kern="1200" noProof="0" dirty="0">
                <a:solidFill>
                  <a:schemeClr val="bg2">
                    <a:lumMod val="25000"/>
                  </a:schemeClr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: Increasing skepticism towards AI, less remote work or cultural development towards less long-term health orientation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sz="2400" b="1" i="0" u="none" strike="noStrike" kern="1200" noProof="0" dirty="0">
                <a:solidFill>
                  <a:schemeClr val="bg2">
                    <a:lumMod val="25000"/>
                  </a:schemeClr>
                </a:solidFill>
                <a:effectLst/>
                <a:latin typeface="Avenir Heavy" panose="02000503020000020003" pitchFamily="2" charset="0"/>
                <a:ea typeface="+mn-ea"/>
                <a:cs typeface="+mn-cs"/>
              </a:rPr>
              <a:t>Economic Downturns</a:t>
            </a:r>
            <a:r>
              <a:rPr lang="en-US" sz="2400" b="0" i="0" u="none" strike="noStrike" kern="1200" noProof="0" dirty="0">
                <a:solidFill>
                  <a:schemeClr val="bg2">
                    <a:lumMod val="25000"/>
                  </a:schemeClr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: Which could impact funding or consumer spending</a:t>
            </a:r>
          </a:p>
          <a:p>
            <a:pPr marL="285750" indent="-285750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en-US" sz="2400" b="1" i="0" u="none" strike="noStrike" kern="1200" noProof="0" dirty="0">
                <a:solidFill>
                  <a:schemeClr val="bg2">
                    <a:lumMod val="25000"/>
                  </a:schemeClr>
                </a:solidFill>
                <a:effectLst/>
                <a:latin typeface="Avenir Black" panose="02000503020000020003" pitchFamily="2" charset="0"/>
                <a:ea typeface="+mn-ea"/>
                <a:cs typeface="+mn-cs"/>
              </a:rPr>
              <a:t>Public Perception and Trust Issues</a:t>
            </a:r>
            <a:r>
              <a:rPr lang="en-US" sz="2400" b="0" i="0" u="none" strike="noStrike" kern="1200" noProof="0" dirty="0">
                <a:solidFill>
                  <a:schemeClr val="bg2">
                    <a:lumMod val="25000"/>
                  </a:schemeClr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: Perceived (or real) privacy concerns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462B8DC-A4F6-7263-761B-D217A7C92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7183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635AD9F4-BEBD-D32D-886F-F51F6BA16FE2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1999" cy="6858000"/>
          </a:xfrm>
          <a:prstGeom prst="rect">
            <a:avLst/>
          </a:prstGeom>
          <a:noFill/>
          <a:ln w="57150">
            <a:solidFill>
              <a:srgbClr val="1D5049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19000" b="1" dirty="0">
              <a:solidFill>
                <a:srgbClr val="FF0000"/>
              </a:solidFill>
              <a:latin typeface="Biome" panose="020B0604020202020204" pitchFamily="34" charset="0"/>
              <a:cs typeface="Biome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081AAB7-5B71-F244-BA57-CDE28A39E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5B962-EF06-90A8-F7E0-AAAEF7917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24E0AA-222F-E9B7-DE6F-D1BA60581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2551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</Words>
  <Application>Microsoft Macintosh PowerPoint</Application>
  <PresentationFormat>Breitbild</PresentationFormat>
  <Paragraphs>56</Paragraphs>
  <Slides>10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9" baseType="lpstr">
      <vt:lpstr>Aptos</vt:lpstr>
      <vt:lpstr>Arial</vt:lpstr>
      <vt:lpstr>Avenir Black</vt:lpstr>
      <vt:lpstr>Avenir Book</vt:lpstr>
      <vt:lpstr>Avenir Heavy</vt:lpstr>
      <vt:lpstr>Biome</vt:lpstr>
      <vt:lpstr>Courier New</vt:lpstr>
      <vt:lpstr>Phosphate Inline</vt:lpstr>
      <vt:lpstr>Office</vt:lpstr>
      <vt:lpstr>       POSEFIX</vt:lpstr>
      <vt:lpstr>       POSEFIX</vt:lpstr>
      <vt:lpstr>     POSEFIX</vt:lpstr>
      <vt:lpstr>AGENDA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POSE FIX</dc:title>
  <dc:creator>Wahl, Sara</dc:creator>
  <cp:lastModifiedBy>Wahl, Sara</cp:lastModifiedBy>
  <cp:revision>13</cp:revision>
  <dcterms:created xsi:type="dcterms:W3CDTF">2024-01-21T11:50:36Z</dcterms:created>
  <dcterms:modified xsi:type="dcterms:W3CDTF">2024-01-21T22:08:33Z</dcterms:modified>
</cp:coreProperties>
</file>