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00"/>
    <a:srgbClr val="61CBF4"/>
    <a:srgbClr val="9AEE12"/>
    <a:srgbClr val="7DEF6A"/>
    <a:srgbClr val="FE4A4C"/>
    <a:srgbClr val="FF005A"/>
    <a:srgbClr val="FBD900"/>
    <a:srgbClr val="FC6900"/>
    <a:srgbClr val="FF0403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2"/>
    <p:restoredTop sz="94699"/>
  </p:normalViewPr>
  <p:slideViewPr>
    <p:cSldViewPr snapToGrid="0">
      <p:cViewPr varScale="1">
        <p:scale>
          <a:sx n="210" d="100"/>
          <a:sy n="21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BFF6-FBDB-E046-944E-398277F13665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78B8-1E7C-0D46-BCC3-4851292D7F21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7D0A-30F5-F641-8508-85E7B5EC8E5A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38CE-C6A2-2547-A7AB-26FEFAD197B2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6716-789A-BB4F-9E33-D73DCB6B85B8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70C6-14C7-8843-A1D0-413E6BDF2016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78980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695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509" y="2518930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7921" y="1695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7921" y="2518930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04D-0D0F-E44C-BC54-E21304E035D8}" type="datetime1">
              <a:rPr lang="de-DE" smtClean="0"/>
              <a:t>23.01.24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F39-4285-5647-AF27-7622D256EA41}" type="datetime1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8E13-10DD-5748-9257-DA65919D8CC0}" type="datetime1">
              <a:rPr lang="de-DE" smtClean="0"/>
              <a:t>23.01.24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E2F9-CF89-F04A-8287-6DD183E6562F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BE1-7C8A-454A-87E9-2440595DCB79}" type="datetime1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51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811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08F62-4268-E946-AF09-D1BD58EF5C97}" type="datetime1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79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id="{8D05FFA5-7505-6D1A-CF3D-9A3E02CD05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065727"/>
            <a:ext cx="1272594" cy="19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000" b="1">
              <a:solidFill>
                <a:srgbClr val="FF0000"/>
              </a:solidFill>
              <a:latin typeface="Avenir Book" panose="02000503020000020003" pitchFamily="2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Departments with team composition (start-up phase)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24E0AA-222F-E9B7-DE6F-D1BA605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en-US" smtClean="0">
                <a:latin typeface="Avenir Book" panose="02000503020000020003" pitchFamily="2" charset="0"/>
              </a:rPr>
              <a:t>1</a:t>
            </a:fld>
            <a:endParaRPr lang="en-US">
              <a:latin typeface="Avenir Book" panose="02000503020000020003" pitchFamily="2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3B3C077-29CD-C4C0-DADA-D90B7E6E1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398955"/>
              </p:ext>
            </p:extLst>
          </p:nvPr>
        </p:nvGraphicFramePr>
        <p:xfrm>
          <a:off x="1382693" y="1772676"/>
          <a:ext cx="10608416" cy="439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864">
                  <a:extLst>
                    <a:ext uri="{9D8B030D-6E8A-4147-A177-3AD203B41FA5}">
                      <a16:colId xmlns:a16="http://schemas.microsoft.com/office/drawing/2014/main" val="465123302"/>
                    </a:ext>
                  </a:extLst>
                </a:gridCol>
                <a:gridCol w="2028329">
                  <a:extLst>
                    <a:ext uri="{9D8B030D-6E8A-4147-A177-3AD203B41FA5}">
                      <a16:colId xmlns:a16="http://schemas.microsoft.com/office/drawing/2014/main" val="224900671"/>
                    </a:ext>
                  </a:extLst>
                </a:gridCol>
                <a:gridCol w="1833688">
                  <a:extLst>
                    <a:ext uri="{9D8B030D-6E8A-4147-A177-3AD203B41FA5}">
                      <a16:colId xmlns:a16="http://schemas.microsoft.com/office/drawing/2014/main" val="2993384607"/>
                    </a:ext>
                  </a:extLst>
                </a:gridCol>
                <a:gridCol w="1662162">
                  <a:extLst>
                    <a:ext uri="{9D8B030D-6E8A-4147-A177-3AD203B41FA5}">
                      <a16:colId xmlns:a16="http://schemas.microsoft.com/office/drawing/2014/main" val="3284410865"/>
                    </a:ext>
                  </a:extLst>
                </a:gridCol>
                <a:gridCol w="1662162">
                  <a:extLst>
                    <a:ext uri="{9D8B030D-6E8A-4147-A177-3AD203B41FA5}">
                      <a16:colId xmlns:a16="http://schemas.microsoft.com/office/drawing/2014/main" val="2353030809"/>
                    </a:ext>
                  </a:extLst>
                </a:gridCol>
                <a:gridCol w="1571211">
                  <a:extLst>
                    <a:ext uri="{9D8B030D-6E8A-4147-A177-3AD203B41FA5}">
                      <a16:colId xmlns:a16="http://schemas.microsoft.com/office/drawing/2014/main" val="852103773"/>
                    </a:ext>
                  </a:extLst>
                </a:gridCol>
              </a:tblGrid>
              <a:tr h="199874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Product Development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latin typeface="Avenir Book" panose="02000503020000020003" pitchFamily="2" charset="0"/>
                        </a:rPr>
                        <a:t>Marketing &amp; Sales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>
                          <a:latin typeface="Avenir Book" panose="02000503020000020003" pitchFamily="2" charset="0"/>
                        </a:rPr>
                        <a:t>Technology &amp; Infrastructure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Human Resources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Finance &amp; Accounting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Data Privacy &amp; Compliance</a:t>
                      </a:r>
                    </a:p>
                  </a:txBody>
                  <a:tcPr marL="45074" marR="45074" marT="22537" marB="22537"/>
                </a:tc>
                <a:extLst>
                  <a:ext uri="{0D108BD9-81ED-4DB2-BD59-A6C34878D82A}">
                    <a16:rowId xmlns:a16="http://schemas.microsoft.com/office/drawing/2014/main" val="2453691792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22061"/>
                  </a:ext>
                </a:extLst>
              </a:tr>
              <a:tr h="1689230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Research Team:</a:t>
                      </a:r>
                    </a:p>
                    <a:p>
                      <a:r>
                        <a:rPr lang="en-US" sz="1200" b="0" noProof="0" dirty="0">
                          <a:latin typeface="Avenir Book" panose="02000503020000020003" pitchFamily="2" charset="0"/>
                        </a:rPr>
                        <a:t>- </a:t>
                      </a:r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Data Scientists / ML Engineers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  <a:p>
                      <a:endParaRPr lang="en-US" sz="1200" b="1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Software Development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Backend Software Developers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UX/UI Developer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Marketing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Marketing Specialists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(0.5 person)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Sales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Sales Staff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(0.5 person)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b="0" i="0" noProof="0" dirty="0">
                          <a:latin typeface="Avenir Book" panose="02000503020000020003" pitchFamily="2" charset="0"/>
                        </a:rPr>
                        <a:t>- Infrastructure Engineers</a:t>
                      </a:r>
                    </a:p>
                    <a:p>
                      <a:r>
                        <a:rPr lang="en-US" sz="1200" b="0" i="0" noProof="0" dirty="0">
                          <a:latin typeface="Avenir Book" panose="02000503020000020003" pitchFamily="2" charset="0"/>
                        </a:rPr>
                        <a:t>(Cloud) </a:t>
                      </a:r>
                      <a:r>
                        <a:rPr lang="en-US" sz="1200" b="1" i="0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(0.5 person)</a:t>
                      </a:r>
                    </a:p>
                    <a:p>
                      <a:endParaRPr lang="en-US" sz="1200" b="1" i="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i="0" noProof="0" dirty="0">
                          <a:latin typeface="Avenir Book" panose="02000503020000020003" pitchFamily="2" charset="0"/>
                        </a:rPr>
                        <a:t>DevOps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DevOps Engineers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(0.5 person)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Accountant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Lawyer</a:t>
                      </a:r>
                    </a:p>
                  </a:txBody>
                  <a:tcPr marL="45074" marR="45074" marT="22537" marB="22537"/>
                </a:tc>
                <a:extLst>
                  <a:ext uri="{0D108BD9-81ED-4DB2-BD59-A6C34878D82A}">
                    <a16:rowId xmlns:a16="http://schemas.microsoft.com/office/drawing/2014/main" val="1020796952"/>
                  </a:ext>
                </a:extLst>
              </a:tr>
              <a:tr h="85093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3 people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1 person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1 person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0 person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0.5 person</a:t>
                      </a:r>
                    </a:p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(External)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0.5 person</a:t>
                      </a:r>
                    </a:p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(External)</a:t>
                      </a:r>
                    </a:p>
                  </a:txBody>
                  <a:tcPr marL="45074" marR="45074" marT="22537" marB="22537" anchor="ctr"/>
                </a:tc>
                <a:extLst>
                  <a:ext uri="{0D108BD9-81ED-4DB2-BD59-A6C34878D82A}">
                    <a16:rowId xmlns:a16="http://schemas.microsoft.com/office/drawing/2014/main" val="4274283084"/>
                  </a:ext>
                </a:extLst>
              </a:tr>
              <a:tr h="85093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5 people (+ 1 external)</a:t>
                      </a:r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extLst>
                  <a:ext uri="{0D108BD9-81ED-4DB2-BD59-A6C34878D82A}">
                    <a16:rowId xmlns:a16="http://schemas.microsoft.com/office/drawing/2014/main" val="253411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55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&amp; Accounting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Head of Finance &amp; Accounting:</a:t>
            </a:r>
          </a:p>
          <a:p>
            <a:pPr lvl="1"/>
            <a:r>
              <a:rPr lang="en-US" sz="1400" noProof="0" dirty="0"/>
              <a:t>Financial planning and strategy of the company</a:t>
            </a:r>
          </a:p>
          <a:p>
            <a:pPr lvl="1"/>
            <a:r>
              <a:rPr lang="en-US" sz="1400" noProof="0" dirty="0"/>
              <a:t>Analyze financial data</a:t>
            </a:r>
          </a:p>
          <a:p>
            <a:pPr lvl="1"/>
            <a:r>
              <a:rPr lang="en-US" sz="1400" noProof="0" dirty="0"/>
              <a:t>Budget forecasting and financial statements</a:t>
            </a:r>
          </a:p>
          <a:p>
            <a:pPr lvl="1"/>
            <a:r>
              <a:rPr lang="en-US" sz="1400" noProof="0" dirty="0"/>
              <a:t>Develop financial models</a:t>
            </a:r>
          </a:p>
          <a:p>
            <a:pPr lvl="1"/>
            <a:r>
              <a:rPr lang="en-US" sz="1400" noProof="0" dirty="0"/>
              <a:t>Collaborate closely with accountants</a:t>
            </a:r>
          </a:p>
          <a:p>
            <a:pPr lvl="1"/>
            <a:r>
              <a:rPr lang="en-US" sz="1400" noProof="0" dirty="0"/>
              <a:t>Collaborate with other department heads</a:t>
            </a:r>
          </a:p>
          <a:p>
            <a:pPr lvl="1"/>
            <a:endParaRPr lang="en-US" sz="1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Accountants:</a:t>
            </a:r>
          </a:p>
          <a:p>
            <a:pPr lvl="1"/>
            <a:r>
              <a:rPr lang="en-US" sz="1400" noProof="0" dirty="0"/>
              <a:t>Manage transactions and financial records</a:t>
            </a:r>
          </a:p>
          <a:p>
            <a:pPr lvl="1"/>
            <a:r>
              <a:rPr lang="en-US" sz="1400" noProof="0" dirty="0"/>
              <a:t>Create invoices for the B2B customers according to negotiations of Sales Staff</a:t>
            </a:r>
          </a:p>
          <a:p>
            <a:pPr lvl="1"/>
            <a:r>
              <a:rPr lang="en-US" sz="1400" dirty="0"/>
              <a:t>Prepare tax returns and payments</a:t>
            </a:r>
          </a:p>
          <a:p>
            <a:pPr lvl="1"/>
            <a:r>
              <a:rPr lang="en-US" sz="1400" dirty="0"/>
              <a:t>Maintain compliance with tax regulations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Departments after higher scaling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24E0AA-222F-E9B7-DE6F-D1BA605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00EF685-F2BE-22E2-2DD8-93F5EDCD5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84922"/>
              </p:ext>
            </p:extLst>
          </p:nvPr>
        </p:nvGraphicFramePr>
        <p:xfrm>
          <a:off x="1379177" y="1332591"/>
          <a:ext cx="10611932" cy="52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381">
                  <a:extLst>
                    <a:ext uri="{9D8B030D-6E8A-4147-A177-3AD203B41FA5}">
                      <a16:colId xmlns:a16="http://schemas.microsoft.com/office/drawing/2014/main" val="465123302"/>
                    </a:ext>
                  </a:extLst>
                </a:gridCol>
                <a:gridCol w="2028329">
                  <a:extLst>
                    <a:ext uri="{9D8B030D-6E8A-4147-A177-3AD203B41FA5}">
                      <a16:colId xmlns:a16="http://schemas.microsoft.com/office/drawing/2014/main" val="224900671"/>
                    </a:ext>
                  </a:extLst>
                </a:gridCol>
                <a:gridCol w="1833688">
                  <a:extLst>
                    <a:ext uri="{9D8B030D-6E8A-4147-A177-3AD203B41FA5}">
                      <a16:colId xmlns:a16="http://schemas.microsoft.com/office/drawing/2014/main" val="2993384607"/>
                    </a:ext>
                  </a:extLst>
                </a:gridCol>
                <a:gridCol w="1651852">
                  <a:extLst>
                    <a:ext uri="{9D8B030D-6E8A-4147-A177-3AD203B41FA5}">
                      <a16:colId xmlns:a16="http://schemas.microsoft.com/office/drawing/2014/main" val="3284410865"/>
                    </a:ext>
                  </a:extLst>
                </a:gridCol>
                <a:gridCol w="1672471">
                  <a:extLst>
                    <a:ext uri="{9D8B030D-6E8A-4147-A177-3AD203B41FA5}">
                      <a16:colId xmlns:a16="http://schemas.microsoft.com/office/drawing/2014/main" val="909499220"/>
                    </a:ext>
                  </a:extLst>
                </a:gridCol>
                <a:gridCol w="1571211">
                  <a:extLst>
                    <a:ext uri="{9D8B030D-6E8A-4147-A177-3AD203B41FA5}">
                      <a16:colId xmlns:a16="http://schemas.microsoft.com/office/drawing/2014/main" val="852103773"/>
                    </a:ext>
                  </a:extLst>
                </a:gridCol>
              </a:tblGrid>
              <a:tr h="288626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Product Development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Marketing &amp; Sales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Technology &amp; Infrastructure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Human Resources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Data Privacy &amp; Compliance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Finance &amp; Accounting</a:t>
                      </a:r>
                    </a:p>
                  </a:txBody>
                  <a:tcPr marL="45074" marR="45074" marT="22537" marB="22537"/>
                </a:tc>
                <a:extLst>
                  <a:ext uri="{0D108BD9-81ED-4DB2-BD59-A6C34878D82A}">
                    <a16:rowId xmlns:a16="http://schemas.microsoft.com/office/drawing/2014/main" val="245369179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Head of Product Development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Head of Marketing &amp; Sales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Head of Technology &amp; Infrastructure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Head of Human Resources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Head of Data Privacy &amp; Compliance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Head of Finance &amp; Accounting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</a:txBody>
                  <a:tcPr marL="45074" marR="45074" marT="22537" marB="2253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22061"/>
                  </a:ext>
                </a:extLst>
              </a:tr>
              <a:tr h="2103693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Research Team:</a:t>
                      </a:r>
                    </a:p>
                    <a:p>
                      <a:r>
                        <a:rPr lang="en-US" sz="1200" b="0" noProof="0" dirty="0">
                          <a:latin typeface="Avenir Book" panose="02000503020000020003" pitchFamily="2" charset="0"/>
                        </a:rPr>
                        <a:t>- </a:t>
                      </a:r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Data Scientists / ML Engineers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Data Collectors &amp; Analysts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  <a:p>
                      <a:endParaRPr lang="en-US" sz="1200" b="1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Software Development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Software Developers</a:t>
                      </a:r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(4 people)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UX/UI Developer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Quality Assurance Staff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Marketing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Marketing Staff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SEO/SEM Analysts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noProof="0" dirty="0">
                          <a:latin typeface="Avenir Book" panose="02000503020000020003" pitchFamily="2" charset="0"/>
                        </a:rPr>
                        <a:t>Sales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Sales Staff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Customer Relationship Staff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IT Support Staff (Internal)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(1.5 person)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i="0" noProof="0" dirty="0">
                          <a:latin typeface="Avenir Book" panose="02000503020000020003" pitchFamily="2" charset="0"/>
                        </a:rPr>
                        <a:t>DevOps Team:</a:t>
                      </a: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DevOps Engineers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(4.5 person)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HR Coordinators / Recruiters 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people)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Training &amp; Development Specialists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(0.5 person)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Administrative Staff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(0.5 person)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Data Privacy &amp; Compliance Officers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  <a:p>
                      <a:endParaRPr lang="en-US" sz="1200" noProof="0" dirty="0"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ISO certification specialists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(1 person)</a:t>
                      </a:r>
                    </a:p>
                    <a:p>
                      <a:endParaRPr lang="en-US" sz="1200" b="1" noProof="0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  <a:p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External:</a:t>
                      </a:r>
                    </a:p>
                    <a:p>
                      <a:r>
                        <a:rPr lang="en-US" sz="1200" b="0" noProof="0" dirty="0">
                          <a:latin typeface="Avenir Book" panose="02000503020000020003" pitchFamily="2" charset="0"/>
                        </a:rPr>
                        <a:t>- Lawyer on demand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(0 person)</a:t>
                      </a:r>
                    </a:p>
                  </a:txBody>
                  <a:tcPr marL="45074" marR="45074" marT="22537" marB="22537"/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- Accountants </a:t>
                      </a:r>
                      <a:r>
                        <a:rPr lang="en-US" sz="1200" b="1" noProof="0" dirty="0">
                          <a:highlight>
                            <a:srgbClr val="FFFF00"/>
                          </a:highlight>
                          <a:latin typeface="Avenir Book" panose="02000503020000020003" pitchFamily="2" charset="0"/>
                        </a:rPr>
                        <a:t>(2 person)</a:t>
                      </a:r>
                    </a:p>
                  </a:txBody>
                  <a:tcPr marL="45074" marR="45074" marT="22537" marB="22537"/>
                </a:tc>
                <a:extLst>
                  <a:ext uri="{0D108BD9-81ED-4DB2-BD59-A6C34878D82A}">
                    <a16:rowId xmlns:a16="http://schemas.microsoft.com/office/drawing/2014/main" val="1020796952"/>
                  </a:ext>
                </a:extLst>
              </a:tr>
              <a:tr h="580607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12 people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8 people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7 people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4 people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3 people</a:t>
                      </a:r>
                    </a:p>
                  </a:txBody>
                  <a:tcPr marL="45074" marR="45074" marT="22537" marB="225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3 people</a:t>
                      </a:r>
                    </a:p>
                  </a:txBody>
                  <a:tcPr marL="45074" marR="45074" marT="22537" marB="22537" anchor="ctr"/>
                </a:tc>
                <a:extLst>
                  <a:ext uri="{0D108BD9-81ED-4DB2-BD59-A6C34878D82A}">
                    <a16:rowId xmlns:a16="http://schemas.microsoft.com/office/drawing/2014/main" val="3083483917"/>
                  </a:ext>
                </a:extLst>
              </a:tr>
              <a:tr h="50425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Avenir Book" panose="02000503020000020003" pitchFamily="2" charset="0"/>
                        </a:rPr>
                        <a:t>37 people</a:t>
                      </a:r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noProof="0" dirty="0"/>
                    </a:p>
                  </a:txBody>
                  <a:tcPr marL="45074" marR="45074" marT="22537" marB="22537" anchor="ctr"/>
                </a:tc>
                <a:extLst>
                  <a:ext uri="{0D108BD9-81ED-4DB2-BD59-A6C34878D82A}">
                    <a16:rowId xmlns:a16="http://schemas.microsoft.com/office/drawing/2014/main" val="84691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6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Head of Product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Manage the product roadmap to achieve business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Guide new product features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Collaborate with other department heads</a:t>
            </a:r>
          </a:p>
          <a:p>
            <a:pPr marL="0" indent="0">
              <a:buNone/>
            </a:pPr>
            <a:endParaRPr lang="en-US" sz="1800" b="1" noProof="0" dirty="0"/>
          </a:p>
          <a:p>
            <a:pPr marL="0" indent="0">
              <a:buNone/>
            </a:pPr>
            <a:r>
              <a:rPr lang="en-US" sz="1800" b="1" noProof="0" dirty="0"/>
              <a:t>Research Team: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Data Scientists / ML Engineers</a:t>
            </a:r>
            <a:r>
              <a:rPr lang="en-US" sz="1600" i="0" noProof="0" dirty="0">
                <a:effectLst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Keep track of foundation models for the task</a:t>
            </a:r>
            <a:endParaRPr lang="en-US" sz="1600" i="0" noProof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Analyze the data to improve prediction accuracy</a:t>
            </a:r>
            <a:endParaRPr lang="en-US" sz="1400" i="0" noProof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noProof="0" dirty="0">
                <a:effectLst/>
              </a:rPr>
              <a:t>Finetune the foundation models for our specific tasks with the collected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noProof="0" dirty="0">
                <a:effectLst/>
              </a:rPr>
              <a:t>Collaborate with </a:t>
            </a:r>
            <a:r>
              <a:rPr lang="en-US" sz="1400" noProof="0" dirty="0"/>
              <a:t>s</a:t>
            </a:r>
            <a:r>
              <a:rPr lang="en-US" sz="1400" i="0" noProof="0" dirty="0">
                <a:effectLst/>
              </a:rPr>
              <a:t>oftware developers to integrate the ML pipeline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Data Collectors &amp; Analysts: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Collect data on user postures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Process data for downstream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Collaborate closely with the Data Scientists / ML Engineers on the data analyses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7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Development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noProof="0" dirty="0"/>
              <a:t>Software Development Team: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Software Developers: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Write and maintain codebase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Implement new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Ensure 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UX/UI Designers</a:t>
            </a:r>
            <a:r>
              <a:rPr lang="en-US" sz="1600" i="0" noProof="0" dirty="0">
                <a:effectLst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Design the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noProof="0" dirty="0">
                <a:effectLst/>
              </a:rPr>
              <a:t>Create design prototypes for new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Quality Assurance: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Extensively test the app and new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Automate testing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Documentation of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Collaborate with the customer relationship staff for feedback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0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&amp; Sales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Head of Marketing &amp; Sales: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Monitor marketing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Adjust marketing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Direct B2B related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Collaborate with other department heads</a:t>
            </a:r>
            <a:endParaRPr lang="en-US" sz="1400" dirty="0"/>
          </a:p>
          <a:p>
            <a:pPr marL="0" indent="0">
              <a:buNone/>
            </a:pPr>
            <a:r>
              <a:rPr lang="en-US" sz="1800" b="1" noProof="0" dirty="0"/>
              <a:t>Marketing Team: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Marketing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Execute marketing campaigns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Analyze campaign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Manage content creation</a:t>
            </a:r>
          </a:p>
          <a:p>
            <a:pPr lvl="1"/>
            <a:r>
              <a:rPr lang="en-US" sz="1400" noProof="0" dirty="0"/>
              <a:t>Design marketing materials (brochures, advertisements, banners)</a:t>
            </a:r>
          </a:p>
          <a:p>
            <a:pPr lvl="1"/>
            <a:r>
              <a:rPr lang="en-US" sz="1400" noProof="0" dirty="0"/>
              <a:t>Brand consistency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SEO/SEM Analysts</a:t>
            </a:r>
            <a:endParaRPr lang="en-US" sz="1600" i="0" noProof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Coordinate SEO (search engine optimization) and SEM (search engine marketing)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noProof="0" dirty="0">
                <a:effectLst/>
              </a:rPr>
              <a:t>Analyze digital per</a:t>
            </a:r>
            <a:r>
              <a:rPr lang="en-US" sz="1400" noProof="0" dirty="0"/>
              <a:t>formance of our marketing channels</a:t>
            </a:r>
            <a:endParaRPr lang="en-US" sz="18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5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&amp; Sales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Sales Team: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Sales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Reach out to potential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Conduct sales pitches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Negotiate contracts with B2B customers and close deals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Customer Relationship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Build/Maintain relationships with customers (specifically B2B customers)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Retrieve feedback from the customers to develop issues for the quality assurance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Identify upselling opportunities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28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Infrastructure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Head of Technology &amp;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Manage technical direction of the company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Manage the teams project 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Collaborate with other departments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IT Support staff</a:t>
            </a:r>
            <a:endParaRPr lang="en-US" sz="1400" noProof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Technical support to employees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Perform maintenance and updates on company hardware (servers) and software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DevOps Engineers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Develop and maintain CI/CD 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Collaborate with Software developers on code releases and deployments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noProof="0" dirty="0"/>
              <a:t>Implement automation tools to reduce manual processes</a:t>
            </a:r>
            <a:endParaRPr lang="en-US" sz="1800" noProof="0" dirty="0"/>
          </a:p>
          <a:p>
            <a:pPr lvl="1"/>
            <a:r>
              <a:rPr lang="en-US" sz="1400" noProof="0" dirty="0"/>
              <a:t>Implement physical and network infrastructure to operate services</a:t>
            </a:r>
          </a:p>
          <a:p>
            <a:pPr lvl="1"/>
            <a:r>
              <a:rPr lang="en-US" sz="1400" noProof="0" dirty="0"/>
              <a:t>Optimize the compute infrastructure and data storage</a:t>
            </a:r>
          </a:p>
          <a:p>
            <a:pPr lvl="1"/>
            <a:r>
              <a:rPr lang="en-US" sz="1400" noProof="0" dirty="0"/>
              <a:t>Develop and implement network security policies and procedures against unauthorized access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97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Head of Human Resources:</a:t>
            </a:r>
          </a:p>
          <a:p>
            <a:pPr lvl="1"/>
            <a:r>
              <a:rPr lang="en-US" sz="1400" noProof="0" dirty="0"/>
              <a:t>Develop and discuss on HR strategies to succeed with the business idea</a:t>
            </a:r>
          </a:p>
          <a:p>
            <a:pPr lvl="1"/>
            <a:r>
              <a:rPr lang="en-US" sz="1400" noProof="0" dirty="0"/>
              <a:t>Collaborate with other departments heads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HR Coordinators:</a:t>
            </a:r>
          </a:p>
          <a:p>
            <a:pPr lvl="1"/>
            <a:r>
              <a:rPr lang="en-US" sz="1400" noProof="0" dirty="0"/>
              <a:t>Assist with recruitment (identify staffing needs)</a:t>
            </a:r>
          </a:p>
          <a:p>
            <a:pPr lvl="1"/>
            <a:r>
              <a:rPr lang="en-US" sz="1400" noProof="0" dirty="0"/>
              <a:t>Create job descriptions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Training &amp; Development Specialists:</a:t>
            </a:r>
          </a:p>
          <a:p>
            <a:pPr lvl="1"/>
            <a:r>
              <a:rPr lang="en-US" sz="1400" noProof="0" dirty="0"/>
              <a:t>Create training strategies to enhance employees’ skills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Administrative staff:</a:t>
            </a:r>
          </a:p>
          <a:p>
            <a:pPr lvl="1"/>
            <a:r>
              <a:rPr lang="en-US" sz="1400" noProof="0" dirty="0"/>
              <a:t>Manage employees time registration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83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9A5B-6616-1571-AE8A-42F0C4F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Privacy &amp;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B65D2-D1A7-D8AE-3B6F-9DCB51D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Head of Data Privacy &amp; Compliance:</a:t>
            </a:r>
          </a:p>
          <a:p>
            <a:pPr lvl="1"/>
            <a:r>
              <a:rPr lang="en-US" sz="1400" noProof="0" dirty="0"/>
              <a:t>Lead the team</a:t>
            </a:r>
          </a:p>
          <a:p>
            <a:pPr lvl="1"/>
            <a:r>
              <a:rPr lang="en-US" sz="1400" noProof="0" dirty="0"/>
              <a:t>Collaborate with other department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Data Privacy Officers:</a:t>
            </a:r>
          </a:p>
          <a:p>
            <a:pPr lvl="1"/>
            <a:r>
              <a:rPr lang="en-US" sz="1400" noProof="0" dirty="0"/>
              <a:t>Monitor and improve company’s data protection strategies</a:t>
            </a:r>
          </a:p>
          <a:p>
            <a:pPr lvl="1"/>
            <a:r>
              <a:rPr lang="en-US" sz="1400" noProof="0" dirty="0"/>
              <a:t>Ensure GDPR</a:t>
            </a:r>
          </a:p>
          <a:p>
            <a:pPr lvl="1"/>
            <a:r>
              <a:rPr lang="en-US" sz="1400" noProof="0" dirty="0"/>
              <a:t>Oversee company’s structure to prevent violations of legal guidelines</a:t>
            </a:r>
          </a:p>
          <a:p>
            <a:pPr lvl="1"/>
            <a:r>
              <a:rPr lang="en-US" sz="1400" noProof="0" dirty="0"/>
              <a:t>Ensure internal guidelines are being followed</a:t>
            </a:r>
          </a:p>
          <a:p>
            <a:pPr lvl="1"/>
            <a:r>
              <a:rPr lang="en-US" sz="1400" noProof="0" dirty="0"/>
              <a:t>Collaborate with HR coordinators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noProof="0" dirty="0"/>
              <a:t>ISO certification specialists:</a:t>
            </a:r>
          </a:p>
          <a:p>
            <a:pPr lvl="1"/>
            <a:r>
              <a:rPr lang="en-US" sz="1400" noProof="0" dirty="0"/>
              <a:t>Guide the company through the ISO certification</a:t>
            </a:r>
          </a:p>
          <a:p>
            <a:pPr lvl="1"/>
            <a:r>
              <a:rPr lang="en-US" sz="1400" noProof="0" dirty="0"/>
              <a:t>Maintain compliance with ISO standards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600" noProof="0" dirty="0"/>
              <a:t>Lawyer on </a:t>
            </a:r>
            <a:r>
              <a:rPr lang="en-US" sz="1600" noProof="0" dirty="0" err="1"/>
              <a:t>deman</a:t>
            </a:r>
            <a:r>
              <a:rPr lang="en-US" sz="1600" dirty="0"/>
              <a:t>d </a:t>
            </a:r>
            <a:r>
              <a:rPr lang="en-US" sz="1600" noProof="0" dirty="0"/>
              <a:t>(External):</a:t>
            </a:r>
          </a:p>
          <a:p>
            <a:pPr lvl="1"/>
            <a:r>
              <a:rPr lang="en-US" sz="1400" dirty="0"/>
              <a:t>Ensure compliance with relevant laws and regulations</a:t>
            </a:r>
          </a:p>
          <a:p>
            <a:pPr lvl="1"/>
            <a:r>
              <a:rPr lang="en-US" sz="1400" dirty="0"/>
              <a:t>Review business contracts and provide support in disputes</a:t>
            </a:r>
          </a:p>
          <a:p>
            <a:pPr lvl="1"/>
            <a:endParaRPr lang="en-US" sz="14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ECED07-D938-7694-79AB-CA0B0E0F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53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Macintosh PowerPoint</Application>
  <PresentationFormat>Breitbild</PresentationFormat>
  <Paragraphs>217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Book</vt:lpstr>
      <vt:lpstr>Avenir Heavy</vt:lpstr>
      <vt:lpstr>Biome</vt:lpstr>
      <vt:lpstr>Wingdings</vt:lpstr>
      <vt:lpstr>Office</vt:lpstr>
      <vt:lpstr>Departments with team composition (start-up phase)</vt:lpstr>
      <vt:lpstr>Departments after higher scaling</vt:lpstr>
      <vt:lpstr>Product Development</vt:lpstr>
      <vt:lpstr>Product Development</vt:lpstr>
      <vt:lpstr>Marketing &amp; Sales</vt:lpstr>
      <vt:lpstr>Marketing &amp; Sales</vt:lpstr>
      <vt:lpstr>Technology &amp; Infrastructure</vt:lpstr>
      <vt:lpstr>Human Resources</vt:lpstr>
      <vt:lpstr>Data Privacy &amp; Compliance</vt:lpstr>
      <vt:lpstr>Finance &amp; Accounting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Singh, Vipin</cp:lastModifiedBy>
  <cp:revision>22</cp:revision>
  <dcterms:created xsi:type="dcterms:W3CDTF">2024-01-21T11:50:36Z</dcterms:created>
  <dcterms:modified xsi:type="dcterms:W3CDTF">2024-01-23T13:11:15Z</dcterms:modified>
</cp:coreProperties>
</file>