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65" r:id="rId2"/>
    <p:sldId id="261" r:id="rId3"/>
    <p:sldId id="259" r:id="rId4"/>
    <p:sldId id="271" r:id="rId5"/>
    <p:sldId id="264" r:id="rId6"/>
    <p:sldId id="268" r:id="rId7"/>
    <p:sldId id="269" r:id="rId8"/>
    <p:sldId id="270" r:id="rId9"/>
    <p:sldId id="285" r:id="rId10"/>
    <p:sldId id="267" r:id="rId11"/>
    <p:sldId id="272" r:id="rId12"/>
    <p:sldId id="273" r:id="rId13"/>
    <p:sldId id="275" r:id="rId14"/>
    <p:sldId id="277" r:id="rId15"/>
    <p:sldId id="278" r:id="rId16"/>
    <p:sldId id="276" r:id="rId17"/>
    <p:sldId id="282" r:id="rId18"/>
    <p:sldId id="284" r:id="rId19"/>
    <p:sldId id="274" r:id="rId20"/>
    <p:sldId id="279" r:id="rId21"/>
    <p:sldId id="280" r:id="rId22"/>
    <p:sldId id="266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5A"/>
    <a:srgbClr val="FE5A00"/>
    <a:srgbClr val="61CBF4"/>
    <a:srgbClr val="9AEE12"/>
    <a:srgbClr val="7DEF6A"/>
    <a:srgbClr val="FE4A4C"/>
    <a:srgbClr val="FBD900"/>
    <a:srgbClr val="FC6900"/>
    <a:srgbClr val="FF0403"/>
    <a:srgbClr val="00E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74"/>
    <p:restoredTop sz="94694"/>
  </p:normalViewPr>
  <p:slideViewPr>
    <p:cSldViewPr snapToGrid="0">
      <p:cViewPr>
        <p:scale>
          <a:sx n="75" d="100"/>
          <a:sy n="75" d="100"/>
        </p:scale>
        <p:origin x="-1106" y="-4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F10D-7AF4-714B-91BF-437F5CD39C92}" type="datetimeFigureOut">
              <a:rPr lang="de-DE" smtClean="0"/>
              <a:t>23.01.2024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E209C-F244-0A4D-B686-9A345E362A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976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209C-F244-0A4D-B686-9A345E362A9E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950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209C-F244-0A4D-B686-9A345E362A9E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8912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209C-F244-0A4D-B686-9A345E362A9E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20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61AB819-353A-76A5-1138-DF797AE06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D21B828A-CD1A-725D-7ED5-5E1FD41E6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9E0493BB-EA79-008C-9D54-93F1A573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7BFF6-FBDB-E046-944E-398277F13665}" type="datetime1">
              <a:rPr lang="de-DE" smtClean="0"/>
              <a:t>23.01.2024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5ED12A0-4C5E-681B-A0C8-E77D484B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0EF70D0-3338-B191-8300-0BB20744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73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B9E562B-3099-65A6-945C-1DE50443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37A5335C-B7F8-438C-46A2-771026C31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FDB65DFD-AD7A-04FA-F69D-53F79FFB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78B8-1E7C-0D46-BCC3-4851292D7F21}" type="datetime1">
              <a:rPr lang="de-DE" smtClean="0"/>
              <a:t>23.01.2024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160E431B-455B-198C-50B1-7C166875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B42CA5E-C063-B067-E923-ADCD9560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84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75E301C4-D5DA-F5A5-002B-6812F0402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85941679-6165-1DFE-EA91-FCCFF6BE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AC516994-3AED-F0EE-F15B-CA2658A0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7D0A-30F5-F641-8508-85E7B5EC8E5A}" type="datetime1">
              <a:rPr lang="de-DE" smtClean="0"/>
              <a:t>23.01.2024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182A3AEF-EF63-1493-3196-F7ADDC61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E345295-39AD-4736-A180-B8FD29E4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10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10F6176-3898-E065-A57F-F222A0E4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EB1EDEE-1C37-6AE4-40C0-5F5F0B9DE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D2DB198-F605-55F3-E216-E2F31F70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38CE-C6A2-2547-A7AB-26FEFAD197B2}" type="datetime1">
              <a:rPr lang="de-DE" smtClean="0"/>
              <a:t>23.01.2024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150338FE-EBA0-B82E-0CB4-609513C3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408830A-6EA5-14D0-4711-DFD0D1BF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530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0EBE8BE-807A-D5F9-486B-954FFE2F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A546DBA9-E6CE-7018-0A80-4A93C2C2C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A9F49333-2499-60DA-EA3C-CE691516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6716-789A-BB4F-9E33-D73DCB6B85B8}" type="datetime1">
              <a:rPr lang="de-DE" smtClean="0"/>
              <a:t>23.01.2024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EF57AE7A-B2C9-BAB0-10E6-770A4C3F9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8FBB8FC-6BB5-BA36-A27F-9CF46377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7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FB1AFB5-3B7B-E064-6531-CC152EED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F6F1F0E-E16D-C52F-FE16-F5453BC9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5509" y="1840923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3537580B-9297-383A-CC03-EB85B2F86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9509" y="1840923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3A3FDD69-D9BC-D1B7-4F08-34F2DF50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70C6-14C7-8843-A1D0-413E6BDF2016}" type="datetime1">
              <a:rPr lang="de-DE" smtClean="0"/>
              <a:t>23.01.2024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75ACE66B-6237-2503-5E8C-509FA36E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88F77BC-6F92-01EE-AB17-DE9AFC8BF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92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B733DC6-766E-63AF-EB99-4B91AE44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509" y="378980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37C63187-B057-C5DD-4FD8-F193BD100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5509" y="169501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8A8C70DB-217C-2500-AC52-5D47A989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75509" y="2518930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D6C08853-C8D2-B29A-6278-03B8A0661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7921" y="169501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14E2692-0A41-A279-3E43-CB8520E2F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7921" y="2518930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AE35E14E-18CC-EAC4-81A0-4F09EF31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704D-0D0F-E44C-BC54-E21304E035D8}" type="datetime1">
              <a:rPr lang="de-DE" smtClean="0"/>
              <a:t>23.01.2024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AEBFF882-CDF7-68A4-10CB-B871B44B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C56F60D1-3401-EE8C-1F5D-3756516C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80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ABD00B1-C5DE-7295-CBF9-58F18CD6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CB6D9DBB-F783-5EC6-E82E-D19D3361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5F39-4285-5647-AF27-7622D256EA41}" type="datetime1">
              <a:rPr lang="de-DE" smtClean="0"/>
              <a:t>23.01.2024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189233C1-1139-69E7-006A-B9ED884F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472AD388-CB65-501F-6223-34108421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8E515CA7-DAFD-C7F8-29E1-57A244F6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8E13-10DD-5748-9257-DA65919D8CC0}" type="datetime1">
              <a:rPr lang="de-DE" smtClean="0"/>
              <a:t>23.01.2024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E80A8D7C-028C-F965-ED05-2DEE2FB6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DD166659-EAAD-2A43-F088-A99583A2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68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E9E8F1B-0CD7-A0AF-8921-732423BD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EC7CB2A-7B5D-3519-7DD0-DB1C999D9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BA78DF1D-AA8A-5587-7F2E-B13096EDB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A2D17721-24BB-B97B-2C09-4B2FCF6C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E2F9-CF89-F04A-8287-6DD183E6562F}" type="datetime1">
              <a:rPr lang="de-DE" smtClean="0"/>
              <a:t>23.01.2024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FEE8E254-007E-6514-E321-36AA0B9C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92631F0C-A601-6D14-9A8B-AB5110A8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63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1B73622-8CE3-E03B-031A-E0B77867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480E8E56-B9BB-5656-EAC7-1657A9912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7C6CE530-3695-8CB3-965E-ADDB13D1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12F53B73-6FA2-984D-87C5-E92A987B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8BE1-7C8A-454A-87E9-2440595DCB79}" type="datetime1">
              <a:rPr lang="de-DE" smtClean="0"/>
              <a:t>23.01.2024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CDE6560D-BDF8-CB58-41C4-FBC7A565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9182E283-03D1-9D13-8F6F-E165A815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90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69140A1C-9355-F200-A12D-D62191141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509" y="3512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A2E2C695-E828-1378-B354-D22C3CD39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5509" y="181177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FE2EB5CF-CFA5-091E-7842-CD910CAD4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308F62-4268-E946-AF09-D1BD58EF5C97}" type="datetime1">
              <a:rPr lang="de-DE" smtClean="0"/>
              <a:t>23.01.2024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51F18E9-4E2F-A400-DA61-9530FDCB2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4676302-B1F1-7FCB-5012-EC716AF9C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790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F8E338-8F5B-1449-85CA-DE39DC2EF388}" type="slidenum">
              <a:rPr lang="de-DE" smtClean="0"/>
              <a:t>‹#›</a:t>
            </a:fld>
            <a:endParaRPr lang="de-DE"/>
          </a:p>
        </p:txBody>
      </p:sp>
      <p:pic>
        <p:nvPicPr>
          <p:cNvPr id="10" name="Grafik 9" descr="Ein Bild, das Stuhl, Design, Mobiliar enthält.&#10;&#10;Automatisch generierte Beschreibung">
            <a:extLst>
              <a:ext uri="{FF2B5EF4-FFF2-40B4-BE49-F238E27FC236}">
                <a16:creationId xmlns:a16="http://schemas.microsoft.com/office/drawing/2014/main" xmlns="" id="{8D05FFA5-7505-6D1A-CF3D-9A3E02CD056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065727"/>
            <a:ext cx="1272594" cy="191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9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venir Heavy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0258236-5858-64A2-6F1D-648EA7886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  <a:solidFill>
            <a:schemeClr val="bg1"/>
          </a:solidFill>
          <a:ln w="104775">
            <a:noFill/>
          </a:ln>
        </p:spPr>
        <p:txBody>
          <a:bodyPr anchor="ctr">
            <a:normAutofit/>
          </a:bodyPr>
          <a:lstStyle/>
          <a:p>
            <a:pPr algn="l"/>
            <a:r>
              <a:rPr lang="de-DE" sz="15000" b="1" dirty="0">
                <a:solidFill>
                  <a:srgbClr val="FF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       POSEFIX</a:t>
            </a:r>
            <a:endParaRPr lang="de-DE" sz="18000" b="1" dirty="0">
              <a:solidFill>
                <a:srgbClr val="FF0000"/>
              </a:solidFill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  <p:pic>
        <p:nvPicPr>
          <p:cNvPr id="4" name="Grafik 3" descr="Ein Bild, das Stuhl, Design, Mobiliar enthält.&#10;&#10;Automatisch generierte Beschreibung">
            <a:extLst>
              <a:ext uri="{FF2B5EF4-FFF2-40B4-BE49-F238E27FC236}">
                <a16:creationId xmlns:a16="http://schemas.microsoft.com/office/drawing/2014/main" xmlns="" id="{EB43AE25-30B9-89EA-895F-2E6CEE4FE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98" y="1187431"/>
            <a:ext cx="2392796" cy="359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23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081AAB7-5B71-F244-BA57-CDE28A39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89" y="-6096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PORTER'S 5 FORCES</a:t>
            </a:r>
            <a:endParaRPr lang="de-DE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D224E0AA-222F-E9B7-DE6F-D1BA6058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10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178" y="996436"/>
            <a:ext cx="5790444" cy="5790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itel 1">
            <a:extLst>
              <a:ext uri="{FF2B5EF4-FFF2-40B4-BE49-F238E27FC236}">
                <a16:creationId xmlns:a16="http://schemas.microsoft.com/office/drawing/2014/main" xmlns="" id="{635AD9F4-BEBD-D32D-886F-F51F6BA16FE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noFill/>
          <a:ln w="57150">
            <a:solidFill>
              <a:srgbClr val="1D504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19000" b="1">
              <a:solidFill>
                <a:srgbClr val="FF0000"/>
              </a:solidFill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551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5040" y="351271"/>
            <a:ext cx="11036069" cy="1325563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BUYER POWER</a:t>
            </a:r>
            <a:endParaRPr lang="en-US" dirty="0">
              <a:latin typeface="+mj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5509" y="1595120"/>
            <a:ext cx="10515600" cy="4567989"/>
          </a:xfrm>
        </p:spPr>
        <p:txBody>
          <a:bodyPr/>
          <a:lstStyle/>
          <a:p>
            <a:r>
              <a:rPr lang="en-US" dirty="0"/>
              <a:t>Number of customers: large</a:t>
            </a:r>
          </a:p>
          <a:p>
            <a:r>
              <a:rPr lang="en-US" dirty="0" smtClean="0"/>
              <a:t>want </a:t>
            </a:r>
            <a:r>
              <a:rPr lang="en-US" dirty="0"/>
              <a:t>smaller prices</a:t>
            </a:r>
          </a:p>
          <a:p>
            <a:r>
              <a:rPr lang="en-US" dirty="0" smtClean="0"/>
              <a:t>Customers</a:t>
            </a:r>
            <a:r>
              <a:rPr lang="en-US" dirty="0"/>
              <a:t>: elastic demand, not many alternatives, no switching costs</a:t>
            </a:r>
          </a:p>
          <a:p>
            <a:r>
              <a:rPr lang="en-US" dirty="0" smtClean="0"/>
              <a:t>Businesses: </a:t>
            </a:r>
            <a:r>
              <a:rPr lang="en-US" dirty="0"/>
              <a:t>elastic demand, not many alternatives, no switching costs</a:t>
            </a:r>
          </a:p>
          <a:p>
            <a:r>
              <a:rPr lang="en-US" dirty="0"/>
              <a:t>As the app operates on a subscription basis, users can easily switch to competitors if they are dissatisfied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11</a:t>
            </a:fld>
            <a:endParaRPr lang="de-DE" dirty="0"/>
          </a:p>
        </p:txBody>
      </p:sp>
      <p:sp>
        <p:nvSpPr>
          <p:cNvPr id="5" name="Овал 4"/>
          <p:cNvSpPr/>
          <p:nvPr/>
        </p:nvSpPr>
        <p:spPr>
          <a:xfrm>
            <a:off x="8371840" y="5420360"/>
            <a:ext cx="2504440" cy="1005840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Medium threat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xmlns="" id="{635AD9F4-BEBD-D32D-886F-F51F6BA16FE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noFill/>
          <a:ln w="57150">
            <a:solidFill>
              <a:srgbClr val="1D504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19000" b="1">
              <a:solidFill>
                <a:srgbClr val="FF0000"/>
              </a:solidFill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030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5040" y="351271"/>
            <a:ext cx="11036069" cy="1325563"/>
          </a:xfrm>
        </p:spPr>
        <p:txBody>
          <a:bodyPr/>
          <a:lstStyle/>
          <a:p>
            <a:r>
              <a:rPr lang="en-US" dirty="0" smtClean="0"/>
              <a:t>SUPPLIER POWER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5509" y="1595120"/>
            <a:ext cx="10515600" cy="4567989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suppliers: not </a:t>
            </a:r>
            <a:r>
              <a:rPr lang="en-US" dirty="0"/>
              <a:t>that many suppliers, differentiation, very stable, no switching costs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12</a:t>
            </a:fld>
            <a:endParaRPr lang="de-DE" dirty="0"/>
          </a:p>
        </p:txBody>
      </p:sp>
      <p:sp>
        <p:nvSpPr>
          <p:cNvPr id="5" name="Овал 4"/>
          <p:cNvSpPr/>
          <p:nvPr/>
        </p:nvSpPr>
        <p:spPr>
          <a:xfrm>
            <a:off x="8371840" y="4714240"/>
            <a:ext cx="2504440" cy="1005840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 threat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xmlns="" id="{635AD9F4-BEBD-D32D-886F-F51F6BA16FE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noFill/>
          <a:ln w="57150">
            <a:solidFill>
              <a:srgbClr val="1D504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19000" b="1">
              <a:solidFill>
                <a:srgbClr val="FF0000"/>
              </a:solidFill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397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5040" y="351271"/>
            <a:ext cx="11036069" cy="1325563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COMPETITIVE RIVALRY</a:t>
            </a:r>
            <a:endParaRPr lang="en-US" dirty="0">
              <a:latin typeface="+mj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5509" y="1595120"/>
            <a:ext cx="10515600" cy="456798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Number of competitors: 3</a:t>
            </a:r>
          </a:p>
          <a:p>
            <a:r>
              <a:rPr lang="en-US" dirty="0" smtClean="0"/>
              <a:t>Multiple </a:t>
            </a:r>
            <a:r>
              <a:rPr lang="en-US" dirty="0"/>
              <a:t>sensors systems with cameras: 0 </a:t>
            </a:r>
            <a:r>
              <a:rPr lang="en-US" dirty="0" smtClean="0"/>
              <a:t>companies, </a:t>
            </a:r>
            <a:r>
              <a:rPr lang="en-US" dirty="0"/>
              <a:t>can be more accurate but less easier in establishment</a:t>
            </a:r>
          </a:p>
          <a:p>
            <a:r>
              <a:rPr lang="en-US" dirty="0" smtClean="0"/>
              <a:t>Multiple </a:t>
            </a:r>
            <a:r>
              <a:rPr lang="en-US" dirty="0"/>
              <a:t>sensors systems: 2 companies</a:t>
            </a:r>
          </a:p>
          <a:p>
            <a:r>
              <a:rPr lang="en-US" dirty="0"/>
              <a:t>Wearable sensors: accuracy depends on amount of sensors, not all people want to wear something on them</a:t>
            </a:r>
          </a:p>
          <a:p>
            <a:r>
              <a:rPr lang="en-US" dirty="0"/>
              <a:t>Solution with cameras: 1, similar to our solution</a:t>
            </a:r>
          </a:p>
          <a:p>
            <a:r>
              <a:rPr lang="en-US" dirty="0" smtClean="0"/>
              <a:t>no </a:t>
            </a:r>
            <a:r>
              <a:rPr lang="en-US" dirty="0"/>
              <a:t>switching costs</a:t>
            </a:r>
          </a:p>
          <a:p>
            <a:r>
              <a:rPr lang="en-US" dirty="0" smtClean="0"/>
              <a:t>existing </a:t>
            </a:r>
            <a:r>
              <a:rPr lang="en-US" dirty="0"/>
              <a:t>but not mature market</a:t>
            </a:r>
          </a:p>
          <a:p>
            <a:r>
              <a:rPr lang="en-US" dirty="0" smtClean="0"/>
              <a:t>brand </a:t>
            </a:r>
            <a:r>
              <a:rPr lang="en-US" dirty="0"/>
              <a:t>image plays the role</a:t>
            </a:r>
          </a:p>
          <a:p>
            <a:r>
              <a:rPr lang="en-US" dirty="0" smtClean="0"/>
              <a:t>Product </a:t>
            </a:r>
            <a:r>
              <a:rPr lang="en-US" dirty="0"/>
              <a:t>differentiation - medium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13</a:t>
            </a:fld>
            <a:endParaRPr lang="de-DE" dirty="0"/>
          </a:p>
        </p:txBody>
      </p:sp>
      <p:sp>
        <p:nvSpPr>
          <p:cNvPr id="5" name="Овал 4"/>
          <p:cNvSpPr/>
          <p:nvPr/>
        </p:nvSpPr>
        <p:spPr>
          <a:xfrm>
            <a:off x="8371840" y="4902200"/>
            <a:ext cx="2504440" cy="1005840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Medium threat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xmlns="" id="{635AD9F4-BEBD-D32D-886F-F51F6BA16FE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noFill/>
          <a:ln w="57150">
            <a:solidFill>
              <a:srgbClr val="1D504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19000" b="1">
              <a:solidFill>
                <a:srgbClr val="FF0000"/>
              </a:solidFill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749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5040" y="351271"/>
            <a:ext cx="11036069" cy="1325563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THREAT OF NEW ENTRY</a:t>
            </a:r>
            <a:endParaRPr lang="en-US" dirty="0">
              <a:latin typeface="+mj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5509" y="1595120"/>
            <a:ext cx="10515600" cy="4567989"/>
          </a:xfrm>
        </p:spPr>
        <p:txBody>
          <a:bodyPr>
            <a:normAutofit/>
          </a:bodyPr>
          <a:lstStyle/>
          <a:p>
            <a:r>
              <a:rPr lang="en-US" dirty="0"/>
              <a:t>Modest profitability, slow growth</a:t>
            </a:r>
          </a:p>
          <a:p>
            <a:r>
              <a:rPr lang="en-US" dirty="0" smtClean="0"/>
              <a:t>expertise </a:t>
            </a:r>
            <a:r>
              <a:rPr lang="en-US" dirty="0"/>
              <a:t>in sensor technology, machine learning, and biomechanics</a:t>
            </a:r>
          </a:p>
          <a:p>
            <a:r>
              <a:rPr lang="en-US" dirty="0" smtClean="0"/>
              <a:t>technology </a:t>
            </a:r>
            <a:r>
              <a:rPr lang="en-US" dirty="0"/>
              <a:t>protection</a:t>
            </a:r>
          </a:p>
          <a:p>
            <a:r>
              <a:rPr lang="en-US" dirty="0" smtClean="0"/>
              <a:t>need </a:t>
            </a:r>
            <a:r>
              <a:rPr lang="en-US" dirty="0"/>
              <a:t>prove and advertisement</a:t>
            </a:r>
          </a:p>
          <a:p>
            <a:r>
              <a:rPr lang="en-US" dirty="0" smtClean="0"/>
              <a:t>need </a:t>
            </a:r>
            <a:r>
              <a:rPr lang="en-US" dirty="0"/>
              <a:t>medical approval</a:t>
            </a:r>
          </a:p>
          <a:p>
            <a:r>
              <a:rPr lang="en-US" dirty="0" smtClean="0"/>
              <a:t>brand </a:t>
            </a:r>
            <a:r>
              <a:rPr lang="en-US" dirty="0"/>
              <a:t>identity is important</a:t>
            </a:r>
          </a:p>
          <a:p>
            <a:r>
              <a:rPr lang="en-US" dirty="0" smtClean="0"/>
              <a:t>large </a:t>
            </a:r>
            <a:r>
              <a:rPr lang="en-US" dirty="0"/>
              <a:t>capital requirements</a:t>
            </a:r>
          </a:p>
          <a:p>
            <a:r>
              <a:rPr lang="en-US" dirty="0" smtClean="0"/>
              <a:t>economics </a:t>
            </a:r>
            <a:r>
              <a:rPr lang="en-US" dirty="0"/>
              <a:t>of scale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14</a:t>
            </a:fld>
            <a:endParaRPr lang="de-DE" dirty="0"/>
          </a:p>
        </p:txBody>
      </p:sp>
      <p:sp>
        <p:nvSpPr>
          <p:cNvPr id="5" name="Овал 4"/>
          <p:cNvSpPr/>
          <p:nvPr/>
        </p:nvSpPr>
        <p:spPr>
          <a:xfrm>
            <a:off x="8371840" y="4902200"/>
            <a:ext cx="2504440" cy="1005840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Moderate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threat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xmlns="" id="{635AD9F4-BEBD-D32D-886F-F51F6BA16FE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noFill/>
          <a:ln w="57150">
            <a:solidFill>
              <a:srgbClr val="1D504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19000" b="1">
              <a:solidFill>
                <a:srgbClr val="FF0000"/>
              </a:solidFill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409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5040" y="351271"/>
            <a:ext cx="11036069" cy="1325563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THREAT OF SUBSTITUTION</a:t>
            </a:r>
            <a:endParaRPr lang="en-US" dirty="0">
              <a:latin typeface="+mj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5509" y="1595120"/>
            <a:ext cx="10515600" cy="4567989"/>
          </a:xfrm>
        </p:spPr>
        <p:txBody>
          <a:bodyPr>
            <a:normAutofit/>
          </a:bodyPr>
          <a:lstStyle/>
          <a:p>
            <a:r>
              <a:rPr lang="en-US" dirty="0"/>
              <a:t>Multiple sensors systems: it's not easy to establish all equipment, medium threat</a:t>
            </a:r>
          </a:p>
          <a:p>
            <a:r>
              <a:rPr lang="en-US" dirty="0" smtClean="0"/>
              <a:t>Traditional </a:t>
            </a:r>
            <a:r>
              <a:rPr lang="en-US" dirty="0"/>
              <a:t>Solutions: Traditional methods for improving posture, such as ergonomic chairs or physical therapy, pose a moderate threat.</a:t>
            </a:r>
          </a:p>
          <a:p>
            <a:r>
              <a:rPr lang="en-US" dirty="0" smtClean="0"/>
              <a:t>-Other </a:t>
            </a:r>
            <a:r>
              <a:rPr lang="en-US" dirty="0"/>
              <a:t>Health and Wellness Apps: Apps addressing general health and fitness may be substitutes, but the specific focus on posture control can mitigate this threat.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15</a:t>
            </a:fld>
            <a:endParaRPr lang="de-DE" dirty="0"/>
          </a:p>
        </p:txBody>
      </p:sp>
      <p:sp>
        <p:nvSpPr>
          <p:cNvPr id="5" name="Овал 4"/>
          <p:cNvSpPr/>
          <p:nvPr/>
        </p:nvSpPr>
        <p:spPr>
          <a:xfrm>
            <a:off x="8371840" y="5222240"/>
            <a:ext cx="2504440" cy="1005840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threat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xmlns="" id="{635AD9F4-BEBD-D32D-886F-F51F6BA16FE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noFill/>
          <a:ln w="57150">
            <a:solidFill>
              <a:srgbClr val="1D504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19000" b="1">
              <a:solidFill>
                <a:srgbClr val="FF0000"/>
              </a:solidFill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577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16</a:t>
            </a:fld>
            <a:endParaRPr lang="de-DE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778" y="630676"/>
            <a:ext cx="5790444" cy="5790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Овал 5"/>
          <p:cNvSpPr/>
          <p:nvPr/>
        </p:nvSpPr>
        <p:spPr>
          <a:xfrm>
            <a:off x="8082280" y="3957320"/>
            <a:ext cx="751840" cy="36068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FE5A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Med</a:t>
            </a:r>
            <a:endParaRPr lang="en-US" sz="1400" dirty="0"/>
          </a:p>
        </p:txBody>
      </p:sp>
      <p:sp>
        <p:nvSpPr>
          <p:cNvPr id="7" name="Овал 6"/>
          <p:cNvSpPr/>
          <p:nvPr/>
        </p:nvSpPr>
        <p:spPr>
          <a:xfrm>
            <a:off x="5720080" y="3776980"/>
            <a:ext cx="751840" cy="36068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FE5A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Med</a:t>
            </a:r>
            <a:endParaRPr lang="en-US" sz="1400" dirty="0"/>
          </a:p>
        </p:txBody>
      </p:sp>
      <p:sp>
        <p:nvSpPr>
          <p:cNvPr id="8" name="Овал 7"/>
          <p:cNvSpPr/>
          <p:nvPr/>
        </p:nvSpPr>
        <p:spPr>
          <a:xfrm>
            <a:off x="5720080" y="1922780"/>
            <a:ext cx="751840" cy="36068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FE5A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</a:t>
            </a:r>
            <a:endParaRPr lang="en-US" sz="1400" dirty="0"/>
          </a:p>
        </p:txBody>
      </p:sp>
      <p:sp>
        <p:nvSpPr>
          <p:cNvPr id="9" name="Овал 8"/>
          <p:cNvSpPr/>
          <p:nvPr/>
        </p:nvSpPr>
        <p:spPr>
          <a:xfrm>
            <a:off x="3703320" y="3883660"/>
            <a:ext cx="751840" cy="36068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FE5A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Low</a:t>
            </a:r>
            <a:endParaRPr lang="en-US" sz="1400" dirty="0"/>
          </a:p>
        </p:txBody>
      </p:sp>
      <p:sp>
        <p:nvSpPr>
          <p:cNvPr id="10" name="Овал 9"/>
          <p:cNvSpPr/>
          <p:nvPr/>
        </p:nvSpPr>
        <p:spPr>
          <a:xfrm>
            <a:off x="5816600" y="5946140"/>
            <a:ext cx="751840" cy="36068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FE5A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Low</a:t>
            </a:r>
            <a:endParaRPr lang="en-US" sz="1400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xmlns="" id="{635AD9F4-BEBD-D32D-886F-F51F6BA16FE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noFill/>
          <a:ln w="57150">
            <a:solidFill>
              <a:srgbClr val="1D504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19000" b="1">
              <a:solidFill>
                <a:srgbClr val="FF0000"/>
              </a:solidFill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357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5040" y="0"/>
            <a:ext cx="11046229" cy="1325563"/>
          </a:xfrm>
        </p:spPr>
        <p:txBody>
          <a:bodyPr/>
          <a:lstStyle/>
          <a:p>
            <a:r>
              <a:rPr lang="en-US" dirty="0" smtClean="0"/>
              <a:t>MARKETING METHODS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5029" y="975360"/>
            <a:ext cx="10515600" cy="523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Digital Marketing:</a:t>
            </a:r>
            <a:endParaRPr lang="en-US" sz="1800" dirty="0"/>
          </a:p>
          <a:p>
            <a:r>
              <a:rPr lang="en-US" sz="1800" dirty="0"/>
              <a:t>Social Media Marketing: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Instagram</a:t>
            </a:r>
            <a:r>
              <a:rPr lang="en-US" sz="1800" dirty="0"/>
              <a:t>, Facebook, </a:t>
            </a:r>
            <a:r>
              <a:rPr lang="en-US" sz="1800" dirty="0" err="1"/>
              <a:t>TikTok</a:t>
            </a:r>
            <a:r>
              <a:rPr lang="en-US" sz="1800" dirty="0"/>
              <a:t>, Twitter. Content and Reels creation</a:t>
            </a:r>
          </a:p>
          <a:p>
            <a:r>
              <a:rPr lang="en-US" sz="1800" dirty="0"/>
              <a:t>Search Engine Optimization:</a:t>
            </a:r>
          </a:p>
          <a:p>
            <a:pPr marL="971550" lvl="1" indent="-457200"/>
            <a:r>
              <a:rPr lang="en-US" sz="1800" dirty="0"/>
              <a:t>mobile and user-friendly website</a:t>
            </a:r>
          </a:p>
          <a:p>
            <a:pPr marL="971550" lvl="1" indent="-457200"/>
            <a:r>
              <a:rPr lang="en-US" sz="1800" dirty="0"/>
              <a:t>compression of images to make loading of site quicker</a:t>
            </a:r>
          </a:p>
          <a:p>
            <a:pPr marL="971550" lvl="1" indent="-457200"/>
            <a:r>
              <a:rPr lang="en-US" sz="1800" dirty="0"/>
              <a:t>use effective keywords like "smartphone posture monitoring", "sitting posture reminder"</a:t>
            </a:r>
          </a:p>
          <a:p>
            <a:pPr marL="971550" lvl="1" indent="-457200"/>
            <a:r>
              <a:rPr lang="en-US" sz="1800" dirty="0"/>
              <a:t>Informative meta descriptions that include key benefits and a call-to-action: "Transform your posture with our app - real-time monitoring, personalized feedback, and a healthier you."</a:t>
            </a:r>
          </a:p>
          <a:p>
            <a:pPr marL="0" indent="0">
              <a:buNone/>
            </a:pPr>
            <a:r>
              <a:rPr lang="en-US" sz="1800" b="1" dirty="0"/>
              <a:t>Content Marketing</a:t>
            </a:r>
            <a:endParaRPr lang="en-US" sz="1800" dirty="0"/>
          </a:p>
          <a:p>
            <a:r>
              <a:rPr lang="en-US" sz="1800" dirty="0"/>
              <a:t>Blog Posts:</a:t>
            </a:r>
          </a:p>
          <a:p>
            <a:pPr marL="457200" lvl="1" indent="0">
              <a:buNone/>
            </a:pPr>
            <a:r>
              <a:rPr lang="en-US" sz="1800" dirty="0"/>
              <a:t>useful information about posture and health, educational content</a:t>
            </a:r>
          </a:p>
          <a:p>
            <a:r>
              <a:rPr lang="en-US" sz="1800" dirty="0"/>
              <a:t>Video Content:</a:t>
            </a:r>
          </a:p>
          <a:p>
            <a:pPr marL="457200" lvl="1" indent="0">
              <a:buNone/>
            </a:pPr>
            <a:r>
              <a:rPr lang="en-US" sz="1800" dirty="0"/>
              <a:t>videos that translate the need of taking care about posture</a:t>
            </a:r>
          </a:p>
          <a:p>
            <a:pPr marL="0" indent="0">
              <a:buNone/>
            </a:pPr>
            <a:r>
              <a:rPr lang="en-US" sz="1800" b="1" dirty="0"/>
              <a:t>Influencer Marketing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Collaboration with bloggers and other influencers. This can be both fitness bloggers or not fitness bloggers but with target </a:t>
            </a:r>
            <a:r>
              <a:rPr lang="en-US" sz="1800" dirty="0" smtClean="0"/>
              <a:t>audience</a:t>
            </a:r>
            <a:endParaRPr lang="en-US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517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1080" y="0"/>
            <a:ext cx="10980189" cy="1325563"/>
          </a:xfrm>
        </p:spPr>
        <p:txBody>
          <a:bodyPr/>
          <a:lstStyle/>
          <a:p>
            <a:r>
              <a:rPr lang="en-US" dirty="0" smtClean="0"/>
              <a:t>MARKETING METHODS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5509" y="1132840"/>
            <a:ext cx="10515600" cy="5527040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Email marketing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Emails for registered users as a reminder, </a:t>
            </a:r>
            <a:r>
              <a:rPr lang="en-US" sz="2000" dirty="0" err="1"/>
              <a:t>ChatBot</a:t>
            </a:r>
            <a:r>
              <a:rPr lang="en-US" sz="2000" dirty="0"/>
              <a:t> in Telegram for reminder and answering questions</a:t>
            </a:r>
          </a:p>
          <a:p>
            <a:r>
              <a:rPr lang="en-US" sz="2000" b="1" dirty="0"/>
              <a:t>Partnership and Collaborations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Collaboration with health, fitness or wellness brands, for example, </a:t>
            </a:r>
            <a:r>
              <a:rPr lang="en-US" sz="2000" dirty="0" err="1"/>
              <a:t>Wellpass</a:t>
            </a:r>
            <a:endParaRPr lang="en-US" sz="2000" dirty="0"/>
          </a:p>
          <a:p>
            <a:r>
              <a:rPr lang="en-US" sz="2000" b="1" dirty="0"/>
              <a:t>App Store Optimization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Optimize app store listings with relevant keywords, compelling descriptions, and high-quality visuals</a:t>
            </a:r>
            <a:r>
              <a:rPr lang="en-US" sz="2000" b="1" dirty="0"/>
              <a:t> </a:t>
            </a:r>
            <a:endParaRPr lang="en-US" sz="2000" dirty="0"/>
          </a:p>
          <a:p>
            <a:r>
              <a:rPr lang="en-US" sz="2000" b="1" dirty="0"/>
              <a:t>Free Trials and Promotions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Offer free trials</a:t>
            </a:r>
          </a:p>
          <a:p>
            <a:r>
              <a:rPr lang="en-US" sz="2000" b="1" dirty="0"/>
              <a:t>Community Engagement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Create online communities, forums, or social media groups where users can discuss posture-related topics, share experiences. This can be done inside the company or a family</a:t>
            </a:r>
          </a:p>
          <a:p>
            <a:r>
              <a:rPr lang="en-US" sz="2000" b="1" dirty="0"/>
              <a:t>Leverage User Reviews and Testimonials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Encourage satisfied users to leave positive reviews on app stores</a:t>
            </a:r>
            <a:endParaRPr lang="en-US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6405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5189" y="102351"/>
            <a:ext cx="10515600" cy="1325563"/>
          </a:xfrm>
        </p:spPr>
        <p:txBody>
          <a:bodyPr/>
          <a:lstStyle/>
          <a:p>
            <a:r>
              <a:rPr lang="en-US" dirty="0" smtClean="0"/>
              <a:t>4PS OF MARKETING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55799" y="1310640"/>
            <a:ext cx="10035309" cy="5181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PRODUCT</a:t>
            </a:r>
          </a:p>
          <a:p>
            <a:pPr marL="285750" indent="-285750"/>
            <a:r>
              <a:rPr lang="en-US" dirty="0"/>
              <a:t>Intangible product - app</a:t>
            </a:r>
          </a:p>
          <a:p>
            <a:pPr marL="285750" indent="-285750"/>
            <a:r>
              <a:rPr lang="en-US" dirty="0"/>
              <a:t>Features: real-time posture monitoring, personalized feedback, posture reminder, user-friendly interface</a:t>
            </a:r>
          </a:p>
          <a:p>
            <a:pPr marL="285750" indent="-285750"/>
            <a:r>
              <a:rPr lang="en-US" dirty="0"/>
              <a:t>Our USP (unique selling point)</a:t>
            </a:r>
          </a:p>
          <a:p>
            <a:pPr marL="0" indent="0">
              <a:buNone/>
            </a:pPr>
            <a:r>
              <a:rPr lang="en-US" dirty="0" smtClean="0"/>
              <a:t>	“</a:t>
            </a:r>
            <a:r>
              <a:rPr lang="en-US" dirty="0"/>
              <a:t>You don’t need to worry about your posture while focusing, we will evaluate and report on your posture for you</a:t>
            </a:r>
            <a:r>
              <a:rPr lang="en-US" dirty="0" smtClean="0"/>
              <a:t>!“</a:t>
            </a:r>
          </a:p>
          <a:p>
            <a:pPr marL="0" indent="0">
              <a:buNone/>
            </a:pPr>
            <a:r>
              <a:rPr lang="en-US" dirty="0" smtClean="0"/>
              <a:t>	"</a:t>
            </a:r>
            <a:r>
              <a:rPr lang="en-US" dirty="0"/>
              <a:t>We will help you to develop a habit</a:t>
            </a:r>
            <a:r>
              <a:rPr lang="en-US" dirty="0" smtClean="0"/>
              <a:t>.“</a:t>
            </a:r>
          </a:p>
          <a:p>
            <a:pPr marL="0" indent="0">
              <a:buNone/>
            </a:pPr>
            <a:r>
              <a:rPr lang="en-US" dirty="0" smtClean="0"/>
              <a:t>	“</a:t>
            </a:r>
            <a:r>
              <a:rPr lang="en-US" dirty="0"/>
              <a:t>Don’t interrupt your flow!”</a:t>
            </a:r>
          </a:p>
          <a:p>
            <a:pPr marL="285750" indent="-285750"/>
            <a:r>
              <a:rPr lang="en-US" dirty="0"/>
              <a:t>Needs:</a:t>
            </a:r>
          </a:p>
          <a:p>
            <a:pPr marL="742950" lvl="1" indent="-285750"/>
            <a:r>
              <a:rPr lang="en-US" dirty="0"/>
              <a:t>posture correction</a:t>
            </a:r>
          </a:p>
          <a:p>
            <a:pPr marL="742950" lvl="1" indent="-285750"/>
            <a:r>
              <a:rPr lang="en-US" dirty="0"/>
              <a:t>constantly remember about posture</a:t>
            </a:r>
          </a:p>
          <a:p>
            <a:pPr marL="285750" indent="-285750"/>
            <a:r>
              <a:rPr lang="en-US" dirty="0"/>
              <a:t>Marathons</a:t>
            </a:r>
          </a:p>
          <a:p>
            <a:pPr marL="285750" indent="-285750"/>
            <a:r>
              <a:rPr lang="en-US" dirty="0"/>
              <a:t>Healthy posture "club"</a:t>
            </a:r>
          </a:p>
          <a:p>
            <a:pPr marL="285750" indent="-285750"/>
            <a:r>
              <a:rPr lang="en-US" dirty="0"/>
              <a:t>Subscription</a:t>
            </a:r>
          </a:p>
          <a:p>
            <a:pPr marL="285750" indent="-285750"/>
            <a:r>
              <a:rPr lang="en-US" dirty="0"/>
              <a:t>Family subscription</a:t>
            </a:r>
          </a:p>
          <a:p>
            <a:pPr marL="285750" indent="-285750"/>
            <a:r>
              <a:rPr lang="en-US" dirty="0"/>
              <a:t>Business subscription models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19</a:t>
            </a:fld>
            <a:endParaRPr lang="de-D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43" y="1204992"/>
            <a:ext cx="1230640" cy="123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xmlns="" id="{635AD9F4-BEBD-D32D-886F-F51F6BA16FE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noFill/>
          <a:ln w="57150">
            <a:solidFill>
              <a:srgbClr val="1D504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19000" b="1">
              <a:solidFill>
                <a:srgbClr val="FF0000"/>
              </a:solidFill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71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0258236-5858-64A2-6F1D-648EA7886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  <a:solidFill>
            <a:schemeClr val="bg1"/>
          </a:solidFill>
          <a:ln w="104775">
            <a:noFill/>
          </a:ln>
        </p:spPr>
        <p:txBody>
          <a:bodyPr anchor="ctr">
            <a:normAutofit/>
          </a:bodyPr>
          <a:lstStyle/>
          <a:p>
            <a:pPr algn="l"/>
            <a:r>
              <a:rPr lang="de-DE" sz="15000" b="1" dirty="0">
                <a:solidFill>
                  <a:srgbClr val="FF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       </a:t>
            </a:r>
            <a:r>
              <a:rPr lang="de-DE" sz="15000" b="1" dirty="0">
                <a:solidFill>
                  <a:srgbClr val="C0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POSEFIX</a:t>
            </a:r>
            <a:endParaRPr lang="de-DE" sz="18000" b="1" dirty="0">
              <a:solidFill>
                <a:srgbClr val="C00000"/>
              </a:solidFill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  <p:pic>
        <p:nvPicPr>
          <p:cNvPr id="4" name="Grafik 3" descr="Ein Bild, das Stuhl, Design, Mobiliar enthält.&#10;&#10;Automatisch generierte Beschreibung">
            <a:extLst>
              <a:ext uri="{FF2B5EF4-FFF2-40B4-BE49-F238E27FC236}">
                <a16:creationId xmlns:a16="http://schemas.microsoft.com/office/drawing/2014/main" xmlns="" id="{EB43AE25-30B9-89EA-895F-2E6CEE4FE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98" y="1187431"/>
            <a:ext cx="2392796" cy="359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75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5189" y="102351"/>
            <a:ext cx="10515600" cy="1325563"/>
          </a:xfrm>
        </p:spPr>
        <p:txBody>
          <a:bodyPr/>
          <a:lstStyle/>
          <a:p>
            <a:r>
              <a:rPr lang="en-US" dirty="0" smtClean="0"/>
              <a:t>4PS OF MARKETING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5509" y="1310640"/>
            <a:ext cx="10515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PLACE</a:t>
            </a:r>
          </a:p>
          <a:p>
            <a:pPr marL="285750" indent="-285750"/>
            <a:r>
              <a:rPr lang="en-US" sz="2400" dirty="0"/>
              <a:t>The app will be available on our website, App store and Google Play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PRICE</a:t>
            </a:r>
          </a:p>
          <a:p>
            <a:pPr marL="285750" indent="-285750"/>
            <a:r>
              <a:rPr lang="en-US" sz="2400" dirty="0"/>
              <a:t>Free trial period </a:t>
            </a:r>
            <a:r>
              <a:rPr lang="en-US" sz="2400" dirty="0">
                <a:solidFill>
                  <a:srgbClr val="FF0000"/>
                </a:solidFill>
              </a:rPr>
              <a:t>7 days</a:t>
            </a:r>
          </a:p>
          <a:p>
            <a:pPr marL="285750" indent="-285750"/>
            <a:r>
              <a:rPr lang="en-US" sz="2400" dirty="0"/>
              <a:t>Payment for subscription once in a month, six months, year</a:t>
            </a:r>
          </a:p>
          <a:p>
            <a:pPr marL="285750" indent="-285750"/>
            <a:r>
              <a:rPr lang="en-US" sz="2400" dirty="0"/>
              <a:t>Show the value: If you take care about posture now, you don't have to pay for medicine in the future</a:t>
            </a:r>
          </a:p>
          <a:p>
            <a:pPr marL="285750" indent="-285750"/>
            <a:r>
              <a:rPr lang="en-US" sz="2400" dirty="0"/>
              <a:t>Custom features for extra charge</a:t>
            </a:r>
          </a:p>
          <a:p>
            <a:pPr marL="285750" indent="-285750"/>
            <a:r>
              <a:rPr lang="en-US" sz="2400" dirty="0"/>
              <a:t>Multiple people subscription: family subscription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20</a:t>
            </a:fld>
            <a:endParaRPr lang="de-D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66" y="1174512"/>
            <a:ext cx="79208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67" y="2700392"/>
            <a:ext cx="1078895" cy="1078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xmlns="" id="{635AD9F4-BEBD-D32D-886F-F51F6BA16FE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noFill/>
          <a:ln w="57150">
            <a:solidFill>
              <a:srgbClr val="1D504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19000" b="1">
              <a:solidFill>
                <a:srgbClr val="FF0000"/>
              </a:solidFill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543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5189" y="102351"/>
            <a:ext cx="10515600" cy="1325563"/>
          </a:xfrm>
        </p:spPr>
        <p:txBody>
          <a:bodyPr/>
          <a:lstStyle/>
          <a:p>
            <a:r>
              <a:rPr lang="en-US" dirty="0" smtClean="0"/>
              <a:t>4PS OF MARKETING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55799" y="1310640"/>
            <a:ext cx="10035309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PROMOTION</a:t>
            </a:r>
          </a:p>
          <a:p>
            <a:pPr marL="285750" indent="-285750"/>
            <a:r>
              <a:rPr lang="en-US" sz="2400" dirty="0"/>
              <a:t>Create </a:t>
            </a:r>
            <a:r>
              <a:rPr lang="en-US" sz="2400" dirty="0" err="1"/>
              <a:t>Instagram</a:t>
            </a:r>
            <a:r>
              <a:rPr lang="en-US" sz="2400" dirty="0"/>
              <a:t>, Facebook and </a:t>
            </a:r>
            <a:r>
              <a:rPr lang="en-US" sz="2400" dirty="0" err="1"/>
              <a:t>TikTok</a:t>
            </a:r>
            <a:r>
              <a:rPr lang="en-US" sz="2400" dirty="0"/>
              <a:t>, </a:t>
            </a:r>
            <a:r>
              <a:rPr lang="en-US" sz="2400" dirty="0" err="1"/>
              <a:t>WeChat</a:t>
            </a:r>
            <a:r>
              <a:rPr lang="en-US" sz="2400" dirty="0"/>
              <a:t>, LinkedIn profiles with content that will be constantly updated</a:t>
            </a:r>
          </a:p>
          <a:p>
            <a:pPr marL="285750" indent="-285750"/>
            <a:r>
              <a:rPr lang="en-US" sz="2400" dirty="0"/>
              <a:t>Bloggers and influencers can promote the app for commission</a:t>
            </a:r>
          </a:p>
          <a:p>
            <a:pPr marL="285750" indent="-285750"/>
            <a:r>
              <a:rPr lang="en-US" sz="2400" dirty="0"/>
              <a:t>Paid advertising channels, such as Google Ads, Facebook Ads</a:t>
            </a:r>
          </a:p>
          <a:p>
            <a:pPr marL="285750" indent="-285750"/>
            <a:r>
              <a:rPr lang="en-US" sz="2400" dirty="0"/>
              <a:t>Family subscription that will have lower price per person than single-person subscription</a:t>
            </a:r>
          </a:p>
          <a:p>
            <a:pPr marL="285750" indent="-285750"/>
            <a:r>
              <a:rPr lang="en-US" sz="2400" dirty="0"/>
              <a:t>Price for subscription for six or twelve months at once will be cheaper</a:t>
            </a:r>
          </a:p>
          <a:p>
            <a:pPr marL="285750" indent="-285750"/>
            <a:r>
              <a:rPr lang="en-US" sz="2400" dirty="0"/>
              <a:t>Black Friday</a:t>
            </a:r>
          </a:p>
          <a:p>
            <a:pPr marL="285750" indent="-285750"/>
            <a:r>
              <a:rPr lang="en-US" sz="2400" dirty="0"/>
              <a:t>Cooperation with health insurances, physiotherapists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21</a:t>
            </a:fld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52" y="1255226"/>
            <a:ext cx="1034468" cy="1034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xmlns="" id="{635AD9F4-BEBD-D32D-886F-F51F6BA16FE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noFill/>
          <a:ln w="57150">
            <a:solidFill>
              <a:srgbClr val="1D504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19000" b="1">
              <a:solidFill>
                <a:srgbClr val="FF0000"/>
              </a:solidFill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513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xmlns="" id="{635AD9F4-BEBD-D32D-886F-F51F6BA16FE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noFill/>
          <a:ln w="57150">
            <a:solidFill>
              <a:srgbClr val="1D504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19000" b="1">
              <a:solidFill>
                <a:srgbClr val="FF0000"/>
              </a:solidFill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A081AAB7-5B71-F244-BA57-CDE28A39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GROUPS ANALYSIS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11528A3-3124-CCC7-FAE7-6969AE02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22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28788" y="18113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61123"/>
              </p:ext>
            </p:extLst>
          </p:nvPr>
        </p:nvGraphicFramePr>
        <p:xfrm>
          <a:off x="1357710" y="1775778"/>
          <a:ext cx="10008075" cy="4351336"/>
        </p:xfrm>
        <a:graphic>
          <a:graphicData uri="http://schemas.openxmlformats.org/drawingml/2006/table">
            <a:tbl>
              <a:tblPr/>
              <a:tblGrid>
                <a:gridCol w="1429725"/>
                <a:gridCol w="1429725"/>
                <a:gridCol w="1429725"/>
                <a:gridCol w="1429725"/>
                <a:gridCol w="1429725"/>
                <a:gridCol w="1429725"/>
                <a:gridCol w="1429725"/>
              </a:tblGrid>
              <a:tr h="6091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dirty="0">
                          <a:solidFill>
                            <a:schemeClr val="tx1"/>
                          </a:solidFill>
                          <a:effectLst/>
                          <a:latin typeface="OpenSans"/>
                        </a:rPr>
                        <a:t>Criteria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dirty="0">
                          <a:solidFill>
                            <a:schemeClr val="tx1"/>
                          </a:solidFill>
                          <a:effectLst/>
                          <a:latin typeface="OpenSans"/>
                        </a:rPr>
                        <a:t>Segment 1</a:t>
                      </a:r>
                    </a:p>
                    <a:p>
                      <a:pPr algn="ctr" fontAlgn="ctr"/>
                      <a:r>
                        <a:rPr lang="en-US" sz="1700" b="1" dirty="0">
                          <a:solidFill>
                            <a:srgbClr val="FF005A"/>
                          </a:solidFill>
                          <a:effectLst/>
                          <a:latin typeface="OpenSans"/>
                        </a:rPr>
                        <a:t>B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dirty="0">
                          <a:solidFill>
                            <a:schemeClr val="tx1"/>
                          </a:solidFill>
                          <a:effectLst/>
                          <a:latin typeface="OpenSans"/>
                        </a:rPr>
                        <a:t>Segment 2</a:t>
                      </a:r>
                    </a:p>
                    <a:p>
                      <a:pPr algn="ctr" fontAlgn="ctr"/>
                      <a:r>
                        <a:rPr lang="en-US" sz="1700" b="1" dirty="0">
                          <a:solidFill>
                            <a:srgbClr val="FF005A"/>
                          </a:solidFill>
                          <a:effectLst/>
                          <a:latin typeface="OpenSans"/>
                        </a:rPr>
                        <a:t>A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dirty="0">
                          <a:solidFill>
                            <a:schemeClr val="tx1"/>
                          </a:solidFill>
                          <a:effectLst/>
                          <a:latin typeface="OpenSans"/>
                        </a:rPr>
                        <a:t>Segment 3</a:t>
                      </a:r>
                    </a:p>
                    <a:p>
                      <a:pPr algn="ctr" fontAlgn="ctr"/>
                      <a:r>
                        <a:rPr lang="en-US" sz="1700" b="1" dirty="0">
                          <a:solidFill>
                            <a:srgbClr val="FF005A"/>
                          </a:solidFill>
                          <a:effectLst/>
                          <a:latin typeface="OpenSans"/>
                        </a:rPr>
                        <a:t>A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dirty="0">
                          <a:solidFill>
                            <a:schemeClr val="tx1"/>
                          </a:solidFill>
                          <a:effectLst/>
                          <a:latin typeface="OpenSans"/>
                        </a:rPr>
                        <a:t>Segment 4</a:t>
                      </a:r>
                    </a:p>
                    <a:p>
                      <a:pPr algn="ctr" fontAlgn="ctr"/>
                      <a:r>
                        <a:rPr lang="en-US" sz="1700" b="1" dirty="0">
                          <a:solidFill>
                            <a:srgbClr val="FF005A"/>
                          </a:solidFill>
                          <a:effectLst/>
                          <a:latin typeface="OpenSans"/>
                        </a:rPr>
                        <a:t>B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dirty="0">
                          <a:solidFill>
                            <a:schemeClr val="tx1"/>
                          </a:solidFill>
                          <a:effectLst/>
                          <a:latin typeface="OpenSans"/>
                        </a:rPr>
                        <a:t>Segment 5</a:t>
                      </a:r>
                    </a:p>
                    <a:p>
                      <a:pPr algn="ctr" fontAlgn="ctr"/>
                      <a:r>
                        <a:rPr lang="en-US" sz="1700" b="1" dirty="0">
                          <a:solidFill>
                            <a:srgbClr val="FF005A"/>
                          </a:solidFill>
                          <a:effectLst/>
                          <a:latin typeface="OpenSans"/>
                        </a:rPr>
                        <a:t>C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dirty="0">
                          <a:solidFill>
                            <a:schemeClr val="tx1"/>
                          </a:solidFill>
                          <a:effectLst/>
                          <a:latin typeface="OpenSans"/>
                        </a:rPr>
                        <a:t>Segment 6</a:t>
                      </a:r>
                    </a:p>
                    <a:p>
                      <a:pPr algn="ctr" fontAlgn="ctr"/>
                      <a:r>
                        <a:rPr lang="en-US" sz="1700" b="1" dirty="0">
                          <a:solidFill>
                            <a:srgbClr val="FF005A"/>
                          </a:solidFill>
                          <a:effectLst/>
                          <a:latin typeface="OpenSans"/>
                        </a:rPr>
                        <a:t>A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92428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solidFill>
                            <a:schemeClr val="tx1"/>
                          </a:solidFill>
                          <a:effectLst/>
                          <a:latin typeface="OpenSans"/>
                        </a:rPr>
                        <a:t>Occupation</a:t>
                      </a:r>
                    </a:p>
                  </a:txBody>
                  <a:tcPr marL="87027" marR="87027" marT="43513" marB="435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dirty="0">
                          <a:solidFill>
                            <a:schemeClr val="tx1"/>
                          </a:solidFill>
                          <a:effectLst/>
                          <a:latin typeface="OpenSans"/>
                        </a:rPr>
                        <a:t>Graduated</a:t>
                      </a:r>
                    </a:p>
                  </a:txBody>
                  <a:tcPr marL="87027" marR="87027" marT="43513" marB="435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chemeClr val="tx1"/>
                          </a:solidFill>
                          <a:effectLst/>
                          <a:latin typeface="OpenSans"/>
                        </a:rPr>
                        <a:t>Graduated, Employed</a:t>
                      </a:r>
                    </a:p>
                  </a:txBody>
                  <a:tcPr marL="87027" marR="87027" marT="43513" marB="435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chemeClr val="tx1"/>
                          </a:solidFill>
                          <a:effectLst/>
                          <a:latin typeface="OpenSans"/>
                        </a:rPr>
                        <a:t>Students, Graduated or apprenticeship</a:t>
                      </a:r>
                    </a:p>
                  </a:txBody>
                  <a:tcPr marL="87027" marR="87027" marT="43513" marB="435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dirty="0">
                          <a:solidFill>
                            <a:schemeClr val="tx1"/>
                          </a:solidFill>
                          <a:effectLst/>
                          <a:latin typeface="OpenSans"/>
                        </a:rPr>
                        <a:t>Apprenticeship, Students</a:t>
                      </a:r>
                    </a:p>
                  </a:txBody>
                  <a:tcPr marL="87027" marR="87027" marT="43513" marB="435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chemeClr val="tx1"/>
                          </a:solidFill>
                          <a:effectLst/>
                          <a:latin typeface="OpenSans"/>
                        </a:rPr>
                        <a:t>not employed, not students</a:t>
                      </a:r>
                    </a:p>
                  </a:txBody>
                  <a:tcPr marL="87027" marR="87027" marT="43513" marB="435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chemeClr val="tx1"/>
                          </a:solidFill>
                          <a:effectLst/>
                          <a:latin typeface="OpenSans"/>
                        </a:rPr>
                        <a:t>E-Sports, Gamers</a:t>
                      </a:r>
                    </a:p>
                  </a:txBody>
                  <a:tcPr marL="87027" marR="87027" marT="43513" marB="435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70267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solidFill>
                            <a:schemeClr val="tx1"/>
                          </a:solidFill>
                          <a:effectLst/>
                          <a:latin typeface="OpenSans"/>
                        </a:rPr>
                        <a:t>Age</a:t>
                      </a:r>
                    </a:p>
                    <a:p>
                      <a:pPr algn="l" fontAlgn="t"/>
                      <a:r>
                        <a:rPr lang="en-US" sz="1700" b="1" dirty="0">
                          <a:solidFill>
                            <a:schemeClr val="tx1"/>
                          </a:solidFill>
                          <a:effectLst/>
                          <a:latin typeface="OpenSans"/>
                        </a:rPr>
                        <a:t/>
                      </a:r>
                      <a:br>
                        <a:rPr lang="en-US" sz="1700" b="1" dirty="0">
                          <a:solidFill>
                            <a:schemeClr val="tx1"/>
                          </a:solidFill>
                          <a:effectLst/>
                          <a:latin typeface="OpenSans"/>
                        </a:rPr>
                      </a:br>
                      <a:endParaRPr lang="en-US" sz="1700" b="1" dirty="0">
                        <a:solidFill>
                          <a:schemeClr val="tx1"/>
                        </a:solidFill>
                        <a:effectLst/>
                        <a:latin typeface="OpenSans"/>
                      </a:endParaRPr>
                    </a:p>
                  </a:txBody>
                  <a:tcPr marL="87027" marR="87027" marT="43513" marB="435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chemeClr val="tx1"/>
                          </a:solidFill>
                          <a:effectLst/>
                          <a:latin typeface="OpenSans"/>
                        </a:rPr>
                        <a:t>50-65</a:t>
                      </a:r>
                    </a:p>
                  </a:txBody>
                  <a:tcPr marL="87027" marR="87027" marT="43513" marB="435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chemeClr val="tx1"/>
                          </a:solidFill>
                          <a:effectLst/>
                          <a:latin typeface="OpenSans"/>
                        </a:rPr>
                        <a:t>30-50</a:t>
                      </a:r>
                    </a:p>
                  </a:txBody>
                  <a:tcPr marL="87027" marR="87027" marT="43513" marB="435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chemeClr val="tx1"/>
                          </a:solidFill>
                          <a:effectLst/>
                          <a:latin typeface="OpenSans"/>
                        </a:rPr>
                        <a:t>25-40</a:t>
                      </a:r>
                    </a:p>
                  </a:txBody>
                  <a:tcPr marL="87027" marR="87027" marT="43513" marB="435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chemeClr val="tx1"/>
                          </a:solidFill>
                          <a:effectLst/>
                          <a:latin typeface="OpenSans"/>
                        </a:rPr>
                        <a:t>20-30</a:t>
                      </a:r>
                    </a:p>
                  </a:txBody>
                  <a:tcPr marL="87027" marR="87027" marT="43513" marB="435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chemeClr val="tx1"/>
                          </a:solidFill>
                          <a:effectLst/>
                          <a:latin typeface="OpenSans"/>
                        </a:rPr>
                        <a:t>20-65</a:t>
                      </a:r>
                    </a:p>
                  </a:txBody>
                  <a:tcPr marL="87027" marR="87027" marT="43513" marB="435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chemeClr val="tx1"/>
                          </a:solidFill>
                          <a:effectLst/>
                          <a:latin typeface="OpenSans"/>
                        </a:rPr>
                        <a:t>15-50</a:t>
                      </a:r>
                    </a:p>
                  </a:txBody>
                  <a:tcPr marL="87027" marR="87027" marT="43513" marB="435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70267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solidFill>
                            <a:schemeClr val="tx1"/>
                          </a:solidFill>
                          <a:effectLst/>
                          <a:latin typeface="OpenSans"/>
                        </a:rPr>
                        <a:t>Family status</a:t>
                      </a:r>
                    </a:p>
                  </a:txBody>
                  <a:tcPr marL="87027" marR="87027" marT="43513" marB="435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chemeClr val="tx1"/>
                          </a:solidFill>
                          <a:effectLst/>
                          <a:latin typeface="OpenSans"/>
                        </a:rPr>
                        <a:t>Married, "Empty nest"</a:t>
                      </a:r>
                    </a:p>
                  </a:txBody>
                  <a:tcPr marL="87027" marR="87027" marT="43513" marB="435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chemeClr val="tx1"/>
                          </a:solidFill>
                          <a:effectLst/>
                          <a:latin typeface="OpenSans"/>
                        </a:rPr>
                        <a:t>Married, with kids</a:t>
                      </a:r>
                    </a:p>
                  </a:txBody>
                  <a:tcPr marL="87027" marR="87027" marT="43513" marB="435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chemeClr val="tx1"/>
                          </a:solidFill>
                          <a:effectLst/>
                          <a:latin typeface="OpenSans"/>
                        </a:rPr>
                        <a:t>singles, married, with kids</a:t>
                      </a:r>
                    </a:p>
                  </a:txBody>
                  <a:tcPr marL="87027" marR="87027" marT="43513" marB="435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chemeClr val="tx1"/>
                          </a:solidFill>
                          <a:effectLst/>
                          <a:latin typeface="OpenSans"/>
                        </a:rPr>
                        <a:t>Single</a:t>
                      </a:r>
                    </a:p>
                  </a:txBody>
                  <a:tcPr marL="87027" marR="87027" marT="43513" marB="435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chemeClr val="tx1"/>
                          </a:solidFill>
                          <a:effectLst/>
                          <a:latin typeface="OpenSans"/>
                        </a:rPr>
                        <a:t>Married, Single, with kids</a:t>
                      </a:r>
                    </a:p>
                  </a:txBody>
                  <a:tcPr marL="87027" marR="87027" marT="43513" marB="435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700" b="0">
                        <a:solidFill>
                          <a:schemeClr val="tx1"/>
                        </a:solidFill>
                        <a:effectLst/>
                        <a:latin typeface="OpenSans"/>
                      </a:endParaRPr>
                    </a:p>
                  </a:txBody>
                  <a:tcPr marL="87027" marR="87027" marT="43513" marB="435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9187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solidFill>
                            <a:schemeClr val="tx1"/>
                          </a:solidFill>
                          <a:effectLst/>
                          <a:latin typeface="OpenSans"/>
                        </a:rPr>
                        <a:t>Income</a:t>
                      </a:r>
                    </a:p>
                  </a:txBody>
                  <a:tcPr marL="87027" marR="87027" marT="43513" marB="435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chemeClr val="tx1"/>
                          </a:solidFill>
                          <a:effectLst/>
                          <a:latin typeface="OpenSans"/>
                        </a:rPr>
                        <a:t>60.000-200.000</a:t>
                      </a:r>
                    </a:p>
                  </a:txBody>
                  <a:tcPr marL="87027" marR="87027" marT="43513" marB="435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chemeClr val="tx1"/>
                          </a:solidFill>
                          <a:effectLst/>
                          <a:latin typeface="OpenSans"/>
                        </a:rPr>
                        <a:t>60.000-100.000</a:t>
                      </a:r>
                    </a:p>
                  </a:txBody>
                  <a:tcPr marL="87027" marR="87027" marT="43513" marB="435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chemeClr val="tx1"/>
                          </a:solidFill>
                          <a:effectLst/>
                          <a:latin typeface="OpenSans"/>
                        </a:rPr>
                        <a:t>30.000-80.000</a:t>
                      </a:r>
                    </a:p>
                  </a:txBody>
                  <a:tcPr marL="87027" marR="87027" marT="43513" marB="435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>
                          <a:solidFill>
                            <a:schemeClr val="tx1"/>
                          </a:solidFill>
                          <a:effectLst/>
                          <a:latin typeface="OpenSans"/>
                        </a:rPr>
                        <a:t>10.000-50.000</a:t>
                      </a:r>
                    </a:p>
                  </a:txBody>
                  <a:tcPr marL="87027" marR="87027" marT="43513" marB="435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700" b="0">
                        <a:solidFill>
                          <a:schemeClr val="tx1"/>
                        </a:solidFill>
                        <a:effectLst/>
                        <a:latin typeface="OpenSans"/>
                      </a:endParaRPr>
                    </a:p>
                  </a:txBody>
                  <a:tcPr marL="87027" marR="87027" marT="43513" marB="435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dirty="0">
                          <a:solidFill>
                            <a:schemeClr val="tx1"/>
                          </a:solidFill>
                          <a:effectLst/>
                          <a:latin typeface="OpenSans"/>
                        </a:rPr>
                        <a:t>0-200.000</a:t>
                      </a:r>
                    </a:p>
                  </a:txBody>
                  <a:tcPr marL="87027" marR="87027" marT="43513" marB="435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728788" y="18113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8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0258236-5858-64A2-6F1D-648EA7886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anchor="ctr">
            <a:normAutofit/>
          </a:bodyPr>
          <a:lstStyle/>
          <a:p>
            <a:r>
              <a:rPr lang="de-DE" sz="15000" b="1" dirty="0">
                <a:solidFill>
                  <a:srgbClr val="FF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     </a:t>
            </a:r>
            <a:r>
              <a:rPr lang="de-DE" sz="15000" b="1" dirty="0">
                <a:solidFill>
                  <a:srgbClr val="C00000"/>
                </a:solidFill>
                <a:latin typeface="Biome" panose="020B0604020202020204" pitchFamily="34" charset="0"/>
                <a:cs typeface="Biome" panose="020B0604020202020204" pitchFamily="34" charset="0"/>
              </a:rPr>
              <a:t>POSEFIX</a:t>
            </a:r>
          </a:p>
        </p:txBody>
      </p:sp>
      <p:pic>
        <p:nvPicPr>
          <p:cNvPr id="4" name="Grafik 3" descr="Ein Bild, das Stuhl, Design, Mobiliar enthält.&#10;&#10;Automatisch generierte Beschreibung">
            <a:extLst>
              <a:ext uri="{FF2B5EF4-FFF2-40B4-BE49-F238E27FC236}">
                <a16:creationId xmlns:a16="http://schemas.microsoft.com/office/drawing/2014/main" xmlns="" id="{EB43AE25-30B9-89EA-895F-2E6CEE4FE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96" y="1260763"/>
            <a:ext cx="2350327" cy="352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4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xmlns="" id="{9B6117E8-FEAB-C059-2E67-5D062EE2594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noFill/>
          <a:ln w="57150">
            <a:solidFill>
              <a:srgbClr val="1D504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19000" b="1" dirty="0">
              <a:solidFill>
                <a:srgbClr val="FF0000"/>
              </a:solidFill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6E24FF5F-5E70-4AF7-0A49-15EB53C1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1D76373-59FB-A18A-3729-47307C5D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4</a:t>
            </a:fld>
            <a:endParaRPr lang="de-DE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xmlns="" id="{2D861ABD-6CF0-10F9-81C4-6C592A745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/ Problem</a:t>
            </a:r>
          </a:p>
          <a:p>
            <a:r>
              <a:rPr lang="en-US" dirty="0"/>
              <a:t>Solution / Business Idea</a:t>
            </a:r>
          </a:p>
          <a:p>
            <a:r>
              <a:rPr lang="en-US" dirty="0"/>
              <a:t>Technology</a:t>
            </a:r>
          </a:p>
          <a:p>
            <a:r>
              <a:rPr lang="en-US" dirty="0"/>
              <a:t>Implementation / Team</a:t>
            </a:r>
          </a:p>
          <a:p>
            <a:r>
              <a:rPr lang="en-US" dirty="0"/>
              <a:t>Competition</a:t>
            </a:r>
          </a:p>
          <a:p>
            <a:r>
              <a:rPr lang="en-US" dirty="0"/>
              <a:t>Marketing</a:t>
            </a:r>
          </a:p>
          <a:p>
            <a:r>
              <a:rPr lang="en-US" dirty="0"/>
              <a:t>Timeline</a:t>
            </a:r>
          </a:p>
          <a:p>
            <a:r>
              <a:rPr lang="en-US" dirty="0"/>
              <a:t>Business Model and Numbers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8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0361D6B9-91F7-2C6D-798F-D57D7BA3A1BF}"/>
              </a:ext>
            </a:extLst>
          </p:cNvPr>
          <p:cNvSpPr txBox="1"/>
          <p:nvPr/>
        </p:nvSpPr>
        <p:spPr>
          <a:xfrm>
            <a:off x="1" y="0"/>
            <a:ext cx="12191999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5000" dirty="0">
                <a:solidFill>
                  <a:srgbClr val="7DEF6A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S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xmlns="" id="{635AD9F4-BEBD-D32D-886F-F51F6BA16FE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9AEE12">
              <a:alpha val="60000"/>
            </a:srgbClr>
          </a:solidFill>
          <a:ln w="57150">
            <a:solidFill>
              <a:srgbClr val="1D5049"/>
            </a:solidFill>
          </a:ln>
        </p:spPr>
        <p:txBody>
          <a:bodyPr vert="horz" lIns="180000" tIns="108000" rIns="180000" bIns="108000" rtlCol="0" anchor="t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0" b="1" dirty="0">
                <a:solidFill>
                  <a:schemeClr val="bg1"/>
                </a:solidFill>
              </a:rPr>
              <a:t>STRENGTHS:</a:t>
            </a:r>
          </a:p>
          <a:p>
            <a:pPr marL="171450" indent="-171450">
              <a:lnSpc>
                <a:spcPct val="270000"/>
              </a:lnSpc>
              <a:buFont typeface="Courier New" panose="02070309020205020404" pitchFamily="49" charset="0"/>
              <a:buChar char="o"/>
            </a:pPr>
            <a:r>
              <a:rPr lang="en-US" sz="9600" b="1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 User Experience</a:t>
            </a:r>
            <a:r>
              <a:rPr lang="en-US" sz="9600" b="0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intuitive and user-friendly feedback as frame </a:t>
            </a:r>
            <a:r>
              <a:rPr lang="en-US" sz="9600" b="0" i="0" u="none" strike="noStrike" kern="1200" noProof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in </a:t>
            </a:r>
            <a:r>
              <a:rPr lang="en-US" sz="9600" b="0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traffic light scheme </a:t>
            </a:r>
          </a:p>
          <a:p>
            <a:pPr marL="171450" indent="-171450">
              <a:lnSpc>
                <a:spcPct val="270000"/>
              </a:lnSpc>
              <a:buFont typeface="Courier New" panose="02070309020205020404" pitchFamily="49" charset="0"/>
              <a:buChar char="o"/>
            </a:pPr>
            <a:r>
              <a:rPr lang="en-US" sz="9600" b="1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 Technology Stack</a:t>
            </a:r>
            <a:r>
              <a:rPr lang="en-US" sz="9600" b="0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Advanced and secure technology</a:t>
            </a:r>
          </a:p>
          <a:p>
            <a:pPr marL="171450" indent="-171450">
              <a:lnSpc>
                <a:spcPct val="270000"/>
              </a:lnSpc>
              <a:buFont typeface="Courier New" panose="02070309020205020404" pitchFamily="49" charset="0"/>
              <a:buChar char="o"/>
            </a:pPr>
            <a:r>
              <a:rPr lang="en-US" sz="9600" b="1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 Strategic Partnerships</a:t>
            </a:r>
            <a:r>
              <a:rPr lang="en-US" sz="9600" b="0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with tech companies, platforms or health organizations </a:t>
            </a:r>
          </a:p>
          <a:p>
            <a:pPr marL="171450" indent="-171450">
              <a:lnSpc>
                <a:spcPct val="270000"/>
              </a:lnSpc>
              <a:buFont typeface="Courier New" panose="02070309020205020404" pitchFamily="49" charset="0"/>
              <a:buChar char="o"/>
            </a:pPr>
            <a:r>
              <a:rPr lang="en-US" sz="9600" b="1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 Compliance with Privacy Laws</a:t>
            </a:r>
            <a:r>
              <a:rPr lang="en-US" sz="9600" b="0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Adherence to GDPR, </a:t>
            </a:r>
            <a:r>
              <a:rPr lang="en-US" sz="9600" b="0" i="0" u="none" strike="noStrike" kern="1200" noProof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CCPA</a:t>
            </a:r>
            <a:r>
              <a:rPr lang="en-US" sz="9600" b="0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, etc.</a:t>
            </a:r>
          </a:p>
          <a:p>
            <a:pPr marL="171450" indent="-171450">
              <a:lnSpc>
                <a:spcPct val="270000"/>
              </a:lnSpc>
              <a:buFont typeface="Courier New" panose="02070309020205020404" pitchFamily="49" charset="0"/>
              <a:buChar char="o"/>
            </a:pPr>
            <a:r>
              <a:rPr lang="en-US" sz="9600" b="1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 Trust and Transparency</a:t>
            </a:r>
            <a:r>
              <a:rPr lang="en-US" sz="9600" b="0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Open communication about data privacy</a:t>
            </a:r>
          </a:p>
          <a:p>
            <a:pPr marL="171450" indent="-171450">
              <a:lnSpc>
                <a:spcPct val="270000"/>
              </a:lnSpc>
              <a:buFont typeface="Courier New" panose="02070309020205020404" pitchFamily="49" charset="0"/>
              <a:buChar char="o"/>
            </a:pPr>
            <a:r>
              <a:rPr lang="en-US" sz="9600" b="1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 Sophisticated Monitoring</a:t>
            </a:r>
            <a:r>
              <a:rPr lang="en-US" sz="9600" b="0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tracking performance, user behavior, etc.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F9AD7A32-98D8-FB48-D59C-2645C954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22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4EF4FDC3-E994-B813-BB11-A16426027CD1}"/>
              </a:ext>
            </a:extLst>
          </p:cNvPr>
          <p:cNvSpPr txBox="1"/>
          <p:nvPr/>
        </p:nvSpPr>
        <p:spPr>
          <a:xfrm>
            <a:off x="1" y="0"/>
            <a:ext cx="12191999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5000" dirty="0">
                <a:solidFill>
                  <a:srgbClr val="61CBF4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W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xmlns="" id="{635AD9F4-BEBD-D32D-886F-F51F6BA16FE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61CBF4">
              <a:alpha val="60784"/>
            </a:srgbClr>
          </a:solidFill>
          <a:ln w="57150">
            <a:solidFill>
              <a:srgbClr val="1D5049"/>
            </a:solidFill>
          </a:ln>
        </p:spPr>
        <p:txBody>
          <a:bodyPr vert="horz" lIns="180000" tIns="108000" rIns="180000" bIns="108000" rtlCol="0" anchor="t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0" b="1" dirty="0">
                <a:solidFill>
                  <a:schemeClr val="bg1"/>
                </a:solidFill>
              </a:rPr>
              <a:t>WEAKNESSES:</a:t>
            </a:r>
          </a:p>
          <a:p>
            <a:pPr marL="285750" indent="-285750">
              <a:lnSpc>
                <a:spcPct val="270000"/>
              </a:lnSpc>
              <a:buFont typeface="Courier New" panose="02070309020205020404" pitchFamily="49" charset="0"/>
              <a:buChar char="o"/>
            </a:pPr>
            <a:r>
              <a:rPr lang="de-DE" sz="9600" b="1" i="0" u="none" strike="noStrike" kern="120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L</a:t>
            </a:r>
            <a:r>
              <a:rPr lang="en-US" sz="96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ack of business experience</a:t>
            </a:r>
          </a:p>
          <a:p>
            <a:pPr marL="285750" indent="-285750">
              <a:lnSpc>
                <a:spcPct val="220000"/>
              </a:lnSpc>
              <a:buFont typeface="Courier New" panose="02070309020205020404" pitchFamily="49" charset="0"/>
              <a:buChar char="o"/>
            </a:pPr>
            <a:r>
              <a:rPr lang="en-US" sz="96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Limited resources</a:t>
            </a:r>
            <a:r>
              <a:rPr lang="en-US" sz="96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Budget constraints, small team, etc.</a:t>
            </a:r>
          </a:p>
          <a:p>
            <a:pPr marL="285750" indent="-285750">
              <a:lnSpc>
                <a:spcPct val="220000"/>
              </a:lnSpc>
              <a:buFont typeface="Courier New" panose="02070309020205020404" pitchFamily="49" charset="0"/>
              <a:buChar char="o"/>
            </a:pPr>
            <a:r>
              <a:rPr lang="en-US" sz="96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Scalability issues unknown</a:t>
            </a:r>
            <a:r>
              <a:rPr lang="en-US" sz="96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challenge to handle increased users or data</a:t>
            </a:r>
          </a:p>
          <a:p>
            <a:pPr marL="285750" indent="-285750">
              <a:lnSpc>
                <a:spcPct val="220000"/>
              </a:lnSpc>
              <a:buFont typeface="Courier New" panose="02070309020205020404" pitchFamily="49" charset="0"/>
              <a:buChar char="o"/>
            </a:pPr>
            <a:r>
              <a:rPr lang="en-US" sz="96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Technical issues unknown</a:t>
            </a:r>
            <a:r>
              <a:rPr lang="en-US" sz="96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bugs, slow performance...more testing to be done</a:t>
            </a:r>
          </a:p>
          <a:p>
            <a:pPr marL="285750" indent="-285750">
              <a:lnSpc>
                <a:spcPct val="220000"/>
              </a:lnSpc>
              <a:buFont typeface="Courier New" panose="02070309020205020404" pitchFamily="49" charset="0"/>
              <a:buChar char="o"/>
            </a:pPr>
            <a:r>
              <a:rPr lang="en-US" sz="96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Marketing strategy</a:t>
            </a:r>
            <a:r>
              <a:rPr lang="en-US" sz="96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Limited reach due to limited resources</a:t>
            </a:r>
          </a:p>
          <a:p>
            <a:pPr marL="285750" indent="-285750">
              <a:lnSpc>
                <a:spcPct val="220000"/>
              </a:lnSpc>
              <a:buFont typeface="Courier New" panose="02070309020205020404" pitchFamily="49" charset="0"/>
              <a:buChar char="o"/>
            </a:pPr>
            <a:r>
              <a:rPr lang="en-US" sz="96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Dependency on Third-Party Platforms</a:t>
            </a:r>
            <a:r>
              <a:rPr lang="en-US" sz="96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reliance on app stores</a:t>
            </a:r>
          </a:p>
          <a:p>
            <a:pPr marL="285750" indent="-285750">
              <a:lnSpc>
                <a:spcPct val="220000"/>
              </a:lnSpc>
              <a:buFont typeface="Courier New" panose="02070309020205020404" pitchFamily="49" charset="0"/>
              <a:buChar char="o"/>
            </a:pPr>
            <a:r>
              <a:rPr lang="en-US" sz="96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User Concerns about Privacy</a:t>
            </a:r>
            <a:r>
              <a:rPr lang="en-US" sz="96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skepticism towards ergonomic video monitoring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xmlns="" id="{29CC8581-282F-2EEB-8153-8582D738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26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91BB3A64-337E-F614-747F-C342E2F2B776}"/>
              </a:ext>
            </a:extLst>
          </p:cNvPr>
          <p:cNvSpPr txBox="1"/>
          <p:nvPr/>
        </p:nvSpPr>
        <p:spPr>
          <a:xfrm>
            <a:off x="1" y="0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5000" dirty="0">
                <a:solidFill>
                  <a:srgbClr val="FBD9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O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xmlns="" id="{635AD9F4-BEBD-D32D-886F-F51F6BA16FE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FBD900">
              <a:alpha val="59216"/>
            </a:srgbClr>
          </a:solidFill>
          <a:ln w="57150">
            <a:solidFill>
              <a:srgbClr val="1D5049"/>
            </a:solidFill>
          </a:ln>
        </p:spPr>
        <p:txBody>
          <a:bodyPr vert="horz" lIns="180000" tIns="108000" rIns="180000" bIns="10800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4700" b="1" dirty="0">
                <a:solidFill>
                  <a:schemeClr val="bg1"/>
                </a:solidFill>
              </a:rPr>
              <a:t>OPPORTUNITIES:</a:t>
            </a:r>
          </a:p>
          <a:p>
            <a:endParaRPr lang="en-US" sz="2400" b="1" dirty="0">
              <a:solidFill>
                <a:schemeClr val="bg2">
                  <a:lumMod val="25000"/>
                </a:schemeClr>
              </a:solidFill>
              <a:latin typeface="Avenir Heavy" panose="02000503020000020003" pitchFamily="2" charset="0"/>
              <a:ea typeface="+mn-ea"/>
              <a:cs typeface="+mn-cs"/>
            </a:endParaRPr>
          </a:p>
          <a:p>
            <a:pPr marL="285750" indent="-285750">
              <a:lnSpc>
                <a:spcPct val="260000"/>
              </a:lnSpc>
              <a:buFont typeface="Courier New" panose="02070309020205020404" pitchFamily="49" charset="0"/>
              <a:buChar char="o"/>
            </a:pPr>
            <a:r>
              <a:rPr lang="en-US" sz="26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Technological advancements</a:t>
            </a:r>
            <a:r>
              <a:rPr lang="en-US" sz="26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Leveraging new lightweight models, better packages, etc.</a:t>
            </a:r>
          </a:p>
          <a:p>
            <a:pPr marL="285750" indent="-285750">
              <a:lnSpc>
                <a:spcPct val="260000"/>
              </a:lnSpc>
              <a:buFont typeface="Courier New" panose="02070309020205020404" pitchFamily="49" charset="0"/>
              <a:buChar char="o"/>
            </a:pPr>
            <a:r>
              <a:rPr lang="en-US" sz="26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Regulatory changes</a:t>
            </a:r>
            <a:r>
              <a:rPr lang="en-US" sz="26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Stricter workplace regulation laws or policies</a:t>
            </a:r>
          </a:p>
          <a:p>
            <a:pPr marL="285750" indent="-285750">
              <a:lnSpc>
                <a:spcPct val="260000"/>
              </a:lnSpc>
              <a:buFont typeface="Courier New" panose="02070309020205020404" pitchFamily="49" charset="0"/>
              <a:buChar char="o"/>
            </a:pPr>
            <a:r>
              <a:rPr lang="en-US" sz="26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Partnerships or alliances with health insurances</a:t>
            </a:r>
          </a:p>
          <a:p>
            <a:pPr marL="285750" indent="-285750">
              <a:lnSpc>
                <a:spcPct val="260000"/>
              </a:lnSpc>
              <a:buFont typeface="Courier New" panose="02070309020205020404" pitchFamily="49" charset="0"/>
              <a:buChar char="o"/>
            </a:pPr>
            <a:r>
              <a:rPr lang="en-US" sz="26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Integration Possibilities</a:t>
            </a:r>
            <a:r>
              <a:rPr lang="en-US" sz="26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Opportunities to integrate with other apps, platforms, or services</a:t>
            </a:r>
          </a:p>
          <a:p>
            <a:pPr marL="285750" indent="-285750">
              <a:lnSpc>
                <a:spcPct val="260000"/>
              </a:lnSpc>
              <a:buFont typeface="Courier New" panose="02070309020205020404" pitchFamily="49" charset="0"/>
              <a:buChar char="o"/>
            </a:pPr>
            <a:r>
              <a:rPr lang="en-US" sz="26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Innovative Privacy Solutions</a:t>
            </a:r>
            <a:r>
              <a:rPr lang="en-US" sz="26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Improving data privacy while maintaining functionality</a:t>
            </a:r>
          </a:p>
          <a:p>
            <a:pPr marL="285750" indent="-285750">
              <a:lnSpc>
                <a:spcPct val="260000"/>
              </a:lnSpc>
              <a:buFont typeface="Courier New" panose="02070309020205020404" pitchFamily="49" charset="0"/>
              <a:buChar char="o"/>
            </a:pPr>
            <a:r>
              <a:rPr lang="en-US" sz="26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New features and growing into other markets</a:t>
            </a:r>
            <a:r>
              <a:rPr lang="en-US" sz="26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ea typeface="+mn-ea"/>
                <a:cs typeface="+mn-cs"/>
              </a:rPr>
              <a:t>: M</a:t>
            </a:r>
            <a:r>
              <a:rPr lang="en-US" sz="2600" b="0" i="0" u="none" strike="noStrike" kern="1200" noProof="0" dirty="0" err="1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anual</a:t>
            </a:r>
            <a:r>
              <a:rPr lang="en-US" sz="26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 labor, physiotherapy and workout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xmlns="" id="{459F0416-9595-DEF7-1174-761A087F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47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9C492C32-2A59-2AFB-4964-1FAFCFE438A7}"/>
              </a:ext>
            </a:extLst>
          </p:cNvPr>
          <p:cNvSpPr txBox="1"/>
          <p:nvPr/>
        </p:nvSpPr>
        <p:spPr>
          <a:xfrm>
            <a:off x="0" y="0"/>
            <a:ext cx="1219199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5000" dirty="0">
                <a:solidFill>
                  <a:srgbClr val="FC6900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T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xmlns="" id="{635AD9F4-BEBD-D32D-886F-F51F6BA16FE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FE5A00">
              <a:alpha val="69412"/>
            </a:srgbClr>
          </a:solidFill>
          <a:ln w="57150">
            <a:solidFill>
              <a:srgbClr val="1D5049"/>
            </a:solidFill>
          </a:ln>
        </p:spPr>
        <p:txBody>
          <a:bodyPr vert="horz" lIns="180000" tIns="108000" rIns="180000" bIns="10800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4300" b="1" dirty="0">
                <a:solidFill>
                  <a:schemeClr val="bg1"/>
                </a:solidFill>
              </a:rPr>
              <a:t>THREATS:</a:t>
            </a:r>
          </a:p>
          <a:p>
            <a:endParaRPr lang="en-US" sz="2400" b="1" dirty="0">
              <a:solidFill>
                <a:schemeClr val="bg2">
                  <a:lumMod val="25000"/>
                </a:schemeClr>
              </a:solidFill>
              <a:latin typeface="Avenir Heavy" panose="02000503020000020003" pitchFamily="2" charset="0"/>
              <a:ea typeface="+mn-ea"/>
              <a:cs typeface="+mn-cs"/>
            </a:endParaRP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US" sz="24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Competitive Market</a:t>
            </a:r>
            <a:r>
              <a:rPr lang="en-US" sz="24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similar products or big tech companies integrating our product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US" sz="24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Regulatory Challenges</a:t>
            </a:r>
            <a:r>
              <a:rPr lang="en-US" sz="24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EU AI Act could impose restrictions or require compliance measures</a:t>
            </a:r>
          </a:p>
          <a:p>
            <a:pPr marL="285750" marR="0" lvl="0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sz="24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Changes in consumer preferences</a:t>
            </a:r>
            <a:r>
              <a:rPr lang="en-US" sz="24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Increasing skepticism towards AI, less remote work or cultural development towards less long-term health orientation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sz="24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Heavy" panose="02000503020000020003" pitchFamily="2" charset="0"/>
                <a:ea typeface="+mn-ea"/>
                <a:cs typeface="+mn-cs"/>
              </a:rPr>
              <a:t>Economic Downturns</a:t>
            </a:r>
            <a:r>
              <a:rPr lang="en-US" sz="24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Which could impact funding or consumer spending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US" sz="2400" b="1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lack" panose="02000503020000020003" pitchFamily="2" charset="0"/>
                <a:ea typeface="+mn-ea"/>
                <a:cs typeface="+mn-cs"/>
              </a:rPr>
              <a:t>Public Perception and Trust Issues</a:t>
            </a:r>
            <a:r>
              <a:rPr lang="en-US" sz="2400" b="0" i="0" u="none" strike="noStrike" kern="1200" noProof="0" dirty="0">
                <a:solidFill>
                  <a:schemeClr val="bg2">
                    <a:lumMod val="25000"/>
                  </a:schemeClr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: Perceived (or real) privacy concerns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xmlns="" id="{4462B8DC-A4F6-7263-761B-D217A7C9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183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Polina’s</a:t>
            </a:r>
            <a:r>
              <a:rPr lang="en-US" dirty="0" smtClean="0"/>
              <a:t> slides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E338-8F5B-1449-85CA-DE39DC2EF388}" type="slidenum">
              <a:rPr lang="de-DE" smtClean="0"/>
              <a:t>9</a:t>
            </a:fld>
            <a:endParaRPr lang="de-DE" dirty="0"/>
          </a:p>
        </p:txBody>
      </p:sp>
      <p:sp>
        <p:nvSpPr>
          <p:cNvPr id="5" name="Стрелка вниз 4"/>
          <p:cNvSpPr/>
          <p:nvPr/>
        </p:nvSpPr>
        <p:spPr>
          <a:xfrm>
            <a:off x="4678680" y="2113280"/>
            <a:ext cx="812800" cy="1188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931</Words>
  <Application>Microsoft Office PowerPoint</Application>
  <PresentationFormat>Произвольный</PresentationFormat>
  <Paragraphs>218</Paragraphs>
  <Slides>22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Office</vt:lpstr>
      <vt:lpstr>       POSEFIX</vt:lpstr>
      <vt:lpstr>       POSEFIX</vt:lpstr>
      <vt:lpstr>     POSEFIX</vt:lpstr>
      <vt:lpstr>AGENDA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PORTER'S 5 FORCES</vt:lpstr>
      <vt:lpstr>BUYER POWER</vt:lpstr>
      <vt:lpstr>SUPPLIER POWER</vt:lpstr>
      <vt:lpstr>COMPETITIVE RIVALRY</vt:lpstr>
      <vt:lpstr>THREAT OF NEW ENTRY</vt:lpstr>
      <vt:lpstr>THREAT OF SUBSTITUTION</vt:lpstr>
      <vt:lpstr>Презентация PowerPoint</vt:lpstr>
      <vt:lpstr>MARKETING METHODS</vt:lpstr>
      <vt:lpstr>MARKETING METHODS</vt:lpstr>
      <vt:lpstr>4PS OF MARKETING </vt:lpstr>
      <vt:lpstr>4PS OF MARKETING </vt:lpstr>
      <vt:lpstr>4PS OF MARKETING </vt:lpstr>
      <vt:lpstr>CUSTOMER GROUPS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POSE FIX</dc:title>
  <dc:creator>Wahl, Sara</dc:creator>
  <cp:lastModifiedBy>Полина Козырь</cp:lastModifiedBy>
  <cp:revision>20</cp:revision>
  <dcterms:created xsi:type="dcterms:W3CDTF">2024-01-21T11:50:36Z</dcterms:created>
  <dcterms:modified xsi:type="dcterms:W3CDTF">2024-01-23T13:14:01Z</dcterms:modified>
</cp:coreProperties>
</file>