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2" r:id="rId2"/>
    <p:sldId id="256" r:id="rId3"/>
    <p:sldId id="260" r:id="rId4"/>
    <p:sldId id="263" r:id="rId5"/>
    <p:sldId id="259" r:id="rId6"/>
    <p:sldId id="261" r:id="rId7"/>
    <p:sldId id="257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900"/>
    <a:srgbClr val="61CBF4"/>
    <a:srgbClr val="FF0907"/>
    <a:srgbClr val="FF0403"/>
    <a:srgbClr val="FBD900"/>
    <a:srgbClr val="00EF00"/>
    <a:srgbClr val="1D5049"/>
    <a:srgbClr val="0F620A"/>
    <a:srgbClr val="0E0047"/>
    <a:srgbClr val="110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4"/>
    <p:restoredTop sz="94694"/>
  </p:normalViewPr>
  <p:slideViewPr>
    <p:cSldViewPr snapToGrid="0">
      <p:cViewPr varScale="1">
        <p:scale>
          <a:sx n="93" d="100"/>
          <a:sy n="93" d="100"/>
        </p:scale>
        <p:origin x="21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EF10D-7AF4-714B-91BF-437F5CD39C92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E209C-F244-0A4D-B686-9A345E362A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976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209C-F244-0A4D-B686-9A345E362A9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924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209C-F244-0A4D-B686-9A345E362A9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547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209C-F244-0A4D-B686-9A345E362A9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20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209C-F244-0A4D-B686-9A345E362A9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912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AB819-353A-76A5-1138-DF797AE06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1B828A-CD1A-725D-7ED5-5E1FD41E6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0493BB-EA79-008C-9D54-93F1A573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40A9-7B51-8340-831A-D4BAFB21647D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ED12A0-4C5E-681B-A0C8-E77D484B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EF70D0-3338-B191-8300-0BB20744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73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E562B-3099-65A6-945C-1DE50443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A5335C-B7F8-438C-46A2-771026C31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B65DFD-AD7A-04FA-F69D-53F79FFB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40A9-7B51-8340-831A-D4BAFB21647D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0E431B-455B-198C-50B1-7C166875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42CA5E-C063-B067-E923-ADCD9560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84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5E301C4-D5DA-F5A5-002B-6812F0402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941679-6165-1DFE-EA91-FCCFF6BE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516994-3AED-F0EE-F15B-CA2658A0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40A9-7B51-8340-831A-D4BAFB21647D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2A3AEF-EF63-1493-3196-F7ADDC61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345295-39AD-4736-A180-B8FD29E4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10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F6176-3898-E065-A57F-F222A0E4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B1EDEE-1C37-6AE4-40C0-5F5F0B9DE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2DB198-F605-55F3-E216-E2F31F70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40A9-7B51-8340-831A-D4BAFB21647D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0338FE-EBA0-B82E-0CB4-609513C3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08830A-6EA5-14D0-4711-DFD0D1BF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0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BE8BE-807A-D5F9-486B-954FFE2F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46DBA9-E6CE-7018-0A80-4A93C2C2C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F49333-2499-60DA-EA3C-CE691516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40A9-7B51-8340-831A-D4BAFB21647D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57AE7A-B2C9-BAB0-10E6-770A4C3F9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FBB8FC-6BB5-BA36-A27F-9CF46377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7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1AFB5-3B7B-E064-6531-CC152EED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6F1F0E-E16D-C52F-FE16-F5453BC9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37580B-9297-383A-CC03-EB85B2F86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3FDD69-D9BC-D1B7-4F08-34F2DF50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40A9-7B51-8340-831A-D4BAFB21647D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ACE66B-6237-2503-5E8C-509FA36E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8F77BC-6F92-01EE-AB17-DE9AFC8BF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92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33DC6-766E-63AF-EB99-4B91AE44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C63187-B057-C5DD-4FD8-F193BD100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8C70DB-217C-2500-AC52-5D47A989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C08853-C8D2-B29A-6278-03B8A0661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4E2692-0A41-A279-3E43-CB8520E2F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35E14E-18CC-EAC4-81A0-4F09EF31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40A9-7B51-8340-831A-D4BAFB21647D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EBFF882-CDF7-68A4-10CB-B871B44B8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56F60D1-3401-EE8C-1F5D-3756516C7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80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D00B1-C5DE-7295-CBF9-58F18CD6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6D9DBB-F783-5EC6-E82E-D19D3361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40A9-7B51-8340-831A-D4BAFB21647D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9233C1-1139-69E7-006A-B9ED884F5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2AD388-CB65-501F-6223-34108421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E515CA7-DAFD-C7F8-29E1-57A244F6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40A9-7B51-8340-831A-D4BAFB21647D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80A8D7C-028C-F965-ED05-2DEE2FB6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166659-EAAD-2A43-F088-A99583A2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68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E8F1B-0CD7-A0AF-8921-732423BD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C7CB2A-7B5D-3519-7DD0-DB1C999D9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78DF1D-AA8A-5587-7F2E-B13096EDB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D17721-24BB-B97B-2C09-4B2FCF6C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40A9-7B51-8340-831A-D4BAFB21647D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E8E254-007E-6514-E321-36AA0B9C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631F0C-A601-6D14-9A8B-AB5110A8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63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73622-8CE3-E03B-031A-E0B77867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80E8E56-B9BB-5656-EAC7-1657A9912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6CE530-3695-8CB3-965E-ADDB13D1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F53B73-6FA2-984D-87C5-E92A987B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40A9-7B51-8340-831A-D4BAFB21647D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E6560D-BDF8-CB58-41C4-FBC7A565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82E283-03D1-9D13-8F6F-E165A815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990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9140A1C-9355-F200-A12D-D62191141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E2C695-E828-1378-B354-D22C3CD39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2EB5CF-CFA5-091E-7842-CD910CAD4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F540A9-7B51-8340-831A-D4BAFB21647D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1F18E9-4E2F-A400-DA61-9530FDCB2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676302-B1F1-7FCB-5012-EC716AF9C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79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58236-5858-64A2-6F1D-648EA7886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de-DE" sz="18000" b="1" dirty="0">
                <a:solidFill>
                  <a:srgbClr val="FF0000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POSE FIX</a:t>
            </a:r>
          </a:p>
        </p:txBody>
      </p:sp>
      <p:pic>
        <p:nvPicPr>
          <p:cNvPr id="7" name="Grafik 6" descr="Ein Bild, das Karminrot, Silhouette enthält.&#10;&#10;Automatisch generierte Beschreibung">
            <a:extLst>
              <a:ext uri="{FF2B5EF4-FFF2-40B4-BE49-F238E27FC236}">
                <a16:creationId xmlns:a16="http://schemas.microsoft.com/office/drawing/2014/main" id="{1E93E022-8F9B-47F5-C757-E0A83A088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325" y="651162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3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58236-5858-64A2-6F1D-648EA7886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  <a:solidFill>
            <a:srgbClr val="0E0047"/>
          </a:solidFill>
          <a:ln w="57150"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de-DE" sz="18000" b="1" dirty="0">
                <a:solidFill>
                  <a:srgbClr val="FF0000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POSE FIX</a:t>
            </a:r>
          </a:p>
        </p:txBody>
      </p:sp>
      <p:pic>
        <p:nvPicPr>
          <p:cNvPr id="7" name="Grafik 6" descr="Ein Bild, das Karminrot, Silhouette enthält.&#10;&#10;Automatisch generierte Beschreibung">
            <a:extLst>
              <a:ext uri="{FF2B5EF4-FFF2-40B4-BE49-F238E27FC236}">
                <a16:creationId xmlns:a16="http://schemas.microsoft.com/office/drawing/2014/main" id="{1E93E022-8F9B-47F5-C757-E0A83A088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325" y="651162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8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58236-5858-64A2-6F1D-648EA7886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  <a:noFill/>
          <a:ln w="104775">
            <a:noFill/>
          </a:ln>
        </p:spPr>
        <p:txBody>
          <a:bodyPr>
            <a:normAutofit/>
          </a:bodyPr>
          <a:lstStyle/>
          <a:p>
            <a:r>
              <a:rPr lang="de-DE" sz="18000" b="1" dirty="0">
                <a:solidFill>
                  <a:srgbClr val="FF0000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POSEFIX</a:t>
            </a:r>
            <a:r>
              <a:rPr lang="de-DE" sz="18000" b="1" dirty="0">
                <a:solidFill>
                  <a:schemeClr val="bg1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I</a:t>
            </a:r>
          </a:p>
        </p:txBody>
      </p:sp>
      <p:pic>
        <p:nvPicPr>
          <p:cNvPr id="7" name="Grafik 6" descr="Ein Bild, das Karminrot, Silhouette enthält.&#10;&#10;Automatisch generierte Beschreibung">
            <a:extLst>
              <a:ext uri="{FF2B5EF4-FFF2-40B4-BE49-F238E27FC236}">
                <a16:creationId xmlns:a16="http://schemas.microsoft.com/office/drawing/2014/main" id="{1E93E022-8F9B-47F5-C757-E0A83A088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944" y="623453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62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F4110FD1-95D2-75CD-1D51-5AAAB6CE2545}"/>
              </a:ext>
            </a:extLst>
          </p:cNvPr>
          <p:cNvSpPr txBox="1">
            <a:spLocks/>
          </p:cNvSpPr>
          <p:nvPr/>
        </p:nvSpPr>
        <p:spPr>
          <a:xfrm>
            <a:off x="4" y="0"/>
            <a:ext cx="12191999" cy="6858000"/>
          </a:xfrm>
          <a:prstGeom prst="rect">
            <a:avLst/>
          </a:prstGeom>
          <a:solidFill>
            <a:srgbClr val="0E0047"/>
          </a:solidFill>
          <a:ln w="104775"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0" b="1">
                <a:solidFill>
                  <a:srgbClr val="FF0000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POSEFIX</a:t>
            </a:r>
            <a:endParaRPr lang="de-DE" sz="18000" b="1" dirty="0">
              <a:solidFill>
                <a:srgbClr val="FF0000"/>
              </a:solidFill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258236-5858-64A2-6F1D-648EA7886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  <a:solidFill>
            <a:schemeClr val="bg1"/>
          </a:solidFill>
          <a:ln w="104775">
            <a:noFill/>
          </a:ln>
        </p:spPr>
        <p:txBody>
          <a:bodyPr>
            <a:normAutofit/>
          </a:bodyPr>
          <a:lstStyle/>
          <a:p>
            <a:r>
              <a:rPr lang="de-DE" sz="18000" b="1" dirty="0">
                <a:solidFill>
                  <a:srgbClr val="FF0000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POSEFIX</a:t>
            </a:r>
            <a:r>
              <a:rPr lang="de-DE" sz="18000" b="1" dirty="0">
                <a:solidFill>
                  <a:schemeClr val="bg1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I</a:t>
            </a:r>
          </a:p>
        </p:txBody>
      </p:sp>
      <p:pic>
        <p:nvPicPr>
          <p:cNvPr id="7" name="Grafik 6" descr="Ein Bild, das Karminrot, Silhouette enthält.&#10;&#10;Automatisch generierte Beschreibung">
            <a:extLst>
              <a:ext uri="{FF2B5EF4-FFF2-40B4-BE49-F238E27FC236}">
                <a16:creationId xmlns:a16="http://schemas.microsoft.com/office/drawing/2014/main" id="{1E93E022-8F9B-47F5-C757-E0A83A088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944" y="623453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6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58236-5858-64A2-6F1D-648EA7886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anchor="ctr">
            <a:normAutofit/>
          </a:bodyPr>
          <a:lstStyle/>
          <a:p>
            <a:r>
              <a:rPr lang="de-DE" sz="17000" b="1" dirty="0">
                <a:solidFill>
                  <a:srgbClr val="FF0000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POSEFIX</a:t>
            </a:r>
            <a:endParaRPr lang="de-DE" sz="18000" b="1" dirty="0">
              <a:solidFill>
                <a:srgbClr val="FF0000"/>
              </a:solidFill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  <p:pic>
        <p:nvPicPr>
          <p:cNvPr id="4" name="Grafik 3" descr="Ein Bild, das Stuhl, Design, Mobiliar enthält.&#10;&#10;Automatisch generierte Beschreibung">
            <a:extLst>
              <a:ext uri="{FF2B5EF4-FFF2-40B4-BE49-F238E27FC236}">
                <a16:creationId xmlns:a16="http://schemas.microsoft.com/office/drawing/2014/main" id="{EB43AE25-30B9-89EA-895F-2E6CEE4FE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31" y="2637857"/>
            <a:ext cx="2392796" cy="359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4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58236-5858-64A2-6F1D-648EA7886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  <a:solidFill>
            <a:schemeClr val="bg1"/>
          </a:solidFill>
          <a:ln w="104775">
            <a:noFill/>
          </a:ln>
        </p:spPr>
        <p:txBody>
          <a:bodyPr anchor="ctr">
            <a:normAutofit/>
          </a:bodyPr>
          <a:lstStyle/>
          <a:p>
            <a:pPr algn="l"/>
            <a:r>
              <a:rPr lang="de-DE" sz="15000" b="1" dirty="0">
                <a:solidFill>
                  <a:srgbClr val="FF0000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       POSEFIX</a:t>
            </a:r>
            <a:endParaRPr lang="de-DE" sz="18000" b="1" dirty="0">
              <a:solidFill>
                <a:srgbClr val="FF0000"/>
              </a:solidFill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  <p:pic>
        <p:nvPicPr>
          <p:cNvPr id="4" name="Grafik 3" descr="Ein Bild, das Stuhl, Design, Mobiliar enthält.&#10;&#10;Automatisch generierte Beschreibung">
            <a:extLst>
              <a:ext uri="{FF2B5EF4-FFF2-40B4-BE49-F238E27FC236}">
                <a16:creationId xmlns:a16="http://schemas.microsoft.com/office/drawing/2014/main" id="{EB43AE25-30B9-89EA-895F-2E6CEE4FE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298" y="1187431"/>
            <a:ext cx="2392796" cy="359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7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4FF5F-5E70-4AF7-0A49-15EB53C16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90E2A47A-83D3-B3A5-6F0A-3210721767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729859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156125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19316"/>
                  </a:ext>
                </a:extLst>
              </a:tr>
            </a:tbl>
          </a:graphicData>
        </a:graphic>
      </p:graphicFrame>
      <p:sp>
        <p:nvSpPr>
          <p:cNvPr id="4" name="Titel 1">
            <a:extLst>
              <a:ext uri="{FF2B5EF4-FFF2-40B4-BE49-F238E27FC236}">
                <a16:creationId xmlns:a16="http://schemas.microsoft.com/office/drawing/2014/main" id="{9B6117E8-FEAB-C059-2E67-5D062EE2594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/>
          </a:solidFill>
          <a:ln w="57150">
            <a:solidFill>
              <a:srgbClr val="1D5049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19000" b="1" dirty="0">
              <a:solidFill>
                <a:srgbClr val="FF0000"/>
              </a:solidFill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0B67F1-D8C1-3600-1B3A-4827DC6422EC}"/>
              </a:ext>
            </a:extLst>
          </p:cNvPr>
          <p:cNvSpPr txBox="1"/>
          <p:nvPr/>
        </p:nvSpPr>
        <p:spPr>
          <a:xfrm>
            <a:off x="678873" y="499852"/>
            <a:ext cx="54171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0" dirty="0">
                <a:solidFill>
                  <a:srgbClr val="00EF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255C401-0BD4-6A0D-A411-69C224916D38}"/>
              </a:ext>
            </a:extLst>
          </p:cNvPr>
          <p:cNvSpPr txBox="1"/>
          <p:nvPr/>
        </p:nvSpPr>
        <p:spPr>
          <a:xfrm>
            <a:off x="6137564" y="482612"/>
            <a:ext cx="54171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0" dirty="0">
                <a:solidFill>
                  <a:srgbClr val="61CBF4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W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1472F83-4645-3E92-72BD-55ADE5E7FE76}"/>
              </a:ext>
            </a:extLst>
          </p:cNvPr>
          <p:cNvSpPr txBox="1"/>
          <p:nvPr/>
        </p:nvSpPr>
        <p:spPr>
          <a:xfrm>
            <a:off x="658091" y="3517192"/>
            <a:ext cx="54171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0" dirty="0">
                <a:solidFill>
                  <a:srgbClr val="FBD9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O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E065E22-BB0B-F38E-3002-C5E4E073DCDC}"/>
              </a:ext>
            </a:extLst>
          </p:cNvPr>
          <p:cNvSpPr txBox="1"/>
          <p:nvPr/>
        </p:nvSpPr>
        <p:spPr>
          <a:xfrm>
            <a:off x="6106391" y="3517193"/>
            <a:ext cx="54171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0" dirty="0">
                <a:solidFill>
                  <a:srgbClr val="FC69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T</a:t>
            </a: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5D982AD5-26E2-775E-49E7-286FCDFB2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677630"/>
              </p:ext>
            </p:extLst>
          </p:nvPr>
        </p:nvGraphicFramePr>
        <p:xfrm>
          <a:off x="616528" y="365125"/>
          <a:ext cx="10875818" cy="618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7909">
                  <a:extLst>
                    <a:ext uri="{9D8B030D-6E8A-4147-A177-3AD203B41FA5}">
                      <a16:colId xmlns:a16="http://schemas.microsoft.com/office/drawing/2014/main" val="1179980276"/>
                    </a:ext>
                  </a:extLst>
                </a:gridCol>
                <a:gridCol w="5437909">
                  <a:extLst>
                    <a:ext uri="{9D8B030D-6E8A-4147-A177-3AD203B41FA5}">
                      <a16:colId xmlns:a16="http://schemas.microsoft.com/office/drawing/2014/main" val="938926286"/>
                    </a:ext>
                  </a:extLst>
                </a:gridCol>
              </a:tblGrid>
              <a:tr h="1696583">
                <a:tc>
                  <a:txBody>
                    <a:bodyPr/>
                    <a:lstStyle/>
                    <a:p>
                      <a:r>
                        <a:rPr lang="de-DE" dirty="0"/>
                        <a:t>STRENGTHS:</a:t>
                      </a:r>
                    </a:p>
                    <a:p>
                      <a:pPr marL="17145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de-DE" sz="14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User Experience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User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feedback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as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a frame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following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a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traffic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light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scheme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is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intuitive and user-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friendly</a:t>
                      </a:r>
                      <a:endParaRPr lang="de-DE" sz="14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de-DE" sz="14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Technology Stack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Advanced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and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secure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technology</a:t>
                      </a:r>
                      <a:endParaRPr lang="de-DE" sz="14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de-DE" sz="14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Strategic Partnerships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Collaborations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with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other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tech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companies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platforms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health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organizations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de-DE" sz="14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Compliance </a:t>
                      </a:r>
                      <a:r>
                        <a:rPr lang="de-DE" sz="1400" b="1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with</a:t>
                      </a:r>
                      <a:r>
                        <a:rPr lang="de-DE" sz="14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 Privacy Laws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Adherence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to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GDPR, CCPA, etc.</a:t>
                      </a:r>
                    </a:p>
                    <a:p>
                      <a:pPr marL="17145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de-DE" sz="14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Trust and Transparency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Open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communication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about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data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privacy</a:t>
                      </a:r>
                      <a:endParaRPr lang="de-DE" sz="14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de-DE" sz="14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Sophisticated Monitoring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tracking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performance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user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behavior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, etc.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F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WEAKNESSES: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Lack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business</a:t>
                      </a: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experience</a:t>
                      </a:r>
                      <a:endParaRPr lang="de-DE" sz="1400" b="1" i="0" u="none" strike="noStrike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venir Heavy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Limited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resources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Budget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constraints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small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team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, etc.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Scalability</a:t>
                      </a: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issues</a:t>
                      </a: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unknown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may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be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challenging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to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handle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increased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users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data</a:t>
                      </a:r>
                      <a:endParaRPr lang="de-DE" sz="1400" b="0" i="0" u="none" strike="noStrike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Technical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issues</a:t>
                      </a: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unknown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may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encounter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bugs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, slow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performance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...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more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testing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to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be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done</a:t>
                      </a:r>
                      <a:endParaRPr lang="de-DE" sz="1400" b="0" i="0" u="none" strike="noStrike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Marketing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strategy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Limited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reach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due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to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limited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resources</a:t>
                      </a:r>
                      <a:endParaRPr lang="de-DE" sz="1400" b="0" i="0" u="none" strike="noStrike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Dependency</a:t>
                      </a: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 on Third-Party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Platforms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example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reliance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on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app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stores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which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might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limit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expansion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control</a:t>
                      </a:r>
                      <a:endParaRPr lang="de-DE" sz="1400" b="0" i="0" u="none" strike="noStrike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User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Concerns</a:t>
                      </a: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about</a:t>
                      </a: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 Privacy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Potential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user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skepticism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resistance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to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ergonomic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video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monitoring</a:t>
                      </a:r>
                      <a:endParaRPr lang="de-DE" sz="1400" b="0" i="0" u="none" strike="noStrike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CBF4">
                        <a:alpha val="760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394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OPPORTUNITIES: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Technological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advancements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Leveraging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new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lightweight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models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better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packages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, etc.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Regulatory</a:t>
                      </a: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changes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Strikter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workplace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regulation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laws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policies</a:t>
                      </a:r>
                      <a:endParaRPr lang="de-DE" sz="1400" b="0" i="0" u="none" strike="noStrike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Partnerships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alliances</a:t>
                      </a: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with</a:t>
                      </a: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health</a:t>
                      </a: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insurances</a:t>
                      </a:r>
                      <a:endParaRPr lang="de-DE" sz="1400" b="1" i="0" u="none" strike="noStrike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venir Heavy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Integration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Possibilities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Opportunities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to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integrate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with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other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apps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platforms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services</a:t>
                      </a:r>
                      <a:endParaRPr lang="de-DE" sz="1400" b="0" i="0" u="none" strike="noStrike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Innovative Privacy Solutions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Developing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new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ways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to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safeguard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user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data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maintaining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functionality</a:t>
                      </a:r>
                      <a:endParaRPr lang="de-DE" sz="1400" b="0" i="0" u="none" strike="noStrike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Adding</a:t>
                      </a: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new</a:t>
                      </a: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features</a:t>
                      </a: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 and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growing</a:t>
                      </a: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into</a:t>
                      </a: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other</a:t>
                      </a: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markets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, e.g.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ergonomic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monitoring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manual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labour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pyhsiotherapy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and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workout</a:t>
                      </a:r>
                      <a:endParaRPr lang="de-DE" sz="1400" b="0" i="0" u="none" strike="noStrike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900">
                        <a:alpha val="7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THREATS: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Competitive</a:t>
                      </a: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 Market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similar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offerings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big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tech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companies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adapting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our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product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and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adding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it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on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operation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system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level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within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an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office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suite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e.g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Microsoft 365)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Regulatory</a:t>
                      </a: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 Challenges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EU AI Act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could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impose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restrictions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require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costly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compliance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measures</a:t>
                      </a:r>
                      <a:endParaRPr lang="de-DE" sz="1400" b="0" i="0" u="none" strike="noStrike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Changes</a:t>
                      </a: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 in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consumer</a:t>
                      </a: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preferences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Increasing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scepticism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towards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AI,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less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remote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work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also a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cultural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development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towards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less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long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term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health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orientation</a:t>
                      </a:r>
                      <a:endParaRPr lang="de-DE" sz="1400" b="0" i="0" u="none" strike="noStrike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Economic</a:t>
                      </a: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Downturns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Which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could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impact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funding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consumer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spending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lack" panose="02000503020000020003" pitchFamily="2" charset="0"/>
                          <a:ea typeface="+mn-ea"/>
                          <a:cs typeface="+mn-cs"/>
                        </a:rPr>
                        <a:t>Public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lack" panose="02000503020000020003" pitchFamily="2" charset="0"/>
                          <a:ea typeface="+mn-ea"/>
                          <a:cs typeface="+mn-cs"/>
                        </a:rPr>
                        <a:t>Perception</a:t>
                      </a: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lack" panose="02000503020000020003" pitchFamily="2" charset="0"/>
                          <a:ea typeface="+mn-ea"/>
                          <a:cs typeface="+mn-cs"/>
                        </a:rPr>
                        <a:t> and Trust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lack" panose="02000503020000020003" pitchFamily="2" charset="0"/>
                          <a:ea typeface="+mn-ea"/>
                          <a:cs typeface="+mn-cs"/>
                        </a:rPr>
                        <a:t>Issues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Perceived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real)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privacy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concerns</a:t>
                      </a:r>
                      <a:endParaRPr lang="de-DE" sz="1400" b="0" i="0" u="none" strike="noStrike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6900">
                        <a:alpha val="8039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787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974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1AAB7-5B71-F244-BA57-CDE28A39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5B962-EF06-90A8-F7E0-AAAEF7917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35AD9F4-BEBD-D32D-886F-F51F6BA16FE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/>
          </a:solidFill>
          <a:ln w="57150">
            <a:solidFill>
              <a:srgbClr val="1D5049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19000" b="1" dirty="0">
              <a:solidFill>
                <a:srgbClr val="FF0000"/>
              </a:solidFill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2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Macintosh PowerPoint</Application>
  <PresentationFormat>Breitbild</PresentationFormat>
  <Paragraphs>43</Paragraphs>
  <Slides>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8" baseType="lpstr">
      <vt:lpstr>Aptos</vt:lpstr>
      <vt:lpstr>Aptos Display</vt:lpstr>
      <vt:lpstr>Arial</vt:lpstr>
      <vt:lpstr>Avenir Black</vt:lpstr>
      <vt:lpstr>Avenir Book</vt:lpstr>
      <vt:lpstr>Avenir Heavy</vt:lpstr>
      <vt:lpstr>Biome</vt:lpstr>
      <vt:lpstr>Courier New</vt:lpstr>
      <vt:lpstr>Phosphate Inline</vt:lpstr>
      <vt:lpstr>Office</vt:lpstr>
      <vt:lpstr>POSE FIX</vt:lpstr>
      <vt:lpstr>POSE FIX</vt:lpstr>
      <vt:lpstr>POSEFIXI</vt:lpstr>
      <vt:lpstr>POSEFIXI</vt:lpstr>
      <vt:lpstr>POSEFIX</vt:lpstr>
      <vt:lpstr>       POSEFIX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POSE FIX</dc:title>
  <dc:creator>Wahl, Sara</dc:creator>
  <cp:lastModifiedBy>Wahl, Sara</cp:lastModifiedBy>
  <cp:revision>4</cp:revision>
  <dcterms:created xsi:type="dcterms:W3CDTF">2024-01-21T11:50:36Z</dcterms:created>
  <dcterms:modified xsi:type="dcterms:W3CDTF">2024-01-21T15:03:43Z</dcterms:modified>
</cp:coreProperties>
</file>