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8" r:id="rId11"/>
    <p:sldId id="265" r:id="rId12"/>
    <p:sldId id="266"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3" r:id="rId29"/>
    <p:sldId id="301" r:id="rId30"/>
    <p:sldId id="302" r:id="rId31"/>
    <p:sldId id="304" r:id="rId32"/>
    <p:sldId id="270" r:id="rId33"/>
    <p:sldId id="271" r:id="rId34"/>
    <p:sldId id="272" r:id="rId35"/>
    <p:sldId id="273" r:id="rId36"/>
    <p:sldId id="274" r:id="rId37"/>
    <p:sldId id="279" r:id="rId38"/>
    <p:sldId id="275" r:id="rId39"/>
    <p:sldId id="276" r:id="rId40"/>
    <p:sldId id="305" r:id="rId41"/>
    <p:sldId id="306" r:id="rId42"/>
    <p:sldId id="307" r:id="rId43"/>
    <p:sldId id="277" r:id="rId44"/>
    <p:sldId id="280"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469"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10</a:t>
            </a:r>
            <a:endParaRPr lang="en-US" dirty="0"/>
          </a:p>
        </p:txBody>
      </p:sp>
      <p:sp>
        <p:nvSpPr>
          <p:cNvPr id="3" name="Subtitle 2"/>
          <p:cNvSpPr>
            <a:spLocks noGrp="1"/>
          </p:cNvSpPr>
          <p:nvPr>
            <p:ph type="subTitle" idx="1"/>
          </p:nvPr>
        </p:nvSpPr>
        <p:spPr/>
        <p:txBody>
          <a:bodyPr/>
          <a:lstStyle/>
          <a:p>
            <a:r>
              <a:rPr lang="en-US" dirty="0"/>
              <a:t>Files I/O in C</a:t>
            </a:r>
            <a:endParaRPr lang="en-US" dirty="0"/>
          </a:p>
        </p:txBody>
      </p:sp>
    </p:spTree>
    <p:extLst>
      <p:ext uri="{BB962C8B-B14F-4D97-AF65-F5344CB8AC3E}">
        <p14:creationId xmlns:p14="http://schemas.microsoft.com/office/powerpoint/2010/main" val="443729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Opening Modes in Standard </a:t>
            </a:r>
            <a:r>
              <a:rPr lang="en-US" dirty="0" smtClean="0"/>
              <a:t>I/O</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7023341"/>
              </p:ext>
            </p:extLst>
          </p:nvPr>
        </p:nvGraphicFramePr>
        <p:xfrm>
          <a:off x="609600" y="1295400"/>
          <a:ext cx="8001001" cy="5251821"/>
        </p:xfrm>
        <a:graphic>
          <a:graphicData uri="http://schemas.openxmlformats.org/drawingml/2006/table">
            <a:tbl>
              <a:tblPr>
                <a:tableStyleId>{5940675A-B579-460E-94D1-54222C63F5DA}</a:tableStyleId>
              </a:tblPr>
              <a:tblGrid>
                <a:gridCol w="1143000"/>
                <a:gridCol w="3048000"/>
                <a:gridCol w="3810001"/>
              </a:tblGrid>
              <a:tr h="193190">
                <a:tc>
                  <a:txBody>
                    <a:bodyPr/>
                    <a:lstStyle/>
                    <a:p>
                      <a:pPr algn="l" fontAlgn="base"/>
                      <a:r>
                        <a:rPr lang="en-US" sz="2000" b="1" dirty="0">
                          <a:effectLst/>
                        </a:rPr>
                        <a:t>File Mode</a:t>
                      </a:r>
                    </a:p>
                  </a:txBody>
                  <a:tcPr marL="26225" marR="20980" marT="39338" marB="36715" anchor="ctr"/>
                </a:tc>
                <a:tc>
                  <a:txBody>
                    <a:bodyPr/>
                    <a:lstStyle/>
                    <a:p>
                      <a:pPr algn="l" fontAlgn="base"/>
                      <a:r>
                        <a:rPr lang="en-US" sz="2000" b="1">
                          <a:effectLst/>
                        </a:rPr>
                        <a:t>Meaning of Mode</a:t>
                      </a:r>
                    </a:p>
                  </a:txBody>
                  <a:tcPr marL="26225" marR="20980" marT="39338" marB="36715" anchor="ctr"/>
                </a:tc>
                <a:tc>
                  <a:txBody>
                    <a:bodyPr/>
                    <a:lstStyle/>
                    <a:p>
                      <a:pPr algn="l" fontAlgn="base"/>
                      <a:r>
                        <a:rPr lang="en-US" sz="2000" b="1" dirty="0">
                          <a:effectLst/>
                        </a:rPr>
                        <a:t>During Inexistence of file</a:t>
                      </a:r>
                    </a:p>
                  </a:txBody>
                  <a:tcPr marL="26225" marR="20980" marT="39338" marB="36715" anchor="ctr"/>
                </a:tc>
              </a:tr>
              <a:tr h="366430">
                <a:tc>
                  <a:txBody>
                    <a:bodyPr/>
                    <a:lstStyle/>
                    <a:p>
                      <a:pPr fontAlgn="base"/>
                      <a:r>
                        <a:rPr lang="en-US" sz="2000">
                          <a:effectLst/>
                        </a:rPr>
                        <a:t>r</a:t>
                      </a:r>
                    </a:p>
                  </a:txBody>
                  <a:tcPr marL="26225" marR="20980" marT="26225" marB="23603" anchor="ctr"/>
                </a:tc>
                <a:tc>
                  <a:txBody>
                    <a:bodyPr/>
                    <a:lstStyle/>
                    <a:p>
                      <a:pPr fontAlgn="base"/>
                      <a:r>
                        <a:rPr lang="en-US" sz="2000" dirty="0">
                          <a:effectLst/>
                        </a:rPr>
                        <a:t>Open for reading.</a:t>
                      </a:r>
                    </a:p>
                  </a:txBody>
                  <a:tcPr marL="26225" marR="20980" marT="26225" marB="23603" anchor="ctr"/>
                </a:tc>
                <a:tc>
                  <a:txBody>
                    <a:bodyPr/>
                    <a:lstStyle/>
                    <a:p>
                      <a:pPr fontAlgn="base"/>
                      <a:r>
                        <a:rPr lang="en-US" sz="2000">
                          <a:effectLst/>
                        </a:rPr>
                        <a:t>If the file does not exist, fopen() returns NULL.</a:t>
                      </a:r>
                    </a:p>
                  </a:txBody>
                  <a:tcPr marL="26225" marR="20980" marT="26225" marB="23603" anchor="ctr"/>
                </a:tc>
              </a:tr>
              <a:tr h="366430">
                <a:tc>
                  <a:txBody>
                    <a:bodyPr/>
                    <a:lstStyle/>
                    <a:p>
                      <a:pPr fontAlgn="base"/>
                      <a:r>
                        <a:rPr lang="en-US" sz="2000">
                          <a:effectLst/>
                        </a:rPr>
                        <a:t>rb</a:t>
                      </a:r>
                    </a:p>
                  </a:txBody>
                  <a:tcPr marL="26225" marR="20980" marT="26225" marB="23603" anchor="ctr"/>
                </a:tc>
                <a:tc>
                  <a:txBody>
                    <a:bodyPr/>
                    <a:lstStyle/>
                    <a:p>
                      <a:pPr fontAlgn="base"/>
                      <a:r>
                        <a:rPr lang="en-US" sz="2000">
                          <a:effectLst/>
                        </a:rPr>
                        <a:t>Open for reading in binary mode.</a:t>
                      </a:r>
                    </a:p>
                  </a:txBody>
                  <a:tcPr marL="26225" marR="20980" marT="26225" marB="23603" anchor="ctr"/>
                </a:tc>
                <a:tc>
                  <a:txBody>
                    <a:bodyPr/>
                    <a:lstStyle/>
                    <a:p>
                      <a:pPr fontAlgn="base"/>
                      <a:r>
                        <a:rPr lang="en-US" sz="2000" dirty="0">
                          <a:effectLst/>
                        </a:rPr>
                        <a:t>If the file does not exist, </a:t>
                      </a:r>
                      <a:r>
                        <a:rPr lang="en-US" sz="2000" dirty="0" err="1">
                          <a:effectLst/>
                        </a:rPr>
                        <a:t>fopen</a:t>
                      </a:r>
                      <a:r>
                        <a:rPr lang="en-US" sz="2000" dirty="0">
                          <a:effectLst/>
                        </a:rPr>
                        <a:t>() returns NULL.</a:t>
                      </a:r>
                    </a:p>
                  </a:txBody>
                  <a:tcPr marL="26225" marR="20980" marT="26225" marB="23603" anchor="ctr"/>
                </a:tc>
              </a:tr>
              <a:tr h="604238">
                <a:tc>
                  <a:txBody>
                    <a:bodyPr/>
                    <a:lstStyle/>
                    <a:p>
                      <a:pPr fontAlgn="base"/>
                      <a:r>
                        <a:rPr lang="en-US" sz="2000">
                          <a:effectLst/>
                        </a:rPr>
                        <a:t>w</a:t>
                      </a:r>
                    </a:p>
                  </a:txBody>
                  <a:tcPr marL="26225" marR="20980" marT="26225" marB="23603" anchor="ctr"/>
                </a:tc>
                <a:tc>
                  <a:txBody>
                    <a:bodyPr/>
                    <a:lstStyle/>
                    <a:p>
                      <a:pPr fontAlgn="base"/>
                      <a:r>
                        <a:rPr lang="en-US" sz="2000" dirty="0">
                          <a:effectLst/>
                        </a:rPr>
                        <a:t>Open for writing.</a:t>
                      </a:r>
                    </a:p>
                  </a:txBody>
                  <a:tcPr marL="26225" marR="20980" marT="26225" marB="23603" anchor="ctr"/>
                </a:tc>
                <a:tc>
                  <a:txBody>
                    <a:bodyPr/>
                    <a:lstStyle/>
                    <a:p>
                      <a:pPr fontAlgn="base"/>
                      <a:r>
                        <a:rPr lang="en-US" sz="2000">
                          <a:effectLst/>
                        </a:rPr>
                        <a:t>If the file exists, its contents are overwritten. If the file does not exist, it will be created.</a:t>
                      </a:r>
                    </a:p>
                  </a:txBody>
                  <a:tcPr marL="26225" marR="20980" marT="26225" marB="23603" anchor="ctr"/>
                </a:tc>
              </a:tr>
              <a:tr h="604238">
                <a:tc>
                  <a:txBody>
                    <a:bodyPr/>
                    <a:lstStyle/>
                    <a:p>
                      <a:pPr fontAlgn="base"/>
                      <a:r>
                        <a:rPr lang="en-US" sz="2000">
                          <a:effectLst/>
                        </a:rPr>
                        <a:t>wb</a:t>
                      </a:r>
                    </a:p>
                  </a:txBody>
                  <a:tcPr marL="26225" marR="20980" marT="26225" marB="23603" anchor="ctr"/>
                </a:tc>
                <a:tc>
                  <a:txBody>
                    <a:bodyPr/>
                    <a:lstStyle/>
                    <a:p>
                      <a:pPr fontAlgn="base"/>
                      <a:r>
                        <a:rPr lang="en-US" sz="2000" dirty="0">
                          <a:effectLst/>
                        </a:rPr>
                        <a:t>Open for writing in binary mode.</a:t>
                      </a:r>
                    </a:p>
                  </a:txBody>
                  <a:tcPr marL="26225" marR="20980" marT="26225" marB="23603" anchor="ctr"/>
                </a:tc>
                <a:tc>
                  <a:txBody>
                    <a:bodyPr/>
                    <a:lstStyle/>
                    <a:p>
                      <a:pPr fontAlgn="base"/>
                      <a:r>
                        <a:rPr lang="en-US" sz="2000">
                          <a:effectLst/>
                        </a:rPr>
                        <a:t>If the file exists, its contents are overwritten. If the file does not exist, it will be created.</a:t>
                      </a:r>
                    </a:p>
                  </a:txBody>
                  <a:tcPr marL="26225" marR="20980" marT="26225" marB="23603" anchor="ctr"/>
                </a:tc>
              </a:tr>
              <a:tr h="366430">
                <a:tc>
                  <a:txBody>
                    <a:bodyPr/>
                    <a:lstStyle/>
                    <a:p>
                      <a:pPr fontAlgn="base"/>
                      <a:r>
                        <a:rPr lang="en-US" sz="2000">
                          <a:effectLst/>
                        </a:rPr>
                        <a:t>a</a:t>
                      </a:r>
                    </a:p>
                  </a:txBody>
                  <a:tcPr marL="26225" marR="20980" marT="26225" marB="23603" anchor="ctr"/>
                </a:tc>
                <a:tc>
                  <a:txBody>
                    <a:bodyPr/>
                    <a:lstStyle/>
                    <a:p>
                      <a:pPr fontAlgn="base"/>
                      <a:r>
                        <a:rPr lang="en-US" sz="2000">
                          <a:effectLst/>
                        </a:rPr>
                        <a:t>Open for append. i.e, Data is added to end of file.</a:t>
                      </a:r>
                    </a:p>
                  </a:txBody>
                  <a:tcPr marL="26225" marR="20980" marT="26225" marB="23603" anchor="ctr"/>
                </a:tc>
                <a:tc>
                  <a:txBody>
                    <a:bodyPr/>
                    <a:lstStyle/>
                    <a:p>
                      <a:pPr fontAlgn="base"/>
                      <a:r>
                        <a:rPr lang="en-US" sz="2000">
                          <a:effectLst/>
                        </a:rPr>
                        <a:t>If the file does not exists, it will be created.</a:t>
                      </a:r>
                    </a:p>
                  </a:txBody>
                  <a:tcPr marL="26225" marR="20980" marT="26225" marB="23603" anchor="ctr"/>
                </a:tc>
              </a:tr>
              <a:tr h="485334">
                <a:tc>
                  <a:txBody>
                    <a:bodyPr/>
                    <a:lstStyle/>
                    <a:p>
                      <a:pPr fontAlgn="base"/>
                      <a:r>
                        <a:rPr lang="en-US" sz="2000">
                          <a:effectLst/>
                        </a:rPr>
                        <a:t>ab</a:t>
                      </a:r>
                    </a:p>
                  </a:txBody>
                  <a:tcPr marL="26225" marR="20980" marT="26225" marB="23603" anchor="ctr"/>
                </a:tc>
                <a:tc>
                  <a:txBody>
                    <a:bodyPr/>
                    <a:lstStyle/>
                    <a:p>
                      <a:pPr fontAlgn="base"/>
                      <a:r>
                        <a:rPr lang="en-US" sz="2000">
                          <a:effectLst/>
                        </a:rPr>
                        <a:t>Open for append in binary mode. i.e, Data is added to end of file.</a:t>
                      </a:r>
                    </a:p>
                  </a:txBody>
                  <a:tcPr marL="26225" marR="20980" marT="26225" marB="23603" anchor="ctr"/>
                </a:tc>
                <a:tc>
                  <a:txBody>
                    <a:bodyPr/>
                    <a:lstStyle/>
                    <a:p>
                      <a:pPr fontAlgn="base"/>
                      <a:r>
                        <a:rPr lang="en-US" sz="2000" dirty="0">
                          <a:effectLst/>
                        </a:rPr>
                        <a:t>If the file does not exists, it will be created.</a:t>
                      </a:r>
                    </a:p>
                  </a:txBody>
                  <a:tcPr marL="26225" marR="20980" marT="26225" marB="23603" anchor="ctr"/>
                </a:tc>
              </a:tr>
            </a:tbl>
          </a:graphicData>
        </a:graphic>
      </p:graphicFrame>
    </p:spTree>
    <p:extLst>
      <p:ext uri="{BB962C8B-B14F-4D97-AF65-F5344CB8AC3E}">
        <p14:creationId xmlns:p14="http://schemas.microsoft.com/office/powerpoint/2010/main" val="1739047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4872329"/>
              </p:ext>
            </p:extLst>
          </p:nvPr>
        </p:nvGraphicFramePr>
        <p:xfrm>
          <a:off x="457200" y="1600200"/>
          <a:ext cx="8001001" cy="4947021"/>
        </p:xfrm>
        <a:graphic>
          <a:graphicData uri="http://schemas.openxmlformats.org/drawingml/2006/table">
            <a:tbl>
              <a:tblPr>
                <a:tableStyleId>{5940675A-B579-460E-94D1-54222C63F5DA}</a:tableStyleId>
              </a:tblPr>
              <a:tblGrid>
                <a:gridCol w="1143000"/>
                <a:gridCol w="3048000"/>
                <a:gridCol w="3810001"/>
              </a:tblGrid>
              <a:tr h="366430">
                <a:tc>
                  <a:txBody>
                    <a:bodyPr/>
                    <a:lstStyle/>
                    <a:p>
                      <a:pPr algn="l" fontAlgn="base"/>
                      <a:r>
                        <a:rPr lang="en-US" sz="2000" dirty="0">
                          <a:effectLst/>
                        </a:rPr>
                        <a:t>File Mode</a:t>
                      </a:r>
                      <a:endParaRPr lang="en-US" sz="2000" b="1" dirty="0">
                        <a:effectLst/>
                      </a:endParaRPr>
                    </a:p>
                  </a:txBody>
                  <a:tcPr marL="26225" marR="20980" marT="39338" marB="36715" anchor="ctr"/>
                </a:tc>
                <a:tc>
                  <a:txBody>
                    <a:bodyPr/>
                    <a:lstStyle/>
                    <a:p>
                      <a:pPr algn="l" fontAlgn="base"/>
                      <a:r>
                        <a:rPr lang="en-US" sz="2000">
                          <a:effectLst/>
                        </a:rPr>
                        <a:t>Meaning of Mode</a:t>
                      </a:r>
                      <a:endParaRPr lang="en-US" sz="2000" b="1">
                        <a:effectLst/>
                      </a:endParaRPr>
                    </a:p>
                  </a:txBody>
                  <a:tcPr marL="26225" marR="20980" marT="39338" marB="36715" anchor="ctr"/>
                </a:tc>
                <a:tc>
                  <a:txBody>
                    <a:bodyPr/>
                    <a:lstStyle/>
                    <a:p>
                      <a:pPr algn="l" fontAlgn="base"/>
                      <a:r>
                        <a:rPr lang="en-US" sz="2000" dirty="0">
                          <a:effectLst/>
                        </a:rPr>
                        <a:t>During Inexistence of file</a:t>
                      </a:r>
                      <a:endParaRPr lang="en-US" sz="2000" b="1" dirty="0">
                        <a:effectLst/>
                      </a:endParaRPr>
                    </a:p>
                  </a:txBody>
                  <a:tcPr marL="26225" marR="20980" marT="39338" marB="36715" anchor="ctr"/>
                </a:tc>
              </a:tr>
              <a:tr h="366430">
                <a:tc>
                  <a:txBody>
                    <a:bodyPr/>
                    <a:lstStyle/>
                    <a:p>
                      <a:pPr fontAlgn="base"/>
                      <a:r>
                        <a:rPr lang="en-US" sz="2000" dirty="0">
                          <a:effectLst/>
                        </a:rPr>
                        <a:t>r+</a:t>
                      </a:r>
                    </a:p>
                  </a:txBody>
                  <a:tcPr marL="26225" marR="20980" marT="26225" marB="23603" anchor="ctr"/>
                </a:tc>
                <a:tc>
                  <a:txBody>
                    <a:bodyPr/>
                    <a:lstStyle/>
                    <a:p>
                      <a:pPr fontAlgn="base"/>
                      <a:r>
                        <a:rPr lang="en-US" sz="2000" dirty="0">
                          <a:effectLst/>
                        </a:rPr>
                        <a:t>Open for both reading and writing.</a:t>
                      </a:r>
                    </a:p>
                  </a:txBody>
                  <a:tcPr marL="26225" marR="20980" marT="26225" marB="23603" anchor="ctr"/>
                </a:tc>
                <a:tc>
                  <a:txBody>
                    <a:bodyPr/>
                    <a:lstStyle/>
                    <a:p>
                      <a:pPr fontAlgn="base"/>
                      <a:r>
                        <a:rPr lang="en-US" sz="2000">
                          <a:effectLst/>
                        </a:rPr>
                        <a:t>If the file does not exist, fopen() returns NULL.</a:t>
                      </a:r>
                    </a:p>
                  </a:txBody>
                  <a:tcPr marL="26225" marR="20980" marT="26225" marB="23603" anchor="ctr"/>
                </a:tc>
              </a:tr>
              <a:tr h="425882">
                <a:tc>
                  <a:txBody>
                    <a:bodyPr/>
                    <a:lstStyle/>
                    <a:p>
                      <a:pPr fontAlgn="base"/>
                      <a:r>
                        <a:rPr lang="en-US" sz="2000">
                          <a:effectLst/>
                        </a:rPr>
                        <a:t>rb+</a:t>
                      </a:r>
                    </a:p>
                  </a:txBody>
                  <a:tcPr marL="26225" marR="20980" marT="26225" marB="23603" anchor="ctr"/>
                </a:tc>
                <a:tc>
                  <a:txBody>
                    <a:bodyPr/>
                    <a:lstStyle/>
                    <a:p>
                      <a:pPr fontAlgn="base"/>
                      <a:r>
                        <a:rPr lang="en-US" sz="2000" dirty="0">
                          <a:effectLst/>
                        </a:rPr>
                        <a:t>Open for both reading and writing in binary mode.</a:t>
                      </a:r>
                    </a:p>
                  </a:txBody>
                  <a:tcPr marL="26225" marR="20980" marT="26225" marB="23603" anchor="ctr"/>
                </a:tc>
                <a:tc>
                  <a:txBody>
                    <a:bodyPr/>
                    <a:lstStyle/>
                    <a:p>
                      <a:pPr fontAlgn="base"/>
                      <a:r>
                        <a:rPr lang="en-US" sz="2000" dirty="0">
                          <a:effectLst/>
                        </a:rPr>
                        <a:t>If the file does not exist, </a:t>
                      </a:r>
                      <a:r>
                        <a:rPr lang="en-US" sz="2000" dirty="0" err="1">
                          <a:effectLst/>
                        </a:rPr>
                        <a:t>fopen</a:t>
                      </a:r>
                      <a:r>
                        <a:rPr lang="en-US" sz="2000" dirty="0">
                          <a:effectLst/>
                        </a:rPr>
                        <a:t>() returns NULL.</a:t>
                      </a:r>
                    </a:p>
                  </a:txBody>
                  <a:tcPr marL="26225" marR="20980" marT="26225" marB="23603" anchor="ctr"/>
                </a:tc>
              </a:tr>
              <a:tr h="604238">
                <a:tc>
                  <a:txBody>
                    <a:bodyPr/>
                    <a:lstStyle/>
                    <a:p>
                      <a:pPr fontAlgn="base"/>
                      <a:r>
                        <a:rPr lang="en-US" sz="2000">
                          <a:effectLst/>
                        </a:rPr>
                        <a:t>w+</a:t>
                      </a:r>
                    </a:p>
                  </a:txBody>
                  <a:tcPr marL="26225" marR="20980" marT="26225" marB="23603" anchor="ctr"/>
                </a:tc>
                <a:tc>
                  <a:txBody>
                    <a:bodyPr/>
                    <a:lstStyle/>
                    <a:p>
                      <a:pPr fontAlgn="base"/>
                      <a:r>
                        <a:rPr lang="en-US" sz="2000" dirty="0">
                          <a:effectLst/>
                        </a:rPr>
                        <a:t>Open for both reading and writing.</a:t>
                      </a:r>
                    </a:p>
                  </a:txBody>
                  <a:tcPr marL="26225" marR="20980" marT="26225" marB="23603" anchor="ctr"/>
                </a:tc>
                <a:tc>
                  <a:txBody>
                    <a:bodyPr/>
                    <a:lstStyle/>
                    <a:p>
                      <a:pPr fontAlgn="base"/>
                      <a:r>
                        <a:rPr lang="en-US" sz="2000" dirty="0">
                          <a:effectLst/>
                        </a:rPr>
                        <a:t>If the file exists, its contents are overwritten. If the file does not exist, it will be created.</a:t>
                      </a:r>
                    </a:p>
                  </a:txBody>
                  <a:tcPr marL="26225" marR="20980" marT="26225" marB="23603" anchor="ctr"/>
                </a:tc>
              </a:tr>
              <a:tr h="604238">
                <a:tc>
                  <a:txBody>
                    <a:bodyPr/>
                    <a:lstStyle/>
                    <a:p>
                      <a:pPr fontAlgn="base"/>
                      <a:r>
                        <a:rPr lang="en-US" sz="2000">
                          <a:effectLst/>
                        </a:rPr>
                        <a:t>wb+</a:t>
                      </a:r>
                    </a:p>
                  </a:txBody>
                  <a:tcPr marL="26225" marR="20980" marT="26225" marB="23603" anchor="ctr"/>
                </a:tc>
                <a:tc>
                  <a:txBody>
                    <a:bodyPr/>
                    <a:lstStyle/>
                    <a:p>
                      <a:pPr fontAlgn="base"/>
                      <a:r>
                        <a:rPr lang="en-US" sz="2000">
                          <a:effectLst/>
                        </a:rPr>
                        <a:t>Open for both reading and writing in binary mode.</a:t>
                      </a:r>
                    </a:p>
                  </a:txBody>
                  <a:tcPr marL="26225" marR="20980" marT="26225" marB="23603" anchor="ctr"/>
                </a:tc>
                <a:tc>
                  <a:txBody>
                    <a:bodyPr/>
                    <a:lstStyle/>
                    <a:p>
                      <a:pPr fontAlgn="base"/>
                      <a:r>
                        <a:rPr lang="en-US" sz="2000" dirty="0">
                          <a:effectLst/>
                        </a:rPr>
                        <a:t>If the file exists, its contents are overwritten. If the file does not exist, it will be created.</a:t>
                      </a:r>
                    </a:p>
                  </a:txBody>
                  <a:tcPr marL="26225" marR="20980" marT="26225" marB="23603" anchor="ctr"/>
                </a:tc>
              </a:tr>
              <a:tr h="366430">
                <a:tc>
                  <a:txBody>
                    <a:bodyPr/>
                    <a:lstStyle/>
                    <a:p>
                      <a:pPr fontAlgn="base"/>
                      <a:r>
                        <a:rPr lang="en-US" sz="2000">
                          <a:effectLst/>
                        </a:rPr>
                        <a:t>a+</a:t>
                      </a:r>
                    </a:p>
                  </a:txBody>
                  <a:tcPr marL="26225" marR="20980" marT="26225" marB="23603" anchor="ctr"/>
                </a:tc>
                <a:tc>
                  <a:txBody>
                    <a:bodyPr/>
                    <a:lstStyle/>
                    <a:p>
                      <a:pPr fontAlgn="base"/>
                      <a:r>
                        <a:rPr lang="en-US" sz="2000">
                          <a:effectLst/>
                        </a:rPr>
                        <a:t>Open for both reading and appending.</a:t>
                      </a:r>
                    </a:p>
                  </a:txBody>
                  <a:tcPr marL="26225" marR="20980" marT="26225" marB="23603" anchor="ctr"/>
                </a:tc>
                <a:tc>
                  <a:txBody>
                    <a:bodyPr/>
                    <a:lstStyle/>
                    <a:p>
                      <a:pPr fontAlgn="base"/>
                      <a:r>
                        <a:rPr lang="en-US" sz="2000" dirty="0">
                          <a:effectLst/>
                        </a:rPr>
                        <a:t>If the file does not exists, it will be created.</a:t>
                      </a:r>
                    </a:p>
                  </a:txBody>
                  <a:tcPr marL="26225" marR="20980" marT="26225" marB="23603" anchor="ctr"/>
                </a:tc>
              </a:tr>
              <a:tr h="425882">
                <a:tc>
                  <a:txBody>
                    <a:bodyPr/>
                    <a:lstStyle/>
                    <a:p>
                      <a:pPr fontAlgn="base"/>
                      <a:r>
                        <a:rPr lang="en-US" sz="2000">
                          <a:effectLst/>
                        </a:rPr>
                        <a:t>ab+</a:t>
                      </a:r>
                    </a:p>
                  </a:txBody>
                  <a:tcPr marL="26225" marR="20980" marT="26225" marB="23603" anchor="ctr"/>
                </a:tc>
                <a:tc>
                  <a:txBody>
                    <a:bodyPr/>
                    <a:lstStyle/>
                    <a:p>
                      <a:pPr fontAlgn="base"/>
                      <a:r>
                        <a:rPr lang="en-US" sz="2000">
                          <a:effectLst/>
                        </a:rPr>
                        <a:t>Open for both reading and appending in binary mode.</a:t>
                      </a:r>
                    </a:p>
                  </a:txBody>
                  <a:tcPr marL="26225" marR="20980" marT="26225" marB="23603" anchor="ctr"/>
                </a:tc>
                <a:tc>
                  <a:txBody>
                    <a:bodyPr/>
                    <a:lstStyle/>
                    <a:p>
                      <a:pPr fontAlgn="base"/>
                      <a:r>
                        <a:rPr lang="en-US" sz="2000" dirty="0">
                          <a:effectLst/>
                        </a:rPr>
                        <a:t>If the file does not exists, it will be created.</a:t>
                      </a:r>
                    </a:p>
                  </a:txBody>
                  <a:tcPr marL="26225" marR="20980" marT="26225" marB="23603" anchor="ctr"/>
                </a:tc>
              </a:tr>
            </a:tbl>
          </a:graphicData>
        </a:graphic>
      </p:graphicFrame>
    </p:spTree>
    <p:extLst>
      <p:ext uri="{BB962C8B-B14F-4D97-AF65-F5344CB8AC3E}">
        <p14:creationId xmlns:p14="http://schemas.microsoft.com/office/powerpoint/2010/main" val="15071974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Closing a </a:t>
            </a:r>
            <a:r>
              <a:rPr lang="en-US" b="1" dirty="0" smtClean="0"/>
              <a:t>File</a:t>
            </a:r>
            <a:endParaRPr lang="en-US" dirty="0"/>
          </a:p>
        </p:txBody>
      </p:sp>
      <p:sp>
        <p:nvSpPr>
          <p:cNvPr id="3" name="Content Placeholder 2"/>
          <p:cNvSpPr>
            <a:spLocks noGrp="1"/>
          </p:cNvSpPr>
          <p:nvPr>
            <p:ph idx="1"/>
          </p:nvPr>
        </p:nvSpPr>
        <p:spPr/>
        <p:txBody>
          <a:bodyPr>
            <a:normAutofit/>
          </a:bodyPr>
          <a:lstStyle/>
          <a:p>
            <a:pPr fontAlgn="base"/>
            <a:r>
              <a:rPr lang="en-US" sz="2400" dirty="0" smtClean="0"/>
              <a:t>The </a:t>
            </a:r>
            <a:r>
              <a:rPr lang="en-US" sz="2400" dirty="0"/>
              <a:t>file (both text and binary) should be closed after reading/writing.</a:t>
            </a:r>
          </a:p>
          <a:p>
            <a:pPr fontAlgn="base"/>
            <a:r>
              <a:rPr lang="en-US" sz="2400" dirty="0"/>
              <a:t>Closing a file is performed using library function </a:t>
            </a:r>
            <a:r>
              <a:rPr lang="en-US" sz="2400" dirty="0" err="1"/>
              <a:t>fclose</a:t>
            </a:r>
            <a:r>
              <a:rPr lang="en-US" sz="2400" dirty="0"/>
              <a:t>().</a:t>
            </a:r>
          </a:p>
          <a:p>
            <a:r>
              <a:rPr lang="en-US" sz="2400" dirty="0" err="1"/>
              <a:t>fclose</a:t>
            </a:r>
            <a:r>
              <a:rPr lang="en-US" sz="2400" dirty="0"/>
              <a:t>(</a:t>
            </a:r>
            <a:r>
              <a:rPr lang="en-US" sz="2400" dirty="0" err="1"/>
              <a:t>fptr</a:t>
            </a:r>
            <a:r>
              <a:rPr lang="en-US" sz="2400" dirty="0"/>
              <a:t>); //</a:t>
            </a:r>
            <a:r>
              <a:rPr lang="en-US" sz="2400" dirty="0" err="1"/>
              <a:t>fptr</a:t>
            </a:r>
            <a:r>
              <a:rPr lang="en-US" sz="2400" dirty="0"/>
              <a:t> is the file pointer associated with file to be closed.</a:t>
            </a:r>
          </a:p>
        </p:txBody>
      </p:sp>
    </p:spTree>
    <p:extLst>
      <p:ext uri="{BB962C8B-B14F-4D97-AF65-F5344CB8AC3E}">
        <p14:creationId xmlns:p14="http://schemas.microsoft.com/office/powerpoint/2010/main" val="33331508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a:t>Functions for file </a:t>
            </a:r>
            <a:r>
              <a:rPr lang="en-US" dirty="0" smtClean="0"/>
              <a:t>handling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87818029"/>
              </p:ext>
            </p:extLst>
          </p:nvPr>
        </p:nvGraphicFramePr>
        <p:xfrm>
          <a:off x="685801" y="1066800"/>
          <a:ext cx="7924799" cy="5628812"/>
        </p:xfrm>
        <a:graphic>
          <a:graphicData uri="http://schemas.openxmlformats.org/drawingml/2006/table">
            <a:tbl>
              <a:tblPr>
                <a:tableStyleId>{5940675A-B579-460E-94D1-54222C63F5DA}</a:tableStyleId>
              </a:tblPr>
              <a:tblGrid>
                <a:gridCol w="1142999"/>
                <a:gridCol w="1752600"/>
                <a:gridCol w="5029200"/>
              </a:tblGrid>
              <a:tr h="394636">
                <a:tc>
                  <a:txBody>
                    <a:bodyPr/>
                    <a:lstStyle/>
                    <a:p>
                      <a:pPr algn="l" fontAlgn="t"/>
                      <a:r>
                        <a:rPr lang="en-US" sz="2400" b="1" dirty="0">
                          <a:effectLst/>
                        </a:rPr>
                        <a:t>No.</a:t>
                      </a:r>
                      <a:endParaRPr lang="en-US" sz="2400" b="1" dirty="0">
                        <a:solidFill>
                          <a:srgbClr val="000000"/>
                        </a:solidFill>
                        <a:effectLst/>
                        <a:latin typeface="+mn-lt"/>
                      </a:endParaRPr>
                    </a:p>
                  </a:txBody>
                  <a:tcPr marL="37384" marR="37384" marT="37384" marB="37384"/>
                </a:tc>
                <a:tc>
                  <a:txBody>
                    <a:bodyPr/>
                    <a:lstStyle/>
                    <a:p>
                      <a:pPr algn="l" fontAlgn="t"/>
                      <a:r>
                        <a:rPr lang="en-US" sz="2400" b="1" dirty="0">
                          <a:effectLst/>
                        </a:rPr>
                        <a:t>Function</a:t>
                      </a:r>
                      <a:endParaRPr lang="en-US" sz="2400" b="1" dirty="0">
                        <a:solidFill>
                          <a:srgbClr val="000000"/>
                        </a:solidFill>
                        <a:effectLst/>
                        <a:latin typeface="+mn-lt"/>
                      </a:endParaRPr>
                    </a:p>
                  </a:txBody>
                  <a:tcPr marL="37384" marR="37384" marT="37384" marB="37384"/>
                </a:tc>
                <a:tc>
                  <a:txBody>
                    <a:bodyPr/>
                    <a:lstStyle/>
                    <a:p>
                      <a:pPr algn="l" fontAlgn="t"/>
                      <a:r>
                        <a:rPr lang="en-US" sz="2400" b="1" dirty="0">
                          <a:effectLst/>
                        </a:rPr>
                        <a:t>Description</a:t>
                      </a:r>
                      <a:endParaRPr lang="en-US" sz="2400" b="1" dirty="0">
                        <a:solidFill>
                          <a:srgbClr val="000000"/>
                        </a:solidFill>
                        <a:effectLst/>
                        <a:latin typeface="+mn-lt"/>
                      </a:endParaRPr>
                    </a:p>
                  </a:txBody>
                  <a:tcPr marL="37384" marR="37384" marT="37384" marB="37384"/>
                </a:tc>
              </a:tr>
              <a:tr h="368725">
                <a:tc>
                  <a:txBody>
                    <a:bodyPr/>
                    <a:lstStyle/>
                    <a:p>
                      <a:pPr algn="l" fontAlgn="t"/>
                      <a:r>
                        <a:rPr lang="en-US" sz="2400" dirty="0">
                          <a:effectLst/>
                        </a:rPr>
                        <a:t>1</a:t>
                      </a:r>
                      <a:endParaRPr lang="en-US" sz="2400" dirty="0">
                        <a:solidFill>
                          <a:srgbClr val="000000"/>
                        </a:solidFill>
                        <a:effectLst/>
                        <a:latin typeface="+mn-lt"/>
                      </a:endParaRPr>
                    </a:p>
                  </a:txBody>
                  <a:tcPr marL="24923" marR="24923" marT="24923" marB="24923"/>
                </a:tc>
                <a:tc>
                  <a:txBody>
                    <a:bodyPr/>
                    <a:lstStyle/>
                    <a:p>
                      <a:pPr algn="l" fontAlgn="t"/>
                      <a:r>
                        <a:rPr lang="en-US" sz="2400" dirty="0" err="1">
                          <a:effectLst/>
                        </a:rPr>
                        <a:t>fopen</a:t>
                      </a:r>
                      <a:r>
                        <a:rPr lang="en-US" sz="2400" dirty="0">
                          <a:effectLst/>
                        </a:rPr>
                        <a:t>()</a:t>
                      </a:r>
                      <a:endParaRPr lang="en-US" sz="2400" dirty="0">
                        <a:solidFill>
                          <a:srgbClr val="000000"/>
                        </a:solidFill>
                        <a:effectLst/>
                        <a:latin typeface="+mn-lt"/>
                      </a:endParaRPr>
                    </a:p>
                  </a:txBody>
                  <a:tcPr marL="24923" marR="24923" marT="24923" marB="24923"/>
                </a:tc>
                <a:tc>
                  <a:txBody>
                    <a:bodyPr/>
                    <a:lstStyle/>
                    <a:p>
                      <a:pPr algn="l" fontAlgn="t"/>
                      <a:r>
                        <a:rPr lang="en-US" sz="2400">
                          <a:effectLst/>
                        </a:rPr>
                        <a:t>opens new or existing file</a:t>
                      </a:r>
                      <a:endParaRPr lang="en-US" sz="2400">
                        <a:solidFill>
                          <a:srgbClr val="000000"/>
                        </a:solidFill>
                        <a:effectLst/>
                        <a:latin typeface="+mn-lt"/>
                      </a:endParaRPr>
                    </a:p>
                  </a:txBody>
                  <a:tcPr marL="24923" marR="24923" marT="24923" marB="24923"/>
                </a:tc>
              </a:tr>
              <a:tr h="368725">
                <a:tc>
                  <a:txBody>
                    <a:bodyPr/>
                    <a:lstStyle/>
                    <a:p>
                      <a:pPr algn="l" fontAlgn="t"/>
                      <a:r>
                        <a:rPr lang="en-US" sz="2400" dirty="0" smtClean="0">
                          <a:solidFill>
                            <a:schemeClr val="tx1"/>
                          </a:solidFill>
                          <a:effectLst/>
                          <a:latin typeface="+mn-lt"/>
                        </a:rPr>
                        <a:t>2</a:t>
                      </a:r>
                      <a:endParaRPr lang="en-US" sz="2400" dirty="0">
                        <a:solidFill>
                          <a:srgbClr val="000000"/>
                        </a:solidFill>
                        <a:effectLst/>
                        <a:latin typeface="+mn-lt"/>
                      </a:endParaRPr>
                    </a:p>
                  </a:txBody>
                  <a:tcPr marL="24923" marR="24923" marT="24923" marB="24923"/>
                </a:tc>
                <a:tc>
                  <a:txBody>
                    <a:bodyPr/>
                    <a:lstStyle/>
                    <a:p>
                      <a:pPr algn="l" fontAlgn="t"/>
                      <a:r>
                        <a:rPr lang="en-US" sz="2400" dirty="0" err="1">
                          <a:effectLst/>
                        </a:rPr>
                        <a:t>fclose</a:t>
                      </a:r>
                      <a:r>
                        <a:rPr lang="en-US" sz="2400" dirty="0">
                          <a:effectLst/>
                        </a:rPr>
                        <a:t>()</a:t>
                      </a:r>
                      <a:endParaRPr lang="en-US" sz="2400" dirty="0">
                        <a:solidFill>
                          <a:srgbClr val="000000"/>
                        </a:solidFill>
                        <a:effectLst/>
                        <a:latin typeface="+mn-lt"/>
                      </a:endParaRPr>
                    </a:p>
                  </a:txBody>
                  <a:tcPr marL="24923" marR="24923" marT="24923" marB="24923"/>
                </a:tc>
                <a:tc>
                  <a:txBody>
                    <a:bodyPr/>
                    <a:lstStyle/>
                    <a:p>
                      <a:pPr algn="l" fontAlgn="t"/>
                      <a:r>
                        <a:rPr lang="en-US" sz="2400" dirty="0">
                          <a:effectLst/>
                        </a:rPr>
                        <a:t>closes the file</a:t>
                      </a:r>
                      <a:endParaRPr lang="en-US" sz="2400" dirty="0">
                        <a:solidFill>
                          <a:srgbClr val="000000"/>
                        </a:solidFill>
                        <a:effectLst/>
                        <a:latin typeface="+mn-lt"/>
                      </a:endParaRPr>
                    </a:p>
                  </a:txBody>
                  <a:tcPr marL="24923" marR="24923" marT="24923" marB="24923"/>
                </a:tc>
              </a:tr>
              <a:tr h="368725">
                <a:tc>
                  <a:txBody>
                    <a:bodyPr/>
                    <a:lstStyle/>
                    <a:p>
                      <a:pPr algn="l" fontAlgn="t"/>
                      <a:r>
                        <a:rPr lang="en-US" sz="2400" dirty="0" smtClean="0">
                          <a:solidFill>
                            <a:schemeClr val="tx1"/>
                          </a:solidFill>
                          <a:effectLst/>
                          <a:latin typeface="+mn-lt"/>
                        </a:rPr>
                        <a:t>3</a:t>
                      </a:r>
                      <a:endParaRPr lang="en-US" sz="2400" dirty="0">
                        <a:solidFill>
                          <a:srgbClr val="000000"/>
                        </a:solidFill>
                        <a:effectLst/>
                        <a:latin typeface="+mn-lt"/>
                      </a:endParaRPr>
                    </a:p>
                  </a:txBody>
                  <a:tcPr marL="24923" marR="24923" marT="24923" marB="24923"/>
                </a:tc>
                <a:tc>
                  <a:txBody>
                    <a:bodyPr/>
                    <a:lstStyle/>
                    <a:p>
                      <a:pPr algn="l" fontAlgn="t"/>
                      <a:r>
                        <a:rPr lang="en-US" sz="2400" dirty="0" err="1">
                          <a:effectLst/>
                        </a:rPr>
                        <a:t>fprintf</a:t>
                      </a:r>
                      <a:r>
                        <a:rPr lang="en-US" sz="2400" dirty="0">
                          <a:effectLst/>
                        </a:rPr>
                        <a:t>()</a:t>
                      </a:r>
                      <a:endParaRPr lang="en-US" sz="2400" dirty="0">
                        <a:solidFill>
                          <a:srgbClr val="000000"/>
                        </a:solidFill>
                        <a:effectLst/>
                        <a:latin typeface="+mn-lt"/>
                      </a:endParaRPr>
                    </a:p>
                  </a:txBody>
                  <a:tcPr marL="24923" marR="24923" marT="24923" marB="24923"/>
                </a:tc>
                <a:tc>
                  <a:txBody>
                    <a:bodyPr/>
                    <a:lstStyle/>
                    <a:p>
                      <a:pPr algn="l" fontAlgn="t"/>
                      <a:r>
                        <a:rPr lang="en-US" sz="2400" dirty="0">
                          <a:effectLst/>
                        </a:rPr>
                        <a:t>write </a:t>
                      </a:r>
                      <a:r>
                        <a:rPr lang="en-US" sz="2400" dirty="0" smtClean="0">
                          <a:effectLst/>
                        </a:rPr>
                        <a:t>formatted data </a:t>
                      </a:r>
                      <a:r>
                        <a:rPr lang="en-US" sz="2400" dirty="0">
                          <a:effectLst/>
                        </a:rPr>
                        <a:t>into the file</a:t>
                      </a:r>
                      <a:endParaRPr lang="en-US" sz="2400" dirty="0">
                        <a:solidFill>
                          <a:srgbClr val="000000"/>
                        </a:solidFill>
                        <a:effectLst/>
                        <a:latin typeface="+mn-lt"/>
                      </a:endParaRPr>
                    </a:p>
                  </a:txBody>
                  <a:tcPr marL="24923" marR="24923" marT="24923" marB="24923"/>
                </a:tc>
              </a:tr>
              <a:tr h="368725">
                <a:tc>
                  <a:txBody>
                    <a:bodyPr/>
                    <a:lstStyle/>
                    <a:p>
                      <a:pPr algn="l" fontAlgn="t"/>
                      <a:r>
                        <a:rPr lang="en-US" sz="2400" dirty="0" smtClean="0">
                          <a:solidFill>
                            <a:schemeClr val="tx1"/>
                          </a:solidFill>
                          <a:effectLst/>
                          <a:latin typeface="+mn-lt"/>
                        </a:rPr>
                        <a:t>4</a:t>
                      </a:r>
                      <a:endParaRPr lang="en-US" sz="2400" dirty="0">
                        <a:solidFill>
                          <a:srgbClr val="000000"/>
                        </a:solidFill>
                        <a:effectLst/>
                        <a:latin typeface="+mn-lt"/>
                      </a:endParaRPr>
                    </a:p>
                  </a:txBody>
                  <a:tcPr marL="24923" marR="24923" marT="24923" marB="24923"/>
                </a:tc>
                <a:tc>
                  <a:txBody>
                    <a:bodyPr/>
                    <a:lstStyle/>
                    <a:p>
                      <a:pPr algn="l" fontAlgn="t"/>
                      <a:r>
                        <a:rPr lang="en-US" sz="2400" dirty="0" err="1">
                          <a:effectLst/>
                        </a:rPr>
                        <a:t>fscanf</a:t>
                      </a:r>
                      <a:r>
                        <a:rPr lang="en-US" sz="2400" dirty="0">
                          <a:effectLst/>
                        </a:rPr>
                        <a:t>()</a:t>
                      </a:r>
                      <a:endParaRPr lang="en-US" sz="2400" dirty="0">
                        <a:solidFill>
                          <a:srgbClr val="000000"/>
                        </a:solidFill>
                        <a:effectLst/>
                        <a:latin typeface="+mn-lt"/>
                      </a:endParaRPr>
                    </a:p>
                  </a:txBody>
                  <a:tcPr marL="24923" marR="24923" marT="24923" marB="24923"/>
                </a:tc>
                <a:tc>
                  <a:txBody>
                    <a:bodyPr/>
                    <a:lstStyle/>
                    <a:p>
                      <a:pPr algn="l" fontAlgn="t"/>
                      <a:r>
                        <a:rPr lang="en-US" sz="2400" dirty="0">
                          <a:effectLst/>
                        </a:rPr>
                        <a:t>reads </a:t>
                      </a:r>
                      <a:r>
                        <a:rPr lang="en-US" sz="2400" dirty="0" smtClean="0">
                          <a:effectLst/>
                        </a:rPr>
                        <a:t>formatted data </a:t>
                      </a:r>
                      <a:r>
                        <a:rPr lang="en-US" sz="2400" dirty="0">
                          <a:effectLst/>
                        </a:rPr>
                        <a:t>from the file</a:t>
                      </a:r>
                      <a:endParaRPr lang="en-US" sz="2400" dirty="0">
                        <a:solidFill>
                          <a:srgbClr val="000000"/>
                        </a:solidFill>
                        <a:effectLst/>
                        <a:latin typeface="+mn-lt"/>
                      </a:endParaRPr>
                    </a:p>
                  </a:txBody>
                  <a:tcPr marL="24923" marR="24923" marT="24923" marB="24923"/>
                </a:tc>
              </a:tr>
              <a:tr h="465859">
                <a:tc>
                  <a:txBody>
                    <a:bodyPr/>
                    <a:lstStyle/>
                    <a:p>
                      <a:pPr algn="l" fontAlgn="t"/>
                      <a:r>
                        <a:rPr lang="en-US" sz="2400" dirty="0" smtClean="0">
                          <a:solidFill>
                            <a:schemeClr val="tx1"/>
                          </a:solidFill>
                          <a:effectLst/>
                          <a:latin typeface="+mn-lt"/>
                        </a:rPr>
                        <a:t>5</a:t>
                      </a:r>
                      <a:endParaRPr lang="en-US" sz="2400" dirty="0">
                        <a:solidFill>
                          <a:srgbClr val="000000"/>
                        </a:solidFill>
                        <a:effectLst/>
                        <a:latin typeface="+mn-lt"/>
                      </a:endParaRPr>
                    </a:p>
                  </a:txBody>
                  <a:tcPr marL="24923" marR="24923" marT="24923" marB="24923"/>
                </a:tc>
                <a:tc>
                  <a:txBody>
                    <a:bodyPr/>
                    <a:lstStyle/>
                    <a:p>
                      <a:pPr algn="l" fontAlgn="t"/>
                      <a:r>
                        <a:rPr lang="en-US" sz="2400" dirty="0" err="1">
                          <a:effectLst/>
                        </a:rPr>
                        <a:t>fputc</a:t>
                      </a:r>
                      <a:r>
                        <a:rPr lang="en-US" sz="2400" dirty="0">
                          <a:effectLst/>
                        </a:rPr>
                        <a:t>()</a:t>
                      </a:r>
                      <a:endParaRPr lang="en-US" sz="2400" dirty="0">
                        <a:solidFill>
                          <a:srgbClr val="000000"/>
                        </a:solidFill>
                        <a:effectLst/>
                        <a:latin typeface="+mn-lt"/>
                      </a:endParaRPr>
                    </a:p>
                  </a:txBody>
                  <a:tcPr marL="24923" marR="24923" marT="24923" marB="24923"/>
                </a:tc>
                <a:tc>
                  <a:txBody>
                    <a:bodyPr/>
                    <a:lstStyle/>
                    <a:p>
                      <a:pPr algn="l" fontAlgn="t"/>
                      <a:r>
                        <a:rPr lang="en-US" sz="2400">
                          <a:effectLst/>
                        </a:rPr>
                        <a:t>writes a character into the file</a:t>
                      </a:r>
                      <a:endParaRPr lang="en-US" sz="2400">
                        <a:solidFill>
                          <a:srgbClr val="000000"/>
                        </a:solidFill>
                        <a:effectLst/>
                        <a:latin typeface="+mn-lt"/>
                      </a:endParaRPr>
                    </a:p>
                  </a:txBody>
                  <a:tcPr marL="24923" marR="24923" marT="24923" marB="24923"/>
                </a:tc>
              </a:tr>
              <a:tr h="465859">
                <a:tc>
                  <a:txBody>
                    <a:bodyPr/>
                    <a:lstStyle/>
                    <a:p>
                      <a:pPr algn="l" fontAlgn="t"/>
                      <a:r>
                        <a:rPr lang="en-US" sz="2400" dirty="0" smtClean="0">
                          <a:solidFill>
                            <a:schemeClr val="tx1"/>
                          </a:solidFill>
                          <a:effectLst/>
                          <a:latin typeface="+mn-lt"/>
                        </a:rPr>
                        <a:t>6</a:t>
                      </a:r>
                      <a:endParaRPr lang="en-US" sz="2400" dirty="0">
                        <a:solidFill>
                          <a:srgbClr val="000000"/>
                        </a:solidFill>
                        <a:effectLst/>
                        <a:latin typeface="+mn-lt"/>
                      </a:endParaRPr>
                    </a:p>
                  </a:txBody>
                  <a:tcPr marL="24923" marR="24923" marT="24923" marB="24923"/>
                </a:tc>
                <a:tc>
                  <a:txBody>
                    <a:bodyPr/>
                    <a:lstStyle/>
                    <a:p>
                      <a:pPr algn="l" fontAlgn="t"/>
                      <a:r>
                        <a:rPr lang="en-US" sz="2400" dirty="0" err="1">
                          <a:effectLst/>
                        </a:rPr>
                        <a:t>fgetc</a:t>
                      </a:r>
                      <a:r>
                        <a:rPr lang="en-US" sz="2400" dirty="0">
                          <a:effectLst/>
                        </a:rPr>
                        <a:t>()</a:t>
                      </a:r>
                      <a:endParaRPr lang="en-US" sz="2400" dirty="0">
                        <a:solidFill>
                          <a:srgbClr val="000000"/>
                        </a:solidFill>
                        <a:effectLst/>
                        <a:latin typeface="+mn-lt"/>
                      </a:endParaRPr>
                    </a:p>
                  </a:txBody>
                  <a:tcPr marL="24923" marR="24923" marT="24923" marB="24923"/>
                </a:tc>
                <a:tc>
                  <a:txBody>
                    <a:bodyPr/>
                    <a:lstStyle/>
                    <a:p>
                      <a:pPr algn="l" fontAlgn="t"/>
                      <a:r>
                        <a:rPr lang="en-US" sz="2400" dirty="0">
                          <a:effectLst/>
                        </a:rPr>
                        <a:t>reads a character from file</a:t>
                      </a:r>
                      <a:endParaRPr lang="en-US" sz="2400" dirty="0">
                        <a:solidFill>
                          <a:srgbClr val="000000"/>
                        </a:solidFill>
                        <a:effectLst/>
                        <a:latin typeface="+mn-lt"/>
                      </a:endParaRPr>
                    </a:p>
                  </a:txBody>
                  <a:tcPr marL="24923" marR="24923" marT="24923" marB="24923"/>
                </a:tc>
              </a:tr>
              <a:tr h="465859">
                <a:tc>
                  <a:txBody>
                    <a:bodyPr/>
                    <a:lstStyle/>
                    <a:p>
                      <a:pPr algn="l" fontAlgn="t"/>
                      <a:r>
                        <a:rPr lang="en-US" sz="2400" dirty="0">
                          <a:effectLst/>
                        </a:rPr>
                        <a:t>7</a:t>
                      </a:r>
                      <a:endParaRPr lang="en-US" sz="2400" dirty="0">
                        <a:solidFill>
                          <a:srgbClr val="000000"/>
                        </a:solidFill>
                        <a:effectLst/>
                        <a:latin typeface="+mn-lt"/>
                      </a:endParaRPr>
                    </a:p>
                  </a:txBody>
                  <a:tcPr marL="24923" marR="24923" marT="24923" marB="24923"/>
                </a:tc>
                <a:tc>
                  <a:txBody>
                    <a:bodyPr/>
                    <a:lstStyle/>
                    <a:p>
                      <a:pPr algn="l" fontAlgn="t"/>
                      <a:r>
                        <a:rPr lang="en-US" sz="2400" dirty="0" err="1" smtClean="0">
                          <a:solidFill>
                            <a:srgbClr val="000000"/>
                          </a:solidFill>
                          <a:effectLst/>
                          <a:latin typeface="+mn-lt"/>
                        </a:rPr>
                        <a:t>fputs</a:t>
                      </a:r>
                      <a:r>
                        <a:rPr lang="en-US" sz="2400" dirty="0" smtClean="0">
                          <a:solidFill>
                            <a:srgbClr val="000000"/>
                          </a:solidFill>
                          <a:effectLst/>
                          <a:latin typeface="+mn-lt"/>
                        </a:rPr>
                        <a:t>()</a:t>
                      </a:r>
                      <a:endParaRPr lang="en-US" sz="2400" dirty="0">
                        <a:solidFill>
                          <a:srgbClr val="000000"/>
                        </a:solidFill>
                        <a:effectLst/>
                        <a:latin typeface="+mn-lt"/>
                      </a:endParaRPr>
                    </a:p>
                  </a:txBody>
                  <a:tcPr marL="24923" marR="24923" marT="24923" marB="24923"/>
                </a:tc>
                <a:tc>
                  <a:txBody>
                    <a:bodyPr/>
                    <a:lstStyle/>
                    <a:p>
                      <a:pPr algn="l" fontAlgn="t"/>
                      <a:r>
                        <a:rPr lang="en-US" sz="2400" dirty="0" smtClean="0">
                          <a:solidFill>
                            <a:srgbClr val="000000"/>
                          </a:solidFill>
                          <a:effectLst/>
                          <a:latin typeface="+mn-lt"/>
                        </a:rPr>
                        <a:t>Writes a string to a file</a:t>
                      </a:r>
                      <a:endParaRPr lang="en-US" sz="2400" dirty="0">
                        <a:solidFill>
                          <a:srgbClr val="000000"/>
                        </a:solidFill>
                        <a:effectLst/>
                        <a:latin typeface="+mn-lt"/>
                      </a:endParaRPr>
                    </a:p>
                  </a:txBody>
                  <a:tcPr marL="24923" marR="24923" marT="24923" marB="24923"/>
                </a:tc>
              </a:tr>
              <a:tr h="465859">
                <a:tc>
                  <a:txBody>
                    <a:bodyPr/>
                    <a:lstStyle/>
                    <a:p>
                      <a:pPr algn="l" fontAlgn="t"/>
                      <a:r>
                        <a:rPr lang="en-US" sz="2400" dirty="0">
                          <a:solidFill>
                            <a:schemeClr val="tx1"/>
                          </a:solidFill>
                          <a:effectLst/>
                          <a:latin typeface="+mn-lt"/>
                        </a:rPr>
                        <a:t>8</a:t>
                      </a:r>
                      <a:endParaRPr lang="en-US" sz="2400" dirty="0">
                        <a:solidFill>
                          <a:srgbClr val="000000"/>
                        </a:solidFill>
                        <a:effectLst/>
                        <a:latin typeface="+mn-lt"/>
                      </a:endParaRPr>
                    </a:p>
                  </a:txBody>
                  <a:tcPr marL="24923" marR="24923" marT="24923" marB="24923"/>
                </a:tc>
                <a:tc>
                  <a:txBody>
                    <a:bodyPr/>
                    <a:lstStyle/>
                    <a:p>
                      <a:pPr algn="l" fontAlgn="t"/>
                      <a:r>
                        <a:rPr lang="en-US" sz="2400" dirty="0" err="1" smtClean="0">
                          <a:solidFill>
                            <a:srgbClr val="000000"/>
                          </a:solidFill>
                          <a:effectLst/>
                          <a:latin typeface="+mn-lt"/>
                        </a:rPr>
                        <a:t>fgets</a:t>
                      </a:r>
                      <a:r>
                        <a:rPr lang="en-US" sz="2400" dirty="0" smtClean="0">
                          <a:solidFill>
                            <a:srgbClr val="000000"/>
                          </a:solidFill>
                          <a:effectLst/>
                          <a:latin typeface="+mn-lt"/>
                        </a:rPr>
                        <a:t>()</a:t>
                      </a:r>
                      <a:endParaRPr lang="en-US" sz="2400" dirty="0">
                        <a:solidFill>
                          <a:srgbClr val="000000"/>
                        </a:solidFill>
                        <a:effectLst/>
                        <a:latin typeface="+mn-lt"/>
                      </a:endParaRPr>
                    </a:p>
                  </a:txBody>
                  <a:tcPr marL="24923" marR="24923" marT="24923" marB="24923"/>
                </a:tc>
                <a:tc>
                  <a:txBody>
                    <a:bodyPr/>
                    <a:lstStyle/>
                    <a:p>
                      <a:pPr algn="l" fontAlgn="t"/>
                      <a:r>
                        <a:rPr lang="en-US" sz="2400" dirty="0" smtClean="0">
                          <a:solidFill>
                            <a:srgbClr val="000000"/>
                          </a:solidFill>
                          <a:effectLst/>
                          <a:latin typeface="+mn-lt"/>
                        </a:rPr>
                        <a:t>Reads a string from a file</a:t>
                      </a:r>
                      <a:endParaRPr lang="en-US" sz="2400" dirty="0">
                        <a:solidFill>
                          <a:srgbClr val="000000"/>
                        </a:solidFill>
                        <a:effectLst/>
                        <a:latin typeface="+mn-lt"/>
                      </a:endParaRPr>
                    </a:p>
                  </a:txBody>
                  <a:tcPr marL="24923" marR="24923" marT="24923" marB="24923"/>
                </a:tc>
              </a:tr>
              <a:tr h="368725">
                <a:tc>
                  <a:txBody>
                    <a:bodyPr/>
                    <a:lstStyle/>
                    <a:p>
                      <a:pPr algn="l" fontAlgn="t"/>
                      <a:r>
                        <a:rPr lang="en-US" sz="2400" dirty="0" smtClean="0">
                          <a:solidFill>
                            <a:schemeClr val="tx1"/>
                          </a:solidFill>
                          <a:effectLst/>
                          <a:latin typeface="+mn-lt"/>
                        </a:rPr>
                        <a:t>9</a:t>
                      </a:r>
                      <a:endParaRPr lang="en-US" sz="2400" dirty="0">
                        <a:solidFill>
                          <a:srgbClr val="000000"/>
                        </a:solidFill>
                        <a:effectLst/>
                        <a:latin typeface="+mn-lt"/>
                      </a:endParaRPr>
                    </a:p>
                  </a:txBody>
                  <a:tcPr marL="24923" marR="24923" marT="24923" marB="24923"/>
                </a:tc>
                <a:tc>
                  <a:txBody>
                    <a:bodyPr/>
                    <a:lstStyle/>
                    <a:p>
                      <a:pPr algn="l" fontAlgn="t"/>
                      <a:r>
                        <a:rPr lang="en-US" sz="2400" dirty="0" err="1" smtClean="0">
                          <a:effectLst/>
                        </a:rPr>
                        <a:t>putw</a:t>
                      </a:r>
                      <a:r>
                        <a:rPr lang="en-US" sz="2400" dirty="0">
                          <a:effectLst/>
                        </a:rPr>
                        <a:t>()</a:t>
                      </a:r>
                      <a:endParaRPr lang="en-US" sz="2400" dirty="0">
                        <a:solidFill>
                          <a:srgbClr val="000000"/>
                        </a:solidFill>
                        <a:effectLst/>
                        <a:latin typeface="+mn-lt"/>
                      </a:endParaRPr>
                    </a:p>
                  </a:txBody>
                  <a:tcPr marL="24923" marR="24923" marT="24923" marB="24923"/>
                </a:tc>
                <a:tc>
                  <a:txBody>
                    <a:bodyPr/>
                    <a:lstStyle/>
                    <a:p>
                      <a:pPr algn="l" fontAlgn="t"/>
                      <a:r>
                        <a:rPr lang="en-US" sz="2400" dirty="0">
                          <a:effectLst/>
                        </a:rPr>
                        <a:t>writes an integer to file</a:t>
                      </a:r>
                      <a:endParaRPr lang="en-US" sz="2400" dirty="0">
                        <a:solidFill>
                          <a:srgbClr val="000000"/>
                        </a:solidFill>
                        <a:effectLst/>
                        <a:latin typeface="+mn-lt"/>
                      </a:endParaRPr>
                    </a:p>
                  </a:txBody>
                  <a:tcPr marL="24923" marR="24923" marT="24923" marB="24923"/>
                </a:tc>
              </a:tr>
              <a:tr h="368725">
                <a:tc>
                  <a:txBody>
                    <a:bodyPr/>
                    <a:lstStyle/>
                    <a:p>
                      <a:pPr algn="l" fontAlgn="t"/>
                      <a:r>
                        <a:rPr lang="en-US" sz="2400" dirty="0" smtClean="0">
                          <a:effectLst/>
                        </a:rPr>
                        <a:t>10</a:t>
                      </a:r>
                      <a:endParaRPr lang="en-US" sz="2400" dirty="0">
                        <a:solidFill>
                          <a:srgbClr val="000000"/>
                        </a:solidFill>
                        <a:effectLst/>
                        <a:latin typeface="+mn-lt"/>
                      </a:endParaRPr>
                    </a:p>
                  </a:txBody>
                  <a:tcPr marL="24923" marR="24923" marT="24923" marB="24923"/>
                </a:tc>
                <a:tc>
                  <a:txBody>
                    <a:bodyPr/>
                    <a:lstStyle/>
                    <a:p>
                      <a:pPr algn="l" fontAlgn="t"/>
                      <a:r>
                        <a:rPr lang="en-US" sz="2400" dirty="0" err="1" smtClean="0">
                          <a:effectLst/>
                        </a:rPr>
                        <a:t>getw</a:t>
                      </a:r>
                      <a:r>
                        <a:rPr lang="en-US" sz="2400" dirty="0">
                          <a:effectLst/>
                        </a:rPr>
                        <a:t>()</a:t>
                      </a:r>
                      <a:endParaRPr lang="en-US" sz="2400" dirty="0">
                        <a:solidFill>
                          <a:srgbClr val="000000"/>
                        </a:solidFill>
                        <a:effectLst/>
                        <a:latin typeface="+mn-lt"/>
                      </a:endParaRPr>
                    </a:p>
                  </a:txBody>
                  <a:tcPr marL="24923" marR="24923" marT="24923" marB="24923"/>
                </a:tc>
                <a:tc>
                  <a:txBody>
                    <a:bodyPr/>
                    <a:lstStyle/>
                    <a:p>
                      <a:pPr algn="l" fontAlgn="t"/>
                      <a:r>
                        <a:rPr lang="en-US" sz="2400" dirty="0">
                          <a:effectLst/>
                        </a:rPr>
                        <a:t>reads an integer from file</a:t>
                      </a:r>
                      <a:endParaRPr lang="en-US" sz="2400" dirty="0">
                        <a:solidFill>
                          <a:srgbClr val="000000"/>
                        </a:solidFill>
                        <a:effectLst/>
                        <a:latin typeface="+mn-lt"/>
                      </a:endParaRPr>
                    </a:p>
                  </a:txBody>
                  <a:tcPr marL="24923" marR="24923" marT="24923" marB="24923"/>
                </a:tc>
              </a:tr>
              <a:tr h="368725">
                <a:tc>
                  <a:txBody>
                    <a:bodyPr/>
                    <a:lstStyle/>
                    <a:p>
                      <a:r>
                        <a:rPr lang="en-US" sz="2000" dirty="0" smtClean="0"/>
                        <a:t>11</a:t>
                      </a:r>
                      <a:endParaRPr lang="en-US" sz="2000" dirty="0"/>
                    </a:p>
                  </a:txBody>
                  <a:tcPr marL="24923" marR="24923" marT="24923" marB="24923"/>
                </a:tc>
                <a:tc>
                  <a:txBody>
                    <a:bodyPr/>
                    <a:lstStyle/>
                    <a:p>
                      <a:pPr algn="l" fontAlgn="t"/>
                      <a:r>
                        <a:rPr lang="en-US" sz="2400" dirty="0" err="1" smtClean="0">
                          <a:solidFill>
                            <a:srgbClr val="000000"/>
                          </a:solidFill>
                          <a:effectLst/>
                          <a:latin typeface="+mn-lt"/>
                        </a:rPr>
                        <a:t>fread</a:t>
                      </a:r>
                      <a:r>
                        <a:rPr lang="en-US" sz="2400" dirty="0" smtClean="0">
                          <a:solidFill>
                            <a:srgbClr val="000000"/>
                          </a:solidFill>
                          <a:effectLst/>
                          <a:latin typeface="+mn-lt"/>
                        </a:rPr>
                        <a:t>()</a:t>
                      </a:r>
                      <a:endParaRPr lang="en-US" sz="2400" dirty="0">
                        <a:solidFill>
                          <a:srgbClr val="000000"/>
                        </a:solidFill>
                        <a:effectLst/>
                        <a:latin typeface="+mn-lt"/>
                      </a:endParaRPr>
                    </a:p>
                  </a:txBody>
                  <a:tcPr marL="24923" marR="24923" marT="24923" marB="24923"/>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2400" dirty="0" smtClean="0">
                          <a:solidFill>
                            <a:srgbClr val="000000"/>
                          </a:solidFill>
                          <a:effectLst/>
                          <a:latin typeface="+mn-lt"/>
                        </a:rPr>
                        <a:t>It</a:t>
                      </a:r>
                      <a:r>
                        <a:rPr lang="en-US" sz="2400" baseline="0" dirty="0" smtClean="0">
                          <a:solidFill>
                            <a:srgbClr val="000000"/>
                          </a:solidFill>
                          <a:effectLst/>
                          <a:latin typeface="+mn-lt"/>
                        </a:rPr>
                        <a:t> is used to read a block at a time</a:t>
                      </a:r>
                      <a:endParaRPr lang="en-US" sz="2400" dirty="0" smtClean="0">
                        <a:solidFill>
                          <a:srgbClr val="000000"/>
                        </a:solidFill>
                        <a:effectLst/>
                        <a:latin typeface="+mn-lt"/>
                      </a:endParaRPr>
                    </a:p>
                  </a:txBody>
                  <a:tcPr marL="24923" marR="24923" marT="24923" marB="24923"/>
                </a:tc>
              </a:tr>
              <a:tr h="368725">
                <a:tc>
                  <a:txBody>
                    <a:bodyPr/>
                    <a:lstStyle/>
                    <a:p>
                      <a:r>
                        <a:rPr lang="en-US" sz="2000" dirty="0" smtClean="0"/>
                        <a:t>12</a:t>
                      </a:r>
                      <a:endParaRPr lang="en-US" sz="2000" dirty="0"/>
                    </a:p>
                  </a:txBody>
                  <a:tcPr marL="24923" marR="24923" marT="24923" marB="24923"/>
                </a:tc>
                <a:tc>
                  <a:txBody>
                    <a:bodyPr/>
                    <a:lstStyle/>
                    <a:p>
                      <a:pPr algn="l" fontAlgn="t"/>
                      <a:r>
                        <a:rPr lang="en-US" sz="2400" dirty="0" err="1" smtClean="0">
                          <a:solidFill>
                            <a:srgbClr val="000000"/>
                          </a:solidFill>
                          <a:effectLst/>
                          <a:latin typeface="+mn-lt"/>
                        </a:rPr>
                        <a:t>fwrite</a:t>
                      </a:r>
                      <a:r>
                        <a:rPr lang="en-US" sz="2400" dirty="0" smtClean="0">
                          <a:solidFill>
                            <a:srgbClr val="000000"/>
                          </a:solidFill>
                          <a:effectLst/>
                          <a:latin typeface="+mn-lt"/>
                        </a:rPr>
                        <a:t>()</a:t>
                      </a:r>
                      <a:endParaRPr lang="en-US" sz="2400" dirty="0">
                        <a:solidFill>
                          <a:srgbClr val="000000"/>
                        </a:solidFill>
                        <a:effectLst/>
                        <a:latin typeface="+mn-lt"/>
                      </a:endParaRPr>
                    </a:p>
                  </a:txBody>
                  <a:tcPr marL="24923" marR="24923" marT="24923" marB="24923"/>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2400" dirty="0" smtClean="0">
                          <a:solidFill>
                            <a:srgbClr val="000000"/>
                          </a:solidFill>
                          <a:effectLst/>
                          <a:latin typeface="+mn-lt"/>
                        </a:rPr>
                        <a:t>It</a:t>
                      </a:r>
                      <a:r>
                        <a:rPr lang="en-US" sz="2400" baseline="0" dirty="0" smtClean="0">
                          <a:solidFill>
                            <a:srgbClr val="000000"/>
                          </a:solidFill>
                          <a:effectLst/>
                          <a:latin typeface="+mn-lt"/>
                        </a:rPr>
                        <a:t> is used to write a block at a time</a:t>
                      </a:r>
                      <a:endParaRPr lang="en-US" sz="2400" dirty="0" smtClean="0">
                        <a:solidFill>
                          <a:srgbClr val="000000"/>
                        </a:solidFill>
                        <a:effectLst/>
                        <a:latin typeface="+mn-lt"/>
                      </a:endParaRPr>
                    </a:p>
                  </a:txBody>
                  <a:tcPr marL="24923" marR="24923" marT="24923" marB="24923"/>
                </a:tc>
              </a:tr>
            </a:tbl>
          </a:graphicData>
        </a:graphic>
      </p:graphicFrame>
    </p:spTree>
    <p:extLst>
      <p:ext uri="{BB962C8B-B14F-4D97-AF65-F5344CB8AC3E}">
        <p14:creationId xmlns:p14="http://schemas.microsoft.com/office/powerpoint/2010/main" val="2922235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10428808"/>
              </p:ext>
            </p:extLst>
          </p:nvPr>
        </p:nvGraphicFramePr>
        <p:xfrm>
          <a:off x="457200" y="1600200"/>
          <a:ext cx="7924800" cy="4450750"/>
        </p:xfrm>
        <a:graphic>
          <a:graphicData uri="http://schemas.openxmlformats.org/drawingml/2006/table">
            <a:tbl>
              <a:tblPr>
                <a:tableStyleId>{5940675A-B579-460E-94D1-54222C63F5DA}</a:tableStyleId>
              </a:tblPr>
              <a:tblGrid>
                <a:gridCol w="1142999"/>
                <a:gridCol w="1752600"/>
                <a:gridCol w="5029201"/>
              </a:tblGrid>
              <a:tr h="448072">
                <a:tc>
                  <a:txBody>
                    <a:bodyPr/>
                    <a:lstStyle/>
                    <a:p>
                      <a:pPr algn="l" fontAlgn="t"/>
                      <a:r>
                        <a:rPr lang="en-US" sz="2400" b="1" dirty="0">
                          <a:effectLst/>
                        </a:rPr>
                        <a:t>No.</a:t>
                      </a:r>
                      <a:endParaRPr lang="en-US" sz="2400" b="1" dirty="0">
                        <a:solidFill>
                          <a:srgbClr val="000000"/>
                        </a:solidFill>
                        <a:effectLst/>
                        <a:latin typeface="+mn-lt"/>
                      </a:endParaRPr>
                    </a:p>
                  </a:txBody>
                  <a:tcPr marL="37384" marR="37384" marT="37384" marB="37384"/>
                </a:tc>
                <a:tc>
                  <a:txBody>
                    <a:bodyPr/>
                    <a:lstStyle/>
                    <a:p>
                      <a:pPr algn="l" fontAlgn="t"/>
                      <a:r>
                        <a:rPr lang="en-US" sz="2400" b="1" dirty="0">
                          <a:effectLst/>
                        </a:rPr>
                        <a:t>Function</a:t>
                      </a:r>
                      <a:endParaRPr lang="en-US" sz="2400" b="1" dirty="0">
                        <a:solidFill>
                          <a:srgbClr val="000000"/>
                        </a:solidFill>
                        <a:effectLst/>
                        <a:latin typeface="+mn-lt"/>
                      </a:endParaRPr>
                    </a:p>
                  </a:txBody>
                  <a:tcPr marL="37384" marR="37384" marT="37384" marB="37384"/>
                </a:tc>
                <a:tc>
                  <a:txBody>
                    <a:bodyPr/>
                    <a:lstStyle/>
                    <a:p>
                      <a:pPr algn="l" fontAlgn="t"/>
                      <a:r>
                        <a:rPr lang="en-US" sz="2400" b="1" dirty="0">
                          <a:effectLst/>
                        </a:rPr>
                        <a:t>Description</a:t>
                      </a:r>
                      <a:endParaRPr lang="en-US" sz="2400" b="1" dirty="0">
                        <a:solidFill>
                          <a:srgbClr val="000000"/>
                        </a:solidFill>
                        <a:effectLst/>
                        <a:latin typeface="+mn-lt"/>
                      </a:endParaRPr>
                    </a:p>
                  </a:txBody>
                  <a:tcPr marL="37384" marR="37384" marT="37384" marB="37384"/>
                </a:tc>
              </a:tr>
              <a:tr h="448072">
                <a:tc>
                  <a:txBody>
                    <a:bodyPr/>
                    <a:lstStyle/>
                    <a:p>
                      <a:pPr algn="l" fontAlgn="t"/>
                      <a:r>
                        <a:rPr lang="en-US" sz="2400" dirty="0">
                          <a:effectLst/>
                        </a:rPr>
                        <a:t>9</a:t>
                      </a:r>
                      <a:endParaRPr lang="en-US" sz="2400" dirty="0">
                        <a:solidFill>
                          <a:srgbClr val="000000"/>
                        </a:solidFill>
                        <a:effectLst/>
                        <a:latin typeface="+mn-lt"/>
                      </a:endParaRPr>
                    </a:p>
                  </a:txBody>
                  <a:tcPr marL="24923" marR="24923" marT="24923" marB="24923"/>
                </a:tc>
                <a:tc>
                  <a:txBody>
                    <a:bodyPr/>
                    <a:lstStyle/>
                    <a:p>
                      <a:pPr algn="l" fontAlgn="t"/>
                      <a:r>
                        <a:rPr lang="en-US" sz="2400" dirty="0" err="1">
                          <a:effectLst/>
                        </a:rPr>
                        <a:t>fseek</a:t>
                      </a:r>
                      <a:r>
                        <a:rPr lang="en-US" sz="2400" dirty="0">
                          <a:effectLst/>
                        </a:rPr>
                        <a:t>()</a:t>
                      </a:r>
                      <a:endParaRPr lang="en-US" sz="2400" dirty="0">
                        <a:solidFill>
                          <a:srgbClr val="000000"/>
                        </a:solidFill>
                        <a:effectLst/>
                        <a:latin typeface="+mn-lt"/>
                      </a:endParaRPr>
                    </a:p>
                  </a:txBody>
                  <a:tcPr marL="24923" marR="24923" marT="24923" marB="24923"/>
                </a:tc>
                <a:tc>
                  <a:txBody>
                    <a:bodyPr/>
                    <a:lstStyle/>
                    <a:p>
                      <a:pPr algn="l" fontAlgn="t"/>
                      <a:r>
                        <a:rPr lang="en-US" sz="2400" dirty="0">
                          <a:effectLst/>
                        </a:rPr>
                        <a:t>sets the file pointer to given position</a:t>
                      </a:r>
                      <a:endParaRPr lang="en-US" sz="2400" dirty="0">
                        <a:solidFill>
                          <a:srgbClr val="000000"/>
                        </a:solidFill>
                        <a:effectLst/>
                        <a:latin typeface="+mn-lt"/>
                      </a:endParaRPr>
                    </a:p>
                  </a:txBody>
                  <a:tcPr marL="24923" marR="24923" marT="24923" marB="24923"/>
                </a:tc>
              </a:tr>
              <a:tr h="448072">
                <a:tc>
                  <a:txBody>
                    <a:bodyPr/>
                    <a:lstStyle/>
                    <a:p>
                      <a:r>
                        <a:rPr lang="en-US" sz="2000" dirty="0" smtClean="0"/>
                        <a:t>12</a:t>
                      </a:r>
                      <a:endParaRPr lang="en-US" sz="2000" dirty="0"/>
                    </a:p>
                  </a:txBody>
                  <a:tcPr marL="24923" marR="24923" marT="24923" marB="24923"/>
                </a:tc>
                <a:tc>
                  <a:txBody>
                    <a:bodyPr/>
                    <a:lstStyle/>
                    <a:p>
                      <a:pPr algn="l" fontAlgn="t"/>
                      <a:r>
                        <a:rPr lang="en-US" sz="2400" dirty="0" err="1">
                          <a:effectLst/>
                        </a:rPr>
                        <a:t>ftell</a:t>
                      </a:r>
                      <a:r>
                        <a:rPr lang="en-US" sz="2400" dirty="0">
                          <a:effectLst/>
                        </a:rPr>
                        <a:t>()</a:t>
                      </a:r>
                      <a:endParaRPr lang="en-US" sz="2400" dirty="0">
                        <a:solidFill>
                          <a:srgbClr val="000000"/>
                        </a:solidFill>
                        <a:effectLst/>
                        <a:latin typeface="+mn-lt"/>
                      </a:endParaRPr>
                    </a:p>
                  </a:txBody>
                  <a:tcPr marL="24923" marR="24923" marT="24923" marB="24923"/>
                </a:tc>
                <a:tc>
                  <a:txBody>
                    <a:bodyPr/>
                    <a:lstStyle/>
                    <a:p>
                      <a:pPr algn="l" fontAlgn="t"/>
                      <a:r>
                        <a:rPr lang="en-US" sz="2400">
                          <a:effectLst/>
                        </a:rPr>
                        <a:t>returns current position</a:t>
                      </a:r>
                      <a:endParaRPr lang="en-US" sz="2400">
                        <a:solidFill>
                          <a:srgbClr val="000000"/>
                        </a:solidFill>
                        <a:effectLst/>
                        <a:latin typeface="+mn-lt"/>
                      </a:endParaRPr>
                    </a:p>
                  </a:txBody>
                  <a:tcPr marL="24923" marR="24923" marT="24923" marB="24923"/>
                </a:tc>
              </a:tr>
              <a:tr h="581292">
                <a:tc>
                  <a:txBody>
                    <a:bodyPr/>
                    <a:lstStyle/>
                    <a:p>
                      <a:r>
                        <a:rPr lang="en-US" sz="2000" dirty="0" smtClean="0"/>
                        <a:t>13</a:t>
                      </a:r>
                      <a:endParaRPr lang="en-US" sz="2000" dirty="0"/>
                    </a:p>
                  </a:txBody>
                  <a:tcPr marL="24923" marR="24923" marT="24923" marB="24923"/>
                </a:tc>
                <a:tc>
                  <a:txBody>
                    <a:bodyPr/>
                    <a:lstStyle/>
                    <a:p>
                      <a:pPr algn="l" fontAlgn="t"/>
                      <a:r>
                        <a:rPr lang="en-US" sz="2400" dirty="0">
                          <a:effectLst/>
                        </a:rPr>
                        <a:t>rewind()</a:t>
                      </a:r>
                      <a:endParaRPr lang="en-US" sz="2400" dirty="0">
                        <a:solidFill>
                          <a:srgbClr val="000000"/>
                        </a:solidFill>
                        <a:effectLst/>
                        <a:latin typeface="+mn-lt"/>
                      </a:endParaRPr>
                    </a:p>
                  </a:txBody>
                  <a:tcPr marL="24923" marR="24923" marT="24923" marB="24923"/>
                </a:tc>
                <a:tc>
                  <a:txBody>
                    <a:bodyPr/>
                    <a:lstStyle/>
                    <a:p>
                      <a:pPr algn="l" fontAlgn="t"/>
                      <a:r>
                        <a:rPr lang="en-US" sz="2400" dirty="0">
                          <a:effectLst/>
                        </a:rPr>
                        <a:t>sets the file pointer to the beginning of the file</a:t>
                      </a:r>
                      <a:endParaRPr lang="en-US" sz="2400" dirty="0">
                        <a:solidFill>
                          <a:srgbClr val="000000"/>
                        </a:solidFill>
                        <a:effectLst/>
                        <a:latin typeface="+mn-lt"/>
                      </a:endParaRPr>
                    </a:p>
                  </a:txBody>
                  <a:tcPr marL="24923" marR="24923" marT="24923" marB="24923"/>
                </a:tc>
              </a:tr>
              <a:tr h="581292">
                <a:tc>
                  <a:txBody>
                    <a:bodyPr/>
                    <a:lstStyle/>
                    <a:p>
                      <a:r>
                        <a:rPr lang="en-US" sz="2000" dirty="0" smtClean="0"/>
                        <a:t>14</a:t>
                      </a:r>
                      <a:endParaRPr lang="en-US" sz="2000" dirty="0"/>
                    </a:p>
                  </a:txBody>
                  <a:tcPr marL="24923" marR="24923" marT="24923" marB="24923"/>
                </a:tc>
                <a:tc>
                  <a:txBody>
                    <a:bodyPr/>
                    <a:lstStyle/>
                    <a:p>
                      <a:pPr algn="l" fontAlgn="t"/>
                      <a:r>
                        <a:rPr lang="en-US" sz="2400" dirty="0" err="1" smtClean="0">
                          <a:solidFill>
                            <a:srgbClr val="000000"/>
                          </a:solidFill>
                          <a:effectLst/>
                          <a:latin typeface="+mn-lt"/>
                        </a:rPr>
                        <a:t>feof</a:t>
                      </a:r>
                      <a:r>
                        <a:rPr lang="en-US" sz="2400" dirty="0" smtClean="0">
                          <a:solidFill>
                            <a:srgbClr val="000000"/>
                          </a:solidFill>
                          <a:effectLst/>
                          <a:latin typeface="+mn-lt"/>
                        </a:rPr>
                        <a:t>()</a:t>
                      </a:r>
                      <a:endParaRPr lang="en-US" sz="2400" dirty="0">
                        <a:solidFill>
                          <a:srgbClr val="000000"/>
                        </a:solidFill>
                        <a:effectLst/>
                        <a:latin typeface="+mn-lt"/>
                      </a:endParaRPr>
                    </a:p>
                  </a:txBody>
                  <a:tcPr marL="24923" marR="24923" marT="24923" marB="24923"/>
                </a:tc>
                <a:tc>
                  <a:txBody>
                    <a:bodyPr/>
                    <a:lstStyle/>
                    <a:p>
                      <a:pPr algn="l" fontAlgn="t"/>
                      <a:r>
                        <a:rPr lang="en-US" sz="2400" dirty="0" smtClean="0">
                          <a:solidFill>
                            <a:srgbClr val="000000"/>
                          </a:solidFill>
                          <a:effectLst/>
                          <a:latin typeface="+mn-lt"/>
                        </a:rPr>
                        <a:t>Returns</a:t>
                      </a:r>
                      <a:r>
                        <a:rPr lang="en-US" sz="2400" baseline="0" dirty="0" smtClean="0">
                          <a:solidFill>
                            <a:srgbClr val="000000"/>
                          </a:solidFill>
                          <a:effectLst/>
                          <a:latin typeface="+mn-lt"/>
                        </a:rPr>
                        <a:t> true if end of file is reached</a:t>
                      </a:r>
                      <a:endParaRPr lang="en-US" sz="2400" dirty="0">
                        <a:solidFill>
                          <a:srgbClr val="000000"/>
                        </a:solidFill>
                        <a:effectLst/>
                        <a:latin typeface="+mn-lt"/>
                      </a:endParaRPr>
                    </a:p>
                  </a:txBody>
                  <a:tcPr marL="24923" marR="24923" marT="24923" marB="24923"/>
                </a:tc>
              </a:tr>
              <a:tr h="581292">
                <a:tc>
                  <a:txBody>
                    <a:bodyPr/>
                    <a:lstStyle/>
                    <a:p>
                      <a:r>
                        <a:rPr lang="en-US" sz="2000" dirty="0" smtClean="0"/>
                        <a:t>15</a:t>
                      </a:r>
                      <a:endParaRPr lang="en-US" sz="2000" dirty="0"/>
                    </a:p>
                  </a:txBody>
                  <a:tcPr marL="24923" marR="24923" marT="24923" marB="24923"/>
                </a:tc>
                <a:tc>
                  <a:txBody>
                    <a:bodyPr/>
                    <a:lstStyle/>
                    <a:p>
                      <a:pPr algn="l" fontAlgn="t"/>
                      <a:r>
                        <a:rPr lang="en-US" sz="2400" dirty="0" err="1" smtClean="0">
                          <a:solidFill>
                            <a:srgbClr val="000000"/>
                          </a:solidFill>
                          <a:effectLst/>
                          <a:latin typeface="+mn-lt"/>
                        </a:rPr>
                        <a:t>ferror</a:t>
                      </a:r>
                      <a:endParaRPr lang="en-US" sz="2400" dirty="0">
                        <a:solidFill>
                          <a:srgbClr val="000000"/>
                        </a:solidFill>
                        <a:effectLst/>
                        <a:latin typeface="+mn-lt"/>
                      </a:endParaRPr>
                    </a:p>
                  </a:txBody>
                  <a:tcPr marL="24923" marR="24923" marT="24923" marB="24923"/>
                </a:tc>
                <a:tc>
                  <a:txBody>
                    <a:bodyPr/>
                    <a:lstStyle/>
                    <a:p>
                      <a:pPr algn="l" fontAlgn="t"/>
                      <a:r>
                        <a:rPr lang="en-US" sz="2400" dirty="0" smtClean="0">
                          <a:solidFill>
                            <a:srgbClr val="000000"/>
                          </a:solidFill>
                          <a:effectLst/>
                          <a:latin typeface="+mn-lt"/>
                        </a:rPr>
                        <a:t>Returns true if</a:t>
                      </a:r>
                      <a:r>
                        <a:rPr lang="en-US" sz="2400" baseline="0" dirty="0" smtClean="0">
                          <a:solidFill>
                            <a:srgbClr val="000000"/>
                          </a:solidFill>
                          <a:effectLst/>
                          <a:latin typeface="+mn-lt"/>
                        </a:rPr>
                        <a:t> error has </a:t>
                      </a:r>
                      <a:r>
                        <a:rPr lang="en-US" sz="2400" baseline="0" dirty="0" err="1" smtClean="0">
                          <a:solidFill>
                            <a:srgbClr val="000000"/>
                          </a:solidFill>
                          <a:effectLst/>
                          <a:latin typeface="+mn-lt"/>
                        </a:rPr>
                        <a:t>occured</a:t>
                      </a:r>
                      <a:endParaRPr lang="en-US" sz="2400" dirty="0">
                        <a:solidFill>
                          <a:srgbClr val="000000"/>
                        </a:solidFill>
                        <a:effectLst/>
                        <a:latin typeface="+mn-lt"/>
                      </a:endParaRPr>
                    </a:p>
                  </a:txBody>
                  <a:tcPr marL="24923" marR="24923" marT="24923" marB="24923"/>
                </a:tc>
              </a:tr>
              <a:tr h="581292">
                <a:tc>
                  <a:txBody>
                    <a:bodyPr/>
                    <a:lstStyle/>
                    <a:p>
                      <a:r>
                        <a:rPr lang="en-US" sz="2000" dirty="0" smtClean="0"/>
                        <a:t>16</a:t>
                      </a:r>
                      <a:endParaRPr lang="en-US" sz="2000" dirty="0"/>
                    </a:p>
                  </a:txBody>
                  <a:tcPr marL="24923" marR="24923" marT="24923" marB="24923"/>
                </a:tc>
                <a:tc>
                  <a:txBody>
                    <a:bodyPr/>
                    <a:lstStyle/>
                    <a:p>
                      <a:pPr algn="l" fontAlgn="t"/>
                      <a:r>
                        <a:rPr lang="en-US" sz="2400" dirty="0" err="1" smtClean="0">
                          <a:solidFill>
                            <a:srgbClr val="000000"/>
                          </a:solidFill>
                          <a:effectLst/>
                          <a:latin typeface="+mn-lt"/>
                        </a:rPr>
                        <a:t>fflush</a:t>
                      </a:r>
                      <a:r>
                        <a:rPr lang="en-US" sz="2400" dirty="0" smtClean="0">
                          <a:solidFill>
                            <a:srgbClr val="000000"/>
                          </a:solidFill>
                          <a:effectLst/>
                          <a:latin typeface="+mn-lt"/>
                        </a:rPr>
                        <a:t>()</a:t>
                      </a:r>
                      <a:endParaRPr lang="en-US" sz="2400" dirty="0">
                        <a:solidFill>
                          <a:srgbClr val="000000"/>
                        </a:solidFill>
                        <a:effectLst/>
                        <a:latin typeface="+mn-lt"/>
                      </a:endParaRPr>
                    </a:p>
                  </a:txBody>
                  <a:tcPr marL="24923" marR="24923" marT="24923" marB="24923"/>
                </a:tc>
                <a:tc>
                  <a:txBody>
                    <a:bodyPr/>
                    <a:lstStyle/>
                    <a:p>
                      <a:pPr algn="l" fontAlgn="t"/>
                      <a:r>
                        <a:rPr lang="en-US" sz="2400" dirty="0" smtClean="0">
                          <a:solidFill>
                            <a:srgbClr val="000000"/>
                          </a:solidFill>
                          <a:effectLst/>
                          <a:latin typeface="+mn-lt"/>
                        </a:rPr>
                        <a:t>Flushes a file</a:t>
                      </a:r>
                      <a:endParaRPr lang="en-US" sz="2400" dirty="0">
                        <a:solidFill>
                          <a:srgbClr val="000000"/>
                        </a:solidFill>
                        <a:effectLst/>
                        <a:latin typeface="+mn-lt"/>
                      </a:endParaRPr>
                    </a:p>
                  </a:txBody>
                  <a:tcPr marL="24923" marR="24923" marT="24923" marB="24923"/>
                </a:tc>
              </a:tr>
              <a:tr h="581292">
                <a:tc>
                  <a:txBody>
                    <a:bodyPr/>
                    <a:lstStyle/>
                    <a:p>
                      <a:r>
                        <a:rPr lang="en-US" sz="2000" dirty="0" smtClean="0"/>
                        <a:t>17</a:t>
                      </a:r>
                      <a:endParaRPr lang="en-US" sz="2000" dirty="0"/>
                    </a:p>
                  </a:txBody>
                  <a:tcPr marL="24923" marR="24923" marT="24923" marB="24923"/>
                </a:tc>
                <a:tc>
                  <a:txBody>
                    <a:bodyPr/>
                    <a:lstStyle/>
                    <a:p>
                      <a:pPr algn="l" fontAlgn="t"/>
                      <a:r>
                        <a:rPr lang="en-US" sz="2400" dirty="0" smtClean="0">
                          <a:solidFill>
                            <a:srgbClr val="000000"/>
                          </a:solidFill>
                          <a:effectLst/>
                          <a:latin typeface="+mn-lt"/>
                        </a:rPr>
                        <a:t>remove()</a:t>
                      </a:r>
                      <a:endParaRPr lang="en-US" sz="2400" dirty="0">
                        <a:solidFill>
                          <a:srgbClr val="000000"/>
                        </a:solidFill>
                        <a:effectLst/>
                        <a:latin typeface="+mn-lt"/>
                      </a:endParaRPr>
                    </a:p>
                  </a:txBody>
                  <a:tcPr marL="24923" marR="24923" marT="24923" marB="24923"/>
                </a:tc>
                <a:tc>
                  <a:txBody>
                    <a:bodyPr/>
                    <a:lstStyle/>
                    <a:p>
                      <a:pPr algn="l" fontAlgn="t"/>
                      <a:r>
                        <a:rPr lang="en-US" sz="2400" dirty="0" smtClean="0">
                          <a:solidFill>
                            <a:srgbClr val="000000"/>
                          </a:solidFill>
                          <a:effectLst/>
                          <a:latin typeface="+mn-lt"/>
                        </a:rPr>
                        <a:t>Erases</a:t>
                      </a:r>
                      <a:r>
                        <a:rPr lang="en-US" sz="2400" baseline="0" dirty="0" smtClean="0">
                          <a:solidFill>
                            <a:srgbClr val="000000"/>
                          </a:solidFill>
                          <a:effectLst/>
                          <a:latin typeface="+mn-lt"/>
                        </a:rPr>
                        <a:t> a file</a:t>
                      </a:r>
                      <a:endParaRPr lang="en-US" sz="2400" dirty="0">
                        <a:solidFill>
                          <a:srgbClr val="000000"/>
                        </a:solidFill>
                        <a:effectLst/>
                        <a:latin typeface="+mn-lt"/>
                      </a:endParaRPr>
                    </a:p>
                  </a:txBody>
                  <a:tcPr marL="24923" marR="24923" marT="24923" marB="24923"/>
                </a:tc>
              </a:tr>
            </a:tbl>
          </a:graphicData>
        </a:graphic>
      </p:graphicFrame>
    </p:spTree>
    <p:extLst>
      <p:ext uri="{BB962C8B-B14F-4D97-AF65-F5344CB8AC3E}">
        <p14:creationId xmlns:p14="http://schemas.microsoft.com/office/powerpoint/2010/main" val="2302615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153400" cy="411162"/>
          </a:xfrm>
        </p:spPr>
        <p:txBody>
          <a:bodyPr>
            <a:normAutofit fontScale="90000"/>
          </a:bodyPr>
          <a:lstStyle/>
          <a:p>
            <a:r>
              <a:rPr lang="en-US" dirty="0" smtClean="0"/>
              <a:t>Writing a character in a file</a:t>
            </a:r>
            <a:endParaRPr lang="en-US" dirty="0"/>
          </a:p>
        </p:txBody>
      </p:sp>
      <p:sp>
        <p:nvSpPr>
          <p:cNvPr id="3" name="Content Placeholder 2"/>
          <p:cNvSpPr>
            <a:spLocks noGrp="1"/>
          </p:cNvSpPr>
          <p:nvPr>
            <p:ph idx="1"/>
          </p:nvPr>
        </p:nvSpPr>
        <p:spPr>
          <a:xfrm>
            <a:off x="533400" y="609600"/>
            <a:ext cx="8229600" cy="4525963"/>
          </a:xfrm>
        </p:spPr>
        <p:txBody>
          <a:bodyPr>
            <a:noAutofit/>
          </a:bodyPr>
          <a:lstStyle/>
          <a:p>
            <a:pPr marL="0" indent="0">
              <a:buNone/>
            </a:pPr>
            <a:r>
              <a:rPr lang="en-US" sz="2400" dirty="0" smtClean="0"/>
              <a:t>#include&lt;</a:t>
            </a:r>
            <a:r>
              <a:rPr lang="en-US" sz="2400" dirty="0" err="1" smtClean="0"/>
              <a:t>stdio.h</a:t>
            </a:r>
            <a:r>
              <a:rPr lang="en-US" sz="2400" dirty="0" smtClean="0"/>
              <a:t>&gt;</a:t>
            </a:r>
          </a:p>
          <a:p>
            <a:pPr marL="0" indent="0">
              <a:buNone/>
            </a:pPr>
            <a:r>
              <a:rPr lang="en-US" sz="2400" dirty="0" smtClean="0"/>
              <a:t>void </a:t>
            </a:r>
            <a:r>
              <a:rPr lang="en-US" sz="2400" dirty="0"/>
              <a:t>main()</a:t>
            </a:r>
          </a:p>
          <a:p>
            <a:pPr marL="0" indent="0">
              <a:buNone/>
            </a:pPr>
            <a:r>
              <a:rPr lang="en-US" sz="2400" dirty="0"/>
              <a:t>{</a:t>
            </a:r>
          </a:p>
          <a:p>
            <a:pPr marL="0" indent="0">
              <a:buNone/>
            </a:pPr>
            <a:r>
              <a:rPr lang="en-US" sz="2400" dirty="0"/>
              <a:t>	FILE *</a:t>
            </a:r>
            <a:r>
              <a:rPr lang="en-US" sz="2400" dirty="0" err="1"/>
              <a:t>fp</a:t>
            </a:r>
            <a:r>
              <a:rPr lang="en-US" sz="2400" dirty="0" smtClean="0"/>
              <a:t>;</a:t>
            </a:r>
            <a:endParaRPr lang="en-US" sz="2400" dirty="0"/>
          </a:p>
          <a:p>
            <a:pPr marL="0" indent="0">
              <a:buNone/>
            </a:pPr>
            <a:r>
              <a:rPr lang="en-US" sz="2400" dirty="0"/>
              <a:t>	char c;</a:t>
            </a:r>
          </a:p>
          <a:p>
            <a:pPr marL="0" indent="0">
              <a:buNone/>
            </a:pPr>
            <a:r>
              <a:rPr lang="en-US" sz="2400" dirty="0"/>
              <a:t>	</a:t>
            </a:r>
            <a:r>
              <a:rPr lang="en-US" sz="2400" dirty="0" err="1"/>
              <a:t>printf</a:t>
            </a:r>
            <a:r>
              <a:rPr lang="en-US" sz="2400" dirty="0"/>
              <a:t>("enter a character");</a:t>
            </a:r>
          </a:p>
          <a:p>
            <a:pPr marL="0" indent="0">
              <a:buNone/>
            </a:pPr>
            <a:r>
              <a:rPr lang="en-US" sz="2400" dirty="0"/>
              <a:t>	</a:t>
            </a:r>
            <a:r>
              <a:rPr lang="en-US" sz="2400" dirty="0" err="1"/>
              <a:t>scanf</a:t>
            </a:r>
            <a:r>
              <a:rPr lang="en-US" sz="2400" dirty="0"/>
              <a:t>(" %</a:t>
            </a:r>
            <a:r>
              <a:rPr lang="en-US" sz="2400" dirty="0" err="1"/>
              <a:t>c",&amp;c</a:t>
            </a:r>
            <a:r>
              <a:rPr lang="en-US" sz="2400" dirty="0"/>
              <a:t>);</a:t>
            </a:r>
          </a:p>
          <a:p>
            <a:pPr marL="0" indent="0">
              <a:buNone/>
            </a:pPr>
            <a:r>
              <a:rPr lang="en-US" sz="2400" dirty="0"/>
              <a:t>	</a:t>
            </a:r>
            <a:r>
              <a:rPr lang="en-US" sz="2400" dirty="0" err="1"/>
              <a:t>fp</a:t>
            </a:r>
            <a:r>
              <a:rPr lang="en-US" sz="2400" dirty="0"/>
              <a:t> = </a:t>
            </a:r>
            <a:r>
              <a:rPr lang="en-US" sz="2400" dirty="0" err="1"/>
              <a:t>fopen</a:t>
            </a:r>
            <a:r>
              <a:rPr lang="en-US" sz="2400" dirty="0"/>
              <a:t>("sample.txt", "w");</a:t>
            </a:r>
          </a:p>
          <a:p>
            <a:pPr marL="0" indent="0">
              <a:buNone/>
            </a:pPr>
            <a:r>
              <a:rPr lang="en-US" sz="2400" dirty="0"/>
              <a:t>	if(</a:t>
            </a:r>
            <a:r>
              <a:rPr lang="en-US" sz="2400" dirty="0" err="1"/>
              <a:t>fp</a:t>
            </a:r>
            <a:r>
              <a:rPr lang="en-US" sz="2400" dirty="0"/>
              <a:t>==NULL</a:t>
            </a:r>
            <a:r>
              <a:rPr lang="en-US" sz="2400" dirty="0" smtClean="0"/>
              <a:t>){</a:t>
            </a:r>
            <a:endParaRPr lang="en-US" sz="2400" dirty="0"/>
          </a:p>
          <a:p>
            <a:pPr marL="0" indent="0">
              <a:buNone/>
            </a:pPr>
            <a:r>
              <a:rPr lang="en-US" sz="2400" dirty="0"/>
              <a:t>		</a:t>
            </a:r>
            <a:r>
              <a:rPr lang="en-US" sz="2400" dirty="0" err="1"/>
              <a:t>printf</a:t>
            </a:r>
            <a:r>
              <a:rPr lang="en-US" sz="2400" dirty="0"/>
              <a:t>("Error while opening file");</a:t>
            </a:r>
          </a:p>
          <a:p>
            <a:pPr marL="0" indent="0">
              <a:buNone/>
            </a:pPr>
            <a:r>
              <a:rPr lang="en-US" sz="2400" dirty="0"/>
              <a:t>		exit(0</a:t>
            </a:r>
            <a:r>
              <a:rPr lang="en-US" sz="2400" dirty="0" smtClean="0"/>
              <a:t>);</a:t>
            </a:r>
          </a:p>
          <a:p>
            <a:pPr marL="0" indent="0">
              <a:buNone/>
            </a:pPr>
            <a:r>
              <a:rPr lang="en-US" sz="2400" dirty="0"/>
              <a:t>	</a:t>
            </a:r>
            <a:r>
              <a:rPr lang="en-US" sz="2400" dirty="0" smtClean="0"/>
              <a:t>}</a:t>
            </a:r>
            <a:endParaRPr lang="en-US" sz="2400" dirty="0"/>
          </a:p>
          <a:p>
            <a:pPr marL="0" indent="0">
              <a:buNone/>
            </a:pPr>
            <a:r>
              <a:rPr lang="en-US" sz="2400" dirty="0"/>
              <a:t>	</a:t>
            </a:r>
            <a:r>
              <a:rPr lang="en-US" sz="2400" dirty="0" err="1"/>
              <a:t>fputc</a:t>
            </a:r>
            <a:r>
              <a:rPr lang="en-US" sz="2400" dirty="0"/>
              <a:t>(</a:t>
            </a:r>
            <a:r>
              <a:rPr lang="en-US" sz="2400" dirty="0" err="1"/>
              <a:t>c,fp</a:t>
            </a:r>
            <a:r>
              <a:rPr lang="en-US" sz="2400" dirty="0"/>
              <a:t>);</a:t>
            </a:r>
          </a:p>
          <a:p>
            <a:pPr marL="0" indent="0">
              <a:buNone/>
            </a:pPr>
            <a:r>
              <a:rPr lang="en-US" sz="2400" dirty="0"/>
              <a:t>	</a:t>
            </a:r>
            <a:r>
              <a:rPr lang="en-US" sz="2400" dirty="0" err="1"/>
              <a:t>fclose</a:t>
            </a:r>
            <a:r>
              <a:rPr lang="en-US" sz="2400" dirty="0"/>
              <a:t>(</a:t>
            </a:r>
            <a:r>
              <a:rPr lang="en-US" sz="2400" dirty="0" err="1"/>
              <a:t>fp</a:t>
            </a:r>
            <a:r>
              <a:rPr lang="en-US" sz="2400" dirty="0" smtClean="0"/>
              <a:t>);}</a:t>
            </a:r>
            <a:endParaRPr lang="en-US" sz="2400" dirty="0"/>
          </a:p>
        </p:txBody>
      </p:sp>
    </p:spTree>
    <p:extLst>
      <p:ext uri="{BB962C8B-B14F-4D97-AF65-F5344CB8AC3E}">
        <p14:creationId xmlns:p14="http://schemas.microsoft.com/office/powerpoint/2010/main" val="4126679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a character from a file</a:t>
            </a:r>
            <a:endParaRPr lang="en-US" dirty="0"/>
          </a:p>
        </p:txBody>
      </p:sp>
      <p:sp>
        <p:nvSpPr>
          <p:cNvPr id="3" name="Content Placeholder 2"/>
          <p:cNvSpPr>
            <a:spLocks noGrp="1"/>
          </p:cNvSpPr>
          <p:nvPr>
            <p:ph idx="1"/>
          </p:nvPr>
        </p:nvSpPr>
        <p:spPr/>
        <p:txBody>
          <a:bodyPr>
            <a:noAutofit/>
          </a:bodyPr>
          <a:lstStyle/>
          <a:p>
            <a:pPr marL="0" indent="0">
              <a:buNone/>
            </a:pPr>
            <a:r>
              <a:rPr lang="en-US" sz="2400" dirty="0"/>
              <a:t>#include&lt;</a:t>
            </a:r>
            <a:r>
              <a:rPr lang="en-US" sz="2400" dirty="0" err="1"/>
              <a:t>stdio.h</a:t>
            </a:r>
            <a:r>
              <a:rPr lang="en-US" sz="2400" dirty="0"/>
              <a:t>&gt;</a:t>
            </a:r>
          </a:p>
          <a:p>
            <a:pPr marL="0" indent="0">
              <a:buNone/>
            </a:pPr>
            <a:r>
              <a:rPr lang="en-US" sz="2400" dirty="0" smtClean="0"/>
              <a:t>void </a:t>
            </a:r>
            <a:r>
              <a:rPr lang="en-US" sz="2400" dirty="0"/>
              <a:t>main()</a:t>
            </a:r>
          </a:p>
          <a:p>
            <a:pPr marL="0" indent="0">
              <a:buNone/>
            </a:pPr>
            <a:r>
              <a:rPr lang="en-US" sz="2400" dirty="0"/>
              <a:t>{</a:t>
            </a:r>
          </a:p>
          <a:p>
            <a:pPr marL="0" indent="0">
              <a:buNone/>
            </a:pPr>
            <a:r>
              <a:rPr lang="en-US" sz="2400" dirty="0"/>
              <a:t>	FILE *</a:t>
            </a:r>
            <a:r>
              <a:rPr lang="en-US" sz="2400" dirty="0" err="1"/>
              <a:t>fp</a:t>
            </a:r>
            <a:r>
              <a:rPr lang="en-US" sz="2400" dirty="0" smtClean="0"/>
              <a:t>;</a:t>
            </a:r>
            <a:endParaRPr lang="en-US" sz="2400" dirty="0"/>
          </a:p>
          <a:p>
            <a:pPr marL="0" indent="0">
              <a:buNone/>
            </a:pPr>
            <a:r>
              <a:rPr lang="en-US" sz="2400" dirty="0"/>
              <a:t>	char c;</a:t>
            </a:r>
          </a:p>
          <a:p>
            <a:pPr marL="0" indent="0">
              <a:buNone/>
            </a:pPr>
            <a:r>
              <a:rPr lang="en-US" sz="2400" dirty="0"/>
              <a:t>	</a:t>
            </a:r>
            <a:r>
              <a:rPr lang="en-US" sz="2400" dirty="0" err="1"/>
              <a:t>fp</a:t>
            </a:r>
            <a:r>
              <a:rPr lang="en-US" sz="2400" dirty="0"/>
              <a:t> = </a:t>
            </a:r>
            <a:r>
              <a:rPr lang="en-US" sz="2400" dirty="0" err="1"/>
              <a:t>fopen</a:t>
            </a:r>
            <a:r>
              <a:rPr lang="en-US" sz="2400" dirty="0"/>
              <a:t>("sample.txt", "r");</a:t>
            </a:r>
          </a:p>
          <a:p>
            <a:pPr marL="0" indent="0">
              <a:buNone/>
            </a:pPr>
            <a:r>
              <a:rPr lang="en-US" sz="2400" dirty="0"/>
              <a:t>	</a:t>
            </a:r>
            <a:r>
              <a:rPr lang="en-US" sz="2400" dirty="0" err="1"/>
              <a:t>printf</a:t>
            </a:r>
            <a:r>
              <a:rPr lang="en-US" sz="2400" dirty="0"/>
              <a:t>("\</a:t>
            </a:r>
            <a:r>
              <a:rPr lang="en-US" sz="2400" dirty="0" err="1"/>
              <a:t>ncontents</a:t>
            </a:r>
            <a:r>
              <a:rPr lang="en-US" sz="2400" dirty="0"/>
              <a:t> of files are\n");</a:t>
            </a:r>
          </a:p>
          <a:p>
            <a:pPr marL="0" indent="0">
              <a:buNone/>
            </a:pPr>
            <a:r>
              <a:rPr lang="en-US" sz="2400" dirty="0"/>
              <a:t>	c=</a:t>
            </a:r>
            <a:r>
              <a:rPr lang="en-US" sz="2400" dirty="0" err="1"/>
              <a:t>fgetc</a:t>
            </a:r>
            <a:r>
              <a:rPr lang="en-US" sz="2400" dirty="0"/>
              <a:t>(</a:t>
            </a:r>
            <a:r>
              <a:rPr lang="en-US" sz="2400" dirty="0" err="1"/>
              <a:t>fp</a:t>
            </a:r>
            <a:r>
              <a:rPr lang="en-US" sz="2400" dirty="0"/>
              <a:t>);</a:t>
            </a:r>
          </a:p>
          <a:p>
            <a:pPr marL="0" indent="0">
              <a:buNone/>
            </a:pPr>
            <a:r>
              <a:rPr lang="en-US" sz="2400" dirty="0"/>
              <a:t>	</a:t>
            </a:r>
            <a:r>
              <a:rPr lang="en-US" sz="2400" dirty="0" err="1"/>
              <a:t>printf</a:t>
            </a:r>
            <a:r>
              <a:rPr lang="en-US" sz="2400" dirty="0"/>
              <a:t>("%</a:t>
            </a:r>
            <a:r>
              <a:rPr lang="en-US" sz="2400" dirty="0" err="1"/>
              <a:t>c",c</a:t>
            </a:r>
            <a:r>
              <a:rPr lang="en-US" sz="2400" dirty="0"/>
              <a:t>);</a:t>
            </a:r>
          </a:p>
          <a:p>
            <a:pPr marL="0" indent="0">
              <a:buNone/>
            </a:pPr>
            <a:r>
              <a:rPr lang="en-US" sz="2400" dirty="0"/>
              <a:t>	</a:t>
            </a:r>
            <a:r>
              <a:rPr lang="en-US" sz="2400" dirty="0" err="1"/>
              <a:t>fclose</a:t>
            </a:r>
            <a:r>
              <a:rPr lang="en-US" sz="2400" dirty="0"/>
              <a:t>(</a:t>
            </a:r>
            <a:r>
              <a:rPr lang="en-US" sz="2400" dirty="0" err="1"/>
              <a:t>fp</a:t>
            </a:r>
            <a:r>
              <a:rPr lang="en-US" sz="2400" dirty="0"/>
              <a:t>);</a:t>
            </a:r>
          </a:p>
          <a:p>
            <a:pPr marL="0" indent="0">
              <a:buNone/>
            </a:pPr>
            <a:r>
              <a:rPr lang="en-US" sz="2400" dirty="0"/>
              <a:t>}</a:t>
            </a:r>
          </a:p>
        </p:txBody>
      </p:sp>
      <p:sp>
        <p:nvSpPr>
          <p:cNvPr id="4" name="TextBox 3"/>
          <p:cNvSpPr txBox="1"/>
          <p:nvPr/>
        </p:nvSpPr>
        <p:spPr>
          <a:xfrm>
            <a:off x="5715000" y="4648200"/>
            <a:ext cx="2971800" cy="1938992"/>
          </a:xfrm>
          <a:prstGeom prst="rect">
            <a:avLst/>
          </a:prstGeom>
          <a:noFill/>
        </p:spPr>
        <p:txBody>
          <a:bodyPr wrap="square" rtlCol="0">
            <a:spAutoFit/>
          </a:bodyPr>
          <a:lstStyle/>
          <a:p>
            <a:r>
              <a:rPr lang="en-US" sz="2400" dirty="0"/>
              <a:t>while(c!=EOF)</a:t>
            </a:r>
          </a:p>
          <a:p>
            <a:r>
              <a:rPr lang="en-US" sz="2400" dirty="0" smtClean="0"/>
              <a:t>{</a:t>
            </a:r>
            <a:endParaRPr lang="en-US" sz="2400" dirty="0"/>
          </a:p>
          <a:p>
            <a:r>
              <a:rPr lang="en-US" sz="2400" dirty="0" smtClean="0"/>
              <a:t>    c=</a:t>
            </a:r>
            <a:r>
              <a:rPr lang="en-US" sz="2400" dirty="0" err="1" smtClean="0"/>
              <a:t>fgetc</a:t>
            </a:r>
            <a:r>
              <a:rPr lang="en-US" sz="2400" dirty="0" smtClean="0"/>
              <a:t>(</a:t>
            </a:r>
            <a:r>
              <a:rPr lang="en-US" sz="2400" dirty="0" err="1" smtClean="0"/>
              <a:t>fp</a:t>
            </a:r>
            <a:r>
              <a:rPr lang="en-US" sz="2400" dirty="0"/>
              <a:t>);</a:t>
            </a:r>
          </a:p>
          <a:p>
            <a:r>
              <a:rPr lang="en-US" sz="2400" dirty="0" smtClean="0"/>
              <a:t>    </a:t>
            </a:r>
            <a:r>
              <a:rPr lang="en-US" sz="2400" dirty="0" err="1" smtClean="0"/>
              <a:t>printf</a:t>
            </a:r>
            <a:r>
              <a:rPr lang="en-US" sz="2400" dirty="0"/>
              <a:t>("%</a:t>
            </a:r>
            <a:r>
              <a:rPr lang="en-US" sz="2400" dirty="0" err="1"/>
              <a:t>c",c</a:t>
            </a:r>
            <a:r>
              <a:rPr lang="en-US" sz="2400" dirty="0"/>
              <a:t>);</a:t>
            </a:r>
          </a:p>
          <a:p>
            <a:r>
              <a:rPr lang="en-US" sz="2400" dirty="0" smtClean="0"/>
              <a:t>}</a:t>
            </a:r>
            <a:endParaRPr lang="en-US" sz="2400" dirty="0"/>
          </a:p>
        </p:txBody>
      </p:sp>
    </p:spTree>
    <p:extLst>
      <p:ext uri="{BB962C8B-B14F-4D97-AF65-F5344CB8AC3E}">
        <p14:creationId xmlns:p14="http://schemas.microsoft.com/office/powerpoint/2010/main" val="2300369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string in file</a:t>
            </a:r>
            <a:endParaRPr lang="en-US" dirty="0"/>
          </a:p>
        </p:txBody>
      </p:sp>
      <p:sp>
        <p:nvSpPr>
          <p:cNvPr id="3" name="Content Placeholder 2"/>
          <p:cNvSpPr>
            <a:spLocks noGrp="1"/>
          </p:cNvSpPr>
          <p:nvPr>
            <p:ph idx="1"/>
          </p:nvPr>
        </p:nvSpPr>
        <p:spPr>
          <a:xfrm>
            <a:off x="457200" y="1285672"/>
            <a:ext cx="8229600" cy="4525963"/>
          </a:xfrm>
        </p:spPr>
        <p:txBody>
          <a:bodyPr>
            <a:noAutofit/>
          </a:bodyPr>
          <a:lstStyle/>
          <a:p>
            <a:pPr marL="0" indent="0">
              <a:buNone/>
            </a:pPr>
            <a:r>
              <a:rPr lang="en-US" sz="2400" dirty="0"/>
              <a:t>#include&lt;</a:t>
            </a:r>
            <a:r>
              <a:rPr lang="en-US" sz="2400" dirty="0" err="1"/>
              <a:t>stdio.h</a:t>
            </a:r>
            <a:r>
              <a:rPr lang="en-US" sz="2400" dirty="0"/>
              <a:t>&gt;</a:t>
            </a:r>
          </a:p>
          <a:p>
            <a:pPr marL="0" indent="0">
              <a:buNone/>
            </a:pPr>
            <a:r>
              <a:rPr lang="en-US" sz="2400" dirty="0" smtClean="0"/>
              <a:t>void </a:t>
            </a:r>
            <a:r>
              <a:rPr lang="en-US" sz="2400" dirty="0"/>
              <a:t>main()</a:t>
            </a:r>
          </a:p>
          <a:p>
            <a:pPr marL="0" indent="0">
              <a:buNone/>
            </a:pPr>
            <a:r>
              <a:rPr lang="en-US" sz="2400" dirty="0"/>
              <a:t>{</a:t>
            </a:r>
          </a:p>
          <a:p>
            <a:pPr marL="0" indent="0">
              <a:buNone/>
            </a:pPr>
            <a:r>
              <a:rPr lang="en-US" sz="2400" dirty="0"/>
              <a:t>	FILE *</a:t>
            </a:r>
            <a:r>
              <a:rPr lang="en-US" sz="2400" dirty="0" err="1"/>
              <a:t>fp</a:t>
            </a:r>
            <a:r>
              <a:rPr lang="en-US" sz="2400" dirty="0"/>
              <a:t>;</a:t>
            </a:r>
          </a:p>
          <a:p>
            <a:pPr marL="0" indent="0">
              <a:buNone/>
            </a:pPr>
            <a:r>
              <a:rPr lang="en-US" sz="2400" dirty="0"/>
              <a:t>	</a:t>
            </a:r>
            <a:r>
              <a:rPr lang="en-US" sz="2400" dirty="0" err="1"/>
              <a:t>int</a:t>
            </a:r>
            <a:r>
              <a:rPr lang="en-US" sz="2400" dirty="0"/>
              <a:t> result;</a:t>
            </a:r>
          </a:p>
          <a:p>
            <a:pPr marL="0" indent="0">
              <a:buNone/>
            </a:pPr>
            <a:r>
              <a:rPr lang="en-US" sz="2400" dirty="0"/>
              <a:t>	char c[100];</a:t>
            </a:r>
          </a:p>
          <a:p>
            <a:pPr marL="0" indent="0">
              <a:buNone/>
            </a:pPr>
            <a:r>
              <a:rPr lang="en-US" sz="2400" dirty="0"/>
              <a:t>	</a:t>
            </a:r>
            <a:r>
              <a:rPr lang="en-US" sz="2400" dirty="0" err="1"/>
              <a:t>printf</a:t>
            </a:r>
            <a:r>
              <a:rPr lang="en-US" sz="2400" dirty="0"/>
              <a:t>("enter a line");</a:t>
            </a:r>
          </a:p>
          <a:p>
            <a:pPr marL="0" indent="0">
              <a:buNone/>
            </a:pPr>
            <a:r>
              <a:rPr lang="en-US" sz="2400" dirty="0"/>
              <a:t>	gets(c);</a:t>
            </a:r>
          </a:p>
          <a:p>
            <a:pPr marL="0" indent="0">
              <a:buNone/>
            </a:pPr>
            <a:r>
              <a:rPr lang="en-US" sz="2400" dirty="0"/>
              <a:t>	</a:t>
            </a:r>
            <a:r>
              <a:rPr lang="en-US" sz="2400" dirty="0" err="1" smtClean="0"/>
              <a:t>fp</a:t>
            </a:r>
            <a:r>
              <a:rPr lang="en-US" sz="2400" dirty="0" smtClean="0"/>
              <a:t> </a:t>
            </a:r>
            <a:r>
              <a:rPr lang="en-US" sz="2400" dirty="0"/>
              <a:t>= </a:t>
            </a:r>
            <a:r>
              <a:rPr lang="en-US" sz="2400" dirty="0" err="1"/>
              <a:t>fopen</a:t>
            </a:r>
            <a:r>
              <a:rPr lang="en-US" sz="2400" dirty="0"/>
              <a:t>("source.txt", "w");</a:t>
            </a:r>
          </a:p>
          <a:p>
            <a:pPr marL="0" indent="0">
              <a:buNone/>
            </a:pPr>
            <a:r>
              <a:rPr lang="en-US" sz="2400" dirty="0"/>
              <a:t>	</a:t>
            </a:r>
            <a:r>
              <a:rPr lang="en-US" sz="2400" dirty="0" err="1"/>
              <a:t>fputs</a:t>
            </a:r>
            <a:r>
              <a:rPr lang="en-US" sz="2400" dirty="0"/>
              <a:t>(</a:t>
            </a:r>
            <a:r>
              <a:rPr lang="en-US" sz="2400" dirty="0" err="1"/>
              <a:t>c,fp</a:t>
            </a:r>
            <a:r>
              <a:rPr lang="en-US" sz="2400" dirty="0" smtClean="0"/>
              <a:t>);</a:t>
            </a:r>
            <a:endParaRPr lang="en-US" sz="2400" dirty="0"/>
          </a:p>
          <a:p>
            <a:pPr marL="0" indent="0">
              <a:buNone/>
            </a:pPr>
            <a:r>
              <a:rPr lang="en-US" sz="2400" dirty="0"/>
              <a:t>	</a:t>
            </a:r>
            <a:r>
              <a:rPr lang="en-US" sz="2400" dirty="0" err="1"/>
              <a:t>fclose</a:t>
            </a:r>
            <a:r>
              <a:rPr lang="en-US" sz="2400" dirty="0"/>
              <a:t>(</a:t>
            </a:r>
            <a:r>
              <a:rPr lang="en-US" sz="2400" dirty="0" err="1"/>
              <a:t>fp</a:t>
            </a:r>
            <a:r>
              <a:rPr lang="en-US" sz="2400" dirty="0"/>
              <a:t>);</a:t>
            </a:r>
          </a:p>
          <a:p>
            <a:pPr marL="0" indent="0">
              <a:buNone/>
            </a:pPr>
            <a:r>
              <a:rPr lang="en-US" sz="2400" dirty="0"/>
              <a:t>}</a:t>
            </a:r>
          </a:p>
        </p:txBody>
      </p:sp>
    </p:spTree>
    <p:extLst>
      <p:ext uri="{BB962C8B-B14F-4D97-AF65-F5344CB8AC3E}">
        <p14:creationId xmlns:p14="http://schemas.microsoft.com/office/powerpoint/2010/main" val="26447660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Copying from source to destination</a:t>
            </a:r>
            <a:endParaRPr lang="en-US" dirty="0"/>
          </a:p>
        </p:txBody>
      </p:sp>
      <p:sp>
        <p:nvSpPr>
          <p:cNvPr id="3" name="Content Placeholder 2"/>
          <p:cNvSpPr>
            <a:spLocks noGrp="1"/>
          </p:cNvSpPr>
          <p:nvPr>
            <p:ph idx="1"/>
          </p:nvPr>
        </p:nvSpPr>
        <p:spPr/>
        <p:txBody>
          <a:bodyPr>
            <a:noAutofit/>
          </a:bodyPr>
          <a:lstStyle/>
          <a:p>
            <a:pPr marL="0" indent="0">
              <a:buNone/>
            </a:pPr>
            <a:r>
              <a:rPr lang="en-US" sz="2400" dirty="0"/>
              <a:t>#include&lt;</a:t>
            </a:r>
            <a:r>
              <a:rPr lang="en-US" sz="2400" dirty="0" err="1"/>
              <a:t>stdio.h</a:t>
            </a:r>
            <a:r>
              <a:rPr lang="en-US" sz="2400" dirty="0"/>
              <a:t>&gt;</a:t>
            </a:r>
          </a:p>
          <a:p>
            <a:pPr marL="0" indent="0">
              <a:buNone/>
            </a:pPr>
            <a:r>
              <a:rPr lang="en-US" sz="2400" dirty="0" smtClean="0"/>
              <a:t>void </a:t>
            </a:r>
            <a:r>
              <a:rPr lang="en-US" sz="2400" dirty="0"/>
              <a:t>main()</a:t>
            </a:r>
          </a:p>
          <a:p>
            <a:pPr marL="0" indent="0">
              <a:buNone/>
            </a:pPr>
            <a:r>
              <a:rPr lang="en-US" sz="2400" dirty="0"/>
              <a:t>{</a:t>
            </a:r>
          </a:p>
          <a:p>
            <a:pPr marL="0" indent="0">
              <a:buNone/>
            </a:pPr>
            <a:r>
              <a:rPr lang="en-US" sz="2400" dirty="0"/>
              <a:t>	FILE *fp1,*fp2</a:t>
            </a:r>
            <a:r>
              <a:rPr lang="en-US" sz="2400" dirty="0" smtClean="0"/>
              <a:t>;</a:t>
            </a:r>
            <a:endParaRPr lang="en-US" sz="2400" dirty="0"/>
          </a:p>
          <a:p>
            <a:pPr marL="0" indent="0">
              <a:buNone/>
            </a:pPr>
            <a:r>
              <a:rPr lang="en-US" sz="2400" dirty="0"/>
              <a:t>	char c;</a:t>
            </a:r>
          </a:p>
          <a:p>
            <a:pPr marL="0" indent="0">
              <a:buNone/>
            </a:pPr>
            <a:r>
              <a:rPr lang="en-US" sz="2400" dirty="0"/>
              <a:t>	fp1 = </a:t>
            </a:r>
            <a:r>
              <a:rPr lang="en-US" sz="2400" dirty="0" err="1"/>
              <a:t>fopen</a:t>
            </a:r>
            <a:r>
              <a:rPr lang="en-US" sz="2400" dirty="0"/>
              <a:t>("source.txt", "r");</a:t>
            </a:r>
          </a:p>
          <a:p>
            <a:pPr marL="0" indent="0">
              <a:buNone/>
            </a:pPr>
            <a:r>
              <a:rPr lang="en-US" sz="2400" dirty="0"/>
              <a:t>	fp2 = </a:t>
            </a:r>
            <a:r>
              <a:rPr lang="en-US" sz="2400" dirty="0" err="1"/>
              <a:t>fopen</a:t>
            </a:r>
            <a:r>
              <a:rPr lang="en-US" sz="2400" dirty="0"/>
              <a:t>("dest.txt", "w");</a:t>
            </a:r>
          </a:p>
          <a:p>
            <a:pPr marL="0" indent="0">
              <a:buNone/>
            </a:pPr>
            <a:r>
              <a:rPr lang="en-US" sz="2400" dirty="0"/>
              <a:t>	if(fp1==NULL||fp2==NULL)</a:t>
            </a:r>
          </a:p>
          <a:p>
            <a:pPr marL="0" indent="0">
              <a:buNone/>
            </a:pPr>
            <a:r>
              <a:rPr lang="en-US" sz="2400" dirty="0"/>
              <a:t>	{</a:t>
            </a:r>
          </a:p>
          <a:p>
            <a:pPr marL="0" indent="0">
              <a:buNone/>
            </a:pPr>
            <a:r>
              <a:rPr lang="en-US" sz="2400" dirty="0"/>
              <a:t>		</a:t>
            </a:r>
            <a:r>
              <a:rPr lang="en-US" sz="2400" dirty="0" err="1"/>
              <a:t>printf</a:t>
            </a:r>
            <a:r>
              <a:rPr lang="en-US" sz="2400" dirty="0"/>
              <a:t>("Error while opening file");</a:t>
            </a:r>
          </a:p>
          <a:p>
            <a:pPr marL="0" indent="0">
              <a:buNone/>
            </a:pPr>
            <a:r>
              <a:rPr lang="en-US" sz="2400" dirty="0"/>
              <a:t>		exit(0);</a:t>
            </a:r>
          </a:p>
          <a:p>
            <a:pPr marL="0" indent="0">
              <a:buNone/>
            </a:pPr>
            <a:r>
              <a:rPr lang="en-US" sz="2400" dirty="0"/>
              <a:t>	}</a:t>
            </a:r>
          </a:p>
          <a:p>
            <a:pPr marL="0" indent="0">
              <a:buNone/>
            </a:pPr>
            <a:r>
              <a:rPr lang="en-US" sz="2400" dirty="0"/>
              <a:t>	</a:t>
            </a:r>
          </a:p>
        </p:txBody>
      </p:sp>
    </p:spTree>
    <p:extLst>
      <p:ext uri="{BB962C8B-B14F-4D97-AF65-F5344CB8AC3E}">
        <p14:creationId xmlns:p14="http://schemas.microsoft.com/office/powerpoint/2010/main" val="2978874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smtClean="0"/>
              <a:t>            </a:t>
            </a:r>
            <a:r>
              <a:rPr lang="en-US" sz="2400" dirty="0" err="1" smtClean="0"/>
              <a:t>printf</a:t>
            </a:r>
            <a:r>
              <a:rPr lang="en-US" sz="2400" dirty="0"/>
              <a:t>("\</a:t>
            </a:r>
            <a:r>
              <a:rPr lang="en-US" sz="2400" dirty="0" err="1"/>
              <a:t>ncopying</a:t>
            </a:r>
            <a:r>
              <a:rPr lang="en-US" sz="2400" dirty="0"/>
              <a:t> content of files\n");</a:t>
            </a:r>
          </a:p>
          <a:p>
            <a:pPr marL="0" indent="0">
              <a:buNone/>
            </a:pPr>
            <a:r>
              <a:rPr lang="en-US" sz="2400" dirty="0"/>
              <a:t>	while((c=</a:t>
            </a:r>
            <a:r>
              <a:rPr lang="en-US" sz="2400" dirty="0" err="1"/>
              <a:t>fgetc</a:t>
            </a:r>
            <a:r>
              <a:rPr lang="en-US" sz="2400" dirty="0"/>
              <a:t>(fp1))!=EOF)</a:t>
            </a:r>
          </a:p>
          <a:p>
            <a:pPr marL="0" indent="0">
              <a:buNone/>
            </a:pPr>
            <a:r>
              <a:rPr lang="en-US" sz="2400" dirty="0"/>
              <a:t>	{</a:t>
            </a:r>
          </a:p>
          <a:p>
            <a:pPr marL="0" indent="0">
              <a:buNone/>
            </a:pPr>
            <a:r>
              <a:rPr lang="en-US" sz="2400" dirty="0"/>
              <a:t>		</a:t>
            </a:r>
            <a:r>
              <a:rPr lang="en-US" sz="2400" dirty="0" err="1"/>
              <a:t>fputc</a:t>
            </a:r>
            <a:r>
              <a:rPr lang="en-US" sz="2400" dirty="0"/>
              <a:t>(c,fp2);</a:t>
            </a:r>
          </a:p>
          <a:p>
            <a:pPr marL="0" indent="0">
              <a:buNone/>
            </a:pPr>
            <a:r>
              <a:rPr lang="en-US" sz="2400" dirty="0"/>
              <a:t>	}</a:t>
            </a:r>
          </a:p>
          <a:p>
            <a:pPr marL="0" indent="0">
              <a:buNone/>
            </a:pPr>
            <a:r>
              <a:rPr lang="en-US" sz="2400" dirty="0"/>
              <a:t>	</a:t>
            </a:r>
            <a:r>
              <a:rPr lang="en-US" sz="2400" dirty="0" err="1"/>
              <a:t>fclose</a:t>
            </a:r>
            <a:r>
              <a:rPr lang="en-US" sz="2400" dirty="0"/>
              <a:t>(fp1);</a:t>
            </a:r>
          </a:p>
          <a:p>
            <a:pPr marL="0" indent="0">
              <a:buNone/>
            </a:pPr>
            <a:r>
              <a:rPr lang="en-US" sz="2400" dirty="0"/>
              <a:t>	</a:t>
            </a:r>
            <a:r>
              <a:rPr lang="en-US" sz="2400" dirty="0" err="1"/>
              <a:t>fclose</a:t>
            </a:r>
            <a:r>
              <a:rPr lang="en-US" sz="2400" dirty="0"/>
              <a:t>(fp2);</a:t>
            </a:r>
          </a:p>
          <a:p>
            <a:pPr marL="0" indent="0">
              <a:buNone/>
            </a:pPr>
            <a:r>
              <a:rPr lang="en-US" sz="2400" dirty="0"/>
              <a:t>}</a:t>
            </a:r>
          </a:p>
          <a:p>
            <a:pPr marL="0" indent="0">
              <a:buNone/>
            </a:pPr>
            <a:endParaRPr lang="en-US" sz="2400" dirty="0"/>
          </a:p>
          <a:p>
            <a:endParaRPr lang="en-US" sz="2400" dirty="0"/>
          </a:p>
        </p:txBody>
      </p:sp>
    </p:spTree>
    <p:extLst>
      <p:ext uri="{BB962C8B-B14F-4D97-AF65-F5344CB8AC3E}">
        <p14:creationId xmlns:p14="http://schemas.microsoft.com/office/powerpoint/2010/main" val="372298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Why files are needed</a:t>
            </a:r>
            <a:r>
              <a:rPr lang="en-US" b="1" dirty="0" smtClean="0"/>
              <a:t>?</a:t>
            </a:r>
            <a:endParaRPr lang="en-US" dirty="0"/>
          </a:p>
        </p:txBody>
      </p:sp>
      <p:sp>
        <p:nvSpPr>
          <p:cNvPr id="3" name="Content Placeholder 2"/>
          <p:cNvSpPr>
            <a:spLocks noGrp="1"/>
          </p:cNvSpPr>
          <p:nvPr>
            <p:ph idx="1"/>
          </p:nvPr>
        </p:nvSpPr>
        <p:spPr/>
        <p:txBody>
          <a:bodyPr>
            <a:noAutofit/>
          </a:bodyPr>
          <a:lstStyle/>
          <a:p>
            <a:pPr fontAlgn="base"/>
            <a:r>
              <a:rPr lang="en-US" sz="2400" dirty="0" smtClean="0"/>
              <a:t>When </a:t>
            </a:r>
            <a:r>
              <a:rPr lang="en-US" sz="2400" dirty="0"/>
              <a:t>a program is terminated, the entire data is lost. Storing in a file will preserve your data even if the program terminates.</a:t>
            </a:r>
          </a:p>
          <a:p>
            <a:pPr fontAlgn="base"/>
            <a:r>
              <a:rPr lang="en-US" sz="2400" dirty="0"/>
              <a:t>If you have to enter a large number of data, it will take a lot of time to enter them all.</a:t>
            </a:r>
            <a:br>
              <a:rPr lang="en-US" sz="2400" dirty="0"/>
            </a:br>
            <a:r>
              <a:rPr lang="en-US" sz="2400" dirty="0"/>
              <a:t>However, if you have a file containing all the data, you can easily access the contents of the file using few commands in C.</a:t>
            </a:r>
          </a:p>
          <a:p>
            <a:pPr fontAlgn="base"/>
            <a:r>
              <a:rPr lang="en-US" sz="2400" dirty="0"/>
              <a:t>You can easily move your data from one computer to another without any changes.</a:t>
            </a:r>
          </a:p>
          <a:p>
            <a:endParaRPr lang="en-US" sz="2400" dirty="0"/>
          </a:p>
        </p:txBody>
      </p:sp>
    </p:spTree>
    <p:extLst>
      <p:ext uri="{BB962C8B-B14F-4D97-AF65-F5344CB8AC3E}">
        <p14:creationId xmlns:p14="http://schemas.microsoft.com/office/powerpoint/2010/main" val="6087021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String from file</a:t>
            </a:r>
            <a:endParaRPr lang="en-US" dirty="0"/>
          </a:p>
        </p:txBody>
      </p:sp>
      <p:sp>
        <p:nvSpPr>
          <p:cNvPr id="3" name="Content Placeholder 2"/>
          <p:cNvSpPr>
            <a:spLocks noGrp="1"/>
          </p:cNvSpPr>
          <p:nvPr>
            <p:ph idx="1"/>
          </p:nvPr>
        </p:nvSpPr>
        <p:spPr/>
        <p:txBody>
          <a:bodyPr>
            <a:noAutofit/>
          </a:bodyPr>
          <a:lstStyle/>
          <a:p>
            <a:pPr marL="0" indent="0">
              <a:buNone/>
            </a:pPr>
            <a:r>
              <a:rPr lang="en-US" sz="2400" dirty="0"/>
              <a:t>#include&lt;</a:t>
            </a:r>
            <a:r>
              <a:rPr lang="en-US" sz="2400" dirty="0" err="1"/>
              <a:t>stdio.h</a:t>
            </a:r>
            <a:r>
              <a:rPr lang="en-US" sz="2400" dirty="0"/>
              <a:t>&gt;</a:t>
            </a:r>
          </a:p>
          <a:p>
            <a:pPr marL="0" indent="0">
              <a:buNone/>
            </a:pPr>
            <a:r>
              <a:rPr lang="en-US" sz="2400" dirty="0" smtClean="0"/>
              <a:t>void </a:t>
            </a:r>
            <a:r>
              <a:rPr lang="en-US" sz="2400" dirty="0"/>
              <a:t>main()</a:t>
            </a:r>
          </a:p>
          <a:p>
            <a:pPr marL="0" indent="0">
              <a:buNone/>
            </a:pPr>
            <a:r>
              <a:rPr lang="en-US" sz="2400" dirty="0"/>
              <a:t>{</a:t>
            </a:r>
          </a:p>
          <a:p>
            <a:pPr marL="0" indent="0">
              <a:buNone/>
            </a:pPr>
            <a:r>
              <a:rPr lang="en-US" sz="2400" dirty="0"/>
              <a:t>	FILE *</a:t>
            </a:r>
            <a:r>
              <a:rPr lang="en-US" sz="2400" dirty="0" err="1"/>
              <a:t>fp</a:t>
            </a:r>
            <a:r>
              <a:rPr lang="en-US" sz="2400" dirty="0"/>
              <a:t>;</a:t>
            </a:r>
          </a:p>
          <a:p>
            <a:pPr marL="0" indent="0">
              <a:buNone/>
            </a:pPr>
            <a:r>
              <a:rPr lang="en-US" sz="2400" dirty="0"/>
              <a:t>	</a:t>
            </a:r>
            <a:r>
              <a:rPr lang="en-US" sz="2400" dirty="0" err="1"/>
              <a:t>int</a:t>
            </a:r>
            <a:r>
              <a:rPr lang="en-US" sz="2400" dirty="0"/>
              <a:t> result;</a:t>
            </a:r>
          </a:p>
          <a:p>
            <a:pPr marL="0" indent="0">
              <a:buNone/>
            </a:pPr>
            <a:r>
              <a:rPr lang="en-US" sz="2400" dirty="0"/>
              <a:t>	char c[100];</a:t>
            </a:r>
          </a:p>
          <a:p>
            <a:pPr marL="0" indent="0">
              <a:buNone/>
            </a:pPr>
            <a:r>
              <a:rPr lang="en-US" sz="2400" dirty="0"/>
              <a:t>	</a:t>
            </a:r>
            <a:r>
              <a:rPr lang="en-US" sz="2400" dirty="0" err="1"/>
              <a:t>fp</a:t>
            </a:r>
            <a:r>
              <a:rPr lang="en-US" sz="2400" dirty="0"/>
              <a:t> = </a:t>
            </a:r>
            <a:r>
              <a:rPr lang="en-US" sz="2400" dirty="0" err="1"/>
              <a:t>fopen</a:t>
            </a:r>
            <a:r>
              <a:rPr lang="en-US" sz="2400" dirty="0"/>
              <a:t>("dest.txt", "r");</a:t>
            </a:r>
          </a:p>
          <a:p>
            <a:pPr marL="0" indent="0">
              <a:buNone/>
            </a:pPr>
            <a:r>
              <a:rPr lang="en-US" sz="2400" dirty="0"/>
              <a:t>	</a:t>
            </a:r>
            <a:r>
              <a:rPr lang="en-US" sz="2400" dirty="0" err="1"/>
              <a:t>fgets</a:t>
            </a:r>
            <a:r>
              <a:rPr lang="en-US" sz="2400" dirty="0"/>
              <a:t>(c,100,fp);</a:t>
            </a:r>
          </a:p>
          <a:p>
            <a:pPr marL="0" indent="0">
              <a:buNone/>
            </a:pPr>
            <a:endParaRPr lang="en-US" sz="2400" dirty="0"/>
          </a:p>
          <a:p>
            <a:pPr marL="0" indent="0">
              <a:buNone/>
            </a:pPr>
            <a:r>
              <a:rPr lang="en-US" sz="2400" dirty="0"/>
              <a:t>	</a:t>
            </a:r>
            <a:r>
              <a:rPr lang="en-US" sz="2400" dirty="0" err="1"/>
              <a:t>printf</a:t>
            </a:r>
            <a:r>
              <a:rPr lang="en-US" sz="2400" dirty="0"/>
              <a:t>("%</a:t>
            </a:r>
            <a:r>
              <a:rPr lang="en-US" sz="2400" dirty="0" err="1"/>
              <a:t>s",c</a:t>
            </a:r>
            <a:r>
              <a:rPr lang="en-US" sz="2400" dirty="0"/>
              <a:t>);</a:t>
            </a:r>
          </a:p>
          <a:p>
            <a:pPr marL="0" indent="0">
              <a:buNone/>
            </a:pPr>
            <a:r>
              <a:rPr lang="en-US" sz="2400" dirty="0"/>
              <a:t>	</a:t>
            </a:r>
            <a:r>
              <a:rPr lang="en-US" sz="2400" dirty="0" err="1"/>
              <a:t>fclose</a:t>
            </a:r>
            <a:r>
              <a:rPr lang="en-US" sz="2400" dirty="0"/>
              <a:t>(</a:t>
            </a:r>
            <a:r>
              <a:rPr lang="en-US" sz="2400" dirty="0" err="1"/>
              <a:t>fp</a:t>
            </a:r>
            <a:r>
              <a:rPr lang="en-US" sz="2400" dirty="0"/>
              <a:t>);</a:t>
            </a:r>
          </a:p>
          <a:p>
            <a:pPr marL="0" indent="0">
              <a:buNone/>
            </a:pPr>
            <a:r>
              <a:rPr lang="en-US" sz="2400" dirty="0"/>
              <a:t>}</a:t>
            </a:r>
          </a:p>
          <a:p>
            <a:pPr marL="0" indent="0">
              <a:buNone/>
            </a:pPr>
            <a:endParaRPr lang="en-US" sz="2400" dirty="0"/>
          </a:p>
        </p:txBody>
      </p:sp>
    </p:spTree>
    <p:extLst>
      <p:ext uri="{BB962C8B-B14F-4D97-AF65-F5344CB8AC3E}">
        <p14:creationId xmlns:p14="http://schemas.microsoft.com/office/powerpoint/2010/main" val="23418109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534400" cy="563562"/>
          </a:xfrm>
        </p:spPr>
        <p:txBody>
          <a:bodyPr>
            <a:normAutofit fontScale="90000"/>
          </a:bodyPr>
          <a:lstStyle/>
          <a:p>
            <a:r>
              <a:rPr lang="en-US" dirty="0" smtClean="0"/>
              <a:t>Read and write formatted data</a:t>
            </a:r>
            <a:endParaRPr lang="en-US" dirty="0"/>
          </a:p>
        </p:txBody>
      </p:sp>
      <p:sp>
        <p:nvSpPr>
          <p:cNvPr id="3" name="Content Placeholder 2"/>
          <p:cNvSpPr>
            <a:spLocks noGrp="1"/>
          </p:cNvSpPr>
          <p:nvPr>
            <p:ph idx="1"/>
          </p:nvPr>
        </p:nvSpPr>
        <p:spPr>
          <a:xfrm>
            <a:off x="457200" y="579437"/>
            <a:ext cx="8229600" cy="4525963"/>
          </a:xfrm>
        </p:spPr>
        <p:txBody>
          <a:bodyPr>
            <a:noAutofit/>
          </a:bodyPr>
          <a:lstStyle/>
          <a:p>
            <a:pPr marL="0" indent="0">
              <a:buNone/>
            </a:pPr>
            <a:r>
              <a:rPr lang="en-US" sz="2400" dirty="0"/>
              <a:t>#include&lt;</a:t>
            </a:r>
            <a:r>
              <a:rPr lang="en-US" sz="2400" dirty="0" err="1"/>
              <a:t>stdio.h</a:t>
            </a:r>
            <a:r>
              <a:rPr lang="en-US" sz="2400" dirty="0"/>
              <a:t>&gt;</a:t>
            </a:r>
          </a:p>
          <a:p>
            <a:pPr marL="0" indent="0">
              <a:buNone/>
            </a:pPr>
            <a:r>
              <a:rPr lang="en-US" sz="2400" dirty="0" smtClean="0"/>
              <a:t>void </a:t>
            </a:r>
            <a:r>
              <a:rPr lang="en-US" sz="2400" dirty="0"/>
              <a:t>main()</a:t>
            </a:r>
          </a:p>
          <a:p>
            <a:pPr marL="0" indent="0">
              <a:buNone/>
            </a:pPr>
            <a:r>
              <a:rPr lang="en-US" sz="2400" dirty="0"/>
              <a:t>{</a:t>
            </a:r>
          </a:p>
          <a:p>
            <a:pPr marL="0" indent="0">
              <a:buNone/>
            </a:pPr>
            <a:r>
              <a:rPr lang="en-US" sz="2400" dirty="0"/>
              <a:t>	FILE *</a:t>
            </a:r>
            <a:r>
              <a:rPr lang="en-US" sz="2400" dirty="0" err="1"/>
              <a:t>fp</a:t>
            </a:r>
            <a:r>
              <a:rPr lang="en-US" sz="2400" dirty="0"/>
              <a:t>;</a:t>
            </a:r>
          </a:p>
          <a:p>
            <a:pPr marL="0" indent="0">
              <a:buNone/>
            </a:pPr>
            <a:r>
              <a:rPr lang="en-US" sz="2400" dirty="0"/>
              <a:t>	</a:t>
            </a:r>
            <a:r>
              <a:rPr lang="en-US" sz="2400" dirty="0" err="1"/>
              <a:t>int</a:t>
            </a:r>
            <a:r>
              <a:rPr lang="en-US" sz="2400" dirty="0"/>
              <a:t> </a:t>
            </a:r>
            <a:r>
              <a:rPr lang="en-US" sz="2400" dirty="0" err="1"/>
              <a:t>x,a</a:t>
            </a:r>
            <a:r>
              <a:rPr lang="en-US" sz="2400" dirty="0"/>
              <a:t>=10;</a:t>
            </a:r>
          </a:p>
          <a:p>
            <a:pPr marL="0" indent="0">
              <a:buNone/>
            </a:pPr>
            <a:r>
              <a:rPr lang="en-US" sz="2400" dirty="0"/>
              <a:t>	float </a:t>
            </a:r>
            <a:r>
              <a:rPr lang="en-US" sz="2400" dirty="0" err="1"/>
              <a:t>y,b</a:t>
            </a:r>
            <a:r>
              <a:rPr lang="en-US" sz="2400" dirty="0"/>
              <a:t>=5.5;</a:t>
            </a:r>
          </a:p>
          <a:p>
            <a:pPr marL="0" indent="0">
              <a:buNone/>
            </a:pPr>
            <a:r>
              <a:rPr lang="en-US" sz="2400" dirty="0"/>
              <a:t>	char </a:t>
            </a:r>
            <a:r>
              <a:rPr lang="en-US" sz="2400" dirty="0" err="1"/>
              <a:t>z,c</a:t>
            </a:r>
            <a:r>
              <a:rPr lang="en-US" sz="2400" dirty="0"/>
              <a:t>='M';</a:t>
            </a:r>
          </a:p>
          <a:p>
            <a:pPr marL="0" indent="0">
              <a:buNone/>
            </a:pPr>
            <a:r>
              <a:rPr lang="en-US" sz="2400" dirty="0"/>
              <a:t>	</a:t>
            </a:r>
            <a:r>
              <a:rPr lang="en-US" sz="2400" dirty="0" err="1"/>
              <a:t>fp</a:t>
            </a:r>
            <a:r>
              <a:rPr lang="en-US" sz="2400" dirty="0"/>
              <a:t> = </a:t>
            </a:r>
            <a:r>
              <a:rPr lang="en-US" sz="2400" dirty="0" err="1"/>
              <a:t>fopen</a:t>
            </a:r>
            <a:r>
              <a:rPr lang="en-US" sz="2400" dirty="0"/>
              <a:t>("form.txt", "w");</a:t>
            </a:r>
          </a:p>
          <a:p>
            <a:pPr marL="0" indent="0">
              <a:buNone/>
            </a:pPr>
            <a:r>
              <a:rPr lang="en-US" sz="2400" dirty="0"/>
              <a:t>	</a:t>
            </a:r>
            <a:r>
              <a:rPr lang="en-US" sz="2400" dirty="0" err="1"/>
              <a:t>fprintf</a:t>
            </a:r>
            <a:r>
              <a:rPr lang="en-US" sz="2400" dirty="0"/>
              <a:t>(</a:t>
            </a:r>
            <a:r>
              <a:rPr lang="en-US" sz="2400" dirty="0" err="1"/>
              <a:t>fp</a:t>
            </a:r>
            <a:r>
              <a:rPr lang="en-US" sz="2400" dirty="0"/>
              <a:t>,"%d %f %c\n",</a:t>
            </a:r>
            <a:r>
              <a:rPr lang="en-US" sz="2400" dirty="0" err="1"/>
              <a:t>a,b,c</a:t>
            </a:r>
            <a:r>
              <a:rPr lang="en-US" sz="2400" dirty="0"/>
              <a:t>);</a:t>
            </a:r>
          </a:p>
          <a:p>
            <a:pPr marL="0" indent="0">
              <a:buNone/>
            </a:pPr>
            <a:r>
              <a:rPr lang="en-US" sz="2400" dirty="0"/>
              <a:t>	</a:t>
            </a:r>
            <a:r>
              <a:rPr lang="en-US" sz="2400" dirty="0" err="1"/>
              <a:t>fclose</a:t>
            </a:r>
            <a:r>
              <a:rPr lang="en-US" sz="2400" dirty="0"/>
              <a:t>(</a:t>
            </a:r>
            <a:r>
              <a:rPr lang="en-US" sz="2400" dirty="0" err="1"/>
              <a:t>fp</a:t>
            </a:r>
            <a:r>
              <a:rPr lang="en-US" sz="2400" dirty="0"/>
              <a:t>);</a:t>
            </a:r>
          </a:p>
          <a:p>
            <a:pPr marL="0" indent="0">
              <a:buNone/>
            </a:pPr>
            <a:r>
              <a:rPr lang="en-US" sz="2400" dirty="0"/>
              <a:t>	</a:t>
            </a:r>
          </a:p>
          <a:p>
            <a:pPr marL="0" indent="0">
              <a:buNone/>
            </a:pPr>
            <a:r>
              <a:rPr lang="en-US" sz="2400" dirty="0"/>
              <a:t>	</a:t>
            </a:r>
            <a:r>
              <a:rPr lang="en-US" sz="2400" dirty="0" err="1"/>
              <a:t>fp</a:t>
            </a:r>
            <a:r>
              <a:rPr lang="en-US" sz="2400" dirty="0"/>
              <a:t>=</a:t>
            </a:r>
            <a:r>
              <a:rPr lang="en-US" sz="2400" dirty="0" err="1"/>
              <a:t>fopen</a:t>
            </a:r>
            <a:r>
              <a:rPr lang="en-US" sz="2400" dirty="0"/>
              <a:t>("form.txt", "r");</a:t>
            </a:r>
          </a:p>
          <a:p>
            <a:pPr marL="0" indent="0">
              <a:buNone/>
            </a:pPr>
            <a:r>
              <a:rPr lang="en-US" sz="2400" dirty="0"/>
              <a:t>	</a:t>
            </a:r>
            <a:r>
              <a:rPr lang="en-US" sz="2400" dirty="0" err="1"/>
              <a:t>fscanf</a:t>
            </a:r>
            <a:r>
              <a:rPr lang="en-US" sz="2400" dirty="0"/>
              <a:t>(</a:t>
            </a:r>
            <a:r>
              <a:rPr lang="en-US" sz="2400" dirty="0" err="1"/>
              <a:t>fp</a:t>
            </a:r>
            <a:r>
              <a:rPr lang="en-US" sz="2400" dirty="0"/>
              <a:t>,"%d %f %c\</a:t>
            </a:r>
            <a:r>
              <a:rPr lang="en-US" sz="2400" dirty="0" err="1"/>
              <a:t>n",&amp;x,&amp;y,&amp;z</a:t>
            </a:r>
            <a:r>
              <a:rPr lang="en-US" sz="2400" dirty="0"/>
              <a:t>);</a:t>
            </a:r>
          </a:p>
          <a:p>
            <a:pPr marL="0" indent="0">
              <a:buNone/>
            </a:pPr>
            <a:r>
              <a:rPr lang="en-US" sz="2400" dirty="0"/>
              <a:t>	</a:t>
            </a:r>
            <a:r>
              <a:rPr lang="en-US" sz="2400" dirty="0" err="1"/>
              <a:t>printf</a:t>
            </a:r>
            <a:r>
              <a:rPr lang="en-US" sz="2400" dirty="0"/>
              <a:t>("\</a:t>
            </a:r>
            <a:r>
              <a:rPr lang="en-US" sz="2400" dirty="0" err="1"/>
              <a:t>n%d</a:t>
            </a:r>
            <a:r>
              <a:rPr lang="en-US" sz="2400" dirty="0"/>
              <a:t> \</a:t>
            </a:r>
            <a:r>
              <a:rPr lang="en-US" sz="2400" dirty="0" err="1"/>
              <a:t>n%f</a:t>
            </a:r>
            <a:r>
              <a:rPr lang="en-US" sz="2400" dirty="0"/>
              <a:t>\</a:t>
            </a:r>
            <a:r>
              <a:rPr lang="en-US" sz="2400" dirty="0" err="1"/>
              <a:t>n%c</a:t>
            </a:r>
            <a:r>
              <a:rPr lang="en-US" sz="2400" dirty="0"/>
              <a:t>",</a:t>
            </a:r>
            <a:r>
              <a:rPr lang="en-US" sz="2400" dirty="0" err="1"/>
              <a:t>x,y,z</a:t>
            </a:r>
            <a:r>
              <a:rPr lang="en-US" sz="2400" dirty="0" smtClean="0"/>
              <a:t>);}</a:t>
            </a:r>
            <a:endParaRPr lang="en-US" sz="2400" dirty="0"/>
          </a:p>
          <a:p>
            <a:pPr marL="0" indent="0">
              <a:buNone/>
            </a:pPr>
            <a:endParaRPr lang="en-US" sz="2400" dirty="0"/>
          </a:p>
        </p:txBody>
      </p:sp>
    </p:spTree>
    <p:extLst>
      <p:ext uri="{BB962C8B-B14F-4D97-AF65-F5344CB8AC3E}">
        <p14:creationId xmlns:p14="http://schemas.microsoft.com/office/powerpoint/2010/main" val="25497835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and Read </a:t>
            </a:r>
            <a:r>
              <a:rPr lang="en-US" dirty="0" err="1" smtClean="0"/>
              <a:t>int</a:t>
            </a:r>
            <a:r>
              <a:rPr lang="en-US" dirty="0" smtClean="0"/>
              <a:t> into file</a:t>
            </a:r>
            <a:endParaRPr lang="en-US" dirty="0"/>
          </a:p>
        </p:txBody>
      </p:sp>
      <p:sp>
        <p:nvSpPr>
          <p:cNvPr id="3" name="Content Placeholder 2"/>
          <p:cNvSpPr>
            <a:spLocks noGrp="1"/>
          </p:cNvSpPr>
          <p:nvPr>
            <p:ph idx="1"/>
          </p:nvPr>
        </p:nvSpPr>
        <p:spPr>
          <a:xfrm>
            <a:off x="457200" y="1295400"/>
            <a:ext cx="8229600" cy="4525963"/>
          </a:xfrm>
        </p:spPr>
        <p:txBody>
          <a:bodyPr>
            <a:noAutofit/>
          </a:bodyPr>
          <a:lstStyle/>
          <a:p>
            <a:pPr marL="0" indent="0">
              <a:buNone/>
            </a:pPr>
            <a:r>
              <a:rPr lang="en-US" sz="2400" dirty="0"/>
              <a:t>#include&lt;</a:t>
            </a:r>
            <a:r>
              <a:rPr lang="en-US" sz="2400" dirty="0" err="1"/>
              <a:t>stdio.h</a:t>
            </a:r>
            <a:r>
              <a:rPr lang="en-US" sz="2400" dirty="0"/>
              <a:t>&gt;</a:t>
            </a:r>
          </a:p>
          <a:p>
            <a:pPr marL="0" indent="0">
              <a:buNone/>
            </a:pPr>
            <a:r>
              <a:rPr lang="en-US" sz="2400" dirty="0"/>
              <a:t>#include&lt;</a:t>
            </a:r>
            <a:r>
              <a:rPr lang="en-US" sz="2400" dirty="0" err="1"/>
              <a:t>conio.h</a:t>
            </a:r>
            <a:r>
              <a:rPr lang="en-US" sz="2400" dirty="0"/>
              <a:t>&gt;</a:t>
            </a:r>
          </a:p>
          <a:p>
            <a:pPr marL="0" indent="0">
              <a:buNone/>
            </a:pPr>
            <a:r>
              <a:rPr lang="en-US" sz="2400" dirty="0"/>
              <a:t>#include&lt;</a:t>
            </a:r>
            <a:r>
              <a:rPr lang="en-US" sz="2400" dirty="0" err="1"/>
              <a:t>process.h</a:t>
            </a:r>
            <a:r>
              <a:rPr lang="en-US" sz="2400" dirty="0"/>
              <a:t>&gt;</a:t>
            </a:r>
          </a:p>
          <a:p>
            <a:pPr marL="0" indent="0">
              <a:buNone/>
            </a:pPr>
            <a:r>
              <a:rPr lang="en-US" sz="2400" dirty="0"/>
              <a:t>void main()</a:t>
            </a:r>
          </a:p>
          <a:p>
            <a:pPr marL="0" indent="0">
              <a:buNone/>
            </a:pPr>
            <a:r>
              <a:rPr lang="en-US" sz="2400" dirty="0"/>
              <a:t>{</a:t>
            </a:r>
          </a:p>
          <a:p>
            <a:pPr marL="0" indent="0">
              <a:buNone/>
            </a:pPr>
            <a:r>
              <a:rPr lang="en-US" sz="2400" dirty="0"/>
              <a:t>	FILE *</a:t>
            </a:r>
            <a:r>
              <a:rPr lang="en-US" sz="2400" dirty="0" err="1"/>
              <a:t>fp</a:t>
            </a:r>
            <a:r>
              <a:rPr lang="en-US" sz="2400" dirty="0"/>
              <a:t>;</a:t>
            </a:r>
          </a:p>
          <a:p>
            <a:pPr marL="0" indent="0">
              <a:buNone/>
            </a:pPr>
            <a:r>
              <a:rPr lang="en-US" sz="2400" dirty="0"/>
              <a:t>	</a:t>
            </a:r>
            <a:r>
              <a:rPr lang="en-US" sz="2400" dirty="0" err="1"/>
              <a:t>int</a:t>
            </a:r>
            <a:r>
              <a:rPr lang="en-US" sz="2400" dirty="0"/>
              <a:t> </a:t>
            </a:r>
            <a:r>
              <a:rPr lang="en-US" sz="2400" dirty="0" err="1"/>
              <a:t>x,y</a:t>
            </a:r>
            <a:r>
              <a:rPr lang="en-US" sz="2400" dirty="0"/>
              <a:t>;</a:t>
            </a:r>
          </a:p>
          <a:p>
            <a:pPr marL="0" indent="0">
              <a:buNone/>
            </a:pPr>
            <a:r>
              <a:rPr lang="en-US" sz="2400" dirty="0"/>
              <a:t>	</a:t>
            </a:r>
            <a:r>
              <a:rPr lang="en-US" sz="2400" dirty="0" err="1"/>
              <a:t>fp</a:t>
            </a:r>
            <a:r>
              <a:rPr lang="en-US" sz="2400" dirty="0"/>
              <a:t> = </a:t>
            </a:r>
            <a:r>
              <a:rPr lang="en-US" sz="2400" dirty="0" err="1"/>
              <a:t>fopen</a:t>
            </a:r>
            <a:r>
              <a:rPr lang="en-US" sz="2400" dirty="0"/>
              <a:t>("integ.txt", "a");</a:t>
            </a:r>
          </a:p>
          <a:p>
            <a:pPr marL="0" indent="0">
              <a:buNone/>
            </a:pPr>
            <a:r>
              <a:rPr lang="en-US" sz="2400" dirty="0"/>
              <a:t>	</a:t>
            </a:r>
            <a:r>
              <a:rPr lang="en-US" sz="2400" dirty="0" err="1"/>
              <a:t>printf</a:t>
            </a:r>
            <a:r>
              <a:rPr lang="en-US" sz="2400" dirty="0"/>
              <a:t>("enter a number");</a:t>
            </a:r>
          </a:p>
          <a:p>
            <a:pPr marL="0" indent="0">
              <a:buNone/>
            </a:pPr>
            <a:r>
              <a:rPr lang="en-US" sz="2400" dirty="0"/>
              <a:t>	</a:t>
            </a:r>
            <a:r>
              <a:rPr lang="en-US" sz="2400" dirty="0" err="1"/>
              <a:t>scanf</a:t>
            </a:r>
            <a:r>
              <a:rPr lang="en-US" sz="2400" dirty="0"/>
              <a:t>("%</a:t>
            </a:r>
            <a:r>
              <a:rPr lang="en-US" sz="2400" dirty="0" err="1"/>
              <a:t>d",&amp;x</a:t>
            </a:r>
            <a:r>
              <a:rPr lang="en-US" sz="2400" dirty="0"/>
              <a:t>);</a:t>
            </a:r>
          </a:p>
          <a:p>
            <a:pPr marL="0" indent="0">
              <a:buNone/>
            </a:pPr>
            <a:r>
              <a:rPr lang="en-US" sz="2400" dirty="0"/>
              <a:t>	</a:t>
            </a:r>
            <a:r>
              <a:rPr lang="en-US" sz="2400" dirty="0" err="1"/>
              <a:t>putw</a:t>
            </a:r>
            <a:r>
              <a:rPr lang="en-US" sz="2400" dirty="0"/>
              <a:t>(</a:t>
            </a:r>
            <a:r>
              <a:rPr lang="en-US" sz="2400" dirty="0" err="1"/>
              <a:t>x,fp</a:t>
            </a:r>
            <a:r>
              <a:rPr lang="en-US" sz="2400" dirty="0"/>
              <a:t>);</a:t>
            </a:r>
          </a:p>
          <a:p>
            <a:pPr marL="0" indent="0">
              <a:buNone/>
            </a:pPr>
            <a:r>
              <a:rPr lang="en-US" sz="2400" dirty="0"/>
              <a:t>	</a:t>
            </a:r>
            <a:r>
              <a:rPr lang="en-US" sz="2400" dirty="0" err="1"/>
              <a:t>fclose</a:t>
            </a:r>
            <a:r>
              <a:rPr lang="en-US" sz="2400" dirty="0"/>
              <a:t>(</a:t>
            </a:r>
            <a:r>
              <a:rPr lang="en-US" sz="2400" dirty="0" err="1"/>
              <a:t>fp</a:t>
            </a:r>
            <a:r>
              <a:rPr lang="en-US" sz="2400" dirty="0"/>
              <a:t>);</a:t>
            </a:r>
          </a:p>
          <a:p>
            <a:pPr marL="0" indent="0">
              <a:buNone/>
            </a:pPr>
            <a:r>
              <a:rPr lang="en-US" sz="2400" dirty="0"/>
              <a:t>	</a:t>
            </a:r>
          </a:p>
          <a:p>
            <a:pPr marL="0" indent="0">
              <a:buNone/>
            </a:pPr>
            <a:r>
              <a:rPr lang="en-US" sz="2400" dirty="0"/>
              <a:t>	</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9376614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400" dirty="0" err="1"/>
              <a:t>fp</a:t>
            </a:r>
            <a:r>
              <a:rPr lang="en-US" sz="2400" dirty="0"/>
              <a:t> = </a:t>
            </a:r>
            <a:r>
              <a:rPr lang="en-US" sz="2400" dirty="0" err="1"/>
              <a:t>fopen</a:t>
            </a:r>
            <a:r>
              <a:rPr lang="en-US" sz="2400" dirty="0"/>
              <a:t>("integ.txt", "r");</a:t>
            </a:r>
          </a:p>
          <a:p>
            <a:pPr marL="0" indent="0">
              <a:buNone/>
            </a:pPr>
            <a:r>
              <a:rPr lang="en-US" sz="2400" dirty="0"/>
              <a:t>	y=</a:t>
            </a:r>
            <a:r>
              <a:rPr lang="en-US" sz="2400" dirty="0" err="1"/>
              <a:t>getw</a:t>
            </a:r>
            <a:r>
              <a:rPr lang="en-US" sz="2400" dirty="0"/>
              <a:t>(</a:t>
            </a:r>
            <a:r>
              <a:rPr lang="en-US" sz="2400" dirty="0" err="1"/>
              <a:t>fp</a:t>
            </a:r>
            <a:r>
              <a:rPr lang="en-US" sz="2400" dirty="0"/>
              <a:t>);</a:t>
            </a:r>
          </a:p>
          <a:p>
            <a:pPr marL="0" indent="0">
              <a:buNone/>
            </a:pPr>
            <a:r>
              <a:rPr lang="en-US" sz="2400" dirty="0"/>
              <a:t>	while(y!=-1)</a:t>
            </a:r>
          </a:p>
          <a:p>
            <a:pPr marL="0" indent="0">
              <a:buNone/>
            </a:pPr>
            <a:r>
              <a:rPr lang="en-US" sz="2400" dirty="0"/>
              <a:t>	{</a:t>
            </a:r>
          </a:p>
          <a:p>
            <a:pPr marL="0" indent="0">
              <a:buNone/>
            </a:pPr>
            <a:r>
              <a:rPr lang="en-US" sz="2400" dirty="0"/>
              <a:t>		</a:t>
            </a:r>
            <a:r>
              <a:rPr lang="en-US" sz="2400" dirty="0" err="1"/>
              <a:t>printf</a:t>
            </a:r>
            <a:r>
              <a:rPr lang="en-US" sz="2400" dirty="0"/>
              <a:t>("%</a:t>
            </a:r>
            <a:r>
              <a:rPr lang="en-US" sz="2400" dirty="0" err="1"/>
              <a:t>d",y</a:t>
            </a:r>
            <a:r>
              <a:rPr lang="en-US" sz="2400" dirty="0"/>
              <a:t>);	</a:t>
            </a:r>
          </a:p>
          <a:p>
            <a:pPr marL="0" indent="0">
              <a:buNone/>
            </a:pPr>
            <a:r>
              <a:rPr lang="en-US" sz="2400" dirty="0"/>
              <a:t>		y=</a:t>
            </a:r>
            <a:r>
              <a:rPr lang="en-US" sz="2400" dirty="0" err="1"/>
              <a:t>getw</a:t>
            </a:r>
            <a:r>
              <a:rPr lang="en-US" sz="2400" dirty="0"/>
              <a:t>(</a:t>
            </a:r>
            <a:r>
              <a:rPr lang="en-US" sz="2400" dirty="0" err="1"/>
              <a:t>fp</a:t>
            </a:r>
            <a:r>
              <a:rPr lang="en-US" sz="2400" dirty="0"/>
              <a:t>);</a:t>
            </a:r>
          </a:p>
          <a:p>
            <a:pPr marL="0" indent="0">
              <a:buNone/>
            </a:pPr>
            <a:r>
              <a:rPr lang="en-US" sz="2400" dirty="0"/>
              <a:t>		</a:t>
            </a:r>
          </a:p>
          <a:p>
            <a:pPr marL="0" indent="0">
              <a:buNone/>
            </a:pPr>
            <a:r>
              <a:rPr lang="en-US" sz="2400" dirty="0"/>
              <a:t>	}</a:t>
            </a:r>
          </a:p>
          <a:p>
            <a:pPr marL="0" indent="0">
              <a:buNone/>
            </a:pPr>
            <a:r>
              <a:rPr lang="en-US" sz="2400" dirty="0"/>
              <a:t>	</a:t>
            </a:r>
          </a:p>
          <a:p>
            <a:pPr marL="0" indent="0">
              <a:buNone/>
            </a:pPr>
            <a:r>
              <a:rPr lang="en-US" sz="2400" dirty="0"/>
              <a:t>}</a:t>
            </a:r>
          </a:p>
        </p:txBody>
      </p:sp>
    </p:spTree>
    <p:extLst>
      <p:ext uri="{BB962C8B-B14F-4D97-AF65-F5344CB8AC3E}">
        <p14:creationId xmlns:p14="http://schemas.microsoft.com/office/powerpoint/2010/main" val="29503797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Writing a Block into a file</a:t>
            </a:r>
            <a:endParaRPr lang="en-US" dirty="0"/>
          </a:p>
        </p:txBody>
      </p:sp>
      <p:sp>
        <p:nvSpPr>
          <p:cNvPr id="3" name="Content Placeholder 2"/>
          <p:cNvSpPr>
            <a:spLocks noGrp="1"/>
          </p:cNvSpPr>
          <p:nvPr>
            <p:ph idx="1"/>
          </p:nvPr>
        </p:nvSpPr>
        <p:spPr>
          <a:xfrm>
            <a:off x="457200" y="990600"/>
            <a:ext cx="8229600" cy="4525963"/>
          </a:xfrm>
        </p:spPr>
        <p:txBody>
          <a:bodyPr>
            <a:noAutofit/>
          </a:bodyPr>
          <a:lstStyle/>
          <a:p>
            <a:pPr marL="0" indent="0">
              <a:buNone/>
            </a:pPr>
            <a:r>
              <a:rPr lang="en-US" sz="2400" dirty="0"/>
              <a:t>#include&lt;</a:t>
            </a:r>
            <a:r>
              <a:rPr lang="en-US" sz="2400" dirty="0" err="1"/>
              <a:t>stdio.h</a:t>
            </a:r>
            <a:r>
              <a:rPr lang="en-US" sz="2400" dirty="0" smtClean="0"/>
              <a:t>&gt;</a:t>
            </a:r>
            <a:endParaRPr lang="en-US" sz="2400" dirty="0"/>
          </a:p>
          <a:p>
            <a:pPr marL="0" indent="0">
              <a:buNone/>
            </a:pPr>
            <a:r>
              <a:rPr lang="en-US" sz="2400" dirty="0" err="1"/>
              <a:t>struct</a:t>
            </a:r>
            <a:r>
              <a:rPr lang="en-US" sz="2400" dirty="0"/>
              <a:t> employee</a:t>
            </a:r>
          </a:p>
          <a:p>
            <a:pPr marL="0" indent="0">
              <a:buNone/>
            </a:pPr>
            <a:r>
              <a:rPr lang="en-US" sz="2400" dirty="0"/>
              <a:t>{</a:t>
            </a:r>
          </a:p>
          <a:p>
            <a:pPr marL="0" indent="0">
              <a:buNone/>
            </a:pPr>
            <a:r>
              <a:rPr lang="en-US" sz="2400" dirty="0"/>
              <a:t>	char name[20];</a:t>
            </a:r>
          </a:p>
          <a:p>
            <a:pPr marL="0" indent="0">
              <a:buNone/>
            </a:pPr>
            <a:r>
              <a:rPr lang="en-US" sz="2400" dirty="0"/>
              <a:t>	</a:t>
            </a:r>
            <a:r>
              <a:rPr lang="en-US" sz="2400" dirty="0" err="1"/>
              <a:t>int</a:t>
            </a:r>
            <a:r>
              <a:rPr lang="en-US" sz="2400" dirty="0"/>
              <a:t> age;</a:t>
            </a:r>
          </a:p>
          <a:p>
            <a:pPr marL="0" indent="0">
              <a:buNone/>
            </a:pPr>
            <a:r>
              <a:rPr lang="en-US" sz="2400" dirty="0"/>
              <a:t>	float salary;</a:t>
            </a:r>
          </a:p>
          <a:p>
            <a:pPr marL="0" indent="0">
              <a:buNone/>
            </a:pPr>
            <a:r>
              <a:rPr lang="en-US" sz="2400" dirty="0"/>
              <a:t>};</a:t>
            </a:r>
          </a:p>
          <a:p>
            <a:pPr marL="0" indent="0">
              <a:buNone/>
            </a:pPr>
            <a:r>
              <a:rPr lang="en-US" sz="2400" dirty="0"/>
              <a:t>void main()</a:t>
            </a:r>
          </a:p>
          <a:p>
            <a:pPr marL="0" indent="0">
              <a:buNone/>
            </a:pPr>
            <a:r>
              <a:rPr lang="en-US" sz="2400" dirty="0"/>
              <a:t>{</a:t>
            </a:r>
          </a:p>
          <a:p>
            <a:pPr marL="0" indent="0">
              <a:buNone/>
            </a:pPr>
            <a:r>
              <a:rPr lang="en-US" sz="2400" dirty="0"/>
              <a:t>	</a:t>
            </a:r>
            <a:r>
              <a:rPr lang="en-US" sz="2400" dirty="0" err="1"/>
              <a:t>struct</a:t>
            </a:r>
            <a:r>
              <a:rPr lang="en-US" sz="2400" dirty="0"/>
              <a:t> employee </a:t>
            </a:r>
            <a:r>
              <a:rPr lang="en-US" sz="2400" dirty="0" err="1"/>
              <a:t>emp</a:t>
            </a:r>
            <a:r>
              <a:rPr lang="en-US" sz="2400" dirty="0"/>
              <a:t>;	</a:t>
            </a:r>
          </a:p>
          <a:p>
            <a:pPr marL="0" indent="0">
              <a:buNone/>
            </a:pPr>
            <a:r>
              <a:rPr lang="en-US" sz="2400" dirty="0"/>
              <a:t>	FILE *</a:t>
            </a:r>
            <a:r>
              <a:rPr lang="en-US" sz="2400" dirty="0" err="1"/>
              <a:t>fp</a:t>
            </a:r>
            <a:r>
              <a:rPr lang="en-US" sz="2400" dirty="0"/>
              <a:t>;</a:t>
            </a:r>
          </a:p>
          <a:p>
            <a:pPr marL="0" indent="0">
              <a:buNone/>
            </a:pPr>
            <a:r>
              <a:rPr lang="en-US" sz="2400" dirty="0"/>
              <a:t>	char c</a:t>
            </a:r>
            <a:r>
              <a:rPr lang="en-US" sz="2400" dirty="0" smtClean="0"/>
              <a:t>;</a:t>
            </a:r>
          </a:p>
          <a:p>
            <a:pPr marL="0" indent="0">
              <a:buNone/>
            </a:pPr>
            <a:r>
              <a:rPr lang="en-US" sz="2400" dirty="0"/>
              <a:t>	</a:t>
            </a:r>
            <a:r>
              <a:rPr lang="en-US" sz="2400" dirty="0" err="1"/>
              <a:t>fp</a:t>
            </a:r>
            <a:r>
              <a:rPr lang="en-US" sz="2400" dirty="0"/>
              <a:t> = </a:t>
            </a:r>
            <a:r>
              <a:rPr lang="en-US" sz="2400" dirty="0" err="1"/>
              <a:t>fopen</a:t>
            </a:r>
            <a:r>
              <a:rPr lang="en-US" sz="2400" dirty="0"/>
              <a:t>("student.txt", "w</a:t>
            </a:r>
            <a:r>
              <a:rPr lang="en-US" sz="2400" dirty="0" smtClean="0"/>
              <a:t>");</a:t>
            </a:r>
            <a:endParaRPr lang="en-US" sz="2400" dirty="0"/>
          </a:p>
          <a:p>
            <a:pPr marL="0" indent="0">
              <a:buNone/>
            </a:pPr>
            <a:r>
              <a:rPr lang="en-US" sz="2400" dirty="0"/>
              <a:t>	</a:t>
            </a:r>
          </a:p>
        </p:txBody>
      </p:sp>
    </p:spTree>
    <p:extLst>
      <p:ext uri="{BB962C8B-B14F-4D97-AF65-F5344CB8AC3E}">
        <p14:creationId xmlns:p14="http://schemas.microsoft.com/office/powerpoint/2010/main" val="32166119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4525963"/>
          </a:xfrm>
        </p:spPr>
        <p:txBody>
          <a:bodyPr>
            <a:noAutofit/>
          </a:bodyPr>
          <a:lstStyle/>
          <a:p>
            <a:pPr marL="0" indent="0">
              <a:buNone/>
            </a:pPr>
            <a:r>
              <a:rPr lang="en-US" sz="2400" dirty="0" smtClean="0"/>
              <a:t>	do</a:t>
            </a:r>
            <a:endParaRPr lang="en-US" sz="2400" dirty="0"/>
          </a:p>
          <a:p>
            <a:pPr marL="0" indent="0">
              <a:buNone/>
            </a:pPr>
            <a:r>
              <a:rPr lang="en-US" sz="2400" dirty="0"/>
              <a:t>	{</a:t>
            </a:r>
          </a:p>
          <a:p>
            <a:pPr marL="0" indent="0">
              <a:buNone/>
            </a:pPr>
            <a:r>
              <a:rPr lang="en-US" sz="2400" dirty="0"/>
              <a:t>		</a:t>
            </a:r>
            <a:r>
              <a:rPr lang="en-US" sz="2400" dirty="0" err="1"/>
              <a:t>printf</a:t>
            </a:r>
            <a:r>
              <a:rPr lang="en-US" sz="2400" dirty="0"/>
              <a:t>("\</a:t>
            </a:r>
            <a:r>
              <a:rPr lang="en-US" sz="2400" dirty="0" err="1"/>
              <a:t>nenter</a:t>
            </a:r>
            <a:r>
              <a:rPr lang="en-US" sz="2400" dirty="0"/>
              <a:t> name");</a:t>
            </a:r>
          </a:p>
          <a:p>
            <a:pPr marL="0" indent="0">
              <a:buNone/>
            </a:pPr>
            <a:r>
              <a:rPr lang="en-US" sz="2400" dirty="0"/>
              <a:t>		</a:t>
            </a:r>
            <a:r>
              <a:rPr lang="en-US" sz="2400" dirty="0" err="1"/>
              <a:t>fflush</a:t>
            </a:r>
            <a:r>
              <a:rPr lang="en-US" sz="2400" dirty="0"/>
              <a:t>(</a:t>
            </a:r>
            <a:r>
              <a:rPr lang="en-US" sz="2400" dirty="0" err="1"/>
              <a:t>stdin</a:t>
            </a:r>
            <a:r>
              <a:rPr lang="en-US" sz="2400" dirty="0"/>
              <a:t>);</a:t>
            </a:r>
          </a:p>
          <a:p>
            <a:pPr marL="0" indent="0">
              <a:buNone/>
            </a:pPr>
            <a:r>
              <a:rPr lang="en-US" sz="2400" dirty="0"/>
              <a:t>		gets(emp.name);</a:t>
            </a:r>
          </a:p>
          <a:p>
            <a:pPr marL="0" indent="0">
              <a:buNone/>
            </a:pPr>
            <a:r>
              <a:rPr lang="en-US" sz="2400" dirty="0"/>
              <a:t>		</a:t>
            </a:r>
            <a:r>
              <a:rPr lang="en-US" sz="2400" dirty="0" err="1"/>
              <a:t>printf</a:t>
            </a:r>
            <a:r>
              <a:rPr lang="en-US" sz="2400" dirty="0"/>
              <a:t>("\</a:t>
            </a:r>
            <a:r>
              <a:rPr lang="en-US" sz="2400" dirty="0" err="1"/>
              <a:t>nenter</a:t>
            </a:r>
            <a:r>
              <a:rPr lang="en-US" sz="2400" dirty="0"/>
              <a:t> age");</a:t>
            </a:r>
          </a:p>
          <a:p>
            <a:pPr marL="0" indent="0">
              <a:buNone/>
            </a:pPr>
            <a:r>
              <a:rPr lang="en-US" sz="2400" dirty="0"/>
              <a:t>		</a:t>
            </a:r>
            <a:r>
              <a:rPr lang="en-US" sz="2400" dirty="0" err="1"/>
              <a:t>scanf</a:t>
            </a:r>
            <a:r>
              <a:rPr lang="en-US" sz="2400" dirty="0"/>
              <a:t>("%d",&amp;</a:t>
            </a:r>
            <a:r>
              <a:rPr lang="en-US" sz="2400" dirty="0" err="1"/>
              <a:t>emp.age</a:t>
            </a:r>
            <a:r>
              <a:rPr lang="en-US" sz="2400" dirty="0"/>
              <a:t>);</a:t>
            </a:r>
          </a:p>
          <a:p>
            <a:pPr marL="0" indent="0">
              <a:buNone/>
            </a:pPr>
            <a:r>
              <a:rPr lang="en-US" sz="2400" dirty="0"/>
              <a:t>		</a:t>
            </a:r>
            <a:r>
              <a:rPr lang="en-US" sz="2400" dirty="0" err="1"/>
              <a:t>printf</a:t>
            </a:r>
            <a:r>
              <a:rPr lang="en-US" sz="2400" dirty="0"/>
              <a:t>("\</a:t>
            </a:r>
            <a:r>
              <a:rPr lang="en-US" sz="2400" dirty="0" err="1"/>
              <a:t>nenter</a:t>
            </a:r>
            <a:r>
              <a:rPr lang="en-US" sz="2400" dirty="0"/>
              <a:t> salary");</a:t>
            </a:r>
          </a:p>
          <a:p>
            <a:pPr marL="0" indent="0">
              <a:buNone/>
            </a:pPr>
            <a:r>
              <a:rPr lang="en-US" sz="2400" dirty="0"/>
              <a:t>		</a:t>
            </a:r>
            <a:r>
              <a:rPr lang="en-US" sz="2400" dirty="0" err="1"/>
              <a:t>scanf</a:t>
            </a:r>
            <a:r>
              <a:rPr lang="en-US" sz="2400" dirty="0"/>
              <a:t>("%f",&amp;</a:t>
            </a:r>
            <a:r>
              <a:rPr lang="en-US" sz="2400" dirty="0" err="1"/>
              <a:t>emp.salary</a:t>
            </a:r>
            <a:r>
              <a:rPr lang="en-US" sz="2400" dirty="0"/>
              <a:t>);	</a:t>
            </a:r>
          </a:p>
          <a:p>
            <a:pPr marL="0" indent="0">
              <a:buNone/>
            </a:pPr>
            <a:r>
              <a:rPr lang="en-US" sz="2400" dirty="0"/>
              <a:t>		</a:t>
            </a:r>
            <a:r>
              <a:rPr lang="en-US" sz="2400" dirty="0" err="1"/>
              <a:t>fwrite</a:t>
            </a:r>
            <a:r>
              <a:rPr lang="en-US" sz="2400" dirty="0"/>
              <a:t>(&amp;</a:t>
            </a:r>
            <a:r>
              <a:rPr lang="en-US" sz="2400" dirty="0" err="1"/>
              <a:t>emp,sizeof</a:t>
            </a:r>
            <a:r>
              <a:rPr lang="en-US" sz="2400" dirty="0"/>
              <a:t>(</a:t>
            </a:r>
            <a:r>
              <a:rPr lang="en-US" sz="2400" dirty="0" err="1"/>
              <a:t>emp</a:t>
            </a:r>
            <a:r>
              <a:rPr lang="en-US" sz="2400" dirty="0"/>
              <a:t>),1,fp);</a:t>
            </a:r>
          </a:p>
          <a:p>
            <a:pPr marL="0" indent="0">
              <a:buNone/>
            </a:pPr>
            <a:r>
              <a:rPr lang="en-US" sz="2400" dirty="0"/>
              <a:t>		</a:t>
            </a:r>
            <a:r>
              <a:rPr lang="en-US" sz="2400" dirty="0" err="1"/>
              <a:t>printf</a:t>
            </a:r>
            <a:r>
              <a:rPr lang="en-US" sz="2400" dirty="0"/>
              <a:t>("Want to add another record (y/n)");</a:t>
            </a:r>
          </a:p>
          <a:p>
            <a:pPr marL="0" indent="0">
              <a:buNone/>
            </a:pPr>
            <a:r>
              <a:rPr lang="en-US" sz="2400" dirty="0"/>
              <a:t>		</a:t>
            </a:r>
            <a:r>
              <a:rPr lang="en-US" sz="2400" dirty="0" err="1"/>
              <a:t>scanf</a:t>
            </a:r>
            <a:r>
              <a:rPr lang="en-US" sz="2400" dirty="0"/>
              <a:t>(" %</a:t>
            </a:r>
            <a:r>
              <a:rPr lang="en-US" sz="2400" dirty="0" err="1"/>
              <a:t>c",&amp;c</a:t>
            </a:r>
            <a:r>
              <a:rPr lang="en-US" sz="2400" dirty="0" smtClean="0"/>
              <a:t>);</a:t>
            </a:r>
            <a:endParaRPr lang="en-US" sz="2400" dirty="0"/>
          </a:p>
          <a:p>
            <a:pPr marL="0" indent="0">
              <a:buNone/>
            </a:pPr>
            <a:r>
              <a:rPr lang="en-US" sz="2400" dirty="0"/>
              <a:t>	}while(c=='y');</a:t>
            </a:r>
          </a:p>
          <a:p>
            <a:pPr marL="0" indent="0">
              <a:buNone/>
            </a:pPr>
            <a:r>
              <a:rPr lang="en-US" sz="2400" dirty="0"/>
              <a:t>	</a:t>
            </a:r>
            <a:r>
              <a:rPr lang="en-US" sz="2400" dirty="0" err="1"/>
              <a:t>fclose</a:t>
            </a:r>
            <a:r>
              <a:rPr lang="en-US" sz="2400" dirty="0"/>
              <a:t>(</a:t>
            </a:r>
            <a:r>
              <a:rPr lang="en-US" sz="2400" dirty="0" err="1"/>
              <a:t>fp</a:t>
            </a:r>
            <a:r>
              <a:rPr lang="en-US" sz="2400" dirty="0" smtClean="0"/>
              <a:t>);</a:t>
            </a:r>
            <a:endParaRPr lang="en-US" sz="2400" dirty="0"/>
          </a:p>
          <a:p>
            <a:pPr marL="0" indent="0">
              <a:buNone/>
            </a:pPr>
            <a:r>
              <a:rPr lang="en-US" sz="2400" dirty="0"/>
              <a:t>}</a:t>
            </a:r>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754097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 block from a file</a:t>
            </a:r>
            <a:endParaRPr lang="en-US" dirty="0"/>
          </a:p>
        </p:txBody>
      </p:sp>
      <p:sp>
        <p:nvSpPr>
          <p:cNvPr id="3" name="Content Placeholder 2"/>
          <p:cNvSpPr>
            <a:spLocks noGrp="1"/>
          </p:cNvSpPr>
          <p:nvPr>
            <p:ph idx="1"/>
          </p:nvPr>
        </p:nvSpPr>
        <p:spPr/>
        <p:txBody>
          <a:bodyPr>
            <a:noAutofit/>
          </a:bodyPr>
          <a:lstStyle/>
          <a:p>
            <a:pPr marL="0" indent="0">
              <a:buNone/>
            </a:pPr>
            <a:r>
              <a:rPr lang="en-US" sz="2400" dirty="0"/>
              <a:t>#include&lt;</a:t>
            </a:r>
            <a:r>
              <a:rPr lang="en-US" sz="2400" dirty="0" err="1"/>
              <a:t>stdio.h</a:t>
            </a:r>
            <a:r>
              <a:rPr lang="en-US" sz="2400" dirty="0"/>
              <a:t>&gt;</a:t>
            </a:r>
          </a:p>
          <a:p>
            <a:pPr marL="0" indent="0">
              <a:buNone/>
            </a:pPr>
            <a:r>
              <a:rPr lang="en-US" sz="2400" dirty="0" err="1" smtClean="0"/>
              <a:t>struct</a:t>
            </a:r>
            <a:r>
              <a:rPr lang="en-US" sz="2400" dirty="0" smtClean="0"/>
              <a:t> </a:t>
            </a:r>
            <a:r>
              <a:rPr lang="en-US" sz="2400" dirty="0"/>
              <a:t>employee</a:t>
            </a:r>
          </a:p>
          <a:p>
            <a:pPr marL="0" indent="0">
              <a:buNone/>
            </a:pPr>
            <a:r>
              <a:rPr lang="en-US" sz="2400" dirty="0"/>
              <a:t>{</a:t>
            </a:r>
          </a:p>
          <a:p>
            <a:pPr marL="0" indent="0">
              <a:buNone/>
            </a:pPr>
            <a:r>
              <a:rPr lang="en-US" sz="2400" dirty="0"/>
              <a:t>	char name[20];</a:t>
            </a:r>
          </a:p>
          <a:p>
            <a:pPr marL="0" indent="0">
              <a:buNone/>
            </a:pPr>
            <a:r>
              <a:rPr lang="en-US" sz="2400" dirty="0"/>
              <a:t>	</a:t>
            </a:r>
            <a:r>
              <a:rPr lang="en-US" sz="2400" dirty="0" err="1"/>
              <a:t>int</a:t>
            </a:r>
            <a:r>
              <a:rPr lang="en-US" sz="2400" dirty="0"/>
              <a:t> age;</a:t>
            </a:r>
          </a:p>
          <a:p>
            <a:pPr marL="0" indent="0">
              <a:buNone/>
            </a:pPr>
            <a:r>
              <a:rPr lang="en-US" sz="2400" dirty="0"/>
              <a:t>	float salary;</a:t>
            </a:r>
          </a:p>
          <a:p>
            <a:pPr marL="0" indent="0">
              <a:buNone/>
            </a:pPr>
            <a:r>
              <a:rPr lang="en-US" sz="2400" dirty="0"/>
              <a:t>};</a:t>
            </a:r>
          </a:p>
          <a:p>
            <a:pPr marL="0" indent="0">
              <a:buNone/>
            </a:pPr>
            <a:r>
              <a:rPr lang="en-US" sz="2400" dirty="0"/>
              <a:t>void main()</a:t>
            </a:r>
          </a:p>
          <a:p>
            <a:pPr marL="0" indent="0">
              <a:buNone/>
            </a:pPr>
            <a:r>
              <a:rPr lang="en-US" sz="2400" dirty="0"/>
              <a:t>{</a:t>
            </a:r>
          </a:p>
          <a:p>
            <a:pPr marL="0" indent="0">
              <a:buNone/>
            </a:pPr>
            <a:r>
              <a:rPr lang="en-US" sz="2400" dirty="0"/>
              <a:t>	</a:t>
            </a:r>
            <a:r>
              <a:rPr lang="en-US" sz="2400" dirty="0" err="1"/>
              <a:t>struct</a:t>
            </a:r>
            <a:r>
              <a:rPr lang="en-US" sz="2400" dirty="0"/>
              <a:t> employee </a:t>
            </a:r>
            <a:r>
              <a:rPr lang="en-US" sz="2400" dirty="0" err="1"/>
              <a:t>emp</a:t>
            </a:r>
            <a:r>
              <a:rPr lang="en-US" sz="2400" dirty="0"/>
              <a:t>;	</a:t>
            </a:r>
          </a:p>
          <a:p>
            <a:pPr marL="0" indent="0">
              <a:buNone/>
            </a:pPr>
            <a:r>
              <a:rPr lang="en-US" sz="2400" dirty="0"/>
              <a:t>	FILE *</a:t>
            </a:r>
            <a:r>
              <a:rPr lang="en-US" sz="2400" dirty="0" err="1"/>
              <a:t>fp</a:t>
            </a:r>
            <a:r>
              <a:rPr lang="en-US" sz="2400" dirty="0" smtClean="0"/>
              <a:t>;</a:t>
            </a:r>
            <a:endParaRPr lang="en-US" sz="2400" dirty="0"/>
          </a:p>
          <a:p>
            <a:pPr marL="0" indent="0">
              <a:buNone/>
            </a:pPr>
            <a:r>
              <a:rPr lang="en-US" sz="2400" dirty="0"/>
              <a:t>	</a:t>
            </a:r>
          </a:p>
        </p:txBody>
      </p:sp>
    </p:spTree>
    <p:extLst>
      <p:ext uri="{BB962C8B-B14F-4D97-AF65-F5344CB8AC3E}">
        <p14:creationId xmlns:p14="http://schemas.microsoft.com/office/powerpoint/2010/main" val="28051887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400" dirty="0" smtClean="0"/>
              <a:t>	</a:t>
            </a:r>
            <a:r>
              <a:rPr lang="en-US" sz="2400" dirty="0" err="1" smtClean="0"/>
              <a:t>fp</a:t>
            </a:r>
            <a:r>
              <a:rPr lang="en-US" sz="2400" dirty="0" smtClean="0"/>
              <a:t> </a:t>
            </a:r>
            <a:r>
              <a:rPr lang="en-US" sz="2400" dirty="0"/>
              <a:t>= </a:t>
            </a:r>
            <a:r>
              <a:rPr lang="en-US" sz="2400" dirty="0" err="1"/>
              <a:t>fopen</a:t>
            </a:r>
            <a:r>
              <a:rPr lang="en-US" sz="2400" dirty="0"/>
              <a:t>("student.txt", "r");</a:t>
            </a:r>
          </a:p>
          <a:p>
            <a:pPr marL="0" indent="0">
              <a:buNone/>
            </a:pPr>
            <a:r>
              <a:rPr lang="en-US" sz="2400" dirty="0"/>
              <a:t>	while(</a:t>
            </a:r>
            <a:r>
              <a:rPr lang="en-US" sz="2400" dirty="0" err="1"/>
              <a:t>fread</a:t>
            </a:r>
            <a:r>
              <a:rPr lang="en-US" sz="2400" dirty="0"/>
              <a:t>(&amp;</a:t>
            </a:r>
            <a:r>
              <a:rPr lang="en-US" sz="2400" dirty="0" err="1"/>
              <a:t>emp,sizeof</a:t>
            </a:r>
            <a:r>
              <a:rPr lang="en-US" sz="2400" dirty="0"/>
              <a:t>(</a:t>
            </a:r>
            <a:r>
              <a:rPr lang="en-US" sz="2400" dirty="0" err="1"/>
              <a:t>emp</a:t>
            </a:r>
            <a:r>
              <a:rPr lang="en-US" sz="2400" dirty="0"/>
              <a:t>),1,fp))</a:t>
            </a:r>
          </a:p>
          <a:p>
            <a:pPr marL="0" indent="0">
              <a:buNone/>
            </a:pPr>
            <a:r>
              <a:rPr lang="en-US" sz="2400" dirty="0"/>
              <a:t>	{</a:t>
            </a:r>
          </a:p>
          <a:p>
            <a:pPr marL="0" indent="0">
              <a:buNone/>
            </a:pPr>
            <a:r>
              <a:rPr lang="en-US" sz="2400" dirty="0"/>
              <a:t>		</a:t>
            </a:r>
            <a:r>
              <a:rPr lang="en-US" sz="2400" dirty="0" err="1"/>
              <a:t>printf</a:t>
            </a:r>
            <a:r>
              <a:rPr lang="en-US" sz="2400" dirty="0"/>
              <a:t>("\</a:t>
            </a:r>
            <a:r>
              <a:rPr lang="en-US" sz="2400" dirty="0" err="1"/>
              <a:t>nname</a:t>
            </a:r>
            <a:r>
              <a:rPr lang="en-US" sz="2400" dirty="0"/>
              <a:t> is %s\</a:t>
            </a:r>
            <a:r>
              <a:rPr lang="en-US" sz="2400" dirty="0" err="1"/>
              <a:t>nage</a:t>
            </a:r>
            <a:r>
              <a:rPr lang="en-US" sz="2400" dirty="0"/>
              <a:t> is %d\</a:t>
            </a:r>
            <a:r>
              <a:rPr lang="en-US" sz="2400" dirty="0" err="1"/>
              <a:t>nsalary</a:t>
            </a:r>
            <a:r>
              <a:rPr lang="en-US" sz="2400" dirty="0"/>
              <a:t> </a:t>
            </a:r>
            <a:r>
              <a:rPr lang="en-US" sz="2400" dirty="0" err="1"/>
              <a:t>is%f</a:t>
            </a:r>
            <a:r>
              <a:rPr lang="en-US" sz="2400" dirty="0"/>
              <a:t>",</a:t>
            </a:r>
            <a:r>
              <a:rPr lang="en-US" sz="2400" dirty="0" err="1"/>
              <a:t>emp.name,emp.age,emp.salary</a:t>
            </a:r>
            <a:r>
              <a:rPr lang="en-US" sz="2400" dirty="0"/>
              <a:t>);</a:t>
            </a:r>
          </a:p>
          <a:p>
            <a:pPr marL="0" indent="0">
              <a:buNone/>
            </a:pPr>
            <a:r>
              <a:rPr lang="en-US" sz="2400" dirty="0"/>
              <a:t>		</a:t>
            </a:r>
            <a:r>
              <a:rPr lang="en-US" sz="2400" dirty="0" err="1"/>
              <a:t>printf</a:t>
            </a:r>
            <a:r>
              <a:rPr lang="en-US" sz="2400" dirty="0"/>
              <a:t>("\n*******************");</a:t>
            </a:r>
          </a:p>
          <a:p>
            <a:pPr marL="0" indent="0">
              <a:buNone/>
            </a:pPr>
            <a:r>
              <a:rPr lang="en-US" sz="2400" dirty="0"/>
              <a:t>	}</a:t>
            </a:r>
          </a:p>
          <a:p>
            <a:pPr marL="0" indent="0">
              <a:buNone/>
            </a:pPr>
            <a:r>
              <a:rPr lang="en-US" sz="2400" dirty="0"/>
              <a:t>	</a:t>
            </a:r>
            <a:r>
              <a:rPr lang="en-US" sz="2400" dirty="0" err="1"/>
              <a:t>fclose</a:t>
            </a:r>
            <a:r>
              <a:rPr lang="en-US" sz="2400" dirty="0"/>
              <a:t>(</a:t>
            </a:r>
            <a:r>
              <a:rPr lang="en-US" sz="2400" dirty="0" err="1"/>
              <a:t>fp</a:t>
            </a:r>
            <a:r>
              <a:rPr lang="en-US" sz="2400" dirty="0" smtClean="0"/>
              <a:t>);</a:t>
            </a:r>
            <a:endParaRPr lang="en-US" sz="2400" dirty="0"/>
          </a:p>
          <a:p>
            <a:pPr marL="0" indent="0">
              <a:buNone/>
            </a:pPr>
            <a:r>
              <a:rPr lang="en-US" sz="2400" dirty="0"/>
              <a:t>}</a:t>
            </a:r>
          </a:p>
          <a:p>
            <a:pPr marL="0" indent="0">
              <a:buNone/>
            </a:pPr>
            <a:endParaRPr lang="en-US" sz="2400" dirty="0"/>
          </a:p>
          <a:p>
            <a:pPr marL="0" indent="0">
              <a:buNone/>
            </a:pPr>
            <a:endParaRPr lang="en-US" sz="2400" dirty="0"/>
          </a:p>
          <a:p>
            <a:endParaRPr lang="en-US" sz="2400" dirty="0"/>
          </a:p>
        </p:txBody>
      </p:sp>
    </p:spTree>
    <p:extLst>
      <p:ext uri="{BB962C8B-B14F-4D97-AF65-F5344CB8AC3E}">
        <p14:creationId xmlns:p14="http://schemas.microsoft.com/office/powerpoint/2010/main" val="15601725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Program to create a file named “university.dat”. Write a program to keep the records of N colleges under </a:t>
            </a:r>
            <a:r>
              <a:rPr lang="en-US" dirty="0" err="1" smtClean="0"/>
              <a:t>Tribhuwan</a:t>
            </a:r>
            <a:r>
              <a:rPr lang="en-US" dirty="0" smtClean="0"/>
              <a:t> University. These records contain name, location and </a:t>
            </a:r>
            <a:r>
              <a:rPr lang="en-US" dirty="0" err="1" smtClean="0"/>
              <a:t>no_of_faculties</a:t>
            </a:r>
            <a:r>
              <a:rPr lang="en-US" dirty="0" smtClean="0"/>
              <a:t> of the college </a:t>
            </a:r>
            <a:r>
              <a:rPr lang="en-US" dirty="0" err="1" smtClean="0"/>
              <a:t>abd</a:t>
            </a:r>
            <a:r>
              <a:rPr lang="en-US" dirty="0" smtClean="0"/>
              <a:t> display the names of colleges in </a:t>
            </a:r>
            <a:r>
              <a:rPr lang="en-US" dirty="0" err="1" smtClean="0"/>
              <a:t>kathmandu</a:t>
            </a:r>
            <a:r>
              <a:rPr lang="en-US" dirty="0" smtClean="0"/>
              <a:t> location</a:t>
            </a:r>
            <a:endParaRPr lang="en-US" dirty="0"/>
          </a:p>
        </p:txBody>
      </p:sp>
    </p:spTree>
    <p:extLst>
      <p:ext uri="{BB962C8B-B14F-4D97-AF65-F5344CB8AC3E}">
        <p14:creationId xmlns:p14="http://schemas.microsoft.com/office/powerpoint/2010/main" val="37936625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762000"/>
            <a:ext cx="8229600" cy="4525963"/>
          </a:xfrm>
        </p:spPr>
        <p:txBody>
          <a:bodyPr>
            <a:noAutofit/>
          </a:bodyPr>
          <a:lstStyle/>
          <a:p>
            <a:pPr marL="0" indent="0">
              <a:buNone/>
            </a:pPr>
            <a:r>
              <a:rPr lang="en-US" sz="2400" dirty="0"/>
              <a:t>#include&lt;</a:t>
            </a:r>
            <a:r>
              <a:rPr lang="en-US" sz="2400" dirty="0" err="1"/>
              <a:t>stdio.h</a:t>
            </a:r>
            <a:r>
              <a:rPr lang="en-US" sz="2400" dirty="0"/>
              <a:t>&gt;</a:t>
            </a:r>
          </a:p>
          <a:p>
            <a:pPr marL="0" indent="0">
              <a:buNone/>
            </a:pPr>
            <a:r>
              <a:rPr lang="en-US" sz="2400" dirty="0" err="1" smtClean="0"/>
              <a:t>struct</a:t>
            </a:r>
            <a:r>
              <a:rPr lang="en-US" sz="2400" dirty="0" smtClean="0"/>
              <a:t> </a:t>
            </a:r>
            <a:r>
              <a:rPr lang="en-US" sz="2400" dirty="0"/>
              <a:t>college</a:t>
            </a:r>
          </a:p>
          <a:p>
            <a:pPr marL="0" indent="0">
              <a:buNone/>
            </a:pPr>
            <a:r>
              <a:rPr lang="en-US" sz="2400" dirty="0"/>
              <a:t>{</a:t>
            </a:r>
          </a:p>
          <a:p>
            <a:pPr marL="0" indent="0">
              <a:buNone/>
            </a:pPr>
            <a:r>
              <a:rPr lang="en-US" sz="2400" dirty="0"/>
              <a:t>	char name[20];</a:t>
            </a:r>
          </a:p>
          <a:p>
            <a:pPr marL="0" indent="0">
              <a:buNone/>
            </a:pPr>
            <a:r>
              <a:rPr lang="en-US" sz="2400" dirty="0"/>
              <a:t>	char location[20];</a:t>
            </a:r>
          </a:p>
          <a:p>
            <a:pPr marL="0" indent="0">
              <a:buNone/>
            </a:pPr>
            <a:r>
              <a:rPr lang="en-US" sz="2400" dirty="0"/>
              <a:t>	</a:t>
            </a:r>
            <a:r>
              <a:rPr lang="en-US" sz="2400" dirty="0" err="1"/>
              <a:t>int</a:t>
            </a:r>
            <a:r>
              <a:rPr lang="en-US" sz="2400" dirty="0"/>
              <a:t> </a:t>
            </a:r>
            <a:r>
              <a:rPr lang="en-US" sz="2400" dirty="0" err="1"/>
              <a:t>faculty_no</a:t>
            </a:r>
            <a:r>
              <a:rPr lang="en-US" sz="2400" dirty="0"/>
              <a:t>;</a:t>
            </a:r>
          </a:p>
          <a:p>
            <a:pPr marL="0" indent="0">
              <a:buNone/>
            </a:pPr>
            <a:r>
              <a:rPr lang="en-US" sz="2400" dirty="0"/>
              <a:t>};</a:t>
            </a:r>
          </a:p>
          <a:p>
            <a:pPr marL="0" indent="0">
              <a:buNone/>
            </a:pPr>
            <a:r>
              <a:rPr lang="en-US" sz="2400" dirty="0"/>
              <a:t>void main()</a:t>
            </a:r>
          </a:p>
          <a:p>
            <a:pPr marL="0" indent="0">
              <a:buNone/>
            </a:pPr>
            <a:r>
              <a:rPr lang="en-US" sz="2400" dirty="0"/>
              <a:t>{</a:t>
            </a:r>
          </a:p>
          <a:p>
            <a:pPr marL="0" indent="0">
              <a:buNone/>
            </a:pPr>
            <a:r>
              <a:rPr lang="en-US" sz="2400" dirty="0"/>
              <a:t>	</a:t>
            </a:r>
            <a:r>
              <a:rPr lang="en-US" sz="2400" dirty="0" err="1"/>
              <a:t>struct</a:t>
            </a:r>
            <a:r>
              <a:rPr lang="en-US" sz="2400" dirty="0"/>
              <a:t> college col;	</a:t>
            </a:r>
          </a:p>
          <a:p>
            <a:pPr marL="0" indent="0">
              <a:buNone/>
            </a:pPr>
            <a:r>
              <a:rPr lang="en-US" sz="2400" dirty="0"/>
              <a:t>	FILE *</a:t>
            </a:r>
            <a:r>
              <a:rPr lang="en-US" sz="2400" dirty="0" err="1"/>
              <a:t>fp</a:t>
            </a:r>
            <a:r>
              <a:rPr lang="en-US" sz="2400" dirty="0"/>
              <a:t>;</a:t>
            </a:r>
          </a:p>
          <a:p>
            <a:pPr marL="0" indent="0">
              <a:buNone/>
            </a:pPr>
            <a:r>
              <a:rPr lang="en-US" sz="2400" dirty="0"/>
              <a:t>	char c;</a:t>
            </a:r>
          </a:p>
          <a:p>
            <a:pPr marL="0" indent="0">
              <a:buNone/>
            </a:pPr>
            <a:r>
              <a:rPr lang="en-US" sz="2400" dirty="0"/>
              <a:t>	</a:t>
            </a:r>
            <a:r>
              <a:rPr lang="en-US" sz="2400" dirty="0" err="1"/>
              <a:t>fp</a:t>
            </a:r>
            <a:r>
              <a:rPr lang="en-US" sz="2400" dirty="0"/>
              <a:t> = </a:t>
            </a:r>
            <a:r>
              <a:rPr lang="en-US" sz="2400" dirty="0" err="1"/>
              <a:t>fopen</a:t>
            </a:r>
            <a:r>
              <a:rPr lang="en-US" sz="2400" dirty="0"/>
              <a:t>("university.dat", "</a:t>
            </a:r>
            <a:r>
              <a:rPr lang="en-US" sz="2400" dirty="0" err="1"/>
              <a:t>wb</a:t>
            </a:r>
            <a:r>
              <a:rPr lang="en-US" sz="2400" dirty="0"/>
              <a:t>+");</a:t>
            </a:r>
          </a:p>
          <a:p>
            <a:pPr marL="0" indent="0">
              <a:buNone/>
            </a:pPr>
            <a:r>
              <a:rPr lang="en-US" sz="2400" dirty="0"/>
              <a:t>	</a:t>
            </a:r>
          </a:p>
        </p:txBody>
      </p:sp>
    </p:spTree>
    <p:extLst>
      <p:ext uri="{BB962C8B-B14F-4D97-AF65-F5344CB8AC3E}">
        <p14:creationId xmlns:p14="http://schemas.microsoft.com/office/powerpoint/2010/main" val="3435483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a:t>
            </a:r>
            <a:r>
              <a:rPr lang="en-US" b="1" dirty="0" smtClean="0"/>
              <a:t>Files</a:t>
            </a:r>
            <a:endParaRPr lang="en-US" dirty="0"/>
          </a:p>
        </p:txBody>
      </p:sp>
      <p:sp>
        <p:nvSpPr>
          <p:cNvPr id="3" name="Content Placeholder 2"/>
          <p:cNvSpPr>
            <a:spLocks noGrp="1"/>
          </p:cNvSpPr>
          <p:nvPr>
            <p:ph idx="1"/>
          </p:nvPr>
        </p:nvSpPr>
        <p:spPr/>
        <p:txBody>
          <a:bodyPr>
            <a:normAutofit/>
          </a:bodyPr>
          <a:lstStyle/>
          <a:p>
            <a:pPr fontAlgn="base"/>
            <a:r>
              <a:rPr lang="en-US" sz="2400" dirty="0" smtClean="0"/>
              <a:t>When </a:t>
            </a:r>
            <a:r>
              <a:rPr lang="en-US" sz="2400" dirty="0"/>
              <a:t>dealing with files, there are two types of files you should know about:</a:t>
            </a:r>
          </a:p>
          <a:p>
            <a:pPr fontAlgn="base"/>
            <a:r>
              <a:rPr lang="en-US" sz="2400" dirty="0"/>
              <a:t>Text files</a:t>
            </a:r>
          </a:p>
          <a:p>
            <a:pPr fontAlgn="base"/>
            <a:r>
              <a:rPr lang="en-US" sz="2400" dirty="0"/>
              <a:t>Binary files</a:t>
            </a:r>
          </a:p>
          <a:p>
            <a:endParaRPr lang="en-US" sz="2400" dirty="0"/>
          </a:p>
        </p:txBody>
      </p:sp>
    </p:spTree>
    <p:extLst>
      <p:ext uri="{BB962C8B-B14F-4D97-AF65-F5344CB8AC3E}">
        <p14:creationId xmlns:p14="http://schemas.microsoft.com/office/powerpoint/2010/main" val="13492753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4525963"/>
          </a:xfrm>
        </p:spPr>
        <p:txBody>
          <a:bodyPr>
            <a:noAutofit/>
          </a:bodyPr>
          <a:lstStyle/>
          <a:p>
            <a:pPr marL="0" indent="0">
              <a:buNone/>
            </a:pPr>
            <a:r>
              <a:rPr lang="en-US" sz="2400" dirty="0" smtClean="0"/>
              <a:t>	do</a:t>
            </a:r>
            <a:endParaRPr lang="en-US" sz="2400" dirty="0"/>
          </a:p>
          <a:p>
            <a:pPr marL="0" indent="0">
              <a:buNone/>
            </a:pPr>
            <a:r>
              <a:rPr lang="en-US" sz="2400" dirty="0"/>
              <a:t>	{</a:t>
            </a:r>
          </a:p>
          <a:p>
            <a:pPr marL="0" indent="0">
              <a:buNone/>
            </a:pPr>
            <a:r>
              <a:rPr lang="en-US" sz="2400" dirty="0"/>
              <a:t>		</a:t>
            </a:r>
            <a:r>
              <a:rPr lang="en-US" sz="2400" dirty="0" err="1"/>
              <a:t>printf</a:t>
            </a:r>
            <a:r>
              <a:rPr lang="en-US" sz="2400" dirty="0"/>
              <a:t>("\</a:t>
            </a:r>
            <a:r>
              <a:rPr lang="en-US" sz="2400" dirty="0" err="1"/>
              <a:t>nenter</a:t>
            </a:r>
            <a:r>
              <a:rPr lang="en-US" sz="2400" dirty="0"/>
              <a:t> college name");</a:t>
            </a:r>
          </a:p>
          <a:p>
            <a:pPr marL="0" indent="0">
              <a:buNone/>
            </a:pPr>
            <a:r>
              <a:rPr lang="en-US" sz="2400" dirty="0"/>
              <a:t>		</a:t>
            </a:r>
            <a:r>
              <a:rPr lang="en-US" sz="2400" dirty="0" err="1"/>
              <a:t>fflush</a:t>
            </a:r>
            <a:r>
              <a:rPr lang="en-US" sz="2400" dirty="0"/>
              <a:t>(</a:t>
            </a:r>
            <a:r>
              <a:rPr lang="en-US" sz="2400" dirty="0" err="1"/>
              <a:t>stdin</a:t>
            </a:r>
            <a:r>
              <a:rPr lang="en-US" sz="2400" dirty="0"/>
              <a:t>);</a:t>
            </a:r>
          </a:p>
          <a:p>
            <a:pPr marL="0" indent="0">
              <a:buNone/>
            </a:pPr>
            <a:r>
              <a:rPr lang="en-US" sz="2400" dirty="0"/>
              <a:t>		gets(col.name);</a:t>
            </a:r>
          </a:p>
          <a:p>
            <a:pPr marL="0" indent="0">
              <a:buNone/>
            </a:pPr>
            <a:r>
              <a:rPr lang="en-US" sz="2400" dirty="0"/>
              <a:t>		</a:t>
            </a:r>
            <a:r>
              <a:rPr lang="en-US" sz="2400" dirty="0" err="1"/>
              <a:t>printf</a:t>
            </a:r>
            <a:r>
              <a:rPr lang="en-US" sz="2400" dirty="0"/>
              <a:t>("\</a:t>
            </a:r>
            <a:r>
              <a:rPr lang="en-US" sz="2400" dirty="0" err="1"/>
              <a:t>nenter</a:t>
            </a:r>
            <a:r>
              <a:rPr lang="en-US" sz="2400" dirty="0"/>
              <a:t> college location");</a:t>
            </a:r>
          </a:p>
          <a:p>
            <a:pPr marL="0" indent="0">
              <a:buNone/>
            </a:pPr>
            <a:r>
              <a:rPr lang="en-US" sz="2400" dirty="0"/>
              <a:t>		</a:t>
            </a:r>
            <a:r>
              <a:rPr lang="en-US" sz="2400" dirty="0" err="1"/>
              <a:t>fflush</a:t>
            </a:r>
            <a:r>
              <a:rPr lang="en-US" sz="2400" dirty="0"/>
              <a:t>(</a:t>
            </a:r>
            <a:r>
              <a:rPr lang="en-US" sz="2400" dirty="0" err="1"/>
              <a:t>stdin</a:t>
            </a:r>
            <a:r>
              <a:rPr lang="en-US" sz="2400" dirty="0"/>
              <a:t>);</a:t>
            </a:r>
          </a:p>
          <a:p>
            <a:pPr marL="0" indent="0">
              <a:buNone/>
            </a:pPr>
            <a:r>
              <a:rPr lang="en-US" sz="2400" dirty="0"/>
              <a:t>		gets(</a:t>
            </a:r>
            <a:r>
              <a:rPr lang="en-US" sz="2400" dirty="0" err="1"/>
              <a:t>col.location</a:t>
            </a:r>
            <a:r>
              <a:rPr lang="en-US" sz="2400" dirty="0"/>
              <a:t>);</a:t>
            </a:r>
          </a:p>
          <a:p>
            <a:pPr marL="0" indent="0">
              <a:buNone/>
            </a:pPr>
            <a:r>
              <a:rPr lang="en-US" sz="2400" dirty="0"/>
              <a:t>		</a:t>
            </a:r>
            <a:r>
              <a:rPr lang="en-US" sz="2400" dirty="0" err="1"/>
              <a:t>printf</a:t>
            </a:r>
            <a:r>
              <a:rPr lang="en-US" sz="2400" dirty="0"/>
              <a:t>("\</a:t>
            </a:r>
            <a:r>
              <a:rPr lang="en-US" sz="2400" dirty="0" err="1"/>
              <a:t>nenter</a:t>
            </a:r>
            <a:r>
              <a:rPr lang="en-US" sz="2400" dirty="0"/>
              <a:t> no of faculties");</a:t>
            </a:r>
          </a:p>
          <a:p>
            <a:pPr marL="0" indent="0">
              <a:buNone/>
            </a:pPr>
            <a:r>
              <a:rPr lang="en-US" sz="2400" dirty="0"/>
              <a:t>		</a:t>
            </a:r>
            <a:r>
              <a:rPr lang="en-US" sz="2400" dirty="0" err="1"/>
              <a:t>scanf</a:t>
            </a:r>
            <a:r>
              <a:rPr lang="en-US" sz="2400" dirty="0"/>
              <a:t>("%d",&amp;</a:t>
            </a:r>
            <a:r>
              <a:rPr lang="en-US" sz="2400" dirty="0" err="1"/>
              <a:t>col.faculty_no</a:t>
            </a:r>
            <a:r>
              <a:rPr lang="en-US" sz="2400" dirty="0"/>
              <a:t>);	</a:t>
            </a:r>
          </a:p>
          <a:p>
            <a:pPr marL="0" indent="0">
              <a:buNone/>
            </a:pPr>
            <a:r>
              <a:rPr lang="en-US" sz="2400" dirty="0"/>
              <a:t>		</a:t>
            </a:r>
            <a:r>
              <a:rPr lang="en-US" sz="2400" dirty="0" err="1"/>
              <a:t>fwrite</a:t>
            </a:r>
            <a:r>
              <a:rPr lang="en-US" sz="2400" dirty="0"/>
              <a:t>(&amp;</a:t>
            </a:r>
            <a:r>
              <a:rPr lang="en-US" sz="2400" dirty="0" err="1"/>
              <a:t>col,sizeof</a:t>
            </a:r>
            <a:r>
              <a:rPr lang="en-US" sz="2400" dirty="0"/>
              <a:t>(col),1,fp);</a:t>
            </a:r>
          </a:p>
          <a:p>
            <a:pPr marL="0" indent="0">
              <a:buNone/>
            </a:pPr>
            <a:r>
              <a:rPr lang="en-US" sz="2400" dirty="0"/>
              <a:t>		</a:t>
            </a:r>
            <a:r>
              <a:rPr lang="en-US" sz="2400" dirty="0" err="1"/>
              <a:t>printf</a:t>
            </a:r>
            <a:r>
              <a:rPr lang="en-US" sz="2400" dirty="0"/>
              <a:t>("Want to add another record (y/n)");</a:t>
            </a:r>
          </a:p>
          <a:p>
            <a:pPr marL="0" indent="0">
              <a:buNone/>
            </a:pPr>
            <a:r>
              <a:rPr lang="en-US" sz="2400" dirty="0"/>
              <a:t>		</a:t>
            </a:r>
            <a:r>
              <a:rPr lang="en-US" sz="2400" dirty="0" err="1"/>
              <a:t>scanf</a:t>
            </a:r>
            <a:r>
              <a:rPr lang="en-US" sz="2400" dirty="0"/>
              <a:t>(" %</a:t>
            </a:r>
            <a:r>
              <a:rPr lang="en-US" sz="2400" dirty="0" err="1"/>
              <a:t>c",&amp;c</a:t>
            </a:r>
            <a:r>
              <a:rPr lang="en-US" sz="2400" dirty="0"/>
              <a:t>);	</a:t>
            </a:r>
          </a:p>
          <a:p>
            <a:pPr marL="0" indent="0">
              <a:buNone/>
            </a:pPr>
            <a:r>
              <a:rPr lang="en-US" sz="2400" dirty="0"/>
              <a:t>	}while(c=='y');</a:t>
            </a:r>
          </a:p>
          <a:p>
            <a:pPr marL="0" indent="0">
              <a:buNone/>
            </a:pPr>
            <a:r>
              <a:rPr lang="en-US" sz="2400" dirty="0"/>
              <a:t>	rewind(</a:t>
            </a:r>
            <a:r>
              <a:rPr lang="en-US" sz="2400" dirty="0" err="1"/>
              <a:t>fp</a:t>
            </a:r>
            <a:r>
              <a:rPr lang="en-US" sz="2400" dirty="0"/>
              <a:t>);</a:t>
            </a:r>
          </a:p>
          <a:p>
            <a:pPr marL="0" indent="0">
              <a:buNone/>
            </a:pPr>
            <a:r>
              <a:rPr lang="en-US" sz="2400" dirty="0"/>
              <a:t>	</a:t>
            </a:r>
          </a:p>
        </p:txBody>
      </p:sp>
    </p:spTree>
    <p:extLst>
      <p:ext uri="{BB962C8B-B14F-4D97-AF65-F5344CB8AC3E}">
        <p14:creationId xmlns:p14="http://schemas.microsoft.com/office/powerpoint/2010/main" val="36571951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4525963"/>
          </a:xfrm>
        </p:spPr>
        <p:txBody>
          <a:bodyPr>
            <a:noAutofit/>
          </a:bodyPr>
          <a:lstStyle/>
          <a:p>
            <a:pPr marL="0" indent="0">
              <a:buNone/>
            </a:pPr>
            <a:r>
              <a:rPr lang="en-US" sz="2400" dirty="0" smtClean="0"/>
              <a:t>	</a:t>
            </a:r>
            <a:r>
              <a:rPr lang="en-US" sz="2400" dirty="0" err="1" smtClean="0"/>
              <a:t>fread</a:t>
            </a:r>
            <a:r>
              <a:rPr lang="en-US" sz="2400" dirty="0"/>
              <a:t>(&amp;</a:t>
            </a:r>
            <a:r>
              <a:rPr lang="en-US" sz="2400" dirty="0" err="1"/>
              <a:t>col,sizeof</a:t>
            </a:r>
            <a:r>
              <a:rPr lang="en-US" sz="2400" dirty="0"/>
              <a:t>(col),1,fp);</a:t>
            </a:r>
          </a:p>
          <a:p>
            <a:pPr marL="0" indent="0">
              <a:buNone/>
            </a:pPr>
            <a:r>
              <a:rPr lang="en-US" sz="2400" dirty="0"/>
              <a:t>	</a:t>
            </a:r>
            <a:r>
              <a:rPr lang="en-US" sz="2400" dirty="0" err="1"/>
              <a:t>printf</a:t>
            </a:r>
            <a:r>
              <a:rPr lang="en-US" sz="2400" dirty="0"/>
              <a:t>("name of colleges in </a:t>
            </a:r>
            <a:r>
              <a:rPr lang="en-US" sz="2400" dirty="0" err="1"/>
              <a:t>kathmandu</a:t>
            </a:r>
            <a:r>
              <a:rPr lang="en-US" sz="2400" dirty="0"/>
              <a:t>");</a:t>
            </a:r>
          </a:p>
          <a:p>
            <a:pPr marL="0" indent="0">
              <a:buNone/>
            </a:pPr>
            <a:r>
              <a:rPr lang="en-US" sz="2400" dirty="0"/>
              <a:t>	while(!</a:t>
            </a:r>
            <a:r>
              <a:rPr lang="en-US" sz="2400" dirty="0" err="1"/>
              <a:t>feof</a:t>
            </a:r>
            <a:r>
              <a:rPr lang="en-US" sz="2400" dirty="0"/>
              <a:t>(</a:t>
            </a:r>
            <a:r>
              <a:rPr lang="en-US" sz="2400" dirty="0" err="1"/>
              <a:t>fp</a:t>
            </a:r>
            <a:r>
              <a:rPr lang="en-US" sz="2400" dirty="0"/>
              <a:t>))</a:t>
            </a:r>
          </a:p>
          <a:p>
            <a:pPr marL="0" indent="0">
              <a:buNone/>
            </a:pPr>
            <a:r>
              <a:rPr lang="en-US" sz="2400" dirty="0"/>
              <a:t>	{</a:t>
            </a:r>
          </a:p>
          <a:p>
            <a:pPr marL="0" indent="0">
              <a:buNone/>
            </a:pPr>
            <a:r>
              <a:rPr lang="en-US" sz="2400" dirty="0"/>
              <a:t>		if(</a:t>
            </a:r>
            <a:r>
              <a:rPr lang="en-US" sz="2400" dirty="0" err="1"/>
              <a:t>strcmp</a:t>
            </a:r>
            <a:r>
              <a:rPr lang="en-US" sz="2400" dirty="0"/>
              <a:t>(col.location,"</a:t>
            </a:r>
            <a:r>
              <a:rPr lang="en-US" sz="2400" dirty="0" err="1"/>
              <a:t>kathmandu</a:t>
            </a:r>
            <a:r>
              <a:rPr lang="en-US" sz="2400" dirty="0"/>
              <a:t>")==0)</a:t>
            </a:r>
          </a:p>
          <a:p>
            <a:pPr marL="0" indent="0">
              <a:buNone/>
            </a:pPr>
            <a:r>
              <a:rPr lang="en-US" sz="2400" dirty="0"/>
              <a:t>		{</a:t>
            </a:r>
          </a:p>
          <a:p>
            <a:pPr marL="0" indent="0">
              <a:buNone/>
            </a:pPr>
            <a:r>
              <a:rPr lang="en-US" sz="2400" dirty="0"/>
              <a:t>			</a:t>
            </a:r>
            <a:r>
              <a:rPr lang="en-US" sz="2400" dirty="0" err="1"/>
              <a:t>printf</a:t>
            </a:r>
            <a:r>
              <a:rPr lang="en-US" sz="2400" dirty="0"/>
              <a:t>("\</a:t>
            </a:r>
            <a:r>
              <a:rPr lang="en-US" sz="2400" dirty="0" err="1"/>
              <a:t>ncollege</a:t>
            </a:r>
            <a:r>
              <a:rPr lang="en-US" sz="2400" dirty="0"/>
              <a:t> name is %</a:t>
            </a:r>
            <a:r>
              <a:rPr lang="en-US" sz="2400" dirty="0" err="1"/>
              <a:t>s",col.name</a:t>
            </a:r>
            <a:r>
              <a:rPr lang="en-US" sz="2400" dirty="0"/>
              <a:t>);</a:t>
            </a:r>
          </a:p>
          <a:p>
            <a:pPr marL="0" indent="0">
              <a:buNone/>
            </a:pPr>
            <a:r>
              <a:rPr lang="en-US" sz="2400" dirty="0"/>
              <a:t>			</a:t>
            </a:r>
            <a:r>
              <a:rPr lang="en-US" sz="2400" dirty="0" err="1"/>
              <a:t>printf</a:t>
            </a:r>
            <a:r>
              <a:rPr lang="en-US" sz="2400" dirty="0"/>
              <a:t>("\n*******************");</a:t>
            </a:r>
          </a:p>
          <a:p>
            <a:pPr marL="0" indent="0">
              <a:buNone/>
            </a:pPr>
            <a:r>
              <a:rPr lang="en-US" sz="2400" dirty="0"/>
              <a:t>		}</a:t>
            </a:r>
          </a:p>
          <a:p>
            <a:pPr marL="0" indent="0">
              <a:buNone/>
            </a:pPr>
            <a:r>
              <a:rPr lang="en-US" sz="2400" dirty="0"/>
              <a:t>		</a:t>
            </a:r>
            <a:r>
              <a:rPr lang="en-US" sz="2400" dirty="0" err="1"/>
              <a:t>fread</a:t>
            </a:r>
            <a:r>
              <a:rPr lang="en-US" sz="2400" dirty="0"/>
              <a:t>(&amp;</a:t>
            </a:r>
            <a:r>
              <a:rPr lang="en-US" sz="2400" dirty="0" err="1"/>
              <a:t>col,sizeof</a:t>
            </a:r>
            <a:r>
              <a:rPr lang="en-US" sz="2400" dirty="0"/>
              <a:t>(col),1,fp);</a:t>
            </a:r>
          </a:p>
          <a:p>
            <a:pPr marL="0" indent="0">
              <a:buNone/>
            </a:pPr>
            <a:r>
              <a:rPr lang="en-US" sz="2400" dirty="0"/>
              <a:t>		</a:t>
            </a:r>
          </a:p>
          <a:p>
            <a:pPr marL="0" indent="0">
              <a:buNone/>
            </a:pPr>
            <a:r>
              <a:rPr lang="en-US" sz="2400" dirty="0"/>
              <a:t>	</a:t>
            </a:r>
            <a:r>
              <a:rPr lang="en-US" sz="2400" dirty="0" smtClean="0"/>
              <a:t>}</a:t>
            </a:r>
            <a:endParaRPr lang="en-US" sz="2400" dirty="0"/>
          </a:p>
          <a:p>
            <a:pPr marL="0" indent="0">
              <a:buNone/>
            </a:pPr>
            <a:r>
              <a:rPr lang="en-US" sz="2400" dirty="0"/>
              <a:t>	</a:t>
            </a:r>
            <a:r>
              <a:rPr lang="en-US" sz="2400" dirty="0" err="1"/>
              <a:t>fclose</a:t>
            </a:r>
            <a:r>
              <a:rPr lang="en-US" sz="2400" dirty="0"/>
              <a:t>(</a:t>
            </a:r>
            <a:r>
              <a:rPr lang="en-US" sz="2400" dirty="0" err="1"/>
              <a:t>fp</a:t>
            </a:r>
            <a:r>
              <a:rPr lang="en-US" sz="2400" dirty="0" smtClean="0"/>
              <a:t>);</a:t>
            </a:r>
            <a:endParaRPr lang="en-US" sz="2400" dirty="0"/>
          </a:p>
          <a:p>
            <a:pPr marL="0" indent="0">
              <a:buNone/>
            </a:pPr>
            <a:r>
              <a:rPr lang="en-US" sz="2400" dirty="0"/>
              <a:t>}</a:t>
            </a:r>
          </a:p>
          <a:p>
            <a:pPr marL="0" indent="0">
              <a:buNone/>
            </a:pPr>
            <a:endParaRPr lang="en-US" sz="2400" dirty="0"/>
          </a:p>
          <a:p>
            <a:pPr marL="0" indent="0">
              <a:buNone/>
            </a:pPr>
            <a:endParaRPr lang="en-US" sz="2400" dirty="0"/>
          </a:p>
          <a:p>
            <a:pPr marL="0" indent="0">
              <a:buNone/>
            </a:pPr>
            <a:endParaRPr lang="en-US" sz="2400" dirty="0"/>
          </a:p>
          <a:p>
            <a:endParaRPr lang="en-US" sz="2400" dirty="0"/>
          </a:p>
        </p:txBody>
      </p:sp>
    </p:spTree>
    <p:extLst>
      <p:ext uri="{BB962C8B-B14F-4D97-AF65-F5344CB8AC3E}">
        <p14:creationId xmlns:p14="http://schemas.microsoft.com/office/powerpoint/2010/main" val="33034452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Reading and writing to a binary </a:t>
            </a:r>
            <a:r>
              <a:rPr lang="en-US" b="1" dirty="0" smtClean="0"/>
              <a:t>file</a:t>
            </a:r>
            <a:endParaRPr lang="en-US" dirty="0"/>
          </a:p>
        </p:txBody>
      </p:sp>
      <p:sp>
        <p:nvSpPr>
          <p:cNvPr id="3" name="Content Placeholder 2"/>
          <p:cNvSpPr>
            <a:spLocks noGrp="1"/>
          </p:cNvSpPr>
          <p:nvPr>
            <p:ph idx="1"/>
          </p:nvPr>
        </p:nvSpPr>
        <p:spPr/>
        <p:txBody>
          <a:bodyPr>
            <a:normAutofit/>
          </a:bodyPr>
          <a:lstStyle/>
          <a:p>
            <a:pPr fontAlgn="base"/>
            <a:r>
              <a:rPr lang="en-US" sz="2400" dirty="0" smtClean="0"/>
              <a:t>Functions</a:t>
            </a:r>
            <a:r>
              <a:rPr lang="en-US" sz="2400" dirty="0"/>
              <a:t> </a:t>
            </a:r>
            <a:r>
              <a:rPr lang="en-US" sz="2400" dirty="0" err="1"/>
              <a:t>fread</a:t>
            </a:r>
            <a:r>
              <a:rPr lang="en-US" sz="2400" dirty="0"/>
              <a:t>() and </a:t>
            </a:r>
            <a:r>
              <a:rPr lang="en-US" sz="2400" dirty="0" err="1"/>
              <a:t>fwrite</a:t>
            </a:r>
            <a:r>
              <a:rPr lang="en-US" sz="2400" dirty="0"/>
              <a:t>() are used for reading from and writing to a file on the disk respectively in case of binary files.</a:t>
            </a:r>
          </a:p>
          <a:p>
            <a:endParaRPr lang="en-US" sz="2400" dirty="0" smtClean="0"/>
          </a:p>
          <a:p>
            <a:pPr fontAlgn="base"/>
            <a:r>
              <a:rPr lang="en-US" sz="2400" b="1" dirty="0"/>
              <a:t>Writing to a binary file</a:t>
            </a:r>
          </a:p>
          <a:p>
            <a:pPr fontAlgn="base"/>
            <a:r>
              <a:rPr lang="en-US" sz="2400" dirty="0"/>
              <a:t>To write into a binary file, you need to use the function </a:t>
            </a:r>
            <a:r>
              <a:rPr lang="en-US" sz="2400" dirty="0" err="1"/>
              <a:t>fwrite</a:t>
            </a:r>
            <a:r>
              <a:rPr lang="en-US" sz="2400" dirty="0"/>
              <a:t>(). The functions takes four arguments: Address of data to be written in disk, Size of data to be written in disk, number of such type of data and pointer to the file where you want to write.</a:t>
            </a:r>
          </a:p>
          <a:p>
            <a:r>
              <a:rPr lang="en-US" sz="2400" dirty="0" err="1"/>
              <a:t>fwrite</a:t>
            </a:r>
            <a:r>
              <a:rPr lang="en-US" sz="2400" dirty="0"/>
              <a:t>(</a:t>
            </a:r>
            <a:r>
              <a:rPr lang="en-US" sz="2400" dirty="0" err="1"/>
              <a:t>address_data,size_data,numbers_data,pointer_to_file</a:t>
            </a:r>
            <a:r>
              <a:rPr lang="en-US" sz="2400" dirty="0"/>
              <a:t>);</a:t>
            </a:r>
          </a:p>
        </p:txBody>
      </p:sp>
    </p:spTree>
    <p:extLst>
      <p:ext uri="{BB962C8B-B14F-4D97-AF65-F5344CB8AC3E}">
        <p14:creationId xmlns:p14="http://schemas.microsoft.com/office/powerpoint/2010/main" val="37848920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Autofit/>
          </a:bodyPr>
          <a:lstStyle/>
          <a:p>
            <a:r>
              <a:rPr lang="en-US" sz="3200" b="1" dirty="0"/>
              <a:t>Example 3: Write to a binary file using </a:t>
            </a:r>
            <a:r>
              <a:rPr lang="en-US" sz="3200" b="1" dirty="0" err="1"/>
              <a:t>fwrite</a:t>
            </a:r>
            <a:r>
              <a:rPr lang="en-US" sz="3200" b="1" dirty="0" smtClean="0"/>
              <a:t>()</a:t>
            </a:r>
            <a:endParaRPr lang="en-US" sz="3200" dirty="0"/>
          </a:p>
        </p:txBody>
      </p:sp>
      <p:sp>
        <p:nvSpPr>
          <p:cNvPr id="3" name="Content Placeholder 2"/>
          <p:cNvSpPr>
            <a:spLocks noGrp="1"/>
          </p:cNvSpPr>
          <p:nvPr>
            <p:ph idx="1"/>
          </p:nvPr>
        </p:nvSpPr>
        <p:spPr>
          <a:xfrm>
            <a:off x="457200" y="685800"/>
            <a:ext cx="8229600" cy="4525963"/>
          </a:xfrm>
        </p:spPr>
        <p:txBody>
          <a:bodyPr>
            <a:noAutofit/>
          </a:bodyPr>
          <a:lstStyle/>
          <a:p>
            <a:pPr marL="0" indent="0">
              <a:buNone/>
            </a:pPr>
            <a:r>
              <a:rPr lang="en-US" sz="2400" dirty="0"/>
              <a:t>#include &lt;</a:t>
            </a:r>
            <a:r>
              <a:rPr lang="en-US" sz="2400" dirty="0" err="1"/>
              <a:t>stdio.h</a:t>
            </a:r>
            <a:r>
              <a:rPr lang="en-US" sz="2400" dirty="0"/>
              <a:t>&gt;</a:t>
            </a:r>
          </a:p>
          <a:p>
            <a:pPr marL="0" indent="0">
              <a:buNone/>
            </a:pPr>
            <a:r>
              <a:rPr lang="en-US" sz="2400" dirty="0"/>
              <a:t>#include &lt;</a:t>
            </a:r>
            <a:r>
              <a:rPr lang="en-US" sz="2400" dirty="0" err="1"/>
              <a:t>stdlib.h</a:t>
            </a:r>
            <a:r>
              <a:rPr lang="en-US" sz="2400" dirty="0"/>
              <a:t>&gt;</a:t>
            </a:r>
          </a:p>
          <a:p>
            <a:pPr marL="0" indent="0">
              <a:buNone/>
            </a:pPr>
            <a:r>
              <a:rPr lang="en-US" sz="2400" dirty="0" err="1"/>
              <a:t>struct</a:t>
            </a:r>
            <a:r>
              <a:rPr lang="en-US" sz="2400" dirty="0"/>
              <a:t> </a:t>
            </a:r>
            <a:r>
              <a:rPr lang="en-US" sz="2400" dirty="0" err="1"/>
              <a:t>threeNum</a:t>
            </a:r>
            <a:endParaRPr lang="en-US" sz="2400" dirty="0"/>
          </a:p>
          <a:p>
            <a:pPr marL="0" indent="0">
              <a:buNone/>
            </a:pPr>
            <a:r>
              <a:rPr lang="en-US" sz="2400" dirty="0"/>
              <a:t>{</a:t>
            </a:r>
          </a:p>
          <a:p>
            <a:pPr marL="0" indent="0">
              <a:buNone/>
            </a:pPr>
            <a:r>
              <a:rPr lang="en-US" sz="2400" dirty="0"/>
              <a:t>   </a:t>
            </a:r>
            <a:r>
              <a:rPr lang="en-US" sz="2400" dirty="0" err="1"/>
              <a:t>int</a:t>
            </a:r>
            <a:r>
              <a:rPr lang="en-US" sz="2400" dirty="0"/>
              <a:t> n1, n2, n3;</a:t>
            </a:r>
          </a:p>
          <a:p>
            <a:pPr marL="0" indent="0">
              <a:buNone/>
            </a:pPr>
            <a:r>
              <a:rPr lang="en-US" sz="2400" dirty="0"/>
              <a:t>};</a:t>
            </a:r>
          </a:p>
          <a:p>
            <a:pPr marL="0" indent="0">
              <a:buNone/>
            </a:pPr>
            <a:r>
              <a:rPr lang="en-US" sz="2400" dirty="0" err="1"/>
              <a:t>int</a:t>
            </a:r>
            <a:r>
              <a:rPr lang="en-US" sz="2400" dirty="0"/>
              <a:t> main()</a:t>
            </a:r>
          </a:p>
          <a:p>
            <a:pPr marL="0" indent="0">
              <a:buNone/>
            </a:pPr>
            <a:r>
              <a:rPr lang="en-US" sz="2400" dirty="0"/>
              <a:t>{</a:t>
            </a:r>
          </a:p>
          <a:p>
            <a:pPr marL="0" indent="0">
              <a:buNone/>
            </a:pPr>
            <a:r>
              <a:rPr lang="en-US" sz="2400" dirty="0"/>
              <a:t>   </a:t>
            </a:r>
            <a:r>
              <a:rPr lang="en-US" sz="2400" dirty="0" err="1"/>
              <a:t>int</a:t>
            </a:r>
            <a:r>
              <a:rPr lang="en-US" sz="2400" dirty="0"/>
              <a:t> n;</a:t>
            </a:r>
          </a:p>
          <a:p>
            <a:pPr marL="0" indent="0">
              <a:buNone/>
            </a:pPr>
            <a:r>
              <a:rPr lang="en-US" sz="2400" dirty="0"/>
              <a:t>   </a:t>
            </a:r>
            <a:r>
              <a:rPr lang="en-US" sz="2400" dirty="0" err="1"/>
              <a:t>struct</a:t>
            </a:r>
            <a:r>
              <a:rPr lang="en-US" sz="2400" dirty="0"/>
              <a:t> </a:t>
            </a:r>
            <a:r>
              <a:rPr lang="en-US" sz="2400" dirty="0" err="1"/>
              <a:t>threeNum</a:t>
            </a:r>
            <a:r>
              <a:rPr lang="en-US" sz="2400" dirty="0"/>
              <a:t> </a:t>
            </a:r>
            <a:r>
              <a:rPr lang="en-US" sz="2400" dirty="0" err="1"/>
              <a:t>num</a:t>
            </a:r>
            <a:r>
              <a:rPr lang="en-US" sz="2400" dirty="0"/>
              <a:t>;</a:t>
            </a:r>
          </a:p>
          <a:p>
            <a:pPr marL="0" indent="0">
              <a:buNone/>
            </a:pPr>
            <a:r>
              <a:rPr lang="en-US" sz="2400" dirty="0"/>
              <a:t>   FILE *</a:t>
            </a:r>
            <a:r>
              <a:rPr lang="en-US" sz="2400" dirty="0" err="1"/>
              <a:t>fptr</a:t>
            </a:r>
            <a:r>
              <a:rPr lang="en-US" sz="2400" dirty="0"/>
              <a:t>;</a:t>
            </a:r>
          </a:p>
          <a:p>
            <a:pPr marL="0" indent="0">
              <a:buNone/>
            </a:pPr>
            <a:r>
              <a:rPr lang="en-US" sz="2400" dirty="0"/>
              <a:t>   if ((</a:t>
            </a:r>
            <a:r>
              <a:rPr lang="en-US" sz="2400" dirty="0" err="1"/>
              <a:t>fptr</a:t>
            </a:r>
            <a:r>
              <a:rPr lang="en-US" sz="2400" dirty="0"/>
              <a:t> = </a:t>
            </a:r>
            <a:r>
              <a:rPr lang="en-US" sz="2400" dirty="0" err="1"/>
              <a:t>fopen</a:t>
            </a:r>
            <a:r>
              <a:rPr lang="en-US" sz="2400" dirty="0"/>
              <a:t>("C:\\program.bin","</a:t>
            </a:r>
            <a:r>
              <a:rPr lang="en-US" sz="2400" dirty="0" err="1"/>
              <a:t>wb</a:t>
            </a:r>
            <a:r>
              <a:rPr lang="en-US" sz="2400" dirty="0"/>
              <a:t>")) == NULL){</a:t>
            </a:r>
          </a:p>
          <a:p>
            <a:pPr marL="0" indent="0">
              <a:buNone/>
            </a:pPr>
            <a:r>
              <a:rPr lang="en-US" sz="2400" dirty="0"/>
              <a:t>       </a:t>
            </a:r>
            <a:r>
              <a:rPr lang="en-US" sz="2400" dirty="0" err="1"/>
              <a:t>printf</a:t>
            </a:r>
            <a:r>
              <a:rPr lang="en-US" sz="2400" dirty="0"/>
              <a:t>("Error! opening file</a:t>
            </a:r>
            <a:r>
              <a:rPr lang="en-US" sz="2400" dirty="0" smtClean="0"/>
              <a:t>");</a:t>
            </a:r>
            <a:endParaRPr lang="en-US" sz="2400" dirty="0"/>
          </a:p>
          <a:p>
            <a:pPr marL="0" indent="0">
              <a:buNone/>
            </a:pPr>
            <a:r>
              <a:rPr lang="en-US" sz="2400" dirty="0" smtClean="0"/>
              <a:t>}</a:t>
            </a:r>
            <a:endParaRPr lang="en-US" sz="2400" dirty="0"/>
          </a:p>
        </p:txBody>
      </p:sp>
    </p:spTree>
    <p:extLst>
      <p:ext uri="{BB962C8B-B14F-4D97-AF65-F5344CB8AC3E}">
        <p14:creationId xmlns:p14="http://schemas.microsoft.com/office/powerpoint/2010/main" val="34606334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 for(n = 1; n &lt; 5; ++n)</a:t>
            </a:r>
          </a:p>
          <a:p>
            <a:pPr marL="0" indent="0">
              <a:buNone/>
            </a:pPr>
            <a:r>
              <a:rPr lang="en-US" dirty="0"/>
              <a:t>   {</a:t>
            </a:r>
          </a:p>
          <a:p>
            <a:pPr marL="0" indent="0">
              <a:buNone/>
            </a:pPr>
            <a:r>
              <a:rPr lang="en-US" dirty="0"/>
              <a:t>      num.n1 = n;</a:t>
            </a:r>
          </a:p>
          <a:p>
            <a:pPr marL="0" indent="0">
              <a:buNone/>
            </a:pPr>
            <a:r>
              <a:rPr lang="en-US" dirty="0"/>
              <a:t>      num.n2 = 5*n;</a:t>
            </a:r>
          </a:p>
          <a:p>
            <a:pPr marL="0" indent="0">
              <a:buNone/>
            </a:pPr>
            <a:r>
              <a:rPr lang="en-US" dirty="0"/>
              <a:t>      num.n3 = 5*n + 1;</a:t>
            </a:r>
          </a:p>
          <a:p>
            <a:pPr marL="0" indent="0">
              <a:buNone/>
            </a:pPr>
            <a:r>
              <a:rPr lang="en-US" dirty="0"/>
              <a:t>      </a:t>
            </a:r>
            <a:r>
              <a:rPr lang="en-US" dirty="0" err="1"/>
              <a:t>fwrite</a:t>
            </a:r>
            <a:r>
              <a:rPr lang="en-US" dirty="0"/>
              <a:t>(&amp;</a:t>
            </a:r>
            <a:r>
              <a:rPr lang="en-US" dirty="0" err="1"/>
              <a:t>num</a:t>
            </a:r>
            <a:r>
              <a:rPr lang="en-US" dirty="0"/>
              <a:t>, </a:t>
            </a:r>
            <a:r>
              <a:rPr lang="en-US" dirty="0" err="1"/>
              <a:t>sizeof</a:t>
            </a:r>
            <a:r>
              <a:rPr lang="en-US" dirty="0"/>
              <a:t>(</a:t>
            </a:r>
            <a:r>
              <a:rPr lang="en-US" dirty="0" err="1"/>
              <a:t>struct</a:t>
            </a:r>
            <a:r>
              <a:rPr lang="en-US" dirty="0"/>
              <a:t> </a:t>
            </a:r>
            <a:r>
              <a:rPr lang="en-US" dirty="0" err="1"/>
              <a:t>threeNum</a:t>
            </a:r>
            <a:r>
              <a:rPr lang="en-US" dirty="0"/>
              <a:t>), 1, </a:t>
            </a:r>
            <a:r>
              <a:rPr lang="en-US" dirty="0" err="1"/>
              <a:t>fptr</a:t>
            </a:r>
            <a:r>
              <a:rPr lang="en-US" dirty="0"/>
              <a:t>); </a:t>
            </a:r>
          </a:p>
          <a:p>
            <a:pPr marL="0" indent="0">
              <a:buNone/>
            </a:pPr>
            <a:r>
              <a:rPr lang="en-US" dirty="0"/>
              <a:t>   }</a:t>
            </a:r>
          </a:p>
          <a:p>
            <a:pPr marL="0" indent="0">
              <a:buNone/>
            </a:pPr>
            <a:r>
              <a:rPr lang="en-US" dirty="0"/>
              <a:t>   </a:t>
            </a:r>
            <a:r>
              <a:rPr lang="en-US" dirty="0" err="1"/>
              <a:t>fclose</a:t>
            </a:r>
            <a:r>
              <a:rPr lang="en-US" dirty="0"/>
              <a:t>(</a:t>
            </a:r>
            <a:r>
              <a:rPr lang="en-US" dirty="0" err="1"/>
              <a:t>fptr</a:t>
            </a:r>
            <a:r>
              <a:rPr lang="en-US" dirty="0"/>
              <a:t>); </a:t>
            </a:r>
          </a:p>
          <a:p>
            <a:pPr marL="0" indent="0">
              <a:buNone/>
            </a:pPr>
            <a:r>
              <a:rPr lang="en-US" dirty="0"/>
              <a:t>  </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39222643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Reading from a binary file</a:t>
            </a:r>
            <a:br>
              <a:rPr lang="en-US" b="1" dirty="0"/>
            </a:br>
            <a:endParaRPr lang="en-US" dirty="0"/>
          </a:p>
        </p:txBody>
      </p:sp>
      <p:sp>
        <p:nvSpPr>
          <p:cNvPr id="3" name="Content Placeholder 2"/>
          <p:cNvSpPr>
            <a:spLocks noGrp="1"/>
          </p:cNvSpPr>
          <p:nvPr>
            <p:ph idx="1"/>
          </p:nvPr>
        </p:nvSpPr>
        <p:spPr/>
        <p:txBody>
          <a:bodyPr>
            <a:normAutofit/>
          </a:bodyPr>
          <a:lstStyle/>
          <a:p>
            <a:pPr fontAlgn="base"/>
            <a:r>
              <a:rPr lang="en-US" sz="2400" dirty="0" smtClean="0"/>
              <a:t>Function</a:t>
            </a:r>
            <a:r>
              <a:rPr lang="en-US" sz="2400" dirty="0"/>
              <a:t> </a:t>
            </a:r>
            <a:r>
              <a:rPr lang="en-US" sz="2400" dirty="0" err="1"/>
              <a:t>fread</a:t>
            </a:r>
            <a:r>
              <a:rPr lang="en-US" sz="2400" dirty="0"/>
              <a:t>() also take 4 arguments similar to </a:t>
            </a:r>
            <a:r>
              <a:rPr lang="en-US" sz="2400" dirty="0" err="1"/>
              <a:t>fwrite</a:t>
            </a:r>
            <a:r>
              <a:rPr lang="en-US" sz="2400" dirty="0"/>
              <a:t>() function as above.</a:t>
            </a:r>
          </a:p>
          <a:p>
            <a:r>
              <a:rPr lang="en-US" sz="2400" dirty="0" err="1"/>
              <a:t>fread</a:t>
            </a:r>
            <a:r>
              <a:rPr lang="en-US" sz="2400" dirty="0"/>
              <a:t>(</a:t>
            </a:r>
            <a:r>
              <a:rPr lang="en-US" sz="2400" dirty="0" err="1"/>
              <a:t>address_data,size_data,numbers_data,pointer_to_file</a:t>
            </a:r>
            <a:r>
              <a:rPr lang="en-US" sz="2400" dirty="0"/>
              <a:t>);</a:t>
            </a:r>
          </a:p>
        </p:txBody>
      </p:sp>
    </p:spTree>
    <p:extLst>
      <p:ext uri="{BB962C8B-B14F-4D97-AF65-F5344CB8AC3E}">
        <p14:creationId xmlns:p14="http://schemas.microsoft.com/office/powerpoint/2010/main" val="19649271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8038"/>
          </a:xfrm>
        </p:spPr>
        <p:txBody>
          <a:bodyPr>
            <a:noAutofit/>
          </a:bodyPr>
          <a:lstStyle/>
          <a:p>
            <a:r>
              <a:rPr lang="en-US" sz="3200" b="1" dirty="0"/>
              <a:t>Example 4: Read from a binary file using </a:t>
            </a:r>
            <a:r>
              <a:rPr lang="en-US" sz="3200" b="1" dirty="0" err="1"/>
              <a:t>fread</a:t>
            </a:r>
            <a:r>
              <a:rPr lang="en-US" sz="3200" b="1" dirty="0" smtClean="0"/>
              <a:t>()</a:t>
            </a:r>
            <a:endParaRPr lang="en-US" sz="3200" dirty="0"/>
          </a:p>
        </p:txBody>
      </p:sp>
      <p:sp>
        <p:nvSpPr>
          <p:cNvPr id="3" name="Content Placeholder 2"/>
          <p:cNvSpPr>
            <a:spLocks noGrp="1"/>
          </p:cNvSpPr>
          <p:nvPr>
            <p:ph idx="1"/>
          </p:nvPr>
        </p:nvSpPr>
        <p:spPr>
          <a:xfrm>
            <a:off x="457200" y="685800"/>
            <a:ext cx="8229600" cy="4525963"/>
          </a:xfrm>
        </p:spPr>
        <p:txBody>
          <a:bodyPr>
            <a:noAutofit/>
          </a:bodyPr>
          <a:lstStyle/>
          <a:p>
            <a:pPr marL="0" indent="0">
              <a:buNone/>
            </a:pPr>
            <a:r>
              <a:rPr lang="en-US" sz="2400" dirty="0"/>
              <a:t>#include &lt;</a:t>
            </a:r>
            <a:r>
              <a:rPr lang="en-US" sz="2400" dirty="0" err="1"/>
              <a:t>stdio.h</a:t>
            </a:r>
            <a:r>
              <a:rPr lang="en-US" sz="2400" dirty="0"/>
              <a:t>&gt;</a:t>
            </a:r>
          </a:p>
          <a:p>
            <a:pPr marL="0" indent="0">
              <a:buNone/>
            </a:pPr>
            <a:r>
              <a:rPr lang="en-US" sz="2400" dirty="0"/>
              <a:t>#include &lt;</a:t>
            </a:r>
            <a:r>
              <a:rPr lang="en-US" sz="2400" dirty="0" err="1"/>
              <a:t>stdlib.h</a:t>
            </a:r>
            <a:r>
              <a:rPr lang="en-US" sz="2400" dirty="0"/>
              <a:t>&gt;</a:t>
            </a:r>
          </a:p>
          <a:p>
            <a:pPr marL="0" indent="0">
              <a:buNone/>
            </a:pPr>
            <a:r>
              <a:rPr lang="en-US" sz="2400" dirty="0" err="1"/>
              <a:t>struct</a:t>
            </a:r>
            <a:r>
              <a:rPr lang="en-US" sz="2400" dirty="0"/>
              <a:t> </a:t>
            </a:r>
            <a:r>
              <a:rPr lang="en-US" sz="2400" dirty="0" err="1"/>
              <a:t>threeNum</a:t>
            </a:r>
            <a:endParaRPr lang="en-US" sz="2400" dirty="0"/>
          </a:p>
          <a:p>
            <a:pPr marL="0" indent="0">
              <a:buNone/>
            </a:pPr>
            <a:r>
              <a:rPr lang="en-US" sz="2400" dirty="0"/>
              <a:t>{</a:t>
            </a:r>
          </a:p>
          <a:p>
            <a:pPr marL="0" indent="0">
              <a:buNone/>
            </a:pPr>
            <a:r>
              <a:rPr lang="en-US" sz="2400" dirty="0"/>
              <a:t>   </a:t>
            </a:r>
            <a:r>
              <a:rPr lang="en-US" sz="2400" dirty="0" err="1"/>
              <a:t>int</a:t>
            </a:r>
            <a:r>
              <a:rPr lang="en-US" sz="2400" dirty="0"/>
              <a:t> n1, n2, n3;</a:t>
            </a:r>
          </a:p>
          <a:p>
            <a:pPr marL="0" indent="0">
              <a:buNone/>
            </a:pPr>
            <a:r>
              <a:rPr lang="en-US" sz="2400" dirty="0"/>
              <a:t>};</a:t>
            </a:r>
          </a:p>
          <a:p>
            <a:pPr marL="0" indent="0">
              <a:buNone/>
            </a:pPr>
            <a:r>
              <a:rPr lang="en-US" sz="2400" dirty="0" err="1"/>
              <a:t>int</a:t>
            </a:r>
            <a:r>
              <a:rPr lang="en-US" sz="2400" dirty="0"/>
              <a:t> main()</a:t>
            </a:r>
          </a:p>
          <a:p>
            <a:pPr marL="0" indent="0">
              <a:buNone/>
            </a:pPr>
            <a:r>
              <a:rPr lang="en-US" sz="2400" dirty="0"/>
              <a:t>{</a:t>
            </a:r>
          </a:p>
          <a:p>
            <a:pPr marL="0" indent="0">
              <a:buNone/>
            </a:pPr>
            <a:r>
              <a:rPr lang="en-US" sz="2400" dirty="0"/>
              <a:t>   </a:t>
            </a:r>
            <a:r>
              <a:rPr lang="en-US" sz="2400" dirty="0" err="1"/>
              <a:t>int</a:t>
            </a:r>
            <a:r>
              <a:rPr lang="en-US" sz="2400" dirty="0"/>
              <a:t> n;</a:t>
            </a:r>
          </a:p>
          <a:p>
            <a:pPr marL="0" indent="0">
              <a:buNone/>
            </a:pPr>
            <a:r>
              <a:rPr lang="en-US" sz="2400" dirty="0"/>
              <a:t>   </a:t>
            </a:r>
            <a:r>
              <a:rPr lang="en-US" sz="2400" dirty="0" err="1"/>
              <a:t>struct</a:t>
            </a:r>
            <a:r>
              <a:rPr lang="en-US" sz="2400" dirty="0"/>
              <a:t> </a:t>
            </a:r>
            <a:r>
              <a:rPr lang="en-US" sz="2400" dirty="0" err="1"/>
              <a:t>threeNum</a:t>
            </a:r>
            <a:r>
              <a:rPr lang="en-US" sz="2400" dirty="0"/>
              <a:t> </a:t>
            </a:r>
            <a:r>
              <a:rPr lang="en-US" sz="2400" dirty="0" err="1"/>
              <a:t>num</a:t>
            </a:r>
            <a:r>
              <a:rPr lang="en-US" sz="2400" dirty="0"/>
              <a:t>;</a:t>
            </a:r>
          </a:p>
          <a:p>
            <a:pPr marL="0" indent="0">
              <a:buNone/>
            </a:pPr>
            <a:r>
              <a:rPr lang="en-US" sz="2400" dirty="0"/>
              <a:t>   FILE *</a:t>
            </a:r>
            <a:r>
              <a:rPr lang="en-US" sz="2400" dirty="0" err="1"/>
              <a:t>fptr</a:t>
            </a:r>
            <a:r>
              <a:rPr lang="en-US" sz="2400" dirty="0"/>
              <a:t>;</a:t>
            </a:r>
          </a:p>
          <a:p>
            <a:pPr marL="0" indent="0">
              <a:buNone/>
            </a:pPr>
            <a:r>
              <a:rPr lang="en-US" sz="2400" dirty="0"/>
              <a:t>   if ((</a:t>
            </a:r>
            <a:r>
              <a:rPr lang="en-US" sz="2400" dirty="0" err="1"/>
              <a:t>fptr</a:t>
            </a:r>
            <a:r>
              <a:rPr lang="en-US" sz="2400" dirty="0"/>
              <a:t> = </a:t>
            </a:r>
            <a:r>
              <a:rPr lang="en-US" sz="2400" dirty="0" err="1"/>
              <a:t>fopen</a:t>
            </a:r>
            <a:r>
              <a:rPr lang="en-US" sz="2400" dirty="0"/>
              <a:t>("C:\\program.bin","</a:t>
            </a:r>
            <a:r>
              <a:rPr lang="en-US" sz="2400" dirty="0" err="1"/>
              <a:t>rb</a:t>
            </a:r>
            <a:r>
              <a:rPr lang="en-US" sz="2400" dirty="0"/>
              <a:t>")) == NULL){</a:t>
            </a:r>
          </a:p>
          <a:p>
            <a:pPr marL="0" indent="0">
              <a:buNone/>
            </a:pPr>
            <a:r>
              <a:rPr lang="en-US" sz="2400" dirty="0"/>
              <a:t>       </a:t>
            </a:r>
            <a:r>
              <a:rPr lang="en-US" sz="2400" dirty="0" err="1"/>
              <a:t>printf</a:t>
            </a:r>
            <a:r>
              <a:rPr lang="en-US" sz="2400" dirty="0"/>
              <a:t>("Error! opening file");</a:t>
            </a:r>
          </a:p>
          <a:p>
            <a:pPr marL="0" indent="0">
              <a:buNone/>
            </a:pPr>
            <a:r>
              <a:rPr lang="en-US" sz="2400" dirty="0" smtClean="0"/>
              <a:t>}</a:t>
            </a:r>
            <a:endParaRPr lang="en-US" sz="2400" dirty="0"/>
          </a:p>
          <a:p>
            <a:pPr marL="0" indent="0">
              <a:buNone/>
            </a:pPr>
            <a:r>
              <a:rPr lang="en-US" sz="2400" dirty="0"/>
              <a:t>   </a:t>
            </a:r>
          </a:p>
        </p:txBody>
      </p:sp>
    </p:spTree>
    <p:extLst>
      <p:ext uri="{BB962C8B-B14F-4D97-AF65-F5344CB8AC3E}">
        <p14:creationId xmlns:p14="http://schemas.microsoft.com/office/powerpoint/2010/main" val="13072063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400" dirty="0"/>
              <a:t>for(n = 1; n &lt; 5; ++n)</a:t>
            </a:r>
          </a:p>
          <a:p>
            <a:pPr marL="0" indent="0">
              <a:buNone/>
            </a:pPr>
            <a:r>
              <a:rPr lang="en-US" sz="2400" dirty="0"/>
              <a:t>   {</a:t>
            </a:r>
          </a:p>
          <a:p>
            <a:pPr marL="0" indent="0">
              <a:buNone/>
            </a:pPr>
            <a:r>
              <a:rPr lang="en-US" sz="2400" dirty="0"/>
              <a:t>      </a:t>
            </a:r>
            <a:r>
              <a:rPr lang="en-US" sz="2400" dirty="0" err="1"/>
              <a:t>fread</a:t>
            </a:r>
            <a:r>
              <a:rPr lang="en-US" sz="2400" dirty="0"/>
              <a:t>(&amp;</a:t>
            </a:r>
            <a:r>
              <a:rPr lang="en-US" sz="2400" dirty="0" err="1"/>
              <a:t>num</a:t>
            </a:r>
            <a:r>
              <a:rPr lang="en-US" sz="2400" dirty="0"/>
              <a:t>, </a:t>
            </a:r>
            <a:r>
              <a:rPr lang="en-US" sz="2400" dirty="0" err="1"/>
              <a:t>sizeof</a:t>
            </a:r>
            <a:r>
              <a:rPr lang="en-US" sz="2400" dirty="0"/>
              <a:t>(</a:t>
            </a:r>
            <a:r>
              <a:rPr lang="en-US" sz="2400" dirty="0" err="1"/>
              <a:t>struct</a:t>
            </a:r>
            <a:r>
              <a:rPr lang="en-US" sz="2400" dirty="0"/>
              <a:t> </a:t>
            </a:r>
            <a:r>
              <a:rPr lang="en-US" sz="2400" dirty="0" err="1"/>
              <a:t>threeNum</a:t>
            </a:r>
            <a:r>
              <a:rPr lang="en-US" sz="2400" dirty="0"/>
              <a:t>), 1, </a:t>
            </a:r>
            <a:r>
              <a:rPr lang="en-US" sz="2400" dirty="0" err="1"/>
              <a:t>fptr</a:t>
            </a:r>
            <a:r>
              <a:rPr lang="en-US" sz="2400" dirty="0"/>
              <a:t>); </a:t>
            </a:r>
          </a:p>
          <a:p>
            <a:pPr marL="0" indent="0">
              <a:buNone/>
            </a:pPr>
            <a:r>
              <a:rPr lang="en-US" sz="2400" dirty="0"/>
              <a:t>      </a:t>
            </a:r>
            <a:r>
              <a:rPr lang="en-US" sz="2400" dirty="0" err="1"/>
              <a:t>printf</a:t>
            </a:r>
            <a:r>
              <a:rPr lang="en-US" sz="2400" dirty="0"/>
              <a:t>("n1: %d\tn2: %d\tn3: %d", num.n1, num.n2, num.n3);</a:t>
            </a:r>
          </a:p>
          <a:p>
            <a:pPr marL="0" indent="0">
              <a:buNone/>
            </a:pPr>
            <a:r>
              <a:rPr lang="en-US" sz="2400" dirty="0"/>
              <a:t>   }</a:t>
            </a:r>
          </a:p>
          <a:p>
            <a:pPr marL="0" indent="0">
              <a:buNone/>
            </a:pPr>
            <a:r>
              <a:rPr lang="en-US" sz="2400" dirty="0"/>
              <a:t>   </a:t>
            </a:r>
            <a:r>
              <a:rPr lang="en-US" sz="2400" dirty="0" err="1"/>
              <a:t>fclose</a:t>
            </a:r>
            <a:r>
              <a:rPr lang="en-US" sz="2400" dirty="0"/>
              <a:t>(</a:t>
            </a:r>
            <a:r>
              <a:rPr lang="en-US" sz="2400" dirty="0" err="1"/>
              <a:t>fptr</a:t>
            </a:r>
            <a:r>
              <a:rPr lang="en-US" sz="2400" dirty="0"/>
              <a:t>); </a:t>
            </a:r>
          </a:p>
          <a:p>
            <a:pPr marL="0" indent="0">
              <a:buNone/>
            </a:pPr>
            <a:r>
              <a:rPr lang="en-US" sz="2400" dirty="0"/>
              <a:t>  </a:t>
            </a:r>
          </a:p>
          <a:p>
            <a:pPr marL="0" indent="0">
              <a:buNone/>
            </a:pPr>
            <a:r>
              <a:rPr lang="en-US" sz="2400" dirty="0"/>
              <a:t>   return 0;</a:t>
            </a:r>
          </a:p>
          <a:p>
            <a:pPr marL="0" indent="0">
              <a:buNone/>
            </a:pPr>
            <a:r>
              <a:rPr lang="en-US" sz="2400" dirty="0"/>
              <a:t>}</a:t>
            </a:r>
          </a:p>
          <a:p>
            <a:pPr marL="0" indent="0">
              <a:buNone/>
            </a:pPr>
            <a:endParaRPr lang="en-US" sz="2400" dirty="0"/>
          </a:p>
        </p:txBody>
      </p:sp>
    </p:spTree>
    <p:extLst>
      <p:ext uri="{BB962C8B-B14F-4D97-AF65-F5344CB8AC3E}">
        <p14:creationId xmlns:p14="http://schemas.microsoft.com/office/powerpoint/2010/main" val="20007873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Getting data using </a:t>
            </a:r>
            <a:r>
              <a:rPr lang="en-US" b="1" dirty="0" err="1"/>
              <a:t>fseek</a:t>
            </a:r>
            <a:r>
              <a:rPr lang="en-US" b="1" dirty="0" smtClean="0"/>
              <a:t>()</a:t>
            </a:r>
            <a:endParaRPr lang="en-US" dirty="0"/>
          </a:p>
        </p:txBody>
      </p:sp>
      <p:sp>
        <p:nvSpPr>
          <p:cNvPr id="3" name="Content Placeholder 2"/>
          <p:cNvSpPr>
            <a:spLocks noGrp="1"/>
          </p:cNvSpPr>
          <p:nvPr>
            <p:ph idx="1"/>
          </p:nvPr>
        </p:nvSpPr>
        <p:spPr/>
        <p:txBody>
          <a:bodyPr>
            <a:normAutofit/>
          </a:bodyPr>
          <a:lstStyle/>
          <a:p>
            <a:pPr fontAlgn="base"/>
            <a:r>
              <a:rPr lang="en-US" sz="2400" dirty="0" smtClean="0"/>
              <a:t>If </a:t>
            </a:r>
            <a:r>
              <a:rPr lang="en-US" sz="2400" dirty="0"/>
              <a:t>you have many records inside a file and need to access a record at a specific position, you need to loop through all the records before it to get the record.</a:t>
            </a:r>
          </a:p>
          <a:p>
            <a:pPr fontAlgn="base"/>
            <a:r>
              <a:rPr lang="en-US" sz="2400" dirty="0"/>
              <a:t>This will waste a lot of memory and operation time. An easier way to get to the required data can be achieved using </a:t>
            </a:r>
            <a:r>
              <a:rPr lang="en-US" sz="2400" dirty="0" err="1"/>
              <a:t>fseek</a:t>
            </a:r>
            <a:r>
              <a:rPr lang="en-US" sz="2400" dirty="0"/>
              <a:t>().</a:t>
            </a:r>
          </a:p>
          <a:p>
            <a:pPr fontAlgn="base"/>
            <a:r>
              <a:rPr lang="en-US" sz="2400" dirty="0"/>
              <a:t>As the name suggests, </a:t>
            </a:r>
            <a:r>
              <a:rPr lang="en-US" sz="2400" dirty="0" err="1"/>
              <a:t>fseek</a:t>
            </a:r>
            <a:r>
              <a:rPr lang="en-US" sz="2400" dirty="0"/>
              <a:t>() seeks the cursor to the given record in the file.</a:t>
            </a:r>
          </a:p>
        </p:txBody>
      </p:sp>
    </p:spTree>
    <p:extLst>
      <p:ext uri="{BB962C8B-B14F-4D97-AF65-F5344CB8AC3E}">
        <p14:creationId xmlns:p14="http://schemas.microsoft.com/office/powerpoint/2010/main" val="6994090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Syntax of </a:t>
            </a:r>
            <a:r>
              <a:rPr lang="en-US" b="1" dirty="0" err="1"/>
              <a:t>fseek</a:t>
            </a:r>
            <a:r>
              <a:rPr lang="en-US" b="1" dirty="0" smtClean="0"/>
              <a:t>()</a:t>
            </a:r>
            <a:endParaRPr lang="en-US" dirty="0"/>
          </a:p>
        </p:txBody>
      </p:sp>
      <p:sp>
        <p:nvSpPr>
          <p:cNvPr id="3" name="Content Placeholder 2"/>
          <p:cNvSpPr>
            <a:spLocks noGrp="1"/>
          </p:cNvSpPr>
          <p:nvPr>
            <p:ph idx="1"/>
          </p:nvPr>
        </p:nvSpPr>
        <p:spPr/>
        <p:txBody>
          <a:bodyPr>
            <a:normAutofit/>
          </a:bodyPr>
          <a:lstStyle/>
          <a:p>
            <a:pPr fontAlgn="base"/>
            <a:r>
              <a:rPr lang="en-US" sz="2400" dirty="0" err="1" smtClean="0"/>
              <a:t>fseek</a:t>
            </a:r>
            <a:r>
              <a:rPr lang="en-US" sz="2400" dirty="0" smtClean="0"/>
              <a:t>(FILE </a:t>
            </a:r>
            <a:r>
              <a:rPr lang="en-US" sz="2400" dirty="0"/>
              <a:t>* stream, long </a:t>
            </a:r>
            <a:r>
              <a:rPr lang="en-US" sz="2400" dirty="0" err="1"/>
              <a:t>int</a:t>
            </a:r>
            <a:r>
              <a:rPr lang="en-US" sz="2400" dirty="0"/>
              <a:t> offset, </a:t>
            </a:r>
            <a:r>
              <a:rPr lang="en-US" sz="2400" dirty="0" err="1"/>
              <a:t>int</a:t>
            </a:r>
            <a:r>
              <a:rPr lang="en-US" sz="2400" dirty="0"/>
              <a:t> whence</a:t>
            </a:r>
            <a:r>
              <a:rPr lang="en-US" sz="2400" dirty="0" smtClean="0"/>
              <a:t>)</a:t>
            </a:r>
          </a:p>
          <a:p>
            <a:pPr fontAlgn="base"/>
            <a:r>
              <a:rPr lang="en-US" sz="2400" dirty="0" smtClean="0"/>
              <a:t>The </a:t>
            </a:r>
            <a:r>
              <a:rPr lang="en-US" sz="2400" dirty="0"/>
              <a:t>first parameter stream is the pointer to the file. The second parameter is the position of the record to be found, and the third parameter specifies the location where the offset starts.</a:t>
            </a:r>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938832942"/>
              </p:ext>
            </p:extLst>
          </p:nvPr>
        </p:nvGraphicFramePr>
        <p:xfrm>
          <a:off x="609600" y="4191000"/>
          <a:ext cx="8229600" cy="1917700"/>
        </p:xfrm>
        <a:graphic>
          <a:graphicData uri="http://schemas.openxmlformats.org/drawingml/2006/table">
            <a:tbl>
              <a:tblPr/>
              <a:tblGrid>
                <a:gridCol w="2286000"/>
                <a:gridCol w="5943600"/>
              </a:tblGrid>
              <a:tr h="0">
                <a:tc>
                  <a:txBody>
                    <a:bodyPr/>
                    <a:lstStyle/>
                    <a:p>
                      <a:pPr algn="l" fontAlgn="base"/>
                      <a:r>
                        <a:rPr lang="en-US" b="0">
                          <a:effectLst/>
                        </a:rPr>
                        <a:t>Whence</a:t>
                      </a:r>
                    </a:p>
                  </a:txBody>
                  <a:tcPr marL="63500" marR="50800" marT="95250" marB="8890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EAEAEC"/>
                    </a:solidFill>
                  </a:tcPr>
                </a:tc>
                <a:tc>
                  <a:txBody>
                    <a:bodyPr/>
                    <a:lstStyle/>
                    <a:p>
                      <a:pPr algn="l" fontAlgn="base"/>
                      <a:r>
                        <a:rPr lang="en-US" b="0">
                          <a:effectLst/>
                        </a:rPr>
                        <a:t>Meaning</a:t>
                      </a:r>
                    </a:p>
                  </a:txBody>
                  <a:tcPr marL="63500" marR="50800" marT="95250" marB="8890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EAEAEC"/>
                    </a:solidFill>
                  </a:tcPr>
                </a:tc>
              </a:tr>
              <a:tr h="0">
                <a:tc>
                  <a:txBody>
                    <a:bodyPr/>
                    <a:lstStyle/>
                    <a:p>
                      <a:pPr fontAlgn="base"/>
                      <a:r>
                        <a:rPr lang="en-US">
                          <a:effectLst/>
                        </a:rPr>
                        <a:t>SEEK_SET</a:t>
                      </a: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pPr fontAlgn="base"/>
                      <a:r>
                        <a:rPr lang="en-US">
                          <a:effectLst/>
                        </a:rPr>
                        <a:t>Starts the offset from the beginning of the file.</a:t>
                      </a: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r>
              <a:tr h="0">
                <a:tc>
                  <a:txBody>
                    <a:bodyPr/>
                    <a:lstStyle/>
                    <a:p>
                      <a:pPr fontAlgn="base"/>
                      <a:r>
                        <a:rPr lang="en-US">
                          <a:effectLst/>
                        </a:rPr>
                        <a:t>SEEK_END</a:t>
                      </a: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pPr fontAlgn="base"/>
                      <a:r>
                        <a:rPr lang="en-US">
                          <a:effectLst/>
                        </a:rPr>
                        <a:t>Starts the offset from the end of the file.</a:t>
                      </a: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r>
              <a:tr h="0">
                <a:tc>
                  <a:txBody>
                    <a:bodyPr/>
                    <a:lstStyle/>
                    <a:p>
                      <a:pPr fontAlgn="base"/>
                      <a:r>
                        <a:rPr lang="en-US">
                          <a:effectLst/>
                        </a:rPr>
                        <a:t>SEEK_CUR</a:t>
                      </a: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pPr fontAlgn="base"/>
                      <a:r>
                        <a:rPr lang="en-US" dirty="0">
                          <a:effectLst/>
                        </a:rPr>
                        <a:t>Starts the offset from the current location of the cursor in the file.</a:t>
                      </a: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72914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1. Text </a:t>
            </a:r>
            <a:r>
              <a:rPr lang="en-US" b="1" dirty="0" smtClean="0"/>
              <a:t>files</a:t>
            </a:r>
            <a:endParaRPr lang="en-US" dirty="0"/>
          </a:p>
        </p:txBody>
      </p:sp>
      <p:sp>
        <p:nvSpPr>
          <p:cNvPr id="3" name="Content Placeholder 2"/>
          <p:cNvSpPr>
            <a:spLocks noGrp="1"/>
          </p:cNvSpPr>
          <p:nvPr>
            <p:ph idx="1"/>
          </p:nvPr>
        </p:nvSpPr>
        <p:spPr/>
        <p:txBody>
          <a:bodyPr>
            <a:normAutofit/>
          </a:bodyPr>
          <a:lstStyle/>
          <a:p>
            <a:pPr fontAlgn="base"/>
            <a:r>
              <a:rPr lang="en-US" sz="2400" dirty="0" smtClean="0"/>
              <a:t>Text </a:t>
            </a:r>
            <a:r>
              <a:rPr lang="en-US" sz="2400" dirty="0"/>
              <a:t>files are the normal .txt files that you can easily create using Notepad or any simple text editors.</a:t>
            </a:r>
          </a:p>
          <a:p>
            <a:pPr fontAlgn="base"/>
            <a:r>
              <a:rPr lang="en-US" sz="2400" dirty="0"/>
              <a:t>When you open those files, you'll see all the contents within the file as plain text. You can easily edit or delete the contents.</a:t>
            </a:r>
          </a:p>
          <a:p>
            <a:pPr fontAlgn="base"/>
            <a:r>
              <a:rPr lang="en-US" sz="2400" dirty="0"/>
              <a:t>They take minimum effort to maintain, are easily readable, and provide least security and takes bigger storage space.</a:t>
            </a:r>
          </a:p>
          <a:p>
            <a:endParaRPr lang="en-US" sz="2400" dirty="0"/>
          </a:p>
        </p:txBody>
      </p:sp>
    </p:spTree>
    <p:extLst>
      <p:ext uri="{BB962C8B-B14F-4D97-AF65-F5344CB8AC3E}">
        <p14:creationId xmlns:p14="http://schemas.microsoft.com/office/powerpoint/2010/main" val="32924378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00598862"/>
              </p:ext>
            </p:extLst>
          </p:nvPr>
        </p:nvGraphicFramePr>
        <p:xfrm>
          <a:off x="762000" y="1600200"/>
          <a:ext cx="7543801" cy="4754880"/>
        </p:xfrm>
        <a:graphic>
          <a:graphicData uri="http://schemas.openxmlformats.org/drawingml/2006/table">
            <a:tbl>
              <a:tblPr firstRow="1" bandRow="1">
                <a:tableStyleId>{5C22544A-7EE6-4342-B048-85BDC9FD1C3A}</a:tableStyleId>
              </a:tblPr>
              <a:tblGrid>
                <a:gridCol w="2819400"/>
                <a:gridCol w="4724401"/>
              </a:tblGrid>
              <a:tr h="419254">
                <a:tc>
                  <a:txBody>
                    <a:bodyPr/>
                    <a:lstStyle/>
                    <a:p>
                      <a:r>
                        <a:rPr lang="en-US" sz="2400" dirty="0" smtClean="0"/>
                        <a:t>Statement</a:t>
                      </a:r>
                      <a:endParaRPr lang="en-US" sz="2400" dirty="0"/>
                    </a:p>
                  </a:txBody>
                  <a:tcPr/>
                </a:tc>
                <a:tc>
                  <a:txBody>
                    <a:bodyPr/>
                    <a:lstStyle/>
                    <a:p>
                      <a:r>
                        <a:rPr lang="en-US" sz="2400" dirty="0" smtClean="0"/>
                        <a:t>Meaning</a:t>
                      </a:r>
                    </a:p>
                  </a:txBody>
                  <a:tcPr/>
                </a:tc>
              </a:tr>
              <a:tr h="419254">
                <a:tc>
                  <a:txBody>
                    <a:bodyPr/>
                    <a:lstStyle/>
                    <a:p>
                      <a:r>
                        <a:rPr lang="en-US" sz="2400" dirty="0" err="1" smtClean="0"/>
                        <a:t>fseek</a:t>
                      </a:r>
                      <a:r>
                        <a:rPr lang="en-US" sz="2400" dirty="0" smtClean="0"/>
                        <a:t>(fp,0,0)</a:t>
                      </a:r>
                      <a:endParaRPr lang="en-US" sz="2400" dirty="0"/>
                    </a:p>
                  </a:txBody>
                  <a:tcPr/>
                </a:tc>
                <a:tc>
                  <a:txBody>
                    <a:bodyPr/>
                    <a:lstStyle/>
                    <a:p>
                      <a:r>
                        <a:rPr lang="en-US" sz="2400" dirty="0" smtClean="0"/>
                        <a:t>Go to the beginning</a:t>
                      </a:r>
                      <a:endParaRPr lang="en-US" sz="2400" dirty="0"/>
                    </a:p>
                  </a:txBody>
                  <a:tcPr/>
                </a:tc>
              </a:tr>
              <a:tr h="4192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err="1" smtClean="0"/>
                        <a:t>fseek</a:t>
                      </a:r>
                      <a:r>
                        <a:rPr lang="en-US" sz="2400" dirty="0" smtClean="0"/>
                        <a:t>(fp,0,1)</a:t>
                      </a:r>
                    </a:p>
                  </a:txBody>
                  <a:tcPr/>
                </a:tc>
                <a:tc>
                  <a:txBody>
                    <a:bodyPr/>
                    <a:lstStyle/>
                    <a:p>
                      <a:r>
                        <a:rPr lang="en-US" sz="2400" dirty="0" smtClean="0"/>
                        <a:t>Stay</a:t>
                      </a:r>
                      <a:r>
                        <a:rPr lang="en-US" sz="2400" baseline="0" dirty="0" smtClean="0"/>
                        <a:t> at current position</a:t>
                      </a:r>
                      <a:endParaRPr lang="en-US" sz="2400" dirty="0"/>
                    </a:p>
                  </a:txBody>
                  <a:tcPr/>
                </a:tc>
              </a:tr>
              <a:tr h="7236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err="1" smtClean="0"/>
                        <a:t>fseek</a:t>
                      </a:r>
                      <a:r>
                        <a:rPr lang="en-US" sz="2400" dirty="0" smtClean="0"/>
                        <a:t>(fp,0,2)</a:t>
                      </a:r>
                    </a:p>
                  </a:txBody>
                  <a:tcPr/>
                </a:tc>
                <a:tc>
                  <a:txBody>
                    <a:bodyPr/>
                    <a:lstStyle/>
                    <a:p>
                      <a:r>
                        <a:rPr lang="en-US" sz="2400" dirty="0" smtClean="0"/>
                        <a:t>Go to the end of file, past the</a:t>
                      </a:r>
                      <a:r>
                        <a:rPr lang="en-US" sz="2400" baseline="0" dirty="0" smtClean="0"/>
                        <a:t> last character of the file</a:t>
                      </a:r>
                      <a:endParaRPr lang="en-US" sz="2400" dirty="0"/>
                    </a:p>
                  </a:txBody>
                  <a:tcPr/>
                </a:tc>
              </a:tr>
              <a:tr h="4192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err="1" smtClean="0"/>
                        <a:t>fseek</a:t>
                      </a:r>
                      <a:r>
                        <a:rPr lang="en-US" sz="2400" dirty="0" smtClean="0"/>
                        <a:t>(fp,m,0)</a:t>
                      </a:r>
                    </a:p>
                  </a:txBody>
                  <a:tcPr/>
                </a:tc>
                <a:tc>
                  <a:txBody>
                    <a:bodyPr/>
                    <a:lstStyle/>
                    <a:p>
                      <a:r>
                        <a:rPr lang="en-US" sz="2400" dirty="0" smtClean="0"/>
                        <a:t>Move</a:t>
                      </a:r>
                      <a:r>
                        <a:rPr lang="en-US" sz="2400" baseline="0" dirty="0" smtClean="0"/>
                        <a:t> to (m+1)</a:t>
                      </a:r>
                      <a:r>
                        <a:rPr lang="en-US" sz="2400" baseline="0" dirty="0" err="1" smtClean="0"/>
                        <a:t>th</a:t>
                      </a:r>
                      <a:r>
                        <a:rPr lang="en-US" sz="2400" baseline="0" dirty="0" smtClean="0"/>
                        <a:t> byte in the file</a:t>
                      </a:r>
                      <a:endParaRPr lang="en-US" sz="2400" dirty="0"/>
                    </a:p>
                  </a:txBody>
                  <a:tcPr/>
                </a:tc>
              </a:tr>
              <a:tr h="4192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err="1" smtClean="0"/>
                        <a:t>fseek</a:t>
                      </a:r>
                      <a:r>
                        <a:rPr lang="en-US" sz="2400" dirty="0" smtClean="0"/>
                        <a:t>(fp,m,1)</a:t>
                      </a:r>
                    </a:p>
                  </a:txBody>
                  <a:tcPr/>
                </a:tc>
                <a:tc>
                  <a:txBody>
                    <a:bodyPr/>
                    <a:lstStyle/>
                    <a:p>
                      <a:r>
                        <a:rPr lang="en-US" sz="2400" dirty="0" smtClean="0"/>
                        <a:t>Go forward</a:t>
                      </a:r>
                      <a:r>
                        <a:rPr lang="en-US" sz="2400" baseline="0" dirty="0" smtClean="0"/>
                        <a:t> by m bytes</a:t>
                      </a:r>
                      <a:endParaRPr lang="en-US" sz="2400" dirty="0"/>
                    </a:p>
                  </a:txBody>
                  <a:tcPr/>
                </a:tc>
              </a:tr>
              <a:tr h="7236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err="1" smtClean="0"/>
                        <a:t>fseek</a:t>
                      </a:r>
                      <a:r>
                        <a:rPr lang="en-US" sz="2400" dirty="0" smtClean="0"/>
                        <a:t>(fp,-m,1)</a:t>
                      </a:r>
                    </a:p>
                  </a:txBody>
                  <a:tcPr/>
                </a:tc>
                <a:tc>
                  <a:txBody>
                    <a:bodyPr/>
                    <a:lstStyle/>
                    <a:p>
                      <a:r>
                        <a:rPr lang="en-US" sz="2400" dirty="0" smtClean="0"/>
                        <a:t>Go backward by m bytes from the current position</a:t>
                      </a:r>
                      <a:endParaRPr lang="en-US" sz="2400" dirty="0"/>
                    </a:p>
                  </a:txBody>
                  <a:tcPr/>
                </a:tc>
              </a:tr>
              <a:tr h="7236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err="1" smtClean="0"/>
                        <a:t>fseek</a:t>
                      </a:r>
                      <a:r>
                        <a:rPr lang="en-US" sz="2400" dirty="0" smtClean="0"/>
                        <a:t>(fp,-m,2)</a:t>
                      </a:r>
                    </a:p>
                  </a:txBody>
                  <a:tcPr/>
                </a:tc>
                <a:tc>
                  <a:txBody>
                    <a:bodyPr/>
                    <a:lstStyle/>
                    <a:p>
                      <a:r>
                        <a:rPr lang="en-US" sz="2400" dirty="0" smtClean="0"/>
                        <a:t>Go backward by</a:t>
                      </a:r>
                      <a:r>
                        <a:rPr lang="en-US" sz="2400" baseline="0" dirty="0" smtClean="0"/>
                        <a:t> m bytes from the end.</a:t>
                      </a:r>
                      <a:endParaRPr lang="en-US" sz="2400" dirty="0"/>
                    </a:p>
                  </a:txBody>
                  <a:tcPr/>
                </a:tc>
              </a:tr>
            </a:tbl>
          </a:graphicData>
        </a:graphic>
      </p:graphicFrame>
    </p:spTree>
    <p:extLst>
      <p:ext uri="{BB962C8B-B14F-4D97-AF65-F5344CB8AC3E}">
        <p14:creationId xmlns:p14="http://schemas.microsoft.com/office/powerpoint/2010/main" val="31698667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Autofit/>
          </a:bodyPr>
          <a:lstStyle/>
          <a:p>
            <a:pPr marL="0" indent="0">
              <a:buNone/>
            </a:pPr>
            <a:r>
              <a:rPr lang="en-US" sz="2400" dirty="0"/>
              <a:t>#include&lt;</a:t>
            </a:r>
            <a:r>
              <a:rPr lang="en-US" sz="2400" dirty="0" err="1"/>
              <a:t>stdio.h</a:t>
            </a:r>
            <a:r>
              <a:rPr lang="en-US" sz="2400" dirty="0"/>
              <a:t>&gt;</a:t>
            </a:r>
          </a:p>
          <a:p>
            <a:pPr marL="0" indent="0">
              <a:buNone/>
            </a:pPr>
            <a:r>
              <a:rPr lang="en-US" sz="2400" dirty="0"/>
              <a:t>#include&lt;</a:t>
            </a:r>
            <a:r>
              <a:rPr lang="en-US" sz="2400" dirty="0" err="1"/>
              <a:t>conio.h</a:t>
            </a:r>
            <a:r>
              <a:rPr lang="en-US" sz="2400" dirty="0"/>
              <a:t>&gt;</a:t>
            </a:r>
          </a:p>
          <a:p>
            <a:pPr marL="0" indent="0">
              <a:buNone/>
            </a:pPr>
            <a:r>
              <a:rPr lang="en-US" sz="2400" dirty="0"/>
              <a:t>void main()</a:t>
            </a:r>
          </a:p>
          <a:p>
            <a:pPr marL="0" indent="0">
              <a:buNone/>
            </a:pPr>
            <a:r>
              <a:rPr lang="en-US" sz="2400" dirty="0"/>
              <a:t>{</a:t>
            </a:r>
          </a:p>
          <a:p>
            <a:pPr marL="0" indent="0">
              <a:buNone/>
            </a:pPr>
            <a:r>
              <a:rPr lang="en-US" sz="2400" dirty="0"/>
              <a:t>	FILE *</a:t>
            </a:r>
            <a:r>
              <a:rPr lang="en-US" sz="2400" dirty="0" err="1"/>
              <a:t>fp</a:t>
            </a:r>
            <a:r>
              <a:rPr lang="en-US" sz="2400" dirty="0"/>
              <a:t>;</a:t>
            </a:r>
          </a:p>
          <a:p>
            <a:pPr marL="0" indent="0">
              <a:buNone/>
            </a:pPr>
            <a:r>
              <a:rPr lang="en-US" sz="2400" dirty="0"/>
              <a:t>	char </a:t>
            </a:r>
            <a:r>
              <a:rPr lang="en-US" sz="2400" dirty="0" err="1"/>
              <a:t>a,b</a:t>
            </a:r>
            <a:r>
              <a:rPr lang="en-US" sz="2400" dirty="0"/>
              <a:t>[50];</a:t>
            </a:r>
          </a:p>
          <a:p>
            <a:pPr marL="0" indent="0">
              <a:buNone/>
            </a:pPr>
            <a:r>
              <a:rPr lang="en-US" sz="2400" dirty="0"/>
              <a:t>	</a:t>
            </a:r>
            <a:r>
              <a:rPr lang="en-US" sz="2400" dirty="0" err="1"/>
              <a:t>fp</a:t>
            </a:r>
            <a:r>
              <a:rPr lang="en-US" sz="2400" dirty="0"/>
              <a:t>=</a:t>
            </a:r>
            <a:r>
              <a:rPr lang="en-US" sz="2400" dirty="0" err="1"/>
              <a:t>fopen</a:t>
            </a:r>
            <a:r>
              <a:rPr lang="en-US" sz="2400" dirty="0"/>
              <a:t>("</a:t>
            </a:r>
            <a:r>
              <a:rPr lang="en-US" sz="2400" dirty="0" err="1"/>
              <a:t>dest.txt","r</a:t>
            </a:r>
            <a:r>
              <a:rPr lang="en-US" sz="2400" dirty="0" smtClean="0"/>
              <a:t>");</a:t>
            </a:r>
            <a:endParaRPr lang="en-US" sz="2400" dirty="0"/>
          </a:p>
          <a:p>
            <a:pPr marL="0" indent="0">
              <a:buNone/>
            </a:pPr>
            <a:r>
              <a:rPr lang="en-US" sz="2400" dirty="0"/>
              <a:t>	</a:t>
            </a:r>
            <a:r>
              <a:rPr lang="en-US" sz="2400" dirty="0" err="1"/>
              <a:t>fgets</a:t>
            </a:r>
            <a:r>
              <a:rPr lang="en-US" sz="2400" dirty="0"/>
              <a:t>(b,50,fp);</a:t>
            </a:r>
          </a:p>
          <a:p>
            <a:pPr marL="0" indent="0">
              <a:buNone/>
            </a:pPr>
            <a:r>
              <a:rPr lang="en-US" sz="2400" dirty="0"/>
              <a:t>	</a:t>
            </a:r>
            <a:r>
              <a:rPr lang="en-US" sz="2400" dirty="0" err="1"/>
              <a:t>printf</a:t>
            </a:r>
            <a:r>
              <a:rPr lang="en-US" sz="2400" dirty="0"/>
              <a:t>("%</a:t>
            </a:r>
            <a:r>
              <a:rPr lang="en-US" sz="2400" dirty="0" err="1"/>
              <a:t>s",b</a:t>
            </a:r>
            <a:r>
              <a:rPr lang="en-US" sz="2400" dirty="0"/>
              <a:t>);</a:t>
            </a:r>
          </a:p>
          <a:p>
            <a:pPr marL="0" indent="0">
              <a:buNone/>
            </a:pPr>
            <a:r>
              <a:rPr lang="en-US" sz="2400" dirty="0"/>
              <a:t>	rewind(</a:t>
            </a:r>
            <a:r>
              <a:rPr lang="en-US" sz="2400" dirty="0" err="1"/>
              <a:t>fp</a:t>
            </a:r>
            <a:r>
              <a:rPr lang="en-US" sz="2400" dirty="0" smtClean="0"/>
              <a:t>);</a:t>
            </a:r>
            <a:r>
              <a:rPr lang="en-US" sz="2400" dirty="0"/>
              <a:t>		</a:t>
            </a:r>
          </a:p>
        </p:txBody>
      </p:sp>
    </p:spTree>
    <p:extLst>
      <p:ext uri="{BB962C8B-B14F-4D97-AF65-F5344CB8AC3E}">
        <p14:creationId xmlns:p14="http://schemas.microsoft.com/office/powerpoint/2010/main" val="2678773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76200" y="1036637"/>
            <a:ext cx="4114800" cy="5745163"/>
          </a:xfrm>
        </p:spPr>
        <p:txBody>
          <a:bodyPr>
            <a:noAutofit/>
          </a:bodyPr>
          <a:lstStyle/>
          <a:p>
            <a:pPr marL="0" indent="0">
              <a:buNone/>
            </a:pPr>
            <a:r>
              <a:rPr lang="en-US" sz="2400" dirty="0" smtClean="0"/>
              <a:t>	a=</a:t>
            </a:r>
            <a:r>
              <a:rPr lang="en-US" sz="2400" dirty="0" err="1" smtClean="0"/>
              <a:t>fgetc</a:t>
            </a:r>
            <a:r>
              <a:rPr lang="en-US" sz="2400" dirty="0" smtClean="0"/>
              <a:t>(</a:t>
            </a:r>
            <a:r>
              <a:rPr lang="en-US" sz="2400" dirty="0" err="1" smtClean="0"/>
              <a:t>fp</a:t>
            </a:r>
            <a:r>
              <a:rPr lang="en-US" sz="2400" dirty="0"/>
              <a:t>);</a:t>
            </a:r>
          </a:p>
          <a:p>
            <a:pPr marL="0" indent="0">
              <a:buNone/>
            </a:pPr>
            <a:r>
              <a:rPr lang="en-US" sz="2400" dirty="0"/>
              <a:t>	</a:t>
            </a:r>
            <a:r>
              <a:rPr lang="en-US" sz="2400" dirty="0" err="1"/>
              <a:t>printf</a:t>
            </a:r>
            <a:r>
              <a:rPr lang="en-US" sz="2400" dirty="0"/>
              <a:t>("\</a:t>
            </a:r>
            <a:r>
              <a:rPr lang="en-US" sz="2400" dirty="0" err="1"/>
              <a:t>n%c</a:t>
            </a:r>
            <a:r>
              <a:rPr lang="en-US" sz="2400" dirty="0"/>
              <a:t>",a);</a:t>
            </a:r>
          </a:p>
          <a:p>
            <a:pPr marL="0" indent="0">
              <a:buNone/>
            </a:pPr>
            <a:r>
              <a:rPr lang="en-US" sz="2400" dirty="0"/>
              <a:t>	</a:t>
            </a:r>
          </a:p>
          <a:p>
            <a:pPr marL="0" indent="0">
              <a:buNone/>
            </a:pPr>
            <a:r>
              <a:rPr lang="en-US" sz="2400" dirty="0"/>
              <a:t>	</a:t>
            </a:r>
            <a:r>
              <a:rPr lang="en-US" sz="2400" dirty="0" err="1"/>
              <a:t>fseek</a:t>
            </a:r>
            <a:r>
              <a:rPr lang="en-US" sz="2400" dirty="0"/>
              <a:t>(fp,6,0);</a:t>
            </a:r>
          </a:p>
          <a:p>
            <a:pPr marL="0" indent="0">
              <a:buNone/>
            </a:pPr>
            <a:r>
              <a:rPr lang="en-US" sz="2400" dirty="0"/>
              <a:t>	</a:t>
            </a:r>
          </a:p>
          <a:p>
            <a:pPr marL="0" indent="0">
              <a:buNone/>
            </a:pPr>
            <a:r>
              <a:rPr lang="en-US" sz="2400" dirty="0"/>
              <a:t>	a=</a:t>
            </a:r>
            <a:r>
              <a:rPr lang="en-US" sz="2400" dirty="0" err="1"/>
              <a:t>fgetc</a:t>
            </a:r>
            <a:r>
              <a:rPr lang="en-US" sz="2400" dirty="0"/>
              <a:t>(</a:t>
            </a:r>
            <a:r>
              <a:rPr lang="en-US" sz="2400" dirty="0" err="1"/>
              <a:t>fp</a:t>
            </a:r>
            <a:r>
              <a:rPr lang="en-US" sz="2400" dirty="0"/>
              <a:t>);</a:t>
            </a:r>
          </a:p>
          <a:p>
            <a:pPr marL="0" indent="0">
              <a:buNone/>
            </a:pPr>
            <a:r>
              <a:rPr lang="en-US" sz="2400" dirty="0"/>
              <a:t>	</a:t>
            </a:r>
            <a:r>
              <a:rPr lang="en-US" sz="2400" dirty="0" err="1"/>
              <a:t>printf</a:t>
            </a:r>
            <a:r>
              <a:rPr lang="en-US" sz="2400" dirty="0"/>
              <a:t>("\</a:t>
            </a:r>
            <a:r>
              <a:rPr lang="en-US" sz="2400" dirty="0" err="1"/>
              <a:t>n%c</a:t>
            </a:r>
            <a:r>
              <a:rPr lang="en-US" sz="2400" dirty="0"/>
              <a:t>",a);</a:t>
            </a:r>
          </a:p>
          <a:p>
            <a:pPr marL="0" indent="0">
              <a:buNone/>
            </a:pPr>
            <a:r>
              <a:rPr lang="en-US" sz="2400" dirty="0"/>
              <a:t>	</a:t>
            </a:r>
          </a:p>
          <a:p>
            <a:pPr marL="0" indent="0">
              <a:buNone/>
            </a:pPr>
            <a:r>
              <a:rPr lang="en-US" sz="2400" dirty="0"/>
              <a:t>	</a:t>
            </a:r>
            <a:r>
              <a:rPr lang="en-US" sz="2400" dirty="0" err="1"/>
              <a:t>fseek</a:t>
            </a:r>
            <a:r>
              <a:rPr lang="en-US" sz="2400" dirty="0"/>
              <a:t>(fp,-2,2);</a:t>
            </a:r>
          </a:p>
          <a:p>
            <a:pPr marL="0" indent="0">
              <a:buNone/>
            </a:pPr>
            <a:r>
              <a:rPr lang="en-US" sz="2400" dirty="0"/>
              <a:t>	a=</a:t>
            </a:r>
            <a:r>
              <a:rPr lang="en-US" sz="2400" dirty="0" err="1"/>
              <a:t>fgetc</a:t>
            </a:r>
            <a:r>
              <a:rPr lang="en-US" sz="2400" dirty="0"/>
              <a:t>(</a:t>
            </a:r>
            <a:r>
              <a:rPr lang="en-US" sz="2400" dirty="0" err="1"/>
              <a:t>fp</a:t>
            </a:r>
            <a:r>
              <a:rPr lang="en-US" sz="2400" dirty="0"/>
              <a:t>);</a:t>
            </a:r>
          </a:p>
          <a:p>
            <a:pPr marL="0" indent="0">
              <a:buNone/>
            </a:pPr>
            <a:r>
              <a:rPr lang="en-US" sz="2400" dirty="0"/>
              <a:t>	</a:t>
            </a:r>
            <a:r>
              <a:rPr lang="en-US" sz="2400" dirty="0" err="1"/>
              <a:t>printf</a:t>
            </a:r>
            <a:r>
              <a:rPr lang="en-US" sz="2400" dirty="0"/>
              <a:t>("\</a:t>
            </a:r>
            <a:r>
              <a:rPr lang="en-US" sz="2400" dirty="0" err="1"/>
              <a:t>n%c</a:t>
            </a:r>
            <a:r>
              <a:rPr lang="en-US" sz="2400" dirty="0"/>
              <a:t>",a);</a:t>
            </a:r>
          </a:p>
          <a:p>
            <a:pPr marL="0" indent="0">
              <a:buNone/>
            </a:pPr>
            <a:r>
              <a:rPr lang="en-US" sz="2400" dirty="0"/>
              <a:t>	</a:t>
            </a:r>
            <a:r>
              <a:rPr lang="en-US" sz="2400" dirty="0" err="1"/>
              <a:t>fclose</a:t>
            </a:r>
            <a:r>
              <a:rPr lang="en-US" sz="2400" dirty="0"/>
              <a:t>(</a:t>
            </a:r>
            <a:r>
              <a:rPr lang="en-US" sz="2400" dirty="0" err="1"/>
              <a:t>fp</a:t>
            </a:r>
            <a:r>
              <a:rPr lang="en-US" sz="2400" dirty="0" smtClean="0"/>
              <a:t>);</a:t>
            </a:r>
          </a:p>
          <a:p>
            <a:pPr marL="0" indent="0">
              <a:buNone/>
            </a:pPr>
            <a:r>
              <a:rPr lang="en-US" sz="2400" dirty="0"/>
              <a:t>	</a:t>
            </a:r>
            <a:r>
              <a:rPr lang="en-US" sz="2400" dirty="0" smtClean="0"/>
              <a:t>}</a:t>
            </a:r>
            <a:endParaRPr lang="en-US" sz="24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40739" b="74811"/>
          <a:stretch/>
        </p:blipFill>
        <p:spPr bwMode="auto">
          <a:xfrm>
            <a:off x="3200400" y="3274979"/>
            <a:ext cx="5791199" cy="1512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545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2237"/>
            <a:ext cx="8382000" cy="6507163"/>
          </a:xfrm>
        </p:spPr>
        <p:txBody>
          <a:bodyPr>
            <a:noAutofit/>
          </a:bodyPr>
          <a:lstStyle/>
          <a:p>
            <a:pPr marL="0" indent="0">
              <a:buNone/>
            </a:pPr>
            <a:r>
              <a:rPr lang="en-US" sz="2400" dirty="0"/>
              <a:t>#include &lt;</a:t>
            </a:r>
            <a:r>
              <a:rPr lang="en-US" sz="2400" dirty="0" err="1"/>
              <a:t>stdio.h</a:t>
            </a:r>
            <a:r>
              <a:rPr lang="en-US" sz="2400" dirty="0"/>
              <a:t>&gt;</a:t>
            </a:r>
          </a:p>
          <a:p>
            <a:pPr marL="0" indent="0">
              <a:buNone/>
            </a:pPr>
            <a:r>
              <a:rPr lang="en-US" sz="2400" dirty="0"/>
              <a:t>#include &lt;</a:t>
            </a:r>
            <a:r>
              <a:rPr lang="en-US" sz="2400" dirty="0" err="1"/>
              <a:t>stdlib.h</a:t>
            </a:r>
            <a:r>
              <a:rPr lang="en-US" sz="2400" dirty="0"/>
              <a:t>&gt;</a:t>
            </a:r>
          </a:p>
          <a:p>
            <a:pPr marL="0" indent="0">
              <a:buNone/>
            </a:pPr>
            <a:r>
              <a:rPr lang="en-US" sz="2400" dirty="0" err="1"/>
              <a:t>struct</a:t>
            </a:r>
            <a:r>
              <a:rPr lang="en-US" sz="2400" dirty="0"/>
              <a:t> </a:t>
            </a:r>
            <a:r>
              <a:rPr lang="en-US" sz="2400" dirty="0" err="1"/>
              <a:t>threeNum</a:t>
            </a:r>
            <a:endParaRPr lang="en-US" sz="2400" dirty="0"/>
          </a:p>
          <a:p>
            <a:pPr marL="0" indent="0">
              <a:buNone/>
            </a:pPr>
            <a:r>
              <a:rPr lang="en-US" sz="2400" dirty="0"/>
              <a:t>{</a:t>
            </a:r>
          </a:p>
          <a:p>
            <a:pPr marL="0" indent="0">
              <a:buNone/>
            </a:pPr>
            <a:r>
              <a:rPr lang="en-US" sz="2400" dirty="0"/>
              <a:t>   </a:t>
            </a:r>
            <a:r>
              <a:rPr lang="en-US" sz="2400" dirty="0" err="1"/>
              <a:t>int</a:t>
            </a:r>
            <a:r>
              <a:rPr lang="en-US" sz="2400" dirty="0"/>
              <a:t> n1, n2, n3;</a:t>
            </a:r>
          </a:p>
          <a:p>
            <a:pPr marL="0" indent="0">
              <a:buNone/>
            </a:pPr>
            <a:r>
              <a:rPr lang="en-US" sz="2400" dirty="0"/>
              <a:t>};</a:t>
            </a:r>
          </a:p>
          <a:p>
            <a:pPr marL="0" indent="0">
              <a:buNone/>
            </a:pPr>
            <a:r>
              <a:rPr lang="en-US" sz="2400" dirty="0" err="1"/>
              <a:t>int</a:t>
            </a:r>
            <a:r>
              <a:rPr lang="en-US" sz="2400" dirty="0"/>
              <a:t> main()</a:t>
            </a:r>
          </a:p>
          <a:p>
            <a:pPr marL="0" indent="0">
              <a:buNone/>
            </a:pPr>
            <a:r>
              <a:rPr lang="en-US" sz="2400" dirty="0"/>
              <a:t>{</a:t>
            </a:r>
          </a:p>
          <a:p>
            <a:pPr marL="0" indent="0">
              <a:buNone/>
            </a:pPr>
            <a:r>
              <a:rPr lang="en-US" sz="2400" dirty="0"/>
              <a:t>   </a:t>
            </a:r>
            <a:r>
              <a:rPr lang="en-US" sz="2400" dirty="0" err="1"/>
              <a:t>int</a:t>
            </a:r>
            <a:r>
              <a:rPr lang="en-US" sz="2400" dirty="0"/>
              <a:t> n;</a:t>
            </a:r>
          </a:p>
          <a:p>
            <a:pPr marL="0" indent="0">
              <a:buNone/>
            </a:pPr>
            <a:r>
              <a:rPr lang="en-US" sz="2400" dirty="0"/>
              <a:t>   </a:t>
            </a:r>
            <a:r>
              <a:rPr lang="en-US" sz="2400" dirty="0" err="1"/>
              <a:t>struct</a:t>
            </a:r>
            <a:r>
              <a:rPr lang="en-US" sz="2400" dirty="0"/>
              <a:t> </a:t>
            </a:r>
            <a:r>
              <a:rPr lang="en-US" sz="2400" dirty="0" err="1"/>
              <a:t>threeNum</a:t>
            </a:r>
            <a:r>
              <a:rPr lang="en-US" sz="2400" dirty="0"/>
              <a:t> </a:t>
            </a:r>
            <a:r>
              <a:rPr lang="en-US" sz="2400" dirty="0" err="1"/>
              <a:t>num</a:t>
            </a:r>
            <a:r>
              <a:rPr lang="en-US" sz="2400" dirty="0"/>
              <a:t>;</a:t>
            </a:r>
          </a:p>
          <a:p>
            <a:pPr marL="0" indent="0">
              <a:buNone/>
            </a:pPr>
            <a:r>
              <a:rPr lang="en-US" sz="2400" dirty="0"/>
              <a:t>   FILE *</a:t>
            </a:r>
            <a:r>
              <a:rPr lang="en-US" sz="2400" dirty="0" err="1"/>
              <a:t>fptr</a:t>
            </a:r>
            <a:r>
              <a:rPr lang="en-US" sz="2400" dirty="0"/>
              <a:t>;</a:t>
            </a:r>
          </a:p>
          <a:p>
            <a:pPr marL="0" indent="0">
              <a:buNone/>
            </a:pPr>
            <a:r>
              <a:rPr lang="en-US" sz="2400" dirty="0"/>
              <a:t>   if ((</a:t>
            </a:r>
            <a:r>
              <a:rPr lang="en-US" sz="2400" dirty="0" err="1"/>
              <a:t>fptr</a:t>
            </a:r>
            <a:r>
              <a:rPr lang="en-US" sz="2400" dirty="0"/>
              <a:t> = </a:t>
            </a:r>
            <a:r>
              <a:rPr lang="en-US" sz="2400" dirty="0" err="1"/>
              <a:t>fopen</a:t>
            </a:r>
            <a:r>
              <a:rPr lang="en-US" sz="2400" dirty="0"/>
              <a:t>("C:\\program.bin","</a:t>
            </a:r>
            <a:r>
              <a:rPr lang="en-US" sz="2400" dirty="0" err="1"/>
              <a:t>rb</a:t>
            </a:r>
            <a:r>
              <a:rPr lang="en-US" sz="2400" dirty="0"/>
              <a:t>")) == NULL){</a:t>
            </a:r>
          </a:p>
          <a:p>
            <a:pPr marL="0" indent="0">
              <a:buNone/>
            </a:pPr>
            <a:r>
              <a:rPr lang="en-US" sz="2400" dirty="0"/>
              <a:t>       </a:t>
            </a:r>
            <a:r>
              <a:rPr lang="en-US" sz="2400" dirty="0" err="1"/>
              <a:t>printf</a:t>
            </a:r>
            <a:r>
              <a:rPr lang="en-US" sz="2400" dirty="0"/>
              <a:t>("Error! opening file</a:t>
            </a:r>
            <a:r>
              <a:rPr lang="en-US" sz="2400" dirty="0" smtClean="0"/>
              <a:t>");</a:t>
            </a:r>
            <a:endParaRPr lang="en-US" sz="2400" dirty="0"/>
          </a:p>
          <a:p>
            <a:pPr marL="0" indent="0">
              <a:buNone/>
            </a:pPr>
            <a:r>
              <a:rPr lang="en-US" sz="2400" dirty="0"/>
              <a:t>       exit(1);</a:t>
            </a:r>
          </a:p>
          <a:p>
            <a:pPr marL="0" indent="0">
              <a:buNone/>
            </a:pPr>
            <a:r>
              <a:rPr lang="en-US" sz="2400" dirty="0"/>
              <a:t>   </a:t>
            </a:r>
            <a:r>
              <a:rPr lang="en-US" sz="2400" dirty="0" smtClean="0"/>
              <a:t>}</a:t>
            </a:r>
            <a:endParaRPr lang="en-US" sz="2400" dirty="0"/>
          </a:p>
        </p:txBody>
      </p:sp>
    </p:spTree>
    <p:extLst>
      <p:ext uri="{BB962C8B-B14F-4D97-AF65-F5344CB8AC3E}">
        <p14:creationId xmlns:p14="http://schemas.microsoft.com/office/powerpoint/2010/main" val="33080863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400" dirty="0"/>
              <a:t> </a:t>
            </a:r>
            <a:r>
              <a:rPr lang="en-US" sz="2400" dirty="0" smtClean="0"/>
              <a:t>   </a:t>
            </a:r>
            <a:r>
              <a:rPr lang="en-US" sz="2400" dirty="0"/>
              <a:t>// Moves the cursor to the end of the file</a:t>
            </a:r>
          </a:p>
          <a:p>
            <a:pPr marL="0" indent="0">
              <a:buNone/>
            </a:pPr>
            <a:r>
              <a:rPr lang="en-US" sz="2400" dirty="0"/>
              <a:t>   </a:t>
            </a:r>
            <a:r>
              <a:rPr lang="en-US" sz="2400" dirty="0" err="1"/>
              <a:t>fseek</a:t>
            </a:r>
            <a:r>
              <a:rPr lang="en-US" sz="2400" dirty="0"/>
              <a:t>(</a:t>
            </a:r>
            <a:r>
              <a:rPr lang="en-US" sz="2400" dirty="0" err="1"/>
              <a:t>fptr</a:t>
            </a:r>
            <a:r>
              <a:rPr lang="en-US" sz="2400" dirty="0"/>
              <a:t>, -</a:t>
            </a:r>
            <a:r>
              <a:rPr lang="en-US" sz="2400" dirty="0" err="1"/>
              <a:t>sizeof</a:t>
            </a:r>
            <a:r>
              <a:rPr lang="en-US" sz="2400" dirty="0"/>
              <a:t>(</a:t>
            </a:r>
            <a:r>
              <a:rPr lang="en-US" sz="2400" dirty="0" err="1"/>
              <a:t>struct</a:t>
            </a:r>
            <a:r>
              <a:rPr lang="en-US" sz="2400" dirty="0"/>
              <a:t> </a:t>
            </a:r>
            <a:r>
              <a:rPr lang="en-US" sz="2400" dirty="0" err="1"/>
              <a:t>threeNum</a:t>
            </a:r>
            <a:r>
              <a:rPr lang="en-US" sz="2400" dirty="0"/>
              <a:t>), SEEK_END);</a:t>
            </a:r>
          </a:p>
          <a:p>
            <a:pPr marL="0" indent="0">
              <a:buNone/>
            </a:pPr>
            <a:r>
              <a:rPr lang="en-US" sz="2400" dirty="0"/>
              <a:t>   for(n = 1; n &lt; 5; ++n)</a:t>
            </a:r>
          </a:p>
          <a:p>
            <a:pPr marL="0" indent="0">
              <a:buNone/>
            </a:pPr>
            <a:r>
              <a:rPr lang="en-US" sz="2400" dirty="0"/>
              <a:t>   {</a:t>
            </a:r>
          </a:p>
          <a:p>
            <a:pPr marL="0" indent="0">
              <a:buNone/>
            </a:pPr>
            <a:r>
              <a:rPr lang="en-US" sz="2400" dirty="0"/>
              <a:t>      </a:t>
            </a:r>
            <a:r>
              <a:rPr lang="en-US" sz="2400" dirty="0" err="1"/>
              <a:t>fread</a:t>
            </a:r>
            <a:r>
              <a:rPr lang="en-US" sz="2400" dirty="0"/>
              <a:t>(&amp;</a:t>
            </a:r>
            <a:r>
              <a:rPr lang="en-US" sz="2400" dirty="0" err="1"/>
              <a:t>num</a:t>
            </a:r>
            <a:r>
              <a:rPr lang="en-US" sz="2400" dirty="0"/>
              <a:t>, </a:t>
            </a:r>
            <a:r>
              <a:rPr lang="en-US" sz="2400" dirty="0" err="1"/>
              <a:t>sizeof</a:t>
            </a:r>
            <a:r>
              <a:rPr lang="en-US" sz="2400" dirty="0"/>
              <a:t>(</a:t>
            </a:r>
            <a:r>
              <a:rPr lang="en-US" sz="2400" dirty="0" err="1"/>
              <a:t>struct</a:t>
            </a:r>
            <a:r>
              <a:rPr lang="en-US" sz="2400" dirty="0"/>
              <a:t> </a:t>
            </a:r>
            <a:r>
              <a:rPr lang="en-US" sz="2400" dirty="0" err="1"/>
              <a:t>threeNum</a:t>
            </a:r>
            <a:r>
              <a:rPr lang="en-US" sz="2400" dirty="0"/>
              <a:t>), 1, </a:t>
            </a:r>
            <a:r>
              <a:rPr lang="en-US" sz="2400" dirty="0" err="1"/>
              <a:t>fptr</a:t>
            </a:r>
            <a:r>
              <a:rPr lang="en-US" sz="2400" dirty="0"/>
              <a:t>); </a:t>
            </a:r>
          </a:p>
          <a:p>
            <a:pPr marL="0" indent="0">
              <a:buNone/>
            </a:pPr>
            <a:r>
              <a:rPr lang="en-US" sz="2400" dirty="0"/>
              <a:t>      </a:t>
            </a:r>
            <a:r>
              <a:rPr lang="en-US" sz="2400" dirty="0" err="1"/>
              <a:t>printf</a:t>
            </a:r>
            <a:r>
              <a:rPr lang="en-US" sz="2400" dirty="0"/>
              <a:t>("n1: %d\tn2: %d\tn3: %d\n", num.n1, num.n2, num.n3);</a:t>
            </a:r>
          </a:p>
          <a:p>
            <a:pPr marL="0" indent="0">
              <a:buNone/>
            </a:pPr>
            <a:r>
              <a:rPr lang="en-US" sz="2400" dirty="0"/>
              <a:t>      </a:t>
            </a:r>
            <a:r>
              <a:rPr lang="en-US" sz="2400" dirty="0" err="1"/>
              <a:t>fseek</a:t>
            </a:r>
            <a:r>
              <a:rPr lang="en-US" sz="2400" dirty="0"/>
              <a:t>(</a:t>
            </a:r>
            <a:r>
              <a:rPr lang="en-US" sz="2400" dirty="0" err="1"/>
              <a:t>fptr</a:t>
            </a:r>
            <a:r>
              <a:rPr lang="en-US" sz="2400" dirty="0"/>
              <a:t>, -2*</a:t>
            </a:r>
            <a:r>
              <a:rPr lang="en-US" sz="2400" dirty="0" err="1"/>
              <a:t>sizeof</a:t>
            </a:r>
            <a:r>
              <a:rPr lang="en-US" sz="2400" dirty="0"/>
              <a:t>(</a:t>
            </a:r>
            <a:r>
              <a:rPr lang="en-US" sz="2400" dirty="0" err="1"/>
              <a:t>struct</a:t>
            </a:r>
            <a:r>
              <a:rPr lang="en-US" sz="2400" dirty="0"/>
              <a:t> </a:t>
            </a:r>
            <a:r>
              <a:rPr lang="en-US" sz="2400" dirty="0" err="1"/>
              <a:t>threeNum</a:t>
            </a:r>
            <a:r>
              <a:rPr lang="en-US" sz="2400" dirty="0"/>
              <a:t>), SEEK_CUR);</a:t>
            </a:r>
          </a:p>
          <a:p>
            <a:pPr marL="0" indent="0">
              <a:buNone/>
            </a:pPr>
            <a:r>
              <a:rPr lang="en-US" sz="2400" dirty="0"/>
              <a:t>   }</a:t>
            </a:r>
          </a:p>
          <a:p>
            <a:pPr marL="0" indent="0">
              <a:buNone/>
            </a:pPr>
            <a:r>
              <a:rPr lang="en-US" sz="2400" dirty="0"/>
              <a:t>   </a:t>
            </a:r>
            <a:r>
              <a:rPr lang="en-US" sz="2400" dirty="0" err="1"/>
              <a:t>fclose</a:t>
            </a:r>
            <a:r>
              <a:rPr lang="en-US" sz="2400" dirty="0"/>
              <a:t>(</a:t>
            </a:r>
            <a:r>
              <a:rPr lang="en-US" sz="2400" dirty="0" err="1"/>
              <a:t>fptr</a:t>
            </a:r>
            <a:r>
              <a:rPr lang="en-US" sz="2400" dirty="0"/>
              <a:t>); </a:t>
            </a:r>
          </a:p>
          <a:p>
            <a:pPr marL="0" indent="0">
              <a:buNone/>
            </a:pPr>
            <a:r>
              <a:rPr lang="en-US" sz="2400" dirty="0"/>
              <a:t>   return 0;</a:t>
            </a:r>
          </a:p>
          <a:p>
            <a:pPr marL="0" indent="0">
              <a:buNone/>
            </a:pPr>
            <a:r>
              <a:rPr lang="en-US" sz="2400" dirty="0"/>
              <a:t>}</a:t>
            </a:r>
          </a:p>
        </p:txBody>
      </p:sp>
    </p:spTree>
    <p:extLst>
      <p:ext uri="{BB962C8B-B14F-4D97-AF65-F5344CB8AC3E}">
        <p14:creationId xmlns:p14="http://schemas.microsoft.com/office/powerpoint/2010/main" val="208762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2. Binary </a:t>
            </a:r>
            <a:r>
              <a:rPr lang="en-US" b="1" dirty="0" smtClean="0"/>
              <a:t>files</a:t>
            </a:r>
            <a:endParaRPr lang="en-US" dirty="0"/>
          </a:p>
        </p:txBody>
      </p:sp>
      <p:sp>
        <p:nvSpPr>
          <p:cNvPr id="3" name="Content Placeholder 2"/>
          <p:cNvSpPr>
            <a:spLocks noGrp="1"/>
          </p:cNvSpPr>
          <p:nvPr>
            <p:ph idx="1"/>
          </p:nvPr>
        </p:nvSpPr>
        <p:spPr/>
        <p:txBody>
          <a:bodyPr>
            <a:normAutofit/>
          </a:bodyPr>
          <a:lstStyle/>
          <a:p>
            <a:pPr fontAlgn="base"/>
            <a:r>
              <a:rPr lang="en-US" sz="2400" dirty="0" smtClean="0"/>
              <a:t>Binary </a:t>
            </a:r>
            <a:r>
              <a:rPr lang="en-US" sz="2400" dirty="0"/>
              <a:t>files are mostly the .bin files in your computer.</a:t>
            </a:r>
          </a:p>
          <a:p>
            <a:pPr fontAlgn="base"/>
            <a:r>
              <a:rPr lang="en-US" sz="2400" dirty="0"/>
              <a:t>Instead of storing data in plain text, they store it in the binary form (0's and 1's).</a:t>
            </a:r>
          </a:p>
          <a:p>
            <a:pPr fontAlgn="base"/>
            <a:r>
              <a:rPr lang="en-US" sz="2400" dirty="0"/>
              <a:t>They can hold higher amount of data, are not readable easily and provides a better security than text files.</a:t>
            </a:r>
          </a:p>
          <a:p>
            <a:endParaRPr lang="en-US" sz="2400" dirty="0"/>
          </a:p>
        </p:txBody>
      </p:sp>
    </p:spTree>
    <p:extLst>
      <p:ext uri="{BB962C8B-B14F-4D97-AF65-F5344CB8AC3E}">
        <p14:creationId xmlns:p14="http://schemas.microsoft.com/office/powerpoint/2010/main" val="260024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File </a:t>
            </a:r>
            <a:r>
              <a:rPr lang="en-US" b="1" dirty="0" smtClean="0"/>
              <a:t>Operations</a:t>
            </a:r>
            <a:endParaRPr lang="en-US" dirty="0"/>
          </a:p>
        </p:txBody>
      </p:sp>
      <p:sp>
        <p:nvSpPr>
          <p:cNvPr id="3" name="Content Placeholder 2"/>
          <p:cNvSpPr>
            <a:spLocks noGrp="1"/>
          </p:cNvSpPr>
          <p:nvPr>
            <p:ph idx="1"/>
          </p:nvPr>
        </p:nvSpPr>
        <p:spPr/>
        <p:txBody>
          <a:bodyPr>
            <a:normAutofit/>
          </a:bodyPr>
          <a:lstStyle/>
          <a:p>
            <a:pPr fontAlgn="base"/>
            <a:r>
              <a:rPr lang="en-US" sz="2400" dirty="0" smtClean="0"/>
              <a:t>In </a:t>
            </a:r>
            <a:r>
              <a:rPr lang="en-US" sz="2400" dirty="0"/>
              <a:t>C, you can perform four major operations on the file, either text or binary:</a:t>
            </a:r>
          </a:p>
          <a:p>
            <a:pPr fontAlgn="base"/>
            <a:r>
              <a:rPr lang="en-US" sz="2400" dirty="0"/>
              <a:t>Creating a new file</a:t>
            </a:r>
          </a:p>
          <a:p>
            <a:pPr fontAlgn="base"/>
            <a:r>
              <a:rPr lang="en-US" sz="2400" dirty="0"/>
              <a:t>Opening an existing file</a:t>
            </a:r>
          </a:p>
          <a:p>
            <a:pPr fontAlgn="base"/>
            <a:r>
              <a:rPr lang="en-US" sz="2400" dirty="0"/>
              <a:t>Closing a file</a:t>
            </a:r>
          </a:p>
          <a:p>
            <a:pPr fontAlgn="base"/>
            <a:r>
              <a:rPr lang="en-US" sz="2400" dirty="0"/>
              <a:t>Reading from and writing information to a file</a:t>
            </a:r>
          </a:p>
          <a:p>
            <a:endParaRPr lang="en-US" sz="2400" dirty="0"/>
          </a:p>
        </p:txBody>
      </p:sp>
    </p:spTree>
    <p:extLst>
      <p:ext uri="{BB962C8B-B14F-4D97-AF65-F5344CB8AC3E}">
        <p14:creationId xmlns:p14="http://schemas.microsoft.com/office/powerpoint/2010/main" val="2706909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Working with </a:t>
            </a:r>
            <a:r>
              <a:rPr lang="en-US" b="1" dirty="0" smtClean="0"/>
              <a:t>files</a:t>
            </a:r>
            <a:endParaRPr lang="en-US" dirty="0"/>
          </a:p>
        </p:txBody>
      </p:sp>
      <p:sp>
        <p:nvSpPr>
          <p:cNvPr id="3" name="Content Placeholder 2"/>
          <p:cNvSpPr>
            <a:spLocks noGrp="1"/>
          </p:cNvSpPr>
          <p:nvPr>
            <p:ph idx="1"/>
          </p:nvPr>
        </p:nvSpPr>
        <p:spPr/>
        <p:txBody>
          <a:bodyPr>
            <a:normAutofit/>
          </a:bodyPr>
          <a:lstStyle/>
          <a:p>
            <a:pPr fontAlgn="base"/>
            <a:r>
              <a:rPr lang="en-US" sz="2400" dirty="0" smtClean="0"/>
              <a:t>When </a:t>
            </a:r>
            <a:r>
              <a:rPr lang="en-US" sz="2400" dirty="0"/>
              <a:t>working with files, you need to declare a pointer of type file. This declaration is needed for communication between the file and program.</a:t>
            </a:r>
          </a:p>
          <a:p>
            <a:r>
              <a:rPr lang="en-US" sz="2400" dirty="0"/>
              <a:t>FILE *</a:t>
            </a:r>
            <a:r>
              <a:rPr lang="en-US" sz="2400" dirty="0" err="1"/>
              <a:t>fptr</a:t>
            </a:r>
            <a:r>
              <a:rPr lang="en-US" sz="2400" dirty="0"/>
              <a:t>;</a:t>
            </a:r>
          </a:p>
        </p:txBody>
      </p:sp>
    </p:spTree>
    <p:extLst>
      <p:ext uri="{BB962C8B-B14F-4D97-AF65-F5344CB8AC3E}">
        <p14:creationId xmlns:p14="http://schemas.microsoft.com/office/powerpoint/2010/main" val="1481294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Opening a file - for creation and </a:t>
            </a:r>
            <a:r>
              <a:rPr lang="en-US" b="1" dirty="0" smtClean="0"/>
              <a:t>edit</a:t>
            </a:r>
            <a:endParaRPr lang="en-US" dirty="0"/>
          </a:p>
        </p:txBody>
      </p:sp>
      <p:sp>
        <p:nvSpPr>
          <p:cNvPr id="3" name="Content Placeholder 2"/>
          <p:cNvSpPr>
            <a:spLocks noGrp="1"/>
          </p:cNvSpPr>
          <p:nvPr>
            <p:ph idx="1"/>
          </p:nvPr>
        </p:nvSpPr>
        <p:spPr/>
        <p:txBody>
          <a:bodyPr>
            <a:noAutofit/>
          </a:bodyPr>
          <a:lstStyle/>
          <a:p>
            <a:pPr fontAlgn="base"/>
            <a:r>
              <a:rPr lang="en-US" sz="2400" dirty="0" smtClean="0"/>
              <a:t>Opening </a:t>
            </a:r>
            <a:r>
              <a:rPr lang="en-US" sz="2400" dirty="0"/>
              <a:t>a file is performed using the library function in the </a:t>
            </a:r>
            <a:r>
              <a:rPr lang="en-US" sz="2400" b="1" dirty="0"/>
              <a:t>"</a:t>
            </a:r>
            <a:r>
              <a:rPr lang="en-US" sz="2400" b="1" dirty="0" err="1"/>
              <a:t>stdio.h</a:t>
            </a:r>
            <a:r>
              <a:rPr lang="en-US" sz="2400" b="1" dirty="0"/>
              <a:t>"</a:t>
            </a:r>
            <a:r>
              <a:rPr lang="en-US" sz="2400" dirty="0"/>
              <a:t> header file: </a:t>
            </a:r>
            <a:r>
              <a:rPr lang="en-US" sz="2400" dirty="0" err="1"/>
              <a:t>fopen</a:t>
            </a:r>
            <a:r>
              <a:rPr lang="en-US" sz="2400" dirty="0"/>
              <a:t>().</a:t>
            </a:r>
          </a:p>
          <a:p>
            <a:pPr fontAlgn="base"/>
            <a:r>
              <a:rPr lang="en-US" sz="2400" dirty="0"/>
              <a:t>The syntax for opening a file in standard I/O is:</a:t>
            </a:r>
          </a:p>
          <a:p>
            <a:pPr lvl="1"/>
            <a:r>
              <a:rPr lang="en-US" sz="2400" dirty="0" err="1"/>
              <a:t>ptr</a:t>
            </a:r>
            <a:r>
              <a:rPr lang="en-US" sz="2400" dirty="0"/>
              <a:t> = </a:t>
            </a:r>
            <a:r>
              <a:rPr lang="en-US" sz="2400" dirty="0" err="1"/>
              <a:t>fopen</a:t>
            </a:r>
            <a:r>
              <a:rPr lang="en-US" sz="2400" dirty="0"/>
              <a:t>("</a:t>
            </a:r>
            <a:r>
              <a:rPr lang="en-US" sz="2400" dirty="0" err="1"/>
              <a:t>fileopen</a:t>
            </a:r>
            <a:r>
              <a:rPr lang="en-US" sz="2400" dirty="0"/>
              <a:t>","mode</a:t>
            </a:r>
            <a:r>
              <a:rPr lang="en-US" sz="2400" dirty="0" smtClean="0"/>
              <a:t>")</a:t>
            </a:r>
          </a:p>
          <a:p>
            <a:pPr fontAlgn="base"/>
            <a:r>
              <a:rPr lang="en-US" sz="2400" dirty="0"/>
              <a:t>For Example:</a:t>
            </a:r>
          </a:p>
          <a:p>
            <a:pPr lvl="1"/>
            <a:r>
              <a:rPr lang="en-US" sz="2400" dirty="0" err="1"/>
              <a:t>fopen</a:t>
            </a:r>
            <a:r>
              <a:rPr lang="en-US" sz="2400" dirty="0"/>
              <a:t>("E:\\</a:t>
            </a:r>
            <a:r>
              <a:rPr lang="en-US" sz="2400" dirty="0" err="1"/>
              <a:t>cprogram</a:t>
            </a:r>
            <a:r>
              <a:rPr lang="en-US" sz="2400" dirty="0"/>
              <a:t>\\</a:t>
            </a:r>
            <a:r>
              <a:rPr lang="en-US" sz="2400" dirty="0" err="1"/>
              <a:t>newprogram.txt","w</a:t>
            </a:r>
            <a:r>
              <a:rPr lang="en-US" sz="2400" dirty="0" smtClean="0"/>
              <a:t>");</a:t>
            </a:r>
          </a:p>
          <a:p>
            <a:pPr lvl="1"/>
            <a:r>
              <a:rPr lang="en-US" sz="2400" dirty="0" err="1" smtClean="0"/>
              <a:t>fopen</a:t>
            </a:r>
            <a:r>
              <a:rPr lang="en-US" sz="2400" dirty="0"/>
              <a:t>("E:\\</a:t>
            </a:r>
            <a:r>
              <a:rPr lang="en-US" sz="2400" dirty="0" err="1"/>
              <a:t>cprogram</a:t>
            </a:r>
            <a:r>
              <a:rPr lang="en-US" sz="2400" dirty="0"/>
              <a:t>\\oldprogram.bin","</a:t>
            </a:r>
            <a:r>
              <a:rPr lang="en-US" sz="2400" dirty="0" err="1"/>
              <a:t>rb</a:t>
            </a:r>
            <a:r>
              <a:rPr lang="en-US" sz="2400" dirty="0" smtClean="0"/>
              <a:t>");</a:t>
            </a:r>
          </a:p>
          <a:p>
            <a:endParaRPr lang="en-US" sz="2400" dirty="0"/>
          </a:p>
        </p:txBody>
      </p:sp>
    </p:spTree>
    <p:extLst>
      <p:ext uri="{BB962C8B-B14F-4D97-AF65-F5344CB8AC3E}">
        <p14:creationId xmlns:p14="http://schemas.microsoft.com/office/powerpoint/2010/main" val="1487477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400" dirty="0"/>
              <a:t>Let's suppose the file newprogram.txt doesn't exist in the location E:\cprogram. The first function creates a new file named newprogram.txt and opens it for writing as per the mode 'w'.</a:t>
            </a:r>
            <a:br>
              <a:rPr lang="en-US" sz="2400" dirty="0"/>
            </a:br>
            <a:r>
              <a:rPr lang="en-US" sz="2400" dirty="0"/>
              <a:t>The writing mode allows you to create and edit (overwrite) the contents of the file</a:t>
            </a:r>
            <a:r>
              <a:rPr lang="en-US" sz="2400" dirty="0" smtClean="0"/>
              <a:t>.</a:t>
            </a:r>
          </a:p>
          <a:p>
            <a:r>
              <a:rPr lang="en-US" sz="2400" dirty="0" smtClean="0"/>
              <a:t>Now </a:t>
            </a:r>
            <a:r>
              <a:rPr lang="en-US" sz="2400" dirty="0"/>
              <a:t>let's suppose the second binary file </a:t>
            </a:r>
            <a:r>
              <a:rPr lang="en-US" sz="2400" dirty="0" err="1"/>
              <a:t>oldprogram.bin</a:t>
            </a:r>
            <a:r>
              <a:rPr lang="en-US" sz="2400" dirty="0"/>
              <a:t> exists in the location E:\cprogram. The second function opens the existing file for reading in binary mode '</a:t>
            </a:r>
            <a:r>
              <a:rPr lang="en-US" sz="2400" dirty="0" err="1"/>
              <a:t>rb</a:t>
            </a:r>
            <a:r>
              <a:rPr lang="en-US" sz="2400" dirty="0"/>
              <a:t>'.</a:t>
            </a:r>
            <a:br>
              <a:rPr lang="en-US" sz="2400" dirty="0"/>
            </a:br>
            <a:r>
              <a:rPr lang="en-US" sz="2400" dirty="0"/>
              <a:t>The reading mode only allows you to read the file, you cannot write into the file.</a:t>
            </a:r>
          </a:p>
          <a:p>
            <a:endParaRPr lang="en-US" sz="2400" dirty="0"/>
          </a:p>
        </p:txBody>
      </p:sp>
    </p:spTree>
    <p:extLst>
      <p:ext uri="{BB962C8B-B14F-4D97-AF65-F5344CB8AC3E}">
        <p14:creationId xmlns:p14="http://schemas.microsoft.com/office/powerpoint/2010/main" val="18262431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1736</Words>
  <Application>Microsoft Office PowerPoint</Application>
  <PresentationFormat>On-screen Show (4:3)</PresentationFormat>
  <Paragraphs>508</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Unit 10</vt:lpstr>
      <vt:lpstr>Why files are needed?</vt:lpstr>
      <vt:lpstr>Types of Files</vt:lpstr>
      <vt:lpstr>1. Text files</vt:lpstr>
      <vt:lpstr>2. Binary files</vt:lpstr>
      <vt:lpstr>File Operations</vt:lpstr>
      <vt:lpstr>Working with files</vt:lpstr>
      <vt:lpstr>Opening a file - for creation and edit</vt:lpstr>
      <vt:lpstr>PowerPoint Presentation</vt:lpstr>
      <vt:lpstr>Opening Modes in Standard I/O</vt:lpstr>
      <vt:lpstr>PowerPoint Presentation</vt:lpstr>
      <vt:lpstr>Closing a File</vt:lpstr>
      <vt:lpstr>Functions for file handling</vt:lpstr>
      <vt:lpstr>PowerPoint Presentation</vt:lpstr>
      <vt:lpstr>Writing a character in a file</vt:lpstr>
      <vt:lpstr>Read a character from a file</vt:lpstr>
      <vt:lpstr>Writing a string in file</vt:lpstr>
      <vt:lpstr>Copying from source to destination</vt:lpstr>
      <vt:lpstr>PowerPoint Presentation</vt:lpstr>
      <vt:lpstr>Read String from file</vt:lpstr>
      <vt:lpstr>Read and write formatted data</vt:lpstr>
      <vt:lpstr>Write and Read int into file</vt:lpstr>
      <vt:lpstr>PowerPoint Presentation</vt:lpstr>
      <vt:lpstr>Writing a Block into a file</vt:lpstr>
      <vt:lpstr>PowerPoint Presentation</vt:lpstr>
      <vt:lpstr>Reading a block from a file</vt:lpstr>
      <vt:lpstr>PowerPoint Presentation</vt:lpstr>
      <vt:lpstr>PowerPoint Presentation</vt:lpstr>
      <vt:lpstr>PowerPoint Presentation</vt:lpstr>
      <vt:lpstr>PowerPoint Presentation</vt:lpstr>
      <vt:lpstr>PowerPoint Presentation</vt:lpstr>
      <vt:lpstr>Reading and writing to a binary file</vt:lpstr>
      <vt:lpstr>Example 3: Write to a binary file using fwrite()</vt:lpstr>
      <vt:lpstr>PowerPoint Presentation</vt:lpstr>
      <vt:lpstr>Reading from a binary file </vt:lpstr>
      <vt:lpstr>Example 4: Read from a binary file using fread()</vt:lpstr>
      <vt:lpstr>PowerPoint Presentation</vt:lpstr>
      <vt:lpstr>Getting data using fseek()</vt:lpstr>
      <vt:lpstr>Syntax of fseek()</vt:lpstr>
      <vt:lpstr>PowerPoint Presentation</vt:lpstr>
      <vt:lpstr>Example</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Files I/O in C</dc:title>
  <dc:creator>Ujjwol Shakya</dc:creator>
  <cp:lastModifiedBy>USER</cp:lastModifiedBy>
  <cp:revision>260</cp:revision>
  <dcterms:created xsi:type="dcterms:W3CDTF">2006-08-16T00:00:00Z</dcterms:created>
  <dcterms:modified xsi:type="dcterms:W3CDTF">2022-06-19T05:06:25Z</dcterms:modified>
</cp:coreProperties>
</file>