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Preprocessor and Macros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 directive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 &lt;</a:t>
            </a:r>
            <a:r>
              <a:rPr lang="en-US" sz="2400" dirty="0" err="1"/>
              <a:t>stdio.h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main() {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("Hello C");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r>
              <a:rPr lang="en-US" sz="2400" dirty="0"/>
              <a:t>#include notes:</a:t>
            </a:r>
          </a:p>
          <a:p>
            <a:r>
              <a:rPr lang="en-US" sz="2400" b="1" dirty="0"/>
              <a:t>Note 1:</a:t>
            </a:r>
            <a:r>
              <a:rPr lang="en-US" sz="2400" dirty="0"/>
              <a:t> In #include directive, comments are not recognized. So in case of #include &lt;a//b&gt;, a//b is treated as filename.</a:t>
            </a:r>
          </a:p>
          <a:p>
            <a:r>
              <a:rPr lang="en-US" sz="2400" b="1" dirty="0"/>
              <a:t>Note 2:</a:t>
            </a:r>
            <a:r>
              <a:rPr lang="en-US" sz="2400" dirty="0"/>
              <a:t> In #include directive, backslash is considered as normal text not escape sequence. So in case of #include &lt;a\</a:t>
            </a:r>
            <a:r>
              <a:rPr lang="en-US" sz="2400" dirty="0" err="1"/>
              <a:t>nb</a:t>
            </a:r>
            <a:r>
              <a:rPr lang="en-US" sz="2400" dirty="0"/>
              <a:t>&gt;, a\</a:t>
            </a:r>
            <a:r>
              <a:rPr lang="en-US" sz="2400" dirty="0" err="1"/>
              <a:t>nb</a:t>
            </a:r>
            <a:r>
              <a:rPr lang="en-US" sz="2400" dirty="0"/>
              <a:t> is treated as filename.</a:t>
            </a:r>
          </a:p>
          <a:p>
            <a:r>
              <a:rPr lang="en-US" sz="2400" b="1" dirty="0"/>
              <a:t>Note 3:</a:t>
            </a:r>
            <a:r>
              <a:rPr lang="en-US" sz="2400" dirty="0"/>
              <a:t> You can use only comment after filename otherwise it will give error.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 #define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#define preprocessor directive is used to define constant or micro substitution. It can use any basic data type.</a:t>
            </a:r>
          </a:p>
          <a:p>
            <a:r>
              <a:rPr lang="en-US" sz="2400" dirty="0"/>
              <a:t>Syntax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#define token </a:t>
            </a:r>
            <a:r>
              <a:rPr lang="en-US" sz="2400" dirty="0" smtClean="0"/>
              <a:t>value</a:t>
            </a:r>
          </a:p>
          <a:p>
            <a:pPr marL="800100" lvl="2" indent="0">
              <a:buNone/>
            </a:pPr>
            <a:r>
              <a:rPr lang="en-US" dirty="0"/>
              <a:t>#include &lt;</a:t>
            </a:r>
            <a:r>
              <a:rPr lang="en-US" dirty="0" err="1"/>
              <a:t>stdio.h</a:t>
            </a:r>
            <a:r>
              <a:rPr lang="en-US" dirty="0"/>
              <a:t>&gt;  </a:t>
            </a:r>
          </a:p>
          <a:p>
            <a:pPr marL="800100" lvl="2" indent="0">
              <a:buNone/>
            </a:pPr>
            <a:r>
              <a:rPr lang="en-US" dirty="0"/>
              <a:t>#define PI 3.14  </a:t>
            </a:r>
          </a:p>
          <a:p>
            <a:pPr marL="800100" lvl="2" indent="0">
              <a:buNone/>
            </a:pPr>
            <a:r>
              <a:rPr lang="en-US" dirty="0"/>
              <a:t>main() {  </a:t>
            </a:r>
          </a:p>
          <a:p>
            <a:pPr marL="800100" lvl="2" indent="0">
              <a:buNone/>
            </a:pPr>
            <a:r>
              <a:rPr lang="en-US" dirty="0"/>
              <a:t>   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f",PI</a:t>
            </a:r>
            <a:r>
              <a:rPr lang="en-US" dirty="0"/>
              <a:t>);  </a:t>
            </a:r>
          </a:p>
          <a:p>
            <a:pPr marL="800100" lvl="2" indent="0">
              <a:buNone/>
            </a:pPr>
            <a:r>
              <a:rPr lang="en-US" dirty="0"/>
              <a:t>}  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20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#define to create a macro.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 &lt;</a:t>
            </a:r>
            <a:r>
              <a:rPr lang="en-US" sz="2400" dirty="0" err="1"/>
              <a:t>stdio.h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#define MIN(</a:t>
            </a:r>
            <a:r>
              <a:rPr lang="en-US" sz="2400" dirty="0" err="1"/>
              <a:t>a,b</a:t>
            </a:r>
            <a:r>
              <a:rPr lang="en-US" sz="2400" dirty="0"/>
              <a:t>) ((a)&lt;(b)?(a):(b))  </a:t>
            </a:r>
          </a:p>
          <a:p>
            <a:pPr marL="0" indent="0">
              <a:buNone/>
            </a:pPr>
            <a:r>
              <a:rPr lang="en-US" sz="2400" b="1" dirty="0"/>
              <a:t>void</a:t>
            </a:r>
            <a:r>
              <a:rPr lang="en-US" sz="2400" dirty="0"/>
              <a:t> main() {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("Minimum between 10 and 20 is: %d\n", MIN(10,20));  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2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</a:t>
            </a:r>
            <a:r>
              <a:rPr lang="en-US" b="1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C programming, you can instruct preprocessor whether to include a block of code or not. To do so, conditional directives can be used.</a:t>
            </a:r>
          </a:p>
          <a:p>
            <a:r>
              <a:rPr lang="en-US" sz="2400" dirty="0"/>
              <a:t>It's similar to a if statement with one major difference.</a:t>
            </a:r>
          </a:p>
          <a:p>
            <a:r>
              <a:rPr lang="en-US" sz="2400" dirty="0"/>
              <a:t>The if statement is tested during the execution time to check whether a block of code should be executed or not whereas, the conditionals are used to include (or skip) a block of code in your program before execution.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46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#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#if preprocessor directive evaluates the expression or condition.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condition is true, it executes the code otherwise #</a:t>
            </a:r>
            <a:r>
              <a:rPr lang="en-US" dirty="0" err="1"/>
              <a:t>elseif</a:t>
            </a:r>
            <a:r>
              <a:rPr lang="en-US" dirty="0"/>
              <a:t> or #else or #</a:t>
            </a:r>
            <a:r>
              <a:rPr lang="en-US" dirty="0" err="1"/>
              <a:t>endif</a:t>
            </a:r>
            <a:r>
              <a:rPr lang="en-US" dirty="0"/>
              <a:t> code is executed.</a:t>
            </a:r>
          </a:p>
          <a:p>
            <a:pPr marL="800100" lvl="2" indent="0">
              <a:buNone/>
            </a:pPr>
            <a:r>
              <a:rPr lang="en-US" sz="2800" dirty="0"/>
              <a:t>#include &lt;</a:t>
            </a:r>
            <a:r>
              <a:rPr lang="en-US" sz="2800" dirty="0" err="1"/>
              <a:t>stdio.h</a:t>
            </a:r>
            <a:r>
              <a:rPr lang="en-US" sz="2800" dirty="0"/>
              <a:t>&gt;  </a:t>
            </a:r>
          </a:p>
          <a:p>
            <a:pPr marL="800100" lvl="2" indent="0">
              <a:buNone/>
            </a:pPr>
            <a:r>
              <a:rPr lang="en-US" sz="2800" dirty="0"/>
              <a:t>#include &lt;</a:t>
            </a:r>
            <a:r>
              <a:rPr lang="en-US" sz="2800" dirty="0" err="1"/>
              <a:t>conio.h</a:t>
            </a:r>
            <a:r>
              <a:rPr lang="en-US" sz="2800" dirty="0"/>
              <a:t>&gt;  </a:t>
            </a:r>
          </a:p>
          <a:p>
            <a:pPr marL="800100" lvl="2" indent="0">
              <a:buNone/>
            </a:pPr>
            <a:r>
              <a:rPr lang="en-US" sz="2800" dirty="0"/>
              <a:t>#define NUMBER 0  </a:t>
            </a:r>
          </a:p>
          <a:p>
            <a:pPr marL="800100" lvl="2" indent="0">
              <a:buNone/>
            </a:pPr>
            <a:r>
              <a:rPr lang="en-US" sz="2800" b="1" dirty="0"/>
              <a:t>void</a:t>
            </a:r>
            <a:r>
              <a:rPr lang="en-US" sz="2800" dirty="0"/>
              <a:t> main() {  </a:t>
            </a:r>
          </a:p>
          <a:p>
            <a:pPr marL="800100" lvl="2" indent="0">
              <a:buNone/>
            </a:pPr>
            <a:r>
              <a:rPr lang="en-US" sz="2800" dirty="0"/>
              <a:t>#if (NUMBER==0)  </a:t>
            </a:r>
          </a:p>
          <a:p>
            <a:pPr marL="800100" lvl="2" indent="0">
              <a:buNone/>
            </a:pPr>
            <a:r>
              <a:rPr lang="en-US" sz="2800" dirty="0" err="1"/>
              <a:t>printf</a:t>
            </a:r>
            <a:r>
              <a:rPr lang="en-US" sz="2800" dirty="0"/>
              <a:t>("Value of Number is: %</a:t>
            </a:r>
            <a:r>
              <a:rPr lang="en-US" sz="2800" dirty="0" err="1"/>
              <a:t>d",NUMBER</a:t>
            </a:r>
            <a:r>
              <a:rPr lang="en-US" sz="2800" dirty="0"/>
              <a:t>);  </a:t>
            </a:r>
          </a:p>
          <a:p>
            <a:pPr marL="800100" lvl="2" indent="0">
              <a:buNone/>
            </a:pPr>
            <a:r>
              <a:rPr lang="en-US" sz="2800" dirty="0"/>
              <a:t>#</a:t>
            </a:r>
            <a:r>
              <a:rPr lang="en-US" sz="2800" dirty="0" err="1"/>
              <a:t>endif</a:t>
            </a:r>
            <a:r>
              <a:rPr lang="en-US" sz="2800" dirty="0"/>
              <a:t>         </a:t>
            </a:r>
          </a:p>
          <a:p>
            <a:pPr marL="800100" lvl="2" indent="0">
              <a:buNone/>
            </a:pPr>
            <a:r>
              <a:rPr lang="en-US" sz="2800" dirty="0" err="1"/>
              <a:t>getch</a:t>
            </a:r>
            <a:r>
              <a:rPr lang="en-US" sz="2800" dirty="0"/>
              <a:t>();  </a:t>
            </a:r>
          </a:p>
          <a:p>
            <a:pPr marL="800100" lvl="2" indent="0">
              <a:buNone/>
            </a:pPr>
            <a:r>
              <a:rPr lang="en-US" sz="2800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 &lt;</a:t>
            </a:r>
            <a:r>
              <a:rPr lang="en-US" sz="2400" dirty="0" err="1"/>
              <a:t>stdio.h</a:t>
            </a:r>
            <a:r>
              <a:rPr lang="en-US" sz="2400" dirty="0"/>
              <a:t>&gt;    </a:t>
            </a:r>
          </a:p>
          <a:p>
            <a:pPr marL="0" indent="0">
              <a:buNone/>
            </a:pPr>
            <a:r>
              <a:rPr lang="en-US" sz="2400" dirty="0"/>
              <a:t>#include &lt;</a:t>
            </a:r>
            <a:r>
              <a:rPr lang="en-US" sz="2400" dirty="0" err="1"/>
              <a:t>conio.h</a:t>
            </a:r>
            <a:r>
              <a:rPr lang="en-US" sz="2400" dirty="0"/>
              <a:t>&gt;    </a:t>
            </a:r>
          </a:p>
          <a:p>
            <a:pPr marL="0" indent="0">
              <a:buNone/>
            </a:pPr>
            <a:r>
              <a:rPr lang="en-US" sz="2400" dirty="0"/>
              <a:t>#define NUMBER 1  </a:t>
            </a:r>
          </a:p>
          <a:p>
            <a:pPr marL="0" indent="0">
              <a:buNone/>
            </a:pPr>
            <a:r>
              <a:rPr lang="en-US" sz="2400" b="1" dirty="0"/>
              <a:t>void</a:t>
            </a:r>
            <a:r>
              <a:rPr lang="en-US" sz="2400" dirty="0"/>
              <a:t> main() {  </a:t>
            </a:r>
          </a:p>
          <a:p>
            <a:pPr marL="0" indent="0">
              <a:buNone/>
            </a:pPr>
            <a:r>
              <a:rPr lang="en-US" sz="2400" dirty="0" err="1"/>
              <a:t>clrscr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dirty="0"/>
              <a:t>#if (NUMBER==0)  </a:t>
            </a:r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("1 Value of Number is: %</a:t>
            </a:r>
            <a:r>
              <a:rPr lang="en-US" sz="2400" dirty="0" err="1"/>
              <a:t>d",NUMBER</a:t>
            </a:r>
            <a:r>
              <a:rPr lang="en-US" sz="2400" dirty="0"/>
              <a:t>);  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err="1"/>
              <a:t>endif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#if (NUMBER==1)  </a:t>
            </a:r>
          </a:p>
          <a:p>
            <a:pPr marL="0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("2 Value of Number is: %</a:t>
            </a:r>
            <a:r>
              <a:rPr lang="en-US" sz="2400" dirty="0" err="1"/>
              <a:t>d",NUMBER</a:t>
            </a:r>
            <a:r>
              <a:rPr lang="en-US" sz="2400" dirty="0"/>
              <a:t>);  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err="1"/>
              <a:t>endif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 err="1"/>
              <a:t>getch</a:t>
            </a:r>
            <a:r>
              <a:rPr lang="en-US" sz="2400" dirty="0"/>
              <a:t>();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85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/>
              <a:t>week{ </a:t>
            </a:r>
            <a:r>
              <a:rPr lang="en-US" sz="2400" dirty="0" err="1"/>
              <a:t>sunday</a:t>
            </a:r>
            <a:r>
              <a:rPr lang="en-US" sz="2400" dirty="0"/>
              <a:t>, </a:t>
            </a:r>
            <a:r>
              <a:rPr lang="en-US" sz="2400" dirty="0" err="1"/>
              <a:t>monday</a:t>
            </a:r>
            <a:r>
              <a:rPr lang="en-US" sz="2400" dirty="0"/>
              <a:t>, </a:t>
            </a:r>
            <a:r>
              <a:rPr lang="en-US" sz="2400" dirty="0" err="1"/>
              <a:t>tuesday</a:t>
            </a:r>
            <a:r>
              <a:rPr lang="en-US" sz="2400" dirty="0"/>
              <a:t>, </a:t>
            </a:r>
            <a:r>
              <a:rPr lang="en-US" sz="2400" dirty="0" err="1"/>
              <a:t>wednesday</a:t>
            </a:r>
            <a:r>
              <a:rPr lang="en-US" sz="2400" dirty="0"/>
              <a:t>, </a:t>
            </a:r>
            <a:r>
              <a:rPr lang="en-US" sz="2400" dirty="0" err="1"/>
              <a:t>thursday</a:t>
            </a:r>
            <a:r>
              <a:rPr lang="en-US" sz="2400" dirty="0"/>
              <a:t>, </a:t>
            </a:r>
            <a:r>
              <a:rPr lang="en-US" sz="2400" dirty="0" err="1"/>
              <a:t>friday</a:t>
            </a:r>
            <a:r>
              <a:rPr lang="en-US" sz="2400" dirty="0"/>
              <a:t>, </a:t>
            </a:r>
            <a:r>
              <a:rPr lang="en-US" sz="2400" dirty="0" err="1"/>
              <a:t>saturday</a:t>
            </a:r>
            <a:r>
              <a:rPr lang="en-US" sz="2400" dirty="0"/>
              <a:t>};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400050" lvl="1" indent="0">
              <a:buNone/>
            </a:pPr>
            <a:r>
              <a:rPr lang="en-US" sz="2400" dirty="0" smtClean="0"/>
              <a:t>{ </a:t>
            </a:r>
          </a:p>
          <a:p>
            <a:pPr marL="400050" lvl="1" indent="0">
              <a:buNone/>
            </a:pP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/>
              <a:t>week today;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today=</a:t>
            </a:r>
            <a:r>
              <a:rPr lang="en-US" sz="2400" dirty="0" err="1" smtClean="0"/>
              <a:t>wednesday</a:t>
            </a:r>
            <a:r>
              <a:rPr lang="en-US" sz="2400" dirty="0"/>
              <a:t>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("%d day",today+1);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return </a:t>
            </a:r>
            <a:r>
              <a:rPr lang="en-US" sz="2400" dirty="0"/>
              <a:t>0;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4" b="85393"/>
          <a:stretch/>
        </p:blipFill>
        <p:spPr bwMode="auto">
          <a:xfrm>
            <a:off x="3276600" y="5410200"/>
            <a:ext cx="5260369" cy="100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86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 is a keyword used in C language to assign alternative names to existing datatypes.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mostly used with user defined datatypes, when names of the datatypes become slightly complicated to use in programs. </a:t>
            </a:r>
            <a:endParaRPr lang="en-US" sz="2400" dirty="0" smtClean="0"/>
          </a:p>
          <a:p>
            <a:r>
              <a:rPr lang="en-US" sz="2400" dirty="0" smtClean="0"/>
              <a:t>Following </a:t>
            </a:r>
            <a:r>
              <a:rPr lang="en-US" sz="2400" dirty="0"/>
              <a:t>is the general syntax for using </a:t>
            </a:r>
            <a:r>
              <a:rPr lang="en-US" sz="2400" dirty="0" err="1"/>
              <a:t>typedef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err="1"/>
              <a:t>typedef</a:t>
            </a:r>
            <a:r>
              <a:rPr lang="en-US" sz="2400" dirty="0"/>
              <a:t> &lt;</a:t>
            </a:r>
            <a:r>
              <a:rPr lang="en-US" sz="2400" dirty="0" err="1"/>
              <a:t>existing_name</a:t>
            </a:r>
            <a:r>
              <a:rPr lang="en-US" sz="2400" dirty="0"/>
              <a:t>&gt; &lt;</a:t>
            </a:r>
            <a:r>
              <a:rPr lang="en-US" sz="2400" dirty="0" err="1"/>
              <a:t>alias_name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203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nccs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nccs</a:t>
            </a:r>
            <a:r>
              <a:rPr lang="en-US" sz="2400" dirty="0"/>
              <a:t> </a:t>
            </a:r>
            <a:r>
              <a:rPr lang="en-US" sz="2400" dirty="0" err="1"/>
              <a:t>a,b,c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a=10,b=20;</a:t>
            </a:r>
          </a:p>
          <a:p>
            <a:pPr marL="0" indent="0">
              <a:buNone/>
            </a:pPr>
            <a:r>
              <a:rPr lang="en-US" sz="2400" dirty="0"/>
              <a:t>	c=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d",c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9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definition using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employee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char name[50];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salary;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r>
              <a:rPr lang="en-US" sz="2400" dirty="0" err="1"/>
              <a:t>emp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void main( 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emp</a:t>
            </a:r>
            <a:r>
              <a:rPr lang="en-US" sz="2400" dirty="0"/>
              <a:t> e1;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nEnter</a:t>
            </a:r>
            <a:r>
              <a:rPr lang="en-US" sz="2400" dirty="0"/>
              <a:t> Employee record:\n");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nEmployee</a:t>
            </a:r>
            <a:r>
              <a:rPr lang="en-US" sz="2400" dirty="0"/>
              <a:t> name:\t");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("%s", e1.name);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210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preprocessor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 preprocessor is a micro processor that is used by compiler to transform your code before compilation.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called micro preprocessor because it allows us to add macros.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6" b="27169"/>
          <a:stretch/>
        </p:blipFill>
        <p:spPr bwMode="auto">
          <a:xfrm>
            <a:off x="914400" y="3657600"/>
            <a:ext cx="7048500" cy="166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nEnter</a:t>
            </a:r>
            <a:r>
              <a:rPr lang="en-US" sz="2400" dirty="0"/>
              <a:t> Employee salary: \t");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 &amp;e1.salary);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nstudent</a:t>
            </a:r>
            <a:r>
              <a:rPr lang="en-US" sz="2400" dirty="0"/>
              <a:t> name is %s", e1.name);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nroll</a:t>
            </a:r>
            <a:r>
              <a:rPr lang="en-US" sz="2400" dirty="0"/>
              <a:t> is %d", e1.salary);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9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typedef</a:t>
            </a:r>
            <a:r>
              <a:rPr lang="en-US" dirty="0"/>
              <a:t> and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/>
              <a:t> can be used to give an alias name to pointers also. </a:t>
            </a:r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dirty="0"/>
              <a:t>we have a case in which use of </a:t>
            </a:r>
            <a:r>
              <a:rPr lang="en-US" sz="2400" dirty="0" err="1"/>
              <a:t>typedef</a:t>
            </a:r>
            <a:r>
              <a:rPr lang="en-US" sz="2400" dirty="0"/>
              <a:t> is beneficial during pointer declaration.</a:t>
            </a:r>
          </a:p>
          <a:p>
            <a:r>
              <a:rPr lang="en-US" sz="2400" dirty="0"/>
              <a:t>In Pointers * binds to the right and not on the left.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* x, 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this declaration statement, we are actually declaring x as a pointer of type </a:t>
            </a:r>
            <a:r>
              <a:rPr lang="en-US" sz="2400" dirty="0" err="1"/>
              <a:t>int</a:t>
            </a:r>
            <a:r>
              <a:rPr lang="en-US" sz="2400" dirty="0"/>
              <a:t>, whereas y will be declared as a plain </a:t>
            </a:r>
            <a:r>
              <a:rPr lang="en-US" sz="2400" dirty="0" err="1"/>
              <a:t>int</a:t>
            </a:r>
            <a:r>
              <a:rPr lang="en-US" sz="2400" dirty="0"/>
              <a:t> variable.</a:t>
            </a:r>
          </a:p>
          <a:p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* </a:t>
            </a:r>
            <a:r>
              <a:rPr lang="en-US" sz="2400" dirty="0" err="1"/>
              <a:t>IntPtr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err="1" smtClean="0"/>
              <a:t>IntPtr</a:t>
            </a:r>
            <a:r>
              <a:rPr lang="en-US" sz="2400" dirty="0" smtClean="0"/>
              <a:t> </a:t>
            </a:r>
            <a:r>
              <a:rPr lang="en-US" sz="2400" dirty="0"/>
              <a:t>x, y, z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if we use </a:t>
            </a:r>
            <a:r>
              <a:rPr lang="en-US" sz="2400" dirty="0" err="1"/>
              <a:t>typedef</a:t>
            </a:r>
            <a:r>
              <a:rPr lang="en-US" sz="2400" dirty="0"/>
              <a:t> like we have used in the example above, we can declare any number of pointers in a single statement.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53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and string handling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75370"/>
              </p:ext>
            </p:extLst>
          </p:nvPr>
        </p:nvGraphicFramePr>
        <p:xfrm>
          <a:off x="914399" y="1600200"/>
          <a:ext cx="7620000" cy="4879154"/>
        </p:xfrm>
        <a:graphic>
          <a:graphicData uri="http://schemas.openxmlformats.org/drawingml/2006/table">
            <a:tbl>
              <a:tblPr/>
              <a:tblGrid>
                <a:gridCol w="838201"/>
                <a:gridCol w="6781799"/>
              </a:tblGrid>
              <a:tr h="12210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void *</a:t>
                      </a:r>
                      <a:r>
                        <a:rPr lang="en-US" sz="2000" b="1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memchr</a:t>
                      </a: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(</a:t>
                      </a:r>
                      <a:r>
                        <a:rPr lang="en-US" sz="2000" b="1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const</a:t>
                      </a: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void *</a:t>
                      </a:r>
                      <a:r>
                        <a:rPr lang="en-US" sz="2000" b="1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str</a:t>
                      </a: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, </a:t>
                      </a:r>
                      <a:r>
                        <a:rPr lang="en-US" sz="2000" b="1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int</a:t>
                      </a: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c, </a:t>
                      </a:r>
                      <a:r>
                        <a:rPr lang="en-US" sz="2000" b="1" u="none" strike="noStrike" dirty="0" err="1" smtClean="0">
                          <a:solidFill>
                            <a:srgbClr val="313131"/>
                          </a:solidFill>
                          <a:effectLst/>
                        </a:rPr>
                        <a:t>size_t</a:t>
                      </a:r>
                      <a:r>
                        <a:rPr lang="en-US" sz="2000" b="1" u="none" strike="noStrike" dirty="0" smtClean="0">
                          <a:solidFill>
                            <a:srgbClr val="313131"/>
                          </a:solidFill>
                          <a:effectLst/>
                        </a:rPr>
                        <a:t> n)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Searches for the first occurrence of the character c (an unsigned char) in the first n bytes of the string pointed to, by the argument 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 marL="32903" marR="32903" marT="16451" marB="1645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0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memcmp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*str1,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*str2,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2000" b="1" u="none" strike="noStrike" kern="1200" dirty="0" smtClean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Compares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first n bytes of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</a:rPr>
                        <a:t>str1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and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</a:rPr>
                        <a:t>str2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51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2000" b="1" u="none" strike="noStrike" kern="1200" dirty="0" smtClean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Copies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n characters from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src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to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</a:rPr>
                        <a:t>dest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22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2000" b="1" u="none" strike="noStrike" kern="1200" dirty="0" smtClean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Another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function to copy n characters from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</a:rPr>
                        <a:t>str2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to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</a:rPr>
                        <a:t>str1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35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5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c, </a:t>
                      </a:r>
                      <a:r>
                        <a:rPr lang="en-US" sz="2000" b="1" u="none" strike="noStrike" kern="1200" dirty="0" err="1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2000" b="1" u="none" strike="noStrike" kern="1200" dirty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2000" b="1" u="none" strike="noStrike" kern="1200" dirty="0" smtClean="0">
                          <a:solidFill>
                            <a:srgbClr val="31313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Copies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the character c (an unsigned char) to the first n characters of the string pointed to, by the argument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18279" marR="18279" marT="18279" marB="1827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5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memcpy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 () {</a:t>
            </a:r>
          </a:p>
          <a:p>
            <a:pPr marL="0" indent="0">
              <a:buNone/>
            </a:pPr>
            <a:r>
              <a:rPr lang="en-US" sz="2400" dirty="0"/>
              <a:t>   char </a:t>
            </a:r>
            <a:r>
              <a:rPr lang="en-US" sz="2400" dirty="0" err="1"/>
              <a:t>src</a:t>
            </a:r>
            <a:r>
              <a:rPr lang="en-US" sz="2400" dirty="0"/>
              <a:t>[50] = "Nepal";</a:t>
            </a:r>
          </a:p>
          <a:p>
            <a:pPr marL="0" indent="0">
              <a:buNone/>
            </a:pPr>
            <a:r>
              <a:rPr lang="en-US" sz="2400" dirty="0"/>
              <a:t>   char </a:t>
            </a:r>
            <a:r>
              <a:rPr lang="en-US" sz="2400" dirty="0" err="1"/>
              <a:t>dest</a:t>
            </a:r>
            <a:r>
              <a:rPr lang="en-US" sz="2400" dirty="0"/>
              <a:t>[50];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dest</a:t>
            </a:r>
            <a:r>
              <a:rPr lang="en-US" sz="2400" dirty="0"/>
              <a:t>,"</a:t>
            </a:r>
            <a:r>
              <a:rPr lang="en-US" sz="2400" dirty="0" err="1"/>
              <a:t>Helloooo</a:t>
            </a:r>
            <a:r>
              <a:rPr lang="en-US" sz="2400" dirty="0"/>
              <a:t>!!");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("Before </a:t>
            </a:r>
            <a:r>
              <a:rPr lang="en-US" sz="2400" dirty="0" err="1"/>
              <a:t>memcpy</a:t>
            </a:r>
            <a:r>
              <a:rPr lang="en-US" sz="2400" dirty="0"/>
              <a:t> </a:t>
            </a:r>
            <a:r>
              <a:rPr lang="en-US" sz="2400" dirty="0" err="1"/>
              <a:t>dest</a:t>
            </a:r>
            <a:r>
              <a:rPr lang="en-US" sz="2400" dirty="0"/>
              <a:t> = %s\n", </a:t>
            </a:r>
            <a:r>
              <a:rPr lang="en-US" sz="2400" dirty="0" err="1"/>
              <a:t>dest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dest</a:t>
            </a:r>
            <a:r>
              <a:rPr lang="en-US" sz="2400" dirty="0"/>
              <a:t>,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strlen</a:t>
            </a: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)+1);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("After </a:t>
            </a:r>
            <a:r>
              <a:rPr lang="en-US" sz="2400" dirty="0" err="1"/>
              <a:t>memcpy</a:t>
            </a:r>
            <a:r>
              <a:rPr lang="en-US" sz="2400" dirty="0"/>
              <a:t> </a:t>
            </a:r>
            <a:r>
              <a:rPr lang="en-US" sz="2400" dirty="0" err="1"/>
              <a:t>dest</a:t>
            </a:r>
            <a:r>
              <a:rPr lang="en-US" sz="2400" dirty="0"/>
              <a:t> = %s\n", </a:t>
            </a:r>
            <a:r>
              <a:rPr lang="en-US" sz="2400" dirty="0" err="1"/>
              <a:t>dest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return(0);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memcmp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string.h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  char str1[15]="</a:t>
            </a:r>
            <a:r>
              <a:rPr lang="en-US" sz="2000" dirty="0" err="1"/>
              <a:t>nccs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/>
              <a:t>   char str2[15]="NCCS";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ret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 = </a:t>
            </a:r>
            <a:r>
              <a:rPr lang="en-US" sz="2000" dirty="0" err="1"/>
              <a:t>memcmp</a:t>
            </a:r>
            <a:r>
              <a:rPr lang="en-US" sz="2000" dirty="0"/>
              <a:t>(str1, str2, 5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if(ret &gt; 0)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("str2 is less than str1");</a:t>
            </a:r>
          </a:p>
          <a:p>
            <a:pPr marL="0" indent="0">
              <a:buNone/>
            </a:pPr>
            <a:r>
              <a:rPr lang="en-US" sz="2000" dirty="0"/>
              <a:t>   } else if(ret &lt; 0)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("str1 is less than str2");</a:t>
            </a:r>
          </a:p>
          <a:p>
            <a:pPr marL="0" indent="0">
              <a:buNone/>
            </a:pPr>
            <a:r>
              <a:rPr lang="en-US" sz="2000" dirty="0"/>
              <a:t>   } else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("str1 is equal to str2");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return(0);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35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memchr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 ()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char </a:t>
            </a:r>
            <a:r>
              <a:rPr lang="en-US" sz="2400" dirty="0" err="1"/>
              <a:t>str</a:t>
            </a:r>
            <a:r>
              <a:rPr lang="en-US" sz="2400" dirty="0"/>
              <a:t>[] = "</a:t>
            </a:r>
            <a:r>
              <a:rPr lang="en-US" sz="2400" dirty="0" err="1"/>
              <a:t>nccs</a:t>
            </a:r>
            <a:r>
              <a:rPr lang="en-US" sz="2400" dirty="0"/>
              <a:t> college";</a:t>
            </a:r>
          </a:p>
          <a:p>
            <a:pPr marL="0" indent="0">
              <a:buNone/>
            </a:pPr>
            <a:r>
              <a:rPr lang="en-US" sz="2400" dirty="0"/>
              <a:t>   char </a:t>
            </a:r>
            <a:r>
              <a:rPr lang="en-US" sz="2400" dirty="0" err="1"/>
              <a:t>ch</a:t>
            </a:r>
            <a:r>
              <a:rPr lang="en-US" sz="2400" dirty="0"/>
              <a:t> = 'e';</a:t>
            </a:r>
          </a:p>
          <a:p>
            <a:pPr marL="0" indent="0">
              <a:buNone/>
            </a:pPr>
            <a:r>
              <a:rPr lang="en-US" sz="2400" dirty="0"/>
              <a:t>   char *ret;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ret = </a:t>
            </a:r>
            <a:r>
              <a:rPr lang="en-US" sz="2400" dirty="0" err="1"/>
              <a:t>memchr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, </a:t>
            </a:r>
            <a:r>
              <a:rPr lang="en-US" sz="2400" dirty="0" err="1"/>
              <a:t>ch</a:t>
            </a:r>
            <a:r>
              <a:rPr lang="en-US" sz="2400" dirty="0"/>
              <a:t>, </a:t>
            </a:r>
            <a:r>
              <a:rPr lang="en-US" sz="2400" dirty="0" err="1"/>
              <a:t>strlen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 smtClean="0"/>
              <a:t>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("%s", ret);</a:t>
            </a:r>
          </a:p>
          <a:p>
            <a:pPr marL="0" indent="0">
              <a:buNone/>
            </a:pPr>
            <a:r>
              <a:rPr lang="en-US" sz="2400" dirty="0"/>
              <a:t>   return(0);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48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memset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6" b="67868"/>
          <a:stretch/>
        </p:blipFill>
        <p:spPr bwMode="auto">
          <a:xfrm>
            <a:off x="1371600" y="5257800"/>
            <a:ext cx="6017248" cy="145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1371600"/>
            <a:ext cx="64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 () </a:t>
            </a:r>
            <a:endParaRPr lang="en-US" sz="2400" dirty="0" smtClean="0"/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char </a:t>
            </a:r>
            <a:r>
              <a:rPr lang="en-US" sz="2400" dirty="0" err="1"/>
              <a:t>str</a:t>
            </a:r>
            <a:r>
              <a:rPr lang="en-US" sz="2400" dirty="0"/>
              <a:t>[50</a:t>
            </a:r>
            <a:r>
              <a:rPr lang="en-US" sz="2400" dirty="0" smtClean="0"/>
              <a:t>];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,"This is </a:t>
            </a:r>
            <a:r>
              <a:rPr lang="en-US" sz="2400" dirty="0" err="1"/>
              <a:t>string.h</a:t>
            </a:r>
            <a:r>
              <a:rPr lang="en-US" sz="2400" dirty="0"/>
              <a:t> library function");</a:t>
            </a:r>
          </a:p>
          <a:p>
            <a:r>
              <a:rPr lang="en-US" sz="2400" dirty="0"/>
              <a:t>   puts(</a:t>
            </a:r>
            <a:r>
              <a:rPr lang="en-US" sz="2400" dirty="0" err="1"/>
              <a:t>str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memset</a:t>
            </a:r>
            <a:r>
              <a:rPr lang="en-US" sz="2400" dirty="0"/>
              <a:t>(str,'$',7);</a:t>
            </a:r>
          </a:p>
          <a:p>
            <a:r>
              <a:rPr lang="en-US" sz="2400" dirty="0"/>
              <a:t>   puts(</a:t>
            </a:r>
            <a:r>
              <a:rPr lang="en-US" sz="2400" dirty="0" err="1"/>
              <a:t>str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return(0);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8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macro is a segment of code which is replaced by the value of macro. Macro is defined by #define directive. There are two types of macros:</a:t>
            </a:r>
          </a:p>
          <a:p>
            <a:r>
              <a:rPr lang="en-US" sz="2400" dirty="0"/>
              <a:t>Object-like Macros</a:t>
            </a:r>
          </a:p>
          <a:p>
            <a:r>
              <a:rPr lang="en-US" sz="2400" dirty="0"/>
              <a:t>Function-like Macros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3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Object-like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object-like macro is an identifier that is replaced by value. It is widely used to represent numeric constants. For example:</a:t>
            </a:r>
          </a:p>
          <a:p>
            <a:r>
              <a:rPr lang="en-US" sz="2400" dirty="0"/>
              <a:t>#define PI 3.14  </a:t>
            </a:r>
          </a:p>
          <a:p>
            <a:r>
              <a:rPr lang="en-US" sz="2400" dirty="0"/>
              <a:t>Here, PI is the macro name which will be replaced by the value 3.14.</a:t>
            </a:r>
          </a:p>
        </p:txBody>
      </p:sp>
    </p:spTree>
    <p:extLst>
      <p:ext uri="{BB962C8B-B14F-4D97-AF65-F5344CB8AC3E}">
        <p14:creationId xmlns:p14="http://schemas.microsoft.com/office/powerpoint/2010/main" val="42485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Function-like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function-like macro looks like function call. For example:</a:t>
            </a:r>
          </a:p>
          <a:p>
            <a:r>
              <a:rPr lang="en-US" sz="2400" dirty="0"/>
              <a:t>#define </a:t>
            </a:r>
            <a:r>
              <a:rPr lang="en-US" sz="2400" dirty="0" smtClean="0"/>
              <a:t>MIN(</a:t>
            </a:r>
            <a:r>
              <a:rPr lang="en-US" sz="2400" dirty="0" err="1" smtClean="0"/>
              <a:t>a,b</a:t>
            </a:r>
            <a:r>
              <a:rPr lang="en-US" sz="2400" dirty="0"/>
              <a:t>) ((a)&lt;(b)?(a):(b)) </a:t>
            </a:r>
            <a:endParaRPr lang="en-US" sz="2400" dirty="0" smtClean="0"/>
          </a:p>
          <a:p>
            <a:r>
              <a:rPr lang="en-US" sz="2400" dirty="0"/>
              <a:t>Here, MIN is the macro name.</a:t>
            </a:r>
          </a:p>
        </p:txBody>
      </p:sp>
    </p:spTree>
    <p:extLst>
      <p:ext uri="{BB962C8B-B14F-4D97-AF65-F5344CB8AC3E}">
        <p14:creationId xmlns:p14="http://schemas.microsoft.com/office/powerpoint/2010/main" val="27197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Predefined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ANSI </a:t>
            </a:r>
            <a:r>
              <a:rPr lang="en-US" sz="2400" dirty="0"/>
              <a:t>C defines many predefined macros that can be used in c program.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39559"/>
              </p:ext>
            </p:extLst>
          </p:nvPr>
        </p:nvGraphicFramePr>
        <p:xfrm>
          <a:off x="609600" y="2493158"/>
          <a:ext cx="8305800" cy="41757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5310"/>
                <a:gridCol w="1371167"/>
                <a:gridCol w="6169323"/>
              </a:tblGrid>
              <a:tr h="766006">
                <a:tc>
                  <a:txBody>
                    <a:bodyPr/>
                    <a:lstStyle/>
                    <a:p>
                      <a:pPr algn="l" fontAlgn="t"/>
                      <a:endParaRPr lang="en-US" sz="2400" dirty="0" smtClean="0">
                        <a:effectLst/>
                      </a:endParaRPr>
                    </a:p>
                    <a:p>
                      <a:pPr algn="l" fontAlgn="t"/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Macro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5996" marR="45996" marT="45996" marB="45996"/>
                </a:tc>
              </a:tr>
              <a:tr h="7660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_DATE_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represents current date in "MMM DD YYYY" format.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</a:tr>
              <a:tr h="7660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_TIME_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represents current time in "HH:MM:SS" format.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</a:tr>
              <a:tr h="4574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_FILE_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represents current file name.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</a:tr>
              <a:tr h="45742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_LINE_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represents current line number.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</a:tr>
              <a:tr h="8471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_STDC_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It is defined as 1 when compiler complies with the ANSI standard.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5996" marR="45996" marT="45996" marB="459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predefined macros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 &lt;</a:t>
            </a:r>
            <a:r>
              <a:rPr lang="en-US" sz="2400" dirty="0" err="1"/>
              <a:t>stdio.h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 smtClean="0"/>
              <a:t> void main</a:t>
            </a:r>
            <a:r>
              <a:rPr lang="en-US" sz="2400" dirty="0"/>
              <a:t>() {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("File :%s\n", __FILE__ );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("Date :%s\n", __DATE__ );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("Time :%s\n", __TIME__ );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("Line :%d\n", __LINE__ );  </a:t>
            </a:r>
          </a:p>
          <a:p>
            <a:pPr marL="0" indent="0">
              <a:buNone/>
            </a:pPr>
            <a:r>
              <a:rPr lang="en-US" sz="2400" dirty="0"/>
              <a:t>   </a:t>
            </a:r>
            <a:r>
              <a:rPr lang="en-US" sz="2400" dirty="0" err="1"/>
              <a:t>printf</a:t>
            </a:r>
            <a:r>
              <a:rPr lang="en-US" sz="2400" dirty="0"/>
              <a:t>("STDC :%d\n", __STDC__ );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#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#include preprocessor directive is used to paste code of given file into current file.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used include system-defined and user-defined header files. If included file is not found, compiler renders error.</a:t>
            </a:r>
          </a:p>
          <a:p>
            <a:r>
              <a:rPr lang="en-US" sz="2400" dirty="0"/>
              <a:t>By the use of #include directive, we provide information to the preprocessor where to look for the header files. There are two variants to use #include directive.</a:t>
            </a:r>
          </a:p>
          <a:p>
            <a:r>
              <a:rPr lang="en-US" sz="2400" dirty="0"/>
              <a:t>#include &lt;filename&gt;</a:t>
            </a:r>
          </a:p>
          <a:p>
            <a:r>
              <a:rPr lang="en-US" sz="2400" dirty="0"/>
              <a:t>#include "filename"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#include &lt;filename&gt;</a:t>
            </a:r>
            <a:r>
              <a:rPr lang="en-US" sz="2400" dirty="0"/>
              <a:t> tells the compiler to look for the directory where system header files are held. 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#include "filename"</a:t>
            </a:r>
            <a:r>
              <a:rPr lang="en-US" sz="2400" dirty="0"/>
              <a:t> tells the compiler to look in the current directory from where program is running.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1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980</Words>
  <Application>Microsoft Office PowerPoint</Application>
  <PresentationFormat>On-screen Show (4:3)</PresentationFormat>
  <Paragraphs>231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Preprocessor and Macros</vt:lpstr>
      <vt:lpstr>C preprocessor directive</vt:lpstr>
      <vt:lpstr>C Macros</vt:lpstr>
      <vt:lpstr>Object-like Macros</vt:lpstr>
      <vt:lpstr>Function-like Macros</vt:lpstr>
      <vt:lpstr>C Predefined Macros</vt:lpstr>
      <vt:lpstr>C predefined macros example</vt:lpstr>
      <vt:lpstr>C #include</vt:lpstr>
      <vt:lpstr>PowerPoint Presentation</vt:lpstr>
      <vt:lpstr>#include directive example</vt:lpstr>
      <vt:lpstr>C #define</vt:lpstr>
      <vt:lpstr>an example of #define to create a macro.</vt:lpstr>
      <vt:lpstr>Conditional Compilation</vt:lpstr>
      <vt:lpstr>C #if</vt:lpstr>
      <vt:lpstr>PowerPoint Presentation</vt:lpstr>
      <vt:lpstr>Enumeration</vt:lpstr>
      <vt:lpstr>typedef in c</vt:lpstr>
      <vt:lpstr>PowerPoint Presentation</vt:lpstr>
      <vt:lpstr>Structure definition using typedef</vt:lpstr>
      <vt:lpstr>PowerPoint Presentation</vt:lpstr>
      <vt:lpstr>typedef and Pointers</vt:lpstr>
      <vt:lpstr>Memory and string handling function</vt:lpstr>
      <vt:lpstr>Example of memcpy</vt:lpstr>
      <vt:lpstr>Example of memcmp</vt:lpstr>
      <vt:lpstr>Example of memchr</vt:lpstr>
      <vt:lpstr>Example of memset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Preprocessor and Macros</dc:title>
  <dc:creator>ujjwol shakya</dc:creator>
  <cp:lastModifiedBy>Ujjwol Shakya</cp:lastModifiedBy>
  <cp:revision>89</cp:revision>
  <dcterms:created xsi:type="dcterms:W3CDTF">2006-08-16T00:00:00Z</dcterms:created>
  <dcterms:modified xsi:type="dcterms:W3CDTF">2021-03-22T05:02:56Z</dcterms:modified>
</cp:coreProperties>
</file>