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66" r:id="rId5"/>
    <p:sldId id="259" r:id="rId6"/>
    <p:sldId id="261" r:id="rId7"/>
    <p:sldId id="260" r:id="rId8"/>
    <p:sldId id="267" r:id="rId9"/>
    <p:sldId id="262" r:id="rId10"/>
    <p:sldId id="263" r:id="rId11"/>
    <p:sldId id="264" r:id="rId12"/>
    <p:sldId id="274" r:id="rId13"/>
    <p:sldId id="277" r:id="rId14"/>
    <p:sldId id="282" r:id="rId15"/>
    <p:sldId id="283" r:id="rId16"/>
    <p:sldId id="275" r:id="rId17"/>
    <p:sldId id="276" r:id="rId18"/>
    <p:sldId id="278" r:id="rId19"/>
    <p:sldId id="280" r:id="rId20"/>
    <p:sldId id="279" r:id="rId21"/>
    <p:sldId id="265" r:id="rId22"/>
    <p:sldId id="268" r:id="rId23"/>
    <p:sldId id="269" r:id="rId24"/>
    <p:sldId id="270" r:id="rId25"/>
    <p:sldId id="281" r:id="rId26"/>
    <p:sldId id="271" r:id="rId27"/>
    <p:sldId id="272" r:id="rId28"/>
    <p:sldId id="27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28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F4292-F6C3-4504-946F-7583E1B097F3}" type="datetimeFigureOut">
              <a:rPr lang="en-US" smtClean="0"/>
              <a:t>5/23/2022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2D7DE-7BEF-4B8B-B129-4AFC11BC0AE2}" type="slidenum">
              <a:rPr lang="en-US" smtClean="0"/>
              <a:t>‹#›</a:t>
            </a:fld>
            <a:endParaRPr lang="en-US"/>
          </a:p>
        </p:txBody>
      </p:sp>
    </p:spTree>
    <p:extLst>
      <p:ext uri="{BB962C8B-B14F-4D97-AF65-F5344CB8AC3E}">
        <p14:creationId xmlns:p14="http://schemas.microsoft.com/office/powerpoint/2010/main" val="297939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659EA1-00B9-452D-AD7E-2B92B2C3BBBC}" type="slidenum">
              <a:rPr lang="en-US" smtClean="0"/>
              <a:t>45</a:t>
            </a:fld>
            <a:endParaRPr lang="en-US"/>
          </a:p>
        </p:txBody>
      </p:sp>
    </p:spTree>
    <p:extLst>
      <p:ext uri="{BB962C8B-B14F-4D97-AF65-F5344CB8AC3E}">
        <p14:creationId xmlns:p14="http://schemas.microsoft.com/office/powerpoint/2010/main" val="292591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lstStyle/>
          <a:p>
            <a:r>
              <a:rPr lang="en-US" dirty="0"/>
              <a:t>Array</a:t>
            </a:r>
          </a:p>
        </p:txBody>
      </p:sp>
    </p:spTree>
    <p:extLst>
      <p:ext uri="{BB962C8B-B14F-4D97-AF65-F5344CB8AC3E}">
        <p14:creationId xmlns:p14="http://schemas.microsoft.com/office/powerpoint/2010/main" val="959834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Write a program in C to store elements in an array and print it.</a:t>
            </a:r>
            <a:endParaRPr lang="en-US" sz="2400" dirty="0" smtClean="0"/>
          </a:p>
          <a:p>
            <a:r>
              <a:rPr lang="en-US" sz="2400" dirty="0"/>
              <a:t>Write a program in C to find the sum of all elements of the </a:t>
            </a:r>
            <a:r>
              <a:rPr lang="en-US" sz="2400" dirty="0" smtClean="0"/>
              <a:t>array</a:t>
            </a:r>
          </a:p>
          <a:p>
            <a:r>
              <a:rPr lang="en-US" sz="2400" dirty="0" smtClean="0"/>
              <a:t>Write </a:t>
            </a:r>
            <a:r>
              <a:rPr lang="en-US" sz="2400" dirty="0"/>
              <a:t>a program in C to read n number of values in an array and display it in reverse </a:t>
            </a:r>
            <a:r>
              <a:rPr lang="en-US" sz="2400" dirty="0" smtClean="0"/>
              <a:t>order</a:t>
            </a:r>
          </a:p>
          <a:p>
            <a:r>
              <a:rPr lang="en-US" sz="2400" dirty="0"/>
              <a:t>Write a program in C to copy the elements of one array into another </a:t>
            </a:r>
            <a:r>
              <a:rPr lang="en-US" sz="2400" dirty="0" smtClean="0"/>
              <a:t>array</a:t>
            </a:r>
          </a:p>
        </p:txBody>
      </p:sp>
    </p:spTree>
    <p:extLst>
      <p:ext uri="{BB962C8B-B14F-4D97-AF65-F5344CB8AC3E}">
        <p14:creationId xmlns:p14="http://schemas.microsoft.com/office/powerpoint/2010/main" val="29203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WAP to find the smallest and the largest element in the array of size 10.</a:t>
            </a:r>
          </a:p>
          <a:p>
            <a:r>
              <a:rPr lang="en-US" sz="2400" dirty="0"/>
              <a:t>WAP to find the second largest element in the array.</a:t>
            </a:r>
          </a:p>
          <a:p>
            <a:r>
              <a:rPr lang="en-US" sz="2400" dirty="0"/>
              <a:t>WAP to search the number inputted by user in an array</a:t>
            </a:r>
            <a:r>
              <a:rPr lang="en-US" sz="2400" dirty="0" smtClean="0"/>
              <a:t>.</a:t>
            </a:r>
          </a:p>
          <a:p>
            <a:r>
              <a:rPr lang="en-US" sz="2400" dirty="0" smtClean="0"/>
              <a:t>WAP to count the even numbers present in an array </a:t>
            </a:r>
            <a:r>
              <a:rPr lang="en-US" sz="2400" smtClean="0"/>
              <a:t>of size n.</a:t>
            </a:r>
            <a:endParaRPr lang="en-US" sz="2400" dirty="0"/>
          </a:p>
          <a:p>
            <a:r>
              <a:rPr lang="en-US" sz="2400" dirty="0"/>
              <a:t>WAP to sort the array in ascending and descending order</a:t>
            </a:r>
            <a:r>
              <a:rPr lang="en-US" sz="2400" dirty="0" smtClean="0"/>
              <a:t>.</a:t>
            </a:r>
          </a:p>
          <a:p>
            <a:r>
              <a:rPr lang="en-US" sz="2400" dirty="0"/>
              <a:t>Write a program in C to separate odd and even integers in separate arrays</a:t>
            </a:r>
          </a:p>
          <a:p>
            <a:endParaRPr lang="en-US" sz="2400" dirty="0"/>
          </a:p>
          <a:p>
            <a:endParaRPr lang="en-US" sz="2400" dirty="0"/>
          </a:p>
        </p:txBody>
      </p:sp>
    </p:spTree>
    <p:extLst>
      <p:ext uri="{BB962C8B-B14F-4D97-AF65-F5344CB8AC3E}">
        <p14:creationId xmlns:p14="http://schemas.microsoft.com/office/powerpoint/2010/main" val="14491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array in ascending order</a:t>
            </a:r>
            <a:endParaRPr lang="en-US" dirty="0"/>
          </a:p>
        </p:txBody>
      </p:sp>
      <p:sp>
        <p:nvSpPr>
          <p:cNvPr id="3" name="Content Placeholder 2"/>
          <p:cNvSpPr>
            <a:spLocks noGrp="1"/>
          </p:cNvSpPr>
          <p:nvPr>
            <p:ph idx="1"/>
          </p:nvPr>
        </p:nvSpPr>
        <p:spPr>
          <a:xfrm>
            <a:off x="457200" y="1295400"/>
            <a:ext cx="8229600" cy="5410200"/>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a[10],</a:t>
            </a:r>
            <a:r>
              <a:rPr lang="en-US" dirty="0" err="1"/>
              <a:t>i,j,temp</a:t>
            </a:r>
            <a:r>
              <a:rPr lang="en-US" dirty="0"/>
              <a:t>=0;</a:t>
            </a:r>
          </a:p>
          <a:p>
            <a:pPr marL="0" indent="0">
              <a:buNone/>
            </a:pPr>
            <a:r>
              <a:rPr lang="en-US" dirty="0"/>
              <a:t>	</a:t>
            </a:r>
            <a:r>
              <a:rPr lang="en-US" dirty="0" err="1"/>
              <a:t>printf</a:t>
            </a:r>
            <a:r>
              <a:rPr lang="en-US" dirty="0"/>
              <a:t>("enter 5 numbers");</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scanf</a:t>
            </a:r>
            <a:r>
              <a:rPr lang="en-US" dirty="0"/>
              <a:t>("%</a:t>
            </a:r>
            <a:r>
              <a:rPr lang="en-US" dirty="0" err="1"/>
              <a:t>d",&amp;a</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a:t>
            </a:r>
            <a:r>
              <a:rPr lang="en-US" dirty="0" err="1"/>
              <a:t>nbefore</a:t>
            </a:r>
            <a:r>
              <a:rPr lang="en-US" dirty="0"/>
              <a:t> sorting </a:t>
            </a:r>
            <a:r>
              <a:rPr lang="en-US" dirty="0" smtClean="0"/>
              <a:t>\n");</a:t>
            </a:r>
            <a:endParaRPr lang="en-US" dirty="0"/>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printf</a:t>
            </a:r>
            <a:r>
              <a:rPr lang="en-US" dirty="0"/>
              <a:t>("%d\</a:t>
            </a:r>
            <a:r>
              <a:rPr lang="en-US" dirty="0" err="1"/>
              <a:t>t",a</a:t>
            </a:r>
            <a:r>
              <a:rPr lang="en-US" dirty="0"/>
              <a:t>[</a:t>
            </a:r>
            <a:r>
              <a:rPr lang="en-US" dirty="0" err="1"/>
              <a:t>i</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225134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marL="0" indent="0">
              <a:buNone/>
            </a:pPr>
            <a:r>
              <a:rPr lang="en-US" sz="2200" dirty="0"/>
              <a:t>for(</a:t>
            </a:r>
            <a:r>
              <a:rPr lang="en-US" sz="2200" dirty="0" err="1"/>
              <a:t>i</a:t>
            </a:r>
            <a:r>
              <a:rPr lang="en-US" sz="2200" dirty="0"/>
              <a:t>=0;i&lt;5-1;i</a:t>
            </a:r>
            <a:r>
              <a:rPr lang="en-US" sz="2200" dirty="0" smtClean="0"/>
              <a:t>++){</a:t>
            </a:r>
            <a:endParaRPr lang="en-US" sz="2200" dirty="0"/>
          </a:p>
          <a:p>
            <a:pPr marL="0" indent="0">
              <a:buNone/>
            </a:pPr>
            <a:r>
              <a:rPr lang="en-US" sz="2200" dirty="0"/>
              <a:t>	</a:t>
            </a:r>
            <a:r>
              <a:rPr lang="en-US" sz="2200" dirty="0" smtClean="0"/>
              <a:t>for(j=i+1;j&lt;5;j++){</a:t>
            </a:r>
            <a:endParaRPr lang="en-US" sz="2200" dirty="0"/>
          </a:p>
          <a:p>
            <a:pPr marL="0" indent="0">
              <a:buNone/>
            </a:pPr>
            <a:r>
              <a:rPr lang="en-US" sz="2200" dirty="0"/>
              <a:t>		</a:t>
            </a:r>
            <a:r>
              <a:rPr lang="en-US" sz="2200" dirty="0" smtClean="0"/>
              <a:t>if(a[</a:t>
            </a:r>
            <a:r>
              <a:rPr lang="en-US" sz="2200" dirty="0" err="1" smtClean="0"/>
              <a:t>i</a:t>
            </a:r>
            <a:r>
              <a:rPr lang="en-US" sz="2200" dirty="0"/>
              <a:t>]&gt;a[j</a:t>
            </a:r>
            <a:r>
              <a:rPr lang="en-US" sz="2200" dirty="0" smtClean="0"/>
              <a:t>]){</a:t>
            </a:r>
            <a:endParaRPr lang="en-US" sz="2200" dirty="0"/>
          </a:p>
          <a:p>
            <a:pPr marL="0" indent="0">
              <a:buNone/>
            </a:pPr>
            <a:r>
              <a:rPr lang="en-US" sz="2200" dirty="0"/>
              <a:t>			temp=a[</a:t>
            </a:r>
            <a:r>
              <a:rPr lang="en-US" sz="2200" dirty="0" err="1"/>
              <a:t>i</a:t>
            </a:r>
            <a:r>
              <a:rPr lang="en-US" sz="2200" dirty="0"/>
              <a:t>];</a:t>
            </a:r>
          </a:p>
          <a:p>
            <a:pPr marL="0" indent="0">
              <a:buNone/>
            </a:pPr>
            <a:r>
              <a:rPr lang="en-US" sz="2200" dirty="0"/>
              <a:t>		</a:t>
            </a:r>
            <a:r>
              <a:rPr lang="en-US" sz="2200" dirty="0" smtClean="0"/>
              <a:t>	a[</a:t>
            </a:r>
            <a:r>
              <a:rPr lang="en-US" sz="2200" dirty="0" err="1" smtClean="0"/>
              <a:t>i</a:t>
            </a:r>
            <a:r>
              <a:rPr lang="en-US" sz="2200" dirty="0"/>
              <a:t>]=a[j];</a:t>
            </a:r>
          </a:p>
          <a:p>
            <a:pPr marL="0" indent="0">
              <a:buNone/>
            </a:pPr>
            <a:r>
              <a:rPr lang="en-US" sz="2200" dirty="0"/>
              <a:t>			a[j]=temp;</a:t>
            </a:r>
          </a:p>
          <a:p>
            <a:pPr marL="0" indent="0">
              <a:buNone/>
            </a:pPr>
            <a:r>
              <a:rPr lang="en-US" sz="2200" dirty="0"/>
              <a:t>			}</a:t>
            </a:r>
          </a:p>
          <a:p>
            <a:pPr marL="0" indent="0">
              <a:buNone/>
            </a:pPr>
            <a:r>
              <a:rPr lang="en-US" sz="2200" dirty="0"/>
              <a:t>		}</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nafter</a:t>
            </a:r>
            <a:r>
              <a:rPr lang="en-US" sz="2200" dirty="0"/>
              <a:t> sorting ----");</a:t>
            </a:r>
          </a:p>
          <a:p>
            <a:pPr marL="0" indent="0">
              <a:buNone/>
            </a:pPr>
            <a:r>
              <a:rPr lang="en-US" sz="2200" dirty="0"/>
              <a:t>	for(</a:t>
            </a:r>
            <a:r>
              <a:rPr lang="en-US" sz="2200" dirty="0" err="1"/>
              <a:t>i</a:t>
            </a:r>
            <a:r>
              <a:rPr lang="en-US" sz="2200" dirty="0"/>
              <a:t>=0;i&lt;5;i</a:t>
            </a:r>
            <a:r>
              <a:rPr lang="en-US" sz="2200" dirty="0" smtClean="0"/>
              <a:t>++){</a:t>
            </a:r>
            <a:endParaRPr lang="en-US" sz="2200" dirty="0"/>
          </a:p>
          <a:p>
            <a:pPr marL="0" indent="0">
              <a:buNone/>
            </a:pPr>
            <a:r>
              <a:rPr lang="en-US" sz="2200" dirty="0"/>
              <a:t>		</a:t>
            </a:r>
            <a:r>
              <a:rPr lang="en-US" sz="2200" dirty="0" err="1"/>
              <a:t>printf</a:t>
            </a:r>
            <a:r>
              <a:rPr lang="en-US" sz="2200" dirty="0"/>
              <a:t>("%d\</a:t>
            </a:r>
            <a:r>
              <a:rPr lang="en-US" sz="2200" dirty="0" err="1"/>
              <a:t>t",a</a:t>
            </a:r>
            <a:r>
              <a:rPr lang="en-US" sz="2200" dirty="0"/>
              <a:t>[</a:t>
            </a:r>
            <a:r>
              <a:rPr lang="en-US" sz="2200" dirty="0" err="1"/>
              <a:t>i</a:t>
            </a:r>
            <a:r>
              <a:rPr lang="en-US" sz="2200" dirty="0"/>
              <a:t>]);</a:t>
            </a:r>
          </a:p>
          <a:p>
            <a:pPr marL="0" indent="0">
              <a:buNone/>
            </a:pPr>
            <a:r>
              <a:rPr lang="en-US" sz="2200" dirty="0"/>
              <a:t>	}</a:t>
            </a:r>
          </a:p>
          <a:p>
            <a:pPr marL="0" indent="0">
              <a:buNone/>
            </a:pPr>
            <a:r>
              <a:rPr lang="en-US" sz="2200" dirty="0"/>
              <a:t>	</a:t>
            </a:r>
            <a:r>
              <a:rPr lang="en-US" sz="2200" dirty="0" err="1"/>
              <a:t>getch</a:t>
            </a:r>
            <a:r>
              <a:rPr lang="en-US" sz="2200" dirty="0"/>
              <a:t>();</a:t>
            </a:r>
          </a:p>
          <a:p>
            <a:pPr marL="0" indent="0">
              <a:buNone/>
            </a:pPr>
            <a:r>
              <a:rPr lang="en-US" sz="2200" dirty="0"/>
              <a:t>}</a:t>
            </a:r>
          </a:p>
          <a:p>
            <a:endParaRPr lang="en-US" sz="2200" dirty="0"/>
          </a:p>
        </p:txBody>
      </p:sp>
    </p:spTree>
    <p:extLst>
      <p:ext uri="{BB962C8B-B14F-4D97-AF65-F5344CB8AC3E}">
        <p14:creationId xmlns:p14="http://schemas.microsoft.com/office/powerpoint/2010/main" val="2980356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largest element in an array</a:t>
            </a:r>
            <a:endParaRPr lang="en-US" dirty="0"/>
          </a:p>
        </p:txBody>
      </p:sp>
      <p:sp>
        <p:nvSpPr>
          <p:cNvPr id="3" name="Content Placeholder 2"/>
          <p:cNvSpPr>
            <a:spLocks noGrp="1"/>
          </p:cNvSpPr>
          <p:nvPr>
            <p:ph idx="1"/>
          </p:nvPr>
        </p:nvSpPr>
        <p:spPr>
          <a:xfrm>
            <a:off x="457200" y="11430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a[5];</a:t>
            </a:r>
          </a:p>
          <a:p>
            <a:pPr marL="0" indent="0">
              <a:buNone/>
            </a:pPr>
            <a:r>
              <a:rPr lang="en-US" sz="2400" dirty="0"/>
              <a:t>	</a:t>
            </a:r>
            <a:r>
              <a:rPr lang="en-US" sz="2400" dirty="0" err="1"/>
              <a:t>int</a:t>
            </a:r>
            <a:r>
              <a:rPr lang="en-US" sz="2400" dirty="0"/>
              <a:t> i,max1,max2;</a:t>
            </a:r>
          </a:p>
          <a:p>
            <a:pPr marL="0" indent="0">
              <a:buNone/>
            </a:pPr>
            <a:endParaRPr lang="en-US" sz="2400" dirty="0"/>
          </a:p>
          <a:p>
            <a:pPr marL="0" indent="0">
              <a:buNone/>
            </a:pPr>
            <a:r>
              <a:rPr lang="en-US" sz="2400" dirty="0"/>
              <a:t>	</a:t>
            </a:r>
            <a:r>
              <a:rPr lang="en-US" sz="2400" dirty="0" err="1"/>
              <a:t>printf</a:t>
            </a:r>
            <a:r>
              <a:rPr lang="en-US" sz="2400" dirty="0"/>
              <a:t>("enter five numbers");</a:t>
            </a:r>
          </a:p>
          <a:p>
            <a:pPr marL="0" indent="0">
              <a:buNone/>
            </a:pPr>
            <a:r>
              <a:rPr lang="en-US" sz="2400" dirty="0"/>
              <a:t>	for(i=0;i&lt;5;i++)</a:t>
            </a:r>
          </a:p>
          <a:p>
            <a:pPr marL="0" indent="0">
              <a:buNone/>
            </a:pPr>
            <a:r>
              <a:rPr lang="en-US" sz="2400" dirty="0"/>
              <a:t>	{</a:t>
            </a:r>
          </a:p>
          <a:p>
            <a:pPr marL="0" indent="0">
              <a:buNone/>
            </a:pPr>
            <a:r>
              <a:rPr lang="en-US" sz="2400" dirty="0"/>
              <a:t>		</a:t>
            </a:r>
            <a:r>
              <a:rPr lang="en-US" sz="2400" dirty="0" err="1"/>
              <a:t>scanf</a:t>
            </a:r>
            <a:r>
              <a:rPr lang="en-US" sz="2400" dirty="0"/>
              <a:t>(" %</a:t>
            </a:r>
            <a:r>
              <a:rPr lang="en-US" sz="2400" dirty="0" err="1"/>
              <a:t>d",&amp;a</a:t>
            </a:r>
            <a:r>
              <a:rPr lang="en-US" sz="2400" dirty="0"/>
              <a:t>[i]);</a:t>
            </a:r>
          </a:p>
          <a:p>
            <a:pPr marL="0" indent="0">
              <a:buNone/>
            </a:pPr>
            <a:r>
              <a:rPr lang="en-US" sz="2400" dirty="0"/>
              <a:t>	</a:t>
            </a:r>
            <a:r>
              <a:rPr lang="en-US" sz="2400" dirty="0" smtClean="0"/>
              <a:t>}</a:t>
            </a:r>
            <a:endParaRPr lang="en-US" sz="2400" dirty="0"/>
          </a:p>
          <a:p>
            <a:pPr marL="0" indent="0">
              <a:buNone/>
            </a:pPr>
            <a:r>
              <a:rPr lang="en-US" sz="2400" dirty="0"/>
              <a:t>	max1=max2=0;</a:t>
            </a:r>
          </a:p>
          <a:p>
            <a:pPr marL="0" indent="0">
              <a:buNone/>
            </a:pPr>
            <a:r>
              <a:rPr lang="en-US" sz="2400" dirty="0"/>
              <a:t>	</a:t>
            </a:r>
          </a:p>
        </p:txBody>
      </p:sp>
    </p:spTree>
    <p:extLst>
      <p:ext uri="{BB962C8B-B14F-4D97-AF65-F5344CB8AC3E}">
        <p14:creationId xmlns:p14="http://schemas.microsoft.com/office/powerpoint/2010/main" val="2861608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Autofit/>
          </a:bodyPr>
          <a:lstStyle/>
          <a:p>
            <a:pPr marL="0" indent="0">
              <a:buNone/>
            </a:pPr>
            <a:r>
              <a:rPr lang="en-US" sz="2400" dirty="0"/>
              <a:t>	for(i=0;i&lt;5;i++)</a:t>
            </a:r>
          </a:p>
          <a:p>
            <a:pPr marL="0" indent="0">
              <a:buNone/>
            </a:pPr>
            <a:r>
              <a:rPr lang="en-US" sz="2400" dirty="0"/>
              <a:t>	{</a:t>
            </a:r>
          </a:p>
          <a:p>
            <a:pPr marL="0" indent="0">
              <a:buNone/>
            </a:pPr>
            <a:r>
              <a:rPr lang="en-US" sz="2400" dirty="0"/>
              <a:t>		if(a[i]&gt;max1</a:t>
            </a:r>
            <a:r>
              <a:rPr lang="en-US" sz="2400" dirty="0" smtClean="0"/>
              <a:t>){</a:t>
            </a:r>
            <a:endParaRPr lang="en-US" sz="2400" dirty="0"/>
          </a:p>
          <a:p>
            <a:pPr marL="0" indent="0">
              <a:buNone/>
            </a:pPr>
            <a:r>
              <a:rPr lang="en-US" sz="2400" dirty="0"/>
              <a:t>			max2=max1;</a:t>
            </a:r>
          </a:p>
          <a:p>
            <a:pPr marL="0" indent="0">
              <a:buNone/>
            </a:pPr>
            <a:r>
              <a:rPr lang="en-US" sz="2400" dirty="0"/>
              <a:t>			max1=a[i];</a:t>
            </a:r>
          </a:p>
          <a:p>
            <a:pPr marL="0" indent="0">
              <a:buNone/>
            </a:pPr>
            <a:r>
              <a:rPr lang="en-US" sz="2400" dirty="0"/>
              <a:t>		}</a:t>
            </a:r>
          </a:p>
          <a:p>
            <a:pPr marL="0" indent="0">
              <a:buNone/>
            </a:pPr>
            <a:r>
              <a:rPr lang="en-US" sz="2400" dirty="0"/>
              <a:t>		else if(a[i] &gt; max2 &amp;&amp; a[i] &lt; max1)</a:t>
            </a:r>
          </a:p>
          <a:p>
            <a:pPr marL="0" indent="0">
              <a:buNone/>
            </a:pPr>
            <a:r>
              <a:rPr lang="en-US" sz="2400" dirty="0"/>
              <a:t>        </a:t>
            </a:r>
            <a:r>
              <a:rPr lang="en-US" sz="2400" dirty="0" smtClean="0"/>
              <a:t>		{</a:t>
            </a:r>
            <a:endParaRPr lang="en-US" sz="2400" dirty="0"/>
          </a:p>
          <a:p>
            <a:pPr marL="0" indent="0">
              <a:buNone/>
            </a:pPr>
            <a:r>
              <a:rPr lang="en-US" sz="2400" dirty="0"/>
              <a:t>            </a:t>
            </a:r>
            <a:r>
              <a:rPr lang="en-US" sz="2400" dirty="0" smtClean="0"/>
              <a:t>			max2 </a:t>
            </a:r>
            <a:r>
              <a:rPr lang="en-US" sz="2400" dirty="0"/>
              <a:t>= a[i];</a:t>
            </a:r>
          </a:p>
          <a:p>
            <a:pPr marL="0" indent="0">
              <a:buNone/>
            </a:pPr>
            <a:r>
              <a:rPr lang="en-US" sz="2400" dirty="0"/>
              <a:t>        </a:t>
            </a:r>
            <a:r>
              <a:rPr lang="en-US" sz="2400" dirty="0" smtClean="0"/>
              <a:t>		}</a:t>
            </a:r>
            <a:endParaRPr lang="en-US" sz="2400" dirty="0"/>
          </a:p>
          <a:p>
            <a:pPr marL="0" indent="0">
              <a:buNone/>
            </a:pPr>
            <a:r>
              <a:rPr lang="en-US" sz="2400" dirty="0"/>
              <a:t>	}</a:t>
            </a:r>
          </a:p>
          <a:p>
            <a:pPr marL="0" indent="0">
              <a:buNone/>
            </a:pPr>
            <a:r>
              <a:rPr lang="en-US" sz="2400" dirty="0"/>
              <a:t>	</a:t>
            </a:r>
            <a:r>
              <a:rPr lang="en-US" sz="2400" dirty="0" err="1"/>
              <a:t>printf</a:t>
            </a:r>
            <a:r>
              <a:rPr lang="en-US" sz="2400" dirty="0"/>
              <a:t>("second largest element is %d",max2);</a:t>
            </a:r>
          </a:p>
          <a:p>
            <a:pPr marL="0" indent="0">
              <a:buNone/>
            </a:pPr>
            <a:r>
              <a:rPr lang="en-US" sz="2400" dirty="0"/>
              <a:t>}</a:t>
            </a:r>
          </a:p>
          <a:p>
            <a:pPr marL="0" indent="0">
              <a:buNone/>
            </a:pPr>
            <a:endParaRPr lang="en-US" sz="2400" dirty="0"/>
          </a:p>
          <a:p>
            <a:endParaRPr lang="en-US" sz="2400" dirty="0"/>
          </a:p>
        </p:txBody>
      </p:sp>
    </p:spTree>
    <p:extLst>
      <p:ext uri="{BB962C8B-B14F-4D97-AF65-F5344CB8AC3E}">
        <p14:creationId xmlns:p14="http://schemas.microsoft.com/office/powerpoint/2010/main" val="2840346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Join two array in 3</a:t>
            </a:r>
            <a:r>
              <a:rPr lang="en-US" baseline="30000" dirty="0" smtClean="0"/>
              <a:t>rd</a:t>
            </a:r>
            <a:r>
              <a:rPr lang="en-US" dirty="0" smtClean="0"/>
              <a:t> array</a:t>
            </a: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a[10],b[10],c[10],</a:t>
            </a:r>
            <a:r>
              <a:rPr lang="en-US" dirty="0" err="1"/>
              <a:t>i,j,temp</a:t>
            </a:r>
            <a:r>
              <a:rPr lang="en-US" dirty="0"/>
              <a:t>=0;</a:t>
            </a:r>
          </a:p>
          <a:p>
            <a:pPr marL="0" indent="0">
              <a:buNone/>
            </a:pPr>
            <a:r>
              <a:rPr lang="en-US" dirty="0"/>
              <a:t>	</a:t>
            </a:r>
            <a:r>
              <a:rPr lang="en-US" dirty="0" err="1"/>
              <a:t>printf</a:t>
            </a:r>
            <a:r>
              <a:rPr lang="en-US" dirty="0"/>
              <a:t>("enter 5 numbers for 1st array");</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scanf</a:t>
            </a:r>
            <a:r>
              <a:rPr lang="en-US" dirty="0"/>
              <a:t>("%</a:t>
            </a:r>
            <a:r>
              <a:rPr lang="en-US" dirty="0" err="1"/>
              <a:t>d",&amp;a</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printf</a:t>
            </a:r>
            <a:r>
              <a:rPr lang="en-US" dirty="0"/>
              <a:t>("enter 5 numbers for 2nd array");</a:t>
            </a:r>
          </a:p>
          <a:p>
            <a:pPr marL="0" indent="0">
              <a:buNone/>
            </a:pPr>
            <a:r>
              <a:rPr lang="en-US" dirty="0"/>
              <a:t>	for(</a:t>
            </a:r>
            <a:r>
              <a:rPr lang="en-US" dirty="0" err="1"/>
              <a:t>i</a:t>
            </a:r>
            <a:r>
              <a:rPr lang="en-US" dirty="0"/>
              <a:t>=0;i&lt;5;i++)</a:t>
            </a:r>
          </a:p>
          <a:p>
            <a:pPr marL="0" indent="0">
              <a:buNone/>
            </a:pPr>
            <a:r>
              <a:rPr lang="en-US" dirty="0"/>
              <a:t>	{</a:t>
            </a:r>
          </a:p>
          <a:p>
            <a:pPr marL="0" indent="0">
              <a:buNone/>
            </a:pPr>
            <a:r>
              <a:rPr lang="en-US" dirty="0"/>
              <a:t>		</a:t>
            </a:r>
            <a:r>
              <a:rPr lang="en-US" dirty="0" err="1"/>
              <a:t>scanf</a:t>
            </a:r>
            <a:r>
              <a:rPr lang="en-US" dirty="0"/>
              <a:t>("%</a:t>
            </a:r>
            <a:r>
              <a:rPr lang="en-US" dirty="0" err="1"/>
              <a:t>d",&amp;b</a:t>
            </a:r>
            <a:r>
              <a:rPr lang="en-US" dirty="0"/>
              <a:t>[</a:t>
            </a:r>
            <a:r>
              <a:rPr lang="en-US" dirty="0" err="1"/>
              <a:t>i</a:t>
            </a:r>
            <a:r>
              <a:rPr lang="en-US" dirty="0"/>
              <a:t>]);</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911329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81000" y="685800"/>
            <a:ext cx="8229600" cy="4525963"/>
          </a:xfrm>
        </p:spPr>
        <p:txBody>
          <a:bodyPr>
            <a:noAutofit/>
          </a:bodyPr>
          <a:lstStyle/>
          <a:p>
            <a:pPr marL="0" indent="0">
              <a:buNone/>
            </a:pPr>
            <a:r>
              <a:rPr lang="en-US" sz="2200" dirty="0" smtClean="0"/>
              <a:t>             for(</a:t>
            </a:r>
            <a:r>
              <a:rPr lang="en-US" sz="2200" dirty="0" err="1" smtClean="0"/>
              <a:t>i</a:t>
            </a:r>
            <a:r>
              <a:rPr lang="en-US" sz="2200" dirty="0" smtClean="0"/>
              <a:t>=0;i&lt;5;i++){</a:t>
            </a:r>
            <a:endParaRPr lang="en-US" sz="2200" dirty="0"/>
          </a:p>
          <a:p>
            <a:pPr marL="0" indent="0">
              <a:buNone/>
            </a:pPr>
            <a:r>
              <a:rPr lang="en-US" sz="2200" dirty="0"/>
              <a:t>		c[</a:t>
            </a:r>
            <a:r>
              <a:rPr lang="en-US" sz="2200" dirty="0" err="1"/>
              <a:t>i</a:t>
            </a:r>
            <a:r>
              <a:rPr lang="en-US" sz="2200" dirty="0"/>
              <a:t>]=a[</a:t>
            </a:r>
            <a:r>
              <a:rPr lang="en-US" sz="2200" dirty="0" err="1"/>
              <a:t>i</a:t>
            </a:r>
            <a:r>
              <a:rPr lang="en-US" sz="2200" dirty="0"/>
              <a:t>];</a:t>
            </a:r>
          </a:p>
          <a:p>
            <a:pPr marL="0" indent="0">
              <a:buNone/>
            </a:pPr>
            <a:r>
              <a:rPr lang="en-US" sz="2200" dirty="0"/>
              <a:t>		temp++;</a:t>
            </a:r>
          </a:p>
          <a:p>
            <a:pPr marL="0" indent="0">
              <a:buNone/>
            </a:pPr>
            <a:r>
              <a:rPr lang="en-US" sz="2200" dirty="0"/>
              <a:t>	}</a:t>
            </a:r>
          </a:p>
          <a:p>
            <a:pPr marL="0" indent="0">
              <a:buNone/>
            </a:pPr>
            <a:r>
              <a:rPr lang="en-US" sz="2200" dirty="0"/>
              <a:t>	j=temp;</a:t>
            </a:r>
          </a:p>
          <a:p>
            <a:pPr marL="0" indent="0">
              <a:buNone/>
            </a:pPr>
            <a:r>
              <a:rPr lang="en-US" sz="2200" dirty="0"/>
              <a:t>	for(</a:t>
            </a:r>
            <a:r>
              <a:rPr lang="en-US" sz="2200" dirty="0" err="1"/>
              <a:t>i</a:t>
            </a:r>
            <a:r>
              <a:rPr lang="en-US" sz="2200" dirty="0"/>
              <a:t>=0;i&lt;5;i</a:t>
            </a:r>
            <a:r>
              <a:rPr lang="en-US" sz="2200" dirty="0" smtClean="0"/>
              <a:t>++){</a:t>
            </a:r>
            <a:endParaRPr lang="en-US" sz="2200" dirty="0"/>
          </a:p>
          <a:p>
            <a:pPr marL="0" indent="0">
              <a:buNone/>
            </a:pPr>
            <a:r>
              <a:rPr lang="en-US" sz="2200" dirty="0"/>
              <a:t>		c[j]=b[</a:t>
            </a:r>
            <a:r>
              <a:rPr lang="en-US" sz="2200" dirty="0" err="1"/>
              <a:t>i</a:t>
            </a:r>
            <a:r>
              <a:rPr lang="en-US" sz="2200" dirty="0"/>
              <a:t>];</a:t>
            </a:r>
          </a:p>
          <a:p>
            <a:pPr marL="0" indent="0">
              <a:buNone/>
            </a:pPr>
            <a:r>
              <a:rPr lang="en-US" sz="2200" dirty="0"/>
              <a:t>		</a:t>
            </a:r>
            <a:r>
              <a:rPr lang="en-US" sz="2200" dirty="0" err="1"/>
              <a:t>j++</a:t>
            </a:r>
            <a:r>
              <a:rPr lang="en-US" sz="2200" dirty="0"/>
              <a:t>;</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nafter</a:t>
            </a:r>
            <a:r>
              <a:rPr lang="en-US" sz="2200" dirty="0"/>
              <a:t> </a:t>
            </a:r>
            <a:r>
              <a:rPr lang="en-US" sz="2200" dirty="0" err="1"/>
              <a:t>concatination</a:t>
            </a:r>
            <a:r>
              <a:rPr lang="en-US" sz="2200" dirty="0"/>
              <a:t> ----");</a:t>
            </a:r>
          </a:p>
          <a:p>
            <a:pPr marL="0" indent="0">
              <a:buNone/>
            </a:pPr>
            <a:r>
              <a:rPr lang="en-US" sz="2200" dirty="0"/>
              <a:t>	for(</a:t>
            </a:r>
            <a:r>
              <a:rPr lang="en-US" sz="2200" dirty="0" err="1"/>
              <a:t>i</a:t>
            </a:r>
            <a:r>
              <a:rPr lang="en-US" sz="2200" dirty="0"/>
              <a:t>=0;i&lt;10;i</a:t>
            </a:r>
            <a:r>
              <a:rPr lang="en-US" sz="2200" dirty="0" smtClean="0"/>
              <a:t>++){</a:t>
            </a:r>
            <a:endParaRPr lang="en-US" sz="2200" dirty="0"/>
          </a:p>
          <a:p>
            <a:pPr marL="0" indent="0">
              <a:buNone/>
            </a:pPr>
            <a:r>
              <a:rPr lang="en-US" sz="2200" dirty="0"/>
              <a:t>		</a:t>
            </a:r>
            <a:r>
              <a:rPr lang="en-US" sz="2200" dirty="0" err="1"/>
              <a:t>printf</a:t>
            </a:r>
            <a:r>
              <a:rPr lang="en-US" sz="2200" dirty="0"/>
              <a:t>("%d\</a:t>
            </a:r>
            <a:r>
              <a:rPr lang="en-US" sz="2200" dirty="0" err="1"/>
              <a:t>t",c</a:t>
            </a:r>
            <a:r>
              <a:rPr lang="en-US" sz="2200" dirty="0"/>
              <a:t>[</a:t>
            </a:r>
            <a:r>
              <a:rPr lang="en-US" sz="2200" dirty="0" err="1"/>
              <a:t>i</a:t>
            </a:r>
            <a:r>
              <a:rPr lang="en-US" sz="2200" dirty="0"/>
              <a:t>]);</a:t>
            </a:r>
          </a:p>
          <a:p>
            <a:pPr marL="0" indent="0">
              <a:buNone/>
            </a:pPr>
            <a:r>
              <a:rPr lang="en-US" sz="2200" dirty="0"/>
              <a:t>	}</a:t>
            </a:r>
          </a:p>
          <a:p>
            <a:pPr marL="0" indent="0">
              <a:buNone/>
            </a:pPr>
            <a:r>
              <a:rPr lang="en-US" sz="2200" dirty="0"/>
              <a:t>	</a:t>
            </a:r>
            <a:r>
              <a:rPr lang="en-US" sz="2200" dirty="0" err="1"/>
              <a:t>getch</a:t>
            </a:r>
            <a:r>
              <a:rPr lang="en-US" sz="2200" dirty="0"/>
              <a:t>();</a:t>
            </a:r>
          </a:p>
          <a:p>
            <a:pPr marL="0" indent="0">
              <a:buNone/>
            </a:pPr>
            <a:r>
              <a:rPr lang="en-US" sz="2200" dirty="0"/>
              <a:t>}</a:t>
            </a:r>
          </a:p>
          <a:p>
            <a:endParaRPr lang="en-US" sz="2200" dirty="0"/>
          </a:p>
        </p:txBody>
      </p:sp>
    </p:spTree>
    <p:extLst>
      <p:ext uri="{BB962C8B-B14F-4D97-AF65-F5344CB8AC3E}">
        <p14:creationId xmlns:p14="http://schemas.microsoft.com/office/powerpoint/2010/main" val="3974645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334962"/>
          </a:xfrm>
        </p:spPr>
        <p:txBody>
          <a:bodyPr>
            <a:noAutofit/>
          </a:bodyPr>
          <a:lstStyle/>
          <a:p>
            <a:r>
              <a:rPr lang="en-US" sz="2800" dirty="0" smtClean="0"/>
              <a:t>To separate </a:t>
            </a:r>
            <a:r>
              <a:rPr lang="en-US" sz="2800" dirty="0"/>
              <a:t>odd and even integers in separate </a:t>
            </a:r>
            <a:r>
              <a:rPr lang="en-US" sz="2800" dirty="0" smtClean="0"/>
              <a:t>arrays</a:t>
            </a:r>
            <a:endParaRPr lang="en-US" sz="2800" dirty="0"/>
          </a:p>
        </p:txBody>
      </p:sp>
      <p:sp>
        <p:nvSpPr>
          <p:cNvPr id="3" name="Content Placeholder 2"/>
          <p:cNvSpPr>
            <a:spLocks noGrp="1"/>
          </p:cNvSpPr>
          <p:nvPr>
            <p:ph idx="1"/>
          </p:nvPr>
        </p:nvSpPr>
        <p:spPr>
          <a:xfrm>
            <a:off x="457200" y="762000"/>
            <a:ext cx="8229600" cy="53641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#include&lt;</a:t>
            </a:r>
            <a:r>
              <a:rPr lang="en-US" sz="2200" dirty="0" err="1"/>
              <a:t>conio.h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smtClean="0"/>
              <a:t>	</a:t>
            </a:r>
            <a:r>
              <a:rPr lang="en-US" sz="2200" dirty="0" err="1" smtClean="0"/>
              <a:t>int</a:t>
            </a:r>
            <a:r>
              <a:rPr lang="en-US" sz="2200" dirty="0" smtClean="0"/>
              <a:t> </a:t>
            </a:r>
            <a:r>
              <a:rPr lang="en-US" sz="2200" dirty="0"/>
              <a:t>a[10],o[10],e[10],i,c1=0,c2=0;</a:t>
            </a:r>
          </a:p>
          <a:p>
            <a:pPr marL="0" indent="0">
              <a:buNone/>
            </a:pPr>
            <a:r>
              <a:rPr lang="en-US" sz="2200" dirty="0"/>
              <a:t>	</a:t>
            </a:r>
            <a:r>
              <a:rPr lang="en-US" sz="2200" dirty="0" err="1"/>
              <a:t>printf</a:t>
            </a:r>
            <a:r>
              <a:rPr lang="en-US" sz="2200" dirty="0"/>
              <a:t>("enter 10 numbers");</a:t>
            </a:r>
          </a:p>
          <a:p>
            <a:pPr marL="0" indent="0">
              <a:buNone/>
            </a:pPr>
            <a:r>
              <a:rPr lang="en-US" sz="2200" dirty="0"/>
              <a:t>	for(</a:t>
            </a:r>
            <a:r>
              <a:rPr lang="en-US" sz="2200" dirty="0" err="1"/>
              <a:t>i</a:t>
            </a:r>
            <a:r>
              <a:rPr lang="en-US" sz="2200" dirty="0"/>
              <a:t>=0;i&lt;10;i</a:t>
            </a:r>
            <a:r>
              <a:rPr lang="en-US" sz="2200" dirty="0" smtClean="0"/>
              <a:t>++){</a:t>
            </a:r>
            <a:endParaRPr lang="en-US" sz="2200" dirty="0"/>
          </a:p>
          <a:p>
            <a:pPr marL="0" indent="0">
              <a:buNone/>
            </a:pPr>
            <a:r>
              <a:rPr lang="en-US" sz="2200" dirty="0"/>
              <a:t>		</a:t>
            </a:r>
            <a:r>
              <a:rPr lang="en-US" sz="2200" dirty="0" err="1"/>
              <a:t>scanf</a:t>
            </a:r>
            <a:r>
              <a:rPr lang="en-US" sz="2200" dirty="0"/>
              <a:t>("%</a:t>
            </a:r>
            <a:r>
              <a:rPr lang="en-US" sz="2200" dirty="0" err="1"/>
              <a:t>d",&amp;a</a:t>
            </a:r>
            <a:r>
              <a:rPr lang="en-US" sz="2200" dirty="0"/>
              <a:t>[</a:t>
            </a:r>
            <a:r>
              <a:rPr lang="en-US" sz="2200" dirty="0" err="1"/>
              <a:t>i</a:t>
            </a:r>
            <a:r>
              <a:rPr lang="en-US" sz="2200" dirty="0"/>
              <a:t>]);</a:t>
            </a:r>
          </a:p>
          <a:p>
            <a:pPr marL="0" indent="0">
              <a:buNone/>
            </a:pPr>
            <a:r>
              <a:rPr lang="en-US" sz="2200" dirty="0"/>
              <a:t>	}</a:t>
            </a:r>
          </a:p>
          <a:p>
            <a:pPr marL="0" indent="0">
              <a:buNone/>
            </a:pPr>
            <a:r>
              <a:rPr lang="en-US" sz="2200" dirty="0"/>
              <a:t>	for(</a:t>
            </a:r>
            <a:r>
              <a:rPr lang="en-US" sz="2200" dirty="0" err="1"/>
              <a:t>i</a:t>
            </a:r>
            <a:r>
              <a:rPr lang="en-US" sz="2200" dirty="0"/>
              <a:t>=0;i&lt;10;i</a:t>
            </a:r>
            <a:r>
              <a:rPr lang="en-US" sz="2200" dirty="0" smtClean="0"/>
              <a:t>++){</a:t>
            </a:r>
            <a:endParaRPr lang="en-US" sz="2200" dirty="0"/>
          </a:p>
          <a:p>
            <a:pPr marL="0" indent="0">
              <a:buNone/>
            </a:pPr>
            <a:r>
              <a:rPr lang="en-US" sz="2200" dirty="0"/>
              <a:t>		if(a[</a:t>
            </a:r>
            <a:r>
              <a:rPr lang="en-US" sz="2200" dirty="0" err="1"/>
              <a:t>i</a:t>
            </a:r>
            <a:r>
              <a:rPr lang="en-US" sz="2200" dirty="0"/>
              <a:t>]%2==0</a:t>
            </a:r>
            <a:r>
              <a:rPr lang="en-US" sz="2200" dirty="0" smtClean="0"/>
              <a:t>){</a:t>
            </a:r>
            <a:endParaRPr lang="en-US" sz="2200" dirty="0"/>
          </a:p>
          <a:p>
            <a:pPr marL="0" indent="0">
              <a:buNone/>
            </a:pPr>
            <a:r>
              <a:rPr lang="en-US" sz="2200" dirty="0"/>
              <a:t>			e[c1]=a[</a:t>
            </a:r>
            <a:r>
              <a:rPr lang="en-US" sz="2200" dirty="0" err="1"/>
              <a:t>i</a:t>
            </a:r>
            <a:r>
              <a:rPr lang="en-US" sz="2200" dirty="0"/>
              <a:t>];</a:t>
            </a:r>
          </a:p>
          <a:p>
            <a:pPr marL="0" indent="0">
              <a:buNone/>
            </a:pPr>
            <a:r>
              <a:rPr lang="en-US" sz="2200" dirty="0"/>
              <a:t>			c1++;</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1517597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else</a:t>
            </a:r>
          </a:p>
          <a:p>
            <a:pPr marL="0" indent="0">
              <a:buNone/>
            </a:pPr>
            <a:r>
              <a:rPr lang="en-US" dirty="0"/>
              <a:t>	</a:t>
            </a:r>
            <a:r>
              <a:rPr lang="en-US" dirty="0" smtClean="0"/>
              <a:t>{</a:t>
            </a:r>
            <a:endParaRPr lang="en-US" dirty="0"/>
          </a:p>
          <a:p>
            <a:pPr marL="0" indent="0">
              <a:buNone/>
            </a:pPr>
            <a:r>
              <a:rPr lang="en-US" dirty="0"/>
              <a:t>		o[c2]=a[</a:t>
            </a:r>
            <a:r>
              <a:rPr lang="en-US" dirty="0" err="1"/>
              <a:t>i</a:t>
            </a:r>
            <a:r>
              <a:rPr lang="en-US" dirty="0"/>
              <a:t>];</a:t>
            </a:r>
          </a:p>
          <a:p>
            <a:pPr marL="0" indent="0">
              <a:buNone/>
            </a:pPr>
            <a:r>
              <a:rPr lang="en-US" dirty="0"/>
              <a:t>		c2++;</a:t>
            </a:r>
          </a:p>
          <a:p>
            <a:pPr marL="0" indent="0">
              <a:buNone/>
            </a:pPr>
            <a:r>
              <a:rPr lang="en-US" dirty="0"/>
              <a:t>	</a:t>
            </a:r>
            <a:r>
              <a:rPr lang="en-US" dirty="0" smtClean="0"/>
              <a:t>}</a:t>
            </a:r>
            <a:endParaRPr lang="en-US" dirty="0"/>
          </a:p>
          <a:p>
            <a:pPr marL="0" indent="0">
              <a:buNone/>
            </a:pPr>
            <a:r>
              <a:rPr lang="en-US" dirty="0" smtClean="0"/>
              <a:t>}</a:t>
            </a:r>
          </a:p>
          <a:p>
            <a:pPr marL="0" indent="0">
              <a:buNone/>
            </a:pPr>
            <a:r>
              <a:rPr lang="en-US" dirty="0" err="1"/>
              <a:t>printf</a:t>
            </a:r>
            <a:r>
              <a:rPr lang="en-US" dirty="0"/>
              <a:t>("\</a:t>
            </a:r>
            <a:r>
              <a:rPr lang="en-US" dirty="0" err="1"/>
              <a:t>neven</a:t>
            </a:r>
            <a:r>
              <a:rPr lang="en-US" dirty="0"/>
              <a:t> items in the array are");</a:t>
            </a:r>
          </a:p>
          <a:p>
            <a:pPr marL="0" indent="0">
              <a:buNone/>
            </a:pPr>
            <a:r>
              <a:rPr lang="en-US" dirty="0"/>
              <a:t>	for(</a:t>
            </a:r>
            <a:r>
              <a:rPr lang="en-US" dirty="0" err="1"/>
              <a:t>i</a:t>
            </a:r>
            <a:r>
              <a:rPr lang="en-US" dirty="0"/>
              <a:t>=0;i&lt;c1;i++)</a:t>
            </a:r>
          </a:p>
          <a:p>
            <a:pPr marL="0" indent="0">
              <a:buNone/>
            </a:pPr>
            <a:r>
              <a:rPr lang="en-US" dirty="0"/>
              <a:t>	{</a:t>
            </a:r>
          </a:p>
          <a:p>
            <a:pPr marL="0" indent="0">
              <a:buNone/>
            </a:pPr>
            <a:r>
              <a:rPr lang="en-US" dirty="0"/>
              <a:t>		</a:t>
            </a:r>
            <a:r>
              <a:rPr lang="en-US" dirty="0" err="1"/>
              <a:t>printf</a:t>
            </a:r>
            <a:r>
              <a:rPr lang="en-US" dirty="0"/>
              <a:t>("\</a:t>
            </a:r>
            <a:r>
              <a:rPr lang="en-US" dirty="0" err="1"/>
              <a:t>n%d</a:t>
            </a:r>
            <a:r>
              <a:rPr lang="en-US" dirty="0"/>
              <a:t>",e[</a:t>
            </a:r>
            <a:r>
              <a:rPr lang="en-US" dirty="0" err="1"/>
              <a:t>i</a:t>
            </a:r>
            <a:r>
              <a:rPr lang="en-US" dirty="0"/>
              <a:t>]);</a:t>
            </a:r>
          </a:p>
          <a:p>
            <a:pPr marL="0" indent="0">
              <a:buNone/>
            </a:pPr>
            <a:r>
              <a:rPr lang="en-US" dirty="0"/>
              <a:t>	}</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268805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2400" dirty="0"/>
              <a:t>An array is a collection of a fixed number of values of a single type. </a:t>
            </a:r>
            <a:endParaRPr lang="en-US" sz="2400" dirty="0" smtClean="0"/>
          </a:p>
          <a:p>
            <a:r>
              <a:rPr lang="en-US" sz="2400" dirty="0" smtClean="0"/>
              <a:t>For </a:t>
            </a:r>
            <a:r>
              <a:rPr lang="en-US" sz="2400" dirty="0"/>
              <a:t>example: if you want to store 100 integers in sequence, you can create an array for it</a:t>
            </a:r>
            <a:r>
              <a:rPr lang="en-US" sz="2400" dirty="0" smtClean="0"/>
              <a:t>.</a:t>
            </a:r>
          </a:p>
          <a:p>
            <a:pPr marL="457200" lvl="1" indent="0">
              <a:buNone/>
            </a:pP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a:solidFill>
                  <a:srgbClr val="FF0000"/>
                </a:solidFill>
              </a:rPr>
              <a:t>data[100</a:t>
            </a:r>
            <a:r>
              <a:rPr lang="en-US" sz="2400" dirty="0" smtClean="0">
                <a:solidFill>
                  <a:srgbClr val="FF0000"/>
                </a:solidFill>
              </a:rPr>
              <a:t>];</a:t>
            </a:r>
          </a:p>
          <a:p>
            <a:r>
              <a:rPr lang="en-US" sz="2400" dirty="0"/>
              <a:t>The size and type of arrays cannot be changed after its declaration.</a:t>
            </a:r>
          </a:p>
          <a:p>
            <a:r>
              <a:rPr lang="en-US" sz="2400" dirty="0"/>
              <a:t>Arrays are of two types:</a:t>
            </a:r>
          </a:p>
          <a:p>
            <a:pPr lvl="1"/>
            <a:r>
              <a:rPr lang="en-US" sz="2400" dirty="0"/>
              <a:t>One-dimensional arrays</a:t>
            </a:r>
          </a:p>
          <a:p>
            <a:pPr lvl="1"/>
            <a:r>
              <a:rPr lang="en-US" sz="2400" dirty="0"/>
              <a:t>Multidimensional </a:t>
            </a:r>
            <a:r>
              <a:rPr lang="en-US" sz="2400" dirty="0" smtClean="0"/>
              <a:t>arrays</a:t>
            </a:r>
            <a:endParaRPr lang="en-US" sz="2400" dirty="0"/>
          </a:p>
        </p:txBody>
      </p:sp>
    </p:spTree>
    <p:extLst>
      <p:ext uri="{BB962C8B-B14F-4D97-AF65-F5344CB8AC3E}">
        <p14:creationId xmlns:p14="http://schemas.microsoft.com/office/powerpoint/2010/main" val="2963547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a:t>	</a:t>
            </a:r>
            <a:r>
              <a:rPr lang="en-US" sz="2200" dirty="0" err="1"/>
              <a:t>printf</a:t>
            </a:r>
            <a:r>
              <a:rPr lang="en-US" sz="2200" dirty="0"/>
              <a:t>("\</a:t>
            </a:r>
            <a:r>
              <a:rPr lang="en-US" sz="2200" dirty="0" err="1"/>
              <a:t>nodd</a:t>
            </a:r>
            <a:r>
              <a:rPr lang="en-US" sz="2200" dirty="0"/>
              <a:t> items in the array are");</a:t>
            </a:r>
          </a:p>
          <a:p>
            <a:pPr marL="0" indent="0">
              <a:buNone/>
            </a:pPr>
            <a:r>
              <a:rPr lang="en-US" sz="2200" dirty="0"/>
              <a:t>	for(</a:t>
            </a:r>
            <a:r>
              <a:rPr lang="en-US" sz="2200" dirty="0" err="1"/>
              <a:t>i</a:t>
            </a:r>
            <a:r>
              <a:rPr lang="en-US" sz="2200" dirty="0"/>
              <a:t>=0;i&lt;c2;i++)</a:t>
            </a:r>
          </a:p>
          <a:p>
            <a:pPr marL="0" indent="0">
              <a:buNone/>
            </a:pPr>
            <a:r>
              <a:rPr lang="en-US" sz="2200" dirty="0"/>
              <a:t>	{</a:t>
            </a:r>
          </a:p>
          <a:p>
            <a:pPr marL="0" indent="0">
              <a:buNone/>
            </a:pPr>
            <a:r>
              <a:rPr lang="en-US" sz="2200" dirty="0"/>
              <a:t>		</a:t>
            </a:r>
            <a:r>
              <a:rPr lang="en-US" sz="2200" dirty="0" err="1"/>
              <a:t>printf</a:t>
            </a:r>
            <a:r>
              <a:rPr lang="en-US" sz="2200" dirty="0"/>
              <a:t>("\</a:t>
            </a:r>
            <a:r>
              <a:rPr lang="en-US" sz="2200" dirty="0" err="1"/>
              <a:t>n%d</a:t>
            </a:r>
            <a:r>
              <a:rPr lang="en-US" sz="2200" dirty="0"/>
              <a:t>",o[</a:t>
            </a:r>
            <a:r>
              <a:rPr lang="en-US" sz="2200" dirty="0" err="1"/>
              <a:t>i</a:t>
            </a:r>
            <a:r>
              <a:rPr lang="en-US" sz="2200" dirty="0"/>
              <a:t>]);</a:t>
            </a:r>
          </a:p>
          <a:p>
            <a:pPr marL="0" indent="0">
              <a:buNone/>
            </a:pPr>
            <a:r>
              <a:rPr lang="en-US" sz="2200" dirty="0"/>
              <a:t>	}</a:t>
            </a:r>
          </a:p>
          <a:p>
            <a:pPr marL="0" indent="0">
              <a:buNone/>
            </a:pPr>
            <a:r>
              <a:rPr lang="en-US" sz="2200" dirty="0"/>
              <a:t>	</a:t>
            </a:r>
            <a:r>
              <a:rPr lang="en-US" sz="2200" dirty="0" err="1"/>
              <a:t>getch</a:t>
            </a:r>
            <a:r>
              <a:rPr lang="en-US" sz="2200" dirty="0"/>
              <a:t>();</a:t>
            </a:r>
          </a:p>
          <a:p>
            <a:pPr marL="0" indent="0">
              <a:buNone/>
            </a:pPr>
            <a:r>
              <a:rPr lang="en-US" sz="2200" dirty="0"/>
              <a:t>}</a:t>
            </a:r>
          </a:p>
          <a:p>
            <a:pPr marL="0" indent="0">
              <a:buNone/>
            </a:pPr>
            <a:endParaRPr lang="en-US" sz="2200" dirty="0"/>
          </a:p>
        </p:txBody>
      </p:sp>
    </p:spTree>
    <p:extLst>
      <p:ext uri="{BB962C8B-B14F-4D97-AF65-F5344CB8AC3E}">
        <p14:creationId xmlns:p14="http://schemas.microsoft.com/office/powerpoint/2010/main" val="693059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4400" dirty="0" smtClean="0"/>
              <a:t>Multidimensional Array</a:t>
            </a:r>
          </a:p>
          <a:p>
            <a:pPr marL="0" indent="0">
              <a:buNone/>
            </a:pPr>
            <a:endParaRPr lang="en-US" dirty="0"/>
          </a:p>
        </p:txBody>
      </p:sp>
    </p:spTree>
    <p:extLst>
      <p:ext uri="{BB962C8B-B14F-4D97-AF65-F5344CB8AC3E}">
        <p14:creationId xmlns:p14="http://schemas.microsoft.com/office/powerpoint/2010/main" val="523491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In C programming, you can create array of an array known as multidimensional array. For example</a:t>
            </a:r>
            <a:r>
              <a:rPr lang="en-US" sz="2400" dirty="0" smtClean="0"/>
              <a:t>,</a:t>
            </a:r>
          </a:p>
          <a:p>
            <a:r>
              <a:rPr lang="en-US" sz="2400" dirty="0"/>
              <a:t>float x[3][4</a:t>
            </a:r>
            <a:r>
              <a:rPr lang="en-US" sz="2400" dirty="0" smtClean="0"/>
              <a:t>];</a:t>
            </a:r>
          </a:p>
          <a:p>
            <a:r>
              <a:rPr lang="en-US" sz="2400" dirty="0"/>
              <a:t>Here, x is a two-dimensional (2d) array. The array can hold 12 elements. You can think the array as table with 3 row and each row has 4 column</a:t>
            </a:r>
            <a:r>
              <a:rPr lang="en-US" sz="2400" dirty="0" smtClean="0"/>
              <a:t>.</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038600"/>
            <a:ext cx="4596018" cy="250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179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initialize a multidimensional array</a:t>
            </a:r>
            <a:r>
              <a:rPr lang="en-US" b="1"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int</a:t>
            </a:r>
            <a:r>
              <a:rPr lang="en-US" sz="2400" dirty="0"/>
              <a:t> c[2][3] = {{1, 3, 0}, {-1, 5, 9}}; </a:t>
            </a:r>
            <a:endParaRPr lang="en-US" sz="2400" dirty="0" smtClean="0"/>
          </a:p>
          <a:p>
            <a:pPr marL="0" indent="0">
              <a:buNone/>
            </a:pPr>
            <a:endParaRPr lang="en-US" sz="2400" dirty="0"/>
          </a:p>
          <a:p>
            <a:pPr marL="0" indent="0">
              <a:buNone/>
            </a:pPr>
            <a:r>
              <a:rPr lang="en-US" sz="2400" dirty="0" err="1" smtClean="0"/>
              <a:t>int</a:t>
            </a:r>
            <a:r>
              <a:rPr lang="en-US" sz="2400" dirty="0" smtClean="0"/>
              <a:t> </a:t>
            </a:r>
            <a:r>
              <a:rPr lang="en-US" sz="2400" dirty="0"/>
              <a:t>c[][3] = {{1, 3, 0}, {-1, 5, 9}}; </a:t>
            </a:r>
            <a:endParaRPr lang="en-US" sz="2400" dirty="0" smtClean="0"/>
          </a:p>
          <a:p>
            <a:pPr marL="0" indent="0">
              <a:buNone/>
            </a:pPr>
            <a:endParaRPr lang="en-US" sz="2400" dirty="0"/>
          </a:p>
          <a:p>
            <a:pPr marL="0" indent="0">
              <a:buNone/>
            </a:pPr>
            <a:r>
              <a:rPr lang="en-US" sz="2400" dirty="0" err="1" smtClean="0"/>
              <a:t>int</a:t>
            </a:r>
            <a:r>
              <a:rPr lang="en-US" sz="2400" dirty="0" smtClean="0"/>
              <a:t> </a:t>
            </a:r>
            <a:r>
              <a:rPr lang="en-US" sz="2400" dirty="0"/>
              <a:t>c[2][3] = {1, 3, 0, -1, 5, 9</a:t>
            </a:r>
            <a:r>
              <a:rPr lang="en-US" sz="2400" dirty="0" smtClean="0"/>
              <a:t>};</a:t>
            </a:r>
          </a:p>
          <a:p>
            <a:pPr marL="0" indent="0">
              <a:buNone/>
            </a:pPr>
            <a:endParaRPr lang="en-US" sz="2400" dirty="0"/>
          </a:p>
          <a:p>
            <a:pPr marL="0" indent="0">
              <a:buNone/>
            </a:pPr>
            <a:r>
              <a:rPr lang="en-US" sz="2400" b="1" dirty="0" smtClean="0"/>
              <a:t>Wrong</a:t>
            </a:r>
          </a:p>
          <a:p>
            <a:pPr marL="0" indent="0">
              <a:buNone/>
            </a:pPr>
            <a:r>
              <a:rPr lang="en-US" sz="2400" dirty="0" err="1"/>
              <a:t>int</a:t>
            </a:r>
            <a:r>
              <a:rPr lang="en-US" sz="2400" dirty="0"/>
              <a:t> c[2</a:t>
            </a:r>
            <a:r>
              <a:rPr lang="en-US" sz="2400" dirty="0" smtClean="0"/>
              <a:t>][</a:t>
            </a:r>
            <a:r>
              <a:rPr lang="en-US" sz="2400" dirty="0"/>
              <a:t> </a:t>
            </a:r>
            <a:r>
              <a:rPr lang="en-US" sz="2400" dirty="0" smtClean="0"/>
              <a:t>] </a:t>
            </a:r>
            <a:r>
              <a:rPr lang="en-US" sz="2400" dirty="0"/>
              <a:t>= {1, 3, 0, -1, 5, 9};</a:t>
            </a:r>
          </a:p>
          <a:p>
            <a:pPr marL="0" indent="0">
              <a:buNone/>
            </a:pPr>
            <a:endParaRPr lang="en-US" sz="2400" b="1" dirty="0" smtClean="0"/>
          </a:p>
          <a:p>
            <a:pPr marL="0" indent="0">
              <a:buNone/>
            </a:pPr>
            <a:r>
              <a:rPr lang="en-US" sz="2400" dirty="0" err="1"/>
              <a:t>int</a:t>
            </a:r>
            <a:r>
              <a:rPr lang="en-US" sz="2400" dirty="0"/>
              <a:t> c</a:t>
            </a:r>
            <a:r>
              <a:rPr lang="en-US" sz="2400" dirty="0" smtClean="0"/>
              <a:t>[ ][ ] </a:t>
            </a:r>
            <a:r>
              <a:rPr lang="en-US" sz="2400" dirty="0"/>
              <a:t>= {1, 3, 0, -1, 5, 9};</a:t>
            </a:r>
          </a:p>
          <a:p>
            <a:pPr marL="0" indent="0">
              <a:buNone/>
            </a:pPr>
            <a:endParaRPr lang="en-US" sz="2400" b="1" dirty="0" smtClean="0"/>
          </a:p>
          <a:p>
            <a:pPr marL="0" indent="0">
              <a:buNone/>
            </a:pPr>
            <a:endParaRPr lang="en-US" sz="2400" dirty="0"/>
          </a:p>
        </p:txBody>
      </p:sp>
    </p:spTree>
    <p:extLst>
      <p:ext uri="{BB962C8B-B14F-4D97-AF65-F5344CB8AC3E}">
        <p14:creationId xmlns:p14="http://schemas.microsoft.com/office/powerpoint/2010/main" val="343514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in c</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pPr marL="0" indent="0">
              <a:buNone/>
            </a:pPr>
            <a:r>
              <a:rPr lang="en-US" sz="2200" dirty="0"/>
              <a:t>#include&lt;</a:t>
            </a:r>
            <a:r>
              <a:rPr lang="en-US" sz="2200" dirty="0" err="1"/>
              <a:t>stdio.h</a:t>
            </a:r>
            <a:r>
              <a:rPr lang="en-US" sz="2200" dirty="0"/>
              <a:t>&gt;</a:t>
            </a:r>
          </a:p>
          <a:p>
            <a:pPr marL="0" indent="0">
              <a:buNone/>
            </a:pPr>
            <a:r>
              <a:rPr lang="en-US" sz="2200" dirty="0"/>
              <a:t>#include&lt;</a:t>
            </a:r>
            <a:r>
              <a:rPr lang="en-US" sz="2200" dirty="0" err="1"/>
              <a:t>conio.h</a:t>
            </a:r>
            <a:r>
              <a:rPr lang="en-US" sz="2200" dirty="0"/>
              <a:t>&gt;</a:t>
            </a:r>
          </a:p>
          <a:p>
            <a:pPr marL="0" indent="0">
              <a:buNone/>
            </a:pPr>
            <a:r>
              <a:rPr lang="en-US" sz="2200" dirty="0"/>
              <a:t>void main()</a:t>
            </a:r>
          </a:p>
          <a:p>
            <a:pPr marL="0" indent="0">
              <a:buNone/>
            </a:pPr>
            <a:r>
              <a:rPr lang="en-US" sz="2200" dirty="0"/>
              <a:t>{</a:t>
            </a:r>
          </a:p>
          <a:p>
            <a:pPr marL="0" indent="0">
              <a:buNone/>
            </a:pPr>
            <a:r>
              <a:rPr lang="en-US" sz="2200" dirty="0"/>
              <a:t>	</a:t>
            </a:r>
            <a:r>
              <a:rPr lang="en-US" sz="2200" dirty="0" err="1"/>
              <a:t>int</a:t>
            </a:r>
            <a:r>
              <a:rPr lang="en-US" sz="2200" dirty="0"/>
              <a:t> a[10][10],b[10][10],c[10][10];</a:t>
            </a:r>
          </a:p>
          <a:p>
            <a:pPr marL="0" indent="0">
              <a:buNone/>
            </a:pPr>
            <a:r>
              <a:rPr lang="en-US" sz="2200" dirty="0"/>
              <a:t>	</a:t>
            </a:r>
            <a:r>
              <a:rPr lang="en-US" sz="2200" dirty="0" err="1"/>
              <a:t>int</a:t>
            </a:r>
            <a:r>
              <a:rPr lang="en-US" sz="2200" dirty="0"/>
              <a:t> r1,c1,i,j,k,r2,c2,sum=0;</a:t>
            </a:r>
          </a:p>
          <a:p>
            <a:pPr marL="0" indent="0">
              <a:buNone/>
            </a:pPr>
            <a:r>
              <a:rPr lang="en-US" sz="2200" dirty="0"/>
              <a:t>	</a:t>
            </a:r>
            <a:r>
              <a:rPr lang="en-US" sz="2200" dirty="0" err="1"/>
              <a:t>printf</a:t>
            </a:r>
            <a:r>
              <a:rPr lang="en-US" sz="2200" dirty="0"/>
              <a:t>("Enter number of rows and columns of first matrix\n");</a:t>
            </a:r>
          </a:p>
          <a:p>
            <a:pPr marL="0" indent="0">
              <a:buNone/>
            </a:pPr>
            <a:r>
              <a:rPr lang="en-US" sz="2200" dirty="0"/>
              <a:t>  	</a:t>
            </a:r>
            <a:r>
              <a:rPr lang="en-US" sz="2200" dirty="0" err="1"/>
              <a:t>scanf</a:t>
            </a:r>
            <a:r>
              <a:rPr lang="en-US" sz="2200" dirty="0"/>
              <a:t>("%</a:t>
            </a:r>
            <a:r>
              <a:rPr lang="en-US" sz="2200" dirty="0" err="1"/>
              <a:t>d%d</a:t>
            </a:r>
            <a:r>
              <a:rPr lang="en-US" sz="2200" dirty="0"/>
              <a:t>", &amp;r1, &amp;c1);</a:t>
            </a:r>
          </a:p>
          <a:p>
            <a:pPr marL="0" indent="0">
              <a:buNone/>
            </a:pPr>
            <a:r>
              <a:rPr lang="en-US" sz="2200" dirty="0"/>
              <a:t>  	</a:t>
            </a:r>
            <a:r>
              <a:rPr lang="en-US" sz="2200" dirty="0" err="1"/>
              <a:t>printf</a:t>
            </a:r>
            <a:r>
              <a:rPr lang="en-US" sz="2200" dirty="0"/>
              <a:t>("Enter elements of first matrix\n");</a:t>
            </a:r>
          </a:p>
          <a:p>
            <a:pPr marL="0" indent="0">
              <a:buNone/>
            </a:pPr>
            <a:r>
              <a:rPr lang="en-US" sz="2200" dirty="0"/>
              <a:t> </a:t>
            </a:r>
          </a:p>
          <a:p>
            <a:pPr marL="0" indent="0">
              <a:buNone/>
            </a:pPr>
            <a:r>
              <a:rPr lang="en-US" sz="2200" dirty="0"/>
              <a:t> 	for (</a:t>
            </a:r>
            <a:r>
              <a:rPr lang="en-US" sz="2200" dirty="0" err="1"/>
              <a:t>i</a:t>
            </a:r>
            <a:r>
              <a:rPr lang="en-US" sz="2200" dirty="0"/>
              <a:t> = 0; </a:t>
            </a:r>
            <a:r>
              <a:rPr lang="en-US" sz="2200" dirty="0" err="1"/>
              <a:t>i</a:t>
            </a:r>
            <a:r>
              <a:rPr lang="en-US" sz="2200" dirty="0"/>
              <a:t> &lt; r1; </a:t>
            </a:r>
            <a:r>
              <a:rPr lang="en-US" sz="2200" dirty="0" err="1"/>
              <a:t>i</a:t>
            </a:r>
            <a:r>
              <a:rPr lang="en-US" sz="2200" dirty="0"/>
              <a:t>++)</a:t>
            </a:r>
          </a:p>
          <a:p>
            <a:pPr marL="0" indent="0">
              <a:buNone/>
            </a:pPr>
            <a:r>
              <a:rPr lang="en-US" sz="2200" dirty="0"/>
              <a:t>    	for (j = 0; j &lt; c1; </a:t>
            </a:r>
            <a:r>
              <a:rPr lang="en-US" sz="2200" dirty="0" err="1"/>
              <a:t>j++</a:t>
            </a:r>
            <a:r>
              <a:rPr lang="en-US" sz="2200" dirty="0"/>
              <a:t>)</a:t>
            </a:r>
          </a:p>
          <a:p>
            <a:pPr marL="0" indent="0">
              <a:buNone/>
            </a:pPr>
            <a:r>
              <a:rPr lang="en-US" sz="2200" dirty="0"/>
              <a:t>      		</a:t>
            </a:r>
            <a:r>
              <a:rPr lang="en-US" sz="2200" dirty="0" err="1"/>
              <a:t>scanf</a:t>
            </a:r>
            <a:r>
              <a:rPr lang="en-US" sz="2200" dirty="0"/>
              <a:t>("%d", &amp;a[</a:t>
            </a:r>
            <a:r>
              <a:rPr lang="en-US" sz="2200" dirty="0" err="1"/>
              <a:t>i</a:t>
            </a:r>
            <a:r>
              <a:rPr lang="en-US" sz="2200" dirty="0"/>
              <a:t>][j]);</a:t>
            </a:r>
          </a:p>
          <a:p>
            <a:pPr marL="0" indent="0">
              <a:buNone/>
            </a:pPr>
            <a:r>
              <a:rPr lang="en-US" sz="2200" dirty="0"/>
              <a:t> </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917109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printf</a:t>
            </a:r>
            <a:r>
              <a:rPr lang="en-US" dirty="0"/>
              <a:t>("Enter number of rows and columns of second matrix\n");</a:t>
            </a:r>
          </a:p>
          <a:p>
            <a:pPr marL="0" indent="0">
              <a:buNone/>
            </a:pPr>
            <a:r>
              <a:rPr lang="en-US" dirty="0" err="1" smtClean="0"/>
              <a:t>scanf</a:t>
            </a:r>
            <a:r>
              <a:rPr lang="en-US" dirty="0"/>
              <a:t>("%</a:t>
            </a:r>
            <a:r>
              <a:rPr lang="en-US" dirty="0" err="1"/>
              <a:t>d%d</a:t>
            </a:r>
            <a:r>
              <a:rPr lang="en-US" dirty="0"/>
              <a:t>", &amp;r2, &amp;c2);</a:t>
            </a:r>
          </a:p>
          <a:p>
            <a:pPr marL="0" indent="0">
              <a:buNone/>
            </a:pPr>
            <a:endParaRPr lang="en-US" dirty="0" smtClean="0"/>
          </a:p>
          <a:p>
            <a:pPr marL="0" indent="0">
              <a:buNone/>
            </a:pPr>
            <a:r>
              <a:rPr lang="en-US" dirty="0" smtClean="0"/>
              <a:t>if </a:t>
            </a:r>
            <a:r>
              <a:rPr lang="en-US" dirty="0"/>
              <a:t>(c1 </a:t>
            </a:r>
            <a:r>
              <a:rPr lang="en-US"/>
              <a:t>!= </a:t>
            </a:r>
            <a:r>
              <a:rPr lang="en-US" smtClean="0"/>
              <a:t>r2){</a:t>
            </a:r>
            <a:endParaRPr lang="en-US" dirty="0"/>
          </a:p>
          <a:p>
            <a:pPr marL="0" indent="0">
              <a:buNone/>
            </a:pPr>
            <a:r>
              <a:rPr lang="en-US" dirty="0"/>
              <a:t>  </a:t>
            </a:r>
            <a:r>
              <a:rPr lang="en-US" dirty="0" err="1" smtClean="0"/>
              <a:t>printf</a:t>
            </a:r>
            <a:r>
              <a:rPr lang="en-US" dirty="0"/>
              <a:t>("The matrices can't be multiplied with each other.\n</a:t>
            </a:r>
            <a:r>
              <a:rPr lang="en-US" dirty="0" smtClean="0"/>
              <a:t>");</a:t>
            </a:r>
          </a:p>
          <a:p>
            <a:pPr marL="0" indent="0">
              <a:buNone/>
            </a:pPr>
            <a:r>
              <a:rPr lang="en-US" dirty="0" smtClean="0"/>
              <a:t>}</a:t>
            </a:r>
            <a:r>
              <a:rPr lang="en-US" dirty="0"/>
              <a:t>	</a:t>
            </a:r>
          </a:p>
          <a:p>
            <a:pPr marL="0" indent="0">
              <a:buNone/>
            </a:pPr>
            <a:r>
              <a:rPr lang="en-US" dirty="0" smtClean="0"/>
              <a:t>else</a:t>
            </a:r>
            <a:endParaRPr lang="en-US" dirty="0"/>
          </a:p>
          <a:p>
            <a:pPr marL="0" indent="0">
              <a:buNone/>
            </a:pPr>
            <a:r>
              <a:rPr lang="en-US" dirty="0"/>
              <a:t>  </a:t>
            </a:r>
            <a:r>
              <a:rPr lang="en-US" dirty="0" smtClean="0"/>
              <a:t>{</a:t>
            </a:r>
            <a:endParaRPr lang="en-US" dirty="0"/>
          </a:p>
          <a:p>
            <a:pPr marL="0" indent="0">
              <a:buNone/>
            </a:pPr>
            <a:r>
              <a:rPr lang="en-US" dirty="0"/>
              <a:t>    </a:t>
            </a:r>
            <a:r>
              <a:rPr lang="en-US" dirty="0" err="1" smtClean="0"/>
              <a:t>printf</a:t>
            </a:r>
            <a:r>
              <a:rPr lang="en-US" dirty="0"/>
              <a:t>("Enter elements of second matrix\n");</a:t>
            </a:r>
          </a:p>
          <a:p>
            <a:pPr marL="0" indent="0">
              <a:buNone/>
            </a:pPr>
            <a:r>
              <a:rPr lang="en-US" dirty="0"/>
              <a:t>    </a:t>
            </a:r>
            <a:r>
              <a:rPr lang="en-US" dirty="0" smtClean="0"/>
              <a:t>for </a:t>
            </a:r>
            <a:r>
              <a:rPr lang="en-US" dirty="0"/>
              <a:t>(</a:t>
            </a:r>
            <a:r>
              <a:rPr lang="en-US" dirty="0" err="1"/>
              <a:t>i</a:t>
            </a:r>
            <a:r>
              <a:rPr lang="en-US" dirty="0"/>
              <a:t> = 0; </a:t>
            </a:r>
            <a:r>
              <a:rPr lang="en-US" dirty="0" err="1"/>
              <a:t>i</a:t>
            </a:r>
            <a:r>
              <a:rPr lang="en-US" dirty="0"/>
              <a:t> &lt; r2; </a:t>
            </a:r>
            <a:r>
              <a:rPr lang="en-US" dirty="0" err="1"/>
              <a:t>i</a:t>
            </a:r>
            <a:r>
              <a:rPr lang="en-US" dirty="0"/>
              <a:t>++)</a:t>
            </a:r>
          </a:p>
          <a:p>
            <a:pPr marL="0" indent="0">
              <a:buNone/>
            </a:pPr>
            <a:r>
              <a:rPr lang="en-US" dirty="0"/>
              <a:t>      </a:t>
            </a:r>
            <a:r>
              <a:rPr lang="en-US" dirty="0" smtClean="0"/>
              <a:t>for </a:t>
            </a:r>
            <a:r>
              <a:rPr lang="en-US" dirty="0"/>
              <a:t>(j = 0; j &lt; c2; </a:t>
            </a:r>
            <a:r>
              <a:rPr lang="en-US" dirty="0" err="1"/>
              <a:t>j++</a:t>
            </a:r>
            <a:r>
              <a:rPr lang="en-US" dirty="0"/>
              <a:t>)</a:t>
            </a:r>
          </a:p>
          <a:p>
            <a:pPr marL="0" indent="0">
              <a:buNone/>
            </a:pPr>
            <a:r>
              <a:rPr lang="en-US" dirty="0"/>
              <a:t>        </a:t>
            </a:r>
            <a:r>
              <a:rPr lang="en-US" dirty="0" smtClean="0"/>
              <a:t> </a:t>
            </a:r>
            <a:r>
              <a:rPr lang="en-US" dirty="0" err="1" smtClean="0"/>
              <a:t>scanf</a:t>
            </a:r>
            <a:r>
              <a:rPr lang="en-US" dirty="0"/>
              <a:t>("%d", &amp;b[</a:t>
            </a:r>
            <a:r>
              <a:rPr lang="en-US" dirty="0" err="1"/>
              <a:t>i</a:t>
            </a:r>
            <a:r>
              <a:rPr lang="en-US" dirty="0"/>
              <a:t>][j]);</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367729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a:t> for (</a:t>
            </a:r>
            <a:r>
              <a:rPr lang="en-US" sz="2200" dirty="0" err="1"/>
              <a:t>i</a:t>
            </a:r>
            <a:r>
              <a:rPr lang="en-US" sz="2200" dirty="0"/>
              <a:t> = 0; </a:t>
            </a:r>
            <a:r>
              <a:rPr lang="en-US" sz="2200" dirty="0" err="1"/>
              <a:t>i</a:t>
            </a:r>
            <a:r>
              <a:rPr lang="en-US" sz="2200" dirty="0"/>
              <a:t> &lt; r1; </a:t>
            </a:r>
            <a:r>
              <a:rPr lang="en-US" sz="2200" dirty="0" err="1"/>
              <a:t>i</a:t>
            </a:r>
            <a:r>
              <a:rPr lang="en-US" sz="2200" dirty="0"/>
              <a:t>++) {</a:t>
            </a:r>
          </a:p>
          <a:p>
            <a:pPr marL="0" indent="0">
              <a:buNone/>
            </a:pPr>
            <a:r>
              <a:rPr lang="en-US" sz="2200" dirty="0"/>
              <a:t>      for (j = 0; j &lt; c2; </a:t>
            </a:r>
            <a:r>
              <a:rPr lang="en-US" sz="2200" dirty="0" err="1"/>
              <a:t>j++</a:t>
            </a:r>
            <a:r>
              <a:rPr lang="en-US" sz="2200" dirty="0"/>
              <a:t>) {</a:t>
            </a:r>
          </a:p>
          <a:p>
            <a:pPr marL="0" indent="0">
              <a:buNone/>
            </a:pPr>
            <a:r>
              <a:rPr lang="en-US" sz="2200" dirty="0"/>
              <a:t>        for (k = 0; k &lt; r2; k++) {</a:t>
            </a:r>
          </a:p>
          <a:p>
            <a:pPr marL="0" indent="0">
              <a:buNone/>
            </a:pPr>
            <a:r>
              <a:rPr lang="en-US" sz="2200" dirty="0"/>
              <a:t>          sum = sum + a[</a:t>
            </a:r>
            <a:r>
              <a:rPr lang="en-US" sz="2200" dirty="0" err="1"/>
              <a:t>i</a:t>
            </a:r>
            <a:r>
              <a:rPr lang="en-US" sz="2200" dirty="0"/>
              <a:t>][k]*b[k][j];</a:t>
            </a:r>
          </a:p>
          <a:p>
            <a:pPr marL="0" indent="0">
              <a:buNone/>
            </a:pPr>
            <a:r>
              <a:rPr lang="en-US" sz="2200" dirty="0"/>
              <a:t>        }</a:t>
            </a:r>
          </a:p>
          <a:p>
            <a:pPr marL="0" indent="0">
              <a:buNone/>
            </a:pPr>
            <a:r>
              <a:rPr lang="en-US" sz="2200" dirty="0"/>
              <a:t> </a:t>
            </a:r>
          </a:p>
          <a:p>
            <a:pPr marL="0" indent="0">
              <a:buNone/>
            </a:pPr>
            <a:r>
              <a:rPr lang="en-US" sz="2200" dirty="0"/>
              <a:t>        c[</a:t>
            </a:r>
            <a:r>
              <a:rPr lang="en-US" sz="2200" dirty="0" err="1"/>
              <a:t>i</a:t>
            </a:r>
            <a:r>
              <a:rPr lang="en-US" sz="2200" dirty="0"/>
              <a:t>][j] = sum;</a:t>
            </a:r>
          </a:p>
          <a:p>
            <a:pPr marL="0" indent="0">
              <a:buNone/>
            </a:pPr>
            <a:r>
              <a:rPr lang="en-US" sz="2200" dirty="0"/>
              <a:t>        sum = 0;</a:t>
            </a:r>
          </a:p>
          <a:p>
            <a:pPr marL="0" indent="0">
              <a:buNone/>
            </a:pPr>
            <a:r>
              <a:rPr lang="en-US" sz="2200" dirty="0"/>
              <a:t>      }</a:t>
            </a:r>
          </a:p>
          <a:p>
            <a:pPr marL="0" indent="0">
              <a:buNone/>
            </a:pPr>
            <a:r>
              <a:rPr lang="en-US" sz="2200" dirty="0"/>
              <a:t>    }</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3904891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err="1"/>
              <a:t>printf</a:t>
            </a:r>
            <a:r>
              <a:rPr lang="en-US" sz="2200" dirty="0"/>
              <a:t>("Product of the matrices:\n");</a:t>
            </a:r>
          </a:p>
          <a:p>
            <a:pPr marL="0" indent="0">
              <a:buNone/>
            </a:pPr>
            <a:r>
              <a:rPr lang="en-US" sz="2200" dirty="0"/>
              <a:t> </a:t>
            </a:r>
          </a:p>
          <a:p>
            <a:pPr marL="0" indent="0">
              <a:buNone/>
            </a:pPr>
            <a:r>
              <a:rPr lang="en-US" sz="2200" dirty="0"/>
              <a:t>    for (</a:t>
            </a:r>
            <a:r>
              <a:rPr lang="en-US" sz="2200" dirty="0" err="1"/>
              <a:t>i</a:t>
            </a:r>
            <a:r>
              <a:rPr lang="en-US" sz="2200" dirty="0"/>
              <a:t> = 0; </a:t>
            </a:r>
            <a:r>
              <a:rPr lang="en-US" sz="2200" dirty="0" err="1"/>
              <a:t>i</a:t>
            </a:r>
            <a:r>
              <a:rPr lang="en-US" sz="2200" dirty="0"/>
              <a:t> &lt; r1; </a:t>
            </a:r>
            <a:r>
              <a:rPr lang="en-US" sz="2200" dirty="0" err="1"/>
              <a:t>i</a:t>
            </a:r>
            <a:r>
              <a:rPr lang="en-US" sz="2200" dirty="0"/>
              <a:t>++) {</a:t>
            </a:r>
          </a:p>
          <a:p>
            <a:pPr marL="0" indent="0">
              <a:buNone/>
            </a:pPr>
            <a:r>
              <a:rPr lang="en-US" sz="2200" dirty="0"/>
              <a:t>      for (j = 0; j &lt; c2; </a:t>
            </a:r>
            <a:r>
              <a:rPr lang="en-US" sz="2200" dirty="0" err="1"/>
              <a:t>j++</a:t>
            </a:r>
            <a:r>
              <a:rPr lang="en-US" sz="2200" dirty="0"/>
              <a:t>)</a:t>
            </a:r>
          </a:p>
          <a:p>
            <a:pPr marL="0" indent="0">
              <a:buNone/>
            </a:pPr>
            <a:r>
              <a:rPr lang="en-US" sz="2200" dirty="0"/>
              <a:t>        </a:t>
            </a:r>
            <a:r>
              <a:rPr lang="en-US" sz="2200" dirty="0" err="1"/>
              <a:t>printf</a:t>
            </a:r>
            <a:r>
              <a:rPr lang="en-US" sz="2200" dirty="0"/>
              <a:t>("%d\t", c[</a:t>
            </a:r>
            <a:r>
              <a:rPr lang="en-US" sz="2200" dirty="0" err="1"/>
              <a:t>i</a:t>
            </a:r>
            <a:r>
              <a:rPr lang="en-US" sz="2200" dirty="0"/>
              <a:t>][j]);</a:t>
            </a:r>
          </a:p>
          <a:p>
            <a:pPr marL="0" indent="0">
              <a:buNone/>
            </a:pPr>
            <a:r>
              <a:rPr lang="en-US" sz="2200" dirty="0"/>
              <a:t> </a:t>
            </a:r>
          </a:p>
          <a:p>
            <a:pPr marL="0" indent="0">
              <a:buNone/>
            </a:pPr>
            <a:r>
              <a:rPr lang="en-US" sz="2200" dirty="0"/>
              <a:t>      </a:t>
            </a:r>
            <a:r>
              <a:rPr lang="en-US" sz="2200" dirty="0" err="1"/>
              <a:t>printf</a:t>
            </a:r>
            <a:r>
              <a:rPr lang="en-US" sz="2200" dirty="0"/>
              <a:t>("\n");</a:t>
            </a:r>
          </a:p>
          <a:p>
            <a:pPr marL="0" indent="0">
              <a:buNone/>
            </a:pPr>
            <a:r>
              <a:rPr lang="en-US" sz="2200" dirty="0"/>
              <a:t>    }</a:t>
            </a:r>
          </a:p>
          <a:p>
            <a:pPr marL="0" indent="0">
              <a:buNone/>
            </a:pPr>
            <a:r>
              <a:rPr lang="en-US" sz="2200" dirty="0"/>
              <a:t>  }</a:t>
            </a:r>
          </a:p>
          <a:p>
            <a:pPr marL="0" indent="0">
              <a:buNone/>
            </a:pPr>
            <a:endParaRPr lang="en-US" sz="2200" dirty="0"/>
          </a:p>
          <a:p>
            <a:pPr marL="0" indent="0">
              <a:buNone/>
            </a:pPr>
            <a:r>
              <a:rPr lang="en-US" sz="2200" dirty="0"/>
              <a:t>}</a:t>
            </a:r>
          </a:p>
          <a:p>
            <a:endParaRPr lang="en-US" sz="2200" dirty="0"/>
          </a:p>
        </p:txBody>
      </p:sp>
    </p:spTree>
    <p:extLst>
      <p:ext uri="{BB962C8B-B14F-4D97-AF65-F5344CB8AC3E}">
        <p14:creationId xmlns:p14="http://schemas.microsoft.com/office/powerpoint/2010/main" val="982331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a:t>
            </a:r>
            <a:endParaRPr lang="en-US"/>
          </a:p>
        </p:txBody>
      </p:sp>
      <p:sp>
        <p:nvSpPr>
          <p:cNvPr id="3" name="Content Placeholder 2"/>
          <p:cNvSpPr>
            <a:spLocks noGrp="1"/>
          </p:cNvSpPr>
          <p:nvPr>
            <p:ph idx="1"/>
          </p:nvPr>
        </p:nvSpPr>
        <p:spPr/>
        <p:txBody>
          <a:bodyPr>
            <a:normAutofit lnSpcReduction="10000"/>
          </a:bodyPr>
          <a:lstStyle/>
          <a:p>
            <a:r>
              <a:rPr lang="en-US" sz="2400" dirty="0"/>
              <a:t>Write a program in C </a:t>
            </a:r>
            <a:r>
              <a:rPr lang="en-US" sz="2400" dirty="0" smtClean="0"/>
              <a:t>to input one matrix and  </a:t>
            </a:r>
            <a:r>
              <a:rPr lang="en-US" sz="2400" dirty="0"/>
              <a:t>find </a:t>
            </a:r>
            <a:r>
              <a:rPr lang="en-US" sz="2400" dirty="0" smtClean="0"/>
              <a:t>sum </a:t>
            </a:r>
            <a:r>
              <a:rPr lang="en-US" sz="2400" dirty="0"/>
              <a:t>of </a:t>
            </a:r>
            <a:r>
              <a:rPr lang="en-US" sz="2400" dirty="0" smtClean="0"/>
              <a:t>diagonals elements </a:t>
            </a:r>
            <a:r>
              <a:rPr lang="en-US" sz="2400" dirty="0"/>
              <a:t>of a </a:t>
            </a:r>
            <a:r>
              <a:rPr lang="en-US" sz="2400" dirty="0" smtClean="0"/>
              <a:t>matrix</a:t>
            </a:r>
          </a:p>
          <a:p>
            <a:r>
              <a:rPr lang="en-US" sz="2400" dirty="0"/>
              <a:t>Write a program in C to find transpose of a given </a:t>
            </a:r>
            <a:r>
              <a:rPr lang="en-US" sz="2400" dirty="0" smtClean="0"/>
              <a:t>matrix and display.</a:t>
            </a:r>
          </a:p>
          <a:p>
            <a:r>
              <a:rPr lang="en-US" sz="2400" dirty="0"/>
              <a:t>Write a program in C to accept two matrices and check whether they are </a:t>
            </a:r>
            <a:r>
              <a:rPr lang="en-US" sz="2400" dirty="0" smtClean="0"/>
              <a:t>equal</a:t>
            </a:r>
          </a:p>
          <a:p>
            <a:r>
              <a:rPr lang="en-US" sz="2400" dirty="0"/>
              <a:t>Write a program in C to find </a:t>
            </a:r>
            <a:r>
              <a:rPr lang="en-US" sz="2400" dirty="0" smtClean="0"/>
              <a:t>number </a:t>
            </a:r>
            <a:r>
              <a:rPr lang="en-US" sz="2400" dirty="0"/>
              <a:t>of </a:t>
            </a:r>
            <a:r>
              <a:rPr lang="en-US" sz="2400" dirty="0" smtClean="0"/>
              <a:t>times odd number </a:t>
            </a:r>
            <a:r>
              <a:rPr lang="en-US" sz="2400" dirty="0" err="1" smtClean="0"/>
              <a:t>occured</a:t>
            </a:r>
            <a:r>
              <a:rPr lang="en-US" sz="2400" dirty="0" smtClean="0"/>
              <a:t> </a:t>
            </a:r>
            <a:r>
              <a:rPr lang="en-US" sz="2400" dirty="0"/>
              <a:t>in </a:t>
            </a:r>
            <a:r>
              <a:rPr lang="en-US" sz="2400"/>
              <a:t>an </a:t>
            </a:r>
            <a:r>
              <a:rPr lang="en-US" sz="2400" smtClean="0"/>
              <a:t>matrix</a:t>
            </a:r>
            <a:endParaRPr lang="en-US" sz="2400" dirty="0" smtClean="0"/>
          </a:p>
          <a:p>
            <a:r>
              <a:rPr lang="en-US" sz="2400" dirty="0"/>
              <a:t>Write a program in C to find the </a:t>
            </a:r>
            <a:r>
              <a:rPr lang="en-US" sz="2400" dirty="0" smtClean="0"/>
              <a:t>largest number present in a matrix.</a:t>
            </a:r>
          </a:p>
          <a:p>
            <a:r>
              <a:rPr lang="en-US" sz="2400" dirty="0" smtClean="0"/>
              <a:t>Write a program in C to check whether the number given by user is present in 3*3 matrix or not.</a:t>
            </a:r>
            <a:endParaRPr lang="en-US" sz="2400" dirty="0"/>
          </a:p>
          <a:p>
            <a:endParaRPr lang="en-US" sz="2400" dirty="0" smtClean="0"/>
          </a:p>
          <a:p>
            <a:endParaRPr lang="en-US" sz="2400" dirty="0"/>
          </a:p>
        </p:txBody>
      </p:sp>
    </p:spTree>
    <p:extLst>
      <p:ext uri="{BB962C8B-B14F-4D97-AF65-F5344CB8AC3E}">
        <p14:creationId xmlns:p14="http://schemas.microsoft.com/office/powerpoint/2010/main" val="3816183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Character Array</a:t>
            </a:r>
            <a:br>
              <a:rPr lang="en-US" dirty="0" smtClean="0"/>
            </a:br>
            <a:endParaRPr lang="en-US" dirty="0"/>
          </a:p>
        </p:txBody>
      </p:sp>
      <p:sp>
        <p:nvSpPr>
          <p:cNvPr id="3" name="Subtitle 2"/>
          <p:cNvSpPr>
            <a:spLocks noGrp="1"/>
          </p:cNvSpPr>
          <p:nvPr>
            <p:ph type="subTitle" idx="1"/>
          </p:nvPr>
        </p:nvSpPr>
        <p:spPr/>
        <p:txBody>
          <a:bodyPr/>
          <a:lstStyle/>
          <a:p>
            <a:r>
              <a:rPr lang="en-US" dirty="0"/>
              <a:t>String Handling in C</a:t>
            </a:r>
          </a:p>
        </p:txBody>
      </p:sp>
    </p:spTree>
    <p:extLst>
      <p:ext uri="{BB962C8B-B14F-4D97-AF65-F5344CB8AC3E}">
        <p14:creationId xmlns:p14="http://schemas.microsoft.com/office/powerpoint/2010/main" val="311563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521" t="8946" r="24434" b="22002"/>
          <a:stretch/>
        </p:blipFill>
        <p:spPr bwMode="auto">
          <a:xfrm>
            <a:off x="1219200" y="1905000"/>
            <a:ext cx="5800057" cy="3433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370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In C programming, a string is an array of characters terminated with a null character \0. For example</a:t>
            </a:r>
            <a:r>
              <a:rPr lang="en-US" sz="2400" dirty="0" smtClean="0"/>
              <a:t>:</a:t>
            </a:r>
          </a:p>
          <a:p>
            <a:r>
              <a:rPr lang="en-US" sz="2400" dirty="0"/>
              <a:t>"c </a:t>
            </a:r>
            <a:r>
              <a:rPr lang="en-US" sz="2400" dirty="0" smtClean="0"/>
              <a:t>string“</a:t>
            </a:r>
          </a:p>
          <a:p>
            <a:r>
              <a:rPr lang="en-US" sz="2400" dirty="0"/>
              <a:t>When compiler encounters a sequence of characters enclosed in the double quotation marks, it appends a null character \0 at the end</a:t>
            </a:r>
            <a:r>
              <a:rPr lang="en-US" sz="2400" dirty="0" smtClean="0"/>
              <a:t>.</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53128"/>
            <a:ext cx="7520066"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9194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declare a string</a:t>
            </a:r>
            <a:r>
              <a:rPr lang="en-US" b="1" dirty="0" smtClean="0"/>
              <a:t>?</a:t>
            </a:r>
            <a:endParaRPr lang="en-US" dirty="0"/>
          </a:p>
        </p:txBody>
      </p:sp>
      <p:sp>
        <p:nvSpPr>
          <p:cNvPr id="3" name="Content Placeholder 2"/>
          <p:cNvSpPr>
            <a:spLocks noGrp="1"/>
          </p:cNvSpPr>
          <p:nvPr>
            <p:ph idx="1"/>
          </p:nvPr>
        </p:nvSpPr>
        <p:spPr/>
        <p:txBody>
          <a:bodyPr>
            <a:normAutofit/>
          </a:bodyPr>
          <a:lstStyle/>
          <a:p>
            <a:pPr fontAlgn="base"/>
            <a:r>
              <a:rPr lang="en-US" sz="2400" dirty="0" smtClean="0"/>
              <a:t>Before </a:t>
            </a:r>
            <a:r>
              <a:rPr lang="en-US" sz="2400" dirty="0"/>
              <a:t>you can work with strings, you need to declare them first. Since string is an array of characters. You declare strings in a similar way like you do with arrays.</a:t>
            </a:r>
          </a:p>
          <a:p>
            <a:pPr fontAlgn="base"/>
            <a:r>
              <a:rPr lang="en-US" sz="2400" dirty="0" smtClean="0"/>
              <a:t>Here's </a:t>
            </a:r>
            <a:r>
              <a:rPr lang="en-US" sz="2400" dirty="0"/>
              <a:t>how you declare a string</a:t>
            </a:r>
            <a:r>
              <a:rPr lang="en-US" sz="2400" dirty="0" smtClean="0"/>
              <a:t>:</a:t>
            </a:r>
          </a:p>
          <a:p>
            <a:pPr lvl="1" fontAlgn="base"/>
            <a:r>
              <a:rPr lang="en-US" sz="2400" dirty="0"/>
              <a:t>char s[5</a:t>
            </a:r>
            <a:r>
              <a:rPr lang="en-US" sz="2400" dirty="0" smtClean="0"/>
              <a:t>];</a:t>
            </a:r>
          </a:p>
          <a:p>
            <a:pPr fontAlgn="base"/>
            <a:endParaRPr lang="en-US" dirty="0"/>
          </a:p>
          <a:p>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14800"/>
            <a:ext cx="5875734"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597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initialize strings</a:t>
            </a:r>
            <a:r>
              <a:rPr lang="en-US" b="1" dirty="0" smtClean="0"/>
              <a:t>?</a:t>
            </a:r>
            <a:endParaRPr lang="en-US" dirty="0"/>
          </a:p>
        </p:txBody>
      </p:sp>
      <p:sp>
        <p:nvSpPr>
          <p:cNvPr id="3" name="Content Placeholder 2"/>
          <p:cNvSpPr>
            <a:spLocks noGrp="1"/>
          </p:cNvSpPr>
          <p:nvPr>
            <p:ph idx="1"/>
          </p:nvPr>
        </p:nvSpPr>
        <p:spPr/>
        <p:txBody>
          <a:bodyPr>
            <a:normAutofit/>
          </a:bodyPr>
          <a:lstStyle/>
          <a:p>
            <a:pPr fontAlgn="base"/>
            <a:r>
              <a:rPr lang="en-US" sz="2400" dirty="0" smtClean="0"/>
              <a:t>You </a:t>
            </a:r>
            <a:r>
              <a:rPr lang="en-US" sz="2400" dirty="0"/>
              <a:t>can initialize strings in a number of ways.</a:t>
            </a:r>
          </a:p>
          <a:p>
            <a:pPr lvl="1"/>
            <a:r>
              <a:rPr lang="en-US" sz="2400" dirty="0"/>
              <a:t>char c[] = "</a:t>
            </a:r>
            <a:r>
              <a:rPr lang="en-US" sz="2400" dirty="0" err="1"/>
              <a:t>abcd</a:t>
            </a:r>
            <a:r>
              <a:rPr lang="en-US" sz="2400" dirty="0"/>
              <a:t>"; </a:t>
            </a:r>
            <a:endParaRPr lang="en-US" sz="2400" dirty="0" smtClean="0"/>
          </a:p>
          <a:p>
            <a:pPr lvl="1"/>
            <a:r>
              <a:rPr lang="en-US" sz="2400" dirty="0" smtClean="0"/>
              <a:t>char </a:t>
            </a:r>
            <a:r>
              <a:rPr lang="en-US" sz="2400" dirty="0"/>
              <a:t>c[50] = "</a:t>
            </a:r>
            <a:r>
              <a:rPr lang="en-US" sz="2400" dirty="0" err="1"/>
              <a:t>abcd</a:t>
            </a:r>
            <a:r>
              <a:rPr lang="en-US" sz="2400" dirty="0"/>
              <a:t>"; </a:t>
            </a:r>
            <a:endParaRPr lang="en-US" sz="2400" dirty="0" smtClean="0"/>
          </a:p>
          <a:p>
            <a:pPr lvl="1"/>
            <a:r>
              <a:rPr lang="en-US" sz="2400" dirty="0" smtClean="0"/>
              <a:t>char </a:t>
            </a:r>
            <a:r>
              <a:rPr lang="en-US" sz="2400" dirty="0"/>
              <a:t>c[] = {'a', 'b', 'c', 'd', '\0'}; </a:t>
            </a:r>
            <a:endParaRPr lang="en-US" sz="2400" dirty="0" smtClean="0"/>
          </a:p>
          <a:p>
            <a:pPr lvl="1"/>
            <a:r>
              <a:rPr lang="en-US" sz="2400" dirty="0" smtClean="0"/>
              <a:t>char </a:t>
            </a:r>
            <a:r>
              <a:rPr lang="en-US" sz="2400" dirty="0"/>
              <a:t>c[5] = {'a', 'b', 'c', 'd', '\0</a:t>
            </a:r>
            <a:r>
              <a:rPr lang="en-US" sz="2400" dirty="0" smtClean="0"/>
              <a:t>'};</a:t>
            </a:r>
          </a:p>
          <a:p>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0"/>
            <a:ext cx="5638800" cy="1668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326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Read </a:t>
            </a:r>
            <a:r>
              <a:rPr lang="en-US" sz="3600" b="1" dirty="0" smtClean="0"/>
              <a:t>and write String from/to </a:t>
            </a:r>
            <a:r>
              <a:rPr lang="en-US" sz="3600" b="1" dirty="0"/>
              <a:t>the </a:t>
            </a:r>
            <a:r>
              <a:rPr lang="en-US" sz="3600" b="1" dirty="0" smtClean="0"/>
              <a:t>user</a:t>
            </a:r>
            <a:endParaRPr lang="en-US" sz="3600" dirty="0"/>
          </a:p>
        </p:txBody>
      </p:sp>
      <p:sp>
        <p:nvSpPr>
          <p:cNvPr id="3" name="Content Placeholder 2"/>
          <p:cNvSpPr>
            <a:spLocks noGrp="1"/>
          </p:cNvSpPr>
          <p:nvPr>
            <p:ph idx="1"/>
          </p:nvPr>
        </p:nvSpPr>
        <p:spPr>
          <a:xfrm>
            <a:off x="457200" y="1295400"/>
            <a:ext cx="8229600" cy="48307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printf</a:t>
            </a:r>
            <a:r>
              <a:rPr lang="en-US" sz="2400" dirty="0"/>
              <a:t>("enter your name");</a:t>
            </a:r>
          </a:p>
          <a:p>
            <a:pPr marL="0" indent="0">
              <a:buNone/>
            </a:pPr>
            <a:r>
              <a:rPr lang="en-US" sz="2400" dirty="0"/>
              <a:t>	//</a:t>
            </a:r>
            <a:r>
              <a:rPr lang="en-US" sz="2400" dirty="0" err="1"/>
              <a:t>scanf</a:t>
            </a:r>
            <a:r>
              <a:rPr lang="en-US" sz="2400" dirty="0"/>
              <a:t>("%</a:t>
            </a:r>
            <a:r>
              <a:rPr lang="en-US" sz="2400" dirty="0" err="1"/>
              <a:t>s",name</a:t>
            </a:r>
            <a:r>
              <a:rPr lang="en-US" sz="2400" dirty="0"/>
              <a:t>);</a:t>
            </a:r>
          </a:p>
          <a:p>
            <a:pPr marL="0" indent="0">
              <a:buNone/>
            </a:pPr>
            <a:r>
              <a:rPr lang="en-US" sz="2400" dirty="0"/>
              <a:t>	//</a:t>
            </a:r>
            <a:r>
              <a:rPr lang="en-US" sz="2400" dirty="0" err="1"/>
              <a:t>scanf</a:t>
            </a:r>
            <a:r>
              <a:rPr lang="en-US" sz="2400" dirty="0"/>
              <a:t>("%[^\n]",name);</a:t>
            </a:r>
          </a:p>
          <a:p>
            <a:pPr marL="0" indent="0">
              <a:buNone/>
            </a:pPr>
            <a:r>
              <a:rPr lang="en-US" sz="2400" dirty="0"/>
              <a:t>	gets(name);</a:t>
            </a:r>
          </a:p>
          <a:p>
            <a:pPr marL="0" indent="0">
              <a:buNone/>
            </a:pPr>
            <a:r>
              <a:rPr lang="en-US" sz="2400" dirty="0"/>
              <a:t>	</a:t>
            </a:r>
          </a:p>
          <a:p>
            <a:pPr marL="0" indent="0">
              <a:buNone/>
            </a:pPr>
            <a:r>
              <a:rPr lang="en-US" sz="2400" dirty="0"/>
              <a:t>	//</a:t>
            </a:r>
            <a:r>
              <a:rPr lang="en-US" sz="2400" dirty="0" err="1"/>
              <a:t>printf</a:t>
            </a:r>
            <a:r>
              <a:rPr lang="en-US" sz="2400" dirty="0"/>
              <a:t>("you have entered %</a:t>
            </a:r>
            <a:r>
              <a:rPr lang="en-US" sz="2400" dirty="0" err="1"/>
              <a:t>s",name</a:t>
            </a:r>
            <a:r>
              <a:rPr lang="en-US" sz="2400" dirty="0"/>
              <a:t>);</a:t>
            </a:r>
          </a:p>
          <a:p>
            <a:pPr marL="0" indent="0">
              <a:buNone/>
            </a:pPr>
            <a:r>
              <a:rPr lang="en-US" sz="2400" dirty="0"/>
              <a:t>	puts(name</a:t>
            </a:r>
            <a:r>
              <a:rPr lang="en-US" sz="2400" dirty="0" smtClean="0"/>
              <a:t>);</a:t>
            </a:r>
            <a:endParaRPr lang="en-US" sz="2400" dirty="0"/>
          </a:p>
          <a:p>
            <a:pPr marL="0" indent="0">
              <a:buNone/>
            </a:pPr>
            <a:r>
              <a:rPr lang="en-US" sz="2400" dirty="0"/>
              <a:t>}</a:t>
            </a:r>
          </a:p>
        </p:txBody>
      </p:sp>
    </p:spTree>
    <p:extLst>
      <p:ext uri="{BB962C8B-B14F-4D97-AF65-F5344CB8AC3E}">
        <p14:creationId xmlns:p14="http://schemas.microsoft.com/office/powerpoint/2010/main" val="4275261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Manipulating string without using string library function</a:t>
            </a:r>
            <a:endParaRPr lang="en-US" dirty="0"/>
          </a:p>
        </p:txBody>
      </p:sp>
      <p:sp>
        <p:nvSpPr>
          <p:cNvPr id="3" name="Content Placeholder 2"/>
          <p:cNvSpPr>
            <a:spLocks noGrp="1"/>
          </p:cNvSpPr>
          <p:nvPr>
            <p:ph idx="1"/>
          </p:nvPr>
        </p:nvSpPr>
        <p:spPr/>
        <p:txBody>
          <a:bodyPr>
            <a:normAutofit/>
          </a:bodyPr>
          <a:lstStyle/>
          <a:p>
            <a:r>
              <a:rPr lang="en-US" sz="2400" dirty="0" smtClean="0"/>
              <a:t>Finding the length of a string</a:t>
            </a:r>
          </a:p>
          <a:p>
            <a:r>
              <a:rPr lang="en-US" sz="2400" dirty="0" smtClean="0"/>
              <a:t>Reversing the string</a:t>
            </a:r>
          </a:p>
          <a:p>
            <a:r>
              <a:rPr lang="en-US" sz="2400" dirty="0" smtClean="0"/>
              <a:t>Converting lowercase to uppercase</a:t>
            </a:r>
          </a:p>
          <a:p>
            <a:r>
              <a:rPr lang="en-US" sz="2400" dirty="0" smtClean="0"/>
              <a:t>Converting uppercase to lowercase</a:t>
            </a:r>
          </a:p>
          <a:p>
            <a:r>
              <a:rPr lang="en-US" sz="2400" dirty="0" smtClean="0"/>
              <a:t>Copying one string to another</a:t>
            </a:r>
          </a:p>
          <a:p>
            <a:r>
              <a:rPr lang="en-US" sz="2400" dirty="0" smtClean="0"/>
              <a:t>Compare two strings</a:t>
            </a:r>
          </a:p>
          <a:p>
            <a:r>
              <a:rPr lang="en-US" sz="2400" dirty="0" smtClean="0"/>
              <a:t>Concatenating two strings</a:t>
            </a:r>
            <a:endParaRPr lang="en-US" sz="2400" dirty="0"/>
          </a:p>
        </p:txBody>
      </p:sp>
    </p:spTree>
    <p:extLst>
      <p:ext uri="{BB962C8B-B14F-4D97-AF65-F5344CB8AC3E}">
        <p14:creationId xmlns:p14="http://schemas.microsoft.com/office/powerpoint/2010/main" val="1469673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length of a string</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t>
            </a:r>
            <a:r>
              <a:rPr lang="en-US" sz="2400" dirty="0" err="1"/>
              <a:t>i,len</a:t>
            </a:r>
            <a:r>
              <a:rPr lang="en-US" sz="2400" dirty="0"/>
              <a:t>=0;</a:t>
            </a:r>
          </a:p>
          <a:p>
            <a:pPr marL="0" indent="0">
              <a:buNone/>
            </a:pPr>
            <a:r>
              <a:rPr lang="en-US" sz="2400" dirty="0"/>
              <a:t>	</a:t>
            </a:r>
            <a:r>
              <a:rPr lang="en-US" sz="2400" dirty="0" err="1"/>
              <a:t>printf</a:t>
            </a:r>
            <a:r>
              <a:rPr lang="en-US" sz="2400" dirty="0"/>
              <a:t>("enter your name");</a:t>
            </a:r>
          </a:p>
          <a:p>
            <a:pPr marL="0" indent="0">
              <a:buNone/>
            </a:pPr>
            <a:r>
              <a:rPr lang="en-US" sz="2400" dirty="0"/>
              <a:t>	gets(name);</a:t>
            </a:r>
          </a:p>
          <a:p>
            <a:pPr marL="0" indent="0">
              <a:buNone/>
            </a:pPr>
            <a:r>
              <a:rPr lang="en-US" sz="2400" dirty="0"/>
              <a:t>	for(</a:t>
            </a:r>
            <a:r>
              <a:rPr lang="en-US" sz="2400" dirty="0" err="1"/>
              <a:t>i</a:t>
            </a:r>
            <a:r>
              <a:rPr lang="en-US" sz="2400" dirty="0"/>
              <a:t>=0;name[</a:t>
            </a:r>
            <a:r>
              <a:rPr lang="en-US" sz="2400" dirty="0" err="1"/>
              <a:t>i</a:t>
            </a:r>
            <a:r>
              <a:rPr lang="en-US" sz="2400" dirty="0"/>
              <a:t>]!='\0';i</a:t>
            </a:r>
            <a:r>
              <a:rPr lang="en-US" sz="2400" dirty="0" smtClean="0"/>
              <a:t>++){</a:t>
            </a:r>
            <a:endParaRPr lang="en-US" sz="2400" dirty="0"/>
          </a:p>
          <a:p>
            <a:pPr marL="0" indent="0">
              <a:buNone/>
            </a:pPr>
            <a:r>
              <a:rPr lang="en-US" sz="2400" dirty="0"/>
              <a:t>		</a:t>
            </a:r>
            <a:r>
              <a:rPr lang="en-US" sz="2400" dirty="0" err="1"/>
              <a:t>len</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nthe</a:t>
            </a:r>
            <a:r>
              <a:rPr lang="en-US" sz="2400" dirty="0"/>
              <a:t> length of your name is %d",</a:t>
            </a:r>
            <a:r>
              <a:rPr lang="en-US" sz="2400" dirty="0" err="1"/>
              <a:t>len</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4266200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smtClean="0"/>
              <a:t>Copy one string to another</a:t>
            </a:r>
            <a:endParaRPr lang="en-US" dirty="0"/>
          </a:p>
        </p:txBody>
      </p:sp>
      <p:sp>
        <p:nvSpPr>
          <p:cNvPr id="3" name="Content Placeholder 2"/>
          <p:cNvSpPr>
            <a:spLocks noGrp="1"/>
          </p:cNvSpPr>
          <p:nvPr>
            <p:ph idx="1"/>
          </p:nvPr>
        </p:nvSpPr>
        <p:spPr>
          <a:xfrm>
            <a:off x="457200" y="685800"/>
            <a:ext cx="8229600" cy="4525963"/>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char a[50],b[50];</a:t>
            </a:r>
          </a:p>
          <a:p>
            <a:pPr marL="0" indent="0">
              <a:buNone/>
            </a:pPr>
            <a:r>
              <a:rPr lang="en-US" sz="2400" dirty="0"/>
              <a:t>	</a:t>
            </a:r>
            <a:r>
              <a:rPr lang="en-US" sz="2400" dirty="0" err="1"/>
              <a:t>int</a:t>
            </a:r>
            <a:r>
              <a:rPr lang="en-US" sz="2400" dirty="0"/>
              <a:t> </a:t>
            </a:r>
            <a:r>
              <a:rPr lang="en-US" sz="2400" dirty="0" err="1" smtClean="0"/>
              <a:t>i</a:t>
            </a:r>
            <a:r>
              <a:rPr lang="en-US" sz="2400" dirty="0" smtClean="0"/>
              <a:t>=0,len=0,temp;</a:t>
            </a:r>
            <a:endParaRPr lang="en-US" sz="2400" dirty="0"/>
          </a:p>
          <a:p>
            <a:pPr marL="0" indent="0">
              <a:buNone/>
            </a:pPr>
            <a:r>
              <a:rPr lang="en-US" sz="2400" dirty="0"/>
              <a:t>	</a:t>
            </a:r>
            <a:r>
              <a:rPr lang="en-US" sz="2400" dirty="0" err="1"/>
              <a:t>printf</a:t>
            </a:r>
            <a:r>
              <a:rPr lang="en-US" sz="2400" dirty="0"/>
              <a:t>("enter your name");</a:t>
            </a:r>
          </a:p>
          <a:p>
            <a:pPr marL="0" indent="0">
              <a:buNone/>
            </a:pPr>
            <a:r>
              <a:rPr lang="en-US" sz="2400" dirty="0"/>
              <a:t>	gets(a);</a:t>
            </a:r>
          </a:p>
          <a:p>
            <a:pPr marL="0" indent="0">
              <a:buNone/>
            </a:pPr>
            <a:r>
              <a:rPr lang="en-US" sz="2400" dirty="0"/>
              <a:t>	for(</a:t>
            </a:r>
            <a:r>
              <a:rPr lang="en-US" sz="2400" dirty="0" err="1"/>
              <a:t>i</a:t>
            </a:r>
            <a:r>
              <a:rPr lang="en-US" sz="2400" dirty="0"/>
              <a:t>=0;a[</a:t>
            </a:r>
            <a:r>
              <a:rPr lang="en-US" sz="2400" dirty="0" err="1"/>
              <a:t>i</a:t>
            </a:r>
            <a:r>
              <a:rPr lang="en-US" sz="2400" dirty="0"/>
              <a:t>]!='\0';i</a:t>
            </a:r>
            <a:r>
              <a:rPr lang="en-US" sz="2400" dirty="0" smtClean="0"/>
              <a:t>++){</a:t>
            </a:r>
            <a:endParaRPr lang="en-US" sz="2400" dirty="0"/>
          </a:p>
          <a:p>
            <a:pPr marL="0" indent="0">
              <a:buNone/>
            </a:pPr>
            <a:r>
              <a:rPr lang="en-US" sz="2400" dirty="0"/>
              <a:t>		b[</a:t>
            </a:r>
            <a:r>
              <a:rPr lang="en-US" sz="2400" dirty="0" err="1"/>
              <a:t>i</a:t>
            </a:r>
            <a:r>
              <a:rPr lang="en-US" sz="2400" dirty="0"/>
              <a:t>]=a[</a:t>
            </a:r>
            <a:r>
              <a:rPr lang="en-US" sz="2400" dirty="0" err="1"/>
              <a:t>i</a:t>
            </a:r>
            <a:r>
              <a:rPr lang="en-US" sz="2400" dirty="0"/>
              <a:t>];</a:t>
            </a:r>
          </a:p>
          <a:p>
            <a:pPr marL="0" indent="0">
              <a:buNone/>
            </a:pPr>
            <a:r>
              <a:rPr lang="en-US" sz="2400" dirty="0"/>
              <a:t>	}</a:t>
            </a:r>
          </a:p>
          <a:p>
            <a:pPr marL="0" indent="0">
              <a:buNone/>
            </a:pPr>
            <a:r>
              <a:rPr lang="en-US" sz="2400" dirty="0"/>
              <a:t>	b[</a:t>
            </a:r>
            <a:r>
              <a:rPr lang="en-US" sz="2400" dirty="0" err="1"/>
              <a:t>i</a:t>
            </a:r>
            <a:r>
              <a:rPr lang="en-US" sz="2400" dirty="0"/>
              <a:t>]='\0';</a:t>
            </a:r>
          </a:p>
          <a:p>
            <a:pPr marL="0" indent="0">
              <a:buNone/>
            </a:pPr>
            <a:r>
              <a:rPr lang="en-US" sz="2400" dirty="0"/>
              <a:t>	</a:t>
            </a:r>
            <a:r>
              <a:rPr lang="en-US" sz="2400" dirty="0" err="1"/>
              <a:t>printf</a:t>
            </a:r>
            <a:r>
              <a:rPr lang="en-US" sz="2400" dirty="0"/>
              <a:t>("\</a:t>
            </a:r>
            <a:r>
              <a:rPr lang="en-US" sz="2400" dirty="0" err="1"/>
              <a:t>nthe</a:t>
            </a:r>
            <a:r>
              <a:rPr lang="en-US" sz="2400" dirty="0"/>
              <a:t> 1st array </a:t>
            </a:r>
            <a:r>
              <a:rPr lang="en-US" sz="2400" dirty="0" smtClean="0"/>
              <a:t>value </a:t>
            </a:r>
            <a:r>
              <a:rPr lang="en-US" sz="2400" dirty="0" err="1" smtClean="0"/>
              <a:t>is%s</a:t>
            </a:r>
            <a:r>
              <a:rPr lang="en-US" sz="2400" dirty="0"/>
              <a:t>",a);</a:t>
            </a:r>
          </a:p>
          <a:p>
            <a:pPr marL="0" indent="0">
              <a:buNone/>
            </a:pPr>
            <a:r>
              <a:rPr lang="en-US" sz="2400" dirty="0"/>
              <a:t>	</a:t>
            </a:r>
            <a:r>
              <a:rPr lang="en-US" sz="2400" dirty="0" err="1"/>
              <a:t>printf</a:t>
            </a:r>
            <a:r>
              <a:rPr lang="en-US" sz="2400" dirty="0"/>
              <a:t>("\</a:t>
            </a:r>
            <a:r>
              <a:rPr lang="en-US" sz="2400" dirty="0" err="1"/>
              <a:t>nthe</a:t>
            </a:r>
            <a:r>
              <a:rPr lang="en-US" sz="2400" dirty="0"/>
              <a:t> 2nd array </a:t>
            </a:r>
            <a:r>
              <a:rPr lang="en-US" sz="2400" dirty="0" smtClean="0"/>
              <a:t>value is </a:t>
            </a:r>
            <a:r>
              <a:rPr lang="en-US" sz="2400" dirty="0"/>
              <a:t>%</a:t>
            </a:r>
            <a:r>
              <a:rPr lang="en-US" sz="2400" dirty="0" err="1"/>
              <a:t>s",b</a:t>
            </a:r>
            <a:r>
              <a:rPr lang="en-US" sz="2400" dirty="0"/>
              <a:t>);</a:t>
            </a:r>
          </a:p>
          <a:p>
            <a:pPr marL="0" indent="0">
              <a:buNone/>
            </a:pPr>
            <a:r>
              <a:rPr lang="en-US" sz="2400" dirty="0" smtClean="0"/>
              <a:t>}</a:t>
            </a:r>
            <a:endParaRPr lang="en-US" sz="2400" dirty="0"/>
          </a:p>
        </p:txBody>
      </p:sp>
    </p:spTree>
    <p:extLst>
      <p:ext uri="{BB962C8B-B14F-4D97-AF65-F5344CB8AC3E}">
        <p14:creationId xmlns:p14="http://schemas.microsoft.com/office/powerpoint/2010/main" val="3313387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the given string</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void </a:t>
            </a:r>
            <a:r>
              <a:rPr lang="en-US" sz="2400" dirty="0"/>
              <a:t>main()</a:t>
            </a:r>
          </a:p>
          <a:p>
            <a:pPr marL="0" indent="0">
              <a:buNone/>
            </a:pPr>
            <a:r>
              <a:rPr lang="en-US" sz="2400" dirty="0"/>
              <a:t>{</a:t>
            </a:r>
          </a:p>
          <a:p>
            <a:pPr marL="0" indent="0">
              <a:buNone/>
            </a:pPr>
            <a:r>
              <a:rPr lang="en-US" sz="2400" dirty="0"/>
              <a:t>	char name[50];</a:t>
            </a:r>
          </a:p>
          <a:p>
            <a:pPr marL="0" indent="0">
              <a:buNone/>
            </a:pPr>
            <a:r>
              <a:rPr lang="en-US" sz="2400" dirty="0"/>
              <a:t>	</a:t>
            </a:r>
            <a:r>
              <a:rPr lang="en-US" sz="2400" dirty="0" err="1"/>
              <a:t>int</a:t>
            </a:r>
            <a:r>
              <a:rPr lang="en-US" sz="2400" dirty="0"/>
              <a:t> </a:t>
            </a:r>
            <a:r>
              <a:rPr lang="en-US" sz="2400" dirty="0" err="1"/>
              <a:t>i</a:t>
            </a:r>
            <a:r>
              <a:rPr lang="en-US" sz="2400" dirty="0"/>
              <a:t>=0,len=0;</a:t>
            </a:r>
          </a:p>
          <a:p>
            <a:pPr marL="0" indent="0">
              <a:buNone/>
            </a:pPr>
            <a:r>
              <a:rPr lang="en-US" sz="2400" dirty="0"/>
              <a:t>	</a:t>
            </a:r>
            <a:r>
              <a:rPr lang="en-US" sz="2400" dirty="0" err="1"/>
              <a:t>int</a:t>
            </a:r>
            <a:r>
              <a:rPr lang="en-US" sz="2400" dirty="0"/>
              <a:t> temp;</a:t>
            </a:r>
          </a:p>
          <a:p>
            <a:pPr marL="0" indent="0">
              <a:buNone/>
            </a:pPr>
            <a:r>
              <a:rPr lang="en-US" sz="2400" dirty="0"/>
              <a:t>	</a:t>
            </a:r>
            <a:r>
              <a:rPr lang="en-US" sz="2400" dirty="0" err="1"/>
              <a:t>printf</a:t>
            </a:r>
            <a:r>
              <a:rPr lang="en-US" sz="2400" dirty="0"/>
              <a:t>("enter your name");</a:t>
            </a:r>
          </a:p>
          <a:p>
            <a:pPr marL="0" indent="0">
              <a:buNone/>
            </a:pPr>
            <a:r>
              <a:rPr lang="en-US" sz="2400" dirty="0"/>
              <a:t>	gets(name);</a:t>
            </a:r>
          </a:p>
          <a:p>
            <a:pPr marL="0" indent="0">
              <a:buNone/>
            </a:pPr>
            <a:r>
              <a:rPr lang="en-US" sz="2400" dirty="0"/>
              <a:t>	for(</a:t>
            </a:r>
            <a:r>
              <a:rPr lang="en-US" sz="2400" dirty="0" err="1"/>
              <a:t>i</a:t>
            </a:r>
            <a:r>
              <a:rPr lang="en-US" sz="2400" dirty="0"/>
              <a:t>=0;name[</a:t>
            </a:r>
            <a:r>
              <a:rPr lang="en-US" sz="2400" dirty="0" err="1"/>
              <a:t>i</a:t>
            </a:r>
            <a:r>
              <a:rPr lang="en-US" sz="2400" dirty="0"/>
              <a:t>]!='\0';i</a:t>
            </a:r>
            <a:r>
              <a:rPr lang="en-US" sz="2400" dirty="0" smtClean="0"/>
              <a:t>++){</a:t>
            </a:r>
          </a:p>
          <a:p>
            <a:pPr marL="0" indent="0">
              <a:buNone/>
            </a:pPr>
            <a:r>
              <a:rPr lang="en-US" sz="2400" dirty="0"/>
              <a:t>		</a:t>
            </a:r>
            <a:r>
              <a:rPr lang="en-US" sz="2400" dirty="0" err="1"/>
              <a:t>len</a:t>
            </a:r>
            <a:r>
              <a:rPr lang="en-US" sz="2400" dirty="0"/>
              <a:t>++;</a:t>
            </a:r>
          </a:p>
          <a:p>
            <a:pPr marL="0"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189153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en-US" sz="2400" dirty="0" err="1"/>
              <a:t>len</a:t>
            </a:r>
            <a:r>
              <a:rPr lang="en-US" sz="2400" dirty="0"/>
              <a:t>=len-1;</a:t>
            </a:r>
          </a:p>
          <a:p>
            <a:pPr marL="0" indent="0">
              <a:buNone/>
            </a:pPr>
            <a:r>
              <a:rPr lang="en-US" sz="2400" dirty="0" err="1" smtClean="0"/>
              <a:t>i</a:t>
            </a:r>
            <a:r>
              <a:rPr lang="en-US" sz="2400" dirty="0" smtClean="0"/>
              <a:t>=0;</a:t>
            </a:r>
            <a:endParaRPr lang="en-US" sz="2400" dirty="0"/>
          </a:p>
          <a:p>
            <a:pPr marL="0" indent="0">
              <a:buNone/>
            </a:pPr>
            <a:r>
              <a:rPr lang="en-US" sz="2400" dirty="0" smtClean="0"/>
              <a:t>while(</a:t>
            </a:r>
            <a:r>
              <a:rPr lang="en-US" sz="2400" dirty="0" err="1" smtClean="0"/>
              <a:t>i</a:t>
            </a:r>
            <a:r>
              <a:rPr lang="en-US" sz="2400" dirty="0" smtClean="0"/>
              <a:t>&lt;</a:t>
            </a:r>
            <a:r>
              <a:rPr lang="en-US" sz="2400" dirty="0" err="1" smtClean="0"/>
              <a:t>len</a:t>
            </a:r>
            <a:r>
              <a:rPr lang="en-US" sz="2400" dirty="0"/>
              <a:t>)</a:t>
            </a:r>
          </a:p>
          <a:p>
            <a:pPr marL="0" indent="0">
              <a:buNone/>
            </a:pPr>
            <a:r>
              <a:rPr lang="en-US" sz="2400" dirty="0"/>
              <a:t>	{	</a:t>
            </a:r>
          </a:p>
          <a:p>
            <a:pPr marL="0" indent="0">
              <a:buNone/>
            </a:pPr>
            <a:r>
              <a:rPr lang="en-US" sz="2400" dirty="0"/>
              <a:t>		temp=name[</a:t>
            </a:r>
            <a:r>
              <a:rPr lang="en-US" sz="2400" dirty="0" err="1"/>
              <a:t>i</a:t>
            </a:r>
            <a:r>
              <a:rPr lang="en-US" sz="2400" dirty="0"/>
              <a:t>];</a:t>
            </a:r>
          </a:p>
          <a:p>
            <a:pPr marL="0" indent="0">
              <a:buNone/>
            </a:pPr>
            <a:r>
              <a:rPr lang="en-US" sz="2400" dirty="0"/>
              <a:t>		name[</a:t>
            </a:r>
            <a:r>
              <a:rPr lang="en-US" sz="2400" dirty="0" err="1"/>
              <a:t>i</a:t>
            </a:r>
            <a:r>
              <a:rPr lang="en-US" sz="2400" dirty="0"/>
              <a:t>]=name[</a:t>
            </a:r>
            <a:r>
              <a:rPr lang="en-US" sz="2400" dirty="0" err="1"/>
              <a:t>len</a:t>
            </a:r>
            <a:r>
              <a:rPr lang="en-US" sz="2400" dirty="0"/>
              <a:t>];</a:t>
            </a:r>
          </a:p>
          <a:p>
            <a:pPr marL="0" indent="0">
              <a:buNone/>
            </a:pPr>
            <a:r>
              <a:rPr lang="en-US" sz="2400" dirty="0"/>
              <a:t>		name[</a:t>
            </a:r>
            <a:r>
              <a:rPr lang="en-US" sz="2400" dirty="0" err="1"/>
              <a:t>len</a:t>
            </a:r>
            <a:r>
              <a:rPr lang="en-US" sz="2400" dirty="0"/>
              <a:t>]=temp;</a:t>
            </a:r>
          </a:p>
          <a:p>
            <a:pPr marL="0" indent="0">
              <a:buNone/>
            </a:pPr>
            <a:r>
              <a:rPr lang="en-US" sz="2400" dirty="0"/>
              <a:t>		</a:t>
            </a:r>
            <a:r>
              <a:rPr lang="en-US" sz="2400" dirty="0" err="1"/>
              <a:t>i</a:t>
            </a:r>
            <a:r>
              <a:rPr lang="en-US" sz="2400" dirty="0"/>
              <a:t>++;</a:t>
            </a:r>
          </a:p>
          <a:p>
            <a:pPr marL="0" indent="0">
              <a:buNone/>
            </a:pPr>
            <a:r>
              <a:rPr lang="en-US" sz="2400" dirty="0"/>
              <a:t>		</a:t>
            </a:r>
            <a:r>
              <a:rPr lang="en-US" sz="2400" dirty="0" err="1"/>
              <a:t>len</a:t>
            </a:r>
            <a:r>
              <a:rPr lang="en-US" sz="2400" dirty="0"/>
              <a:t>--;</a:t>
            </a:r>
          </a:p>
          <a:p>
            <a:pPr marL="0" indent="0">
              <a:buNone/>
            </a:pPr>
            <a:r>
              <a:rPr lang="en-US" sz="2400" dirty="0"/>
              <a:t>	}</a:t>
            </a:r>
          </a:p>
          <a:p>
            <a:pPr marL="0" indent="0">
              <a:buNone/>
            </a:pPr>
            <a:r>
              <a:rPr lang="en-US" sz="2400" dirty="0"/>
              <a:t>	</a:t>
            </a:r>
            <a:r>
              <a:rPr lang="en-US" sz="2400" dirty="0" err="1"/>
              <a:t>printf</a:t>
            </a:r>
            <a:r>
              <a:rPr lang="en-US" sz="2400" dirty="0"/>
              <a:t>("\</a:t>
            </a:r>
            <a:r>
              <a:rPr lang="en-US" sz="2400" dirty="0" err="1"/>
              <a:t>nthe</a:t>
            </a:r>
            <a:r>
              <a:rPr lang="en-US" sz="2400" dirty="0"/>
              <a:t> reverse of your name is %</a:t>
            </a:r>
            <a:r>
              <a:rPr lang="en-US" sz="2400" dirty="0" err="1"/>
              <a:t>s",name</a:t>
            </a:r>
            <a:r>
              <a:rPr lang="en-US" sz="2400" dirty="0"/>
              <a:t>);</a:t>
            </a:r>
          </a:p>
          <a:p>
            <a:pPr marL="0" indent="0">
              <a:buNone/>
            </a:pPr>
            <a:r>
              <a:rPr lang="en-US" sz="2400" dirty="0" smtClean="0"/>
              <a:t>}</a:t>
            </a:r>
            <a:endParaRPr lang="en-US" sz="2400" dirty="0"/>
          </a:p>
          <a:p>
            <a:endParaRPr lang="en-US" sz="2400" dirty="0"/>
          </a:p>
        </p:txBody>
      </p:sp>
    </p:spTree>
    <p:extLst>
      <p:ext uri="{BB962C8B-B14F-4D97-AF65-F5344CB8AC3E}">
        <p14:creationId xmlns:p14="http://schemas.microsoft.com/office/powerpoint/2010/main" val="2226579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word in sentence</a:t>
            </a:r>
            <a:endParaRPr lang="en-US" dirty="0"/>
          </a:p>
        </p:txBody>
      </p:sp>
      <p:sp>
        <p:nvSpPr>
          <p:cNvPr id="3" name="Content Placeholder 2"/>
          <p:cNvSpPr>
            <a:spLocks noGrp="1"/>
          </p:cNvSpPr>
          <p:nvPr>
            <p:ph idx="1"/>
          </p:nvPr>
        </p:nvSpPr>
        <p:spPr>
          <a:xfrm>
            <a:off x="381000" y="1295400"/>
            <a:ext cx="8610600" cy="5410200"/>
          </a:xfrm>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smtClean="0"/>
              <a:t>#</a:t>
            </a:r>
            <a:r>
              <a:rPr lang="en-US" sz="2400" dirty="0"/>
              <a:t>include&lt;</a:t>
            </a:r>
            <a:r>
              <a:rPr lang="en-US" sz="2400" dirty="0" err="1"/>
              <a:t>string.h</a:t>
            </a:r>
            <a:r>
              <a:rPr lang="en-US" sz="2400" dirty="0"/>
              <a:t>&gt;</a:t>
            </a:r>
          </a:p>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a:t>
            </a:r>
            <a:r>
              <a:rPr lang="en-US" sz="2400" dirty="0"/>
              <a:t>=0, j=0, flag=0, n, m;</a:t>
            </a:r>
          </a:p>
          <a:p>
            <a:pPr marL="0" indent="0">
              <a:buNone/>
            </a:pPr>
            <a:r>
              <a:rPr lang="en-US" sz="2400" dirty="0"/>
              <a:t>	char </a:t>
            </a:r>
            <a:r>
              <a:rPr lang="en-US" sz="2400" dirty="0" err="1"/>
              <a:t>sen</a:t>
            </a:r>
            <a:r>
              <a:rPr lang="en-US" sz="2400" dirty="0"/>
              <a:t>[50], word[20];</a:t>
            </a:r>
          </a:p>
          <a:p>
            <a:pPr marL="0" indent="0">
              <a:buNone/>
            </a:pPr>
            <a:r>
              <a:rPr lang="en-US" sz="2400" dirty="0"/>
              <a:t>	</a:t>
            </a:r>
            <a:r>
              <a:rPr lang="en-US" sz="2400" dirty="0" err="1"/>
              <a:t>printf</a:t>
            </a:r>
            <a:r>
              <a:rPr lang="en-US" sz="2400" dirty="0"/>
              <a:t>("Enter a sentence");</a:t>
            </a:r>
          </a:p>
          <a:p>
            <a:pPr marL="0" indent="0">
              <a:buNone/>
            </a:pPr>
            <a:r>
              <a:rPr lang="en-US" sz="2400" dirty="0"/>
              <a:t>	gets(</a:t>
            </a:r>
            <a:r>
              <a:rPr lang="en-US" sz="2400" dirty="0" err="1"/>
              <a:t>sen</a:t>
            </a:r>
            <a:r>
              <a:rPr lang="en-US" sz="2400" dirty="0"/>
              <a:t>);</a:t>
            </a:r>
          </a:p>
          <a:p>
            <a:pPr marL="0" indent="0">
              <a:buNone/>
            </a:pPr>
            <a:r>
              <a:rPr lang="en-US" sz="2400" dirty="0"/>
              <a:t>	</a:t>
            </a:r>
            <a:r>
              <a:rPr lang="en-US" sz="2400" dirty="0" err="1"/>
              <a:t>printf</a:t>
            </a:r>
            <a:r>
              <a:rPr lang="en-US" sz="2400" dirty="0"/>
              <a:t>("Enter a word");</a:t>
            </a:r>
          </a:p>
          <a:p>
            <a:pPr marL="0" indent="0">
              <a:buNone/>
            </a:pPr>
            <a:r>
              <a:rPr lang="en-US" sz="2400" dirty="0"/>
              <a:t>	gets(word</a:t>
            </a:r>
            <a:r>
              <a:rPr lang="en-US" sz="2400" dirty="0" smtClean="0"/>
              <a:t>);</a:t>
            </a:r>
            <a:endParaRPr lang="en-US" sz="2400" dirty="0"/>
          </a:p>
          <a:p>
            <a:pPr marL="0" indent="0">
              <a:buNone/>
            </a:pPr>
            <a:r>
              <a:rPr lang="en-US" sz="2400" dirty="0"/>
              <a:t>	n = </a:t>
            </a:r>
            <a:r>
              <a:rPr lang="en-US" sz="2400" dirty="0" err="1"/>
              <a:t>strlen</a:t>
            </a:r>
            <a:r>
              <a:rPr lang="en-US" sz="2400" dirty="0"/>
              <a:t>(</a:t>
            </a:r>
            <a:r>
              <a:rPr lang="en-US" sz="2400" dirty="0" err="1"/>
              <a:t>sen</a:t>
            </a:r>
            <a:r>
              <a:rPr lang="en-US" sz="2400" dirty="0"/>
              <a:t>);	</a:t>
            </a:r>
          </a:p>
          <a:p>
            <a:pPr marL="0" indent="0">
              <a:buNone/>
            </a:pPr>
            <a:r>
              <a:rPr lang="en-US" sz="2400" dirty="0"/>
              <a:t>	m = </a:t>
            </a:r>
            <a:r>
              <a:rPr lang="en-US" sz="2400" dirty="0" err="1"/>
              <a:t>strlen</a:t>
            </a:r>
            <a:r>
              <a:rPr lang="en-US" sz="2400" dirty="0"/>
              <a:t>(word);	</a:t>
            </a:r>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1042503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endParaRPr lang="en-US" sz="4000" dirty="0" smtClean="0"/>
          </a:p>
          <a:p>
            <a:pPr marL="0" indent="0" algn="ctr">
              <a:buNone/>
            </a:pPr>
            <a:r>
              <a:rPr lang="en-US" sz="4000" dirty="0" smtClean="0"/>
              <a:t>Single Dimensional Array</a:t>
            </a:r>
            <a:endParaRPr lang="en-US" sz="4000" dirty="0"/>
          </a:p>
        </p:txBody>
      </p:sp>
    </p:spTree>
    <p:extLst>
      <p:ext uri="{BB962C8B-B14F-4D97-AF65-F5344CB8AC3E}">
        <p14:creationId xmlns:p14="http://schemas.microsoft.com/office/powerpoint/2010/main" val="2603629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219200"/>
            <a:ext cx="8305800" cy="5257800"/>
          </a:xfrm>
        </p:spPr>
        <p:txBody>
          <a:bodyPr>
            <a:noAutofit/>
          </a:bodyPr>
          <a:lstStyle/>
          <a:p>
            <a:pPr marL="0" indent="0">
              <a:buNone/>
            </a:pPr>
            <a:r>
              <a:rPr lang="en-US" sz="2200" dirty="0"/>
              <a:t>if (m &lt;= n</a:t>
            </a:r>
            <a:r>
              <a:rPr lang="en-US" sz="2200" dirty="0" smtClean="0"/>
              <a:t>)</a:t>
            </a:r>
          </a:p>
          <a:p>
            <a:pPr marL="0" indent="0">
              <a:buNone/>
            </a:pPr>
            <a:r>
              <a:rPr lang="en-US" sz="2200" dirty="0" smtClean="0"/>
              <a:t>	{</a:t>
            </a:r>
          </a:p>
          <a:p>
            <a:pPr marL="0" indent="0">
              <a:buNone/>
            </a:pPr>
            <a:r>
              <a:rPr lang="en-US" sz="2200" dirty="0"/>
              <a:t>		while (</a:t>
            </a:r>
            <a:r>
              <a:rPr lang="en-US" sz="2200" dirty="0" err="1"/>
              <a:t>i</a:t>
            </a:r>
            <a:r>
              <a:rPr lang="en-US" sz="2200" dirty="0"/>
              <a:t> &lt; n) </a:t>
            </a:r>
          </a:p>
          <a:p>
            <a:pPr marL="0" indent="0">
              <a:buNone/>
            </a:pPr>
            <a:r>
              <a:rPr lang="en-US" sz="2200" dirty="0"/>
              <a:t>		{</a:t>
            </a:r>
          </a:p>
          <a:p>
            <a:pPr marL="0" indent="0">
              <a:buNone/>
            </a:pPr>
            <a:r>
              <a:rPr lang="en-US" sz="2200" dirty="0"/>
              <a:t>			j = 0;</a:t>
            </a:r>
          </a:p>
          <a:p>
            <a:pPr marL="0" indent="0">
              <a:buNone/>
            </a:pPr>
            <a:r>
              <a:rPr lang="en-US" sz="2200" dirty="0"/>
              <a:t>			while (</a:t>
            </a:r>
            <a:r>
              <a:rPr lang="en-US" sz="2200" dirty="0" err="1"/>
              <a:t>i</a:t>
            </a:r>
            <a:r>
              <a:rPr lang="en-US" sz="2200" dirty="0"/>
              <a:t> &lt; n &amp;&amp; j &lt; m &amp;&amp; </a:t>
            </a:r>
            <a:r>
              <a:rPr lang="en-US" sz="2200" dirty="0" err="1"/>
              <a:t>sen</a:t>
            </a:r>
            <a:r>
              <a:rPr lang="en-US" sz="2200" dirty="0"/>
              <a:t>[</a:t>
            </a:r>
            <a:r>
              <a:rPr lang="en-US" sz="2200" dirty="0" err="1"/>
              <a:t>i</a:t>
            </a:r>
            <a:r>
              <a:rPr lang="en-US" sz="2200" dirty="0"/>
              <a:t>] == word[j]) </a:t>
            </a:r>
            <a:r>
              <a:rPr lang="en-US" sz="2200" dirty="0" smtClean="0"/>
              <a:t>{</a:t>
            </a:r>
            <a:endParaRPr lang="en-US" sz="2200" dirty="0"/>
          </a:p>
          <a:p>
            <a:pPr marL="0" indent="0">
              <a:buNone/>
            </a:pPr>
            <a:r>
              <a:rPr lang="en-US" sz="2200" dirty="0"/>
              <a:t>				</a:t>
            </a:r>
            <a:r>
              <a:rPr lang="en-US" sz="2200" dirty="0" err="1"/>
              <a:t>i</a:t>
            </a:r>
            <a:r>
              <a:rPr lang="en-US" sz="2200" dirty="0"/>
              <a:t>++;</a:t>
            </a:r>
          </a:p>
          <a:p>
            <a:pPr marL="0" indent="0">
              <a:buNone/>
            </a:pPr>
            <a:r>
              <a:rPr lang="en-US" sz="2200" dirty="0"/>
              <a:t>				</a:t>
            </a:r>
            <a:r>
              <a:rPr lang="en-US" sz="2200" dirty="0" err="1"/>
              <a:t>j++</a:t>
            </a:r>
            <a:r>
              <a:rPr lang="en-US" sz="2200" dirty="0"/>
              <a:t>;</a:t>
            </a:r>
          </a:p>
          <a:p>
            <a:pPr marL="0" indent="0">
              <a:buNone/>
            </a:pPr>
            <a:r>
              <a:rPr lang="en-US" sz="2200" dirty="0"/>
              <a:t>			}</a:t>
            </a:r>
          </a:p>
          <a:p>
            <a:pPr marL="0" indent="0">
              <a:buNone/>
            </a:pPr>
            <a:r>
              <a:rPr lang="en-US" sz="2200" dirty="0"/>
              <a:t>			if (( </a:t>
            </a:r>
            <a:r>
              <a:rPr lang="en-US" sz="2200" dirty="0" err="1"/>
              <a:t>i</a:t>
            </a:r>
            <a:r>
              <a:rPr lang="en-US" sz="2200" dirty="0"/>
              <a:t> == n || </a:t>
            </a:r>
            <a:r>
              <a:rPr lang="en-US" sz="2200" dirty="0" err="1"/>
              <a:t>sen</a:t>
            </a:r>
            <a:r>
              <a:rPr lang="en-US" sz="2200" dirty="0"/>
              <a:t>[</a:t>
            </a:r>
            <a:r>
              <a:rPr lang="en-US" sz="2200" dirty="0" err="1"/>
              <a:t>i</a:t>
            </a:r>
            <a:r>
              <a:rPr lang="en-US" sz="2200" dirty="0"/>
              <a:t>] == ' ') &amp;&amp; j == m</a:t>
            </a:r>
            <a:r>
              <a:rPr lang="en-US" sz="2200" dirty="0" smtClean="0"/>
              <a:t>){</a:t>
            </a:r>
            <a:endParaRPr lang="en-US" sz="2200" dirty="0"/>
          </a:p>
          <a:p>
            <a:pPr marL="0" indent="0">
              <a:buNone/>
            </a:pPr>
            <a:r>
              <a:rPr lang="en-US" sz="2200" dirty="0"/>
              <a:t>				flag=1;</a:t>
            </a:r>
          </a:p>
          <a:p>
            <a:pPr marL="0" indent="0">
              <a:buNone/>
            </a:pPr>
            <a:r>
              <a:rPr lang="en-US" sz="2200" dirty="0"/>
              <a:t>				break;	</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val="2122277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200" dirty="0" smtClean="0"/>
              <a:t>		++</a:t>
            </a:r>
            <a:r>
              <a:rPr lang="en-US" sz="2200" dirty="0" err="1"/>
              <a:t>i</a:t>
            </a:r>
            <a:r>
              <a:rPr lang="en-US" sz="2200" dirty="0"/>
              <a:t>;	</a:t>
            </a:r>
          </a:p>
          <a:p>
            <a:pPr marL="0" indent="0">
              <a:buNone/>
            </a:pPr>
            <a:r>
              <a:rPr lang="en-US" sz="2200" dirty="0"/>
              <a:t>		}</a:t>
            </a:r>
          </a:p>
          <a:p>
            <a:pPr marL="0" indent="0">
              <a:buNone/>
            </a:pPr>
            <a:r>
              <a:rPr lang="en-US" sz="2200" dirty="0"/>
              <a:t>	}</a:t>
            </a:r>
          </a:p>
          <a:p>
            <a:pPr marL="0" indent="0">
              <a:buNone/>
            </a:pPr>
            <a:r>
              <a:rPr lang="en-US" sz="2200" dirty="0"/>
              <a:t>	else</a:t>
            </a:r>
          </a:p>
          <a:p>
            <a:pPr marL="0" indent="0">
              <a:buNone/>
            </a:pPr>
            <a:r>
              <a:rPr lang="en-US" sz="2200" dirty="0"/>
              <a:t>	{</a:t>
            </a:r>
          </a:p>
          <a:p>
            <a:pPr marL="0" indent="0">
              <a:buNone/>
            </a:pPr>
            <a:r>
              <a:rPr lang="en-US" sz="2200" dirty="0"/>
              <a:t>		</a:t>
            </a:r>
            <a:r>
              <a:rPr lang="en-US" sz="2200" dirty="0" err="1"/>
              <a:t>printf</a:t>
            </a:r>
            <a:r>
              <a:rPr lang="en-US" sz="2200" dirty="0"/>
              <a:t>("Not found");</a:t>
            </a:r>
          </a:p>
          <a:p>
            <a:pPr marL="0" indent="0">
              <a:buNone/>
            </a:pPr>
            <a:r>
              <a:rPr lang="en-US" sz="2200" dirty="0"/>
              <a:t>	}</a:t>
            </a:r>
          </a:p>
          <a:p>
            <a:pPr marL="0" indent="0">
              <a:buNone/>
            </a:pPr>
            <a:r>
              <a:rPr lang="en-US" sz="2200" dirty="0"/>
              <a:t>	if(flag==1</a:t>
            </a:r>
            <a:r>
              <a:rPr lang="en-US" sz="2200" dirty="0" smtClean="0"/>
              <a:t>){</a:t>
            </a:r>
            <a:endParaRPr lang="en-US" sz="2200" dirty="0"/>
          </a:p>
          <a:p>
            <a:pPr marL="0" indent="0">
              <a:buNone/>
            </a:pPr>
            <a:r>
              <a:rPr lang="en-US" sz="2200" dirty="0"/>
              <a:t>		</a:t>
            </a:r>
            <a:r>
              <a:rPr lang="en-US" sz="2200" dirty="0" err="1"/>
              <a:t>printf</a:t>
            </a:r>
            <a:r>
              <a:rPr lang="en-US" sz="2200" dirty="0"/>
              <a:t>("%s is </a:t>
            </a:r>
            <a:r>
              <a:rPr lang="en-US" sz="2200" dirty="0" err="1"/>
              <a:t>present",word</a:t>
            </a:r>
            <a:r>
              <a:rPr lang="en-US" sz="2200" dirty="0"/>
              <a:t>);</a:t>
            </a:r>
          </a:p>
          <a:p>
            <a:pPr marL="0" indent="0">
              <a:buNone/>
            </a:pPr>
            <a:r>
              <a:rPr lang="en-US" sz="2200" dirty="0"/>
              <a:t>	}</a:t>
            </a:r>
          </a:p>
          <a:p>
            <a:pPr marL="0" indent="0">
              <a:buNone/>
            </a:pPr>
            <a:r>
              <a:rPr lang="en-US" sz="2200" dirty="0"/>
              <a:t>	</a:t>
            </a:r>
            <a:r>
              <a:rPr lang="en-US" sz="2200" dirty="0" smtClean="0"/>
              <a:t>else{</a:t>
            </a:r>
            <a:endParaRPr lang="en-US" sz="2200" dirty="0"/>
          </a:p>
          <a:p>
            <a:pPr marL="0" indent="0">
              <a:buNone/>
            </a:pPr>
            <a:r>
              <a:rPr lang="en-US" sz="2200" dirty="0"/>
              <a:t>		</a:t>
            </a:r>
            <a:r>
              <a:rPr lang="en-US" sz="2200" dirty="0" err="1"/>
              <a:t>printf</a:t>
            </a:r>
            <a:r>
              <a:rPr lang="en-US" sz="2200" dirty="0"/>
              <a:t>("%s is not </a:t>
            </a:r>
            <a:r>
              <a:rPr lang="en-US" sz="2200" dirty="0" err="1"/>
              <a:t>present",word</a:t>
            </a:r>
            <a:r>
              <a:rPr lang="en-US" sz="2200" dirty="0"/>
              <a:t>);</a:t>
            </a:r>
          </a:p>
          <a:p>
            <a:pPr marL="0" indent="0">
              <a:buNone/>
            </a:pPr>
            <a:r>
              <a:rPr lang="en-US" sz="2200" dirty="0"/>
              <a:t>	}</a:t>
            </a:r>
          </a:p>
          <a:p>
            <a:pPr marL="0" indent="0">
              <a:buNone/>
            </a:pPr>
            <a:r>
              <a:rPr lang="en-US" sz="2200" dirty="0"/>
              <a:t>}</a:t>
            </a:r>
          </a:p>
          <a:p>
            <a:pPr marL="0" indent="0">
              <a:buNone/>
            </a:pPr>
            <a:endParaRPr lang="en-US" sz="2200" dirty="0"/>
          </a:p>
          <a:p>
            <a:endParaRPr lang="en-US" sz="2200" dirty="0"/>
          </a:p>
        </p:txBody>
      </p:sp>
    </p:spTree>
    <p:extLst>
      <p:ext uri="{BB962C8B-B14F-4D97-AF65-F5344CB8AC3E}">
        <p14:creationId xmlns:p14="http://schemas.microsoft.com/office/powerpoint/2010/main" val="3519517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String Manipulations In C Programming Using Library </a:t>
            </a:r>
            <a:r>
              <a:rPr lang="en-US" sz="3200" dirty="0" smtClean="0"/>
              <a:t>Functions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7355177"/>
              </p:ext>
            </p:extLst>
          </p:nvPr>
        </p:nvGraphicFramePr>
        <p:xfrm>
          <a:off x="457200" y="1443990"/>
          <a:ext cx="8229600" cy="5168900"/>
        </p:xfrm>
        <a:graphic>
          <a:graphicData uri="http://schemas.openxmlformats.org/drawingml/2006/table">
            <a:tbl>
              <a:tblPr>
                <a:tableStyleId>{5940675A-B579-460E-94D1-54222C63F5DA}</a:tableStyleId>
              </a:tblPr>
              <a:tblGrid>
                <a:gridCol w="2286000"/>
                <a:gridCol w="5943600"/>
              </a:tblGrid>
              <a:tr h="0">
                <a:tc>
                  <a:txBody>
                    <a:bodyPr/>
                    <a:lstStyle/>
                    <a:p>
                      <a:pPr algn="ctr" fontAlgn="base"/>
                      <a:r>
                        <a:rPr lang="en-US" sz="2000" b="1" dirty="0">
                          <a:effectLst/>
                        </a:rPr>
                        <a:t>Function</a:t>
                      </a:r>
                    </a:p>
                  </a:txBody>
                  <a:tcPr marL="63500" marR="50800" marT="95250" marB="88900" anchor="ctr"/>
                </a:tc>
                <a:tc>
                  <a:txBody>
                    <a:bodyPr/>
                    <a:lstStyle/>
                    <a:p>
                      <a:pPr algn="ctr" fontAlgn="base"/>
                      <a:r>
                        <a:rPr lang="en-US" sz="2000" b="1" dirty="0">
                          <a:effectLst/>
                        </a:rPr>
                        <a:t>Work of Function</a:t>
                      </a:r>
                    </a:p>
                  </a:txBody>
                  <a:tcPr marL="63500" marR="50800" marT="95250" marB="88900" anchor="ctr"/>
                </a:tc>
              </a:tr>
              <a:tr h="0">
                <a:tc>
                  <a:txBody>
                    <a:bodyPr/>
                    <a:lstStyle/>
                    <a:p>
                      <a:pPr fontAlgn="base"/>
                      <a:r>
                        <a:rPr lang="en-US" sz="2000" kern="1200" dirty="0" err="1">
                          <a:effectLst/>
                        </a:rPr>
                        <a:t>strlen</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Calculates the length of string</a:t>
                      </a:r>
                    </a:p>
                  </a:txBody>
                  <a:tcPr marL="63500" marR="50800" marT="63500" marB="57150" anchor="ctr"/>
                </a:tc>
              </a:tr>
              <a:tr h="0">
                <a:tc>
                  <a:txBody>
                    <a:bodyPr/>
                    <a:lstStyle/>
                    <a:p>
                      <a:pPr fontAlgn="base"/>
                      <a:r>
                        <a:rPr lang="en-US" sz="2000" kern="1200" dirty="0" err="1">
                          <a:effectLst/>
                        </a:rPr>
                        <a:t>strcpy</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Copies a string to another string</a:t>
                      </a:r>
                    </a:p>
                  </a:txBody>
                  <a:tcPr marL="63500" marR="50800" marT="63500" marB="57150" anchor="ctr"/>
                </a:tc>
              </a:tr>
              <a:tr h="0">
                <a:tc>
                  <a:txBody>
                    <a:bodyPr/>
                    <a:lstStyle/>
                    <a:p>
                      <a:pPr fontAlgn="base"/>
                      <a:r>
                        <a:rPr lang="en-US" sz="2000" kern="1200" dirty="0" err="1" smtClean="0">
                          <a:solidFill>
                            <a:schemeClr val="tx1"/>
                          </a:solidFill>
                          <a:effectLst/>
                          <a:latin typeface="+mn-lt"/>
                          <a:ea typeface="+mn-ea"/>
                          <a:cs typeface="+mn-cs"/>
                        </a:rPr>
                        <a:t>strncpy</a:t>
                      </a:r>
                      <a:r>
                        <a:rPr lang="en-US" sz="2000" kern="1200" dirty="0" smtClean="0">
                          <a:solidFill>
                            <a:schemeClr val="tx1"/>
                          </a:solidFill>
                          <a:effectLst/>
                          <a:latin typeface="+mn-lt"/>
                          <a:ea typeface="+mn-ea"/>
                          <a:cs typeface="+mn-cs"/>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smtClean="0">
                          <a:effectLst/>
                        </a:rPr>
                        <a:t>Copies first n characters</a:t>
                      </a:r>
                      <a:r>
                        <a:rPr lang="en-US" sz="2000" baseline="0" dirty="0" smtClean="0">
                          <a:effectLst/>
                        </a:rPr>
                        <a:t> of string2 to string1</a:t>
                      </a:r>
                      <a:endParaRPr lang="en-US" sz="2000" dirty="0">
                        <a:effectLst/>
                      </a:endParaRPr>
                    </a:p>
                  </a:txBody>
                  <a:tcPr marL="63500" marR="50800" marT="63500" marB="57150" anchor="ctr"/>
                </a:tc>
              </a:tr>
              <a:tr h="0">
                <a:tc>
                  <a:txBody>
                    <a:bodyPr/>
                    <a:lstStyle/>
                    <a:p>
                      <a:pPr fontAlgn="base"/>
                      <a:r>
                        <a:rPr lang="en-US" sz="2000" kern="1200" dirty="0" err="1">
                          <a:effectLst/>
                        </a:rPr>
                        <a:t>strcat</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Concatenates(joins) two strings</a:t>
                      </a:r>
                    </a:p>
                  </a:txBody>
                  <a:tcPr marL="63500" marR="50800" marT="63500" marB="57150" anchor="ctr"/>
                </a:tc>
              </a:tr>
              <a:tr h="0">
                <a:tc>
                  <a:txBody>
                    <a:bodyPr/>
                    <a:lstStyle/>
                    <a:p>
                      <a:pPr fontAlgn="base"/>
                      <a:r>
                        <a:rPr lang="en-US" sz="2000" dirty="0" err="1">
                          <a:effectLst/>
                        </a:rPr>
                        <a:t>strlwr</a:t>
                      </a:r>
                      <a:r>
                        <a:rPr lang="en-US" sz="2000" dirty="0">
                          <a:effectLst/>
                        </a:rPr>
                        <a:t>()</a:t>
                      </a:r>
                    </a:p>
                  </a:txBody>
                  <a:tcPr marL="63500" marR="50800" marT="63500" marB="57150" anchor="ctr"/>
                </a:tc>
                <a:tc>
                  <a:txBody>
                    <a:bodyPr/>
                    <a:lstStyle/>
                    <a:p>
                      <a:pPr fontAlgn="base"/>
                      <a:r>
                        <a:rPr lang="en-US" sz="2000" dirty="0">
                          <a:effectLst/>
                        </a:rPr>
                        <a:t>Converts string to lowercase</a:t>
                      </a:r>
                    </a:p>
                  </a:txBody>
                  <a:tcPr marL="63500" marR="50800" marT="63500" marB="57150" anchor="ctr"/>
                </a:tc>
              </a:tr>
              <a:tr h="0">
                <a:tc>
                  <a:txBody>
                    <a:bodyPr/>
                    <a:lstStyle/>
                    <a:p>
                      <a:pPr fontAlgn="base"/>
                      <a:r>
                        <a:rPr lang="en-US" sz="2000" dirty="0" err="1">
                          <a:effectLst/>
                        </a:rPr>
                        <a:t>strupr</a:t>
                      </a:r>
                      <a:r>
                        <a:rPr lang="en-US" sz="2000" dirty="0">
                          <a:effectLst/>
                        </a:rPr>
                        <a:t>()</a:t>
                      </a:r>
                    </a:p>
                  </a:txBody>
                  <a:tcPr marL="63500" marR="50800" marT="63500" marB="57150" anchor="ctr"/>
                </a:tc>
                <a:tc>
                  <a:txBody>
                    <a:bodyPr/>
                    <a:lstStyle/>
                    <a:p>
                      <a:pPr fontAlgn="base"/>
                      <a:r>
                        <a:rPr lang="en-US" sz="2000" dirty="0">
                          <a:effectLst/>
                        </a:rPr>
                        <a:t>Converts string to uppercase</a:t>
                      </a:r>
                    </a:p>
                  </a:txBody>
                  <a:tcPr marL="63500" marR="50800" marT="63500" marB="57150" anchor="ctr"/>
                </a:tc>
              </a:tr>
              <a:tr h="0">
                <a:tc>
                  <a:txBody>
                    <a:bodyPr/>
                    <a:lstStyle/>
                    <a:p>
                      <a:pPr fontAlgn="base"/>
                      <a:r>
                        <a:rPr lang="en-US" sz="2000" dirty="0" err="1" smtClean="0">
                          <a:effectLst/>
                        </a:rPr>
                        <a:t>strrev</a:t>
                      </a:r>
                      <a:r>
                        <a:rPr lang="en-US" sz="2000" dirty="0" smtClean="0">
                          <a:effectLst/>
                        </a:rPr>
                        <a:t>()</a:t>
                      </a:r>
                      <a:endParaRPr lang="en-US" sz="2000" dirty="0">
                        <a:effectLst/>
                      </a:endParaRPr>
                    </a:p>
                  </a:txBody>
                  <a:tcPr marL="63500" marR="50800" marT="63500" marB="57150" anchor="ctr"/>
                </a:tc>
                <a:tc>
                  <a:txBody>
                    <a:bodyPr/>
                    <a:lstStyle/>
                    <a:p>
                      <a:pPr fontAlgn="base"/>
                      <a:r>
                        <a:rPr lang="en-US" sz="2000" dirty="0" smtClean="0">
                          <a:effectLst/>
                        </a:rPr>
                        <a:t>Reverse the given string</a:t>
                      </a:r>
                      <a:endParaRPr lang="en-US" sz="2000" dirty="0">
                        <a:effectLst/>
                      </a:endParaRPr>
                    </a:p>
                  </a:txBody>
                  <a:tcPr marL="63500" marR="50800" marT="63500" marB="57150" anchor="ctr"/>
                </a:tc>
              </a:tr>
              <a:tr h="0">
                <a:tc>
                  <a:txBody>
                    <a:bodyPr/>
                    <a:lstStyle/>
                    <a:p>
                      <a:pPr fontAlgn="base"/>
                      <a:r>
                        <a:rPr lang="en-US" sz="2000" kern="1200" dirty="0" err="1">
                          <a:effectLst/>
                        </a:rPr>
                        <a:t>strcmp</a:t>
                      </a:r>
                      <a:r>
                        <a:rPr lang="en-US" sz="2000" kern="1200" dirty="0">
                          <a:effectLst/>
                        </a:rPr>
                        <a:t>()</a:t>
                      </a:r>
                      <a:endParaRPr lang="en-US" sz="2000" kern="1200" dirty="0">
                        <a:solidFill>
                          <a:schemeClr val="tx1"/>
                        </a:solidFill>
                        <a:effectLst/>
                        <a:latin typeface="+mn-lt"/>
                        <a:ea typeface="+mn-ea"/>
                        <a:cs typeface="+mn-cs"/>
                      </a:endParaRPr>
                    </a:p>
                  </a:txBody>
                  <a:tcPr marL="63500" marR="50800" marT="63500" marB="57150" anchor="ctr"/>
                </a:tc>
                <a:tc>
                  <a:txBody>
                    <a:bodyPr/>
                    <a:lstStyle/>
                    <a:p>
                      <a:pPr fontAlgn="base"/>
                      <a:r>
                        <a:rPr lang="en-US" sz="2000" dirty="0">
                          <a:effectLst/>
                        </a:rPr>
                        <a:t>Compares two string</a:t>
                      </a:r>
                    </a:p>
                  </a:txBody>
                  <a:tcPr marL="63500" marR="50800" marT="63500" marB="57150" anchor="ctr"/>
                </a:tc>
              </a:tr>
              <a:tr h="0">
                <a:tc>
                  <a:txBody>
                    <a:bodyPr/>
                    <a:lstStyle/>
                    <a:p>
                      <a:pPr fontAlgn="base"/>
                      <a:r>
                        <a:rPr lang="en-US" sz="2000" dirty="0" err="1" smtClean="0">
                          <a:effectLst/>
                        </a:rPr>
                        <a:t>strncmp</a:t>
                      </a:r>
                      <a:r>
                        <a:rPr lang="en-US" sz="2000" dirty="0" smtClean="0">
                          <a:effectLst/>
                        </a:rPr>
                        <a:t>()</a:t>
                      </a:r>
                      <a:endParaRPr lang="en-US" sz="2000" dirty="0">
                        <a:effectLst/>
                      </a:endParaRPr>
                    </a:p>
                  </a:txBody>
                  <a:tcPr marL="63500" marR="50800" marT="63500" marB="57150" anchor="ctr"/>
                </a:tc>
                <a:tc>
                  <a:txBody>
                    <a:bodyPr/>
                    <a:lstStyle/>
                    <a:p>
                      <a:pPr fontAlgn="base"/>
                      <a:r>
                        <a:rPr lang="en-US" sz="2000" dirty="0" smtClean="0">
                          <a:effectLst/>
                        </a:rPr>
                        <a:t>Compares first n characters of two strings</a:t>
                      </a:r>
                      <a:endParaRPr lang="en-US" sz="2000" dirty="0">
                        <a:effectLst/>
                      </a:endParaRPr>
                    </a:p>
                  </a:txBody>
                  <a:tcPr marL="63500" marR="50800" marT="63500" marB="57150" anchor="ctr"/>
                </a:tc>
              </a:tr>
              <a:tr h="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dirty="0" err="1" smtClean="0">
                          <a:effectLst/>
                        </a:rPr>
                        <a:t>strcasecmp</a:t>
                      </a:r>
                      <a:r>
                        <a:rPr lang="en-US" sz="2000" dirty="0" smtClean="0">
                          <a:effectLst/>
                        </a:rPr>
                        <a:t>()</a:t>
                      </a:r>
                    </a:p>
                  </a:txBody>
                  <a:tcPr marL="63500" marR="50800" marT="63500" marB="57150" anchor="ctr"/>
                </a:tc>
                <a:tc>
                  <a:txBody>
                    <a:bodyPr/>
                    <a:lstStyle/>
                    <a:p>
                      <a:pPr fontAlgn="base"/>
                      <a:r>
                        <a:rPr lang="en-US" sz="2000" dirty="0" smtClean="0">
                          <a:effectLst/>
                        </a:rPr>
                        <a:t>Case insensitive</a:t>
                      </a:r>
                      <a:r>
                        <a:rPr lang="en-US" sz="2000" baseline="0" dirty="0" smtClean="0">
                          <a:effectLst/>
                        </a:rPr>
                        <a:t> version of </a:t>
                      </a:r>
                      <a:r>
                        <a:rPr lang="en-US" sz="2000" baseline="0" dirty="0" err="1" smtClean="0">
                          <a:effectLst/>
                        </a:rPr>
                        <a:t>strcmp</a:t>
                      </a:r>
                      <a:r>
                        <a:rPr lang="en-US" sz="2000" baseline="0" dirty="0" smtClean="0">
                          <a:effectLst/>
                        </a:rPr>
                        <a:t>()</a:t>
                      </a:r>
                      <a:endParaRPr lang="en-US" sz="2000" dirty="0">
                        <a:effectLst/>
                      </a:endParaRPr>
                    </a:p>
                  </a:txBody>
                  <a:tcPr marL="63500" marR="50800" marT="63500" marB="57150" anchor="ctr"/>
                </a:tc>
              </a:tr>
              <a:tr h="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dirty="0" err="1" smtClean="0">
                          <a:effectLst/>
                        </a:rPr>
                        <a:t>strncasecmp</a:t>
                      </a:r>
                      <a:r>
                        <a:rPr lang="en-US" sz="2000" dirty="0" smtClean="0">
                          <a:effectLst/>
                        </a:rPr>
                        <a:t>()</a:t>
                      </a:r>
                    </a:p>
                  </a:txBody>
                  <a:tcPr marL="63500" marR="50800" marT="63500" marB="57150" anchor="ctr"/>
                </a:tc>
                <a:tc>
                  <a:txBody>
                    <a:bodyPr/>
                    <a:lstStyle/>
                    <a:p>
                      <a:pPr fontAlgn="base"/>
                      <a:r>
                        <a:rPr lang="en-US" sz="2000" dirty="0" smtClean="0">
                          <a:effectLst/>
                        </a:rPr>
                        <a:t>Case insensitive version of </a:t>
                      </a:r>
                      <a:r>
                        <a:rPr lang="en-US" sz="2000" dirty="0" err="1" smtClean="0">
                          <a:effectLst/>
                        </a:rPr>
                        <a:t>strncmp</a:t>
                      </a:r>
                      <a:r>
                        <a:rPr lang="en-US" sz="2000" dirty="0" smtClean="0">
                          <a:effectLst/>
                        </a:rPr>
                        <a:t>()</a:t>
                      </a:r>
                      <a:endParaRPr lang="en-US" sz="2000" dirty="0">
                        <a:effectLst/>
                      </a:endParaRPr>
                    </a:p>
                  </a:txBody>
                  <a:tcPr marL="63500" marR="50800" marT="63500" marB="57150" anchor="ctr"/>
                </a:tc>
              </a:tr>
            </a:tbl>
          </a:graphicData>
        </a:graphic>
      </p:graphicFrame>
    </p:spTree>
    <p:extLst>
      <p:ext uri="{BB962C8B-B14F-4D97-AF65-F5344CB8AC3E}">
        <p14:creationId xmlns:p14="http://schemas.microsoft.com/office/powerpoint/2010/main" val="1309000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Strings handling functions are defined under "</a:t>
            </a:r>
            <a:r>
              <a:rPr lang="en-US" sz="2400" dirty="0" err="1"/>
              <a:t>string.h</a:t>
            </a:r>
            <a:r>
              <a:rPr lang="en-US" sz="2400" dirty="0"/>
              <a:t>" header file</a:t>
            </a:r>
            <a:r>
              <a:rPr lang="en-US" sz="2400" dirty="0" smtClean="0"/>
              <a:t>.</a:t>
            </a:r>
          </a:p>
          <a:p>
            <a:pPr marL="0" indent="0">
              <a:buNone/>
            </a:pPr>
            <a:r>
              <a:rPr lang="en-US" sz="2400" dirty="0" smtClean="0"/>
              <a:t>	#</a:t>
            </a:r>
            <a:r>
              <a:rPr lang="en-US" sz="2400" dirty="0"/>
              <a:t>include &lt;</a:t>
            </a:r>
            <a:r>
              <a:rPr lang="en-US" sz="2400" dirty="0" err="1"/>
              <a:t>string.h</a:t>
            </a:r>
            <a:r>
              <a:rPr lang="en-US" sz="2400" dirty="0" smtClean="0"/>
              <a:t>&gt;</a:t>
            </a:r>
          </a:p>
          <a:p>
            <a:endParaRPr lang="en-US" sz="2400" dirty="0"/>
          </a:p>
        </p:txBody>
      </p:sp>
    </p:spTree>
    <p:extLst>
      <p:ext uri="{BB962C8B-B14F-4D97-AF65-F5344CB8AC3E}">
        <p14:creationId xmlns:p14="http://schemas.microsoft.com/office/powerpoint/2010/main" val="4753240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strlen</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en-US" sz="2400" b="1" dirty="0" smtClean="0"/>
              <a:t>The </a:t>
            </a:r>
            <a:r>
              <a:rPr lang="en-US" sz="2400" b="1" dirty="0" err="1"/>
              <a:t>strlen</a:t>
            </a:r>
            <a:r>
              <a:rPr lang="en-US" sz="2400" b="1" dirty="0"/>
              <a:t>() function calculates the length of a given string.</a:t>
            </a:r>
          </a:p>
          <a:p>
            <a:pPr fontAlgn="base"/>
            <a:r>
              <a:rPr lang="en-US" sz="2400" b="1" dirty="0"/>
              <a:t>C </a:t>
            </a:r>
            <a:r>
              <a:rPr lang="en-US" sz="2400" b="1" dirty="0" err="1"/>
              <a:t>strlen</a:t>
            </a:r>
            <a:r>
              <a:rPr lang="en-US" sz="2400" b="1" dirty="0"/>
              <a:t>() Prototype</a:t>
            </a:r>
          </a:p>
          <a:p>
            <a:pPr lvl="1" fontAlgn="base"/>
            <a:r>
              <a:rPr lang="en-US" sz="2400" dirty="0" err="1"/>
              <a:t>size_t</a:t>
            </a:r>
            <a:r>
              <a:rPr lang="en-US" sz="2400" dirty="0"/>
              <a:t> </a:t>
            </a:r>
            <a:r>
              <a:rPr lang="en-US" sz="2400" dirty="0" err="1"/>
              <a:t>strlen</a:t>
            </a:r>
            <a:r>
              <a:rPr lang="en-US" sz="2400" dirty="0"/>
              <a:t>(</a:t>
            </a:r>
            <a:r>
              <a:rPr lang="en-US" sz="2400" dirty="0" err="1"/>
              <a:t>const</a:t>
            </a:r>
            <a:r>
              <a:rPr lang="en-US" sz="2400" dirty="0"/>
              <a:t> char *</a:t>
            </a:r>
            <a:r>
              <a:rPr lang="en-US" sz="2400" dirty="0" err="1"/>
              <a:t>str</a:t>
            </a:r>
            <a:r>
              <a:rPr lang="en-US" sz="2400" dirty="0" smtClean="0"/>
              <a:t>);</a:t>
            </a:r>
          </a:p>
          <a:p>
            <a:pPr fontAlgn="base"/>
            <a:r>
              <a:rPr lang="en-US" sz="2400" dirty="0" smtClean="0"/>
              <a:t>The </a:t>
            </a:r>
            <a:r>
              <a:rPr lang="en-US" sz="2400" dirty="0"/>
              <a:t>function takes a single argument, </a:t>
            </a:r>
            <a:r>
              <a:rPr lang="en-US" sz="2400" dirty="0" err="1"/>
              <a:t>i.e</a:t>
            </a:r>
            <a:r>
              <a:rPr lang="en-US" sz="2400" dirty="0"/>
              <a:t>, the string variable whose length is to be found, and returns the length of the string passed.</a:t>
            </a:r>
          </a:p>
          <a:p>
            <a:pPr fontAlgn="base"/>
            <a:r>
              <a:rPr lang="en-US" sz="2400" dirty="0"/>
              <a:t>The </a:t>
            </a:r>
            <a:r>
              <a:rPr lang="en-US" sz="2400" dirty="0" err="1"/>
              <a:t>strlen</a:t>
            </a:r>
            <a:r>
              <a:rPr lang="en-US" sz="2400" dirty="0"/>
              <a:t>() function is defined in &lt;</a:t>
            </a:r>
            <a:r>
              <a:rPr lang="en-US" sz="2400" dirty="0" err="1"/>
              <a:t>string.h</a:t>
            </a:r>
            <a:r>
              <a:rPr lang="en-US" sz="2400" dirty="0"/>
              <a:t>&gt; header file.</a:t>
            </a:r>
          </a:p>
          <a:p>
            <a:endParaRPr lang="en-US" sz="2400" dirty="0"/>
          </a:p>
        </p:txBody>
      </p:sp>
    </p:spTree>
    <p:extLst>
      <p:ext uri="{BB962C8B-B14F-4D97-AF65-F5344CB8AC3E}">
        <p14:creationId xmlns:p14="http://schemas.microsoft.com/office/powerpoint/2010/main" val="12935100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C </a:t>
            </a:r>
            <a:r>
              <a:rPr lang="en-US" b="1" dirty="0" err="1"/>
              <a:t>strlen</a:t>
            </a:r>
            <a:r>
              <a:rPr lang="en-US" b="1" dirty="0"/>
              <a:t>() </a:t>
            </a:r>
            <a:r>
              <a:rPr lang="en-US" b="1" dirty="0" smtClean="0"/>
              <a:t>function</a:t>
            </a:r>
            <a:endParaRPr lang="en-US" dirty="0"/>
          </a:p>
        </p:txBody>
      </p:sp>
      <p:sp>
        <p:nvSpPr>
          <p:cNvPr id="3" name="Content Placeholder 2"/>
          <p:cNvSpPr>
            <a:spLocks noGrp="1"/>
          </p:cNvSpPr>
          <p:nvPr>
            <p:ph idx="1"/>
          </p:nvPr>
        </p:nvSpPr>
        <p:spPr>
          <a:xfrm>
            <a:off x="457200" y="1295400"/>
            <a:ext cx="8534400" cy="5486400"/>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string.h</a:t>
            </a:r>
            <a:r>
              <a:rPr lang="en-US" sz="2000" dirty="0"/>
              <a:t>&gt;</a:t>
            </a:r>
          </a:p>
          <a:p>
            <a:pPr marL="0" indent="0">
              <a:buNone/>
            </a:pPr>
            <a:r>
              <a:rPr lang="en-US" sz="2000" dirty="0"/>
              <a:t>v</a:t>
            </a:r>
            <a:r>
              <a:rPr lang="en-US" sz="2000" dirty="0" smtClean="0"/>
              <a:t>oid main</a:t>
            </a:r>
            <a:r>
              <a:rPr lang="en-US" sz="2000" dirty="0"/>
              <a:t>()</a:t>
            </a:r>
          </a:p>
          <a:p>
            <a:pPr marL="0" indent="0">
              <a:buNone/>
            </a:pPr>
            <a:r>
              <a:rPr lang="en-US" sz="2000" dirty="0"/>
              <a:t>{</a:t>
            </a:r>
          </a:p>
          <a:p>
            <a:pPr marL="0" indent="0">
              <a:buNone/>
            </a:pPr>
            <a:r>
              <a:rPr lang="en-US" sz="2000" dirty="0"/>
              <a:t>    char a[20]="Program";</a:t>
            </a:r>
          </a:p>
          <a:p>
            <a:pPr marL="0" indent="0">
              <a:buNone/>
            </a:pPr>
            <a:r>
              <a:rPr lang="en-US" sz="2000" dirty="0"/>
              <a:t>    char b[20]={'</a:t>
            </a:r>
            <a:r>
              <a:rPr lang="en-US" sz="2000" dirty="0" err="1"/>
              <a:t>P','r','o','g','r','a','m</a:t>
            </a:r>
            <a:r>
              <a:rPr lang="en-US" sz="2000" dirty="0"/>
              <a:t>','\0'};</a:t>
            </a:r>
          </a:p>
          <a:p>
            <a:pPr marL="0" indent="0">
              <a:buNone/>
            </a:pPr>
            <a:r>
              <a:rPr lang="en-US" sz="2000" dirty="0"/>
              <a:t>    char c[20];</a:t>
            </a:r>
          </a:p>
          <a:p>
            <a:pPr marL="0" indent="0">
              <a:buNone/>
            </a:pPr>
            <a:r>
              <a:rPr lang="en-US" sz="2000" dirty="0"/>
              <a:t>    </a:t>
            </a:r>
            <a:r>
              <a:rPr lang="en-US" sz="2000" dirty="0" err="1"/>
              <a:t>printf</a:t>
            </a:r>
            <a:r>
              <a:rPr lang="en-US" sz="2000" dirty="0"/>
              <a:t>("Enter string: ");</a:t>
            </a:r>
          </a:p>
          <a:p>
            <a:pPr marL="0" indent="0">
              <a:buNone/>
            </a:pPr>
            <a:r>
              <a:rPr lang="en-US" sz="2000" dirty="0"/>
              <a:t>    gets(c);</a:t>
            </a:r>
          </a:p>
          <a:p>
            <a:pPr marL="0" indent="0">
              <a:buNone/>
            </a:pPr>
            <a:r>
              <a:rPr lang="en-US" sz="2000" dirty="0"/>
              <a:t>    </a:t>
            </a:r>
            <a:r>
              <a:rPr lang="en-US" sz="2000" dirty="0" err="1"/>
              <a:t>printf</a:t>
            </a:r>
            <a:r>
              <a:rPr lang="en-US" sz="2000" dirty="0"/>
              <a:t>("Length of string a = %d \n",</a:t>
            </a:r>
            <a:r>
              <a:rPr lang="en-US" sz="2000" dirty="0" err="1"/>
              <a:t>strlen</a:t>
            </a:r>
            <a:r>
              <a:rPr lang="en-US" sz="2000" dirty="0"/>
              <a:t>(a));</a:t>
            </a:r>
          </a:p>
          <a:p>
            <a:pPr marL="0" indent="0">
              <a:buNone/>
            </a:pPr>
            <a:r>
              <a:rPr lang="en-US" sz="2000" dirty="0"/>
              <a:t>    //calculates the length of string before null </a:t>
            </a:r>
            <a:r>
              <a:rPr lang="en-US" sz="2000" dirty="0" err="1"/>
              <a:t>charcter</a:t>
            </a:r>
            <a:r>
              <a:rPr lang="en-US" sz="2000" dirty="0"/>
              <a:t>.</a:t>
            </a:r>
          </a:p>
          <a:p>
            <a:pPr marL="0" indent="0">
              <a:buNone/>
            </a:pPr>
            <a:r>
              <a:rPr lang="en-US" sz="2000" dirty="0"/>
              <a:t>    </a:t>
            </a:r>
            <a:r>
              <a:rPr lang="en-US" sz="2000" dirty="0" err="1"/>
              <a:t>printf</a:t>
            </a:r>
            <a:r>
              <a:rPr lang="en-US" sz="2000" dirty="0"/>
              <a:t>("Length of string b = %d \n",</a:t>
            </a:r>
            <a:r>
              <a:rPr lang="en-US" sz="2000" dirty="0" err="1"/>
              <a:t>strlen</a:t>
            </a:r>
            <a:r>
              <a:rPr lang="en-US" sz="2000" dirty="0"/>
              <a:t>(b));</a:t>
            </a:r>
          </a:p>
          <a:p>
            <a:pPr marL="0" indent="0">
              <a:buNone/>
            </a:pPr>
            <a:r>
              <a:rPr lang="en-US" sz="2000" dirty="0"/>
              <a:t>    </a:t>
            </a:r>
            <a:r>
              <a:rPr lang="en-US" sz="2000" dirty="0" err="1"/>
              <a:t>printf</a:t>
            </a:r>
            <a:r>
              <a:rPr lang="en-US" sz="2000" dirty="0"/>
              <a:t>("Length of string c = %d \n",</a:t>
            </a:r>
            <a:r>
              <a:rPr lang="en-US" sz="2000" dirty="0" err="1"/>
              <a:t>strlen</a:t>
            </a:r>
            <a:r>
              <a:rPr lang="en-US" sz="2000" dirty="0"/>
              <a:t>(c));</a:t>
            </a:r>
          </a:p>
          <a:p>
            <a:pPr marL="0" indent="0">
              <a:buNone/>
            </a:pPr>
            <a:r>
              <a:rPr lang="en-US" sz="2000" dirty="0" smtClean="0"/>
              <a:t>}</a:t>
            </a:r>
            <a:endParaRPr lang="en-US" sz="2000" dirty="0"/>
          </a:p>
        </p:txBody>
      </p:sp>
    </p:spTree>
    <p:extLst>
      <p:ext uri="{BB962C8B-B14F-4D97-AF65-F5344CB8AC3E}">
        <p14:creationId xmlns:p14="http://schemas.microsoft.com/office/powerpoint/2010/main" val="2073703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strcpy</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en-US" sz="2400" b="1" dirty="0" smtClean="0"/>
              <a:t>The </a:t>
            </a:r>
            <a:r>
              <a:rPr lang="en-US" sz="2400" b="1" dirty="0" err="1"/>
              <a:t>strcpy</a:t>
            </a:r>
            <a:r>
              <a:rPr lang="en-US" sz="2400" b="1" dirty="0"/>
              <a:t>() function copies the string to the another character array.</a:t>
            </a:r>
          </a:p>
          <a:p>
            <a:pPr fontAlgn="base"/>
            <a:r>
              <a:rPr lang="en-US" sz="2400" b="1" dirty="0" err="1"/>
              <a:t>strcpy</a:t>
            </a:r>
            <a:r>
              <a:rPr lang="en-US" sz="2400" b="1" dirty="0"/>
              <a:t>() Function prototype</a:t>
            </a:r>
          </a:p>
          <a:p>
            <a:pPr fontAlgn="base"/>
            <a:r>
              <a:rPr lang="en-US" sz="2400" dirty="0"/>
              <a:t>char* </a:t>
            </a:r>
            <a:r>
              <a:rPr lang="en-US" sz="2400" dirty="0" err="1"/>
              <a:t>strcpy</a:t>
            </a:r>
            <a:r>
              <a:rPr lang="en-US" sz="2400" dirty="0"/>
              <a:t>(char* destination, </a:t>
            </a:r>
            <a:r>
              <a:rPr lang="en-US" sz="2400" dirty="0" err="1"/>
              <a:t>const</a:t>
            </a:r>
            <a:r>
              <a:rPr lang="en-US" sz="2400" dirty="0"/>
              <a:t> char* source</a:t>
            </a:r>
            <a:r>
              <a:rPr lang="en-US" sz="2400" dirty="0" smtClean="0"/>
              <a:t>);</a:t>
            </a:r>
          </a:p>
          <a:p>
            <a:pPr fontAlgn="base"/>
            <a:r>
              <a:rPr lang="en-US" sz="2400" dirty="0" smtClean="0"/>
              <a:t>The </a:t>
            </a:r>
            <a:r>
              <a:rPr lang="en-US" sz="2400" dirty="0" err="1"/>
              <a:t>strcpy</a:t>
            </a:r>
            <a:r>
              <a:rPr lang="en-US" sz="2400" dirty="0"/>
              <a:t>() function copies the string pointed by source (including the null character) to the character array destination.</a:t>
            </a:r>
          </a:p>
          <a:p>
            <a:pPr fontAlgn="base"/>
            <a:r>
              <a:rPr lang="en-US" sz="2400" dirty="0"/>
              <a:t>This function returns character array destination.</a:t>
            </a:r>
          </a:p>
          <a:p>
            <a:endParaRPr lang="en-US" sz="2400" dirty="0"/>
          </a:p>
        </p:txBody>
      </p:sp>
    </p:spTree>
    <p:extLst>
      <p:ext uri="{BB962C8B-B14F-4D97-AF65-F5344CB8AC3E}">
        <p14:creationId xmlns:p14="http://schemas.microsoft.com/office/powerpoint/2010/main" val="1817495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C </a:t>
            </a:r>
            <a:r>
              <a:rPr lang="en-US" b="1" dirty="0" err="1"/>
              <a:t>strcpy</a:t>
            </a:r>
            <a:r>
              <a:rPr lang="en-US" b="1"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char str1[10]= "awesome";</a:t>
            </a:r>
          </a:p>
          <a:p>
            <a:pPr marL="0" indent="0">
              <a:buNone/>
            </a:pPr>
            <a:r>
              <a:rPr lang="en-US" dirty="0"/>
              <a:t>    char str2[10];</a:t>
            </a:r>
          </a:p>
          <a:p>
            <a:pPr marL="0" indent="0">
              <a:buNone/>
            </a:pPr>
            <a:r>
              <a:rPr lang="en-US" dirty="0"/>
              <a:t>    char str3[10];</a:t>
            </a:r>
          </a:p>
          <a:p>
            <a:pPr marL="0" indent="0">
              <a:buNone/>
            </a:pPr>
            <a:r>
              <a:rPr lang="en-US" dirty="0"/>
              <a:t>    </a:t>
            </a:r>
            <a:r>
              <a:rPr lang="en-US" dirty="0" err="1"/>
              <a:t>strcpy</a:t>
            </a:r>
            <a:r>
              <a:rPr lang="en-US" dirty="0"/>
              <a:t>(str2, str1);</a:t>
            </a:r>
          </a:p>
          <a:p>
            <a:pPr marL="0" indent="0">
              <a:buNone/>
            </a:pPr>
            <a:r>
              <a:rPr lang="en-US" dirty="0"/>
              <a:t>    </a:t>
            </a:r>
            <a:r>
              <a:rPr lang="en-US" dirty="0" err="1"/>
              <a:t>strcpy</a:t>
            </a:r>
            <a:r>
              <a:rPr lang="en-US" dirty="0"/>
              <a:t>(str3, "well");</a:t>
            </a:r>
          </a:p>
          <a:p>
            <a:pPr marL="0" indent="0">
              <a:buNone/>
            </a:pPr>
            <a:r>
              <a:rPr lang="en-US" dirty="0"/>
              <a:t>    puts(str2);</a:t>
            </a:r>
          </a:p>
          <a:p>
            <a:pPr marL="0" indent="0">
              <a:buNone/>
            </a:pPr>
            <a:r>
              <a:rPr lang="en-US" dirty="0"/>
              <a:t>    puts(str3);</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278584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strcat</a:t>
            </a:r>
            <a:r>
              <a:rPr lang="en-US" dirty="0" smtClean="0"/>
              <a:t>()</a:t>
            </a:r>
            <a:endParaRPr lang="en-US" dirty="0"/>
          </a:p>
        </p:txBody>
      </p:sp>
      <p:sp>
        <p:nvSpPr>
          <p:cNvPr id="3" name="Content Placeholder 2"/>
          <p:cNvSpPr>
            <a:spLocks noGrp="1"/>
          </p:cNvSpPr>
          <p:nvPr>
            <p:ph idx="1"/>
          </p:nvPr>
        </p:nvSpPr>
        <p:spPr/>
        <p:txBody>
          <a:bodyPr>
            <a:noAutofit/>
          </a:bodyPr>
          <a:lstStyle/>
          <a:p>
            <a:pPr fontAlgn="base"/>
            <a:r>
              <a:rPr lang="en-US" sz="2400" b="1" dirty="0" smtClean="0"/>
              <a:t>The </a:t>
            </a:r>
            <a:r>
              <a:rPr lang="en-US" sz="2400" b="1" dirty="0"/>
              <a:t>function </a:t>
            </a:r>
            <a:r>
              <a:rPr lang="en-US" sz="2400" b="1" dirty="0" err="1"/>
              <a:t>strcat</a:t>
            </a:r>
            <a:r>
              <a:rPr lang="en-US" sz="2400" b="1" dirty="0"/>
              <a:t>() concatenates two strings.</a:t>
            </a:r>
          </a:p>
          <a:p>
            <a:pPr fontAlgn="base"/>
            <a:r>
              <a:rPr lang="en-US" sz="2400" dirty="0"/>
              <a:t>In C programming, </a:t>
            </a:r>
            <a:r>
              <a:rPr lang="en-US" sz="2400" dirty="0" err="1"/>
              <a:t>strcat</a:t>
            </a:r>
            <a:r>
              <a:rPr lang="en-US" sz="2400" dirty="0"/>
              <a:t>() concatenates (joins) two strings.</a:t>
            </a:r>
          </a:p>
          <a:p>
            <a:pPr fontAlgn="base"/>
            <a:r>
              <a:rPr lang="en-US" sz="2400" dirty="0"/>
              <a:t>The </a:t>
            </a:r>
            <a:r>
              <a:rPr lang="en-US" sz="2400" dirty="0" err="1"/>
              <a:t>strcat</a:t>
            </a:r>
            <a:r>
              <a:rPr lang="en-US" sz="2400" dirty="0"/>
              <a:t>() function is defined in &lt;</a:t>
            </a:r>
            <a:r>
              <a:rPr lang="en-US" sz="2400" dirty="0" err="1"/>
              <a:t>string.h</a:t>
            </a:r>
            <a:r>
              <a:rPr lang="en-US" sz="2400" dirty="0"/>
              <a:t>&gt; header file.</a:t>
            </a:r>
          </a:p>
          <a:p>
            <a:pPr fontAlgn="base"/>
            <a:r>
              <a:rPr lang="en-US" sz="2400" b="1" dirty="0"/>
              <a:t>C </a:t>
            </a:r>
            <a:r>
              <a:rPr lang="en-US" sz="2400" b="1" dirty="0" err="1"/>
              <a:t>strcat</a:t>
            </a:r>
            <a:r>
              <a:rPr lang="en-US" sz="2400" b="1" dirty="0"/>
              <a:t>() Prototype</a:t>
            </a:r>
          </a:p>
          <a:p>
            <a:pPr fontAlgn="base"/>
            <a:r>
              <a:rPr lang="en-US" sz="2400" dirty="0"/>
              <a:t>char *</a:t>
            </a:r>
            <a:r>
              <a:rPr lang="en-US" sz="2400" dirty="0" err="1"/>
              <a:t>strcat</a:t>
            </a:r>
            <a:r>
              <a:rPr lang="en-US" sz="2400" dirty="0"/>
              <a:t>(char *</a:t>
            </a:r>
            <a:r>
              <a:rPr lang="en-US" sz="2400" dirty="0" err="1"/>
              <a:t>dest</a:t>
            </a:r>
            <a:r>
              <a:rPr lang="en-US" sz="2400" dirty="0"/>
              <a:t>, </a:t>
            </a:r>
            <a:r>
              <a:rPr lang="en-US" sz="2400" dirty="0" err="1"/>
              <a:t>const</a:t>
            </a:r>
            <a:r>
              <a:rPr lang="en-US" sz="2400" dirty="0"/>
              <a:t> char *</a:t>
            </a:r>
            <a:r>
              <a:rPr lang="en-US" sz="2400" dirty="0" err="1"/>
              <a:t>src</a:t>
            </a:r>
            <a:r>
              <a:rPr lang="en-US" sz="2400" dirty="0" smtClean="0"/>
              <a:t>)</a:t>
            </a:r>
          </a:p>
          <a:p>
            <a:pPr fontAlgn="base"/>
            <a:r>
              <a:rPr lang="en-US" sz="2400" dirty="0" smtClean="0"/>
              <a:t>It </a:t>
            </a:r>
            <a:r>
              <a:rPr lang="en-US" sz="2400" dirty="0"/>
              <a:t>takes two arguments, </a:t>
            </a:r>
            <a:r>
              <a:rPr lang="en-US" sz="2400" dirty="0" err="1"/>
              <a:t>i.e</a:t>
            </a:r>
            <a:r>
              <a:rPr lang="en-US" sz="2400" dirty="0"/>
              <a:t>, two strings or character arrays, and stores the resultant concatenated string in the first string specified in the argument.</a:t>
            </a:r>
          </a:p>
          <a:p>
            <a:endParaRPr lang="en-US" sz="2400" dirty="0"/>
          </a:p>
        </p:txBody>
      </p:sp>
    </p:spTree>
    <p:extLst>
      <p:ext uri="{BB962C8B-B14F-4D97-AF65-F5344CB8AC3E}">
        <p14:creationId xmlns:p14="http://schemas.microsoft.com/office/powerpoint/2010/main" val="2222852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C </a:t>
            </a:r>
            <a:r>
              <a:rPr lang="en-US" b="1" dirty="0" err="1"/>
              <a:t>strcat</a:t>
            </a:r>
            <a:r>
              <a:rPr lang="en-US" b="1" dirty="0"/>
              <a:t>() </a:t>
            </a:r>
            <a:r>
              <a:rPr lang="en-US" b="1" dirty="0" smtClean="0"/>
              <a:t>function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string.h</a:t>
            </a:r>
            <a:r>
              <a:rPr lang="en-US" sz="2000" dirty="0"/>
              <a:t>&gt;</a:t>
            </a:r>
          </a:p>
          <a:p>
            <a:pPr marL="0" indent="0">
              <a:buNone/>
            </a:pPr>
            <a:r>
              <a:rPr lang="en-US" sz="2000" dirty="0"/>
              <a:t>v</a:t>
            </a:r>
            <a:r>
              <a:rPr lang="en-US" sz="2000" dirty="0" smtClean="0"/>
              <a:t>oid main</a:t>
            </a:r>
            <a:r>
              <a:rPr lang="en-US" sz="2000" dirty="0"/>
              <a:t>()</a:t>
            </a:r>
          </a:p>
          <a:p>
            <a:pPr marL="0" indent="0">
              <a:buNone/>
            </a:pPr>
            <a:r>
              <a:rPr lang="en-US" sz="2000" dirty="0"/>
              <a:t>{</a:t>
            </a:r>
          </a:p>
          <a:p>
            <a:pPr marL="0" indent="0">
              <a:buNone/>
            </a:pPr>
            <a:r>
              <a:rPr lang="en-US" sz="2000" dirty="0"/>
              <a:t>    char str1[20] , str2[20] ;</a:t>
            </a:r>
          </a:p>
          <a:p>
            <a:pPr marL="0" indent="0">
              <a:buNone/>
            </a:pPr>
            <a:r>
              <a:rPr lang="en-US" sz="2000" dirty="0"/>
              <a:t>    </a:t>
            </a:r>
            <a:r>
              <a:rPr lang="en-US" sz="2000" dirty="0" err="1"/>
              <a:t>printf</a:t>
            </a:r>
            <a:r>
              <a:rPr lang="en-US" sz="2000" dirty="0"/>
              <a:t>("enter your </a:t>
            </a:r>
            <a:r>
              <a:rPr lang="en-US" sz="2000" dirty="0" err="1"/>
              <a:t>firstname</a:t>
            </a:r>
            <a:r>
              <a:rPr lang="en-US" sz="2000" dirty="0"/>
              <a:t>");</a:t>
            </a:r>
          </a:p>
          <a:p>
            <a:pPr marL="0" indent="0">
              <a:buNone/>
            </a:pPr>
            <a:r>
              <a:rPr lang="en-US" sz="2000" dirty="0"/>
              <a:t>    gets(str1);</a:t>
            </a:r>
          </a:p>
          <a:p>
            <a:pPr marL="0" indent="0">
              <a:buNone/>
            </a:pPr>
            <a:r>
              <a:rPr lang="en-US" sz="2000" dirty="0"/>
              <a:t>    </a:t>
            </a:r>
            <a:r>
              <a:rPr lang="en-US" sz="2000" dirty="0" err="1"/>
              <a:t>printf</a:t>
            </a:r>
            <a:r>
              <a:rPr lang="en-US" sz="2000" dirty="0"/>
              <a:t>("enter your </a:t>
            </a:r>
            <a:r>
              <a:rPr lang="en-US" sz="2000" dirty="0" err="1"/>
              <a:t>lastname</a:t>
            </a:r>
            <a:r>
              <a:rPr lang="en-US" sz="2000" dirty="0"/>
              <a:t>");</a:t>
            </a:r>
          </a:p>
          <a:p>
            <a:pPr marL="0" indent="0">
              <a:buNone/>
            </a:pPr>
            <a:r>
              <a:rPr lang="en-US" sz="2000" dirty="0"/>
              <a:t>    gets(str2);</a:t>
            </a:r>
          </a:p>
          <a:p>
            <a:pPr marL="0" indent="0">
              <a:buNone/>
            </a:pPr>
            <a:r>
              <a:rPr lang="en-US" sz="2000" dirty="0"/>
              <a:t>    //concatenates str1 and str2 and resultant string is stored in str1.</a:t>
            </a:r>
          </a:p>
          <a:p>
            <a:pPr marL="0" indent="0">
              <a:buNone/>
            </a:pPr>
            <a:r>
              <a:rPr lang="en-US" sz="2000" dirty="0"/>
              <a:t>    </a:t>
            </a:r>
            <a:r>
              <a:rPr lang="en-US" sz="2000" dirty="0" err="1"/>
              <a:t>strcat</a:t>
            </a:r>
            <a:r>
              <a:rPr lang="en-US" sz="2000" dirty="0"/>
              <a:t>(str1,str2);</a:t>
            </a:r>
          </a:p>
          <a:p>
            <a:pPr marL="0" indent="0">
              <a:buNone/>
            </a:pPr>
            <a:r>
              <a:rPr lang="en-US" sz="2000" dirty="0"/>
              <a:t>    puts(str1);    </a:t>
            </a:r>
          </a:p>
          <a:p>
            <a:pPr marL="0" indent="0">
              <a:buNone/>
            </a:pPr>
            <a:r>
              <a:rPr lang="en-US" sz="2000" dirty="0"/>
              <a:t>    puts(str2); </a:t>
            </a:r>
          </a:p>
          <a:p>
            <a:pPr marL="0" indent="0">
              <a:buNone/>
            </a:pPr>
            <a:r>
              <a:rPr lang="en-US" sz="2000" dirty="0" smtClean="0"/>
              <a:t>}</a:t>
            </a:r>
            <a:endParaRPr lang="en-US" sz="2000" dirty="0"/>
          </a:p>
        </p:txBody>
      </p:sp>
    </p:spTree>
    <p:extLst>
      <p:ext uri="{BB962C8B-B14F-4D97-AF65-F5344CB8AC3E}">
        <p14:creationId xmlns:p14="http://schemas.microsoft.com/office/powerpoint/2010/main" val="3168462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declare arrays</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Syntax:</a:t>
            </a:r>
          </a:p>
          <a:p>
            <a:pPr marL="0" indent="0">
              <a:buNone/>
            </a:pPr>
            <a:r>
              <a:rPr lang="en-US" sz="2400" dirty="0" smtClean="0"/>
              <a:t>	</a:t>
            </a:r>
            <a:r>
              <a:rPr lang="en-US" sz="2400" dirty="0" smtClean="0">
                <a:solidFill>
                  <a:srgbClr val="FF0000"/>
                </a:solidFill>
              </a:rPr>
              <a:t>data_type  array_name[</a:t>
            </a:r>
            <a:r>
              <a:rPr lang="en-US" sz="2400" dirty="0" err="1" smtClean="0">
                <a:solidFill>
                  <a:srgbClr val="FF0000"/>
                </a:solidFill>
              </a:rPr>
              <a:t>array_size</a:t>
            </a:r>
            <a:r>
              <a:rPr lang="en-US" sz="2400" dirty="0" smtClean="0">
                <a:solidFill>
                  <a:srgbClr val="FF0000"/>
                </a:solidFill>
              </a:rPr>
              <a:t>];</a:t>
            </a:r>
          </a:p>
          <a:p>
            <a:pPr marL="0" indent="0">
              <a:buNone/>
            </a:pPr>
            <a:r>
              <a:rPr lang="en-US" sz="2400" b="1" dirty="0"/>
              <a:t>For example</a:t>
            </a:r>
            <a:r>
              <a:rPr lang="en-US" sz="2400" b="1" dirty="0" smtClean="0"/>
              <a:t>,</a:t>
            </a:r>
          </a:p>
          <a:p>
            <a:pPr marL="0" indent="0">
              <a:buNone/>
            </a:pPr>
            <a:r>
              <a:rPr lang="en-US" sz="2400" dirty="0" smtClean="0"/>
              <a:t>	</a:t>
            </a:r>
            <a:r>
              <a:rPr lang="en-US" sz="2400" dirty="0" smtClean="0">
                <a:solidFill>
                  <a:srgbClr val="FF0000"/>
                </a:solidFill>
              </a:rPr>
              <a:t>float </a:t>
            </a:r>
            <a:r>
              <a:rPr lang="en-US" sz="2400" dirty="0">
                <a:solidFill>
                  <a:srgbClr val="FF0000"/>
                </a:solidFill>
              </a:rPr>
              <a:t>mark[5</a:t>
            </a:r>
            <a:r>
              <a:rPr lang="en-US" sz="2400" dirty="0" smtClean="0">
                <a:solidFill>
                  <a:srgbClr val="FF0000"/>
                </a:solidFill>
              </a:rPr>
              <a:t>];</a:t>
            </a:r>
          </a:p>
          <a:p>
            <a:r>
              <a:rPr lang="en-US" sz="2400" dirty="0"/>
              <a:t>Here, we declared an array, mark, of floating-point type and size 5. Meaning, it can hold 5 floating-point values</a:t>
            </a:r>
            <a:r>
              <a:rPr lang="en-US" sz="2400" dirty="0" smtClean="0"/>
              <a:t>.</a:t>
            </a:r>
            <a:r>
              <a:rPr lang="en-US" sz="2400" dirty="0"/>
              <a:t/>
            </a:r>
            <a:br>
              <a:rPr lang="en-US" sz="2400" dirty="0"/>
            </a:br>
            <a:endParaRPr lang="en-US" sz="2400" dirty="0"/>
          </a:p>
        </p:txBody>
      </p:sp>
    </p:spTree>
    <p:extLst>
      <p:ext uri="{BB962C8B-B14F-4D97-AF65-F5344CB8AC3E}">
        <p14:creationId xmlns:p14="http://schemas.microsoft.com/office/powerpoint/2010/main" val="20049406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err="1"/>
              <a:t>strcmp</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en-US" sz="2400" b="1" dirty="0" smtClean="0"/>
              <a:t>The </a:t>
            </a:r>
            <a:r>
              <a:rPr lang="en-US" sz="2400" b="1" dirty="0" err="1"/>
              <a:t>strcmp</a:t>
            </a:r>
            <a:r>
              <a:rPr lang="en-US" sz="2400" b="1" dirty="0"/>
              <a:t>() function compares two strings and returns 0 if both strings are identical.</a:t>
            </a:r>
          </a:p>
          <a:p>
            <a:pPr fontAlgn="base"/>
            <a:r>
              <a:rPr lang="en-US" sz="2400" b="1" dirty="0"/>
              <a:t>C </a:t>
            </a:r>
            <a:r>
              <a:rPr lang="en-US" sz="2400" b="1" dirty="0" err="1"/>
              <a:t>strcmp</a:t>
            </a:r>
            <a:r>
              <a:rPr lang="en-US" sz="2400" b="1" dirty="0"/>
              <a:t>() Prototype</a:t>
            </a:r>
          </a:p>
          <a:p>
            <a:pPr fontAlgn="base"/>
            <a:r>
              <a:rPr lang="en-US" sz="2400" dirty="0" err="1"/>
              <a:t>int</a:t>
            </a:r>
            <a:r>
              <a:rPr lang="en-US" sz="2400" dirty="0"/>
              <a:t> </a:t>
            </a:r>
            <a:r>
              <a:rPr lang="en-US" sz="2400" dirty="0" err="1"/>
              <a:t>strcmp</a:t>
            </a:r>
            <a:r>
              <a:rPr lang="en-US" sz="2400" dirty="0"/>
              <a:t> (</a:t>
            </a:r>
            <a:r>
              <a:rPr lang="en-US" sz="2400" dirty="0" err="1"/>
              <a:t>const</a:t>
            </a:r>
            <a:r>
              <a:rPr lang="en-US" sz="2400" dirty="0"/>
              <a:t> char* str1, </a:t>
            </a:r>
            <a:r>
              <a:rPr lang="en-US" sz="2400" dirty="0" err="1"/>
              <a:t>const</a:t>
            </a:r>
            <a:r>
              <a:rPr lang="en-US" sz="2400" dirty="0"/>
              <a:t> char* str2</a:t>
            </a:r>
            <a:r>
              <a:rPr lang="en-US" sz="2400" dirty="0" smtClean="0"/>
              <a:t>);</a:t>
            </a:r>
          </a:p>
          <a:p>
            <a:pPr fontAlgn="base"/>
            <a:r>
              <a:rPr lang="en-US" sz="2400" dirty="0" smtClean="0"/>
              <a:t>The </a:t>
            </a:r>
            <a:r>
              <a:rPr lang="en-US" sz="2400" dirty="0" err="1"/>
              <a:t>strcmp</a:t>
            </a:r>
            <a:r>
              <a:rPr lang="en-US" sz="2400" dirty="0"/>
              <a:t>() function takes two strings and return an integer.</a:t>
            </a:r>
          </a:p>
          <a:p>
            <a:pPr fontAlgn="base"/>
            <a:r>
              <a:rPr lang="en-US" sz="2400" dirty="0"/>
              <a:t>The </a:t>
            </a:r>
            <a:r>
              <a:rPr lang="en-US" sz="2400" dirty="0" err="1"/>
              <a:t>strcmp</a:t>
            </a:r>
            <a:r>
              <a:rPr lang="en-US" sz="2400" dirty="0"/>
              <a:t>() compares two strings character by character. If the first character of two strings are equal, next character of two strings are compared. This continues until the corresponding characters of two strings are different or a null character '\0' is reached.</a:t>
            </a:r>
          </a:p>
          <a:p>
            <a:endParaRPr lang="en-US" sz="2400" dirty="0"/>
          </a:p>
        </p:txBody>
      </p:sp>
    </p:spTree>
    <p:extLst>
      <p:ext uri="{BB962C8B-B14F-4D97-AF65-F5344CB8AC3E}">
        <p14:creationId xmlns:p14="http://schemas.microsoft.com/office/powerpoint/2010/main" val="24639643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Return Value from </a:t>
            </a:r>
            <a:r>
              <a:rPr lang="en-US" b="1" dirty="0" err="1"/>
              <a:t>strcmp</a:t>
            </a:r>
            <a:r>
              <a:rPr lang="en-US" b="1" dirty="0" smtClean="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1734063"/>
              </p:ext>
            </p:extLst>
          </p:nvPr>
        </p:nvGraphicFramePr>
        <p:xfrm>
          <a:off x="533400" y="2057400"/>
          <a:ext cx="8229600" cy="2444592"/>
        </p:xfrm>
        <a:graphic>
          <a:graphicData uri="http://schemas.openxmlformats.org/drawingml/2006/table">
            <a:tbl>
              <a:tblPr>
                <a:tableStyleId>{5940675A-B579-460E-94D1-54222C63F5DA}</a:tableStyleId>
              </a:tblPr>
              <a:tblGrid>
                <a:gridCol w="2514600"/>
                <a:gridCol w="5715000"/>
              </a:tblGrid>
              <a:tr h="558642">
                <a:tc>
                  <a:txBody>
                    <a:bodyPr/>
                    <a:lstStyle/>
                    <a:p>
                      <a:pPr algn="ctr" fontAlgn="base"/>
                      <a:r>
                        <a:rPr lang="en-US" sz="2000" b="1">
                          <a:effectLst/>
                        </a:rPr>
                        <a:t>Return Value</a:t>
                      </a:r>
                    </a:p>
                  </a:txBody>
                  <a:tcPr marL="63500" marR="50800" marT="95250" marB="88900" anchor="ctr"/>
                </a:tc>
                <a:tc>
                  <a:txBody>
                    <a:bodyPr/>
                    <a:lstStyle/>
                    <a:p>
                      <a:pPr algn="ctr" fontAlgn="base"/>
                      <a:r>
                        <a:rPr lang="en-US" sz="2000" b="1" dirty="0">
                          <a:effectLst/>
                        </a:rPr>
                        <a:t>Remarks</a:t>
                      </a:r>
                    </a:p>
                  </a:txBody>
                  <a:tcPr marL="63500" marR="50800" marT="95250" marB="88900" anchor="ctr"/>
                </a:tc>
              </a:tr>
              <a:tr h="0">
                <a:tc>
                  <a:txBody>
                    <a:bodyPr/>
                    <a:lstStyle/>
                    <a:p>
                      <a:pPr fontAlgn="base"/>
                      <a:r>
                        <a:rPr lang="en-US" sz="2000">
                          <a:effectLst/>
                        </a:rPr>
                        <a:t>0</a:t>
                      </a:r>
                    </a:p>
                  </a:txBody>
                  <a:tcPr marL="63500" marR="50800" marT="63500" marB="57150" anchor="ctr"/>
                </a:tc>
                <a:tc>
                  <a:txBody>
                    <a:bodyPr/>
                    <a:lstStyle/>
                    <a:p>
                      <a:pPr fontAlgn="base"/>
                      <a:r>
                        <a:rPr lang="en-US" sz="2000" dirty="0">
                          <a:effectLst/>
                        </a:rPr>
                        <a:t>if both strings are identical (equal)</a:t>
                      </a:r>
                    </a:p>
                  </a:txBody>
                  <a:tcPr marL="63500" marR="50800" marT="63500" marB="57150" anchor="ctr"/>
                </a:tc>
              </a:tr>
              <a:tr h="0">
                <a:tc>
                  <a:txBody>
                    <a:bodyPr/>
                    <a:lstStyle/>
                    <a:p>
                      <a:pPr fontAlgn="base"/>
                      <a:r>
                        <a:rPr lang="en-US" sz="2000">
                          <a:effectLst/>
                        </a:rPr>
                        <a:t>negative</a:t>
                      </a:r>
                    </a:p>
                  </a:txBody>
                  <a:tcPr marL="63500" marR="50800" marT="63500" marB="57150" anchor="ctr"/>
                </a:tc>
                <a:tc>
                  <a:txBody>
                    <a:bodyPr/>
                    <a:lstStyle/>
                    <a:p>
                      <a:pPr fontAlgn="base"/>
                      <a:r>
                        <a:rPr lang="en-US" sz="2000" dirty="0">
                          <a:effectLst/>
                        </a:rPr>
                        <a:t>if the ASCII value of first unmatched character is less than second.</a:t>
                      </a:r>
                    </a:p>
                  </a:txBody>
                  <a:tcPr marL="63500" marR="50800" marT="63500" marB="57150" anchor="ctr"/>
                </a:tc>
              </a:tr>
              <a:tr h="0">
                <a:tc>
                  <a:txBody>
                    <a:bodyPr/>
                    <a:lstStyle/>
                    <a:p>
                      <a:pPr fontAlgn="base"/>
                      <a:r>
                        <a:rPr lang="en-US" sz="2000">
                          <a:effectLst/>
                        </a:rPr>
                        <a:t>positive integer</a:t>
                      </a:r>
                    </a:p>
                  </a:txBody>
                  <a:tcPr marL="63500" marR="50800" marT="63500" marB="57150" anchor="ctr"/>
                </a:tc>
                <a:tc>
                  <a:txBody>
                    <a:bodyPr/>
                    <a:lstStyle/>
                    <a:p>
                      <a:pPr fontAlgn="base"/>
                      <a:r>
                        <a:rPr lang="en-US" sz="2000" dirty="0">
                          <a:effectLst/>
                        </a:rPr>
                        <a:t>if the ASCII value of first unmatched character is greater than second.</a:t>
                      </a:r>
                    </a:p>
                  </a:txBody>
                  <a:tcPr marL="63500" marR="50800" marT="63500" marB="57150" anchor="ctr"/>
                </a:tc>
              </a:tr>
            </a:tbl>
          </a:graphicData>
        </a:graphic>
      </p:graphicFrame>
    </p:spTree>
    <p:extLst>
      <p:ext uri="{BB962C8B-B14F-4D97-AF65-F5344CB8AC3E}">
        <p14:creationId xmlns:p14="http://schemas.microsoft.com/office/powerpoint/2010/main" val="11055829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b="1" dirty="0"/>
              <a:t>Example: C </a:t>
            </a:r>
            <a:r>
              <a:rPr lang="en-US" b="1" dirty="0" err="1"/>
              <a:t>strcmp</a:t>
            </a:r>
            <a:r>
              <a:rPr lang="en-US" b="1" dirty="0"/>
              <a:t>() </a:t>
            </a:r>
            <a:r>
              <a:rPr lang="en-US" b="1" dirty="0" smtClean="0"/>
              <a:t>function</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string.h</a:t>
            </a:r>
            <a:r>
              <a:rPr lang="en-US" sz="2000" dirty="0"/>
              <a:t>&gt;</a:t>
            </a:r>
          </a:p>
          <a:p>
            <a:pPr marL="0" indent="0">
              <a:buNone/>
            </a:pPr>
            <a:r>
              <a:rPr lang="en-US" sz="2000" dirty="0" err="1"/>
              <a:t>int</a:t>
            </a:r>
            <a:r>
              <a:rPr lang="en-US" sz="2000" dirty="0"/>
              <a:t> main()</a:t>
            </a:r>
          </a:p>
          <a:p>
            <a:pPr marL="0" indent="0">
              <a:buNone/>
            </a:pPr>
            <a:r>
              <a:rPr lang="en-US" sz="2000" dirty="0"/>
              <a:t>{</a:t>
            </a:r>
          </a:p>
          <a:p>
            <a:pPr marL="400050" lvl="1" indent="0">
              <a:buNone/>
            </a:pPr>
            <a:r>
              <a:rPr lang="en-US" sz="2000" dirty="0"/>
              <a:t>char str1[] = "</a:t>
            </a:r>
            <a:r>
              <a:rPr lang="en-US" sz="2000" dirty="0" err="1"/>
              <a:t>abcd</a:t>
            </a:r>
            <a:r>
              <a:rPr lang="en-US" sz="2000" dirty="0"/>
              <a:t>", str2[] = "</a:t>
            </a:r>
            <a:r>
              <a:rPr lang="en-US" sz="2000" dirty="0" err="1"/>
              <a:t>abCd</a:t>
            </a:r>
            <a:r>
              <a:rPr lang="en-US" sz="2000" dirty="0"/>
              <a:t>", str3[] = "</a:t>
            </a:r>
            <a:r>
              <a:rPr lang="en-US" sz="2000" dirty="0" err="1"/>
              <a:t>abcd</a:t>
            </a:r>
            <a:r>
              <a:rPr lang="en-US" sz="2000" dirty="0"/>
              <a:t>";</a:t>
            </a:r>
          </a:p>
          <a:p>
            <a:pPr marL="400050" lvl="1" indent="0">
              <a:buNone/>
            </a:pPr>
            <a:r>
              <a:rPr lang="en-US" sz="2000" dirty="0" err="1"/>
              <a:t>int</a:t>
            </a:r>
            <a:r>
              <a:rPr lang="en-US" sz="2000" dirty="0"/>
              <a:t> result;</a:t>
            </a:r>
          </a:p>
          <a:p>
            <a:pPr marL="400050" lvl="1" indent="0">
              <a:buNone/>
            </a:pPr>
            <a:r>
              <a:rPr lang="en-US" sz="2000" dirty="0"/>
              <a:t>// comparing strings str1 and str2</a:t>
            </a:r>
          </a:p>
          <a:p>
            <a:pPr marL="400050" lvl="1" indent="0">
              <a:buNone/>
            </a:pPr>
            <a:r>
              <a:rPr lang="en-US" sz="2000" dirty="0"/>
              <a:t>result = </a:t>
            </a:r>
            <a:r>
              <a:rPr lang="en-US" sz="2000" dirty="0" err="1"/>
              <a:t>strcmp</a:t>
            </a:r>
            <a:r>
              <a:rPr lang="en-US" sz="2000" dirty="0"/>
              <a:t>(str1, str2);</a:t>
            </a:r>
          </a:p>
          <a:p>
            <a:pPr marL="400050" lvl="1" indent="0">
              <a:buNone/>
            </a:pPr>
            <a:r>
              <a:rPr lang="en-US" sz="2000" dirty="0" err="1"/>
              <a:t>printf</a:t>
            </a:r>
            <a:r>
              <a:rPr lang="en-US" sz="2000" dirty="0"/>
              <a:t>("</a:t>
            </a:r>
            <a:r>
              <a:rPr lang="en-US" sz="2000" dirty="0" err="1"/>
              <a:t>strcmp</a:t>
            </a:r>
            <a:r>
              <a:rPr lang="en-US" sz="2000" dirty="0"/>
              <a:t>(str1, str2) = %d\n", result);</a:t>
            </a:r>
          </a:p>
          <a:p>
            <a:pPr marL="400050" lvl="1" indent="0">
              <a:buNone/>
            </a:pPr>
            <a:r>
              <a:rPr lang="en-US" sz="2000" dirty="0"/>
              <a:t>result = </a:t>
            </a:r>
            <a:r>
              <a:rPr lang="en-US" sz="2000" dirty="0" err="1"/>
              <a:t>strcmp</a:t>
            </a:r>
            <a:r>
              <a:rPr lang="en-US" sz="2000" dirty="0"/>
              <a:t>(str2, str1);</a:t>
            </a:r>
          </a:p>
          <a:p>
            <a:pPr marL="400050" lvl="1" indent="0">
              <a:buNone/>
            </a:pPr>
            <a:r>
              <a:rPr lang="en-US" sz="2000" dirty="0" err="1"/>
              <a:t>printf</a:t>
            </a:r>
            <a:r>
              <a:rPr lang="en-US" sz="2000" dirty="0"/>
              <a:t>("</a:t>
            </a:r>
            <a:r>
              <a:rPr lang="en-US" sz="2000" dirty="0" err="1"/>
              <a:t>strcmp</a:t>
            </a:r>
            <a:r>
              <a:rPr lang="en-US" sz="2000" dirty="0"/>
              <a:t>(str2, str1) = %d\n", result);</a:t>
            </a:r>
          </a:p>
          <a:p>
            <a:pPr marL="400050" lvl="1" indent="0">
              <a:buNone/>
            </a:pPr>
            <a:r>
              <a:rPr lang="en-US" sz="2000" dirty="0"/>
              <a:t>// comparing strings str1 and str3</a:t>
            </a:r>
          </a:p>
          <a:p>
            <a:pPr marL="400050" lvl="1" indent="0">
              <a:buNone/>
            </a:pPr>
            <a:r>
              <a:rPr lang="en-US" sz="2000" dirty="0"/>
              <a:t>result = </a:t>
            </a:r>
            <a:r>
              <a:rPr lang="en-US" sz="2000" dirty="0" err="1"/>
              <a:t>strcmp</a:t>
            </a:r>
            <a:r>
              <a:rPr lang="en-US" sz="2000" dirty="0"/>
              <a:t>(str1, str3);</a:t>
            </a:r>
          </a:p>
          <a:p>
            <a:pPr marL="400050" lvl="1" indent="0">
              <a:buNone/>
            </a:pPr>
            <a:r>
              <a:rPr lang="en-US" sz="2000" dirty="0" err="1"/>
              <a:t>printf</a:t>
            </a:r>
            <a:r>
              <a:rPr lang="en-US" sz="2000" dirty="0"/>
              <a:t>("</a:t>
            </a:r>
            <a:r>
              <a:rPr lang="en-US" sz="2000" dirty="0" err="1"/>
              <a:t>strcmp</a:t>
            </a:r>
            <a:r>
              <a:rPr lang="en-US" sz="2000" dirty="0"/>
              <a:t>(str1, str3) = %d\n", result);</a:t>
            </a:r>
          </a:p>
          <a:p>
            <a:pPr marL="400050" lvl="1" indent="0">
              <a:buNone/>
            </a:pPr>
            <a:r>
              <a:rPr lang="en-US" sz="2000" dirty="0"/>
              <a:t>return 0;</a:t>
            </a:r>
          </a:p>
          <a:p>
            <a:pPr marL="0" indent="0">
              <a:buNone/>
            </a:pPr>
            <a:r>
              <a:rPr lang="en-US" sz="2000" dirty="0"/>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397257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 </a:t>
            </a:r>
            <a:r>
              <a:rPr lang="en-US" dirty="0" err="1" smtClean="0"/>
              <a:t>strrev</a:t>
            </a:r>
            <a:r>
              <a:rPr lang="en-US" dirty="0" smtClean="0"/>
              <a:t>() function</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string.h</a:t>
            </a:r>
            <a:r>
              <a:rPr lang="en-US" sz="2400" dirty="0" smtClean="0"/>
              <a:t>&gt;</a:t>
            </a:r>
            <a:endParaRPr lang="en-US" sz="2400" dirty="0"/>
          </a:p>
          <a:p>
            <a:pPr marL="0" indent="0">
              <a:buNone/>
            </a:pPr>
            <a:r>
              <a:rPr lang="en-US" sz="2400" dirty="0" err="1"/>
              <a:t>int</a:t>
            </a:r>
            <a:r>
              <a:rPr lang="en-US" sz="2400" dirty="0"/>
              <a:t> main()</a:t>
            </a:r>
          </a:p>
          <a:p>
            <a:pPr marL="0" indent="0">
              <a:buNone/>
            </a:pPr>
            <a:r>
              <a:rPr lang="en-US" sz="2400" dirty="0"/>
              <a:t>{</a:t>
            </a:r>
          </a:p>
          <a:p>
            <a:pPr marL="0" indent="0">
              <a:buNone/>
            </a:pPr>
            <a:r>
              <a:rPr lang="en-US" sz="2400" dirty="0"/>
              <a:t>   char </a:t>
            </a:r>
            <a:r>
              <a:rPr lang="en-US" sz="2400" dirty="0" err="1"/>
              <a:t>arr</a:t>
            </a:r>
            <a:r>
              <a:rPr lang="en-US" sz="2400" dirty="0"/>
              <a:t>[100</a:t>
            </a:r>
            <a:r>
              <a:rPr lang="en-US" sz="2400" dirty="0" smtClean="0"/>
              <a:t>];</a:t>
            </a:r>
            <a:endParaRPr lang="en-US" sz="2400" dirty="0"/>
          </a:p>
          <a:p>
            <a:pPr marL="0" indent="0">
              <a:buNone/>
            </a:pPr>
            <a:r>
              <a:rPr lang="en-US" sz="2400" dirty="0"/>
              <a:t>   </a:t>
            </a:r>
            <a:r>
              <a:rPr lang="en-US" sz="2400" dirty="0" err="1"/>
              <a:t>printf</a:t>
            </a:r>
            <a:r>
              <a:rPr lang="en-US" sz="2400" dirty="0"/>
              <a:t>("Enter a string to </a:t>
            </a:r>
            <a:r>
              <a:rPr lang="en-US" sz="2400" dirty="0" smtClean="0"/>
              <a:t>reverse\n");</a:t>
            </a:r>
            <a:endParaRPr lang="en-US" sz="2400" dirty="0"/>
          </a:p>
          <a:p>
            <a:pPr marL="0" indent="0">
              <a:buNone/>
            </a:pPr>
            <a:r>
              <a:rPr lang="en-US" sz="2400" dirty="0"/>
              <a:t>   gets(</a:t>
            </a:r>
            <a:r>
              <a:rPr lang="en-US" sz="2400" dirty="0" err="1"/>
              <a:t>arr</a:t>
            </a:r>
            <a:r>
              <a:rPr lang="en-US" sz="2400" dirty="0" smtClean="0"/>
              <a:t>);</a:t>
            </a:r>
            <a:endParaRPr lang="en-US" sz="2400" dirty="0"/>
          </a:p>
          <a:p>
            <a:pPr marL="0" indent="0">
              <a:buNone/>
            </a:pPr>
            <a:r>
              <a:rPr lang="en-US" sz="2400" dirty="0"/>
              <a:t>   </a:t>
            </a:r>
            <a:r>
              <a:rPr lang="en-US" sz="2400" dirty="0" err="1"/>
              <a:t>strrev</a:t>
            </a:r>
            <a:r>
              <a:rPr lang="en-US" sz="2400" dirty="0"/>
              <a:t>(</a:t>
            </a:r>
            <a:r>
              <a:rPr lang="en-US" sz="2400" dirty="0" err="1"/>
              <a:t>arr</a:t>
            </a:r>
            <a:r>
              <a:rPr lang="en-US" sz="2400" dirty="0" smtClean="0"/>
              <a:t>);</a:t>
            </a:r>
            <a:endParaRPr lang="en-US" sz="2400" dirty="0"/>
          </a:p>
          <a:p>
            <a:pPr marL="0" indent="0">
              <a:buNone/>
            </a:pPr>
            <a:r>
              <a:rPr lang="en-US" sz="2400" dirty="0"/>
              <a:t>   </a:t>
            </a:r>
            <a:r>
              <a:rPr lang="en-US" sz="2400" dirty="0" err="1"/>
              <a:t>printf</a:t>
            </a:r>
            <a:r>
              <a:rPr lang="en-US" sz="2400" dirty="0"/>
              <a:t>("Reverse of the string </a:t>
            </a:r>
            <a:r>
              <a:rPr lang="en-US" sz="2400" dirty="0" smtClean="0"/>
              <a:t>is \</a:t>
            </a:r>
            <a:r>
              <a:rPr lang="en-US" sz="2400" dirty="0" err="1" smtClean="0"/>
              <a:t>n%s</a:t>
            </a:r>
            <a:r>
              <a:rPr lang="en-US" sz="2400" dirty="0" smtClean="0"/>
              <a:t>\n",</a:t>
            </a:r>
            <a:r>
              <a:rPr lang="en-US" sz="2400" dirty="0"/>
              <a:t> </a:t>
            </a:r>
            <a:r>
              <a:rPr lang="en-US" sz="2400" dirty="0" err="1"/>
              <a:t>arr</a:t>
            </a:r>
            <a:r>
              <a:rPr lang="en-US" sz="2400" dirty="0" smtClean="0"/>
              <a:t>);</a:t>
            </a:r>
            <a:endParaRPr lang="en-US" sz="2400" dirty="0"/>
          </a:p>
          <a:p>
            <a:pPr marL="0" indent="0">
              <a:buNone/>
            </a:pPr>
            <a:r>
              <a:rPr lang="en-US" sz="2400" dirty="0"/>
              <a:t>   return 0;</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1727365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Program to Sort Strings in Dictionary </a:t>
            </a:r>
            <a:r>
              <a:rPr lang="en-US" b="1" dirty="0" smtClean="0"/>
              <a:t>Order</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#include&lt;</a:t>
            </a:r>
            <a:r>
              <a:rPr lang="en-US" sz="2400" dirty="0" err="1"/>
              <a:t>stdio.h</a:t>
            </a:r>
            <a:r>
              <a:rPr lang="en-US" sz="2400" dirty="0"/>
              <a:t>&gt;</a:t>
            </a:r>
          </a:p>
          <a:p>
            <a:pPr marL="0" indent="0">
              <a:buNone/>
            </a:pPr>
            <a:r>
              <a:rPr lang="en-US" sz="2400" dirty="0"/>
              <a:t>#include &lt;</a:t>
            </a:r>
            <a:r>
              <a:rPr lang="en-US" sz="2400" dirty="0" err="1"/>
              <a:t>string.h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a:t>    </a:t>
            </a:r>
            <a:r>
              <a:rPr lang="en-US" sz="2400" dirty="0" err="1"/>
              <a:t>int</a:t>
            </a:r>
            <a:r>
              <a:rPr lang="en-US" sz="2400" dirty="0"/>
              <a:t> </a:t>
            </a:r>
            <a:r>
              <a:rPr lang="en-US" sz="2400" dirty="0" err="1"/>
              <a:t>i</a:t>
            </a:r>
            <a:r>
              <a:rPr lang="en-US" sz="2400" dirty="0"/>
              <a:t>, j;</a:t>
            </a:r>
          </a:p>
          <a:p>
            <a:pPr marL="0" indent="0">
              <a:buNone/>
            </a:pPr>
            <a:r>
              <a:rPr lang="en-US" sz="2400" dirty="0"/>
              <a:t>    char </a:t>
            </a:r>
            <a:r>
              <a:rPr lang="en-US" sz="2400" dirty="0" err="1"/>
              <a:t>str</a:t>
            </a:r>
            <a:r>
              <a:rPr lang="en-US" sz="2400" dirty="0"/>
              <a:t>[10][50], temp[50];</a:t>
            </a:r>
          </a:p>
          <a:p>
            <a:pPr marL="0" indent="0">
              <a:buNone/>
            </a:pPr>
            <a:r>
              <a:rPr lang="en-US" sz="2400" dirty="0"/>
              <a:t>    </a:t>
            </a:r>
            <a:r>
              <a:rPr lang="en-US" sz="2400" dirty="0" err="1"/>
              <a:t>printf</a:t>
            </a:r>
            <a:r>
              <a:rPr lang="en-US" sz="2400" dirty="0"/>
              <a:t>("Enter 10 words:\n");</a:t>
            </a:r>
          </a:p>
          <a:p>
            <a:pPr marL="0" indent="0">
              <a:buNone/>
            </a:pPr>
            <a:r>
              <a:rPr lang="en-US" sz="2400" dirty="0"/>
              <a:t>    for(</a:t>
            </a:r>
            <a:r>
              <a:rPr lang="en-US" sz="2400" dirty="0" err="1"/>
              <a:t>i</a:t>
            </a:r>
            <a:r>
              <a:rPr lang="en-US" sz="2400" dirty="0"/>
              <a:t>=0; </a:t>
            </a:r>
            <a:r>
              <a:rPr lang="en-US" sz="2400" dirty="0" err="1"/>
              <a:t>i</a:t>
            </a:r>
            <a:r>
              <a:rPr lang="en-US" sz="2400" dirty="0"/>
              <a:t>&lt;10; ++</a:t>
            </a:r>
            <a:r>
              <a:rPr lang="en-US" sz="2400" dirty="0" err="1"/>
              <a:t>i</a:t>
            </a:r>
            <a:r>
              <a:rPr lang="en-US" sz="2400" dirty="0"/>
              <a:t>){</a:t>
            </a:r>
          </a:p>
          <a:p>
            <a:pPr marL="0" indent="0">
              <a:buNone/>
            </a:pPr>
            <a:r>
              <a:rPr lang="en-US" sz="2400" dirty="0"/>
              <a:t>    	gets(</a:t>
            </a:r>
            <a:r>
              <a:rPr lang="en-US" sz="2400" dirty="0" err="1"/>
              <a:t>str</a:t>
            </a:r>
            <a:r>
              <a:rPr lang="en-US" sz="2400" dirty="0"/>
              <a:t>[</a:t>
            </a:r>
            <a:r>
              <a:rPr lang="en-US" sz="2400" dirty="0" err="1"/>
              <a:t>i</a:t>
            </a:r>
            <a:r>
              <a:rPr lang="en-US" sz="2400" dirty="0"/>
              <a:t>]);</a:t>
            </a:r>
          </a:p>
          <a:p>
            <a:pPr marL="0" indent="0">
              <a:buNone/>
            </a:pPr>
            <a:r>
              <a:rPr lang="en-US" sz="2400" dirty="0" smtClean="0"/>
              <a:t>    }</a:t>
            </a:r>
            <a:endParaRPr lang="en-US" sz="2400" dirty="0"/>
          </a:p>
          <a:p>
            <a:pPr marL="0" indent="0">
              <a:buNone/>
            </a:pPr>
            <a:r>
              <a:rPr lang="en-US" sz="2400" dirty="0"/>
              <a:t>        </a:t>
            </a:r>
          </a:p>
        </p:txBody>
      </p:sp>
    </p:spTree>
    <p:extLst>
      <p:ext uri="{BB962C8B-B14F-4D97-AF65-F5344CB8AC3E}">
        <p14:creationId xmlns:p14="http://schemas.microsoft.com/office/powerpoint/2010/main" val="5889397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dirty="0"/>
              <a:t> for(</a:t>
            </a:r>
            <a:r>
              <a:rPr lang="en-US" sz="2400" dirty="0" err="1"/>
              <a:t>i</a:t>
            </a:r>
            <a:r>
              <a:rPr lang="en-US" sz="2400" dirty="0"/>
              <a:t>=0; </a:t>
            </a:r>
            <a:r>
              <a:rPr lang="en-US" sz="2400" dirty="0" err="1"/>
              <a:t>i</a:t>
            </a:r>
            <a:r>
              <a:rPr lang="en-US" sz="2400" dirty="0"/>
              <a:t>&lt;9; ++</a:t>
            </a:r>
            <a:r>
              <a:rPr lang="en-US" sz="2400" dirty="0" err="1"/>
              <a:t>i</a:t>
            </a:r>
            <a:r>
              <a:rPr lang="en-US" sz="2400" dirty="0"/>
              <a:t>)</a:t>
            </a:r>
          </a:p>
          <a:p>
            <a:pPr marL="0" indent="0">
              <a:buNone/>
            </a:pPr>
            <a:r>
              <a:rPr lang="en-US" sz="2400" dirty="0"/>
              <a:t>        for(j=i+1; j&lt;10 ; ++j)</a:t>
            </a:r>
          </a:p>
          <a:p>
            <a:pPr marL="0" indent="0">
              <a:buNone/>
            </a:pPr>
            <a:r>
              <a:rPr lang="en-US" sz="2400" dirty="0"/>
              <a:t>        {</a:t>
            </a:r>
          </a:p>
          <a:p>
            <a:pPr marL="0" indent="0">
              <a:buNone/>
            </a:pPr>
            <a:r>
              <a:rPr lang="en-US" sz="2400" dirty="0"/>
              <a:t>            if(</a:t>
            </a:r>
            <a:r>
              <a:rPr lang="en-US" sz="2400" dirty="0" err="1"/>
              <a:t>strcmp</a:t>
            </a:r>
            <a:r>
              <a:rPr lang="en-US" sz="2400" dirty="0"/>
              <a:t>(</a:t>
            </a:r>
            <a:r>
              <a:rPr lang="en-US" sz="2400" dirty="0" err="1"/>
              <a:t>str</a:t>
            </a:r>
            <a:r>
              <a:rPr lang="en-US" sz="2400" dirty="0"/>
              <a:t>[</a:t>
            </a:r>
            <a:r>
              <a:rPr lang="en-US" sz="2400" dirty="0" err="1"/>
              <a:t>i</a:t>
            </a:r>
            <a:r>
              <a:rPr lang="en-US" sz="2400" dirty="0"/>
              <a:t>], </a:t>
            </a:r>
            <a:r>
              <a:rPr lang="en-US" sz="2400" dirty="0" err="1"/>
              <a:t>str</a:t>
            </a:r>
            <a:r>
              <a:rPr lang="en-US" sz="2400" dirty="0"/>
              <a:t>[j])&gt;0)</a:t>
            </a:r>
          </a:p>
          <a:p>
            <a:pPr marL="0" indent="0">
              <a:buNone/>
            </a:pPr>
            <a:r>
              <a:rPr lang="en-US" sz="2400" dirty="0"/>
              <a:t>            {</a:t>
            </a:r>
          </a:p>
          <a:p>
            <a:pPr marL="0" indent="0">
              <a:buNone/>
            </a:pPr>
            <a:r>
              <a:rPr lang="en-US" sz="2400" dirty="0"/>
              <a:t>                </a:t>
            </a:r>
            <a:r>
              <a:rPr lang="en-US" sz="2400" dirty="0" err="1"/>
              <a:t>strcpy</a:t>
            </a:r>
            <a:r>
              <a:rPr lang="en-US" sz="2400" dirty="0"/>
              <a:t>(temp, </a:t>
            </a:r>
            <a:r>
              <a:rPr lang="en-US" sz="2400" dirty="0" err="1"/>
              <a:t>str</a:t>
            </a:r>
            <a:r>
              <a:rPr lang="en-US" sz="2400" dirty="0"/>
              <a:t>[</a:t>
            </a:r>
            <a:r>
              <a:rPr lang="en-US" sz="2400" dirty="0" err="1"/>
              <a:t>i</a:t>
            </a:r>
            <a:r>
              <a:rPr lang="en-US" sz="2400" dirty="0"/>
              <a:t>]);</a:t>
            </a:r>
          </a:p>
          <a:p>
            <a:pPr marL="0" indent="0">
              <a:buNone/>
            </a:pPr>
            <a:r>
              <a:rPr lang="en-US" sz="2400" dirty="0"/>
              <a:t>                </a:t>
            </a:r>
            <a:r>
              <a:rPr lang="en-US" sz="2400" dirty="0" err="1"/>
              <a:t>strcpy</a:t>
            </a:r>
            <a:r>
              <a:rPr lang="en-US" sz="2400" dirty="0"/>
              <a:t>(</a:t>
            </a:r>
            <a:r>
              <a:rPr lang="en-US" sz="2400" dirty="0" err="1"/>
              <a:t>str</a:t>
            </a:r>
            <a:r>
              <a:rPr lang="en-US" sz="2400" dirty="0"/>
              <a:t>[</a:t>
            </a:r>
            <a:r>
              <a:rPr lang="en-US" sz="2400" dirty="0" err="1"/>
              <a:t>i</a:t>
            </a:r>
            <a:r>
              <a:rPr lang="en-US" sz="2400" dirty="0"/>
              <a:t>], </a:t>
            </a:r>
            <a:r>
              <a:rPr lang="en-US" sz="2400" dirty="0" err="1"/>
              <a:t>str</a:t>
            </a:r>
            <a:r>
              <a:rPr lang="en-US" sz="2400" dirty="0"/>
              <a:t>[j]);</a:t>
            </a:r>
          </a:p>
          <a:p>
            <a:pPr marL="0" indent="0">
              <a:buNone/>
            </a:pPr>
            <a:r>
              <a:rPr lang="en-US" sz="2400" dirty="0"/>
              <a:t>                </a:t>
            </a:r>
            <a:r>
              <a:rPr lang="en-US" sz="2400" dirty="0" err="1"/>
              <a:t>strcpy</a:t>
            </a:r>
            <a:r>
              <a:rPr lang="en-US" sz="2400" dirty="0"/>
              <a:t>(</a:t>
            </a:r>
            <a:r>
              <a:rPr lang="en-US" sz="2400" dirty="0" err="1"/>
              <a:t>str</a:t>
            </a:r>
            <a:r>
              <a:rPr lang="en-US" sz="2400" dirty="0"/>
              <a:t>[j], temp);</a:t>
            </a:r>
          </a:p>
          <a:p>
            <a:pPr marL="0" indent="0">
              <a:buNone/>
            </a:pPr>
            <a:r>
              <a:rPr lang="en-US" sz="2400" dirty="0"/>
              <a:t>            }</a:t>
            </a:r>
          </a:p>
          <a:p>
            <a:pPr marL="0" indent="0">
              <a:buNone/>
            </a:pPr>
            <a:r>
              <a:rPr lang="en-US" sz="2400" dirty="0"/>
              <a:t>        }</a:t>
            </a:r>
          </a:p>
          <a:p>
            <a:pPr marL="0" indent="0">
              <a:buNone/>
            </a:pPr>
            <a:r>
              <a:rPr lang="en-US" sz="2400" dirty="0"/>
              <a:t>    </a:t>
            </a:r>
            <a:endParaRPr lang="en-US" sz="2400" dirty="0" smtClean="0"/>
          </a:p>
          <a:p>
            <a:pPr marL="0" indent="0">
              <a:buNone/>
            </a:pPr>
            <a:endParaRPr lang="en-US" sz="2400" dirty="0"/>
          </a:p>
        </p:txBody>
      </p:sp>
    </p:spTree>
    <p:extLst>
      <p:ext uri="{BB962C8B-B14F-4D97-AF65-F5344CB8AC3E}">
        <p14:creationId xmlns:p14="http://schemas.microsoft.com/office/powerpoint/2010/main" val="23416444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err="1"/>
              <a:t>printf</a:t>
            </a:r>
            <a:r>
              <a:rPr lang="en-US" sz="2400" dirty="0"/>
              <a:t>("\</a:t>
            </a:r>
            <a:r>
              <a:rPr lang="en-US" sz="2400" dirty="0" err="1"/>
              <a:t>nIn</a:t>
            </a:r>
            <a:r>
              <a:rPr lang="en-US" sz="2400" dirty="0"/>
              <a:t> lexicographical order: \n");</a:t>
            </a:r>
          </a:p>
          <a:p>
            <a:pPr marL="0" indent="0">
              <a:buNone/>
            </a:pPr>
            <a:r>
              <a:rPr lang="en-US" sz="2400" dirty="0"/>
              <a:t>    for(</a:t>
            </a:r>
            <a:r>
              <a:rPr lang="en-US" sz="2400" dirty="0" err="1"/>
              <a:t>i</a:t>
            </a:r>
            <a:r>
              <a:rPr lang="en-US" sz="2400" dirty="0"/>
              <a:t>=0; </a:t>
            </a:r>
            <a:r>
              <a:rPr lang="en-US" sz="2400" dirty="0" err="1"/>
              <a:t>i</a:t>
            </a:r>
            <a:r>
              <a:rPr lang="en-US" sz="2400" dirty="0"/>
              <a:t>&lt;10; ++</a:t>
            </a:r>
            <a:r>
              <a:rPr lang="en-US" sz="2400" dirty="0" err="1"/>
              <a:t>i</a:t>
            </a:r>
            <a:r>
              <a:rPr lang="en-US" sz="2400" dirty="0"/>
              <a:t>)</a:t>
            </a:r>
          </a:p>
          <a:p>
            <a:pPr marL="0" indent="0">
              <a:buNone/>
            </a:pPr>
            <a:r>
              <a:rPr lang="en-US" sz="2400" dirty="0"/>
              <a:t>    {</a:t>
            </a:r>
          </a:p>
          <a:p>
            <a:pPr marL="0" indent="0">
              <a:buNone/>
            </a:pPr>
            <a:r>
              <a:rPr lang="en-US" sz="2400" dirty="0"/>
              <a:t>        puts(</a:t>
            </a:r>
            <a:r>
              <a:rPr lang="en-US" sz="2400" dirty="0" err="1"/>
              <a:t>str</a:t>
            </a:r>
            <a:r>
              <a:rPr lang="en-US" sz="2400" dirty="0"/>
              <a:t>[</a:t>
            </a:r>
            <a:r>
              <a:rPr lang="en-US" sz="2400" dirty="0" err="1"/>
              <a:t>i</a:t>
            </a:r>
            <a:r>
              <a:rPr lang="en-US" sz="2400" dirty="0"/>
              <a:t>]);</a:t>
            </a:r>
          </a:p>
          <a:p>
            <a:pPr marL="0" indent="0">
              <a:buNone/>
            </a:pPr>
            <a:r>
              <a:rPr lang="en-US" sz="2400" dirty="0"/>
              <a:t>    }</a:t>
            </a:r>
          </a:p>
          <a:p>
            <a:pPr marL="0" indent="0">
              <a:buNone/>
            </a:pPr>
            <a:r>
              <a:rPr lang="en-US" sz="2400" dirty="0"/>
              <a:t>    return 0;</a:t>
            </a:r>
          </a:p>
          <a:p>
            <a:pPr marL="0" indent="0">
              <a:buNone/>
            </a:pPr>
            <a:r>
              <a:rPr lang="en-US" sz="2400" dirty="0"/>
              <a:t>}</a:t>
            </a:r>
          </a:p>
          <a:p>
            <a:endParaRPr lang="en-US" sz="2400" dirty="0"/>
          </a:p>
        </p:txBody>
      </p:sp>
    </p:spTree>
    <p:extLst>
      <p:ext uri="{BB962C8B-B14F-4D97-AF65-F5344CB8AC3E}">
        <p14:creationId xmlns:p14="http://schemas.microsoft.com/office/powerpoint/2010/main" val="18576847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 Handling Library Function</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b="1" dirty="0" err="1"/>
              <a:t>ctype.h</a:t>
            </a:r>
            <a:r>
              <a:rPr lang="en-US" sz="2400" dirty="0"/>
              <a:t> header file of the C Standard Library declares several functions that are useful for testing and mapping characters.</a:t>
            </a:r>
          </a:p>
          <a:p>
            <a:r>
              <a:rPr lang="en-US" sz="2400" dirty="0"/>
              <a:t>All the functions accepts </a:t>
            </a:r>
            <a:r>
              <a:rPr lang="en-US" sz="2400" b="1" dirty="0" err="1"/>
              <a:t>int</a:t>
            </a:r>
            <a:r>
              <a:rPr lang="en-US" sz="2400" dirty="0"/>
              <a:t> as a </a:t>
            </a:r>
            <a:r>
              <a:rPr lang="en-US" sz="2400" dirty="0" smtClean="0"/>
              <a:t>parameter</a:t>
            </a:r>
            <a:endParaRPr lang="en-US" sz="2400" dirty="0"/>
          </a:p>
          <a:p>
            <a:r>
              <a:rPr lang="en-US" sz="2400" dirty="0"/>
              <a:t>All the functions return non-zero (true) if the argument c satisfies the condition described, and zero(false) if not.</a:t>
            </a:r>
          </a:p>
          <a:p>
            <a:endParaRPr lang="en-US" sz="2400" dirty="0"/>
          </a:p>
        </p:txBody>
      </p:sp>
    </p:spTree>
    <p:extLst>
      <p:ext uri="{BB962C8B-B14F-4D97-AF65-F5344CB8AC3E}">
        <p14:creationId xmlns:p14="http://schemas.microsoft.com/office/powerpoint/2010/main" val="16003465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535784"/>
              </p:ext>
            </p:extLst>
          </p:nvPr>
        </p:nvGraphicFramePr>
        <p:xfrm>
          <a:off x="533400" y="838200"/>
          <a:ext cx="8077200" cy="5586642"/>
        </p:xfrm>
        <a:graphic>
          <a:graphicData uri="http://schemas.openxmlformats.org/drawingml/2006/table">
            <a:tbl>
              <a:tblPr/>
              <a:tblGrid>
                <a:gridCol w="873690"/>
                <a:gridCol w="7203510"/>
              </a:tblGrid>
              <a:tr h="258858">
                <a:tc>
                  <a:txBody>
                    <a:bodyPr/>
                    <a:lstStyle/>
                    <a:p>
                      <a:pPr algn="ctr" fontAlgn="t"/>
                      <a:r>
                        <a:rPr lang="en-US" sz="2400" b="1" dirty="0" err="1" smtClean="0">
                          <a:effectLst/>
                        </a:rPr>
                        <a:t>S.No</a:t>
                      </a:r>
                      <a:endParaRPr lang="en-US" sz="2400" b="1" dirty="0">
                        <a:effectLst/>
                      </a:endParaRP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b="1" dirty="0">
                          <a:effectLst/>
                        </a:rPr>
                        <a:t>Function &amp; Description</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368063">
                <a:tc>
                  <a:txBody>
                    <a:bodyPr/>
                    <a:lstStyle/>
                    <a:p>
                      <a:pPr algn="ctr" fontAlgn="t"/>
                      <a:r>
                        <a:rPr lang="en-US" sz="2400" dirty="0">
                          <a:effectLst/>
                        </a:rPr>
                        <a:t>1</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isalnum</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alphanumeric.</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2</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isalpha</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alphabetic.</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3</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iscntrl</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control character</a:t>
                      </a:r>
                      <a:r>
                        <a:rPr lang="en-US" sz="2400" dirty="0" smtClean="0">
                          <a:solidFill>
                            <a:srgbClr val="000000"/>
                          </a:solidFill>
                          <a:effectLst/>
                        </a:rPr>
                        <a:t>. </a:t>
                      </a:r>
                    </a:p>
                    <a:p>
                      <a:pPr algn="just" fontAlgn="t"/>
                      <a:r>
                        <a:rPr lang="en-US" sz="1800" b="0" i="0" kern="1200" dirty="0" smtClean="0">
                          <a:solidFill>
                            <a:srgbClr val="FF0000"/>
                          </a:solidFill>
                          <a:effectLst/>
                          <a:latin typeface="+mn-lt"/>
                          <a:ea typeface="+mn-ea"/>
                          <a:cs typeface="+mn-cs"/>
                        </a:rPr>
                        <a:t>Characters that cannot be printed on the screen are known as control characters.  For example, backspace, Escape, newline etc.</a:t>
                      </a:r>
                      <a:endParaRPr lang="en-US" sz="2400" dirty="0">
                        <a:solidFill>
                          <a:srgbClr val="FF0000"/>
                        </a:solidFill>
                        <a:effectLst/>
                      </a:endParaRP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4</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isdigit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decimal digit.</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77269">
                <a:tc>
                  <a:txBody>
                    <a:bodyPr/>
                    <a:lstStyle/>
                    <a:p>
                      <a:pPr algn="ctr" fontAlgn="t"/>
                      <a:r>
                        <a:rPr lang="en-US" sz="2400">
                          <a:effectLst/>
                        </a:rPr>
                        <a:t>5</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isgraph</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has graphical representation using locale.</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6</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islower</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lowercase letter.</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537859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6845736"/>
              </p:ext>
            </p:extLst>
          </p:nvPr>
        </p:nvGraphicFramePr>
        <p:xfrm>
          <a:off x="457200" y="1295400"/>
          <a:ext cx="8077200" cy="3859830"/>
        </p:xfrm>
        <a:graphic>
          <a:graphicData uri="http://schemas.openxmlformats.org/drawingml/2006/table">
            <a:tbl>
              <a:tblPr/>
              <a:tblGrid>
                <a:gridCol w="873690"/>
                <a:gridCol w="7203510"/>
              </a:tblGrid>
              <a:tr h="368063">
                <a:tc>
                  <a:txBody>
                    <a:bodyPr/>
                    <a:lstStyle/>
                    <a:p>
                      <a:pPr algn="ctr" fontAlgn="t"/>
                      <a:r>
                        <a:rPr lang="en-US" sz="2400" dirty="0">
                          <a:effectLst/>
                        </a:rPr>
                        <a:t>7</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isprint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printable.</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77269">
                <a:tc>
                  <a:txBody>
                    <a:bodyPr/>
                    <a:lstStyle/>
                    <a:p>
                      <a:pPr algn="ctr" fontAlgn="t"/>
                      <a:r>
                        <a:rPr lang="en-US" sz="2400">
                          <a:effectLst/>
                        </a:rPr>
                        <a:t>8</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ispunct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 punctuation character.</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9</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isspace</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white-space.</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10</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isupper</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an uppercase letter.</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368063">
                <a:tc>
                  <a:txBody>
                    <a:bodyPr/>
                    <a:lstStyle/>
                    <a:p>
                      <a:pPr algn="ctr" fontAlgn="t"/>
                      <a:r>
                        <a:rPr lang="en-US" sz="2400">
                          <a:effectLst/>
                        </a:rPr>
                        <a:t>11</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b="1" u="none" strike="noStrike" dirty="0" err="1">
                          <a:solidFill>
                            <a:srgbClr val="313131"/>
                          </a:solidFill>
                          <a:effectLst/>
                        </a:rPr>
                        <a:t>int</a:t>
                      </a:r>
                      <a:r>
                        <a:rPr lang="en-US" sz="2400" b="1" u="none" strike="noStrike" dirty="0">
                          <a:solidFill>
                            <a:srgbClr val="313131"/>
                          </a:solidFill>
                          <a:effectLst/>
                        </a:rPr>
                        <a:t> </a:t>
                      </a:r>
                      <a:r>
                        <a:rPr lang="en-US" sz="2400" b="1" u="none" strike="noStrike" dirty="0" err="1">
                          <a:solidFill>
                            <a:srgbClr val="313131"/>
                          </a:solidFill>
                          <a:effectLst/>
                        </a:rPr>
                        <a:t>isxdigit</a:t>
                      </a:r>
                      <a:r>
                        <a:rPr lang="en-US" sz="2400" b="1" u="none" strike="noStrike" dirty="0">
                          <a:solidFill>
                            <a:srgbClr val="313131"/>
                          </a:solidFill>
                          <a:effectLst/>
                        </a:rPr>
                        <a:t>(</a:t>
                      </a:r>
                      <a:r>
                        <a:rPr lang="en-US" sz="2400" b="1" u="none" strike="noStrike" dirty="0" err="1">
                          <a:solidFill>
                            <a:srgbClr val="313131"/>
                          </a:solidFill>
                          <a:effectLst/>
                        </a:rPr>
                        <a:t>int</a:t>
                      </a:r>
                      <a:r>
                        <a:rPr lang="en-US" sz="2400" b="1" u="none" strike="noStrike" dirty="0">
                          <a:solidFill>
                            <a:srgbClr val="313131"/>
                          </a:solidFill>
                          <a:effectLst/>
                        </a:rPr>
                        <a:t> c)</a:t>
                      </a:r>
                      <a:r>
                        <a:rPr lang="en-US" sz="2400" dirty="0">
                          <a:solidFill>
                            <a:srgbClr val="000000"/>
                          </a:solidFill>
                          <a:effectLst/>
                        </a:rPr>
                        <a:t>This function checks whether the passed character is a hexadecimal digit.</a:t>
                      </a:r>
                    </a:p>
                  </a:txBody>
                  <a:tcPr marL="20223" marR="20223" marT="20223" marB="2022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5713821"/>
              </p:ext>
            </p:extLst>
          </p:nvPr>
        </p:nvGraphicFramePr>
        <p:xfrm>
          <a:off x="457200" y="5181600"/>
          <a:ext cx="8077200" cy="1666240"/>
        </p:xfrm>
        <a:graphic>
          <a:graphicData uri="http://schemas.openxmlformats.org/drawingml/2006/table">
            <a:tbl>
              <a:tblPr/>
              <a:tblGrid>
                <a:gridCol w="914400"/>
                <a:gridCol w="7162800"/>
              </a:tblGrid>
              <a:tr h="0">
                <a:tc>
                  <a:txBody>
                    <a:bodyPr/>
                    <a:lstStyle/>
                    <a:p>
                      <a:pPr algn="ctr" fontAlgn="t"/>
                      <a:r>
                        <a:rPr lang="en-US" sz="2400" kern="1200" dirty="0">
                          <a:solidFill>
                            <a:srgbClr val="000000"/>
                          </a:solidFill>
                          <a:effectLst/>
                          <a:latin typeface="+mn-lt"/>
                          <a:ea typeface="+mn-ea"/>
                          <a:cs typeface="+mn-cs"/>
                        </a:rPr>
                        <a:t>1</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a:t>
                      </a:r>
                      <a:r>
                        <a:rPr lang="en-US" sz="2400" kern="1200" dirty="0" err="1">
                          <a:solidFill>
                            <a:srgbClr val="000000"/>
                          </a:solidFill>
                          <a:effectLst/>
                          <a:latin typeface="+mn-lt"/>
                          <a:ea typeface="+mn-ea"/>
                          <a:cs typeface="+mn-cs"/>
                        </a:rPr>
                        <a:t>tolower</a:t>
                      </a:r>
                      <a:r>
                        <a:rPr lang="en-US" sz="2400" kern="1200" dirty="0">
                          <a:solidFill>
                            <a:srgbClr val="000000"/>
                          </a:solidFill>
                          <a:effectLst/>
                          <a:latin typeface="+mn-lt"/>
                          <a:ea typeface="+mn-ea"/>
                          <a:cs typeface="+mn-cs"/>
                        </a:rPr>
                        <a:t>(</a:t>
                      </a:r>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c)This function converts uppercase letters to lowercase.</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0">
                <a:tc>
                  <a:txBody>
                    <a:bodyPr/>
                    <a:lstStyle/>
                    <a:p>
                      <a:pPr algn="ctr" fontAlgn="t"/>
                      <a:r>
                        <a:rPr lang="en-US" sz="2400" kern="1200" dirty="0">
                          <a:solidFill>
                            <a:srgbClr val="000000"/>
                          </a:solidFill>
                          <a:effectLst/>
                          <a:latin typeface="+mn-lt"/>
                          <a:ea typeface="+mn-ea"/>
                          <a:cs typeface="+mn-cs"/>
                        </a:rPr>
                        <a:t>2</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a:t>
                      </a:r>
                      <a:r>
                        <a:rPr lang="en-US" sz="2400" kern="1200" dirty="0" err="1">
                          <a:solidFill>
                            <a:srgbClr val="000000"/>
                          </a:solidFill>
                          <a:effectLst/>
                          <a:latin typeface="+mn-lt"/>
                          <a:ea typeface="+mn-ea"/>
                          <a:cs typeface="+mn-cs"/>
                        </a:rPr>
                        <a:t>toupper</a:t>
                      </a:r>
                      <a:r>
                        <a:rPr lang="en-US" sz="2400" kern="1200" dirty="0">
                          <a:solidFill>
                            <a:srgbClr val="000000"/>
                          </a:solidFill>
                          <a:effectLst/>
                          <a:latin typeface="+mn-lt"/>
                          <a:ea typeface="+mn-ea"/>
                          <a:cs typeface="+mn-cs"/>
                        </a:rPr>
                        <a:t>(</a:t>
                      </a:r>
                      <a:r>
                        <a:rPr lang="en-US" sz="2400" kern="1200" dirty="0" err="1">
                          <a:solidFill>
                            <a:srgbClr val="000000"/>
                          </a:solidFill>
                          <a:effectLst/>
                          <a:latin typeface="+mn-lt"/>
                          <a:ea typeface="+mn-ea"/>
                          <a:cs typeface="+mn-cs"/>
                        </a:rPr>
                        <a:t>int</a:t>
                      </a:r>
                      <a:r>
                        <a:rPr lang="en-US" sz="2400" kern="1200" dirty="0">
                          <a:solidFill>
                            <a:srgbClr val="000000"/>
                          </a:solidFill>
                          <a:effectLst/>
                          <a:latin typeface="+mn-lt"/>
                          <a:ea typeface="+mn-ea"/>
                          <a:cs typeface="+mn-cs"/>
                        </a:rPr>
                        <a:t> c)This function converts lowercase letters to uppercase.</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03566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initialize an array</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a:t>It's possible to initialize an array during declaration. For example</a:t>
            </a:r>
            <a:r>
              <a:rPr lang="en-US" sz="2400" dirty="0" smtClean="0"/>
              <a:t>,</a:t>
            </a:r>
          </a:p>
          <a:p>
            <a:pPr marL="0" indent="0">
              <a:buNone/>
            </a:pPr>
            <a:r>
              <a:rPr lang="de-DE" sz="2400" dirty="0" smtClean="0"/>
              <a:t>	int </a:t>
            </a:r>
            <a:r>
              <a:rPr lang="de-DE" sz="2400" dirty="0"/>
              <a:t>mark[5] = {19, 10, 8, 17, 9</a:t>
            </a:r>
            <a:r>
              <a:rPr lang="de-DE" sz="2400" dirty="0" smtClean="0"/>
              <a:t>};</a:t>
            </a:r>
          </a:p>
          <a:p>
            <a:r>
              <a:rPr lang="en-US" sz="2400" dirty="0"/>
              <a:t>Another method to initialize array during declaration</a:t>
            </a:r>
            <a:r>
              <a:rPr lang="en-US" sz="2400" dirty="0" smtClean="0"/>
              <a:t>:</a:t>
            </a:r>
          </a:p>
          <a:p>
            <a:pPr marL="0" indent="0">
              <a:buNone/>
            </a:pPr>
            <a:r>
              <a:rPr lang="de-DE" sz="2400" dirty="0" smtClean="0"/>
              <a:t>	int </a:t>
            </a:r>
            <a:r>
              <a:rPr lang="de-DE" sz="2400" dirty="0"/>
              <a:t>mark[] = {19, 10, 8, 17, 9};</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4048125"/>
            <a:ext cx="4939099"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6606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Conversion Functions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477957"/>
              </p:ext>
            </p:extLst>
          </p:nvPr>
        </p:nvGraphicFramePr>
        <p:xfrm>
          <a:off x="761999" y="1558270"/>
          <a:ext cx="7467600" cy="4599958"/>
        </p:xfrm>
        <a:graphic>
          <a:graphicData uri="http://schemas.openxmlformats.org/drawingml/2006/table">
            <a:tbl>
              <a:tblPr/>
              <a:tblGrid>
                <a:gridCol w="2895601"/>
                <a:gridCol w="4571999"/>
              </a:tblGrid>
              <a:tr h="555238">
                <a:tc>
                  <a:txBody>
                    <a:bodyPr/>
                    <a:lstStyle/>
                    <a:p>
                      <a:pPr algn="ctr" fontAlgn="base"/>
                      <a:r>
                        <a:rPr lang="en-US" sz="2400" b="1">
                          <a:effectLst/>
                          <a:latin typeface="+mn-lt"/>
                        </a:rPr>
                        <a:t>Typecast function</a:t>
                      </a:r>
                      <a:endParaRPr lang="en-US" sz="2400">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ctr" fontAlgn="base"/>
                      <a:r>
                        <a:rPr lang="en-US" sz="2400" b="1">
                          <a:effectLst/>
                          <a:latin typeface="+mn-lt"/>
                        </a:rPr>
                        <a:t>Description</a:t>
                      </a:r>
                      <a:endParaRPr lang="en-US" sz="2400">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r>
              <a:tr h="794145">
                <a:tc>
                  <a:txBody>
                    <a:bodyPr/>
                    <a:lstStyle/>
                    <a:p>
                      <a:pPr algn="ctr" fontAlgn="base"/>
                      <a:r>
                        <a:rPr lang="en-US" sz="2400" b="1" u="none" strike="noStrike" cap="all" dirty="0">
                          <a:solidFill>
                            <a:schemeClr val="tx1"/>
                          </a:solidFill>
                          <a:effectLst/>
                          <a:latin typeface="+mn-lt"/>
                        </a:rPr>
                        <a:t>ATOF()</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a:solidFill>
                            <a:schemeClr val="tx1"/>
                          </a:solidFill>
                          <a:effectLst/>
                          <a:latin typeface="+mn-lt"/>
                        </a:rPr>
                        <a:t>atof( ) function converts string to float</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r>
              <a:tr h="794145">
                <a:tc>
                  <a:txBody>
                    <a:bodyPr/>
                    <a:lstStyle/>
                    <a:p>
                      <a:pPr algn="ctr" fontAlgn="base"/>
                      <a:r>
                        <a:rPr lang="en-US" sz="2400" b="1" u="none" strike="noStrike" cap="all" dirty="0">
                          <a:solidFill>
                            <a:schemeClr val="tx1"/>
                          </a:solidFill>
                          <a:effectLst/>
                          <a:latin typeface="+mn-lt"/>
                        </a:rPr>
                        <a:t>ATOI()</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a:solidFill>
                            <a:schemeClr val="tx1"/>
                          </a:solidFill>
                          <a:effectLst/>
                          <a:latin typeface="+mn-lt"/>
                        </a:rPr>
                        <a:t>atoi( ) function converts string to int</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r>
              <a:tr h="794145">
                <a:tc>
                  <a:txBody>
                    <a:bodyPr/>
                    <a:lstStyle/>
                    <a:p>
                      <a:pPr algn="ctr" fontAlgn="base"/>
                      <a:r>
                        <a:rPr lang="en-US" sz="2400" b="1" u="none" strike="noStrike" cap="all" dirty="0">
                          <a:solidFill>
                            <a:schemeClr val="tx1"/>
                          </a:solidFill>
                          <a:effectLst/>
                          <a:latin typeface="+mn-lt"/>
                        </a:rPr>
                        <a:t>ATOL()</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dirty="0" err="1">
                          <a:solidFill>
                            <a:schemeClr val="tx1"/>
                          </a:solidFill>
                          <a:effectLst/>
                          <a:latin typeface="+mn-lt"/>
                        </a:rPr>
                        <a:t>atol</a:t>
                      </a:r>
                      <a:r>
                        <a:rPr lang="en-US" sz="2400" dirty="0">
                          <a:solidFill>
                            <a:schemeClr val="tx1"/>
                          </a:solidFill>
                          <a:effectLst/>
                          <a:latin typeface="+mn-lt"/>
                        </a:rPr>
                        <a:t>( ) function converts string to long</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r>
              <a:tr h="794145">
                <a:tc>
                  <a:txBody>
                    <a:bodyPr/>
                    <a:lstStyle/>
                    <a:p>
                      <a:pPr algn="ctr" fontAlgn="base"/>
                      <a:r>
                        <a:rPr lang="en-US" sz="2400" b="1" u="none" strike="noStrike" cap="all" dirty="0">
                          <a:solidFill>
                            <a:schemeClr val="tx1"/>
                          </a:solidFill>
                          <a:effectLst/>
                          <a:latin typeface="+mn-lt"/>
                        </a:rPr>
                        <a:t>ITOA()</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dirty="0" err="1">
                          <a:solidFill>
                            <a:schemeClr val="tx1"/>
                          </a:solidFill>
                          <a:effectLst/>
                          <a:latin typeface="+mn-lt"/>
                        </a:rPr>
                        <a:t>itoa</a:t>
                      </a:r>
                      <a:r>
                        <a:rPr lang="en-US" sz="2400" dirty="0">
                          <a:solidFill>
                            <a:schemeClr val="tx1"/>
                          </a:solidFill>
                          <a:effectLst/>
                          <a:latin typeface="+mn-lt"/>
                        </a:rPr>
                        <a:t>( ) function converts </a:t>
                      </a:r>
                      <a:r>
                        <a:rPr lang="en-US" sz="2400" dirty="0" err="1">
                          <a:solidFill>
                            <a:schemeClr val="tx1"/>
                          </a:solidFill>
                          <a:effectLst/>
                          <a:latin typeface="+mn-lt"/>
                        </a:rPr>
                        <a:t>int</a:t>
                      </a:r>
                      <a:r>
                        <a:rPr lang="en-US" sz="2400" dirty="0">
                          <a:solidFill>
                            <a:schemeClr val="tx1"/>
                          </a:solidFill>
                          <a:effectLst/>
                          <a:latin typeface="+mn-lt"/>
                        </a:rPr>
                        <a:t> to string</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r>
              <a:tr h="794145">
                <a:tc>
                  <a:txBody>
                    <a:bodyPr/>
                    <a:lstStyle/>
                    <a:p>
                      <a:pPr algn="ctr" fontAlgn="base"/>
                      <a:r>
                        <a:rPr lang="en-US" sz="2400" b="1" u="none" strike="noStrike" cap="all" dirty="0">
                          <a:solidFill>
                            <a:schemeClr val="tx1"/>
                          </a:solidFill>
                          <a:effectLst/>
                          <a:latin typeface="+mn-lt"/>
                        </a:rPr>
                        <a:t>LTOA()</a:t>
                      </a:r>
                      <a:endParaRPr lang="en-US" sz="2400" b="1" cap="all" dirty="0">
                        <a:solidFill>
                          <a:schemeClr val="tx1"/>
                        </a:solidFill>
                        <a:effectLst/>
                        <a:latin typeface="+mn-lt"/>
                      </a:endParaRP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c>
                  <a:txBody>
                    <a:bodyPr/>
                    <a:lstStyle/>
                    <a:p>
                      <a:pPr algn="l" fontAlgn="base"/>
                      <a:r>
                        <a:rPr lang="en-US" sz="2400" dirty="0" err="1">
                          <a:solidFill>
                            <a:schemeClr val="tx1"/>
                          </a:solidFill>
                          <a:effectLst/>
                          <a:latin typeface="+mn-lt"/>
                        </a:rPr>
                        <a:t>ltoa</a:t>
                      </a:r>
                      <a:r>
                        <a:rPr lang="en-US" sz="2400" dirty="0">
                          <a:solidFill>
                            <a:schemeClr val="tx1"/>
                          </a:solidFill>
                          <a:effectLst/>
                          <a:latin typeface="+mn-lt"/>
                        </a:rPr>
                        <a:t>( ) function converts long to string</a:t>
                      </a:r>
                    </a:p>
                  </a:txBody>
                  <a:tcPr marL="82954" marR="82954" marT="38712" marB="3871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B"/>
                    </a:solidFill>
                  </a:tcPr>
                </a:tc>
              </a:tr>
            </a:tbl>
          </a:graphicData>
        </a:graphic>
      </p:graphicFrame>
    </p:spTree>
    <p:extLst>
      <p:ext uri="{BB962C8B-B14F-4D97-AF65-F5344CB8AC3E}">
        <p14:creationId xmlns:p14="http://schemas.microsoft.com/office/powerpoint/2010/main" val="17145925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ATOI() FUNCTION IN C</a:t>
            </a:r>
            <a:r>
              <a:rPr lang="en-US" b="1" cap="all"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a:t>char</a:t>
            </a:r>
            <a:r>
              <a:rPr lang="en-US" sz="2400" dirty="0"/>
              <a:t> a[10] = "100";</a:t>
            </a:r>
          </a:p>
          <a:p>
            <a:pPr marL="0" indent="0" fontAlgn="base">
              <a:buNone/>
            </a:pPr>
            <a:r>
              <a:rPr lang="en-US" sz="2400" dirty="0"/>
              <a:t>    </a:t>
            </a:r>
            <a:r>
              <a:rPr lang="en-US" sz="2400" b="1" dirty="0" err="1"/>
              <a:t>int</a:t>
            </a:r>
            <a:r>
              <a:rPr lang="en-US" sz="2400" dirty="0"/>
              <a:t> value = </a:t>
            </a:r>
            <a:r>
              <a:rPr lang="en-US" sz="2400" dirty="0" err="1"/>
              <a:t>atoi</a:t>
            </a:r>
            <a:r>
              <a:rPr lang="en-US" sz="2400" dirty="0"/>
              <a:t>(a);</a:t>
            </a:r>
          </a:p>
          <a:p>
            <a:pPr marL="0" indent="0" fontAlgn="base">
              <a:buNone/>
            </a:pPr>
            <a:r>
              <a:rPr lang="en-US" sz="2400" dirty="0"/>
              <a:t>    </a:t>
            </a:r>
            <a:r>
              <a:rPr lang="en-US" sz="2400" b="1" dirty="0" err="1"/>
              <a:t>printf</a:t>
            </a:r>
            <a:r>
              <a:rPr lang="en-US" sz="2400" dirty="0"/>
              <a:t>("Value = %d\n", value);</a:t>
            </a:r>
          </a:p>
          <a:p>
            <a:pPr marL="0" indent="0" fontAlgn="base">
              <a:buNone/>
            </a:pPr>
            <a:r>
              <a:rPr lang="en-US" sz="2400" dirty="0"/>
              <a:t>    </a:t>
            </a:r>
            <a:r>
              <a:rPr lang="en-US" sz="2400" b="1" dirty="0"/>
              <a:t>return</a:t>
            </a:r>
            <a:r>
              <a:rPr lang="en-US" sz="2400" dirty="0"/>
              <a:t> 0;</a:t>
            </a:r>
          </a:p>
          <a:p>
            <a:pPr marL="0" indent="0" fontAlgn="base">
              <a:buNone/>
            </a:pPr>
            <a:r>
              <a:rPr lang="en-US" sz="2400" dirty="0"/>
              <a:t>}</a:t>
            </a:r>
          </a:p>
          <a:p>
            <a:pPr marL="0" indent="0">
              <a:buNone/>
            </a:pPr>
            <a:endParaRPr lang="en-US" sz="2400" dirty="0"/>
          </a:p>
        </p:txBody>
      </p:sp>
    </p:spTree>
    <p:extLst>
      <p:ext uri="{BB962C8B-B14F-4D97-AF65-F5344CB8AC3E}">
        <p14:creationId xmlns:p14="http://schemas.microsoft.com/office/powerpoint/2010/main" val="33239373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ATOF() FUNCTION IN C</a:t>
            </a:r>
            <a:r>
              <a:rPr lang="en-US" b="1" cap="all"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a:t>char</a:t>
            </a:r>
            <a:r>
              <a:rPr lang="en-US" sz="2400" dirty="0"/>
              <a:t> a[10] = "3.14";</a:t>
            </a:r>
          </a:p>
          <a:p>
            <a:pPr marL="0" indent="0" fontAlgn="base">
              <a:buNone/>
            </a:pPr>
            <a:r>
              <a:rPr lang="en-US" sz="2400" dirty="0"/>
              <a:t>    </a:t>
            </a:r>
            <a:r>
              <a:rPr lang="en-US" sz="2400" b="1" dirty="0"/>
              <a:t>float</a:t>
            </a:r>
            <a:r>
              <a:rPr lang="en-US" sz="2400" dirty="0"/>
              <a:t> pi = </a:t>
            </a:r>
            <a:r>
              <a:rPr lang="en-US" sz="2400" dirty="0" err="1"/>
              <a:t>atof</a:t>
            </a:r>
            <a:r>
              <a:rPr lang="en-US" sz="2400" dirty="0"/>
              <a:t>(a);</a:t>
            </a:r>
          </a:p>
          <a:p>
            <a:pPr marL="0" indent="0" fontAlgn="base">
              <a:buNone/>
            </a:pPr>
            <a:r>
              <a:rPr lang="en-US" sz="2400" dirty="0"/>
              <a:t>    </a:t>
            </a:r>
            <a:r>
              <a:rPr lang="en-US" sz="2400" b="1" dirty="0" err="1"/>
              <a:t>printf</a:t>
            </a:r>
            <a:r>
              <a:rPr lang="en-US" sz="2400" dirty="0"/>
              <a:t>("Value of pi = %f\n", pi);</a:t>
            </a:r>
          </a:p>
          <a:p>
            <a:pPr marL="0" indent="0" fontAlgn="base">
              <a:buNone/>
            </a:pPr>
            <a:r>
              <a:rPr lang="en-US" sz="2400" dirty="0"/>
              <a:t>    </a:t>
            </a:r>
            <a:r>
              <a:rPr lang="en-US" sz="2400" b="1" dirty="0"/>
              <a:t>return</a:t>
            </a:r>
            <a:r>
              <a:rPr lang="en-US" sz="2400" dirty="0"/>
              <a:t> 0;</a:t>
            </a:r>
          </a:p>
          <a:p>
            <a:pPr marL="0" indent="0" fontAlgn="base">
              <a:buNone/>
            </a:pPr>
            <a:r>
              <a:rPr lang="en-US" sz="2400" dirty="0"/>
              <a:t>}</a:t>
            </a:r>
          </a:p>
          <a:p>
            <a:pPr marL="0" indent="0">
              <a:buNone/>
            </a:pPr>
            <a:endParaRPr lang="en-US" sz="2400" dirty="0"/>
          </a:p>
        </p:txBody>
      </p:sp>
    </p:spTree>
    <p:extLst>
      <p:ext uri="{BB962C8B-B14F-4D97-AF65-F5344CB8AC3E}">
        <p14:creationId xmlns:p14="http://schemas.microsoft.com/office/powerpoint/2010/main" val="2728099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ATOL() FUNCTION IN C</a:t>
            </a:r>
            <a:r>
              <a:rPr lang="en-US" b="1" cap="all"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a:t>char</a:t>
            </a:r>
            <a:r>
              <a:rPr lang="en-US" sz="2400" dirty="0"/>
              <a:t> a[20] = "100000000000";</a:t>
            </a:r>
          </a:p>
          <a:p>
            <a:pPr marL="0" indent="0" fontAlgn="base">
              <a:buNone/>
            </a:pPr>
            <a:r>
              <a:rPr lang="en-US" sz="2400" dirty="0"/>
              <a:t>    </a:t>
            </a:r>
            <a:r>
              <a:rPr lang="en-US" sz="2400" b="1" dirty="0"/>
              <a:t>long</a:t>
            </a:r>
            <a:r>
              <a:rPr lang="en-US" sz="2400" dirty="0"/>
              <a:t> value = </a:t>
            </a:r>
            <a:r>
              <a:rPr lang="en-US" sz="2400" dirty="0" err="1"/>
              <a:t>atol</a:t>
            </a:r>
            <a:r>
              <a:rPr lang="en-US" sz="2400" dirty="0"/>
              <a:t>(a);</a:t>
            </a:r>
          </a:p>
          <a:p>
            <a:pPr marL="0" indent="0" fontAlgn="base">
              <a:buNone/>
            </a:pPr>
            <a:r>
              <a:rPr lang="en-US" sz="2400" dirty="0"/>
              <a:t>    </a:t>
            </a:r>
            <a:r>
              <a:rPr lang="en-US" sz="2400" b="1" dirty="0" err="1"/>
              <a:t>printf</a:t>
            </a:r>
            <a:r>
              <a:rPr lang="en-US" sz="2400" dirty="0"/>
              <a:t>("Value = %</a:t>
            </a:r>
            <a:r>
              <a:rPr lang="en-US" sz="2400" dirty="0" err="1"/>
              <a:t>ld</a:t>
            </a:r>
            <a:r>
              <a:rPr lang="en-US" sz="2400" dirty="0"/>
              <a:t>\n", value);</a:t>
            </a:r>
          </a:p>
          <a:p>
            <a:pPr marL="0" indent="0" fontAlgn="base">
              <a:buNone/>
            </a:pPr>
            <a:r>
              <a:rPr lang="en-US" sz="2400" dirty="0"/>
              <a:t>    </a:t>
            </a:r>
            <a:r>
              <a:rPr lang="en-US" sz="2400" b="1" dirty="0"/>
              <a:t>return</a:t>
            </a:r>
            <a:r>
              <a:rPr lang="en-US" sz="2400" dirty="0"/>
              <a:t> 0;</a:t>
            </a:r>
          </a:p>
          <a:p>
            <a:pPr marL="0" indent="0" fontAlgn="base">
              <a:buNone/>
            </a:pPr>
            <a:r>
              <a:rPr lang="en-US" sz="2400" dirty="0"/>
              <a:t>}</a:t>
            </a:r>
          </a:p>
          <a:p>
            <a:pPr marL="0" indent="0">
              <a:buNone/>
            </a:pPr>
            <a:endParaRPr lang="en-US" sz="2400" dirty="0"/>
          </a:p>
        </p:txBody>
      </p:sp>
    </p:spTree>
    <p:extLst>
      <p:ext uri="{BB962C8B-B14F-4D97-AF65-F5344CB8AC3E}">
        <p14:creationId xmlns:p14="http://schemas.microsoft.com/office/powerpoint/2010/main" val="9723996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EXAMPLE PROGRAM FOR ITOA () FUNCTION IN C</a:t>
            </a:r>
            <a:r>
              <a:rPr lang="en-US" b="1" cap="all" dirty="0" smtClean="0"/>
              <a:t>:</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a:t>#include &lt;</a:t>
            </a:r>
            <a:r>
              <a:rPr lang="en-US" sz="2400" dirty="0" err="1"/>
              <a:t>stdio.h</a:t>
            </a:r>
            <a:r>
              <a:rPr lang="en-US" sz="2400" dirty="0"/>
              <a:t>&gt;</a:t>
            </a:r>
          </a:p>
          <a:p>
            <a:pPr marL="0" indent="0" fontAlgn="base">
              <a:buNone/>
            </a:pPr>
            <a:r>
              <a:rPr lang="en-US" sz="2400" dirty="0"/>
              <a:t>#include &lt;</a:t>
            </a:r>
            <a:r>
              <a:rPr lang="en-US" sz="2400" dirty="0" err="1"/>
              <a:t>stdlib.h</a:t>
            </a:r>
            <a:r>
              <a:rPr lang="en-US" sz="2400" dirty="0"/>
              <a:t>&gt;</a:t>
            </a:r>
          </a:p>
          <a:p>
            <a:pPr marL="0" indent="0" fontAlgn="base">
              <a:buNone/>
            </a:pPr>
            <a:r>
              <a:rPr lang="en-US" sz="2400" dirty="0"/>
              <a:t>#include &lt;</a:t>
            </a:r>
            <a:r>
              <a:rPr lang="en-US" sz="2400" dirty="0" err="1"/>
              <a:t>string.h</a:t>
            </a:r>
            <a:r>
              <a:rPr lang="en-US" sz="2400" dirty="0"/>
              <a:t>&gt;</a:t>
            </a:r>
          </a:p>
          <a:p>
            <a:pPr marL="0" indent="0" fontAlgn="base">
              <a:buNone/>
            </a:pPr>
            <a:r>
              <a:rPr lang="en-US" sz="2400" dirty="0"/>
              <a:t> </a:t>
            </a:r>
          </a:p>
          <a:p>
            <a:pPr marL="0" indent="0" fontAlgn="base">
              <a:buNone/>
            </a:pPr>
            <a:r>
              <a:rPr lang="en-US" sz="2400" b="1" dirty="0" err="1"/>
              <a:t>int</a:t>
            </a:r>
            <a:r>
              <a:rPr lang="en-US" sz="2400" dirty="0"/>
              <a:t> main()</a:t>
            </a:r>
          </a:p>
          <a:p>
            <a:pPr marL="0" indent="0" fontAlgn="base">
              <a:buNone/>
            </a:pPr>
            <a:r>
              <a:rPr lang="en-US" sz="2400" dirty="0"/>
              <a:t>{</a:t>
            </a:r>
          </a:p>
          <a:p>
            <a:pPr marL="0" indent="0" fontAlgn="base">
              <a:buNone/>
            </a:pPr>
            <a:r>
              <a:rPr lang="en-US" sz="2400" dirty="0"/>
              <a:t>    </a:t>
            </a:r>
            <a:r>
              <a:rPr lang="en-US" sz="2400" b="1" dirty="0" err="1"/>
              <a:t>int</a:t>
            </a:r>
            <a:r>
              <a:rPr lang="en-US" sz="2400" dirty="0"/>
              <a:t> a=54325;</a:t>
            </a:r>
          </a:p>
          <a:p>
            <a:pPr marL="0" indent="0" fontAlgn="base">
              <a:buNone/>
            </a:pPr>
            <a:r>
              <a:rPr lang="en-US" sz="2400" dirty="0"/>
              <a:t>    </a:t>
            </a:r>
            <a:r>
              <a:rPr lang="en-US" sz="2400" b="1" dirty="0"/>
              <a:t>char</a:t>
            </a:r>
            <a:r>
              <a:rPr lang="en-US" sz="2400" dirty="0"/>
              <a:t> buffer[20];</a:t>
            </a:r>
          </a:p>
          <a:p>
            <a:pPr marL="0" indent="0" fontAlgn="base">
              <a:buNone/>
            </a:pPr>
            <a:r>
              <a:rPr lang="en-US" sz="2400" dirty="0"/>
              <a:t>    </a:t>
            </a:r>
            <a:r>
              <a:rPr lang="en-US" sz="2400" dirty="0" err="1"/>
              <a:t>itoa</a:t>
            </a:r>
            <a:r>
              <a:rPr lang="en-US" sz="2400" dirty="0"/>
              <a:t>(a,buffer,2);   // here 2 means binary</a:t>
            </a:r>
          </a:p>
          <a:p>
            <a:pPr marL="0" indent="0" fontAlgn="base">
              <a:buNone/>
            </a:pPr>
            <a:r>
              <a:rPr lang="en-US" sz="2400" dirty="0"/>
              <a:t>    </a:t>
            </a:r>
            <a:r>
              <a:rPr lang="en-US" sz="2400" b="1" dirty="0" err="1"/>
              <a:t>printf</a:t>
            </a:r>
            <a:r>
              <a:rPr lang="en-US" sz="2400" dirty="0"/>
              <a:t>("Binary value = %s\n", buffer);</a:t>
            </a:r>
          </a:p>
          <a:p>
            <a:pPr marL="0" indent="0" fontAlgn="base">
              <a:buNone/>
            </a:pPr>
            <a:r>
              <a:rPr lang="en-US" sz="2400" dirty="0"/>
              <a:t> </a:t>
            </a:r>
          </a:p>
          <a:p>
            <a:pPr marL="0" indent="0" fontAlgn="base">
              <a:buNone/>
            </a:pPr>
            <a:r>
              <a:rPr lang="en-US" sz="2400" dirty="0"/>
              <a:t>  </a:t>
            </a:r>
          </a:p>
        </p:txBody>
      </p:sp>
    </p:spTree>
    <p:extLst>
      <p:ext uri="{BB962C8B-B14F-4D97-AF65-F5344CB8AC3E}">
        <p14:creationId xmlns:p14="http://schemas.microsoft.com/office/powerpoint/2010/main" val="32478831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a:t> </a:t>
            </a:r>
            <a:r>
              <a:rPr lang="en-US" sz="2400" dirty="0" smtClean="0"/>
              <a:t> </a:t>
            </a:r>
            <a:r>
              <a:rPr lang="en-US" sz="2400" dirty="0"/>
              <a:t> </a:t>
            </a:r>
            <a:r>
              <a:rPr lang="en-US" sz="2400" dirty="0" err="1"/>
              <a:t>itoa</a:t>
            </a:r>
            <a:r>
              <a:rPr lang="en-US" sz="2400" dirty="0"/>
              <a:t>(a,buffer,10);   // here 10 means decimal</a:t>
            </a:r>
          </a:p>
          <a:p>
            <a:pPr marL="0" indent="0" fontAlgn="base">
              <a:buNone/>
            </a:pPr>
            <a:r>
              <a:rPr lang="en-US" sz="2400" dirty="0"/>
              <a:t>    </a:t>
            </a:r>
            <a:r>
              <a:rPr lang="en-US" sz="2400" b="1" dirty="0" err="1"/>
              <a:t>printf</a:t>
            </a:r>
            <a:r>
              <a:rPr lang="en-US" sz="2400" dirty="0"/>
              <a:t>("Decimal value = %s\n", buffer);</a:t>
            </a:r>
          </a:p>
          <a:p>
            <a:pPr marL="0" indent="0" fontAlgn="base">
              <a:buNone/>
            </a:pPr>
            <a:r>
              <a:rPr lang="en-US" sz="2400" dirty="0"/>
              <a:t>    </a:t>
            </a:r>
            <a:endParaRPr lang="en-US" sz="2400" dirty="0" smtClean="0"/>
          </a:p>
          <a:p>
            <a:pPr marL="0" indent="0" fontAlgn="base">
              <a:buNone/>
            </a:pPr>
            <a:r>
              <a:rPr lang="en-US" sz="2400" dirty="0" smtClean="0"/>
              <a:t>    </a:t>
            </a:r>
            <a:r>
              <a:rPr lang="en-US" sz="2400" dirty="0" err="1" smtClean="0"/>
              <a:t>itoa</a:t>
            </a:r>
            <a:r>
              <a:rPr lang="en-US" sz="2400" dirty="0" smtClean="0"/>
              <a:t>(a,buffer,16</a:t>
            </a:r>
            <a:r>
              <a:rPr lang="en-US" sz="2400" dirty="0"/>
              <a:t>);   // here 16 means Hexadecimal</a:t>
            </a:r>
          </a:p>
          <a:p>
            <a:pPr marL="0" indent="0" fontAlgn="base">
              <a:buNone/>
            </a:pPr>
            <a:r>
              <a:rPr lang="en-US" sz="2400" dirty="0"/>
              <a:t>    </a:t>
            </a:r>
            <a:r>
              <a:rPr lang="en-US" sz="2400" b="1" dirty="0" err="1"/>
              <a:t>printf</a:t>
            </a:r>
            <a:r>
              <a:rPr lang="en-US" sz="2400" dirty="0"/>
              <a:t>("Hexadecimal value = %s\n", buffer);</a:t>
            </a:r>
          </a:p>
          <a:p>
            <a:pPr marL="0" indent="0" fontAlgn="base">
              <a:buNone/>
            </a:pPr>
            <a:r>
              <a:rPr lang="en-US" sz="2400" dirty="0"/>
              <a:t>    </a:t>
            </a:r>
            <a:r>
              <a:rPr lang="en-US" sz="2400" b="1" dirty="0"/>
              <a:t>return</a:t>
            </a:r>
            <a:r>
              <a:rPr lang="en-US" sz="2400" dirty="0"/>
              <a:t> 0;</a:t>
            </a:r>
          </a:p>
          <a:p>
            <a:pPr marL="0" indent="0">
              <a:buNone/>
            </a:pPr>
            <a:r>
              <a:rPr lang="en-US" sz="2400"/>
              <a:t> }</a:t>
            </a:r>
          </a:p>
          <a:p>
            <a:pPr marL="0" indent="0">
              <a:buNone/>
            </a:pPr>
            <a:endParaRPr lang="en-US" sz="2400" dirty="0"/>
          </a:p>
        </p:txBody>
      </p:sp>
    </p:spTree>
    <p:extLst>
      <p:ext uri="{BB962C8B-B14F-4D97-AF65-F5344CB8AC3E}">
        <p14:creationId xmlns:p14="http://schemas.microsoft.com/office/powerpoint/2010/main" val="4031341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7908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Elements of an Array and How to access them</a:t>
            </a:r>
            <a:r>
              <a:rPr lang="en-US" sz="3200" b="1" dirty="0" smtClean="0"/>
              <a:t>?</a:t>
            </a:r>
            <a:endParaRPr lang="en-US" sz="3200" dirty="0"/>
          </a:p>
        </p:txBody>
      </p:sp>
      <p:sp>
        <p:nvSpPr>
          <p:cNvPr id="3" name="Content Placeholder 2"/>
          <p:cNvSpPr>
            <a:spLocks noGrp="1"/>
          </p:cNvSpPr>
          <p:nvPr>
            <p:ph idx="1"/>
          </p:nvPr>
        </p:nvSpPr>
        <p:spPr>
          <a:xfrm>
            <a:off x="457200" y="1295400"/>
            <a:ext cx="8229600" cy="4525963"/>
          </a:xfrm>
        </p:spPr>
        <p:txBody>
          <a:bodyPr>
            <a:normAutofit/>
          </a:bodyPr>
          <a:lstStyle/>
          <a:p>
            <a:r>
              <a:rPr lang="en-US" sz="2400" dirty="0"/>
              <a:t>You can access elements of an array by indices.</a:t>
            </a:r>
          </a:p>
          <a:p>
            <a:r>
              <a:rPr lang="en-US" sz="2400" dirty="0"/>
              <a:t>Suppose you declared an array mark as above. The first element is mark[0], second element is mark[1] and so on.</a:t>
            </a:r>
          </a:p>
          <a:p>
            <a:r>
              <a:rPr lang="en-US" sz="2400" b="1" dirty="0"/>
              <a:t>Few key notes:</a:t>
            </a:r>
          </a:p>
          <a:p>
            <a:r>
              <a:rPr lang="en-US" sz="2400" dirty="0"/>
              <a:t>Arrays have 0 as the first index not 1. In this example, mark[0]</a:t>
            </a:r>
          </a:p>
          <a:p>
            <a:r>
              <a:rPr lang="en-US" sz="2400" dirty="0"/>
              <a:t>If the size of an array is n, to access the last element, (n-1) index is used. In this example, mark[4]</a:t>
            </a:r>
          </a:p>
          <a:p>
            <a:r>
              <a:rPr lang="en-US" sz="2400" dirty="0"/>
              <a:t>Suppose the starting address of mark[0] is </a:t>
            </a:r>
            <a:r>
              <a:rPr lang="en-US" sz="2400" dirty="0" smtClean="0"/>
              <a:t>2120. </a:t>
            </a:r>
            <a:r>
              <a:rPr lang="en-US" sz="2400" dirty="0"/>
              <a:t>Then, the next address, a[1], will be </a:t>
            </a:r>
            <a:r>
              <a:rPr lang="en-US" sz="2400" dirty="0" smtClean="0"/>
              <a:t>2124, </a:t>
            </a:r>
            <a:r>
              <a:rPr lang="en-US" sz="2400" dirty="0"/>
              <a:t>address of a[2] will be </a:t>
            </a:r>
            <a:r>
              <a:rPr lang="en-US" sz="2400" dirty="0" smtClean="0"/>
              <a:t>2128 </a:t>
            </a:r>
            <a:r>
              <a:rPr lang="en-US" sz="2400" dirty="0"/>
              <a:t>and so on. It's because the size of a float is 4 bytes.</a:t>
            </a:r>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410199"/>
            <a:ext cx="4267200" cy="130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578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into an Array</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void main()</a:t>
            </a:r>
          </a:p>
          <a:p>
            <a:pPr marL="0" indent="0">
              <a:buNone/>
            </a:pPr>
            <a:r>
              <a:rPr lang="en-US" sz="2400" dirty="0"/>
              <a:t>{</a:t>
            </a:r>
          </a:p>
          <a:p>
            <a:pPr marL="0" indent="0">
              <a:buNone/>
            </a:pPr>
            <a:r>
              <a:rPr lang="en-US" sz="2400" dirty="0"/>
              <a:t>	</a:t>
            </a:r>
            <a:r>
              <a:rPr lang="en-US" sz="2400" dirty="0" err="1"/>
              <a:t>int</a:t>
            </a:r>
            <a:r>
              <a:rPr lang="en-US" sz="2400" dirty="0"/>
              <a:t> a[5],</a:t>
            </a:r>
            <a:r>
              <a:rPr lang="en-US" sz="2400" dirty="0" err="1"/>
              <a:t>i</a:t>
            </a:r>
            <a:r>
              <a:rPr lang="en-US" sz="2400" dirty="0"/>
              <a:t>;</a:t>
            </a:r>
          </a:p>
          <a:p>
            <a:pPr marL="0" indent="0">
              <a:buNone/>
            </a:pPr>
            <a:r>
              <a:rPr lang="en-US" sz="2400" dirty="0"/>
              <a:t>	</a:t>
            </a:r>
            <a:r>
              <a:rPr lang="en-US" sz="2400" dirty="0" err="1"/>
              <a:t>printf</a:t>
            </a:r>
            <a:r>
              <a:rPr lang="en-US" sz="2400" dirty="0"/>
              <a:t>("enter age of five persons");</a:t>
            </a:r>
          </a:p>
          <a:p>
            <a:pPr marL="0" indent="0">
              <a:buNone/>
            </a:pPr>
            <a:r>
              <a:rPr lang="en-US" sz="2400" dirty="0"/>
              <a:t>	for (</a:t>
            </a:r>
            <a:r>
              <a:rPr lang="en-US" sz="2400" dirty="0" err="1"/>
              <a:t>i</a:t>
            </a:r>
            <a:r>
              <a:rPr lang="en-US" sz="2400" dirty="0"/>
              <a:t>=0;i&lt;5;i++)</a:t>
            </a:r>
          </a:p>
          <a:p>
            <a:pPr marL="0" indent="0">
              <a:buNone/>
            </a:pPr>
            <a:r>
              <a:rPr lang="en-US" sz="2400" dirty="0"/>
              <a:t>	{</a:t>
            </a:r>
          </a:p>
          <a:p>
            <a:pPr marL="0" indent="0">
              <a:buNone/>
            </a:pPr>
            <a:r>
              <a:rPr lang="en-US" sz="2400" dirty="0"/>
              <a:t>		</a:t>
            </a:r>
            <a:r>
              <a:rPr lang="en-US" sz="2400" dirty="0" err="1"/>
              <a:t>scanf</a:t>
            </a:r>
            <a:r>
              <a:rPr lang="en-US" sz="2400" dirty="0"/>
              <a:t>("%</a:t>
            </a:r>
            <a:r>
              <a:rPr lang="en-US" sz="2400" dirty="0" err="1"/>
              <a:t>d",&amp;a</a:t>
            </a:r>
            <a:r>
              <a:rPr lang="en-US" sz="2400" dirty="0"/>
              <a:t>[</a:t>
            </a:r>
            <a:r>
              <a:rPr lang="en-US" sz="2400" dirty="0" err="1"/>
              <a:t>i</a:t>
            </a:r>
            <a:r>
              <a:rPr lang="en-US" sz="2400" dirty="0"/>
              <a:t>]);</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3147465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6397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pPr marL="0" indent="0">
              <a:buNone/>
            </a:pPr>
            <a:r>
              <a:rPr lang="en-US" dirty="0"/>
              <a:t>#include&lt;</a:t>
            </a:r>
            <a:r>
              <a:rPr lang="en-US" dirty="0" err="1"/>
              <a:t>stdio.h</a:t>
            </a:r>
            <a:r>
              <a:rPr lang="en-US" dirty="0" smtClean="0"/>
              <a:t>&gt;</a:t>
            </a:r>
            <a:endParaRPr lang="en-US" dirty="0"/>
          </a:p>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a[5],sum=0,avg,i;</a:t>
            </a:r>
          </a:p>
          <a:p>
            <a:pPr marL="0" indent="0">
              <a:buNone/>
            </a:pPr>
            <a:r>
              <a:rPr lang="en-US" dirty="0"/>
              <a:t>	</a:t>
            </a:r>
            <a:r>
              <a:rPr lang="en-US" dirty="0" err="1"/>
              <a:t>printf</a:t>
            </a:r>
            <a:r>
              <a:rPr lang="en-US" dirty="0"/>
              <a:t>("enter 5 numbers");</a:t>
            </a:r>
          </a:p>
          <a:p>
            <a:pPr marL="0" indent="0">
              <a:buNone/>
            </a:pPr>
            <a:r>
              <a:rPr lang="en-US" dirty="0"/>
              <a:t>	</a:t>
            </a:r>
          </a:p>
          <a:p>
            <a:pPr marL="0" indent="0">
              <a:buNone/>
            </a:pPr>
            <a:r>
              <a:rPr lang="en-US" dirty="0"/>
              <a:t>	for(</a:t>
            </a:r>
            <a:r>
              <a:rPr lang="en-US" dirty="0" err="1"/>
              <a:t>i</a:t>
            </a:r>
            <a:r>
              <a:rPr lang="en-US" dirty="0"/>
              <a:t>=0;i&lt;5;i</a:t>
            </a:r>
            <a:r>
              <a:rPr lang="en-US" dirty="0" smtClean="0"/>
              <a:t>++){</a:t>
            </a:r>
            <a:endParaRPr lang="en-US" dirty="0"/>
          </a:p>
          <a:p>
            <a:pPr marL="0" indent="0">
              <a:buNone/>
            </a:pPr>
            <a:r>
              <a:rPr lang="en-US" dirty="0"/>
              <a:t>		</a:t>
            </a:r>
            <a:r>
              <a:rPr lang="en-US" dirty="0" err="1"/>
              <a:t>scanf</a:t>
            </a:r>
            <a:r>
              <a:rPr lang="en-US" dirty="0"/>
              <a:t>("%</a:t>
            </a:r>
            <a:r>
              <a:rPr lang="en-US" dirty="0" err="1"/>
              <a:t>d",&amp;a</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for(</a:t>
            </a:r>
            <a:r>
              <a:rPr lang="en-US" dirty="0" err="1"/>
              <a:t>i</a:t>
            </a:r>
            <a:r>
              <a:rPr lang="en-US" dirty="0"/>
              <a:t>=0;i&lt;5;i</a:t>
            </a:r>
            <a:r>
              <a:rPr lang="en-US" dirty="0" smtClean="0"/>
              <a:t>++){</a:t>
            </a:r>
            <a:endParaRPr lang="en-US" dirty="0"/>
          </a:p>
          <a:p>
            <a:pPr marL="0" indent="0">
              <a:buNone/>
            </a:pPr>
            <a:r>
              <a:rPr lang="en-US" dirty="0"/>
              <a:t>		sum+=a[</a:t>
            </a:r>
            <a:r>
              <a:rPr lang="en-US" dirty="0" err="1"/>
              <a:t>i</a:t>
            </a:r>
            <a:r>
              <a:rPr lang="en-US" dirty="0"/>
              <a:t>];</a:t>
            </a:r>
          </a:p>
          <a:p>
            <a:pPr marL="0" indent="0">
              <a:buNone/>
            </a:pPr>
            <a:r>
              <a:rPr lang="en-US" dirty="0"/>
              <a:t>	}</a:t>
            </a:r>
          </a:p>
          <a:p>
            <a:pPr marL="0" indent="0">
              <a:buNone/>
            </a:pPr>
            <a:r>
              <a:rPr lang="en-US" dirty="0"/>
              <a:t>	</a:t>
            </a:r>
            <a:r>
              <a:rPr lang="en-US" dirty="0" err="1"/>
              <a:t>avg</a:t>
            </a:r>
            <a:r>
              <a:rPr lang="en-US" dirty="0"/>
              <a:t>=sum/5;</a:t>
            </a:r>
          </a:p>
          <a:p>
            <a:pPr marL="0" indent="0">
              <a:buNone/>
            </a:pPr>
            <a:r>
              <a:rPr lang="en-US" dirty="0"/>
              <a:t>	</a:t>
            </a:r>
            <a:r>
              <a:rPr lang="en-US" dirty="0" err="1"/>
              <a:t>printf</a:t>
            </a:r>
            <a:r>
              <a:rPr lang="en-US" dirty="0"/>
              <a:t>("\</a:t>
            </a:r>
            <a:r>
              <a:rPr lang="en-US" dirty="0" err="1"/>
              <a:t>nsum</a:t>
            </a:r>
            <a:r>
              <a:rPr lang="en-US" dirty="0"/>
              <a:t> is %</a:t>
            </a:r>
            <a:r>
              <a:rPr lang="en-US" dirty="0" err="1"/>
              <a:t>d",sum</a:t>
            </a:r>
            <a:r>
              <a:rPr lang="en-US" dirty="0"/>
              <a:t>);</a:t>
            </a:r>
          </a:p>
          <a:p>
            <a:pPr marL="0" indent="0">
              <a:buNone/>
            </a:pPr>
            <a:r>
              <a:rPr lang="en-US" dirty="0"/>
              <a:t>	</a:t>
            </a:r>
            <a:r>
              <a:rPr lang="en-US" dirty="0" err="1"/>
              <a:t>printf</a:t>
            </a:r>
            <a:r>
              <a:rPr lang="en-US" dirty="0"/>
              <a:t>("\</a:t>
            </a:r>
            <a:r>
              <a:rPr lang="en-US" dirty="0" err="1"/>
              <a:t>naverage</a:t>
            </a:r>
            <a:r>
              <a:rPr lang="en-US" dirty="0"/>
              <a:t> is %d",</a:t>
            </a:r>
            <a:r>
              <a:rPr lang="en-US" dirty="0" err="1"/>
              <a:t>avg</a:t>
            </a:r>
            <a:r>
              <a:rPr lang="en-US" dirty="0" smtClean="0"/>
              <a:t>);</a:t>
            </a:r>
            <a:endParaRPr lang="en-US" dirty="0"/>
          </a:p>
          <a:p>
            <a:pPr marL="0" indent="0">
              <a:buNone/>
            </a:pPr>
            <a:r>
              <a:rPr lang="en-US" dirty="0"/>
              <a:t>}</a:t>
            </a:r>
          </a:p>
        </p:txBody>
      </p:sp>
    </p:spTree>
    <p:extLst>
      <p:ext uri="{BB962C8B-B14F-4D97-AF65-F5344CB8AC3E}">
        <p14:creationId xmlns:p14="http://schemas.microsoft.com/office/powerpoint/2010/main" val="132649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3394</TotalTime>
  <Words>2197</Words>
  <Application>Microsoft Office PowerPoint</Application>
  <PresentationFormat>On-screen Show (4:3)</PresentationFormat>
  <Paragraphs>670</Paragraphs>
  <Slides>66</Slides>
  <Notes>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Unit 6</vt:lpstr>
      <vt:lpstr>Introduction</vt:lpstr>
      <vt:lpstr>PowerPoint Presentation</vt:lpstr>
      <vt:lpstr>PowerPoint Presentation</vt:lpstr>
      <vt:lpstr>How to declare arrays?</vt:lpstr>
      <vt:lpstr>How to initialize an array?</vt:lpstr>
      <vt:lpstr>Elements of an Array and How to access them?</vt:lpstr>
      <vt:lpstr>Loading Data into an Array</vt:lpstr>
      <vt:lpstr>Example</vt:lpstr>
      <vt:lpstr>PowerPoint Presentation</vt:lpstr>
      <vt:lpstr>PowerPoint Presentation</vt:lpstr>
      <vt:lpstr>Sorting array in ascending order</vt:lpstr>
      <vt:lpstr>PowerPoint Presentation</vt:lpstr>
      <vt:lpstr>Second largest element in an array</vt:lpstr>
      <vt:lpstr>PowerPoint Presentation</vt:lpstr>
      <vt:lpstr>Join two array in 3rd array</vt:lpstr>
      <vt:lpstr>PowerPoint Presentation</vt:lpstr>
      <vt:lpstr>To separate odd and even integers in separate arrays</vt:lpstr>
      <vt:lpstr>PowerPoint Presentation</vt:lpstr>
      <vt:lpstr>PowerPoint Presentation</vt:lpstr>
      <vt:lpstr>PowerPoint Presentation</vt:lpstr>
      <vt:lpstr>PowerPoint Presentation</vt:lpstr>
      <vt:lpstr>How to initialize a multidimensional array?</vt:lpstr>
      <vt:lpstr>Matrix Multiplication in c</vt:lpstr>
      <vt:lpstr>PowerPoint Presentation</vt:lpstr>
      <vt:lpstr>PowerPoint Presentation</vt:lpstr>
      <vt:lpstr>PowerPoint Presentation</vt:lpstr>
      <vt:lpstr>Exercises</vt:lpstr>
      <vt:lpstr>Character Array </vt:lpstr>
      <vt:lpstr>Introduction</vt:lpstr>
      <vt:lpstr>How to declare a string?</vt:lpstr>
      <vt:lpstr>How to initialize strings?</vt:lpstr>
      <vt:lpstr>Read and write String from/to the user</vt:lpstr>
      <vt:lpstr>Manipulating string without using string library function</vt:lpstr>
      <vt:lpstr>Find the length of a string</vt:lpstr>
      <vt:lpstr>Copy one string to another</vt:lpstr>
      <vt:lpstr>Reverse the given string</vt:lpstr>
      <vt:lpstr>PowerPoint Presentation</vt:lpstr>
      <vt:lpstr>Find word in sentence</vt:lpstr>
      <vt:lpstr>PowerPoint Presentation</vt:lpstr>
      <vt:lpstr>PowerPoint Presentation</vt:lpstr>
      <vt:lpstr>String Manipulations In C Programming Using Library Functions</vt:lpstr>
      <vt:lpstr>PowerPoint Presentation</vt:lpstr>
      <vt:lpstr>C strlen()</vt:lpstr>
      <vt:lpstr>Example: C strlen() function</vt:lpstr>
      <vt:lpstr>C strcpy()</vt:lpstr>
      <vt:lpstr>Example: C strcpy()</vt:lpstr>
      <vt:lpstr>C strcat()</vt:lpstr>
      <vt:lpstr>Example: C strcat() function</vt:lpstr>
      <vt:lpstr>C strcmp()</vt:lpstr>
      <vt:lpstr>Return Value from strcmp()</vt:lpstr>
      <vt:lpstr>Example: C strcmp() function</vt:lpstr>
      <vt:lpstr>Example: C strrev() function</vt:lpstr>
      <vt:lpstr>Example: Program to Sort Strings in Dictionary Order</vt:lpstr>
      <vt:lpstr>PowerPoint Presentation</vt:lpstr>
      <vt:lpstr>PowerPoint Presentation</vt:lpstr>
      <vt:lpstr>Character Handling Library Function</vt:lpstr>
      <vt:lpstr>PowerPoint Presentation</vt:lpstr>
      <vt:lpstr>PowerPoint Presentation</vt:lpstr>
      <vt:lpstr>String Conversion Functions</vt:lpstr>
      <vt:lpstr>EXAMPLE PROGRAM FOR ATOI() FUNCTION IN C:</vt:lpstr>
      <vt:lpstr>EXAMPLE PROGRAM FOR ATOF() FUNCTION IN C:</vt:lpstr>
      <vt:lpstr>EXAMPLE PROGRAM FOR ATOL() FUNCTION IN C:</vt:lpstr>
      <vt:lpstr>EXAMPLE PROGRAM FOR ITOA () FUNCTION IN C:</vt:lpstr>
      <vt:lpst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Ujjwol Shakya</dc:creator>
  <cp:lastModifiedBy>USER</cp:lastModifiedBy>
  <cp:revision>106</cp:revision>
  <dcterms:created xsi:type="dcterms:W3CDTF">2006-08-16T00:00:00Z</dcterms:created>
  <dcterms:modified xsi:type="dcterms:W3CDTF">2022-05-23T07:57:33Z</dcterms:modified>
</cp:coreProperties>
</file>