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4" r:id="rId11"/>
    <p:sldId id="263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7.1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 smtClean="0"/>
              <a:t>Function </a:t>
            </a:r>
            <a:r>
              <a:rPr lang="en-US" sz="2400" dirty="0"/>
              <a:t>definition contains the block of code to perform a specific task </a:t>
            </a:r>
            <a:endParaRPr lang="en-US" sz="2400" dirty="0" smtClean="0"/>
          </a:p>
          <a:p>
            <a:pPr fontAlgn="base"/>
            <a:r>
              <a:rPr lang="en-US" sz="2400" b="1" dirty="0" smtClean="0"/>
              <a:t>Syntax </a:t>
            </a:r>
            <a:r>
              <a:rPr lang="en-US" sz="2400" b="1" dirty="0"/>
              <a:t>of function definition</a:t>
            </a:r>
          </a:p>
          <a:p>
            <a:pPr marL="400050" lvl="1" indent="0" fontAlgn="base">
              <a:buNone/>
            </a:pPr>
            <a:r>
              <a:rPr lang="en-US" sz="2400" dirty="0" err="1"/>
              <a:t>returnType</a:t>
            </a:r>
            <a:r>
              <a:rPr lang="en-US" sz="2400" dirty="0"/>
              <a:t> </a:t>
            </a:r>
            <a:r>
              <a:rPr lang="en-US" sz="2400" dirty="0" err="1"/>
              <a:t>functionName</a:t>
            </a:r>
            <a:r>
              <a:rPr lang="en-US" sz="2400" dirty="0"/>
              <a:t>(type1 </a:t>
            </a:r>
            <a:r>
              <a:rPr lang="en-US" sz="2400" dirty="0" smtClean="0"/>
              <a:t>arg1</a:t>
            </a:r>
            <a:r>
              <a:rPr lang="en-US" sz="2400" dirty="0"/>
              <a:t>, type2 </a:t>
            </a:r>
            <a:r>
              <a:rPr lang="en-US" sz="2400" dirty="0" smtClean="0"/>
              <a:t>arg2</a:t>
            </a:r>
            <a:r>
              <a:rPr lang="en-US" sz="2400" dirty="0"/>
              <a:t>, ...) </a:t>
            </a:r>
            <a:endParaRPr lang="en-US" sz="2400" dirty="0" smtClean="0"/>
          </a:p>
          <a:p>
            <a:pPr marL="400050" lvl="1" indent="0" fontAlgn="base">
              <a:buNone/>
            </a:pPr>
            <a:r>
              <a:rPr lang="en-US" sz="2400" dirty="0" smtClean="0"/>
              <a:t>{ </a:t>
            </a:r>
          </a:p>
          <a:p>
            <a:pPr marL="400050" lvl="1" indent="0" fontAlgn="base">
              <a:buNone/>
            </a:pPr>
            <a:r>
              <a:rPr lang="en-US" sz="2400" dirty="0"/>
              <a:t>	</a:t>
            </a:r>
            <a:r>
              <a:rPr lang="en-US" sz="2400" dirty="0" smtClean="0"/>
              <a:t>//</a:t>
            </a:r>
            <a:r>
              <a:rPr lang="en-US" sz="2400" dirty="0"/>
              <a:t>body of the function </a:t>
            </a:r>
            <a:endParaRPr lang="en-US" sz="2400" dirty="0" smtClean="0"/>
          </a:p>
          <a:p>
            <a:pPr marL="400050" lvl="1" indent="0" fontAlgn="base">
              <a:buNone/>
            </a:pPr>
            <a:r>
              <a:rPr lang="en-US" sz="2400" dirty="0" smtClean="0"/>
              <a:t>} </a:t>
            </a:r>
            <a:endParaRPr lang="en-US" sz="2400" dirty="0"/>
          </a:p>
          <a:p>
            <a:pPr fontAlgn="base"/>
            <a:r>
              <a:rPr lang="en-US" sz="2400" dirty="0" smtClean="0"/>
              <a:t>When </a:t>
            </a:r>
            <a:r>
              <a:rPr lang="en-US" sz="2400" dirty="0"/>
              <a:t>a function is called, the control of the program is transferred to the function definition. And, the compiler starts executing the codes inside the body of a function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2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Calling a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Control </a:t>
            </a:r>
            <a:r>
              <a:rPr lang="en-US" sz="2400" dirty="0"/>
              <a:t>of the program is transferred to the user-defined function by calling it.</a:t>
            </a:r>
          </a:p>
          <a:p>
            <a:pPr fontAlgn="base"/>
            <a:r>
              <a:rPr lang="en-US" sz="2400" b="1" dirty="0"/>
              <a:t>Syntax of function call</a:t>
            </a:r>
          </a:p>
          <a:p>
            <a:pPr marL="0" indent="0" fontAlgn="base">
              <a:buNone/>
            </a:pPr>
            <a:r>
              <a:rPr lang="en-US" sz="2400" dirty="0" err="1"/>
              <a:t>functionName</a:t>
            </a:r>
            <a:r>
              <a:rPr lang="en-US" sz="2400" dirty="0"/>
              <a:t>(argument1, argument2, </a:t>
            </a:r>
            <a:r>
              <a:rPr lang="en-US" sz="2400" dirty="0" smtClean="0"/>
              <a:t>...);</a:t>
            </a:r>
          </a:p>
          <a:p>
            <a:pPr fontAlgn="base"/>
            <a:r>
              <a:rPr lang="en-US" sz="2400" dirty="0" smtClean="0"/>
              <a:t>For example</a:t>
            </a:r>
          </a:p>
          <a:p>
            <a:pPr marL="400050" lvl="1" indent="0" fontAlgn="base">
              <a:buNone/>
            </a:pPr>
            <a:r>
              <a:rPr lang="en-US" sz="2400" dirty="0"/>
              <a:t>v</a:t>
            </a:r>
            <a:r>
              <a:rPr lang="en-US" sz="2400" dirty="0" smtClean="0"/>
              <a:t>oid main()</a:t>
            </a:r>
          </a:p>
          <a:p>
            <a:pPr marL="400050" lvl="1" indent="0" fontAlgn="base">
              <a:buNone/>
            </a:pPr>
            <a:r>
              <a:rPr lang="en-US" sz="2400" dirty="0" smtClean="0"/>
              <a:t>{</a:t>
            </a:r>
          </a:p>
          <a:p>
            <a:pPr marL="400050" lvl="1" indent="0" fontAlgn="base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addNumbers</a:t>
            </a:r>
            <a:r>
              <a:rPr lang="en-US" sz="2400" dirty="0" smtClean="0"/>
              <a:t>(n1,n2</a:t>
            </a:r>
            <a:r>
              <a:rPr lang="en-US" sz="2400" dirty="0"/>
              <a:t>);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0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Passing arguments to a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dirty="0"/>
              <a:t>In programming, argument refers to the variable passed to the function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In </a:t>
            </a:r>
            <a:r>
              <a:rPr lang="en-US" sz="2400" dirty="0"/>
              <a:t>the above example, two variables n1 and n2 are passed during function call.</a:t>
            </a:r>
          </a:p>
          <a:p>
            <a:pPr fontAlgn="base"/>
            <a:r>
              <a:rPr lang="en-US" sz="2400" dirty="0"/>
              <a:t>The parameters a and b accepts the passed arguments in the function definition. These arguments are called formal parameters of the function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/>
              <a:t>The type of arguments passed to a function and the formal parameters must match, otherwise the compiler throws error.</a:t>
            </a:r>
          </a:p>
          <a:p>
            <a:pPr fontAlgn="base"/>
            <a:r>
              <a:rPr lang="en-US" sz="2400" dirty="0"/>
              <a:t>If n1 is of char type, a also should be of char type. If n2 is of float type, variable b also should be of float type.</a:t>
            </a:r>
          </a:p>
          <a:p>
            <a:pPr fontAlgn="base"/>
            <a:r>
              <a:rPr lang="en-US" sz="2400" dirty="0"/>
              <a:t>A function can also be called without passing an argument.</a:t>
            </a:r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74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6" r="14843" b="1882"/>
          <a:stretch/>
        </p:blipFill>
        <p:spPr bwMode="auto">
          <a:xfrm>
            <a:off x="2209800" y="990600"/>
            <a:ext cx="4591455" cy="5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1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Return </a:t>
            </a:r>
            <a:r>
              <a:rPr lang="en-US" b="1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The </a:t>
            </a:r>
            <a:r>
              <a:rPr lang="en-US" sz="2400" dirty="0"/>
              <a:t>return statement terminates the execution of a function and returns a value to the calling function. </a:t>
            </a:r>
            <a:endParaRPr lang="en-US" sz="2400" dirty="0" smtClean="0"/>
          </a:p>
          <a:p>
            <a:pPr fontAlgn="base"/>
            <a:r>
              <a:rPr lang="en-US" sz="2400" dirty="0" smtClean="0"/>
              <a:t>The </a:t>
            </a:r>
            <a:r>
              <a:rPr lang="en-US" sz="2400" dirty="0"/>
              <a:t>program control is transferred to the calling function after return statement.</a:t>
            </a:r>
          </a:p>
          <a:p>
            <a:pPr fontAlgn="base"/>
            <a:r>
              <a:rPr lang="en-US" sz="2400" dirty="0"/>
              <a:t>In the above example, the value of variable result is returned to the variable </a:t>
            </a:r>
            <a:r>
              <a:rPr lang="en-US" sz="2400" dirty="0" smtClean="0"/>
              <a:t>sum in </a:t>
            </a:r>
            <a:r>
              <a:rPr lang="en-US" sz="2400" dirty="0"/>
              <a:t>the main() function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0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7794"/>
            <a:ext cx="6477000" cy="54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3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 of return </a:t>
            </a:r>
            <a:r>
              <a:rPr lang="en-US" b="1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return (expression); </a:t>
            </a:r>
            <a:endParaRPr lang="en-US" sz="2400" dirty="0" smtClean="0"/>
          </a:p>
          <a:p>
            <a:r>
              <a:rPr lang="en-US" sz="2400" dirty="0"/>
              <a:t>For example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/>
              <a:t>return a; </a:t>
            </a:r>
            <a:endParaRPr lang="en-US" sz="2400" dirty="0" smtClean="0"/>
          </a:p>
          <a:p>
            <a:pPr lvl="1"/>
            <a:r>
              <a:rPr lang="en-US" sz="2400" dirty="0" smtClean="0"/>
              <a:t>return </a:t>
            </a:r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The type of value returned from the function and the return type specified in function prototype and function definition must match.</a:t>
            </a:r>
          </a:p>
        </p:txBody>
      </p:sp>
    </p:spTree>
    <p:extLst>
      <p:ext uri="{BB962C8B-B14F-4D97-AF65-F5344CB8AC3E}">
        <p14:creationId xmlns:p14="http://schemas.microsoft.com/office/powerpoint/2010/main" val="4807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User-defined Functions in C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arguments passed</a:t>
            </a:r>
            <a:r>
              <a:rPr lang="en-US" sz="2400" dirty="0" smtClean="0"/>
              <a:t> and </a:t>
            </a:r>
            <a:r>
              <a:rPr lang="en-US" sz="2400" dirty="0"/>
              <a:t>no return </a:t>
            </a:r>
            <a:r>
              <a:rPr lang="en-US" sz="2400" dirty="0" smtClean="0"/>
              <a:t>value</a:t>
            </a:r>
          </a:p>
          <a:p>
            <a:r>
              <a:rPr lang="en-US" sz="2400" dirty="0"/>
              <a:t>No arguments passed but a return value</a:t>
            </a:r>
          </a:p>
          <a:p>
            <a:r>
              <a:rPr lang="en-US" sz="2400" dirty="0"/>
              <a:t>Argument passed but no return value</a:t>
            </a:r>
          </a:p>
          <a:p>
            <a:r>
              <a:rPr lang="en-US" sz="2400" dirty="0"/>
              <a:t>Argument passed and a return value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4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</a:t>
            </a: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that calls itself is known as a recursive function. And, this technique is known as recursion.</a:t>
            </a:r>
          </a:p>
        </p:txBody>
      </p:sp>
    </p:spTree>
    <p:extLst>
      <p:ext uri="{BB962C8B-B14F-4D97-AF65-F5344CB8AC3E}">
        <p14:creationId xmlns:p14="http://schemas.microsoft.com/office/powerpoint/2010/main" val="20023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recursion works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recurse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... .. ...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recurse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... ..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... .. ...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recurse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... ..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02404"/>
            <a:ext cx="589642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6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is a block of code that performs a specific task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/>
              <a:t>A function is a set of statements that take inputs, do some specific computation and produces output.</a:t>
            </a:r>
          </a:p>
          <a:p>
            <a:pPr fontAlgn="base"/>
            <a:r>
              <a:rPr lang="en-US" sz="2400" dirty="0"/>
              <a:t>The idea is to put some commonly or repeatedly done task together and make a function, so that instead of writing the same code again and again for different inputs, we can call the function.</a:t>
            </a:r>
          </a:p>
          <a:p>
            <a:r>
              <a:rPr lang="en-US" sz="2400" dirty="0" smtClean="0"/>
              <a:t>Function helps in dividing </a:t>
            </a:r>
            <a:r>
              <a:rPr lang="en-US" sz="2400" dirty="0"/>
              <a:t>complex problem into small components makes program easy to understand and use.</a:t>
            </a:r>
          </a:p>
        </p:txBody>
      </p:sp>
    </p:spTree>
    <p:extLst>
      <p:ext uri="{BB962C8B-B14F-4D97-AF65-F5344CB8AC3E}">
        <p14:creationId xmlns:p14="http://schemas.microsoft.com/office/powerpoint/2010/main" val="15096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The recursion continues until some condition is met to prevent it.</a:t>
            </a:r>
          </a:p>
          <a:p>
            <a:pPr fontAlgn="base"/>
            <a:r>
              <a:rPr lang="en-US" sz="2400" dirty="0"/>
              <a:t>To prevent infinite recursion, if...else statement (or similar approach) can be used where one branch makes the recursive call and other doesn't.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31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Sum of Natural Numbers Using </a:t>
            </a:r>
            <a:r>
              <a:rPr lang="en-US" b="1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sum(</a:t>
            </a:r>
            <a:r>
              <a:rPr lang="en-US" sz="2400" dirty="0" err="1"/>
              <a:t>int</a:t>
            </a:r>
            <a:r>
              <a:rPr lang="en-US" sz="2400" dirty="0"/>
              <a:t> n);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number, result;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 a positive integer: ");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("%d", &amp;number);</a:t>
            </a:r>
          </a:p>
          <a:p>
            <a:pPr marL="0" indent="0">
              <a:buNone/>
            </a:pPr>
            <a:r>
              <a:rPr lang="en-US" sz="2400" dirty="0"/>
              <a:t>    result = sum(number);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("sum = %d", result);</a:t>
            </a:r>
          </a:p>
          <a:p>
            <a:pPr marL="0" indent="0">
              <a:buNone/>
            </a:pPr>
            <a:r>
              <a:rPr lang="en-US" sz="2400" dirty="0"/>
              <a:t>    return 0;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77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sum(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num</a:t>
            </a:r>
            <a:r>
              <a:rPr lang="en-US" sz="2400" dirty="0"/>
              <a:t>!=0)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 err="1"/>
              <a:t>num</a:t>
            </a:r>
            <a:r>
              <a:rPr lang="en-US" sz="2400" dirty="0"/>
              <a:t> + sum(num-1); // sum() function calls itself</a:t>
            </a:r>
          </a:p>
          <a:p>
            <a:pPr marL="0" indent="0">
              <a:buNone/>
            </a:pPr>
            <a:r>
              <a:rPr lang="en-US" sz="2400" dirty="0"/>
              <a:t>    else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260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Initially</a:t>
            </a:r>
            <a:r>
              <a:rPr lang="en-US" sz="2400" dirty="0"/>
              <a:t>, the sum() is called from the main() function with number passed as an argument.</a:t>
            </a:r>
          </a:p>
          <a:p>
            <a:pPr fontAlgn="base"/>
            <a:r>
              <a:rPr lang="en-US" sz="2400" dirty="0"/>
              <a:t>Suppose, the value of </a:t>
            </a:r>
            <a:r>
              <a:rPr lang="en-US" sz="2400" dirty="0" err="1"/>
              <a:t>num</a:t>
            </a:r>
            <a:r>
              <a:rPr lang="en-US" sz="2400" dirty="0"/>
              <a:t> is 3 initially. During next function call, 2 is passed to the sum() function. This process continues until </a:t>
            </a:r>
            <a:r>
              <a:rPr lang="en-US" sz="2400" dirty="0" err="1"/>
              <a:t>num</a:t>
            </a:r>
            <a:r>
              <a:rPr lang="en-US" sz="2400" dirty="0"/>
              <a:t> is equal to 0.</a:t>
            </a:r>
          </a:p>
          <a:p>
            <a:pPr fontAlgn="base"/>
            <a:r>
              <a:rPr lang="en-US" sz="2400" dirty="0"/>
              <a:t>When </a:t>
            </a:r>
            <a:r>
              <a:rPr lang="en-US" sz="2400" dirty="0" err="1"/>
              <a:t>num</a:t>
            </a:r>
            <a:r>
              <a:rPr lang="en-US" sz="2400" dirty="0"/>
              <a:t> is equal to 0, the if condition fails and the else part is executed returning the sum of integers to the main() function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19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"/>
            <a:ext cx="4267200" cy="653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51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Advantages and Disadvantages of </a:t>
            </a:r>
            <a:r>
              <a:rPr lang="en-US" sz="3600" b="1" dirty="0" smtClean="0"/>
              <a:t>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 smtClean="0"/>
              <a:t>Recursion </a:t>
            </a:r>
            <a:r>
              <a:rPr lang="en-US" sz="2400" dirty="0"/>
              <a:t>makes program elegant and more readable. However, if performance is vital then, use loops instead as recursion is usually much slower.</a:t>
            </a:r>
          </a:p>
          <a:p>
            <a:pPr fontAlgn="base"/>
            <a:r>
              <a:rPr lang="en-US" sz="2400" dirty="0"/>
              <a:t>Note that, every recursion can be modeled into a loop.</a:t>
            </a:r>
          </a:p>
          <a:p>
            <a:pPr fontAlgn="base"/>
            <a:r>
              <a:rPr lang="en-US" sz="2400" b="1" dirty="0"/>
              <a:t>Recursion Vs Iteration?</a:t>
            </a:r>
            <a:r>
              <a:rPr lang="en-US" sz="2400" dirty="0"/>
              <a:t> Need performance, use loops, however, code might look ugly and hard to read sometimes. Need more elegant and readable code, use recursion, however, you are sacrificing some performance. 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75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pass arrays to a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Passing One-dimensional Array to a Function</a:t>
            </a:r>
          </a:p>
          <a:p>
            <a:pPr fontAlgn="base"/>
            <a:r>
              <a:rPr lang="en-US" sz="2400" dirty="0"/>
              <a:t>Passing a single element of an array to a function is similar to passing variable to a function.</a:t>
            </a:r>
          </a:p>
          <a:p>
            <a:pPr marL="400050" lvl="1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400050" lvl="1" indent="0">
              <a:buNone/>
            </a:pPr>
            <a:r>
              <a:rPr lang="en-US" sz="2400" dirty="0"/>
              <a:t>void display(</a:t>
            </a:r>
            <a:r>
              <a:rPr lang="en-US" sz="2400" dirty="0" err="1"/>
              <a:t>int</a:t>
            </a:r>
            <a:r>
              <a:rPr lang="en-US" sz="2400" dirty="0"/>
              <a:t> age)</a:t>
            </a:r>
          </a:p>
          <a:p>
            <a:pPr marL="400050" lvl="1" indent="0">
              <a:buNone/>
            </a:pPr>
            <a:r>
              <a:rPr lang="en-US" sz="2400" dirty="0"/>
              <a:t>{</a:t>
            </a:r>
          </a:p>
          <a:p>
            <a:pPr marL="400050" lvl="1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("%d", age);</a:t>
            </a:r>
          </a:p>
          <a:p>
            <a:pPr marL="400050" lvl="1" indent="0">
              <a:buNone/>
            </a:pPr>
            <a:r>
              <a:rPr lang="en-US" sz="2400" dirty="0"/>
              <a:t>}</a:t>
            </a:r>
          </a:p>
          <a:p>
            <a:pPr marL="400050" lvl="1" indent="0">
              <a:buNone/>
            </a:pPr>
            <a:r>
              <a:rPr lang="en-US" sz="2400" dirty="0"/>
              <a:t>void main()</a:t>
            </a:r>
          </a:p>
          <a:p>
            <a:pPr marL="400050" lvl="1" indent="0">
              <a:buNone/>
            </a:pPr>
            <a:r>
              <a:rPr lang="en-US" sz="2400" dirty="0"/>
              <a:t>{</a:t>
            </a:r>
          </a:p>
          <a:p>
            <a:pPr marL="400050" lvl="1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a[] = {2, 3, 4};</a:t>
            </a:r>
          </a:p>
          <a:p>
            <a:pPr marL="400050" lvl="1" indent="0">
              <a:buNone/>
            </a:pPr>
            <a:r>
              <a:rPr lang="en-US" sz="2400" dirty="0"/>
              <a:t>    display(a[2]); //Passing array element a[2]</a:t>
            </a:r>
          </a:p>
          <a:p>
            <a:pPr marL="400050" lvl="1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376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Passing an entire array to a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float average(</a:t>
            </a:r>
            <a:r>
              <a:rPr lang="en-US" sz="2400" dirty="0" err="1"/>
              <a:t>int</a:t>
            </a:r>
            <a:r>
              <a:rPr lang="en-US" sz="2400" dirty="0"/>
              <a:t> []);</a:t>
            </a:r>
          </a:p>
          <a:p>
            <a:pPr marL="0" indent="0">
              <a:buNone/>
            </a:pPr>
            <a:r>
              <a:rPr lang="en-US" sz="2400" dirty="0"/>
              <a:t>void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float </a:t>
            </a:r>
            <a:r>
              <a:rPr lang="en-US" sz="2400" dirty="0" err="1"/>
              <a:t>avg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age[] = {23, 55, 22, 5, 40, 18};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avg</a:t>
            </a:r>
            <a:r>
              <a:rPr lang="en-US" sz="2400" dirty="0"/>
              <a:t> = average(age); // Only name of an array is passed as an argument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("Average age = %.2f", </a:t>
            </a:r>
            <a:r>
              <a:rPr lang="en-US" sz="2400" dirty="0" err="1"/>
              <a:t>avg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219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float average(</a:t>
            </a:r>
            <a:r>
              <a:rPr lang="en-US" sz="2400" dirty="0" err="1"/>
              <a:t>int</a:t>
            </a:r>
            <a:r>
              <a:rPr lang="en-US" sz="2400" dirty="0"/>
              <a:t> age[])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i,sum</a:t>
            </a:r>
            <a:r>
              <a:rPr lang="en-US" sz="2400" dirty="0"/>
              <a:t>=0;</a:t>
            </a:r>
          </a:p>
          <a:p>
            <a:pPr marL="0" indent="0">
              <a:buNone/>
            </a:pPr>
            <a:r>
              <a:rPr lang="en-US" sz="2400" dirty="0"/>
              <a:t>	float </a:t>
            </a:r>
            <a:r>
              <a:rPr lang="en-US" sz="2400" dirty="0" err="1"/>
              <a:t>avg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6; ++</a:t>
            </a:r>
            <a:r>
              <a:rPr lang="en-US" sz="2400" dirty="0" err="1"/>
              <a:t>i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		sum += age[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avg</a:t>
            </a:r>
            <a:r>
              <a:rPr lang="en-US" sz="2400" dirty="0"/>
              <a:t> = (float)sum / 6;</a:t>
            </a:r>
          </a:p>
          <a:p>
            <a:pPr marL="0" indent="0">
              <a:buNone/>
            </a:pPr>
            <a:r>
              <a:rPr lang="en-US" sz="2400" dirty="0"/>
              <a:t>	return </a:t>
            </a:r>
            <a:r>
              <a:rPr lang="en-US" sz="2400" dirty="0" err="1"/>
              <a:t>avg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765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/>
              <a:t>Passing Multi-dimensional Arrays to </a:t>
            </a:r>
            <a:r>
              <a:rPr lang="en-US" sz="3200" b="1" dirty="0" smtClean="0"/>
              <a:t>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/>
              <a:t>To </a:t>
            </a:r>
            <a:r>
              <a:rPr lang="en-US" sz="2400" dirty="0"/>
              <a:t>pass multidimensional arrays to a function, only the name of the array is passed (similar to one dimensional array).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displayNumbers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[2][2]);</a:t>
            </a:r>
          </a:p>
          <a:p>
            <a:pPr marL="0" indent="0">
              <a:buNone/>
            </a:pPr>
            <a:r>
              <a:rPr lang="en-US" sz="2400" dirty="0"/>
              <a:t>v</a:t>
            </a:r>
            <a:r>
              <a:rPr lang="en-US" sz="2400" dirty="0" smtClean="0"/>
              <a:t>oid main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[2][2], </a:t>
            </a:r>
            <a:r>
              <a:rPr lang="en-US" sz="2400" dirty="0" err="1"/>
              <a:t>i</a:t>
            </a:r>
            <a:r>
              <a:rPr lang="en-US" sz="2400" dirty="0"/>
              <a:t>, j;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 4 numbers:\n");</a:t>
            </a:r>
          </a:p>
          <a:p>
            <a:pPr marL="0" indent="0">
              <a:buNone/>
            </a:pPr>
            <a:r>
              <a:rPr lang="en-US" sz="2400" dirty="0"/>
              <a:t>    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2;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for (j = 0; j &lt; 2; ++j)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scanf</a:t>
            </a:r>
            <a:r>
              <a:rPr lang="en-US" sz="2400" dirty="0"/>
              <a:t>("%d", &amp;</a:t>
            </a:r>
            <a:r>
              <a:rPr lang="en-US" sz="2400" dirty="0" err="1"/>
              <a:t>num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][j]);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displayNumbers</a:t>
            </a:r>
            <a:r>
              <a:rPr lang="en-US" sz="2400" dirty="0" smtClean="0"/>
              <a:t>(</a:t>
            </a:r>
            <a:r>
              <a:rPr lang="en-US" sz="2400" dirty="0" err="1" smtClean="0"/>
              <a:t>num</a:t>
            </a:r>
            <a:r>
              <a:rPr lang="en-US" sz="2400" dirty="0" smtClean="0"/>
              <a:t>);</a:t>
            </a:r>
            <a:r>
              <a:rPr lang="en-US" sz="2400" dirty="0"/>
              <a:t> // passing multi-dimensional array to a </a:t>
            </a:r>
            <a:r>
              <a:rPr lang="en-US" sz="2400" dirty="0" smtClean="0"/>
              <a:t>function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67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Depending </a:t>
            </a:r>
            <a:r>
              <a:rPr lang="en-US" sz="2400" dirty="0"/>
              <a:t>on whether a function is defined by the user or already included in C compilers, there are two types of functions in C programming</a:t>
            </a:r>
          </a:p>
          <a:p>
            <a:pPr fontAlgn="base"/>
            <a:r>
              <a:rPr lang="en-US" sz="2400" dirty="0"/>
              <a:t>There are two types of function in C programming:</a:t>
            </a:r>
          </a:p>
          <a:p>
            <a:pPr lvl="1" fontAlgn="base"/>
            <a:r>
              <a:rPr lang="en-US" sz="2400" dirty="0"/>
              <a:t>Standard library functions</a:t>
            </a:r>
          </a:p>
          <a:p>
            <a:pPr lvl="1" fontAlgn="base"/>
            <a:r>
              <a:rPr lang="en-US" sz="2400" dirty="0"/>
              <a:t>User defined functions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displayNumbers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[2][2])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j;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("Displaying:\n");</a:t>
            </a:r>
          </a:p>
          <a:p>
            <a:pPr marL="0" indent="0">
              <a:buNone/>
            </a:pPr>
            <a:r>
              <a:rPr lang="en-US" sz="2400" dirty="0"/>
              <a:t>    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2;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for (j = 0; j &lt; 2; ++j)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printf</a:t>
            </a:r>
            <a:r>
              <a:rPr lang="en-US" sz="2400" dirty="0"/>
              <a:t>("%d\n", </a:t>
            </a:r>
            <a:r>
              <a:rPr lang="en-US" sz="2400" dirty="0" err="1"/>
              <a:t>num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22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Standard library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/>
              <a:t>The standard library functions are built-in functions in C programming to handle tasks such as mathematical computations, I/O processing, string handling etc.</a:t>
            </a:r>
          </a:p>
          <a:p>
            <a:pPr fontAlgn="base"/>
            <a:r>
              <a:rPr lang="en-US" sz="2400" dirty="0"/>
              <a:t>These functions are defined in the header file. When you include the header file, these functions are available for use. For example:</a:t>
            </a:r>
          </a:p>
          <a:p>
            <a:pPr fontAlgn="base"/>
            <a:r>
              <a:rPr lang="en-US" sz="2400" dirty="0"/>
              <a:t>The </a:t>
            </a:r>
            <a:r>
              <a:rPr lang="en-US" sz="2400" dirty="0" err="1"/>
              <a:t>printf</a:t>
            </a:r>
            <a:r>
              <a:rPr lang="en-US" sz="2400" dirty="0"/>
              <a:t>() is a standard library function to send formatted output to the screen (display output on the screen). This function is defined in "</a:t>
            </a:r>
            <a:r>
              <a:rPr lang="en-US" sz="2400" dirty="0" err="1"/>
              <a:t>stdio.h</a:t>
            </a:r>
            <a:r>
              <a:rPr lang="en-US" sz="2400" dirty="0"/>
              <a:t>" header file.</a:t>
            </a:r>
          </a:p>
          <a:p>
            <a:pPr fontAlgn="base"/>
            <a:r>
              <a:rPr lang="en-US" sz="2400" dirty="0"/>
              <a:t>There are other numerous library functions defined under "</a:t>
            </a:r>
            <a:r>
              <a:rPr lang="en-US" sz="2400" dirty="0" err="1"/>
              <a:t>stdio.h</a:t>
            </a:r>
            <a:r>
              <a:rPr lang="en-US" sz="2400" dirty="0"/>
              <a:t>", such as </a:t>
            </a:r>
            <a:r>
              <a:rPr lang="en-US" sz="2400" dirty="0" err="1"/>
              <a:t>scanf</a:t>
            </a:r>
            <a:r>
              <a:rPr lang="en-US" sz="2400" dirty="0"/>
              <a:t>(), </a:t>
            </a:r>
            <a:r>
              <a:rPr lang="en-US" sz="2400" dirty="0" err="1"/>
              <a:t>fprintf</a:t>
            </a:r>
            <a:r>
              <a:rPr lang="en-US" sz="2400" dirty="0"/>
              <a:t>(), </a:t>
            </a:r>
            <a:r>
              <a:rPr lang="en-US" sz="2400" dirty="0" err="1"/>
              <a:t>getchar</a:t>
            </a:r>
            <a:r>
              <a:rPr lang="en-US" sz="2400" dirty="0"/>
              <a:t>() etc. Once you include "</a:t>
            </a:r>
            <a:r>
              <a:rPr lang="en-US" sz="2400" dirty="0" err="1"/>
              <a:t>stdio.h</a:t>
            </a:r>
            <a:r>
              <a:rPr lang="en-US" sz="2400" dirty="0"/>
              <a:t>" in your program, all these functions are available for use.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4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User-defined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Functions </a:t>
            </a:r>
            <a:r>
              <a:rPr lang="en-US" sz="2400" dirty="0"/>
              <a:t>created by the user are called user-defined functions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User defined function has basically following characteristics</a:t>
            </a:r>
          </a:p>
          <a:p>
            <a:pPr lvl="1" fontAlgn="base"/>
            <a:r>
              <a:rPr lang="en-US" sz="2400" dirty="0" smtClean="0"/>
              <a:t>A function is named with unique name</a:t>
            </a:r>
          </a:p>
          <a:p>
            <a:pPr lvl="1" fontAlgn="base"/>
            <a:r>
              <a:rPr lang="en-US" sz="2400" dirty="0" smtClean="0"/>
              <a:t>A function performs a specific task</a:t>
            </a:r>
          </a:p>
          <a:p>
            <a:pPr lvl="1" fontAlgn="base"/>
            <a:r>
              <a:rPr lang="en-US" sz="2400" dirty="0" smtClean="0"/>
              <a:t>A function is independent</a:t>
            </a:r>
          </a:p>
          <a:p>
            <a:pPr lvl="1" fontAlgn="base"/>
            <a:r>
              <a:rPr lang="en-US" sz="2400" dirty="0" smtClean="0"/>
              <a:t>A function may receive values from the calling program (caller)</a:t>
            </a:r>
          </a:p>
          <a:p>
            <a:pPr lvl="1" fontAlgn="base"/>
            <a:r>
              <a:rPr lang="en-US" sz="2400" dirty="0" smtClean="0"/>
              <a:t>A function may return a value to the calling program 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8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addNumbers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b);         // function prototype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n1,n2,sum;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("Enters two numbers: ");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("%d %d",&amp;n1,&amp;n2);</a:t>
            </a:r>
          </a:p>
          <a:p>
            <a:pPr marL="0" indent="0">
              <a:buNone/>
            </a:pPr>
            <a:r>
              <a:rPr lang="en-US" sz="2400" dirty="0"/>
              <a:t>    sum = </a:t>
            </a:r>
            <a:r>
              <a:rPr lang="en-US" sz="2400" dirty="0" err="1"/>
              <a:t>addNumbers</a:t>
            </a:r>
            <a:r>
              <a:rPr lang="en-US" sz="2400" dirty="0"/>
              <a:t>(n1, n2);        // function call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("sum = %</a:t>
            </a:r>
            <a:r>
              <a:rPr lang="en-US" sz="2400" dirty="0" err="1"/>
              <a:t>d",sum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5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addNumbers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a,int</a:t>
            </a:r>
            <a:r>
              <a:rPr lang="en-US" sz="2400" dirty="0"/>
              <a:t> b)         // function definition  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result;</a:t>
            </a:r>
          </a:p>
          <a:p>
            <a:pPr marL="0" indent="0">
              <a:buNone/>
            </a:pPr>
            <a:r>
              <a:rPr lang="en-US" sz="2400" dirty="0"/>
              <a:t>    result = </a:t>
            </a:r>
            <a:r>
              <a:rPr lang="en-US" sz="2400" dirty="0" err="1"/>
              <a:t>a+b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return result;                  // return statement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85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Function prototype</a:t>
            </a:r>
          </a:p>
          <a:p>
            <a:pPr fontAlgn="base"/>
            <a:r>
              <a:rPr lang="en-US" sz="2400" dirty="0"/>
              <a:t>A function prototype is simply the declaration of a function that specifies function's name, parameters and return type. It doesn't contain function body.</a:t>
            </a:r>
          </a:p>
          <a:p>
            <a:pPr fontAlgn="base"/>
            <a:r>
              <a:rPr lang="en-US" sz="2400" dirty="0"/>
              <a:t>A function prototype gives information to the compiler that the function may later be used in the program.</a:t>
            </a:r>
          </a:p>
          <a:p>
            <a:r>
              <a:rPr lang="en-US" sz="2400" b="1" dirty="0"/>
              <a:t>Syntax of function prototype</a:t>
            </a:r>
          </a:p>
          <a:p>
            <a:r>
              <a:rPr lang="en-US" sz="2400" dirty="0" err="1"/>
              <a:t>returnType</a:t>
            </a:r>
            <a:r>
              <a:rPr lang="en-US" sz="2400" dirty="0"/>
              <a:t> </a:t>
            </a:r>
            <a:r>
              <a:rPr lang="en-US" sz="2400" dirty="0" err="1"/>
              <a:t>functionName</a:t>
            </a:r>
            <a:r>
              <a:rPr lang="en-US" sz="2400" dirty="0"/>
              <a:t>(type1 argument1, type2 argument2</a:t>
            </a:r>
            <a:r>
              <a:rPr lang="en-US" sz="2400" dirty="0" smtClean="0"/>
              <a:t>,...);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5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For example</a:t>
            </a:r>
          </a:p>
          <a:p>
            <a:pPr marL="0" indent="0" fontAlgn="base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addNumbers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a,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b); </a:t>
            </a:r>
            <a:endParaRPr lang="en-US" sz="2400" dirty="0" smtClean="0">
              <a:solidFill>
                <a:srgbClr val="FF0000"/>
              </a:solidFill>
            </a:endParaRPr>
          </a:p>
          <a:p>
            <a:pPr fontAlgn="base"/>
            <a:r>
              <a:rPr lang="en-US" sz="2400" dirty="0" smtClean="0"/>
              <a:t>It is </a:t>
            </a:r>
            <a:r>
              <a:rPr lang="en-US" sz="2400" dirty="0"/>
              <a:t>the function prototype which provides following information to the compiler:</a:t>
            </a:r>
          </a:p>
          <a:p>
            <a:pPr fontAlgn="base"/>
            <a:r>
              <a:rPr lang="en-US" sz="2400" dirty="0"/>
              <a:t>name of the function is </a:t>
            </a:r>
            <a:r>
              <a:rPr lang="en-US" sz="2400" dirty="0" err="1"/>
              <a:t>addNumbers</a:t>
            </a:r>
            <a:r>
              <a:rPr lang="en-US" sz="2400" dirty="0"/>
              <a:t>()</a:t>
            </a:r>
          </a:p>
          <a:p>
            <a:pPr fontAlgn="base"/>
            <a:r>
              <a:rPr lang="en-US" sz="2400" dirty="0"/>
              <a:t>return type of the function is </a:t>
            </a:r>
            <a:r>
              <a:rPr lang="en-US" sz="2400" dirty="0" err="1"/>
              <a:t>int</a:t>
            </a:r>
            <a:endParaRPr lang="en-US" sz="2400" dirty="0"/>
          </a:p>
          <a:p>
            <a:pPr fontAlgn="base"/>
            <a:r>
              <a:rPr lang="en-US" sz="2400" dirty="0"/>
              <a:t>two arguments of type </a:t>
            </a:r>
            <a:r>
              <a:rPr lang="en-US" sz="2400" dirty="0" err="1"/>
              <a:t>int</a:t>
            </a:r>
            <a:r>
              <a:rPr lang="en-US" sz="2400" dirty="0"/>
              <a:t> are passed to the function</a:t>
            </a:r>
          </a:p>
          <a:p>
            <a:pPr fontAlgn="base"/>
            <a:r>
              <a:rPr lang="en-US" sz="2400" dirty="0"/>
              <a:t>The function prototype is not needed if the user-defined function is defined before the main() function.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53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1008</Words>
  <Application>Microsoft Office PowerPoint</Application>
  <PresentationFormat>On-screen Show (4:3)</PresentationFormat>
  <Paragraphs>193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Unit 7.1</vt:lpstr>
      <vt:lpstr>Introduction</vt:lpstr>
      <vt:lpstr>Types of function</vt:lpstr>
      <vt:lpstr>Standard library functions</vt:lpstr>
      <vt:lpstr>User-defined function</vt:lpstr>
      <vt:lpstr>Example</vt:lpstr>
      <vt:lpstr>PowerPoint Presentation</vt:lpstr>
      <vt:lpstr>Function Components</vt:lpstr>
      <vt:lpstr>PowerPoint Presentation</vt:lpstr>
      <vt:lpstr>Function definition</vt:lpstr>
      <vt:lpstr>Calling a function</vt:lpstr>
      <vt:lpstr>Passing arguments to a function</vt:lpstr>
      <vt:lpstr>PowerPoint Presentation</vt:lpstr>
      <vt:lpstr>Return Statement</vt:lpstr>
      <vt:lpstr>PowerPoint Presentation</vt:lpstr>
      <vt:lpstr>Syntax of return statement</vt:lpstr>
      <vt:lpstr>Types of User-defined Functions in C Programming</vt:lpstr>
      <vt:lpstr>C Recursion</vt:lpstr>
      <vt:lpstr>How recursion works?</vt:lpstr>
      <vt:lpstr>PowerPoint Presentation</vt:lpstr>
      <vt:lpstr>Sum of Natural Numbers Using Recursion</vt:lpstr>
      <vt:lpstr>PowerPoint Presentation</vt:lpstr>
      <vt:lpstr>PowerPoint Presentation</vt:lpstr>
      <vt:lpstr>PowerPoint Presentation</vt:lpstr>
      <vt:lpstr>Advantages and Disadvantages of Recursion</vt:lpstr>
      <vt:lpstr>How to pass arrays to a function</vt:lpstr>
      <vt:lpstr>Passing an entire array to a function</vt:lpstr>
      <vt:lpstr>PowerPoint Presentation</vt:lpstr>
      <vt:lpstr>Passing Multi-dimensional Arrays to Function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Ujjwol Shakya</dc:creator>
  <cp:lastModifiedBy>USER</cp:lastModifiedBy>
  <cp:revision>87</cp:revision>
  <dcterms:created xsi:type="dcterms:W3CDTF">2006-08-16T00:00:00Z</dcterms:created>
  <dcterms:modified xsi:type="dcterms:W3CDTF">2022-06-21T00:51:28Z</dcterms:modified>
</cp:coreProperties>
</file>