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3" r:id="rId6"/>
    <p:sldId id="260" r:id="rId7"/>
    <p:sldId id="304" r:id="rId8"/>
    <p:sldId id="305" r:id="rId9"/>
    <p:sldId id="261" r:id="rId10"/>
    <p:sldId id="281" r:id="rId11"/>
    <p:sldId id="262" r:id="rId12"/>
    <p:sldId id="277" r:id="rId13"/>
    <p:sldId id="263" r:id="rId14"/>
    <p:sldId id="280" r:id="rId15"/>
    <p:sldId id="282" r:id="rId16"/>
    <p:sldId id="283" r:id="rId17"/>
    <p:sldId id="284" r:id="rId18"/>
    <p:sldId id="285" r:id="rId19"/>
    <p:sldId id="286" r:id="rId20"/>
    <p:sldId id="287" r:id="rId21"/>
    <p:sldId id="288" r:id="rId22"/>
    <p:sldId id="289" r:id="rId23"/>
    <p:sldId id="290" r:id="rId24"/>
    <p:sldId id="291" r:id="rId25"/>
    <p:sldId id="292" r:id="rId26"/>
    <p:sldId id="297" r:id="rId27"/>
    <p:sldId id="298" r:id="rId28"/>
    <p:sldId id="294" r:id="rId29"/>
    <p:sldId id="295" r:id="rId30"/>
    <p:sldId id="264" r:id="rId31"/>
    <p:sldId id="265" r:id="rId32"/>
    <p:sldId id="266" r:id="rId33"/>
    <p:sldId id="267" r:id="rId34"/>
    <p:sldId id="268" r:id="rId35"/>
    <p:sldId id="269" r:id="rId36"/>
    <p:sldId id="272" r:id="rId37"/>
    <p:sldId id="296" r:id="rId38"/>
    <p:sldId id="273" r:id="rId39"/>
    <p:sldId id="274" r:id="rId40"/>
    <p:sldId id="275" r:id="rId41"/>
    <p:sldId id="276" r:id="rId42"/>
    <p:sldId id="299" r:id="rId43"/>
    <p:sldId id="300" r:id="rId44"/>
    <p:sldId id="301" r:id="rId45"/>
    <p:sldId id="302" r:id="rId46"/>
    <p:sldId id="30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a:t>
            </a:r>
            <a:r>
              <a:rPr lang="en-US" dirty="0" smtClean="0"/>
              <a:t>8.1</a:t>
            </a:r>
            <a:endParaRPr lang="en-US" dirty="0"/>
          </a:p>
        </p:txBody>
      </p:sp>
      <p:sp>
        <p:nvSpPr>
          <p:cNvPr id="3" name="Subtitle 2"/>
          <p:cNvSpPr>
            <a:spLocks noGrp="1"/>
          </p:cNvSpPr>
          <p:nvPr>
            <p:ph type="subTitle" idx="1"/>
          </p:nvPr>
        </p:nvSpPr>
        <p:spPr/>
        <p:txBody>
          <a:bodyPr/>
          <a:lstStyle/>
          <a:p>
            <a:r>
              <a:rPr lang="en-US" dirty="0"/>
              <a:t>Pointer </a:t>
            </a:r>
          </a:p>
        </p:txBody>
      </p:sp>
    </p:spTree>
    <p:extLst>
      <p:ext uri="{BB962C8B-B14F-4D97-AF65-F5344CB8AC3E}">
        <p14:creationId xmlns:p14="http://schemas.microsoft.com/office/powerpoint/2010/main" val="4265164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t>#include&lt;</a:t>
            </a:r>
            <a:r>
              <a:rPr lang="en-US" sz="2400" dirty="0" err="1"/>
              <a:t>stdio.h</a:t>
            </a:r>
            <a:r>
              <a:rPr lang="en-US" sz="2400" dirty="0"/>
              <a:t>&gt;</a:t>
            </a:r>
          </a:p>
          <a:p>
            <a:pPr marL="0" indent="0">
              <a:buNone/>
            </a:pPr>
            <a:r>
              <a:rPr lang="en-US" sz="2400" dirty="0"/>
              <a:t>void main()</a:t>
            </a:r>
          </a:p>
          <a:p>
            <a:pPr marL="0" indent="0">
              <a:buNone/>
            </a:pPr>
            <a:r>
              <a:rPr lang="en-US" sz="2400" dirty="0"/>
              <a:t>{</a:t>
            </a:r>
          </a:p>
          <a:p>
            <a:pPr marL="0" indent="0">
              <a:buNone/>
            </a:pPr>
            <a:r>
              <a:rPr lang="en-US" sz="2400" dirty="0"/>
              <a:t>	</a:t>
            </a:r>
            <a:r>
              <a:rPr lang="en-US" sz="2400" dirty="0" err="1"/>
              <a:t>int</a:t>
            </a:r>
            <a:r>
              <a:rPr lang="en-US" sz="2400" dirty="0"/>
              <a:t> b=100,*p;</a:t>
            </a:r>
          </a:p>
          <a:p>
            <a:pPr marL="0" indent="0">
              <a:buNone/>
            </a:pPr>
            <a:r>
              <a:rPr lang="en-US" sz="2400" dirty="0"/>
              <a:t>	p=&amp;b;</a:t>
            </a:r>
          </a:p>
          <a:p>
            <a:pPr marL="0" indent="0">
              <a:buNone/>
            </a:pPr>
            <a:r>
              <a:rPr lang="en-US" sz="2400" dirty="0"/>
              <a:t>	</a:t>
            </a:r>
            <a:r>
              <a:rPr lang="en-US" sz="2400" dirty="0" err="1"/>
              <a:t>printf</a:t>
            </a:r>
            <a:r>
              <a:rPr lang="en-US" sz="2400" dirty="0"/>
              <a:t>("\</a:t>
            </a:r>
            <a:r>
              <a:rPr lang="en-US" sz="2400" dirty="0" err="1"/>
              <a:t>n%d</a:t>
            </a:r>
            <a:r>
              <a:rPr lang="en-US" sz="2400" dirty="0"/>
              <a:t>",b);</a:t>
            </a:r>
          </a:p>
          <a:p>
            <a:pPr marL="0" indent="0">
              <a:buNone/>
            </a:pPr>
            <a:r>
              <a:rPr lang="en-US" sz="2400" dirty="0"/>
              <a:t>	</a:t>
            </a:r>
            <a:r>
              <a:rPr lang="en-US" sz="2400" dirty="0" err="1"/>
              <a:t>printf</a:t>
            </a:r>
            <a:r>
              <a:rPr lang="en-US" sz="2400" dirty="0"/>
              <a:t>("\</a:t>
            </a:r>
            <a:r>
              <a:rPr lang="en-US" sz="2400" dirty="0" err="1"/>
              <a:t>n%u</a:t>
            </a:r>
            <a:r>
              <a:rPr lang="en-US" sz="2400" dirty="0"/>
              <a:t>",&amp;b</a:t>
            </a:r>
            <a:r>
              <a:rPr lang="en-US" sz="2400" dirty="0" smtClean="0"/>
              <a:t>);</a:t>
            </a:r>
          </a:p>
          <a:p>
            <a:pPr marL="0" indent="0">
              <a:buNone/>
            </a:pPr>
            <a:endParaRPr lang="en-US" sz="2400" dirty="0"/>
          </a:p>
          <a:p>
            <a:pPr marL="0" indent="0">
              <a:buNone/>
            </a:pPr>
            <a:r>
              <a:rPr lang="en-US" sz="2400" dirty="0"/>
              <a:t>	</a:t>
            </a:r>
            <a:r>
              <a:rPr lang="en-US" sz="2400" dirty="0" err="1"/>
              <a:t>printf</a:t>
            </a:r>
            <a:r>
              <a:rPr lang="en-US" sz="2400" dirty="0"/>
              <a:t>("\</a:t>
            </a:r>
            <a:r>
              <a:rPr lang="en-US" sz="2400" dirty="0" err="1"/>
              <a:t>n%u</a:t>
            </a:r>
            <a:r>
              <a:rPr lang="en-US" sz="2400" dirty="0"/>
              <a:t>",p);</a:t>
            </a:r>
          </a:p>
          <a:p>
            <a:pPr marL="0" indent="0">
              <a:buNone/>
            </a:pPr>
            <a:r>
              <a:rPr lang="en-US" sz="2400" dirty="0"/>
              <a:t>	</a:t>
            </a:r>
            <a:r>
              <a:rPr lang="en-US" sz="2400" dirty="0" err="1"/>
              <a:t>printf</a:t>
            </a:r>
            <a:r>
              <a:rPr lang="en-US" sz="2400" dirty="0"/>
              <a:t>("\</a:t>
            </a:r>
            <a:r>
              <a:rPr lang="en-US" sz="2400" dirty="0" err="1"/>
              <a:t>n%d</a:t>
            </a:r>
            <a:r>
              <a:rPr lang="en-US" sz="2400" dirty="0"/>
              <a:t>",*p);</a:t>
            </a:r>
          </a:p>
          <a:p>
            <a:pPr marL="0" indent="0">
              <a:buNone/>
            </a:pPr>
            <a:r>
              <a:rPr lang="en-US" sz="2400" dirty="0"/>
              <a:t>}</a:t>
            </a:r>
          </a:p>
        </p:txBody>
      </p:sp>
    </p:spTree>
    <p:extLst>
      <p:ext uri="{BB962C8B-B14F-4D97-AF65-F5344CB8AC3E}">
        <p14:creationId xmlns:p14="http://schemas.microsoft.com/office/powerpoint/2010/main" val="1637295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a:t>Example: How Pointer Works</a:t>
            </a:r>
            <a:r>
              <a:rPr lang="en-US" b="1" dirty="0" smtClean="0"/>
              <a:t>?</a:t>
            </a:r>
            <a:endParaRPr lang="en-US" dirty="0"/>
          </a:p>
        </p:txBody>
      </p:sp>
      <p:sp>
        <p:nvSpPr>
          <p:cNvPr id="3" name="Content Placeholder 2"/>
          <p:cNvSpPr>
            <a:spLocks noGrp="1"/>
          </p:cNvSpPr>
          <p:nvPr>
            <p:ph idx="1"/>
          </p:nvPr>
        </p:nvSpPr>
        <p:spPr>
          <a:xfrm>
            <a:off x="457200" y="914400"/>
            <a:ext cx="8229600" cy="4525963"/>
          </a:xfrm>
        </p:spPr>
        <p:txBody>
          <a:bodyPr>
            <a:noAutofit/>
          </a:bodyPr>
          <a:lstStyle/>
          <a:p>
            <a:pPr marL="0" indent="0" fontAlgn="base">
              <a:buNone/>
            </a:pPr>
            <a:r>
              <a:rPr lang="en-US" sz="2400" dirty="0"/>
              <a:t>#include &lt;</a:t>
            </a:r>
            <a:r>
              <a:rPr lang="en-US" sz="2400" dirty="0" err="1"/>
              <a:t>stdio.h</a:t>
            </a:r>
            <a:r>
              <a:rPr lang="en-US" sz="2400" dirty="0"/>
              <a:t>&gt;</a:t>
            </a:r>
          </a:p>
          <a:p>
            <a:pPr marL="0" indent="0" fontAlgn="base">
              <a:buNone/>
            </a:pPr>
            <a:r>
              <a:rPr lang="en-US" sz="2400" dirty="0" err="1"/>
              <a:t>int</a:t>
            </a:r>
            <a:r>
              <a:rPr lang="en-US" sz="2400" dirty="0"/>
              <a:t> main()</a:t>
            </a:r>
          </a:p>
          <a:p>
            <a:pPr marL="0" indent="0" fontAlgn="base">
              <a:buNone/>
            </a:pPr>
            <a:r>
              <a:rPr lang="en-US" sz="2400" dirty="0"/>
              <a:t>{</a:t>
            </a:r>
          </a:p>
          <a:p>
            <a:pPr marL="0" indent="0" fontAlgn="base">
              <a:buNone/>
            </a:pPr>
            <a:r>
              <a:rPr lang="en-US" sz="2400" dirty="0" err="1"/>
              <a:t>int</a:t>
            </a:r>
            <a:r>
              <a:rPr lang="en-US" sz="2400" dirty="0"/>
              <a:t>* pc, c;</a:t>
            </a:r>
          </a:p>
          <a:p>
            <a:pPr marL="0" indent="0" fontAlgn="base">
              <a:buNone/>
            </a:pPr>
            <a:r>
              <a:rPr lang="en-US" sz="2400" dirty="0"/>
              <a:t>c = 22;</a:t>
            </a:r>
          </a:p>
          <a:p>
            <a:pPr marL="0" indent="0" fontAlgn="base">
              <a:buNone/>
            </a:pPr>
            <a:r>
              <a:rPr lang="en-US" sz="2400" dirty="0" err="1"/>
              <a:t>printf</a:t>
            </a:r>
            <a:r>
              <a:rPr lang="en-US" sz="2400" dirty="0"/>
              <a:t>("Address of c: %u\n", &amp;c);</a:t>
            </a:r>
          </a:p>
          <a:p>
            <a:pPr marL="0" indent="0" fontAlgn="base">
              <a:buNone/>
            </a:pPr>
            <a:r>
              <a:rPr lang="en-US" sz="2400" dirty="0" err="1"/>
              <a:t>printf</a:t>
            </a:r>
            <a:r>
              <a:rPr lang="en-US" sz="2400" dirty="0"/>
              <a:t>("Value of c: %d\n\n", c);</a:t>
            </a:r>
          </a:p>
          <a:p>
            <a:pPr marL="0" indent="0" fontAlgn="base">
              <a:buNone/>
            </a:pPr>
            <a:r>
              <a:rPr lang="en-US" sz="2400" dirty="0"/>
              <a:t>pc = &amp;c;</a:t>
            </a:r>
          </a:p>
          <a:p>
            <a:pPr marL="0" indent="0" fontAlgn="base">
              <a:buNone/>
            </a:pPr>
            <a:r>
              <a:rPr lang="en-US" sz="2400" dirty="0" err="1"/>
              <a:t>printf</a:t>
            </a:r>
            <a:r>
              <a:rPr lang="en-US" sz="2400" dirty="0"/>
              <a:t>("Address of pointer pc: %u\n", pc);</a:t>
            </a:r>
          </a:p>
          <a:p>
            <a:pPr marL="0" indent="0" fontAlgn="base">
              <a:buNone/>
            </a:pPr>
            <a:r>
              <a:rPr lang="en-US" sz="2400" dirty="0" err="1"/>
              <a:t>printf</a:t>
            </a:r>
            <a:r>
              <a:rPr lang="en-US" sz="2400" dirty="0"/>
              <a:t>("Content of pointer pc: %d\n\n", *pc);</a:t>
            </a:r>
          </a:p>
          <a:p>
            <a:pPr marL="0" indent="0" fontAlgn="base">
              <a:buNone/>
            </a:pPr>
            <a:r>
              <a:rPr lang="en-US" sz="2400" dirty="0"/>
              <a:t>c = 11;</a:t>
            </a:r>
          </a:p>
          <a:p>
            <a:pPr marL="0" indent="0" fontAlgn="base">
              <a:buNone/>
            </a:pPr>
            <a:r>
              <a:rPr lang="en-US" sz="2400" dirty="0" err="1"/>
              <a:t>printf</a:t>
            </a:r>
            <a:r>
              <a:rPr lang="en-US" sz="2400" dirty="0"/>
              <a:t>("Address of pointer pc: %u\n", pc);</a:t>
            </a:r>
          </a:p>
          <a:p>
            <a:pPr marL="0" indent="0" fontAlgn="base">
              <a:buNone/>
            </a:pPr>
            <a:r>
              <a:rPr lang="en-US" sz="2400" dirty="0" err="1"/>
              <a:t>printf</a:t>
            </a:r>
            <a:r>
              <a:rPr lang="en-US" sz="2400" dirty="0"/>
              <a:t>("Content of pointer pc: %d\n\n", *pc</a:t>
            </a:r>
            <a:r>
              <a:rPr lang="en-US" sz="2400" dirty="0" smtClean="0"/>
              <a:t>);</a:t>
            </a:r>
            <a:endParaRPr lang="en-US" sz="2400" dirty="0"/>
          </a:p>
        </p:txBody>
      </p:sp>
    </p:spTree>
    <p:extLst>
      <p:ext uri="{BB962C8B-B14F-4D97-AF65-F5344CB8AC3E}">
        <p14:creationId xmlns:p14="http://schemas.microsoft.com/office/powerpoint/2010/main" val="2116422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4525963"/>
          </a:xfrm>
        </p:spPr>
        <p:txBody>
          <a:bodyPr>
            <a:noAutofit/>
          </a:bodyPr>
          <a:lstStyle/>
          <a:p>
            <a:pPr marL="0" indent="0" fontAlgn="base">
              <a:buNone/>
            </a:pPr>
            <a:r>
              <a:rPr lang="en-US" sz="2400" dirty="0"/>
              <a:t>*pc = 2;</a:t>
            </a:r>
          </a:p>
          <a:p>
            <a:pPr marL="0" indent="0" fontAlgn="base">
              <a:buNone/>
            </a:pPr>
            <a:r>
              <a:rPr lang="en-US" sz="2400" dirty="0" err="1"/>
              <a:t>printf</a:t>
            </a:r>
            <a:r>
              <a:rPr lang="en-US" sz="2400" dirty="0"/>
              <a:t>("Address of c: %u\n", &amp;c);</a:t>
            </a:r>
          </a:p>
          <a:p>
            <a:pPr marL="0" indent="0" fontAlgn="base">
              <a:buNone/>
            </a:pPr>
            <a:r>
              <a:rPr lang="en-US" sz="2400" dirty="0" err="1"/>
              <a:t>printf</a:t>
            </a:r>
            <a:r>
              <a:rPr lang="en-US" sz="2400" dirty="0"/>
              <a:t>("Value of c: %d\n\n", c);</a:t>
            </a:r>
          </a:p>
          <a:p>
            <a:pPr marL="0" indent="0" fontAlgn="base">
              <a:buNone/>
            </a:pPr>
            <a:r>
              <a:rPr lang="en-US" sz="2400" dirty="0"/>
              <a:t>return 0;</a:t>
            </a:r>
          </a:p>
          <a:p>
            <a:pPr marL="0" indent="0" fontAlgn="base">
              <a:buNone/>
            </a:pPr>
            <a:r>
              <a:rPr lang="en-US" sz="2400" dirty="0"/>
              <a:t>}</a:t>
            </a:r>
          </a:p>
          <a:p>
            <a:pPr fontAlgn="base"/>
            <a:r>
              <a:rPr lang="en-US" sz="2400" b="1" dirty="0"/>
              <a:t>Output</a:t>
            </a:r>
            <a:endParaRPr lang="en-US" sz="2400" dirty="0"/>
          </a:p>
          <a:p>
            <a:pPr marL="0" indent="0">
              <a:buNone/>
            </a:pPr>
            <a:r>
              <a:rPr lang="en-US" sz="2400" dirty="0"/>
              <a:t>Address of c: 2686784 </a:t>
            </a:r>
            <a:endParaRPr lang="en-US" sz="2400" dirty="0" smtClean="0"/>
          </a:p>
          <a:p>
            <a:pPr marL="0" indent="0">
              <a:buNone/>
            </a:pPr>
            <a:r>
              <a:rPr lang="en-US" sz="2400" dirty="0" smtClean="0"/>
              <a:t>Value </a:t>
            </a:r>
            <a:r>
              <a:rPr lang="en-US" sz="2400" dirty="0"/>
              <a:t>of c: 22 </a:t>
            </a:r>
            <a:endParaRPr lang="en-US" sz="2400" dirty="0" smtClean="0"/>
          </a:p>
          <a:p>
            <a:pPr marL="0" indent="0">
              <a:buNone/>
            </a:pPr>
            <a:r>
              <a:rPr lang="en-US" sz="2400" dirty="0" smtClean="0"/>
              <a:t>Address </a:t>
            </a:r>
            <a:r>
              <a:rPr lang="en-US" sz="2400" dirty="0"/>
              <a:t>of pointer pc: 2686784 </a:t>
            </a:r>
            <a:endParaRPr lang="en-US" sz="2400" dirty="0" smtClean="0"/>
          </a:p>
          <a:p>
            <a:pPr marL="0" indent="0">
              <a:buNone/>
            </a:pPr>
            <a:r>
              <a:rPr lang="en-US" sz="2400" dirty="0" smtClean="0"/>
              <a:t>Content </a:t>
            </a:r>
            <a:r>
              <a:rPr lang="en-US" sz="2400" dirty="0"/>
              <a:t>of pointer pc: 22 </a:t>
            </a:r>
            <a:endParaRPr lang="en-US" sz="2400" dirty="0" smtClean="0"/>
          </a:p>
          <a:p>
            <a:pPr marL="0" indent="0">
              <a:buNone/>
            </a:pPr>
            <a:r>
              <a:rPr lang="en-US" sz="2400" dirty="0" smtClean="0"/>
              <a:t>Address </a:t>
            </a:r>
            <a:r>
              <a:rPr lang="en-US" sz="2400" dirty="0"/>
              <a:t>of pointer pc: 2686784 </a:t>
            </a:r>
            <a:endParaRPr lang="en-US" sz="2400" dirty="0" smtClean="0"/>
          </a:p>
          <a:p>
            <a:pPr marL="0" indent="0">
              <a:buNone/>
            </a:pPr>
            <a:r>
              <a:rPr lang="en-US" sz="2400" dirty="0" smtClean="0"/>
              <a:t>Content </a:t>
            </a:r>
            <a:r>
              <a:rPr lang="en-US" sz="2400" dirty="0"/>
              <a:t>of pointer pc: 11 </a:t>
            </a:r>
            <a:endParaRPr lang="en-US" sz="2400" dirty="0" smtClean="0"/>
          </a:p>
          <a:p>
            <a:pPr marL="0" indent="0">
              <a:buNone/>
            </a:pPr>
            <a:r>
              <a:rPr lang="en-US" sz="2400" dirty="0" smtClean="0"/>
              <a:t>Address </a:t>
            </a:r>
            <a:r>
              <a:rPr lang="en-US" sz="2400" dirty="0"/>
              <a:t>of c: 2686784 </a:t>
            </a:r>
            <a:endParaRPr lang="en-US" sz="2400" dirty="0" smtClean="0"/>
          </a:p>
          <a:p>
            <a:pPr marL="0" indent="0">
              <a:buNone/>
            </a:pPr>
            <a:r>
              <a:rPr lang="en-US" sz="2400" dirty="0" smtClean="0"/>
              <a:t>Value </a:t>
            </a:r>
            <a:r>
              <a:rPr lang="en-US" sz="2400" dirty="0"/>
              <a:t>of c: 2</a:t>
            </a:r>
          </a:p>
          <a:p>
            <a:endParaRPr lang="en-US" sz="2400" dirty="0"/>
          </a:p>
        </p:txBody>
      </p:sp>
    </p:spTree>
    <p:extLst>
      <p:ext uri="{BB962C8B-B14F-4D97-AF65-F5344CB8AC3E}">
        <p14:creationId xmlns:p14="http://schemas.microsoft.com/office/powerpoint/2010/main" val="1040602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b="1" dirty="0"/>
              <a:t>Common mistakes when working with </a:t>
            </a:r>
            <a:r>
              <a:rPr lang="en-US" sz="3200" b="1" dirty="0" smtClean="0"/>
              <a:t>pointers</a:t>
            </a:r>
            <a:endParaRPr lang="en-US" sz="3200" dirty="0"/>
          </a:p>
        </p:txBody>
      </p:sp>
      <p:sp>
        <p:nvSpPr>
          <p:cNvPr id="3" name="Content Placeholder 2"/>
          <p:cNvSpPr>
            <a:spLocks noGrp="1"/>
          </p:cNvSpPr>
          <p:nvPr>
            <p:ph idx="1"/>
          </p:nvPr>
        </p:nvSpPr>
        <p:spPr>
          <a:xfrm>
            <a:off x="457200" y="1143000"/>
            <a:ext cx="8229600" cy="5562600"/>
          </a:xfrm>
        </p:spPr>
        <p:txBody>
          <a:bodyPr>
            <a:normAutofit fontScale="62500" lnSpcReduction="20000"/>
          </a:bodyPr>
          <a:lstStyle/>
          <a:p>
            <a:pPr marL="0" indent="0" fontAlgn="base">
              <a:buNone/>
            </a:pPr>
            <a:r>
              <a:rPr lang="en-US" dirty="0" smtClean="0"/>
              <a:t>Suppose</a:t>
            </a:r>
            <a:r>
              <a:rPr lang="en-US" dirty="0"/>
              <a:t>, you want pointer pc to point to the address of c. Then,</a:t>
            </a:r>
          </a:p>
          <a:p>
            <a:pPr marL="0" indent="0" fontAlgn="base">
              <a:buNone/>
            </a:pPr>
            <a:endParaRPr lang="en-US" dirty="0" smtClean="0"/>
          </a:p>
          <a:p>
            <a:pPr marL="0" indent="0" fontAlgn="base">
              <a:buNone/>
            </a:pPr>
            <a:r>
              <a:rPr lang="en-US" dirty="0" err="1" smtClean="0"/>
              <a:t>int</a:t>
            </a:r>
            <a:r>
              <a:rPr lang="en-US" dirty="0" smtClean="0"/>
              <a:t> </a:t>
            </a:r>
            <a:r>
              <a:rPr lang="en-US" dirty="0"/>
              <a:t>c, *pc;</a:t>
            </a:r>
          </a:p>
          <a:p>
            <a:pPr marL="0" indent="0" fontAlgn="base">
              <a:buNone/>
            </a:pPr>
            <a:endParaRPr lang="en-US" dirty="0" smtClean="0"/>
          </a:p>
          <a:p>
            <a:pPr marL="0" indent="0" fontAlgn="base">
              <a:buNone/>
            </a:pPr>
            <a:r>
              <a:rPr lang="en-US" dirty="0" smtClean="0"/>
              <a:t>// </a:t>
            </a:r>
            <a:r>
              <a:rPr lang="en-US" dirty="0"/>
              <a:t>Wrong! pc is address whereas, </a:t>
            </a:r>
            <a:r>
              <a:rPr lang="en-US" dirty="0" smtClean="0"/>
              <a:t>c </a:t>
            </a:r>
            <a:r>
              <a:rPr lang="en-US" dirty="0"/>
              <a:t>is not an address.</a:t>
            </a:r>
          </a:p>
          <a:p>
            <a:pPr marL="0" indent="0" fontAlgn="base">
              <a:buNone/>
            </a:pPr>
            <a:r>
              <a:rPr lang="en-US" dirty="0" smtClean="0"/>
              <a:t>pc </a:t>
            </a:r>
            <a:r>
              <a:rPr lang="en-US" dirty="0"/>
              <a:t>= c; </a:t>
            </a:r>
          </a:p>
          <a:p>
            <a:pPr marL="0" indent="0" fontAlgn="base">
              <a:buNone/>
            </a:pPr>
            <a:endParaRPr lang="en-US" dirty="0" smtClean="0"/>
          </a:p>
          <a:p>
            <a:pPr marL="0" indent="0" fontAlgn="base">
              <a:buNone/>
            </a:pPr>
            <a:r>
              <a:rPr lang="en-US" dirty="0" smtClean="0"/>
              <a:t>// </a:t>
            </a:r>
            <a:r>
              <a:rPr lang="en-US" dirty="0"/>
              <a:t>Wrong! *pc is the value pointed by address whereas, </a:t>
            </a:r>
            <a:r>
              <a:rPr lang="en-US" dirty="0" smtClean="0"/>
              <a:t>&amp;</a:t>
            </a:r>
            <a:r>
              <a:rPr lang="en-US" dirty="0"/>
              <a:t>c is an address.</a:t>
            </a:r>
          </a:p>
          <a:p>
            <a:pPr marL="0" indent="0" fontAlgn="base">
              <a:buNone/>
            </a:pPr>
            <a:r>
              <a:rPr lang="en-US" dirty="0" smtClean="0"/>
              <a:t>*</a:t>
            </a:r>
            <a:r>
              <a:rPr lang="en-US" dirty="0"/>
              <a:t>pc = &amp;c; </a:t>
            </a:r>
          </a:p>
          <a:p>
            <a:pPr marL="0" indent="0" fontAlgn="base">
              <a:buNone/>
            </a:pPr>
            <a:endParaRPr lang="en-US" dirty="0" smtClean="0"/>
          </a:p>
          <a:p>
            <a:pPr marL="0" indent="0" fontAlgn="base">
              <a:buNone/>
            </a:pPr>
            <a:r>
              <a:rPr lang="en-US" dirty="0" smtClean="0"/>
              <a:t>// </a:t>
            </a:r>
            <a:r>
              <a:rPr lang="en-US" dirty="0"/>
              <a:t>Correct! pc is an address and, </a:t>
            </a:r>
            <a:r>
              <a:rPr lang="en-US" dirty="0" smtClean="0"/>
              <a:t>&amp;</a:t>
            </a:r>
            <a:r>
              <a:rPr lang="en-US" dirty="0"/>
              <a:t>c is also an address.</a:t>
            </a:r>
          </a:p>
          <a:p>
            <a:pPr marL="0" indent="0" fontAlgn="base">
              <a:buNone/>
            </a:pPr>
            <a:r>
              <a:rPr lang="en-US" dirty="0" smtClean="0"/>
              <a:t>pc </a:t>
            </a:r>
            <a:r>
              <a:rPr lang="en-US" dirty="0"/>
              <a:t>= &amp;c; </a:t>
            </a:r>
          </a:p>
          <a:p>
            <a:pPr marL="0" indent="0" fontAlgn="base">
              <a:buNone/>
            </a:pPr>
            <a:endParaRPr lang="en-US" dirty="0" smtClean="0"/>
          </a:p>
          <a:p>
            <a:pPr marL="0" indent="0" fontAlgn="base">
              <a:buNone/>
            </a:pPr>
            <a:r>
              <a:rPr lang="en-US" dirty="0" smtClean="0"/>
              <a:t>// </a:t>
            </a:r>
            <a:r>
              <a:rPr lang="en-US" dirty="0"/>
              <a:t>Correct! *pc is the value pointed by address and, </a:t>
            </a:r>
            <a:endParaRPr lang="en-US" dirty="0" smtClean="0"/>
          </a:p>
          <a:p>
            <a:pPr marL="0" indent="0" fontAlgn="base">
              <a:buNone/>
            </a:pPr>
            <a:r>
              <a:rPr lang="en-US" dirty="0" smtClean="0"/>
              <a:t>// c is also a value (not address).</a:t>
            </a:r>
          </a:p>
          <a:p>
            <a:pPr marL="0" indent="0" fontAlgn="base">
              <a:buNone/>
            </a:pPr>
            <a:r>
              <a:rPr lang="en-US" dirty="0" smtClean="0"/>
              <a:t>*</a:t>
            </a:r>
            <a:r>
              <a:rPr lang="en-US" dirty="0"/>
              <a:t>pc = </a:t>
            </a:r>
            <a:r>
              <a:rPr lang="en-US"/>
              <a:t>c</a:t>
            </a:r>
            <a:r>
              <a:rPr lang="en-US" smtClean="0"/>
              <a:t>;</a:t>
            </a:r>
            <a:endParaRPr lang="en-US" dirty="0"/>
          </a:p>
        </p:txBody>
      </p:sp>
    </p:spTree>
    <p:extLst>
      <p:ext uri="{BB962C8B-B14F-4D97-AF65-F5344CB8AC3E}">
        <p14:creationId xmlns:p14="http://schemas.microsoft.com/office/powerpoint/2010/main" val="660804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two numbers using pointer</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#include&lt;</a:t>
            </a:r>
            <a:r>
              <a:rPr lang="en-US" dirty="0" err="1"/>
              <a:t>stdio.h</a:t>
            </a:r>
            <a:r>
              <a:rPr lang="en-US" dirty="0"/>
              <a:t>&gt;</a:t>
            </a:r>
          </a:p>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a:t>
            </a:r>
            <a:r>
              <a:rPr lang="en-US" dirty="0" err="1"/>
              <a:t>a,b,sum</a:t>
            </a:r>
            <a:r>
              <a:rPr lang="en-US" dirty="0"/>
              <a:t>;</a:t>
            </a:r>
          </a:p>
          <a:p>
            <a:pPr marL="0" indent="0">
              <a:buNone/>
            </a:pPr>
            <a:r>
              <a:rPr lang="en-US" dirty="0"/>
              <a:t>	</a:t>
            </a:r>
            <a:r>
              <a:rPr lang="en-US" dirty="0" err="1"/>
              <a:t>int</a:t>
            </a:r>
            <a:r>
              <a:rPr lang="en-US" dirty="0"/>
              <a:t> *pa,*</a:t>
            </a:r>
            <a:r>
              <a:rPr lang="en-US" dirty="0" err="1"/>
              <a:t>pb</a:t>
            </a:r>
            <a:r>
              <a:rPr lang="en-US" dirty="0"/>
              <a:t>;</a:t>
            </a:r>
          </a:p>
          <a:p>
            <a:pPr marL="0" indent="0">
              <a:buNone/>
            </a:pPr>
            <a:r>
              <a:rPr lang="en-US" dirty="0"/>
              <a:t>	</a:t>
            </a:r>
            <a:r>
              <a:rPr lang="en-US" dirty="0" err="1"/>
              <a:t>printf</a:t>
            </a:r>
            <a:r>
              <a:rPr lang="en-US" dirty="0"/>
              <a:t>("enter two numbers");</a:t>
            </a:r>
          </a:p>
          <a:p>
            <a:pPr marL="0" indent="0">
              <a:buNone/>
            </a:pPr>
            <a:r>
              <a:rPr lang="en-US" dirty="0"/>
              <a:t>	</a:t>
            </a:r>
            <a:r>
              <a:rPr lang="en-US" dirty="0" err="1"/>
              <a:t>scanf</a:t>
            </a:r>
            <a:r>
              <a:rPr lang="en-US" dirty="0"/>
              <a:t>("%</a:t>
            </a:r>
            <a:r>
              <a:rPr lang="en-US" dirty="0" err="1"/>
              <a:t>d%d</a:t>
            </a:r>
            <a:r>
              <a:rPr lang="en-US" dirty="0"/>
              <a:t>",&amp;</a:t>
            </a:r>
            <a:r>
              <a:rPr lang="en-US" dirty="0" err="1"/>
              <a:t>a,&amp;b</a:t>
            </a:r>
            <a:r>
              <a:rPr lang="en-US" dirty="0"/>
              <a:t>);</a:t>
            </a:r>
          </a:p>
          <a:p>
            <a:pPr marL="0" indent="0">
              <a:buNone/>
            </a:pPr>
            <a:r>
              <a:rPr lang="en-US" dirty="0"/>
              <a:t>	pa=&amp;a;</a:t>
            </a:r>
          </a:p>
          <a:p>
            <a:pPr marL="0" indent="0">
              <a:buNone/>
            </a:pPr>
            <a:r>
              <a:rPr lang="en-US" dirty="0"/>
              <a:t>	</a:t>
            </a:r>
            <a:r>
              <a:rPr lang="en-US" dirty="0" err="1"/>
              <a:t>pb</a:t>
            </a:r>
            <a:r>
              <a:rPr lang="en-US" dirty="0"/>
              <a:t>=&amp;b;</a:t>
            </a:r>
          </a:p>
          <a:p>
            <a:pPr marL="0" indent="0">
              <a:buNone/>
            </a:pPr>
            <a:r>
              <a:rPr lang="en-US" dirty="0"/>
              <a:t>	sum=*pa+*</a:t>
            </a:r>
            <a:r>
              <a:rPr lang="en-US" dirty="0" err="1"/>
              <a:t>pb</a:t>
            </a:r>
            <a:r>
              <a:rPr lang="en-US" dirty="0"/>
              <a:t>;</a:t>
            </a:r>
          </a:p>
          <a:p>
            <a:pPr marL="0" indent="0">
              <a:buNone/>
            </a:pPr>
            <a:r>
              <a:rPr lang="en-US" dirty="0"/>
              <a:t>	</a:t>
            </a:r>
            <a:r>
              <a:rPr lang="en-US" dirty="0" err="1"/>
              <a:t>printf</a:t>
            </a:r>
            <a:r>
              <a:rPr lang="en-US" dirty="0"/>
              <a:t>("the sum is %</a:t>
            </a:r>
            <a:r>
              <a:rPr lang="en-US" dirty="0" err="1"/>
              <a:t>d",sum</a:t>
            </a:r>
            <a:r>
              <a:rPr lang="en-US" dirty="0"/>
              <a:t>);</a:t>
            </a:r>
          </a:p>
          <a:p>
            <a:pPr marL="0" indent="0">
              <a:buNone/>
            </a:pPr>
            <a:r>
              <a:rPr lang="en-US" dirty="0"/>
              <a:t>}</a:t>
            </a:r>
          </a:p>
        </p:txBody>
      </p:sp>
    </p:spTree>
    <p:extLst>
      <p:ext uri="{BB962C8B-B14F-4D97-AF65-F5344CB8AC3E}">
        <p14:creationId xmlns:p14="http://schemas.microsoft.com/office/powerpoint/2010/main" val="2459078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Swaping</a:t>
            </a:r>
            <a:r>
              <a:rPr lang="en-US" dirty="0" smtClean="0"/>
              <a:t> pointer variable</a:t>
            </a:r>
            <a:endParaRPr lang="en-US" dirty="0"/>
          </a:p>
        </p:txBody>
      </p:sp>
      <p:sp>
        <p:nvSpPr>
          <p:cNvPr id="3" name="Content Placeholder 2"/>
          <p:cNvSpPr>
            <a:spLocks noGrp="1"/>
          </p:cNvSpPr>
          <p:nvPr>
            <p:ph idx="1"/>
          </p:nvPr>
        </p:nvSpPr>
        <p:spPr>
          <a:xfrm>
            <a:off x="457200" y="1371600"/>
            <a:ext cx="8229600" cy="4525963"/>
          </a:xfrm>
        </p:spPr>
        <p:txBody>
          <a:bodyPr>
            <a:noAutofit/>
          </a:bodyPr>
          <a:lstStyle/>
          <a:p>
            <a:pPr marL="0" indent="0">
              <a:buNone/>
            </a:pPr>
            <a:r>
              <a:rPr lang="en-US" sz="2200" dirty="0"/>
              <a:t>#include&lt;</a:t>
            </a:r>
            <a:r>
              <a:rPr lang="en-US" sz="2200" dirty="0" err="1"/>
              <a:t>stdio.h</a:t>
            </a:r>
            <a:r>
              <a:rPr lang="en-US" sz="2200" dirty="0"/>
              <a:t>&gt;</a:t>
            </a:r>
          </a:p>
          <a:p>
            <a:pPr marL="0" indent="0">
              <a:buNone/>
            </a:pPr>
            <a:r>
              <a:rPr lang="en-US" sz="2200" dirty="0"/>
              <a:t>void main()</a:t>
            </a:r>
          </a:p>
          <a:p>
            <a:pPr marL="0" indent="0">
              <a:buNone/>
            </a:pPr>
            <a:r>
              <a:rPr lang="en-US" sz="2200" dirty="0"/>
              <a:t>{</a:t>
            </a:r>
          </a:p>
          <a:p>
            <a:pPr marL="0" indent="0">
              <a:buNone/>
            </a:pPr>
            <a:r>
              <a:rPr lang="en-US" sz="2200" dirty="0"/>
              <a:t>	</a:t>
            </a:r>
            <a:r>
              <a:rPr lang="en-US" sz="2200" dirty="0" err="1"/>
              <a:t>int</a:t>
            </a:r>
            <a:r>
              <a:rPr lang="en-US" sz="2200" dirty="0"/>
              <a:t> </a:t>
            </a:r>
            <a:r>
              <a:rPr lang="en-US" sz="2200" dirty="0" err="1"/>
              <a:t>a,b,sum</a:t>
            </a:r>
            <a:r>
              <a:rPr lang="en-US" sz="2200" dirty="0"/>
              <a:t>;</a:t>
            </a:r>
          </a:p>
          <a:p>
            <a:pPr marL="0" indent="0">
              <a:buNone/>
            </a:pPr>
            <a:r>
              <a:rPr lang="en-US" sz="2200" dirty="0"/>
              <a:t>	</a:t>
            </a:r>
            <a:r>
              <a:rPr lang="en-US" sz="2200" dirty="0" err="1"/>
              <a:t>int</a:t>
            </a:r>
            <a:r>
              <a:rPr lang="en-US" sz="2200" dirty="0"/>
              <a:t> *pa,*</a:t>
            </a:r>
            <a:r>
              <a:rPr lang="en-US" sz="2200" dirty="0" err="1"/>
              <a:t>pb</a:t>
            </a:r>
            <a:r>
              <a:rPr lang="en-US" sz="2200" dirty="0"/>
              <a:t>,*temp;</a:t>
            </a:r>
          </a:p>
          <a:p>
            <a:pPr marL="0" indent="0">
              <a:buNone/>
            </a:pPr>
            <a:r>
              <a:rPr lang="en-US" sz="2200" dirty="0"/>
              <a:t>	</a:t>
            </a:r>
            <a:r>
              <a:rPr lang="en-US" sz="2200" dirty="0" err="1"/>
              <a:t>printf</a:t>
            </a:r>
            <a:r>
              <a:rPr lang="en-US" sz="2200" dirty="0"/>
              <a:t>("enter two numbers");</a:t>
            </a:r>
          </a:p>
          <a:p>
            <a:pPr marL="0" indent="0">
              <a:buNone/>
            </a:pPr>
            <a:r>
              <a:rPr lang="en-US" sz="2200" dirty="0"/>
              <a:t>	</a:t>
            </a:r>
            <a:r>
              <a:rPr lang="en-US" sz="2200" dirty="0" err="1"/>
              <a:t>scanf</a:t>
            </a:r>
            <a:r>
              <a:rPr lang="en-US" sz="2200" dirty="0"/>
              <a:t>("%</a:t>
            </a:r>
            <a:r>
              <a:rPr lang="en-US" sz="2200" dirty="0" err="1"/>
              <a:t>d%d</a:t>
            </a:r>
            <a:r>
              <a:rPr lang="en-US" sz="2200" dirty="0"/>
              <a:t>",&amp;</a:t>
            </a:r>
            <a:r>
              <a:rPr lang="en-US" sz="2200" dirty="0" err="1"/>
              <a:t>a,&amp;b</a:t>
            </a:r>
            <a:r>
              <a:rPr lang="en-US" sz="2200" dirty="0"/>
              <a:t>);</a:t>
            </a:r>
          </a:p>
          <a:p>
            <a:pPr marL="0" indent="0">
              <a:buNone/>
            </a:pPr>
            <a:r>
              <a:rPr lang="en-US" sz="2200" dirty="0"/>
              <a:t>	pa=&amp;a;</a:t>
            </a:r>
          </a:p>
          <a:p>
            <a:pPr marL="0" indent="0">
              <a:buNone/>
            </a:pPr>
            <a:r>
              <a:rPr lang="en-US" sz="2200" dirty="0"/>
              <a:t>	</a:t>
            </a:r>
            <a:r>
              <a:rPr lang="en-US" sz="2200" dirty="0" err="1"/>
              <a:t>pb</a:t>
            </a:r>
            <a:r>
              <a:rPr lang="en-US" sz="2200" dirty="0"/>
              <a:t>=&amp;b;</a:t>
            </a:r>
          </a:p>
          <a:p>
            <a:pPr marL="0" indent="0">
              <a:buNone/>
            </a:pPr>
            <a:r>
              <a:rPr lang="en-US" sz="2200" dirty="0"/>
              <a:t>	</a:t>
            </a:r>
          </a:p>
          <a:p>
            <a:pPr marL="0" indent="0">
              <a:buNone/>
            </a:pPr>
            <a:r>
              <a:rPr lang="en-US" sz="2200" dirty="0"/>
              <a:t>	</a:t>
            </a:r>
            <a:r>
              <a:rPr lang="en-US" sz="2200" dirty="0" err="1"/>
              <a:t>printf</a:t>
            </a:r>
            <a:r>
              <a:rPr lang="en-US" sz="2200" dirty="0"/>
              <a:t>("\</a:t>
            </a:r>
            <a:r>
              <a:rPr lang="en-US" sz="2200" dirty="0" err="1"/>
              <a:t>nbefore</a:t>
            </a:r>
            <a:r>
              <a:rPr lang="en-US" sz="2200" dirty="0"/>
              <a:t> swapping");</a:t>
            </a:r>
          </a:p>
          <a:p>
            <a:pPr marL="0" indent="0">
              <a:buNone/>
            </a:pPr>
            <a:r>
              <a:rPr lang="en-US" sz="2200" dirty="0"/>
              <a:t>	</a:t>
            </a:r>
            <a:r>
              <a:rPr lang="en-US" sz="2200" dirty="0" err="1"/>
              <a:t>printf</a:t>
            </a:r>
            <a:r>
              <a:rPr lang="en-US" sz="2200" dirty="0"/>
              <a:t>("\n1st number is %d",*pa);</a:t>
            </a:r>
          </a:p>
          <a:p>
            <a:pPr marL="0" indent="0">
              <a:buNone/>
            </a:pPr>
            <a:r>
              <a:rPr lang="en-US" sz="2200" dirty="0"/>
              <a:t>	</a:t>
            </a:r>
            <a:r>
              <a:rPr lang="en-US" sz="2200" dirty="0" err="1"/>
              <a:t>printf</a:t>
            </a:r>
            <a:r>
              <a:rPr lang="en-US" sz="2200" dirty="0"/>
              <a:t>("\n2nd number is %d",*</a:t>
            </a:r>
            <a:r>
              <a:rPr lang="en-US" sz="2200" dirty="0" err="1"/>
              <a:t>pb</a:t>
            </a:r>
            <a:r>
              <a:rPr lang="en-US" sz="2200" dirty="0"/>
              <a:t>);</a:t>
            </a:r>
          </a:p>
          <a:p>
            <a:pPr marL="0" indent="0">
              <a:buNone/>
            </a:pPr>
            <a:r>
              <a:rPr lang="en-US" sz="2200" dirty="0"/>
              <a:t>	</a:t>
            </a:r>
          </a:p>
        </p:txBody>
      </p:sp>
    </p:spTree>
    <p:extLst>
      <p:ext uri="{BB962C8B-B14F-4D97-AF65-F5344CB8AC3E}">
        <p14:creationId xmlns:p14="http://schemas.microsoft.com/office/powerpoint/2010/main" val="987160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smtClean="0"/>
              <a:t>	temp=pa</a:t>
            </a:r>
            <a:r>
              <a:rPr lang="en-US" sz="2400" dirty="0"/>
              <a:t>;</a:t>
            </a:r>
          </a:p>
          <a:p>
            <a:pPr marL="0" indent="0">
              <a:buNone/>
            </a:pPr>
            <a:r>
              <a:rPr lang="en-US" sz="2400" dirty="0"/>
              <a:t>	pa=</a:t>
            </a:r>
            <a:r>
              <a:rPr lang="en-US" sz="2400" dirty="0" err="1"/>
              <a:t>pb</a:t>
            </a:r>
            <a:r>
              <a:rPr lang="en-US" sz="2400" dirty="0"/>
              <a:t>;</a:t>
            </a:r>
          </a:p>
          <a:p>
            <a:pPr marL="0" indent="0">
              <a:buNone/>
            </a:pPr>
            <a:r>
              <a:rPr lang="en-US" sz="2400" dirty="0"/>
              <a:t>	</a:t>
            </a:r>
            <a:r>
              <a:rPr lang="en-US" sz="2400" dirty="0" err="1"/>
              <a:t>pb</a:t>
            </a:r>
            <a:r>
              <a:rPr lang="en-US" sz="2400" dirty="0"/>
              <a:t>=temp;</a:t>
            </a:r>
          </a:p>
          <a:p>
            <a:pPr marL="0" indent="0">
              <a:buNone/>
            </a:pPr>
            <a:r>
              <a:rPr lang="en-US" sz="2400" dirty="0"/>
              <a:t>	</a:t>
            </a:r>
            <a:r>
              <a:rPr lang="en-US" sz="2400" dirty="0" err="1"/>
              <a:t>printf</a:t>
            </a:r>
            <a:r>
              <a:rPr lang="en-US" sz="2400" dirty="0"/>
              <a:t>("\</a:t>
            </a:r>
            <a:r>
              <a:rPr lang="en-US" sz="2400" dirty="0" err="1"/>
              <a:t>nafter</a:t>
            </a:r>
            <a:r>
              <a:rPr lang="en-US" sz="2400" dirty="0"/>
              <a:t> swapping");</a:t>
            </a:r>
          </a:p>
          <a:p>
            <a:pPr marL="0" indent="0">
              <a:buNone/>
            </a:pPr>
            <a:r>
              <a:rPr lang="en-US" sz="2400" dirty="0"/>
              <a:t>	</a:t>
            </a:r>
            <a:r>
              <a:rPr lang="en-US" sz="2400" dirty="0" err="1"/>
              <a:t>printf</a:t>
            </a:r>
            <a:r>
              <a:rPr lang="en-US" sz="2400" dirty="0"/>
              <a:t>("\n1st number is %d",*pa);</a:t>
            </a:r>
          </a:p>
          <a:p>
            <a:pPr marL="0" indent="0">
              <a:buNone/>
            </a:pPr>
            <a:r>
              <a:rPr lang="en-US" sz="2400" dirty="0"/>
              <a:t>	</a:t>
            </a:r>
            <a:r>
              <a:rPr lang="en-US" sz="2400" dirty="0" err="1"/>
              <a:t>printf</a:t>
            </a:r>
            <a:r>
              <a:rPr lang="en-US" sz="2400" dirty="0"/>
              <a:t>("\n2nd number is %d",*</a:t>
            </a:r>
            <a:r>
              <a:rPr lang="en-US" sz="2400" dirty="0" err="1"/>
              <a:t>pb</a:t>
            </a:r>
            <a:r>
              <a:rPr lang="en-US" sz="2400" dirty="0"/>
              <a:t>);</a:t>
            </a:r>
          </a:p>
          <a:p>
            <a:pPr marL="0" indent="0">
              <a:buNone/>
            </a:pPr>
            <a:endParaRPr lang="en-US" sz="2400" dirty="0"/>
          </a:p>
          <a:p>
            <a:pPr marL="0" indent="0">
              <a:buNone/>
            </a:pPr>
            <a:r>
              <a:rPr lang="en-US" sz="2400" dirty="0"/>
              <a:t>}</a:t>
            </a:r>
          </a:p>
          <a:p>
            <a:endParaRPr lang="en-US" sz="2400" dirty="0"/>
          </a:p>
        </p:txBody>
      </p:sp>
    </p:spTree>
    <p:extLst>
      <p:ext uri="{BB962C8B-B14F-4D97-AF65-F5344CB8AC3E}">
        <p14:creationId xmlns:p14="http://schemas.microsoft.com/office/powerpoint/2010/main" val="1769755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pointer to functions</a:t>
            </a:r>
            <a:endParaRPr lang="en-US" dirty="0"/>
          </a:p>
        </p:txBody>
      </p:sp>
      <p:sp>
        <p:nvSpPr>
          <p:cNvPr id="3" name="Content Placeholder 2"/>
          <p:cNvSpPr>
            <a:spLocks noGrp="1"/>
          </p:cNvSpPr>
          <p:nvPr>
            <p:ph idx="1"/>
          </p:nvPr>
        </p:nvSpPr>
        <p:spPr/>
        <p:txBody>
          <a:bodyPr>
            <a:normAutofit/>
          </a:bodyPr>
          <a:lstStyle/>
          <a:p>
            <a:r>
              <a:rPr lang="en-US" sz="2400" dirty="0" smtClean="0"/>
              <a:t>A pointer can be passed to a function as an arguments</a:t>
            </a:r>
          </a:p>
          <a:p>
            <a:r>
              <a:rPr lang="en-US" sz="2400" dirty="0" smtClean="0"/>
              <a:t>Passing a pointer means passing address of a variable instead of value of the variable</a:t>
            </a:r>
          </a:p>
          <a:p>
            <a:r>
              <a:rPr lang="en-US" sz="2400" dirty="0" smtClean="0"/>
              <a:t>As address is passed in this case, this mechanism is also known as call by reference or call by address</a:t>
            </a:r>
          </a:p>
          <a:p>
            <a:r>
              <a:rPr lang="en-US" sz="2400" dirty="0" smtClean="0"/>
              <a:t>When pointer is passed to a function, while function calling, the formal argument of the function must be compatible with the passing pointer i.e. if integer pointer is being passed, the formal argument in function must be pointer of the type integer and so on.</a:t>
            </a:r>
          </a:p>
        </p:txBody>
      </p:sp>
    </p:spTree>
    <p:extLst>
      <p:ext uri="{BB962C8B-B14F-4D97-AF65-F5344CB8AC3E}">
        <p14:creationId xmlns:p14="http://schemas.microsoft.com/office/powerpoint/2010/main" val="11852841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397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762000"/>
            <a:ext cx="8229600" cy="4906963"/>
          </a:xfrm>
        </p:spPr>
        <p:txBody>
          <a:bodyPr>
            <a:noAutofit/>
          </a:bodyPr>
          <a:lstStyle/>
          <a:p>
            <a:pPr marL="0" indent="0">
              <a:buNone/>
            </a:pPr>
            <a:r>
              <a:rPr lang="en-US" sz="2200" dirty="0"/>
              <a:t>#include&lt;</a:t>
            </a:r>
            <a:r>
              <a:rPr lang="en-US" sz="2200" dirty="0" err="1"/>
              <a:t>stdio.h</a:t>
            </a:r>
            <a:r>
              <a:rPr lang="en-US" sz="2200" dirty="0"/>
              <a:t>&gt;</a:t>
            </a:r>
          </a:p>
          <a:p>
            <a:pPr marL="0" indent="0">
              <a:buNone/>
            </a:pPr>
            <a:r>
              <a:rPr lang="en-US" sz="2200" dirty="0"/>
              <a:t>void conversion(char *);</a:t>
            </a:r>
          </a:p>
          <a:p>
            <a:pPr marL="0" indent="0">
              <a:buNone/>
            </a:pPr>
            <a:r>
              <a:rPr lang="en-US" sz="2200" dirty="0"/>
              <a:t>void main()</a:t>
            </a:r>
          </a:p>
          <a:p>
            <a:pPr marL="0" indent="0">
              <a:buNone/>
            </a:pPr>
            <a:r>
              <a:rPr lang="en-US" sz="2200" dirty="0"/>
              <a:t>{</a:t>
            </a:r>
          </a:p>
          <a:p>
            <a:pPr marL="0" indent="0">
              <a:buNone/>
            </a:pPr>
            <a:r>
              <a:rPr lang="en-US" sz="2200" dirty="0"/>
              <a:t>	char </a:t>
            </a:r>
            <a:r>
              <a:rPr lang="en-US" sz="2200" dirty="0" err="1"/>
              <a:t>ch</a:t>
            </a:r>
            <a:r>
              <a:rPr lang="en-US" sz="2200" dirty="0"/>
              <a:t>;</a:t>
            </a:r>
          </a:p>
          <a:p>
            <a:pPr marL="0" indent="0">
              <a:buNone/>
            </a:pPr>
            <a:r>
              <a:rPr lang="en-US" sz="2200" dirty="0"/>
              <a:t>	</a:t>
            </a:r>
            <a:r>
              <a:rPr lang="en-US" sz="2200" dirty="0" err="1"/>
              <a:t>printf</a:t>
            </a:r>
            <a:r>
              <a:rPr lang="en-US" sz="2200" dirty="0"/>
              <a:t>("enter a character");</a:t>
            </a:r>
          </a:p>
          <a:p>
            <a:pPr marL="0" indent="0">
              <a:buNone/>
            </a:pPr>
            <a:r>
              <a:rPr lang="en-US" sz="2200" dirty="0"/>
              <a:t>	</a:t>
            </a:r>
            <a:r>
              <a:rPr lang="en-US" sz="2200" dirty="0" err="1"/>
              <a:t>scanf</a:t>
            </a:r>
            <a:r>
              <a:rPr lang="en-US" sz="2200" dirty="0"/>
              <a:t>("%c",&amp;</a:t>
            </a:r>
            <a:r>
              <a:rPr lang="en-US" sz="2200" dirty="0" err="1"/>
              <a:t>ch</a:t>
            </a:r>
            <a:r>
              <a:rPr lang="en-US" sz="2200" dirty="0"/>
              <a:t>);</a:t>
            </a:r>
          </a:p>
          <a:p>
            <a:pPr marL="0" indent="0">
              <a:buNone/>
            </a:pPr>
            <a:r>
              <a:rPr lang="en-US" sz="2200" dirty="0"/>
              <a:t>	conversion(&amp;</a:t>
            </a:r>
            <a:r>
              <a:rPr lang="en-US" sz="2200" dirty="0" err="1"/>
              <a:t>ch</a:t>
            </a:r>
            <a:r>
              <a:rPr lang="en-US" sz="2200" dirty="0"/>
              <a:t>);</a:t>
            </a:r>
          </a:p>
          <a:p>
            <a:pPr marL="0" indent="0">
              <a:buNone/>
            </a:pPr>
            <a:r>
              <a:rPr lang="en-US" sz="2200" dirty="0"/>
              <a:t>	</a:t>
            </a:r>
            <a:r>
              <a:rPr lang="en-US" sz="2200" dirty="0" err="1"/>
              <a:t>printf</a:t>
            </a:r>
            <a:r>
              <a:rPr lang="en-US" sz="2200" dirty="0"/>
              <a:t>("\n the corresponding character is %c",</a:t>
            </a:r>
            <a:r>
              <a:rPr lang="en-US" sz="2200" dirty="0" err="1"/>
              <a:t>ch</a:t>
            </a:r>
            <a:r>
              <a:rPr lang="en-US" sz="2200" dirty="0"/>
              <a:t>);</a:t>
            </a:r>
          </a:p>
          <a:p>
            <a:pPr marL="0" indent="0">
              <a:buNone/>
            </a:pPr>
            <a:r>
              <a:rPr lang="en-US" sz="2200" dirty="0" smtClean="0"/>
              <a:t>}</a:t>
            </a:r>
            <a:endParaRPr lang="en-US" sz="2200" dirty="0"/>
          </a:p>
        </p:txBody>
      </p:sp>
    </p:spTree>
    <p:extLst>
      <p:ext uri="{BB962C8B-B14F-4D97-AF65-F5344CB8AC3E}">
        <p14:creationId xmlns:p14="http://schemas.microsoft.com/office/powerpoint/2010/main" val="3928160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200" dirty="0"/>
              <a:t>void conversion(char *c)</a:t>
            </a:r>
          </a:p>
          <a:p>
            <a:pPr marL="0" indent="0">
              <a:buNone/>
            </a:pPr>
            <a:r>
              <a:rPr lang="en-US" sz="2200" dirty="0"/>
              <a:t>{</a:t>
            </a:r>
          </a:p>
          <a:p>
            <a:pPr marL="0" indent="0">
              <a:buNone/>
            </a:pPr>
            <a:r>
              <a:rPr lang="en-US" sz="2200" dirty="0"/>
              <a:t>	if(*c&gt;=97 &amp;&amp; *c&lt;=122){</a:t>
            </a:r>
          </a:p>
          <a:p>
            <a:pPr marL="0" indent="0">
              <a:buNone/>
            </a:pPr>
            <a:r>
              <a:rPr lang="en-US" sz="2200" dirty="0"/>
              <a:t>		*c=*c-32</a:t>
            </a:r>
            <a:r>
              <a:rPr lang="en-US" sz="2200" dirty="0" smtClean="0"/>
              <a:t>;</a:t>
            </a:r>
          </a:p>
          <a:p>
            <a:pPr marL="0" indent="0">
              <a:buNone/>
            </a:pPr>
            <a:r>
              <a:rPr lang="en-US" sz="2200" dirty="0"/>
              <a:t>	</a:t>
            </a:r>
            <a:r>
              <a:rPr lang="en-US" sz="2200" dirty="0" smtClean="0"/>
              <a:t>}</a:t>
            </a:r>
            <a:endParaRPr lang="en-US" sz="2200" dirty="0"/>
          </a:p>
          <a:p>
            <a:pPr marL="0" indent="0">
              <a:buNone/>
            </a:pPr>
            <a:r>
              <a:rPr lang="en-US" sz="2200" dirty="0"/>
              <a:t>	else{</a:t>
            </a:r>
          </a:p>
          <a:p>
            <a:pPr marL="0" indent="0">
              <a:buNone/>
            </a:pPr>
            <a:r>
              <a:rPr lang="en-US" sz="2200" dirty="0"/>
              <a:t>		*c=*c+32;</a:t>
            </a:r>
          </a:p>
          <a:p>
            <a:pPr marL="0" indent="0">
              <a:buNone/>
            </a:pPr>
            <a:r>
              <a:rPr lang="en-US" sz="2200" dirty="0"/>
              <a:t>	}</a:t>
            </a:r>
          </a:p>
          <a:p>
            <a:pPr marL="0" indent="0">
              <a:buNone/>
            </a:pPr>
            <a:r>
              <a:rPr lang="en-US" sz="2200" dirty="0"/>
              <a:t>}</a:t>
            </a:r>
          </a:p>
          <a:p>
            <a:endParaRPr lang="en-US" sz="2200" dirty="0"/>
          </a:p>
        </p:txBody>
      </p:sp>
    </p:spTree>
    <p:extLst>
      <p:ext uri="{BB962C8B-B14F-4D97-AF65-F5344CB8AC3E}">
        <p14:creationId xmlns:p14="http://schemas.microsoft.com/office/powerpoint/2010/main" val="2957717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Address in </a:t>
            </a:r>
            <a:r>
              <a:rPr lang="en-US" b="1" dirty="0" smtClean="0"/>
              <a:t>C</a:t>
            </a:r>
            <a:endParaRPr lang="en-US" dirty="0"/>
          </a:p>
        </p:txBody>
      </p:sp>
      <p:sp>
        <p:nvSpPr>
          <p:cNvPr id="3" name="Content Placeholder 2"/>
          <p:cNvSpPr>
            <a:spLocks noGrp="1"/>
          </p:cNvSpPr>
          <p:nvPr>
            <p:ph idx="1"/>
          </p:nvPr>
        </p:nvSpPr>
        <p:spPr/>
        <p:txBody>
          <a:bodyPr>
            <a:normAutofit/>
          </a:bodyPr>
          <a:lstStyle/>
          <a:p>
            <a:pPr fontAlgn="base"/>
            <a:r>
              <a:rPr lang="en-US" sz="2400" dirty="0" smtClean="0"/>
              <a:t>Before </a:t>
            </a:r>
            <a:r>
              <a:rPr lang="en-US" sz="2400" dirty="0"/>
              <a:t>you get into the concept of pointers, let's first get familiar with address in C.</a:t>
            </a:r>
          </a:p>
          <a:p>
            <a:pPr fontAlgn="base"/>
            <a:r>
              <a:rPr lang="en-US" sz="2400" dirty="0"/>
              <a:t>If you have a variable </a:t>
            </a:r>
            <a:r>
              <a:rPr lang="en-US" sz="2400" dirty="0" err="1"/>
              <a:t>var</a:t>
            </a:r>
            <a:r>
              <a:rPr lang="en-US" sz="2400" dirty="0"/>
              <a:t> in your program, &amp;</a:t>
            </a:r>
            <a:r>
              <a:rPr lang="en-US" sz="2400" dirty="0" err="1"/>
              <a:t>var</a:t>
            </a:r>
            <a:r>
              <a:rPr lang="en-US" sz="2400" dirty="0"/>
              <a:t> will give you its address in the memory, where &amp; is commonly called the reference operator.</a:t>
            </a:r>
          </a:p>
          <a:p>
            <a:pPr fontAlgn="base"/>
            <a:r>
              <a:rPr lang="en-US" sz="2400" dirty="0"/>
              <a:t>You must have seen this notation while using </a:t>
            </a:r>
            <a:r>
              <a:rPr lang="en-US" sz="2400" dirty="0" err="1"/>
              <a:t>scanf</a:t>
            </a:r>
            <a:r>
              <a:rPr lang="en-US" sz="2400" dirty="0"/>
              <a:t>() function. It was used in the function to store the user inputted value in the address of var</a:t>
            </a:r>
            <a:r>
              <a:rPr lang="en-US" sz="2400" dirty="0" smtClean="0"/>
              <a:t>.</a:t>
            </a:r>
          </a:p>
          <a:p>
            <a:pPr marL="0" indent="0" algn="ctr" fontAlgn="base">
              <a:buNone/>
            </a:pPr>
            <a:r>
              <a:rPr lang="en-US" sz="2400" dirty="0" err="1">
                <a:solidFill>
                  <a:srgbClr val="FF0000"/>
                </a:solidFill>
              </a:rPr>
              <a:t>scanf</a:t>
            </a:r>
            <a:r>
              <a:rPr lang="en-US" sz="2400" dirty="0">
                <a:solidFill>
                  <a:srgbClr val="FF0000"/>
                </a:solidFill>
              </a:rPr>
              <a:t>("%d", &amp;</a:t>
            </a:r>
            <a:r>
              <a:rPr lang="en-US" sz="2400" dirty="0" err="1">
                <a:solidFill>
                  <a:srgbClr val="FF0000"/>
                </a:solidFill>
              </a:rPr>
              <a:t>var</a:t>
            </a:r>
            <a:r>
              <a:rPr lang="en-US" sz="2400" dirty="0">
                <a:solidFill>
                  <a:srgbClr val="FF0000"/>
                </a:solidFill>
              </a:rPr>
              <a:t>);</a:t>
            </a:r>
          </a:p>
          <a:p>
            <a:endParaRPr lang="en-US" sz="2400" dirty="0"/>
          </a:p>
        </p:txBody>
      </p:sp>
    </p:spTree>
    <p:extLst>
      <p:ext uri="{BB962C8B-B14F-4D97-AF65-F5344CB8AC3E}">
        <p14:creationId xmlns:p14="http://schemas.microsoft.com/office/powerpoint/2010/main" val="3037628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by value</a:t>
            </a:r>
            <a:endParaRPr lang="en-US" dirty="0"/>
          </a:p>
        </p:txBody>
      </p:sp>
      <p:sp>
        <p:nvSpPr>
          <p:cNvPr id="3" name="Content Placeholder 2"/>
          <p:cNvSpPr>
            <a:spLocks noGrp="1"/>
          </p:cNvSpPr>
          <p:nvPr>
            <p:ph idx="1"/>
          </p:nvPr>
        </p:nvSpPr>
        <p:spPr/>
        <p:txBody>
          <a:bodyPr>
            <a:normAutofit/>
          </a:bodyPr>
          <a:lstStyle/>
          <a:p>
            <a:r>
              <a:rPr lang="en-US" sz="2400" dirty="0"/>
              <a:t>The </a:t>
            </a:r>
            <a:r>
              <a:rPr lang="en-US" sz="2400" b="1" dirty="0"/>
              <a:t>call by value</a:t>
            </a:r>
            <a:r>
              <a:rPr lang="en-US" sz="2400" dirty="0"/>
              <a:t> method of passing arguments to a function copies the actual value of an argument into the formal parameter of the function. In this case, changes made to the parameter inside the function have no effect on the argument.</a:t>
            </a:r>
          </a:p>
          <a:p>
            <a:r>
              <a:rPr lang="en-US" sz="2400" dirty="0"/>
              <a:t>By default, C programming uses </a:t>
            </a:r>
            <a:r>
              <a:rPr lang="en-US" sz="2400" i="1" dirty="0"/>
              <a:t>call by value</a:t>
            </a:r>
            <a:r>
              <a:rPr lang="en-US" sz="2400" dirty="0"/>
              <a:t> to pass arguments. In general, it means the code within a function cannot alter the arguments used to call the function. Consider the function </a:t>
            </a:r>
            <a:r>
              <a:rPr lang="en-US" sz="2400" b="1" dirty="0"/>
              <a:t>swap()</a:t>
            </a:r>
            <a:r>
              <a:rPr lang="en-US" sz="2400" dirty="0"/>
              <a:t> definition as follows.</a:t>
            </a:r>
          </a:p>
          <a:p>
            <a:endParaRPr lang="en-US" sz="2400" dirty="0"/>
          </a:p>
        </p:txBody>
      </p:sp>
    </p:spTree>
    <p:extLst>
      <p:ext uri="{BB962C8B-B14F-4D97-AF65-F5344CB8AC3E}">
        <p14:creationId xmlns:p14="http://schemas.microsoft.com/office/powerpoint/2010/main" val="23168320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200" dirty="0"/>
              <a:t>#include &lt;</a:t>
            </a:r>
            <a:r>
              <a:rPr lang="en-US" sz="2200" dirty="0" err="1"/>
              <a:t>stdio.h</a:t>
            </a:r>
            <a:r>
              <a:rPr lang="en-US" sz="2200" dirty="0" smtClean="0"/>
              <a:t>&gt;</a:t>
            </a:r>
            <a:endParaRPr lang="en-US" sz="2200" dirty="0"/>
          </a:p>
          <a:p>
            <a:pPr marL="0" indent="0">
              <a:buNone/>
            </a:pPr>
            <a:r>
              <a:rPr lang="en-US" sz="2200" dirty="0"/>
              <a:t>/* function prototype */</a:t>
            </a:r>
          </a:p>
          <a:p>
            <a:pPr marL="0" indent="0">
              <a:buNone/>
            </a:pPr>
            <a:r>
              <a:rPr lang="en-US" sz="2200" dirty="0"/>
              <a:t>void swap(</a:t>
            </a:r>
            <a:r>
              <a:rPr lang="en-US" sz="2200" dirty="0" err="1"/>
              <a:t>int</a:t>
            </a:r>
            <a:r>
              <a:rPr lang="en-US" sz="2200" dirty="0"/>
              <a:t> x, </a:t>
            </a:r>
            <a:r>
              <a:rPr lang="en-US" sz="2200" dirty="0" err="1"/>
              <a:t>int</a:t>
            </a:r>
            <a:r>
              <a:rPr lang="en-US" sz="2200" dirty="0"/>
              <a:t> y</a:t>
            </a:r>
            <a:r>
              <a:rPr lang="en-US" sz="2200" dirty="0" smtClean="0"/>
              <a:t>);</a:t>
            </a:r>
            <a:endParaRPr lang="en-US" sz="2200" dirty="0"/>
          </a:p>
          <a:p>
            <a:pPr marL="0" indent="0">
              <a:buNone/>
            </a:pPr>
            <a:r>
              <a:rPr lang="en-US" sz="2200" dirty="0"/>
              <a:t>void main () {</a:t>
            </a:r>
          </a:p>
          <a:p>
            <a:pPr marL="0" indent="0">
              <a:buNone/>
            </a:pPr>
            <a:endParaRPr lang="en-US" sz="2200" dirty="0"/>
          </a:p>
          <a:p>
            <a:pPr marL="0" indent="0">
              <a:buNone/>
            </a:pPr>
            <a:r>
              <a:rPr lang="en-US" sz="2200" dirty="0"/>
              <a:t>   /* local variable definition */</a:t>
            </a:r>
          </a:p>
          <a:p>
            <a:pPr marL="0" indent="0">
              <a:buNone/>
            </a:pPr>
            <a:r>
              <a:rPr lang="en-US" sz="2200" dirty="0"/>
              <a:t>   </a:t>
            </a:r>
            <a:r>
              <a:rPr lang="en-US" sz="2200" dirty="0" err="1"/>
              <a:t>int</a:t>
            </a:r>
            <a:r>
              <a:rPr lang="en-US" sz="2200" dirty="0"/>
              <a:t> a = 100;</a:t>
            </a:r>
          </a:p>
          <a:p>
            <a:pPr marL="0" indent="0">
              <a:buNone/>
            </a:pPr>
            <a:r>
              <a:rPr lang="en-US" sz="2200" dirty="0"/>
              <a:t>   </a:t>
            </a:r>
            <a:r>
              <a:rPr lang="en-US" sz="2200" dirty="0" err="1"/>
              <a:t>int</a:t>
            </a:r>
            <a:r>
              <a:rPr lang="en-US" sz="2200" dirty="0"/>
              <a:t> b = 200;</a:t>
            </a:r>
          </a:p>
          <a:p>
            <a:pPr marL="0" indent="0">
              <a:buNone/>
            </a:pPr>
            <a:r>
              <a:rPr lang="en-US" sz="2200" dirty="0"/>
              <a:t> </a:t>
            </a:r>
          </a:p>
          <a:p>
            <a:pPr marL="0" indent="0">
              <a:buNone/>
            </a:pPr>
            <a:r>
              <a:rPr lang="en-US" sz="2200" dirty="0"/>
              <a:t>   </a:t>
            </a:r>
            <a:r>
              <a:rPr lang="en-US" sz="2200" dirty="0" err="1"/>
              <a:t>printf</a:t>
            </a:r>
            <a:r>
              <a:rPr lang="en-US" sz="2200" dirty="0"/>
              <a:t>("Before swap, value of a : %d\n", a );</a:t>
            </a:r>
          </a:p>
          <a:p>
            <a:pPr marL="0" indent="0">
              <a:buNone/>
            </a:pPr>
            <a:r>
              <a:rPr lang="en-US" sz="2200" dirty="0"/>
              <a:t>   </a:t>
            </a:r>
            <a:r>
              <a:rPr lang="en-US" sz="2200" dirty="0" err="1"/>
              <a:t>printf</a:t>
            </a:r>
            <a:r>
              <a:rPr lang="en-US" sz="2200" dirty="0"/>
              <a:t>("Before swap, value of b : %d\n", b );</a:t>
            </a:r>
          </a:p>
          <a:p>
            <a:pPr marL="0" indent="0">
              <a:buNone/>
            </a:pPr>
            <a:r>
              <a:rPr lang="en-US" sz="2200" dirty="0"/>
              <a:t> </a:t>
            </a:r>
          </a:p>
          <a:p>
            <a:pPr marL="0" indent="0">
              <a:buNone/>
            </a:pPr>
            <a:r>
              <a:rPr lang="en-US" sz="2200" dirty="0" smtClean="0"/>
              <a:t> </a:t>
            </a:r>
            <a:endParaRPr lang="en-US" sz="2200" dirty="0"/>
          </a:p>
        </p:txBody>
      </p:sp>
    </p:spTree>
    <p:extLst>
      <p:ext uri="{BB962C8B-B14F-4D97-AF65-F5344CB8AC3E}">
        <p14:creationId xmlns:p14="http://schemas.microsoft.com/office/powerpoint/2010/main" val="1867603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200" dirty="0"/>
              <a:t> /* calling a function to swap the values */</a:t>
            </a:r>
          </a:p>
          <a:p>
            <a:pPr marL="0" indent="0">
              <a:buNone/>
            </a:pPr>
            <a:r>
              <a:rPr lang="en-US" sz="2200" dirty="0"/>
              <a:t>   swap(a, b);</a:t>
            </a:r>
            <a:endParaRPr lang="en-US" sz="2200" dirty="0" smtClean="0"/>
          </a:p>
          <a:p>
            <a:pPr marL="0" indent="0">
              <a:buNone/>
            </a:pPr>
            <a:r>
              <a:rPr lang="en-US" sz="2200" dirty="0" smtClean="0"/>
              <a:t> </a:t>
            </a:r>
            <a:r>
              <a:rPr lang="en-US" sz="2200" dirty="0" err="1"/>
              <a:t>printf</a:t>
            </a:r>
            <a:r>
              <a:rPr lang="en-US" sz="2200" dirty="0"/>
              <a:t>("After swap, value of a : %d\n", a );</a:t>
            </a:r>
          </a:p>
          <a:p>
            <a:pPr marL="0" indent="0">
              <a:buNone/>
            </a:pPr>
            <a:r>
              <a:rPr lang="en-US" sz="2200" dirty="0"/>
              <a:t>   </a:t>
            </a:r>
            <a:r>
              <a:rPr lang="en-US" sz="2200" dirty="0" err="1"/>
              <a:t>printf</a:t>
            </a:r>
            <a:r>
              <a:rPr lang="en-US" sz="2200" dirty="0"/>
              <a:t>("After swap, value of b : %d\n", b );</a:t>
            </a:r>
          </a:p>
          <a:p>
            <a:pPr marL="0" indent="0">
              <a:buNone/>
            </a:pPr>
            <a:r>
              <a:rPr lang="en-US" sz="2200" dirty="0" smtClean="0"/>
              <a:t>}</a:t>
            </a:r>
            <a:endParaRPr lang="en-US" sz="2200" dirty="0"/>
          </a:p>
          <a:p>
            <a:pPr marL="0" indent="0">
              <a:buNone/>
            </a:pPr>
            <a:r>
              <a:rPr lang="en-US" sz="2200" dirty="0"/>
              <a:t>/* function definition to swap the values */</a:t>
            </a:r>
          </a:p>
          <a:p>
            <a:pPr marL="0" indent="0">
              <a:buNone/>
            </a:pPr>
            <a:r>
              <a:rPr lang="en-US" sz="2200" dirty="0"/>
              <a:t>void swap(</a:t>
            </a:r>
            <a:r>
              <a:rPr lang="en-US" sz="2200" dirty="0" err="1"/>
              <a:t>int</a:t>
            </a:r>
            <a:r>
              <a:rPr lang="en-US" sz="2200" dirty="0"/>
              <a:t> x, </a:t>
            </a:r>
            <a:r>
              <a:rPr lang="en-US" sz="2200" dirty="0" err="1"/>
              <a:t>int</a:t>
            </a:r>
            <a:r>
              <a:rPr lang="en-US" sz="2200" dirty="0"/>
              <a:t> y) {</a:t>
            </a:r>
          </a:p>
          <a:p>
            <a:pPr marL="0" indent="0">
              <a:buNone/>
            </a:pPr>
            <a:r>
              <a:rPr lang="en-US" sz="2200" dirty="0"/>
              <a:t>   </a:t>
            </a:r>
            <a:r>
              <a:rPr lang="en-US" sz="2200" dirty="0" err="1"/>
              <a:t>int</a:t>
            </a:r>
            <a:r>
              <a:rPr lang="en-US" sz="2200" dirty="0"/>
              <a:t> temp</a:t>
            </a:r>
            <a:r>
              <a:rPr lang="en-US" sz="2200" dirty="0" smtClean="0"/>
              <a:t>;</a:t>
            </a:r>
            <a:endParaRPr lang="en-US" sz="2200" dirty="0"/>
          </a:p>
          <a:p>
            <a:pPr marL="0" indent="0">
              <a:buNone/>
            </a:pPr>
            <a:r>
              <a:rPr lang="en-US" sz="2200" dirty="0"/>
              <a:t>   temp = x; //save the value of x </a:t>
            </a:r>
          </a:p>
          <a:p>
            <a:pPr marL="0" indent="0">
              <a:buNone/>
            </a:pPr>
            <a:r>
              <a:rPr lang="en-US" sz="2200" dirty="0"/>
              <a:t>   x = y;    // put y into x </a:t>
            </a:r>
          </a:p>
          <a:p>
            <a:pPr marL="0" indent="0">
              <a:buNone/>
            </a:pPr>
            <a:r>
              <a:rPr lang="en-US" sz="2200" dirty="0"/>
              <a:t>   y = temp; //put temp into y</a:t>
            </a:r>
          </a:p>
          <a:p>
            <a:pPr marL="0" indent="0">
              <a:buNone/>
            </a:pPr>
            <a:r>
              <a:rPr lang="en-US" sz="2200" dirty="0"/>
              <a:t>}</a:t>
            </a:r>
          </a:p>
          <a:p>
            <a:pPr marL="0" indent="0">
              <a:buNone/>
            </a:pPr>
            <a:endParaRPr lang="en-US" sz="2200" dirty="0"/>
          </a:p>
        </p:txBody>
      </p:sp>
    </p:spTree>
    <p:extLst>
      <p:ext uri="{BB962C8B-B14F-4D97-AF65-F5344CB8AC3E}">
        <p14:creationId xmlns:p14="http://schemas.microsoft.com/office/powerpoint/2010/main" val="37681319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by reference</a:t>
            </a:r>
            <a:endParaRPr lang="en-US" dirty="0"/>
          </a:p>
        </p:txBody>
      </p:sp>
      <p:sp>
        <p:nvSpPr>
          <p:cNvPr id="3" name="Content Placeholder 2"/>
          <p:cNvSpPr>
            <a:spLocks noGrp="1"/>
          </p:cNvSpPr>
          <p:nvPr>
            <p:ph idx="1"/>
          </p:nvPr>
        </p:nvSpPr>
        <p:spPr/>
        <p:txBody>
          <a:bodyPr>
            <a:normAutofit/>
          </a:bodyPr>
          <a:lstStyle/>
          <a:p>
            <a:r>
              <a:rPr lang="en-US" sz="2400" dirty="0"/>
              <a:t>The </a:t>
            </a:r>
            <a:r>
              <a:rPr lang="en-US" sz="2400" b="1" dirty="0"/>
              <a:t>call by reference</a:t>
            </a:r>
            <a:r>
              <a:rPr lang="en-US" sz="2400" dirty="0"/>
              <a:t> method of passing arguments to a function copies the address of an argument into the formal parameter. Inside the function, the address is used to access the actual argument used in the call. It means the changes made to the parameter affect the passed argument.</a:t>
            </a:r>
          </a:p>
          <a:p>
            <a:r>
              <a:rPr lang="en-US" sz="2400" dirty="0"/>
              <a:t>To pass a value by reference, argument pointers are passed to the functions just like any other value. So accordingly you need to declare the function parameters as pointer types as in the following function </a:t>
            </a:r>
            <a:r>
              <a:rPr lang="en-US" sz="2400" b="1" dirty="0"/>
              <a:t>swap()</a:t>
            </a:r>
            <a:r>
              <a:rPr lang="en-US" sz="2400" dirty="0"/>
              <a:t>, which exchanges the values of the two integer variables pointed to, by their arguments.</a:t>
            </a:r>
          </a:p>
          <a:p>
            <a:endParaRPr lang="en-US" sz="2400" dirty="0"/>
          </a:p>
        </p:txBody>
      </p:sp>
    </p:spTree>
    <p:extLst>
      <p:ext uri="{BB962C8B-B14F-4D97-AF65-F5344CB8AC3E}">
        <p14:creationId xmlns:p14="http://schemas.microsoft.com/office/powerpoint/2010/main" val="38310068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#include &lt;</a:t>
            </a:r>
            <a:r>
              <a:rPr lang="en-US" dirty="0" err="1"/>
              <a:t>stdio.h</a:t>
            </a:r>
            <a:r>
              <a:rPr lang="en-US" dirty="0"/>
              <a:t>&gt;</a:t>
            </a:r>
          </a:p>
          <a:p>
            <a:pPr marL="0" indent="0">
              <a:buNone/>
            </a:pPr>
            <a:r>
              <a:rPr lang="en-US" dirty="0"/>
              <a:t>/* function prototype */</a:t>
            </a:r>
          </a:p>
          <a:p>
            <a:pPr marL="0" indent="0">
              <a:buNone/>
            </a:pPr>
            <a:r>
              <a:rPr lang="en-US" dirty="0"/>
              <a:t>void swap(</a:t>
            </a:r>
            <a:r>
              <a:rPr lang="en-US" dirty="0" err="1"/>
              <a:t>int</a:t>
            </a:r>
            <a:r>
              <a:rPr lang="en-US" dirty="0"/>
              <a:t> *x, </a:t>
            </a:r>
            <a:r>
              <a:rPr lang="en-US" dirty="0" err="1"/>
              <a:t>int</a:t>
            </a:r>
            <a:r>
              <a:rPr lang="en-US" dirty="0"/>
              <a:t> *y);</a:t>
            </a:r>
          </a:p>
          <a:p>
            <a:pPr marL="0" indent="0">
              <a:buNone/>
            </a:pPr>
            <a:r>
              <a:rPr lang="en-US" dirty="0"/>
              <a:t> </a:t>
            </a:r>
          </a:p>
          <a:p>
            <a:pPr marL="0" indent="0">
              <a:buNone/>
            </a:pPr>
            <a:r>
              <a:rPr lang="en-US" dirty="0"/>
              <a:t>void main () {</a:t>
            </a:r>
          </a:p>
          <a:p>
            <a:pPr marL="0" indent="0">
              <a:buNone/>
            </a:pPr>
            <a:r>
              <a:rPr lang="en-US" dirty="0"/>
              <a:t>   /* local variable definition */</a:t>
            </a:r>
          </a:p>
          <a:p>
            <a:pPr marL="0" indent="0">
              <a:buNone/>
            </a:pPr>
            <a:r>
              <a:rPr lang="en-US" dirty="0"/>
              <a:t>   </a:t>
            </a:r>
            <a:r>
              <a:rPr lang="en-US" dirty="0" err="1"/>
              <a:t>int</a:t>
            </a:r>
            <a:r>
              <a:rPr lang="en-US" dirty="0"/>
              <a:t> a = 100;</a:t>
            </a:r>
          </a:p>
          <a:p>
            <a:pPr marL="0" indent="0">
              <a:buNone/>
            </a:pPr>
            <a:r>
              <a:rPr lang="en-US" dirty="0"/>
              <a:t>   </a:t>
            </a:r>
            <a:r>
              <a:rPr lang="en-US" dirty="0" err="1"/>
              <a:t>int</a:t>
            </a:r>
            <a:r>
              <a:rPr lang="en-US" dirty="0"/>
              <a:t> b = 200;</a:t>
            </a:r>
          </a:p>
          <a:p>
            <a:pPr marL="0" indent="0">
              <a:buNone/>
            </a:pPr>
            <a:r>
              <a:rPr lang="en-US" dirty="0"/>
              <a:t> </a:t>
            </a:r>
          </a:p>
          <a:p>
            <a:pPr marL="0" indent="0">
              <a:buNone/>
            </a:pPr>
            <a:r>
              <a:rPr lang="en-US" dirty="0"/>
              <a:t>   </a:t>
            </a:r>
            <a:r>
              <a:rPr lang="en-US" dirty="0" err="1"/>
              <a:t>printf</a:t>
            </a:r>
            <a:r>
              <a:rPr lang="en-US" dirty="0"/>
              <a:t>("Before swap, value of a : %d\n", a );</a:t>
            </a:r>
          </a:p>
          <a:p>
            <a:pPr marL="0" indent="0">
              <a:buNone/>
            </a:pPr>
            <a:r>
              <a:rPr lang="en-US" dirty="0"/>
              <a:t>   </a:t>
            </a:r>
            <a:r>
              <a:rPr lang="en-US" dirty="0" err="1"/>
              <a:t>printf</a:t>
            </a:r>
            <a:r>
              <a:rPr lang="en-US" dirty="0"/>
              <a:t>("Before swap, value of b : %d\n", b );</a:t>
            </a:r>
          </a:p>
          <a:p>
            <a:pPr marL="0" indent="0">
              <a:buNone/>
            </a:pPr>
            <a:r>
              <a:rPr lang="en-US" dirty="0"/>
              <a:t> </a:t>
            </a:r>
          </a:p>
        </p:txBody>
      </p:sp>
    </p:spTree>
    <p:extLst>
      <p:ext uri="{BB962C8B-B14F-4D97-AF65-F5344CB8AC3E}">
        <p14:creationId xmlns:p14="http://schemas.microsoft.com/office/powerpoint/2010/main" val="36314687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200" dirty="0" smtClean="0"/>
              <a:t> /* calling a function to swap the values.</a:t>
            </a:r>
          </a:p>
          <a:p>
            <a:pPr marL="0" indent="0">
              <a:buNone/>
            </a:pPr>
            <a:r>
              <a:rPr lang="en-US" sz="2200" dirty="0" smtClean="0"/>
              <a:t>      * &amp;a indicates pointer to a </a:t>
            </a:r>
            <a:r>
              <a:rPr lang="en-US" sz="2200" dirty="0" err="1" smtClean="0"/>
              <a:t>ie</a:t>
            </a:r>
            <a:r>
              <a:rPr lang="en-US" sz="2200" dirty="0" smtClean="0"/>
              <a:t>. address of variable a and </a:t>
            </a:r>
          </a:p>
          <a:p>
            <a:pPr marL="0" indent="0">
              <a:buNone/>
            </a:pPr>
            <a:r>
              <a:rPr lang="en-US" sz="2200" dirty="0" smtClean="0"/>
              <a:t>      * &amp;b indicates pointer to b </a:t>
            </a:r>
            <a:r>
              <a:rPr lang="en-US" sz="2200" dirty="0" err="1" smtClean="0"/>
              <a:t>ie</a:t>
            </a:r>
            <a:r>
              <a:rPr lang="en-US" sz="2200" dirty="0" smtClean="0"/>
              <a:t>. address of variable b.   */</a:t>
            </a:r>
            <a:endParaRPr lang="en-US" sz="2200" dirty="0"/>
          </a:p>
          <a:p>
            <a:pPr marL="0" indent="0">
              <a:buNone/>
            </a:pPr>
            <a:r>
              <a:rPr lang="en-US" sz="2200" dirty="0"/>
              <a:t>   swap(&amp;a, &amp;b);</a:t>
            </a:r>
          </a:p>
          <a:p>
            <a:pPr marL="0" indent="0">
              <a:buNone/>
            </a:pPr>
            <a:r>
              <a:rPr lang="en-US" sz="2200" dirty="0"/>
              <a:t>   </a:t>
            </a:r>
            <a:r>
              <a:rPr lang="en-US" sz="2200" dirty="0" err="1"/>
              <a:t>printf</a:t>
            </a:r>
            <a:r>
              <a:rPr lang="en-US" sz="2200" dirty="0"/>
              <a:t>("After swap, value of a : %d\n", a );</a:t>
            </a:r>
          </a:p>
          <a:p>
            <a:pPr marL="0" indent="0">
              <a:buNone/>
            </a:pPr>
            <a:r>
              <a:rPr lang="en-US" sz="2200" dirty="0"/>
              <a:t>   </a:t>
            </a:r>
            <a:r>
              <a:rPr lang="en-US" sz="2200" dirty="0" err="1"/>
              <a:t>printf</a:t>
            </a:r>
            <a:r>
              <a:rPr lang="en-US" sz="2200" dirty="0"/>
              <a:t>("After swap, value of b : %d\n", b );</a:t>
            </a:r>
          </a:p>
          <a:p>
            <a:pPr marL="0" indent="0">
              <a:buNone/>
            </a:pPr>
            <a:r>
              <a:rPr lang="en-US" sz="2200" dirty="0"/>
              <a:t>}</a:t>
            </a:r>
          </a:p>
          <a:p>
            <a:pPr marL="0" indent="0">
              <a:buNone/>
            </a:pPr>
            <a:r>
              <a:rPr lang="en-US" sz="2200" dirty="0"/>
              <a:t>void swap(</a:t>
            </a:r>
            <a:r>
              <a:rPr lang="en-US" sz="2200" dirty="0" err="1"/>
              <a:t>int</a:t>
            </a:r>
            <a:r>
              <a:rPr lang="en-US" sz="2200" dirty="0"/>
              <a:t> *x, </a:t>
            </a:r>
            <a:r>
              <a:rPr lang="en-US" sz="2200" dirty="0" err="1"/>
              <a:t>int</a:t>
            </a:r>
            <a:r>
              <a:rPr lang="en-US" sz="2200" dirty="0"/>
              <a:t> *y) {</a:t>
            </a:r>
          </a:p>
          <a:p>
            <a:pPr marL="0" indent="0">
              <a:buNone/>
            </a:pPr>
            <a:r>
              <a:rPr lang="en-US" sz="2200" dirty="0"/>
              <a:t>   </a:t>
            </a:r>
            <a:r>
              <a:rPr lang="en-US" sz="2200" dirty="0" err="1"/>
              <a:t>int</a:t>
            </a:r>
            <a:r>
              <a:rPr lang="en-US" sz="2200" dirty="0"/>
              <a:t> temp;</a:t>
            </a:r>
          </a:p>
          <a:p>
            <a:pPr marL="0" indent="0">
              <a:buNone/>
            </a:pPr>
            <a:r>
              <a:rPr lang="en-US" sz="2200" dirty="0"/>
              <a:t>   temp = *x;    /* save the value at address x */</a:t>
            </a:r>
          </a:p>
          <a:p>
            <a:pPr marL="0" indent="0">
              <a:buNone/>
            </a:pPr>
            <a:r>
              <a:rPr lang="en-US" sz="2200" dirty="0"/>
              <a:t>   *x = *y;      /* put y into x */</a:t>
            </a:r>
          </a:p>
          <a:p>
            <a:pPr marL="0" indent="0">
              <a:buNone/>
            </a:pPr>
            <a:r>
              <a:rPr lang="en-US" sz="2200" dirty="0"/>
              <a:t>   *y = temp;    /* put temp into y */</a:t>
            </a:r>
          </a:p>
          <a:p>
            <a:pPr marL="0" indent="0">
              <a:buNone/>
            </a:pPr>
            <a:r>
              <a:rPr lang="en-US" sz="2200" dirty="0"/>
              <a:t>}</a:t>
            </a:r>
          </a:p>
          <a:p>
            <a:pPr marL="0" indent="0">
              <a:buNone/>
            </a:pPr>
            <a:endParaRPr lang="en-US" sz="2200" dirty="0"/>
          </a:p>
        </p:txBody>
      </p:sp>
    </p:spTree>
    <p:extLst>
      <p:ext uri="{BB962C8B-B14F-4D97-AF65-F5344CB8AC3E}">
        <p14:creationId xmlns:p14="http://schemas.microsoft.com/office/powerpoint/2010/main" val="3200305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Pointer from a function</a:t>
            </a:r>
            <a:endParaRPr lang="en-US" dirty="0"/>
          </a:p>
        </p:txBody>
      </p:sp>
      <p:sp>
        <p:nvSpPr>
          <p:cNvPr id="3" name="Content Placeholder 2"/>
          <p:cNvSpPr>
            <a:spLocks noGrp="1"/>
          </p:cNvSpPr>
          <p:nvPr>
            <p:ph idx="1"/>
          </p:nvPr>
        </p:nvSpPr>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a:t>#include&lt;</a:t>
            </a:r>
            <a:r>
              <a:rPr lang="en-US" sz="2400" dirty="0" err="1"/>
              <a:t>conio.h</a:t>
            </a:r>
            <a:r>
              <a:rPr lang="en-US" sz="2400" dirty="0"/>
              <a:t>&gt;</a:t>
            </a:r>
          </a:p>
          <a:p>
            <a:pPr marL="0" indent="0">
              <a:buNone/>
            </a:pPr>
            <a:r>
              <a:rPr lang="en-US" sz="2400" dirty="0" err="1"/>
              <a:t>int</a:t>
            </a:r>
            <a:r>
              <a:rPr lang="en-US" sz="2400" dirty="0"/>
              <a:t> *check();</a:t>
            </a:r>
          </a:p>
          <a:p>
            <a:pPr marL="0" indent="0">
              <a:buNone/>
            </a:pPr>
            <a:r>
              <a:rPr lang="en-US" sz="2400" dirty="0"/>
              <a:t>void main()</a:t>
            </a:r>
          </a:p>
          <a:p>
            <a:pPr marL="0" indent="0">
              <a:buNone/>
            </a:pPr>
            <a:r>
              <a:rPr lang="en-US" sz="2400" dirty="0"/>
              <a:t>{</a:t>
            </a:r>
          </a:p>
          <a:p>
            <a:pPr marL="0" indent="0">
              <a:buNone/>
            </a:pPr>
            <a:endParaRPr lang="en-US" sz="2400" dirty="0"/>
          </a:p>
          <a:p>
            <a:pPr marL="0" indent="0">
              <a:buNone/>
            </a:pPr>
            <a:r>
              <a:rPr lang="en-US" sz="2400" dirty="0"/>
              <a:t>	</a:t>
            </a:r>
            <a:r>
              <a:rPr lang="en-US" sz="2400" dirty="0" err="1"/>
              <a:t>int</a:t>
            </a:r>
            <a:r>
              <a:rPr lang="en-US" sz="2400" dirty="0"/>
              <a:t> *p;</a:t>
            </a:r>
          </a:p>
          <a:p>
            <a:pPr marL="0" indent="0">
              <a:buNone/>
            </a:pPr>
            <a:r>
              <a:rPr lang="en-US" sz="2400" dirty="0"/>
              <a:t>	p=check();</a:t>
            </a:r>
          </a:p>
          <a:p>
            <a:pPr marL="0" indent="0">
              <a:buNone/>
            </a:pPr>
            <a:r>
              <a:rPr lang="en-US" sz="2400" dirty="0"/>
              <a:t>	</a:t>
            </a:r>
            <a:r>
              <a:rPr lang="en-US" sz="2400" dirty="0" err="1"/>
              <a:t>printf</a:t>
            </a:r>
            <a:r>
              <a:rPr lang="en-US" sz="2400" dirty="0"/>
              <a:t>("%d",*p);</a:t>
            </a:r>
          </a:p>
          <a:p>
            <a:pPr marL="0" indent="0">
              <a:buNone/>
            </a:pPr>
            <a:r>
              <a:rPr lang="en-US" sz="2400" dirty="0"/>
              <a:t>	</a:t>
            </a:r>
          </a:p>
          <a:p>
            <a:pPr marL="0" indent="0">
              <a:buNone/>
            </a:pPr>
            <a:r>
              <a:rPr lang="en-US" sz="2400" dirty="0" smtClean="0"/>
              <a:t>}</a:t>
            </a:r>
            <a:endParaRPr lang="en-US" sz="2400" dirty="0"/>
          </a:p>
        </p:txBody>
      </p:sp>
    </p:spTree>
    <p:extLst>
      <p:ext uri="{BB962C8B-B14F-4D97-AF65-F5344CB8AC3E}">
        <p14:creationId xmlns:p14="http://schemas.microsoft.com/office/powerpoint/2010/main" val="15554658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400" dirty="0" err="1"/>
              <a:t>int</a:t>
            </a:r>
            <a:r>
              <a:rPr lang="en-US" sz="2400" dirty="0"/>
              <a:t> *check()</a:t>
            </a:r>
          </a:p>
          <a:p>
            <a:pPr marL="0" indent="0">
              <a:buNone/>
            </a:pPr>
            <a:r>
              <a:rPr lang="en-US" sz="2400" dirty="0"/>
              <a:t>{</a:t>
            </a:r>
          </a:p>
          <a:p>
            <a:pPr marL="0" indent="0">
              <a:buNone/>
            </a:pPr>
            <a:r>
              <a:rPr lang="en-US" sz="2400" dirty="0"/>
              <a:t>	</a:t>
            </a:r>
            <a:r>
              <a:rPr lang="en-US" sz="2400" dirty="0" err="1"/>
              <a:t>int</a:t>
            </a:r>
            <a:r>
              <a:rPr lang="en-US" sz="2400" dirty="0"/>
              <a:t> *</a:t>
            </a:r>
            <a:r>
              <a:rPr lang="en-US" sz="2400" dirty="0" err="1"/>
              <a:t>ptr,a</a:t>
            </a:r>
            <a:r>
              <a:rPr lang="en-US" sz="2400" dirty="0"/>
              <a:t>;</a:t>
            </a:r>
          </a:p>
          <a:p>
            <a:pPr marL="0" indent="0">
              <a:buNone/>
            </a:pPr>
            <a:r>
              <a:rPr lang="en-US" sz="2400" dirty="0"/>
              <a:t>	</a:t>
            </a:r>
            <a:r>
              <a:rPr lang="en-US" sz="2400" dirty="0" err="1"/>
              <a:t>printf</a:t>
            </a:r>
            <a:r>
              <a:rPr lang="en-US" sz="2400" dirty="0"/>
              <a:t>("enter a number");</a:t>
            </a:r>
          </a:p>
          <a:p>
            <a:pPr marL="0" indent="0">
              <a:buNone/>
            </a:pPr>
            <a:r>
              <a:rPr lang="en-US" sz="2400" dirty="0"/>
              <a:t>	</a:t>
            </a:r>
            <a:r>
              <a:rPr lang="en-US" sz="2400" dirty="0" err="1"/>
              <a:t>scanf</a:t>
            </a:r>
            <a:r>
              <a:rPr lang="en-US" sz="2400" dirty="0"/>
              <a:t>("%</a:t>
            </a:r>
            <a:r>
              <a:rPr lang="en-US" sz="2400" dirty="0" err="1"/>
              <a:t>d",&amp;a</a:t>
            </a:r>
            <a:r>
              <a:rPr lang="en-US" sz="2400" dirty="0"/>
              <a:t>);</a:t>
            </a:r>
          </a:p>
          <a:p>
            <a:pPr marL="0" indent="0">
              <a:buNone/>
            </a:pPr>
            <a:r>
              <a:rPr lang="en-US" sz="2400" dirty="0"/>
              <a:t>	</a:t>
            </a:r>
            <a:r>
              <a:rPr lang="en-US" sz="2400" dirty="0" err="1"/>
              <a:t>ptr</a:t>
            </a:r>
            <a:r>
              <a:rPr lang="en-US" sz="2400" dirty="0"/>
              <a:t>=&amp;a;</a:t>
            </a:r>
          </a:p>
          <a:p>
            <a:pPr marL="0" indent="0">
              <a:buNone/>
            </a:pPr>
            <a:r>
              <a:rPr lang="en-US" sz="2400" dirty="0"/>
              <a:t>	return </a:t>
            </a:r>
            <a:r>
              <a:rPr lang="en-US" sz="2400" dirty="0" err="1"/>
              <a:t>ptr</a:t>
            </a:r>
            <a:r>
              <a:rPr lang="en-US" sz="2400" dirty="0"/>
              <a:t>;</a:t>
            </a:r>
          </a:p>
          <a:p>
            <a:pPr marL="0" indent="0">
              <a:buNone/>
            </a:pPr>
            <a:r>
              <a:rPr lang="en-US" sz="2400" dirty="0"/>
              <a:t>	</a:t>
            </a:r>
          </a:p>
          <a:p>
            <a:pPr marL="0" indent="0">
              <a:buNone/>
            </a:pPr>
            <a:r>
              <a:rPr lang="en-US" sz="2400" dirty="0"/>
              <a:t>}</a:t>
            </a:r>
          </a:p>
          <a:p>
            <a:pPr marL="0" indent="0">
              <a:buNone/>
            </a:pPr>
            <a:endParaRPr lang="en-US" sz="2400" dirty="0"/>
          </a:p>
        </p:txBody>
      </p:sp>
    </p:spTree>
    <p:extLst>
      <p:ext uri="{BB962C8B-B14F-4D97-AF65-F5344CB8AC3E}">
        <p14:creationId xmlns:p14="http://schemas.microsoft.com/office/powerpoint/2010/main" val="2140541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pointer from function</a:t>
            </a:r>
            <a:endParaRPr lang="en-US" dirty="0"/>
          </a:p>
        </p:txBody>
      </p:sp>
      <p:sp>
        <p:nvSpPr>
          <p:cNvPr id="3" name="Content Placeholder 2"/>
          <p:cNvSpPr>
            <a:spLocks noGrp="1"/>
          </p:cNvSpPr>
          <p:nvPr>
            <p:ph idx="1"/>
          </p:nvPr>
        </p:nvSpPr>
        <p:spPr>
          <a:xfrm>
            <a:off x="457200" y="1219200"/>
            <a:ext cx="8229600" cy="5410200"/>
          </a:xfrm>
        </p:spPr>
        <p:txBody>
          <a:bodyPr>
            <a:normAutofit fontScale="70000" lnSpcReduction="20000"/>
          </a:bodyPr>
          <a:lstStyle/>
          <a:p>
            <a:pPr marL="0" indent="0">
              <a:buNone/>
            </a:pPr>
            <a:r>
              <a:rPr lang="en-US" dirty="0"/>
              <a:t>#include&lt;</a:t>
            </a:r>
            <a:r>
              <a:rPr lang="en-US" dirty="0" err="1"/>
              <a:t>stdio.h</a:t>
            </a:r>
            <a:r>
              <a:rPr lang="en-US" dirty="0"/>
              <a:t>&gt;</a:t>
            </a:r>
          </a:p>
          <a:p>
            <a:pPr marL="0" indent="0">
              <a:buNone/>
            </a:pPr>
            <a:r>
              <a:rPr lang="en-US" dirty="0"/>
              <a:t>#include&lt;</a:t>
            </a:r>
            <a:r>
              <a:rPr lang="en-US" dirty="0" err="1"/>
              <a:t>conio.h</a:t>
            </a:r>
            <a:r>
              <a:rPr lang="en-US" dirty="0"/>
              <a:t>&gt;</a:t>
            </a:r>
          </a:p>
          <a:p>
            <a:pPr marL="0" indent="0">
              <a:buNone/>
            </a:pPr>
            <a:r>
              <a:rPr lang="en-US" dirty="0" err="1"/>
              <a:t>int</a:t>
            </a:r>
            <a:r>
              <a:rPr lang="en-US" dirty="0"/>
              <a:t> *</a:t>
            </a:r>
            <a:r>
              <a:rPr lang="en-US" dirty="0" err="1"/>
              <a:t>makeDouble</a:t>
            </a:r>
            <a:r>
              <a:rPr lang="en-US" dirty="0"/>
              <a:t>(</a:t>
            </a:r>
            <a:r>
              <a:rPr lang="en-US" dirty="0" err="1"/>
              <a:t>int</a:t>
            </a:r>
            <a:r>
              <a:rPr lang="en-US" dirty="0"/>
              <a:t>[]);</a:t>
            </a:r>
          </a:p>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x[]={10,20,30,40,50};</a:t>
            </a:r>
          </a:p>
          <a:p>
            <a:pPr marL="0" indent="0">
              <a:buNone/>
            </a:pPr>
            <a:r>
              <a:rPr lang="en-US" dirty="0"/>
              <a:t>	</a:t>
            </a:r>
            <a:r>
              <a:rPr lang="en-US" dirty="0" err="1"/>
              <a:t>int</a:t>
            </a:r>
            <a:r>
              <a:rPr lang="en-US" dirty="0"/>
              <a:t> *</a:t>
            </a:r>
            <a:r>
              <a:rPr lang="en-US" dirty="0" err="1"/>
              <a:t>p,i</a:t>
            </a:r>
            <a:r>
              <a:rPr lang="en-US" dirty="0"/>
              <a:t>;</a:t>
            </a:r>
          </a:p>
          <a:p>
            <a:pPr marL="0" indent="0">
              <a:buNone/>
            </a:pPr>
            <a:r>
              <a:rPr lang="en-US" dirty="0"/>
              <a:t>	</a:t>
            </a:r>
            <a:r>
              <a:rPr lang="en-US" dirty="0" err="1"/>
              <a:t>printf</a:t>
            </a:r>
            <a:r>
              <a:rPr lang="en-US" dirty="0"/>
              <a:t>("the elements of original array are:\n");</a:t>
            </a:r>
          </a:p>
          <a:p>
            <a:pPr marL="0" indent="0">
              <a:buNone/>
            </a:pPr>
            <a:r>
              <a:rPr lang="en-US" dirty="0"/>
              <a:t>	for(</a:t>
            </a:r>
            <a:r>
              <a:rPr lang="en-US" dirty="0" err="1"/>
              <a:t>i</a:t>
            </a:r>
            <a:r>
              <a:rPr lang="en-US" dirty="0"/>
              <a:t>=0;i&lt;5;i</a:t>
            </a:r>
            <a:r>
              <a:rPr lang="en-US" dirty="0" smtClean="0"/>
              <a:t>++)</a:t>
            </a:r>
            <a:endParaRPr lang="en-US" dirty="0"/>
          </a:p>
          <a:p>
            <a:pPr marL="0" indent="0">
              <a:buNone/>
            </a:pPr>
            <a:r>
              <a:rPr lang="en-US" dirty="0"/>
              <a:t>		</a:t>
            </a:r>
            <a:r>
              <a:rPr lang="en-US" dirty="0" err="1"/>
              <a:t>printf</a:t>
            </a:r>
            <a:r>
              <a:rPr lang="en-US" dirty="0"/>
              <a:t>("\</a:t>
            </a:r>
            <a:r>
              <a:rPr lang="en-US" dirty="0" err="1"/>
              <a:t>n%d</a:t>
            </a:r>
            <a:r>
              <a:rPr lang="en-US" dirty="0"/>
              <a:t>",x[</a:t>
            </a:r>
            <a:r>
              <a:rPr lang="en-US" dirty="0" err="1"/>
              <a:t>i</a:t>
            </a:r>
            <a:r>
              <a:rPr lang="en-US" dirty="0" smtClean="0"/>
              <a:t>]);</a:t>
            </a:r>
            <a:endParaRPr lang="en-US" dirty="0"/>
          </a:p>
          <a:p>
            <a:pPr marL="0" indent="0">
              <a:buNone/>
            </a:pPr>
            <a:r>
              <a:rPr lang="en-US" dirty="0"/>
              <a:t>	p=</a:t>
            </a:r>
            <a:r>
              <a:rPr lang="en-US" dirty="0" err="1"/>
              <a:t>makeDouble</a:t>
            </a:r>
            <a:r>
              <a:rPr lang="en-US" dirty="0"/>
              <a:t>(x);</a:t>
            </a:r>
          </a:p>
          <a:p>
            <a:pPr marL="0" indent="0">
              <a:buNone/>
            </a:pPr>
            <a:r>
              <a:rPr lang="en-US" dirty="0"/>
              <a:t>	</a:t>
            </a:r>
            <a:r>
              <a:rPr lang="en-US" dirty="0" err="1"/>
              <a:t>printf</a:t>
            </a:r>
            <a:r>
              <a:rPr lang="en-US" dirty="0"/>
              <a:t>("the elements of array after making double are:\n");</a:t>
            </a:r>
          </a:p>
          <a:p>
            <a:pPr marL="0" indent="0">
              <a:buNone/>
            </a:pPr>
            <a:r>
              <a:rPr lang="en-US" dirty="0"/>
              <a:t>	for(</a:t>
            </a:r>
            <a:r>
              <a:rPr lang="en-US" dirty="0" err="1"/>
              <a:t>i</a:t>
            </a:r>
            <a:r>
              <a:rPr lang="en-US" dirty="0"/>
              <a:t>=0;i&lt;5;i</a:t>
            </a:r>
            <a:r>
              <a:rPr lang="en-US" dirty="0" smtClean="0"/>
              <a:t>++)</a:t>
            </a:r>
            <a:endParaRPr lang="en-US" dirty="0"/>
          </a:p>
          <a:p>
            <a:pPr marL="0" indent="0">
              <a:buNone/>
            </a:pPr>
            <a:r>
              <a:rPr lang="en-US" dirty="0"/>
              <a:t>		</a:t>
            </a:r>
            <a:r>
              <a:rPr lang="en-US" dirty="0" err="1"/>
              <a:t>printf</a:t>
            </a:r>
            <a:r>
              <a:rPr lang="en-US" dirty="0"/>
              <a:t>("\</a:t>
            </a:r>
            <a:r>
              <a:rPr lang="en-US" dirty="0" err="1"/>
              <a:t>n%d</a:t>
            </a:r>
            <a:r>
              <a:rPr lang="en-US" dirty="0"/>
              <a:t>",*(</a:t>
            </a:r>
            <a:r>
              <a:rPr lang="en-US" dirty="0" err="1"/>
              <a:t>p+i</a:t>
            </a:r>
            <a:r>
              <a:rPr lang="en-US" dirty="0" smtClean="0"/>
              <a:t>));</a:t>
            </a: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2601769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400" dirty="0" err="1"/>
              <a:t>int</a:t>
            </a:r>
            <a:r>
              <a:rPr lang="en-US" sz="2400" dirty="0"/>
              <a:t> *</a:t>
            </a:r>
            <a:r>
              <a:rPr lang="en-US" sz="2400" dirty="0" err="1"/>
              <a:t>makeDouble</a:t>
            </a:r>
            <a:r>
              <a:rPr lang="en-US" sz="2400" dirty="0"/>
              <a:t>(</a:t>
            </a:r>
            <a:r>
              <a:rPr lang="en-US" sz="2400" dirty="0" err="1"/>
              <a:t>int</a:t>
            </a:r>
            <a:r>
              <a:rPr lang="en-US" sz="2400" dirty="0"/>
              <a:t> a[5])</a:t>
            </a:r>
          </a:p>
          <a:p>
            <a:pPr marL="0" indent="0">
              <a:buNone/>
            </a:pPr>
            <a:r>
              <a:rPr lang="en-US" sz="2400" dirty="0"/>
              <a:t>{</a:t>
            </a:r>
          </a:p>
          <a:p>
            <a:pPr marL="0" indent="0">
              <a:buNone/>
            </a:pPr>
            <a:r>
              <a:rPr lang="en-US" sz="2400" dirty="0"/>
              <a:t>	</a:t>
            </a:r>
            <a:r>
              <a:rPr lang="en-US" sz="2400" dirty="0" err="1"/>
              <a:t>int</a:t>
            </a:r>
            <a:r>
              <a:rPr lang="en-US" sz="2400" dirty="0"/>
              <a:t> *</a:t>
            </a:r>
            <a:r>
              <a:rPr lang="en-US" sz="2400" dirty="0" err="1"/>
              <a:t>ptr,i</a:t>
            </a:r>
            <a:r>
              <a:rPr lang="en-US" sz="2400" dirty="0"/>
              <a:t>;</a:t>
            </a:r>
          </a:p>
          <a:p>
            <a:pPr marL="0" indent="0">
              <a:buNone/>
            </a:pPr>
            <a:r>
              <a:rPr lang="en-US" sz="2400" dirty="0"/>
              <a:t>	</a:t>
            </a:r>
            <a:r>
              <a:rPr lang="en-US" sz="2400" dirty="0" err="1"/>
              <a:t>ptr</a:t>
            </a:r>
            <a:r>
              <a:rPr lang="en-US" sz="2400" dirty="0"/>
              <a:t>=a;</a:t>
            </a:r>
          </a:p>
          <a:p>
            <a:pPr marL="0" indent="0">
              <a:buNone/>
            </a:pPr>
            <a:r>
              <a:rPr lang="en-US" sz="2400" dirty="0"/>
              <a:t>	for(</a:t>
            </a:r>
            <a:r>
              <a:rPr lang="en-US" sz="2400" dirty="0" err="1"/>
              <a:t>i</a:t>
            </a:r>
            <a:r>
              <a:rPr lang="en-US" sz="2400" dirty="0"/>
              <a:t>=0;i&lt;5;i++)</a:t>
            </a:r>
          </a:p>
          <a:p>
            <a:pPr marL="0" indent="0">
              <a:buNone/>
            </a:pPr>
            <a:r>
              <a:rPr lang="en-US" sz="2400" dirty="0"/>
              <a:t>	{</a:t>
            </a:r>
          </a:p>
          <a:p>
            <a:pPr marL="0" indent="0">
              <a:buNone/>
            </a:pPr>
            <a:r>
              <a:rPr lang="en-US" sz="2400" dirty="0"/>
              <a:t>		a[</a:t>
            </a:r>
            <a:r>
              <a:rPr lang="en-US" sz="2400" dirty="0" err="1"/>
              <a:t>i</a:t>
            </a:r>
            <a:r>
              <a:rPr lang="en-US" sz="2400" dirty="0"/>
              <a:t>]=2*a[</a:t>
            </a:r>
            <a:r>
              <a:rPr lang="en-US" sz="2400" dirty="0" err="1"/>
              <a:t>i</a:t>
            </a:r>
            <a:r>
              <a:rPr lang="en-US" sz="2400" dirty="0"/>
              <a:t>];</a:t>
            </a:r>
          </a:p>
          <a:p>
            <a:pPr marL="0" indent="0">
              <a:buNone/>
            </a:pPr>
            <a:r>
              <a:rPr lang="en-US" sz="2400" dirty="0"/>
              <a:t>	}</a:t>
            </a:r>
          </a:p>
          <a:p>
            <a:pPr marL="0" indent="0">
              <a:buNone/>
            </a:pPr>
            <a:r>
              <a:rPr lang="en-US" sz="2400" dirty="0"/>
              <a:t>	return </a:t>
            </a:r>
            <a:r>
              <a:rPr lang="en-US" sz="2400" dirty="0" err="1"/>
              <a:t>ptr</a:t>
            </a:r>
            <a:r>
              <a:rPr lang="en-US" sz="2400" dirty="0"/>
              <a:t>;</a:t>
            </a:r>
          </a:p>
          <a:p>
            <a:pPr marL="0" indent="0">
              <a:buNone/>
            </a:pPr>
            <a:r>
              <a:rPr lang="en-US" sz="2400" dirty="0"/>
              <a:t>	</a:t>
            </a:r>
          </a:p>
          <a:p>
            <a:pPr marL="0" indent="0">
              <a:buNone/>
            </a:pPr>
            <a:r>
              <a:rPr lang="en-US" sz="2400" dirty="0"/>
              <a:t>}</a:t>
            </a:r>
          </a:p>
          <a:p>
            <a:pPr marL="0" indent="0">
              <a:buNone/>
            </a:pPr>
            <a:endParaRPr lang="en-US" sz="2400" dirty="0"/>
          </a:p>
        </p:txBody>
      </p:sp>
    </p:spTree>
    <p:extLst>
      <p:ext uri="{BB962C8B-B14F-4D97-AF65-F5344CB8AC3E}">
        <p14:creationId xmlns:p14="http://schemas.microsoft.com/office/powerpoint/2010/main" val="3325867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Autofit/>
          </a:bodyPr>
          <a:lstStyle/>
          <a:p>
            <a:pPr marL="0" indent="0" fontAlgn="base">
              <a:buNone/>
            </a:pPr>
            <a:r>
              <a:rPr lang="en-US" sz="2400" dirty="0"/>
              <a:t>#include &lt;</a:t>
            </a:r>
            <a:r>
              <a:rPr lang="en-US" sz="2400" dirty="0" err="1"/>
              <a:t>stdio.h</a:t>
            </a:r>
            <a:r>
              <a:rPr lang="en-US" sz="2400" dirty="0"/>
              <a:t>&gt;</a:t>
            </a:r>
          </a:p>
          <a:p>
            <a:pPr marL="0" indent="0" fontAlgn="base">
              <a:buNone/>
            </a:pPr>
            <a:r>
              <a:rPr lang="en-US" sz="2400" dirty="0" err="1"/>
              <a:t>int</a:t>
            </a:r>
            <a:r>
              <a:rPr lang="en-US" sz="2400" dirty="0"/>
              <a:t> main()</a:t>
            </a:r>
          </a:p>
          <a:p>
            <a:pPr marL="0" indent="0" fontAlgn="base">
              <a:buNone/>
            </a:pPr>
            <a:r>
              <a:rPr lang="en-US" sz="2400" dirty="0"/>
              <a:t>{</a:t>
            </a:r>
          </a:p>
          <a:p>
            <a:pPr marL="0" indent="0" fontAlgn="base">
              <a:buNone/>
            </a:pPr>
            <a:r>
              <a:rPr lang="en-US" sz="2400" dirty="0" err="1"/>
              <a:t>int</a:t>
            </a:r>
            <a:r>
              <a:rPr lang="en-US" sz="2400" dirty="0"/>
              <a:t> </a:t>
            </a:r>
            <a:r>
              <a:rPr lang="en-US" sz="2400" dirty="0" err="1"/>
              <a:t>var</a:t>
            </a:r>
            <a:r>
              <a:rPr lang="en-US" sz="2400" dirty="0"/>
              <a:t> = 5;</a:t>
            </a:r>
          </a:p>
          <a:p>
            <a:pPr marL="0" indent="0" fontAlgn="base">
              <a:buNone/>
            </a:pPr>
            <a:r>
              <a:rPr lang="en-US" sz="2400" dirty="0" err="1"/>
              <a:t>printf</a:t>
            </a:r>
            <a:r>
              <a:rPr lang="en-US" sz="2400" dirty="0"/>
              <a:t>("Value: %d\n", </a:t>
            </a:r>
            <a:r>
              <a:rPr lang="en-US" sz="2400" dirty="0" err="1"/>
              <a:t>var</a:t>
            </a:r>
            <a:r>
              <a:rPr lang="en-US" sz="2400" dirty="0"/>
              <a:t>);</a:t>
            </a:r>
          </a:p>
          <a:p>
            <a:pPr marL="0" indent="0" fontAlgn="base">
              <a:buNone/>
            </a:pPr>
            <a:r>
              <a:rPr lang="en-US" sz="2400" dirty="0" err="1"/>
              <a:t>printf</a:t>
            </a:r>
            <a:r>
              <a:rPr lang="en-US" sz="2400" dirty="0"/>
              <a:t>("Address: %u", &amp;</a:t>
            </a:r>
            <a:r>
              <a:rPr lang="en-US" sz="2400" dirty="0" err="1"/>
              <a:t>var</a:t>
            </a:r>
            <a:r>
              <a:rPr lang="en-US" sz="2400" dirty="0"/>
              <a:t>); //Notice, the ampersand(&amp;) before var.</a:t>
            </a:r>
          </a:p>
          <a:p>
            <a:pPr marL="0" indent="0" fontAlgn="base">
              <a:buNone/>
            </a:pPr>
            <a:r>
              <a:rPr lang="en-US" sz="2400" dirty="0"/>
              <a:t>return 0;</a:t>
            </a:r>
          </a:p>
          <a:p>
            <a:pPr marL="0" indent="0" fontAlgn="base">
              <a:buNone/>
            </a:pPr>
            <a:r>
              <a:rPr lang="en-US" sz="2400" dirty="0" smtClean="0"/>
              <a:t>}</a:t>
            </a:r>
          </a:p>
          <a:p>
            <a:pPr marL="0" indent="0" fontAlgn="base">
              <a:buNone/>
            </a:pPr>
            <a:r>
              <a:rPr lang="en-US" sz="2400" b="1" dirty="0"/>
              <a:t>Output</a:t>
            </a:r>
            <a:endParaRPr lang="en-US" sz="2400" dirty="0"/>
          </a:p>
          <a:p>
            <a:pPr marL="0" indent="0">
              <a:buNone/>
            </a:pPr>
            <a:r>
              <a:rPr lang="en-US" sz="2400" dirty="0"/>
              <a:t>Value: 5 </a:t>
            </a:r>
            <a:endParaRPr lang="en-US" sz="2400" dirty="0" smtClean="0"/>
          </a:p>
          <a:p>
            <a:pPr marL="0" indent="0">
              <a:buNone/>
            </a:pPr>
            <a:r>
              <a:rPr lang="en-US" sz="2400" dirty="0" smtClean="0"/>
              <a:t>Address</a:t>
            </a:r>
            <a:r>
              <a:rPr lang="en-US" sz="2400" dirty="0"/>
              <a:t>: 2686778</a:t>
            </a:r>
          </a:p>
        </p:txBody>
      </p:sp>
    </p:spTree>
    <p:extLst>
      <p:ext uri="{BB962C8B-B14F-4D97-AF65-F5344CB8AC3E}">
        <p14:creationId xmlns:p14="http://schemas.microsoft.com/office/powerpoint/2010/main" val="21558500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Pointers and </a:t>
            </a:r>
            <a:r>
              <a:rPr lang="en-US" dirty="0" smtClean="0"/>
              <a:t>Arrays</a:t>
            </a:r>
            <a:endParaRPr lang="en-US" dirty="0"/>
          </a:p>
        </p:txBody>
      </p:sp>
      <p:sp>
        <p:nvSpPr>
          <p:cNvPr id="3" name="Content Placeholder 2"/>
          <p:cNvSpPr>
            <a:spLocks noGrp="1"/>
          </p:cNvSpPr>
          <p:nvPr>
            <p:ph idx="1"/>
          </p:nvPr>
        </p:nvSpPr>
        <p:spPr/>
        <p:txBody>
          <a:bodyPr>
            <a:normAutofit fontScale="70000" lnSpcReduction="20000"/>
          </a:bodyPr>
          <a:lstStyle/>
          <a:p>
            <a:pPr marL="0" indent="0" fontAlgn="base">
              <a:buNone/>
            </a:pPr>
            <a:r>
              <a:rPr lang="en-US" dirty="0"/>
              <a:t>#include &lt;</a:t>
            </a:r>
            <a:r>
              <a:rPr lang="en-US" dirty="0" err="1"/>
              <a:t>stdio.h</a:t>
            </a:r>
            <a:r>
              <a:rPr lang="en-US" dirty="0"/>
              <a:t>&gt;</a:t>
            </a:r>
          </a:p>
          <a:p>
            <a:pPr marL="0" indent="0" fontAlgn="base">
              <a:buNone/>
            </a:pPr>
            <a:r>
              <a:rPr lang="en-US" dirty="0" err="1"/>
              <a:t>int</a:t>
            </a:r>
            <a:r>
              <a:rPr lang="en-US" dirty="0"/>
              <a:t> main()</a:t>
            </a:r>
          </a:p>
          <a:p>
            <a:pPr marL="0" indent="0" fontAlgn="base">
              <a:buNone/>
            </a:pPr>
            <a:r>
              <a:rPr lang="en-US" dirty="0"/>
              <a:t>{</a:t>
            </a:r>
          </a:p>
          <a:p>
            <a:pPr marL="0" indent="0" fontAlgn="base">
              <a:buNone/>
            </a:pPr>
            <a:r>
              <a:rPr lang="en-US" dirty="0" err="1"/>
              <a:t>int</a:t>
            </a:r>
            <a:r>
              <a:rPr lang="en-US" dirty="0"/>
              <a:t> x[4];</a:t>
            </a:r>
          </a:p>
          <a:p>
            <a:pPr marL="0" indent="0" fontAlgn="base">
              <a:buNone/>
            </a:pPr>
            <a:r>
              <a:rPr lang="en-US" dirty="0" err="1"/>
              <a:t>int</a:t>
            </a:r>
            <a:r>
              <a:rPr lang="en-US" dirty="0"/>
              <a:t> </a:t>
            </a:r>
            <a:r>
              <a:rPr lang="en-US" dirty="0" err="1"/>
              <a:t>i</a:t>
            </a:r>
            <a:r>
              <a:rPr lang="en-US" dirty="0"/>
              <a:t>;</a:t>
            </a:r>
          </a:p>
          <a:p>
            <a:pPr marL="0" indent="0" fontAlgn="base">
              <a:buNone/>
            </a:pPr>
            <a:r>
              <a:rPr lang="en-US" dirty="0"/>
              <a:t>for(</a:t>
            </a:r>
            <a:r>
              <a:rPr lang="en-US" dirty="0" err="1"/>
              <a:t>i</a:t>
            </a:r>
            <a:r>
              <a:rPr lang="en-US" dirty="0"/>
              <a:t> = 0; </a:t>
            </a:r>
            <a:r>
              <a:rPr lang="en-US" dirty="0" err="1"/>
              <a:t>i</a:t>
            </a:r>
            <a:r>
              <a:rPr lang="en-US" dirty="0"/>
              <a:t> &lt; 4; ++</a:t>
            </a:r>
            <a:r>
              <a:rPr lang="en-US" dirty="0" err="1"/>
              <a:t>i</a:t>
            </a:r>
            <a:r>
              <a:rPr lang="en-US" dirty="0"/>
              <a:t>)</a:t>
            </a:r>
          </a:p>
          <a:p>
            <a:pPr marL="0" indent="0" fontAlgn="base">
              <a:buNone/>
            </a:pPr>
            <a:r>
              <a:rPr lang="en-US" dirty="0"/>
              <a:t>{</a:t>
            </a:r>
          </a:p>
          <a:p>
            <a:pPr marL="0" indent="0" fontAlgn="base">
              <a:buNone/>
            </a:pPr>
            <a:r>
              <a:rPr lang="en-US" dirty="0" err="1"/>
              <a:t>printf</a:t>
            </a:r>
            <a:r>
              <a:rPr lang="en-US" dirty="0"/>
              <a:t>("&amp;x[%d] = %u\n", </a:t>
            </a:r>
            <a:r>
              <a:rPr lang="en-US" dirty="0" err="1"/>
              <a:t>i</a:t>
            </a:r>
            <a:r>
              <a:rPr lang="en-US" dirty="0"/>
              <a:t>, &amp;x[</a:t>
            </a:r>
            <a:r>
              <a:rPr lang="en-US" dirty="0" err="1"/>
              <a:t>i</a:t>
            </a:r>
            <a:r>
              <a:rPr lang="en-US" dirty="0"/>
              <a:t>]);</a:t>
            </a:r>
          </a:p>
          <a:p>
            <a:pPr marL="0" indent="0" fontAlgn="base">
              <a:buNone/>
            </a:pPr>
            <a:r>
              <a:rPr lang="en-US" dirty="0"/>
              <a:t>}</a:t>
            </a:r>
          </a:p>
          <a:p>
            <a:pPr marL="0" indent="0" fontAlgn="base">
              <a:buNone/>
            </a:pPr>
            <a:r>
              <a:rPr lang="en-US" dirty="0" err="1"/>
              <a:t>printf</a:t>
            </a:r>
            <a:r>
              <a:rPr lang="en-US" dirty="0"/>
              <a:t>("Address of array x: %u", x);</a:t>
            </a:r>
          </a:p>
          <a:p>
            <a:pPr marL="0" indent="0" fontAlgn="base">
              <a:buNone/>
            </a:pPr>
            <a:r>
              <a:rPr lang="en-US" dirty="0"/>
              <a:t>return 0;</a:t>
            </a:r>
          </a:p>
          <a:p>
            <a:pPr marL="0" indent="0" fontAlgn="base">
              <a:buNone/>
            </a:pPr>
            <a:r>
              <a:rPr lang="en-US" dirty="0"/>
              <a:t>}</a:t>
            </a:r>
          </a:p>
          <a:p>
            <a:pPr marL="0" indent="0">
              <a:buNone/>
            </a:pPr>
            <a:endParaRPr lang="en-US" dirty="0"/>
          </a:p>
        </p:txBody>
      </p:sp>
      <p:sp>
        <p:nvSpPr>
          <p:cNvPr id="5" name="TextBox 4"/>
          <p:cNvSpPr txBox="1"/>
          <p:nvPr/>
        </p:nvSpPr>
        <p:spPr>
          <a:xfrm>
            <a:off x="4800600" y="4495800"/>
            <a:ext cx="3733800" cy="1938992"/>
          </a:xfrm>
          <a:prstGeom prst="rect">
            <a:avLst/>
          </a:prstGeom>
          <a:noFill/>
        </p:spPr>
        <p:txBody>
          <a:bodyPr wrap="square" rtlCol="0">
            <a:spAutoFit/>
          </a:bodyPr>
          <a:lstStyle/>
          <a:p>
            <a:r>
              <a:rPr lang="en-US" sz="2000" b="1" dirty="0" smtClean="0"/>
              <a:t>Output:</a:t>
            </a:r>
          </a:p>
          <a:p>
            <a:r>
              <a:rPr lang="en-US" sz="2000" dirty="0" smtClean="0"/>
              <a:t>&amp;</a:t>
            </a:r>
            <a:r>
              <a:rPr lang="en-US" sz="2000" dirty="0"/>
              <a:t>x[0] = 1450734448 </a:t>
            </a:r>
            <a:endParaRPr lang="en-US" sz="2000" dirty="0" smtClean="0"/>
          </a:p>
          <a:p>
            <a:r>
              <a:rPr lang="en-US" sz="2000" dirty="0" smtClean="0"/>
              <a:t>&amp;</a:t>
            </a:r>
            <a:r>
              <a:rPr lang="en-US" sz="2000" dirty="0"/>
              <a:t>x[1] = 1450734452 </a:t>
            </a:r>
            <a:endParaRPr lang="en-US" sz="2000" dirty="0" smtClean="0"/>
          </a:p>
          <a:p>
            <a:r>
              <a:rPr lang="en-US" sz="2000" dirty="0" smtClean="0"/>
              <a:t>&amp;</a:t>
            </a:r>
            <a:r>
              <a:rPr lang="en-US" sz="2000" dirty="0"/>
              <a:t>x[2] = 1450734456 </a:t>
            </a:r>
            <a:endParaRPr lang="en-US" sz="2000" dirty="0" smtClean="0"/>
          </a:p>
          <a:p>
            <a:r>
              <a:rPr lang="en-US" sz="2000" dirty="0" smtClean="0"/>
              <a:t>&amp;</a:t>
            </a:r>
            <a:r>
              <a:rPr lang="en-US" sz="2000" dirty="0"/>
              <a:t>x[3] = 1450734460 </a:t>
            </a:r>
            <a:endParaRPr lang="en-US" sz="2000" dirty="0" smtClean="0"/>
          </a:p>
          <a:p>
            <a:r>
              <a:rPr lang="en-US" sz="2000" dirty="0" smtClean="0"/>
              <a:t>Address </a:t>
            </a:r>
            <a:r>
              <a:rPr lang="en-US" sz="2000" dirty="0"/>
              <a:t>of array x: 1450734448</a:t>
            </a:r>
          </a:p>
        </p:txBody>
      </p:sp>
    </p:spTree>
    <p:extLst>
      <p:ext uri="{BB962C8B-B14F-4D97-AF65-F5344CB8AC3E}">
        <p14:creationId xmlns:p14="http://schemas.microsoft.com/office/powerpoint/2010/main" val="1918696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Relation between Arrays and </a:t>
            </a:r>
            <a:r>
              <a:rPr lang="en-US" b="1" dirty="0" smtClean="0"/>
              <a:t>Pointers</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r>
              <a:rPr lang="en-US" sz="2400" dirty="0"/>
              <a:t>Consider an array</a:t>
            </a:r>
            <a:r>
              <a:rPr lang="en-US" sz="2400" dirty="0" smtClean="0"/>
              <a:t>:</a:t>
            </a:r>
          </a:p>
          <a:p>
            <a:r>
              <a:rPr lang="en-US" sz="2400" dirty="0" err="1"/>
              <a:t>int</a:t>
            </a:r>
            <a:r>
              <a:rPr lang="en-US" sz="2400" dirty="0"/>
              <a:t> x[4</a:t>
            </a:r>
            <a:r>
              <a:rPr lang="en-US" sz="2400" dirty="0" smtClean="0"/>
              <a:t>];</a:t>
            </a:r>
          </a:p>
          <a:p>
            <a:endParaRPr lang="en-US" sz="2400" dirty="0"/>
          </a:p>
          <a:p>
            <a:endParaRPr lang="en-US" sz="2400" dirty="0" smtClean="0"/>
          </a:p>
          <a:p>
            <a:pPr fontAlgn="base"/>
            <a:endParaRPr lang="en-US" sz="2400" dirty="0" smtClean="0"/>
          </a:p>
          <a:p>
            <a:pPr fontAlgn="base"/>
            <a:r>
              <a:rPr lang="en-US" sz="2400" dirty="0" smtClean="0"/>
              <a:t>From </a:t>
            </a:r>
            <a:r>
              <a:rPr lang="en-US" sz="2400" dirty="0"/>
              <a:t>the above example, it's clear that x and &amp;x[0] both contains the same address. Hence, &amp;x[0] is equivalent to x.</a:t>
            </a:r>
          </a:p>
          <a:p>
            <a:pPr fontAlgn="base"/>
            <a:r>
              <a:rPr lang="en-US" sz="2400" dirty="0"/>
              <a:t>And, x[0] is equivalent to *x.</a:t>
            </a:r>
          </a:p>
          <a:p>
            <a:pPr fontAlgn="base"/>
            <a:r>
              <a:rPr lang="en-US" sz="2400" dirty="0"/>
              <a:t>Similarly,</a:t>
            </a:r>
          </a:p>
          <a:p>
            <a:pPr fontAlgn="base"/>
            <a:r>
              <a:rPr lang="en-US" sz="2400" dirty="0"/>
              <a:t>&amp;x[1] is equivalent to x+1 and x[1] is equivalent to *(x+1).</a:t>
            </a:r>
          </a:p>
          <a:p>
            <a:pPr fontAlgn="base"/>
            <a:r>
              <a:rPr lang="en-US" sz="2400" dirty="0"/>
              <a:t>&amp;x[2] is equivalent to x+2 and x[2] is equivalent to *(x+2</a:t>
            </a:r>
            <a:r>
              <a:rPr lang="en-US" sz="2400" dirty="0" smtClean="0"/>
              <a:t>).</a:t>
            </a:r>
            <a:endParaRPr lang="en-US" sz="2400" dirty="0"/>
          </a:p>
          <a:p>
            <a:pPr fontAlgn="base"/>
            <a:r>
              <a:rPr lang="en-US" sz="2400" dirty="0"/>
              <a:t>Basically, &amp;x[</a:t>
            </a:r>
            <a:r>
              <a:rPr lang="en-US" sz="2400" dirty="0" err="1"/>
              <a:t>i</a:t>
            </a:r>
            <a:r>
              <a:rPr lang="en-US" sz="2400" dirty="0"/>
              <a:t>] is equivalent to </a:t>
            </a:r>
            <a:r>
              <a:rPr lang="en-US" sz="2400" dirty="0" err="1"/>
              <a:t>x+i</a:t>
            </a:r>
            <a:r>
              <a:rPr lang="en-US" sz="2400" dirty="0"/>
              <a:t> and x[</a:t>
            </a:r>
            <a:r>
              <a:rPr lang="en-US" sz="2400" dirty="0" err="1"/>
              <a:t>i</a:t>
            </a:r>
            <a:r>
              <a:rPr lang="en-US" sz="2400" dirty="0"/>
              <a:t>] is equivalent to *(</a:t>
            </a:r>
            <a:r>
              <a:rPr lang="en-US" sz="2400" dirty="0" err="1"/>
              <a:t>x+i</a:t>
            </a:r>
            <a:r>
              <a:rPr lang="en-US" sz="2400" dirty="0"/>
              <a:t>).</a:t>
            </a:r>
          </a:p>
          <a:p>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2209800"/>
            <a:ext cx="4511457" cy="1252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13241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0000" lnSpcReduction="20000"/>
          </a:bodyPr>
          <a:lstStyle/>
          <a:p>
            <a:pPr marL="0" indent="0" fontAlgn="base">
              <a:buNone/>
            </a:pPr>
            <a:r>
              <a:rPr lang="en-US" dirty="0"/>
              <a:t>#include &lt;</a:t>
            </a:r>
            <a:r>
              <a:rPr lang="en-US" dirty="0" err="1"/>
              <a:t>stdio.h</a:t>
            </a:r>
            <a:r>
              <a:rPr lang="en-US" dirty="0"/>
              <a:t>&gt;</a:t>
            </a:r>
          </a:p>
          <a:p>
            <a:pPr marL="0" indent="0" fontAlgn="base">
              <a:buNone/>
            </a:pPr>
            <a:r>
              <a:rPr lang="en-US" dirty="0" err="1"/>
              <a:t>int</a:t>
            </a:r>
            <a:r>
              <a:rPr lang="en-US" dirty="0"/>
              <a:t> main()</a:t>
            </a:r>
          </a:p>
          <a:p>
            <a:pPr marL="0" indent="0" fontAlgn="base">
              <a:buNone/>
            </a:pPr>
            <a:r>
              <a:rPr lang="en-US" dirty="0"/>
              <a:t>{</a:t>
            </a:r>
          </a:p>
          <a:p>
            <a:pPr marL="0" indent="0" fontAlgn="base">
              <a:buNone/>
            </a:pPr>
            <a:r>
              <a:rPr lang="en-US" dirty="0" err="1"/>
              <a:t>int</a:t>
            </a:r>
            <a:r>
              <a:rPr lang="en-US" dirty="0"/>
              <a:t> </a:t>
            </a:r>
            <a:r>
              <a:rPr lang="en-US" dirty="0" err="1"/>
              <a:t>i</a:t>
            </a:r>
            <a:r>
              <a:rPr lang="en-US" dirty="0"/>
              <a:t>, x[6], sum = 0;</a:t>
            </a:r>
          </a:p>
          <a:p>
            <a:pPr marL="0" indent="0" fontAlgn="base">
              <a:buNone/>
            </a:pPr>
            <a:r>
              <a:rPr lang="en-US" dirty="0" err="1"/>
              <a:t>printf</a:t>
            </a:r>
            <a:r>
              <a:rPr lang="en-US" dirty="0"/>
              <a:t>("Enter 6 numbers: ");</a:t>
            </a:r>
          </a:p>
          <a:p>
            <a:pPr marL="0" indent="0" fontAlgn="base">
              <a:buNone/>
            </a:pPr>
            <a:r>
              <a:rPr lang="en-US" dirty="0"/>
              <a:t>for(</a:t>
            </a:r>
            <a:r>
              <a:rPr lang="en-US" dirty="0" err="1"/>
              <a:t>i</a:t>
            </a:r>
            <a:r>
              <a:rPr lang="en-US" dirty="0"/>
              <a:t> = 0; </a:t>
            </a:r>
            <a:r>
              <a:rPr lang="en-US" dirty="0" err="1"/>
              <a:t>i</a:t>
            </a:r>
            <a:r>
              <a:rPr lang="en-US" dirty="0"/>
              <a:t> &lt; 6; ++</a:t>
            </a:r>
            <a:r>
              <a:rPr lang="en-US" dirty="0" err="1"/>
              <a:t>i</a:t>
            </a:r>
            <a:r>
              <a:rPr lang="en-US" dirty="0"/>
              <a:t>)</a:t>
            </a:r>
          </a:p>
          <a:p>
            <a:pPr marL="0" indent="0" fontAlgn="base">
              <a:buNone/>
            </a:pPr>
            <a:r>
              <a:rPr lang="en-US" dirty="0"/>
              <a:t>{</a:t>
            </a:r>
          </a:p>
          <a:p>
            <a:pPr marL="0" indent="0" fontAlgn="base">
              <a:buNone/>
            </a:pPr>
            <a:r>
              <a:rPr lang="en-US" dirty="0" err="1"/>
              <a:t>scanf</a:t>
            </a:r>
            <a:r>
              <a:rPr lang="en-US" dirty="0"/>
              <a:t>("%d", </a:t>
            </a:r>
            <a:r>
              <a:rPr lang="en-US" dirty="0" err="1"/>
              <a:t>x+i</a:t>
            </a:r>
            <a:r>
              <a:rPr lang="en-US" dirty="0"/>
              <a:t>);</a:t>
            </a:r>
          </a:p>
          <a:p>
            <a:pPr marL="0" indent="0" fontAlgn="base">
              <a:buNone/>
            </a:pPr>
            <a:r>
              <a:rPr lang="en-US" dirty="0"/>
              <a:t>sum += *(</a:t>
            </a:r>
            <a:r>
              <a:rPr lang="en-US" dirty="0" err="1"/>
              <a:t>x+i</a:t>
            </a:r>
            <a:r>
              <a:rPr lang="en-US" dirty="0"/>
              <a:t>);</a:t>
            </a:r>
          </a:p>
          <a:p>
            <a:pPr marL="0" indent="0" fontAlgn="base">
              <a:buNone/>
            </a:pPr>
            <a:r>
              <a:rPr lang="en-US" dirty="0"/>
              <a:t>}</a:t>
            </a:r>
          </a:p>
          <a:p>
            <a:pPr marL="0" indent="0" fontAlgn="base">
              <a:buNone/>
            </a:pPr>
            <a:r>
              <a:rPr lang="en-US" dirty="0" err="1"/>
              <a:t>printf</a:t>
            </a:r>
            <a:r>
              <a:rPr lang="en-US" dirty="0"/>
              <a:t>("Sum = %d", sum);</a:t>
            </a:r>
          </a:p>
          <a:p>
            <a:pPr marL="0" indent="0" fontAlgn="base">
              <a:buNone/>
            </a:pPr>
            <a:r>
              <a:rPr lang="en-US" dirty="0"/>
              <a:t>return 0;</a:t>
            </a:r>
          </a:p>
          <a:p>
            <a:pPr marL="0" indent="0" fontAlgn="base">
              <a:buNone/>
            </a:pPr>
            <a:r>
              <a:rPr lang="en-US" dirty="0"/>
              <a:t>}</a:t>
            </a:r>
          </a:p>
          <a:p>
            <a:pPr marL="0" indent="0">
              <a:buNone/>
            </a:pPr>
            <a:endParaRPr lang="en-US" dirty="0"/>
          </a:p>
        </p:txBody>
      </p:sp>
      <p:sp>
        <p:nvSpPr>
          <p:cNvPr id="9" name="TextBox 8"/>
          <p:cNvSpPr txBox="1"/>
          <p:nvPr/>
        </p:nvSpPr>
        <p:spPr>
          <a:xfrm>
            <a:off x="5334000" y="3505200"/>
            <a:ext cx="3124200" cy="3046988"/>
          </a:xfrm>
          <a:prstGeom prst="rect">
            <a:avLst/>
          </a:prstGeom>
          <a:noFill/>
        </p:spPr>
        <p:txBody>
          <a:bodyPr wrap="square" rtlCol="0">
            <a:spAutoFit/>
          </a:bodyPr>
          <a:lstStyle/>
          <a:p>
            <a:r>
              <a:rPr lang="en-US" sz="2400" b="1" dirty="0" smtClean="0"/>
              <a:t>Output:</a:t>
            </a:r>
          </a:p>
          <a:p>
            <a:r>
              <a:rPr lang="en-US" sz="2400" dirty="0" smtClean="0"/>
              <a:t>Enter </a:t>
            </a:r>
            <a:r>
              <a:rPr lang="en-US" sz="2400" dirty="0"/>
              <a:t>6 numbers: 2 </a:t>
            </a:r>
            <a:endParaRPr lang="en-US" sz="2400" dirty="0" smtClean="0"/>
          </a:p>
          <a:p>
            <a:r>
              <a:rPr lang="en-US" sz="2400" dirty="0" smtClean="0"/>
              <a:t>3 </a:t>
            </a:r>
          </a:p>
          <a:p>
            <a:r>
              <a:rPr lang="en-US" sz="2400" dirty="0" smtClean="0"/>
              <a:t>4 </a:t>
            </a:r>
          </a:p>
          <a:p>
            <a:r>
              <a:rPr lang="en-US" sz="2400" dirty="0" smtClean="0"/>
              <a:t>4 </a:t>
            </a:r>
          </a:p>
          <a:p>
            <a:r>
              <a:rPr lang="en-US" sz="2400" dirty="0" smtClean="0"/>
              <a:t>12 </a:t>
            </a:r>
          </a:p>
          <a:p>
            <a:r>
              <a:rPr lang="en-US" sz="2400" dirty="0" smtClean="0"/>
              <a:t>4 </a:t>
            </a:r>
          </a:p>
          <a:p>
            <a:r>
              <a:rPr lang="en-US" sz="2400" dirty="0" smtClean="0"/>
              <a:t>Sum </a:t>
            </a:r>
            <a:r>
              <a:rPr lang="en-US" sz="2400" dirty="0"/>
              <a:t>= 29</a:t>
            </a:r>
          </a:p>
        </p:txBody>
      </p:sp>
    </p:spTree>
    <p:extLst>
      <p:ext uri="{BB962C8B-B14F-4D97-AF65-F5344CB8AC3E}">
        <p14:creationId xmlns:p14="http://schemas.microsoft.com/office/powerpoint/2010/main" val="1237250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sz="2400" dirty="0" smtClean="0"/>
              <a:t>In </a:t>
            </a:r>
            <a:r>
              <a:rPr lang="en-US" sz="2400" dirty="0"/>
              <a:t>most contexts, array names "decays" to pointers. In simple words, array names are converted to pointers. That's the reason why you can use pointer with the same name as array to manipulate elements of the array. However, you should remember that </a:t>
            </a:r>
            <a:r>
              <a:rPr lang="en-US" sz="2400" b="1" dirty="0"/>
              <a:t>pointers and arrays are not same</a:t>
            </a:r>
            <a:r>
              <a:rPr lang="en-US" sz="2400" dirty="0" smtClean="0"/>
              <a:t>.</a:t>
            </a:r>
            <a:endParaRPr lang="en-US" sz="2400" dirty="0"/>
          </a:p>
        </p:txBody>
      </p:sp>
    </p:spTree>
    <p:extLst>
      <p:ext uri="{BB962C8B-B14F-4D97-AF65-F5344CB8AC3E}">
        <p14:creationId xmlns:p14="http://schemas.microsoft.com/office/powerpoint/2010/main" val="22224760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2: Arrays and </a:t>
            </a:r>
            <a:r>
              <a:rPr lang="en-US" b="1" dirty="0" smtClean="0"/>
              <a:t>Pointers</a:t>
            </a:r>
            <a:endParaRPr lang="en-US" dirty="0"/>
          </a:p>
        </p:txBody>
      </p:sp>
      <p:sp>
        <p:nvSpPr>
          <p:cNvPr id="3" name="Content Placeholder 2"/>
          <p:cNvSpPr>
            <a:spLocks noGrp="1"/>
          </p:cNvSpPr>
          <p:nvPr>
            <p:ph idx="1"/>
          </p:nvPr>
        </p:nvSpPr>
        <p:spPr/>
        <p:txBody>
          <a:bodyPr>
            <a:noAutofit/>
          </a:bodyPr>
          <a:lstStyle/>
          <a:p>
            <a:pPr marL="0" indent="0" fontAlgn="base">
              <a:buNone/>
            </a:pPr>
            <a:r>
              <a:rPr lang="en-US" sz="2400" dirty="0"/>
              <a:t>#include &lt;</a:t>
            </a:r>
            <a:r>
              <a:rPr lang="en-US" sz="2400" dirty="0" err="1"/>
              <a:t>stdio.h</a:t>
            </a:r>
            <a:r>
              <a:rPr lang="en-US" sz="2400" dirty="0"/>
              <a:t>&gt;</a:t>
            </a:r>
          </a:p>
          <a:p>
            <a:pPr marL="0" indent="0" fontAlgn="base">
              <a:buNone/>
            </a:pPr>
            <a:r>
              <a:rPr lang="en-US" sz="2400" dirty="0" err="1"/>
              <a:t>int</a:t>
            </a:r>
            <a:r>
              <a:rPr lang="en-US" sz="2400" dirty="0"/>
              <a:t> main()</a:t>
            </a:r>
          </a:p>
          <a:p>
            <a:pPr marL="0" indent="0" fontAlgn="base">
              <a:buNone/>
            </a:pPr>
            <a:r>
              <a:rPr lang="en-US" sz="2400" dirty="0"/>
              <a:t>{</a:t>
            </a:r>
          </a:p>
          <a:p>
            <a:pPr marL="0" indent="0" fontAlgn="base">
              <a:buNone/>
            </a:pPr>
            <a:r>
              <a:rPr lang="en-US" sz="2400" dirty="0" err="1"/>
              <a:t>int</a:t>
            </a:r>
            <a:r>
              <a:rPr lang="en-US" sz="2400" dirty="0"/>
              <a:t> x[5] = {1, 2, 3, 4, 5};</a:t>
            </a:r>
          </a:p>
          <a:p>
            <a:pPr marL="0" indent="0" fontAlgn="base">
              <a:buNone/>
            </a:pPr>
            <a:r>
              <a:rPr lang="en-US" sz="2400" dirty="0" err="1"/>
              <a:t>int</a:t>
            </a:r>
            <a:r>
              <a:rPr lang="en-US" sz="2400" dirty="0"/>
              <a:t>* </a:t>
            </a:r>
            <a:r>
              <a:rPr lang="en-US" sz="2400" dirty="0" err="1"/>
              <a:t>ptr</a:t>
            </a:r>
            <a:r>
              <a:rPr lang="en-US" sz="2400" dirty="0"/>
              <a:t>;</a:t>
            </a:r>
          </a:p>
          <a:p>
            <a:pPr marL="0" indent="0" fontAlgn="base">
              <a:buNone/>
            </a:pPr>
            <a:r>
              <a:rPr lang="en-US" sz="2400" dirty="0" err="1"/>
              <a:t>ptr</a:t>
            </a:r>
            <a:r>
              <a:rPr lang="en-US" sz="2400" dirty="0"/>
              <a:t> = &amp;x[2]; </a:t>
            </a:r>
          </a:p>
          <a:p>
            <a:pPr marL="0" indent="0" fontAlgn="base">
              <a:buNone/>
            </a:pPr>
            <a:r>
              <a:rPr lang="en-US" sz="2400" dirty="0" err="1"/>
              <a:t>printf</a:t>
            </a:r>
            <a:r>
              <a:rPr lang="en-US" sz="2400" dirty="0"/>
              <a:t>("*</a:t>
            </a:r>
            <a:r>
              <a:rPr lang="en-US" sz="2400" dirty="0" err="1"/>
              <a:t>ptr</a:t>
            </a:r>
            <a:r>
              <a:rPr lang="en-US" sz="2400" dirty="0"/>
              <a:t> = %d \n", *</a:t>
            </a:r>
            <a:r>
              <a:rPr lang="en-US" sz="2400" dirty="0" err="1"/>
              <a:t>ptr</a:t>
            </a:r>
            <a:r>
              <a:rPr lang="en-US" sz="2400" dirty="0"/>
              <a:t>);</a:t>
            </a:r>
          </a:p>
          <a:p>
            <a:pPr marL="0" indent="0" fontAlgn="base">
              <a:buNone/>
            </a:pPr>
            <a:r>
              <a:rPr lang="en-US" sz="2400" dirty="0" err="1"/>
              <a:t>printf</a:t>
            </a:r>
            <a:r>
              <a:rPr lang="en-US" sz="2400" dirty="0"/>
              <a:t>("*ptr+1 = %d \n", *ptr+1);</a:t>
            </a:r>
          </a:p>
          <a:p>
            <a:pPr marL="0" indent="0" fontAlgn="base">
              <a:buNone/>
            </a:pPr>
            <a:r>
              <a:rPr lang="en-US" sz="2400" dirty="0" err="1"/>
              <a:t>printf</a:t>
            </a:r>
            <a:r>
              <a:rPr lang="en-US" sz="2400" dirty="0"/>
              <a:t>("*ptr-1 = %d", *ptr-1);</a:t>
            </a:r>
          </a:p>
          <a:p>
            <a:pPr marL="0" indent="0" fontAlgn="base">
              <a:buNone/>
            </a:pPr>
            <a:r>
              <a:rPr lang="en-US" sz="2400" dirty="0"/>
              <a:t>return 0;</a:t>
            </a:r>
          </a:p>
          <a:p>
            <a:pPr marL="0" indent="0" fontAlgn="base">
              <a:buNone/>
            </a:pPr>
            <a:r>
              <a:rPr lang="en-US" sz="2400" dirty="0"/>
              <a:t>}</a:t>
            </a:r>
          </a:p>
          <a:p>
            <a:pPr marL="0" indent="0">
              <a:buNone/>
            </a:pPr>
            <a:endParaRPr lang="en-US" sz="2400" dirty="0"/>
          </a:p>
        </p:txBody>
      </p:sp>
      <p:sp>
        <p:nvSpPr>
          <p:cNvPr id="4" name="TextBox 3"/>
          <p:cNvSpPr txBox="1"/>
          <p:nvPr/>
        </p:nvSpPr>
        <p:spPr>
          <a:xfrm>
            <a:off x="5867400" y="3962400"/>
            <a:ext cx="2514600" cy="1569660"/>
          </a:xfrm>
          <a:prstGeom prst="rect">
            <a:avLst/>
          </a:prstGeom>
          <a:noFill/>
        </p:spPr>
        <p:txBody>
          <a:bodyPr wrap="square" rtlCol="0">
            <a:spAutoFit/>
          </a:bodyPr>
          <a:lstStyle/>
          <a:p>
            <a:r>
              <a:rPr lang="nn-NO" sz="2400" b="1" dirty="0" smtClean="0"/>
              <a:t>Output:</a:t>
            </a:r>
          </a:p>
          <a:p>
            <a:r>
              <a:rPr lang="nn-NO" sz="2400" dirty="0" smtClean="0"/>
              <a:t>*</a:t>
            </a:r>
            <a:r>
              <a:rPr lang="nn-NO" sz="2400" dirty="0"/>
              <a:t>ptr = 3 </a:t>
            </a:r>
            <a:endParaRPr lang="nn-NO" sz="2400" dirty="0" smtClean="0"/>
          </a:p>
          <a:p>
            <a:r>
              <a:rPr lang="nn-NO" sz="2400" dirty="0" smtClean="0"/>
              <a:t>*</a:t>
            </a:r>
            <a:r>
              <a:rPr lang="nn-NO" sz="2400" dirty="0"/>
              <a:t>ptr+1 = 4 </a:t>
            </a:r>
            <a:endParaRPr lang="nn-NO" sz="2400" dirty="0" smtClean="0"/>
          </a:p>
          <a:p>
            <a:r>
              <a:rPr lang="nn-NO" sz="2400" dirty="0" smtClean="0"/>
              <a:t>*</a:t>
            </a:r>
            <a:r>
              <a:rPr lang="nn-NO" sz="2400" dirty="0"/>
              <a:t>ptr-1 = 2</a:t>
            </a:r>
            <a:endParaRPr lang="en-US" sz="2400" dirty="0"/>
          </a:p>
        </p:txBody>
      </p:sp>
    </p:spTree>
    <p:extLst>
      <p:ext uri="{BB962C8B-B14F-4D97-AF65-F5344CB8AC3E}">
        <p14:creationId xmlns:p14="http://schemas.microsoft.com/office/powerpoint/2010/main" val="2639357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sz="2400" dirty="0"/>
              <a:t>In this example, &amp;x[2] (address of the third element of array x) is assigned to the pointer </a:t>
            </a:r>
            <a:r>
              <a:rPr lang="en-US" sz="2400" dirty="0" err="1"/>
              <a:t>ptr</a:t>
            </a:r>
            <a:r>
              <a:rPr lang="en-US" sz="2400" dirty="0"/>
              <a:t>. Hence, 3 was displayed when we printed *</a:t>
            </a:r>
            <a:r>
              <a:rPr lang="en-US" sz="2400" dirty="0" err="1"/>
              <a:t>ptr</a:t>
            </a:r>
            <a:r>
              <a:rPr lang="en-US" sz="2400" dirty="0"/>
              <a:t>.</a:t>
            </a:r>
          </a:p>
          <a:p>
            <a:pPr fontAlgn="base"/>
            <a:r>
              <a:rPr lang="en-US" sz="2400" dirty="0"/>
              <a:t>And, printing *ptr+1 gives us the fourth element. Similarly, printing *ptr-1 gives us the second element.</a:t>
            </a:r>
          </a:p>
          <a:p>
            <a:endParaRPr lang="en-US" sz="2400" dirty="0"/>
          </a:p>
        </p:txBody>
      </p:sp>
    </p:spTree>
    <p:extLst>
      <p:ext uri="{BB962C8B-B14F-4D97-AF65-F5344CB8AC3E}">
        <p14:creationId xmlns:p14="http://schemas.microsoft.com/office/powerpoint/2010/main" val="31566527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in ascending order</a:t>
            </a:r>
            <a:endParaRPr lang="en-US" dirty="0"/>
          </a:p>
        </p:txBody>
      </p:sp>
      <p:sp>
        <p:nvSpPr>
          <p:cNvPr id="3" name="Content Placeholder 2"/>
          <p:cNvSpPr>
            <a:spLocks noGrp="1"/>
          </p:cNvSpPr>
          <p:nvPr>
            <p:ph idx="1"/>
          </p:nvPr>
        </p:nvSpPr>
        <p:spPr>
          <a:xfrm>
            <a:off x="457200" y="1295400"/>
            <a:ext cx="8229600" cy="4525963"/>
          </a:xfrm>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a:t>#include&lt;</a:t>
            </a:r>
            <a:r>
              <a:rPr lang="en-US" sz="2400" dirty="0" err="1"/>
              <a:t>conio.h</a:t>
            </a:r>
            <a:r>
              <a:rPr lang="en-US" sz="2400" dirty="0"/>
              <a:t>&gt;</a:t>
            </a:r>
          </a:p>
          <a:p>
            <a:pPr marL="0" indent="0">
              <a:buNone/>
            </a:pPr>
            <a:r>
              <a:rPr lang="en-US" sz="2400" dirty="0"/>
              <a:t>void main()</a:t>
            </a:r>
          </a:p>
          <a:p>
            <a:pPr marL="0" indent="0">
              <a:buNone/>
            </a:pPr>
            <a:r>
              <a:rPr lang="en-US" sz="2400" dirty="0"/>
              <a:t>{</a:t>
            </a:r>
          </a:p>
          <a:p>
            <a:pPr marL="0" indent="0">
              <a:buNone/>
            </a:pPr>
            <a:r>
              <a:rPr lang="en-US" sz="2400" dirty="0"/>
              <a:t>	</a:t>
            </a:r>
            <a:r>
              <a:rPr lang="en-US" sz="2400" dirty="0" err="1"/>
              <a:t>int</a:t>
            </a:r>
            <a:r>
              <a:rPr lang="en-US" sz="2400" dirty="0"/>
              <a:t> x[5];</a:t>
            </a:r>
          </a:p>
          <a:p>
            <a:pPr marL="0" indent="0">
              <a:buNone/>
            </a:pPr>
            <a:r>
              <a:rPr lang="en-US" sz="2400" dirty="0"/>
              <a:t>	</a:t>
            </a:r>
            <a:r>
              <a:rPr lang="en-US" sz="2400" dirty="0" err="1"/>
              <a:t>int</a:t>
            </a:r>
            <a:r>
              <a:rPr lang="en-US" sz="2400" dirty="0"/>
              <a:t> *</a:t>
            </a:r>
            <a:r>
              <a:rPr lang="en-US" sz="2400" dirty="0" err="1"/>
              <a:t>p,i,j,temp</a:t>
            </a:r>
            <a:r>
              <a:rPr lang="en-US" sz="2400" dirty="0"/>
              <a:t>=0;</a:t>
            </a:r>
          </a:p>
          <a:p>
            <a:pPr marL="0" indent="0">
              <a:buNone/>
            </a:pPr>
            <a:r>
              <a:rPr lang="en-US" sz="2400" dirty="0"/>
              <a:t>	</a:t>
            </a:r>
            <a:r>
              <a:rPr lang="en-US" sz="2400" dirty="0" err="1"/>
              <a:t>printf</a:t>
            </a:r>
            <a:r>
              <a:rPr lang="en-US" sz="2400" dirty="0"/>
              <a:t>("enter 5 numbers");</a:t>
            </a:r>
          </a:p>
          <a:p>
            <a:pPr marL="0" indent="0">
              <a:buNone/>
            </a:pPr>
            <a:r>
              <a:rPr lang="en-US" sz="2400" dirty="0"/>
              <a:t>	for(</a:t>
            </a:r>
            <a:r>
              <a:rPr lang="en-US" sz="2400" dirty="0" err="1"/>
              <a:t>i</a:t>
            </a:r>
            <a:r>
              <a:rPr lang="en-US" sz="2400" dirty="0"/>
              <a:t>=0;i&lt;5;i</a:t>
            </a:r>
            <a:r>
              <a:rPr lang="en-US" sz="2400" dirty="0" smtClean="0"/>
              <a:t>++)</a:t>
            </a:r>
            <a:endParaRPr lang="en-US" sz="2400" dirty="0"/>
          </a:p>
          <a:p>
            <a:pPr marL="0" indent="0">
              <a:buNone/>
            </a:pPr>
            <a:r>
              <a:rPr lang="en-US" sz="2400" dirty="0"/>
              <a:t>		</a:t>
            </a:r>
            <a:r>
              <a:rPr lang="en-US" sz="2400" dirty="0" err="1"/>
              <a:t>scanf</a:t>
            </a:r>
            <a:r>
              <a:rPr lang="en-US" sz="2400" dirty="0"/>
              <a:t>("%</a:t>
            </a:r>
            <a:r>
              <a:rPr lang="en-US" sz="2400" dirty="0" err="1"/>
              <a:t>d",&amp;x</a:t>
            </a:r>
            <a:r>
              <a:rPr lang="en-US" sz="2400" dirty="0"/>
              <a:t>[</a:t>
            </a:r>
            <a:r>
              <a:rPr lang="en-US" sz="2400" dirty="0" err="1"/>
              <a:t>i</a:t>
            </a:r>
            <a:r>
              <a:rPr lang="en-US" sz="2400" dirty="0" smtClean="0"/>
              <a:t>]);</a:t>
            </a:r>
            <a:endParaRPr lang="en-US" sz="2400" dirty="0"/>
          </a:p>
          <a:p>
            <a:pPr marL="0" indent="0">
              <a:buNone/>
            </a:pPr>
            <a:r>
              <a:rPr lang="en-US" sz="2400" dirty="0"/>
              <a:t>	</a:t>
            </a:r>
            <a:r>
              <a:rPr lang="en-US" sz="2400" dirty="0" err="1"/>
              <a:t>printf</a:t>
            </a:r>
            <a:r>
              <a:rPr lang="en-US" sz="2400" dirty="0"/>
              <a:t>("\</a:t>
            </a:r>
            <a:r>
              <a:rPr lang="en-US" sz="2400" dirty="0" err="1"/>
              <a:t>narray</a:t>
            </a:r>
            <a:r>
              <a:rPr lang="en-US" sz="2400" dirty="0"/>
              <a:t> before sorting:\n");</a:t>
            </a:r>
          </a:p>
          <a:p>
            <a:pPr marL="0" indent="0">
              <a:buNone/>
            </a:pPr>
            <a:r>
              <a:rPr lang="en-US" sz="2400" dirty="0"/>
              <a:t>	for(</a:t>
            </a:r>
            <a:r>
              <a:rPr lang="en-US" sz="2400" dirty="0" err="1"/>
              <a:t>i</a:t>
            </a:r>
            <a:r>
              <a:rPr lang="en-US" sz="2400" dirty="0"/>
              <a:t>=0;i&lt;5;i</a:t>
            </a:r>
            <a:r>
              <a:rPr lang="en-US" sz="2400" dirty="0" smtClean="0"/>
              <a:t>++)</a:t>
            </a:r>
            <a:endParaRPr lang="en-US" sz="2400" dirty="0"/>
          </a:p>
          <a:p>
            <a:pPr marL="0" indent="0">
              <a:buNone/>
            </a:pPr>
            <a:r>
              <a:rPr lang="en-US" sz="2400" dirty="0"/>
              <a:t>		</a:t>
            </a:r>
            <a:r>
              <a:rPr lang="en-US" sz="2400" dirty="0" err="1"/>
              <a:t>printf</a:t>
            </a:r>
            <a:r>
              <a:rPr lang="en-US" sz="2400" dirty="0"/>
              <a:t>("\</a:t>
            </a:r>
            <a:r>
              <a:rPr lang="en-US" sz="2400" dirty="0" err="1"/>
              <a:t>n%d</a:t>
            </a:r>
            <a:r>
              <a:rPr lang="en-US" sz="2400" dirty="0"/>
              <a:t>",x[</a:t>
            </a:r>
            <a:r>
              <a:rPr lang="en-US" sz="2400" dirty="0" err="1"/>
              <a:t>i</a:t>
            </a:r>
            <a:r>
              <a:rPr lang="en-US" sz="2400" dirty="0"/>
              <a:t>]);</a:t>
            </a:r>
          </a:p>
          <a:p>
            <a:pPr marL="0" indent="0">
              <a:buNone/>
            </a:pPr>
            <a:endParaRPr lang="en-US" sz="2400" dirty="0"/>
          </a:p>
          <a:p>
            <a:pPr marL="0" indent="0">
              <a:buNone/>
            </a:pPr>
            <a:r>
              <a:rPr lang="en-US" sz="2400" dirty="0"/>
              <a:t>	</a:t>
            </a:r>
          </a:p>
        </p:txBody>
      </p:sp>
    </p:spTree>
    <p:extLst>
      <p:ext uri="{BB962C8B-B14F-4D97-AF65-F5344CB8AC3E}">
        <p14:creationId xmlns:p14="http://schemas.microsoft.com/office/powerpoint/2010/main" val="17902454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55637"/>
            <a:ext cx="8229600" cy="4525963"/>
          </a:xfrm>
        </p:spPr>
        <p:txBody>
          <a:bodyPr>
            <a:noAutofit/>
          </a:bodyPr>
          <a:lstStyle/>
          <a:p>
            <a:pPr marL="0" indent="0">
              <a:buNone/>
            </a:pPr>
            <a:r>
              <a:rPr lang="en-US" sz="2400" dirty="0" smtClean="0"/>
              <a:t>    p</a:t>
            </a:r>
            <a:r>
              <a:rPr lang="en-US" sz="2400" dirty="0"/>
              <a:t>=&amp;x[0];</a:t>
            </a:r>
          </a:p>
          <a:p>
            <a:pPr marL="0" indent="0">
              <a:buNone/>
            </a:pPr>
            <a:r>
              <a:rPr lang="en-US" sz="2400" dirty="0"/>
              <a:t>	for(</a:t>
            </a:r>
            <a:r>
              <a:rPr lang="en-US" sz="2400" dirty="0" err="1"/>
              <a:t>i</a:t>
            </a:r>
            <a:r>
              <a:rPr lang="en-US" sz="2400" dirty="0"/>
              <a:t>=0;i&lt;5-1;i++)</a:t>
            </a:r>
          </a:p>
          <a:p>
            <a:pPr marL="0" indent="0">
              <a:buNone/>
            </a:pPr>
            <a:r>
              <a:rPr lang="en-US" sz="2400" dirty="0"/>
              <a:t>	{</a:t>
            </a:r>
          </a:p>
          <a:p>
            <a:pPr marL="0" indent="0">
              <a:buNone/>
            </a:pPr>
            <a:r>
              <a:rPr lang="en-US" sz="2400" dirty="0"/>
              <a:t>		for(j=i+1;j&lt;5;j++)</a:t>
            </a:r>
          </a:p>
          <a:p>
            <a:pPr marL="0" indent="0">
              <a:buNone/>
            </a:pPr>
            <a:r>
              <a:rPr lang="en-US" sz="2400" dirty="0"/>
              <a:t>		{</a:t>
            </a:r>
          </a:p>
          <a:p>
            <a:pPr marL="0" indent="0">
              <a:buNone/>
            </a:pPr>
            <a:r>
              <a:rPr lang="en-US" sz="2400" dirty="0"/>
              <a:t>			if(*(</a:t>
            </a:r>
            <a:r>
              <a:rPr lang="en-US" sz="2400" dirty="0" err="1"/>
              <a:t>p+i</a:t>
            </a:r>
            <a:r>
              <a:rPr lang="en-US" sz="2400" dirty="0"/>
              <a:t>)&gt;*(</a:t>
            </a:r>
            <a:r>
              <a:rPr lang="en-US" sz="2400" dirty="0" err="1"/>
              <a:t>p+j</a:t>
            </a:r>
            <a:r>
              <a:rPr lang="en-US" sz="2400" dirty="0"/>
              <a:t>))</a:t>
            </a:r>
          </a:p>
          <a:p>
            <a:pPr marL="0" indent="0">
              <a:buNone/>
            </a:pPr>
            <a:r>
              <a:rPr lang="en-US" sz="2400" dirty="0"/>
              <a:t>			{</a:t>
            </a:r>
          </a:p>
          <a:p>
            <a:pPr marL="0" indent="0">
              <a:buNone/>
            </a:pPr>
            <a:r>
              <a:rPr lang="en-US" sz="2400" dirty="0"/>
              <a:t>				temp=*(</a:t>
            </a:r>
            <a:r>
              <a:rPr lang="en-US" sz="2400" dirty="0" err="1"/>
              <a:t>p+i</a:t>
            </a:r>
            <a:r>
              <a:rPr lang="en-US" sz="2400" dirty="0"/>
              <a:t>);</a:t>
            </a:r>
          </a:p>
          <a:p>
            <a:pPr marL="0" indent="0">
              <a:buNone/>
            </a:pPr>
            <a:r>
              <a:rPr lang="en-US" sz="2400" dirty="0"/>
              <a:t>				*(</a:t>
            </a:r>
            <a:r>
              <a:rPr lang="en-US" sz="2400" dirty="0" err="1"/>
              <a:t>p+i</a:t>
            </a:r>
            <a:r>
              <a:rPr lang="en-US" sz="2400" dirty="0"/>
              <a:t>)=*(</a:t>
            </a:r>
            <a:r>
              <a:rPr lang="en-US" sz="2400" dirty="0" err="1"/>
              <a:t>p+j</a:t>
            </a:r>
            <a:r>
              <a:rPr lang="en-US" sz="2400" dirty="0"/>
              <a:t>);</a:t>
            </a:r>
          </a:p>
          <a:p>
            <a:pPr marL="0" indent="0">
              <a:buNone/>
            </a:pPr>
            <a:r>
              <a:rPr lang="en-US" sz="2400" dirty="0"/>
              <a:t>				*(</a:t>
            </a:r>
            <a:r>
              <a:rPr lang="en-US" sz="2400" dirty="0" err="1"/>
              <a:t>p+j</a:t>
            </a:r>
            <a:r>
              <a:rPr lang="en-US" sz="2400" dirty="0"/>
              <a:t>)=temp;</a:t>
            </a:r>
          </a:p>
          <a:p>
            <a:pPr marL="0" indent="0">
              <a:buNone/>
            </a:pPr>
            <a:r>
              <a:rPr lang="en-US" sz="2400" dirty="0"/>
              <a:t>			}</a:t>
            </a:r>
          </a:p>
          <a:p>
            <a:pPr marL="0" indent="0">
              <a:buNone/>
            </a:pPr>
            <a:r>
              <a:rPr lang="en-US" sz="2400" dirty="0"/>
              <a:t>		}	</a:t>
            </a:r>
          </a:p>
          <a:p>
            <a:pPr marL="0" indent="0">
              <a:buNone/>
            </a:pPr>
            <a:r>
              <a:rPr lang="en-US" sz="2400" dirty="0"/>
              <a:t>	}</a:t>
            </a:r>
          </a:p>
          <a:p>
            <a:pPr marL="0" indent="0">
              <a:buNone/>
            </a:pPr>
            <a:r>
              <a:rPr lang="en-US" sz="2400" dirty="0"/>
              <a:t>	</a:t>
            </a:r>
          </a:p>
        </p:txBody>
      </p:sp>
    </p:spTree>
    <p:extLst>
      <p:ext uri="{BB962C8B-B14F-4D97-AF65-F5344CB8AC3E}">
        <p14:creationId xmlns:p14="http://schemas.microsoft.com/office/powerpoint/2010/main" val="35931363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err="1"/>
              <a:t>printf</a:t>
            </a:r>
            <a:r>
              <a:rPr lang="en-US" sz="2400" dirty="0"/>
              <a:t>("\</a:t>
            </a:r>
            <a:r>
              <a:rPr lang="en-US" sz="2400" dirty="0" err="1"/>
              <a:t>nthe</a:t>
            </a:r>
            <a:r>
              <a:rPr lang="en-US" sz="2400" dirty="0"/>
              <a:t> array after sorting:\n");</a:t>
            </a:r>
          </a:p>
          <a:p>
            <a:pPr marL="0" indent="0">
              <a:buNone/>
            </a:pPr>
            <a:r>
              <a:rPr lang="en-US" sz="2400" dirty="0"/>
              <a:t>	for(</a:t>
            </a:r>
            <a:r>
              <a:rPr lang="en-US" sz="2400" dirty="0" err="1"/>
              <a:t>i</a:t>
            </a:r>
            <a:r>
              <a:rPr lang="en-US" sz="2400" dirty="0"/>
              <a:t>=0;i&lt;5;i++)</a:t>
            </a:r>
          </a:p>
          <a:p>
            <a:pPr marL="0" indent="0">
              <a:buNone/>
            </a:pPr>
            <a:r>
              <a:rPr lang="en-US" sz="2400" dirty="0"/>
              <a:t>	{</a:t>
            </a:r>
          </a:p>
          <a:p>
            <a:pPr marL="0" indent="0">
              <a:buNone/>
            </a:pPr>
            <a:r>
              <a:rPr lang="en-US" sz="2400" dirty="0"/>
              <a:t>		</a:t>
            </a:r>
            <a:r>
              <a:rPr lang="en-US" sz="2400" dirty="0" err="1"/>
              <a:t>printf</a:t>
            </a:r>
            <a:r>
              <a:rPr lang="en-US" sz="2400" dirty="0"/>
              <a:t>("\</a:t>
            </a:r>
            <a:r>
              <a:rPr lang="en-US" sz="2400" dirty="0" err="1"/>
              <a:t>n%d</a:t>
            </a:r>
            <a:r>
              <a:rPr lang="en-US" sz="2400" dirty="0"/>
              <a:t>",x[</a:t>
            </a:r>
            <a:r>
              <a:rPr lang="en-US" sz="2400" dirty="0" err="1"/>
              <a:t>i</a:t>
            </a:r>
            <a:r>
              <a:rPr lang="en-US" sz="2400" dirty="0"/>
              <a:t>]);</a:t>
            </a:r>
          </a:p>
          <a:p>
            <a:pPr marL="0" indent="0">
              <a:buNone/>
            </a:pPr>
            <a:r>
              <a:rPr lang="en-US" sz="2400" dirty="0"/>
              <a:t>	}</a:t>
            </a:r>
          </a:p>
          <a:p>
            <a:pPr marL="0" indent="0">
              <a:buNone/>
            </a:pPr>
            <a:r>
              <a:rPr lang="en-US" sz="2400" dirty="0"/>
              <a:t>}</a:t>
            </a:r>
          </a:p>
          <a:p>
            <a:endParaRPr lang="en-US" sz="2400" dirty="0"/>
          </a:p>
          <a:p>
            <a:endParaRPr lang="en-US" sz="2400" dirty="0"/>
          </a:p>
        </p:txBody>
      </p:sp>
    </p:spTree>
    <p:extLst>
      <p:ext uri="{BB962C8B-B14F-4D97-AF65-F5344CB8AC3E}">
        <p14:creationId xmlns:p14="http://schemas.microsoft.com/office/powerpoint/2010/main" val="4110252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to Pointer</a:t>
            </a:r>
            <a:endParaRPr lang="en-US" dirty="0"/>
          </a:p>
        </p:txBody>
      </p:sp>
      <p:sp>
        <p:nvSpPr>
          <p:cNvPr id="3" name="Content Placeholder 2"/>
          <p:cNvSpPr>
            <a:spLocks noGrp="1"/>
          </p:cNvSpPr>
          <p:nvPr>
            <p:ph idx="1"/>
          </p:nvPr>
        </p:nvSpPr>
        <p:spPr/>
        <p:txBody>
          <a:bodyPr>
            <a:normAutofit/>
          </a:bodyPr>
          <a:lstStyle/>
          <a:p>
            <a:pPr fontAlgn="base"/>
            <a:r>
              <a:rPr lang="en-US" sz="2400" dirty="0"/>
              <a:t>We already know that a pointer points to a location in memory and thus used to store address of variables. So, when we define a pointer to pointer. The first pointer is used to store the address of second pointer. That is why they are also known as double pointers.</a:t>
            </a:r>
          </a:p>
          <a:p>
            <a:pPr fontAlgn="base"/>
            <a:r>
              <a:rPr lang="en-US" sz="2400" b="1" dirty="0"/>
              <a:t>How to declare a pointer to pointer in C?</a:t>
            </a:r>
            <a:r>
              <a:rPr lang="en-US" sz="2400" dirty="0"/>
              <a:t/>
            </a:r>
            <a:br>
              <a:rPr lang="en-US" sz="2400" dirty="0"/>
            </a:br>
            <a:r>
              <a:rPr lang="en-US" sz="2400" dirty="0"/>
              <a:t>Declaring Pointer to Pointer is similar to declaring pointer in C. The difference is we have to place an additional ‘*’ before the name of pointer.</a:t>
            </a:r>
            <a:br>
              <a:rPr lang="en-US" sz="2400" dirty="0"/>
            </a:br>
            <a:r>
              <a:rPr lang="en-US" sz="2400" b="1" dirty="0"/>
              <a:t>Syntax</a:t>
            </a:r>
            <a:r>
              <a:rPr lang="en-US" sz="2400" dirty="0"/>
              <a:t>:</a:t>
            </a:r>
          </a:p>
          <a:p>
            <a:r>
              <a:rPr lang="en-US" sz="2400" dirty="0" err="1"/>
              <a:t>int</a:t>
            </a:r>
            <a:r>
              <a:rPr lang="en-US" sz="2400" dirty="0"/>
              <a:t> **</a:t>
            </a:r>
            <a:r>
              <a:rPr lang="en-US" sz="2400" dirty="0" err="1"/>
              <a:t>ptr</a:t>
            </a:r>
            <a:r>
              <a:rPr lang="en-US" sz="2400" dirty="0"/>
              <a:t>; // declaring double pointers</a:t>
            </a:r>
          </a:p>
        </p:txBody>
      </p:sp>
    </p:spTree>
    <p:extLst>
      <p:ext uri="{BB962C8B-B14F-4D97-AF65-F5344CB8AC3E}">
        <p14:creationId xmlns:p14="http://schemas.microsoft.com/office/powerpoint/2010/main" val="3273964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sz="2400" b="1" dirty="0"/>
              <a:t>Note:</a:t>
            </a:r>
            <a:r>
              <a:rPr lang="en-US" sz="2400" dirty="0"/>
              <a:t> You may obtain different value of address while using this code.</a:t>
            </a:r>
          </a:p>
          <a:p>
            <a:pPr fontAlgn="base"/>
            <a:r>
              <a:rPr lang="en-US" sz="2400" dirty="0"/>
              <a:t>In above source code, value 5 is stored in the memory location 2686778. </a:t>
            </a:r>
            <a:r>
              <a:rPr lang="en-US" sz="2400" dirty="0" err="1"/>
              <a:t>var</a:t>
            </a:r>
            <a:r>
              <a:rPr lang="en-US" sz="2400" dirty="0"/>
              <a:t> is just the name given to that location.</a:t>
            </a:r>
          </a:p>
          <a:p>
            <a:endParaRPr lang="en-US" sz="2400" dirty="0"/>
          </a:p>
        </p:txBody>
      </p:sp>
    </p:spTree>
    <p:extLst>
      <p:ext uri="{BB962C8B-B14F-4D97-AF65-F5344CB8AC3E}">
        <p14:creationId xmlns:p14="http://schemas.microsoft.com/office/powerpoint/2010/main" val="395045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291788"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35738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981219"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91943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Example</a:t>
            </a:r>
            <a:endParaRPr lang="en-US" dirty="0"/>
          </a:p>
        </p:txBody>
      </p:sp>
      <p:sp>
        <p:nvSpPr>
          <p:cNvPr id="3" name="Content Placeholder 2"/>
          <p:cNvSpPr>
            <a:spLocks noGrp="1"/>
          </p:cNvSpPr>
          <p:nvPr>
            <p:ph idx="1"/>
          </p:nvPr>
        </p:nvSpPr>
        <p:spPr>
          <a:xfrm>
            <a:off x="457200" y="960437"/>
            <a:ext cx="8229600" cy="4525963"/>
          </a:xfrm>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err="1" smtClean="0"/>
              <a:t>int</a:t>
            </a:r>
            <a:r>
              <a:rPr lang="en-US" sz="2400" dirty="0" smtClean="0"/>
              <a:t> </a:t>
            </a:r>
            <a:r>
              <a:rPr lang="en-US" sz="2400" dirty="0"/>
              <a:t>main() </a:t>
            </a:r>
          </a:p>
          <a:p>
            <a:pPr marL="0" indent="0">
              <a:buNone/>
            </a:pPr>
            <a:r>
              <a:rPr lang="en-US" sz="2400" dirty="0"/>
              <a:t>{ </a:t>
            </a:r>
          </a:p>
          <a:p>
            <a:pPr marL="0" indent="0">
              <a:buNone/>
            </a:pPr>
            <a:r>
              <a:rPr lang="en-US" sz="2400" dirty="0"/>
              <a:t>    </a:t>
            </a:r>
            <a:r>
              <a:rPr lang="en-US" sz="2400" dirty="0" err="1"/>
              <a:t>int</a:t>
            </a:r>
            <a:r>
              <a:rPr lang="en-US" sz="2400" dirty="0"/>
              <a:t> </a:t>
            </a:r>
            <a:r>
              <a:rPr lang="en-US" sz="2400" dirty="0" err="1"/>
              <a:t>var</a:t>
            </a:r>
            <a:r>
              <a:rPr lang="en-US" sz="2400" dirty="0"/>
              <a:t> = 789; </a:t>
            </a:r>
          </a:p>
          <a:p>
            <a:pPr marL="0" indent="0">
              <a:buNone/>
            </a:pPr>
            <a:r>
              <a:rPr lang="en-US" sz="2400" dirty="0"/>
              <a:t>    </a:t>
            </a:r>
            <a:r>
              <a:rPr lang="en-US" sz="2400" dirty="0" err="1"/>
              <a:t>int</a:t>
            </a:r>
            <a:r>
              <a:rPr lang="en-US" sz="2400" dirty="0"/>
              <a:t> *ptr2; </a:t>
            </a:r>
          </a:p>
          <a:p>
            <a:pPr marL="0" indent="0">
              <a:buNone/>
            </a:pPr>
            <a:r>
              <a:rPr lang="en-US" sz="2400" dirty="0"/>
              <a:t>    </a:t>
            </a:r>
            <a:r>
              <a:rPr lang="en-US" sz="2400" dirty="0" err="1"/>
              <a:t>int</a:t>
            </a:r>
            <a:r>
              <a:rPr lang="en-US" sz="2400" dirty="0"/>
              <a:t> **ptr1; </a:t>
            </a:r>
          </a:p>
          <a:p>
            <a:pPr marL="0" indent="0">
              <a:buNone/>
            </a:pPr>
            <a:r>
              <a:rPr lang="en-US" sz="2400" dirty="0"/>
              <a:t>    ptr2 = &amp;</a:t>
            </a:r>
            <a:r>
              <a:rPr lang="en-US" sz="2400" dirty="0" err="1"/>
              <a:t>var</a:t>
            </a:r>
            <a:r>
              <a:rPr lang="en-US" sz="2400" dirty="0"/>
              <a:t>; </a:t>
            </a:r>
          </a:p>
          <a:p>
            <a:pPr marL="0" indent="0">
              <a:buNone/>
            </a:pPr>
            <a:r>
              <a:rPr lang="en-US" sz="2400" dirty="0"/>
              <a:t>    ptr1 = &amp;ptr2; </a:t>
            </a:r>
          </a:p>
          <a:p>
            <a:pPr marL="0" indent="0">
              <a:buNone/>
            </a:pPr>
            <a:endParaRPr lang="en-US" sz="2400" dirty="0"/>
          </a:p>
          <a:p>
            <a:pPr marL="0" indent="0">
              <a:buNone/>
            </a:pPr>
            <a:r>
              <a:rPr lang="en-US" sz="2400" dirty="0"/>
              <a:t>    </a:t>
            </a:r>
            <a:r>
              <a:rPr lang="en-US" sz="2400" dirty="0" err="1"/>
              <a:t>printf</a:t>
            </a:r>
            <a:r>
              <a:rPr lang="en-US" sz="2400" dirty="0"/>
              <a:t>("Value of </a:t>
            </a:r>
            <a:r>
              <a:rPr lang="en-US" sz="2400" dirty="0" err="1"/>
              <a:t>var</a:t>
            </a:r>
            <a:r>
              <a:rPr lang="en-US" sz="2400" dirty="0"/>
              <a:t> = %d\n", </a:t>
            </a:r>
            <a:r>
              <a:rPr lang="en-US" sz="2400" dirty="0" err="1"/>
              <a:t>var</a:t>
            </a:r>
            <a:r>
              <a:rPr lang="en-US" sz="2400" dirty="0"/>
              <a:t> ); </a:t>
            </a:r>
          </a:p>
          <a:p>
            <a:pPr marL="0" indent="0">
              <a:buNone/>
            </a:pPr>
            <a:r>
              <a:rPr lang="en-US" sz="2400" dirty="0"/>
              <a:t>    </a:t>
            </a:r>
            <a:r>
              <a:rPr lang="en-US" sz="2400" dirty="0" err="1"/>
              <a:t>printf</a:t>
            </a:r>
            <a:r>
              <a:rPr lang="en-US" sz="2400" dirty="0"/>
              <a:t>("Value of </a:t>
            </a:r>
            <a:r>
              <a:rPr lang="en-US" sz="2400" dirty="0" err="1"/>
              <a:t>var</a:t>
            </a:r>
            <a:r>
              <a:rPr lang="en-US" sz="2400" dirty="0"/>
              <a:t> using single pointer = %d\n", *ptr2 ); </a:t>
            </a:r>
          </a:p>
          <a:p>
            <a:pPr marL="0" indent="0">
              <a:buNone/>
            </a:pPr>
            <a:r>
              <a:rPr lang="en-US" sz="2400" dirty="0"/>
              <a:t>    </a:t>
            </a:r>
            <a:r>
              <a:rPr lang="en-US" sz="2400" dirty="0" err="1"/>
              <a:t>printf</a:t>
            </a:r>
            <a:r>
              <a:rPr lang="en-US" sz="2400" dirty="0"/>
              <a:t>("Value of </a:t>
            </a:r>
            <a:r>
              <a:rPr lang="en-US" sz="2400" dirty="0" err="1"/>
              <a:t>var</a:t>
            </a:r>
            <a:r>
              <a:rPr lang="en-US" sz="2400" dirty="0"/>
              <a:t> using double pointer = %d\n", **ptr1); </a:t>
            </a:r>
          </a:p>
          <a:p>
            <a:pPr marL="0" indent="0">
              <a:buNone/>
            </a:pPr>
            <a:r>
              <a:rPr lang="en-US" sz="2400" dirty="0" smtClean="0"/>
              <a:t>} </a:t>
            </a:r>
            <a:endParaRPr lang="en-US" sz="2400" dirty="0"/>
          </a:p>
        </p:txBody>
      </p:sp>
    </p:spTree>
    <p:extLst>
      <p:ext uri="{BB962C8B-B14F-4D97-AF65-F5344CB8AC3E}">
        <p14:creationId xmlns:p14="http://schemas.microsoft.com/office/powerpoint/2010/main" val="22769387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Pointer Arithmetic in </a:t>
            </a:r>
            <a:r>
              <a:rPr lang="en-US" dirty="0" smtClean="0"/>
              <a:t>C</a:t>
            </a:r>
            <a:endParaRPr lang="en-US" dirty="0"/>
          </a:p>
        </p:txBody>
      </p:sp>
      <p:sp>
        <p:nvSpPr>
          <p:cNvPr id="3" name="Content Placeholder 2"/>
          <p:cNvSpPr>
            <a:spLocks noGrp="1"/>
          </p:cNvSpPr>
          <p:nvPr>
            <p:ph idx="1"/>
          </p:nvPr>
        </p:nvSpPr>
        <p:spPr>
          <a:xfrm>
            <a:off x="457200" y="1447800"/>
            <a:ext cx="8229600" cy="5334000"/>
          </a:xfrm>
        </p:spPr>
        <p:txBody>
          <a:bodyPr>
            <a:noAutofit/>
          </a:bodyPr>
          <a:lstStyle/>
          <a:p>
            <a:r>
              <a:rPr lang="en-US" sz="2400" dirty="0" smtClean="0"/>
              <a:t>We </a:t>
            </a:r>
            <a:r>
              <a:rPr lang="en-US" sz="2400" dirty="0"/>
              <a:t>can perform arithmetic operations on the pointers like addition, subtraction, etc. </a:t>
            </a:r>
            <a:endParaRPr lang="en-US" sz="2400" dirty="0" smtClean="0"/>
          </a:p>
          <a:p>
            <a:r>
              <a:rPr lang="en-US" sz="2400" dirty="0" smtClean="0"/>
              <a:t>However</a:t>
            </a:r>
            <a:r>
              <a:rPr lang="en-US" sz="2400" dirty="0"/>
              <a:t>, as we know that pointer contains the address, the result of an arithmetic operation performed on the pointer will also be a pointer if the other operand is of type integer. </a:t>
            </a:r>
            <a:endParaRPr lang="en-US" sz="2400" dirty="0" smtClean="0"/>
          </a:p>
          <a:p>
            <a:r>
              <a:rPr lang="en-US" sz="2400" dirty="0" smtClean="0"/>
              <a:t>In </a:t>
            </a:r>
            <a:r>
              <a:rPr lang="en-US" sz="2400" dirty="0"/>
              <a:t>pointer-from-pointer subtraction, the result will be an integer value. Following arithmetic operations are possible on the pointer in C language:</a:t>
            </a:r>
          </a:p>
          <a:p>
            <a:r>
              <a:rPr lang="en-US" sz="2400" dirty="0"/>
              <a:t>Increment</a:t>
            </a:r>
          </a:p>
          <a:p>
            <a:r>
              <a:rPr lang="en-US" sz="2400" dirty="0"/>
              <a:t>Decrement</a:t>
            </a:r>
          </a:p>
          <a:p>
            <a:r>
              <a:rPr lang="en-US" sz="2400" dirty="0"/>
              <a:t>Addition</a:t>
            </a:r>
          </a:p>
          <a:p>
            <a:r>
              <a:rPr lang="en-US" sz="2400" dirty="0"/>
              <a:t>Subtraction</a:t>
            </a:r>
          </a:p>
          <a:p>
            <a:r>
              <a:rPr lang="en-US" sz="2400" dirty="0"/>
              <a:t>Comparison</a:t>
            </a:r>
          </a:p>
          <a:p>
            <a:endParaRPr lang="en-US" sz="2400" dirty="0"/>
          </a:p>
        </p:txBody>
      </p:sp>
    </p:spTree>
    <p:extLst>
      <p:ext uri="{BB962C8B-B14F-4D97-AF65-F5344CB8AC3E}">
        <p14:creationId xmlns:p14="http://schemas.microsoft.com/office/powerpoint/2010/main" val="9091228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Incrementing Pointer in </a:t>
            </a:r>
            <a:r>
              <a:rPr lang="en-US" dirty="0" smtClean="0"/>
              <a:t>C</a:t>
            </a:r>
            <a:endParaRPr lang="en-US" dirty="0"/>
          </a:p>
        </p:txBody>
      </p:sp>
      <p:sp>
        <p:nvSpPr>
          <p:cNvPr id="3" name="Content Placeholder 2"/>
          <p:cNvSpPr>
            <a:spLocks noGrp="1"/>
          </p:cNvSpPr>
          <p:nvPr>
            <p:ph idx="1"/>
          </p:nvPr>
        </p:nvSpPr>
        <p:spPr/>
        <p:txBody>
          <a:bodyPr>
            <a:normAutofit/>
          </a:bodyPr>
          <a:lstStyle/>
          <a:p>
            <a:r>
              <a:rPr lang="en-US" sz="2400" dirty="0" smtClean="0"/>
              <a:t>If </a:t>
            </a:r>
            <a:r>
              <a:rPr lang="en-US" sz="2400" dirty="0"/>
              <a:t>we increment a pointer by 1, the pointer will start pointing to the immediate next location. </a:t>
            </a:r>
            <a:endParaRPr lang="en-US" sz="2400" dirty="0" smtClean="0"/>
          </a:p>
          <a:p>
            <a:r>
              <a:rPr lang="en-US" sz="2400" dirty="0" smtClean="0"/>
              <a:t>This </a:t>
            </a:r>
            <a:r>
              <a:rPr lang="en-US" sz="2400" dirty="0"/>
              <a:t>is somewhat different from the general arithmetic since the value of the pointer will get increased by the size of the data type to which the pointer is pointing.</a:t>
            </a:r>
          </a:p>
          <a:p>
            <a:r>
              <a:rPr lang="en-US" sz="2400" dirty="0"/>
              <a:t>We can traverse an array by using the increment operation on a pointer which will keep pointing to every element of the array, perform some operation on that, and update itself in a loop.</a:t>
            </a:r>
          </a:p>
          <a:p>
            <a:endParaRPr lang="en-US" sz="2400" dirty="0"/>
          </a:p>
        </p:txBody>
      </p:sp>
    </p:spTree>
    <p:extLst>
      <p:ext uri="{BB962C8B-B14F-4D97-AF65-F5344CB8AC3E}">
        <p14:creationId xmlns:p14="http://schemas.microsoft.com/office/powerpoint/2010/main" val="12952242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lnSpcReduction="10000"/>
          </a:bodyPr>
          <a:lstStyle/>
          <a:p>
            <a:r>
              <a:rPr lang="en-US" sz="2800" b="1" dirty="0"/>
              <a:t>Decrementing Pointer in C</a:t>
            </a:r>
            <a:endParaRPr lang="en-US" sz="2800" b="1" dirty="0" smtClean="0"/>
          </a:p>
          <a:p>
            <a:r>
              <a:rPr lang="en-US" sz="2400" dirty="0" smtClean="0"/>
              <a:t>Like </a:t>
            </a:r>
            <a:r>
              <a:rPr lang="en-US" sz="2400" dirty="0"/>
              <a:t>increment, we can decrement a pointer variable. </a:t>
            </a:r>
            <a:endParaRPr lang="en-US" sz="2400" dirty="0" smtClean="0"/>
          </a:p>
          <a:p>
            <a:r>
              <a:rPr lang="en-US" sz="2400" dirty="0" smtClean="0"/>
              <a:t>If </a:t>
            </a:r>
            <a:r>
              <a:rPr lang="en-US" sz="2400" dirty="0"/>
              <a:t>we decrement a pointer, it will start pointing to the previous location.</a:t>
            </a:r>
          </a:p>
          <a:p>
            <a:endParaRPr lang="en-US" sz="2400" dirty="0" smtClean="0"/>
          </a:p>
          <a:p>
            <a:r>
              <a:rPr lang="en-US" sz="2800" b="1" dirty="0"/>
              <a:t>C Pointer Addition</a:t>
            </a:r>
          </a:p>
          <a:p>
            <a:r>
              <a:rPr lang="en-US" sz="2400" dirty="0"/>
              <a:t>We can add a value to the pointer variable. The formula of adding value to pointer is given below</a:t>
            </a:r>
            <a:r>
              <a:rPr lang="en-US" sz="2400" dirty="0" smtClean="0"/>
              <a:t>:</a:t>
            </a:r>
          </a:p>
          <a:p>
            <a:pPr lvl="1"/>
            <a:r>
              <a:rPr lang="en-US" sz="2400" dirty="0"/>
              <a:t>p=p+3;   //adding 3 to pointer variable    </a:t>
            </a:r>
          </a:p>
          <a:p>
            <a:endParaRPr lang="en-US" sz="2800" b="1" dirty="0" smtClean="0"/>
          </a:p>
          <a:p>
            <a:r>
              <a:rPr lang="en-US" sz="2800" b="1" dirty="0" smtClean="0"/>
              <a:t>C </a:t>
            </a:r>
            <a:r>
              <a:rPr lang="en-US" sz="2800" b="1" dirty="0"/>
              <a:t>Pointer Subtraction</a:t>
            </a:r>
          </a:p>
          <a:p>
            <a:r>
              <a:rPr lang="en-US" sz="2400" dirty="0"/>
              <a:t>Like pointer addition, we can subtract a value from the pointer variable. Subtracting any number from a pointer will give an address. </a:t>
            </a:r>
            <a:endParaRPr lang="en-US" sz="2400" dirty="0" smtClean="0"/>
          </a:p>
          <a:p>
            <a:r>
              <a:rPr lang="en-US" sz="2400" dirty="0"/>
              <a:t>p=p-3; //subtracting 3 from pointer variable </a:t>
            </a:r>
          </a:p>
          <a:p>
            <a:endParaRPr lang="en-US" sz="2400" dirty="0"/>
          </a:p>
        </p:txBody>
      </p:sp>
    </p:spTree>
    <p:extLst>
      <p:ext uri="{BB962C8B-B14F-4D97-AF65-F5344CB8AC3E}">
        <p14:creationId xmlns:p14="http://schemas.microsoft.com/office/powerpoint/2010/main" val="5660902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Illegal arithmetic with </a:t>
            </a:r>
            <a:r>
              <a:rPr lang="en-US" dirty="0" smtClean="0"/>
              <a:t>pointers</a:t>
            </a:r>
            <a:endParaRPr lang="en-US" dirty="0"/>
          </a:p>
        </p:txBody>
      </p:sp>
      <p:sp>
        <p:nvSpPr>
          <p:cNvPr id="3" name="Content Placeholder 2"/>
          <p:cNvSpPr>
            <a:spLocks noGrp="1"/>
          </p:cNvSpPr>
          <p:nvPr>
            <p:ph idx="1"/>
          </p:nvPr>
        </p:nvSpPr>
        <p:spPr/>
        <p:txBody>
          <a:bodyPr>
            <a:normAutofit/>
          </a:bodyPr>
          <a:lstStyle/>
          <a:p>
            <a:r>
              <a:rPr lang="en-US" sz="2800" dirty="0"/>
              <a:t>Address + Address = illegal</a:t>
            </a:r>
          </a:p>
          <a:p>
            <a:r>
              <a:rPr lang="en-US" sz="2800" dirty="0"/>
              <a:t>Address * Address = illegal</a:t>
            </a:r>
          </a:p>
          <a:p>
            <a:r>
              <a:rPr lang="en-US" sz="2800" dirty="0"/>
              <a:t>Address % Address = illegal</a:t>
            </a:r>
          </a:p>
          <a:p>
            <a:r>
              <a:rPr lang="en-US" sz="2800" dirty="0"/>
              <a:t>Address / Address = illegal</a:t>
            </a:r>
          </a:p>
          <a:p>
            <a:r>
              <a:rPr lang="en-US" sz="2800" dirty="0"/>
              <a:t>Address &amp; Address = illegal</a:t>
            </a:r>
          </a:p>
          <a:p>
            <a:r>
              <a:rPr lang="en-US" sz="2800" dirty="0"/>
              <a:t>Address ^ Address = illegal</a:t>
            </a:r>
          </a:p>
          <a:p>
            <a:r>
              <a:rPr lang="en-US" sz="2800" dirty="0"/>
              <a:t>Address | Address = illegal</a:t>
            </a:r>
          </a:p>
          <a:p>
            <a:r>
              <a:rPr lang="en-US" sz="2800" dirty="0"/>
              <a:t>~Address = illegal</a:t>
            </a:r>
          </a:p>
          <a:p>
            <a:endParaRPr lang="en-US" sz="2800" dirty="0"/>
          </a:p>
        </p:txBody>
      </p:sp>
    </p:spTree>
    <p:extLst>
      <p:ext uri="{BB962C8B-B14F-4D97-AF65-F5344CB8AC3E}">
        <p14:creationId xmlns:p14="http://schemas.microsoft.com/office/powerpoint/2010/main" val="2541657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8946666"/>
              </p:ext>
            </p:extLst>
          </p:nvPr>
        </p:nvGraphicFramePr>
        <p:xfrm>
          <a:off x="3429000" y="1447800"/>
          <a:ext cx="2667000" cy="5191760"/>
        </p:xfrm>
        <a:graphic>
          <a:graphicData uri="http://schemas.openxmlformats.org/drawingml/2006/table">
            <a:tbl>
              <a:tblPr firstRow="1" bandRow="1">
                <a:tableStyleId>{BC89EF96-8CEA-46FF-86C4-4CE0E7609802}</a:tableStyleId>
              </a:tblPr>
              <a:tblGrid>
                <a:gridCol w="2667000"/>
              </a:tblGrid>
              <a:tr h="370840">
                <a:tc>
                  <a:txBody>
                    <a:bodyPr/>
                    <a:lstStyle/>
                    <a:p>
                      <a:endParaRPr lang="en-US" dirty="0"/>
                    </a:p>
                  </a:txBody>
                  <a:tcPr/>
                </a:tc>
              </a:tr>
              <a:tr h="370840">
                <a:tc>
                  <a:txBody>
                    <a:bodyPr/>
                    <a:lstStyle/>
                    <a:p>
                      <a:endParaRPr lang="en-US" dirty="0">
                        <a:solidFill>
                          <a:srgbClr val="FF0000"/>
                        </a:solidFill>
                      </a:endParaRPr>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bl>
          </a:graphicData>
        </a:graphic>
      </p:graphicFrame>
      <p:sp>
        <p:nvSpPr>
          <p:cNvPr id="5" name="TextBox 4"/>
          <p:cNvSpPr txBox="1"/>
          <p:nvPr/>
        </p:nvSpPr>
        <p:spPr>
          <a:xfrm>
            <a:off x="2743200" y="1442936"/>
            <a:ext cx="685800" cy="5262979"/>
          </a:xfrm>
          <a:prstGeom prst="rect">
            <a:avLst/>
          </a:prstGeom>
          <a:noFill/>
        </p:spPr>
        <p:txBody>
          <a:bodyPr wrap="square" rtlCol="0">
            <a:spAutoFit/>
          </a:bodyPr>
          <a:lstStyle/>
          <a:p>
            <a:r>
              <a:rPr lang="en-US" sz="2400" dirty="0" smtClean="0"/>
              <a:t>213</a:t>
            </a:r>
          </a:p>
          <a:p>
            <a:r>
              <a:rPr lang="en-US" sz="2400" dirty="0" smtClean="0"/>
              <a:t>212</a:t>
            </a:r>
          </a:p>
          <a:p>
            <a:r>
              <a:rPr lang="en-US" sz="2400" dirty="0" smtClean="0"/>
              <a:t>211</a:t>
            </a:r>
          </a:p>
          <a:p>
            <a:r>
              <a:rPr lang="en-US" sz="2400" dirty="0" smtClean="0"/>
              <a:t>210</a:t>
            </a:r>
          </a:p>
          <a:p>
            <a:r>
              <a:rPr lang="en-US" sz="2400" dirty="0" smtClean="0"/>
              <a:t>209</a:t>
            </a:r>
          </a:p>
          <a:p>
            <a:r>
              <a:rPr lang="en-US" sz="2400" dirty="0" smtClean="0"/>
              <a:t>208</a:t>
            </a:r>
          </a:p>
          <a:p>
            <a:r>
              <a:rPr lang="en-US" sz="2400" dirty="0" smtClean="0"/>
              <a:t>207</a:t>
            </a:r>
          </a:p>
          <a:p>
            <a:r>
              <a:rPr lang="en-US" sz="2400" dirty="0" smtClean="0"/>
              <a:t>206</a:t>
            </a:r>
          </a:p>
          <a:p>
            <a:r>
              <a:rPr lang="en-US" sz="2400" dirty="0" smtClean="0"/>
              <a:t>205</a:t>
            </a:r>
          </a:p>
          <a:p>
            <a:r>
              <a:rPr lang="en-US" sz="2400" dirty="0" smtClean="0"/>
              <a:t>204</a:t>
            </a:r>
          </a:p>
          <a:p>
            <a:r>
              <a:rPr lang="en-US" sz="2400" dirty="0" smtClean="0"/>
              <a:t>203</a:t>
            </a:r>
          </a:p>
          <a:p>
            <a:r>
              <a:rPr lang="en-US" sz="2400" dirty="0" smtClean="0"/>
              <a:t>202</a:t>
            </a:r>
          </a:p>
          <a:p>
            <a:r>
              <a:rPr lang="en-US" sz="2400" dirty="0" smtClean="0"/>
              <a:t>201</a:t>
            </a:r>
          </a:p>
          <a:p>
            <a:r>
              <a:rPr lang="en-US" sz="2400" dirty="0" smtClean="0"/>
              <a:t>200</a:t>
            </a:r>
          </a:p>
        </p:txBody>
      </p:sp>
      <p:sp>
        <p:nvSpPr>
          <p:cNvPr id="6" name="TextBox 5"/>
          <p:cNvSpPr txBox="1"/>
          <p:nvPr/>
        </p:nvSpPr>
        <p:spPr>
          <a:xfrm>
            <a:off x="6477000" y="3429000"/>
            <a:ext cx="1752600" cy="954107"/>
          </a:xfrm>
          <a:prstGeom prst="rect">
            <a:avLst/>
          </a:prstGeom>
          <a:noFill/>
        </p:spPr>
        <p:txBody>
          <a:bodyPr wrap="square" rtlCol="0">
            <a:spAutoFit/>
          </a:bodyPr>
          <a:lstStyle/>
          <a:p>
            <a:r>
              <a:rPr lang="en-US" sz="2800" b="1" dirty="0" smtClean="0"/>
              <a:t>Memory Hierarchy</a:t>
            </a:r>
            <a:endParaRPr lang="en-US" sz="2800" b="1" dirty="0"/>
          </a:p>
        </p:txBody>
      </p:sp>
    </p:spTree>
    <p:extLst>
      <p:ext uri="{BB962C8B-B14F-4D97-AF65-F5344CB8AC3E}">
        <p14:creationId xmlns:p14="http://schemas.microsoft.com/office/powerpoint/2010/main" val="1413588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Pointer </a:t>
            </a:r>
            <a:r>
              <a:rPr lang="en-US" b="1" dirty="0" smtClean="0"/>
              <a:t>variables</a:t>
            </a:r>
            <a:endParaRPr lang="en-US" dirty="0"/>
          </a:p>
        </p:txBody>
      </p:sp>
      <p:sp>
        <p:nvSpPr>
          <p:cNvPr id="3" name="Content Placeholder 2"/>
          <p:cNvSpPr>
            <a:spLocks noGrp="1"/>
          </p:cNvSpPr>
          <p:nvPr>
            <p:ph idx="1"/>
          </p:nvPr>
        </p:nvSpPr>
        <p:spPr/>
        <p:txBody>
          <a:bodyPr>
            <a:normAutofit/>
          </a:bodyPr>
          <a:lstStyle/>
          <a:p>
            <a:pPr fontAlgn="base"/>
            <a:r>
              <a:rPr lang="en-US" sz="2400" dirty="0" smtClean="0"/>
              <a:t>In </a:t>
            </a:r>
            <a:r>
              <a:rPr lang="en-US" sz="2400" dirty="0"/>
              <a:t>C, you can create a special variable that stores the address (rather than the value). This variable is called pointer variable or simply a pointer.</a:t>
            </a:r>
          </a:p>
          <a:p>
            <a:pPr fontAlgn="base"/>
            <a:r>
              <a:rPr lang="en-US" sz="2400" b="1" dirty="0"/>
              <a:t>How to create a pointer variable?</a:t>
            </a:r>
            <a:endParaRPr lang="en-US" sz="2400" dirty="0"/>
          </a:p>
          <a:p>
            <a:r>
              <a:rPr lang="en-US" sz="2400" dirty="0" err="1"/>
              <a:t>data_type</a:t>
            </a:r>
            <a:r>
              <a:rPr lang="en-US" sz="2400" dirty="0"/>
              <a:t>* </a:t>
            </a:r>
            <a:r>
              <a:rPr lang="en-US" sz="2400" dirty="0" err="1" smtClean="0"/>
              <a:t>pointer_variable_name</a:t>
            </a:r>
            <a:r>
              <a:rPr lang="en-US" sz="2400" dirty="0"/>
              <a:t>; </a:t>
            </a:r>
            <a:endParaRPr lang="en-US" sz="2400" dirty="0" smtClean="0"/>
          </a:p>
          <a:p>
            <a:pPr lvl="1"/>
            <a:r>
              <a:rPr lang="en-US" sz="2400" dirty="0" err="1" smtClean="0"/>
              <a:t>int</a:t>
            </a:r>
            <a:r>
              <a:rPr lang="en-US" sz="2400" dirty="0"/>
              <a:t>* p</a:t>
            </a:r>
            <a:r>
              <a:rPr lang="en-US" sz="2400" dirty="0" smtClean="0"/>
              <a:t>;</a:t>
            </a:r>
          </a:p>
          <a:p>
            <a:r>
              <a:rPr lang="en-US" sz="2400" dirty="0"/>
              <a:t>Above statement defines, p as pointer variable of type int.</a:t>
            </a:r>
          </a:p>
        </p:txBody>
      </p:sp>
    </p:spTree>
    <p:extLst>
      <p:ext uri="{BB962C8B-B14F-4D97-AF65-F5344CB8AC3E}">
        <p14:creationId xmlns:p14="http://schemas.microsoft.com/office/powerpoint/2010/main" val="4055695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Pointer</a:t>
            </a:r>
            <a:endParaRPr lang="en-US" dirty="0"/>
          </a:p>
        </p:txBody>
      </p:sp>
      <p:sp>
        <p:nvSpPr>
          <p:cNvPr id="3" name="Content Placeholder 2"/>
          <p:cNvSpPr>
            <a:spLocks noGrp="1"/>
          </p:cNvSpPr>
          <p:nvPr>
            <p:ph idx="1"/>
          </p:nvPr>
        </p:nvSpPr>
        <p:spPr>
          <a:xfrm>
            <a:off x="457200" y="1295400"/>
            <a:ext cx="8229600" cy="5257800"/>
          </a:xfrm>
        </p:spPr>
        <p:txBody>
          <a:bodyPr>
            <a:normAutofit/>
          </a:bodyPr>
          <a:lstStyle/>
          <a:p>
            <a:pPr marL="514350" indent="-514350">
              <a:buFont typeface="+mj-lt"/>
              <a:buAutoNum type="arabicPeriod"/>
            </a:pPr>
            <a:r>
              <a:rPr lang="en-US" sz="2400" dirty="0"/>
              <a:t>pointers are more efficient in handling arrays &amp; data tables.</a:t>
            </a:r>
          </a:p>
          <a:p>
            <a:pPr marL="514350" indent="-514350">
              <a:buFont typeface="+mj-lt"/>
              <a:buAutoNum type="arabicPeriod"/>
            </a:pPr>
            <a:r>
              <a:rPr lang="en-US" sz="2400" dirty="0" smtClean="0"/>
              <a:t>Pointers </a:t>
            </a:r>
            <a:r>
              <a:rPr lang="en-US" sz="2400" dirty="0"/>
              <a:t>can be used to return multiple values from a function via function arguments.</a:t>
            </a:r>
          </a:p>
          <a:p>
            <a:pPr marL="514350" indent="-514350">
              <a:buFont typeface="+mj-lt"/>
              <a:buAutoNum type="arabicPeriod"/>
            </a:pPr>
            <a:r>
              <a:rPr lang="en-US" sz="2400" dirty="0" smtClean="0"/>
              <a:t>pointers </a:t>
            </a:r>
            <a:r>
              <a:rPr lang="en-US" sz="2400" dirty="0"/>
              <a:t>permit references to functions  &amp; there by facilitating passing of functions as arguments to other functions .</a:t>
            </a:r>
          </a:p>
          <a:p>
            <a:pPr marL="514350" indent="-514350">
              <a:buFont typeface="+mj-lt"/>
              <a:buAutoNum type="arabicPeriod"/>
            </a:pPr>
            <a:r>
              <a:rPr lang="en-US" sz="2400" dirty="0" smtClean="0"/>
              <a:t>The </a:t>
            </a:r>
            <a:r>
              <a:rPr lang="en-US" sz="2400" dirty="0"/>
              <a:t>use of pointers arrays to character strings results in saving of data storage space in memory.</a:t>
            </a:r>
          </a:p>
          <a:p>
            <a:pPr marL="514350" indent="-514350">
              <a:buFont typeface="+mj-lt"/>
              <a:buAutoNum type="arabicPeriod"/>
            </a:pPr>
            <a:r>
              <a:rPr lang="en-US" sz="2400" dirty="0" smtClean="0"/>
              <a:t>Pointers </a:t>
            </a:r>
            <a:r>
              <a:rPr lang="en-US" sz="2400" dirty="0"/>
              <a:t>allow C to support  dynamic memory management.</a:t>
            </a:r>
          </a:p>
          <a:p>
            <a:pPr marL="514350" indent="-514350">
              <a:buFont typeface="+mj-lt"/>
              <a:buAutoNum type="arabicPeriod"/>
            </a:pPr>
            <a:r>
              <a:rPr lang="en-US" sz="2400" dirty="0" smtClean="0"/>
              <a:t>Pointers </a:t>
            </a:r>
            <a:r>
              <a:rPr lang="en-US" sz="2400" dirty="0"/>
              <a:t>provide an efficient tool for manipulating dynamic data structures. Such as structures, linked lists, queues, stacks &amp; trees</a:t>
            </a:r>
            <a:r>
              <a:rPr lang="en-US" sz="2400" dirty="0" smtClean="0"/>
              <a:t>.</a:t>
            </a:r>
            <a:endParaRPr lang="en-US" sz="2400" dirty="0"/>
          </a:p>
        </p:txBody>
      </p:sp>
    </p:spTree>
    <p:extLst>
      <p:ext uri="{BB962C8B-B14F-4D97-AF65-F5344CB8AC3E}">
        <p14:creationId xmlns:p14="http://schemas.microsoft.com/office/powerpoint/2010/main" val="2956041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Pointer</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a:t>Pointers are a little complex to understand.</a:t>
            </a:r>
          </a:p>
          <a:p>
            <a:pPr marL="457200" indent="-457200">
              <a:buFont typeface="+mj-lt"/>
              <a:buAutoNum type="arabicPeriod"/>
            </a:pPr>
            <a:r>
              <a:rPr lang="en-US" sz="2400" dirty="0"/>
              <a:t>Pointers can lead to various errors such as segmentation faults or can access a memory location which is not required at all</a:t>
            </a:r>
            <a:r>
              <a:rPr lang="en-US" sz="2400" dirty="0" smtClean="0">
                <a:solidFill>
                  <a:srgbClr val="FF0000"/>
                </a:solidFill>
              </a:rPr>
              <a:t>. (</a:t>
            </a:r>
            <a:r>
              <a:rPr lang="en-US" sz="2400" dirty="0">
                <a:solidFill>
                  <a:srgbClr val="FF0000"/>
                </a:solidFill>
              </a:rPr>
              <a:t>A segmentation fault occurs when your program attempts to access an area of memory that it is not allowed to </a:t>
            </a:r>
            <a:r>
              <a:rPr lang="en-US" sz="2400" dirty="0" smtClean="0">
                <a:solidFill>
                  <a:srgbClr val="FF0000"/>
                </a:solidFill>
              </a:rPr>
              <a:t>access)</a:t>
            </a:r>
            <a:endParaRPr lang="en-US" sz="2400" dirty="0">
              <a:solidFill>
                <a:srgbClr val="FF0000"/>
              </a:solidFill>
            </a:endParaRPr>
          </a:p>
          <a:p>
            <a:pPr marL="457200" indent="-457200">
              <a:buFont typeface="+mj-lt"/>
              <a:buAutoNum type="arabicPeriod"/>
            </a:pPr>
            <a:r>
              <a:rPr lang="en-US" sz="2400" dirty="0"/>
              <a:t>If an incorrect value is provided to a pointer, it may cause memory corruption.</a:t>
            </a:r>
          </a:p>
          <a:p>
            <a:pPr marL="457200" indent="-457200">
              <a:buFont typeface="+mj-lt"/>
              <a:buAutoNum type="arabicPeriod"/>
            </a:pPr>
            <a:r>
              <a:rPr lang="en-US" sz="2400" dirty="0"/>
              <a:t>Pointers are also responsible for memory leakage.</a:t>
            </a:r>
          </a:p>
          <a:p>
            <a:pPr marL="457200" indent="-457200">
              <a:buFont typeface="+mj-lt"/>
              <a:buAutoNum type="arabicPeriod"/>
            </a:pPr>
            <a:r>
              <a:rPr lang="en-US" sz="2400" dirty="0"/>
              <a:t>Pointers are comparatively slower than that of the variables</a:t>
            </a:r>
            <a:r>
              <a:rPr lang="en-US" sz="2400" dirty="0" smtClean="0"/>
              <a:t>.</a:t>
            </a:r>
            <a:endParaRPr lang="en-US" sz="2400" dirty="0"/>
          </a:p>
        </p:txBody>
      </p:sp>
    </p:spTree>
    <p:extLst>
      <p:ext uri="{BB962C8B-B14F-4D97-AF65-F5344CB8AC3E}">
        <p14:creationId xmlns:p14="http://schemas.microsoft.com/office/powerpoint/2010/main" val="2585534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Reference operator (&amp;) and Dereference operator </a:t>
            </a:r>
            <a:r>
              <a:rPr lang="en-US" b="1" dirty="0" smtClean="0"/>
              <a:t>(*)</a:t>
            </a:r>
            <a:endParaRPr lang="en-US" dirty="0"/>
          </a:p>
        </p:txBody>
      </p:sp>
      <p:sp>
        <p:nvSpPr>
          <p:cNvPr id="3" name="Content Placeholder 2"/>
          <p:cNvSpPr>
            <a:spLocks noGrp="1"/>
          </p:cNvSpPr>
          <p:nvPr>
            <p:ph idx="1"/>
          </p:nvPr>
        </p:nvSpPr>
        <p:spPr/>
        <p:txBody>
          <a:bodyPr>
            <a:noAutofit/>
          </a:bodyPr>
          <a:lstStyle/>
          <a:p>
            <a:pPr fontAlgn="base"/>
            <a:r>
              <a:rPr lang="en-US" sz="2400" dirty="0" smtClean="0"/>
              <a:t>As </a:t>
            </a:r>
            <a:r>
              <a:rPr lang="en-US" sz="2400" dirty="0"/>
              <a:t>discussed, &amp; is called reference operator. It gives you the address of a variable.</a:t>
            </a:r>
          </a:p>
          <a:p>
            <a:pPr fontAlgn="base"/>
            <a:r>
              <a:rPr lang="en-US" sz="2400" dirty="0"/>
              <a:t>Likewise, there is another operator that gets you the value from the address, it is called a dereference operator  *.</a:t>
            </a:r>
          </a:p>
          <a:p>
            <a:pPr fontAlgn="base"/>
            <a:r>
              <a:rPr lang="en-US" sz="2400" dirty="0"/>
              <a:t>Below example clearly demonstrates the use of pointers, reference operator and dereference operator.</a:t>
            </a:r>
          </a:p>
          <a:p>
            <a:pPr fontAlgn="base"/>
            <a:r>
              <a:rPr lang="en-US" sz="2400" b="1" dirty="0"/>
              <a:t>Note:</a:t>
            </a:r>
            <a:r>
              <a:rPr lang="en-US" sz="2400" dirty="0"/>
              <a:t> The * sign when declaring a pointer is not a dereference operator. It is just a similar notation that creates a pointer.</a:t>
            </a:r>
          </a:p>
          <a:p>
            <a:endParaRPr lang="en-US" sz="2400" dirty="0"/>
          </a:p>
        </p:txBody>
      </p:sp>
    </p:spTree>
    <p:extLst>
      <p:ext uri="{BB962C8B-B14F-4D97-AF65-F5344CB8AC3E}">
        <p14:creationId xmlns:p14="http://schemas.microsoft.com/office/powerpoint/2010/main" val="309867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TotalTime>
  <Words>2015</Words>
  <Application>Microsoft Office PowerPoint</Application>
  <PresentationFormat>On-screen Show (4:3)</PresentationFormat>
  <Paragraphs>440</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Unit 8.1</vt:lpstr>
      <vt:lpstr>Address in C</vt:lpstr>
      <vt:lpstr>Example</vt:lpstr>
      <vt:lpstr>PowerPoint Presentation</vt:lpstr>
      <vt:lpstr>PowerPoint Presentation</vt:lpstr>
      <vt:lpstr>Pointer variables</vt:lpstr>
      <vt:lpstr>Advantages of Pointer</vt:lpstr>
      <vt:lpstr>Disadvantages of Pointer</vt:lpstr>
      <vt:lpstr>Reference operator (&amp;) and Dereference operator (*)</vt:lpstr>
      <vt:lpstr>Example</vt:lpstr>
      <vt:lpstr>Example: How Pointer Works?</vt:lpstr>
      <vt:lpstr>PowerPoint Presentation</vt:lpstr>
      <vt:lpstr>Common mistakes when working with pointers</vt:lpstr>
      <vt:lpstr>Add two numbers using pointer</vt:lpstr>
      <vt:lpstr>Swaping pointer variable</vt:lpstr>
      <vt:lpstr>PowerPoint Presentation</vt:lpstr>
      <vt:lpstr>Passing pointer to functions</vt:lpstr>
      <vt:lpstr>Example</vt:lpstr>
      <vt:lpstr>PowerPoint Presentation</vt:lpstr>
      <vt:lpstr>Call by value</vt:lpstr>
      <vt:lpstr>PowerPoint Presentation</vt:lpstr>
      <vt:lpstr>PowerPoint Presentation</vt:lpstr>
      <vt:lpstr>Call by reference</vt:lpstr>
      <vt:lpstr>PowerPoint Presentation</vt:lpstr>
      <vt:lpstr>PowerPoint Presentation</vt:lpstr>
      <vt:lpstr>Return Pointer from a function</vt:lpstr>
      <vt:lpstr>PowerPoint Presentation</vt:lpstr>
      <vt:lpstr>Returning pointer from function</vt:lpstr>
      <vt:lpstr>PowerPoint Presentation</vt:lpstr>
      <vt:lpstr>C Pointers and Arrays</vt:lpstr>
      <vt:lpstr>Relation between Arrays and Pointers</vt:lpstr>
      <vt:lpstr>Example</vt:lpstr>
      <vt:lpstr>PowerPoint Presentation</vt:lpstr>
      <vt:lpstr>Example 2: Arrays and Pointers</vt:lpstr>
      <vt:lpstr>PowerPoint Presentation</vt:lpstr>
      <vt:lpstr>Sorting in ascending order</vt:lpstr>
      <vt:lpstr>PowerPoint Presentation</vt:lpstr>
      <vt:lpstr>PowerPoint Presentation</vt:lpstr>
      <vt:lpstr>Pointer to Pointer</vt:lpstr>
      <vt:lpstr>PowerPoint Presentation</vt:lpstr>
      <vt:lpstr>PowerPoint Presentation</vt:lpstr>
      <vt:lpstr>Example</vt:lpstr>
      <vt:lpstr>Pointer Arithmetic in C</vt:lpstr>
      <vt:lpstr>Incrementing Pointer in C</vt:lpstr>
      <vt:lpstr>PowerPoint Presentation</vt:lpstr>
      <vt:lpstr>Illegal arithmetic with pointers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 </dc:title>
  <dc:creator>Ujjwol Shakya</dc:creator>
  <cp:lastModifiedBy>USER</cp:lastModifiedBy>
  <cp:revision>217</cp:revision>
  <dcterms:created xsi:type="dcterms:W3CDTF">2006-08-16T00:00:00Z</dcterms:created>
  <dcterms:modified xsi:type="dcterms:W3CDTF">2022-06-19T05:05:23Z</dcterms:modified>
</cp:coreProperties>
</file>