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90" r:id="rId12"/>
    <p:sldId id="292" r:id="rId13"/>
    <p:sldId id="291" r:id="rId14"/>
    <p:sldId id="294" r:id="rId15"/>
    <p:sldId id="295" r:id="rId16"/>
    <p:sldId id="296" r:id="rId17"/>
    <p:sldId id="297" r:id="rId18"/>
    <p:sldId id="299" r:id="rId19"/>
    <p:sldId id="298" r:id="rId20"/>
    <p:sldId id="300" r:id="rId21"/>
    <p:sldId id="301" r:id="rId22"/>
    <p:sldId id="302" r:id="rId23"/>
    <p:sldId id="303" r:id="rId24"/>
    <p:sldId id="267" r:id="rId25"/>
    <p:sldId id="269" r:id="rId26"/>
    <p:sldId id="268" r:id="rId27"/>
    <p:sldId id="270" r:id="rId28"/>
    <p:sldId id="272" r:id="rId29"/>
    <p:sldId id="271" r:id="rId30"/>
    <p:sldId id="273" r:id="rId31"/>
    <p:sldId id="274" r:id="rId32"/>
    <p:sldId id="275" r:id="rId33"/>
    <p:sldId id="276" r:id="rId34"/>
    <p:sldId id="304" r:id="rId35"/>
    <p:sldId id="305" r:id="rId36"/>
    <p:sldId id="306" r:id="rId37"/>
    <p:sldId id="307" r:id="rId38"/>
    <p:sldId id="308" r:id="rId39"/>
    <p:sldId id="309" r:id="rId40"/>
    <p:sldId id="310" r:id="rId41"/>
    <p:sldId id="281" r:id="rId42"/>
    <p:sldId id="282" r:id="rId43"/>
    <p:sldId id="283" r:id="rId44"/>
    <p:sldId id="284" r:id="rId45"/>
    <p:sldId id="287" r:id="rId46"/>
    <p:sldId id="288" r:id="rId47"/>
    <p:sldId id="285" r:id="rId48"/>
    <p:sldId id="286" r:id="rId49"/>
    <p:sldId id="289"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469"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9</a:t>
            </a:r>
            <a:endParaRPr lang="en-US" dirty="0"/>
          </a:p>
        </p:txBody>
      </p:sp>
      <p:sp>
        <p:nvSpPr>
          <p:cNvPr id="3" name="Subtitle 2"/>
          <p:cNvSpPr>
            <a:spLocks noGrp="1"/>
          </p:cNvSpPr>
          <p:nvPr>
            <p:ph type="subTitle" idx="1"/>
          </p:nvPr>
        </p:nvSpPr>
        <p:spPr/>
        <p:txBody>
          <a:bodyPr/>
          <a:lstStyle/>
          <a:p>
            <a:r>
              <a:rPr lang="en-US" dirty="0"/>
              <a:t>Structure and Union</a:t>
            </a:r>
            <a:endParaRPr lang="en-US" dirty="0"/>
          </a:p>
        </p:txBody>
      </p:sp>
    </p:spTree>
    <p:extLst>
      <p:ext uri="{BB962C8B-B14F-4D97-AF65-F5344CB8AC3E}">
        <p14:creationId xmlns:p14="http://schemas.microsoft.com/office/powerpoint/2010/main" val="2846251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2200" dirty="0"/>
              <a:t> // adding feet</a:t>
            </a:r>
          </a:p>
          <a:p>
            <a:pPr marL="0" indent="0">
              <a:buNone/>
            </a:pPr>
            <a:r>
              <a:rPr lang="en-US" sz="2200" dirty="0"/>
              <a:t>    </a:t>
            </a:r>
            <a:r>
              <a:rPr lang="en-US" sz="2200" dirty="0" err="1"/>
              <a:t>sum.feet</a:t>
            </a:r>
            <a:r>
              <a:rPr lang="en-US" sz="2200" dirty="0"/>
              <a:t> = dist1.feet + dist2.feet;</a:t>
            </a:r>
          </a:p>
          <a:p>
            <a:pPr marL="0" indent="0">
              <a:buNone/>
            </a:pPr>
            <a:r>
              <a:rPr lang="en-US" sz="2200" dirty="0"/>
              <a:t>    // adding inches</a:t>
            </a:r>
          </a:p>
          <a:p>
            <a:pPr marL="0" indent="0">
              <a:buNone/>
            </a:pPr>
            <a:r>
              <a:rPr lang="en-US" sz="2200" dirty="0"/>
              <a:t>    </a:t>
            </a:r>
            <a:r>
              <a:rPr lang="en-US" sz="2200" dirty="0" err="1"/>
              <a:t>sum.inch</a:t>
            </a:r>
            <a:r>
              <a:rPr lang="en-US" sz="2200" dirty="0"/>
              <a:t> = dist1.inch + dist2.inch;</a:t>
            </a:r>
          </a:p>
          <a:p>
            <a:pPr marL="0" indent="0">
              <a:buNone/>
            </a:pPr>
            <a:r>
              <a:rPr lang="en-US" sz="2200" dirty="0"/>
              <a:t>    // changing feet if inch is greater than 12</a:t>
            </a:r>
          </a:p>
          <a:p>
            <a:pPr marL="0" indent="0">
              <a:buNone/>
            </a:pPr>
            <a:r>
              <a:rPr lang="en-US" sz="2200" dirty="0"/>
              <a:t>    while (</a:t>
            </a:r>
            <a:r>
              <a:rPr lang="en-US" sz="2200" dirty="0" err="1"/>
              <a:t>sum.inch</a:t>
            </a:r>
            <a:r>
              <a:rPr lang="en-US" sz="2200" dirty="0"/>
              <a:t> &gt;= 12) </a:t>
            </a:r>
          </a:p>
          <a:p>
            <a:pPr marL="0" indent="0">
              <a:buNone/>
            </a:pPr>
            <a:r>
              <a:rPr lang="en-US" sz="2200" dirty="0"/>
              <a:t>    {</a:t>
            </a:r>
          </a:p>
          <a:p>
            <a:pPr marL="0" indent="0">
              <a:buNone/>
            </a:pPr>
            <a:r>
              <a:rPr lang="en-US" sz="2200" dirty="0"/>
              <a:t>        </a:t>
            </a:r>
            <a:r>
              <a:rPr lang="en-US" sz="2200" dirty="0" err="1" smtClean="0"/>
              <a:t>sum.feet</a:t>
            </a:r>
            <a:r>
              <a:rPr lang="en-US" sz="2200" dirty="0" smtClean="0"/>
              <a:t>++;</a:t>
            </a:r>
            <a:endParaRPr lang="en-US" sz="2200" dirty="0"/>
          </a:p>
          <a:p>
            <a:pPr marL="0" indent="0">
              <a:buNone/>
            </a:pPr>
            <a:r>
              <a:rPr lang="en-US" sz="2200" dirty="0"/>
              <a:t>        </a:t>
            </a:r>
            <a:r>
              <a:rPr lang="en-US" sz="2200" dirty="0" err="1"/>
              <a:t>sum.inch</a:t>
            </a:r>
            <a:r>
              <a:rPr lang="en-US" sz="2200" dirty="0"/>
              <a:t> = </a:t>
            </a:r>
            <a:r>
              <a:rPr lang="en-US" sz="2200" dirty="0" err="1"/>
              <a:t>sum.inch</a:t>
            </a:r>
            <a:r>
              <a:rPr lang="en-US" sz="2200" dirty="0"/>
              <a:t> - 12;</a:t>
            </a:r>
          </a:p>
          <a:p>
            <a:pPr marL="0" indent="0">
              <a:buNone/>
            </a:pPr>
            <a:r>
              <a:rPr lang="en-US" sz="2200" dirty="0"/>
              <a:t>    }</a:t>
            </a:r>
          </a:p>
          <a:p>
            <a:pPr marL="0" indent="0">
              <a:buNone/>
            </a:pPr>
            <a:r>
              <a:rPr lang="en-US" sz="2200" dirty="0"/>
              <a:t>    </a:t>
            </a:r>
            <a:r>
              <a:rPr lang="en-US" sz="2200" dirty="0" err="1"/>
              <a:t>printf</a:t>
            </a:r>
            <a:r>
              <a:rPr lang="en-US" sz="2200" dirty="0"/>
              <a:t>("Sum of distances = %d\'-%.1f\"", </a:t>
            </a:r>
            <a:r>
              <a:rPr lang="en-US" sz="2200" dirty="0" err="1"/>
              <a:t>sum.feet</a:t>
            </a:r>
            <a:r>
              <a:rPr lang="en-US" sz="2200" dirty="0"/>
              <a:t>, </a:t>
            </a:r>
            <a:r>
              <a:rPr lang="en-US" sz="2200" dirty="0" err="1"/>
              <a:t>sum.inch</a:t>
            </a:r>
            <a:r>
              <a:rPr lang="en-US" sz="2200" dirty="0"/>
              <a:t>);</a:t>
            </a:r>
          </a:p>
          <a:p>
            <a:pPr marL="0" indent="0">
              <a:buNone/>
            </a:pPr>
            <a:r>
              <a:rPr lang="en-US" sz="2200" dirty="0"/>
              <a:t>}</a:t>
            </a:r>
          </a:p>
        </p:txBody>
      </p:sp>
    </p:spTree>
    <p:extLst>
      <p:ext uri="{BB962C8B-B14F-4D97-AF65-F5344CB8AC3E}">
        <p14:creationId xmlns:p14="http://schemas.microsoft.com/office/powerpoint/2010/main" val="32493402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array</a:t>
            </a:r>
            <a:endParaRPr lang="en-US" dirty="0"/>
          </a:p>
        </p:txBody>
      </p:sp>
      <p:sp>
        <p:nvSpPr>
          <p:cNvPr id="3" name="Content Placeholder 2"/>
          <p:cNvSpPr>
            <a:spLocks noGrp="1"/>
          </p:cNvSpPr>
          <p:nvPr>
            <p:ph idx="1"/>
          </p:nvPr>
        </p:nvSpPr>
        <p:spPr/>
        <p:txBody>
          <a:bodyPr>
            <a:noAutofit/>
          </a:bodyPr>
          <a:lstStyle/>
          <a:p>
            <a:pPr marL="0" indent="0">
              <a:buNone/>
            </a:pPr>
            <a:r>
              <a:rPr lang="en-US" sz="2400" dirty="0"/>
              <a:t>#include &lt;</a:t>
            </a:r>
            <a:r>
              <a:rPr lang="en-US" sz="2400" dirty="0" err="1"/>
              <a:t>stdio.h</a:t>
            </a:r>
            <a:r>
              <a:rPr lang="en-US" sz="2400" dirty="0"/>
              <a:t>&gt;</a:t>
            </a:r>
          </a:p>
          <a:p>
            <a:pPr marL="0" indent="0">
              <a:buNone/>
            </a:pPr>
            <a:r>
              <a:rPr lang="en-US" sz="2400" dirty="0" err="1"/>
              <a:t>struct</a:t>
            </a:r>
            <a:r>
              <a:rPr lang="en-US" sz="2400" dirty="0"/>
              <a:t> student</a:t>
            </a:r>
          </a:p>
          <a:p>
            <a:pPr marL="0" indent="0">
              <a:buNone/>
            </a:pPr>
            <a:r>
              <a:rPr lang="en-US" sz="2400" dirty="0"/>
              <a:t>{</a:t>
            </a:r>
          </a:p>
          <a:p>
            <a:pPr marL="0" indent="0">
              <a:buNone/>
            </a:pPr>
            <a:r>
              <a:rPr lang="en-US" sz="2400" dirty="0"/>
              <a:t>    </a:t>
            </a:r>
            <a:r>
              <a:rPr lang="en-US" sz="2400" dirty="0" err="1"/>
              <a:t>int</a:t>
            </a:r>
            <a:r>
              <a:rPr lang="en-US" sz="2400" dirty="0"/>
              <a:t> roll;</a:t>
            </a:r>
          </a:p>
          <a:p>
            <a:pPr marL="0" indent="0">
              <a:buNone/>
            </a:pPr>
            <a:r>
              <a:rPr lang="en-US" sz="2400" dirty="0"/>
              <a:t> </a:t>
            </a:r>
            <a:r>
              <a:rPr lang="en-US" sz="2400" dirty="0" smtClean="0"/>
              <a:t>   char </a:t>
            </a:r>
            <a:r>
              <a:rPr lang="en-US" sz="2400" dirty="0"/>
              <a:t>name[50];</a:t>
            </a:r>
          </a:p>
          <a:p>
            <a:pPr marL="0" indent="0">
              <a:buNone/>
            </a:pPr>
            <a:r>
              <a:rPr lang="en-US" sz="2400" dirty="0"/>
              <a:t>    float marks;</a:t>
            </a:r>
          </a:p>
          <a:p>
            <a:pPr marL="0" indent="0">
              <a:buNone/>
            </a:pPr>
            <a:r>
              <a:rPr lang="en-US" sz="2400" dirty="0"/>
              <a:t>} s[10</a:t>
            </a:r>
            <a:r>
              <a:rPr lang="en-US" sz="2400" dirty="0" smtClean="0"/>
              <a:t>];</a:t>
            </a:r>
            <a:endParaRPr lang="en-US" sz="2400" dirty="0"/>
          </a:p>
        </p:txBody>
      </p:sp>
    </p:spTree>
    <p:extLst>
      <p:ext uri="{BB962C8B-B14F-4D97-AF65-F5344CB8AC3E}">
        <p14:creationId xmlns:p14="http://schemas.microsoft.com/office/powerpoint/2010/main" val="17947175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525963"/>
          </a:xfrm>
        </p:spPr>
        <p:txBody>
          <a:bodyPr>
            <a:noAutofit/>
          </a:bodyPr>
          <a:lstStyle/>
          <a:p>
            <a:pPr marL="0" indent="0">
              <a:buNone/>
            </a:pPr>
            <a:r>
              <a:rPr lang="en-US" sz="2400" dirty="0" err="1"/>
              <a:t>int</a:t>
            </a:r>
            <a:r>
              <a:rPr lang="en-US" sz="2400" dirty="0"/>
              <a:t> main()</a:t>
            </a:r>
          </a:p>
          <a:p>
            <a:pPr marL="0" indent="0">
              <a:buNone/>
            </a:pPr>
            <a:r>
              <a:rPr lang="en-US" sz="2400" dirty="0"/>
              <a:t>{</a:t>
            </a:r>
          </a:p>
          <a:p>
            <a:pPr marL="0" indent="0">
              <a:buNone/>
            </a:pPr>
            <a:r>
              <a:rPr lang="en-US" sz="2400" dirty="0"/>
              <a:t>    </a:t>
            </a:r>
            <a:r>
              <a:rPr lang="en-US" sz="2400" dirty="0" err="1"/>
              <a:t>int</a:t>
            </a:r>
            <a:r>
              <a:rPr lang="en-US" sz="2400" dirty="0"/>
              <a:t> </a:t>
            </a:r>
            <a:r>
              <a:rPr lang="en-US" sz="2400" dirty="0" err="1"/>
              <a:t>i</a:t>
            </a:r>
            <a:r>
              <a:rPr lang="en-US" sz="2400" dirty="0"/>
              <a:t>;</a:t>
            </a:r>
          </a:p>
          <a:p>
            <a:pPr marL="0" indent="0">
              <a:buNone/>
            </a:pPr>
            <a:r>
              <a:rPr lang="en-US" sz="2400" dirty="0"/>
              <a:t>    </a:t>
            </a:r>
            <a:r>
              <a:rPr lang="en-US" sz="2400" dirty="0" err="1"/>
              <a:t>printf</a:t>
            </a:r>
            <a:r>
              <a:rPr lang="en-US" sz="2400" dirty="0"/>
              <a:t>("Enter information of 10 students:\n");</a:t>
            </a:r>
          </a:p>
          <a:p>
            <a:pPr marL="0" indent="0">
              <a:buNone/>
            </a:pPr>
            <a:r>
              <a:rPr lang="en-US" sz="2400" dirty="0" smtClean="0"/>
              <a:t>    for(</a:t>
            </a:r>
            <a:r>
              <a:rPr lang="en-US" sz="2400" dirty="0" err="1" smtClean="0"/>
              <a:t>i</a:t>
            </a:r>
            <a:r>
              <a:rPr lang="en-US" sz="2400" dirty="0" smtClean="0"/>
              <a:t>=0</a:t>
            </a:r>
            <a:r>
              <a:rPr lang="en-US" sz="2400" dirty="0"/>
              <a:t>; </a:t>
            </a:r>
            <a:r>
              <a:rPr lang="en-US" sz="2400" dirty="0" err="1"/>
              <a:t>i</a:t>
            </a:r>
            <a:r>
              <a:rPr lang="en-US" sz="2400" dirty="0"/>
              <a:t>&lt;10; ++</a:t>
            </a:r>
            <a:r>
              <a:rPr lang="en-US" sz="2400" dirty="0" err="1"/>
              <a:t>i</a:t>
            </a:r>
            <a:r>
              <a:rPr lang="en-US" sz="2400" dirty="0"/>
              <a:t>)</a:t>
            </a:r>
          </a:p>
          <a:p>
            <a:pPr marL="0" indent="0">
              <a:buNone/>
            </a:pPr>
            <a:r>
              <a:rPr lang="en-US" sz="2400" dirty="0"/>
              <a:t>    {</a:t>
            </a:r>
          </a:p>
          <a:p>
            <a:pPr marL="0" indent="0">
              <a:buNone/>
            </a:pPr>
            <a:r>
              <a:rPr lang="en-US" sz="2400" dirty="0"/>
              <a:t>        </a:t>
            </a:r>
            <a:r>
              <a:rPr lang="en-US" sz="2400" dirty="0" err="1"/>
              <a:t>printf</a:t>
            </a:r>
            <a:r>
              <a:rPr lang="en-US" sz="2400" dirty="0"/>
              <a:t>("\</a:t>
            </a:r>
            <a:r>
              <a:rPr lang="en-US" sz="2400" dirty="0" err="1"/>
              <a:t>nenter</a:t>
            </a:r>
            <a:r>
              <a:rPr lang="en-US" sz="2400" dirty="0"/>
              <a:t> roll no");</a:t>
            </a:r>
          </a:p>
          <a:p>
            <a:pPr marL="0" indent="0">
              <a:buNone/>
            </a:pPr>
            <a:r>
              <a:rPr lang="en-US" sz="2400" dirty="0"/>
              <a:t>        </a:t>
            </a:r>
            <a:r>
              <a:rPr lang="en-US" sz="2400" dirty="0" err="1"/>
              <a:t>scanf</a:t>
            </a:r>
            <a:r>
              <a:rPr lang="en-US" sz="2400" dirty="0"/>
              <a:t>("%</a:t>
            </a:r>
            <a:r>
              <a:rPr lang="en-US" sz="2400" dirty="0" err="1"/>
              <a:t>d",&amp;s</a:t>
            </a:r>
            <a:r>
              <a:rPr lang="en-US" sz="2400" dirty="0"/>
              <a:t>[</a:t>
            </a:r>
            <a:r>
              <a:rPr lang="en-US" sz="2400" dirty="0" err="1"/>
              <a:t>i</a:t>
            </a:r>
            <a:r>
              <a:rPr lang="en-US" sz="2400" dirty="0"/>
              <a:t>].roll</a:t>
            </a:r>
            <a:r>
              <a:rPr lang="en-US" sz="2400" dirty="0" smtClean="0"/>
              <a:t>);     </a:t>
            </a:r>
          </a:p>
          <a:p>
            <a:pPr marL="0" indent="0">
              <a:buNone/>
            </a:pPr>
            <a:r>
              <a:rPr lang="en-US" sz="2400" dirty="0" smtClean="0"/>
              <a:t>        </a:t>
            </a:r>
            <a:r>
              <a:rPr lang="en-US" sz="2400" dirty="0" err="1"/>
              <a:t>printf</a:t>
            </a:r>
            <a:r>
              <a:rPr lang="en-US" sz="2400" dirty="0"/>
              <a:t>("\</a:t>
            </a:r>
            <a:r>
              <a:rPr lang="en-US" sz="2400" dirty="0" err="1"/>
              <a:t>nEnter</a:t>
            </a:r>
            <a:r>
              <a:rPr lang="en-US" sz="2400" dirty="0"/>
              <a:t> name: ");</a:t>
            </a:r>
          </a:p>
          <a:p>
            <a:pPr marL="0" indent="0">
              <a:buNone/>
            </a:pPr>
            <a:r>
              <a:rPr lang="en-US" sz="2400" dirty="0"/>
              <a:t>        </a:t>
            </a:r>
            <a:r>
              <a:rPr lang="en-US" sz="2400" dirty="0" smtClean="0"/>
              <a:t>gets(s[</a:t>
            </a:r>
            <a:r>
              <a:rPr lang="en-US" sz="2400" dirty="0" err="1" smtClean="0"/>
              <a:t>i</a:t>
            </a:r>
            <a:r>
              <a:rPr lang="en-US" sz="2400" dirty="0"/>
              <a:t>].name);</a:t>
            </a:r>
          </a:p>
          <a:p>
            <a:pPr marL="0" indent="0">
              <a:buNone/>
            </a:pPr>
            <a:r>
              <a:rPr lang="en-US" sz="2400" dirty="0"/>
              <a:t>        </a:t>
            </a:r>
            <a:r>
              <a:rPr lang="en-US" sz="2400" dirty="0" err="1" smtClean="0"/>
              <a:t>printf</a:t>
            </a:r>
            <a:r>
              <a:rPr lang="en-US" sz="2400" dirty="0"/>
              <a:t>("\</a:t>
            </a:r>
            <a:r>
              <a:rPr lang="en-US" sz="2400" dirty="0" err="1"/>
              <a:t>nEnter</a:t>
            </a:r>
            <a:r>
              <a:rPr lang="en-US" sz="2400" dirty="0"/>
              <a:t> marks: ");</a:t>
            </a:r>
          </a:p>
          <a:p>
            <a:pPr marL="0" indent="0">
              <a:buNone/>
            </a:pPr>
            <a:r>
              <a:rPr lang="en-US" sz="2400" dirty="0"/>
              <a:t>        </a:t>
            </a:r>
            <a:r>
              <a:rPr lang="en-US" sz="2400" dirty="0" err="1"/>
              <a:t>scanf</a:t>
            </a:r>
            <a:r>
              <a:rPr lang="en-US" sz="2400" dirty="0"/>
              <a:t>("%</a:t>
            </a:r>
            <a:r>
              <a:rPr lang="en-US" sz="2400" dirty="0" err="1"/>
              <a:t>f",&amp;s</a:t>
            </a:r>
            <a:r>
              <a:rPr lang="en-US" sz="2400" dirty="0"/>
              <a:t>[</a:t>
            </a:r>
            <a:r>
              <a:rPr lang="en-US" sz="2400" dirty="0" err="1"/>
              <a:t>i</a:t>
            </a:r>
            <a:r>
              <a:rPr lang="en-US" sz="2400" dirty="0"/>
              <a:t>].marks);</a:t>
            </a:r>
          </a:p>
          <a:p>
            <a:pPr marL="0" indent="0">
              <a:buNone/>
            </a:pPr>
            <a:r>
              <a:rPr lang="en-US" sz="2400" dirty="0"/>
              <a:t>        </a:t>
            </a:r>
            <a:r>
              <a:rPr lang="en-US" sz="2400" dirty="0" err="1"/>
              <a:t>printf</a:t>
            </a:r>
            <a:r>
              <a:rPr lang="en-US" sz="2400" dirty="0"/>
              <a:t>("\n");</a:t>
            </a:r>
          </a:p>
          <a:p>
            <a:pPr marL="0" indent="0">
              <a:buNone/>
            </a:pPr>
            <a:r>
              <a:rPr lang="en-US" sz="2400" dirty="0"/>
              <a:t>    }</a:t>
            </a:r>
          </a:p>
          <a:p>
            <a:pPr marL="0" indent="0">
              <a:buNone/>
            </a:pPr>
            <a:endParaRPr lang="en-US" sz="2400" dirty="0"/>
          </a:p>
          <a:p>
            <a:pPr marL="0" indent="0">
              <a:buNone/>
            </a:pPr>
            <a:r>
              <a:rPr lang="en-US" sz="2400" dirty="0"/>
              <a:t> </a:t>
            </a:r>
          </a:p>
          <a:p>
            <a:pPr marL="0" indent="0">
              <a:buNone/>
            </a:pPr>
            <a:endParaRPr lang="en-US" sz="2400" dirty="0"/>
          </a:p>
        </p:txBody>
      </p:sp>
    </p:spTree>
    <p:extLst>
      <p:ext uri="{BB962C8B-B14F-4D97-AF65-F5344CB8AC3E}">
        <p14:creationId xmlns:p14="http://schemas.microsoft.com/office/powerpoint/2010/main" val="20782968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err="1" smtClean="0"/>
              <a:t>printf</a:t>
            </a:r>
            <a:r>
              <a:rPr lang="en-US" sz="2400" dirty="0"/>
              <a:t>("Displaying Information:\n\n");</a:t>
            </a:r>
          </a:p>
          <a:p>
            <a:pPr marL="0" indent="0">
              <a:buNone/>
            </a:pPr>
            <a:r>
              <a:rPr lang="en-US" sz="2400" dirty="0"/>
              <a:t>    // displaying information</a:t>
            </a:r>
          </a:p>
          <a:p>
            <a:pPr marL="0" indent="0">
              <a:buNone/>
            </a:pPr>
            <a:r>
              <a:rPr lang="en-US" sz="2400" dirty="0"/>
              <a:t>    for(</a:t>
            </a:r>
            <a:r>
              <a:rPr lang="en-US" sz="2400" dirty="0" err="1"/>
              <a:t>i</a:t>
            </a:r>
            <a:r>
              <a:rPr lang="en-US" sz="2400" dirty="0"/>
              <a:t>=0; </a:t>
            </a:r>
            <a:r>
              <a:rPr lang="en-US" sz="2400" dirty="0" err="1"/>
              <a:t>i</a:t>
            </a:r>
            <a:r>
              <a:rPr lang="en-US" sz="2400" dirty="0"/>
              <a:t>&lt;10; ++</a:t>
            </a:r>
            <a:r>
              <a:rPr lang="en-US" sz="2400" dirty="0" err="1"/>
              <a:t>i</a:t>
            </a:r>
            <a:r>
              <a:rPr lang="en-US" sz="2400" dirty="0"/>
              <a:t>)</a:t>
            </a:r>
          </a:p>
          <a:p>
            <a:pPr marL="0" indent="0">
              <a:buNone/>
            </a:pPr>
            <a:r>
              <a:rPr lang="en-US" sz="2400" dirty="0"/>
              <a:t>    {</a:t>
            </a:r>
          </a:p>
          <a:p>
            <a:pPr marL="0" indent="0">
              <a:buNone/>
            </a:pPr>
            <a:r>
              <a:rPr lang="en-US" sz="2400" dirty="0"/>
              <a:t>        </a:t>
            </a:r>
            <a:r>
              <a:rPr lang="en-US" sz="2400" dirty="0" err="1"/>
              <a:t>printf</a:t>
            </a:r>
            <a:r>
              <a:rPr lang="en-US" sz="2400" dirty="0"/>
              <a:t>("\</a:t>
            </a:r>
            <a:r>
              <a:rPr lang="en-US" sz="2400" dirty="0" err="1"/>
              <a:t>nRoll</a:t>
            </a:r>
            <a:r>
              <a:rPr lang="en-US" sz="2400" dirty="0"/>
              <a:t> number: %d\</a:t>
            </a:r>
            <a:r>
              <a:rPr lang="en-US" sz="2400" dirty="0" err="1"/>
              <a:t>n",s</a:t>
            </a:r>
            <a:r>
              <a:rPr lang="en-US" sz="2400" dirty="0"/>
              <a:t>[</a:t>
            </a:r>
            <a:r>
              <a:rPr lang="en-US" sz="2400" dirty="0" err="1"/>
              <a:t>i</a:t>
            </a:r>
            <a:r>
              <a:rPr lang="en-US" sz="2400" dirty="0"/>
              <a:t>].roll);</a:t>
            </a:r>
          </a:p>
          <a:p>
            <a:pPr marL="0" indent="0">
              <a:buNone/>
            </a:pPr>
            <a:r>
              <a:rPr lang="en-US" sz="2400" dirty="0"/>
              <a:t>        </a:t>
            </a:r>
            <a:r>
              <a:rPr lang="en-US" sz="2400" dirty="0" err="1"/>
              <a:t>printf</a:t>
            </a:r>
            <a:r>
              <a:rPr lang="en-US" sz="2400" dirty="0"/>
              <a:t>("\</a:t>
            </a:r>
            <a:r>
              <a:rPr lang="en-US" sz="2400" dirty="0" err="1"/>
              <a:t>nName</a:t>
            </a:r>
            <a:r>
              <a:rPr lang="en-US" sz="2400" dirty="0"/>
              <a:t>: is %s ",s[</a:t>
            </a:r>
            <a:r>
              <a:rPr lang="en-US" sz="2400" dirty="0" err="1"/>
              <a:t>i</a:t>
            </a:r>
            <a:r>
              <a:rPr lang="en-US" sz="2400" dirty="0"/>
              <a:t>].name);</a:t>
            </a:r>
          </a:p>
          <a:p>
            <a:pPr marL="0" indent="0">
              <a:buNone/>
            </a:pPr>
            <a:r>
              <a:rPr lang="en-US" sz="2400" dirty="0"/>
              <a:t>        </a:t>
            </a:r>
            <a:r>
              <a:rPr lang="en-US" sz="2400" dirty="0" err="1"/>
              <a:t>printf</a:t>
            </a:r>
            <a:r>
              <a:rPr lang="en-US" sz="2400" dirty="0"/>
              <a:t>("\</a:t>
            </a:r>
            <a:r>
              <a:rPr lang="en-US" sz="2400" dirty="0" err="1"/>
              <a:t>nMarks</a:t>
            </a:r>
            <a:r>
              <a:rPr lang="en-US" sz="2400" dirty="0"/>
              <a:t>: %.2f",s[</a:t>
            </a:r>
            <a:r>
              <a:rPr lang="en-US" sz="2400" dirty="0" err="1"/>
              <a:t>i</a:t>
            </a:r>
            <a:r>
              <a:rPr lang="en-US" sz="2400" dirty="0"/>
              <a:t>].marks);</a:t>
            </a:r>
          </a:p>
          <a:p>
            <a:pPr marL="0" indent="0">
              <a:buNone/>
            </a:pPr>
            <a:r>
              <a:rPr lang="en-US" sz="2400" dirty="0"/>
              <a:t>        </a:t>
            </a:r>
            <a:r>
              <a:rPr lang="en-US" sz="2400" dirty="0" err="1"/>
              <a:t>printf</a:t>
            </a:r>
            <a:r>
              <a:rPr lang="en-US" sz="2400" dirty="0"/>
              <a:t>("\n");</a:t>
            </a:r>
          </a:p>
          <a:p>
            <a:pPr marL="0" indent="0">
              <a:buNone/>
            </a:pPr>
            <a:r>
              <a:rPr lang="en-US" sz="2400" dirty="0"/>
              <a:t>    }</a:t>
            </a:r>
          </a:p>
          <a:p>
            <a:pPr marL="0" indent="0">
              <a:buNone/>
            </a:pPr>
            <a:r>
              <a:rPr lang="en-US" sz="2400" dirty="0"/>
              <a:t>    return 0;</a:t>
            </a:r>
          </a:p>
        </p:txBody>
      </p:sp>
    </p:spTree>
    <p:extLst>
      <p:ext uri="{BB962C8B-B14F-4D97-AF65-F5344CB8AC3E}">
        <p14:creationId xmlns:p14="http://schemas.microsoft.com/office/powerpoint/2010/main" val="16530791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p:txBody>
          <a:bodyPr>
            <a:normAutofit/>
          </a:bodyPr>
          <a:lstStyle/>
          <a:p>
            <a:pPr marL="0" indent="0">
              <a:buNone/>
            </a:pPr>
            <a:r>
              <a:rPr lang="en-US" sz="2800" dirty="0"/>
              <a:t>Write a program to store the records of N customer in a bank with fields </a:t>
            </a:r>
            <a:r>
              <a:rPr lang="en-US" sz="2800" dirty="0" err="1"/>
              <a:t>account_no</a:t>
            </a:r>
            <a:r>
              <a:rPr lang="en-US" sz="2800" dirty="0" smtClean="0"/>
              <a:t>, name and balance. Read the records of N customers from user and display the records of the customer who has the highest balance in the bank.</a:t>
            </a:r>
            <a:endParaRPr lang="en-US" sz="2800" dirty="0"/>
          </a:p>
        </p:txBody>
      </p:sp>
    </p:spTree>
    <p:extLst>
      <p:ext uri="{BB962C8B-B14F-4D97-AF65-F5344CB8AC3E}">
        <p14:creationId xmlns:p14="http://schemas.microsoft.com/office/powerpoint/2010/main" val="27832106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noAutofit/>
          </a:bodyPr>
          <a:lstStyle/>
          <a:p>
            <a:pPr marL="0" indent="0">
              <a:buNone/>
            </a:pPr>
            <a:r>
              <a:rPr lang="en-US" sz="2400" dirty="0"/>
              <a:t>#include &lt;</a:t>
            </a:r>
            <a:r>
              <a:rPr lang="en-US" sz="2400" dirty="0" err="1"/>
              <a:t>stdio.h</a:t>
            </a:r>
            <a:r>
              <a:rPr lang="en-US" sz="2400" dirty="0"/>
              <a:t>&gt;</a:t>
            </a:r>
          </a:p>
          <a:p>
            <a:pPr marL="0" indent="0">
              <a:buNone/>
            </a:pPr>
            <a:r>
              <a:rPr lang="en-US" sz="2400" dirty="0" err="1"/>
              <a:t>struct</a:t>
            </a:r>
            <a:r>
              <a:rPr lang="en-US" sz="2400" dirty="0"/>
              <a:t> customer</a:t>
            </a:r>
          </a:p>
          <a:p>
            <a:pPr marL="0" indent="0">
              <a:buNone/>
            </a:pPr>
            <a:r>
              <a:rPr lang="en-US" sz="2400" dirty="0"/>
              <a:t>{</a:t>
            </a:r>
          </a:p>
          <a:p>
            <a:pPr marL="0" indent="0">
              <a:buNone/>
            </a:pPr>
            <a:r>
              <a:rPr lang="en-US" sz="2400" dirty="0"/>
              <a:t>    </a:t>
            </a:r>
            <a:r>
              <a:rPr lang="en-US" sz="2400" dirty="0" err="1"/>
              <a:t>int</a:t>
            </a:r>
            <a:r>
              <a:rPr lang="en-US" sz="2400" dirty="0"/>
              <a:t> </a:t>
            </a:r>
            <a:r>
              <a:rPr lang="en-US" sz="2400" dirty="0" err="1"/>
              <a:t>acc_no</a:t>
            </a:r>
            <a:r>
              <a:rPr lang="en-US" sz="2400" dirty="0"/>
              <a:t>;</a:t>
            </a:r>
          </a:p>
          <a:p>
            <a:pPr marL="0" indent="0">
              <a:buNone/>
            </a:pPr>
            <a:r>
              <a:rPr lang="en-US" sz="2400" dirty="0"/>
              <a:t> </a:t>
            </a:r>
            <a:r>
              <a:rPr lang="en-US" sz="2400" dirty="0" smtClean="0"/>
              <a:t>   char </a:t>
            </a:r>
            <a:r>
              <a:rPr lang="en-US" sz="2400" dirty="0"/>
              <a:t>name[50];</a:t>
            </a:r>
          </a:p>
          <a:p>
            <a:pPr marL="0" indent="0">
              <a:buNone/>
            </a:pPr>
            <a:r>
              <a:rPr lang="en-US" sz="2400" dirty="0"/>
              <a:t>    float balance;</a:t>
            </a:r>
          </a:p>
          <a:p>
            <a:pPr marL="0" indent="0">
              <a:buNone/>
            </a:pPr>
            <a:r>
              <a:rPr lang="en-US" sz="2400" dirty="0"/>
              <a:t>} ;</a:t>
            </a:r>
          </a:p>
          <a:p>
            <a:pPr marL="0" indent="0">
              <a:buNone/>
            </a:pPr>
            <a:r>
              <a:rPr lang="en-US" sz="2400" dirty="0" smtClean="0"/>
              <a:t>void </a:t>
            </a:r>
            <a:r>
              <a:rPr lang="en-US" sz="2400" dirty="0"/>
              <a:t>main()</a:t>
            </a:r>
          </a:p>
          <a:p>
            <a:pPr marL="0" indent="0">
              <a:buNone/>
            </a:pPr>
            <a:r>
              <a:rPr lang="en-US" sz="2400" dirty="0"/>
              <a:t>{</a:t>
            </a:r>
          </a:p>
          <a:p>
            <a:pPr marL="0" indent="0">
              <a:buNone/>
            </a:pPr>
            <a:r>
              <a:rPr lang="en-US" sz="2400" dirty="0"/>
              <a:t>    </a:t>
            </a:r>
            <a:r>
              <a:rPr lang="en-US" sz="2400" dirty="0" err="1"/>
              <a:t>int</a:t>
            </a:r>
            <a:r>
              <a:rPr lang="en-US" sz="2400" dirty="0"/>
              <a:t> </a:t>
            </a:r>
            <a:r>
              <a:rPr lang="en-US" sz="2400" dirty="0" err="1"/>
              <a:t>i,n,index</a:t>
            </a:r>
            <a:r>
              <a:rPr lang="en-US" sz="2400" dirty="0"/>
              <a:t>;</a:t>
            </a:r>
          </a:p>
          <a:p>
            <a:pPr marL="0" indent="0">
              <a:buNone/>
            </a:pPr>
            <a:r>
              <a:rPr lang="en-US" sz="2400" dirty="0"/>
              <a:t>    float </a:t>
            </a:r>
            <a:r>
              <a:rPr lang="en-US" sz="2400" dirty="0" err="1"/>
              <a:t>max_balance</a:t>
            </a:r>
            <a:r>
              <a:rPr lang="en-US" sz="2400" dirty="0"/>
              <a:t>=0;</a:t>
            </a:r>
          </a:p>
          <a:p>
            <a:pPr marL="0" indent="0">
              <a:buNone/>
            </a:pPr>
            <a:r>
              <a:rPr lang="en-US" sz="2400" dirty="0"/>
              <a:t>    </a:t>
            </a:r>
            <a:r>
              <a:rPr lang="en-US" sz="2400" dirty="0" err="1"/>
              <a:t>struct</a:t>
            </a:r>
            <a:r>
              <a:rPr lang="en-US" sz="2400" dirty="0"/>
              <a:t> customer c[100];</a:t>
            </a:r>
          </a:p>
          <a:p>
            <a:pPr marL="0" indent="0">
              <a:buNone/>
            </a:pPr>
            <a:r>
              <a:rPr lang="en-US" sz="2400" dirty="0"/>
              <a:t>    </a:t>
            </a:r>
          </a:p>
          <a:p>
            <a:pPr marL="0" indent="0">
              <a:buNone/>
            </a:pPr>
            <a:r>
              <a:rPr lang="en-US" sz="2400" dirty="0"/>
              <a:t>    </a:t>
            </a:r>
            <a:r>
              <a:rPr lang="en-US" sz="2400" dirty="0" err="1"/>
              <a:t>printf</a:t>
            </a:r>
            <a:r>
              <a:rPr lang="en-US" sz="2400" dirty="0"/>
              <a:t>("how many customers");</a:t>
            </a:r>
          </a:p>
          <a:p>
            <a:pPr marL="0" indent="0">
              <a:buNone/>
            </a:pPr>
            <a:r>
              <a:rPr lang="en-US" sz="2400" dirty="0"/>
              <a:t>    </a:t>
            </a:r>
            <a:r>
              <a:rPr lang="en-US" sz="2400" dirty="0" err="1"/>
              <a:t>scanf</a:t>
            </a:r>
            <a:r>
              <a:rPr lang="en-US" sz="2400" dirty="0"/>
              <a:t>("%</a:t>
            </a:r>
            <a:r>
              <a:rPr lang="en-US" sz="2400" dirty="0" err="1"/>
              <a:t>d",&amp;n</a:t>
            </a:r>
            <a:r>
              <a:rPr lang="en-US" sz="2400" dirty="0" smtClean="0"/>
              <a:t>);</a:t>
            </a:r>
            <a:endParaRPr lang="en-US" sz="2400" dirty="0"/>
          </a:p>
        </p:txBody>
      </p:sp>
    </p:spTree>
    <p:extLst>
      <p:ext uri="{BB962C8B-B14F-4D97-AF65-F5344CB8AC3E}">
        <p14:creationId xmlns:p14="http://schemas.microsoft.com/office/powerpoint/2010/main" val="32397781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4525963"/>
          </a:xfrm>
        </p:spPr>
        <p:txBody>
          <a:bodyPr>
            <a:noAutofit/>
          </a:bodyPr>
          <a:lstStyle/>
          <a:p>
            <a:pPr marL="0" indent="0">
              <a:buNone/>
            </a:pPr>
            <a:r>
              <a:rPr lang="en-US" sz="2400" dirty="0"/>
              <a:t> for(</a:t>
            </a:r>
            <a:r>
              <a:rPr lang="en-US" sz="2400" dirty="0" err="1"/>
              <a:t>i</a:t>
            </a:r>
            <a:r>
              <a:rPr lang="en-US" sz="2400" dirty="0"/>
              <a:t>=0; </a:t>
            </a:r>
            <a:r>
              <a:rPr lang="en-US" sz="2400" dirty="0" err="1"/>
              <a:t>i</a:t>
            </a:r>
            <a:r>
              <a:rPr lang="en-US" sz="2400" dirty="0"/>
              <a:t>&lt;n; ++</a:t>
            </a:r>
            <a:r>
              <a:rPr lang="en-US" sz="2400" dirty="0" err="1"/>
              <a:t>i</a:t>
            </a:r>
            <a:r>
              <a:rPr lang="en-US" sz="2400" dirty="0"/>
              <a:t>)</a:t>
            </a:r>
          </a:p>
          <a:p>
            <a:pPr marL="0" indent="0">
              <a:buNone/>
            </a:pPr>
            <a:r>
              <a:rPr lang="en-US" sz="2400" dirty="0"/>
              <a:t>    {</a:t>
            </a:r>
          </a:p>
          <a:p>
            <a:pPr marL="0" indent="0">
              <a:buNone/>
            </a:pPr>
            <a:r>
              <a:rPr lang="en-US" sz="2400" dirty="0"/>
              <a:t>    </a:t>
            </a:r>
            <a:r>
              <a:rPr lang="en-US" sz="2400" dirty="0" smtClean="0"/>
              <a:t>    </a:t>
            </a:r>
            <a:r>
              <a:rPr lang="en-US" sz="2400" dirty="0" err="1" smtClean="0"/>
              <a:t>printf</a:t>
            </a:r>
            <a:r>
              <a:rPr lang="en-US" sz="2400" dirty="0"/>
              <a:t>("\</a:t>
            </a:r>
            <a:r>
              <a:rPr lang="en-US" sz="2400" dirty="0" err="1"/>
              <a:t>nenter</a:t>
            </a:r>
            <a:r>
              <a:rPr lang="en-US" sz="2400" dirty="0"/>
              <a:t> data of %d customer",i+1);</a:t>
            </a:r>
          </a:p>
          <a:p>
            <a:pPr marL="0" indent="0">
              <a:buNone/>
            </a:pPr>
            <a:r>
              <a:rPr lang="en-US" sz="2400" dirty="0"/>
              <a:t>        </a:t>
            </a:r>
            <a:r>
              <a:rPr lang="en-US" sz="2400" dirty="0" err="1"/>
              <a:t>printf</a:t>
            </a:r>
            <a:r>
              <a:rPr lang="en-US" sz="2400" dirty="0"/>
              <a:t>("\</a:t>
            </a:r>
            <a:r>
              <a:rPr lang="en-US" sz="2400" dirty="0" err="1"/>
              <a:t>nenter</a:t>
            </a:r>
            <a:r>
              <a:rPr lang="en-US" sz="2400" dirty="0"/>
              <a:t> account no");</a:t>
            </a:r>
          </a:p>
          <a:p>
            <a:pPr marL="0" indent="0">
              <a:buNone/>
            </a:pPr>
            <a:r>
              <a:rPr lang="en-US" sz="2400" dirty="0"/>
              <a:t>        </a:t>
            </a:r>
            <a:r>
              <a:rPr lang="en-US" sz="2400" dirty="0" err="1"/>
              <a:t>scanf</a:t>
            </a:r>
            <a:r>
              <a:rPr lang="en-US" sz="2400" dirty="0"/>
              <a:t>("%</a:t>
            </a:r>
            <a:r>
              <a:rPr lang="en-US" sz="2400" dirty="0" err="1"/>
              <a:t>d",&amp;c</a:t>
            </a:r>
            <a:r>
              <a:rPr lang="en-US" sz="2400" dirty="0"/>
              <a:t>[</a:t>
            </a:r>
            <a:r>
              <a:rPr lang="en-US" sz="2400" dirty="0" err="1"/>
              <a:t>i</a:t>
            </a:r>
            <a:r>
              <a:rPr lang="en-US" sz="2400" dirty="0"/>
              <a:t>].</a:t>
            </a:r>
            <a:r>
              <a:rPr lang="en-US" sz="2400" dirty="0" err="1"/>
              <a:t>acc_no</a:t>
            </a:r>
            <a:r>
              <a:rPr lang="en-US" sz="2400" dirty="0"/>
              <a:t>);</a:t>
            </a:r>
          </a:p>
          <a:p>
            <a:pPr marL="0" indent="0">
              <a:buNone/>
            </a:pPr>
            <a:r>
              <a:rPr lang="en-US" sz="2400" dirty="0"/>
              <a:t>        </a:t>
            </a:r>
          </a:p>
          <a:p>
            <a:pPr marL="0" indent="0">
              <a:buNone/>
            </a:pPr>
            <a:r>
              <a:rPr lang="en-US" sz="2400" dirty="0"/>
              <a:t>        </a:t>
            </a:r>
            <a:r>
              <a:rPr lang="en-US" sz="2400" dirty="0" err="1"/>
              <a:t>printf</a:t>
            </a:r>
            <a:r>
              <a:rPr lang="en-US" sz="2400" dirty="0"/>
              <a:t>("\</a:t>
            </a:r>
            <a:r>
              <a:rPr lang="en-US" sz="2400" dirty="0" err="1"/>
              <a:t>nEnter</a:t>
            </a:r>
            <a:r>
              <a:rPr lang="en-US" sz="2400" dirty="0"/>
              <a:t> name: ");</a:t>
            </a:r>
          </a:p>
          <a:p>
            <a:pPr marL="0" indent="0">
              <a:buNone/>
            </a:pPr>
            <a:r>
              <a:rPr lang="en-US" sz="2400" dirty="0"/>
              <a:t>        </a:t>
            </a:r>
            <a:r>
              <a:rPr lang="en-US" sz="2400" dirty="0" err="1"/>
              <a:t>fflush</a:t>
            </a:r>
            <a:r>
              <a:rPr lang="en-US" sz="2400" dirty="0"/>
              <a:t>(</a:t>
            </a:r>
            <a:r>
              <a:rPr lang="en-US" sz="2400" dirty="0" err="1"/>
              <a:t>stdin</a:t>
            </a:r>
            <a:r>
              <a:rPr lang="en-US" sz="2400" dirty="0"/>
              <a:t>);</a:t>
            </a:r>
          </a:p>
          <a:p>
            <a:pPr marL="0" indent="0">
              <a:buNone/>
            </a:pPr>
            <a:r>
              <a:rPr lang="en-US" sz="2400" dirty="0" smtClean="0"/>
              <a:t>        gets(c[</a:t>
            </a:r>
            <a:r>
              <a:rPr lang="en-US" sz="2400" dirty="0" err="1" smtClean="0"/>
              <a:t>i</a:t>
            </a:r>
            <a:r>
              <a:rPr lang="en-US" sz="2400" dirty="0"/>
              <a:t>].name);</a:t>
            </a:r>
          </a:p>
          <a:p>
            <a:pPr marL="0" indent="0">
              <a:buNone/>
            </a:pPr>
            <a:r>
              <a:rPr lang="en-US" sz="2400" dirty="0"/>
              <a:t>        </a:t>
            </a:r>
          </a:p>
          <a:p>
            <a:pPr marL="0" indent="0">
              <a:buNone/>
            </a:pPr>
            <a:r>
              <a:rPr lang="en-US" sz="2400" dirty="0" smtClean="0"/>
              <a:t>        </a:t>
            </a:r>
            <a:r>
              <a:rPr lang="en-US" sz="2400" dirty="0" err="1" smtClean="0"/>
              <a:t>printf</a:t>
            </a:r>
            <a:r>
              <a:rPr lang="en-US" sz="2400" dirty="0"/>
              <a:t>("\</a:t>
            </a:r>
            <a:r>
              <a:rPr lang="en-US" sz="2400" dirty="0" err="1"/>
              <a:t>nEnter</a:t>
            </a:r>
            <a:r>
              <a:rPr lang="en-US" sz="2400" dirty="0"/>
              <a:t> balance: ");</a:t>
            </a:r>
          </a:p>
          <a:p>
            <a:pPr marL="0" indent="0">
              <a:buNone/>
            </a:pPr>
            <a:r>
              <a:rPr lang="en-US" sz="2400" dirty="0"/>
              <a:t>        </a:t>
            </a:r>
            <a:r>
              <a:rPr lang="en-US" sz="2400" dirty="0" err="1"/>
              <a:t>scanf</a:t>
            </a:r>
            <a:r>
              <a:rPr lang="en-US" sz="2400" dirty="0"/>
              <a:t>("%</a:t>
            </a:r>
            <a:r>
              <a:rPr lang="en-US" sz="2400" dirty="0" err="1"/>
              <a:t>f",&amp;c</a:t>
            </a:r>
            <a:r>
              <a:rPr lang="en-US" sz="2400" dirty="0"/>
              <a:t>[</a:t>
            </a:r>
            <a:r>
              <a:rPr lang="en-US" sz="2400" dirty="0" err="1"/>
              <a:t>i</a:t>
            </a:r>
            <a:r>
              <a:rPr lang="en-US" sz="2400" dirty="0"/>
              <a:t>].balance);</a:t>
            </a:r>
          </a:p>
          <a:p>
            <a:pPr marL="0" indent="0">
              <a:buNone/>
            </a:pPr>
            <a:r>
              <a:rPr lang="en-US" sz="2400" dirty="0"/>
              <a:t>        </a:t>
            </a:r>
            <a:r>
              <a:rPr lang="en-US" sz="2400" dirty="0" err="1"/>
              <a:t>printf</a:t>
            </a:r>
            <a:r>
              <a:rPr lang="en-US" sz="2400" dirty="0"/>
              <a:t>("\n");</a:t>
            </a:r>
          </a:p>
          <a:p>
            <a:pPr marL="0" indent="0">
              <a:buNone/>
            </a:pPr>
            <a:r>
              <a:rPr lang="en-US" sz="2400" dirty="0"/>
              <a:t>    }</a:t>
            </a:r>
          </a:p>
          <a:p>
            <a:pPr marL="0" indent="0">
              <a:buNone/>
            </a:pPr>
            <a:r>
              <a:rPr lang="en-US" sz="2400" dirty="0"/>
              <a:t>    </a:t>
            </a:r>
            <a:r>
              <a:rPr lang="en-US" sz="2400" dirty="0" err="1"/>
              <a:t>max_balance</a:t>
            </a:r>
            <a:r>
              <a:rPr lang="en-US" sz="2400" dirty="0"/>
              <a:t>=c[0].balance</a:t>
            </a:r>
            <a:r>
              <a:rPr lang="en-US" sz="2400" dirty="0" smtClean="0"/>
              <a:t>;</a:t>
            </a:r>
            <a:endParaRPr lang="en-US" sz="2400" dirty="0"/>
          </a:p>
        </p:txBody>
      </p:sp>
    </p:spTree>
    <p:extLst>
      <p:ext uri="{BB962C8B-B14F-4D97-AF65-F5344CB8AC3E}">
        <p14:creationId xmlns:p14="http://schemas.microsoft.com/office/powerpoint/2010/main" val="22230803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4525963"/>
          </a:xfrm>
        </p:spPr>
        <p:txBody>
          <a:bodyPr>
            <a:noAutofit/>
          </a:bodyPr>
          <a:lstStyle/>
          <a:p>
            <a:pPr marL="0" indent="0">
              <a:buNone/>
            </a:pPr>
            <a:r>
              <a:rPr lang="en-US" sz="2400" dirty="0"/>
              <a:t> index=0</a:t>
            </a:r>
            <a:r>
              <a:rPr lang="en-US" sz="2400" dirty="0" smtClean="0"/>
              <a:t>;</a:t>
            </a:r>
            <a:endParaRPr lang="en-US" sz="2400" dirty="0"/>
          </a:p>
          <a:p>
            <a:pPr marL="0" indent="0">
              <a:buNone/>
            </a:pPr>
            <a:r>
              <a:rPr lang="en-US" sz="2400" dirty="0"/>
              <a:t>    for(</a:t>
            </a:r>
            <a:r>
              <a:rPr lang="en-US" sz="2400" dirty="0" err="1"/>
              <a:t>i</a:t>
            </a:r>
            <a:r>
              <a:rPr lang="en-US" sz="2400" dirty="0"/>
              <a:t>=0; </a:t>
            </a:r>
            <a:r>
              <a:rPr lang="en-US" sz="2400" dirty="0" err="1"/>
              <a:t>i</a:t>
            </a:r>
            <a:r>
              <a:rPr lang="en-US" sz="2400" dirty="0"/>
              <a:t>&lt;n; </a:t>
            </a:r>
            <a:r>
              <a:rPr lang="en-US" sz="2400" dirty="0" err="1"/>
              <a:t>i</a:t>
            </a:r>
            <a:r>
              <a:rPr lang="en-US" sz="2400" dirty="0"/>
              <a:t>++)</a:t>
            </a:r>
          </a:p>
          <a:p>
            <a:pPr marL="0" indent="0">
              <a:buNone/>
            </a:pPr>
            <a:r>
              <a:rPr lang="en-US" sz="2400" dirty="0"/>
              <a:t>    {</a:t>
            </a:r>
          </a:p>
          <a:p>
            <a:pPr marL="0" indent="0">
              <a:buNone/>
            </a:pPr>
            <a:r>
              <a:rPr lang="en-US" sz="2400" dirty="0"/>
              <a:t>    	if(c[</a:t>
            </a:r>
            <a:r>
              <a:rPr lang="en-US" sz="2400" dirty="0" err="1"/>
              <a:t>i</a:t>
            </a:r>
            <a:r>
              <a:rPr lang="en-US" sz="2400" dirty="0"/>
              <a:t>].balance&gt;</a:t>
            </a:r>
            <a:r>
              <a:rPr lang="en-US" sz="2400" dirty="0" err="1"/>
              <a:t>max_balance</a:t>
            </a:r>
            <a:r>
              <a:rPr lang="en-US" sz="2400" dirty="0"/>
              <a:t>)</a:t>
            </a:r>
          </a:p>
          <a:p>
            <a:pPr marL="0" indent="0">
              <a:buNone/>
            </a:pPr>
            <a:r>
              <a:rPr lang="en-US" sz="2400" dirty="0"/>
              <a:t>    	{</a:t>
            </a:r>
          </a:p>
          <a:p>
            <a:pPr marL="0" indent="0">
              <a:buNone/>
            </a:pPr>
            <a:r>
              <a:rPr lang="en-US" sz="2400" dirty="0"/>
              <a:t>    		</a:t>
            </a:r>
            <a:r>
              <a:rPr lang="en-US" sz="2400" dirty="0" err="1"/>
              <a:t>max_balance</a:t>
            </a:r>
            <a:r>
              <a:rPr lang="en-US" sz="2400" dirty="0"/>
              <a:t>=c[</a:t>
            </a:r>
            <a:r>
              <a:rPr lang="en-US" sz="2400" dirty="0" err="1"/>
              <a:t>i</a:t>
            </a:r>
            <a:r>
              <a:rPr lang="en-US" sz="2400" dirty="0"/>
              <a:t>].balance;</a:t>
            </a:r>
          </a:p>
          <a:p>
            <a:pPr marL="0" indent="0">
              <a:buNone/>
            </a:pPr>
            <a:r>
              <a:rPr lang="en-US" sz="2400" dirty="0"/>
              <a:t>    		index=</a:t>
            </a:r>
            <a:r>
              <a:rPr lang="en-US" sz="2400" dirty="0" err="1"/>
              <a:t>i</a:t>
            </a:r>
            <a:r>
              <a:rPr lang="en-US" sz="2400" dirty="0"/>
              <a:t>;</a:t>
            </a:r>
          </a:p>
          <a:p>
            <a:pPr marL="0" indent="0">
              <a:buNone/>
            </a:pPr>
            <a:r>
              <a:rPr lang="en-US" sz="2400" dirty="0"/>
              <a:t>		}</a:t>
            </a:r>
          </a:p>
          <a:p>
            <a:pPr marL="0" indent="0">
              <a:buNone/>
            </a:pPr>
            <a:r>
              <a:rPr lang="en-US" sz="2400" dirty="0"/>
              <a:t>	}</a:t>
            </a:r>
          </a:p>
          <a:p>
            <a:pPr marL="0" indent="0">
              <a:buNone/>
            </a:pPr>
            <a:r>
              <a:rPr lang="en-US" sz="2400" dirty="0" smtClean="0"/>
              <a:t>    </a:t>
            </a:r>
            <a:r>
              <a:rPr lang="en-US" sz="2400" dirty="0" err="1" smtClean="0"/>
              <a:t>printf</a:t>
            </a:r>
            <a:r>
              <a:rPr lang="en-US" sz="2400" dirty="0"/>
              <a:t>("Customer having the highest balance is \n");</a:t>
            </a:r>
          </a:p>
          <a:p>
            <a:pPr marL="0" indent="0">
              <a:buNone/>
            </a:pPr>
            <a:r>
              <a:rPr lang="en-US" sz="2400" dirty="0"/>
              <a:t>    </a:t>
            </a:r>
            <a:r>
              <a:rPr lang="en-US" sz="2400" dirty="0" err="1"/>
              <a:t>printf</a:t>
            </a:r>
            <a:r>
              <a:rPr lang="en-US" sz="2400" dirty="0"/>
              <a:t>("\</a:t>
            </a:r>
            <a:r>
              <a:rPr lang="en-US" sz="2400" dirty="0" err="1"/>
              <a:t>naccount</a:t>
            </a:r>
            <a:r>
              <a:rPr lang="en-US" sz="2400" dirty="0"/>
              <a:t> number: %d\</a:t>
            </a:r>
            <a:r>
              <a:rPr lang="en-US" sz="2400" dirty="0" err="1"/>
              <a:t>n",c</a:t>
            </a:r>
            <a:r>
              <a:rPr lang="en-US" sz="2400" dirty="0"/>
              <a:t>[index].</a:t>
            </a:r>
            <a:r>
              <a:rPr lang="en-US" sz="2400" dirty="0" err="1"/>
              <a:t>acc_no</a:t>
            </a:r>
            <a:r>
              <a:rPr lang="en-US" sz="2400" dirty="0"/>
              <a:t>);</a:t>
            </a:r>
          </a:p>
          <a:p>
            <a:pPr marL="0" indent="0">
              <a:buNone/>
            </a:pPr>
            <a:r>
              <a:rPr lang="en-US" sz="2400" dirty="0"/>
              <a:t>    </a:t>
            </a:r>
            <a:r>
              <a:rPr lang="en-US" sz="2400" dirty="0" err="1"/>
              <a:t>printf</a:t>
            </a:r>
            <a:r>
              <a:rPr lang="en-US" sz="2400" dirty="0"/>
              <a:t>("\</a:t>
            </a:r>
            <a:r>
              <a:rPr lang="en-US" sz="2400" dirty="0" err="1"/>
              <a:t>nName</a:t>
            </a:r>
            <a:r>
              <a:rPr lang="en-US" sz="2400" dirty="0"/>
              <a:t>: is %s ",c[index].name);</a:t>
            </a:r>
          </a:p>
          <a:p>
            <a:pPr marL="0" indent="0">
              <a:buNone/>
            </a:pPr>
            <a:r>
              <a:rPr lang="en-US" sz="2400" dirty="0"/>
              <a:t>    </a:t>
            </a:r>
            <a:r>
              <a:rPr lang="en-US" sz="2400" dirty="0" err="1"/>
              <a:t>printf</a:t>
            </a:r>
            <a:r>
              <a:rPr lang="en-US" sz="2400" dirty="0"/>
              <a:t>("\</a:t>
            </a:r>
            <a:r>
              <a:rPr lang="en-US" sz="2400" dirty="0" err="1"/>
              <a:t>nBalance</a:t>
            </a:r>
            <a:r>
              <a:rPr lang="en-US" sz="2400" dirty="0"/>
              <a:t>: %.2f",c[index].balance);</a:t>
            </a:r>
          </a:p>
          <a:p>
            <a:pPr marL="0" indent="0">
              <a:buNone/>
            </a:pPr>
            <a:r>
              <a:rPr lang="en-US" sz="2400" dirty="0"/>
              <a:t>    </a:t>
            </a:r>
            <a:r>
              <a:rPr lang="en-US" sz="2400" dirty="0" err="1"/>
              <a:t>printf</a:t>
            </a:r>
            <a:r>
              <a:rPr lang="en-US" sz="2400" dirty="0"/>
              <a:t>("\n");</a:t>
            </a:r>
          </a:p>
          <a:p>
            <a:pPr marL="0" indent="0">
              <a:buNone/>
            </a:pPr>
            <a:r>
              <a:rPr lang="en-US" sz="2400" dirty="0" smtClean="0"/>
              <a:t>}</a:t>
            </a:r>
            <a:endParaRPr lang="en-US" sz="2400" dirty="0"/>
          </a:p>
          <a:p>
            <a:pPr marL="0" indent="0">
              <a:buNone/>
            </a:pPr>
            <a:r>
              <a:rPr lang="en-US" sz="2400" dirty="0"/>
              <a:t> </a:t>
            </a:r>
          </a:p>
        </p:txBody>
      </p:sp>
    </p:spTree>
    <p:extLst>
      <p:ext uri="{BB962C8B-B14F-4D97-AF65-F5344CB8AC3E}">
        <p14:creationId xmlns:p14="http://schemas.microsoft.com/office/powerpoint/2010/main" val="4062682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Write a program to store the records of N </a:t>
            </a:r>
            <a:r>
              <a:rPr lang="en-US" dirty="0" smtClean="0"/>
              <a:t>students with </a:t>
            </a:r>
            <a:r>
              <a:rPr lang="en-US" dirty="0"/>
              <a:t>fields </a:t>
            </a:r>
            <a:r>
              <a:rPr lang="en-US" dirty="0" err="1" smtClean="0"/>
              <a:t>rollno</a:t>
            </a:r>
            <a:r>
              <a:rPr lang="en-US" dirty="0" smtClean="0"/>
              <a:t>, </a:t>
            </a:r>
            <a:r>
              <a:rPr lang="en-US" dirty="0"/>
              <a:t>name and </a:t>
            </a:r>
            <a:r>
              <a:rPr lang="en-US" dirty="0" smtClean="0"/>
              <a:t>address. </a:t>
            </a:r>
            <a:r>
              <a:rPr lang="en-US" dirty="0"/>
              <a:t>Read the records of N </a:t>
            </a:r>
            <a:r>
              <a:rPr lang="en-US" dirty="0" smtClean="0"/>
              <a:t>students from </a:t>
            </a:r>
            <a:r>
              <a:rPr lang="en-US" dirty="0"/>
              <a:t>user and display the records of the </a:t>
            </a:r>
            <a:r>
              <a:rPr lang="en-US" dirty="0" smtClean="0"/>
              <a:t>students who are from </a:t>
            </a:r>
            <a:r>
              <a:rPr lang="en-US" dirty="0" err="1" smtClean="0"/>
              <a:t>kathmandu</a:t>
            </a:r>
            <a:r>
              <a:rPr lang="en-US" dirty="0" smtClean="0"/>
              <a:t>.</a:t>
            </a:r>
            <a:endParaRPr lang="en-US" dirty="0"/>
          </a:p>
          <a:p>
            <a:endParaRPr lang="en-US" dirty="0"/>
          </a:p>
        </p:txBody>
      </p:sp>
    </p:spTree>
    <p:extLst>
      <p:ext uri="{BB962C8B-B14F-4D97-AF65-F5344CB8AC3E}">
        <p14:creationId xmlns:p14="http://schemas.microsoft.com/office/powerpoint/2010/main" val="29830073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371600"/>
            <a:ext cx="8229600" cy="4525963"/>
          </a:xfrm>
        </p:spPr>
        <p:txBody>
          <a:bodyPr>
            <a:noAutofit/>
          </a:bodyPr>
          <a:lstStyle/>
          <a:p>
            <a:pPr marL="0" indent="0">
              <a:buNone/>
            </a:pPr>
            <a:r>
              <a:rPr lang="en-US" sz="2400" dirty="0"/>
              <a:t>#include &lt;</a:t>
            </a:r>
            <a:r>
              <a:rPr lang="en-US" sz="2400" dirty="0" err="1"/>
              <a:t>stdio.h</a:t>
            </a:r>
            <a:r>
              <a:rPr lang="en-US" sz="2400" dirty="0"/>
              <a:t>&gt;</a:t>
            </a:r>
          </a:p>
          <a:p>
            <a:pPr marL="0" indent="0">
              <a:buNone/>
            </a:pPr>
            <a:r>
              <a:rPr lang="en-US" sz="2400" dirty="0" err="1"/>
              <a:t>struct</a:t>
            </a:r>
            <a:r>
              <a:rPr lang="en-US" sz="2400" dirty="0"/>
              <a:t> student</a:t>
            </a:r>
          </a:p>
          <a:p>
            <a:pPr marL="0" indent="0">
              <a:buNone/>
            </a:pPr>
            <a:r>
              <a:rPr lang="en-US" sz="2400" dirty="0"/>
              <a:t>{</a:t>
            </a:r>
          </a:p>
          <a:p>
            <a:pPr marL="0" indent="0">
              <a:buNone/>
            </a:pPr>
            <a:r>
              <a:rPr lang="en-US" sz="2400" dirty="0"/>
              <a:t>    </a:t>
            </a:r>
            <a:r>
              <a:rPr lang="en-US" sz="2400" dirty="0" err="1"/>
              <a:t>int</a:t>
            </a:r>
            <a:r>
              <a:rPr lang="en-US" sz="2400" dirty="0"/>
              <a:t> roll;</a:t>
            </a:r>
          </a:p>
          <a:p>
            <a:pPr marL="0" indent="0">
              <a:buNone/>
            </a:pPr>
            <a:r>
              <a:rPr lang="en-US" sz="2400" dirty="0" smtClean="0"/>
              <a:t>    char </a:t>
            </a:r>
            <a:r>
              <a:rPr lang="en-US" sz="2400" dirty="0"/>
              <a:t>name[50];</a:t>
            </a:r>
          </a:p>
          <a:p>
            <a:pPr marL="0" indent="0">
              <a:buNone/>
            </a:pPr>
            <a:r>
              <a:rPr lang="en-US" sz="2400" dirty="0"/>
              <a:t>    char address[50];</a:t>
            </a:r>
          </a:p>
          <a:p>
            <a:pPr marL="0" indent="0">
              <a:buNone/>
            </a:pPr>
            <a:r>
              <a:rPr lang="en-US" sz="2400" dirty="0"/>
              <a:t>} s[100];</a:t>
            </a:r>
          </a:p>
          <a:p>
            <a:pPr marL="0" indent="0">
              <a:buNone/>
            </a:pPr>
            <a:r>
              <a:rPr lang="en-US" sz="2400" dirty="0" err="1"/>
              <a:t>int</a:t>
            </a:r>
            <a:r>
              <a:rPr lang="en-US" sz="2400" dirty="0"/>
              <a:t> main()</a:t>
            </a:r>
          </a:p>
          <a:p>
            <a:pPr marL="0" indent="0">
              <a:buNone/>
            </a:pPr>
            <a:r>
              <a:rPr lang="en-US" sz="2400" dirty="0"/>
              <a:t>{</a:t>
            </a:r>
          </a:p>
          <a:p>
            <a:pPr marL="0" indent="0">
              <a:buNone/>
            </a:pPr>
            <a:r>
              <a:rPr lang="en-US" sz="2400" dirty="0"/>
              <a:t>    </a:t>
            </a:r>
            <a:r>
              <a:rPr lang="en-US" sz="2400" dirty="0" err="1"/>
              <a:t>int</a:t>
            </a:r>
            <a:r>
              <a:rPr lang="en-US" sz="2400" dirty="0"/>
              <a:t> </a:t>
            </a:r>
            <a:r>
              <a:rPr lang="en-US" sz="2400" dirty="0" err="1"/>
              <a:t>i,n</a:t>
            </a:r>
            <a:r>
              <a:rPr lang="en-US" sz="2400" dirty="0"/>
              <a:t>;</a:t>
            </a:r>
          </a:p>
          <a:p>
            <a:pPr marL="0" indent="0">
              <a:buNone/>
            </a:pPr>
            <a:r>
              <a:rPr lang="en-US" sz="2400" dirty="0"/>
              <a:t>    </a:t>
            </a:r>
            <a:r>
              <a:rPr lang="en-US" sz="2400" dirty="0" err="1"/>
              <a:t>printf</a:t>
            </a:r>
            <a:r>
              <a:rPr lang="en-US" sz="2400" dirty="0"/>
              <a:t>("Enter how many students??\n");</a:t>
            </a:r>
          </a:p>
          <a:p>
            <a:pPr marL="0" indent="0">
              <a:buNone/>
            </a:pPr>
            <a:r>
              <a:rPr lang="en-US" sz="2400" dirty="0"/>
              <a:t>    </a:t>
            </a:r>
            <a:r>
              <a:rPr lang="en-US" sz="2400" dirty="0" err="1"/>
              <a:t>scanf</a:t>
            </a:r>
            <a:r>
              <a:rPr lang="en-US" sz="2400" dirty="0"/>
              <a:t>("%</a:t>
            </a:r>
            <a:r>
              <a:rPr lang="en-US" sz="2400" dirty="0" err="1"/>
              <a:t>d",&amp;n</a:t>
            </a:r>
            <a:r>
              <a:rPr lang="en-US" sz="2400" dirty="0"/>
              <a:t>);</a:t>
            </a:r>
          </a:p>
          <a:p>
            <a:pPr marL="0" indent="0">
              <a:buNone/>
            </a:pPr>
            <a:endParaRPr lang="en-US" sz="2400" dirty="0"/>
          </a:p>
          <a:p>
            <a:pPr marL="0" indent="0">
              <a:buNone/>
            </a:pPr>
            <a:r>
              <a:rPr lang="en-US" sz="2400" dirty="0"/>
              <a:t>    </a:t>
            </a:r>
            <a:r>
              <a:rPr lang="en-US" sz="2400" dirty="0" smtClean="0"/>
              <a:t>        </a:t>
            </a:r>
            <a:endParaRPr lang="en-US" sz="2400" dirty="0"/>
          </a:p>
        </p:txBody>
      </p:sp>
    </p:spTree>
    <p:extLst>
      <p:ext uri="{BB962C8B-B14F-4D97-AF65-F5344CB8AC3E}">
        <p14:creationId xmlns:p14="http://schemas.microsoft.com/office/powerpoint/2010/main" val="22684671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Autofit/>
          </a:bodyPr>
          <a:lstStyle/>
          <a:p>
            <a:pPr fontAlgn="base"/>
            <a:r>
              <a:rPr lang="en-US" sz="2400" dirty="0"/>
              <a:t>Structure is a collection of variables (can be of different types) under a single name.</a:t>
            </a:r>
          </a:p>
          <a:p>
            <a:pPr fontAlgn="base"/>
            <a:r>
              <a:rPr lang="en-US" sz="2400" b="1" dirty="0"/>
              <a:t>For example: </a:t>
            </a:r>
            <a:r>
              <a:rPr lang="en-US" sz="2400" dirty="0"/>
              <a:t>You want to store information about a person: his/her name, citizenship number and salary. You can create different variables name, </a:t>
            </a:r>
            <a:r>
              <a:rPr lang="en-US" sz="2400" dirty="0" err="1"/>
              <a:t>citNo</a:t>
            </a:r>
            <a:r>
              <a:rPr lang="en-US" sz="2400" dirty="0"/>
              <a:t> and salary to store these information separately.</a:t>
            </a:r>
          </a:p>
          <a:p>
            <a:pPr fontAlgn="base"/>
            <a:r>
              <a:rPr lang="en-US" sz="2400" dirty="0"/>
              <a:t>What if you need to store information of more than one person? Now, you need to create different variables for each information per person: name1, citNo1, salary1, name2, citNo2, salary2 etc.</a:t>
            </a:r>
          </a:p>
          <a:p>
            <a:pPr fontAlgn="base"/>
            <a:r>
              <a:rPr lang="en-US" sz="2400" dirty="0"/>
              <a:t>A better approach would be to have a collection of all related information under a single name Person structure, and use it for every person</a:t>
            </a:r>
            <a:r>
              <a:rPr lang="en-US" sz="2400" dirty="0" smtClean="0"/>
              <a:t>.</a:t>
            </a:r>
            <a:r>
              <a:rPr lang="en-US" sz="2400" dirty="0"/>
              <a:t/>
            </a:r>
            <a:br>
              <a:rPr lang="en-US" sz="2400" dirty="0"/>
            </a:br>
            <a:endParaRPr lang="en-US" sz="2400" dirty="0"/>
          </a:p>
        </p:txBody>
      </p:sp>
    </p:spTree>
    <p:extLst>
      <p:ext uri="{BB962C8B-B14F-4D97-AF65-F5344CB8AC3E}">
        <p14:creationId xmlns:p14="http://schemas.microsoft.com/office/powerpoint/2010/main" val="9040780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838200"/>
            <a:ext cx="8229600" cy="4525963"/>
          </a:xfrm>
        </p:spPr>
        <p:txBody>
          <a:bodyPr>
            <a:noAutofit/>
          </a:bodyPr>
          <a:lstStyle/>
          <a:p>
            <a:pPr marL="0" indent="0">
              <a:buNone/>
            </a:pPr>
            <a:r>
              <a:rPr lang="en-US" sz="2400" dirty="0"/>
              <a:t>for(</a:t>
            </a:r>
            <a:r>
              <a:rPr lang="en-US" sz="2400" dirty="0" err="1"/>
              <a:t>i</a:t>
            </a:r>
            <a:r>
              <a:rPr lang="en-US" sz="2400" dirty="0"/>
              <a:t>=0; </a:t>
            </a:r>
            <a:r>
              <a:rPr lang="en-US" sz="2400" dirty="0" err="1"/>
              <a:t>i</a:t>
            </a:r>
            <a:r>
              <a:rPr lang="en-US" sz="2400" dirty="0"/>
              <a:t>&lt;n; ++</a:t>
            </a:r>
            <a:r>
              <a:rPr lang="en-US" sz="2400" dirty="0" err="1"/>
              <a:t>i</a:t>
            </a:r>
            <a:r>
              <a:rPr lang="en-US" sz="2400" dirty="0"/>
              <a:t>)</a:t>
            </a:r>
          </a:p>
          <a:p>
            <a:pPr marL="0" indent="0">
              <a:buNone/>
            </a:pPr>
            <a:r>
              <a:rPr lang="en-US" sz="2400" dirty="0"/>
              <a:t>    {</a:t>
            </a:r>
          </a:p>
          <a:p>
            <a:pPr marL="0" indent="0">
              <a:buNone/>
            </a:pPr>
            <a:r>
              <a:rPr lang="en-US" sz="2400" dirty="0"/>
              <a:t>        </a:t>
            </a:r>
            <a:r>
              <a:rPr lang="en-US" sz="2400" dirty="0" err="1"/>
              <a:t>printf</a:t>
            </a:r>
            <a:r>
              <a:rPr lang="en-US" sz="2400" dirty="0"/>
              <a:t>("\</a:t>
            </a:r>
            <a:r>
              <a:rPr lang="en-US" sz="2400" dirty="0" err="1"/>
              <a:t>nenter</a:t>
            </a:r>
            <a:r>
              <a:rPr lang="en-US" sz="2400" dirty="0"/>
              <a:t> roll no");</a:t>
            </a:r>
          </a:p>
          <a:p>
            <a:pPr marL="0" indent="0">
              <a:buNone/>
            </a:pPr>
            <a:r>
              <a:rPr lang="en-US" sz="2400" dirty="0"/>
              <a:t>        </a:t>
            </a:r>
            <a:r>
              <a:rPr lang="en-US" sz="2400" dirty="0" err="1"/>
              <a:t>scanf</a:t>
            </a:r>
            <a:r>
              <a:rPr lang="en-US" sz="2400" dirty="0"/>
              <a:t>("%</a:t>
            </a:r>
            <a:r>
              <a:rPr lang="en-US" sz="2400" dirty="0" err="1"/>
              <a:t>d",&amp;s</a:t>
            </a:r>
            <a:r>
              <a:rPr lang="en-US" sz="2400" dirty="0"/>
              <a:t>[</a:t>
            </a:r>
            <a:r>
              <a:rPr lang="en-US" sz="2400" dirty="0" err="1"/>
              <a:t>i</a:t>
            </a:r>
            <a:r>
              <a:rPr lang="en-US" sz="2400" dirty="0"/>
              <a:t>].roll);</a:t>
            </a:r>
          </a:p>
          <a:p>
            <a:pPr marL="0" indent="0">
              <a:buNone/>
            </a:pPr>
            <a:r>
              <a:rPr lang="en-US" sz="2400" dirty="0" smtClean="0"/>
              <a:t> </a:t>
            </a:r>
          </a:p>
          <a:p>
            <a:pPr marL="0" indent="0">
              <a:buNone/>
            </a:pPr>
            <a:r>
              <a:rPr lang="en-US" sz="2400" dirty="0" smtClean="0"/>
              <a:t>        </a:t>
            </a:r>
            <a:r>
              <a:rPr lang="en-US" sz="2400" dirty="0" err="1" smtClean="0"/>
              <a:t>printf</a:t>
            </a:r>
            <a:r>
              <a:rPr lang="en-US" sz="2400" dirty="0"/>
              <a:t>("\</a:t>
            </a:r>
            <a:r>
              <a:rPr lang="en-US" sz="2400" dirty="0" err="1"/>
              <a:t>nEnter</a:t>
            </a:r>
            <a:r>
              <a:rPr lang="en-US" sz="2400" dirty="0"/>
              <a:t> name: ");</a:t>
            </a:r>
          </a:p>
          <a:p>
            <a:pPr marL="0" indent="0">
              <a:buNone/>
            </a:pPr>
            <a:r>
              <a:rPr lang="en-US" sz="2400" dirty="0"/>
              <a:t>        </a:t>
            </a:r>
            <a:r>
              <a:rPr lang="en-US" sz="2400" dirty="0" err="1"/>
              <a:t>fflush</a:t>
            </a:r>
            <a:r>
              <a:rPr lang="en-US" sz="2400" dirty="0"/>
              <a:t>(</a:t>
            </a:r>
            <a:r>
              <a:rPr lang="en-US" sz="2400" dirty="0" err="1"/>
              <a:t>stdin</a:t>
            </a:r>
            <a:r>
              <a:rPr lang="en-US" sz="2400" dirty="0"/>
              <a:t>);</a:t>
            </a:r>
          </a:p>
          <a:p>
            <a:pPr marL="0" indent="0">
              <a:buNone/>
            </a:pPr>
            <a:r>
              <a:rPr lang="en-US" sz="2400" dirty="0" smtClean="0"/>
              <a:t>        gets(s[</a:t>
            </a:r>
            <a:r>
              <a:rPr lang="en-US" sz="2400" dirty="0" err="1" smtClean="0"/>
              <a:t>i</a:t>
            </a:r>
            <a:r>
              <a:rPr lang="en-US" sz="2400" dirty="0"/>
              <a:t>].name);</a:t>
            </a:r>
          </a:p>
          <a:p>
            <a:pPr marL="0" indent="0">
              <a:buNone/>
            </a:pPr>
            <a:r>
              <a:rPr lang="en-US" sz="2400" dirty="0"/>
              <a:t>        </a:t>
            </a:r>
          </a:p>
          <a:p>
            <a:pPr marL="0" indent="0">
              <a:buNone/>
            </a:pPr>
            <a:r>
              <a:rPr lang="en-US" sz="2400" dirty="0" smtClean="0"/>
              <a:t>        </a:t>
            </a:r>
            <a:r>
              <a:rPr lang="en-US" sz="2400" dirty="0" err="1" smtClean="0"/>
              <a:t>printf</a:t>
            </a:r>
            <a:r>
              <a:rPr lang="en-US" sz="2400" dirty="0"/>
              <a:t>("\</a:t>
            </a:r>
            <a:r>
              <a:rPr lang="en-US" sz="2400" dirty="0" err="1"/>
              <a:t>nEnter</a:t>
            </a:r>
            <a:r>
              <a:rPr lang="en-US" sz="2400" dirty="0"/>
              <a:t> address: ");</a:t>
            </a:r>
          </a:p>
          <a:p>
            <a:pPr marL="0" indent="0">
              <a:buNone/>
            </a:pPr>
            <a:r>
              <a:rPr lang="en-US" sz="2400" dirty="0"/>
              <a:t>        </a:t>
            </a:r>
            <a:r>
              <a:rPr lang="en-US" sz="2400" dirty="0" err="1"/>
              <a:t>fflush</a:t>
            </a:r>
            <a:r>
              <a:rPr lang="en-US" sz="2400" dirty="0"/>
              <a:t>(</a:t>
            </a:r>
            <a:r>
              <a:rPr lang="en-US" sz="2400" dirty="0" err="1"/>
              <a:t>stdin</a:t>
            </a:r>
            <a:r>
              <a:rPr lang="en-US" sz="2400" dirty="0"/>
              <a:t>);</a:t>
            </a:r>
          </a:p>
          <a:p>
            <a:pPr marL="0" indent="0">
              <a:buNone/>
            </a:pPr>
            <a:r>
              <a:rPr lang="en-US" sz="2400" dirty="0" smtClean="0"/>
              <a:t>        gets(s[</a:t>
            </a:r>
            <a:r>
              <a:rPr lang="en-US" sz="2400" dirty="0" err="1" smtClean="0"/>
              <a:t>i</a:t>
            </a:r>
            <a:r>
              <a:rPr lang="en-US" sz="2400" dirty="0"/>
              <a:t>].address);</a:t>
            </a:r>
          </a:p>
          <a:p>
            <a:pPr marL="0" indent="0">
              <a:buNone/>
            </a:pPr>
            <a:r>
              <a:rPr lang="en-US" sz="2400" dirty="0"/>
              <a:t>    }</a:t>
            </a:r>
          </a:p>
          <a:p>
            <a:pPr marL="0" indent="0">
              <a:buNone/>
            </a:pPr>
            <a:r>
              <a:rPr lang="en-US" sz="2400" dirty="0"/>
              <a:t>    </a:t>
            </a:r>
          </a:p>
        </p:txBody>
      </p:sp>
    </p:spTree>
    <p:extLst>
      <p:ext uri="{BB962C8B-B14F-4D97-AF65-F5344CB8AC3E}">
        <p14:creationId xmlns:p14="http://schemas.microsoft.com/office/powerpoint/2010/main" val="19967177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534400" cy="4525963"/>
          </a:xfrm>
        </p:spPr>
        <p:txBody>
          <a:bodyPr>
            <a:noAutofit/>
          </a:bodyPr>
          <a:lstStyle/>
          <a:p>
            <a:pPr marL="0" indent="0">
              <a:buNone/>
            </a:pPr>
            <a:r>
              <a:rPr lang="en-US" sz="2400" dirty="0" err="1"/>
              <a:t>printf</a:t>
            </a:r>
            <a:r>
              <a:rPr lang="en-US" sz="2400" dirty="0"/>
              <a:t>("Displaying Information </a:t>
            </a:r>
            <a:r>
              <a:rPr lang="en-US" sz="2400" dirty="0" smtClean="0"/>
              <a:t>of person from </a:t>
            </a:r>
            <a:r>
              <a:rPr lang="en-US" sz="2400" dirty="0" err="1" smtClean="0"/>
              <a:t>kathmandu</a:t>
            </a:r>
            <a:r>
              <a:rPr lang="en-US" sz="2400" dirty="0"/>
              <a:t>: \n\n");</a:t>
            </a:r>
          </a:p>
          <a:p>
            <a:pPr marL="0" indent="0">
              <a:buNone/>
            </a:pPr>
            <a:r>
              <a:rPr lang="en-US" sz="2400" dirty="0"/>
              <a:t>    </a:t>
            </a:r>
            <a:r>
              <a:rPr lang="en-US" sz="2400" dirty="0" err="1"/>
              <a:t>printf</a:t>
            </a:r>
            <a:r>
              <a:rPr lang="en-US" sz="2400" dirty="0"/>
              <a:t>("\n");</a:t>
            </a:r>
          </a:p>
          <a:p>
            <a:pPr marL="0" indent="0">
              <a:buNone/>
            </a:pPr>
            <a:r>
              <a:rPr lang="en-US" sz="2400" dirty="0"/>
              <a:t>    for(</a:t>
            </a:r>
            <a:r>
              <a:rPr lang="en-US" sz="2400" dirty="0" err="1"/>
              <a:t>i</a:t>
            </a:r>
            <a:r>
              <a:rPr lang="en-US" sz="2400" dirty="0"/>
              <a:t>=0; </a:t>
            </a:r>
            <a:r>
              <a:rPr lang="en-US" sz="2400" dirty="0" err="1"/>
              <a:t>i</a:t>
            </a:r>
            <a:r>
              <a:rPr lang="en-US" sz="2400" dirty="0"/>
              <a:t>&lt;n; ++</a:t>
            </a:r>
            <a:r>
              <a:rPr lang="en-US" sz="2400" dirty="0" err="1"/>
              <a:t>i</a:t>
            </a:r>
            <a:r>
              <a:rPr lang="en-US" sz="2400" dirty="0"/>
              <a:t>)</a:t>
            </a:r>
          </a:p>
          <a:p>
            <a:pPr marL="0" indent="0">
              <a:buNone/>
            </a:pPr>
            <a:r>
              <a:rPr lang="en-US" sz="2400" dirty="0"/>
              <a:t>    {</a:t>
            </a:r>
          </a:p>
          <a:p>
            <a:pPr marL="0" indent="0">
              <a:buNone/>
            </a:pPr>
            <a:r>
              <a:rPr lang="en-US" sz="2400" dirty="0"/>
              <a:t>    	if(</a:t>
            </a:r>
            <a:r>
              <a:rPr lang="en-US" sz="2400" dirty="0" err="1"/>
              <a:t>strcmp</a:t>
            </a:r>
            <a:r>
              <a:rPr lang="en-US" sz="2400" dirty="0"/>
              <a:t>(s[</a:t>
            </a:r>
            <a:r>
              <a:rPr lang="en-US" sz="2400" dirty="0" err="1"/>
              <a:t>i</a:t>
            </a:r>
            <a:r>
              <a:rPr lang="en-US" sz="2400" dirty="0"/>
              <a:t>].address,"</a:t>
            </a:r>
            <a:r>
              <a:rPr lang="en-US" sz="2400" dirty="0" err="1"/>
              <a:t>kathmandu</a:t>
            </a:r>
            <a:r>
              <a:rPr lang="en-US" sz="2400" dirty="0"/>
              <a:t>")==0)</a:t>
            </a:r>
          </a:p>
          <a:p>
            <a:pPr marL="0" indent="0">
              <a:buNone/>
            </a:pPr>
            <a:r>
              <a:rPr lang="en-US" sz="2400" dirty="0"/>
              <a:t>    	{</a:t>
            </a:r>
          </a:p>
          <a:p>
            <a:pPr marL="0" indent="0">
              <a:buNone/>
            </a:pPr>
            <a:r>
              <a:rPr lang="en-US" sz="2400" dirty="0"/>
              <a:t>	    </a:t>
            </a:r>
            <a:r>
              <a:rPr lang="en-US" sz="2400" dirty="0" smtClean="0"/>
              <a:t>    </a:t>
            </a:r>
            <a:r>
              <a:rPr lang="en-US" sz="2400" dirty="0" err="1" smtClean="0"/>
              <a:t>printf</a:t>
            </a:r>
            <a:r>
              <a:rPr lang="en-US" sz="2400" dirty="0"/>
              <a:t>("\</a:t>
            </a:r>
            <a:r>
              <a:rPr lang="en-US" sz="2400" dirty="0" err="1"/>
              <a:t>nRoll</a:t>
            </a:r>
            <a:r>
              <a:rPr lang="en-US" sz="2400" dirty="0"/>
              <a:t> number: %d\</a:t>
            </a:r>
            <a:r>
              <a:rPr lang="en-US" sz="2400" dirty="0" err="1"/>
              <a:t>n",s</a:t>
            </a:r>
            <a:r>
              <a:rPr lang="en-US" sz="2400" dirty="0"/>
              <a:t>[</a:t>
            </a:r>
            <a:r>
              <a:rPr lang="en-US" sz="2400" dirty="0" err="1"/>
              <a:t>i</a:t>
            </a:r>
            <a:r>
              <a:rPr lang="en-US" sz="2400" dirty="0"/>
              <a:t>].roll);</a:t>
            </a:r>
          </a:p>
          <a:p>
            <a:pPr marL="0" indent="0">
              <a:buNone/>
            </a:pPr>
            <a:r>
              <a:rPr lang="en-US" sz="2400" dirty="0"/>
              <a:t>	        </a:t>
            </a:r>
            <a:r>
              <a:rPr lang="en-US" sz="2400" dirty="0" err="1"/>
              <a:t>printf</a:t>
            </a:r>
            <a:r>
              <a:rPr lang="en-US" sz="2400" dirty="0"/>
              <a:t>("\</a:t>
            </a:r>
            <a:r>
              <a:rPr lang="en-US" sz="2400" dirty="0" err="1"/>
              <a:t>nName</a:t>
            </a:r>
            <a:r>
              <a:rPr lang="en-US" sz="2400" dirty="0"/>
              <a:t>: is %s ",s[</a:t>
            </a:r>
            <a:r>
              <a:rPr lang="en-US" sz="2400" dirty="0" err="1"/>
              <a:t>i</a:t>
            </a:r>
            <a:r>
              <a:rPr lang="en-US" sz="2400" dirty="0"/>
              <a:t>].name);</a:t>
            </a:r>
          </a:p>
          <a:p>
            <a:pPr marL="0" indent="0">
              <a:buNone/>
            </a:pPr>
            <a:r>
              <a:rPr lang="en-US" sz="2400" dirty="0"/>
              <a:t>	        </a:t>
            </a:r>
            <a:r>
              <a:rPr lang="en-US" sz="2400" dirty="0" err="1"/>
              <a:t>printf</a:t>
            </a:r>
            <a:r>
              <a:rPr lang="en-US" sz="2400" dirty="0"/>
              <a:t>("\</a:t>
            </a:r>
            <a:r>
              <a:rPr lang="en-US" sz="2400" dirty="0" err="1"/>
              <a:t>naddress</a:t>
            </a:r>
            <a:r>
              <a:rPr lang="en-US" sz="2400" dirty="0"/>
              <a:t>: %.2f",s[</a:t>
            </a:r>
            <a:r>
              <a:rPr lang="en-US" sz="2400" dirty="0" err="1"/>
              <a:t>i</a:t>
            </a:r>
            <a:r>
              <a:rPr lang="en-US" sz="2400" dirty="0"/>
              <a:t>].address);</a:t>
            </a:r>
          </a:p>
          <a:p>
            <a:pPr marL="0" indent="0">
              <a:buNone/>
            </a:pPr>
            <a:r>
              <a:rPr lang="en-US" sz="2400" dirty="0"/>
              <a:t>	        </a:t>
            </a:r>
            <a:r>
              <a:rPr lang="en-US" sz="2400" dirty="0" err="1"/>
              <a:t>printf</a:t>
            </a:r>
            <a:r>
              <a:rPr lang="en-US" sz="2400" dirty="0"/>
              <a:t>("\n");	</a:t>
            </a:r>
          </a:p>
          <a:p>
            <a:pPr marL="0" indent="0">
              <a:buNone/>
            </a:pPr>
            <a:r>
              <a:rPr lang="en-US" sz="2400" dirty="0"/>
              <a:t>		</a:t>
            </a:r>
            <a:r>
              <a:rPr lang="en-US" sz="2400" dirty="0" smtClean="0"/>
              <a:t>}</a:t>
            </a:r>
            <a:endParaRPr lang="en-US" sz="2400" dirty="0"/>
          </a:p>
          <a:p>
            <a:pPr marL="0" indent="0">
              <a:buNone/>
            </a:pPr>
            <a:r>
              <a:rPr lang="en-US" sz="2400" dirty="0"/>
              <a:t>    }</a:t>
            </a:r>
          </a:p>
          <a:p>
            <a:pPr marL="0" indent="0">
              <a:buNone/>
            </a:pPr>
            <a:r>
              <a:rPr lang="en-US" sz="2400" dirty="0"/>
              <a:t>    return 0;</a:t>
            </a:r>
          </a:p>
          <a:p>
            <a:pPr marL="0" indent="0">
              <a:buNone/>
            </a:pPr>
            <a:r>
              <a:rPr lang="en-US" sz="2400" dirty="0"/>
              <a:t>}</a:t>
            </a:r>
          </a:p>
          <a:p>
            <a:pPr marL="0" indent="0">
              <a:buNone/>
            </a:pPr>
            <a:r>
              <a:rPr lang="en-US" sz="2400" dirty="0"/>
              <a:t> </a:t>
            </a:r>
          </a:p>
          <a:p>
            <a:endParaRPr lang="en-US" sz="2400" dirty="0"/>
          </a:p>
        </p:txBody>
      </p:sp>
    </p:spTree>
    <p:extLst>
      <p:ext uri="{BB962C8B-B14F-4D97-AF65-F5344CB8AC3E}">
        <p14:creationId xmlns:p14="http://schemas.microsoft.com/office/powerpoint/2010/main" val="22090258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and Function</a:t>
            </a:r>
            <a:endParaRPr lang="en-US" dirty="0"/>
          </a:p>
        </p:txBody>
      </p:sp>
      <p:sp>
        <p:nvSpPr>
          <p:cNvPr id="3" name="Content Placeholder 2"/>
          <p:cNvSpPr>
            <a:spLocks noGrp="1"/>
          </p:cNvSpPr>
          <p:nvPr>
            <p:ph idx="1"/>
          </p:nvPr>
        </p:nvSpPr>
        <p:spPr>
          <a:xfrm>
            <a:off x="457200" y="1447800"/>
            <a:ext cx="8229600" cy="4525963"/>
          </a:xfrm>
        </p:spPr>
        <p:txBody>
          <a:bodyPr>
            <a:noAutofit/>
          </a:bodyPr>
          <a:lstStyle/>
          <a:p>
            <a:r>
              <a:rPr lang="en-US" b="1" dirty="0" smtClean="0"/>
              <a:t>Passing structure member to function</a:t>
            </a:r>
          </a:p>
          <a:p>
            <a:pPr marL="0" indent="0">
              <a:buNone/>
            </a:pPr>
            <a:r>
              <a:rPr lang="en-US" sz="2400" dirty="0"/>
              <a:t>#include &lt;</a:t>
            </a:r>
            <a:r>
              <a:rPr lang="en-US" sz="2400" dirty="0" err="1"/>
              <a:t>stdio.h</a:t>
            </a:r>
            <a:r>
              <a:rPr lang="en-US" sz="2400" dirty="0"/>
              <a:t>&gt;</a:t>
            </a:r>
          </a:p>
          <a:p>
            <a:pPr marL="0" indent="0">
              <a:buNone/>
            </a:pPr>
            <a:r>
              <a:rPr lang="en-US" sz="2400" dirty="0" err="1"/>
              <a:t>struct</a:t>
            </a:r>
            <a:r>
              <a:rPr lang="en-US" sz="2400" dirty="0"/>
              <a:t> student</a:t>
            </a:r>
          </a:p>
          <a:p>
            <a:pPr marL="0" indent="0">
              <a:buNone/>
            </a:pPr>
            <a:r>
              <a:rPr lang="en-US" sz="2400" dirty="0"/>
              <a:t>{</a:t>
            </a:r>
          </a:p>
          <a:p>
            <a:pPr marL="0" indent="0">
              <a:buNone/>
            </a:pPr>
            <a:r>
              <a:rPr lang="en-US" sz="2400" dirty="0"/>
              <a:t>    </a:t>
            </a:r>
            <a:r>
              <a:rPr lang="en-US" sz="2400" dirty="0" err="1"/>
              <a:t>int</a:t>
            </a:r>
            <a:r>
              <a:rPr lang="en-US" sz="2400" dirty="0"/>
              <a:t> roll;</a:t>
            </a:r>
          </a:p>
          <a:p>
            <a:pPr marL="0" indent="0">
              <a:buNone/>
            </a:pPr>
            <a:r>
              <a:rPr lang="en-US" sz="2400" dirty="0" smtClean="0"/>
              <a:t>    char </a:t>
            </a:r>
            <a:r>
              <a:rPr lang="en-US" sz="2400" dirty="0"/>
              <a:t>name[50];</a:t>
            </a:r>
          </a:p>
          <a:p>
            <a:pPr marL="0" indent="0">
              <a:buNone/>
            </a:pPr>
            <a:r>
              <a:rPr lang="en-US" sz="2400" dirty="0"/>
              <a:t>} s;</a:t>
            </a:r>
          </a:p>
          <a:p>
            <a:pPr marL="0" indent="0">
              <a:buNone/>
            </a:pPr>
            <a:r>
              <a:rPr lang="en-US" sz="2400" dirty="0"/>
              <a:t>void display(</a:t>
            </a:r>
            <a:r>
              <a:rPr lang="en-US" sz="2400" dirty="0" err="1"/>
              <a:t>int</a:t>
            </a:r>
            <a:r>
              <a:rPr lang="en-US" sz="2400" dirty="0"/>
              <a:t> ,char [20]);</a:t>
            </a:r>
          </a:p>
          <a:p>
            <a:pPr marL="0" indent="0">
              <a:buNone/>
            </a:pPr>
            <a:r>
              <a:rPr lang="en-US" sz="2400" dirty="0" err="1"/>
              <a:t>int</a:t>
            </a:r>
            <a:r>
              <a:rPr lang="en-US" sz="2400" dirty="0"/>
              <a:t> main()</a:t>
            </a:r>
          </a:p>
          <a:p>
            <a:pPr marL="0" indent="0">
              <a:buNone/>
            </a:pPr>
            <a:r>
              <a:rPr lang="en-US" sz="2400" dirty="0"/>
              <a:t>{</a:t>
            </a:r>
          </a:p>
          <a:p>
            <a:pPr marL="0" indent="0">
              <a:buNone/>
            </a:pPr>
            <a:r>
              <a:rPr lang="en-US" sz="2400" dirty="0"/>
              <a:t>    </a:t>
            </a:r>
            <a:r>
              <a:rPr lang="en-US" sz="2400" dirty="0" err="1"/>
              <a:t>printf</a:t>
            </a:r>
            <a:r>
              <a:rPr lang="en-US" sz="2400" dirty="0"/>
              <a:t>("\</a:t>
            </a:r>
            <a:r>
              <a:rPr lang="en-US" sz="2400" dirty="0" err="1"/>
              <a:t>nenter</a:t>
            </a:r>
            <a:r>
              <a:rPr lang="en-US" sz="2400" dirty="0"/>
              <a:t> roll no");</a:t>
            </a:r>
          </a:p>
          <a:p>
            <a:pPr marL="0" indent="0">
              <a:buNone/>
            </a:pPr>
            <a:r>
              <a:rPr lang="en-US" sz="2400" dirty="0"/>
              <a:t>    </a:t>
            </a:r>
            <a:r>
              <a:rPr lang="en-US" sz="2400" dirty="0" err="1"/>
              <a:t>scanf</a:t>
            </a:r>
            <a:r>
              <a:rPr lang="en-US" sz="2400" dirty="0"/>
              <a:t>("%d",&amp;</a:t>
            </a:r>
            <a:r>
              <a:rPr lang="en-US" sz="2400" dirty="0" err="1"/>
              <a:t>s.roll</a:t>
            </a:r>
            <a:r>
              <a:rPr lang="en-US" sz="2400" dirty="0" smtClean="0"/>
              <a:t>);</a:t>
            </a:r>
            <a:endParaRPr lang="en-US" sz="2400" dirty="0"/>
          </a:p>
        </p:txBody>
      </p:sp>
    </p:spTree>
    <p:extLst>
      <p:ext uri="{BB962C8B-B14F-4D97-AF65-F5344CB8AC3E}">
        <p14:creationId xmlns:p14="http://schemas.microsoft.com/office/powerpoint/2010/main" val="11083275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2400" dirty="0"/>
              <a:t> </a:t>
            </a:r>
            <a:r>
              <a:rPr lang="en-US" sz="2400" dirty="0" smtClean="0"/>
              <a:t>   </a:t>
            </a:r>
            <a:r>
              <a:rPr lang="en-US" sz="2400" dirty="0" err="1"/>
              <a:t>printf</a:t>
            </a:r>
            <a:r>
              <a:rPr lang="en-US" sz="2400" dirty="0"/>
              <a:t>("\</a:t>
            </a:r>
            <a:r>
              <a:rPr lang="en-US" sz="2400" dirty="0" err="1"/>
              <a:t>nEnter</a:t>
            </a:r>
            <a:r>
              <a:rPr lang="en-US" sz="2400" dirty="0"/>
              <a:t> name: ");</a:t>
            </a:r>
          </a:p>
          <a:p>
            <a:pPr marL="0" indent="0">
              <a:buNone/>
            </a:pPr>
            <a:r>
              <a:rPr lang="en-US" sz="2400" dirty="0"/>
              <a:t>    </a:t>
            </a:r>
            <a:r>
              <a:rPr lang="en-US" sz="2400" dirty="0" err="1"/>
              <a:t>fflush</a:t>
            </a:r>
            <a:r>
              <a:rPr lang="en-US" sz="2400" dirty="0"/>
              <a:t>(</a:t>
            </a:r>
            <a:r>
              <a:rPr lang="en-US" sz="2400" dirty="0" err="1"/>
              <a:t>stdin</a:t>
            </a:r>
            <a:r>
              <a:rPr lang="en-US" sz="2400" dirty="0"/>
              <a:t>);</a:t>
            </a:r>
          </a:p>
          <a:p>
            <a:pPr marL="0" indent="0">
              <a:buNone/>
            </a:pPr>
            <a:r>
              <a:rPr lang="en-US" sz="2400" dirty="0"/>
              <a:t>    gets(s.name</a:t>
            </a:r>
            <a:r>
              <a:rPr lang="en-US" sz="2400" dirty="0" smtClean="0"/>
              <a:t>);</a:t>
            </a:r>
            <a:endParaRPr lang="en-US" sz="2400" dirty="0"/>
          </a:p>
          <a:p>
            <a:pPr marL="0" indent="0">
              <a:buNone/>
            </a:pPr>
            <a:r>
              <a:rPr lang="en-US" sz="2400" dirty="0" smtClean="0"/>
              <a:t>    display(</a:t>
            </a:r>
            <a:r>
              <a:rPr lang="en-US" sz="2400" dirty="0" err="1" smtClean="0"/>
              <a:t>s.roll,s.name</a:t>
            </a:r>
            <a:r>
              <a:rPr lang="en-US" sz="2400" dirty="0"/>
              <a:t>);</a:t>
            </a:r>
          </a:p>
          <a:p>
            <a:pPr marL="0" indent="0">
              <a:buNone/>
            </a:pPr>
            <a:r>
              <a:rPr lang="en-US" sz="2400" dirty="0"/>
              <a:t>}</a:t>
            </a:r>
            <a:endParaRPr lang="en-US" sz="2400" dirty="0" smtClean="0"/>
          </a:p>
          <a:p>
            <a:pPr marL="0" indent="0">
              <a:buNone/>
            </a:pPr>
            <a:r>
              <a:rPr lang="en-US" sz="2400" dirty="0" smtClean="0"/>
              <a:t>void </a:t>
            </a:r>
            <a:r>
              <a:rPr lang="en-US" sz="2400" dirty="0"/>
              <a:t>display(</a:t>
            </a:r>
            <a:r>
              <a:rPr lang="en-US" sz="2400" dirty="0" err="1"/>
              <a:t>int</a:t>
            </a:r>
            <a:r>
              <a:rPr lang="en-US" sz="2400" dirty="0"/>
              <a:t> </a:t>
            </a:r>
            <a:r>
              <a:rPr lang="en-US" sz="2400" dirty="0" err="1"/>
              <a:t>roll,char</a:t>
            </a:r>
            <a:r>
              <a:rPr lang="en-US" sz="2400" dirty="0"/>
              <a:t> name[20])</a:t>
            </a:r>
          </a:p>
          <a:p>
            <a:pPr marL="0" indent="0">
              <a:buNone/>
            </a:pPr>
            <a:r>
              <a:rPr lang="en-US" sz="2400" dirty="0"/>
              <a:t>{</a:t>
            </a:r>
          </a:p>
          <a:p>
            <a:pPr marL="0" indent="0">
              <a:buNone/>
            </a:pPr>
            <a:r>
              <a:rPr lang="en-US" sz="2400" dirty="0"/>
              <a:t>	</a:t>
            </a:r>
            <a:r>
              <a:rPr lang="en-US" sz="2400" dirty="0" err="1"/>
              <a:t>printf</a:t>
            </a:r>
            <a:r>
              <a:rPr lang="en-US" sz="2400" dirty="0"/>
              <a:t>("\</a:t>
            </a:r>
            <a:r>
              <a:rPr lang="en-US" sz="2400" dirty="0" err="1"/>
              <a:t>nRoll</a:t>
            </a:r>
            <a:r>
              <a:rPr lang="en-US" sz="2400" dirty="0"/>
              <a:t> number: %d\</a:t>
            </a:r>
            <a:r>
              <a:rPr lang="en-US" sz="2400" dirty="0" err="1"/>
              <a:t>n",roll</a:t>
            </a:r>
            <a:r>
              <a:rPr lang="en-US" sz="2400" dirty="0"/>
              <a:t>);</a:t>
            </a:r>
          </a:p>
          <a:p>
            <a:pPr marL="0" indent="0">
              <a:buNone/>
            </a:pPr>
            <a:r>
              <a:rPr lang="en-US" sz="2400" dirty="0"/>
              <a:t>	</a:t>
            </a:r>
            <a:r>
              <a:rPr lang="en-US" sz="2400" dirty="0" err="1"/>
              <a:t>printf</a:t>
            </a:r>
            <a:r>
              <a:rPr lang="en-US" sz="2400" dirty="0"/>
              <a:t>("\</a:t>
            </a:r>
            <a:r>
              <a:rPr lang="en-US" sz="2400" dirty="0" err="1"/>
              <a:t>nName</a:t>
            </a:r>
            <a:r>
              <a:rPr lang="en-US" sz="2400" dirty="0"/>
              <a:t>: is %s ",name);</a:t>
            </a:r>
          </a:p>
          <a:p>
            <a:pPr marL="0" indent="0">
              <a:buNone/>
            </a:pPr>
            <a:r>
              <a:rPr lang="en-US" sz="2400" dirty="0"/>
              <a:t>}</a:t>
            </a:r>
          </a:p>
          <a:p>
            <a:pPr marL="0" indent="0">
              <a:buNone/>
            </a:pPr>
            <a:r>
              <a:rPr lang="en-US" sz="2400" dirty="0"/>
              <a:t>   </a:t>
            </a:r>
          </a:p>
          <a:p>
            <a:pPr marL="0" indent="0">
              <a:buNone/>
            </a:pPr>
            <a:endParaRPr lang="en-US" sz="2400" dirty="0"/>
          </a:p>
          <a:p>
            <a:pPr marL="0" indent="0">
              <a:buNone/>
            </a:pPr>
            <a:r>
              <a:rPr lang="en-US" sz="2400" dirty="0"/>
              <a:t> </a:t>
            </a:r>
          </a:p>
          <a:p>
            <a:pPr marL="0" indent="0">
              <a:buNone/>
            </a:pPr>
            <a:endParaRPr lang="en-US" sz="2400" dirty="0"/>
          </a:p>
        </p:txBody>
      </p:sp>
    </p:spTree>
    <p:extLst>
      <p:ext uri="{BB962C8B-B14F-4D97-AF65-F5344CB8AC3E}">
        <p14:creationId xmlns:p14="http://schemas.microsoft.com/office/powerpoint/2010/main" val="15291047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 Structure and </a:t>
            </a:r>
            <a:r>
              <a:rPr lang="en-US" dirty="0" smtClean="0"/>
              <a:t>Function</a:t>
            </a:r>
            <a:endParaRPr lang="en-US" dirty="0"/>
          </a:p>
        </p:txBody>
      </p:sp>
      <p:sp>
        <p:nvSpPr>
          <p:cNvPr id="3" name="Content Placeholder 2"/>
          <p:cNvSpPr>
            <a:spLocks noGrp="1"/>
          </p:cNvSpPr>
          <p:nvPr>
            <p:ph idx="1"/>
          </p:nvPr>
        </p:nvSpPr>
        <p:spPr/>
        <p:txBody>
          <a:bodyPr>
            <a:normAutofit/>
          </a:bodyPr>
          <a:lstStyle/>
          <a:p>
            <a:r>
              <a:rPr lang="en-US" b="1" dirty="0"/>
              <a:t>passing structure as </a:t>
            </a:r>
            <a:r>
              <a:rPr lang="en-US" b="1"/>
              <a:t>an </a:t>
            </a:r>
            <a:r>
              <a:rPr lang="en-US" b="1" smtClean="0"/>
              <a:t>argument</a:t>
            </a:r>
            <a:endParaRPr lang="en-US" sz="2400" dirty="0" smtClean="0"/>
          </a:p>
          <a:p>
            <a:pPr marL="0" indent="0">
              <a:buNone/>
            </a:pPr>
            <a:r>
              <a:rPr lang="en-US" sz="2400" dirty="0" smtClean="0"/>
              <a:t>#</a:t>
            </a:r>
            <a:r>
              <a:rPr lang="en-US" sz="2400" dirty="0"/>
              <a:t>include &lt;</a:t>
            </a:r>
            <a:r>
              <a:rPr lang="en-US" sz="2400" dirty="0" err="1"/>
              <a:t>stdio.h</a:t>
            </a:r>
            <a:r>
              <a:rPr lang="en-US" sz="2400" dirty="0"/>
              <a:t>&gt;</a:t>
            </a:r>
          </a:p>
          <a:p>
            <a:pPr marL="0" indent="0">
              <a:buNone/>
            </a:pPr>
            <a:r>
              <a:rPr lang="en-US" sz="2400" dirty="0" err="1"/>
              <a:t>struct</a:t>
            </a:r>
            <a:r>
              <a:rPr lang="en-US" sz="2400" dirty="0"/>
              <a:t> student</a:t>
            </a:r>
          </a:p>
          <a:p>
            <a:pPr marL="0" indent="0">
              <a:buNone/>
            </a:pPr>
            <a:r>
              <a:rPr lang="en-US" sz="2400" dirty="0"/>
              <a:t>{</a:t>
            </a:r>
          </a:p>
          <a:p>
            <a:pPr marL="0" indent="0">
              <a:buNone/>
            </a:pPr>
            <a:r>
              <a:rPr lang="en-US" sz="2400" dirty="0"/>
              <a:t>    char name[50];</a:t>
            </a:r>
          </a:p>
          <a:p>
            <a:pPr marL="0" indent="0">
              <a:buNone/>
            </a:pPr>
            <a:r>
              <a:rPr lang="en-US" sz="2400" dirty="0"/>
              <a:t>    </a:t>
            </a:r>
            <a:r>
              <a:rPr lang="en-US" sz="2400" dirty="0" err="1"/>
              <a:t>int</a:t>
            </a:r>
            <a:r>
              <a:rPr lang="en-US" sz="2400" dirty="0"/>
              <a:t> age;</a:t>
            </a:r>
          </a:p>
          <a:p>
            <a:pPr marL="0" indent="0">
              <a:buNone/>
            </a:pPr>
            <a:r>
              <a:rPr lang="en-US" sz="2400" dirty="0"/>
              <a:t>};</a:t>
            </a:r>
          </a:p>
          <a:p>
            <a:pPr marL="0" indent="0">
              <a:buNone/>
            </a:pPr>
            <a:r>
              <a:rPr lang="en-US" sz="2400" dirty="0"/>
              <a:t>// function prototype</a:t>
            </a:r>
          </a:p>
          <a:p>
            <a:pPr marL="0" indent="0">
              <a:buNone/>
            </a:pPr>
            <a:r>
              <a:rPr lang="en-US" sz="2400" dirty="0"/>
              <a:t>void display(</a:t>
            </a:r>
            <a:r>
              <a:rPr lang="en-US" sz="2400" dirty="0" err="1"/>
              <a:t>struct</a:t>
            </a:r>
            <a:r>
              <a:rPr lang="en-US" sz="2400" dirty="0"/>
              <a:t> student s</a:t>
            </a:r>
            <a:r>
              <a:rPr lang="en-US" sz="2400" dirty="0" smtClean="0"/>
              <a:t>);</a:t>
            </a:r>
            <a:endParaRPr lang="en-US" sz="2400" dirty="0"/>
          </a:p>
        </p:txBody>
      </p:sp>
    </p:spTree>
    <p:extLst>
      <p:ext uri="{BB962C8B-B14F-4D97-AF65-F5344CB8AC3E}">
        <p14:creationId xmlns:p14="http://schemas.microsoft.com/office/powerpoint/2010/main" val="39771124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2400" dirty="0" err="1"/>
              <a:t>int</a:t>
            </a:r>
            <a:r>
              <a:rPr lang="en-US" sz="2400" dirty="0"/>
              <a:t> main()</a:t>
            </a:r>
          </a:p>
          <a:p>
            <a:pPr marL="0" indent="0">
              <a:buNone/>
            </a:pPr>
            <a:r>
              <a:rPr lang="en-US" sz="2400" dirty="0"/>
              <a:t>{</a:t>
            </a:r>
          </a:p>
          <a:p>
            <a:pPr marL="0" indent="0">
              <a:buNone/>
            </a:pPr>
            <a:r>
              <a:rPr lang="en-US" sz="2400" dirty="0"/>
              <a:t>    </a:t>
            </a:r>
            <a:r>
              <a:rPr lang="en-US" sz="2400" dirty="0" err="1"/>
              <a:t>struct</a:t>
            </a:r>
            <a:r>
              <a:rPr lang="en-US" sz="2400" dirty="0"/>
              <a:t> student s1;</a:t>
            </a:r>
          </a:p>
          <a:p>
            <a:pPr marL="0" indent="0">
              <a:buNone/>
            </a:pPr>
            <a:r>
              <a:rPr lang="en-US" sz="2400" dirty="0"/>
              <a:t>    </a:t>
            </a:r>
            <a:r>
              <a:rPr lang="en-US" sz="2400" dirty="0" err="1"/>
              <a:t>printf</a:t>
            </a:r>
            <a:r>
              <a:rPr lang="en-US" sz="2400" dirty="0"/>
              <a:t>("Enter name:");</a:t>
            </a:r>
          </a:p>
          <a:p>
            <a:pPr marL="0" indent="0">
              <a:buNone/>
            </a:pPr>
            <a:r>
              <a:rPr lang="en-US" sz="2400" dirty="0"/>
              <a:t>    </a:t>
            </a:r>
            <a:r>
              <a:rPr lang="en-US" sz="2400" dirty="0" smtClean="0"/>
              <a:t>gets(s1.name</a:t>
            </a:r>
            <a:r>
              <a:rPr lang="en-US" sz="2400" dirty="0"/>
              <a:t>);</a:t>
            </a:r>
          </a:p>
          <a:p>
            <a:pPr marL="0" indent="0">
              <a:buNone/>
            </a:pPr>
            <a:r>
              <a:rPr lang="en-US" sz="2400" dirty="0"/>
              <a:t>    </a:t>
            </a:r>
            <a:r>
              <a:rPr lang="en-US" sz="2400" dirty="0" err="1"/>
              <a:t>printf</a:t>
            </a:r>
            <a:r>
              <a:rPr lang="en-US" sz="2400" dirty="0"/>
              <a:t>("Enter age:");</a:t>
            </a:r>
          </a:p>
          <a:p>
            <a:pPr marL="0" indent="0">
              <a:buNone/>
            </a:pPr>
            <a:r>
              <a:rPr lang="en-US" sz="2400" dirty="0"/>
              <a:t>    </a:t>
            </a:r>
            <a:r>
              <a:rPr lang="en-US" sz="2400" dirty="0" err="1"/>
              <a:t>scanf</a:t>
            </a:r>
            <a:r>
              <a:rPr lang="en-US" sz="2400" dirty="0"/>
              <a:t>("%d", &amp;s1.age);</a:t>
            </a:r>
          </a:p>
          <a:p>
            <a:pPr marL="0" indent="0">
              <a:buNone/>
            </a:pPr>
            <a:r>
              <a:rPr lang="en-US" sz="2400" dirty="0"/>
              <a:t>    </a:t>
            </a:r>
          </a:p>
          <a:p>
            <a:pPr marL="0" indent="0">
              <a:buNone/>
            </a:pPr>
            <a:r>
              <a:rPr lang="en-US" sz="2400" dirty="0"/>
              <a:t>    display(s1);   // passing structure as an </a:t>
            </a:r>
            <a:r>
              <a:rPr lang="en-US" sz="2400" dirty="0" smtClean="0"/>
              <a:t>argument</a:t>
            </a:r>
            <a:endParaRPr lang="en-US" sz="2400" dirty="0"/>
          </a:p>
          <a:p>
            <a:pPr marL="0" indent="0">
              <a:buNone/>
            </a:pPr>
            <a:r>
              <a:rPr lang="en-US" sz="2400" dirty="0"/>
              <a:t>    return 0;</a:t>
            </a:r>
          </a:p>
          <a:p>
            <a:pPr marL="0" indent="0">
              <a:buNone/>
            </a:pPr>
            <a:r>
              <a:rPr lang="en-US" sz="2400" dirty="0"/>
              <a:t>}</a:t>
            </a:r>
          </a:p>
          <a:p>
            <a:pPr marL="0" indent="0">
              <a:buNone/>
            </a:pPr>
            <a:endParaRPr lang="en-US" sz="2400" dirty="0"/>
          </a:p>
        </p:txBody>
      </p:sp>
    </p:spTree>
    <p:extLst>
      <p:ext uri="{BB962C8B-B14F-4D97-AF65-F5344CB8AC3E}">
        <p14:creationId xmlns:p14="http://schemas.microsoft.com/office/powerpoint/2010/main" val="2800030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a:t>void display(</a:t>
            </a:r>
            <a:r>
              <a:rPr lang="en-US" sz="2400" dirty="0" err="1"/>
              <a:t>struct</a:t>
            </a:r>
            <a:r>
              <a:rPr lang="en-US" sz="2400" dirty="0"/>
              <a:t> student s) </a:t>
            </a:r>
          </a:p>
          <a:p>
            <a:pPr marL="0" indent="0">
              <a:buNone/>
            </a:pPr>
            <a:r>
              <a:rPr lang="en-US" sz="2400" dirty="0"/>
              <a:t>{</a:t>
            </a:r>
          </a:p>
          <a:p>
            <a:pPr marL="0" indent="0">
              <a:buNone/>
            </a:pPr>
            <a:r>
              <a:rPr lang="en-US" sz="2400" dirty="0"/>
              <a:t>  </a:t>
            </a:r>
            <a:r>
              <a:rPr lang="en-US" sz="2400" dirty="0" err="1"/>
              <a:t>printf</a:t>
            </a:r>
            <a:r>
              <a:rPr lang="en-US" sz="2400" dirty="0"/>
              <a:t>("\</a:t>
            </a:r>
            <a:r>
              <a:rPr lang="en-US" sz="2400" dirty="0" err="1"/>
              <a:t>nDisplaying</a:t>
            </a:r>
            <a:r>
              <a:rPr lang="en-US" sz="2400" dirty="0"/>
              <a:t> information\n");</a:t>
            </a:r>
          </a:p>
          <a:p>
            <a:pPr marL="0" indent="0">
              <a:buNone/>
            </a:pPr>
            <a:r>
              <a:rPr lang="en-US" sz="2400" dirty="0"/>
              <a:t>  </a:t>
            </a:r>
            <a:r>
              <a:rPr lang="en-US" sz="2400" dirty="0" err="1"/>
              <a:t>printf</a:t>
            </a:r>
            <a:r>
              <a:rPr lang="en-US" sz="2400" dirty="0"/>
              <a:t>("Name: %s", s.name);</a:t>
            </a:r>
          </a:p>
          <a:p>
            <a:pPr marL="0" indent="0">
              <a:buNone/>
            </a:pPr>
            <a:r>
              <a:rPr lang="en-US" sz="2400" dirty="0"/>
              <a:t>  </a:t>
            </a:r>
            <a:r>
              <a:rPr lang="en-US" sz="2400" dirty="0" err="1"/>
              <a:t>printf</a:t>
            </a:r>
            <a:r>
              <a:rPr lang="en-US" sz="2400" dirty="0"/>
              <a:t>("\</a:t>
            </a:r>
            <a:r>
              <a:rPr lang="en-US" sz="2400" dirty="0" err="1"/>
              <a:t>nRoll</a:t>
            </a:r>
            <a:r>
              <a:rPr lang="en-US" sz="2400" dirty="0"/>
              <a:t>: %d", </a:t>
            </a:r>
            <a:r>
              <a:rPr lang="en-US" sz="2400" dirty="0" err="1"/>
              <a:t>s.age</a:t>
            </a:r>
            <a:r>
              <a:rPr lang="en-US" sz="2400" dirty="0"/>
              <a:t>);</a:t>
            </a:r>
          </a:p>
          <a:p>
            <a:pPr marL="0" indent="0">
              <a:buNone/>
            </a:pPr>
            <a:r>
              <a:rPr lang="en-US" sz="2400" dirty="0"/>
              <a:t>}</a:t>
            </a:r>
          </a:p>
          <a:p>
            <a:pPr marL="0" indent="0">
              <a:buNone/>
            </a:pPr>
            <a:endParaRPr lang="en-US" sz="2400" dirty="0"/>
          </a:p>
        </p:txBody>
      </p:sp>
    </p:spTree>
    <p:extLst>
      <p:ext uri="{BB962C8B-B14F-4D97-AF65-F5344CB8AC3E}">
        <p14:creationId xmlns:p14="http://schemas.microsoft.com/office/powerpoint/2010/main" val="10099287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Returning structure from a </a:t>
            </a:r>
            <a:r>
              <a:rPr lang="en-US" b="1" dirty="0" smtClean="0"/>
              <a:t>function</a:t>
            </a:r>
            <a:endParaRPr lang="en-US" dirty="0"/>
          </a:p>
        </p:txBody>
      </p:sp>
      <p:sp>
        <p:nvSpPr>
          <p:cNvPr id="3" name="Content Placeholder 2"/>
          <p:cNvSpPr>
            <a:spLocks noGrp="1"/>
          </p:cNvSpPr>
          <p:nvPr>
            <p:ph idx="1"/>
          </p:nvPr>
        </p:nvSpPr>
        <p:spPr/>
        <p:txBody>
          <a:bodyPr>
            <a:noAutofit/>
          </a:bodyPr>
          <a:lstStyle/>
          <a:p>
            <a:pPr marL="0" indent="0">
              <a:buNone/>
            </a:pPr>
            <a:r>
              <a:rPr lang="en-US" sz="2400" dirty="0"/>
              <a:t>#include &lt;</a:t>
            </a:r>
            <a:r>
              <a:rPr lang="en-US" sz="2400" dirty="0" err="1"/>
              <a:t>stdio.h</a:t>
            </a:r>
            <a:r>
              <a:rPr lang="en-US" sz="2400" dirty="0"/>
              <a:t>&gt;</a:t>
            </a:r>
          </a:p>
          <a:p>
            <a:pPr marL="0" indent="0">
              <a:buNone/>
            </a:pPr>
            <a:r>
              <a:rPr lang="en-US" sz="2400" dirty="0" err="1"/>
              <a:t>struct</a:t>
            </a:r>
            <a:r>
              <a:rPr lang="en-US" sz="2400" dirty="0"/>
              <a:t> student</a:t>
            </a:r>
          </a:p>
          <a:p>
            <a:pPr marL="0" indent="0">
              <a:buNone/>
            </a:pPr>
            <a:r>
              <a:rPr lang="en-US" sz="2400" dirty="0"/>
              <a:t>{</a:t>
            </a:r>
          </a:p>
          <a:p>
            <a:pPr marL="0" indent="0">
              <a:buNone/>
            </a:pPr>
            <a:r>
              <a:rPr lang="en-US" sz="2400" dirty="0"/>
              <a:t>    char name[50];</a:t>
            </a:r>
          </a:p>
          <a:p>
            <a:pPr marL="0" indent="0">
              <a:buNone/>
            </a:pPr>
            <a:r>
              <a:rPr lang="en-US" sz="2400" dirty="0"/>
              <a:t>    </a:t>
            </a:r>
            <a:r>
              <a:rPr lang="en-US" sz="2400" dirty="0" err="1"/>
              <a:t>int</a:t>
            </a:r>
            <a:r>
              <a:rPr lang="en-US" sz="2400" dirty="0"/>
              <a:t> age;</a:t>
            </a:r>
          </a:p>
          <a:p>
            <a:pPr marL="0" indent="0">
              <a:buNone/>
            </a:pPr>
            <a:r>
              <a:rPr lang="en-US" sz="2400" dirty="0"/>
              <a:t>};</a:t>
            </a:r>
          </a:p>
          <a:p>
            <a:pPr marL="0" indent="0">
              <a:buNone/>
            </a:pPr>
            <a:r>
              <a:rPr lang="en-US" sz="2400" dirty="0"/>
              <a:t>// function prototype</a:t>
            </a:r>
          </a:p>
          <a:p>
            <a:pPr marL="0" indent="0">
              <a:buNone/>
            </a:pPr>
            <a:r>
              <a:rPr lang="en-US" sz="2400" dirty="0" err="1"/>
              <a:t>struct</a:t>
            </a:r>
            <a:r>
              <a:rPr lang="en-US" sz="2400" dirty="0"/>
              <a:t> student </a:t>
            </a:r>
            <a:r>
              <a:rPr lang="en-US" sz="2400" dirty="0" err="1"/>
              <a:t>getInformation</a:t>
            </a:r>
            <a:r>
              <a:rPr lang="en-US" sz="2400" dirty="0" smtClean="0"/>
              <a:t>();</a:t>
            </a:r>
            <a:endParaRPr lang="en-US" sz="2400" dirty="0"/>
          </a:p>
        </p:txBody>
      </p:sp>
    </p:spTree>
    <p:extLst>
      <p:ext uri="{BB962C8B-B14F-4D97-AF65-F5344CB8AC3E}">
        <p14:creationId xmlns:p14="http://schemas.microsoft.com/office/powerpoint/2010/main" val="31016867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2400" dirty="0" err="1"/>
              <a:t>int</a:t>
            </a:r>
            <a:r>
              <a:rPr lang="en-US" sz="2400" dirty="0"/>
              <a:t> main()</a:t>
            </a:r>
          </a:p>
          <a:p>
            <a:pPr marL="0" indent="0">
              <a:buNone/>
            </a:pPr>
            <a:r>
              <a:rPr lang="en-US" sz="2400" dirty="0"/>
              <a:t>{</a:t>
            </a:r>
          </a:p>
          <a:p>
            <a:pPr marL="0" indent="0">
              <a:buNone/>
            </a:pPr>
            <a:r>
              <a:rPr lang="en-US" sz="2400" dirty="0"/>
              <a:t>    </a:t>
            </a:r>
            <a:r>
              <a:rPr lang="en-US" sz="2400" dirty="0" err="1"/>
              <a:t>struct</a:t>
            </a:r>
            <a:r>
              <a:rPr lang="en-US" sz="2400" dirty="0"/>
              <a:t> student s;</a:t>
            </a:r>
          </a:p>
          <a:p>
            <a:pPr marL="0" indent="0">
              <a:buNone/>
            </a:pPr>
            <a:r>
              <a:rPr lang="en-US" sz="2400" dirty="0"/>
              <a:t>    s = </a:t>
            </a:r>
            <a:r>
              <a:rPr lang="en-US" sz="2400" dirty="0" err="1"/>
              <a:t>getInformation</a:t>
            </a:r>
            <a:r>
              <a:rPr lang="en-US" sz="2400" dirty="0"/>
              <a:t>();</a:t>
            </a:r>
          </a:p>
          <a:p>
            <a:pPr marL="0" indent="0">
              <a:buNone/>
            </a:pPr>
            <a:r>
              <a:rPr lang="en-US" sz="2400" dirty="0"/>
              <a:t>    </a:t>
            </a:r>
            <a:r>
              <a:rPr lang="en-US" sz="2400" dirty="0" err="1"/>
              <a:t>printf</a:t>
            </a:r>
            <a:r>
              <a:rPr lang="en-US" sz="2400" dirty="0"/>
              <a:t>("\</a:t>
            </a:r>
            <a:r>
              <a:rPr lang="en-US" sz="2400" dirty="0" err="1"/>
              <a:t>nDisplaying</a:t>
            </a:r>
            <a:r>
              <a:rPr lang="en-US" sz="2400" dirty="0"/>
              <a:t> information\n");</a:t>
            </a:r>
          </a:p>
          <a:p>
            <a:pPr marL="0" indent="0">
              <a:buNone/>
            </a:pPr>
            <a:r>
              <a:rPr lang="en-US" sz="2400" dirty="0"/>
              <a:t>    </a:t>
            </a:r>
            <a:r>
              <a:rPr lang="en-US" sz="2400" dirty="0" err="1"/>
              <a:t>printf</a:t>
            </a:r>
            <a:r>
              <a:rPr lang="en-US" sz="2400" dirty="0"/>
              <a:t>("Name: %s", s.name);</a:t>
            </a:r>
          </a:p>
          <a:p>
            <a:pPr marL="0" indent="0">
              <a:buNone/>
            </a:pPr>
            <a:r>
              <a:rPr lang="en-US" sz="2400" dirty="0"/>
              <a:t>    </a:t>
            </a:r>
            <a:r>
              <a:rPr lang="en-US" sz="2400" dirty="0" err="1"/>
              <a:t>printf</a:t>
            </a:r>
            <a:r>
              <a:rPr lang="en-US" sz="2400" dirty="0"/>
              <a:t>("\</a:t>
            </a:r>
            <a:r>
              <a:rPr lang="en-US" sz="2400" dirty="0" err="1"/>
              <a:t>nRoll</a:t>
            </a:r>
            <a:r>
              <a:rPr lang="en-US" sz="2400" dirty="0"/>
              <a:t>: %d", </a:t>
            </a:r>
            <a:r>
              <a:rPr lang="en-US" sz="2400" dirty="0" err="1"/>
              <a:t>s.age</a:t>
            </a:r>
            <a:r>
              <a:rPr lang="en-US" sz="2400" dirty="0"/>
              <a:t>);</a:t>
            </a:r>
          </a:p>
          <a:p>
            <a:pPr marL="0" indent="0">
              <a:buNone/>
            </a:pPr>
            <a:r>
              <a:rPr lang="en-US" sz="2400" dirty="0"/>
              <a:t>    </a:t>
            </a:r>
          </a:p>
          <a:p>
            <a:pPr marL="0" indent="0">
              <a:buNone/>
            </a:pPr>
            <a:r>
              <a:rPr lang="en-US" sz="2400" dirty="0"/>
              <a:t>    return 0;</a:t>
            </a:r>
          </a:p>
          <a:p>
            <a:pPr marL="0" indent="0">
              <a:buNone/>
            </a:pPr>
            <a:r>
              <a:rPr lang="en-US" sz="2400" dirty="0"/>
              <a:t>}</a:t>
            </a:r>
          </a:p>
          <a:p>
            <a:pPr marL="0" indent="0">
              <a:buNone/>
            </a:pPr>
            <a:r>
              <a:rPr lang="en-US" sz="2400" dirty="0"/>
              <a:t>	</a:t>
            </a:r>
          </a:p>
          <a:p>
            <a:pPr marL="0" indent="0">
              <a:buNone/>
            </a:pPr>
            <a:endParaRPr lang="en-US" sz="2400" dirty="0"/>
          </a:p>
        </p:txBody>
      </p:sp>
    </p:spTree>
    <p:extLst>
      <p:ext uri="{BB962C8B-B14F-4D97-AF65-F5344CB8AC3E}">
        <p14:creationId xmlns:p14="http://schemas.microsoft.com/office/powerpoint/2010/main" val="26724709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err="1"/>
              <a:t>struct</a:t>
            </a:r>
            <a:r>
              <a:rPr lang="en-US" sz="2400" dirty="0"/>
              <a:t> student </a:t>
            </a:r>
            <a:r>
              <a:rPr lang="en-US" sz="2400" dirty="0" err="1"/>
              <a:t>getInformation</a:t>
            </a:r>
            <a:r>
              <a:rPr lang="en-US" sz="2400" dirty="0"/>
              <a:t>() </a:t>
            </a:r>
          </a:p>
          <a:p>
            <a:pPr marL="0" indent="0">
              <a:buNone/>
            </a:pPr>
            <a:r>
              <a:rPr lang="en-US" sz="2400" dirty="0"/>
              <a:t>{</a:t>
            </a:r>
          </a:p>
          <a:p>
            <a:pPr marL="0" indent="0">
              <a:buNone/>
            </a:pPr>
            <a:r>
              <a:rPr lang="en-US" sz="2400" dirty="0"/>
              <a:t>  </a:t>
            </a:r>
            <a:r>
              <a:rPr lang="en-US" sz="2400" dirty="0" err="1"/>
              <a:t>struct</a:t>
            </a:r>
            <a:r>
              <a:rPr lang="en-US" sz="2400" dirty="0"/>
              <a:t> student s1;</a:t>
            </a:r>
          </a:p>
          <a:p>
            <a:pPr marL="0" indent="0">
              <a:buNone/>
            </a:pPr>
            <a:r>
              <a:rPr lang="en-US" sz="2400" dirty="0"/>
              <a:t>  </a:t>
            </a:r>
            <a:r>
              <a:rPr lang="en-US" sz="2400" dirty="0" err="1"/>
              <a:t>printf</a:t>
            </a:r>
            <a:r>
              <a:rPr lang="en-US" sz="2400" dirty="0"/>
              <a:t>("Enter name:");</a:t>
            </a:r>
          </a:p>
          <a:p>
            <a:pPr marL="0" indent="0">
              <a:buNone/>
            </a:pPr>
            <a:r>
              <a:rPr lang="en-US" sz="2400" smtClean="0"/>
              <a:t>  gets(s1.name</a:t>
            </a:r>
            <a:r>
              <a:rPr lang="en-US" sz="2400" dirty="0"/>
              <a:t>);</a:t>
            </a:r>
          </a:p>
          <a:p>
            <a:pPr marL="0" indent="0">
              <a:buNone/>
            </a:pPr>
            <a:r>
              <a:rPr lang="en-US" sz="2400" dirty="0"/>
              <a:t>  </a:t>
            </a:r>
            <a:r>
              <a:rPr lang="en-US" sz="2400" dirty="0" err="1"/>
              <a:t>printf</a:t>
            </a:r>
            <a:r>
              <a:rPr lang="en-US" sz="2400" dirty="0"/>
              <a:t>("Enter age:");</a:t>
            </a:r>
          </a:p>
          <a:p>
            <a:pPr marL="0" indent="0">
              <a:buNone/>
            </a:pPr>
            <a:r>
              <a:rPr lang="en-US" sz="2400" dirty="0"/>
              <a:t>  </a:t>
            </a:r>
            <a:r>
              <a:rPr lang="en-US" sz="2400" dirty="0" err="1"/>
              <a:t>scanf</a:t>
            </a:r>
            <a:r>
              <a:rPr lang="en-US" sz="2400" dirty="0"/>
              <a:t>("%d", &amp;s1.age);</a:t>
            </a:r>
          </a:p>
          <a:p>
            <a:pPr marL="0" indent="0">
              <a:buNone/>
            </a:pPr>
            <a:r>
              <a:rPr lang="en-US" sz="2400" dirty="0"/>
              <a:t>  </a:t>
            </a:r>
          </a:p>
          <a:p>
            <a:pPr marL="0" indent="0">
              <a:buNone/>
            </a:pPr>
            <a:r>
              <a:rPr lang="en-US" sz="2400" dirty="0"/>
              <a:t>  return s1;</a:t>
            </a:r>
          </a:p>
          <a:p>
            <a:pPr marL="0" indent="0">
              <a:buNone/>
            </a:pPr>
            <a:r>
              <a:rPr lang="en-US" sz="2400" dirty="0"/>
              <a:t>}</a:t>
            </a:r>
          </a:p>
        </p:txBody>
      </p:sp>
    </p:spTree>
    <p:extLst>
      <p:ext uri="{BB962C8B-B14F-4D97-AF65-F5344CB8AC3E}">
        <p14:creationId xmlns:p14="http://schemas.microsoft.com/office/powerpoint/2010/main" val="33874776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How to define a structure</a:t>
            </a:r>
            <a:r>
              <a:rPr lang="en-US" b="1" dirty="0" smtClean="0"/>
              <a:t>?</a:t>
            </a:r>
            <a:endParaRPr lang="en-US" dirty="0"/>
          </a:p>
        </p:txBody>
      </p:sp>
      <p:sp>
        <p:nvSpPr>
          <p:cNvPr id="3" name="Content Placeholder 2"/>
          <p:cNvSpPr>
            <a:spLocks noGrp="1"/>
          </p:cNvSpPr>
          <p:nvPr>
            <p:ph idx="1"/>
          </p:nvPr>
        </p:nvSpPr>
        <p:spPr/>
        <p:txBody>
          <a:bodyPr>
            <a:noAutofit/>
          </a:bodyPr>
          <a:lstStyle/>
          <a:p>
            <a:pPr fontAlgn="base"/>
            <a:r>
              <a:rPr lang="en-US" sz="2400" dirty="0" smtClean="0"/>
              <a:t>Keyword</a:t>
            </a:r>
            <a:r>
              <a:rPr lang="en-US" sz="2400" dirty="0"/>
              <a:t> </a:t>
            </a:r>
            <a:r>
              <a:rPr lang="en-US" sz="2400" dirty="0" err="1"/>
              <a:t>struct</a:t>
            </a:r>
            <a:r>
              <a:rPr lang="en-US" sz="2400" dirty="0"/>
              <a:t> is used for creating a structure.</a:t>
            </a:r>
          </a:p>
          <a:p>
            <a:r>
              <a:rPr lang="en-US" sz="2400" dirty="0" smtClean="0"/>
              <a:t>Syntax</a:t>
            </a:r>
          </a:p>
          <a:p>
            <a:pPr marL="457200" lvl="1" indent="0">
              <a:buNone/>
            </a:pPr>
            <a:r>
              <a:rPr lang="en-US" sz="2400" dirty="0" err="1" smtClean="0"/>
              <a:t>struct</a:t>
            </a:r>
            <a:r>
              <a:rPr lang="en-US" sz="2400" dirty="0" smtClean="0"/>
              <a:t> </a:t>
            </a:r>
            <a:r>
              <a:rPr lang="en-US" sz="2400" dirty="0" err="1"/>
              <a:t>structure_name</a:t>
            </a:r>
            <a:r>
              <a:rPr lang="en-US" sz="2400" dirty="0"/>
              <a:t> </a:t>
            </a:r>
          </a:p>
          <a:p>
            <a:pPr marL="457200" lvl="1" indent="0">
              <a:buNone/>
            </a:pPr>
            <a:r>
              <a:rPr lang="en-US" sz="2400" dirty="0"/>
              <a:t>{</a:t>
            </a:r>
          </a:p>
          <a:p>
            <a:pPr marL="457200" lvl="1" indent="0">
              <a:buNone/>
            </a:pPr>
            <a:r>
              <a:rPr lang="en-US" sz="2400" dirty="0"/>
              <a:t>    </a:t>
            </a:r>
            <a:r>
              <a:rPr lang="en-US" sz="2400" dirty="0" err="1"/>
              <a:t>data_type</a:t>
            </a:r>
            <a:r>
              <a:rPr lang="en-US" sz="2400" dirty="0"/>
              <a:t> member1;</a:t>
            </a:r>
          </a:p>
          <a:p>
            <a:pPr marL="457200" lvl="1" indent="0">
              <a:buNone/>
            </a:pPr>
            <a:r>
              <a:rPr lang="en-US" sz="2400" dirty="0"/>
              <a:t>    </a:t>
            </a:r>
            <a:r>
              <a:rPr lang="en-US" sz="2400" dirty="0" err="1"/>
              <a:t>data_type</a:t>
            </a:r>
            <a:r>
              <a:rPr lang="en-US" sz="2400" dirty="0"/>
              <a:t> member2;</a:t>
            </a:r>
          </a:p>
          <a:p>
            <a:pPr marL="457200" lvl="1" indent="0">
              <a:buNone/>
            </a:pPr>
            <a:r>
              <a:rPr lang="en-US" sz="2400" dirty="0"/>
              <a:t>    .</a:t>
            </a:r>
          </a:p>
          <a:p>
            <a:pPr marL="457200" lvl="1" indent="0">
              <a:buNone/>
            </a:pPr>
            <a:r>
              <a:rPr lang="en-US" sz="2400" dirty="0"/>
              <a:t>    .</a:t>
            </a:r>
          </a:p>
          <a:p>
            <a:pPr marL="457200" lvl="1" indent="0">
              <a:buNone/>
            </a:pPr>
            <a:r>
              <a:rPr lang="en-US" sz="2400" dirty="0"/>
              <a:t>    </a:t>
            </a:r>
            <a:r>
              <a:rPr lang="en-US" sz="2400" dirty="0" err="1"/>
              <a:t>data_type</a:t>
            </a:r>
            <a:r>
              <a:rPr lang="en-US" sz="2400" dirty="0"/>
              <a:t> </a:t>
            </a:r>
            <a:r>
              <a:rPr lang="en-US" sz="2400" dirty="0" err="1"/>
              <a:t>memeber</a:t>
            </a:r>
            <a:r>
              <a:rPr lang="en-US" sz="2400" dirty="0"/>
              <a:t>;</a:t>
            </a:r>
          </a:p>
          <a:p>
            <a:pPr marL="457200" lvl="1" indent="0">
              <a:buNone/>
            </a:pPr>
            <a:r>
              <a:rPr lang="en-US" sz="2400" dirty="0"/>
              <a:t>};</a:t>
            </a:r>
          </a:p>
        </p:txBody>
      </p:sp>
    </p:spTree>
    <p:extLst>
      <p:ext uri="{BB962C8B-B14F-4D97-AF65-F5344CB8AC3E}">
        <p14:creationId xmlns:p14="http://schemas.microsoft.com/office/powerpoint/2010/main" val="23001173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 Programming Structure and </a:t>
            </a:r>
            <a:r>
              <a:rPr lang="en-US" dirty="0" smtClean="0"/>
              <a:t>Pointer</a:t>
            </a:r>
            <a:endParaRPr lang="en-US" dirty="0"/>
          </a:p>
        </p:txBody>
      </p:sp>
      <p:sp>
        <p:nvSpPr>
          <p:cNvPr id="3" name="Content Placeholder 2"/>
          <p:cNvSpPr>
            <a:spLocks noGrp="1"/>
          </p:cNvSpPr>
          <p:nvPr>
            <p:ph idx="1"/>
          </p:nvPr>
        </p:nvSpPr>
        <p:spPr/>
        <p:txBody>
          <a:bodyPr>
            <a:noAutofit/>
          </a:bodyPr>
          <a:lstStyle/>
          <a:p>
            <a:pPr marL="0" indent="0">
              <a:buNone/>
            </a:pPr>
            <a:r>
              <a:rPr lang="en-US" sz="2400" dirty="0" err="1"/>
              <a:t>struct</a:t>
            </a:r>
            <a:r>
              <a:rPr lang="en-US" sz="2400" dirty="0"/>
              <a:t> name {</a:t>
            </a:r>
          </a:p>
          <a:p>
            <a:pPr marL="0" indent="0">
              <a:buNone/>
            </a:pPr>
            <a:r>
              <a:rPr lang="en-US" sz="2400" dirty="0"/>
              <a:t>    member1;</a:t>
            </a:r>
          </a:p>
          <a:p>
            <a:pPr marL="0" indent="0">
              <a:buNone/>
            </a:pPr>
            <a:r>
              <a:rPr lang="en-US" sz="2400" dirty="0"/>
              <a:t>    member2;</a:t>
            </a:r>
          </a:p>
          <a:p>
            <a:pPr marL="0" indent="0">
              <a:buNone/>
            </a:pPr>
            <a:r>
              <a:rPr lang="en-US" sz="2400" dirty="0"/>
              <a:t>    .</a:t>
            </a:r>
          </a:p>
          <a:p>
            <a:pPr marL="0" indent="0">
              <a:buNone/>
            </a:pPr>
            <a:r>
              <a:rPr lang="en-US" sz="2400" dirty="0"/>
              <a:t>    .</a:t>
            </a:r>
          </a:p>
          <a:p>
            <a:pPr marL="0" indent="0">
              <a:buNone/>
            </a:pPr>
            <a:r>
              <a:rPr lang="en-US" sz="2400" dirty="0"/>
              <a:t>};</a:t>
            </a:r>
          </a:p>
          <a:p>
            <a:pPr marL="0" indent="0">
              <a:buNone/>
            </a:pPr>
            <a:endParaRPr lang="en-US" sz="2400" dirty="0"/>
          </a:p>
          <a:p>
            <a:pPr marL="0" indent="0">
              <a:buNone/>
            </a:pPr>
            <a:r>
              <a:rPr lang="en-US" sz="2400" dirty="0" err="1"/>
              <a:t>int</a:t>
            </a:r>
            <a:r>
              <a:rPr lang="en-US" sz="2400" dirty="0"/>
              <a:t> main()</a:t>
            </a:r>
          </a:p>
          <a:p>
            <a:pPr marL="0" indent="0">
              <a:buNone/>
            </a:pPr>
            <a:r>
              <a:rPr lang="en-US" sz="2400" dirty="0"/>
              <a:t>{</a:t>
            </a:r>
          </a:p>
          <a:p>
            <a:pPr marL="0" indent="0">
              <a:buNone/>
            </a:pPr>
            <a:r>
              <a:rPr lang="en-US" sz="2400" dirty="0"/>
              <a:t>    </a:t>
            </a:r>
            <a:r>
              <a:rPr lang="en-US" sz="2400" dirty="0" err="1"/>
              <a:t>struct</a:t>
            </a:r>
            <a:r>
              <a:rPr lang="en-US" sz="2400" dirty="0"/>
              <a:t> name *</a:t>
            </a:r>
            <a:r>
              <a:rPr lang="en-US" sz="2400" dirty="0" err="1"/>
              <a:t>ptr</a:t>
            </a:r>
            <a:r>
              <a:rPr lang="en-US" sz="2400" dirty="0"/>
              <a:t>, Harry;</a:t>
            </a:r>
          </a:p>
          <a:p>
            <a:pPr marL="0" indent="0">
              <a:buNone/>
            </a:pPr>
            <a:r>
              <a:rPr lang="en-US" sz="2400" dirty="0"/>
              <a:t>}</a:t>
            </a:r>
          </a:p>
        </p:txBody>
      </p:sp>
    </p:spTree>
    <p:extLst>
      <p:ext uri="{BB962C8B-B14F-4D97-AF65-F5344CB8AC3E}">
        <p14:creationId xmlns:p14="http://schemas.microsoft.com/office/powerpoint/2010/main" val="42852138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066800"/>
            <a:ext cx="8229600" cy="4525963"/>
          </a:xfrm>
        </p:spPr>
        <p:txBody>
          <a:bodyPr>
            <a:noAutofit/>
          </a:bodyPr>
          <a:lstStyle/>
          <a:p>
            <a:pPr marL="0" indent="0">
              <a:buNone/>
            </a:pPr>
            <a:r>
              <a:rPr lang="en-US" sz="2400" dirty="0"/>
              <a:t>#include &lt;</a:t>
            </a:r>
            <a:r>
              <a:rPr lang="en-US" sz="2400" dirty="0" err="1"/>
              <a:t>stdio.h</a:t>
            </a:r>
            <a:r>
              <a:rPr lang="en-US" sz="2400" dirty="0"/>
              <a:t>&gt;</a:t>
            </a:r>
          </a:p>
          <a:p>
            <a:pPr marL="0" indent="0">
              <a:buNone/>
            </a:pPr>
            <a:r>
              <a:rPr lang="en-US" sz="2400" dirty="0" err="1"/>
              <a:t>struct</a:t>
            </a:r>
            <a:r>
              <a:rPr lang="en-US" sz="2400" dirty="0"/>
              <a:t> person</a:t>
            </a:r>
          </a:p>
          <a:p>
            <a:pPr marL="0" indent="0">
              <a:buNone/>
            </a:pPr>
            <a:r>
              <a:rPr lang="en-US" sz="2400" dirty="0"/>
              <a:t>{</a:t>
            </a:r>
          </a:p>
          <a:p>
            <a:pPr marL="0" indent="0">
              <a:buNone/>
            </a:pPr>
            <a:r>
              <a:rPr lang="en-US" sz="2400" dirty="0"/>
              <a:t>   </a:t>
            </a:r>
            <a:r>
              <a:rPr lang="en-US" sz="2400" dirty="0" err="1"/>
              <a:t>int</a:t>
            </a:r>
            <a:r>
              <a:rPr lang="en-US" sz="2400" dirty="0"/>
              <a:t> age;</a:t>
            </a:r>
          </a:p>
          <a:p>
            <a:pPr marL="0" indent="0">
              <a:buNone/>
            </a:pPr>
            <a:r>
              <a:rPr lang="en-US" sz="2400" dirty="0"/>
              <a:t>   float weight;</a:t>
            </a:r>
          </a:p>
          <a:p>
            <a:pPr marL="0" indent="0">
              <a:buNone/>
            </a:pPr>
            <a:r>
              <a:rPr lang="en-US" sz="2400" dirty="0"/>
              <a:t>};</a:t>
            </a:r>
          </a:p>
          <a:p>
            <a:pPr marL="0" indent="0">
              <a:buNone/>
            </a:pPr>
            <a:r>
              <a:rPr lang="en-US" sz="2400" dirty="0" err="1"/>
              <a:t>int</a:t>
            </a:r>
            <a:r>
              <a:rPr lang="en-US" sz="2400" dirty="0"/>
              <a:t> main()</a:t>
            </a:r>
          </a:p>
          <a:p>
            <a:pPr marL="0" indent="0">
              <a:buNone/>
            </a:pPr>
            <a:r>
              <a:rPr lang="en-US" sz="2400" dirty="0"/>
              <a:t>{</a:t>
            </a:r>
          </a:p>
          <a:p>
            <a:pPr marL="0" indent="0">
              <a:buNone/>
            </a:pPr>
            <a:r>
              <a:rPr lang="en-US" sz="2400" dirty="0"/>
              <a:t>    </a:t>
            </a:r>
            <a:r>
              <a:rPr lang="en-US" sz="2400" dirty="0" err="1"/>
              <a:t>struct</a:t>
            </a:r>
            <a:r>
              <a:rPr lang="en-US" sz="2400" dirty="0"/>
              <a:t> person *</a:t>
            </a:r>
            <a:r>
              <a:rPr lang="en-US" sz="2400" dirty="0" err="1"/>
              <a:t>personPtr</a:t>
            </a:r>
            <a:r>
              <a:rPr lang="en-US" sz="2400" dirty="0"/>
              <a:t>, person1;</a:t>
            </a:r>
          </a:p>
          <a:p>
            <a:pPr marL="0" indent="0">
              <a:buNone/>
            </a:pPr>
            <a:r>
              <a:rPr lang="en-US" sz="2400" dirty="0"/>
              <a:t>    </a:t>
            </a:r>
            <a:r>
              <a:rPr lang="en-US" sz="2400" dirty="0" err="1"/>
              <a:t>personPtr</a:t>
            </a:r>
            <a:r>
              <a:rPr lang="en-US" sz="2400" dirty="0"/>
              <a:t> = &amp;person1;   </a:t>
            </a:r>
          </a:p>
          <a:p>
            <a:pPr marL="0" indent="0">
              <a:buNone/>
            </a:pPr>
            <a:r>
              <a:rPr lang="en-US" sz="2400" dirty="0"/>
              <a:t>    </a:t>
            </a:r>
            <a:endParaRPr lang="en-US" sz="2400" dirty="0" smtClean="0"/>
          </a:p>
          <a:p>
            <a:pPr marL="0" indent="0">
              <a:buNone/>
            </a:pPr>
            <a:r>
              <a:rPr lang="en-US" sz="2400" dirty="0" smtClean="0"/>
              <a:t>    </a:t>
            </a:r>
            <a:r>
              <a:rPr lang="en-US" sz="2400" dirty="0" err="1" smtClean="0"/>
              <a:t>printf</a:t>
            </a:r>
            <a:r>
              <a:rPr lang="en-US" sz="2400" dirty="0"/>
              <a:t>("Enter age:");</a:t>
            </a:r>
          </a:p>
          <a:p>
            <a:pPr marL="0" indent="0">
              <a:buNone/>
            </a:pPr>
            <a:r>
              <a:rPr lang="en-US" sz="2400" dirty="0"/>
              <a:t>    </a:t>
            </a:r>
            <a:r>
              <a:rPr lang="en-US" sz="2400" dirty="0" err="1"/>
              <a:t>scanf</a:t>
            </a:r>
            <a:r>
              <a:rPr lang="en-US" sz="2400" dirty="0"/>
              <a:t>("%d", &amp;</a:t>
            </a:r>
            <a:r>
              <a:rPr lang="en-US" sz="2400" dirty="0" err="1"/>
              <a:t>personPtr</a:t>
            </a:r>
            <a:r>
              <a:rPr lang="en-US" sz="2400" dirty="0"/>
              <a:t>-&gt;age</a:t>
            </a:r>
            <a:r>
              <a:rPr lang="en-US" sz="2400" dirty="0" smtClean="0"/>
              <a:t>);</a:t>
            </a:r>
            <a:endParaRPr lang="en-US" sz="2400" dirty="0"/>
          </a:p>
        </p:txBody>
      </p:sp>
    </p:spTree>
    <p:extLst>
      <p:ext uri="{BB962C8B-B14F-4D97-AF65-F5344CB8AC3E}">
        <p14:creationId xmlns:p14="http://schemas.microsoft.com/office/powerpoint/2010/main" val="14052525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a:t> </a:t>
            </a:r>
            <a:r>
              <a:rPr lang="en-US" sz="2400" dirty="0" smtClean="0"/>
              <a:t>   </a:t>
            </a:r>
            <a:r>
              <a:rPr lang="en-US" sz="2400" dirty="0" err="1" smtClean="0"/>
              <a:t>printf</a:t>
            </a:r>
            <a:r>
              <a:rPr lang="en-US" sz="2400" dirty="0"/>
              <a:t>("Enter weight:");</a:t>
            </a:r>
          </a:p>
          <a:p>
            <a:pPr marL="0" indent="0">
              <a:buNone/>
            </a:pPr>
            <a:r>
              <a:rPr lang="en-US" sz="2400" dirty="0"/>
              <a:t>    </a:t>
            </a:r>
            <a:r>
              <a:rPr lang="en-US" sz="2400" dirty="0" err="1"/>
              <a:t>scanf</a:t>
            </a:r>
            <a:r>
              <a:rPr lang="en-US" sz="2400" dirty="0"/>
              <a:t>("%f", &amp;</a:t>
            </a:r>
            <a:r>
              <a:rPr lang="en-US" sz="2400" dirty="0" err="1"/>
              <a:t>personPtr</a:t>
            </a:r>
            <a:r>
              <a:rPr lang="en-US" sz="2400" dirty="0"/>
              <a:t>-&gt;weight);</a:t>
            </a:r>
          </a:p>
          <a:p>
            <a:pPr marL="0" indent="0">
              <a:buNone/>
            </a:pPr>
            <a:r>
              <a:rPr lang="en-US" sz="2400" dirty="0"/>
              <a:t>    </a:t>
            </a:r>
          </a:p>
          <a:p>
            <a:pPr marL="0" indent="0">
              <a:buNone/>
            </a:pPr>
            <a:r>
              <a:rPr lang="en-US" sz="2400" dirty="0"/>
              <a:t>    </a:t>
            </a:r>
            <a:r>
              <a:rPr lang="en-US" sz="2400" dirty="0" err="1"/>
              <a:t>printf</a:t>
            </a:r>
            <a:r>
              <a:rPr lang="en-US" sz="2400" dirty="0"/>
              <a:t>("Displaying:\n");</a:t>
            </a:r>
          </a:p>
          <a:p>
            <a:pPr marL="0" indent="0">
              <a:buNone/>
            </a:pPr>
            <a:r>
              <a:rPr lang="en-US" sz="2400" dirty="0"/>
              <a:t>    </a:t>
            </a:r>
            <a:r>
              <a:rPr lang="en-US" sz="2400" dirty="0" err="1"/>
              <a:t>printf</a:t>
            </a:r>
            <a:r>
              <a:rPr lang="en-US" sz="2400" dirty="0"/>
              <a:t>("Age: %d\n", </a:t>
            </a:r>
            <a:r>
              <a:rPr lang="en-US" sz="2400" dirty="0" err="1"/>
              <a:t>personPtr</a:t>
            </a:r>
            <a:r>
              <a:rPr lang="en-US" sz="2400" dirty="0"/>
              <a:t>-&gt;age);</a:t>
            </a:r>
          </a:p>
          <a:p>
            <a:pPr marL="0" indent="0">
              <a:buNone/>
            </a:pPr>
            <a:r>
              <a:rPr lang="en-US" sz="2400" dirty="0"/>
              <a:t>    </a:t>
            </a:r>
            <a:r>
              <a:rPr lang="en-US" sz="2400" dirty="0" err="1"/>
              <a:t>printf</a:t>
            </a:r>
            <a:r>
              <a:rPr lang="en-US" sz="2400" dirty="0"/>
              <a:t>("weight: %f", </a:t>
            </a:r>
            <a:r>
              <a:rPr lang="en-US" sz="2400" dirty="0" err="1"/>
              <a:t>personPtr</a:t>
            </a:r>
            <a:r>
              <a:rPr lang="en-US" sz="2400" dirty="0"/>
              <a:t>-&gt;weight);</a:t>
            </a:r>
          </a:p>
          <a:p>
            <a:pPr marL="0" indent="0">
              <a:buNone/>
            </a:pPr>
            <a:r>
              <a:rPr lang="en-US" sz="2400" dirty="0"/>
              <a:t>    return 0;</a:t>
            </a:r>
          </a:p>
          <a:p>
            <a:pPr marL="0" indent="0">
              <a:buNone/>
            </a:pPr>
            <a:r>
              <a:rPr lang="en-US" sz="2400" dirty="0"/>
              <a:t>}</a:t>
            </a:r>
          </a:p>
        </p:txBody>
      </p:sp>
    </p:spTree>
    <p:extLst>
      <p:ext uri="{BB962C8B-B14F-4D97-AF65-F5344CB8AC3E}">
        <p14:creationId xmlns:p14="http://schemas.microsoft.com/office/powerpoint/2010/main" val="41027703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fontAlgn="base"/>
            <a:r>
              <a:rPr lang="en-US" sz="2400" dirty="0"/>
              <a:t>In this example, the address of person1 is stored in </a:t>
            </a:r>
            <a:r>
              <a:rPr lang="en-US" sz="2400" dirty="0" err="1"/>
              <a:t>personPtr</a:t>
            </a:r>
            <a:r>
              <a:rPr lang="en-US" sz="2400" dirty="0"/>
              <a:t> pointer variable using code </a:t>
            </a:r>
            <a:r>
              <a:rPr lang="en-US" sz="2400" dirty="0" err="1"/>
              <a:t>personPtr</a:t>
            </a:r>
            <a:r>
              <a:rPr lang="en-US" sz="2400" dirty="0"/>
              <a:t> = &amp;person1;.</a:t>
            </a:r>
          </a:p>
          <a:p>
            <a:pPr fontAlgn="base"/>
            <a:r>
              <a:rPr lang="en-US" sz="2400" dirty="0"/>
              <a:t>Now, you can access members of person1 using </a:t>
            </a:r>
            <a:r>
              <a:rPr lang="en-US" sz="2400" dirty="0" err="1"/>
              <a:t>personPtr</a:t>
            </a:r>
            <a:r>
              <a:rPr lang="en-US" sz="2400" dirty="0"/>
              <a:t> pointer. For that we use -&gt; operator.</a:t>
            </a:r>
          </a:p>
          <a:p>
            <a:pPr fontAlgn="base"/>
            <a:r>
              <a:rPr lang="en-US" sz="2400" dirty="0"/>
              <a:t>By the way,</a:t>
            </a:r>
          </a:p>
          <a:p>
            <a:pPr fontAlgn="base"/>
            <a:r>
              <a:rPr lang="en-US" sz="2400" dirty="0" err="1"/>
              <a:t>personPtr</a:t>
            </a:r>
            <a:r>
              <a:rPr lang="en-US" sz="2400" dirty="0"/>
              <a:t>-&gt;age is equivalent to (*</a:t>
            </a:r>
            <a:r>
              <a:rPr lang="en-US" sz="2400" dirty="0" err="1"/>
              <a:t>personPtr</a:t>
            </a:r>
            <a:r>
              <a:rPr lang="en-US" sz="2400" dirty="0"/>
              <a:t>).age</a:t>
            </a:r>
          </a:p>
          <a:p>
            <a:pPr fontAlgn="base"/>
            <a:r>
              <a:rPr lang="en-US" sz="2400" dirty="0" err="1"/>
              <a:t>personPtr</a:t>
            </a:r>
            <a:r>
              <a:rPr lang="en-US" sz="2400" dirty="0"/>
              <a:t>-&gt;weight is equivalent to (*</a:t>
            </a:r>
            <a:r>
              <a:rPr lang="en-US" sz="2400" dirty="0" err="1"/>
              <a:t>personPtr</a:t>
            </a:r>
            <a:r>
              <a:rPr lang="en-US" sz="2400" dirty="0"/>
              <a:t>).weight</a:t>
            </a:r>
          </a:p>
          <a:p>
            <a:endParaRPr lang="en-US" sz="2400" dirty="0"/>
          </a:p>
        </p:txBody>
      </p:sp>
    </p:spTree>
    <p:extLst>
      <p:ext uri="{BB962C8B-B14F-4D97-AF65-F5344CB8AC3E}">
        <p14:creationId xmlns:p14="http://schemas.microsoft.com/office/powerpoint/2010/main" val="21741358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structure reference</a:t>
            </a:r>
            <a:endParaRPr lang="en-US" dirty="0"/>
          </a:p>
        </p:txBody>
      </p:sp>
      <p:sp>
        <p:nvSpPr>
          <p:cNvPr id="3" name="Content Placeholder 2"/>
          <p:cNvSpPr>
            <a:spLocks noGrp="1"/>
          </p:cNvSpPr>
          <p:nvPr>
            <p:ph idx="1"/>
          </p:nvPr>
        </p:nvSpPr>
        <p:spPr/>
        <p:txBody>
          <a:bodyPr>
            <a:noAutofit/>
          </a:bodyPr>
          <a:lstStyle/>
          <a:p>
            <a:pPr marL="0" indent="0">
              <a:buNone/>
            </a:pPr>
            <a:r>
              <a:rPr lang="en-US" sz="2400" dirty="0"/>
              <a:t>#include&lt;</a:t>
            </a:r>
            <a:r>
              <a:rPr lang="en-US" sz="2400" dirty="0" err="1"/>
              <a:t>stdio.h</a:t>
            </a:r>
            <a:r>
              <a:rPr lang="en-US" sz="2400" dirty="0"/>
              <a:t>&gt;</a:t>
            </a:r>
          </a:p>
          <a:p>
            <a:pPr marL="0" indent="0">
              <a:buNone/>
            </a:pPr>
            <a:r>
              <a:rPr lang="en-US" sz="2400" dirty="0" err="1" smtClean="0"/>
              <a:t>struct</a:t>
            </a:r>
            <a:r>
              <a:rPr lang="en-US" sz="2400" dirty="0" smtClean="0"/>
              <a:t> </a:t>
            </a:r>
            <a:r>
              <a:rPr lang="en-US" sz="2400" dirty="0"/>
              <a:t>student</a:t>
            </a:r>
          </a:p>
          <a:p>
            <a:pPr marL="0" indent="0">
              <a:buNone/>
            </a:pPr>
            <a:r>
              <a:rPr lang="en-US" sz="2400" dirty="0"/>
              <a:t>{</a:t>
            </a:r>
          </a:p>
          <a:p>
            <a:pPr marL="0" indent="0">
              <a:buNone/>
            </a:pPr>
            <a:r>
              <a:rPr lang="en-US" sz="2400" dirty="0"/>
              <a:t>	</a:t>
            </a:r>
            <a:r>
              <a:rPr lang="en-US" sz="2400" dirty="0" err="1"/>
              <a:t>int</a:t>
            </a:r>
            <a:r>
              <a:rPr lang="en-US" sz="2400" dirty="0"/>
              <a:t> roll;</a:t>
            </a:r>
          </a:p>
          <a:p>
            <a:pPr marL="0" indent="0">
              <a:buNone/>
            </a:pPr>
            <a:r>
              <a:rPr lang="en-US" sz="2400" dirty="0"/>
              <a:t>	char name[20];</a:t>
            </a:r>
          </a:p>
          <a:p>
            <a:pPr marL="0" indent="0">
              <a:buNone/>
            </a:pPr>
            <a:r>
              <a:rPr lang="en-US" sz="2400" dirty="0"/>
              <a:t>};</a:t>
            </a:r>
          </a:p>
          <a:p>
            <a:pPr marL="0" indent="0">
              <a:buNone/>
            </a:pPr>
            <a:r>
              <a:rPr lang="en-US" sz="2400" dirty="0"/>
              <a:t>void display(</a:t>
            </a:r>
            <a:r>
              <a:rPr lang="en-US" sz="2400" dirty="0" err="1"/>
              <a:t>struct</a:t>
            </a:r>
            <a:r>
              <a:rPr lang="en-US" sz="2400" dirty="0"/>
              <a:t> student *);</a:t>
            </a:r>
          </a:p>
          <a:p>
            <a:pPr marL="0" indent="0">
              <a:buNone/>
            </a:pPr>
            <a:r>
              <a:rPr lang="en-US" sz="2400" dirty="0" err="1"/>
              <a:t>int</a:t>
            </a:r>
            <a:r>
              <a:rPr lang="en-US" sz="2400" dirty="0"/>
              <a:t> main() </a:t>
            </a:r>
          </a:p>
          <a:p>
            <a:pPr marL="0" indent="0">
              <a:buNone/>
            </a:pPr>
            <a:r>
              <a:rPr lang="en-US" sz="2400" dirty="0"/>
              <a:t>{ </a:t>
            </a:r>
          </a:p>
          <a:p>
            <a:pPr marL="0" indent="0">
              <a:buNone/>
            </a:pPr>
            <a:r>
              <a:rPr lang="en-US" sz="2400" dirty="0"/>
              <a:t>    </a:t>
            </a:r>
            <a:r>
              <a:rPr lang="en-US" sz="2400" dirty="0" err="1"/>
              <a:t>struct</a:t>
            </a:r>
            <a:r>
              <a:rPr lang="en-US" sz="2400" dirty="0"/>
              <a:t> student s1;</a:t>
            </a:r>
          </a:p>
          <a:p>
            <a:pPr marL="0" indent="0">
              <a:buNone/>
            </a:pPr>
            <a:r>
              <a:rPr lang="en-US" sz="2400" dirty="0"/>
              <a:t>    </a:t>
            </a:r>
            <a:r>
              <a:rPr lang="en-US" sz="2400" dirty="0" err="1"/>
              <a:t>printf</a:t>
            </a:r>
            <a:r>
              <a:rPr lang="en-US" sz="2400" dirty="0"/>
              <a:t>("\</a:t>
            </a:r>
            <a:r>
              <a:rPr lang="en-US" sz="2400" dirty="0" err="1"/>
              <a:t>nenter</a:t>
            </a:r>
            <a:r>
              <a:rPr lang="en-US" sz="2400" dirty="0"/>
              <a:t> roll</a:t>
            </a:r>
            <a:r>
              <a:rPr lang="en-US" sz="2400" dirty="0" smtClean="0"/>
              <a:t>");</a:t>
            </a:r>
            <a:endParaRPr lang="en-US" sz="2400" dirty="0"/>
          </a:p>
        </p:txBody>
      </p:sp>
    </p:spTree>
    <p:extLst>
      <p:ext uri="{BB962C8B-B14F-4D97-AF65-F5344CB8AC3E}">
        <p14:creationId xmlns:p14="http://schemas.microsoft.com/office/powerpoint/2010/main" val="13819695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2400" dirty="0" smtClean="0"/>
              <a:t> </a:t>
            </a:r>
            <a:r>
              <a:rPr lang="en-US" sz="2400" dirty="0" err="1"/>
              <a:t>scanf</a:t>
            </a:r>
            <a:r>
              <a:rPr lang="en-US" sz="2400" dirty="0"/>
              <a:t>("%d",&amp;s1.roll);</a:t>
            </a:r>
          </a:p>
          <a:p>
            <a:pPr marL="0" indent="0">
              <a:buNone/>
            </a:pPr>
            <a:r>
              <a:rPr lang="en-US" sz="2400" dirty="0"/>
              <a:t>    </a:t>
            </a:r>
            <a:r>
              <a:rPr lang="en-US" sz="2400" dirty="0" err="1"/>
              <a:t>printf</a:t>
            </a:r>
            <a:r>
              <a:rPr lang="en-US" sz="2400" dirty="0"/>
              <a:t>("\</a:t>
            </a:r>
            <a:r>
              <a:rPr lang="en-US" sz="2400" dirty="0" err="1"/>
              <a:t>nenter</a:t>
            </a:r>
            <a:r>
              <a:rPr lang="en-US" sz="2400" dirty="0"/>
              <a:t> name");</a:t>
            </a:r>
          </a:p>
          <a:p>
            <a:pPr marL="0" indent="0">
              <a:buNone/>
            </a:pPr>
            <a:r>
              <a:rPr lang="en-US" sz="2400" dirty="0"/>
              <a:t>    </a:t>
            </a:r>
            <a:r>
              <a:rPr lang="en-US" sz="2400" dirty="0" err="1"/>
              <a:t>fflush</a:t>
            </a:r>
            <a:r>
              <a:rPr lang="en-US" sz="2400" dirty="0"/>
              <a:t>(</a:t>
            </a:r>
            <a:r>
              <a:rPr lang="en-US" sz="2400" dirty="0" err="1"/>
              <a:t>stdin</a:t>
            </a:r>
            <a:r>
              <a:rPr lang="en-US" sz="2400" dirty="0"/>
              <a:t>);</a:t>
            </a:r>
          </a:p>
          <a:p>
            <a:pPr marL="0" indent="0">
              <a:buNone/>
            </a:pPr>
            <a:r>
              <a:rPr lang="en-US" sz="2400" dirty="0" smtClean="0"/>
              <a:t>    gets(s1.name</a:t>
            </a:r>
            <a:r>
              <a:rPr lang="en-US" sz="2400" dirty="0"/>
              <a:t>);</a:t>
            </a:r>
          </a:p>
          <a:p>
            <a:pPr marL="0" indent="0">
              <a:buNone/>
            </a:pPr>
            <a:r>
              <a:rPr lang="en-US" sz="2400" dirty="0"/>
              <a:t>    display(&amp;s1);</a:t>
            </a:r>
          </a:p>
          <a:p>
            <a:pPr marL="0" indent="0">
              <a:buNone/>
            </a:pPr>
            <a:r>
              <a:rPr lang="en-US" sz="2400" dirty="0"/>
              <a:t>}  </a:t>
            </a:r>
            <a:endParaRPr lang="en-US" sz="2400" dirty="0" smtClean="0"/>
          </a:p>
          <a:p>
            <a:pPr marL="0" indent="0">
              <a:buNone/>
            </a:pPr>
            <a:r>
              <a:rPr lang="en-US" sz="2400" dirty="0" smtClean="0"/>
              <a:t>void </a:t>
            </a:r>
            <a:r>
              <a:rPr lang="en-US" sz="2400" dirty="0"/>
              <a:t>display(</a:t>
            </a:r>
            <a:r>
              <a:rPr lang="en-US" sz="2400" dirty="0" err="1"/>
              <a:t>struct</a:t>
            </a:r>
            <a:r>
              <a:rPr lang="en-US" sz="2400" dirty="0"/>
              <a:t> student *s)</a:t>
            </a:r>
          </a:p>
          <a:p>
            <a:pPr marL="0" indent="0">
              <a:buNone/>
            </a:pPr>
            <a:r>
              <a:rPr lang="en-US" sz="2400" dirty="0"/>
              <a:t>{</a:t>
            </a:r>
          </a:p>
          <a:p>
            <a:pPr marL="0" indent="0">
              <a:buNone/>
            </a:pPr>
            <a:r>
              <a:rPr lang="en-US" sz="2400" dirty="0"/>
              <a:t>	</a:t>
            </a:r>
            <a:r>
              <a:rPr lang="en-US" sz="2400" dirty="0" err="1"/>
              <a:t>printf</a:t>
            </a:r>
            <a:r>
              <a:rPr lang="en-US" sz="2400" dirty="0"/>
              <a:t>("\</a:t>
            </a:r>
            <a:r>
              <a:rPr lang="en-US" sz="2400" dirty="0" err="1"/>
              <a:t>nid</a:t>
            </a:r>
            <a:r>
              <a:rPr lang="en-US" sz="2400" dirty="0"/>
              <a:t> is %</a:t>
            </a:r>
            <a:r>
              <a:rPr lang="en-US" sz="2400" dirty="0" err="1"/>
              <a:t>d",s</a:t>
            </a:r>
            <a:r>
              <a:rPr lang="en-US" sz="2400" dirty="0"/>
              <a:t>-&gt;roll);</a:t>
            </a:r>
          </a:p>
          <a:p>
            <a:pPr marL="0" indent="0">
              <a:buNone/>
            </a:pPr>
            <a:r>
              <a:rPr lang="en-US" sz="2400" dirty="0"/>
              <a:t>	</a:t>
            </a:r>
            <a:r>
              <a:rPr lang="en-US" sz="2400" dirty="0" err="1"/>
              <a:t>printf</a:t>
            </a:r>
            <a:r>
              <a:rPr lang="en-US" sz="2400" dirty="0"/>
              <a:t>("\</a:t>
            </a:r>
            <a:r>
              <a:rPr lang="en-US" sz="2400" dirty="0" err="1"/>
              <a:t>nname</a:t>
            </a:r>
            <a:r>
              <a:rPr lang="en-US" sz="2400" dirty="0"/>
              <a:t> is %</a:t>
            </a:r>
            <a:r>
              <a:rPr lang="en-US" sz="2400" dirty="0" err="1"/>
              <a:t>s",s</a:t>
            </a:r>
            <a:r>
              <a:rPr lang="en-US" sz="2400" dirty="0"/>
              <a:t>-&gt;name);</a:t>
            </a:r>
          </a:p>
          <a:p>
            <a:pPr marL="0" indent="0">
              <a:buNone/>
            </a:pPr>
            <a:r>
              <a:rPr lang="en-US" sz="2400" dirty="0"/>
              <a:t>}</a:t>
            </a:r>
          </a:p>
          <a:p>
            <a:pPr marL="0" indent="0">
              <a:buNone/>
            </a:pPr>
            <a:endParaRPr lang="en-US" sz="2400" dirty="0"/>
          </a:p>
        </p:txBody>
      </p:sp>
    </p:spTree>
    <p:extLst>
      <p:ext uri="{BB962C8B-B14F-4D97-AF65-F5344CB8AC3E}">
        <p14:creationId xmlns:p14="http://schemas.microsoft.com/office/powerpoint/2010/main" val="34941683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Structure</a:t>
            </a:r>
            <a:endParaRPr lang="en-US" dirty="0"/>
          </a:p>
        </p:txBody>
      </p:sp>
      <p:sp>
        <p:nvSpPr>
          <p:cNvPr id="3" name="Content Placeholder 2"/>
          <p:cNvSpPr>
            <a:spLocks noGrp="1"/>
          </p:cNvSpPr>
          <p:nvPr>
            <p:ph idx="1"/>
          </p:nvPr>
        </p:nvSpPr>
        <p:spPr/>
        <p:txBody>
          <a:bodyPr>
            <a:noAutofit/>
          </a:bodyPr>
          <a:lstStyle/>
          <a:p>
            <a:r>
              <a:rPr lang="en-US" sz="2400" dirty="0"/>
              <a:t>C provides us the feature of nesting one structure within another structure by using which, complex data types are created. </a:t>
            </a:r>
            <a:endParaRPr lang="en-US" sz="2400" dirty="0" smtClean="0"/>
          </a:p>
          <a:p>
            <a:r>
              <a:rPr lang="en-US" sz="2400" dirty="0" smtClean="0"/>
              <a:t>For </a:t>
            </a:r>
            <a:r>
              <a:rPr lang="en-US" sz="2400" dirty="0"/>
              <a:t>example, we may need to store the address of an entity employee in a structure. The attribute address may also have the subparts as street number, city, state, and pin code. </a:t>
            </a:r>
            <a:endParaRPr lang="en-US" sz="2400" dirty="0" smtClean="0"/>
          </a:p>
          <a:p>
            <a:r>
              <a:rPr lang="en-US" sz="2400" dirty="0" smtClean="0"/>
              <a:t>Hence</a:t>
            </a:r>
            <a:r>
              <a:rPr lang="en-US" sz="2400" dirty="0"/>
              <a:t>, to store the address of the employee, we need to store the address of the employee into a separate structure and nest the structure address into the structure employee. </a:t>
            </a:r>
            <a:endParaRPr lang="en-US" sz="2400" dirty="0" smtClean="0"/>
          </a:p>
          <a:p>
            <a:r>
              <a:rPr lang="en-US" sz="2400" dirty="0"/>
              <a:t>The structure can be nested in the following ways.</a:t>
            </a:r>
          </a:p>
          <a:p>
            <a:pPr lvl="1"/>
            <a:r>
              <a:rPr lang="en-US" sz="2400" dirty="0"/>
              <a:t>By separate structure</a:t>
            </a:r>
          </a:p>
          <a:p>
            <a:pPr lvl="1"/>
            <a:r>
              <a:rPr lang="en-US" sz="2400" dirty="0"/>
              <a:t>By Embedded structure</a:t>
            </a:r>
          </a:p>
          <a:p>
            <a:endParaRPr lang="en-US" sz="2400" dirty="0"/>
          </a:p>
        </p:txBody>
      </p:sp>
    </p:spTree>
    <p:extLst>
      <p:ext uri="{BB962C8B-B14F-4D97-AF65-F5344CB8AC3E}">
        <p14:creationId xmlns:p14="http://schemas.microsoft.com/office/powerpoint/2010/main" val="28584991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separate structure</a:t>
            </a:r>
            <a:endParaRPr lang="en-US" dirty="0"/>
          </a:p>
        </p:txBody>
      </p:sp>
      <p:sp>
        <p:nvSpPr>
          <p:cNvPr id="3" name="Content Placeholder 2"/>
          <p:cNvSpPr>
            <a:spLocks noGrp="1"/>
          </p:cNvSpPr>
          <p:nvPr>
            <p:ph idx="1"/>
          </p:nvPr>
        </p:nvSpPr>
        <p:spPr/>
        <p:txBody>
          <a:bodyPr>
            <a:noAutofit/>
          </a:bodyPr>
          <a:lstStyle/>
          <a:p>
            <a:pPr marL="0" indent="0">
              <a:buNone/>
            </a:pPr>
            <a:r>
              <a:rPr lang="en-US" sz="2400" dirty="0"/>
              <a:t>#include&lt;</a:t>
            </a:r>
            <a:r>
              <a:rPr lang="en-US" sz="2400" dirty="0" err="1"/>
              <a:t>stdio.h</a:t>
            </a:r>
            <a:r>
              <a:rPr lang="en-US" sz="2400" dirty="0"/>
              <a:t>&gt;  </a:t>
            </a:r>
          </a:p>
          <a:p>
            <a:pPr marL="0" indent="0">
              <a:buNone/>
            </a:pPr>
            <a:r>
              <a:rPr lang="en-US" sz="2400" dirty="0" err="1"/>
              <a:t>struct</a:t>
            </a:r>
            <a:r>
              <a:rPr lang="en-US" sz="2400" dirty="0"/>
              <a:t> address   </a:t>
            </a:r>
          </a:p>
          <a:p>
            <a:pPr marL="0" indent="0">
              <a:buNone/>
            </a:pPr>
            <a:r>
              <a:rPr lang="en-US" sz="2400" dirty="0"/>
              <a:t>{  </a:t>
            </a:r>
          </a:p>
          <a:p>
            <a:pPr marL="0" indent="0">
              <a:buNone/>
            </a:pPr>
            <a:r>
              <a:rPr lang="en-US" sz="2400" dirty="0"/>
              <a:t>    char city[20];  </a:t>
            </a:r>
          </a:p>
          <a:p>
            <a:pPr marL="0" indent="0">
              <a:buNone/>
            </a:pPr>
            <a:r>
              <a:rPr lang="en-US" sz="2400" dirty="0"/>
              <a:t>    </a:t>
            </a:r>
            <a:r>
              <a:rPr lang="en-US" sz="2400" dirty="0" err="1"/>
              <a:t>int</a:t>
            </a:r>
            <a:r>
              <a:rPr lang="en-US" sz="2400" dirty="0"/>
              <a:t> pin;  </a:t>
            </a:r>
          </a:p>
          <a:p>
            <a:pPr marL="0" indent="0">
              <a:buNone/>
            </a:pPr>
            <a:r>
              <a:rPr lang="en-US" sz="2400" dirty="0"/>
              <a:t>    char phone[14];  </a:t>
            </a:r>
          </a:p>
          <a:p>
            <a:pPr marL="0" indent="0">
              <a:buNone/>
            </a:pPr>
            <a:r>
              <a:rPr lang="en-US" sz="2400" dirty="0"/>
              <a:t>};  </a:t>
            </a:r>
          </a:p>
          <a:p>
            <a:pPr marL="0" indent="0">
              <a:buNone/>
            </a:pPr>
            <a:r>
              <a:rPr lang="en-US" sz="2400" dirty="0" err="1"/>
              <a:t>struct</a:t>
            </a:r>
            <a:r>
              <a:rPr lang="en-US" sz="2400" dirty="0"/>
              <a:t> employee  </a:t>
            </a:r>
          </a:p>
          <a:p>
            <a:pPr marL="0" indent="0">
              <a:buNone/>
            </a:pPr>
            <a:r>
              <a:rPr lang="en-US" sz="2400" dirty="0"/>
              <a:t>{  </a:t>
            </a:r>
          </a:p>
          <a:p>
            <a:pPr marL="0" indent="0">
              <a:buNone/>
            </a:pPr>
            <a:r>
              <a:rPr lang="en-US" sz="2400" dirty="0"/>
              <a:t>    char name[20];  </a:t>
            </a:r>
          </a:p>
          <a:p>
            <a:pPr marL="0" indent="0">
              <a:buNone/>
            </a:pPr>
            <a:r>
              <a:rPr lang="en-US" sz="2400" dirty="0"/>
              <a:t>    </a:t>
            </a:r>
            <a:r>
              <a:rPr lang="en-US" sz="2400" dirty="0" err="1"/>
              <a:t>struct</a:t>
            </a:r>
            <a:r>
              <a:rPr lang="en-US" sz="2400" dirty="0"/>
              <a:t> address add;  </a:t>
            </a:r>
          </a:p>
          <a:p>
            <a:pPr marL="0" indent="0">
              <a:buNone/>
            </a:pPr>
            <a:r>
              <a:rPr lang="en-US" sz="2400" dirty="0"/>
              <a:t>};  </a:t>
            </a:r>
          </a:p>
        </p:txBody>
      </p:sp>
    </p:spTree>
    <p:extLst>
      <p:ext uri="{BB962C8B-B14F-4D97-AF65-F5344CB8AC3E}">
        <p14:creationId xmlns:p14="http://schemas.microsoft.com/office/powerpoint/2010/main" val="13127058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2400" dirty="0"/>
              <a:t>void main ()  </a:t>
            </a:r>
          </a:p>
          <a:p>
            <a:pPr marL="0" indent="0">
              <a:buNone/>
            </a:pPr>
            <a:r>
              <a:rPr lang="en-US" sz="2400" dirty="0"/>
              <a:t>{  </a:t>
            </a:r>
          </a:p>
          <a:p>
            <a:pPr marL="0" indent="0">
              <a:buNone/>
            </a:pPr>
            <a:r>
              <a:rPr lang="en-US" sz="2400" dirty="0"/>
              <a:t>    </a:t>
            </a:r>
            <a:r>
              <a:rPr lang="en-US" sz="2400" dirty="0" err="1"/>
              <a:t>struct</a:t>
            </a:r>
            <a:r>
              <a:rPr lang="en-US" sz="2400" dirty="0"/>
              <a:t> employee </a:t>
            </a:r>
            <a:r>
              <a:rPr lang="en-US" sz="2400" dirty="0" err="1"/>
              <a:t>emp</a:t>
            </a:r>
            <a:r>
              <a:rPr lang="en-US" sz="2400" dirty="0"/>
              <a:t>;  </a:t>
            </a:r>
          </a:p>
          <a:p>
            <a:pPr marL="0" indent="0">
              <a:buNone/>
            </a:pPr>
            <a:r>
              <a:rPr lang="en-US" sz="2400" dirty="0"/>
              <a:t>    </a:t>
            </a:r>
            <a:r>
              <a:rPr lang="en-US" sz="2400" dirty="0" err="1"/>
              <a:t>printf</a:t>
            </a:r>
            <a:r>
              <a:rPr lang="en-US" sz="2400" dirty="0"/>
              <a:t>("Enter employee information?\n");  </a:t>
            </a:r>
          </a:p>
          <a:p>
            <a:pPr marL="0" indent="0">
              <a:buNone/>
            </a:pPr>
            <a:r>
              <a:rPr lang="en-US" sz="2400" dirty="0"/>
              <a:t>    </a:t>
            </a:r>
            <a:r>
              <a:rPr lang="en-US" sz="2400" dirty="0" err="1"/>
              <a:t>printf</a:t>
            </a:r>
            <a:r>
              <a:rPr lang="en-US" sz="2400" dirty="0"/>
              <a:t>("\</a:t>
            </a:r>
            <a:r>
              <a:rPr lang="en-US" sz="2400" dirty="0" err="1"/>
              <a:t>nenter</a:t>
            </a:r>
            <a:r>
              <a:rPr lang="en-US" sz="2400" dirty="0"/>
              <a:t> name");</a:t>
            </a:r>
          </a:p>
          <a:p>
            <a:pPr marL="0" indent="0">
              <a:buNone/>
            </a:pPr>
            <a:r>
              <a:rPr lang="en-US" sz="2400" dirty="0"/>
              <a:t>    gets(emp.name);</a:t>
            </a:r>
          </a:p>
          <a:p>
            <a:pPr marL="0" indent="0">
              <a:buNone/>
            </a:pPr>
            <a:r>
              <a:rPr lang="en-US" sz="2400" dirty="0"/>
              <a:t>    </a:t>
            </a:r>
            <a:r>
              <a:rPr lang="en-US" sz="2400" dirty="0" err="1"/>
              <a:t>printf</a:t>
            </a:r>
            <a:r>
              <a:rPr lang="en-US" sz="2400" dirty="0"/>
              <a:t>("\</a:t>
            </a:r>
            <a:r>
              <a:rPr lang="en-US" sz="2400" dirty="0" err="1"/>
              <a:t>nenter</a:t>
            </a:r>
            <a:r>
              <a:rPr lang="en-US" sz="2400" dirty="0"/>
              <a:t> city");</a:t>
            </a:r>
          </a:p>
          <a:p>
            <a:pPr marL="0" indent="0">
              <a:buNone/>
            </a:pPr>
            <a:r>
              <a:rPr lang="en-US" sz="2400" dirty="0"/>
              <a:t>    gets(</a:t>
            </a:r>
            <a:r>
              <a:rPr lang="en-US" sz="2400" dirty="0" err="1"/>
              <a:t>emp.add.city</a:t>
            </a:r>
            <a:r>
              <a:rPr lang="en-US" sz="2400" dirty="0"/>
              <a:t>);</a:t>
            </a:r>
          </a:p>
          <a:p>
            <a:pPr marL="0" indent="0">
              <a:buNone/>
            </a:pPr>
            <a:r>
              <a:rPr lang="en-US" sz="2400" dirty="0"/>
              <a:t>    </a:t>
            </a:r>
            <a:r>
              <a:rPr lang="en-US" sz="2400" dirty="0" err="1"/>
              <a:t>printf</a:t>
            </a:r>
            <a:r>
              <a:rPr lang="en-US" sz="2400" dirty="0"/>
              <a:t>("\</a:t>
            </a:r>
            <a:r>
              <a:rPr lang="en-US" sz="2400" dirty="0" err="1"/>
              <a:t>nenter</a:t>
            </a:r>
            <a:r>
              <a:rPr lang="en-US" sz="2400" dirty="0"/>
              <a:t> </a:t>
            </a:r>
            <a:r>
              <a:rPr lang="en-US" sz="2400" dirty="0" err="1"/>
              <a:t>pincode</a:t>
            </a:r>
            <a:r>
              <a:rPr lang="en-US" sz="2400" dirty="0"/>
              <a:t>");</a:t>
            </a:r>
          </a:p>
          <a:p>
            <a:pPr marL="0" indent="0">
              <a:buNone/>
            </a:pPr>
            <a:r>
              <a:rPr lang="en-US" sz="2400" dirty="0"/>
              <a:t>    </a:t>
            </a:r>
            <a:r>
              <a:rPr lang="en-US" sz="2400" dirty="0" err="1"/>
              <a:t>scanf</a:t>
            </a:r>
            <a:r>
              <a:rPr lang="en-US" sz="2400" dirty="0"/>
              <a:t>("%d",&amp;</a:t>
            </a:r>
            <a:r>
              <a:rPr lang="en-US" sz="2400" dirty="0" err="1"/>
              <a:t>emp.add.pin</a:t>
            </a:r>
            <a:r>
              <a:rPr lang="en-US" sz="2400" dirty="0"/>
              <a:t>);</a:t>
            </a:r>
          </a:p>
          <a:p>
            <a:pPr marL="0" indent="0">
              <a:buNone/>
            </a:pPr>
            <a:r>
              <a:rPr lang="en-US" sz="2400" dirty="0"/>
              <a:t>    </a:t>
            </a:r>
          </a:p>
        </p:txBody>
      </p:sp>
    </p:spTree>
    <p:extLst>
      <p:ext uri="{BB962C8B-B14F-4D97-AF65-F5344CB8AC3E}">
        <p14:creationId xmlns:p14="http://schemas.microsoft.com/office/powerpoint/2010/main" val="38994418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smtClean="0"/>
              <a:t>    </a:t>
            </a:r>
            <a:r>
              <a:rPr lang="en-US" sz="2400" dirty="0" err="1" smtClean="0"/>
              <a:t>printf</a:t>
            </a:r>
            <a:r>
              <a:rPr lang="en-US" sz="2400" dirty="0"/>
              <a:t>("\</a:t>
            </a:r>
            <a:r>
              <a:rPr lang="en-US" sz="2400" dirty="0" err="1"/>
              <a:t>nenter</a:t>
            </a:r>
            <a:r>
              <a:rPr lang="en-US" sz="2400" dirty="0"/>
              <a:t> phone");</a:t>
            </a:r>
          </a:p>
          <a:p>
            <a:pPr marL="0" indent="0">
              <a:buNone/>
            </a:pPr>
            <a:r>
              <a:rPr lang="en-US" sz="2400" dirty="0"/>
              <a:t>    </a:t>
            </a:r>
            <a:r>
              <a:rPr lang="en-US" sz="2400" dirty="0" err="1"/>
              <a:t>fflush</a:t>
            </a:r>
            <a:r>
              <a:rPr lang="en-US" sz="2400" dirty="0"/>
              <a:t>(</a:t>
            </a:r>
            <a:r>
              <a:rPr lang="en-US" sz="2400" dirty="0" err="1"/>
              <a:t>stdin</a:t>
            </a:r>
            <a:r>
              <a:rPr lang="en-US" sz="2400" dirty="0"/>
              <a:t>);</a:t>
            </a:r>
          </a:p>
          <a:p>
            <a:pPr marL="0" indent="0">
              <a:buNone/>
            </a:pPr>
            <a:r>
              <a:rPr lang="en-US" sz="2400" dirty="0"/>
              <a:t>    gets(</a:t>
            </a:r>
            <a:r>
              <a:rPr lang="en-US" sz="2400" dirty="0" err="1"/>
              <a:t>emp.add.phone</a:t>
            </a:r>
            <a:r>
              <a:rPr lang="en-US" sz="2400" dirty="0"/>
              <a:t>);  </a:t>
            </a:r>
          </a:p>
          <a:p>
            <a:pPr marL="0" indent="0">
              <a:buNone/>
            </a:pPr>
            <a:r>
              <a:rPr lang="en-US" sz="2400" dirty="0"/>
              <a:t>    </a:t>
            </a:r>
            <a:r>
              <a:rPr lang="en-US" sz="2400" dirty="0" err="1"/>
              <a:t>printf</a:t>
            </a:r>
            <a:r>
              <a:rPr lang="en-US" sz="2400" dirty="0"/>
              <a:t>("\</a:t>
            </a:r>
            <a:r>
              <a:rPr lang="en-US" sz="2400" dirty="0" err="1"/>
              <a:t>nPrinting</a:t>
            </a:r>
            <a:r>
              <a:rPr lang="en-US" sz="2400" dirty="0"/>
              <a:t> the employee information....\n");  </a:t>
            </a:r>
          </a:p>
          <a:p>
            <a:pPr marL="0" indent="0">
              <a:buNone/>
            </a:pPr>
            <a:r>
              <a:rPr lang="en-US" sz="2400" dirty="0"/>
              <a:t>    </a:t>
            </a:r>
            <a:r>
              <a:rPr lang="en-US" sz="2400" dirty="0" err="1"/>
              <a:t>printf</a:t>
            </a:r>
            <a:r>
              <a:rPr lang="en-US" sz="2400" dirty="0"/>
              <a:t>("name: %s\</a:t>
            </a:r>
            <a:r>
              <a:rPr lang="en-US" sz="2400" dirty="0" err="1"/>
              <a:t>nCity</a:t>
            </a:r>
            <a:r>
              <a:rPr lang="en-US" sz="2400" dirty="0"/>
              <a:t>: %s\</a:t>
            </a:r>
            <a:r>
              <a:rPr lang="en-US" sz="2400" dirty="0" err="1"/>
              <a:t>nPincode</a:t>
            </a:r>
            <a:r>
              <a:rPr lang="en-US" sz="2400" dirty="0"/>
              <a:t>: %d\</a:t>
            </a:r>
            <a:r>
              <a:rPr lang="en-US" sz="2400" dirty="0" err="1"/>
              <a:t>nPhone</a:t>
            </a:r>
            <a:r>
              <a:rPr lang="en-US" sz="2400" dirty="0"/>
              <a:t>: %s</a:t>
            </a:r>
            <a:r>
              <a:rPr lang="en-US" sz="2400" dirty="0" smtClean="0"/>
              <a:t>", </a:t>
            </a:r>
            <a:r>
              <a:rPr lang="en-US" sz="2400" dirty="0" err="1" smtClean="0"/>
              <a:t>emp.name,emp.add.city,emp.add.pin,emp.add.phone</a:t>
            </a:r>
            <a:r>
              <a:rPr lang="en-US" sz="2400" dirty="0"/>
              <a:t>);  </a:t>
            </a:r>
          </a:p>
          <a:p>
            <a:pPr marL="0" indent="0">
              <a:buNone/>
            </a:pPr>
            <a:r>
              <a:rPr lang="en-US" sz="2400" dirty="0"/>
              <a:t>} </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836295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err="1"/>
              <a:t>struct</a:t>
            </a:r>
            <a:r>
              <a:rPr lang="en-US" sz="2400" dirty="0"/>
              <a:t> Person</a:t>
            </a:r>
          </a:p>
          <a:p>
            <a:pPr marL="0" indent="0">
              <a:buNone/>
            </a:pPr>
            <a:r>
              <a:rPr lang="en-US" sz="2400" dirty="0"/>
              <a:t>{</a:t>
            </a:r>
          </a:p>
          <a:p>
            <a:pPr marL="0" indent="0">
              <a:buNone/>
            </a:pPr>
            <a:r>
              <a:rPr lang="en-US" sz="2400" dirty="0"/>
              <a:t>    char name[50];</a:t>
            </a:r>
          </a:p>
          <a:p>
            <a:pPr marL="0" indent="0">
              <a:buNone/>
            </a:pPr>
            <a:r>
              <a:rPr lang="en-US" sz="2400" dirty="0"/>
              <a:t>    </a:t>
            </a:r>
            <a:r>
              <a:rPr lang="en-US" sz="2400" dirty="0" err="1"/>
              <a:t>int</a:t>
            </a:r>
            <a:r>
              <a:rPr lang="en-US" sz="2400" dirty="0"/>
              <a:t> </a:t>
            </a:r>
            <a:r>
              <a:rPr lang="en-US" sz="2400" dirty="0" err="1"/>
              <a:t>citNo</a:t>
            </a:r>
            <a:r>
              <a:rPr lang="en-US" sz="2400" dirty="0"/>
              <a:t>;</a:t>
            </a:r>
          </a:p>
          <a:p>
            <a:pPr marL="0" indent="0">
              <a:buNone/>
            </a:pPr>
            <a:r>
              <a:rPr lang="en-US" sz="2400" dirty="0"/>
              <a:t>    float salary;</a:t>
            </a:r>
          </a:p>
          <a:p>
            <a:pPr marL="0" indent="0">
              <a:buNone/>
            </a:pPr>
            <a:r>
              <a:rPr lang="en-US" sz="2400" dirty="0"/>
              <a:t>};</a:t>
            </a:r>
          </a:p>
        </p:txBody>
      </p:sp>
    </p:spTree>
    <p:extLst>
      <p:ext uri="{BB962C8B-B14F-4D97-AF65-F5344CB8AC3E}">
        <p14:creationId xmlns:p14="http://schemas.microsoft.com/office/powerpoint/2010/main" val="3619021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Embedded Nested Structure</a:t>
            </a:r>
            <a:endParaRPr lang="en-US" dirty="0"/>
          </a:p>
        </p:txBody>
      </p:sp>
      <p:sp>
        <p:nvSpPr>
          <p:cNvPr id="3" name="Content Placeholder 2"/>
          <p:cNvSpPr>
            <a:spLocks noGrp="1"/>
          </p:cNvSpPr>
          <p:nvPr>
            <p:ph idx="1"/>
          </p:nvPr>
        </p:nvSpPr>
        <p:spPr/>
        <p:txBody>
          <a:bodyPr>
            <a:noAutofit/>
          </a:bodyPr>
          <a:lstStyle/>
          <a:p>
            <a:pPr marL="0" indent="0">
              <a:buNone/>
            </a:pPr>
            <a:r>
              <a:rPr lang="en-US" sz="2800" dirty="0" err="1"/>
              <a:t>struct</a:t>
            </a:r>
            <a:r>
              <a:rPr lang="en-US" sz="2800" dirty="0"/>
              <a:t> employee  </a:t>
            </a:r>
          </a:p>
          <a:p>
            <a:pPr marL="0" indent="0">
              <a:buNone/>
            </a:pPr>
            <a:r>
              <a:rPr lang="en-US" sz="2800" dirty="0"/>
              <a:t>{  </a:t>
            </a:r>
          </a:p>
          <a:p>
            <a:pPr marL="0" indent="0">
              <a:buNone/>
            </a:pPr>
            <a:r>
              <a:rPr lang="en-US" sz="2800" dirty="0"/>
              <a:t>	char name[20];  </a:t>
            </a:r>
          </a:p>
          <a:p>
            <a:pPr marL="0" indent="0">
              <a:buNone/>
            </a:pPr>
            <a:r>
              <a:rPr lang="en-US" sz="2800" dirty="0"/>
              <a:t>	</a:t>
            </a:r>
            <a:r>
              <a:rPr lang="en-US" sz="2800" dirty="0" err="1"/>
              <a:t>struct</a:t>
            </a:r>
            <a:r>
              <a:rPr lang="en-US" sz="2800" dirty="0"/>
              <a:t> address   </a:t>
            </a:r>
          </a:p>
          <a:p>
            <a:pPr marL="0" indent="0">
              <a:buNone/>
            </a:pPr>
            <a:r>
              <a:rPr lang="en-US" sz="2800" dirty="0"/>
              <a:t>	{  </a:t>
            </a:r>
          </a:p>
          <a:p>
            <a:pPr marL="0" indent="0">
              <a:buNone/>
            </a:pPr>
            <a:r>
              <a:rPr lang="en-US" sz="2800" dirty="0"/>
              <a:t>	    char city[20];  </a:t>
            </a:r>
          </a:p>
          <a:p>
            <a:pPr marL="0" indent="0">
              <a:buNone/>
            </a:pPr>
            <a:r>
              <a:rPr lang="en-US" sz="2800" dirty="0"/>
              <a:t>	    </a:t>
            </a:r>
            <a:r>
              <a:rPr lang="en-US" sz="2800" dirty="0" err="1"/>
              <a:t>int</a:t>
            </a:r>
            <a:r>
              <a:rPr lang="en-US" sz="2800" dirty="0"/>
              <a:t> pin;  </a:t>
            </a:r>
          </a:p>
          <a:p>
            <a:pPr marL="0" indent="0">
              <a:buNone/>
            </a:pPr>
            <a:r>
              <a:rPr lang="en-US" sz="2800" dirty="0"/>
              <a:t>	    char phone[14];   </a:t>
            </a:r>
          </a:p>
          <a:p>
            <a:pPr marL="0" indent="0">
              <a:buNone/>
            </a:pPr>
            <a:r>
              <a:rPr lang="en-US" sz="2800" dirty="0"/>
              <a:t>	}add;</a:t>
            </a:r>
          </a:p>
          <a:p>
            <a:pPr marL="0" indent="0">
              <a:buNone/>
            </a:pPr>
            <a:r>
              <a:rPr lang="en-US" sz="2800" dirty="0"/>
              <a:t>};</a:t>
            </a:r>
          </a:p>
        </p:txBody>
      </p:sp>
    </p:spTree>
    <p:extLst>
      <p:ext uri="{BB962C8B-B14F-4D97-AF65-F5344CB8AC3E}">
        <p14:creationId xmlns:p14="http://schemas.microsoft.com/office/powerpoint/2010/main" val="1268715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a:t>
            </a:r>
            <a:endParaRPr lang="en-US" dirty="0"/>
          </a:p>
        </p:txBody>
      </p:sp>
      <p:sp>
        <p:nvSpPr>
          <p:cNvPr id="3" name="Content Placeholder 2"/>
          <p:cNvSpPr>
            <a:spLocks noGrp="1"/>
          </p:cNvSpPr>
          <p:nvPr>
            <p:ph idx="1"/>
          </p:nvPr>
        </p:nvSpPr>
        <p:spPr/>
        <p:txBody>
          <a:bodyPr>
            <a:normAutofit/>
          </a:bodyPr>
          <a:lstStyle/>
          <a:p>
            <a:r>
              <a:rPr lang="en-US" sz="2400" dirty="0"/>
              <a:t>Union is a user-defined type similar to a structure in C </a:t>
            </a:r>
            <a:r>
              <a:rPr lang="en-US" sz="2400" dirty="0" smtClean="0"/>
              <a:t>programming</a:t>
            </a:r>
          </a:p>
          <a:p>
            <a:r>
              <a:rPr lang="en-US" sz="2400" b="1" dirty="0"/>
              <a:t>How to define a union?</a:t>
            </a:r>
          </a:p>
          <a:p>
            <a:pPr marL="400050" lvl="1" indent="0">
              <a:buNone/>
            </a:pPr>
            <a:r>
              <a:rPr lang="en-US" sz="2400" dirty="0"/>
              <a:t>union car</a:t>
            </a:r>
          </a:p>
          <a:p>
            <a:pPr marL="400050" lvl="1" indent="0">
              <a:buNone/>
            </a:pPr>
            <a:r>
              <a:rPr lang="en-US" sz="2400" dirty="0"/>
              <a:t>{</a:t>
            </a:r>
          </a:p>
          <a:p>
            <a:pPr marL="400050" lvl="1" indent="0">
              <a:buNone/>
            </a:pPr>
            <a:r>
              <a:rPr lang="en-US" sz="2400" dirty="0"/>
              <a:t>  char name[50];</a:t>
            </a:r>
          </a:p>
          <a:p>
            <a:pPr marL="400050" lvl="1" indent="0">
              <a:buNone/>
            </a:pPr>
            <a:r>
              <a:rPr lang="en-US" sz="2400" dirty="0"/>
              <a:t>  </a:t>
            </a:r>
            <a:r>
              <a:rPr lang="en-US" sz="2400" dirty="0" err="1"/>
              <a:t>int</a:t>
            </a:r>
            <a:r>
              <a:rPr lang="en-US" sz="2400" dirty="0"/>
              <a:t> price;</a:t>
            </a:r>
          </a:p>
          <a:p>
            <a:pPr marL="400050" lvl="1" indent="0">
              <a:buNone/>
            </a:pPr>
            <a:r>
              <a:rPr lang="en-US" sz="2400" dirty="0"/>
              <a:t>};</a:t>
            </a:r>
          </a:p>
        </p:txBody>
      </p:sp>
    </p:spTree>
    <p:extLst>
      <p:ext uri="{BB962C8B-B14F-4D97-AF65-F5344CB8AC3E}">
        <p14:creationId xmlns:p14="http://schemas.microsoft.com/office/powerpoint/2010/main" val="18123525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a:t>Create union </a:t>
            </a:r>
            <a:r>
              <a:rPr lang="en-US" b="1" dirty="0" smtClean="0"/>
              <a:t>variables</a:t>
            </a:r>
            <a:endParaRPr lang="en-US" dirty="0"/>
          </a:p>
        </p:txBody>
      </p:sp>
      <p:sp>
        <p:nvSpPr>
          <p:cNvPr id="3" name="Content Placeholder 2"/>
          <p:cNvSpPr>
            <a:spLocks noGrp="1"/>
          </p:cNvSpPr>
          <p:nvPr>
            <p:ph idx="1"/>
          </p:nvPr>
        </p:nvSpPr>
        <p:spPr>
          <a:xfrm>
            <a:off x="457200" y="914400"/>
            <a:ext cx="8229600" cy="4525963"/>
          </a:xfrm>
        </p:spPr>
        <p:txBody>
          <a:bodyPr>
            <a:noAutofit/>
          </a:bodyPr>
          <a:lstStyle/>
          <a:p>
            <a:pPr fontAlgn="base"/>
            <a:r>
              <a:rPr lang="en-US" sz="2400" dirty="0" smtClean="0"/>
              <a:t>When </a:t>
            </a:r>
            <a:r>
              <a:rPr lang="en-US" sz="2400" dirty="0"/>
              <a:t>a union is defined, it creates a user-defined type. However, no memory is allocated. To allocate memory for a given union type and work with it, we need to create variables.</a:t>
            </a:r>
          </a:p>
          <a:p>
            <a:pPr marL="400050" lvl="1" indent="0">
              <a:buNone/>
            </a:pPr>
            <a:r>
              <a:rPr lang="en-US" sz="2400" dirty="0"/>
              <a:t>union car</a:t>
            </a:r>
          </a:p>
          <a:p>
            <a:pPr marL="400050" lvl="1" indent="0">
              <a:buNone/>
            </a:pPr>
            <a:r>
              <a:rPr lang="en-US" sz="2400" dirty="0"/>
              <a:t>{</a:t>
            </a:r>
          </a:p>
          <a:p>
            <a:pPr marL="400050" lvl="1" indent="0">
              <a:buNone/>
            </a:pPr>
            <a:r>
              <a:rPr lang="en-US" sz="2400" dirty="0"/>
              <a:t>  char name[50];</a:t>
            </a:r>
          </a:p>
          <a:p>
            <a:pPr marL="400050" lvl="1" indent="0">
              <a:buNone/>
            </a:pPr>
            <a:r>
              <a:rPr lang="en-US" sz="2400" dirty="0"/>
              <a:t>  </a:t>
            </a:r>
            <a:r>
              <a:rPr lang="en-US" sz="2400" dirty="0" err="1"/>
              <a:t>int</a:t>
            </a:r>
            <a:r>
              <a:rPr lang="en-US" sz="2400" dirty="0"/>
              <a:t> price;</a:t>
            </a:r>
          </a:p>
          <a:p>
            <a:pPr marL="400050" lvl="1" indent="0">
              <a:buNone/>
            </a:pPr>
            <a:r>
              <a:rPr lang="en-US" sz="2400" dirty="0" smtClean="0"/>
              <a:t>};</a:t>
            </a:r>
            <a:endParaRPr lang="en-US" sz="2400" dirty="0"/>
          </a:p>
          <a:p>
            <a:pPr marL="400050" lvl="1" indent="0">
              <a:buNone/>
            </a:pPr>
            <a:r>
              <a:rPr lang="en-US" sz="2400" dirty="0" err="1"/>
              <a:t>int</a:t>
            </a:r>
            <a:r>
              <a:rPr lang="en-US" sz="2400" dirty="0"/>
              <a:t> main()</a:t>
            </a:r>
          </a:p>
          <a:p>
            <a:pPr marL="400050" lvl="1" indent="0">
              <a:buNone/>
            </a:pPr>
            <a:r>
              <a:rPr lang="en-US" sz="2400" dirty="0"/>
              <a:t>{</a:t>
            </a:r>
          </a:p>
          <a:p>
            <a:pPr marL="400050" lvl="1" indent="0">
              <a:buNone/>
            </a:pPr>
            <a:r>
              <a:rPr lang="en-US" sz="2400" dirty="0"/>
              <a:t>  union car car1, car2, *car3;</a:t>
            </a:r>
          </a:p>
          <a:p>
            <a:pPr marL="400050" lvl="1" indent="0">
              <a:buNone/>
            </a:pPr>
            <a:r>
              <a:rPr lang="en-US" sz="2400" dirty="0"/>
              <a:t>  return 0;</a:t>
            </a:r>
          </a:p>
          <a:p>
            <a:pPr marL="400050" lvl="1" indent="0">
              <a:buNone/>
            </a:pPr>
            <a:r>
              <a:rPr lang="en-US" sz="2400" dirty="0"/>
              <a:t>}</a:t>
            </a:r>
          </a:p>
        </p:txBody>
      </p:sp>
    </p:spTree>
    <p:extLst>
      <p:ext uri="{BB962C8B-B14F-4D97-AF65-F5344CB8AC3E}">
        <p14:creationId xmlns:p14="http://schemas.microsoft.com/office/powerpoint/2010/main" val="4421999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way</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union car</a:t>
            </a:r>
          </a:p>
          <a:p>
            <a:pPr marL="0" indent="0">
              <a:buNone/>
            </a:pPr>
            <a:r>
              <a:rPr lang="en-US" sz="2400" dirty="0"/>
              <a:t>{</a:t>
            </a:r>
          </a:p>
          <a:p>
            <a:pPr marL="0" indent="0">
              <a:buNone/>
            </a:pPr>
            <a:r>
              <a:rPr lang="en-US" sz="2400" dirty="0"/>
              <a:t>  char name[50];</a:t>
            </a:r>
          </a:p>
          <a:p>
            <a:pPr marL="0" indent="0">
              <a:buNone/>
            </a:pPr>
            <a:r>
              <a:rPr lang="en-US" sz="2400" dirty="0"/>
              <a:t>  </a:t>
            </a:r>
            <a:r>
              <a:rPr lang="en-US" sz="2400" dirty="0" err="1"/>
              <a:t>int</a:t>
            </a:r>
            <a:r>
              <a:rPr lang="en-US" sz="2400" dirty="0"/>
              <a:t> price;</a:t>
            </a:r>
          </a:p>
          <a:p>
            <a:pPr marL="0" indent="0">
              <a:buNone/>
            </a:pPr>
            <a:r>
              <a:rPr lang="en-US" sz="2400" dirty="0"/>
              <a:t>} car1, car2, *car3;</a:t>
            </a:r>
          </a:p>
        </p:txBody>
      </p:sp>
    </p:spTree>
    <p:extLst>
      <p:ext uri="{BB962C8B-B14F-4D97-AF65-F5344CB8AC3E}">
        <p14:creationId xmlns:p14="http://schemas.microsoft.com/office/powerpoint/2010/main" val="18200852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access members of a union</a:t>
            </a:r>
            <a:r>
              <a:rPr lang="en-US" b="1" dirty="0" smtClean="0"/>
              <a:t>?</a:t>
            </a:r>
            <a:endParaRPr lang="en-US" dirty="0"/>
          </a:p>
        </p:txBody>
      </p:sp>
      <p:sp>
        <p:nvSpPr>
          <p:cNvPr id="3" name="Content Placeholder 2"/>
          <p:cNvSpPr>
            <a:spLocks noGrp="1"/>
          </p:cNvSpPr>
          <p:nvPr>
            <p:ph idx="1"/>
          </p:nvPr>
        </p:nvSpPr>
        <p:spPr/>
        <p:txBody>
          <a:bodyPr>
            <a:normAutofit/>
          </a:bodyPr>
          <a:lstStyle/>
          <a:p>
            <a:pPr fontAlgn="base"/>
            <a:r>
              <a:rPr lang="en-US" sz="2400" dirty="0" smtClean="0"/>
              <a:t>We </a:t>
            </a:r>
            <a:r>
              <a:rPr lang="en-US" sz="2400" dirty="0"/>
              <a:t>use . to access normal variables of a union. To access pointer variables, we use -&gt; operator.</a:t>
            </a:r>
          </a:p>
          <a:p>
            <a:pPr fontAlgn="base"/>
            <a:r>
              <a:rPr lang="en-US" sz="2400" dirty="0"/>
              <a:t>In the above example,</a:t>
            </a:r>
          </a:p>
          <a:p>
            <a:pPr fontAlgn="base"/>
            <a:r>
              <a:rPr lang="en-US" sz="2400" dirty="0"/>
              <a:t>price for car1 can be accessed using car1.price</a:t>
            </a:r>
          </a:p>
          <a:p>
            <a:pPr fontAlgn="base"/>
            <a:r>
              <a:rPr lang="en-US" sz="2400" dirty="0"/>
              <a:t>price for car3 can be accessed using car3-&gt;price</a:t>
            </a:r>
          </a:p>
          <a:p>
            <a:endParaRPr lang="en-US" sz="2400" dirty="0"/>
          </a:p>
        </p:txBody>
      </p:sp>
    </p:spTree>
    <p:extLst>
      <p:ext uri="{BB962C8B-B14F-4D97-AF65-F5344CB8AC3E}">
        <p14:creationId xmlns:p14="http://schemas.microsoft.com/office/powerpoint/2010/main" val="39436524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077200" cy="762000"/>
          </a:xfrm>
        </p:spPr>
        <p:txBody>
          <a:bodyPr/>
          <a:lstStyle/>
          <a:p>
            <a:r>
              <a:rPr lang="en-US" dirty="0" smtClean="0"/>
              <a:t>Example</a:t>
            </a:r>
            <a:endParaRPr lang="en-US" dirty="0"/>
          </a:p>
        </p:txBody>
      </p:sp>
      <p:sp>
        <p:nvSpPr>
          <p:cNvPr id="3" name="Content Placeholder 2"/>
          <p:cNvSpPr>
            <a:spLocks noGrp="1"/>
          </p:cNvSpPr>
          <p:nvPr>
            <p:ph idx="1"/>
          </p:nvPr>
        </p:nvSpPr>
        <p:spPr>
          <a:xfrm>
            <a:off x="457200" y="609600"/>
            <a:ext cx="8229600" cy="4525963"/>
          </a:xfrm>
        </p:spPr>
        <p:txBody>
          <a:bodyPr>
            <a:noAutofit/>
          </a:bodyPr>
          <a:lstStyle/>
          <a:p>
            <a:pPr marL="0" indent="0">
              <a:buNone/>
            </a:pPr>
            <a:r>
              <a:rPr lang="en-US" sz="2400" dirty="0"/>
              <a:t>#include &lt;</a:t>
            </a:r>
            <a:r>
              <a:rPr lang="en-US" sz="2400" dirty="0" err="1"/>
              <a:t>stdio.h</a:t>
            </a:r>
            <a:r>
              <a:rPr lang="en-US" sz="2400" dirty="0"/>
              <a:t>&gt;</a:t>
            </a:r>
          </a:p>
          <a:p>
            <a:pPr marL="0" indent="0">
              <a:buNone/>
            </a:pPr>
            <a:r>
              <a:rPr lang="en-US" sz="2400" dirty="0"/>
              <a:t>union </a:t>
            </a:r>
            <a:r>
              <a:rPr lang="en-US" sz="2400" dirty="0" err="1"/>
              <a:t>unionJob</a:t>
            </a:r>
            <a:endParaRPr lang="en-US" sz="2400" dirty="0"/>
          </a:p>
          <a:p>
            <a:pPr marL="0" indent="0">
              <a:buNone/>
            </a:pPr>
            <a:r>
              <a:rPr lang="en-US" sz="2400" dirty="0"/>
              <a:t>{</a:t>
            </a:r>
          </a:p>
          <a:p>
            <a:pPr marL="0" indent="0">
              <a:buNone/>
            </a:pPr>
            <a:r>
              <a:rPr lang="en-US" sz="2400" dirty="0"/>
              <a:t>   //defining a union</a:t>
            </a:r>
          </a:p>
          <a:p>
            <a:pPr marL="0" indent="0">
              <a:buNone/>
            </a:pPr>
            <a:r>
              <a:rPr lang="en-US" sz="2400" dirty="0"/>
              <a:t>   char name[32];</a:t>
            </a:r>
          </a:p>
          <a:p>
            <a:pPr marL="0" indent="0">
              <a:buNone/>
            </a:pPr>
            <a:r>
              <a:rPr lang="en-US" sz="2400" dirty="0"/>
              <a:t>   float salary;</a:t>
            </a:r>
          </a:p>
          <a:p>
            <a:pPr marL="0" indent="0">
              <a:buNone/>
            </a:pPr>
            <a:r>
              <a:rPr lang="en-US" sz="2400" dirty="0"/>
              <a:t>   </a:t>
            </a:r>
            <a:r>
              <a:rPr lang="en-US" sz="2400" dirty="0" err="1"/>
              <a:t>int</a:t>
            </a:r>
            <a:r>
              <a:rPr lang="en-US" sz="2400" dirty="0"/>
              <a:t> </a:t>
            </a:r>
            <a:r>
              <a:rPr lang="en-US" sz="2400" dirty="0" err="1"/>
              <a:t>workerNo</a:t>
            </a:r>
            <a:r>
              <a:rPr lang="en-US" sz="2400" dirty="0"/>
              <a:t>;</a:t>
            </a:r>
          </a:p>
          <a:p>
            <a:pPr marL="0" indent="0">
              <a:buNone/>
            </a:pPr>
            <a:r>
              <a:rPr lang="en-US" sz="2400" dirty="0"/>
              <a:t>} </a:t>
            </a:r>
            <a:r>
              <a:rPr lang="en-US" sz="2400" dirty="0" err="1"/>
              <a:t>uJob</a:t>
            </a:r>
            <a:r>
              <a:rPr lang="en-US" sz="2400" dirty="0"/>
              <a:t>;</a:t>
            </a:r>
          </a:p>
          <a:p>
            <a:pPr marL="0" indent="0">
              <a:buNone/>
            </a:pPr>
            <a:r>
              <a:rPr lang="en-US" sz="2400" dirty="0" err="1"/>
              <a:t>struct</a:t>
            </a:r>
            <a:r>
              <a:rPr lang="en-US" sz="2400" dirty="0"/>
              <a:t> </a:t>
            </a:r>
            <a:r>
              <a:rPr lang="en-US" sz="2400" dirty="0" err="1"/>
              <a:t>structJob</a:t>
            </a:r>
            <a:endParaRPr lang="en-US" sz="2400" dirty="0"/>
          </a:p>
          <a:p>
            <a:pPr marL="0" indent="0">
              <a:buNone/>
            </a:pPr>
            <a:r>
              <a:rPr lang="en-US" sz="2400" dirty="0"/>
              <a:t>{</a:t>
            </a:r>
          </a:p>
          <a:p>
            <a:pPr marL="0" indent="0">
              <a:buNone/>
            </a:pPr>
            <a:r>
              <a:rPr lang="en-US" sz="2400" dirty="0"/>
              <a:t>   char name[32];</a:t>
            </a:r>
          </a:p>
          <a:p>
            <a:pPr marL="0" indent="0">
              <a:buNone/>
            </a:pPr>
            <a:r>
              <a:rPr lang="en-US" sz="2400" dirty="0"/>
              <a:t>   float salary;</a:t>
            </a:r>
          </a:p>
          <a:p>
            <a:pPr marL="0" indent="0">
              <a:buNone/>
            </a:pPr>
            <a:r>
              <a:rPr lang="en-US" sz="2400" dirty="0"/>
              <a:t>   </a:t>
            </a:r>
            <a:r>
              <a:rPr lang="en-US" sz="2400" dirty="0" err="1"/>
              <a:t>int</a:t>
            </a:r>
            <a:r>
              <a:rPr lang="en-US" sz="2400" dirty="0"/>
              <a:t> </a:t>
            </a:r>
            <a:r>
              <a:rPr lang="en-US" sz="2400" dirty="0" err="1"/>
              <a:t>workerNo</a:t>
            </a:r>
            <a:r>
              <a:rPr lang="en-US" sz="2400" dirty="0"/>
              <a:t>;</a:t>
            </a:r>
          </a:p>
          <a:p>
            <a:pPr marL="0" indent="0">
              <a:buNone/>
            </a:pPr>
            <a:r>
              <a:rPr lang="en-US" sz="2400" dirty="0"/>
              <a:t>} </a:t>
            </a:r>
            <a:r>
              <a:rPr lang="en-US" sz="2400" dirty="0" err="1"/>
              <a:t>sJob</a:t>
            </a:r>
            <a:r>
              <a:rPr lang="en-US" sz="2400" dirty="0" smtClean="0"/>
              <a:t>;</a:t>
            </a:r>
            <a:endParaRPr lang="en-US" sz="2400" dirty="0"/>
          </a:p>
        </p:txBody>
      </p:sp>
    </p:spTree>
    <p:extLst>
      <p:ext uri="{BB962C8B-B14F-4D97-AF65-F5344CB8AC3E}">
        <p14:creationId xmlns:p14="http://schemas.microsoft.com/office/powerpoint/2010/main" val="4084580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err="1"/>
              <a:t>int</a:t>
            </a:r>
            <a:r>
              <a:rPr lang="en-US" sz="2400" dirty="0"/>
              <a:t> main()</a:t>
            </a:r>
          </a:p>
          <a:p>
            <a:pPr marL="0" indent="0">
              <a:buNone/>
            </a:pPr>
            <a:r>
              <a:rPr lang="en-US" sz="2400" dirty="0"/>
              <a:t>{</a:t>
            </a:r>
          </a:p>
          <a:p>
            <a:pPr marL="0" indent="0">
              <a:buNone/>
            </a:pPr>
            <a:r>
              <a:rPr lang="en-US" sz="2400" dirty="0"/>
              <a:t>   </a:t>
            </a:r>
            <a:r>
              <a:rPr lang="en-US" sz="2400" dirty="0" err="1"/>
              <a:t>printf</a:t>
            </a:r>
            <a:r>
              <a:rPr lang="en-US" sz="2400" dirty="0"/>
              <a:t>("size of union = %d bytes", </a:t>
            </a:r>
            <a:r>
              <a:rPr lang="en-US" sz="2400" dirty="0" err="1"/>
              <a:t>sizeof</a:t>
            </a:r>
            <a:r>
              <a:rPr lang="en-US" sz="2400" dirty="0"/>
              <a:t>(</a:t>
            </a:r>
            <a:r>
              <a:rPr lang="en-US" sz="2400" dirty="0" err="1"/>
              <a:t>uJob</a:t>
            </a:r>
            <a:r>
              <a:rPr lang="en-US" sz="2400" dirty="0"/>
              <a:t>));</a:t>
            </a:r>
          </a:p>
          <a:p>
            <a:pPr marL="0" indent="0">
              <a:buNone/>
            </a:pPr>
            <a:r>
              <a:rPr lang="en-US" sz="2400" dirty="0"/>
              <a:t>   </a:t>
            </a:r>
            <a:r>
              <a:rPr lang="en-US" sz="2400" dirty="0" err="1"/>
              <a:t>printf</a:t>
            </a:r>
            <a:r>
              <a:rPr lang="en-US" sz="2400" dirty="0"/>
              <a:t>("\</a:t>
            </a:r>
            <a:r>
              <a:rPr lang="en-US" sz="2400" dirty="0" err="1"/>
              <a:t>nsize</a:t>
            </a:r>
            <a:r>
              <a:rPr lang="en-US" sz="2400" dirty="0"/>
              <a:t> of structure = %d bytes", </a:t>
            </a:r>
            <a:r>
              <a:rPr lang="en-US" sz="2400" dirty="0" err="1"/>
              <a:t>sizeof</a:t>
            </a:r>
            <a:r>
              <a:rPr lang="en-US" sz="2400" dirty="0"/>
              <a:t>(</a:t>
            </a:r>
            <a:r>
              <a:rPr lang="en-US" sz="2400" dirty="0" err="1"/>
              <a:t>sJob</a:t>
            </a:r>
            <a:r>
              <a:rPr lang="en-US" sz="2400" dirty="0"/>
              <a:t>));</a:t>
            </a:r>
          </a:p>
          <a:p>
            <a:pPr marL="0" indent="0">
              <a:buNone/>
            </a:pPr>
            <a:r>
              <a:rPr lang="en-US" sz="2400" dirty="0"/>
              <a:t>   return 0;</a:t>
            </a:r>
          </a:p>
          <a:p>
            <a:pPr marL="0" indent="0">
              <a:buNone/>
            </a:pPr>
            <a:r>
              <a:rPr lang="en-US" sz="2400" dirty="0"/>
              <a:t>}</a:t>
            </a:r>
          </a:p>
          <a:p>
            <a:pPr marL="0" indent="0">
              <a:buNone/>
            </a:pPr>
            <a:endParaRPr lang="en-US" sz="2400" dirty="0"/>
          </a:p>
        </p:txBody>
      </p:sp>
    </p:spTree>
    <p:extLst>
      <p:ext uri="{BB962C8B-B14F-4D97-AF65-F5344CB8AC3E}">
        <p14:creationId xmlns:p14="http://schemas.microsoft.com/office/powerpoint/2010/main" val="42030599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r>
              <a:rPr lang="en-US" sz="2400" b="1" dirty="0"/>
              <a:t>Why this difference in size of union and structure variables?</a:t>
            </a:r>
            <a:endParaRPr lang="en-US" sz="2400" dirty="0"/>
          </a:p>
          <a:p>
            <a:pPr fontAlgn="base"/>
            <a:r>
              <a:rPr lang="en-US" sz="2400" dirty="0"/>
              <a:t>The size of structure variable is 40 bytes. It's because:</a:t>
            </a:r>
          </a:p>
          <a:p>
            <a:pPr fontAlgn="base"/>
            <a:r>
              <a:rPr lang="en-US" sz="2400" dirty="0"/>
              <a:t>size of name[32] is 32 bytes</a:t>
            </a:r>
          </a:p>
          <a:p>
            <a:pPr fontAlgn="base"/>
            <a:r>
              <a:rPr lang="en-US" sz="2400" dirty="0"/>
              <a:t>size of salary is 4 bytes</a:t>
            </a:r>
          </a:p>
          <a:p>
            <a:pPr fontAlgn="base"/>
            <a:r>
              <a:rPr lang="en-US" sz="2400" dirty="0"/>
              <a:t>size of </a:t>
            </a:r>
            <a:r>
              <a:rPr lang="en-US" sz="2400" dirty="0" err="1"/>
              <a:t>workerNo</a:t>
            </a:r>
            <a:r>
              <a:rPr lang="en-US" sz="2400" dirty="0"/>
              <a:t> is 4 bytes</a:t>
            </a:r>
          </a:p>
          <a:p>
            <a:pPr fontAlgn="base"/>
            <a:r>
              <a:rPr lang="en-US" sz="2400" dirty="0"/>
              <a:t>However, the size of union variable is 32 bytes. It's because the size of union variable will always be the size of its largest element. In the above example, the size of largest element (name[32]) is 32 byes.</a:t>
            </a:r>
          </a:p>
          <a:p>
            <a:endParaRPr lang="en-US" sz="2400" dirty="0"/>
          </a:p>
        </p:txBody>
      </p:sp>
    </p:spTree>
    <p:extLst>
      <p:ext uri="{BB962C8B-B14F-4D97-AF65-F5344CB8AC3E}">
        <p14:creationId xmlns:p14="http://schemas.microsoft.com/office/powerpoint/2010/main" val="523667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r>
              <a:rPr lang="en-US" sz="2400" b="1" dirty="0"/>
              <a:t>Only one union member can be accessed at a time</a:t>
            </a:r>
          </a:p>
          <a:p>
            <a:pPr fontAlgn="base"/>
            <a:r>
              <a:rPr lang="en-US" sz="2400" dirty="0"/>
              <a:t>You can access all members of a structure at once as sufficient memory is allocated for all members. However, it's not the case in unions. Let's see an example:</a:t>
            </a:r>
          </a:p>
          <a:p>
            <a:pPr marL="400050" lvl="1" indent="0">
              <a:buNone/>
            </a:pPr>
            <a:r>
              <a:rPr lang="en-US" sz="2400" dirty="0"/>
              <a:t>#include &lt;</a:t>
            </a:r>
            <a:r>
              <a:rPr lang="en-US" sz="2400" dirty="0" err="1"/>
              <a:t>stdio.h</a:t>
            </a:r>
            <a:r>
              <a:rPr lang="en-US" sz="2400" dirty="0"/>
              <a:t>&gt;</a:t>
            </a:r>
          </a:p>
          <a:p>
            <a:pPr marL="400050" lvl="1" indent="0">
              <a:buNone/>
            </a:pPr>
            <a:r>
              <a:rPr lang="en-US" sz="2400" dirty="0"/>
              <a:t>union Job</a:t>
            </a:r>
          </a:p>
          <a:p>
            <a:pPr marL="400050" lvl="1" indent="0">
              <a:buNone/>
            </a:pPr>
            <a:r>
              <a:rPr lang="en-US" sz="2400" dirty="0"/>
              <a:t>{</a:t>
            </a:r>
          </a:p>
          <a:p>
            <a:pPr marL="400050" lvl="1" indent="0">
              <a:buNone/>
            </a:pPr>
            <a:r>
              <a:rPr lang="en-US" sz="2400" dirty="0"/>
              <a:t>   float salary;</a:t>
            </a:r>
          </a:p>
          <a:p>
            <a:pPr marL="400050" lvl="1" indent="0">
              <a:buNone/>
            </a:pPr>
            <a:r>
              <a:rPr lang="en-US" sz="2400" dirty="0"/>
              <a:t>   </a:t>
            </a:r>
            <a:r>
              <a:rPr lang="en-US" sz="2400" dirty="0" err="1"/>
              <a:t>int</a:t>
            </a:r>
            <a:r>
              <a:rPr lang="en-US" sz="2400" dirty="0"/>
              <a:t> </a:t>
            </a:r>
            <a:r>
              <a:rPr lang="en-US" sz="2400" dirty="0" err="1"/>
              <a:t>workerNo</a:t>
            </a:r>
            <a:r>
              <a:rPr lang="en-US" sz="2400" dirty="0"/>
              <a:t>;</a:t>
            </a:r>
          </a:p>
          <a:p>
            <a:pPr marL="400050" lvl="1" indent="0">
              <a:buNone/>
            </a:pPr>
            <a:r>
              <a:rPr lang="en-US" sz="2400" dirty="0"/>
              <a:t>} j</a:t>
            </a:r>
            <a:r>
              <a:rPr lang="en-US" sz="2400" dirty="0" smtClean="0"/>
              <a:t>;</a:t>
            </a:r>
            <a:endParaRPr lang="en-US" sz="2400" dirty="0"/>
          </a:p>
        </p:txBody>
      </p:sp>
    </p:spTree>
    <p:extLst>
      <p:ext uri="{BB962C8B-B14F-4D97-AF65-F5344CB8AC3E}">
        <p14:creationId xmlns:p14="http://schemas.microsoft.com/office/powerpoint/2010/main" val="169279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sz="2400" dirty="0" err="1"/>
              <a:t>int</a:t>
            </a:r>
            <a:r>
              <a:rPr lang="en-US" sz="2400" dirty="0"/>
              <a:t> main()</a:t>
            </a:r>
          </a:p>
          <a:p>
            <a:pPr marL="0" indent="0">
              <a:buNone/>
            </a:pPr>
            <a:r>
              <a:rPr lang="en-US" sz="2400" dirty="0"/>
              <a:t>{</a:t>
            </a:r>
          </a:p>
          <a:p>
            <a:pPr marL="0" indent="0">
              <a:buNone/>
            </a:pPr>
            <a:r>
              <a:rPr lang="en-US" sz="2400" dirty="0"/>
              <a:t>   </a:t>
            </a:r>
            <a:r>
              <a:rPr lang="en-US" sz="2400" dirty="0" err="1"/>
              <a:t>j.salary</a:t>
            </a:r>
            <a:r>
              <a:rPr lang="en-US" sz="2400" dirty="0"/>
              <a:t> = 12.3;</a:t>
            </a:r>
          </a:p>
          <a:p>
            <a:pPr marL="0" indent="0">
              <a:buNone/>
            </a:pPr>
            <a:r>
              <a:rPr lang="en-US" sz="2400" dirty="0"/>
              <a:t>   </a:t>
            </a:r>
            <a:r>
              <a:rPr lang="en-US" sz="2400" dirty="0" err="1"/>
              <a:t>j.workerNo</a:t>
            </a:r>
            <a:r>
              <a:rPr lang="en-US" sz="2400" dirty="0"/>
              <a:t> = 100;</a:t>
            </a:r>
          </a:p>
          <a:p>
            <a:pPr marL="0" indent="0">
              <a:buNone/>
            </a:pPr>
            <a:r>
              <a:rPr lang="en-US" sz="2400" dirty="0"/>
              <a:t>   </a:t>
            </a:r>
            <a:r>
              <a:rPr lang="en-US" sz="2400" dirty="0" err="1"/>
              <a:t>printf</a:t>
            </a:r>
            <a:r>
              <a:rPr lang="en-US" sz="2400" dirty="0"/>
              <a:t>("Salary = %.1f\n", </a:t>
            </a:r>
            <a:r>
              <a:rPr lang="en-US" sz="2400" dirty="0" err="1"/>
              <a:t>j.salary</a:t>
            </a:r>
            <a:r>
              <a:rPr lang="en-US" sz="2400" dirty="0"/>
              <a:t>);</a:t>
            </a:r>
          </a:p>
          <a:p>
            <a:pPr marL="0" indent="0">
              <a:buNone/>
            </a:pPr>
            <a:r>
              <a:rPr lang="en-US" sz="2400" dirty="0"/>
              <a:t>   </a:t>
            </a:r>
            <a:r>
              <a:rPr lang="en-US" sz="2400" dirty="0" err="1"/>
              <a:t>printf</a:t>
            </a:r>
            <a:r>
              <a:rPr lang="en-US" sz="2400" dirty="0"/>
              <a:t>("Number of workers = %d", </a:t>
            </a:r>
            <a:r>
              <a:rPr lang="en-US" sz="2400" dirty="0" err="1"/>
              <a:t>j.workerNo</a:t>
            </a:r>
            <a:r>
              <a:rPr lang="en-US" sz="2400" dirty="0"/>
              <a:t>);</a:t>
            </a:r>
          </a:p>
          <a:p>
            <a:pPr marL="0" indent="0">
              <a:buNone/>
            </a:pPr>
            <a:r>
              <a:rPr lang="en-US" sz="2400" dirty="0"/>
              <a:t>   return 0;</a:t>
            </a:r>
          </a:p>
          <a:p>
            <a:pPr marL="0" indent="0">
              <a:buNone/>
            </a:pPr>
            <a:r>
              <a:rPr lang="en-US" sz="2400" dirty="0"/>
              <a:t>}</a:t>
            </a:r>
          </a:p>
          <a:p>
            <a:pPr marL="0" indent="0">
              <a:buNone/>
            </a:pPr>
            <a:r>
              <a:rPr lang="en-US" sz="2400" dirty="0" smtClean="0"/>
              <a:t>Output:</a:t>
            </a:r>
          </a:p>
          <a:p>
            <a:pPr marL="0" indent="0">
              <a:buNone/>
            </a:pPr>
            <a:r>
              <a:rPr lang="en-US" sz="2400" dirty="0"/>
              <a:t>Salary = 0.0 </a:t>
            </a:r>
            <a:endParaRPr lang="en-US" sz="2400" dirty="0" smtClean="0"/>
          </a:p>
          <a:p>
            <a:pPr marL="0" indent="0">
              <a:buNone/>
            </a:pPr>
            <a:r>
              <a:rPr lang="en-US" sz="2400" dirty="0" smtClean="0"/>
              <a:t>Number </a:t>
            </a:r>
            <a:r>
              <a:rPr lang="en-US" sz="2400" dirty="0"/>
              <a:t>of workers = 100</a:t>
            </a:r>
          </a:p>
        </p:txBody>
      </p:sp>
    </p:spTree>
    <p:extLst>
      <p:ext uri="{BB962C8B-B14F-4D97-AF65-F5344CB8AC3E}">
        <p14:creationId xmlns:p14="http://schemas.microsoft.com/office/powerpoint/2010/main" val="34208788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Create structure </a:t>
            </a:r>
            <a:r>
              <a:rPr lang="en-US" b="1" dirty="0" smtClean="0"/>
              <a:t>variable</a:t>
            </a:r>
            <a:endParaRPr lang="en-US" dirty="0"/>
          </a:p>
        </p:txBody>
      </p:sp>
      <p:sp>
        <p:nvSpPr>
          <p:cNvPr id="3" name="Content Placeholder 2"/>
          <p:cNvSpPr>
            <a:spLocks noGrp="1"/>
          </p:cNvSpPr>
          <p:nvPr>
            <p:ph idx="1"/>
          </p:nvPr>
        </p:nvSpPr>
        <p:spPr>
          <a:xfrm>
            <a:off x="457200" y="1143000"/>
            <a:ext cx="8229600" cy="4525963"/>
          </a:xfrm>
        </p:spPr>
        <p:txBody>
          <a:bodyPr>
            <a:noAutofit/>
          </a:bodyPr>
          <a:lstStyle/>
          <a:p>
            <a:pPr fontAlgn="base"/>
            <a:r>
              <a:rPr lang="en-US" sz="2200" dirty="0" smtClean="0"/>
              <a:t>When </a:t>
            </a:r>
            <a:r>
              <a:rPr lang="en-US" sz="2200" dirty="0"/>
              <a:t>a structure is defined, it creates a user-defined type. However, no storage or memory is allocated. To allocate memory of a given structure type and work with it, we need to create variables. </a:t>
            </a:r>
          </a:p>
          <a:p>
            <a:pPr marL="400050" lvl="1" indent="0">
              <a:buNone/>
            </a:pPr>
            <a:r>
              <a:rPr lang="en-US" sz="2200" dirty="0" err="1" smtClean="0"/>
              <a:t>struct</a:t>
            </a:r>
            <a:r>
              <a:rPr lang="en-US" sz="2200" dirty="0" smtClean="0"/>
              <a:t> </a:t>
            </a:r>
            <a:r>
              <a:rPr lang="en-US" sz="2200" dirty="0"/>
              <a:t>Person</a:t>
            </a:r>
          </a:p>
          <a:p>
            <a:pPr marL="400050" lvl="1" indent="0">
              <a:buNone/>
            </a:pPr>
            <a:r>
              <a:rPr lang="en-US" sz="2200" dirty="0"/>
              <a:t>{</a:t>
            </a:r>
          </a:p>
          <a:p>
            <a:pPr marL="400050" lvl="1" indent="0">
              <a:buNone/>
            </a:pPr>
            <a:r>
              <a:rPr lang="en-US" sz="2200" dirty="0"/>
              <a:t>    char name[50];</a:t>
            </a:r>
          </a:p>
          <a:p>
            <a:pPr marL="400050" lvl="1" indent="0">
              <a:buNone/>
            </a:pPr>
            <a:r>
              <a:rPr lang="en-US" sz="2200" dirty="0"/>
              <a:t>    </a:t>
            </a:r>
            <a:r>
              <a:rPr lang="en-US" sz="2200" dirty="0" err="1"/>
              <a:t>int</a:t>
            </a:r>
            <a:r>
              <a:rPr lang="en-US" sz="2200" dirty="0"/>
              <a:t> </a:t>
            </a:r>
            <a:r>
              <a:rPr lang="en-US" sz="2200" dirty="0" err="1"/>
              <a:t>citNo</a:t>
            </a:r>
            <a:r>
              <a:rPr lang="en-US" sz="2200" dirty="0"/>
              <a:t>;</a:t>
            </a:r>
          </a:p>
          <a:p>
            <a:pPr marL="400050" lvl="1" indent="0">
              <a:buNone/>
            </a:pPr>
            <a:r>
              <a:rPr lang="en-US" sz="2200" dirty="0"/>
              <a:t>    float salary;</a:t>
            </a:r>
          </a:p>
          <a:p>
            <a:pPr marL="400050" lvl="1" indent="0">
              <a:buNone/>
            </a:pPr>
            <a:r>
              <a:rPr lang="en-US" sz="2200" dirty="0" smtClean="0"/>
              <a:t>}</a:t>
            </a:r>
            <a:endParaRPr lang="en-US" sz="2200" dirty="0"/>
          </a:p>
          <a:p>
            <a:pPr marL="400050" lvl="1" indent="0">
              <a:buNone/>
            </a:pPr>
            <a:r>
              <a:rPr lang="en-US" sz="2200" dirty="0"/>
              <a:t>v</a:t>
            </a:r>
            <a:r>
              <a:rPr lang="en-US" sz="2200" dirty="0" smtClean="0"/>
              <a:t>oid main</a:t>
            </a:r>
            <a:r>
              <a:rPr lang="en-US" sz="2200" dirty="0"/>
              <a:t>()</a:t>
            </a:r>
          </a:p>
          <a:p>
            <a:pPr marL="400050" lvl="1" indent="0">
              <a:buNone/>
            </a:pPr>
            <a:r>
              <a:rPr lang="en-US" sz="2200" dirty="0"/>
              <a:t>{</a:t>
            </a:r>
          </a:p>
          <a:p>
            <a:pPr marL="400050" lvl="1" indent="0">
              <a:buNone/>
            </a:pPr>
            <a:r>
              <a:rPr lang="en-US" sz="2200" dirty="0"/>
              <a:t>    </a:t>
            </a:r>
            <a:r>
              <a:rPr lang="en-US" sz="2200" dirty="0" err="1"/>
              <a:t>struct</a:t>
            </a:r>
            <a:r>
              <a:rPr lang="en-US" sz="2200" dirty="0"/>
              <a:t> Person person1, person2, p[20];</a:t>
            </a:r>
          </a:p>
          <a:p>
            <a:pPr marL="400050" lvl="1" indent="0">
              <a:buNone/>
            </a:pPr>
            <a:r>
              <a:rPr lang="en-US" sz="2200" dirty="0" smtClean="0"/>
              <a:t>}</a:t>
            </a:r>
            <a:endParaRPr lang="en-US" sz="2200" dirty="0"/>
          </a:p>
        </p:txBody>
      </p:sp>
    </p:spTree>
    <p:extLst>
      <p:ext uri="{BB962C8B-B14F-4D97-AF65-F5344CB8AC3E}">
        <p14:creationId xmlns:p14="http://schemas.microsoft.com/office/powerpoint/2010/main" val="216410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p:txBody>
          <a:bodyPr>
            <a:normAutofit/>
          </a:bodyPr>
          <a:lstStyle/>
          <a:p>
            <a:r>
              <a:rPr lang="en-US" sz="2400" dirty="0"/>
              <a:t>Another way of creating a structure variable is</a:t>
            </a:r>
            <a:endParaRPr lang="en-US" sz="2400" dirty="0" smtClean="0"/>
          </a:p>
          <a:p>
            <a:pPr marL="400050" lvl="1" indent="0">
              <a:buNone/>
            </a:pPr>
            <a:r>
              <a:rPr lang="en-US" sz="2400" dirty="0" err="1" smtClean="0"/>
              <a:t>struct</a:t>
            </a:r>
            <a:r>
              <a:rPr lang="en-US" sz="2400" dirty="0" smtClean="0"/>
              <a:t> </a:t>
            </a:r>
            <a:r>
              <a:rPr lang="en-US" sz="2400" dirty="0"/>
              <a:t>Person</a:t>
            </a:r>
          </a:p>
          <a:p>
            <a:pPr marL="400050" lvl="1" indent="0">
              <a:buNone/>
            </a:pPr>
            <a:r>
              <a:rPr lang="en-US" sz="2400" dirty="0"/>
              <a:t>{</a:t>
            </a:r>
          </a:p>
          <a:p>
            <a:pPr marL="400050" lvl="1" indent="0">
              <a:buNone/>
            </a:pPr>
            <a:r>
              <a:rPr lang="en-US" sz="2400" dirty="0"/>
              <a:t>    char name[50];</a:t>
            </a:r>
          </a:p>
          <a:p>
            <a:pPr marL="400050" lvl="1" indent="0">
              <a:buNone/>
            </a:pPr>
            <a:r>
              <a:rPr lang="en-US" sz="2400" dirty="0"/>
              <a:t>    </a:t>
            </a:r>
            <a:r>
              <a:rPr lang="en-US" sz="2400" dirty="0" err="1"/>
              <a:t>int</a:t>
            </a:r>
            <a:r>
              <a:rPr lang="en-US" sz="2400" dirty="0"/>
              <a:t> </a:t>
            </a:r>
            <a:r>
              <a:rPr lang="en-US" sz="2400" dirty="0" err="1"/>
              <a:t>citNo</a:t>
            </a:r>
            <a:r>
              <a:rPr lang="en-US" sz="2400" dirty="0"/>
              <a:t>;</a:t>
            </a:r>
          </a:p>
          <a:p>
            <a:pPr marL="400050" lvl="1" indent="0">
              <a:buNone/>
            </a:pPr>
            <a:r>
              <a:rPr lang="en-US" sz="2400" dirty="0"/>
              <a:t>    float salary;</a:t>
            </a:r>
          </a:p>
          <a:p>
            <a:pPr marL="400050" lvl="1" indent="0">
              <a:buNone/>
            </a:pPr>
            <a:r>
              <a:rPr lang="en-US" sz="2400" dirty="0"/>
              <a:t>} person1, person2, p[20];</a:t>
            </a:r>
          </a:p>
        </p:txBody>
      </p:sp>
    </p:spTree>
    <p:extLst>
      <p:ext uri="{BB962C8B-B14F-4D97-AF65-F5344CB8AC3E}">
        <p14:creationId xmlns:p14="http://schemas.microsoft.com/office/powerpoint/2010/main" val="22418732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Access members of a structure</a:t>
            </a:r>
            <a:r>
              <a:rPr lang="en-US" b="1" dirty="0" smtClean="0"/>
              <a:t>?</a:t>
            </a:r>
            <a:endParaRPr lang="en-US" dirty="0"/>
          </a:p>
        </p:txBody>
      </p:sp>
      <p:sp>
        <p:nvSpPr>
          <p:cNvPr id="3" name="Content Placeholder 2"/>
          <p:cNvSpPr>
            <a:spLocks noGrp="1"/>
          </p:cNvSpPr>
          <p:nvPr>
            <p:ph idx="1"/>
          </p:nvPr>
        </p:nvSpPr>
        <p:spPr/>
        <p:txBody>
          <a:bodyPr>
            <a:normAutofit/>
          </a:bodyPr>
          <a:lstStyle/>
          <a:p>
            <a:pPr fontAlgn="base"/>
            <a:r>
              <a:rPr lang="en-US" sz="2400" dirty="0" smtClean="0"/>
              <a:t>There </a:t>
            </a:r>
            <a:r>
              <a:rPr lang="en-US" sz="2400" dirty="0"/>
              <a:t>are two types of operators used for accessing members of a structure.</a:t>
            </a:r>
          </a:p>
          <a:p>
            <a:pPr fontAlgn="base"/>
            <a:r>
              <a:rPr lang="en-US" sz="2400" dirty="0"/>
              <a:t>Member operator(.)</a:t>
            </a:r>
          </a:p>
          <a:p>
            <a:pPr fontAlgn="base"/>
            <a:r>
              <a:rPr lang="en-US" sz="2400" dirty="0"/>
              <a:t>Structure pointer operator(-&gt;) (will be discussed in structure and pointers)</a:t>
            </a:r>
          </a:p>
          <a:p>
            <a:pPr fontAlgn="base"/>
            <a:r>
              <a:rPr lang="en-US" sz="2400" dirty="0"/>
              <a:t>Suppose, you want to access salary of person2. Here's how you can do it:</a:t>
            </a:r>
          </a:p>
          <a:p>
            <a:r>
              <a:rPr lang="en-US" sz="2400" dirty="0"/>
              <a:t>person2.salary</a:t>
            </a:r>
          </a:p>
        </p:txBody>
      </p:sp>
    </p:spTree>
    <p:extLst>
      <p:ext uri="{BB962C8B-B14F-4D97-AF65-F5344CB8AC3E}">
        <p14:creationId xmlns:p14="http://schemas.microsoft.com/office/powerpoint/2010/main" val="32785868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Program to add two distances which is in feet and inches</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#include &lt;</a:t>
            </a:r>
            <a:r>
              <a:rPr lang="en-US" dirty="0" err="1"/>
              <a:t>stdio.h</a:t>
            </a:r>
            <a:r>
              <a:rPr lang="en-US" dirty="0"/>
              <a:t>&gt;</a:t>
            </a:r>
          </a:p>
          <a:p>
            <a:pPr marL="0" indent="0">
              <a:buNone/>
            </a:pPr>
            <a:r>
              <a:rPr lang="en-US" dirty="0" err="1"/>
              <a:t>struct</a:t>
            </a:r>
            <a:r>
              <a:rPr lang="en-US" dirty="0"/>
              <a:t> Distance</a:t>
            </a:r>
          </a:p>
          <a:p>
            <a:pPr marL="0" indent="0">
              <a:buNone/>
            </a:pPr>
            <a:r>
              <a:rPr lang="en-US" dirty="0"/>
              <a:t>{</a:t>
            </a:r>
          </a:p>
          <a:p>
            <a:pPr marL="0" indent="0">
              <a:buNone/>
            </a:pPr>
            <a:r>
              <a:rPr lang="en-US" dirty="0"/>
              <a:t>    </a:t>
            </a:r>
            <a:r>
              <a:rPr lang="en-US" dirty="0" err="1"/>
              <a:t>int</a:t>
            </a:r>
            <a:r>
              <a:rPr lang="en-US" dirty="0"/>
              <a:t> feet;</a:t>
            </a:r>
          </a:p>
          <a:p>
            <a:pPr marL="0" indent="0">
              <a:buNone/>
            </a:pPr>
            <a:r>
              <a:rPr lang="en-US" dirty="0"/>
              <a:t>    float inch;</a:t>
            </a:r>
          </a:p>
          <a:p>
            <a:pPr marL="0" indent="0">
              <a:buNone/>
            </a:pPr>
            <a:r>
              <a:rPr lang="en-US" dirty="0"/>
              <a:t>} dist1, dist2, sum;</a:t>
            </a:r>
          </a:p>
          <a:p>
            <a:pPr marL="0" indent="0">
              <a:buNone/>
            </a:pPr>
            <a:r>
              <a:rPr lang="en-US" dirty="0"/>
              <a:t>void main()</a:t>
            </a:r>
          </a:p>
          <a:p>
            <a:pPr marL="0" indent="0">
              <a:buNone/>
            </a:pPr>
            <a:r>
              <a:rPr lang="en-US" dirty="0"/>
              <a:t>{</a:t>
            </a:r>
          </a:p>
          <a:p>
            <a:pPr marL="0" indent="0">
              <a:buNone/>
            </a:pPr>
            <a:r>
              <a:rPr lang="en-US" dirty="0"/>
              <a:t>    </a:t>
            </a:r>
            <a:r>
              <a:rPr lang="en-US" dirty="0" err="1"/>
              <a:t>printf</a:t>
            </a:r>
            <a:r>
              <a:rPr lang="en-US" dirty="0"/>
              <a:t>("1st distance\n");</a:t>
            </a:r>
          </a:p>
          <a:p>
            <a:pPr marL="0" indent="0">
              <a:buNone/>
            </a:pPr>
            <a:r>
              <a:rPr lang="en-US" dirty="0"/>
              <a:t>    </a:t>
            </a:r>
            <a:endParaRPr lang="en-US" dirty="0" smtClean="0"/>
          </a:p>
          <a:p>
            <a:pPr marL="0" indent="0">
              <a:buNone/>
            </a:pPr>
            <a:r>
              <a:rPr lang="en-US" dirty="0" smtClean="0"/>
              <a:t>    </a:t>
            </a:r>
            <a:r>
              <a:rPr lang="en-US" dirty="0" err="1" smtClean="0"/>
              <a:t>printf</a:t>
            </a:r>
            <a:r>
              <a:rPr lang="en-US" dirty="0"/>
              <a:t>("Enter feet: ");</a:t>
            </a:r>
          </a:p>
          <a:p>
            <a:pPr marL="0" indent="0">
              <a:buNone/>
            </a:pPr>
            <a:r>
              <a:rPr lang="en-US" dirty="0"/>
              <a:t>    </a:t>
            </a:r>
            <a:r>
              <a:rPr lang="en-US" dirty="0" err="1" smtClean="0"/>
              <a:t>scanf</a:t>
            </a:r>
            <a:r>
              <a:rPr lang="en-US" dirty="0"/>
              <a:t>("%d", &amp;dist1.feet);</a:t>
            </a:r>
          </a:p>
          <a:p>
            <a:pPr marL="0" indent="0">
              <a:buNone/>
            </a:pPr>
            <a:r>
              <a:rPr lang="en-US" dirty="0"/>
              <a:t>    </a:t>
            </a:r>
            <a:endParaRPr lang="en-US" dirty="0" smtClean="0"/>
          </a:p>
        </p:txBody>
      </p:sp>
    </p:spTree>
    <p:extLst>
      <p:ext uri="{BB962C8B-B14F-4D97-AF65-F5344CB8AC3E}">
        <p14:creationId xmlns:p14="http://schemas.microsoft.com/office/powerpoint/2010/main" val="16829194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    </a:t>
            </a:r>
            <a:r>
              <a:rPr lang="en-US" sz="2400" dirty="0" err="1" smtClean="0"/>
              <a:t>printf</a:t>
            </a:r>
            <a:r>
              <a:rPr lang="en-US" sz="2400" dirty="0"/>
              <a:t>("Enter inch: ");</a:t>
            </a:r>
          </a:p>
          <a:p>
            <a:pPr marL="0" indent="0">
              <a:buNone/>
            </a:pPr>
            <a:r>
              <a:rPr lang="en-US" sz="2400" dirty="0"/>
              <a:t>    </a:t>
            </a:r>
            <a:r>
              <a:rPr lang="en-US" sz="2400" dirty="0" err="1"/>
              <a:t>scanf</a:t>
            </a:r>
            <a:r>
              <a:rPr lang="en-US" sz="2400" dirty="0"/>
              <a:t>("%f", &amp;dist1.inch);</a:t>
            </a:r>
          </a:p>
          <a:p>
            <a:pPr marL="0" indent="0">
              <a:buNone/>
            </a:pPr>
            <a:r>
              <a:rPr lang="en-US" sz="2400" dirty="0"/>
              <a:t>   </a:t>
            </a:r>
          </a:p>
          <a:p>
            <a:pPr marL="0" indent="0">
              <a:buNone/>
            </a:pPr>
            <a:r>
              <a:rPr lang="en-US" sz="2400" dirty="0"/>
              <a:t> </a:t>
            </a:r>
            <a:r>
              <a:rPr lang="en-US" sz="2400" dirty="0" smtClean="0"/>
              <a:t>   </a:t>
            </a:r>
            <a:r>
              <a:rPr lang="en-US" sz="2400" dirty="0" err="1" smtClean="0"/>
              <a:t>printf</a:t>
            </a:r>
            <a:r>
              <a:rPr lang="en-US" sz="2400" dirty="0"/>
              <a:t>("2nd distance\n");</a:t>
            </a:r>
          </a:p>
          <a:p>
            <a:pPr marL="0" indent="0">
              <a:buNone/>
            </a:pPr>
            <a:r>
              <a:rPr lang="en-US" sz="2400" dirty="0"/>
              <a:t>    </a:t>
            </a:r>
          </a:p>
          <a:p>
            <a:pPr marL="0" indent="0">
              <a:buNone/>
            </a:pPr>
            <a:r>
              <a:rPr lang="en-US" sz="2400" dirty="0" smtClean="0"/>
              <a:t>    </a:t>
            </a:r>
            <a:r>
              <a:rPr lang="en-US" sz="2400" dirty="0" err="1" smtClean="0"/>
              <a:t>printf</a:t>
            </a:r>
            <a:r>
              <a:rPr lang="en-US" sz="2400" dirty="0"/>
              <a:t>("Enter feet: ");</a:t>
            </a:r>
          </a:p>
          <a:p>
            <a:pPr marL="0" indent="0">
              <a:buNone/>
            </a:pPr>
            <a:r>
              <a:rPr lang="en-US" sz="2400" dirty="0"/>
              <a:t>    </a:t>
            </a:r>
            <a:r>
              <a:rPr lang="en-US" sz="2400" dirty="0" err="1"/>
              <a:t>scanf</a:t>
            </a:r>
            <a:r>
              <a:rPr lang="en-US" sz="2400" dirty="0"/>
              <a:t>("%d", &amp;dist2.feet);</a:t>
            </a:r>
          </a:p>
          <a:p>
            <a:pPr marL="0" indent="0">
              <a:buNone/>
            </a:pPr>
            <a:r>
              <a:rPr lang="en-US" sz="2400" dirty="0"/>
              <a:t>   </a:t>
            </a:r>
          </a:p>
          <a:p>
            <a:pPr marL="0" indent="0">
              <a:buNone/>
            </a:pPr>
            <a:r>
              <a:rPr lang="en-US" sz="2400" dirty="0" smtClean="0"/>
              <a:t>    </a:t>
            </a:r>
            <a:r>
              <a:rPr lang="en-US" sz="2400" dirty="0" err="1"/>
              <a:t>printf</a:t>
            </a:r>
            <a:r>
              <a:rPr lang="en-US" sz="2400" dirty="0"/>
              <a:t>("Enter inch: ");</a:t>
            </a:r>
          </a:p>
          <a:p>
            <a:pPr marL="0" indent="0">
              <a:buNone/>
            </a:pPr>
            <a:r>
              <a:rPr lang="en-US" sz="2400" dirty="0"/>
              <a:t>    </a:t>
            </a:r>
            <a:r>
              <a:rPr lang="en-US" sz="2400" dirty="0" err="1"/>
              <a:t>scanf</a:t>
            </a:r>
            <a:r>
              <a:rPr lang="en-US" sz="2400" dirty="0"/>
              <a:t>("%f", &amp;dist2.inch);</a:t>
            </a:r>
          </a:p>
          <a:p>
            <a:pPr marL="0" indent="0">
              <a:buNone/>
            </a:pPr>
            <a:endParaRPr lang="en-US" sz="2400" dirty="0"/>
          </a:p>
        </p:txBody>
      </p:sp>
    </p:spTree>
    <p:extLst>
      <p:ext uri="{BB962C8B-B14F-4D97-AF65-F5344CB8AC3E}">
        <p14:creationId xmlns:p14="http://schemas.microsoft.com/office/powerpoint/2010/main" val="32757676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731</TotalTime>
  <Words>1961</Words>
  <Application>Microsoft Office PowerPoint</Application>
  <PresentationFormat>On-screen Show (4:3)</PresentationFormat>
  <Paragraphs>481</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Unit 9</vt:lpstr>
      <vt:lpstr>Introduction</vt:lpstr>
      <vt:lpstr>How to define a structure?</vt:lpstr>
      <vt:lpstr>Example</vt:lpstr>
      <vt:lpstr>Create structure variable</vt:lpstr>
      <vt:lpstr>PowerPoint Presentation</vt:lpstr>
      <vt:lpstr>How to Access members of a structure?</vt:lpstr>
      <vt:lpstr>Program to add two distances which is in feet and inches</vt:lpstr>
      <vt:lpstr>PowerPoint Presentation</vt:lpstr>
      <vt:lpstr>PowerPoint Presentation</vt:lpstr>
      <vt:lpstr>Structure array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Structure and Function</vt:lpstr>
      <vt:lpstr>PowerPoint Presentation</vt:lpstr>
      <vt:lpstr>C Structure and Function</vt:lpstr>
      <vt:lpstr>PowerPoint Presentation</vt:lpstr>
      <vt:lpstr>PowerPoint Presentation</vt:lpstr>
      <vt:lpstr>Returning structure from a function</vt:lpstr>
      <vt:lpstr>PowerPoint Presentation</vt:lpstr>
      <vt:lpstr>PowerPoint Presentation</vt:lpstr>
      <vt:lpstr>C Programming Structure and Pointer</vt:lpstr>
      <vt:lpstr>Example</vt:lpstr>
      <vt:lpstr>PowerPoint Presentation</vt:lpstr>
      <vt:lpstr>PowerPoint Presentation</vt:lpstr>
      <vt:lpstr>Passing structure reference</vt:lpstr>
      <vt:lpstr>PowerPoint Presentation</vt:lpstr>
      <vt:lpstr>Nested Structure</vt:lpstr>
      <vt:lpstr>Example of separate structure</vt:lpstr>
      <vt:lpstr>PowerPoint Presentation</vt:lpstr>
      <vt:lpstr>PowerPoint Presentation</vt:lpstr>
      <vt:lpstr>Embedded Nested Structure</vt:lpstr>
      <vt:lpstr>Union</vt:lpstr>
      <vt:lpstr>Create union variables</vt:lpstr>
      <vt:lpstr>Another way</vt:lpstr>
      <vt:lpstr>How to access members of a union?</vt:lpstr>
      <vt:lpstr>Example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Ujjwol Shakya</dc:creator>
  <cp:lastModifiedBy>USER</cp:lastModifiedBy>
  <cp:revision>225</cp:revision>
  <dcterms:created xsi:type="dcterms:W3CDTF">2006-08-16T00:00:00Z</dcterms:created>
  <dcterms:modified xsi:type="dcterms:W3CDTF">2022-06-19T05:05:56Z</dcterms:modified>
</cp:coreProperties>
</file>