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45"/>
  </p:notesMasterIdLst>
  <p:sldIdLst>
    <p:sldId id="256" r:id="rId2"/>
    <p:sldId id="344" r:id="rId3"/>
    <p:sldId id="397" r:id="rId4"/>
    <p:sldId id="398" r:id="rId5"/>
    <p:sldId id="360" r:id="rId6"/>
    <p:sldId id="361" r:id="rId7"/>
    <p:sldId id="350" r:id="rId8"/>
    <p:sldId id="355" r:id="rId9"/>
    <p:sldId id="356" r:id="rId10"/>
    <p:sldId id="358" r:id="rId11"/>
    <p:sldId id="368" r:id="rId12"/>
    <p:sldId id="363" r:id="rId13"/>
    <p:sldId id="342" r:id="rId14"/>
    <p:sldId id="364" r:id="rId15"/>
    <p:sldId id="365" r:id="rId16"/>
    <p:sldId id="257" r:id="rId17"/>
    <p:sldId id="396" r:id="rId18"/>
    <p:sldId id="362" r:id="rId19"/>
    <p:sldId id="374" r:id="rId20"/>
    <p:sldId id="366" r:id="rId21"/>
    <p:sldId id="371" r:id="rId22"/>
    <p:sldId id="367" r:id="rId23"/>
    <p:sldId id="372" r:id="rId24"/>
    <p:sldId id="351" r:id="rId25"/>
    <p:sldId id="393" r:id="rId26"/>
    <p:sldId id="347" r:id="rId27"/>
    <p:sldId id="369" r:id="rId28"/>
    <p:sldId id="370" r:id="rId29"/>
    <p:sldId id="373" r:id="rId30"/>
    <p:sldId id="376" r:id="rId31"/>
    <p:sldId id="377" r:id="rId32"/>
    <p:sldId id="382" r:id="rId33"/>
    <p:sldId id="383" r:id="rId34"/>
    <p:sldId id="385" r:id="rId35"/>
    <p:sldId id="388" r:id="rId36"/>
    <p:sldId id="390" r:id="rId37"/>
    <p:sldId id="387" r:id="rId38"/>
    <p:sldId id="386" r:id="rId39"/>
    <p:sldId id="392" r:id="rId40"/>
    <p:sldId id="378" r:id="rId41"/>
    <p:sldId id="379" r:id="rId42"/>
    <p:sldId id="394" r:id="rId43"/>
    <p:sldId id="395"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807322-45E4-4B2E-8902-C10ECF7B19FB}">
  <a:tblStyle styleId="{73807322-45E4-4B2E-8902-C10ECF7B19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679"/>
  </p:normalViewPr>
  <p:slideViewPr>
    <p:cSldViewPr snapToGrid="0">
      <p:cViewPr varScale="1">
        <p:scale>
          <a:sx n="142" d="100"/>
          <a:sy n="142" d="100"/>
        </p:scale>
        <p:origin x="105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886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48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53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17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22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278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514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567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02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741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120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120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918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348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291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98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08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6320de4b7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6320de4b7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4781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05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83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546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78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204670">
            <a:off x="851406" y="522992"/>
            <a:ext cx="7311366" cy="4103675"/>
            <a:chOff x="238125" y="847975"/>
            <a:chExt cx="7143400" cy="4009400"/>
          </a:xfrm>
        </p:grpSpPr>
        <p:sp>
          <p:nvSpPr>
            <p:cNvPr id="10" name="Google Shape;10;p2"/>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956058" y="542208"/>
            <a:ext cx="7231978" cy="4059117"/>
            <a:chOff x="238125" y="847975"/>
            <a:chExt cx="7143400" cy="4009400"/>
          </a:xfrm>
        </p:grpSpPr>
        <p:sp>
          <p:nvSpPr>
            <p:cNvPr id="41" name="Google Shape;41;p2"/>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txBox="1">
            <a:spLocks noGrp="1"/>
          </p:cNvSpPr>
          <p:nvPr>
            <p:ph type="ctrTitle"/>
          </p:nvPr>
        </p:nvSpPr>
        <p:spPr>
          <a:xfrm rot="950">
            <a:off x="2943300" y="1260050"/>
            <a:ext cx="3257400" cy="1494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Paytone One"/>
              <a:buNone/>
              <a:defRPr sz="4500" b="0">
                <a:solidFill>
                  <a:schemeClr val="accent1"/>
                </a:solidFill>
                <a:latin typeface="Chelsea Market"/>
                <a:ea typeface="Chelsea Market"/>
                <a:cs typeface="Chelsea Market"/>
                <a:sym typeface="Chelsea Market"/>
              </a:defRPr>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72" name="Google Shape;72;p2"/>
          <p:cNvSpPr txBox="1">
            <a:spLocks noGrp="1"/>
          </p:cNvSpPr>
          <p:nvPr>
            <p:ph type="subTitle" idx="1"/>
          </p:nvPr>
        </p:nvSpPr>
        <p:spPr>
          <a:xfrm rot="1327">
            <a:off x="3017300" y="2994525"/>
            <a:ext cx="3109200" cy="83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Archivo"/>
              <a:buNone/>
              <a:defRPr sz="2400"/>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grpSp>
        <p:nvGrpSpPr>
          <p:cNvPr id="113" name="Google Shape;113;p5"/>
          <p:cNvGrpSpPr/>
          <p:nvPr/>
        </p:nvGrpSpPr>
        <p:grpSpPr>
          <a:xfrm>
            <a:off x="603816" y="344530"/>
            <a:ext cx="7936317" cy="4454443"/>
            <a:chOff x="238125" y="847975"/>
            <a:chExt cx="7143400" cy="4009400"/>
          </a:xfrm>
        </p:grpSpPr>
        <p:sp>
          <p:nvSpPr>
            <p:cNvPr id="114" name="Google Shape;114;p5"/>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5"/>
          <p:cNvSpPr txBox="1">
            <a:spLocks noGrp="1"/>
          </p:cNvSpPr>
          <p:nvPr>
            <p:ph type="ctrTitle"/>
          </p:nvPr>
        </p:nvSpPr>
        <p:spPr>
          <a:xfrm flipH="1">
            <a:off x="5378649" y="2073232"/>
            <a:ext cx="1775700" cy="4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5"/>
          <p:cNvSpPr txBox="1">
            <a:spLocks noGrp="1"/>
          </p:cNvSpPr>
          <p:nvPr>
            <p:ph type="subTitle" idx="1"/>
          </p:nvPr>
        </p:nvSpPr>
        <p:spPr>
          <a:xfrm flipH="1">
            <a:off x="4841900" y="2779674"/>
            <a:ext cx="2849100" cy="9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6" name="Google Shape;146;p5"/>
          <p:cNvSpPr txBox="1">
            <a:spLocks noGrp="1"/>
          </p:cNvSpPr>
          <p:nvPr>
            <p:ph type="ctrTitle" idx="2"/>
          </p:nvPr>
        </p:nvSpPr>
        <p:spPr>
          <a:xfrm flipH="1">
            <a:off x="1953004" y="2073226"/>
            <a:ext cx="1817700" cy="45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b="0">
                <a:latin typeface="Chelsea Market"/>
                <a:ea typeface="Chelsea Market"/>
                <a:cs typeface="Chelsea Market"/>
                <a:sym typeface="Chelsea Market"/>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7" name="Google Shape;147;p5"/>
          <p:cNvSpPr txBox="1">
            <a:spLocks noGrp="1"/>
          </p:cNvSpPr>
          <p:nvPr>
            <p:ph type="subTitle" idx="3"/>
          </p:nvPr>
        </p:nvSpPr>
        <p:spPr>
          <a:xfrm flipH="1">
            <a:off x="1437300" y="2779685"/>
            <a:ext cx="2849100" cy="9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48" name="Google Shape;148;p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2"/>
        <p:cNvGrpSpPr/>
        <p:nvPr/>
      </p:nvGrpSpPr>
      <p:grpSpPr>
        <a:xfrm>
          <a:off x="0" y="0"/>
          <a:ext cx="0" cy="0"/>
          <a:chOff x="0" y="0"/>
          <a:chExt cx="0" cy="0"/>
        </a:xfrm>
      </p:grpSpPr>
      <p:grpSp>
        <p:nvGrpSpPr>
          <p:cNvPr id="183" name="Google Shape;183;p7"/>
          <p:cNvGrpSpPr/>
          <p:nvPr/>
        </p:nvGrpSpPr>
        <p:grpSpPr>
          <a:xfrm>
            <a:off x="603841" y="344530"/>
            <a:ext cx="7936317" cy="4454443"/>
            <a:chOff x="238125" y="847975"/>
            <a:chExt cx="7143400" cy="4009400"/>
          </a:xfrm>
        </p:grpSpPr>
        <p:sp>
          <p:nvSpPr>
            <p:cNvPr id="184" name="Google Shape;184;p7"/>
            <p:cNvSpPr/>
            <p:nvPr/>
          </p:nvSpPr>
          <p:spPr>
            <a:xfrm>
              <a:off x="238475" y="847975"/>
              <a:ext cx="7143050" cy="4009400"/>
            </a:xfrm>
            <a:custGeom>
              <a:avLst/>
              <a:gdLst/>
              <a:ahLst/>
              <a:cxnLst/>
              <a:rect l="l" t="t" r="r" b="b"/>
              <a:pathLst>
                <a:path w="285722" h="160376" extrusionOk="0">
                  <a:moveTo>
                    <a:pt x="5465" y="4426"/>
                  </a:moveTo>
                  <a:cubicBezTo>
                    <a:pt x="6551" y="4426"/>
                    <a:pt x="7593" y="5271"/>
                    <a:pt x="7593" y="6549"/>
                  </a:cubicBezTo>
                  <a:cubicBezTo>
                    <a:pt x="7593" y="7707"/>
                    <a:pt x="6649" y="8651"/>
                    <a:pt x="5491" y="8651"/>
                  </a:cubicBezTo>
                  <a:cubicBezTo>
                    <a:pt x="3604" y="8651"/>
                    <a:pt x="2660" y="6377"/>
                    <a:pt x="3990" y="5047"/>
                  </a:cubicBezTo>
                  <a:cubicBezTo>
                    <a:pt x="4419" y="4618"/>
                    <a:pt x="4947" y="4426"/>
                    <a:pt x="5465" y="4426"/>
                  </a:cubicBezTo>
                  <a:close/>
                  <a:moveTo>
                    <a:pt x="5467" y="12161"/>
                  </a:moveTo>
                  <a:cubicBezTo>
                    <a:pt x="6552" y="12161"/>
                    <a:pt x="7593" y="13003"/>
                    <a:pt x="7593" y="14270"/>
                  </a:cubicBezTo>
                  <a:cubicBezTo>
                    <a:pt x="7593" y="15443"/>
                    <a:pt x="6649" y="16386"/>
                    <a:pt x="5491" y="16386"/>
                  </a:cubicBezTo>
                  <a:cubicBezTo>
                    <a:pt x="3604" y="16386"/>
                    <a:pt x="2660" y="14113"/>
                    <a:pt x="3990" y="12783"/>
                  </a:cubicBezTo>
                  <a:cubicBezTo>
                    <a:pt x="4420" y="12353"/>
                    <a:pt x="4948" y="12161"/>
                    <a:pt x="5467" y="12161"/>
                  </a:cubicBezTo>
                  <a:close/>
                  <a:moveTo>
                    <a:pt x="5465" y="19883"/>
                  </a:moveTo>
                  <a:cubicBezTo>
                    <a:pt x="6551" y="19883"/>
                    <a:pt x="7593" y="20728"/>
                    <a:pt x="7593" y="22006"/>
                  </a:cubicBezTo>
                  <a:cubicBezTo>
                    <a:pt x="7593" y="23164"/>
                    <a:pt x="6649" y="24108"/>
                    <a:pt x="5491" y="24108"/>
                  </a:cubicBezTo>
                  <a:cubicBezTo>
                    <a:pt x="3604" y="24108"/>
                    <a:pt x="2660" y="21834"/>
                    <a:pt x="3990" y="20505"/>
                  </a:cubicBezTo>
                  <a:cubicBezTo>
                    <a:pt x="4419" y="20075"/>
                    <a:pt x="4947" y="19883"/>
                    <a:pt x="5465" y="19883"/>
                  </a:cubicBezTo>
                  <a:close/>
                  <a:moveTo>
                    <a:pt x="5467" y="27618"/>
                  </a:moveTo>
                  <a:cubicBezTo>
                    <a:pt x="6552" y="27618"/>
                    <a:pt x="7593" y="28460"/>
                    <a:pt x="7593" y="29727"/>
                  </a:cubicBezTo>
                  <a:cubicBezTo>
                    <a:pt x="7593" y="30900"/>
                    <a:pt x="6649" y="31844"/>
                    <a:pt x="5491" y="31844"/>
                  </a:cubicBezTo>
                  <a:cubicBezTo>
                    <a:pt x="3604" y="31844"/>
                    <a:pt x="2660" y="29570"/>
                    <a:pt x="3990" y="28240"/>
                  </a:cubicBezTo>
                  <a:cubicBezTo>
                    <a:pt x="4420" y="27810"/>
                    <a:pt x="4948" y="27618"/>
                    <a:pt x="5467" y="27618"/>
                  </a:cubicBezTo>
                  <a:close/>
                  <a:moveTo>
                    <a:pt x="5491" y="35347"/>
                  </a:moveTo>
                  <a:cubicBezTo>
                    <a:pt x="6049" y="35347"/>
                    <a:pt x="6578" y="35576"/>
                    <a:pt x="6978" y="35976"/>
                  </a:cubicBezTo>
                  <a:cubicBezTo>
                    <a:pt x="8387" y="37384"/>
                    <a:pt x="7233" y="39583"/>
                    <a:pt x="5519" y="39583"/>
                  </a:cubicBezTo>
                  <a:cubicBezTo>
                    <a:pt x="5249" y="39583"/>
                    <a:pt x="4966" y="39528"/>
                    <a:pt x="4676" y="39408"/>
                  </a:cubicBezTo>
                  <a:cubicBezTo>
                    <a:pt x="2546" y="38535"/>
                    <a:pt x="3175" y="35347"/>
                    <a:pt x="5491" y="35347"/>
                  </a:cubicBezTo>
                  <a:close/>
                  <a:moveTo>
                    <a:pt x="5465" y="43075"/>
                  </a:moveTo>
                  <a:cubicBezTo>
                    <a:pt x="6551" y="43075"/>
                    <a:pt x="7593" y="43921"/>
                    <a:pt x="7593" y="45199"/>
                  </a:cubicBezTo>
                  <a:cubicBezTo>
                    <a:pt x="7593" y="46357"/>
                    <a:pt x="6649" y="47301"/>
                    <a:pt x="5491" y="47301"/>
                  </a:cubicBezTo>
                  <a:cubicBezTo>
                    <a:pt x="3604" y="47301"/>
                    <a:pt x="2660" y="45027"/>
                    <a:pt x="3990" y="43697"/>
                  </a:cubicBezTo>
                  <a:cubicBezTo>
                    <a:pt x="4419" y="43268"/>
                    <a:pt x="4947" y="43075"/>
                    <a:pt x="5465" y="43075"/>
                  </a:cubicBezTo>
                  <a:close/>
                  <a:moveTo>
                    <a:pt x="5467" y="50811"/>
                  </a:moveTo>
                  <a:cubicBezTo>
                    <a:pt x="6552" y="50811"/>
                    <a:pt x="7593" y="51653"/>
                    <a:pt x="7593" y="52920"/>
                  </a:cubicBezTo>
                  <a:cubicBezTo>
                    <a:pt x="7593" y="54093"/>
                    <a:pt x="6649" y="55036"/>
                    <a:pt x="5491" y="55036"/>
                  </a:cubicBezTo>
                  <a:cubicBezTo>
                    <a:pt x="3604" y="55036"/>
                    <a:pt x="2660" y="52763"/>
                    <a:pt x="3990" y="51433"/>
                  </a:cubicBezTo>
                  <a:cubicBezTo>
                    <a:pt x="4420" y="51003"/>
                    <a:pt x="4948" y="50811"/>
                    <a:pt x="5467" y="50811"/>
                  </a:cubicBezTo>
                  <a:close/>
                  <a:moveTo>
                    <a:pt x="5465" y="58533"/>
                  </a:moveTo>
                  <a:cubicBezTo>
                    <a:pt x="6551" y="58533"/>
                    <a:pt x="7593" y="59378"/>
                    <a:pt x="7593" y="60656"/>
                  </a:cubicBezTo>
                  <a:cubicBezTo>
                    <a:pt x="7593" y="61814"/>
                    <a:pt x="6649" y="62758"/>
                    <a:pt x="5491" y="62758"/>
                  </a:cubicBezTo>
                  <a:cubicBezTo>
                    <a:pt x="3604" y="62758"/>
                    <a:pt x="2660" y="60484"/>
                    <a:pt x="3990" y="59154"/>
                  </a:cubicBezTo>
                  <a:cubicBezTo>
                    <a:pt x="4419" y="58725"/>
                    <a:pt x="4947" y="58533"/>
                    <a:pt x="5465" y="58533"/>
                  </a:cubicBezTo>
                  <a:close/>
                  <a:moveTo>
                    <a:pt x="5467" y="66268"/>
                  </a:moveTo>
                  <a:cubicBezTo>
                    <a:pt x="6552" y="66268"/>
                    <a:pt x="7593" y="67110"/>
                    <a:pt x="7593" y="68377"/>
                  </a:cubicBezTo>
                  <a:cubicBezTo>
                    <a:pt x="7593" y="69550"/>
                    <a:pt x="6649" y="70493"/>
                    <a:pt x="5491" y="70493"/>
                  </a:cubicBezTo>
                  <a:cubicBezTo>
                    <a:pt x="3604" y="70493"/>
                    <a:pt x="2660" y="68220"/>
                    <a:pt x="3990" y="66890"/>
                  </a:cubicBezTo>
                  <a:cubicBezTo>
                    <a:pt x="4420" y="66460"/>
                    <a:pt x="4948" y="66268"/>
                    <a:pt x="5467" y="66268"/>
                  </a:cubicBezTo>
                  <a:close/>
                  <a:moveTo>
                    <a:pt x="5473" y="74000"/>
                  </a:moveTo>
                  <a:cubicBezTo>
                    <a:pt x="6556" y="74000"/>
                    <a:pt x="7593" y="74838"/>
                    <a:pt x="7593" y="76113"/>
                  </a:cubicBezTo>
                  <a:cubicBezTo>
                    <a:pt x="7593" y="77285"/>
                    <a:pt x="6649" y="78229"/>
                    <a:pt x="5491" y="78229"/>
                  </a:cubicBezTo>
                  <a:cubicBezTo>
                    <a:pt x="3604" y="78229"/>
                    <a:pt x="2660" y="75956"/>
                    <a:pt x="3990" y="74626"/>
                  </a:cubicBezTo>
                  <a:cubicBezTo>
                    <a:pt x="4421" y="74194"/>
                    <a:pt x="4953" y="74000"/>
                    <a:pt x="5473" y="74000"/>
                  </a:cubicBezTo>
                  <a:close/>
                  <a:moveTo>
                    <a:pt x="5465" y="81725"/>
                  </a:moveTo>
                  <a:cubicBezTo>
                    <a:pt x="6551" y="81725"/>
                    <a:pt x="7593" y="82571"/>
                    <a:pt x="7593" y="83848"/>
                  </a:cubicBezTo>
                  <a:cubicBezTo>
                    <a:pt x="7593" y="85007"/>
                    <a:pt x="6649" y="85950"/>
                    <a:pt x="5491" y="85950"/>
                  </a:cubicBezTo>
                  <a:cubicBezTo>
                    <a:pt x="3604" y="85950"/>
                    <a:pt x="2660" y="83677"/>
                    <a:pt x="3990" y="82347"/>
                  </a:cubicBezTo>
                  <a:cubicBezTo>
                    <a:pt x="4419" y="81918"/>
                    <a:pt x="4947" y="81725"/>
                    <a:pt x="5465" y="81725"/>
                  </a:cubicBezTo>
                  <a:close/>
                  <a:moveTo>
                    <a:pt x="5467" y="89460"/>
                  </a:moveTo>
                  <a:cubicBezTo>
                    <a:pt x="6552" y="89460"/>
                    <a:pt x="7593" y="90302"/>
                    <a:pt x="7593" y="91570"/>
                  </a:cubicBezTo>
                  <a:cubicBezTo>
                    <a:pt x="7593" y="92742"/>
                    <a:pt x="6649" y="93686"/>
                    <a:pt x="5491" y="93686"/>
                  </a:cubicBezTo>
                  <a:cubicBezTo>
                    <a:pt x="3604" y="93686"/>
                    <a:pt x="2660" y="91413"/>
                    <a:pt x="3990" y="90083"/>
                  </a:cubicBezTo>
                  <a:cubicBezTo>
                    <a:pt x="4420" y="89653"/>
                    <a:pt x="4948" y="89460"/>
                    <a:pt x="5467" y="89460"/>
                  </a:cubicBezTo>
                  <a:close/>
                  <a:moveTo>
                    <a:pt x="5465" y="97182"/>
                  </a:moveTo>
                  <a:cubicBezTo>
                    <a:pt x="6551" y="97182"/>
                    <a:pt x="7593" y="98028"/>
                    <a:pt x="7593" y="99306"/>
                  </a:cubicBezTo>
                  <a:cubicBezTo>
                    <a:pt x="7593" y="100464"/>
                    <a:pt x="6649" y="101422"/>
                    <a:pt x="5491" y="101422"/>
                  </a:cubicBezTo>
                  <a:cubicBezTo>
                    <a:pt x="3604" y="101422"/>
                    <a:pt x="2660" y="99134"/>
                    <a:pt x="3990" y="97804"/>
                  </a:cubicBezTo>
                  <a:cubicBezTo>
                    <a:pt x="4419" y="97375"/>
                    <a:pt x="4947" y="97182"/>
                    <a:pt x="5465" y="97182"/>
                  </a:cubicBezTo>
                  <a:close/>
                  <a:moveTo>
                    <a:pt x="5465" y="104918"/>
                  </a:moveTo>
                  <a:cubicBezTo>
                    <a:pt x="6551" y="104918"/>
                    <a:pt x="7593" y="105763"/>
                    <a:pt x="7593" y="107041"/>
                  </a:cubicBezTo>
                  <a:cubicBezTo>
                    <a:pt x="7593" y="108199"/>
                    <a:pt x="6649" y="109143"/>
                    <a:pt x="5491" y="109143"/>
                  </a:cubicBezTo>
                  <a:cubicBezTo>
                    <a:pt x="3604" y="109143"/>
                    <a:pt x="2660" y="106870"/>
                    <a:pt x="3990" y="105540"/>
                  </a:cubicBezTo>
                  <a:cubicBezTo>
                    <a:pt x="4419" y="105110"/>
                    <a:pt x="4947" y="104918"/>
                    <a:pt x="5465" y="104918"/>
                  </a:cubicBezTo>
                  <a:close/>
                  <a:moveTo>
                    <a:pt x="5467" y="112653"/>
                  </a:moveTo>
                  <a:cubicBezTo>
                    <a:pt x="6552" y="112653"/>
                    <a:pt x="7593" y="113495"/>
                    <a:pt x="7593" y="114763"/>
                  </a:cubicBezTo>
                  <a:cubicBezTo>
                    <a:pt x="7593" y="115935"/>
                    <a:pt x="6649" y="116879"/>
                    <a:pt x="5491" y="116879"/>
                  </a:cubicBezTo>
                  <a:cubicBezTo>
                    <a:pt x="3604" y="116879"/>
                    <a:pt x="2660" y="114605"/>
                    <a:pt x="3990" y="113276"/>
                  </a:cubicBezTo>
                  <a:cubicBezTo>
                    <a:pt x="4420" y="112846"/>
                    <a:pt x="4948" y="112653"/>
                    <a:pt x="5467" y="112653"/>
                  </a:cubicBezTo>
                  <a:close/>
                  <a:moveTo>
                    <a:pt x="5465" y="120375"/>
                  </a:moveTo>
                  <a:cubicBezTo>
                    <a:pt x="6551" y="120375"/>
                    <a:pt x="7593" y="121220"/>
                    <a:pt x="7593" y="122498"/>
                  </a:cubicBezTo>
                  <a:cubicBezTo>
                    <a:pt x="7593" y="123656"/>
                    <a:pt x="6649" y="124600"/>
                    <a:pt x="5491" y="124600"/>
                  </a:cubicBezTo>
                  <a:cubicBezTo>
                    <a:pt x="3604" y="124600"/>
                    <a:pt x="2660" y="122327"/>
                    <a:pt x="3990" y="120997"/>
                  </a:cubicBezTo>
                  <a:cubicBezTo>
                    <a:pt x="4419" y="120567"/>
                    <a:pt x="4947" y="120375"/>
                    <a:pt x="5465" y="120375"/>
                  </a:cubicBezTo>
                  <a:close/>
                  <a:moveTo>
                    <a:pt x="5467" y="128110"/>
                  </a:moveTo>
                  <a:cubicBezTo>
                    <a:pt x="6552" y="128110"/>
                    <a:pt x="7593" y="128952"/>
                    <a:pt x="7593" y="130220"/>
                  </a:cubicBezTo>
                  <a:cubicBezTo>
                    <a:pt x="7593" y="131392"/>
                    <a:pt x="6649" y="132336"/>
                    <a:pt x="5491" y="132336"/>
                  </a:cubicBezTo>
                  <a:cubicBezTo>
                    <a:pt x="3604" y="132336"/>
                    <a:pt x="2660" y="130062"/>
                    <a:pt x="3990" y="128733"/>
                  </a:cubicBezTo>
                  <a:cubicBezTo>
                    <a:pt x="4420" y="128303"/>
                    <a:pt x="4948" y="128110"/>
                    <a:pt x="5467" y="128110"/>
                  </a:cubicBezTo>
                  <a:close/>
                  <a:moveTo>
                    <a:pt x="5465" y="135832"/>
                  </a:moveTo>
                  <a:cubicBezTo>
                    <a:pt x="6551" y="135832"/>
                    <a:pt x="7593" y="136677"/>
                    <a:pt x="7593" y="137955"/>
                  </a:cubicBezTo>
                  <a:cubicBezTo>
                    <a:pt x="7593" y="139114"/>
                    <a:pt x="6649" y="140072"/>
                    <a:pt x="5491" y="140072"/>
                  </a:cubicBezTo>
                  <a:cubicBezTo>
                    <a:pt x="3604" y="140072"/>
                    <a:pt x="2660" y="137784"/>
                    <a:pt x="3990" y="136454"/>
                  </a:cubicBezTo>
                  <a:cubicBezTo>
                    <a:pt x="4419" y="136024"/>
                    <a:pt x="4947" y="135832"/>
                    <a:pt x="5465" y="135832"/>
                  </a:cubicBezTo>
                  <a:close/>
                  <a:moveTo>
                    <a:pt x="5465" y="143568"/>
                  </a:moveTo>
                  <a:cubicBezTo>
                    <a:pt x="6551" y="143568"/>
                    <a:pt x="7593" y="144413"/>
                    <a:pt x="7593" y="145691"/>
                  </a:cubicBezTo>
                  <a:cubicBezTo>
                    <a:pt x="7593" y="146849"/>
                    <a:pt x="6649" y="147793"/>
                    <a:pt x="5491" y="147793"/>
                  </a:cubicBezTo>
                  <a:cubicBezTo>
                    <a:pt x="3604" y="147793"/>
                    <a:pt x="2660" y="145519"/>
                    <a:pt x="3990" y="144190"/>
                  </a:cubicBezTo>
                  <a:cubicBezTo>
                    <a:pt x="4419" y="143760"/>
                    <a:pt x="4947" y="143568"/>
                    <a:pt x="5465" y="143568"/>
                  </a:cubicBezTo>
                  <a:close/>
                  <a:moveTo>
                    <a:pt x="5467" y="151303"/>
                  </a:moveTo>
                  <a:cubicBezTo>
                    <a:pt x="6552" y="151303"/>
                    <a:pt x="7593" y="152145"/>
                    <a:pt x="7593" y="153412"/>
                  </a:cubicBezTo>
                  <a:cubicBezTo>
                    <a:pt x="7593" y="154585"/>
                    <a:pt x="6649" y="155529"/>
                    <a:pt x="5491" y="155529"/>
                  </a:cubicBezTo>
                  <a:cubicBezTo>
                    <a:pt x="3604" y="155529"/>
                    <a:pt x="2660" y="153255"/>
                    <a:pt x="3990" y="151925"/>
                  </a:cubicBezTo>
                  <a:cubicBezTo>
                    <a:pt x="4420" y="151495"/>
                    <a:pt x="4948" y="151303"/>
                    <a:pt x="5467" y="151303"/>
                  </a:cubicBezTo>
                  <a:close/>
                  <a:moveTo>
                    <a:pt x="0" y="0"/>
                  </a:moveTo>
                  <a:lnTo>
                    <a:pt x="0" y="160376"/>
                  </a:lnTo>
                  <a:lnTo>
                    <a:pt x="285722" y="160376"/>
                  </a:lnTo>
                  <a:lnTo>
                    <a:pt x="285722" y="0"/>
                  </a:lnTo>
                  <a:close/>
                </a:path>
              </a:pathLst>
            </a:custGeom>
            <a:solidFill>
              <a:srgbClr val="FFFFFF"/>
            </a:solidFill>
            <a:ln>
              <a:noFill/>
            </a:ln>
            <a:effectLst>
              <a:outerShdw blurRad="57150" dist="19050" dir="5400000" algn="bl" rotWithShape="0">
                <a:srgbClr val="783F0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38125" y="111462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38125" y="132590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8125" y="1747725"/>
              <a:ext cx="99400" cy="3600"/>
            </a:xfrm>
            <a:custGeom>
              <a:avLst/>
              <a:gdLst/>
              <a:ahLst/>
              <a:cxnLst/>
              <a:rect l="l" t="t" r="r" b="b"/>
              <a:pathLst>
                <a:path w="3976" h="144" extrusionOk="0">
                  <a:moveTo>
                    <a:pt x="0" y="0"/>
                  </a:moveTo>
                  <a:lnTo>
                    <a:pt x="0" y="143"/>
                  </a:lnTo>
                  <a:lnTo>
                    <a:pt x="3861" y="143"/>
                  </a:lnTo>
                  <a:lnTo>
                    <a:pt x="397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38125" y="3013875"/>
              <a:ext cx="7138400" cy="3600"/>
            </a:xfrm>
            <a:custGeom>
              <a:avLst/>
              <a:gdLst/>
              <a:ahLst/>
              <a:cxnLst/>
              <a:rect l="l" t="t" r="r" b="b"/>
              <a:pathLst>
                <a:path w="285536" h="144" extrusionOk="0">
                  <a:moveTo>
                    <a:pt x="0" y="1"/>
                  </a:moveTo>
                  <a:lnTo>
                    <a:pt x="0" y="144"/>
                  </a:lnTo>
                  <a:lnTo>
                    <a:pt x="285536" y="144"/>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38125" y="3225150"/>
              <a:ext cx="7138400" cy="3250"/>
            </a:xfrm>
            <a:custGeom>
              <a:avLst/>
              <a:gdLst/>
              <a:ahLst/>
              <a:cxnLst/>
              <a:rect l="l" t="t" r="r" b="b"/>
              <a:pathLst>
                <a:path w="285536" h="130" extrusionOk="0">
                  <a:moveTo>
                    <a:pt x="0" y="0"/>
                  </a:moveTo>
                  <a:lnTo>
                    <a:pt x="0" y="129"/>
                  </a:lnTo>
                  <a:lnTo>
                    <a:pt x="285536" y="129"/>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38125" y="3436050"/>
              <a:ext cx="7138400" cy="3250"/>
            </a:xfrm>
            <a:custGeom>
              <a:avLst/>
              <a:gdLst/>
              <a:ahLst/>
              <a:cxnLst/>
              <a:rect l="l" t="t" r="r" b="b"/>
              <a:pathLst>
                <a:path w="285536" h="130" extrusionOk="0">
                  <a:moveTo>
                    <a:pt x="0" y="1"/>
                  </a:moveTo>
                  <a:lnTo>
                    <a:pt x="0" y="129"/>
                  </a:lnTo>
                  <a:lnTo>
                    <a:pt x="285536" y="129"/>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38125" y="3646975"/>
              <a:ext cx="7138400" cy="3575"/>
            </a:xfrm>
            <a:custGeom>
              <a:avLst/>
              <a:gdLst/>
              <a:ahLst/>
              <a:cxnLst/>
              <a:rect l="l" t="t" r="r" b="b"/>
              <a:pathLst>
                <a:path w="285536" h="143" extrusionOk="0">
                  <a:moveTo>
                    <a:pt x="0" y="0"/>
                  </a:moveTo>
                  <a:lnTo>
                    <a:pt x="0" y="143"/>
                  </a:lnTo>
                  <a:lnTo>
                    <a:pt x="285536" y="143"/>
                  </a:lnTo>
                  <a:lnTo>
                    <a:pt x="285536"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38125" y="1536800"/>
              <a:ext cx="7138400" cy="3250"/>
            </a:xfrm>
            <a:custGeom>
              <a:avLst/>
              <a:gdLst/>
              <a:ahLst/>
              <a:cxnLst/>
              <a:rect l="l" t="t" r="r" b="b"/>
              <a:pathLst>
                <a:path w="285536" h="130" extrusionOk="0">
                  <a:moveTo>
                    <a:pt x="0" y="1"/>
                  </a:moveTo>
                  <a:lnTo>
                    <a:pt x="0" y="130"/>
                  </a:lnTo>
                  <a:lnTo>
                    <a:pt x="4876" y="130"/>
                  </a:lnTo>
                  <a:cubicBezTo>
                    <a:pt x="5076" y="72"/>
                    <a:pt x="5280" y="44"/>
                    <a:pt x="5484" y="44"/>
                  </a:cubicBezTo>
                  <a:cubicBezTo>
                    <a:pt x="5687" y="44"/>
                    <a:pt x="5891" y="72"/>
                    <a:pt x="6091" y="130"/>
                  </a:cubicBezTo>
                  <a:lnTo>
                    <a:pt x="285536" y="130"/>
                  </a:lnTo>
                  <a:lnTo>
                    <a:pt x="285536"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37125" y="1747725"/>
              <a:ext cx="750" cy="725"/>
            </a:xfrm>
            <a:custGeom>
              <a:avLst/>
              <a:gdLst/>
              <a:ahLst/>
              <a:cxnLst/>
              <a:rect l="l" t="t" r="r" b="b"/>
              <a:pathLst>
                <a:path w="30" h="29" extrusionOk="0">
                  <a:moveTo>
                    <a:pt x="1" y="0"/>
                  </a:moveTo>
                  <a:lnTo>
                    <a:pt x="1" y="29"/>
                  </a:lnTo>
                  <a:lnTo>
                    <a:pt x="2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13275" y="1747725"/>
              <a:ext cx="6963250" cy="3600"/>
            </a:xfrm>
            <a:custGeom>
              <a:avLst/>
              <a:gdLst/>
              <a:ahLst/>
              <a:cxnLst/>
              <a:rect l="l" t="t" r="r" b="b"/>
              <a:pathLst>
                <a:path w="278530" h="144" extrusionOk="0">
                  <a:moveTo>
                    <a:pt x="0" y="0"/>
                  </a:moveTo>
                  <a:cubicBezTo>
                    <a:pt x="43" y="43"/>
                    <a:pt x="86" y="86"/>
                    <a:pt x="115" y="143"/>
                  </a:cubicBezTo>
                  <a:lnTo>
                    <a:pt x="278530" y="143"/>
                  </a:lnTo>
                  <a:lnTo>
                    <a:pt x="2785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38125" y="1958975"/>
              <a:ext cx="88300" cy="3250"/>
            </a:xfrm>
            <a:custGeom>
              <a:avLst/>
              <a:gdLst/>
              <a:ahLst/>
              <a:cxnLst/>
              <a:rect l="l" t="t" r="r" b="b"/>
              <a:pathLst>
                <a:path w="3532" h="130" extrusionOk="0">
                  <a:moveTo>
                    <a:pt x="0" y="1"/>
                  </a:moveTo>
                  <a:lnTo>
                    <a:pt x="0" y="130"/>
                  </a:lnTo>
                  <a:lnTo>
                    <a:pt x="3489" y="130"/>
                  </a:lnTo>
                  <a:cubicBezTo>
                    <a:pt x="3503" y="87"/>
                    <a:pt x="3518" y="44"/>
                    <a:pt x="3532"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424725" y="1958975"/>
              <a:ext cx="6951800" cy="3250"/>
            </a:xfrm>
            <a:custGeom>
              <a:avLst/>
              <a:gdLst/>
              <a:ahLst/>
              <a:cxnLst/>
              <a:rect l="l" t="t" r="r" b="b"/>
              <a:pathLst>
                <a:path w="278072" h="130" extrusionOk="0">
                  <a:moveTo>
                    <a:pt x="0" y="1"/>
                  </a:moveTo>
                  <a:cubicBezTo>
                    <a:pt x="29" y="44"/>
                    <a:pt x="43" y="87"/>
                    <a:pt x="57" y="130"/>
                  </a:cubicBezTo>
                  <a:lnTo>
                    <a:pt x="278072" y="130"/>
                  </a:lnTo>
                  <a:lnTo>
                    <a:pt x="278072"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38125" y="2169900"/>
              <a:ext cx="85100" cy="3225"/>
            </a:xfrm>
            <a:custGeom>
              <a:avLst/>
              <a:gdLst/>
              <a:ahLst/>
              <a:cxnLst/>
              <a:rect l="l" t="t" r="r" b="b"/>
              <a:pathLst>
                <a:path w="3404" h="129" extrusionOk="0">
                  <a:moveTo>
                    <a:pt x="0" y="0"/>
                  </a:moveTo>
                  <a:lnTo>
                    <a:pt x="0" y="129"/>
                  </a:lnTo>
                  <a:lnTo>
                    <a:pt x="3403" y="129"/>
                  </a:lnTo>
                  <a:lnTo>
                    <a:pt x="3403" y="43"/>
                  </a:lnTo>
                  <a:cubicBezTo>
                    <a:pt x="3389" y="29"/>
                    <a:pt x="3389" y="14"/>
                    <a:pt x="34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428300" y="2169900"/>
              <a:ext cx="6948575" cy="3225"/>
            </a:xfrm>
            <a:custGeom>
              <a:avLst/>
              <a:gdLst/>
              <a:ahLst/>
              <a:cxnLst/>
              <a:rect l="l" t="t" r="r" b="b"/>
              <a:pathLst>
                <a:path w="277943" h="129" extrusionOk="0">
                  <a:moveTo>
                    <a:pt x="0" y="0"/>
                  </a:moveTo>
                  <a:cubicBezTo>
                    <a:pt x="0" y="14"/>
                    <a:pt x="0" y="29"/>
                    <a:pt x="0" y="43"/>
                  </a:cubicBezTo>
                  <a:lnTo>
                    <a:pt x="0" y="129"/>
                  </a:lnTo>
                  <a:lnTo>
                    <a:pt x="277943" y="129"/>
                  </a:lnTo>
                  <a:lnTo>
                    <a:pt x="277943"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238125" y="2380800"/>
              <a:ext cx="88675" cy="3600"/>
            </a:xfrm>
            <a:custGeom>
              <a:avLst/>
              <a:gdLst/>
              <a:ahLst/>
              <a:cxnLst/>
              <a:rect l="l" t="t" r="r" b="b"/>
              <a:pathLst>
                <a:path w="3547" h="144" extrusionOk="0">
                  <a:moveTo>
                    <a:pt x="0" y="0"/>
                  </a:moveTo>
                  <a:lnTo>
                    <a:pt x="0" y="143"/>
                  </a:lnTo>
                  <a:lnTo>
                    <a:pt x="3546" y="143"/>
                  </a:lnTo>
                  <a:cubicBezTo>
                    <a:pt x="3532" y="101"/>
                    <a:pt x="3518" y="58"/>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24725" y="2380800"/>
              <a:ext cx="6951800" cy="3600"/>
            </a:xfrm>
            <a:custGeom>
              <a:avLst/>
              <a:gdLst/>
              <a:ahLst/>
              <a:cxnLst/>
              <a:rect l="l" t="t" r="r" b="b"/>
              <a:pathLst>
                <a:path w="278072" h="144" extrusionOk="0">
                  <a:moveTo>
                    <a:pt x="43" y="0"/>
                  </a:moveTo>
                  <a:cubicBezTo>
                    <a:pt x="29" y="58"/>
                    <a:pt x="14" y="101"/>
                    <a:pt x="0" y="143"/>
                  </a:cubicBezTo>
                  <a:lnTo>
                    <a:pt x="278072" y="143"/>
                  </a:lnTo>
                  <a:lnTo>
                    <a:pt x="278072"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38125" y="2592075"/>
              <a:ext cx="100825" cy="3225"/>
            </a:xfrm>
            <a:custGeom>
              <a:avLst/>
              <a:gdLst/>
              <a:ahLst/>
              <a:cxnLst/>
              <a:rect l="l" t="t" r="r" b="b"/>
              <a:pathLst>
                <a:path w="4033" h="129" extrusionOk="0">
                  <a:moveTo>
                    <a:pt x="0" y="0"/>
                  </a:moveTo>
                  <a:lnTo>
                    <a:pt x="0" y="129"/>
                  </a:lnTo>
                  <a:lnTo>
                    <a:pt x="4032" y="129"/>
                  </a:lnTo>
                  <a:cubicBezTo>
                    <a:pt x="3989" y="86"/>
                    <a:pt x="3947" y="43"/>
                    <a:pt x="3904"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412550" y="2592075"/>
              <a:ext cx="6963975" cy="3225"/>
            </a:xfrm>
            <a:custGeom>
              <a:avLst/>
              <a:gdLst/>
              <a:ahLst/>
              <a:cxnLst/>
              <a:rect l="l" t="t" r="r" b="b"/>
              <a:pathLst>
                <a:path w="278559" h="129" extrusionOk="0">
                  <a:moveTo>
                    <a:pt x="130" y="0"/>
                  </a:moveTo>
                  <a:cubicBezTo>
                    <a:pt x="87" y="43"/>
                    <a:pt x="44" y="86"/>
                    <a:pt x="1" y="129"/>
                  </a:cubicBezTo>
                  <a:lnTo>
                    <a:pt x="278559" y="129"/>
                  </a:lnTo>
                  <a:lnTo>
                    <a:pt x="278559"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38125" y="2802975"/>
              <a:ext cx="7138400" cy="3250"/>
            </a:xfrm>
            <a:custGeom>
              <a:avLst/>
              <a:gdLst/>
              <a:ahLst/>
              <a:cxnLst/>
              <a:rect l="l" t="t" r="r" b="b"/>
              <a:pathLst>
                <a:path w="285536" h="130" extrusionOk="0">
                  <a:moveTo>
                    <a:pt x="0" y="0"/>
                  </a:moveTo>
                  <a:lnTo>
                    <a:pt x="0" y="129"/>
                  </a:lnTo>
                  <a:lnTo>
                    <a:pt x="285536" y="129"/>
                  </a:lnTo>
                  <a:lnTo>
                    <a:pt x="285536" y="0"/>
                  </a:lnTo>
                  <a:lnTo>
                    <a:pt x="5791" y="0"/>
                  </a:lnTo>
                  <a:cubicBezTo>
                    <a:pt x="5698" y="15"/>
                    <a:pt x="5602" y="22"/>
                    <a:pt x="5503" y="22"/>
                  </a:cubicBezTo>
                  <a:cubicBezTo>
                    <a:pt x="5405" y="22"/>
                    <a:pt x="5305" y="15"/>
                    <a:pt x="5205"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38125" y="3858225"/>
              <a:ext cx="130500" cy="3250"/>
            </a:xfrm>
            <a:custGeom>
              <a:avLst/>
              <a:gdLst/>
              <a:ahLst/>
              <a:cxnLst/>
              <a:rect l="l" t="t" r="r" b="b"/>
              <a:pathLst>
                <a:path w="5220" h="130" extrusionOk="0">
                  <a:moveTo>
                    <a:pt x="0" y="1"/>
                  </a:moveTo>
                  <a:lnTo>
                    <a:pt x="0" y="129"/>
                  </a:lnTo>
                  <a:lnTo>
                    <a:pt x="4704" y="129"/>
                  </a:lnTo>
                  <a:cubicBezTo>
                    <a:pt x="4876" y="58"/>
                    <a:pt x="5033" y="15"/>
                    <a:pt x="5219"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382900" y="3858225"/>
              <a:ext cx="6993625" cy="3250"/>
            </a:xfrm>
            <a:custGeom>
              <a:avLst/>
              <a:gdLst/>
              <a:ahLst/>
              <a:cxnLst/>
              <a:rect l="l" t="t" r="r" b="b"/>
              <a:pathLst>
                <a:path w="279745" h="130" extrusionOk="0">
                  <a:moveTo>
                    <a:pt x="0" y="1"/>
                  </a:moveTo>
                  <a:cubicBezTo>
                    <a:pt x="172" y="15"/>
                    <a:pt x="343" y="58"/>
                    <a:pt x="501" y="129"/>
                  </a:cubicBezTo>
                  <a:lnTo>
                    <a:pt x="279745" y="129"/>
                  </a:lnTo>
                  <a:lnTo>
                    <a:pt x="279745"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38125" y="4069125"/>
              <a:ext cx="97600" cy="3250"/>
            </a:xfrm>
            <a:custGeom>
              <a:avLst/>
              <a:gdLst/>
              <a:ahLst/>
              <a:cxnLst/>
              <a:rect l="l" t="t" r="r" b="b"/>
              <a:pathLst>
                <a:path w="3904" h="130" extrusionOk="0">
                  <a:moveTo>
                    <a:pt x="0" y="1"/>
                  </a:moveTo>
                  <a:lnTo>
                    <a:pt x="0" y="130"/>
                  </a:lnTo>
                  <a:lnTo>
                    <a:pt x="3804" y="130"/>
                  </a:lnTo>
                  <a:cubicBezTo>
                    <a:pt x="3832" y="87"/>
                    <a:pt x="3875" y="44"/>
                    <a:pt x="3904" y="1"/>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415425" y="4069125"/>
              <a:ext cx="6961100" cy="3250"/>
            </a:xfrm>
            <a:custGeom>
              <a:avLst/>
              <a:gdLst/>
              <a:ahLst/>
              <a:cxnLst/>
              <a:rect l="l" t="t" r="r" b="b"/>
              <a:pathLst>
                <a:path w="278444" h="130" extrusionOk="0">
                  <a:moveTo>
                    <a:pt x="0" y="1"/>
                  </a:moveTo>
                  <a:cubicBezTo>
                    <a:pt x="43" y="44"/>
                    <a:pt x="72" y="87"/>
                    <a:pt x="115" y="130"/>
                  </a:cubicBezTo>
                  <a:lnTo>
                    <a:pt x="278444" y="130"/>
                  </a:lnTo>
                  <a:lnTo>
                    <a:pt x="278444"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425775" y="4280050"/>
              <a:ext cx="6950750" cy="3600"/>
            </a:xfrm>
            <a:custGeom>
              <a:avLst/>
              <a:gdLst/>
              <a:ahLst/>
              <a:cxnLst/>
              <a:rect l="l" t="t" r="r" b="b"/>
              <a:pathLst>
                <a:path w="278030" h="144" extrusionOk="0">
                  <a:moveTo>
                    <a:pt x="1" y="0"/>
                  </a:moveTo>
                  <a:cubicBezTo>
                    <a:pt x="15" y="43"/>
                    <a:pt x="30" y="86"/>
                    <a:pt x="44" y="143"/>
                  </a:cubicBezTo>
                  <a:lnTo>
                    <a:pt x="278030" y="143"/>
                  </a:lnTo>
                  <a:lnTo>
                    <a:pt x="278030"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238125" y="4280050"/>
              <a:ext cx="87600" cy="3600"/>
            </a:xfrm>
            <a:custGeom>
              <a:avLst/>
              <a:gdLst/>
              <a:ahLst/>
              <a:cxnLst/>
              <a:rect l="l" t="t" r="r" b="b"/>
              <a:pathLst>
                <a:path w="3504" h="144" extrusionOk="0">
                  <a:moveTo>
                    <a:pt x="0" y="0"/>
                  </a:moveTo>
                  <a:lnTo>
                    <a:pt x="0" y="143"/>
                  </a:lnTo>
                  <a:lnTo>
                    <a:pt x="3460" y="143"/>
                  </a:lnTo>
                  <a:cubicBezTo>
                    <a:pt x="3475" y="86"/>
                    <a:pt x="3489" y="43"/>
                    <a:pt x="3503"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428300" y="4491300"/>
              <a:ext cx="6948575" cy="3250"/>
            </a:xfrm>
            <a:custGeom>
              <a:avLst/>
              <a:gdLst/>
              <a:ahLst/>
              <a:cxnLst/>
              <a:rect l="l" t="t" r="r" b="b"/>
              <a:pathLst>
                <a:path w="277943" h="130" extrusionOk="0">
                  <a:moveTo>
                    <a:pt x="0" y="1"/>
                  </a:moveTo>
                  <a:lnTo>
                    <a:pt x="0" y="130"/>
                  </a:lnTo>
                  <a:lnTo>
                    <a:pt x="277943" y="130"/>
                  </a:lnTo>
                  <a:lnTo>
                    <a:pt x="27794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238125" y="4491300"/>
              <a:ext cx="85100" cy="3250"/>
            </a:xfrm>
            <a:custGeom>
              <a:avLst/>
              <a:gdLst/>
              <a:ahLst/>
              <a:cxnLst/>
              <a:rect l="l" t="t" r="r" b="b"/>
              <a:pathLst>
                <a:path w="3404" h="130" extrusionOk="0">
                  <a:moveTo>
                    <a:pt x="0" y="1"/>
                  </a:moveTo>
                  <a:lnTo>
                    <a:pt x="0" y="130"/>
                  </a:lnTo>
                  <a:lnTo>
                    <a:pt x="3403" y="130"/>
                  </a:lnTo>
                  <a:lnTo>
                    <a:pt x="3403" y="1"/>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423650" y="4702225"/>
              <a:ext cx="6952875" cy="3225"/>
            </a:xfrm>
            <a:custGeom>
              <a:avLst/>
              <a:gdLst/>
              <a:ahLst/>
              <a:cxnLst/>
              <a:rect l="l" t="t" r="r" b="b"/>
              <a:pathLst>
                <a:path w="278115" h="129" extrusionOk="0">
                  <a:moveTo>
                    <a:pt x="57" y="0"/>
                  </a:moveTo>
                  <a:cubicBezTo>
                    <a:pt x="29" y="43"/>
                    <a:pt x="14" y="86"/>
                    <a:pt x="0" y="129"/>
                  </a:cubicBezTo>
                  <a:lnTo>
                    <a:pt x="278115" y="129"/>
                  </a:lnTo>
                  <a:lnTo>
                    <a:pt x="278115" y="0"/>
                  </a:ln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38125" y="4702225"/>
              <a:ext cx="89750" cy="3225"/>
            </a:xfrm>
            <a:custGeom>
              <a:avLst/>
              <a:gdLst/>
              <a:ahLst/>
              <a:cxnLst/>
              <a:rect l="l" t="t" r="r" b="b"/>
              <a:pathLst>
                <a:path w="3590" h="129" extrusionOk="0">
                  <a:moveTo>
                    <a:pt x="0" y="0"/>
                  </a:moveTo>
                  <a:lnTo>
                    <a:pt x="0" y="129"/>
                  </a:lnTo>
                  <a:lnTo>
                    <a:pt x="3589" y="129"/>
                  </a:lnTo>
                  <a:cubicBezTo>
                    <a:pt x="3575" y="86"/>
                    <a:pt x="3546" y="43"/>
                    <a:pt x="3532" y="0"/>
                  </a:cubicBezTo>
                  <a:close/>
                </a:path>
              </a:pathLst>
            </a:custGeom>
            <a:solidFill>
              <a:srgbClr val="A1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7"/>
          <p:cNvSpPr txBox="1">
            <a:spLocks noGrp="1"/>
          </p:cNvSpPr>
          <p:nvPr>
            <p:ph type="subTitle" idx="1"/>
          </p:nvPr>
        </p:nvSpPr>
        <p:spPr>
          <a:xfrm flipH="1">
            <a:off x="1065575" y="1286575"/>
            <a:ext cx="7013100" cy="319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sz="1150"/>
            </a:lvl1pPr>
            <a:lvl2pPr lvl="1" rtl="0">
              <a:lnSpc>
                <a:spcPct val="100000"/>
              </a:lnSpc>
              <a:spcBef>
                <a:spcPts val="0"/>
              </a:spcBef>
              <a:spcAft>
                <a:spcPts val="0"/>
              </a:spcAft>
              <a:buSzPts val="1200"/>
              <a:buFont typeface="Roboto Condensed Light"/>
              <a:buChar char="●"/>
              <a:defRPr sz="1150"/>
            </a:lvl2pPr>
            <a:lvl3pPr lvl="2" algn="ctr" rtl="0">
              <a:lnSpc>
                <a:spcPct val="100000"/>
              </a:lnSpc>
              <a:spcBef>
                <a:spcPts val="0"/>
              </a:spcBef>
              <a:spcAft>
                <a:spcPts val="0"/>
              </a:spcAft>
              <a:buSzPts val="1200"/>
              <a:buFont typeface="Roboto Condensed Light"/>
              <a:buChar char="■"/>
              <a:defRPr sz="1200"/>
            </a:lvl3pPr>
            <a:lvl4pPr lvl="3" algn="ctr" rtl="0">
              <a:lnSpc>
                <a:spcPct val="100000"/>
              </a:lnSpc>
              <a:spcBef>
                <a:spcPts val="0"/>
              </a:spcBef>
              <a:spcAft>
                <a:spcPts val="0"/>
              </a:spcAft>
              <a:buSzPts val="1200"/>
              <a:buFont typeface="Roboto Condensed Light"/>
              <a:buChar char="●"/>
              <a:defRPr sz="1200"/>
            </a:lvl4pPr>
            <a:lvl5pPr lvl="4" algn="ctr" rtl="0">
              <a:lnSpc>
                <a:spcPct val="100000"/>
              </a:lnSpc>
              <a:spcBef>
                <a:spcPts val="0"/>
              </a:spcBef>
              <a:spcAft>
                <a:spcPts val="0"/>
              </a:spcAft>
              <a:buSzPts val="1200"/>
              <a:buFont typeface="Roboto Condensed Light"/>
              <a:buChar char="○"/>
              <a:defRPr sz="1200"/>
            </a:lvl5pPr>
            <a:lvl6pPr lvl="5" algn="ctr" rtl="0">
              <a:lnSpc>
                <a:spcPct val="100000"/>
              </a:lnSpc>
              <a:spcBef>
                <a:spcPts val="0"/>
              </a:spcBef>
              <a:spcAft>
                <a:spcPts val="0"/>
              </a:spcAft>
              <a:buSzPts val="1200"/>
              <a:buFont typeface="Roboto Condensed Light"/>
              <a:buChar char="■"/>
              <a:defRPr sz="1200"/>
            </a:lvl6pPr>
            <a:lvl7pPr lvl="6" algn="ctr" rtl="0">
              <a:lnSpc>
                <a:spcPct val="100000"/>
              </a:lnSpc>
              <a:spcBef>
                <a:spcPts val="0"/>
              </a:spcBef>
              <a:spcAft>
                <a:spcPts val="0"/>
              </a:spcAft>
              <a:buSzPts val="1200"/>
              <a:buFont typeface="Roboto Condensed Light"/>
              <a:buChar char="●"/>
              <a:defRPr sz="1200"/>
            </a:lvl7pPr>
            <a:lvl8pPr lvl="7" algn="ctr" rtl="0">
              <a:lnSpc>
                <a:spcPct val="100000"/>
              </a:lnSpc>
              <a:spcBef>
                <a:spcPts val="0"/>
              </a:spcBef>
              <a:spcAft>
                <a:spcPts val="0"/>
              </a:spcAft>
              <a:buSzPts val="1200"/>
              <a:buFont typeface="Roboto Condensed Light"/>
              <a:buChar char="○"/>
              <a:defRPr sz="1200"/>
            </a:lvl8pPr>
            <a:lvl9pPr lvl="8" algn="ctr" rtl="0">
              <a:lnSpc>
                <a:spcPct val="100000"/>
              </a:lnSpc>
              <a:spcBef>
                <a:spcPts val="0"/>
              </a:spcBef>
              <a:spcAft>
                <a:spcPts val="0"/>
              </a:spcAft>
              <a:buSzPts val="1200"/>
              <a:buFont typeface="Roboto Condensed Light"/>
              <a:buChar char="■"/>
              <a:defRPr sz="1200"/>
            </a:lvl9pPr>
          </a:lstStyle>
          <a:p>
            <a:endParaRPr/>
          </a:p>
        </p:txBody>
      </p:sp>
      <p:sp>
        <p:nvSpPr>
          <p:cNvPr id="215" name="Google Shape;215;p7"/>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b="0">
                <a:solidFill>
                  <a:schemeClr val="accent1"/>
                </a:solidFill>
                <a:latin typeface="Chelsea Market"/>
                <a:ea typeface="Chelsea Market"/>
                <a:cs typeface="Chelsea Market"/>
                <a:sym typeface="Chelsea Market"/>
              </a:defRPr>
            </a:lvl1pPr>
            <a:lvl2pPr lvl="1" algn="ctr" rtl="0">
              <a:spcBef>
                <a:spcPts val="0"/>
              </a:spcBef>
              <a:spcAft>
                <a:spcPts val="0"/>
              </a:spcAft>
              <a:buNone/>
              <a:defRPr sz="3000" b="0">
                <a:solidFill>
                  <a:schemeClr val="accent1"/>
                </a:solidFill>
                <a:latin typeface="Chelsea Market"/>
                <a:ea typeface="Chelsea Market"/>
                <a:cs typeface="Chelsea Market"/>
                <a:sym typeface="Chelsea Market"/>
              </a:defRPr>
            </a:lvl2pPr>
            <a:lvl3pPr lvl="2" algn="ctr" rtl="0">
              <a:spcBef>
                <a:spcPts val="0"/>
              </a:spcBef>
              <a:spcAft>
                <a:spcPts val="0"/>
              </a:spcAft>
              <a:buNone/>
              <a:defRPr sz="3000" b="0">
                <a:solidFill>
                  <a:schemeClr val="accent1"/>
                </a:solidFill>
                <a:latin typeface="Chelsea Market"/>
                <a:ea typeface="Chelsea Market"/>
                <a:cs typeface="Chelsea Market"/>
                <a:sym typeface="Chelsea Market"/>
              </a:defRPr>
            </a:lvl3pPr>
            <a:lvl4pPr lvl="3" algn="ctr" rtl="0">
              <a:spcBef>
                <a:spcPts val="0"/>
              </a:spcBef>
              <a:spcAft>
                <a:spcPts val="0"/>
              </a:spcAft>
              <a:buNone/>
              <a:defRPr sz="3000" b="0">
                <a:solidFill>
                  <a:schemeClr val="accent1"/>
                </a:solidFill>
                <a:latin typeface="Chelsea Market"/>
                <a:ea typeface="Chelsea Market"/>
                <a:cs typeface="Chelsea Market"/>
                <a:sym typeface="Chelsea Market"/>
              </a:defRPr>
            </a:lvl4pPr>
            <a:lvl5pPr lvl="4" algn="ctr" rtl="0">
              <a:spcBef>
                <a:spcPts val="0"/>
              </a:spcBef>
              <a:spcAft>
                <a:spcPts val="0"/>
              </a:spcAft>
              <a:buNone/>
              <a:defRPr sz="3000" b="0">
                <a:solidFill>
                  <a:schemeClr val="accent1"/>
                </a:solidFill>
                <a:latin typeface="Chelsea Market"/>
                <a:ea typeface="Chelsea Market"/>
                <a:cs typeface="Chelsea Market"/>
                <a:sym typeface="Chelsea Market"/>
              </a:defRPr>
            </a:lvl5pPr>
            <a:lvl6pPr lvl="5" algn="ctr" rtl="0">
              <a:spcBef>
                <a:spcPts val="0"/>
              </a:spcBef>
              <a:spcAft>
                <a:spcPts val="0"/>
              </a:spcAft>
              <a:buNone/>
              <a:defRPr sz="3000" b="0">
                <a:solidFill>
                  <a:schemeClr val="accent1"/>
                </a:solidFill>
                <a:latin typeface="Chelsea Market"/>
                <a:ea typeface="Chelsea Market"/>
                <a:cs typeface="Chelsea Market"/>
                <a:sym typeface="Chelsea Market"/>
              </a:defRPr>
            </a:lvl6pPr>
            <a:lvl7pPr lvl="6" algn="ctr" rtl="0">
              <a:spcBef>
                <a:spcPts val="0"/>
              </a:spcBef>
              <a:spcAft>
                <a:spcPts val="0"/>
              </a:spcAft>
              <a:buNone/>
              <a:defRPr sz="3000" b="0">
                <a:solidFill>
                  <a:schemeClr val="accent1"/>
                </a:solidFill>
                <a:latin typeface="Chelsea Market"/>
                <a:ea typeface="Chelsea Market"/>
                <a:cs typeface="Chelsea Market"/>
                <a:sym typeface="Chelsea Market"/>
              </a:defRPr>
            </a:lvl7pPr>
            <a:lvl8pPr lvl="7" algn="ctr" rtl="0">
              <a:spcBef>
                <a:spcPts val="0"/>
              </a:spcBef>
              <a:spcAft>
                <a:spcPts val="0"/>
              </a:spcAft>
              <a:buNone/>
              <a:defRPr sz="3000" b="0">
                <a:solidFill>
                  <a:schemeClr val="accent1"/>
                </a:solidFill>
                <a:latin typeface="Chelsea Market"/>
                <a:ea typeface="Chelsea Market"/>
                <a:cs typeface="Chelsea Market"/>
                <a:sym typeface="Chelsea Market"/>
              </a:defRPr>
            </a:lvl8pPr>
            <a:lvl9pPr lvl="8" algn="ctr" rtl="0">
              <a:spcBef>
                <a:spcPts val="0"/>
              </a:spcBef>
              <a:spcAft>
                <a:spcPts val="0"/>
              </a:spcAft>
              <a:buNone/>
              <a:defRPr sz="3000" b="0">
                <a:solidFill>
                  <a:schemeClr val="accent1"/>
                </a:solidFill>
                <a:latin typeface="Chelsea Market"/>
                <a:ea typeface="Chelsea Market"/>
                <a:cs typeface="Chelsea Market"/>
                <a:sym typeface="Chelsea Marke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Picture 1">
  <p:cSld name="CUSTOM_20">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rot="900074">
            <a:off x="5760201" y="1048414"/>
            <a:ext cx="2458277" cy="1898305"/>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300" b="0">
                <a:latin typeface="Chelsea Market"/>
                <a:ea typeface="Chelsea Market"/>
                <a:cs typeface="Chelsea Market"/>
                <a:sym typeface="Chelsea Market"/>
              </a:defRPr>
            </a:lvl1pPr>
            <a:lvl2pPr lvl="1" algn="ctr" rtl="0">
              <a:spcBef>
                <a:spcPts val="0"/>
              </a:spcBef>
              <a:spcAft>
                <a:spcPts val="0"/>
              </a:spcAft>
              <a:buNone/>
              <a:defRPr sz="2300" b="0">
                <a:latin typeface="Chelsea Market"/>
                <a:ea typeface="Chelsea Market"/>
                <a:cs typeface="Chelsea Market"/>
                <a:sym typeface="Chelsea Market"/>
              </a:defRPr>
            </a:lvl2pPr>
            <a:lvl3pPr lvl="2" algn="ctr" rtl="0">
              <a:spcBef>
                <a:spcPts val="0"/>
              </a:spcBef>
              <a:spcAft>
                <a:spcPts val="0"/>
              </a:spcAft>
              <a:buNone/>
              <a:defRPr sz="2300" b="0">
                <a:latin typeface="Chelsea Market"/>
                <a:ea typeface="Chelsea Market"/>
                <a:cs typeface="Chelsea Market"/>
                <a:sym typeface="Chelsea Market"/>
              </a:defRPr>
            </a:lvl3pPr>
            <a:lvl4pPr lvl="3" algn="ctr" rtl="0">
              <a:spcBef>
                <a:spcPts val="0"/>
              </a:spcBef>
              <a:spcAft>
                <a:spcPts val="0"/>
              </a:spcAft>
              <a:buNone/>
              <a:defRPr sz="2300" b="0">
                <a:latin typeface="Chelsea Market"/>
                <a:ea typeface="Chelsea Market"/>
                <a:cs typeface="Chelsea Market"/>
                <a:sym typeface="Chelsea Market"/>
              </a:defRPr>
            </a:lvl4pPr>
            <a:lvl5pPr lvl="4" algn="ctr" rtl="0">
              <a:spcBef>
                <a:spcPts val="0"/>
              </a:spcBef>
              <a:spcAft>
                <a:spcPts val="0"/>
              </a:spcAft>
              <a:buNone/>
              <a:defRPr sz="2300" b="0">
                <a:latin typeface="Chelsea Market"/>
                <a:ea typeface="Chelsea Market"/>
                <a:cs typeface="Chelsea Market"/>
                <a:sym typeface="Chelsea Market"/>
              </a:defRPr>
            </a:lvl5pPr>
            <a:lvl6pPr lvl="5" algn="ctr" rtl="0">
              <a:spcBef>
                <a:spcPts val="0"/>
              </a:spcBef>
              <a:spcAft>
                <a:spcPts val="0"/>
              </a:spcAft>
              <a:buNone/>
              <a:defRPr sz="2300" b="0">
                <a:latin typeface="Chelsea Market"/>
                <a:ea typeface="Chelsea Market"/>
                <a:cs typeface="Chelsea Market"/>
                <a:sym typeface="Chelsea Market"/>
              </a:defRPr>
            </a:lvl6pPr>
            <a:lvl7pPr lvl="6" algn="ctr" rtl="0">
              <a:spcBef>
                <a:spcPts val="0"/>
              </a:spcBef>
              <a:spcAft>
                <a:spcPts val="0"/>
              </a:spcAft>
              <a:buNone/>
              <a:defRPr sz="2300" b="0">
                <a:latin typeface="Chelsea Market"/>
                <a:ea typeface="Chelsea Market"/>
                <a:cs typeface="Chelsea Market"/>
                <a:sym typeface="Chelsea Market"/>
              </a:defRPr>
            </a:lvl7pPr>
            <a:lvl8pPr lvl="7" algn="ctr" rtl="0">
              <a:spcBef>
                <a:spcPts val="0"/>
              </a:spcBef>
              <a:spcAft>
                <a:spcPts val="0"/>
              </a:spcAft>
              <a:buNone/>
              <a:defRPr sz="2300" b="0">
                <a:latin typeface="Chelsea Market"/>
                <a:ea typeface="Chelsea Market"/>
                <a:cs typeface="Chelsea Market"/>
                <a:sym typeface="Chelsea Market"/>
              </a:defRPr>
            </a:lvl8pPr>
            <a:lvl9pPr lvl="8" algn="ctr" rtl="0">
              <a:spcBef>
                <a:spcPts val="0"/>
              </a:spcBef>
              <a:spcAft>
                <a:spcPts val="0"/>
              </a:spcAft>
              <a:buNone/>
              <a:defRPr sz="2300" b="0">
                <a:latin typeface="Chelsea Market"/>
                <a:ea typeface="Chelsea Market"/>
                <a:cs typeface="Chelsea Market"/>
                <a:sym typeface="Chelsea Marke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Chelsea Market"/>
              <a:buNone/>
              <a:defRPr sz="3000" b="1">
                <a:solidFill>
                  <a:schemeClr val="accent1"/>
                </a:solidFill>
                <a:latin typeface="Chelsea Market"/>
                <a:ea typeface="Chelsea Market"/>
                <a:cs typeface="Chelsea Market"/>
                <a:sym typeface="Chelsea Market"/>
              </a:defRPr>
            </a:lvl1pPr>
            <a:lvl2pPr lvl="1">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Signika Negative Light"/>
              <a:buChar char="●"/>
              <a:defRPr sz="1800">
                <a:solidFill>
                  <a:schemeClr val="dk1"/>
                </a:solidFill>
                <a:latin typeface="Signika Negative Light"/>
                <a:ea typeface="Signika Negative Light"/>
                <a:cs typeface="Signika Negative Light"/>
                <a:sym typeface="Signika Negative Light"/>
              </a:defRPr>
            </a:lvl1pPr>
            <a:lvl2pPr marL="914400" lvl="1" indent="-317500">
              <a:lnSpc>
                <a:spcPct val="115000"/>
              </a:lnSpc>
              <a:spcBef>
                <a:spcPts val="1600"/>
              </a:spcBef>
              <a:spcAft>
                <a:spcPts val="0"/>
              </a:spcAft>
              <a:buClr>
                <a:schemeClr val="dk1"/>
              </a:buClr>
              <a:buSzPts val="1400"/>
              <a:buFont typeface="Signika Negative Light"/>
              <a:buChar char="○"/>
              <a:defRPr>
                <a:solidFill>
                  <a:schemeClr val="dk1"/>
                </a:solidFill>
                <a:latin typeface="Signika Negative Light"/>
                <a:ea typeface="Signika Negative Light"/>
                <a:cs typeface="Signika Negative Light"/>
                <a:sym typeface="Signika Negative Light"/>
              </a:defRPr>
            </a:lvl2pPr>
            <a:lvl3pPr marL="1371600" lvl="2"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3pPr>
            <a:lvl4pPr marL="1828800" lvl="3"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4pPr>
            <a:lvl5pPr marL="2286000" lvl="4"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5pPr>
            <a:lvl6pPr marL="2743200" lvl="5"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6pPr>
            <a:lvl7pPr marL="3200400" lvl="6"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7pPr>
            <a:lvl8pPr marL="3657600" lvl="7" indent="-304800">
              <a:lnSpc>
                <a:spcPct val="115000"/>
              </a:lnSpc>
              <a:spcBef>
                <a:spcPts val="1600"/>
              </a:spcBef>
              <a:spcAft>
                <a:spcPts val="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8pPr>
            <a:lvl9pPr marL="4114800" lvl="8" indent="-304800">
              <a:lnSpc>
                <a:spcPct val="115000"/>
              </a:lnSpc>
              <a:spcBef>
                <a:spcPts val="1600"/>
              </a:spcBef>
              <a:spcAft>
                <a:spcPts val="1600"/>
              </a:spcAft>
              <a:buClr>
                <a:schemeClr val="dk1"/>
              </a:buClr>
              <a:buSzPts val="1200"/>
              <a:buFont typeface="Signika Negative Light"/>
              <a:buChar char="■"/>
              <a:defRPr sz="1200">
                <a:solidFill>
                  <a:schemeClr val="dk1"/>
                </a:solidFill>
                <a:latin typeface="Signika Negative Light"/>
                <a:ea typeface="Signika Negative Light"/>
                <a:cs typeface="Signika Negative Light"/>
                <a:sym typeface="Signika Negative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atisticshowto.com/extraneous-variabl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www.scribbr.com/research-process/research-design/"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tattrek.com/statistics/dictionary.aspx?definition=extraneous-variable" TargetMode="External"/><Relationship Id="rId2" Type="http://schemas.openxmlformats.org/officeDocument/2006/relationships/hyperlink" Target="https://www.scribbr.com/research-process/research-design/" TargetMode="External"/><Relationship Id="rId1" Type="http://schemas.openxmlformats.org/officeDocument/2006/relationships/slideLayout" Target="../slideLayouts/slideLayout3.xml"/><Relationship Id="rId4" Type="http://schemas.openxmlformats.org/officeDocument/2006/relationships/hyperlink" Target="https://www.statisticshowto.com/extraneous-variabl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3"/>
          <p:cNvSpPr txBox="1">
            <a:spLocks noGrp="1"/>
          </p:cNvSpPr>
          <p:nvPr>
            <p:ph type="ctrTitle"/>
          </p:nvPr>
        </p:nvSpPr>
        <p:spPr>
          <a:xfrm rot="950">
            <a:off x="3004715" y="1573454"/>
            <a:ext cx="3257400" cy="149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dirty="0"/>
              <a:t>Research Design</a:t>
            </a:r>
            <a:endParaRPr sz="4800" b="1" dirty="0"/>
          </a:p>
        </p:txBody>
      </p:sp>
      <p:grpSp>
        <p:nvGrpSpPr>
          <p:cNvPr id="833" name="Google Shape;833;p33"/>
          <p:cNvGrpSpPr/>
          <p:nvPr/>
        </p:nvGrpSpPr>
        <p:grpSpPr>
          <a:xfrm flipH="1">
            <a:off x="1174604" y="542569"/>
            <a:ext cx="446283" cy="535571"/>
            <a:chOff x="2279900" y="1356008"/>
            <a:chExt cx="355973" cy="427192"/>
          </a:xfrm>
        </p:grpSpPr>
        <p:sp>
          <p:nvSpPr>
            <p:cNvPr id="834" name="Google Shape;834;p33"/>
            <p:cNvSpPr/>
            <p:nvPr/>
          </p:nvSpPr>
          <p:spPr>
            <a:xfrm>
              <a:off x="2279900" y="1566300"/>
              <a:ext cx="240900" cy="216900"/>
            </a:xfrm>
            <a:prstGeom prst="ellipse">
              <a:avLst/>
            </a:prstGeom>
            <a:gradFill>
              <a:gsLst>
                <a:gs pos="0">
                  <a:srgbClr val="ADADAD">
                    <a:alpha val="30980"/>
                  </a:srgbClr>
                </a:gs>
                <a:gs pos="60000">
                  <a:srgbClr val="C3BAA2">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33"/>
            <p:cNvGrpSpPr/>
            <p:nvPr/>
          </p:nvGrpSpPr>
          <p:grpSpPr>
            <a:xfrm>
              <a:off x="2395070" y="1356008"/>
              <a:ext cx="240802" cy="326586"/>
              <a:chOff x="1847775" y="238125"/>
              <a:chExt cx="3637500" cy="4933325"/>
            </a:xfrm>
          </p:grpSpPr>
          <p:sp>
            <p:nvSpPr>
              <p:cNvPr id="836" name="Google Shape;836;p33"/>
              <p:cNvSpPr/>
              <p:nvPr/>
            </p:nvSpPr>
            <p:spPr>
              <a:xfrm>
                <a:off x="1847775" y="3431350"/>
                <a:ext cx="1268050" cy="1740100"/>
              </a:xfrm>
              <a:custGeom>
                <a:avLst/>
                <a:gdLst/>
                <a:ahLst/>
                <a:cxnLst/>
                <a:rect l="l" t="t" r="r" b="b"/>
                <a:pathLst>
                  <a:path w="50722" h="69604" extrusionOk="0">
                    <a:moveTo>
                      <a:pt x="34802" y="0"/>
                    </a:moveTo>
                    <a:lnTo>
                      <a:pt x="0" y="69603"/>
                    </a:lnTo>
                    <a:lnTo>
                      <a:pt x="0" y="69603"/>
                    </a:lnTo>
                    <a:lnTo>
                      <a:pt x="50721" y="12218"/>
                    </a:lnTo>
                    <a:lnTo>
                      <a:pt x="348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1866275" y="774950"/>
                <a:ext cx="3535700" cy="3387625"/>
              </a:xfrm>
              <a:custGeom>
                <a:avLst/>
                <a:gdLst/>
                <a:ahLst/>
                <a:cxnLst/>
                <a:rect l="l" t="t" r="r" b="b"/>
                <a:pathLst>
                  <a:path w="141428" h="135505" extrusionOk="0">
                    <a:moveTo>
                      <a:pt x="70714" y="0"/>
                    </a:moveTo>
                    <a:cubicBezTo>
                      <a:pt x="31840" y="0"/>
                      <a:pt x="0" y="29989"/>
                      <a:pt x="0" y="67752"/>
                    </a:cubicBezTo>
                    <a:cubicBezTo>
                      <a:pt x="0" y="105146"/>
                      <a:pt x="31840" y="135504"/>
                      <a:pt x="70714" y="135504"/>
                    </a:cubicBezTo>
                    <a:cubicBezTo>
                      <a:pt x="109958" y="135504"/>
                      <a:pt x="141428" y="105146"/>
                      <a:pt x="141428" y="67752"/>
                    </a:cubicBezTo>
                    <a:cubicBezTo>
                      <a:pt x="141428" y="29989"/>
                      <a:pt x="109958" y="0"/>
                      <a:pt x="70714" y="0"/>
                    </a:cubicBezTo>
                    <a:close/>
                  </a:path>
                </a:pathLst>
              </a:custGeom>
              <a:solidFill>
                <a:schemeClr val="accent3"/>
              </a:solidFill>
              <a:ln>
                <a:noFill/>
              </a:ln>
              <a:effectLst>
                <a:outerShdw blurRad="57150" dist="19050" dir="5400000" algn="bl" rotWithShape="0">
                  <a:srgbClr val="1155CC">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2690025" y="238125"/>
                <a:ext cx="2795250" cy="2674925"/>
              </a:xfrm>
              <a:custGeom>
                <a:avLst/>
                <a:gdLst/>
                <a:ahLst/>
                <a:cxnLst/>
                <a:rect l="l" t="t" r="r" b="b"/>
                <a:pathLst>
                  <a:path w="111810" h="106997" extrusionOk="0">
                    <a:moveTo>
                      <a:pt x="55905" y="0"/>
                    </a:moveTo>
                    <a:cubicBezTo>
                      <a:pt x="25176" y="0"/>
                      <a:pt x="1" y="24065"/>
                      <a:pt x="1" y="53683"/>
                    </a:cubicBezTo>
                    <a:cubicBezTo>
                      <a:pt x="1" y="83302"/>
                      <a:pt x="25176" y="106996"/>
                      <a:pt x="55905" y="106996"/>
                    </a:cubicBezTo>
                    <a:cubicBezTo>
                      <a:pt x="86634" y="106996"/>
                      <a:pt x="111810" y="83302"/>
                      <a:pt x="111810" y="53683"/>
                    </a:cubicBezTo>
                    <a:cubicBezTo>
                      <a:pt x="111810" y="24065"/>
                      <a:pt x="86634" y="0"/>
                      <a:pt x="55905" y="0"/>
                    </a:cubicBezTo>
                    <a:close/>
                  </a:path>
                </a:pathLst>
              </a:custGeom>
              <a:solidFill>
                <a:schemeClr val="accent3"/>
              </a:solidFill>
              <a:ln>
                <a:noFill/>
              </a:ln>
              <a:effectLst>
                <a:outerShdw blurRad="28575" dist="9525" dir="6480000" algn="bl" rotWithShape="0">
                  <a:srgbClr val="99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1"/>
                                        </p:tgtEl>
                                        <p:attrNameLst>
                                          <p:attrName>style.visibility</p:attrName>
                                        </p:attrNameLst>
                                      </p:cBhvr>
                                      <p:to>
                                        <p:strVal val="visible"/>
                                      </p:to>
                                    </p:set>
                                    <p:anim calcmode="lin" valueType="num">
                                      <p:cBhvr additive="base">
                                        <p:cTn id="7" dur="500" fill="hold"/>
                                        <p:tgtEl>
                                          <p:spTgt spid="821"/>
                                        </p:tgtEl>
                                        <p:attrNameLst>
                                          <p:attrName>ppt_x</p:attrName>
                                        </p:attrNameLst>
                                      </p:cBhvr>
                                      <p:tavLst>
                                        <p:tav tm="0">
                                          <p:val>
                                            <p:strVal val="#ppt_x"/>
                                          </p:val>
                                        </p:tav>
                                        <p:tav tm="100000">
                                          <p:val>
                                            <p:strVal val="#ppt_x"/>
                                          </p:val>
                                        </p:tav>
                                      </p:tavLst>
                                    </p:anim>
                                    <p:anim calcmode="lin" valueType="num">
                                      <p:cBhvr additive="base">
                                        <p:cTn id="8" dur="500" fill="hold"/>
                                        <p:tgtEl>
                                          <p:spTgt spid="8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974220" y="1031648"/>
            <a:ext cx="7466920" cy="3336879"/>
          </a:xfrm>
          <a:prstGeom prst="rect">
            <a:avLst/>
          </a:prstGeom>
        </p:spPr>
        <p:txBody>
          <a:bodyPr spcFirstLastPara="1" wrap="square" lIns="91425" tIns="91425" rIns="91425" bIns="91425" anchor="t" anchorCtr="0">
            <a:noAutofit/>
          </a:bodyPr>
          <a:lstStyle/>
          <a:p>
            <a:pPr marL="457200" lvl="0" indent="-301625" algn="l" rtl="0">
              <a:spcBef>
                <a:spcPts val="0"/>
              </a:spcBef>
              <a:spcAft>
                <a:spcPts val="0"/>
              </a:spcAft>
              <a:buSzPts val="1150"/>
              <a:buChar char="●"/>
            </a:pPr>
            <a:r>
              <a:rPr lang="en" sz="1400" dirty="0"/>
              <a:t>Make the topic small. Think small rather than big.</a:t>
            </a:r>
          </a:p>
          <a:p>
            <a:pPr marL="155575" lvl="0" indent="0" algn="l" rtl="0">
              <a:spcBef>
                <a:spcPts val="0"/>
              </a:spcBef>
              <a:spcAft>
                <a:spcPts val="0"/>
              </a:spcAft>
              <a:buSzPts val="1150"/>
              <a:buNone/>
            </a:pPr>
            <a:r>
              <a:rPr lang="en-US" sz="1400" dirty="0"/>
              <a:t>	- limit the scope and scale of research: think narrow rather than broad</a:t>
            </a:r>
          </a:p>
          <a:p>
            <a:pPr marL="155575" lvl="0" indent="0" algn="l" rtl="0">
              <a:spcBef>
                <a:spcPts val="0"/>
              </a:spcBef>
              <a:spcAft>
                <a:spcPts val="0"/>
              </a:spcAft>
              <a:buSzPts val="1150"/>
              <a:buNone/>
            </a:pPr>
            <a:endParaRPr sz="1400" dirty="0"/>
          </a:p>
          <a:p>
            <a:pPr marL="457200" lvl="0" indent="-301625" algn="l" rtl="0">
              <a:spcBef>
                <a:spcPts val="0"/>
              </a:spcBef>
              <a:spcAft>
                <a:spcPts val="0"/>
              </a:spcAft>
              <a:buSzPts val="1150"/>
              <a:buChar char="●"/>
            </a:pPr>
            <a:r>
              <a:rPr lang="en" sz="1400" dirty="0"/>
              <a:t>Keep the focus clear, limited, bounded and narrow.</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Don’t be over ambitious.</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Be realistic on what can be done in the time available, consider the current situation and whether, or how much this might compromise the viability and worth of the research. </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Decide what can and cannot be done within the time and timescale available.</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Decide why the research is important, topical, interesting, timely, significant, original relevant and positively challenging.</a:t>
            </a:r>
          </a:p>
          <a:p>
            <a:pPr marL="155575" lvl="0" indent="0" algn="l" rtl="0">
              <a:spcBef>
                <a:spcPts val="0"/>
              </a:spcBef>
              <a:spcAft>
                <a:spcPts val="0"/>
              </a:spcAft>
              <a:buSzPts val="1150"/>
              <a:buNone/>
            </a:pPr>
            <a:endParaRPr lang="en" sz="1400"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974220" y="493183"/>
            <a:ext cx="7395665" cy="624705"/>
          </a:xfrm>
          <a:prstGeom prst="rect">
            <a:avLst/>
          </a:prstGeom>
        </p:spPr>
        <p:txBody>
          <a:bodyPr spcFirstLastPara="1" wrap="square" lIns="91425" tIns="91425" rIns="91425" bIns="91425" anchor="t" anchorCtr="0">
            <a:noAutofit/>
          </a:bodyPr>
          <a:lstStyle/>
          <a:p>
            <a:pPr lvl="0" algn="l"/>
            <a:r>
              <a:rPr lang="en-US" sz="2400" dirty="0"/>
              <a:t>Reminders in Choosing Research Topics/Ideas</a:t>
            </a:r>
            <a:br>
              <a:rPr lang="en-US" sz="2400" dirty="0"/>
            </a:br>
            <a:endParaRPr sz="2400" dirty="0"/>
          </a:p>
        </p:txBody>
      </p:sp>
      <p:sp>
        <p:nvSpPr>
          <p:cNvPr id="7" name="TextBox 6"/>
          <p:cNvSpPr txBox="1"/>
          <p:nvPr/>
        </p:nvSpPr>
        <p:spPr>
          <a:xfrm>
            <a:off x="1201003" y="1593694"/>
            <a:ext cx="4572000" cy="307777"/>
          </a:xfrm>
          <a:prstGeom prst="rect">
            <a:avLst/>
          </a:prstGeom>
          <a:noFill/>
        </p:spPr>
        <p:txBody>
          <a:bodyPr wrap="square" rtlCol="0">
            <a:spAutoFit/>
          </a:bodyPr>
          <a:lstStyle/>
          <a:p>
            <a:endParaRPr lang="en-PH" dirty="0"/>
          </a:p>
        </p:txBody>
      </p:sp>
      <p:sp>
        <p:nvSpPr>
          <p:cNvPr id="9" name="TextBox 8"/>
          <p:cNvSpPr txBox="1"/>
          <p:nvPr/>
        </p:nvSpPr>
        <p:spPr>
          <a:xfrm>
            <a:off x="1167370" y="3320839"/>
            <a:ext cx="6550439" cy="307777"/>
          </a:xfrm>
          <a:prstGeom prst="rect">
            <a:avLst/>
          </a:prstGeom>
          <a:noFill/>
        </p:spPr>
        <p:txBody>
          <a:bodyPr wrap="square" rtlCol="0">
            <a:spAutoFit/>
          </a:bodyPr>
          <a:lstStyle/>
          <a:p>
            <a:endParaRPr lang="en-PH" dirty="0"/>
          </a:p>
        </p:txBody>
      </p:sp>
      <p:sp>
        <p:nvSpPr>
          <p:cNvPr id="10" name="TextBox 9"/>
          <p:cNvSpPr txBox="1"/>
          <p:nvPr/>
        </p:nvSpPr>
        <p:spPr>
          <a:xfrm>
            <a:off x="1146412" y="2524836"/>
            <a:ext cx="7049069" cy="682389"/>
          </a:xfrm>
          <a:prstGeom prst="rect">
            <a:avLst/>
          </a:prstGeom>
          <a:noFill/>
        </p:spPr>
        <p:txBody>
          <a:bodyPr wrap="square" rtlCol="0">
            <a:spAutoFit/>
          </a:bodyPr>
          <a:lstStyle/>
          <a:p>
            <a:endParaRPr lang="en-PH" dirty="0"/>
          </a:p>
        </p:txBody>
      </p:sp>
      <p:sp>
        <p:nvSpPr>
          <p:cNvPr id="11" name="TextBox 10"/>
          <p:cNvSpPr txBox="1"/>
          <p:nvPr/>
        </p:nvSpPr>
        <p:spPr>
          <a:xfrm>
            <a:off x="-188794" y="1175982"/>
            <a:ext cx="184731" cy="307777"/>
          </a:xfrm>
          <a:prstGeom prst="rect">
            <a:avLst/>
          </a:prstGeom>
          <a:noFill/>
        </p:spPr>
        <p:txBody>
          <a:bodyPr wrap="none" rtlCol="0">
            <a:spAutoFit/>
          </a:bodyPr>
          <a:lstStyle/>
          <a:p>
            <a:endParaRPr lang="en-PH" dirty="0"/>
          </a:p>
        </p:txBody>
      </p:sp>
      <p:sp>
        <p:nvSpPr>
          <p:cNvPr id="13" name="TextBox 12"/>
          <p:cNvSpPr txBox="1"/>
          <p:nvPr/>
        </p:nvSpPr>
        <p:spPr>
          <a:xfrm>
            <a:off x="1201489" y="3829536"/>
            <a:ext cx="7089526" cy="455861"/>
          </a:xfrm>
          <a:prstGeom prst="rect">
            <a:avLst/>
          </a:prstGeom>
          <a:noFill/>
        </p:spPr>
        <p:txBody>
          <a:bodyPr wrap="square" rtlCol="0">
            <a:spAutoFit/>
          </a:bodyPr>
          <a:lstStyle/>
          <a:p>
            <a:endParaRPr lang="en-PH" dirty="0"/>
          </a:p>
        </p:txBody>
      </p:sp>
      <p:sp>
        <p:nvSpPr>
          <p:cNvPr id="14" name="TextBox 13"/>
          <p:cNvSpPr txBox="1"/>
          <p:nvPr/>
        </p:nvSpPr>
        <p:spPr>
          <a:xfrm>
            <a:off x="-188794" y="1175982"/>
            <a:ext cx="184731" cy="307777"/>
          </a:xfrm>
          <a:prstGeom prst="rect">
            <a:avLst/>
          </a:prstGeom>
          <a:noFill/>
        </p:spPr>
        <p:txBody>
          <a:bodyPr wrap="none" rtlCol="0">
            <a:spAutoFit/>
          </a:bodyPr>
          <a:lstStyle/>
          <a:p>
            <a:endParaRPr lang="en-PH" dirty="0"/>
          </a:p>
        </p:txBody>
      </p:sp>
      <p:sp>
        <p:nvSpPr>
          <p:cNvPr id="16" name="TextBox 15"/>
          <p:cNvSpPr txBox="1"/>
          <p:nvPr/>
        </p:nvSpPr>
        <p:spPr>
          <a:xfrm>
            <a:off x="-188794" y="1175982"/>
            <a:ext cx="184731" cy="307777"/>
          </a:xfrm>
          <a:prstGeom prst="rect">
            <a:avLst/>
          </a:prstGeom>
          <a:noFill/>
        </p:spPr>
        <p:txBody>
          <a:bodyPr wrap="none" rtlCol="0">
            <a:spAutoFit/>
          </a:bodyPr>
          <a:lstStyle/>
          <a:p>
            <a:endParaRPr lang="en-PH" dirty="0"/>
          </a:p>
        </p:txBody>
      </p:sp>
    </p:spTree>
    <p:extLst>
      <p:ext uri="{BB962C8B-B14F-4D97-AF65-F5344CB8AC3E}">
        <p14:creationId xmlns:p14="http://schemas.microsoft.com/office/powerpoint/2010/main" val="61013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500" fill="hold"/>
                                        <p:tgtEl>
                                          <p:spTgt spid="845"/>
                                        </p:tgtEl>
                                        <p:attrNameLst>
                                          <p:attrName>ppt_x</p:attrName>
                                        </p:attrNameLst>
                                      </p:cBhvr>
                                      <p:tavLst>
                                        <p:tav tm="0">
                                          <p:val>
                                            <p:strVal val="#ppt_x"/>
                                          </p:val>
                                        </p:tav>
                                        <p:tav tm="100000">
                                          <p:val>
                                            <p:strVal val="#ppt_x"/>
                                          </p:val>
                                        </p:tav>
                                      </p:tavLst>
                                    </p:anim>
                                    <p:anim calcmode="lin" valueType="num">
                                      <p:cBhvr additive="base">
                                        <p:cTn id="8" dur="500" fill="hold"/>
                                        <p:tgtEl>
                                          <p:spTgt spid="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44">
                                            <p:txEl>
                                              <p:pRg st="0" end="0"/>
                                            </p:txEl>
                                          </p:spTgt>
                                        </p:tgtEl>
                                        <p:attrNameLst>
                                          <p:attrName>style.visibility</p:attrName>
                                        </p:attrNameLst>
                                      </p:cBhvr>
                                      <p:to>
                                        <p:strVal val="visible"/>
                                      </p:to>
                                    </p:set>
                                    <p:animEffect transition="in" filter="barn(inVertical)">
                                      <p:cBhvr>
                                        <p:cTn id="13" dur="500"/>
                                        <p:tgtEl>
                                          <p:spTgt spid="844">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44">
                                            <p:txEl>
                                              <p:pRg st="1" end="1"/>
                                            </p:txEl>
                                          </p:spTgt>
                                        </p:tgtEl>
                                        <p:attrNameLst>
                                          <p:attrName>style.visibility</p:attrName>
                                        </p:attrNameLst>
                                      </p:cBhvr>
                                      <p:to>
                                        <p:strVal val="visible"/>
                                      </p:to>
                                    </p:set>
                                    <p:animEffect transition="in" filter="barn(inVertical)">
                                      <p:cBhvr>
                                        <p:cTn id="16" dur="500"/>
                                        <p:tgtEl>
                                          <p:spTgt spid="84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44">
                                            <p:txEl>
                                              <p:pRg st="3" end="3"/>
                                            </p:txEl>
                                          </p:spTgt>
                                        </p:tgtEl>
                                        <p:attrNameLst>
                                          <p:attrName>style.visibility</p:attrName>
                                        </p:attrNameLst>
                                      </p:cBhvr>
                                      <p:to>
                                        <p:strVal val="visible"/>
                                      </p:to>
                                    </p:set>
                                    <p:animEffect transition="in" filter="barn(inVertical)">
                                      <p:cBhvr>
                                        <p:cTn id="21" dur="500"/>
                                        <p:tgtEl>
                                          <p:spTgt spid="84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44">
                                            <p:txEl>
                                              <p:pRg st="5" end="5"/>
                                            </p:txEl>
                                          </p:spTgt>
                                        </p:tgtEl>
                                        <p:attrNameLst>
                                          <p:attrName>style.visibility</p:attrName>
                                        </p:attrNameLst>
                                      </p:cBhvr>
                                      <p:to>
                                        <p:strVal val="visible"/>
                                      </p:to>
                                    </p:set>
                                    <p:animEffect transition="in" filter="barn(inVertical)">
                                      <p:cBhvr>
                                        <p:cTn id="26" dur="500"/>
                                        <p:tgtEl>
                                          <p:spTgt spid="84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844">
                                            <p:txEl>
                                              <p:pRg st="7" end="7"/>
                                            </p:txEl>
                                          </p:spTgt>
                                        </p:tgtEl>
                                        <p:attrNameLst>
                                          <p:attrName>style.visibility</p:attrName>
                                        </p:attrNameLst>
                                      </p:cBhvr>
                                      <p:to>
                                        <p:strVal val="visible"/>
                                      </p:to>
                                    </p:set>
                                    <p:animEffect transition="in" filter="barn(inVertical)">
                                      <p:cBhvr>
                                        <p:cTn id="31" dur="500"/>
                                        <p:tgtEl>
                                          <p:spTgt spid="84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844">
                                            <p:txEl>
                                              <p:pRg st="9" end="9"/>
                                            </p:txEl>
                                          </p:spTgt>
                                        </p:tgtEl>
                                        <p:attrNameLst>
                                          <p:attrName>style.visibility</p:attrName>
                                        </p:attrNameLst>
                                      </p:cBhvr>
                                      <p:to>
                                        <p:strVal val="visible"/>
                                      </p:to>
                                    </p:set>
                                    <p:animEffect transition="in" filter="barn(inVertical)">
                                      <p:cBhvr>
                                        <p:cTn id="36" dur="500"/>
                                        <p:tgtEl>
                                          <p:spTgt spid="84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44">
                                            <p:txEl>
                                              <p:pRg st="11" end="11"/>
                                            </p:txEl>
                                          </p:spTgt>
                                        </p:tgtEl>
                                        <p:attrNameLst>
                                          <p:attrName>style.visibility</p:attrName>
                                        </p:attrNameLst>
                                      </p:cBhvr>
                                      <p:to>
                                        <p:strVal val="visible"/>
                                      </p:to>
                                    </p:set>
                                    <p:animEffect transition="in" filter="barn(inVertical)">
                                      <p:cBhvr>
                                        <p:cTn id="41" dur="500"/>
                                        <p:tgtEl>
                                          <p:spTgt spid="8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1017283" y="1281777"/>
            <a:ext cx="7109434" cy="3367312"/>
          </a:xfrm>
        </p:spPr>
        <p:txBody>
          <a:bodyPr/>
          <a:lstStyle/>
          <a:p>
            <a:r>
              <a:rPr lang="en-US" sz="1400" dirty="0"/>
              <a:t>Choose a research that will be useful, and decide  how and for whom it will be useful – significance of the study.</a:t>
            </a:r>
          </a:p>
          <a:p>
            <a:endParaRPr lang="en-US" sz="1400" dirty="0"/>
          </a:p>
          <a:p>
            <a:r>
              <a:rPr lang="en-US" sz="1400" dirty="0"/>
              <a:t>Choose a topic that is manageable and practicable.</a:t>
            </a:r>
          </a:p>
          <a:p>
            <a:endParaRPr lang="en-US" sz="1400" dirty="0"/>
          </a:p>
          <a:p>
            <a:r>
              <a:rPr lang="en-US" sz="1400" dirty="0"/>
              <a:t>Decide what the research will “deliver”?</a:t>
            </a:r>
          </a:p>
          <a:p>
            <a:endParaRPr lang="en-US" sz="1400" dirty="0"/>
          </a:p>
          <a:p>
            <a:r>
              <a:rPr lang="en-US" sz="1400" dirty="0"/>
              <a:t>What will the research do?</a:t>
            </a:r>
          </a:p>
          <a:p>
            <a:endParaRPr lang="en-US" sz="1400" dirty="0"/>
          </a:p>
          <a:p>
            <a:r>
              <a:rPr lang="en-US" sz="1400" dirty="0"/>
              <a:t>Choose a topic for which there is a literature.</a:t>
            </a:r>
          </a:p>
          <a:p>
            <a:endParaRPr lang="en-US" sz="1400" dirty="0"/>
          </a:p>
          <a:p>
            <a:r>
              <a:rPr lang="en-US" sz="1400" dirty="0"/>
              <a:t>Decide what can and cannot be done within the time and timescales available.</a:t>
            </a:r>
          </a:p>
          <a:p>
            <a:pPr marL="114300" indent="0">
              <a:buNone/>
            </a:pPr>
            <a:endParaRPr lang="en-US" sz="1400" dirty="0"/>
          </a:p>
          <a:p>
            <a:r>
              <a:rPr lang="en-US" sz="1400" dirty="0"/>
              <a:t>Consider whether you have the right personality, characteristics, experience and interpersonal behavior to conduct the proposed piece of research.</a:t>
            </a:r>
          </a:p>
          <a:p>
            <a:endParaRPr lang="en-PH" dirty="0"/>
          </a:p>
        </p:txBody>
      </p:sp>
      <p:sp>
        <p:nvSpPr>
          <p:cNvPr id="3" name="Title 2"/>
          <p:cNvSpPr>
            <a:spLocks noGrp="1"/>
          </p:cNvSpPr>
          <p:nvPr>
            <p:ph type="title"/>
          </p:nvPr>
        </p:nvSpPr>
        <p:spPr/>
        <p:txBody>
          <a:bodyPr/>
          <a:lstStyle/>
          <a:p>
            <a:r>
              <a:rPr lang="en-US" sz="2400" dirty="0"/>
              <a:t>Reminders in Choosing Research Topics/Ideas</a:t>
            </a:r>
            <a:br>
              <a:rPr lang="en-US" dirty="0"/>
            </a:br>
            <a:endParaRPr lang="en-PH" dirty="0"/>
          </a:p>
        </p:txBody>
      </p:sp>
    </p:spTree>
    <p:extLst>
      <p:ext uri="{BB962C8B-B14F-4D97-AF65-F5344CB8AC3E}">
        <p14:creationId xmlns:p14="http://schemas.microsoft.com/office/powerpoint/2010/main" val="70717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1000"/>
                                        <p:tgtEl>
                                          <p:spTgt spid="2">
                                            <p:txEl>
                                              <p:pRg st="6" end="6"/>
                                            </p:txEl>
                                          </p:spTgt>
                                        </p:tgtEl>
                                      </p:cBhvr>
                                    </p:animEffect>
                                    <p:anim calcmode="lin" valueType="num">
                                      <p:cBhvr>
                                        <p:cTn id="3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1000"/>
                                        <p:tgtEl>
                                          <p:spTgt spid="2">
                                            <p:txEl>
                                              <p:pRg st="8" end="8"/>
                                            </p:txEl>
                                          </p:spTgt>
                                        </p:tgtEl>
                                      </p:cBhvr>
                                    </p:animEffect>
                                    <p:anim calcmode="lin" valueType="num">
                                      <p:cBhvr>
                                        <p:cTn id="4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1000"/>
                                        <p:tgtEl>
                                          <p:spTgt spid="2">
                                            <p:txEl>
                                              <p:pRg st="10" end="10"/>
                                            </p:txEl>
                                          </p:spTgt>
                                        </p:tgtEl>
                                      </p:cBhvr>
                                    </p:animEffect>
                                    <p:anim calcmode="lin" valueType="num">
                                      <p:cBhvr>
                                        <p:cTn id="4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1000"/>
                                        <p:tgtEl>
                                          <p:spTgt spid="2">
                                            <p:txEl>
                                              <p:pRg st="12" end="12"/>
                                            </p:txEl>
                                          </p:spTgt>
                                        </p:tgtEl>
                                      </p:cBhvr>
                                    </p:animEffect>
                                    <p:anim calcmode="lin" valueType="num">
                                      <p:cBhvr>
                                        <p:cTn id="55"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05131" y="984665"/>
            <a:ext cx="7576102" cy="3691720"/>
          </a:xfrm>
          <a:prstGeom prst="rect">
            <a:avLst/>
          </a:prstGeom>
        </p:spPr>
        <p:txBody>
          <a:bodyPr spcFirstLastPara="1" wrap="square" lIns="91425" tIns="91425" rIns="91425" bIns="91425" anchor="t" anchorCtr="0">
            <a:noAutofit/>
          </a:bodyPr>
          <a:lstStyle/>
          <a:p>
            <a:pPr marL="457200" lvl="0" indent="-301625" algn="l" rtl="0">
              <a:spcBef>
                <a:spcPts val="0"/>
              </a:spcBef>
              <a:spcAft>
                <a:spcPts val="0"/>
              </a:spcAft>
              <a:buSzPts val="1150"/>
              <a:buChar char="●"/>
            </a:pPr>
            <a:r>
              <a:rPr lang="en" sz="1400" dirty="0"/>
              <a:t>Choose a topic for which you know you will able to receive expert, informed supervision.</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Be clear on why you – personally, professionally, career relatedly – want to do the research and what you personally want out of it, and wheather the research will enable you to achieve this. </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Choose a topic that will sustain your interest over the duration of the research.</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Consider the necessary complexity (where it exists) of the research phenomenon, scope and conduct of the research and the difficulty of the research issues, foci and conduct.</a:t>
            </a:r>
          </a:p>
          <a:p>
            <a:pPr marL="457200" lvl="0" indent="-301625" algn="l" rtl="0">
              <a:spcBef>
                <a:spcPts val="0"/>
              </a:spcBef>
              <a:spcAft>
                <a:spcPts val="0"/>
              </a:spcAft>
              <a:buSzPts val="1150"/>
              <a:buChar char="●"/>
            </a:pPr>
            <a:endParaRPr lang="en" sz="1400" dirty="0"/>
          </a:p>
          <a:p>
            <a:pPr marL="457200" lvl="0" indent="-301625" algn="l" rtl="0">
              <a:spcBef>
                <a:spcPts val="0"/>
              </a:spcBef>
              <a:spcAft>
                <a:spcPts val="0"/>
              </a:spcAft>
              <a:buSzPts val="1150"/>
              <a:buChar char="●"/>
            </a:pPr>
            <a:r>
              <a:rPr lang="en" sz="1400" dirty="0"/>
              <a:t>Consider how future research will be able to build on your research, i.e that the research opens up possibilities rather closes them down.</a:t>
            </a:r>
          </a:p>
          <a:p>
            <a:pPr marL="155575" lvl="0" indent="0" algn="l" rtl="0">
              <a:spcBef>
                <a:spcPts val="0"/>
              </a:spcBef>
              <a:spcAft>
                <a:spcPts val="0"/>
              </a:spcAft>
              <a:buSzPts val="1150"/>
              <a:buNone/>
            </a:pPr>
            <a:endParaRPr lang="en" sz="1400"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895350" y="467115"/>
            <a:ext cx="7395665" cy="624705"/>
          </a:xfrm>
          <a:prstGeom prst="rect">
            <a:avLst/>
          </a:prstGeom>
        </p:spPr>
        <p:txBody>
          <a:bodyPr spcFirstLastPara="1" wrap="square" lIns="91425" tIns="91425" rIns="91425" bIns="91425" anchor="t" anchorCtr="0">
            <a:noAutofit/>
          </a:bodyPr>
          <a:lstStyle/>
          <a:p>
            <a:pPr lvl="0" algn="l"/>
            <a:r>
              <a:rPr lang="en-US" sz="2400" dirty="0"/>
              <a:t>Reminders in Choosing Research Topics/Ideas</a:t>
            </a:r>
            <a:br>
              <a:rPr lang="en-US" sz="2400" dirty="0"/>
            </a:br>
            <a:endParaRPr sz="2400" dirty="0"/>
          </a:p>
        </p:txBody>
      </p:sp>
    </p:spTree>
    <p:extLst>
      <p:ext uri="{BB962C8B-B14F-4D97-AF65-F5344CB8AC3E}">
        <p14:creationId xmlns:p14="http://schemas.microsoft.com/office/powerpoint/2010/main" val="102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44">
                                            <p:txEl>
                                              <p:pRg st="0" end="0"/>
                                            </p:txEl>
                                          </p:spTgt>
                                        </p:tgtEl>
                                        <p:attrNameLst>
                                          <p:attrName>style.visibility</p:attrName>
                                        </p:attrNameLst>
                                      </p:cBhvr>
                                      <p:to>
                                        <p:strVal val="visible"/>
                                      </p:to>
                                    </p:set>
                                    <p:animEffect transition="in" filter="fade">
                                      <p:cBhvr>
                                        <p:cTn id="10" dur="1000"/>
                                        <p:tgtEl>
                                          <p:spTgt spid="844">
                                            <p:txEl>
                                              <p:pRg st="0" end="0"/>
                                            </p:txEl>
                                          </p:spTgt>
                                        </p:tgtEl>
                                      </p:cBhvr>
                                    </p:animEffect>
                                    <p:anim calcmode="lin" valueType="num">
                                      <p:cBhvr>
                                        <p:cTn id="11" dur="1000" fill="hold"/>
                                        <p:tgtEl>
                                          <p:spTgt spid="84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8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44">
                                            <p:txEl>
                                              <p:pRg st="2" end="2"/>
                                            </p:txEl>
                                          </p:spTgt>
                                        </p:tgtEl>
                                        <p:attrNameLst>
                                          <p:attrName>style.visibility</p:attrName>
                                        </p:attrNameLst>
                                      </p:cBhvr>
                                      <p:to>
                                        <p:strVal val="visible"/>
                                      </p:to>
                                    </p:set>
                                    <p:animEffect transition="in" filter="fade">
                                      <p:cBhvr>
                                        <p:cTn id="17" dur="1000"/>
                                        <p:tgtEl>
                                          <p:spTgt spid="844">
                                            <p:txEl>
                                              <p:pRg st="2" end="2"/>
                                            </p:txEl>
                                          </p:spTgt>
                                        </p:tgtEl>
                                      </p:cBhvr>
                                    </p:animEffect>
                                    <p:anim calcmode="lin" valueType="num">
                                      <p:cBhvr>
                                        <p:cTn id="18"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44">
                                            <p:txEl>
                                              <p:pRg st="4" end="4"/>
                                            </p:txEl>
                                          </p:spTgt>
                                        </p:tgtEl>
                                        <p:attrNameLst>
                                          <p:attrName>style.visibility</p:attrName>
                                        </p:attrNameLst>
                                      </p:cBhvr>
                                      <p:to>
                                        <p:strVal val="visible"/>
                                      </p:to>
                                    </p:set>
                                    <p:animEffect transition="in" filter="fade">
                                      <p:cBhvr>
                                        <p:cTn id="24" dur="1000"/>
                                        <p:tgtEl>
                                          <p:spTgt spid="844">
                                            <p:txEl>
                                              <p:pRg st="4" end="4"/>
                                            </p:txEl>
                                          </p:spTgt>
                                        </p:tgtEl>
                                      </p:cBhvr>
                                    </p:animEffect>
                                    <p:anim calcmode="lin" valueType="num">
                                      <p:cBhvr>
                                        <p:cTn id="25"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44">
                                            <p:txEl>
                                              <p:pRg st="6" end="6"/>
                                            </p:txEl>
                                          </p:spTgt>
                                        </p:tgtEl>
                                        <p:attrNameLst>
                                          <p:attrName>style.visibility</p:attrName>
                                        </p:attrNameLst>
                                      </p:cBhvr>
                                      <p:to>
                                        <p:strVal val="visible"/>
                                      </p:to>
                                    </p:set>
                                    <p:animEffect transition="in" filter="fade">
                                      <p:cBhvr>
                                        <p:cTn id="31" dur="1000"/>
                                        <p:tgtEl>
                                          <p:spTgt spid="844">
                                            <p:txEl>
                                              <p:pRg st="6" end="6"/>
                                            </p:txEl>
                                          </p:spTgt>
                                        </p:tgtEl>
                                      </p:cBhvr>
                                    </p:animEffect>
                                    <p:anim calcmode="lin" valueType="num">
                                      <p:cBhvr>
                                        <p:cTn id="32"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44">
                                            <p:txEl>
                                              <p:pRg st="8" end="8"/>
                                            </p:txEl>
                                          </p:spTgt>
                                        </p:tgtEl>
                                        <p:attrNameLst>
                                          <p:attrName>style.visibility</p:attrName>
                                        </p:attrNameLst>
                                      </p:cBhvr>
                                      <p:to>
                                        <p:strVal val="visible"/>
                                      </p:to>
                                    </p:set>
                                    <p:animEffect transition="in" filter="fade">
                                      <p:cBhvr>
                                        <p:cTn id="38" dur="1000"/>
                                        <p:tgtEl>
                                          <p:spTgt spid="844">
                                            <p:txEl>
                                              <p:pRg st="8" end="8"/>
                                            </p:txEl>
                                          </p:spTgt>
                                        </p:tgtEl>
                                      </p:cBhvr>
                                    </p:animEffect>
                                    <p:anim calcmode="lin" valueType="num">
                                      <p:cBhvr>
                                        <p:cTn id="39" dur="1000" fill="hold"/>
                                        <p:tgtEl>
                                          <p:spTgt spid="844">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84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48" y="1385466"/>
            <a:ext cx="7293308" cy="2326743"/>
          </a:xfrm>
          <a:prstGeom prst="rect">
            <a:avLst/>
          </a:prstGeom>
        </p:spPr>
        <p:txBody>
          <a:bodyPr spcFirstLastPara="1" wrap="square" lIns="91425" tIns="91425" rIns="91425" bIns="91425" anchor="t" anchorCtr="0">
            <a:noAutofit/>
          </a:bodyPr>
          <a:lstStyle/>
          <a:p>
            <a:pPr marL="155575" lvl="0" indent="0">
              <a:buSzPts val="1150"/>
              <a:buNone/>
            </a:pPr>
            <a:endParaRPr lang="en-US" sz="1400" dirty="0"/>
          </a:p>
          <a:p>
            <a:pPr marL="0" lvl="0" indent="0">
              <a:buSzPts val="1100"/>
              <a:buNone/>
            </a:pPr>
            <a:r>
              <a:rPr lang="en-US" sz="1400" dirty="0"/>
              <a:t>Types of variable:</a:t>
            </a:r>
          </a:p>
          <a:p>
            <a:pPr marL="0" lvl="0" indent="0">
              <a:buSzPts val="1100"/>
              <a:buNone/>
            </a:pPr>
            <a:endParaRPr lang="en-US" dirty="0"/>
          </a:p>
          <a:p>
            <a:pPr marL="0" lvl="0" indent="0">
              <a:buSzPts val="1100"/>
              <a:buNone/>
            </a:pPr>
            <a:r>
              <a:rPr lang="en-US" dirty="0"/>
              <a:t>• </a:t>
            </a:r>
            <a:r>
              <a:rPr lang="en-US" b="1" dirty="0"/>
              <a:t>Independent variables </a:t>
            </a:r>
            <a:r>
              <a:rPr lang="en-US" dirty="0"/>
              <a:t> -  those that (probably) cause, influence, or affect outcomes. Also</a:t>
            </a:r>
          </a:p>
          <a:p>
            <a:pPr marL="0" lvl="0" indent="0">
              <a:buSzPts val="1100"/>
              <a:buNone/>
            </a:pPr>
            <a:r>
              <a:rPr lang="en-US" dirty="0"/>
              <a:t>  	called treatment, manipulated, antecedent, or predictor variables.</a:t>
            </a:r>
          </a:p>
          <a:p>
            <a:pPr marL="0" lvl="0" indent="0">
              <a:buSzPts val="1100"/>
              <a:buNone/>
            </a:pPr>
            <a:endParaRPr lang="en-US" dirty="0"/>
          </a:p>
          <a:p>
            <a:pPr marL="0" lvl="0" indent="0">
              <a:buSzPts val="1100"/>
              <a:buNone/>
            </a:pPr>
            <a:r>
              <a:rPr lang="en-US" dirty="0"/>
              <a:t> • </a:t>
            </a:r>
            <a:r>
              <a:rPr lang="en-US" b="1" dirty="0"/>
              <a:t>Dependent variables </a:t>
            </a:r>
            <a:r>
              <a:rPr lang="en-US" dirty="0"/>
              <a:t> - those that depend on the independent variables. They are the </a:t>
            </a:r>
          </a:p>
          <a:p>
            <a:pPr marL="0" lvl="0" indent="0">
              <a:buSzPts val="1100"/>
              <a:buNone/>
            </a:pPr>
            <a:r>
              <a:rPr lang="en-US" dirty="0"/>
              <a:t>	outcomes or results of the influence of the independent variables. Also known as criterion, 	outcome, effect, and response variables. </a:t>
            </a:r>
          </a:p>
          <a:p>
            <a:pPr marL="0" lvl="0" indent="0">
              <a:buSzPts val="1100"/>
              <a:buNone/>
            </a:pPr>
            <a:endParaRPr lang="en-US" dirty="0"/>
          </a:p>
          <a:p>
            <a:pPr marL="0" lvl="0" indent="0">
              <a:buSzPts val="1100"/>
              <a:buNone/>
            </a:pPr>
            <a:r>
              <a:rPr lang="en-US" dirty="0"/>
              <a:t>• </a:t>
            </a:r>
            <a:r>
              <a:rPr lang="en-US" b="1" dirty="0"/>
              <a:t>Intervening or mediating variables -  </a:t>
            </a:r>
            <a:r>
              <a:rPr lang="en-US" dirty="0"/>
              <a:t>stand between the independent and dependent variables. </a:t>
            </a:r>
          </a:p>
          <a:p>
            <a:pPr marL="0" lvl="0" indent="0">
              <a:buSzPts val="1100"/>
              <a:buNone/>
            </a:pPr>
            <a:r>
              <a:rPr lang="en-US" dirty="0"/>
              <a:t>	They mediate the effects of the independent variable on the dependent variable. </a:t>
            </a:r>
          </a:p>
          <a:p>
            <a:pPr marL="0" lvl="0" indent="0">
              <a:buSzPts val="1100"/>
              <a:buNone/>
            </a:pPr>
            <a:r>
              <a:rPr lang="en-US" dirty="0"/>
              <a:t>Example:   			  IV               	    	        DV</a:t>
            </a:r>
          </a:p>
          <a:p>
            <a:pPr marL="0" lvl="0" indent="0">
              <a:buSzPts val="1100"/>
              <a:buNone/>
            </a:pPr>
            <a:r>
              <a:rPr lang="en-US" dirty="0"/>
              <a:t>                                		smoking             causes        lung cancer</a:t>
            </a:r>
          </a:p>
          <a:p>
            <a:pPr marL="0" lvl="0" indent="0">
              <a:buSzPts val="1100"/>
              <a:buNone/>
            </a:pPr>
            <a:r>
              <a:rPr lang="en-US" dirty="0"/>
              <a:t>              			                                     </a:t>
            </a:r>
          </a:p>
          <a:p>
            <a:pPr marL="0" lvl="0" indent="0">
              <a:buSzPts val="1100"/>
              <a:buNone/>
            </a:pPr>
            <a:r>
              <a:rPr lang="en-US" dirty="0"/>
              <a:t>                                                                    IV                         I                      DV</a:t>
            </a:r>
          </a:p>
          <a:p>
            <a:pPr marL="0" lvl="0" indent="0">
              <a:buSzPts val="1100"/>
              <a:buNone/>
            </a:pPr>
            <a:r>
              <a:rPr lang="en-US" dirty="0"/>
              <a:t>                                                                 smoking             damaged      lung cancer</a:t>
            </a:r>
          </a:p>
          <a:p>
            <a:pPr marL="0" lvl="0" indent="0">
              <a:buSzPts val="1100"/>
              <a:buNone/>
            </a:pPr>
            <a:r>
              <a:rPr lang="en-US" dirty="0"/>
              <a:t>                                                                                           lung  cells</a:t>
            </a:r>
          </a:p>
          <a:p>
            <a:pPr marL="0" lvl="0" indent="0">
              <a:buSzPts val="1100"/>
              <a:buNone/>
            </a:pPr>
            <a:endParaRPr lang="en-US"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895350" y="430803"/>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Variable</a:t>
            </a:r>
            <a:endParaRPr sz="2800" dirty="0"/>
          </a:p>
        </p:txBody>
      </p:sp>
      <p:grpSp>
        <p:nvGrpSpPr>
          <p:cNvPr id="4" name="Group 3">
            <a:extLst>
              <a:ext uri="{FF2B5EF4-FFF2-40B4-BE49-F238E27FC236}">
                <a16:creationId xmlns:a16="http://schemas.microsoft.com/office/drawing/2014/main" id="{1196BC9D-2FF7-4233-BD59-0193F8CF7FE1}"/>
              </a:ext>
            </a:extLst>
          </p:cNvPr>
          <p:cNvGrpSpPr/>
          <p:nvPr/>
        </p:nvGrpSpPr>
        <p:grpSpPr>
          <a:xfrm>
            <a:off x="3769056" y="3855493"/>
            <a:ext cx="1362502" cy="304950"/>
            <a:chOff x="3769056" y="3855493"/>
            <a:chExt cx="1362502" cy="304950"/>
          </a:xfrm>
        </p:grpSpPr>
        <p:cxnSp>
          <p:nvCxnSpPr>
            <p:cNvPr id="3" name="Straight Arrow Connector 2"/>
            <p:cNvCxnSpPr/>
            <p:nvPr/>
          </p:nvCxnSpPr>
          <p:spPr>
            <a:xfrm>
              <a:off x="4885899" y="3855493"/>
              <a:ext cx="2456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4885899" y="4160443"/>
              <a:ext cx="2456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3769056" y="4154680"/>
              <a:ext cx="2456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A6D3AEBB-8653-45C0-B18B-F8C77A451387}"/>
              </a:ext>
            </a:extLst>
          </p:cNvPr>
          <p:cNvSpPr txBox="1"/>
          <p:nvPr/>
        </p:nvSpPr>
        <p:spPr>
          <a:xfrm>
            <a:off x="1075284" y="1011978"/>
            <a:ext cx="6993431" cy="738664"/>
          </a:xfrm>
          <a:prstGeom prst="rect">
            <a:avLst/>
          </a:prstGeom>
          <a:noFill/>
        </p:spPr>
        <p:txBody>
          <a:bodyPr wrap="square" rtlCol="0">
            <a:spAutoFit/>
          </a:bodyPr>
          <a:lstStyle/>
          <a:p>
            <a:r>
              <a:rPr lang="en-US" dirty="0">
                <a:latin typeface="Signika Negative Light"/>
              </a:rPr>
              <a:t> -      a characteristic or attribute of an individual or an organization that can be measured or observed and that varies among the people or organization being studied. </a:t>
            </a:r>
          </a:p>
          <a:p>
            <a:endParaRPr lang="en-PH" dirty="0"/>
          </a:p>
        </p:txBody>
      </p:sp>
    </p:spTree>
    <p:extLst>
      <p:ext uri="{BB962C8B-B14F-4D97-AF65-F5344CB8AC3E}">
        <p14:creationId xmlns:p14="http://schemas.microsoft.com/office/powerpoint/2010/main" val="7050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1" end="1"/>
                                            </p:txEl>
                                          </p:spTgt>
                                        </p:tgtEl>
                                        <p:attrNameLst>
                                          <p:attrName>style.visibility</p:attrName>
                                        </p:attrNameLst>
                                      </p:cBhvr>
                                      <p:to>
                                        <p:strVal val="visible"/>
                                      </p:to>
                                    </p:set>
                                    <p:animEffect transition="in" filter="fade">
                                      <p:cBhvr>
                                        <p:cTn id="19" dur="1000"/>
                                        <p:tgtEl>
                                          <p:spTgt spid="844">
                                            <p:txEl>
                                              <p:pRg st="1" end="1"/>
                                            </p:txEl>
                                          </p:spTgt>
                                        </p:tgtEl>
                                      </p:cBhvr>
                                    </p:animEffect>
                                    <p:anim calcmode="lin" valueType="num">
                                      <p:cBhvr>
                                        <p:cTn id="20" dur="1000" fill="hold"/>
                                        <p:tgtEl>
                                          <p:spTgt spid="84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3" end="3"/>
                                            </p:txEl>
                                          </p:spTgt>
                                        </p:tgtEl>
                                        <p:attrNameLst>
                                          <p:attrName>style.visibility</p:attrName>
                                        </p:attrNameLst>
                                      </p:cBhvr>
                                      <p:to>
                                        <p:strVal val="visible"/>
                                      </p:to>
                                    </p:set>
                                    <p:animEffect transition="in" filter="fade">
                                      <p:cBhvr>
                                        <p:cTn id="26" dur="1000"/>
                                        <p:tgtEl>
                                          <p:spTgt spid="844">
                                            <p:txEl>
                                              <p:pRg st="3" end="3"/>
                                            </p:txEl>
                                          </p:spTgt>
                                        </p:tgtEl>
                                      </p:cBhvr>
                                    </p:animEffect>
                                    <p:anim calcmode="lin" valueType="num">
                                      <p:cBhvr>
                                        <p:cTn id="27" dur="1000" fill="hold"/>
                                        <p:tgtEl>
                                          <p:spTgt spid="84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44">
                                            <p:txEl>
                                              <p:pRg st="4" end="4"/>
                                            </p:txEl>
                                          </p:spTgt>
                                        </p:tgtEl>
                                        <p:attrNameLst>
                                          <p:attrName>style.visibility</p:attrName>
                                        </p:attrNameLst>
                                      </p:cBhvr>
                                      <p:to>
                                        <p:strVal val="visible"/>
                                      </p:to>
                                    </p:set>
                                    <p:animEffect transition="in" filter="fade">
                                      <p:cBhvr>
                                        <p:cTn id="31" dur="1000"/>
                                        <p:tgtEl>
                                          <p:spTgt spid="844">
                                            <p:txEl>
                                              <p:pRg st="4" end="4"/>
                                            </p:txEl>
                                          </p:spTgt>
                                        </p:tgtEl>
                                      </p:cBhvr>
                                    </p:animEffect>
                                    <p:anim calcmode="lin" valueType="num">
                                      <p:cBhvr>
                                        <p:cTn id="32"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44">
                                            <p:txEl>
                                              <p:pRg st="6" end="6"/>
                                            </p:txEl>
                                          </p:spTgt>
                                        </p:tgtEl>
                                        <p:attrNameLst>
                                          <p:attrName>style.visibility</p:attrName>
                                        </p:attrNameLst>
                                      </p:cBhvr>
                                      <p:to>
                                        <p:strVal val="visible"/>
                                      </p:to>
                                    </p:set>
                                    <p:animEffect transition="in" filter="fade">
                                      <p:cBhvr>
                                        <p:cTn id="38" dur="1000"/>
                                        <p:tgtEl>
                                          <p:spTgt spid="844">
                                            <p:txEl>
                                              <p:pRg st="6" end="6"/>
                                            </p:txEl>
                                          </p:spTgt>
                                        </p:tgtEl>
                                      </p:cBhvr>
                                    </p:animEffect>
                                    <p:anim calcmode="lin" valueType="num">
                                      <p:cBhvr>
                                        <p:cTn id="39"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44">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44">
                                            <p:txEl>
                                              <p:pRg st="7" end="7"/>
                                            </p:txEl>
                                          </p:spTgt>
                                        </p:tgtEl>
                                        <p:attrNameLst>
                                          <p:attrName>style.visibility</p:attrName>
                                        </p:attrNameLst>
                                      </p:cBhvr>
                                      <p:to>
                                        <p:strVal val="visible"/>
                                      </p:to>
                                    </p:set>
                                    <p:animEffect transition="in" filter="fade">
                                      <p:cBhvr>
                                        <p:cTn id="43" dur="1000"/>
                                        <p:tgtEl>
                                          <p:spTgt spid="844">
                                            <p:txEl>
                                              <p:pRg st="7" end="7"/>
                                            </p:txEl>
                                          </p:spTgt>
                                        </p:tgtEl>
                                      </p:cBhvr>
                                    </p:animEffect>
                                    <p:anim calcmode="lin" valueType="num">
                                      <p:cBhvr>
                                        <p:cTn id="44" dur="1000" fill="hold"/>
                                        <p:tgtEl>
                                          <p:spTgt spid="84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84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44">
                                            <p:txEl>
                                              <p:pRg st="9" end="9"/>
                                            </p:txEl>
                                          </p:spTgt>
                                        </p:tgtEl>
                                        <p:attrNameLst>
                                          <p:attrName>style.visibility</p:attrName>
                                        </p:attrNameLst>
                                      </p:cBhvr>
                                      <p:to>
                                        <p:strVal val="visible"/>
                                      </p:to>
                                    </p:set>
                                    <p:animEffect transition="in" filter="fade">
                                      <p:cBhvr>
                                        <p:cTn id="50" dur="1000"/>
                                        <p:tgtEl>
                                          <p:spTgt spid="844">
                                            <p:txEl>
                                              <p:pRg st="9" end="9"/>
                                            </p:txEl>
                                          </p:spTgt>
                                        </p:tgtEl>
                                      </p:cBhvr>
                                    </p:animEffect>
                                    <p:anim calcmode="lin" valueType="num">
                                      <p:cBhvr>
                                        <p:cTn id="51" dur="1000" fill="hold"/>
                                        <p:tgtEl>
                                          <p:spTgt spid="844">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844">
                                            <p:txEl>
                                              <p:pRg st="9" end="9"/>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44">
                                            <p:txEl>
                                              <p:pRg st="10" end="10"/>
                                            </p:txEl>
                                          </p:spTgt>
                                        </p:tgtEl>
                                        <p:attrNameLst>
                                          <p:attrName>style.visibility</p:attrName>
                                        </p:attrNameLst>
                                      </p:cBhvr>
                                      <p:to>
                                        <p:strVal val="visible"/>
                                      </p:to>
                                    </p:set>
                                    <p:animEffect transition="in" filter="fade">
                                      <p:cBhvr>
                                        <p:cTn id="55" dur="1000"/>
                                        <p:tgtEl>
                                          <p:spTgt spid="844">
                                            <p:txEl>
                                              <p:pRg st="10" end="10"/>
                                            </p:txEl>
                                          </p:spTgt>
                                        </p:tgtEl>
                                      </p:cBhvr>
                                    </p:animEffect>
                                    <p:anim calcmode="lin" valueType="num">
                                      <p:cBhvr>
                                        <p:cTn id="56" dur="1000" fill="hold"/>
                                        <p:tgtEl>
                                          <p:spTgt spid="844">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84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44">
                                            <p:txEl>
                                              <p:pRg st="11" end="11"/>
                                            </p:txEl>
                                          </p:spTgt>
                                        </p:tgtEl>
                                        <p:attrNameLst>
                                          <p:attrName>style.visibility</p:attrName>
                                        </p:attrNameLst>
                                      </p:cBhvr>
                                      <p:to>
                                        <p:strVal val="visible"/>
                                      </p:to>
                                    </p:set>
                                    <p:animEffect transition="in" filter="fade">
                                      <p:cBhvr>
                                        <p:cTn id="62" dur="1000"/>
                                        <p:tgtEl>
                                          <p:spTgt spid="844">
                                            <p:txEl>
                                              <p:pRg st="11" end="11"/>
                                            </p:txEl>
                                          </p:spTgt>
                                        </p:tgtEl>
                                      </p:cBhvr>
                                    </p:animEffect>
                                    <p:anim calcmode="lin" valueType="num">
                                      <p:cBhvr>
                                        <p:cTn id="63" dur="1000" fill="hold"/>
                                        <p:tgtEl>
                                          <p:spTgt spid="844">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844">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44">
                                            <p:txEl>
                                              <p:pRg st="12" end="12"/>
                                            </p:txEl>
                                          </p:spTgt>
                                        </p:tgtEl>
                                        <p:attrNameLst>
                                          <p:attrName>style.visibility</p:attrName>
                                        </p:attrNameLst>
                                      </p:cBhvr>
                                      <p:to>
                                        <p:strVal val="visible"/>
                                      </p:to>
                                    </p:set>
                                    <p:animEffect transition="in" filter="fade">
                                      <p:cBhvr>
                                        <p:cTn id="67" dur="1000"/>
                                        <p:tgtEl>
                                          <p:spTgt spid="844">
                                            <p:txEl>
                                              <p:pRg st="12" end="12"/>
                                            </p:txEl>
                                          </p:spTgt>
                                        </p:tgtEl>
                                      </p:cBhvr>
                                    </p:animEffect>
                                    <p:anim calcmode="lin" valueType="num">
                                      <p:cBhvr>
                                        <p:cTn id="68" dur="1000" fill="hold"/>
                                        <p:tgtEl>
                                          <p:spTgt spid="844">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844">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44">
                                            <p:txEl>
                                              <p:pRg st="13" end="13"/>
                                            </p:txEl>
                                          </p:spTgt>
                                        </p:tgtEl>
                                        <p:attrNameLst>
                                          <p:attrName>style.visibility</p:attrName>
                                        </p:attrNameLst>
                                      </p:cBhvr>
                                      <p:to>
                                        <p:strVal val="visible"/>
                                      </p:to>
                                    </p:set>
                                    <p:animEffect transition="in" filter="fade">
                                      <p:cBhvr>
                                        <p:cTn id="72" dur="1000"/>
                                        <p:tgtEl>
                                          <p:spTgt spid="844">
                                            <p:txEl>
                                              <p:pRg st="13" end="13"/>
                                            </p:txEl>
                                          </p:spTgt>
                                        </p:tgtEl>
                                      </p:cBhvr>
                                    </p:animEffect>
                                    <p:anim calcmode="lin" valueType="num">
                                      <p:cBhvr>
                                        <p:cTn id="73" dur="1000" fill="hold"/>
                                        <p:tgtEl>
                                          <p:spTgt spid="844">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844">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44">
                                            <p:txEl>
                                              <p:pRg st="14" end="14"/>
                                            </p:txEl>
                                          </p:spTgt>
                                        </p:tgtEl>
                                        <p:attrNameLst>
                                          <p:attrName>style.visibility</p:attrName>
                                        </p:attrNameLst>
                                      </p:cBhvr>
                                      <p:to>
                                        <p:strVal val="visible"/>
                                      </p:to>
                                    </p:set>
                                    <p:animEffect transition="in" filter="fade">
                                      <p:cBhvr>
                                        <p:cTn id="77" dur="1000"/>
                                        <p:tgtEl>
                                          <p:spTgt spid="844">
                                            <p:txEl>
                                              <p:pRg st="14" end="14"/>
                                            </p:txEl>
                                          </p:spTgt>
                                        </p:tgtEl>
                                      </p:cBhvr>
                                    </p:animEffect>
                                    <p:anim calcmode="lin" valueType="num">
                                      <p:cBhvr>
                                        <p:cTn id="78" dur="1000" fill="hold"/>
                                        <p:tgtEl>
                                          <p:spTgt spid="844">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844">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44">
                                            <p:txEl>
                                              <p:pRg st="15" end="15"/>
                                            </p:txEl>
                                          </p:spTgt>
                                        </p:tgtEl>
                                        <p:attrNameLst>
                                          <p:attrName>style.visibility</p:attrName>
                                        </p:attrNameLst>
                                      </p:cBhvr>
                                      <p:to>
                                        <p:strVal val="visible"/>
                                      </p:to>
                                    </p:set>
                                    <p:animEffect transition="in" filter="fade">
                                      <p:cBhvr>
                                        <p:cTn id="82" dur="1000"/>
                                        <p:tgtEl>
                                          <p:spTgt spid="844">
                                            <p:txEl>
                                              <p:pRg st="15" end="15"/>
                                            </p:txEl>
                                          </p:spTgt>
                                        </p:tgtEl>
                                      </p:cBhvr>
                                    </p:animEffect>
                                    <p:anim calcmode="lin" valueType="num">
                                      <p:cBhvr>
                                        <p:cTn id="83" dur="1000" fill="hold"/>
                                        <p:tgtEl>
                                          <p:spTgt spid="844">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844">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844">
                                            <p:txEl>
                                              <p:pRg st="16" end="16"/>
                                            </p:txEl>
                                          </p:spTgt>
                                        </p:tgtEl>
                                        <p:attrNameLst>
                                          <p:attrName>style.visibility</p:attrName>
                                        </p:attrNameLst>
                                      </p:cBhvr>
                                      <p:to>
                                        <p:strVal val="visible"/>
                                      </p:to>
                                    </p:set>
                                    <p:animEffect transition="in" filter="fade">
                                      <p:cBhvr>
                                        <p:cTn id="87" dur="1000"/>
                                        <p:tgtEl>
                                          <p:spTgt spid="844">
                                            <p:txEl>
                                              <p:pRg st="16" end="16"/>
                                            </p:txEl>
                                          </p:spTgt>
                                        </p:tgtEl>
                                      </p:cBhvr>
                                    </p:animEffect>
                                    <p:anim calcmode="lin" valueType="num">
                                      <p:cBhvr>
                                        <p:cTn id="88" dur="1000" fill="hold"/>
                                        <p:tgtEl>
                                          <p:spTgt spid="844">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844">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1000"/>
                                        <p:tgtEl>
                                          <p:spTgt spid="4"/>
                                        </p:tgtEl>
                                      </p:cBhvr>
                                    </p:animEffect>
                                    <p:anim calcmode="lin" valueType="num">
                                      <p:cBhvr>
                                        <p:cTn id="93" dur="1000" fill="hold"/>
                                        <p:tgtEl>
                                          <p:spTgt spid="4"/>
                                        </p:tgtEl>
                                        <p:attrNameLst>
                                          <p:attrName>ppt_x</p:attrName>
                                        </p:attrNameLst>
                                      </p:cBhvr>
                                      <p:tavLst>
                                        <p:tav tm="0">
                                          <p:val>
                                            <p:strVal val="#ppt_x"/>
                                          </p:val>
                                        </p:tav>
                                        <p:tav tm="100000">
                                          <p:val>
                                            <p:strVal val="#ppt_x"/>
                                          </p:val>
                                        </p:tav>
                                      </p:tavLst>
                                    </p:anim>
                                    <p:anim calcmode="lin" valueType="num">
                                      <p:cBhvr>
                                        <p:cTn id="9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50" y="1129511"/>
            <a:ext cx="7614029" cy="3794077"/>
          </a:xfrm>
          <a:prstGeom prst="rect">
            <a:avLst/>
          </a:prstGeom>
        </p:spPr>
        <p:txBody>
          <a:bodyPr spcFirstLastPara="1" wrap="square" lIns="91425" tIns="91425" rIns="91425" bIns="91425" anchor="t" anchorCtr="0">
            <a:noAutofit/>
          </a:bodyPr>
          <a:lstStyle/>
          <a:p>
            <a:pPr marL="0" lvl="0" indent="0">
              <a:buSzPts val="1100"/>
              <a:buNone/>
            </a:pPr>
            <a:endParaRPr lang="en-US" dirty="0"/>
          </a:p>
          <a:p>
            <a:pPr marL="0" lvl="0" indent="0">
              <a:buSzPts val="1100"/>
              <a:buNone/>
            </a:pPr>
            <a:r>
              <a:rPr lang="en-US" dirty="0"/>
              <a:t>• </a:t>
            </a:r>
            <a:r>
              <a:rPr lang="en-US" sz="1400" b="1" dirty="0"/>
              <a:t>Extraneous variable </a:t>
            </a:r>
            <a:r>
              <a:rPr lang="en-US" sz="1400" dirty="0"/>
              <a:t> - any other variable that could affect the dependent variable, but is not 	explicitly included in the experiment. 				   			(</a:t>
            </a:r>
            <a:r>
              <a:rPr lang="en-US" sz="900" dirty="0"/>
              <a:t>https://stattrek.com/statistics/dictionary.aspx?definition=extraneous-variable</a:t>
            </a:r>
            <a:r>
              <a:rPr lang="en-US" sz="1400" dirty="0"/>
              <a:t>)</a:t>
            </a:r>
          </a:p>
          <a:p>
            <a:pPr marL="0" lvl="0" indent="0">
              <a:buSzPts val="1100"/>
              <a:buNone/>
            </a:pPr>
            <a:endParaRPr lang="en-US" sz="1400" dirty="0"/>
          </a:p>
          <a:p>
            <a:pPr marL="0" lvl="0" indent="0">
              <a:buSzPts val="1100"/>
              <a:buNone/>
            </a:pPr>
            <a:r>
              <a:rPr lang="en-US" sz="1400" dirty="0"/>
              <a:t>	- variable that is not intentionally being studied  in the test. 					(</a:t>
            </a:r>
            <a:r>
              <a:rPr lang="en-US" sz="900" dirty="0">
                <a:hlinkClick r:id="rId3"/>
              </a:rPr>
              <a:t>https://www.statisticshowto.com/extraneous-variable</a:t>
            </a:r>
            <a:r>
              <a:rPr lang="en-US" sz="900" dirty="0"/>
              <a:t>)</a:t>
            </a:r>
          </a:p>
          <a:p>
            <a:pPr marL="0" lvl="0" indent="0">
              <a:buSzPts val="1100"/>
              <a:buNone/>
            </a:pPr>
            <a:endParaRPr lang="en-US" sz="900" dirty="0"/>
          </a:p>
          <a:p>
            <a:pPr marL="0" lvl="0" indent="0">
              <a:buSzPts val="1100"/>
              <a:buNone/>
            </a:pPr>
            <a:r>
              <a:rPr lang="en-US" sz="1400" dirty="0"/>
              <a:t>Example:</a:t>
            </a:r>
          </a:p>
          <a:p>
            <a:pPr marL="0" lvl="0" indent="0">
              <a:buSzPts val="1100"/>
              <a:buNone/>
            </a:pPr>
            <a:r>
              <a:rPr lang="en-US" sz="1400" dirty="0"/>
              <a:t> 	A hungry student taking a test . </a:t>
            </a:r>
            <a:endParaRPr sz="1400" dirty="0"/>
          </a:p>
        </p:txBody>
      </p:sp>
      <p:sp>
        <p:nvSpPr>
          <p:cNvPr id="845" name="Google Shape;845;p34"/>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Variable</a:t>
            </a:r>
            <a:endParaRPr sz="2800" dirty="0"/>
          </a:p>
        </p:txBody>
      </p:sp>
    </p:spTree>
    <p:extLst>
      <p:ext uri="{BB962C8B-B14F-4D97-AF65-F5344CB8AC3E}">
        <p14:creationId xmlns:p14="http://schemas.microsoft.com/office/powerpoint/2010/main" val="29974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1" end="1"/>
                                            </p:txEl>
                                          </p:spTgt>
                                        </p:tgtEl>
                                        <p:attrNameLst>
                                          <p:attrName>style.visibility</p:attrName>
                                        </p:attrNameLst>
                                      </p:cBhvr>
                                      <p:to>
                                        <p:strVal val="visible"/>
                                      </p:to>
                                    </p:set>
                                    <p:animEffect transition="in" filter="fade">
                                      <p:cBhvr>
                                        <p:cTn id="12" dur="1000"/>
                                        <p:tgtEl>
                                          <p:spTgt spid="844">
                                            <p:txEl>
                                              <p:pRg st="1" end="1"/>
                                            </p:txEl>
                                          </p:spTgt>
                                        </p:tgtEl>
                                      </p:cBhvr>
                                    </p:animEffect>
                                    <p:anim calcmode="lin" valueType="num">
                                      <p:cBhvr>
                                        <p:cTn id="13" dur="1000" fill="hold"/>
                                        <p:tgtEl>
                                          <p:spTgt spid="84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3" end="3"/>
                                            </p:txEl>
                                          </p:spTgt>
                                        </p:tgtEl>
                                        <p:attrNameLst>
                                          <p:attrName>style.visibility</p:attrName>
                                        </p:attrNameLst>
                                      </p:cBhvr>
                                      <p:to>
                                        <p:strVal val="visible"/>
                                      </p:to>
                                    </p:set>
                                    <p:animEffect transition="in" filter="fade">
                                      <p:cBhvr>
                                        <p:cTn id="19" dur="1000"/>
                                        <p:tgtEl>
                                          <p:spTgt spid="844">
                                            <p:txEl>
                                              <p:pRg st="3" end="3"/>
                                            </p:txEl>
                                          </p:spTgt>
                                        </p:tgtEl>
                                      </p:cBhvr>
                                    </p:animEffect>
                                    <p:anim calcmode="lin" valueType="num">
                                      <p:cBhvr>
                                        <p:cTn id="20" dur="1000" fill="hold"/>
                                        <p:tgtEl>
                                          <p:spTgt spid="84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5" end="5"/>
                                            </p:txEl>
                                          </p:spTgt>
                                        </p:tgtEl>
                                        <p:attrNameLst>
                                          <p:attrName>style.visibility</p:attrName>
                                        </p:attrNameLst>
                                      </p:cBhvr>
                                      <p:to>
                                        <p:strVal val="visible"/>
                                      </p:to>
                                    </p:set>
                                    <p:animEffect transition="in" filter="fade">
                                      <p:cBhvr>
                                        <p:cTn id="26" dur="1000"/>
                                        <p:tgtEl>
                                          <p:spTgt spid="844">
                                            <p:txEl>
                                              <p:pRg st="5" end="5"/>
                                            </p:txEl>
                                          </p:spTgt>
                                        </p:tgtEl>
                                      </p:cBhvr>
                                    </p:animEffect>
                                    <p:anim calcmode="lin" valueType="num">
                                      <p:cBhvr>
                                        <p:cTn id="27" dur="1000" fill="hold"/>
                                        <p:tgtEl>
                                          <p:spTgt spid="84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44">
                                            <p:txEl>
                                              <p:pRg st="6" end="6"/>
                                            </p:txEl>
                                          </p:spTgt>
                                        </p:tgtEl>
                                        <p:attrNameLst>
                                          <p:attrName>style.visibility</p:attrName>
                                        </p:attrNameLst>
                                      </p:cBhvr>
                                      <p:to>
                                        <p:strVal val="visible"/>
                                      </p:to>
                                    </p:set>
                                    <p:animEffect transition="in" filter="fade">
                                      <p:cBhvr>
                                        <p:cTn id="31" dur="1000"/>
                                        <p:tgtEl>
                                          <p:spTgt spid="844">
                                            <p:txEl>
                                              <p:pRg st="6" end="6"/>
                                            </p:txEl>
                                          </p:spTgt>
                                        </p:tgtEl>
                                      </p:cBhvr>
                                    </p:animEffect>
                                    <p:anim calcmode="lin" valueType="num">
                                      <p:cBhvr>
                                        <p:cTn id="32"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7" name="TextBox 6"/>
          <p:cNvSpPr txBox="1"/>
          <p:nvPr/>
        </p:nvSpPr>
        <p:spPr>
          <a:xfrm>
            <a:off x="946245" y="2334497"/>
            <a:ext cx="7302405" cy="927317"/>
          </a:xfrm>
          <a:prstGeom prst="rect">
            <a:avLst/>
          </a:prstGeom>
          <a:noFill/>
        </p:spPr>
        <p:txBody>
          <a:bodyPr wrap="square" rtlCol="0">
            <a:spAutoFit/>
          </a:bodyPr>
          <a:lstStyle/>
          <a:p>
            <a:endParaRPr lang="en-PH" dirty="0"/>
          </a:p>
        </p:txBody>
      </p:sp>
      <p:sp>
        <p:nvSpPr>
          <p:cNvPr id="4" name="TextBox 3"/>
          <p:cNvSpPr txBox="1"/>
          <p:nvPr/>
        </p:nvSpPr>
        <p:spPr>
          <a:xfrm>
            <a:off x="1189630" y="1330658"/>
            <a:ext cx="6828430" cy="866632"/>
          </a:xfrm>
          <a:prstGeom prst="rect">
            <a:avLst/>
          </a:prstGeom>
          <a:noFill/>
        </p:spPr>
        <p:txBody>
          <a:bodyPr wrap="square" rtlCol="0">
            <a:spAutoFit/>
          </a:bodyPr>
          <a:lstStyle/>
          <a:p>
            <a:endParaRPr lang="en-PH" dirty="0"/>
          </a:p>
        </p:txBody>
      </p:sp>
      <p:sp>
        <p:nvSpPr>
          <p:cNvPr id="844" name="Google Shape;844;p34"/>
          <p:cNvSpPr txBox="1">
            <a:spLocks noGrp="1"/>
          </p:cNvSpPr>
          <p:nvPr>
            <p:ph type="subTitle" idx="1"/>
          </p:nvPr>
        </p:nvSpPr>
        <p:spPr>
          <a:xfrm flipH="1">
            <a:off x="895348" y="1050878"/>
            <a:ext cx="7463905" cy="3725838"/>
          </a:xfrm>
          <a:prstGeom prst="rect">
            <a:avLst/>
          </a:prstGeom>
        </p:spPr>
        <p:txBody>
          <a:bodyPr spcFirstLastPara="1" wrap="square" lIns="91425" tIns="91425" rIns="91425" bIns="91425" anchor="t" anchorCtr="0">
            <a:noAutofit/>
          </a:bodyPr>
          <a:lstStyle/>
          <a:p>
            <a:pPr marL="0" lvl="0" indent="0">
              <a:buSzPts val="1100"/>
              <a:buNone/>
            </a:pPr>
            <a:endParaRPr lang="en-US" dirty="0"/>
          </a:p>
          <a:p>
            <a:pPr marL="628650" lvl="1" indent="-171450">
              <a:buSzPts val="1100"/>
              <a:buFontTx/>
              <a:buChar char="-"/>
            </a:pPr>
            <a:r>
              <a:rPr lang="en-US" sz="1400" dirty="0"/>
              <a:t>prediction  the researcher makes about  the expected outcomes of relationships </a:t>
            </a:r>
          </a:p>
          <a:p>
            <a:pPr marL="457200" lvl="1" indent="0">
              <a:buSzPts val="1100"/>
              <a:buNone/>
            </a:pPr>
            <a:r>
              <a:rPr lang="en-US" sz="1400" dirty="0"/>
              <a:t>	among variables</a:t>
            </a:r>
          </a:p>
          <a:p>
            <a:pPr marL="0" lvl="0" indent="0">
              <a:buSzPts val="1100"/>
              <a:buNone/>
            </a:pPr>
            <a:r>
              <a:rPr lang="en-US" sz="1400" dirty="0"/>
              <a:t>          -   often used in experiments in which investigators compare groups. </a:t>
            </a:r>
          </a:p>
          <a:p>
            <a:pPr marL="0" lvl="0" indent="0">
              <a:buSzPts val="1100"/>
              <a:buNone/>
            </a:pPr>
            <a:r>
              <a:rPr lang="en-US" sz="1400" dirty="0"/>
              <a:t>          -   must be capable of being confirmed or not confirmed</a:t>
            </a:r>
          </a:p>
          <a:p>
            <a:pPr marL="0" lvl="0" indent="0">
              <a:buSzPts val="1100"/>
              <a:buNone/>
            </a:pPr>
            <a:endParaRPr lang="en-US" sz="1400" dirty="0"/>
          </a:p>
          <a:p>
            <a:pPr marL="0" lvl="0" indent="0">
              <a:buSzPts val="1100"/>
              <a:buNone/>
            </a:pPr>
            <a:r>
              <a:rPr lang="en-US" sz="1400" dirty="0"/>
              <a:t>Example:</a:t>
            </a:r>
          </a:p>
          <a:p>
            <a:pPr marL="0" lvl="0" indent="0">
              <a:buSzPts val="1100"/>
              <a:buNone/>
            </a:pPr>
            <a:r>
              <a:rPr lang="en-US" sz="1400" dirty="0"/>
              <a:t>	Is there a significant difference between the scores of students  taught by using the lecture approach and the scores of students taught by using the cooperative learning approach?</a:t>
            </a:r>
          </a:p>
          <a:p>
            <a:pPr marL="0" lvl="0" indent="0" algn="l" rtl="0">
              <a:spcBef>
                <a:spcPts val="0"/>
              </a:spcBef>
              <a:spcAft>
                <a:spcPts val="0"/>
              </a:spcAft>
              <a:buClr>
                <a:schemeClr val="dk1"/>
              </a:buClr>
              <a:buSzPts val="1100"/>
              <a:buFont typeface="Arial"/>
              <a:buNone/>
            </a:pPr>
            <a:endParaRPr sz="1400" dirty="0"/>
          </a:p>
          <a:p>
            <a:pPr marL="0" lvl="0" indent="0" algn="l" rtl="0">
              <a:spcBef>
                <a:spcPts val="0"/>
              </a:spcBef>
              <a:spcAft>
                <a:spcPts val="0"/>
              </a:spcAft>
              <a:buNone/>
            </a:pPr>
            <a:endParaRPr sz="1400" dirty="0"/>
          </a:p>
        </p:txBody>
      </p:sp>
      <p:sp>
        <p:nvSpPr>
          <p:cNvPr id="845" name="Google Shape;845;p34"/>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Research Hypothesis</a:t>
            </a:r>
            <a:endParaRPr sz="2800" dirty="0"/>
          </a:p>
        </p:txBody>
      </p:sp>
      <p:sp>
        <p:nvSpPr>
          <p:cNvPr id="5" name="TextBox 4"/>
          <p:cNvSpPr txBox="1"/>
          <p:nvPr/>
        </p:nvSpPr>
        <p:spPr>
          <a:xfrm>
            <a:off x="895349" y="2240315"/>
            <a:ext cx="953924" cy="412410"/>
          </a:xfrm>
          <a:prstGeom prst="rect">
            <a:avLst/>
          </a:prstGeom>
          <a:noFill/>
        </p:spPr>
        <p:txBody>
          <a:bodyPr wrap="square" rtlCol="0">
            <a:spAutoFit/>
          </a:bodyPr>
          <a:lstStyle/>
          <a:p>
            <a:endParaRPr lang="en-PH" dirty="0"/>
          </a:p>
        </p:txBody>
      </p:sp>
      <p:sp>
        <p:nvSpPr>
          <p:cNvPr id="6" name="TextBox 5"/>
          <p:cNvSpPr txBox="1"/>
          <p:nvPr/>
        </p:nvSpPr>
        <p:spPr>
          <a:xfrm>
            <a:off x="-188794" y="1071350"/>
            <a:ext cx="1963003" cy="412410"/>
          </a:xfrm>
          <a:prstGeom prst="rect">
            <a:avLst/>
          </a:prstGeom>
          <a:noFill/>
        </p:spPr>
        <p:txBody>
          <a:bodyPr wrap="square" rtlCol="0">
            <a:spAutoFit/>
          </a:bodyPr>
          <a:lstStyle/>
          <a:p>
            <a:endParaRPr lang="en-PH" dirty="0"/>
          </a:p>
        </p:txBody>
      </p:sp>
    </p:spTree>
    <p:extLst>
      <p:ext uri="{BB962C8B-B14F-4D97-AF65-F5344CB8AC3E}">
        <p14:creationId xmlns:p14="http://schemas.microsoft.com/office/powerpoint/2010/main" val="243855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1" end="1"/>
                                            </p:txEl>
                                          </p:spTgt>
                                        </p:tgtEl>
                                        <p:attrNameLst>
                                          <p:attrName>style.visibility</p:attrName>
                                        </p:attrNameLst>
                                      </p:cBhvr>
                                      <p:to>
                                        <p:strVal val="visible"/>
                                      </p:to>
                                    </p:set>
                                    <p:animEffect transition="in" filter="fade">
                                      <p:cBhvr>
                                        <p:cTn id="12" dur="1000"/>
                                        <p:tgtEl>
                                          <p:spTgt spid="844">
                                            <p:txEl>
                                              <p:pRg st="1" end="1"/>
                                            </p:txEl>
                                          </p:spTgt>
                                        </p:tgtEl>
                                      </p:cBhvr>
                                    </p:animEffect>
                                    <p:anim calcmode="lin" valueType="num">
                                      <p:cBhvr>
                                        <p:cTn id="13" dur="1000" fill="hold"/>
                                        <p:tgtEl>
                                          <p:spTgt spid="84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44">
                                            <p:txEl>
                                              <p:pRg st="2" end="2"/>
                                            </p:txEl>
                                          </p:spTgt>
                                        </p:tgtEl>
                                        <p:attrNameLst>
                                          <p:attrName>style.visibility</p:attrName>
                                        </p:attrNameLst>
                                      </p:cBhvr>
                                      <p:to>
                                        <p:strVal val="visible"/>
                                      </p:to>
                                    </p:set>
                                    <p:animEffect transition="in" filter="fade">
                                      <p:cBhvr>
                                        <p:cTn id="17" dur="1000"/>
                                        <p:tgtEl>
                                          <p:spTgt spid="844">
                                            <p:txEl>
                                              <p:pRg st="2" end="2"/>
                                            </p:txEl>
                                          </p:spTgt>
                                        </p:tgtEl>
                                      </p:cBhvr>
                                    </p:animEffect>
                                    <p:anim calcmode="lin" valueType="num">
                                      <p:cBhvr>
                                        <p:cTn id="18"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44">
                                            <p:txEl>
                                              <p:pRg st="3" end="3"/>
                                            </p:txEl>
                                          </p:spTgt>
                                        </p:tgtEl>
                                        <p:attrNameLst>
                                          <p:attrName>style.visibility</p:attrName>
                                        </p:attrNameLst>
                                      </p:cBhvr>
                                      <p:to>
                                        <p:strVal val="visible"/>
                                      </p:to>
                                    </p:set>
                                    <p:animEffect transition="in" filter="fade">
                                      <p:cBhvr>
                                        <p:cTn id="24" dur="1000"/>
                                        <p:tgtEl>
                                          <p:spTgt spid="844">
                                            <p:txEl>
                                              <p:pRg st="3" end="3"/>
                                            </p:txEl>
                                          </p:spTgt>
                                        </p:tgtEl>
                                      </p:cBhvr>
                                    </p:animEffect>
                                    <p:anim calcmode="lin" valueType="num">
                                      <p:cBhvr>
                                        <p:cTn id="25" dur="1000" fill="hold"/>
                                        <p:tgtEl>
                                          <p:spTgt spid="84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44">
                                            <p:txEl>
                                              <p:pRg st="4" end="4"/>
                                            </p:txEl>
                                          </p:spTgt>
                                        </p:tgtEl>
                                        <p:attrNameLst>
                                          <p:attrName>style.visibility</p:attrName>
                                        </p:attrNameLst>
                                      </p:cBhvr>
                                      <p:to>
                                        <p:strVal val="visible"/>
                                      </p:to>
                                    </p:set>
                                    <p:animEffect transition="in" filter="fade">
                                      <p:cBhvr>
                                        <p:cTn id="31" dur="1000"/>
                                        <p:tgtEl>
                                          <p:spTgt spid="844">
                                            <p:txEl>
                                              <p:pRg st="4" end="4"/>
                                            </p:txEl>
                                          </p:spTgt>
                                        </p:tgtEl>
                                      </p:cBhvr>
                                    </p:animEffect>
                                    <p:anim calcmode="lin" valueType="num">
                                      <p:cBhvr>
                                        <p:cTn id="32"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44">
                                            <p:txEl>
                                              <p:pRg st="6" end="6"/>
                                            </p:txEl>
                                          </p:spTgt>
                                        </p:tgtEl>
                                        <p:attrNameLst>
                                          <p:attrName>style.visibility</p:attrName>
                                        </p:attrNameLst>
                                      </p:cBhvr>
                                      <p:to>
                                        <p:strVal val="visible"/>
                                      </p:to>
                                    </p:set>
                                    <p:animEffect transition="in" filter="fade">
                                      <p:cBhvr>
                                        <p:cTn id="38" dur="1000"/>
                                        <p:tgtEl>
                                          <p:spTgt spid="844">
                                            <p:txEl>
                                              <p:pRg st="6" end="6"/>
                                            </p:txEl>
                                          </p:spTgt>
                                        </p:tgtEl>
                                      </p:cBhvr>
                                    </p:animEffect>
                                    <p:anim calcmode="lin" valueType="num">
                                      <p:cBhvr>
                                        <p:cTn id="39"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844">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44">
                                            <p:txEl>
                                              <p:pRg st="7" end="7"/>
                                            </p:txEl>
                                          </p:spTgt>
                                        </p:tgtEl>
                                        <p:attrNameLst>
                                          <p:attrName>style.visibility</p:attrName>
                                        </p:attrNameLst>
                                      </p:cBhvr>
                                      <p:to>
                                        <p:strVal val="visible"/>
                                      </p:to>
                                    </p:set>
                                    <p:animEffect transition="in" filter="fade">
                                      <p:cBhvr>
                                        <p:cTn id="43" dur="1000"/>
                                        <p:tgtEl>
                                          <p:spTgt spid="844">
                                            <p:txEl>
                                              <p:pRg st="7" end="7"/>
                                            </p:txEl>
                                          </p:spTgt>
                                        </p:tgtEl>
                                      </p:cBhvr>
                                    </p:animEffect>
                                    <p:anim calcmode="lin" valueType="num">
                                      <p:cBhvr>
                                        <p:cTn id="44" dur="1000" fill="hold"/>
                                        <p:tgtEl>
                                          <p:spTgt spid="84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84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1055400" y="3135733"/>
            <a:ext cx="7183325" cy="1477212"/>
          </a:xfrm>
          <a:prstGeom prst="rect">
            <a:avLst/>
          </a:prstGeom>
        </p:spPr>
        <p:txBody>
          <a:bodyPr spcFirstLastPara="1" wrap="square" lIns="91425" tIns="91425" rIns="91425" bIns="91425" anchor="t" anchorCtr="0">
            <a:noAutofit/>
          </a:bodyPr>
          <a:lstStyle/>
          <a:p>
            <a:pPr marL="155575" lvl="0" indent="0" algn="l" rtl="0">
              <a:spcBef>
                <a:spcPts val="0"/>
              </a:spcBef>
              <a:spcAft>
                <a:spcPts val="0"/>
              </a:spcAft>
              <a:buSzPts val="1150"/>
              <a:buNone/>
            </a:pPr>
            <a:endParaRPr lang="en" sz="1800" dirty="0"/>
          </a:p>
          <a:p>
            <a:pPr marL="0" lvl="0" indent="0" algn="l" rtl="0">
              <a:spcBef>
                <a:spcPts val="0"/>
              </a:spcBef>
              <a:spcAft>
                <a:spcPts val="0"/>
              </a:spcAft>
              <a:buNone/>
            </a:pPr>
            <a:endParaRPr sz="1800" dirty="0"/>
          </a:p>
        </p:txBody>
      </p:sp>
      <p:sp>
        <p:nvSpPr>
          <p:cNvPr id="845" name="Google Shape;845;p34"/>
          <p:cNvSpPr txBox="1">
            <a:spLocks noGrp="1"/>
          </p:cNvSpPr>
          <p:nvPr>
            <p:ph type="title"/>
          </p:nvPr>
        </p:nvSpPr>
        <p:spPr>
          <a:xfrm>
            <a:off x="970413" y="405700"/>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Research Design</a:t>
            </a:r>
            <a:endParaRPr dirty="0"/>
          </a:p>
        </p:txBody>
      </p:sp>
      <p:sp>
        <p:nvSpPr>
          <p:cNvPr id="4" name="Google Shape;844;p34"/>
          <p:cNvSpPr txBox="1">
            <a:spLocks/>
          </p:cNvSpPr>
          <p:nvPr/>
        </p:nvSpPr>
        <p:spPr>
          <a:xfrm flipH="1">
            <a:off x="1160910" y="1193201"/>
            <a:ext cx="7183325" cy="10586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55575" indent="0">
              <a:buSzPts val="1150"/>
              <a:buNone/>
              <a:tabLst>
                <a:tab pos="444500" algn="l"/>
              </a:tabLst>
            </a:pPr>
            <a:r>
              <a:rPr lang="en-US" sz="1800" dirty="0"/>
              <a:t>-    plan or strategy that is drawn up for organizing the research and    	making it practicable, so that research questions can be 	answered based on evidence and warrants. </a:t>
            </a:r>
            <a:r>
              <a:rPr lang="en-US" sz="1000" dirty="0"/>
              <a:t>( </a:t>
            </a:r>
            <a:r>
              <a:rPr lang="en-US" sz="1000" dirty="0" err="1"/>
              <a:t>Cohen,et</a:t>
            </a:r>
            <a:r>
              <a:rPr lang="en-US" sz="1000" dirty="0"/>
              <a:t> al, 2018)</a:t>
            </a:r>
          </a:p>
          <a:p>
            <a:pPr marL="155575" indent="0">
              <a:buSzPts val="1150"/>
              <a:buFont typeface="Signika Negative Light"/>
              <a:buNone/>
            </a:pPr>
            <a:endParaRPr lang="en-US" sz="1800" dirty="0"/>
          </a:p>
          <a:p>
            <a:pPr indent="-301625">
              <a:buSzPts val="1150"/>
            </a:pPr>
            <a:endParaRPr lang="en-US" sz="1800" dirty="0"/>
          </a:p>
          <a:p>
            <a:pPr marL="0" indent="0">
              <a:buFont typeface="Signika Negative Light"/>
              <a:buNone/>
            </a:pPr>
            <a:endParaRPr lang="en-US" sz="1800" dirty="0"/>
          </a:p>
        </p:txBody>
      </p:sp>
      <p:sp>
        <p:nvSpPr>
          <p:cNvPr id="5" name="Google Shape;844;p34"/>
          <p:cNvSpPr txBox="1">
            <a:spLocks/>
          </p:cNvSpPr>
          <p:nvPr/>
        </p:nvSpPr>
        <p:spPr>
          <a:xfrm flipH="1">
            <a:off x="1168861" y="2222054"/>
            <a:ext cx="7183325" cy="7789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55575" indent="0">
              <a:buSzPts val="1150"/>
              <a:buNone/>
            </a:pPr>
            <a:r>
              <a:rPr lang="en-US" sz="1800" dirty="0"/>
              <a:t>-   the overall scheme or program of the research</a:t>
            </a:r>
          </a:p>
        </p:txBody>
      </p:sp>
      <p:sp>
        <p:nvSpPr>
          <p:cNvPr id="7" name="Google Shape;844;p34"/>
          <p:cNvSpPr txBox="1">
            <a:spLocks/>
          </p:cNvSpPr>
          <p:nvPr/>
        </p:nvSpPr>
        <p:spPr>
          <a:xfrm flipH="1">
            <a:off x="1140387" y="2822258"/>
            <a:ext cx="7183325" cy="486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55575" indent="0">
              <a:buSzPts val="1150"/>
              <a:buNone/>
            </a:pPr>
            <a:r>
              <a:rPr lang="en-US" sz="1600" i="1" dirty="0">
                <a:solidFill>
                  <a:schemeClr val="tx1"/>
                </a:solidFill>
              </a:rPr>
              <a:t>Note: It is the purpose of the research that determines its design</a:t>
            </a:r>
            <a:r>
              <a:rPr lang="en-US" sz="1800" i="1" dirty="0">
                <a:solidFill>
                  <a:schemeClr val="tx1"/>
                </a:solidFill>
              </a:rPr>
              <a:t>. </a:t>
            </a:r>
          </a:p>
        </p:txBody>
      </p:sp>
      <p:sp>
        <p:nvSpPr>
          <p:cNvPr id="8" name="Google Shape;844;p34"/>
          <p:cNvSpPr txBox="1">
            <a:spLocks/>
          </p:cNvSpPr>
          <p:nvPr/>
        </p:nvSpPr>
        <p:spPr>
          <a:xfrm flipH="1">
            <a:off x="1097894" y="3308725"/>
            <a:ext cx="7183325" cy="799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55575" indent="0">
              <a:buSzPts val="1150"/>
              <a:buNone/>
            </a:pPr>
            <a:r>
              <a:rPr lang="en-US" sz="1600" i="1" dirty="0">
                <a:solidFill>
                  <a:schemeClr val="tx1"/>
                </a:solidFill>
              </a:rPr>
              <a:t>example: You want to know the general comments of the public on the	government’s response to the pandemic a year after the lockdown. 	</a:t>
            </a:r>
          </a:p>
        </p:txBody>
      </p:sp>
      <p:sp>
        <p:nvSpPr>
          <p:cNvPr id="9" name="Google Shape;844;p34"/>
          <p:cNvSpPr txBox="1">
            <a:spLocks/>
          </p:cNvSpPr>
          <p:nvPr/>
        </p:nvSpPr>
        <p:spPr>
          <a:xfrm flipH="1">
            <a:off x="1818224" y="3833033"/>
            <a:ext cx="6343136" cy="4864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55575" indent="0">
              <a:buSzPts val="1150"/>
              <a:buNone/>
            </a:pPr>
            <a:r>
              <a:rPr lang="en-US" sz="1800" i="1" dirty="0">
                <a:solidFill>
                  <a:schemeClr val="tx1"/>
                </a:solidFill>
              </a:rPr>
              <a:t>A survey design might be suitable.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500" fill="hold"/>
                                        <p:tgtEl>
                                          <p:spTgt spid="845"/>
                                        </p:tgtEl>
                                        <p:attrNameLst>
                                          <p:attrName>ppt_x</p:attrName>
                                        </p:attrNameLst>
                                      </p:cBhvr>
                                      <p:tavLst>
                                        <p:tav tm="0">
                                          <p:val>
                                            <p:strVal val="#ppt_x"/>
                                          </p:val>
                                        </p:tav>
                                        <p:tav tm="100000">
                                          <p:val>
                                            <p:strVal val="#ppt_x"/>
                                          </p:val>
                                        </p:tav>
                                      </p:tavLst>
                                    </p:anim>
                                    <p:anim calcmode="lin" valueType="num">
                                      <p:cBhvr additive="base">
                                        <p:cTn id="8" dur="500" fill="hold"/>
                                        <p:tgtEl>
                                          <p:spTgt spid="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p:bldP spid="4" grpId="0"/>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1055400" y="3135733"/>
            <a:ext cx="7183325" cy="1477212"/>
          </a:xfrm>
          <a:prstGeom prst="rect">
            <a:avLst/>
          </a:prstGeom>
        </p:spPr>
        <p:txBody>
          <a:bodyPr spcFirstLastPara="1" wrap="square" lIns="91425" tIns="91425" rIns="91425" bIns="91425" anchor="t" anchorCtr="0">
            <a:noAutofit/>
          </a:bodyPr>
          <a:lstStyle/>
          <a:p>
            <a:pPr marL="155575" lvl="0" indent="0" algn="l" rtl="0">
              <a:spcBef>
                <a:spcPts val="0"/>
              </a:spcBef>
              <a:spcAft>
                <a:spcPts val="0"/>
              </a:spcAft>
              <a:buSzPts val="1150"/>
              <a:buNone/>
            </a:pPr>
            <a:endParaRPr lang="en" sz="1800" dirty="0"/>
          </a:p>
          <a:p>
            <a:pPr marL="0" lvl="0" indent="0" algn="l" rtl="0">
              <a:spcBef>
                <a:spcPts val="0"/>
              </a:spcBef>
              <a:spcAft>
                <a:spcPts val="0"/>
              </a:spcAft>
              <a:buNone/>
            </a:pPr>
            <a:endParaRPr sz="1800" dirty="0"/>
          </a:p>
        </p:txBody>
      </p:sp>
      <p:sp>
        <p:nvSpPr>
          <p:cNvPr id="845" name="Google Shape;845;p34"/>
          <p:cNvSpPr txBox="1">
            <a:spLocks noGrp="1"/>
          </p:cNvSpPr>
          <p:nvPr>
            <p:ph type="title"/>
          </p:nvPr>
        </p:nvSpPr>
        <p:spPr>
          <a:xfrm>
            <a:off x="970412" y="339736"/>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Research Design</a:t>
            </a:r>
            <a:endParaRPr dirty="0"/>
          </a:p>
        </p:txBody>
      </p:sp>
      <p:sp>
        <p:nvSpPr>
          <p:cNvPr id="4" name="Google Shape;844;p34"/>
          <p:cNvSpPr txBox="1">
            <a:spLocks/>
          </p:cNvSpPr>
          <p:nvPr/>
        </p:nvSpPr>
        <p:spPr>
          <a:xfrm flipH="1">
            <a:off x="970412" y="974836"/>
            <a:ext cx="7353300" cy="37336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r>
              <a:rPr lang="en-US" sz="1800" dirty="0"/>
              <a:t>							</a:t>
            </a:r>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endParaRPr lang="en-US" sz="1800" dirty="0"/>
          </a:p>
          <a:p>
            <a:pPr marL="155575" indent="0">
              <a:buSzPts val="1150"/>
              <a:buNone/>
              <a:tabLst>
                <a:tab pos="444500" algn="l"/>
              </a:tabLst>
            </a:pPr>
            <a:r>
              <a:rPr lang="en-US" sz="1800" dirty="0"/>
              <a:t>							</a:t>
            </a:r>
          </a:p>
          <a:p>
            <a:pPr marL="155575" indent="0">
              <a:buSzPts val="1150"/>
              <a:buNone/>
              <a:tabLst>
                <a:tab pos="444500" algn="l"/>
              </a:tabLst>
            </a:pPr>
            <a:r>
              <a:rPr lang="en-US" sz="1800" dirty="0"/>
              <a:t>							          </a:t>
            </a:r>
            <a:r>
              <a:rPr lang="en-US" sz="900" dirty="0"/>
              <a:t>( </a:t>
            </a:r>
            <a:r>
              <a:rPr lang="en-US" sz="900" dirty="0" err="1"/>
              <a:t>Cohen,et</a:t>
            </a:r>
            <a:r>
              <a:rPr lang="en-US" sz="900" dirty="0"/>
              <a:t> al, 2018)</a:t>
            </a:r>
          </a:p>
          <a:p>
            <a:pPr marL="155575" indent="0">
              <a:buSzPts val="1150"/>
              <a:buFont typeface="Signika Negative Light"/>
              <a:buNone/>
            </a:pPr>
            <a:endParaRPr lang="en-US" sz="1800" dirty="0"/>
          </a:p>
          <a:p>
            <a:pPr indent="-301625">
              <a:buSzPts val="1150"/>
            </a:pPr>
            <a:endParaRPr lang="en-US" sz="1800" dirty="0"/>
          </a:p>
          <a:p>
            <a:pPr marL="0" indent="0">
              <a:buFont typeface="Signika Negative Light"/>
              <a:buNone/>
            </a:pPr>
            <a:endParaRPr lang="en-US" sz="1800" dirty="0"/>
          </a:p>
        </p:txBody>
      </p:sp>
      <p:pic>
        <p:nvPicPr>
          <p:cNvPr id="3" name="Picture 2"/>
          <p:cNvPicPr>
            <a:picLocks noChangeAspect="1"/>
          </p:cNvPicPr>
          <p:nvPr/>
        </p:nvPicPr>
        <p:blipFill>
          <a:blip r:embed="rId3"/>
          <a:stretch>
            <a:fillRect/>
          </a:stretch>
        </p:blipFill>
        <p:spPr>
          <a:xfrm>
            <a:off x="879723" y="1471558"/>
            <a:ext cx="7690117" cy="2397582"/>
          </a:xfrm>
          <a:prstGeom prst="rect">
            <a:avLst/>
          </a:prstGeom>
        </p:spPr>
      </p:pic>
    </p:spTree>
    <p:extLst>
      <p:ext uri="{BB962C8B-B14F-4D97-AF65-F5344CB8AC3E}">
        <p14:creationId xmlns:p14="http://schemas.microsoft.com/office/powerpoint/2010/main" val="39495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500" fill="hold"/>
                                        <p:tgtEl>
                                          <p:spTgt spid="845"/>
                                        </p:tgtEl>
                                        <p:attrNameLst>
                                          <p:attrName>ppt_x</p:attrName>
                                        </p:attrNameLst>
                                      </p:cBhvr>
                                      <p:tavLst>
                                        <p:tav tm="0">
                                          <p:val>
                                            <p:strVal val="#ppt_x"/>
                                          </p:val>
                                        </p:tav>
                                        <p:tav tm="100000">
                                          <p:val>
                                            <p:strVal val="#ppt_x"/>
                                          </p:val>
                                        </p:tav>
                                      </p:tavLst>
                                    </p:anim>
                                    <p:anim calcmode="lin" valueType="num">
                                      <p:cBhvr additive="base">
                                        <p:cTn id="8" dur="500" fill="hold"/>
                                        <p:tgtEl>
                                          <p:spTgt spid="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48" y="1137310"/>
            <a:ext cx="7174923" cy="3369963"/>
          </a:xfrm>
          <a:prstGeom prst="rect">
            <a:avLst/>
          </a:prstGeom>
        </p:spPr>
        <p:txBody>
          <a:bodyPr spcFirstLastPara="1" wrap="square" lIns="91425" tIns="91425" rIns="91425" bIns="91425" anchor="t" anchorCtr="0">
            <a:noAutofit/>
          </a:bodyPr>
          <a:lstStyle/>
          <a:p>
            <a:pPr marL="155575" lvl="0" indent="0" algn="l" rtl="0">
              <a:spcBef>
                <a:spcPts val="0"/>
              </a:spcBef>
              <a:spcAft>
                <a:spcPts val="0"/>
              </a:spcAft>
              <a:buSzPts val="1150"/>
              <a:buNone/>
            </a:pPr>
            <a:endParaRPr lang="en" sz="2000" dirty="0"/>
          </a:p>
          <a:p>
            <a:pPr marL="0" lvl="0" indent="0" algn="l" rtl="0">
              <a:spcBef>
                <a:spcPts val="0"/>
              </a:spcBef>
              <a:spcAft>
                <a:spcPts val="0"/>
              </a:spcAft>
              <a:buNone/>
            </a:pPr>
            <a:endParaRPr sz="2000" dirty="0"/>
          </a:p>
        </p:txBody>
      </p:sp>
      <p:sp>
        <p:nvSpPr>
          <p:cNvPr id="845" name="Google Shape;845;p34"/>
          <p:cNvSpPr txBox="1">
            <a:spLocks noGrp="1"/>
          </p:cNvSpPr>
          <p:nvPr>
            <p:ph type="title"/>
          </p:nvPr>
        </p:nvSpPr>
        <p:spPr>
          <a:xfrm>
            <a:off x="895350" y="415778"/>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dirty="0"/>
              <a:t> Research design</a:t>
            </a:r>
            <a:endParaRPr i="1" dirty="0"/>
          </a:p>
        </p:txBody>
      </p:sp>
      <p:grpSp>
        <p:nvGrpSpPr>
          <p:cNvPr id="19" name="Group 18">
            <a:extLst>
              <a:ext uri="{FF2B5EF4-FFF2-40B4-BE49-F238E27FC236}">
                <a16:creationId xmlns:a16="http://schemas.microsoft.com/office/drawing/2014/main" id="{DC610D2A-01BC-43B9-9421-59FF56C55C21}"/>
              </a:ext>
            </a:extLst>
          </p:cNvPr>
          <p:cNvGrpSpPr/>
          <p:nvPr/>
        </p:nvGrpSpPr>
        <p:grpSpPr>
          <a:xfrm>
            <a:off x="1560361" y="2548949"/>
            <a:ext cx="1478976" cy="858109"/>
            <a:chOff x="1560361" y="2548949"/>
            <a:chExt cx="1478976" cy="858109"/>
          </a:xfrm>
        </p:grpSpPr>
        <p:sp>
          <p:nvSpPr>
            <p:cNvPr id="2" name="Right Arrow 1"/>
            <p:cNvSpPr/>
            <p:nvPr/>
          </p:nvSpPr>
          <p:spPr>
            <a:xfrm>
              <a:off x="1560361" y="2548949"/>
              <a:ext cx="1478976" cy="8581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extBox 2"/>
            <p:cNvSpPr txBox="1"/>
            <p:nvPr/>
          </p:nvSpPr>
          <p:spPr>
            <a:xfrm>
              <a:off x="1563827" y="2734388"/>
              <a:ext cx="1475510" cy="461665"/>
            </a:xfrm>
            <a:prstGeom prst="rect">
              <a:avLst/>
            </a:prstGeom>
            <a:noFill/>
          </p:spPr>
          <p:txBody>
            <a:bodyPr wrap="square" rtlCol="0">
              <a:spAutoFit/>
            </a:bodyPr>
            <a:lstStyle/>
            <a:p>
              <a:r>
                <a:rPr lang="en-US" sz="1200" dirty="0">
                  <a:solidFill>
                    <a:srgbClr val="C00000"/>
                  </a:solidFill>
                </a:rPr>
                <a:t>Formulating a research problem</a:t>
              </a:r>
              <a:endParaRPr lang="en-PH" sz="1200" dirty="0">
                <a:solidFill>
                  <a:srgbClr val="C00000"/>
                </a:solidFill>
              </a:endParaRPr>
            </a:p>
          </p:txBody>
        </p:sp>
      </p:grpSp>
      <p:grpSp>
        <p:nvGrpSpPr>
          <p:cNvPr id="14" name="Group 13">
            <a:extLst>
              <a:ext uri="{FF2B5EF4-FFF2-40B4-BE49-F238E27FC236}">
                <a16:creationId xmlns:a16="http://schemas.microsoft.com/office/drawing/2014/main" id="{A2227C38-9C80-4A4A-8AEB-146E1EA987A0}"/>
              </a:ext>
            </a:extLst>
          </p:cNvPr>
          <p:cNvGrpSpPr/>
          <p:nvPr/>
        </p:nvGrpSpPr>
        <p:grpSpPr>
          <a:xfrm>
            <a:off x="5580534" y="2548948"/>
            <a:ext cx="1475510" cy="858109"/>
            <a:chOff x="5580534" y="2548948"/>
            <a:chExt cx="1475510" cy="858109"/>
          </a:xfrm>
        </p:grpSpPr>
        <p:sp>
          <p:nvSpPr>
            <p:cNvPr id="6" name="Right Arrow 5"/>
            <p:cNvSpPr/>
            <p:nvPr/>
          </p:nvSpPr>
          <p:spPr>
            <a:xfrm>
              <a:off x="5580534" y="2548948"/>
              <a:ext cx="1475510" cy="8581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p:cNvSpPr txBox="1"/>
            <p:nvPr/>
          </p:nvSpPr>
          <p:spPr>
            <a:xfrm>
              <a:off x="5580534" y="2768024"/>
              <a:ext cx="1475510" cy="461665"/>
            </a:xfrm>
            <a:prstGeom prst="rect">
              <a:avLst/>
            </a:prstGeom>
            <a:noFill/>
          </p:spPr>
          <p:txBody>
            <a:bodyPr wrap="square" rtlCol="0">
              <a:spAutoFit/>
            </a:bodyPr>
            <a:lstStyle/>
            <a:p>
              <a:r>
                <a:rPr lang="en-US" sz="1200" dirty="0" err="1">
                  <a:solidFill>
                    <a:srgbClr val="C00000"/>
                  </a:solidFill>
                </a:rPr>
                <a:t>Conceptualising</a:t>
              </a:r>
              <a:r>
                <a:rPr lang="en-US" sz="1200" dirty="0">
                  <a:solidFill>
                    <a:srgbClr val="C00000"/>
                  </a:solidFill>
                </a:rPr>
                <a:t> a research resign</a:t>
              </a:r>
              <a:endParaRPr lang="en-PH" sz="1200" dirty="0">
                <a:solidFill>
                  <a:srgbClr val="C00000"/>
                </a:solidFill>
              </a:endParaRPr>
            </a:p>
          </p:txBody>
        </p:sp>
      </p:grpSp>
      <p:grpSp>
        <p:nvGrpSpPr>
          <p:cNvPr id="4" name="Group 3">
            <a:extLst>
              <a:ext uri="{FF2B5EF4-FFF2-40B4-BE49-F238E27FC236}">
                <a16:creationId xmlns:a16="http://schemas.microsoft.com/office/drawing/2014/main" id="{76C16523-BED9-4FCF-AC93-92E50D946490}"/>
              </a:ext>
            </a:extLst>
          </p:cNvPr>
          <p:cNvGrpSpPr/>
          <p:nvPr/>
        </p:nvGrpSpPr>
        <p:grpSpPr>
          <a:xfrm>
            <a:off x="1535832" y="1090950"/>
            <a:ext cx="1285014" cy="1657739"/>
            <a:chOff x="1535832" y="1090950"/>
            <a:chExt cx="1285014" cy="1657739"/>
          </a:xfrm>
        </p:grpSpPr>
        <p:cxnSp>
          <p:nvCxnSpPr>
            <p:cNvPr id="5" name="Straight Arrow Connector 4"/>
            <p:cNvCxnSpPr/>
            <p:nvPr/>
          </p:nvCxnSpPr>
          <p:spPr>
            <a:xfrm flipV="1">
              <a:off x="1941094" y="1601514"/>
              <a:ext cx="217516" cy="1147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8DE2456A-DB32-4F4C-ADFF-7E1B0FA8D987}"/>
                </a:ext>
              </a:extLst>
            </p:cNvPr>
            <p:cNvGrpSpPr/>
            <p:nvPr/>
          </p:nvGrpSpPr>
          <p:grpSpPr>
            <a:xfrm>
              <a:off x="1535832" y="1090950"/>
              <a:ext cx="1285014" cy="506876"/>
              <a:chOff x="1535832" y="1090950"/>
              <a:chExt cx="1285014" cy="506876"/>
            </a:xfrm>
          </p:grpSpPr>
          <p:sp>
            <p:nvSpPr>
              <p:cNvPr id="12" name="Rectangle 11"/>
              <p:cNvSpPr/>
              <p:nvPr/>
            </p:nvSpPr>
            <p:spPr>
              <a:xfrm>
                <a:off x="1550846" y="1139778"/>
                <a:ext cx="1219200" cy="4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p:cNvSpPr txBox="1"/>
              <p:nvPr/>
            </p:nvSpPr>
            <p:spPr>
              <a:xfrm>
                <a:off x="1535832" y="1090950"/>
                <a:ext cx="1285014" cy="506876"/>
              </a:xfrm>
              <a:prstGeom prst="rect">
                <a:avLst/>
              </a:prstGeom>
              <a:noFill/>
            </p:spPr>
            <p:txBody>
              <a:bodyPr wrap="square" rtlCol="0">
                <a:spAutoFit/>
              </a:bodyPr>
              <a:lstStyle/>
              <a:p>
                <a:r>
                  <a:rPr lang="en-US" sz="900" dirty="0"/>
                  <a:t>Considerations and steps in formulating</a:t>
                </a:r>
              </a:p>
              <a:p>
                <a:r>
                  <a:rPr lang="en-US" sz="900" dirty="0"/>
                  <a:t>research problem</a:t>
                </a:r>
                <a:endParaRPr lang="en-PH" sz="900" dirty="0"/>
              </a:p>
            </p:txBody>
          </p:sp>
        </p:grpSp>
      </p:grpSp>
      <p:grpSp>
        <p:nvGrpSpPr>
          <p:cNvPr id="22" name="Group 21">
            <a:extLst>
              <a:ext uri="{FF2B5EF4-FFF2-40B4-BE49-F238E27FC236}">
                <a16:creationId xmlns:a16="http://schemas.microsoft.com/office/drawing/2014/main" id="{46368DB1-FA70-4B49-AFA3-1522CF62CCE7}"/>
              </a:ext>
            </a:extLst>
          </p:cNvPr>
          <p:cNvGrpSpPr/>
          <p:nvPr/>
        </p:nvGrpSpPr>
        <p:grpSpPr>
          <a:xfrm>
            <a:off x="3712149" y="1436701"/>
            <a:ext cx="924794" cy="695061"/>
            <a:chOff x="3712149" y="1436701"/>
            <a:chExt cx="924794" cy="695061"/>
          </a:xfrm>
        </p:grpSpPr>
        <p:sp>
          <p:nvSpPr>
            <p:cNvPr id="13" name="Oval 12"/>
            <p:cNvSpPr/>
            <p:nvPr/>
          </p:nvSpPr>
          <p:spPr>
            <a:xfrm>
              <a:off x="3712149" y="1436701"/>
              <a:ext cx="770661" cy="69506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TextBox 16"/>
            <p:cNvSpPr txBox="1"/>
            <p:nvPr/>
          </p:nvSpPr>
          <p:spPr>
            <a:xfrm>
              <a:off x="3749376" y="1576482"/>
              <a:ext cx="887567" cy="415498"/>
            </a:xfrm>
            <a:prstGeom prst="rect">
              <a:avLst/>
            </a:prstGeom>
            <a:noFill/>
          </p:spPr>
          <p:txBody>
            <a:bodyPr wrap="square" rtlCol="0">
              <a:spAutoFit/>
            </a:bodyPr>
            <a:lstStyle/>
            <a:p>
              <a:r>
                <a:rPr lang="en-US" sz="1050" dirty="0"/>
                <a:t>Literature</a:t>
              </a:r>
            </a:p>
            <a:p>
              <a:r>
                <a:rPr lang="en-US" sz="1050" dirty="0"/>
                <a:t>review </a:t>
              </a:r>
              <a:endParaRPr lang="en-PH" sz="1050" dirty="0"/>
            </a:p>
          </p:txBody>
        </p:sp>
      </p:grpSp>
      <p:grpSp>
        <p:nvGrpSpPr>
          <p:cNvPr id="24" name="Group 23">
            <a:extLst>
              <a:ext uri="{FF2B5EF4-FFF2-40B4-BE49-F238E27FC236}">
                <a16:creationId xmlns:a16="http://schemas.microsoft.com/office/drawing/2014/main" id="{5EFBA464-6B31-4222-B902-D842A0DB9455}"/>
              </a:ext>
            </a:extLst>
          </p:cNvPr>
          <p:cNvGrpSpPr/>
          <p:nvPr/>
        </p:nvGrpSpPr>
        <p:grpSpPr>
          <a:xfrm>
            <a:off x="2154372" y="1791140"/>
            <a:ext cx="3497193" cy="973027"/>
            <a:chOff x="2154372" y="1791140"/>
            <a:chExt cx="3497193" cy="973027"/>
          </a:xfrm>
        </p:grpSpPr>
        <p:cxnSp>
          <p:nvCxnSpPr>
            <p:cNvPr id="18" name="Straight Connector 17"/>
            <p:cNvCxnSpPr/>
            <p:nvPr/>
          </p:nvCxnSpPr>
          <p:spPr>
            <a:xfrm flipH="1">
              <a:off x="2154372" y="1956381"/>
              <a:ext cx="1540468" cy="8077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p:cNvCxnSpPr/>
            <p:nvPr/>
          </p:nvCxnSpPr>
          <p:spPr>
            <a:xfrm flipH="1" flipV="1">
              <a:off x="4528487" y="1791140"/>
              <a:ext cx="1123078" cy="9003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1" name="Group 20">
            <a:extLst>
              <a:ext uri="{FF2B5EF4-FFF2-40B4-BE49-F238E27FC236}">
                <a16:creationId xmlns:a16="http://schemas.microsoft.com/office/drawing/2014/main" id="{C77F714F-B9C7-4E36-881A-7C4F1A38E9F8}"/>
              </a:ext>
            </a:extLst>
          </p:cNvPr>
          <p:cNvGrpSpPr/>
          <p:nvPr/>
        </p:nvGrpSpPr>
        <p:grpSpPr>
          <a:xfrm>
            <a:off x="6183340" y="1356806"/>
            <a:ext cx="1117537" cy="1405729"/>
            <a:chOff x="6183340" y="1356806"/>
            <a:chExt cx="1117537" cy="1405729"/>
          </a:xfrm>
        </p:grpSpPr>
        <p:grpSp>
          <p:nvGrpSpPr>
            <p:cNvPr id="11" name="Group 10">
              <a:extLst>
                <a:ext uri="{FF2B5EF4-FFF2-40B4-BE49-F238E27FC236}">
                  <a16:creationId xmlns:a16="http://schemas.microsoft.com/office/drawing/2014/main" id="{2676419E-3ED0-4BBE-8787-C6F4E0A410EC}"/>
                </a:ext>
              </a:extLst>
            </p:cNvPr>
            <p:cNvGrpSpPr/>
            <p:nvPr/>
          </p:nvGrpSpPr>
          <p:grpSpPr>
            <a:xfrm>
              <a:off x="6299020" y="1356806"/>
              <a:ext cx="1001857" cy="411258"/>
              <a:chOff x="6299020" y="1356806"/>
              <a:chExt cx="1001857" cy="411258"/>
            </a:xfrm>
          </p:grpSpPr>
          <p:pic>
            <p:nvPicPr>
              <p:cNvPr id="28" name="Picture 27"/>
              <p:cNvPicPr>
                <a:picLocks noChangeAspect="1"/>
              </p:cNvPicPr>
              <p:nvPr/>
            </p:nvPicPr>
            <p:blipFill>
              <a:blip r:embed="rId3"/>
              <a:stretch>
                <a:fillRect/>
              </a:stretch>
            </p:blipFill>
            <p:spPr>
              <a:xfrm>
                <a:off x="6337119" y="1356806"/>
                <a:ext cx="963758" cy="411258"/>
              </a:xfrm>
              <a:prstGeom prst="rect">
                <a:avLst/>
              </a:prstGeom>
            </p:spPr>
          </p:pic>
          <p:sp>
            <p:nvSpPr>
              <p:cNvPr id="32" name="TextBox 31"/>
              <p:cNvSpPr txBox="1"/>
              <p:nvPr/>
            </p:nvSpPr>
            <p:spPr>
              <a:xfrm>
                <a:off x="6299020" y="1407129"/>
                <a:ext cx="1000590" cy="338554"/>
              </a:xfrm>
              <a:prstGeom prst="rect">
                <a:avLst/>
              </a:prstGeom>
              <a:noFill/>
            </p:spPr>
            <p:txBody>
              <a:bodyPr wrap="square" rtlCol="0">
                <a:spAutoFit/>
              </a:bodyPr>
              <a:lstStyle/>
              <a:p>
                <a:pPr algn="ctr"/>
                <a:r>
                  <a:rPr lang="en-US" sz="800" dirty="0"/>
                  <a:t>Research design:</a:t>
                </a:r>
              </a:p>
              <a:p>
                <a:pPr algn="ctr"/>
                <a:r>
                  <a:rPr lang="en-US" sz="800" dirty="0"/>
                  <a:t>functions</a:t>
                </a:r>
                <a:endParaRPr lang="en-PH" sz="800" dirty="0"/>
              </a:p>
            </p:txBody>
          </p:sp>
        </p:grpSp>
        <p:cxnSp>
          <p:nvCxnSpPr>
            <p:cNvPr id="38" name="Straight Arrow Connector 37"/>
            <p:cNvCxnSpPr>
              <a:cxnSpLocks/>
              <a:endCxn id="32" idx="2"/>
            </p:cNvCxnSpPr>
            <p:nvPr/>
          </p:nvCxnSpPr>
          <p:spPr>
            <a:xfrm flipV="1">
              <a:off x="6183340" y="1745683"/>
              <a:ext cx="615975" cy="1016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 name="Group 7">
            <a:extLst>
              <a:ext uri="{FF2B5EF4-FFF2-40B4-BE49-F238E27FC236}">
                <a16:creationId xmlns:a16="http://schemas.microsoft.com/office/drawing/2014/main" id="{C41FE1A1-EAD0-4E9F-A662-4F0B962DE218}"/>
              </a:ext>
            </a:extLst>
          </p:cNvPr>
          <p:cNvGrpSpPr/>
          <p:nvPr/>
        </p:nvGrpSpPr>
        <p:grpSpPr>
          <a:xfrm>
            <a:off x="1954531" y="3224689"/>
            <a:ext cx="1794845" cy="1013888"/>
            <a:chOff x="1954531" y="3224689"/>
            <a:chExt cx="1794845" cy="1013888"/>
          </a:xfrm>
        </p:grpSpPr>
        <p:grpSp>
          <p:nvGrpSpPr>
            <p:cNvPr id="16" name="Group 15">
              <a:extLst>
                <a:ext uri="{FF2B5EF4-FFF2-40B4-BE49-F238E27FC236}">
                  <a16:creationId xmlns:a16="http://schemas.microsoft.com/office/drawing/2014/main" id="{4EFE1C1F-0139-45F2-9074-331BC5008DC8}"/>
                </a:ext>
              </a:extLst>
            </p:cNvPr>
            <p:cNvGrpSpPr/>
            <p:nvPr/>
          </p:nvGrpSpPr>
          <p:grpSpPr>
            <a:xfrm>
              <a:off x="2140749" y="3849649"/>
              <a:ext cx="1608627" cy="388928"/>
              <a:chOff x="2140749" y="3849649"/>
              <a:chExt cx="1608627" cy="388928"/>
            </a:xfrm>
          </p:grpSpPr>
          <p:sp>
            <p:nvSpPr>
              <p:cNvPr id="30" name="Rectangle 29"/>
              <p:cNvSpPr/>
              <p:nvPr/>
            </p:nvSpPr>
            <p:spPr>
              <a:xfrm>
                <a:off x="2154372" y="3849649"/>
                <a:ext cx="1540468" cy="3889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TextBox 19"/>
              <p:cNvSpPr txBox="1"/>
              <p:nvPr/>
            </p:nvSpPr>
            <p:spPr>
              <a:xfrm>
                <a:off x="2140749" y="3869244"/>
                <a:ext cx="1608627" cy="369332"/>
              </a:xfrm>
              <a:prstGeom prst="rect">
                <a:avLst/>
              </a:prstGeom>
              <a:noFill/>
            </p:spPr>
            <p:txBody>
              <a:bodyPr wrap="square" rtlCol="0">
                <a:spAutoFit/>
              </a:bodyPr>
              <a:lstStyle/>
              <a:p>
                <a:pPr algn="ctr"/>
                <a:r>
                  <a:rPr lang="en-US" sz="900" dirty="0"/>
                  <a:t>Variables  and hypotheses: definition and typology</a:t>
                </a:r>
                <a:endParaRPr lang="en-PH" sz="900" dirty="0"/>
              </a:p>
            </p:txBody>
          </p:sp>
        </p:grpSp>
        <p:cxnSp>
          <p:nvCxnSpPr>
            <p:cNvPr id="42" name="Straight Arrow Connector 41"/>
            <p:cNvCxnSpPr/>
            <p:nvPr/>
          </p:nvCxnSpPr>
          <p:spPr>
            <a:xfrm>
              <a:off x="1954531" y="3224689"/>
              <a:ext cx="873277" cy="570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D22EEAF9-2AD3-4EE6-93DD-BB0C67E471C8}"/>
              </a:ext>
            </a:extLst>
          </p:cNvPr>
          <p:cNvGrpSpPr/>
          <p:nvPr/>
        </p:nvGrpSpPr>
        <p:grpSpPr>
          <a:xfrm>
            <a:off x="6174204" y="3196049"/>
            <a:ext cx="1107844" cy="810141"/>
            <a:chOff x="6174204" y="3196049"/>
            <a:chExt cx="1107844" cy="810141"/>
          </a:xfrm>
        </p:grpSpPr>
        <p:grpSp>
          <p:nvGrpSpPr>
            <p:cNvPr id="15" name="Group 14">
              <a:extLst>
                <a:ext uri="{FF2B5EF4-FFF2-40B4-BE49-F238E27FC236}">
                  <a16:creationId xmlns:a16="http://schemas.microsoft.com/office/drawing/2014/main" id="{89DDAE6A-E0E0-4487-9B5F-3D328B477F19}"/>
                </a:ext>
              </a:extLst>
            </p:cNvPr>
            <p:cNvGrpSpPr/>
            <p:nvPr/>
          </p:nvGrpSpPr>
          <p:grpSpPr>
            <a:xfrm>
              <a:off x="6318290" y="3671699"/>
              <a:ext cx="963758" cy="334491"/>
              <a:chOff x="6318290" y="3671699"/>
              <a:chExt cx="963758" cy="334491"/>
            </a:xfrm>
          </p:grpSpPr>
          <p:pic>
            <p:nvPicPr>
              <p:cNvPr id="43" name="Picture 42"/>
              <p:cNvPicPr>
                <a:picLocks noChangeAspect="1"/>
              </p:cNvPicPr>
              <p:nvPr/>
            </p:nvPicPr>
            <p:blipFill>
              <a:blip r:embed="rId4"/>
              <a:stretch>
                <a:fillRect/>
              </a:stretch>
            </p:blipFill>
            <p:spPr>
              <a:xfrm>
                <a:off x="6400800" y="3671699"/>
                <a:ext cx="783856" cy="334491"/>
              </a:xfrm>
              <a:prstGeom prst="rect">
                <a:avLst/>
              </a:prstGeom>
            </p:spPr>
          </p:pic>
          <p:sp>
            <p:nvSpPr>
              <p:cNvPr id="46" name="TextBox 45"/>
              <p:cNvSpPr txBox="1"/>
              <p:nvPr/>
            </p:nvSpPr>
            <p:spPr>
              <a:xfrm>
                <a:off x="6318290" y="3718928"/>
                <a:ext cx="963758" cy="230832"/>
              </a:xfrm>
              <a:prstGeom prst="rect">
                <a:avLst/>
              </a:prstGeom>
              <a:noFill/>
            </p:spPr>
            <p:txBody>
              <a:bodyPr wrap="square" rtlCol="0">
                <a:spAutoFit/>
              </a:bodyPr>
              <a:lstStyle/>
              <a:p>
                <a:r>
                  <a:rPr lang="en-US" sz="900" dirty="0"/>
                  <a:t> Study designs</a:t>
                </a:r>
                <a:endParaRPr lang="en-PH" sz="900" dirty="0"/>
              </a:p>
            </p:txBody>
          </p:sp>
        </p:grpSp>
        <p:cxnSp>
          <p:nvCxnSpPr>
            <p:cNvPr id="52" name="Straight Arrow Connector 51"/>
            <p:cNvCxnSpPr/>
            <p:nvPr/>
          </p:nvCxnSpPr>
          <p:spPr>
            <a:xfrm>
              <a:off x="6174204" y="3196049"/>
              <a:ext cx="546329" cy="448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559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p:stCondLst>
                              <p:cond delay="500"/>
                            </p:stCondLst>
                            <p:childTnLst>
                              <p:par>
                                <p:cTn id="44" presetID="16" presetClass="entr" presetSubtype="21"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1651378" y="2593729"/>
            <a:ext cx="6441743" cy="624399"/>
          </a:xfrm>
        </p:spPr>
        <p:txBody>
          <a:bodyPr/>
          <a:lstStyle/>
          <a:p>
            <a:pPr lvl="1">
              <a:buFont typeface="Wingdings" panose="05000000000000000000" pitchFamily="2" charset="2"/>
              <a:buChar char="v"/>
            </a:pPr>
            <a:r>
              <a:rPr lang="en-US" sz="1400" b="1" dirty="0"/>
              <a:t>external validity </a:t>
            </a:r>
            <a:r>
              <a:rPr lang="en-US" sz="1400" dirty="0"/>
              <a:t>–results can be generalized to different groups of people, situations and measures</a:t>
            </a:r>
          </a:p>
        </p:txBody>
      </p:sp>
      <p:sp>
        <p:nvSpPr>
          <p:cNvPr id="3" name="Title 2"/>
          <p:cNvSpPr>
            <a:spLocks noGrp="1"/>
          </p:cNvSpPr>
          <p:nvPr>
            <p:ph type="title"/>
          </p:nvPr>
        </p:nvSpPr>
        <p:spPr>
          <a:xfrm>
            <a:off x="917242" y="269963"/>
            <a:ext cx="7353300" cy="635100"/>
          </a:xfrm>
        </p:spPr>
        <p:txBody>
          <a:bodyPr/>
          <a:lstStyle/>
          <a:p>
            <a:r>
              <a:rPr lang="en-US" sz="2400" dirty="0"/>
              <a:t>Other Research Terms</a:t>
            </a:r>
            <a:endParaRPr lang="en-PH" sz="2400" dirty="0"/>
          </a:p>
        </p:txBody>
      </p:sp>
      <p:sp>
        <p:nvSpPr>
          <p:cNvPr id="6" name="Rectangle 5"/>
          <p:cNvSpPr/>
          <p:nvPr/>
        </p:nvSpPr>
        <p:spPr>
          <a:xfrm>
            <a:off x="1858039" y="2126193"/>
            <a:ext cx="5805178" cy="693482"/>
          </a:xfrm>
          <a:prstGeom prst="rect">
            <a:avLst/>
          </a:prstGeom>
        </p:spPr>
        <p:txBody>
          <a:bodyPr wrap="square">
            <a:spAutoFit/>
          </a:bodyPr>
          <a:lstStyle/>
          <a:p>
            <a:pPr marL="155575" indent="0">
              <a:buSzPts val="1150"/>
              <a:buFont typeface="Signika Negative Light"/>
              <a:buNone/>
            </a:pPr>
            <a:endParaRPr lang="en-US" dirty="0"/>
          </a:p>
        </p:txBody>
      </p:sp>
      <p:sp>
        <p:nvSpPr>
          <p:cNvPr id="7" name="Rectangle 6"/>
          <p:cNvSpPr/>
          <p:nvPr/>
        </p:nvSpPr>
        <p:spPr>
          <a:xfrm>
            <a:off x="1116675" y="2080744"/>
            <a:ext cx="6786892" cy="720038"/>
          </a:xfrm>
          <a:prstGeom prst="rect">
            <a:avLst/>
          </a:prstGeom>
        </p:spPr>
        <p:txBody>
          <a:bodyPr wrap="square">
            <a:spAutoFit/>
          </a:bodyPr>
          <a:lstStyle/>
          <a:p>
            <a:pPr marL="155575" indent="0">
              <a:buSzPts val="1150"/>
              <a:buFont typeface="Signika Negative Light"/>
              <a:buNone/>
            </a:pPr>
            <a:endParaRPr lang="en-US" dirty="0"/>
          </a:p>
        </p:txBody>
      </p:sp>
      <p:sp>
        <p:nvSpPr>
          <p:cNvPr id="9" name="Rectangle 8"/>
          <p:cNvSpPr/>
          <p:nvPr/>
        </p:nvSpPr>
        <p:spPr>
          <a:xfrm>
            <a:off x="1319235" y="3314925"/>
            <a:ext cx="6773886" cy="465262"/>
          </a:xfrm>
          <a:prstGeom prst="rect">
            <a:avLst/>
          </a:prstGeom>
        </p:spPr>
        <p:txBody>
          <a:bodyPr wrap="square">
            <a:spAutoFit/>
          </a:bodyPr>
          <a:lstStyle/>
          <a:p>
            <a:pPr marL="155575" indent="0">
              <a:buSzPts val="1150"/>
              <a:buFont typeface="Signika Negative Light"/>
              <a:buNone/>
            </a:pPr>
            <a:endParaRPr lang="en-US" dirty="0"/>
          </a:p>
        </p:txBody>
      </p:sp>
      <p:sp>
        <p:nvSpPr>
          <p:cNvPr id="10" name="Rectangle 9"/>
          <p:cNvSpPr/>
          <p:nvPr/>
        </p:nvSpPr>
        <p:spPr>
          <a:xfrm>
            <a:off x="1414770" y="949287"/>
            <a:ext cx="6248447" cy="307777"/>
          </a:xfrm>
          <a:prstGeom prst="rect">
            <a:avLst/>
          </a:prstGeom>
        </p:spPr>
        <p:txBody>
          <a:bodyPr wrap="square">
            <a:spAutoFit/>
          </a:bodyPr>
          <a:lstStyle/>
          <a:p>
            <a:pPr marL="155575" indent="0">
              <a:buSzPts val="1150"/>
              <a:buFont typeface="Signika Negative Light"/>
              <a:buNone/>
            </a:pPr>
            <a:endParaRPr lang="en-US" dirty="0"/>
          </a:p>
        </p:txBody>
      </p:sp>
      <p:sp>
        <p:nvSpPr>
          <p:cNvPr id="11" name="Rectangle 10"/>
          <p:cNvSpPr/>
          <p:nvPr/>
        </p:nvSpPr>
        <p:spPr>
          <a:xfrm>
            <a:off x="1447431" y="852772"/>
            <a:ext cx="6360782" cy="738664"/>
          </a:xfrm>
          <a:prstGeom prst="rect">
            <a:avLst/>
          </a:prstGeom>
        </p:spPr>
        <p:txBody>
          <a:bodyPr wrap="square">
            <a:spAutoFit/>
          </a:bodyPr>
          <a:lstStyle/>
          <a:p>
            <a:pPr>
              <a:buFont typeface="Wingdings" panose="05000000000000000000" pitchFamily="2" charset="2"/>
              <a:buChar char="v"/>
            </a:pPr>
            <a:r>
              <a:rPr lang="en-US" b="1" dirty="0"/>
              <a:t>Reliability</a:t>
            </a:r>
            <a:r>
              <a:rPr lang="en-US" dirty="0"/>
              <a:t> – in research  means consistency: do we get the same result if 	measured repeatedly? </a:t>
            </a:r>
          </a:p>
          <a:p>
            <a:pPr>
              <a:buFont typeface="Wingdings" panose="05000000000000000000" pitchFamily="2" charset="2"/>
              <a:buChar char="v"/>
            </a:pPr>
            <a:endParaRPr lang="en-US" dirty="0"/>
          </a:p>
        </p:txBody>
      </p:sp>
      <p:sp>
        <p:nvSpPr>
          <p:cNvPr id="12" name="Rectangle 11"/>
          <p:cNvSpPr/>
          <p:nvPr/>
        </p:nvSpPr>
        <p:spPr>
          <a:xfrm>
            <a:off x="1493504" y="1372140"/>
            <a:ext cx="6033235" cy="307777"/>
          </a:xfrm>
          <a:prstGeom prst="rect">
            <a:avLst/>
          </a:prstGeom>
        </p:spPr>
        <p:txBody>
          <a:bodyPr wrap="square">
            <a:spAutoFit/>
          </a:bodyPr>
          <a:lstStyle/>
          <a:p>
            <a:pPr>
              <a:buFont typeface="Wingdings" panose="05000000000000000000" pitchFamily="2" charset="2"/>
              <a:buChar char="v"/>
            </a:pPr>
            <a:endParaRPr lang="en-US" dirty="0"/>
          </a:p>
        </p:txBody>
      </p:sp>
      <p:sp>
        <p:nvSpPr>
          <p:cNvPr id="14" name="Rectangle 13"/>
          <p:cNvSpPr/>
          <p:nvPr/>
        </p:nvSpPr>
        <p:spPr>
          <a:xfrm>
            <a:off x="1437604" y="1351526"/>
            <a:ext cx="6741225" cy="754053"/>
          </a:xfrm>
          <a:prstGeom prst="rect">
            <a:avLst/>
          </a:prstGeom>
        </p:spPr>
        <p:txBody>
          <a:bodyPr wrap="square">
            <a:spAutoFit/>
          </a:bodyPr>
          <a:lstStyle/>
          <a:p>
            <a:pPr>
              <a:buFont typeface="Wingdings" panose="05000000000000000000" pitchFamily="2" charset="2"/>
              <a:buChar char="v"/>
            </a:pPr>
            <a:r>
              <a:rPr lang="en-US" b="1" dirty="0"/>
              <a:t>Validity</a:t>
            </a:r>
            <a:r>
              <a:rPr lang="en-US" dirty="0"/>
              <a:t> is about whether our measurement really measures our concept (or 	something else)? Is it meaningful as a measurement tool 	</a:t>
            </a:r>
            <a:r>
              <a:rPr lang="en-US" sz="1450" dirty="0"/>
              <a:t>for 	this concept? </a:t>
            </a:r>
          </a:p>
        </p:txBody>
      </p:sp>
      <p:sp>
        <p:nvSpPr>
          <p:cNvPr id="16" name="Rectangle 15"/>
          <p:cNvSpPr/>
          <p:nvPr/>
        </p:nvSpPr>
        <p:spPr>
          <a:xfrm>
            <a:off x="2217080" y="2096467"/>
            <a:ext cx="5806662" cy="523220"/>
          </a:xfrm>
          <a:prstGeom prst="rect">
            <a:avLst/>
          </a:prstGeom>
        </p:spPr>
        <p:txBody>
          <a:bodyPr wrap="square">
            <a:spAutoFit/>
          </a:bodyPr>
          <a:lstStyle/>
          <a:p>
            <a:pPr lvl="1">
              <a:buFont typeface="Wingdings" panose="05000000000000000000" pitchFamily="2" charset="2"/>
              <a:buChar char="v"/>
            </a:pPr>
            <a:r>
              <a:rPr lang="en-US" b="1" dirty="0"/>
              <a:t>internal validity </a:t>
            </a:r>
            <a:r>
              <a:rPr lang="en-US" dirty="0"/>
              <a:t>– answers the questions: Was the research sound?  	Was the research done right?</a:t>
            </a:r>
          </a:p>
        </p:txBody>
      </p:sp>
      <p:sp>
        <p:nvSpPr>
          <p:cNvPr id="19" name="Rectangle 18"/>
          <p:cNvSpPr/>
          <p:nvPr/>
        </p:nvSpPr>
        <p:spPr>
          <a:xfrm>
            <a:off x="1493503" y="3333818"/>
            <a:ext cx="6777039" cy="523220"/>
          </a:xfrm>
          <a:prstGeom prst="rect">
            <a:avLst/>
          </a:prstGeom>
        </p:spPr>
        <p:txBody>
          <a:bodyPr wrap="square">
            <a:spAutoFit/>
          </a:bodyPr>
          <a:lstStyle/>
          <a:p>
            <a:pPr>
              <a:buFont typeface="Wingdings" panose="05000000000000000000" pitchFamily="2" charset="2"/>
              <a:buChar char="v"/>
            </a:pPr>
            <a:r>
              <a:rPr lang="en-US" b="1" dirty="0"/>
              <a:t>Generalizability</a:t>
            </a:r>
            <a:r>
              <a:rPr lang="en-US" dirty="0"/>
              <a:t>– simply a measure of how useful the results of a study are for a 	broader group of people or situations. </a:t>
            </a:r>
            <a:r>
              <a:rPr lang="en-US" sz="1000" dirty="0"/>
              <a:t>(https://www.hydroassoc.org/research-101)</a:t>
            </a:r>
          </a:p>
        </p:txBody>
      </p:sp>
    </p:spTree>
    <p:extLst>
      <p:ext uri="{BB962C8B-B14F-4D97-AF65-F5344CB8AC3E}">
        <p14:creationId xmlns:p14="http://schemas.microsoft.com/office/powerpoint/2010/main" val="360432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xEl>
                                              <p:pRg st="0" end="0"/>
                                            </p:txEl>
                                          </p:spTgt>
                                        </p:tgtEl>
                                        <p:attrNameLst>
                                          <p:attrName>style.visibility</p:attrName>
                                        </p:attrNameLst>
                                      </p:cBhvr>
                                      <p:to>
                                        <p:strVal val="visible"/>
                                      </p:to>
                                    </p:set>
                                    <p:animEffect transition="in" filter="fade">
                                      <p:cBhvr>
                                        <p:cTn id="30" dur="1000"/>
                                        <p:tgtEl>
                                          <p:spTgt spid="2">
                                            <p:txEl>
                                              <p:pRg st="0" end="0"/>
                                            </p:txEl>
                                          </p:spTgt>
                                        </p:tgtEl>
                                      </p:cBhvr>
                                    </p:animEffect>
                                    <p:anim calcmode="lin" valueType="num">
                                      <p:cBhvr>
                                        <p:cTn id="3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1" grpId="0"/>
      <p:bldP spid="14" grpId="0"/>
      <p:bldP spid="16"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4" name="Picture 3"/>
          <p:cNvPicPr>
            <a:picLocks noChangeAspect="1"/>
          </p:cNvPicPr>
          <p:nvPr/>
        </p:nvPicPr>
        <p:blipFill rotWithShape="1">
          <a:blip r:embed="rId3"/>
          <a:srcRect l="7845" t="17347" r="10028" b="20238"/>
          <a:stretch/>
        </p:blipFill>
        <p:spPr>
          <a:xfrm>
            <a:off x="336884" y="885072"/>
            <a:ext cx="8470232" cy="4091189"/>
          </a:xfrm>
          <a:prstGeom prst="rect">
            <a:avLst/>
          </a:prstGeom>
        </p:spPr>
      </p:pic>
      <p:sp>
        <p:nvSpPr>
          <p:cNvPr id="845" name="Google Shape;845;p34"/>
          <p:cNvSpPr txBox="1">
            <a:spLocks noGrp="1"/>
          </p:cNvSpPr>
          <p:nvPr>
            <p:ph type="title"/>
          </p:nvPr>
        </p:nvSpPr>
        <p:spPr>
          <a:xfrm>
            <a:off x="728584" y="167239"/>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dirty="0"/>
              <a:t> </a:t>
            </a:r>
            <a:r>
              <a:rPr lang="en-US" sz="2000" i="1" dirty="0"/>
              <a:t>Research Process</a:t>
            </a:r>
            <a:endParaRPr sz="2000" i="1" dirty="0"/>
          </a:p>
        </p:txBody>
      </p:sp>
    </p:spTree>
    <p:extLst>
      <p:ext uri="{BB962C8B-B14F-4D97-AF65-F5344CB8AC3E}">
        <p14:creationId xmlns:p14="http://schemas.microsoft.com/office/powerpoint/2010/main" val="37228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 calcmode="lin" valueType="num">
                                      <p:cBhvr additive="base">
                                        <p:cTn id="7" dur="500" fill="hold"/>
                                        <p:tgtEl>
                                          <p:spTgt spid="845"/>
                                        </p:tgtEl>
                                        <p:attrNameLst>
                                          <p:attrName>ppt_x</p:attrName>
                                        </p:attrNameLst>
                                      </p:cBhvr>
                                      <p:tavLst>
                                        <p:tav tm="0">
                                          <p:val>
                                            <p:strVal val="#ppt_x"/>
                                          </p:val>
                                        </p:tav>
                                        <p:tav tm="100000">
                                          <p:val>
                                            <p:strVal val="#ppt_x"/>
                                          </p:val>
                                        </p:tav>
                                      </p:tavLst>
                                    </p:anim>
                                    <p:anim calcmode="lin" valueType="num">
                                      <p:cBhvr additive="base">
                                        <p:cTn id="8" dur="500" fill="hold"/>
                                        <p:tgtEl>
                                          <p:spTgt spid="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50" y="832512"/>
            <a:ext cx="7675444" cy="4128448"/>
          </a:xfrm>
          <a:prstGeom prst="rect">
            <a:avLst/>
          </a:prstGeom>
        </p:spPr>
        <p:txBody>
          <a:bodyPr spcFirstLastPara="1" wrap="square" lIns="91425" tIns="91425" rIns="91425" bIns="91425" anchor="t" anchorCtr="0">
            <a:noAutofit/>
          </a:bodyPr>
          <a:lstStyle/>
          <a:p>
            <a:pPr marL="171450" lvl="0" indent="-171450">
              <a:buSzPts val="1100"/>
              <a:buFontTx/>
              <a:buChar char="-"/>
            </a:pPr>
            <a:r>
              <a:rPr lang="en-US" sz="1600" dirty="0"/>
              <a:t>process of </a:t>
            </a:r>
            <a:r>
              <a:rPr lang="en-US" sz="1600" b="1" dirty="0">
                <a:solidFill>
                  <a:schemeClr val="accent1"/>
                </a:solidFill>
              </a:rPr>
              <a:t>searching</a:t>
            </a:r>
            <a:r>
              <a:rPr lang="en-US" sz="1600" b="1" dirty="0"/>
              <a:t> </a:t>
            </a:r>
            <a:r>
              <a:rPr lang="en-US" sz="1600" b="1" dirty="0">
                <a:solidFill>
                  <a:schemeClr val="accent6"/>
                </a:solidFill>
              </a:rPr>
              <a:t>the existing literature </a:t>
            </a:r>
            <a:r>
              <a:rPr lang="en-US" sz="1600" dirty="0"/>
              <a:t>relating to your research problem to develop theoretical and conceptual frameworks for your study</a:t>
            </a:r>
          </a:p>
          <a:p>
            <a:pPr marL="0" lvl="0" indent="0">
              <a:buSzPts val="1100"/>
              <a:buNone/>
            </a:pPr>
            <a:endParaRPr lang="en-US" sz="1600" dirty="0"/>
          </a:p>
          <a:p>
            <a:pPr marL="0" lvl="0" indent="0">
              <a:buSzPts val="1100"/>
              <a:buNone/>
            </a:pPr>
            <a:r>
              <a:rPr lang="en-US" sz="1600" dirty="0"/>
              <a:t>Specifically, a review of the literature:</a:t>
            </a:r>
          </a:p>
          <a:p>
            <a:pPr marL="0" lvl="0" indent="0">
              <a:buSzPts val="1100"/>
              <a:buNone/>
            </a:pPr>
            <a:endParaRPr lang="en-US" sz="1600" dirty="0"/>
          </a:p>
          <a:p>
            <a:pPr marL="0" lvl="0" indent="0">
              <a:buSzPts val="1100"/>
              <a:buNone/>
            </a:pPr>
            <a:r>
              <a:rPr lang="en-US" sz="1600" dirty="0"/>
              <a:t>• will tell you whether the </a:t>
            </a:r>
            <a:r>
              <a:rPr lang="en-US" sz="1600" b="1" i="1" dirty="0">
                <a:solidFill>
                  <a:schemeClr val="accent6"/>
                </a:solidFill>
              </a:rPr>
              <a:t>problem</a:t>
            </a:r>
            <a:r>
              <a:rPr lang="en-US" sz="1600" dirty="0"/>
              <a:t> you have identified </a:t>
            </a:r>
            <a:r>
              <a:rPr lang="en-US" sz="1600" b="1" i="1" dirty="0">
                <a:solidFill>
                  <a:schemeClr val="accent6"/>
                </a:solidFill>
              </a:rPr>
              <a:t>has already been researched</a:t>
            </a:r>
            <a:r>
              <a:rPr lang="en-US" sz="1600" dirty="0"/>
              <a:t>. If it has, you should either revise the problem in light of the results of other studies to build on the previous literature or look for another problem, unless you think there is a need to replicate the study. </a:t>
            </a:r>
          </a:p>
          <a:p>
            <a:pPr marL="0" lvl="0" indent="0">
              <a:buSzPts val="1100"/>
              <a:buNone/>
            </a:pPr>
            <a:endParaRPr lang="en-US" sz="1600" dirty="0"/>
          </a:p>
          <a:p>
            <a:pPr marL="0" lvl="0" indent="0">
              <a:buSzPts val="1100"/>
              <a:buNone/>
            </a:pPr>
            <a:r>
              <a:rPr lang="en-US" sz="1600" dirty="0"/>
              <a:t>• will </a:t>
            </a:r>
            <a:r>
              <a:rPr lang="en-US" sz="1600" b="1" i="1" dirty="0">
                <a:solidFill>
                  <a:schemeClr val="accent6"/>
                </a:solidFill>
              </a:rPr>
              <a:t>assist</a:t>
            </a:r>
            <a:r>
              <a:rPr lang="en-US" sz="1600" dirty="0"/>
              <a:t> you </a:t>
            </a:r>
            <a:r>
              <a:rPr lang="en-US" sz="1600" b="1" i="1" dirty="0">
                <a:solidFill>
                  <a:schemeClr val="accent1"/>
                </a:solidFill>
              </a:rPr>
              <a:t>in forming </a:t>
            </a:r>
            <a:r>
              <a:rPr lang="en-US" sz="1600" dirty="0"/>
              <a:t>your </a:t>
            </a:r>
            <a:r>
              <a:rPr lang="en-US" sz="1600" b="1" i="1" dirty="0">
                <a:solidFill>
                  <a:schemeClr val="accent6"/>
                </a:solidFill>
              </a:rPr>
              <a:t>research questions</a:t>
            </a:r>
          </a:p>
          <a:p>
            <a:pPr marL="0" lvl="0" indent="0">
              <a:buSzPts val="1100"/>
              <a:buNone/>
            </a:pPr>
            <a:endParaRPr lang="en-US" sz="1600" b="1" i="1" dirty="0"/>
          </a:p>
          <a:p>
            <a:pPr marL="0" lvl="0" indent="0">
              <a:buSzPts val="1100"/>
              <a:buNone/>
            </a:pPr>
            <a:r>
              <a:rPr lang="en-US" sz="1600" dirty="0"/>
              <a:t>• might </a:t>
            </a:r>
            <a:r>
              <a:rPr lang="en-US" sz="1600" b="1" i="1" dirty="0">
                <a:solidFill>
                  <a:schemeClr val="accent1"/>
                </a:solidFill>
              </a:rPr>
              <a:t>give</a:t>
            </a:r>
            <a:r>
              <a:rPr lang="en-US" sz="1600" dirty="0"/>
              <a:t> you </a:t>
            </a:r>
            <a:r>
              <a:rPr lang="en-US" sz="1600" b="1" i="1" dirty="0">
                <a:solidFill>
                  <a:schemeClr val="accent6"/>
                </a:solidFill>
              </a:rPr>
              <a:t>ideas</a:t>
            </a:r>
            <a:r>
              <a:rPr lang="en-US" sz="1600" dirty="0"/>
              <a:t> as to </a:t>
            </a:r>
            <a:r>
              <a:rPr lang="en-US" sz="1600" b="1" i="1" dirty="0">
                <a:solidFill>
                  <a:schemeClr val="accent6"/>
                </a:solidFill>
              </a:rPr>
              <a:t>how to proceed with and design</a:t>
            </a:r>
            <a:r>
              <a:rPr lang="en-US" sz="1600" dirty="0">
                <a:solidFill>
                  <a:schemeClr val="accent6"/>
                </a:solidFill>
              </a:rPr>
              <a:t> </a:t>
            </a:r>
            <a:r>
              <a:rPr lang="en-US" sz="1600" b="1" i="1" dirty="0">
                <a:solidFill>
                  <a:schemeClr val="accent6"/>
                </a:solidFill>
              </a:rPr>
              <a:t>your study </a:t>
            </a:r>
            <a:r>
              <a:rPr lang="en-US" sz="1600" dirty="0"/>
              <a:t>so that you can obtain an answer to your research question(s).</a:t>
            </a:r>
          </a:p>
          <a:p>
            <a:pPr marL="0" lvl="0" indent="0">
              <a:buSzPts val="1100"/>
              <a:buNone/>
            </a:pPr>
            <a:endParaRPr lang="en-US" sz="1200" dirty="0"/>
          </a:p>
          <a:p>
            <a:pPr marL="0" lvl="0" indent="0">
              <a:buSzPts val="1100"/>
              <a:buNone/>
            </a:pPr>
            <a:endParaRPr lang="en-US" sz="1200" dirty="0"/>
          </a:p>
          <a:p>
            <a:pPr marL="0" lvl="0" indent="0" algn="l" rtl="0">
              <a:spcBef>
                <a:spcPts val="0"/>
              </a:spcBef>
              <a:spcAft>
                <a:spcPts val="0"/>
              </a:spcAft>
              <a:buClr>
                <a:schemeClr val="dk1"/>
              </a:buClr>
              <a:buSzPts val="1100"/>
              <a:buFont typeface="Arial"/>
              <a:buNone/>
            </a:pPr>
            <a:endParaRPr sz="1200"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895350" y="364757"/>
            <a:ext cx="7353300" cy="5564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Literature Review</a:t>
            </a:r>
            <a:endParaRPr sz="2800" dirty="0"/>
          </a:p>
        </p:txBody>
      </p:sp>
      <p:sp>
        <p:nvSpPr>
          <p:cNvPr id="4" name="TextBox 3"/>
          <p:cNvSpPr txBox="1"/>
          <p:nvPr/>
        </p:nvSpPr>
        <p:spPr>
          <a:xfrm>
            <a:off x="1175982" y="383682"/>
            <a:ext cx="7394812" cy="518615"/>
          </a:xfrm>
          <a:prstGeom prst="rect">
            <a:avLst/>
          </a:prstGeom>
          <a:noFill/>
        </p:spPr>
        <p:txBody>
          <a:bodyPr wrap="square" rtlCol="0">
            <a:spAutoFit/>
          </a:bodyPr>
          <a:lstStyle/>
          <a:p>
            <a:endParaRPr lang="en-PH" dirty="0"/>
          </a:p>
        </p:txBody>
      </p:sp>
    </p:spTree>
    <p:extLst>
      <p:ext uri="{BB962C8B-B14F-4D97-AF65-F5344CB8AC3E}">
        <p14:creationId xmlns:p14="http://schemas.microsoft.com/office/powerpoint/2010/main" val="32624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0" end="0"/>
                                            </p:txEl>
                                          </p:spTgt>
                                        </p:tgtEl>
                                        <p:attrNameLst>
                                          <p:attrName>style.visibility</p:attrName>
                                        </p:attrNameLst>
                                      </p:cBhvr>
                                      <p:to>
                                        <p:strVal val="visible"/>
                                      </p:to>
                                    </p:set>
                                    <p:animEffect transition="in" filter="fade">
                                      <p:cBhvr>
                                        <p:cTn id="12" dur="1000"/>
                                        <p:tgtEl>
                                          <p:spTgt spid="844">
                                            <p:txEl>
                                              <p:pRg st="0" end="0"/>
                                            </p:txEl>
                                          </p:spTgt>
                                        </p:tgtEl>
                                      </p:cBhvr>
                                    </p:animEffect>
                                    <p:anim calcmode="lin" valueType="num">
                                      <p:cBhvr>
                                        <p:cTn id="13" dur="1000" fill="hold"/>
                                        <p:tgtEl>
                                          <p:spTgt spid="84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2" end="2"/>
                                            </p:txEl>
                                          </p:spTgt>
                                        </p:tgtEl>
                                        <p:attrNameLst>
                                          <p:attrName>style.visibility</p:attrName>
                                        </p:attrNameLst>
                                      </p:cBhvr>
                                      <p:to>
                                        <p:strVal val="visible"/>
                                      </p:to>
                                    </p:set>
                                    <p:animEffect transition="in" filter="fade">
                                      <p:cBhvr>
                                        <p:cTn id="19" dur="1000"/>
                                        <p:tgtEl>
                                          <p:spTgt spid="844">
                                            <p:txEl>
                                              <p:pRg st="2" end="2"/>
                                            </p:txEl>
                                          </p:spTgt>
                                        </p:tgtEl>
                                      </p:cBhvr>
                                    </p:animEffect>
                                    <p:anim calcmode="lin" valueType="num">
                                      <p:cBhvr>
                                        <p:cTn id="20"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4" end="4"/>
                                            </p:txEl>
                                          </p:spTgt>
                                        </p:tgtEl>
                                        <p:attrNameLst>
                                          <p:attrName>style.visibility</p:attrName>
                                        </p:attrNameLst>
                                      </p:cBhvr>
                                      <p:to>
                                        <p:strVal val="visible"/>
                                      </p:to>
                                    </p:set>
                                    <p:animEffect transition="in" filter="fade">
                                      <p:cBhvr>
                                        <p:cTn id="26" dur="1000"/>
                                        <p:tgtEl>
                                          <p:spTgt spid="844">
                                            <p:txEl>
                                              <p:pRg st="4" end="4"/>
                                            </p:txEl>
                                          </p:spTgt>
                                        </p:tgtEl>
                                      </p:cBhvr>
                                    </p:animEffect>
                                    <p:anim calcmode="lin" valueType="num">
                                      <p:cBhvr>
                                        <p:cTn id="27"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44">
                                            <p:txEl>
                                              <p:pRg st="6" end="6"/>
                                            </p:txEl>
                                          </p:spTgt>
                                        </p:tgtEl>
                                        <p:attrNameLst>
                                          <p:attrName>style.visibility</p:attrName>
                                        </p:attrNameLst>
                                      </p:cBhvr>
                                      <p:to>
                                        <p:strVal val="visible"/>
                                      </p:to>
                                    </p:set>
                                    <p:animEffect transition="in" filter="fade">
                                      <p:cBhvr>
                                        <p:cTn id="33" dur="1000"/>
                                        <p:tgtEl>
                                          <p:spTgt spid="844">
                                            <p:txEl>
                                              <p:pRg st="6" end="6"/>
                                            </p:txEl>
                                          </p:spTgt>
                                        </p:tgtEl>
                                      </p:cBhvr>
                                    </p:animEffect>
                                    <p:anim calcmode="lin" valueType="num">
                                      <p:cBhvr>
                                        <p:cTn id="34"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44">
                                            <p:txEl>
                                              <p:pRg st="8" end="8"/>
                                            </p:txEl>
                                          </p:spTgt>
                                        </p:tgtEl>
                                        <p:attrNameLst>
                                          <p:attrName>style.visibility</p:attrName>
                                        </p:attrNameLst>
                                      </p:cBhvr>
                                      <p:to>
                                        <p:strVal val="visible"/>
                                      </p:to>
                                    </p:set>
                                    <p:animEffect transition="in" filter="fade">
                                      <p:cBhvr>
                                        <p:cTn id="40" dur="1000"/>
                                        <p:tgtEl>
                                          <p:spTgt spid="844">
                                            <p:txEl>
                                              <p:pRg st="8" end="8"/>
                                            </p:txEl>
                                          </p:spTgt>
                                        </p:tgtEl>
                                      </p:cBhvr>
                                    </p:animEffect>
                                    <p:anim calcmode="lin" valueType="num">
                                      <p:cBhvr>
                                        <p:cTn id="41" dur="1000" fill="hold"/>
                                        <p:tgtEl>
                                          <p:spTgt spid="84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84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50" y="921224"/>
            <a:ext cx="7675444" cy="4128448"/>
          </a:xfrm>
          <a:prstGeom prst="rect">
            <a:avLst/>
          </a:prstGeom>
        </p:spPr>
        <p:txBody>
          <a:bodyPr spcFirstLastPara="1" wrap="square" lIns="91425" tIns="91425" rIns="91425" bIns="91425" anchor="t" anchorCtr="0">
            <a:noAutofit/>
          </a:bodyPr>
          <a:lstStyle/>
          <a:p>
            <a:pPr marL="171450" lvl="0" indent="-171450">
              <a:buSzPts val="1100"/>
              <a:buFontTx/>
              <a:buChar char="-"/>
            </a:pPr>
            <a:endParaRPr lang="en-US" sz="1200" dirty="0"/>
          </a:p>
          <a:p>
            <a:pPr marL="0" lvl="0" indent="0">
              <a:buSzPts val="1100"/>
              <a:buNone/>
            </a:pPr>
            <a:r>
              <a:rPr lang="en-US" sz="1200" dirty="0"/>
              <a:t> • </a:t>
            </a:r>
            <a:r>
              <a:rPr lang="en-US" sz="1600" b="1" i="1" dirty="0">
                <a:solidFill>
                  <a:schemeClr val="accent6"/>
                </a:solidFill>
              </a:rPr>
              <a:t>can</a:t>
            </a:r>
            <a:r>
              <a:rPr lang="en-US" sz="1600" dirty="0">
                <a:solidFill>
                  <a:schemeClr val="accent6"/>
                </a:solidFill>
              </a:rPr>
              <a:t> </a:t>
            </a:r>
            <a:r>
              <a:rPr lang="en-US" sz="1600" b="1" i="1" dirty="0">
                <a:solidFill>
                  <a:schemeClr val="accent6"/>
                </a:solidFill>
              </a:rPr>
              <a:t>point out methodological problems specific to the research question(s) </a:t>
            </a:r>
            <a:r>
              <a:rPr lang="en-US" sz="1600" dirty="0"/>
              <a:t>you are studying. Are special groups or special pieces of equipment needed to conduct the research? If so, the literature can give clues as to where to find the equipment or how to identify the particular groups of participants needed. </a:t>
            </a:r>
          </a:p>
          <a:p>
            <a:pPr marL="0" lvl="0" indent="0">
              <a:buSzPts val="1100"/>
              <a:buNone/>
            </a:pPr>
            <a:endParaRPr lang="en-US" sz="1600" dirty="0"/>
          </a:p>
          <a:p>
            <a:pPr marL="0" lvl="0" indent="0">
              <a:buSzPts val="1100"/>
              <a:buNone/>
            </a:pPr>
            <a:r>
              <a:rPr lang="en-US" sz="1600" dirty="0"/>
              <a:t>• </a:t>
            </a:r>
            <a:r>
              <a:rPr lang="en-US" sz="1600" b="1" i="1" dirty="0">
                <a:solidFill>
                  <a:schemeClr val="accent6"/>
                </a:solidFill>
              </a:rPr>
              <a:t>can identify appropriate data-collection instruments so that you will not need to construct a new instrument</a:t>
            </a:r>
            <a:r>
              <a:rPr lang="en-US" sz="1600" dirty="0"/>
              <a:t>. Familiarity with the literature will also help  after you have collected your data and  analyzed your results.</a:t>
            </a:r>
          </a:p>
          <a:p>
            <a:pPr marL="0" lvl="0" indent="0">
              <a:buSzPts val="1100"/>
              <a:buNone/>
            </a:pPr>
            <a:endParaRPr lang="en-US" sz="1200" dirty="0"/>
          </a:p>
          <a:p>
            <a:pPr marL="0" lvl="0" indent="0" algn="l" rtl="0">
              <a:spcBef>
                <a:spcPts val="0"/>
              </a:spcBef>
              <a:spcAft>
                <a:spcPts val="0"/>
              </a:spcAft>
              <a:buClr>
                <a:schemeClr val="dk1"/>
              </a:buClr>
              <a:buSzPts val="1100"/>
              <a:buFont typeface="Arial"/>
              <a:buNone/>
            </a:pPr>
            <a:endParaRPr sz="1200"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895350" y="364757"/>
            <a:ext cx="7353300" cy="55646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Literature Review</a:t>
            </a:r>
            <a:endParaRPr sz="2800" dirty="0"/>
          </a:p>
        </p:txBody>
      </p:sp>
    </p:spTree>
    <p:extLst>
      <p:ext uri="{BB962C8B-B14F-4D97-AF65-F5344CB8AC3E}">
        <p14:creationId xmlns:p14="http://schemas.microsoft.com/office/powerpoint/2010/main" val="38392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1" end="1"/>
                                            </p:txEl>
                                          </p:spTgt>
                                        </p:tgtEl>
                                        <p:attrNameLst>
                                          <p:attrName>style.visibility</p:attrName>
                                        </p:attrNameLst>
                                      </p:cBhvr>
                                      <p:to>
                                        <p:strVal val="visible"/>
                                      </p:to>
                                    </p:set>
                                    <p:animEffect transition="in" filter="fade">
                                      <p:cBhvr>
                                        <p:cTn id="12" dur="1000"/>
                                        <p:tgtEl>
                                          <p:spTgt spid="844">
                                            <p:txEl>
                                              <p:pRg st="1" end="1"/>
                                            </p:txEl>
                                          </p:spTgt>
                                        </p:tgtEl>
                                      </p:cBhvr>
                                    </p:animEffect>
                                    <p:anim calcmode="lin" valueType="num">
                                      <p:cBhvr>
                                        <p:cTn id="13" dur="1000" fill="hold"/>
                                        <p:tgtEl>
                                          <p:spTgt spid="84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3" end="3"/>
                                            </p:txEl>
                                          </p:spTgt>
                                        </p:tgtEl>
                                        <p:attrNameLst>
                                          <p:attrName>style.visibility</p:attrName>
                                        </p:attrNameLst>
                                      </p:cBhvr>
                                      <p:to>
                                        <p:strVal val="visible"/>
                                      </p:to>
                                    </p:set>
                                    <p:animEffect transition="in" filter="fade">
                                      <p:cBhvr>
                                        <p:cTn id="19" dur="1000"/>
                                        <p:tgtEl>
                                          <p:spTgt spid="844">
                                            <p:txEl>
                                              <p:pRg st="3" end="3"/>
                                            </p:txEl>
                                          </p:spTgt>
                                        </p:tgtEl>
                                      </p:cBhvr>
                                    </p:animEffect>
                                    <p:anim calcmode="lin" valueType="num">
                                      <p:cBhvr>
                                        <p:cTn id="20" dur="1000" fill="hold"/>
                                        <p:tgtEl>
                                          <p:spTgt spid="84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build="p"/>
      <p:bldP spid="8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50" y="911122"/>
            <a:ext cx="7545792" cy="3819904"/>
          </a:xfrm>
          <a:prstGeom prst="rect">
            <a:avLst/>
          </a:prstGeom>
        </p:spPr>
        <p:txBody>
          <a:bodyPr spcFirstLastPara="1" wrap="square" lIns="91425" tIns="91425" rIns="91425" bIns="91425" anchor="t" anchorCtr="0">
            <a:noAutofit/>
          </a:bodyPr>
          <a:lstStyle/>
          <a:p>
            <a:pPr marL="628650" lvl="1" indent="-171450">
              <a:buSzPts val="1100"/>
            </a:pPr>
            <a:r>
              <a:rPr lang="en-US" sz="1400" dirty="0"/>
              <a:t>books</a:t>
            </a:r>
          </a:p>
          <a:p>
            <a:pPr marL="628650" lvl="1" indent="-171450">
              <a:buSzPts val="1100"/>
            </a:pPr>
            <a:endParaRPr lang="en-US" sz="1400" dirty="0"/>
          </a:p>
          <a:p>
            <a:pPr marL="628650" lvl="1" indent="-171450">
              <a:buSzPts val="1100"/>
            </a:pPr>
            <a:r>
              <a:rPr lang="en-US" sz="1400" dirty="0"/>
              <a:t>articles in journals</a:t>
            </a:r>
          </a:p>
          <a:p>
            <a:pPr marL="628650" lvl="1" indent="-171450">
              <a:buSzPts val="1100"/>
            </a:pPr>
            <a:endParaRPr lang="en-US" sz="1400" dirty="0"/>
          </a:p>
          <a:p>
            <a:pPr marL="628650" lvl="1" indent="-171450">
              <a:buSzPts val="1100"/>
            </a:pPr>
            <a:r>
              <a:rPr lang="en-US" sz="1400" dirty="0"/>
              <a:t>empirical and non-empirical research</a:t>
            </a:r>
          </a:p>
          <a:p>
            <a:pPr marL="628650" lvl="1" indent="-171450">
              <a:buSzPts val="1100"/>
            </a:pPr>
            <a:endParaRPr lang="en-US" sz="1400" dirty="0"/>
          </a:p>
          <a:p>
            <a:pPr marL="628650" lvl="1" indent="-171450">
              <a:buSzPts val="1100"/>
            </a:pPr>
            <a:r>
              <a:rPr lang="en-US" sz="1400" dirty="0"/>
              <a:t>reports</a:t>
            </a:r>
          </a:p>
          <a:p>
            <a:pPr marL="628650" lvl="1" indent="-171450">
              <a:buSzPts val="1100"/>
            </a:pPr>
            <a:endParaRPr lang="en-US" sz="1400" dirty="0"/>
          </a:p>
          <a:p>
            <a:pPr marL="628650" lvl="1" indent="-171450">
              <a:buSzPts val="1100"/>
            </a:pPr>
            <a:r>
              <a:rPr lang="en-US" sz="1400" dirty="0"/>
              <a:t>policy documents</a:t>
            </a:r>
          </a:p>
          <a:p>
            <a:pPr marL="628650" lvl="1" indent="-171450">
              <a:buSzPts val="1100"/>
            </a:pPr>
            <a:endParaRPr lang="en-US" sz="1400" dirty="0"/>
          </a:p>
          <a:p>
            <a:pPr marL="628650" lvl="1" indent="-171450">
              <a:buSzPts val="1100"/>
            </a:pPr>
            <a:r>
              <a:rPr lang="en-US" sz="1400" dirty="0"/>
              <a:t>public and private records</a:t>
            </a:r>
          </a:p>
          <a:p>
            <a:pPr marL="628650" lvl="1" indent="-171450">
              <a:buSzPts val="1100"/>
            </a:pPr>
            <a:endParaRPr lang="en-US" sz="1400" dirty="0"/>
          </a:p>
          <a:p>
            <a:pPr marL="628650" lvl="1" indent="-171450">
              <a:buSzPts val="1100"/>
            </a:pPr>
            <a:r>
              <a:rPr lang="en-US" sz="1400" dirty="0"/>
              <a:t>research papers and reports</a:t>
            </a:r>
          </a:p>
          <a:p>
            <a:pPr marL="628650" lvl="1" indent="-171450">
              <a:buSzPts val="1100"/>
            </a:pPr>
            <a:endParaRPr lang="en-US" sz="1400" dirty="0"/>
          </a:p>
          <a:p>
            <a:pPr marL="628650" lvl="1" indent="-171450">
              <a:buSzPts val="1100"/>
            </a:pPr>
            <a:r>
              <a:rPr lang="en-US" sz="1400" dirty="0"/>
              <a:t>theses and dissertations</a:t>
            </a:r>
          </a:p>
          <a:p>
            <a:pPr marL="628650" lvl="1" indent="-171450">
              <a:buSzPts val="1100"/>
            </a:pPr>
            <a:endParaRPr lang="en-US" sz="1400" dirty="0"/>
          </a:p>
          <a:p>
            <a:pPr marL="628650" lvl="1" indent="-171450">
              <a:buSzPts val="1100"/>
            </a:pPr>
            <a:r>
              <a:rPr lang="en-US" sz="1400" dirty="0"/>
              <a:t>manuscripts</a:t>
            </a:r>
          </a:p>
          <a:p>
            <a:pPr marL="0" indent="0">
              <a:buSzPts val="1100"/>
              <a:buNone/>
            </a:pPr>
            <a:endParaRPr lang="en-US" sz="1200" dirty="0"/>
          </a:p>
          <a:p>
            <a:pPr marL="171450" indent="-171450">
              <a:buSzPts val="1100"/>
            </a:pPr>
            <a:endParaRPr lang="en-US" sz="1200" dirty="0"/>
          </a:p>
          <a:p>
            <a:pPr marL="171450" indent="-171450">
              <a:buSzPts val="1100"/>
            </a:pPr>
            <a:endParaRPr sz="1200"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Sources of Information in a Literature Review</a:t>
            </a:r>
            <a:endParaRPr sz="2400" dirty="0"/>
          </a:p>
        </p:txBody>
      </p:sp>
    </p:spTree>
    <p:extLst>
      <p:ext uri="{BB962C8B-B14F-4D97-AF65-F5344CB8AC3E}">
        <p14:creationId xmlns:p14="http://schemas.microsoft.com/office/powerpoint/2010/main" val="418948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0" end="0"/>
                                            </p:txEl>
                                          </p:spTgt>
                                        </p:tgtEl>
                                        <p:attrNameLst>
                                          <p:attrName>style.visibility</p:attrName>
                                        </p:attrNameLst>
                                      </p:cBhvr>
                                      <p:to>
                                        <p:strVal val="visible"/>
                                      </p:to>
                                    </p:set>
                                    <p:animEffect transition="in" filter="fade">
                                      <p:cBhvr>
                                        <p:cTn id="12" dur="1000"/>
                                        <p:tgtEl>
                                          <p:spTgt spid="844">
                                            <p:txEl>
                                              <p:pRg st="0" end="0"/>
                                            </p:txEl>
                                          </p:spTgt>
                                        </p:tgtEl>
                                      </p:cBhvr>
                                    </p:animEffect>
                                    <p:anim calcmode="lin" valueType="num">
                                      <p:cBhvr>
                                        <p:cTn id="13" dur="1000" fill="hold"/>
                                        <p:tgtEl>
                                          <p:spTgt spid="84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2" end="2"/>
                                            </p:txEl>
                                          </p:spTgt>
                                        </p:tgtEl>
                                        <p:attrNameLst>
                                          <p:attrName>style.visibility</p:attrName>
                                        </p:attrNameLst>
                                      </p:cBhvr>
                                      <p:to>
                                        <p:strVal val="visible"/>
                                      </p:to>
                                    </p:set>
                                    <p:animEffect transition="in" filter="fade">
                                      <p:cBhvr>
                                        <p:cTn id="19" dur="1000"/>
                                        <p:tgtEl>
                                          <p:spTgt spid="844">
                                            <p:txEl>
                                              <p:pRg st="2" end="2"/>
                                            </p:txEl>
                                          </p:spTgt>
                                        </p:tgtEl>
                                      </p:cBhvr>
                                    </p:animEffect>
                                    <p:anim calcmode="lin" valueType="num">
                                      <p:cBhvr>
                                        <p:cTn id="20"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4" end="4"/>
                                            </p:txEl>
                                          </p:spTgt>
                                        </p:tgtEl>
                                        <p:attrNameLst>
                                          <p:attrName>style.visibility</p:attrName>
                                        </p:attrNameLst>
                                      </p:cBhvr>
                                      <p:to>
                                        <p:strVal val="visible"/>
                                      </p:to>
                                    </p:set>
                                    <p:animEffect transition="in" filter="fade">
                                      <p:cBhvr>
                                        <p:cTn id="26" dur="1000"/>
                                        <p:tgtEl>
                                          <p:spTgt spid="844">
                                            <p:txEl>
                                              <p:pRg st="4" end="4"/>
                                            </p:txEl>
                                          </p:spTgt>
                                        </p:tgtEl>
                                      </p:cBhvr>
                                    </p:animEffect>
                                    <p:anim calcmode="lin" valueType="num">
                                      <p:cBhvr>
                                        <p:cTn id="27"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44">
                                            <p:txEl>
                                              <p:pRg st="6" end="6"/>
                                            </p:txEl>
                                          </p:spTgt>
                                        </p:tgtEl>
                                        <p:attrNameLst>
                                          <p:attrName>style.visibility</p:attrName>
                                        </p:attrNameLst>
                                      </p:cBhvr>
                                      <p:to>
                                        <p:strVal val="visible"/>
                                      </p:to>
                                    </p:set>
                                    <p:animEffect transition="in" filter="fade">
                                      <p:cBhvr>
                                        <p:cTn id="33" dur="1000"/>
                                        <p:tgtEl>
                                          <p:spTgt spid="844">
                                            <p:txEl>
                                              <p:pRg st="6" end="6"/>
                                            </p:txEl>
                                          </p:spTgt>
                                        </p:tgtEl>
                                      </p:cBhvr>
                                    </p:animEffect>
                                    <p:anim calcmode="lin" valueType="num">
                                      <p:cBhvr>
                                        <p:cTn id="34"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44">
                                            <p:txEl>
                                              <p:pRg st="8" end="8"/>
                                            </p:txEl>
                                          </p:spTgt>
                                        </p:tgtEl>
                                        <p:attrNameLst>
                                          <p:attrName>style.visibility</p:attrName>
                                        </p:attrNameLst>
                                      </p:cBhvr>
                                      <p:to>
                                        <p:strVal val="visible"/>
                                      </p:to>
                                    </p:set>
                                    <p:animEffect transition="in" filter="fade">
                                      <p:cBhvr>
                                        <p:cTn id="40" dur="1000"/>
                                        <p:tgtEl>
                                          <p:spTgt spid="844">
                                            <p:txEl>
                                              <p:pRg st="8" end="8"/>
                                            </p:txEl>
                                          </p:spTgt>
                                        </p:tgtEl>
                                      </p:cBhvr>
                                    </p:animEffect>
                                    <p:anim calcmode="lin" valueType="num">
                                      <p:cBhvr>
                                        <p:cTn id="41" dur="1000" fill="hold"/>
                                        <p:tgtEl>
                                          <p:spTgt spid="84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8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44">
                                            <p:txEl>
                                              <p:pRg st="10" end="10"/>
                                            </p:txEl>
                                          </p:spTgt>
                                        </p:tgtEl>
                                        <p:attrNameLst>
                                          <p:attrName>style.visibility</p:attrName>
                                        </p:attrNameLst>
                                      </p:cBhvr>
                                      <p:to>
                                        <p:strVal val="visible"/>
                                      </p:to>
                                    </p:set>
                                    <p:animEffect transition="in" filter="fade">
                                      <p:cBhvr>
                                        <p:cTn id="47" dur="1000"/>
                                        <p:tgtEl>
                                          <p:spTgt spid="844">
                                            <p:txEl>
                                              <p:pRg st="10" end="10"/>
                                            </p:txEl>
                                          </p:spTgt>
                                        </p:tgtEl>
                                      </p:cBhvr>
                                    </p:animEffect>
                                    <p:anim calcmode="lin" valueType="num">
                                      <p:cBhvr>
                                        <p:cTn id="48" dur="1000" fill="hold"/>
                                        <p:tgtEl>
                                          <p:spTgt spid="84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84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44">
                                            <p:txEl>
                                              <p:pRg st="12" end="12"/>
                                            </p:txEl>
                                          </p:spTgt>
                                        </p:tgtEl>
                                        <p:attrNameLst>
                                          <p:attrName>style.visibility</p:attrName>
                                        </p:attrNameLst>
                                      </p:cBhvr>
                                      <p:to>
                                        <p:strVal val="visible"/>
                                      </p:to>
                                    </p:set>
                                    <p:animEffect transition="in" filter="fade">
                                      <p:cBhvr>
                                        <p:cTn id="54" dur="1000"/>
                                        <p:tgtEl>
                                          <p:spTgt spid="844">
                                            <p:txEl>
                                              <p:pRg st="12" end="12"/>
                                            </p:txEl>
                                          </p:spTgt>
                                        </p:tgtEl>
                                      </p:cBhvr>
                                    </p:animEffect>
                                    <p:anim calcmode="lin" valueType="num">
                                      <p:cBhvr>
                                        <p:cTn id="55" dur="1000" fill="hold"/>
                                        <p:tgtEl>
                                          <p:spTgt spid="844">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84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844">
                                            <p:txEl>
                                              <p:pRg st="14" end="14"/>
                                            </p:txEl>
                                          </p:spTgt>
                                        </p:tgtEl>
                                        <p:attrNameLst>
                                          <p:attrName>style.visibility</p:attrName>
                                        </p:attrNameLst>
                                      </p:cBhvr>
                                      <p:to>
                                        <p:strVal val="visible"/>
                                      </p:to>
                                    </p:set>
                                    <p:animEffect transition="in" filter="fade">
                                      <p:cBhvr>
                                        <p:cTn id="61" dur="1000"/>
                                        <p:tgtEl>
                                          <p:spTgt spid="844">
                                            <p:txEl>
                                              <p:pRg st="14" end="14"/>
                                            </p:txEl>
                                          </p:spTgt>
                                        </p:tgtEl>
                                      </p:cBhvr>
                                    </p:animEffect>
                                    <p:anim calcmode="lin" valueType="num">
                                      <p:cBhvr>
                                        <p:cTn id="62" dur="1000" fill="hold"/>
                                        <p:tgtEl>
                                          <p:spTgt spid="844">
                                            <p:txEl>
                                              <p:pRg st="14" end="14"/>
                                            </p:txEl>
                                          </p:spTgt>
                                        </p:tgtEl>
                                        <p:attrNameLst>
                                          <p:attrName>ppt_x</p:attrName>
                                        </p:attrNameLst>
                                      </p:cBhvr>
                                      <p:tavLst>
                                        <p:tav tm="0">
                                          <p:val>
                                            <p:strVal val="#ppt_x"/>
                                          </p:val>
                                        </p:tav>
                                        <p:tav tm="100000">
                                          <p:val>
                                            <p:strVal val="#ppt_x"/>
                                          </p:val>
                                        </p:tav>
                                      </p:tavLst>
                                    </p:anim>
                                    <p:anim calcmode="lin" valueType="num">
                                      <p:cBhvr>
                                        <p:cTn id="63" dur="1000" fill="hold"/>
                                        <p:tgtEl>
                                          <p:spTgt spid="84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44">
                                            <p:txEl>
                                              <p:pRg st="16" end="16"/>
                                            </p:txEl>
                                          </p:spTgt>
                                        </p:tgtEl>
                                        <p:attrNameLst>
                                          <p:attrName>style.visibility</p:attrName>
                                        </p:attrNameLst>
                                      </p:cBhvr>
                                      <p:to>
                                        <p:strVal val="visible"/>
                                      </p:to>
                                    </p:set>
                                    <p:animEffect transition="in" filter="fade">
                                      <p:cBhvr>
                                        <p:cTn id="68" dur="1000"/>
                                        <p:tgtEl>
                                          <p:spTgt spid="844">
                                            <p:txEl>
                                              <p:pRg st="16" end="16"/>
                                            </p:txEl>
                                          </p:spTgt>
                                        </p:tgtEl>
                                      </p:cBhvr>
                                    </p:animEffect>
                                    <p:anim calcmode="lin" valueType="num">
                                      <p:cBhvr>
                                        <p:cTn id="69" dur="1000" fill="hold"/>
                                        <p:tgtEl>
                                          <p:spTgt spid="844">
                                            <p:txEl>
                                              <p:pRg st="16" end="16"/>
                                            </p:txEl>
                                          </p:spTgt>
                                        </p:tgtEl>
                                        <p:attrNameLst>
                                          <p:attrName>ppt_x</p:attrName>
                                        </p:attrNameLst>
                                      </p:cBhvr>
                                      <p:tavLst>
                                        <p:tav tm="0">
                                          <p:val>
                                            <p:strVal val="#ppt_x"/>
                                          </p:val>
                                        </p:tav>
                                        <p:tav tm="100000">
                                          <p:val>
                                            <p:strVal val="#ppt_x"/>
                                          </p:val>
                                        </p:tav>
                                      </p:tavLst>
                                    </p:anim>
                                    <p:anim calcmode="lin" valueType="num">
                                      <p:cBhvr>
                                        <p:cTn id="70" dur="1000" fill="hold"/>
                                        <p:tgtEl>
                                          <p:spTgt spid="844">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47" y="1050878"/>
            <a:ext cx="7545792" cy="3855492"/>
          </a:xfrm>
          <a:prstGeom prst="rect">
            <a:avLst/>
          </a:prstGeom>
        </p:spPr>
        <p:txBody>
          <a:bodyPr spcFirstLastPara="1" wrap="square" lIns="91425" tIns="91425" rIns="91425" bIns="91425" anchor="t" anchorCtr="0">
            <a:noAutofit/>
          </a:bodyPr>
          <a:lstStyle/>
          <a:p>
            <a:pPr marL="628650" lvl="1" indent="-171450">
              <a:buSzPts val="1100"/>
            </a:pPr>
            <a:r>
              <a:rPr lang="en-US" sz="1400" dirty="0"/>
              <a:t>databases</a:t>
            </a:r>
          </a:p>
          <a:p>
            <a:pPr marL="628650" lvl="1" indent="-171450">
              <a:buSzPts val="1100"/>
            </a:pPr>
            <a:endParaRPr lang="en-US" sz="1400" dirty="0"/>
          </a:p>
          <a:p>
            <a:pPr marL="628650" lvl="1" indent="-171450">
              <a:buSzPts val="1100"/>
            </a:pPr>
            <a:r>
              <a:rPr lang="en-US" sz="1400" dirty="0"/>
              <a:t>conference papers</a:t>
            </a:r>
          </a:p>
          <a:p>
            <a:pPr marL="628650" lvl="1" indent="-171450">
              <a:buSzPts val="1100"/>
            </a:pPr>
            <a:endParaRPr lang="en-US" sz="1400" dirty="0"/>
          </a:p>
          <a:p>
            <a:pPr marL="628650" lvl="1" indent="-171450">
              <a:buSzPts val="1100"/>
            </a:pPr>
            <a:r>
              <a:rPr lang="en-US" sz="1400" dirty="0"/>
              <a:t>primary sources</a:t>
            </a:r>
          </a:p>
          <a:p>
            <a:pPr marL="628650" lvl="1" indent="-171450">
              <a:buSzPts val="1100"/>
            </a:pPr>
            <a:endParaRPr lang="en-US" sz="1400" dirty="0"/>
          </a:p>
          <a:p>
            <a:pPr marL="628650" lvl="1" indent="-171450">
              <a:buSzPts val="1100"/>
            </a:pPr>
            <a:r>
              <a:rPr lang="en-US" sz="1400" dirty="0"/>
              <a:t>online databases</a:t>
            </a:r>
          </a:p>
          <a:p>
            <a:pPr marL="628650" lvl="1" indent="-171450">
              <a:buSzPts val="1100"/>
            </a:pPr>
            <a:endParaRPr lang="en-US" sz="1400" dirty="0"/>
          </a:p>
          <a:p>
            <a:pPr marL="628650" lvl="1" indent="-171450">
              <a:buSzPts val="1100"/>
            </a:pPr>
            <a:r>
              <a:rPr lang="en-US" sz="1400" dirty="0"/>
              <a:t>electronic journals or media</a:t>
            </a:r>
          </a:p>
          <a:p>
            <a:pPr marL="628650" lvl="1" indent="-171450">
              <a:buSzPts val="1100"/>
            </a:pPr>
            <a:endParaRPr lang="en-US" sz="1400" dirty="0"/>
          </a:p>
          <a:p>
            <a:pPr marL="628650" lvl="1" indent="-171450">
              <a:buSzPts val="1100"/>
            </a:pPr>
            <a:r>
              <a:rPr lang="en-US" sz="1400" dirty="0"/>
              <a:t>secondary sources – second hand, non-original materials like encyclopedias, newspaper articles, research syntheses, reports etc.</a:t>
            </a:r>
          </a:p>
          <a:p>
            <a:pPr marL="628650" lvl="1" indent="-171450">
              <a:buSzPts val="1100"/>
            </a:pPr>
            <a:endParaRPr lang="en-US" sz="1400" dirty="0"/>
          </a:p>
          <a:p>
            <a:pPr marL="628650" lvl="1" indent="-171450">
              <a:buSzPts val="1100"/>
            </a:pPr>
            <a:r>
              <a:rPr lang="en-US" sz="1400" dirty="0"/>
              <a:t>tertiary sources – collections or compilations of primary and secondary sources like almanacs, bibliographies, handbooks, indexes, abstract etc. </a:t>
            </a:r>
          </a:p>
          <a:p>
            <a:pPr marL="171450" indent="-171450">
              <a:buSzPts val="1100"/>
            </a:pPr>
            <a:endParaRPr lang="en-US" sz="1200" dirty="0"/>
          </a:p>
          <a:p>
            <a:pPr marL="171450" indent="-171450">
              <a:buSzPts val="1100"/>
            </a:pPr>
            <a:endParaRPr lang="en-US" sz="1200" dirty="0"/>
          </a:p>
          <a:p>
            <a:pPr marL="171450" indent="-171450">
              <a:buSzPts val="1100"/>
            </a:pPr>
            <a:endParaRPr sz="1200" dirty="0"/>
          </a:p>
          <a:p>
            <a:pPr marL="0" lvl="0" indent="0" algn="l" rtl="0">
              <a:spcBef>
                <a:spcPts val="0"/>
              </a:spcBef>
              <a:spcAft>
                <a:spcPts val="0"/>
              </a:spcAft>
              <a:buNone/>
            </a:pPr>
            <a:endParaRPr dirty="0"/>
          </a:p>
        </p:txBody>
      </p:sp>
      <p:sp>
        <p:nvSpPr>
          <p:cNvPr id="845" name="Google Shape;845;p34"/>
          <p:cNvSpPr txBox="1">
            <a:spLocks noGrp="1"/>
          </p:cNvSpPr>
          <p:nvPr>
            <p:ph type="title"/>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Sources of Information in a Literature Review</a:t>
            </a:r>
            <a:endParaRPr sz="2400" dirty="0"/>
          </a:p>
        </p:txBody>
      </p:sp>
    </p:spTree>
    <p:extLst>
      <p:ext uri="{BB962C8B-B14F-4D97-AF65-F5344CB8AC3E}">
        <p14:creationId xmlns:p14="http://schemas.microsoft.com/office/powerpoint/2010/main" val="254003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0" end="0"/>
                                            </p:txEl>
                                          </p:spTgt>
                                        </p:tgtEl>
                                        <p:attrNameLst>
                                          <p:attrName>style.visibility</p:attrName>
                                        </p:attrNameLst>
                                      </p:cBhvr>
                                      <p:to>
                                        <p:strVal val="visible"/>
                                      </p:to>
                                    </p:set>
                                    <p:animEffect transition="in" filter="fade">
                                      <p:cBhvr>
                                        <p:cTn id="12" dur="1000"/>
                                        <p:tgtEl>
                                          <p:spTgt spid="844">
                                            <p:txEl>
                                              <p:pRg st="0" end="0"/>
                                            </p:txEl>
                                          </p:spTgt>
                                        </p:tgtEl>
                                      </p:cBhvr>
                                    </p:animEffect>
                                    <p:anim calcmode="lin" valueType="num">
                                      <p:cBhvr>
                                        <p:cTn id="13" dur="1000" fill="hold"/>
                                        <p:tgtEl>
                                          <p:spTgt spid="84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2" end="2"/>
                                            </p:txEl>
                                          </p:spTgt>
                                        </p:tgtEl>
                                        <p:attrNameLst>
                                          <p:attrName>style.visibility</p:attrName>
                                        </p:attrNameLst>
                                      </p:cBhvr>
                                      <p:to>
                                        <p:strVal val="visible"/>
                                      </p:to>
                                    </p:set>
                                    <p:animEffect transition="in" filter="fade">
                                      <p:cBhvr>
                                        <p:cTn id="19" dur="1000"/>
                                        <p:tgtEl>
                                          <p:spTgt spid="844">
                                            <p:txEl>
                                              <p:pRg st="2" end="2"/>
                                            </p:txEl>
                                          </p:spTgt>
                                        </p:tgtEl>
                                      </p:cBhvr>
                                    </p:animEffect>
                                    <p:anim calcmode="lin" valueType="num">
                                      <p:cBhvr>
                                        <p:cTn id="20"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4" end="4"/>
                                            </p:txEl>
                                          </p:spTgt>
                                        </p:tgtEl>
                                        <p:attrNameLst>
                                          <p:attrName>style.visibility</p:attrName>
                                        </p:attrNameLst>
                                      </p:cBhvr>
                                      <p:to>
                                        <p:strVal val="visible"/>
                                      </p:to>
                                    </p:set>
                                    <p:animEffect transition="in" filter="fade">
                                      <p:cBhvr>
                                        <p:cTn id="26" dur="1000"/>
                                        <p:tgtEl>
                                          <p:spTgt spid="844">
                                            <p:txEl>
                                              <p:pRg st="4" end="4"/>
                                            </p:txEl>
                                          </p:spTgt>
                                        </p:tgtEl>
                                      </p:cBhvr>
                                    </p:animEffect>
                                    <p:anim calcmode="lin" valueType="num">
                                      <p:cBhvr>
                                        <p:cTn id="27"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44">
                                            <p:txEl>
                                              <p:pRg st="6" end="6"/>
                                            </p:txEl>
                                          </p:spTgt>
                                        </p:tgtEl>
                                        <p:attrNameLst>
                                          <p:attrName>style.visibility</p:attrName>
                                        </p:attrNameLst>
                                      </p:cBhvr>
                                      <p:to>
                                        <p:strVal val="visible"/>
                                      </p:to>
                                    </p:set>
                                    <p:animEffect transition="in" filter="fade">
                                      <p:cBhvr>
                                        <p:cTn id="33" dur="1000"/>
                                        <p:tgtEl>
                                          <p:spTgt spid="844">
                                            <p:txEl>
                                              <p:pRg st="6" end="6"/>
                                            </p:txEl>
                                          </p:spTgt>
                                        </p:tgtEl>
                                      </p:cBhvr>
                                    </p:animEffect>
                                    <p:anim calcmode="lin" valueType="num">
                                      <p:cBhvr>
                                        <p:cTn id="34"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44">
                                            <p:txEl>
                                              <p:pRg st="8" end="8"/>
                                            </p:txEl>
                                          </p:spTgt>
                                        </p:tgtEl>
                                        <p:attrNameLst>
                                          <p:attrName>style.visibility</p:attrName>
                                        </p:attrNameLst>
                                      </p:cBhvr>
                                      <p:to>
                                        <p:strVal val="visible"/>
                                      </p:to>
                                    </p:set>
                                    <p:animEffect transition="in" filter="fade">
                                      <p:cBhvr>
                                        <p:cTn id="40" dur="1000"/>
                                        <p:tgtEl>
                                          <p:spTgt spid="844">
                                            <p:txEl>
                                              <p:pRg st="8" end="8"/>
                                            </p:txEl>
                                          </p:spTgt>
                                        </p:tgtEl>
                                      </p:cBhvr>
                                    </p:animEffect>
                                    <p:anim calcmode="lin" valueType="num">
                                      <p:cBhvr>
                                        <p:cTn id="41" dur="1000" fill="hold"/>
                                        <p:tgtEl>
                                          <p:spTgt spid="84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8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44">
                                            <p:txEl>
                                              <p:pRg st="10" end="10"/>
                                            </p:txEl>
                                          </p:spTgt>
                                        </p:tgtEl>
                                        <p:attrNameLst>
                                          <p:attrName>style.visibility</p:attrName>
                                        </p:attrNameLst>
                                      </p:cBhvr>
                                      <p:to>
                                        <p:strVal val="visible"/>
                                      </p:to>
                                    </p:set>
                                    <p:animEffect transition="in" filter="fade">
                                      <p:cBhvr>
                                        <p:cTn id="47" dur="1000"/>
                                        <p:tgtEl>
                                          <p:spTgt spid="844">
                                            <p:txEl>
                                              <p:pRg st="10" end="10"/>
                                            </p:txEl>
                                          </p:spTgt>
                                        </p:tgtEl>
                                      </p:cBhvr>
                                    </p:animEffect>
                                    <p:anim calcmode="lin" valueType="num">
                                      <p:cBhvr>
                                        <p:cTn id="48" dur="1000" fill="hold"/>
                                        <p:tgtEl>
                                          <p:spTgt spid="84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84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44">
                                            <p:txEl>
                                              <p:pRg st="12" end="12"/>
                                            </p:txEl>
                                          </p:spTgt>
                                        </p:tgtEl>
                                        <p:attrNameLst>
                                          <p:attrName>style.visibility</p:attrName>
                                        </p:attrNameLst>
                                      </p:cBhvr>
                                      <p:to>
                                        <p:strVal val="visible"/>
                                      </p:to>
                                    </p:set>
                                    <p:animEffect transition="in" filter="fade">
                                      <p:cBhvr>
                                        <p:cTn id="54" dur="1000"/>
                                        <p:tgtEl>
                                          <p:spTgt spid="844">
                                            <p:txEl>
                                              <p:pRg st="12" end="12"/>
                                            </p:txEl>
                                          </p:spTgt>
                                        </p:tgtEl>
                                      </p:cBhvr>
                                    </p:animEffect>
                                    <p:anim calcmode="lin" valueType="num">
                                      <p:cBhvr>
                                        <p:cTn id="55" dur="1000" fill="hold"/>
                                        <p:tgtEl>
                                          <p:spTgt spid="844">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84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dirty="0"/>
              <a:t>Types of Research Designs</a:t>
            </a:r>
            <a:endParaRPr dirty="0"/>
          </a:p>
        </p:txBody>
      </p:sp>
      <p:sp>
        <p:nvSpPr>
          <p:cNvPr id="953" name="Google Shape;953;p45"/>
          <p:cNvSpPr txBox="1">
            <a:spLocks noGrp="1"/>
          </p:cNvSpPr>
          <p:nvPr>
            <p:ph type="ctrTitle" idx="2"/>
          </p:nvPr>
        </p:nvSpPr>
        <p:spPr>
          <a:xfrm flipH="1">
            <a:off x="1220407" y="1385284"/>
            <a:ext cx="2082430" cy="3390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Qualitative</a:t>
            </a:r>
            <a:endParaRPr dirty="0"/>
          </a:p>
        </p:txBody>
      </p:sp>
      <p:sp>
        <p:nvSpPr>
          <p:cNvPr id="954" name="Google Shape;954;p45"/>
          <p:cNvSpPr txBox="1">
            <a:spLocks noGrp="1"/>
          </p:cNvSpPr>
          <p:nvPr>
            <p:ph type="subTitle" idx="3"/>
          </p:nvPr>
        </p:nvSpPr>
        <p:spPr>
          <a:xfrm flipH="1">
            <a:off x="998883" y="1549676"/>
            <a:ext cx="3280641" cy="2192742"/>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expressed in words. </a:t>
            </a:r>
          </a:p>
          <a:p>
            <a:pPr marL="171450" lvl="0" indent="-171450" algn="l">
              <a:buFontTx/>
              <a:buChar char="-"/>
            </a:pPr>
            <a:r>
              <a:rPr lang="en-US" sz="1200" dirty="0"/>
              <a:t> used to </a:t>
            </a:r>
            <a:r>
              <a:rPr lang="en-US" sz="1200" dirty="0">
                <a:solidFill>
                  <a:schemeClr val="accent1"/>
                </a:solidFill>
              </a:rPr>
              <a:t>understand </a:t>
            </a:r>
            <a:r>
              <a:rPr lang="en-US" sz="1200" dirty="0"/>
              <a:t>concepts, thoughts or experiences. </a:t>
            </a:r>
          </a:p>
          <a:p>
            <a:pPr marL="171450" lvl="0" indent="-171450" algn="l">
              <a:buFontTx/>
              <a:buChar char="-"/>
            </a:pPr>
            <a:r>
              <a:rPr lang="en-US" sz="1200" dirty="0"/>
              <a:t>enables you to gather in-depth insights on topics that are not well understood.</a:t>
            </a:r>
          </a:p>
          <a:p>
            <a:pPr marL="0" lvl="0" indent="0" algn="l"/>
            <a:endParaRPr lang="en-US" sz="1200" dirty="0"/>
          </a:p>
          <a:p>
            <a:pPr marL="0" lvl="0" indent="0" algn="l"/>
            <a:r>
              <a:rPr lang="en-US" sz="1200" dirty="0"/>
              <a:t>Examples:</a:t>
            </a:r>
          </a:p>
          <a:p>
            <a:pPr marL="0" lvl="0" indent="0" algn="l"/>
            <a:r>
              <a:rPr lang="en-US" sz="1200" dirty="0"/>
              <a:t>interviews with open-ended questions, observations described in words, and literature reviews that explore concepts and theories</a:t>
            </a:r>
            <a:r>
              <a:rPr lang="en-US" dirty="0"/>
              <a:t>.</a:t>
            </a:r>
            <a:endParaRPr dirty="0"/>
          </a:p>
        </p:txBody>
      </p:sp>
      <p:sp>
        <p:nvSpPr>
          <p:cNvPr id="955" name="Google Shape;955;p45"/>
          <p:cNvSpPr txBox="1">
            <a:spLocks noGrp="1"/>
          </p:cNvSpPr>
          <p:nvPr>
            <p:ph type="ctrTitle"/>
          </p:nvPr>
        </p:nvSpPr>
        <p:spPr>
          <a:xfrm flipH="1">
            <a:off x="5188756" y="1250113"/>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Quantitative</a:t>
            </a:r>
            <a:endParaRPr dirty="0"/>
          </a:p>
        </p:txBody>
      </p:sp>
      <p:sp>
        <p:nvSpPr>
          <p:cNvPr id="24" name="Google Shape;954;p45"/>
          <p:cNvSpPr txBox="1">
            <a:spLocks/>
          </p:cNvSpPr>
          <p:nvPr/>
        </p:nvSpPr>
        <p:spPr>
          <a:xfrm flipH="1">
            <a:off x="5704770" y="3952786"/>
            <a:ext cx="2455764" cy="407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US" sz="900" dirty="0"/>
              <a:t>https://www.scribbr.com/methodology/qualitative-quantitative-research/</a:t>
            </a:r>
          </a:p>
        </p:txBody>
      </p:sp>
      <p:sp>
        <p:nvSpPr>
          <p:cNvPr id="956" name="Google Shape;956;p45"/>
          <p:cNvSpPr txBox="1">
            <a:spLocks noGrp="1"/>
          </p:cNvSpPr>
          <p:nvPr>
            <p:ph type="subTitle" idx="1"/>
          </p:nvPr>
        </p:nvSpPr>
        <p:spPr>
          <a:xfrm flipH="1">
            <a:off x="4651732" y="1549676"/>
            <a:ext cx="3596918" cy="1592219"/>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expressed in numbers and graphs. </a:t>
            </a:r>
          </a:p>
          <a:p>
            <a:pPr marL="171450" lvl="0" indent="-171450" algn="l">
              <a:buFontTx/>
              <a:buChar char="-"/>
            </a:pPr>
            <a:r>
              <a:rPr lang="en-US" sz="1200" dirty="0"/>
              <a:t>used to </a:t>
            </a:r>
            <a:r>
              <a:rPr lang="en-US" sz="1200" dirty="0">
                <a:solidFill>
                  <a:schemeClr val="accent1"/>
                </a:solidFill>
              </a:rPr>
              <a:t>test or confirm </a:t>
            </a:r>
            <a:r>
              <a:rPr lang="en-US" sz="1200" dirty="0"/>
              <a:t>theories and assumptions. </a:t>
            </a:r>
          </a:p>
          <a:p>
            <a:pPr marL="171450" lvl="0" indent="-171450" algn="l">
              <a:buFontTx/>
              <a:buChar char="-"/>
            </a:pPr>
            <a:r>
              <a:rPr lang="en-US" sz="1200" dirty="0"/>
              <a:t>can be used to establish generalizable  </a:t>
            </a:r>
          </a:p>
          <a:p>
            <a:pPr marL="0" lvl="0" indent="0" algn="l"/>
            <a:r>
              <a:rPr lang="en-US" sz="1200" dirty="0"/>
              <a:t>         facts   about a topic.</a:t>
            </a:r>
          </a:p>
          <a:p>
            <a:pPr marL="0" lvl="0" indent="0" algn="l"/>
            <a:endParaRPr lang="en-US" sz="1200" dirty="0"/>
          </a:p>
          <a:p>
            <a:pPr marL="0" lvl="0" indent="0" algn="l"/>
            <a:r>
              <a:rPr lang="en-US" sz="1200" dirty="0"/>
              <a:t>Examples:  experiments, observations recorded as numbers, and surveys with closed-ended questions.</a:t>
            </a:r>
            <a:endParaRPr sz="1200" dirty="0"/>
          </a:p>
        </p:txBody>
      </p:sp>
    </p:spTree>
    <p:extLst>
      <p:ext uri="{BB962C8B-B14F-4D97-AF65-F5344CB8AC3E}">
        <p14:creationId xmlns:p14="http://schemas.microsoft.com/office/powerpoint/2010/main" val="356269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54">
                                            <p:txEl>
                                              <p:pRg st="0" end="0"/>
                                            </p:txEl>
                                          </p:spTgt>
                                        </p:tgtEl>
                                        <p:attrNameLst>
                                          <p:attrName>style.visibility</p:attrName>
                                        </p:attrNameLst>
                                      </p:cBhvr>
                                      <p:to>
                                        <p:strVal val="visible"/>
                                      </p:to>
                                    </p:set>
                                    <p:animEffect transition="in" filter="fade">
                                      <p:cBhvr>
                                        <p:cTn id="17" dur="1000"/>
                                        <p:tgtEl>
                                          <p:spTgt spid="954">
                                            <p:txEl>
                                              <p:pRg st="0" end="0"/>
                                            </p:txEl>
                                          </p:spTgt>
                                        </p:tgtEl>
                                      </p:cBhvr>
                                    </p:animEffect>
                                    <p:anim calcmode="lin" valueType="num">
                                      <p:cBhvr>
                                        <p:cTn id="18"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5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54">
                                            <p:txEl>
                                              <p:pRg st="1" end="1"/>
                                            </p:txEl>
                                          </p:spTgt>
                                        </p:tgtEl>
                                        <p:attrNameLst>
                                          <p:attrName>style.visibility</p:attrName>
                                        </p:attrNameLst>
                                      </p:cBhvr>
                                      <p:to>
                                        <p:strVal val="visible"/>
                                      </p:to>
                                    </p:set>
                                    <p:animEffect transition="in" filter="fade">
                                      <p:cBhvr>
                                        <p:cTn id="22" dur="1000"/>
                                        <p:tgtEl>
                                          <p:spTgt spid="954">
                                            <p:txEl>
                                              <p:pRg st="1" end="1"/>
                                            </p:txEl>
                                          </p:spTgt>
                                        </p:tgtEl>
                                      </p:cBhvr>
                                    </p:animEffect>
                                    <p:anim calcmode="lin" valueType="num">
                                      <p:cBhvr>
                                        <p:cTn id="23" dur="1000" fill="hold"/>
                                        <p:tgtEl>
                                          <p:spTgt spid="95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954">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54">
                                            <p:txEl>
                                              <p:pRg st="2" end="2"/>
                                            </p:txEl>
                                          </p:spTgt>
                                        </p:tgtEl>
                                        <p:attrNameLst>
                                          <p:attrName>style.visibility</p:attrName>
                                        </p:attrNameLst>
                                      </p:cBhvr>
                                      <p:to>
                                        <p:strVal val="visible"/>
                                      </p:to>
                                    </p:set>
                                    <p:animEffect transition="in" filter="fade">
                                      <p:cBhvr>
                                        <p:cTn id="27" dur="1000"/>
                                        <p:tgtEl>
                                          <p:spTgt spid="954">
                                            <p:txEl>
                                              <p:pRg st="2" end="2"/>
                                            </p:txEl>
                                          </p:spTgt>
                                        </p:tgtEl>
                                      </p:cBhvr>
                                    </p:animEffect>
                                    <p:anim calcmode="lin" valueType="num">
                                      <p:cBhvr>
                                        <p:cTn id="28" dur="1000" fill="hold"/>
                                        <p:tgtEl>
                                          <p:spTgt spid="95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54">
                                            <p:txEl>
                                              <p:pRg st="4" end="4"/>
                                            </p:txEl>
                                          </p:spTgt>
                                        </p:tgtEl>
                                        <p:attrNameLst>
                                          <p:attrName>style.visibility</p:attrName>
                                        </p:attrNameLst>
                                      </p:cBhvr>
                                      <p:to>
                                        <p:strVal val="visible"/>
                                      </p:to>
                                    </p:set>
                                    <p:animEffect transition="in" filter="fade">
                                      <p:cBhvr>
                                        <p:cTn id="34" dur="1000"/>
                                        <p:tgtEl>
                                          <p:spTgt spid="954">
                                            <p:txEl>
                                              <p:pRg st="4" end="4"/>
                                            </p:txEl>
                                          </p:spTgt>
                                        </p:tgtEl>
                                      </p:cBhvr>
                                    </p:animEffect>
                                    <p:anim calcmode="lin" valueType="num">
                                      <p:cBhvr>
                                        <p:cTn id="35" dur="1000" fill="hold"/>
                                        <p:tgtEl>
                                          <p:spTgt spid="95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954">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54">
                                            <p:txEl>
                                              <p:pRg st="5" end="5"/>
                                            </p:txEl>
                                          </p:spTgt>
                                        </p:tgtEl>
                                        <p:attrNameLst>
                                          <p:attrName>style.visibility</p:attrName>
                                        </p:attrNameLst>
                                      </p:cBhvr>
                                      <p:to>
                                        <p:strVal val="visible"/>
                                      </p:to>
                                    </p:set>
                                    <p:animEffect transition="in" filter="fade">
                                      <p:cBhvr>
                                        <p:cTn id="39" dur="1000"/>
                                        <p:tgtEl>
                                          <p:spTgt spid="954">
                                            <p:txEl>
                                              <p:pRg st="5" end="5"/>
                                            </p:txEl>
                                          </p:spTgt>
                                        </p:tgtEl>
                                      </p:cBhvr>
                                    </p:animEffect>
                                    <p:anim calcmode="lin" valueType="num">
                                      <p:cBhvr>
                                        <p:cTn id="40" dur="1000" fill="hold"/>
                                        <p:tgtEl>
                                          <p:spTgt spid="954">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95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55"/>
                                        </p:tgtEl>
                                        <p:attrNameLst>
                                          <p:attrName>style.visibility</p:attrName>
                                        </p:attrNameLst>
                                      </p:cBhvr>
                                      <p:to>
                                        <p:strVal val="visible"/>
                                      </p:to>
                                    </p:set>
                                    <p:animEffect transition="in" filter="wipe(down)">
                                      <p:cBhvr>
                                        <p:cTn id="46" dur="500"/>
                                        <p:tgtEl>
                                          <p:spTgt spid="955"/>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956">
                                            <p:txEl>
                                              <p:pRg st="0" end="0"/>
                                            </p:txEl>
                                          </p:spTgt>
                                        </p:tgtEl>
                                        <p:attrNameLst>
                                          <p:attrName>style.visibility</p:attrName>
                                        </p:attrNameLst>
                                      </p:cBhvr>
                                      <p:to>
                                        <p:strVal val="visible"/>
                                      </p:to>
                                    </p:set>
                                    <p:animEffect transition="in" filter="fade">
                                      <p:cBhvr>
                                        <p:cTn id="51" dur="1000"/>
                                        <p:tgtEl>
                                          <p:spTgt spid="956">
                                            <p:txEl>
                                              <p:pRg st="0" end="0"/>
                                            </p:txEl>
                                          </p:spTgt>
                                        </p:tgtEl>
                                      </p:cBhvr>
                                    </p:animEffect>
                                    <p:anim calcmode="lin" valueType="num">
                                      <p:cBhvr>
                                        <p:cTn id="52"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956">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56">
                                            <p:txEl>
                                              <p:pRg st="1" end="1"/>
                                            </p:txEl>
                                          </p:spTgt>
                                        </p:tgtEl>
                                        <p:attrNameLst>
                                          <p:attrName>style.visibility</p:attrName>
                                        </p:attrNameLst>
                                      </p:cBhvr>
                                      <p:to>
                                        <p:strVal val="visible"/>
                                      </p:to>
                                    </p:set>
                                    <p:animEffect transition="in" filter="fade">
                                      <p:cBhvr>
                                        <p:cTn id="56" dur="1000"/>
                                        <p:tgtEl>
                                          <p:spTgt spid="956">
                                            <p:txEl>
                                              <p:pRg st="1" end="1"/>
                                            </p:txEl>
                                          </p:spTgt>
                                        </p:tgtEl>
                                      </p:cBhvr>
                                    </p:animEffect>
                                    <p:anim calcmode="lin" valueType="num">
                                      <p:cBhvr>
                                        <p:cTn id="57" dur="1000" fill="hold"/>
                                        <p:tgtEl>
                                          <p:spTgt spid="956">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956">
                                            <p:txEl>
                                              <p:pRg st="1" end="1"/>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56">
                                            <p:txEl>
                                              <p:pRg st="2" end="2"/>
                                            </p:txEl>
                                          </p:spTgt>
                                        </p:tgtEl>
                                        <p:attrNameLst>
                                          <p:attrName>style.visibility</p:attrName>
                                        </p:attrNameLst>
                                      </p:cBhvr>
                                      <p:to>
                                        <p:strVal val="visible"/>
                                      </p:to>
                                    </p:set>
                                    <p:animEffect transition="in" filter="fade">
                                      <p:cBhvr>
                                        <p:cTn id="61" dur="1000"/>
                                        <p:tgtEl>
                                          <p:spTgt spid="956">
                                            <p:txEl>
                                              <p:pRg st="2" end="2"/>
                                            </p:txEl>
                                          </p:spTgt>
                                        </p:tgtEl>
                                      </p:cBhvr>
                                    </p:animEffect>
                                    <p:anim calcmode="lin" valueType="num">
                                      <p:cBhvr>
                                        <p:cTn id="62" dur="1000" fill="hold"/>
                                        <p:tgtEl>
                                          <p:spTgt spid="956">
                                            <p:txEl>
                                              <p:pRg st="2" end="2"/>
                                            </p:txEl>
                                          </p:spTgt>
                                        </p:tgtEl>
                                        <p:attrNameLst>
                                          <p:attrName>ppt_x</p:attrName>
                                        </p:attrNameLst>
                                      </p:cBhvr>
                                      <p:tavLst>
                                        <p:tav tm="0">
                                          <p:val>
                                            <p:strVal val="#ppt_x"/>
                                          </p:val>
                                        </p:tav>
                                        <p:tav tm="100000">
                                          <p:val>
                                            <p:strVal val="#ppt_x"/>
                                          </p:val>
                                        </p:tav>
                                      </p:tavLst>
                                    </p:anim>
                                    <p:anim calcmode="lin" valueType="num">
                                      <p:cBhvr>
                                        <p:cTn id="63" dur="1000" fill="hold"/>
                                        <p:tgtEl>
                                          <p:spTgt spid="956">
                                            <p:txEl>
                                              <p:pRg st="2" end="2"/>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56">
                                            <p:txEl>
                                              <p:pRg st="3" end="3"/>
                                            </p:txEl>
                                          </p:spTgt>
                                        </p:tgtEl>
                                        <p:attrNameLst>
                                          <p:attrName>style.visibility</p:attrName>
                                        </p:attrNameLst>
                                      </p:cBhvr>
                                      <p:to>
                                        <p:strVal val="visible"/>
                                      </p:to>
                                    </p:set>
                                    <p:animEffect transition="in" filter="fade">
                                      <p:cBhvr>
                                        <p:cTn id="66" dur="1000"/>
                                        <p:tgtEl>
                                          <p:spTgt spid="956">
                                            <p:txEl>
                                              <p:pRg st="3" end="3"/>
                                            </p:txEl>
                                          </p:spTgt>
                                        </p:tgtEl>
                                      </p:cBhvr>
                                    </p:animEffect>
                                    <p:anim calcmode="lin" valueType="num">
                                      <p:cBhvr>
                                        <p:cTn id="67" dur="1000" fill="hold"/>
                                        <p:tgtEl>
                                          <p:spTgt spid="956">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9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956">
                                            <p:txEl>
                                              <p:pRg st="5" end="5"/>
                                            </p:txEl>
                                          </p:spTgt>
                                        </p:tgtEl>
                                        <p:attrNameLst>
                                          <p:attrName>style.visibility</p:attrName>
                                        </p:attrNameLst>
                                      </p:cBhvr>
                                      <p:to>
                                        <p:strVal val="visible"/>
                                      </p:to>
                                    </p:set>
                                    <p:animEffect transition="in" filter="fade">
                                      <p:cBhvr>
                                        <p:cTn id="73" dur="1000"/>
                                        <p:tgtEl>
                                          <p:spTgt spid="956">
                                            <p:txEl>
                                              <p:pRg st="5" end="5"/>
                                            </p:txEl>
                                          </p:spTgt>
                                        </p:tgtEl>
                                      </p:cBhvr>
                                    </p:animEffect>
                                    <p:anim calcmode="lin" valueType="num">
                                      <p:cBhvr>
                                        <p:cTn id="74" dur="1000" fill="hold"/>
                                        <p:tgtEl>
                                          <p:spTgt spid="956">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956">
                                            <p:txEl>
                                              <p:pRg st="5" end="5"/>
                                            </p:txEl>
                                          </p:spTgt>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uiExpand="1" build="p"/>
      <p:bldP spid="955" grpId="0"/>
      <p:bldP spid="24" grpId="0"/>
      <p:bldP spid="95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936293" y="432996"/>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800" dirty="0"/>
              <a:t>Types of Research Designs</a:t>
            </a:r>
            <a:endParaRPr sz="2800" dirty="0"/>
          </a:p>
        </p:txBody>
      </p:sp>
      <p:sp>
        <p:nvSpPr>
          <p:cNvPr id="953" name="Google Shape;953;p45"/>
          <p:cNvSpPr txBox="1">
            <a:spLocks noGrp="1"/>
          </p:cNvSpPr>
          <p:nvPr>
            <p:ph type="ctrTitle" idx="2"/>
          </p:nvPr>
        </p:nvSpPr>
        <p:spPr>
          <a:xfrm flipH="1">
            <a:off x="3244182" y="972562"/>
            <a:ext cx="2535645" cy="5082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t>Mixed Methods</a:t>
            </a:r>
            <a:endParaRPr sz="2600" dirty="0"/>
          </a:p>
        </p:txBody>
      </p:sp>
      <p:sp>
        <p:nvSpPr>
          <p:cNvPr id="954" name="Google Shape;954;p45"/>
          <p:cNvSpPr txBox="1">
            <a:spLocks noGrp="1"/>
          </p:cNvSpPr>
          <p:nvPr>
            <p:ph type="subTitle" idx="3"/>
          </p:nvPr>
        </p:nvSpPr>
        <p:spPr>
          <a:xfrm flipH="1">
            <a:off x="1313743" y="1731949"/>
            <a:ext cx="6884466" cy="2764988"/>
          </a:xfrm>
          <a:prstGeom prst="rect">
            <a:avLst/>
          </a:prstGeom>
        </p:spPr>
        <p:txBody>
          <a:bodyPr spcFirstLastPara="1" wrap="square" lIns="91425" tIns="91425" rIns="91425" bIns="91425" anchor="t" anchorCtr="0">
            <a:noAutofit/>
          </a:bodyPr>
          <a:lstStyle/>
          <a:p>
            <a:pPr marL="171450" lvl="0" indent="-171450" algn="l">
              <a:buFontTx/>
              <a:buChar char="-"/>
            </a:pPr>
            <a:r>
              <a:rPr lang="en-US" sz="1400" dirty="0"/>
              <a:t>involves  collecting both quantitative and qualitative data, integrating the two 	forms of data, and using distinct designs that may involve philosophical 	assumptions and theoretical frameworks. </a:t>
            </a:r>
          </a:p>
          <a:p>
            <a:pPr marL="0" lvl="0" indent="0" algn="l"/>
            <a:endParaRPr lang="en-US" sz="1400" dirty="0"/>
          </a:p>
          <a:p>
            <a:pPr marL="0" lvl="0" indent="0" algn="l"/>
            <a:r>
              <a:rPr lang="en-US" sz="1400" dirty="0"/>
              <a:t> -  the core assumption of this form of inquiry is that the combination of qualitative and quantitative approaches provides a more complete understanding of a research problem than either approach alone.</a:t>
            </a:r>
          </a:p>
          <a:p>
            <a:pPr marL="0" lvl="0" indent="0" algn="l"/>
            <a:endParaRPr lang="en-US" sz="1400" dirty="0"/>
          </a:p>
          <a:p>
            <a:pPr marL="0" lvl="0" indent="0" algn="l"/>
            <a:r>
              <a:rPr lang="en-US" sz="1400" dirty="0"/>
              <a:t>Example:</a:t>
            </a:r>
          </a:p>
          <a:p>
            <a:pPr marL="0" lvl="0" indent="0" algn="l"/>
            <a:endParaRPr lang="en-US" sz="1200" dirty="0"/>
          </a:p>
          <a:p>
            <a:pPr marL="0" lvl="0" indent="0" algn="l"/>
            <a:r>
              <a:rPr lang="en-US" sz="1200" dirty="0"/>
              <a:t>DeLuca, S., &amp; Rosenblatt, P. (2010). </a:t>
            </a:r>
            <a:r>
              <a:rPr lang="en-US" sz="1200" i="1" dirty="0"/>
              <a:t>Does moving to better neighborhoods lead to better</a:t>
            </a:r>
          </a:p>
          <a:p>
            <a:pPr marL="0" lvl="0" indent="0" algn="l"/>
            <a:r>
              <a:rPr lang="en-US" sz="1200" i="1" dirty="0"/>
              <a:t>schooling opportunities? Parental school choice in an experimental housing voucher</a:t>
            </a:r>
          </a:p>
          <a:p>
            <a:pPr marL="0" lvl="0" indent="0" algn="l"/>
            <a:r>
              <a:rPr lang="en-US" sz="1200" i="1" dirty="0"/>
              <a:t>program</a:t>
            </a:r>
            <a:r>
              <a:rPr lang="en-US" sz="1200" dirty="0"/>
              <a:t>. The Teachers College Record, 112(5), 7-8.</a:t>
            </a:r>
          </a:p>
          <a:p>
            <a:pPr marL="0" lvl="0" indent="0" algn="l"/>
            <a:r>
              <a:rPr lang="en-US" sz="1200" dirty="0"/>
              <a:t>				</a:t>
            </a:r>
            <a:endParaRPr dirty="0"/>
          </a:p>
        </p:txBody>
      </p:sp>
      <p:sp>
        <p:nvSpPr>
          <p:cNvPr id="12" name="Google Shape;954;p45"/>
          <p:cNvSpPr txBox="1">
            <a:spLocks noGrp="1"/>
          </p:cNvSpPr>
          <p:nvPr>
            <p:ph type="subTitle" idx="3"/>
          </p:nvPr>
        </p:nvSpPr>
        <p:spPr>
          <a:xfrm flipH="1">
            <a:off x="6916972" y="3309893"/>
            <a:ext cx="1081923" cy="286186"/>
          </a:xfrm>
          <a:prstGeom prst="rect">
            <a:avLst/>
          </a:prstGeom>
        </p:spPr>
        <p:txBody>
          <a:bodyPr spcFirstLastPara="1" wrap="square" lIns="91425" tIns="91425" rIns="91425" bIns="91425" anchor="t" anchorCtr="0">
            <a:noAutofit/>
          </a:bodyPr>
          <a:lstStyle/>
          <a:p>
            <a:pPr marL="0" lvl="0" indent="0" algn="l"/>
            <a:r>
              <a:rPr lang="en-US" sz="900" dirty="0"/>
              <a:t>J. Creswell, 2015</a:t>
            </a:r>
          </a:p>
          <a:p>
            <a:pPr marL="0" lvl="0" indent="0" algn="l"/>
            <a:r>
              <a:rPr lang="en-US" sz="1200" dirty="0"/>
              <a:t>			</a:t>
            </a:r>
            <a:endParaRPr dirty="0"/>
          </a:p>
        </p:txBody>
      </p:sp>
    </p:spTree>
    <p:extLst>
      <p:ext uri="{BB962C8B-B14F-4D97-AF65-F5344CB8AC3E}">
        <p14:creationId xmlns:p14="http://schemas.microsoft.com/office/powerpoint/2010/main" val="9339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54">
                                            <p:txEl>
                                              <p:pRg st="0" end="0"/>
                                            </p:txEl>
                                          </p:spTgt>
                                        </p:tgtEl>
                                        <p:attrNameLst>
                                          <p:attrName>style.visibility</p:attrName>
                                        </p:attrNameLst>
                                      </p:cBhvr>
                                      <p:to>
                                        <p:strVal val="visible"/>
                                      </p:to>
                                    </p:set>
                                    <p:animEffect transition="in" filter="fade">
                                      <p:cBhvr>
                                        <p:cTn id="17" dur="1000"/>
                                        <p:tgtEl>
                                          <p:spTgt spid="954">
                                            <p:txEl>
                                              <p:pRg st="0" end="0"/>
                                            </p:txEl>
                                          </p:spTgt>
                                        </p:tgtEl>
                                      </p:cBhvr>
                                    </p:animEffect>
                                    <p:anim calcmode="lin" valueType="num">
                                      <p:cBhvr>
                                        <p:cTn id="18"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childTnLst>
                                </p:cTn>
                              </p:par>
                              <p:par>
                                <p:cTn id="24" presetID="42" presetClass="entr" presetSubtype="0" fill="hold" grpId="0" nodeType="withEffect">
                                  <p:stCondLst>
                                    <p:cond delay="0"/>
                                  </p:stCondLst>
                                  <p:childTnLst>
                                    <p:set>
                                      <p:cBhvr>
                                        <p:cTn id="25" dur="1" fill="hold">
                                          <p:stCondLst>
                                            <p:cond delay="0"/>
                                          </p:stCondLst>
                                        </p:cTn>
                                        <p:tgtEl>
                                          <p:spTgt spid="954">
                                            <p:txEl>
                                              <p:pRg st="2" end="2"/>
                                            </p:txEl>
                                          </p:spTgt>
                                        </p:tgtEl>
                                        <p:attrNameLst>
                                          <p:attrName>style.visibility</p:attrName>
                                        </p:attrNameLst>
                                      </p:cBhvr>
                                      <p:to>
                                        <p:strVal val="visible"/>
                                      </p:to>
                                    </p:set>
                                    <p:animEffect transition="in" filter="fade">
                                      <p:cBhvr>
                                        <p:cTn id="26" dur="1000"/>
                                        <p:tgtEl>
                                          <p:spTgt spid="954">
                                            <p:txEl>
                                              <p:pRg st="2" end="2"/>
                                            </p:txEl>
                                          </p:spTgt>
                                        </p:tgtEl>
                                      </p:cBhvr>
                                    </p:animEffect>
                                    <p:anim calcmode="lin" valueType="num">
                                      <p:cBhvr>
                                        <p:cTn id="27" dur="1000" fill="hold"/>
                                        <p:tgtEl>
                                          <p:spTgt spid="95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54">
                                            <p:txEl>
                                              <p:pRg st="4" end="4"/>
                                            </p:txEl>
                                          </p:spTgt>
                                        </p:tgtEl>
                                        <p:attrNameLst>
                                          <p:attrName>style.visibility</p:attrName>
                                        </p:attrNameLst>
                                      </p:cBhvr>
                                      <p:to>
                                        <p:strVal val="visible"/>
                                      </p:to>
                                    </p:set>
                                    <p:animEffect transition="in" filter="fade">
                                      <p:cBhvr>
                                        <p:cTn id="33" dur="1000"/>
                                        <p:tgtEl>
                                          <p:spTgt spid="954">
                                            <p:txEl>
                                              <p:pRg st="4" end="4"/>
                                            </p:txEl>
                                          </p:spTgt>
                                        </p:tgtEl>
                                      </p:cBhvr>
                                    </p:animEffect>
                                    <p:anim calcmode="lin" valueType="num">
                                      <p:cBhvr>
                                        <p:cTn id="34" dur="1000" fill="hold"/>
                                        <p:tgtEl>
                                          <p:spTgt spid="95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954">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54">
                                            <p:txEl>
                                              <p:pRg st="6" end="6"/>
                                            </p:txEl>
                                          </p:spTgt>
                                        </p:tgtEl>
                                        <p:attrNameLst>
                                          <p:attrName>style.visibility</p:attrName>
                                        </p:attrNameLst>
                                      </p:cBhvr>
                                      <p:to>
                                        <p:strVal val="visible"/>
                                      </p:to>
                                    </p:set>
                                    <p:animEffect transition="in" filter="fade">
                                      <p:cBhvr>
                                        <p:cTn id="38" dur="1000"/>
                                        <p:tgtEl>
                                          <p:spTgt spid="954">
                                            <p:txEl>
                                              <p:pRg st="6" end="6"/>
                                            </p:txEl>
                                          </p:spTgt>
                                        </p:tgtEl>
                                      </p:cBhvr>
                                    </p:animEffect>
                                    <p:anim calcmode="lin" valueType="num">
                                      <p:cBhvr>
                                        <p:cTn id="39" dur="1000" fill="hold"/>
                                        <p:tgtEl>
                                          <p:spTgt spid="95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954">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54">
                                            <p:txEl>
                                              <p:pRg st="7" end="7"/>
                                            </p:txEl>
                                          </p:spTgt>
                                        </p:tgtEl>
                                        <p:attrNameLst>
                                          <p:attrName>style.visibility</p:attrName>
                                        </p:attrNameLst>
                                      </p:cBhvr>
                                      <p:to>
                                        <p:strVal val="visible"/>
                                      </p:to>
                                    </p:set>
                                    <p:animEffect transition="in" filter="fade">
                                      <p:cBhvr>
                                        <p:cTn id="43" dur="1000"/>
                                        <p:tgtEl>
                                          <p:spTgt spid="954">
                                            <p:txEl>
                                              <p:pRg st="7" end="7"/>
                                            </p:txEl>
                                          </p:spTgt>
                                        </p:tgtEl>
                                      </p:cBhvr>
                                    </p:animEffect>
                                    <p:anim calcmode="lin" valueType="num">
                                      <p:cBhvr>
                                        <p:cTn id="44" dur="1000" fill="hold"/>
                                        <p:tgtEl>
                                          <p:spTgt spid="95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954">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54">
                                            <p:txEl>
                                              <p:pRg st="8" end="8"/>
                                            </p:txEl>
                                          </p:spTgt>
                                        </p:tgtEl>
                                        <p:attrNameLst>
                                          <p:attrName>style.visibility</p:attrName>
                                        </p:attrNameLst>
                                      </p:cBhvr>
                                      <p:to>
                                        <p:strVal val="visible"/>
                                      </p:to>
                                    </p:set>
                                    <p:animEffect transition="in" filter="fade">
                                      <p:cBhvr>
                                        <p:cTn id="48" dur="1000"/>
                                        <p:tgtEl>
                                          <p:spTgt spid="954">
                                            <p:txEl>
                                              <p:pRg st="8" end="8"/>
                                            </p:txEl>
                                          </p:spTgt>
                                        </p:tgtEl>
                                      </p:cBhvr>
                                    </p:animEffect>
                                    <p:anim calcmode="lin" valueType="num">
                                      <p:cBhvr>
                                        <p:cTn id="49" dur="1000" fill="hold"/>
                                        <p:tgtEl>
                                          <p:spTgt spid="954">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954">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54">
                                            <p:txEl>
                                              <p:pRg st="9" end="9"/>
                                            </p:txEl>
                                          </p:spTgt>
                                        </p:tgtEl>
                                        <p:attrNameLst>
                                          <p:attrName>style.visibility</p:attrName>
                                        </p:attrNameLst>
                                      </p:cBhvr>
                                      <p:to>
                                        <p:strVal val="visible"/>
                                      </p:to>
                                    </p:set>
                                    <p:animEffect transition="in" filter="fade">
                                      <p:cBhvr>
                                        <p:cTn id="53" dur="1000"/>
                                        <p:tgtEl>
                                          <p:spTgt spid="954">
                                            <p:txEl>
                                              <p:pRg st="9" end="9"/>
                                            </p:txEl>
                                          </p:spTgt>
                                        </p:tgtEl>
                                      </p:cBhvr>
                                    </p:animEffect>
                                    <p:anim calcmode="lin" valueType="num">
                                      <p:cBhvr>
                                        <p:cTn id="54" dur="1000" fill="hold"/>
                                        <p:tgtEl>
                                          <p:spTgt spid="954">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954">
                                            <p:txEl>
                                              <p:pRg st="9" end="9"/>
                                            </p:txEl>
                                          </p:spTgt>
                                        </p:tgtEl>
                                        <p:attrNameLst>
                                          <p:attrName>ppt_y</p:attrName>
                                        </p:attrNameLst>
                                      </p:cBhvr>
                                      <p:tavLst>
                                        <p:tav tm="0">
                                          <p:val>
                                            <p:strVal val="#ppt_y+.1"/>
                                          </p:val>
                                        </p:tav>
                                        <p:tav tm="100000">
                                          <p:val>
                                            <p:strVal val="#ppt_y"/>
                                          </p:val>
                                        </p:tav>
                                      </p:tavLst>
                                    </p:anim>
                                  </p:childTnLst>
                                </p:cTn>
                              </p:par>
                              <p:par>
                                <p:cTn id="56" presetID="1" presetClass="entr" presetSubtype="0" fill="hold" grpId="0" nodeType="withEffect">
                                  <p:stCondLst>
                                    <p:cond delay="0"/>
                                  </p:stCondLst>
                                  <p:childTnLst>
                                    <p:set>
                                      <p:cBhvr>
                                        <p:cTn id="57"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uiExpand="1" build="p"/>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95350" y="1050878"/>
            <a:ext cx="7183325" cy="34267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1. </a:t>
            </a:r>
            <a:r>
              <a:rPr lang="en-US" sz="1400" dirty="0">
                <a:solidFill>
                  <a:schemeClr val="accent1"/>
                </a:solidFill>
              </a:rPr>
              <a:t>Interview</a:t>
            </a:r>
            <a:endParaRPr lang="en-US" sz="1400" dirty="0"/>
          </a:p>
          <a:p>
            <a:pPr marL="171450" indent="-171450">
              <a:buSzPts val="1100"/>
            </a:pPr>
            <a:r>
              <a:rPr lang="en-US" sz="1400" dirty="0"/>
              <a:t>Any person-to-person interaction, either face to face or otherwise, between two or 	more individuals with a specific purpose in mind.</a:t>
            </a:r>
          </a:p>
          <a:p>
            <a:pPr marL="171450" indent="-171450">
              <a:buSzPts val="1100"/>
            </a:pPr>
            <a:r>
              <a:rPr lang="en-US" sz="1400" dirty="0"/>
              <a:t>Involves asking questions of respondents and recording their answers. </a:t>
            </a:r>
          </a:p>
          <a:p>
            <a:pPr marL="171450" indent="-171450">
              <a:buSzPts val="1100"/>
            </a:pPr>
            <a:r>
              <a:rPr lang="en-US" sz="1400" dirty="0"/>
              <a:t>Can be structured or unstructured</a:t>
            </a:r>
          </a:p>
          <a:p>
            <a:pPr marL="0" indent="0">
              <a:buSzPts val="1100"/>
              <a:buNone/>
            </a:pPr>
            <a:r>
              <a:rPr lang="en-US" sz="1400" dirty="0"/>
              <a:t>	example: job interview of applicants or reporter’s interview with respondents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2. </a:t>
            </a:r>
            <a:r>
              <a:rPr lang="en-US" sz="1400" dirty="0">
                <a:solidFill>
                  <a:schemeClr val="accent1"/>
                </a:solidFill>
              </a:rPr>
              <a:t>Observation</a:t>
            </a:r>
          </a:p>
          <a:p>
            <a:pPr marL="0" indent="0">
              <a:buNone/>
            </a:pPr>
            <a:r>
              <a:rPr lang="en-US" sz="1400" dirty="0"/>
              <a:t> -   a purposeful, systematic and selective way of watching and listening to an interaction    	or phenomenon as it takes place. </a:t>
            </a:r>
          </a:p>
          <a:p>
            <a:pPr marL="0" indent="0">
              <a:buNone/>
            </a:pPr>
            <a:r>
              <a:rPr lang="en-US" sz="1400" dirty="0"/>
              <a:t>	example: a mother watching her kindergarten son on his first day of school</a:t>
            </a:r>
          </a:p>
          <a:p>
            <a:pPr marL="0" indent="0">
              <a:buNone/>
            </a:pPr>
            <a:r>
              <a:rPr lang="en-US" sz="1400" dirty="0"/>
              <a:t>3. </a:t>
            </a:r>
            <a:r>
              <a:rPr lang="en-US" sz="1400" dirty="0">
                <a:solidFill>
                  <a:schemeClr val="accent1"/>
                </a:solidFill>
              </a:rPr>
              <a:t>Focus Group</a:t>
            </a:r>
          </a:p>
          <a:p>
            <a:pPr marL="285750" indent="-285750"/>
            <a:r>
              <a:rPr lang="en-US" sz="1400" dirty="0"/>
              <a:t> attitudes, opinions or perceptions towards an issue, product, service or </a:t>
            </a:r>
            <a:r>
              <a:rPr lang="en-US" sz="1400" dirty="0" err="1"/>
              <a:t>programme</a:t>
            </a:r>
            <a:r>
              <a:rPr lang="en-US" sz="1400" dirty="0"/>
              <a:t> are explored through a free and open discussion between members of a group and the researcher. </a:t>
            </a:r>
          </a:p>
          <a:p>
            <a:pPr marL="285750" indent="-285750"/>
            <a:r>
              <a:rPr lang="en-US" sz="1400" dirty="0"/>
              <a:t>like collectively interviewing a group of respondents.</a:t>
            </a:r>
            <a:endParaRPr sz="1400" dirty="0"/>
          </a:p>
        </p:txBody>
      </p:sp>
      <p:sp>
        <p:nvSpPr>
          <p:cNvPr id="845" name="Google Shape;845;p34"/>
          <p:cNvSpPr txBox="1">
            <a:spLocks noGrp="1"/>
          </p:cNvSpPr>
          <p:nvPr>
            <p:ph type="title"/>
          </p:nvPr>
        </p:nvSpPr>
        <p:spPr>
          <a:xfrm>
            <a:off x="895350" y="327068"/>
            <a:ext cx="7402489" cy="635100"/>
          </a:xfrm>
          <a:prstGeom prst="rect">
            <a:avLst/>
          </a:prstGeom>
        </p:spPr>
        <p:txBody>
          <a:bodyPr spcFirstLastPara="1" wrap="square" lIns="91425" tIns="91425" rIns="91425" bIns="91425" anchor="t" anchorCtr="0">
            <a:noAutofit/>
          </a:bodyPr>
          <a:lstStyle/>
          <a:p>
            <a:pPr lvl="0"/>
            <a:r>
              <a:rPr lang="en-PH" sz="2000" dirty="0"/>
              <a:t>Types of Research Designs</a:t>
            </a:r>
            <a:br>
              <a:rPr lang="en-PH" sz="2000" dirty="0"/>
            </a:br>
            <a:r>
              <a:rPr lang="en-PH" sz="2000" dirty="0"/>
              <a:t>Qualitative</a:t>
            </a:r>
            <a:endParaRPr sz="2000" dirty="0"/>
          </a:p>
        </p:txBody>
      </p:sp>
      <p:sp>
        <p:nvSpPr>
          <p:cNvPr id="5" name="TextBox 4"/>
          <p:cNvSpPr txBox="1"/>
          <p:nvPr/>
        </p:nvSpPr>
        <p:spPr>
          <a:xfrm>
            <a:off x="971266" y="2777319"/>
            <a:ext cx="7107409" cy="955344"/>
          </a:xfrm>
          <a:prstGeom prst="rect">
            <a:avLst/>
          </a:prstGeom>
          <a:noFill/>
        </p:spPr>
        <p:txBody>
          <a:bodyPr wrap="square" rtlCol="0">
            <a:spAutoFit/>
          </a:bodyPr>
          <a:lstStyle/>
          <a:p>
            <a:endParaRPr lang="en-PH" dirty="0"/>
          </a:p>
        </p:txBody>
      </p:sp>
      <p:sp>
        <p:nvSpPr>
          <p:cNvPr id="7" name="TextBox 6"/>
          <p:cNvSpPr txBox="1"/>
          <p:nvPr/>
        </p:nvSpPr>
        <p:spPr>
          <a:xfrm>
            <a:off x="971266" y="2763671"/>
            <a:ext cx="6971731" cy="968992"/>
          </a:xfrm>
          <a:prstGeom prst="rect">
            <a:avLst/>
          </a:prstGeom>
          <a:noFill/>
        </p:spPr>
        <p:txBody>
          <a:bodyPr wrap="square" rtlCol="0">
            <a:spAutoFit/>
          </a:bodyPr>
          <a:lstStyle/>
          <a:p>
            <a:endParaRPr lang="en-PH" dirty="0"/>
          </a:p>
        </p:txBody>
      </p:sp>
    </p:spTree>
    <p:extLst>
      <p:ext uri="{BB962C8B-B14F-4D97-AF65-F5344CB8AC3E}">
        <p14:creationId xmlns:p14="http://schemas.microsoft.com/office/powerpoint/2010/main" val="18436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44">
                                            <p:txEl>
                                              <p:pRg st="0" end="0"/>
                                            </p:txEl>
                                          </p:spTgt>
                                        </p:tgtEl>
                                        <p:attrNameLst>
                                          <p:attrName>style.visibility</p:attrName>
                                        </p:attrNameLst>
                                      </p:cBhvr>
                                      <p:to>
                                        <p:strVal val="visible"/>
                                      </p:to>
                                    </p:set>
                                    <p:animEffect transition="in" filter="fade">
                                      <p:cBhvr>
                                        <p:cTn id="12" dur="1000"/>
                                        <p:tgtEl>
                                          <p:spTgt spid="844">
                                            <p:txEl>
                                              <p:pRg st="0" end="0"/>
                                            </p:txEl>
                                          </p:spTgt>
                                        </p:tgtEl>
                                      </p:cBhvr>
                                    </p:animEffect>
                                    <p:anim calcmode="lin" valueType="num">
                                      <p:cBhvr>
                                        <p:cTn id="13" dur="1000" fill="hold"/>
                                        <p:tgtEl>
                                          <p:spTgt spid="84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1" end="1"/>
                                            </p:txEl>
                                          </p:spTgt>
                                        </p:tgtEl>
                                        <p:attrNameLst>
                                          <p:attrName>style.visibility</p:attrName>
                                        </p:attrNameLst>
                                      </p:cBhvr>
                                      <p:to>
                                        <p:strVal val="visible"/>
                                      </p:to>
                                    </p:set>
                                    <p:animEffect transition="in" filter="fade">
                                      <p:cBhvr>
                                        <p:cTn id="19" dur="1000"/>
                                        <p:tgtEl>
                                          <p:spTgt spid="844">
                                            <p:txEl>
                                              <p:pRg st="1" end="1"/>
                                            </p:txEl>
                                          </p:spTgt>
                                        </p:tgtEl>
                                      </p:cBhvr>
                                    </p:animEffect>
                                    <p:anim calcmode="lin" valueType="num">
                                      <p:cBhvr>
                                        <p:cTn id="20" dur="1000" fill="hold"/>
                                        <p:tgtEl>
                                          <p:spTgt spid="84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2" end="2"/>
                                            </p:txEl>
                                          </p:spTgt>
                                        </p:tgtEl>
                                        <p:attrNameLst>
                                          <p:attrName>style.visibility</p:attrName>
                                        </p:attrNameLst>
                                      </p:cBhvr>
                                      <p:to>
                                        <p:strVal val="visible"/>
                                      </p:to>
                                    </p:set>
                                    <p:animEffect transition="in" filter="fade">
                                      <p:cBhvr>
                                        <p:cTn id="26" dur="1000"/>
                                        <p:tgtEl>
                                          <p:spTgt spid="844">
                                            <p:txEl>
                                              <p:pRg st="2" end="2"/>
                                            </p:txEl>
                                          </p:spTgt>
                                        </p:tgtEl>
                                      </p:cBhvr>
                                    </p:animEffect>
                                    <p:anim calcmode="lin" valueType="num">
                                      <p:cBhvr>
                                        <p:cTn id="27"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44">
                                            <p:txEl>
                                              <p:pRg st="3" end="3"/>
                                            </p:txEl>
                                          </p:spTgt>
                                        </p:tgtEl>
                                        <p:attrNameLst>
                                          <p:attrName>style.visibility</p:attrName>
                                        </p:attrNameLst>
                                      </p:cBhvr>
                                      <p:to>
                                        <p:strVal val="visible"/>
                                      </p:to>
                                    </p:set>
                                    <p:animEffect transition="in" filter="fade">
                                      <p:cBhvr>
                                        <p:cTn id="33" dur="1000"/>
                                        <p:tgtEl>
                                          <p:spTgt spid="844">
                                            <p:txEl>
                                              <p:pRg st="3" end="3"/>
                                            </p:txEl>
                                          </p:spTgt>
                                        </p:tgtEl>
                                      </p:cBhvr>
                                    </p:animEffect>
                                    <p:anim calcmode="lin" valueType="num">
                                      <p:cBhvr>
                                        <p:cTn id="34" dur="1000" fill="hold"/>
                                        <p:tgtEl>
                                          <p:spTgt spid="84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8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44">
                                            <p:txEl>
                                              <p:pRg st="4" end="4"/>
                                            </p:txEl>
                                          </p:spTgt>
                                        </p:tgtEl>
                                        <p:attrNameLst>
                                          <p:attrName>style.visibility</p:attrName>
                                        </p:attrNameLst>
                                      </p:cBhvr>
                                      <p:to>
                                        <p:strVal val="visible"/>
                                      </p:to>
                                    </p:set>
                                    <p:animEffect transition="in" filter="fade">
                                      <p:cBhvr>
                                        <p:cTn id="40" dur="1000"/>
                                        <p:tgtEl>
                                          <p:spTgt spid="844">
                                            <p:txEl>
                                              <p:pRg st="4" end="4"/>
                                            </p:txEl>
                                          </p:spTgt>
                                        </p:tgtEl>
                                      </p:cBhvr>
                                    </p:animEffect>
                                    <p:anim calcmode="lin" valueType="num">
                                      <p:cBhvr>
                                        <p:cTn id="41"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44">
                                            <p:txEl>
                                              <p:pRg st="6" end="6"/>
                                            </p:txEl>
                                          </p:spTgt>
                                        </p:tgtEl>
                                        <p:attrNameLst>
                                          <p:attrName>style.visibility</p:attrName>
                                        </p:attrNameLst>
                                      </p:cBhvr>
                                      <p:to>
                                        <p:strVal val="visible"/>
                                      </p:to>
                                    </p:set>
                                    <p:animEffect transition="in" filter="fade">
                                      <p:cBhvr>
                                        <p:cTn id="47" dur="1000"/>
                                        <p:tgtEl>
                                          <p:spTgt spid="844">
                                            <p:txEl>
                                              <p:pRg st="6" end="6"/>
                                            </p:txEl>
                                          </p:spTgt>
                                        </p:tgtEl>
                                      </p:cBhvr>
                                    </p:animEffect>
                                    <p:anim calcmode="lin" valueType="num">
                                      <p:cBhvr>
                                        <p:cTn id="48"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844">
                                            <p:txEl>
                                              <p:pRg st="7" end="7"/>
                                            </p:txEl>
                                          </p:spTgt>
                                        </p:tgtEl>
                                        <p:attrNameLst>
                                          <p:attrName>style.visibility</p:attrName>
                                        </p:attrNameLst>
                                      </p:cBhvr>
                                      <p:to>
                                        <p:strVal val="visible"/>
                                      </p:to>
                                    </p:set>
                                    <p:animEffect transition="in" filter="fade">
                                      <p:cBhvr>
                                        <p:cTn id="54" dur="1000"/>
                                        <p:tgtEl>
                                          <p:spTgt spid="844">
                                            <p:txEl>
                                              <p:pRg st="7" end="7"/>
                                            </p:txEl>
                                          </p:spTgt>
                                        </p:tgtEl>
                                      </p:cBhvr>
                                    </p:animEffect>
                                    <p:anim calcmode="lin" valueType="num">
                                      <p:cBhvr>
                                        <p:cTn id="55" dur="1000" fill="hold"/>
                                        <p:tgtEl>
                                          <p:spTgt spid="844">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84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844">
                                            <p:txEl>
                                              <p:pRg st="8" end="8"/>
                                            </p:txEl>
                                          </p:spTgt>
                                        </p:tgtEl>
                                        <p:attrNameLst>
                                          <p:attrName>style.visibility</p:attrName>
                                        </p:attrNameLst>
                                      </p:cBhvr>
                                      <p:to>
                                        <p:strVal val="visible"/>
                                      </p:to>
                                    </p:set>
                                    <p:animEffect transition="in" filter="fade">
                                      <p:cBhvr>
                                        <p:cTn id="61" dur="1000"/>
                                        <p:tgtEl>
                                          <p:spTgt spid="844">
                                            <p:txEl>
                                              <p:pRg st="8" end="8"/>
                                            </p:txEl>
                                          </p:spTgt>
                                        </p:tgtEl>
                                      </p:cBhvr>
                                    </p:animEffect>
                                    <p:anim calcmode="lin" valueType="num">
                                      <p:cBhvr>
                                        <p:cTn id="62" dur="1000" fill="hold"/>
                                        <p:tgtEl>
                                          <p:spTgt spid="844">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8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44">
                                            <p:txEl>
                                              <p:pRg st="9" end="9"/>
                                            </p:txEl>
                                          </p:spTgt>
                                        </p:tgtEl>
                                        <p:attrNameLst>
                                          <p:attrName>style.visibility</p:attrName>
                                        </p:attrNameLst>
                                      </p:cBhvr>
                                      <p:to>
                                        <p:strVal val="visible"/>
                                      </p:to>
                                    </p:set>
                                    <p:animEffect transition="in" filter="fade">
                                      <p:cBhvr>
                                        <p:cTn id="68" dur="1000"/>
                                        <p:tgtEl>
                                          <p:spTgt spid="844">
                                            <p:txEl>
                                              <p:pRg st="9" end="9"/>
                                            </p:txEl>
                                          </p:spTgt>
                                        </p:tgtEl>
                                      </p:cBhvr>
                                    </p:animEffect>
                                    <p:anim calcmode="lin" valueType="num">
                                      <p:cBhvr>
                                        <p:cTn id="69" dur="1000" fill="hold"/>
                                        <p:tgtEl>
                                          <p:spTgt spid="844">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84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844">
                                            <p:txEl>
                                              <p:pRg st="10" end="10"/>
                                            </p:txEl>
                                          </p:spTgt>
                                        </p:tgtEl>
                                        <p:attrNameLst>
                                          <p:attrName>style.visibility</p:attrName>
                                        </p:attrNameLst>
                                      </p:cBhvr>
                                      <p:to>
                                        <p:strVal val="visible"/>
                                      </p:to>
                                    </p:set>
                                    <p:animEffect transition="in" filter="fade">
                                      <p:cBhvr>
                                        <p:cTn id="75" dur="1000"/>
                                        <p:tgtEl>
                                          <p:spTgt spid="844">
                                            <p:txEl>
                                              <p:pRg st="10" end="10"/>
                                            </p:txEl>
                                          </p:spTgt>
                                        </p:tgtEl>
                                      </p:cBhvr>
                                    </p:animEffect>
                                    <p:anim calcmode="lin" valueType="num">
                                      <p:cBhvr>
                                        <p:cTn id="76" dur="1000" fill="hold"/>
                                        <p:tgtEl>
                                          <p:spTgt spid="844">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84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844">
                                            <p:txEl>
                                              <p:pRg st="11" end="11"/>
                                            </p:txEl>
                                          </p:spTgt>
                                        </p:tgtEl>
                                        <p:attrNameLst>
                                          <p:attrName>style.visibility</p:attrName>
                                        </p:attrNameLst>
                                      </p:cBhvr>
                                      <p:to>
                                        <p:strVal val="visible"/>
                                      </p:to>
                                    </p:set>
                                    <p:animEffect transition="in" filter="fade">
                                      <p:cBhvr>
                                        <p:cTn id="82" dur="1000"/>
                                        <p:tgtEl>
                                          <p:spTgt spid="844">
                                            <p:txEl>
                                              <p:pRg st="11" end="11"/>
                                            </p:txEl>
                                          </p:spTgt>
                                        </p:tgtEl>
                                      </p:cBhvr>
                                    </p:animEffect>
                                    <p:anim calcmode="lin" valueType="num">
                                      <p:cBhvr>
                                        <p:cTn id="83" dur="1000" fill="hold"/>
                                        <p:tgtEl>
                                          <p:spTgt spid="844">
                                            <p:txEl>
                                              <p:pRg st="11" end="11"/>
                                            </p:txEl>
                                          </p:spTgt>
                                        </p:tgtEl>
                                        <p:attrNameLst>
                                          <p:attrName>ppt_x</p:attrName>
                                        </p:attrNameLst>
                                      </p:cBhvr>
                                      <p:tavLst>
                                        <p:tav tm="0">
                                          <p:val>
                                            <p:strVal val="#ppt_x"/>
                                          </p:val>
                                        </p:tav>
                                        <p:tav tm="100000">
                                          <p:val>
                                            <p:strVal val="#ppt_x"/>
                                          </p:val>
                                        </p:tav>
                                      </p:tavLst>
                                    </p:anim>
                                    <p:anim calcmode="lin" valueType="num">
                                      <p:cBhvr>
                                        <p:cTn id="84" dur="1000" fill="hold"/>
                                        <p:tgtEl>
                                          <p:spTgt spid="84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build="p"/>
      <p:bldP spid="8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4"/>
          <p:cNvSpPr txBox="1">
            <a:spLocks noGrp="1"/>
          </p:cNvSpPr>
          <p:nvPr>
            <p:ph type="subTitle" idx="1"/>
          </p:nvPr>
        </p:nvSpPr>
        <p:spPr>
          <a:xfrm flipH="1">
            <a:off x="868880" y="1019565"/>
            <a:ext cx="7183325" cy="3426797"/>
          </a:xfrm>
          <a:prstGeom prst="rect">
            <a:avLst/>
          </a:prstGeom>
        </p:spPr>
        <p:txBody>
          <a:bodyPr spcFirstLastPara="1" wrap="square" lIns="91425" tIns="91425" rIns="91425" bIns="91425" anchor="t" anchorCtr="0">
            <a:noAutofit/>
          </a:bodyPr>
          <a:lstStyle/>
          <a:p>
            <a:pPr marL="0" lvl="0" indent="0">
              <a:buSzPts val="1100"/>
              <a:buNone/>
            </a:pPr>
            <a:r>
              <a:rPr lang="en-US" sz="1400" dirty="0"/>
              <a:t>	example: small group discussion of doctors specializing in infectious disease</a:t>
            </a:r>
          </a:p>
          <a:p>
            <a:pPr marL="0" lvl="0" indent="0">
              <a:buSzPts val="1100"/>
              <a:buNone/>
            </a:pPr>
            <a:endParaRPr lang="en-US" sz="1400" dirty="0"/>
          </a:p>
          <a:p>
            <a:pPr marL="0" lvl="0" indent="0">
              <a:buSzPts val="1100"/>
              <a:buNone/>
            </a:pPr>
            <a:r>
              <a:rPr lang="en-US" sz="1400" dirty="0"/>
              <a:t>4. </a:t>
            </a:r>
            <a:r>
              <a:rPr lang="en-US" sz="1400" dirty="0">
                <a:solidFill>
                  <a:schemeClr val="accent1"/>
                </a:solidFill>
              </a:rPr>
              <a:t>Ethnography</a:t>
            </a:r>
            <a:r>
              <a:rPr lang="en-US" sz="1400" dirty="0"/>
              <a:t> - study and describe the functioning of cultures </a:t>
            </a:r>
          </a:p>
          <a:p>
            <a:pPr marL="0" lvl="0" indent="0">
              <a:buSzPts val="1100"/>
              <a:buNone/>
            </a:pPr>
            <a:r>
              <a:rPr lang="en-US" sz="1400" dirty="0"/>
              <a:t>	through a study of social interactions and expressions between people and 	groups. </a:t>
            </a:r>
          </a:p>
          <a:p>
            <a:pPr marL="0" lvl="0" indent="0">
              <a:buSzPts val="1100"/>
              <a:buNone/>
            </a:pPr>
            <a:r>
              <a:rPr lang="en-US" sz="1400" dirty="0"/>
              <a:t>	example: center for the elders</a:t>
            </a:r>
          </a:p>
          <a:p>
            <a:pPr marL="0" lvl="0" indent="0">
              <a:buSzPts val="1100"/>
              <a:buNone/>
            </a:pPr>
            <a:endParaRPr lang="en-US" sz="1400" dirty="0"/>
          </a:p>
          <a:p>
            <a:pPr marL="0" lvl="0" indent="0">
              <a:buSzPts val="1100"/>
              <a:buNone/>
            </a:pPr>
            <a:r>
              <a:rPr lang="en-US" sz="1400" dirty="0"/>
              <a:t>5. </a:t>
            </a:r>
            <a:r>
              <a:rPr lang="en-US" sz="1400" dirty="0">
                <a:solidFill>
                  <a:schemeClr val="accent1"/>
                </a:solidFill>
              </a:rPr>
              <a:t>Case study   </a:t>
            </a:r>
          </a:p>
          <a:p>
            <a:pPr marL="444500" indent="-285750">
              <a:buSzPts val="1100"/>
            </a:pPr>
            <a:r>
              <a:rPr lang="en-US" sz="1400" dirty="0"/>
              <a:t>the ‘case’ becomes the basis of a thorough, holistic and in-depth exploration of the </a:t>
            </a:r>
          </a:p>
          <a:p>
            <a:pPr marL="444500" lvl="0" indent="-285750">
              <a:buSzPts val="1100"/>
              <a:buNone/>
            </a:pPr>
            <a:r>
              <a:rPr lang="en-US" sz="1400" dirty="0"/>
              <a:t>	aspect(s) that one  wants to find out about.</a:t>
            </a:r>
          </a:p>
          <a:p>
            <a:pPr marL="444500" indent="-285750">
              <a:buSzPts val="1100"/>
            </a:pPr>
            <a:r>
              <a:rPr lang="en-US" sz="1400" dirty="0"/>
              <a:t>the total study population is treated as one entity and studied intensively. </a:t>
            </a:r>
          </a:p>
          <a:p>
            <a:pPr marL="444500" indent="-285750">
              <a:buSzPts val="1100"/>
              <a:buNone/>
            </a:pPr>
            <a:r>
              <a:rPr lang="en-US" sz="1400" dirty="0"/>
              <a:t>	example: An investigation of the occurrence of hate crimes among </a:t>
            </a:r>
          </a:p>
          <a:p>
            <a:pPr marL="444500" indent="-285750">
              <a:buSzPts val="1100"/>
              <a:buNone/>
            </a:pPr>
            <a:r>
              <a:rPr lang="en-US" sz="1400" dirty="0"/>
              <a:t>		Asians in the USA.</a:t>
            </a:r>
            <a:endParaRPr sz="1400" dirty="0"/>
          </a:p>
        </p:txBody>
      </p:sp>
      <p:sp>
        <p:nvSpPr>
          <p:cNvPr id="845" name="Google Shape;845;p34"/>
          <p:cNvSpPr txBox="1">
            <a:spLocks noGrp="1"/>
          </p:cNvSpPr>
          <p:nvPr>
            <p:ph type="title"/>
          </p:nvPr>
        </p:nvSpPr>
        <p:spPr>
          <a:xfrm>
            <a:off x="895350" y="327068"/>
            <a:ext cx="7402489" cy="635100"/>
          </a:xfrm>
          <a:prstGeom prst="rect">
            <a:avLst/>
          </a:prstGeom>
        </p:spPr>
        <p:txBody>
          <a:bodyPr spcFirstLastPara="1" wrap="square" lIns="91425" tIns="91425" rIns="91425" bIns="91425" anchor="t" anchorCtr="0">
            <a:noAutofit/>
          </a:bodyPr>
          <a:lstStyle/>
          <a:p>
            <a:pPr lvl="0"/>
            <a:r>
              <a:rPr lang="en-PH" sz="2000" dirty="0"/>
              <a:t>Types of Research Designs</a:t>
            </a:r>
            <a:br>
              <a:rPr lang="en-PH" sz="2000" dirty="0"/>
            </a:br>
            <a:r>
              <a:rPr lang="en-PH" sz="2000" dirty="0"/>
              <a:t>Qualitative</a:t>
            </a:r>
            <a:endParaRPr sz="2000" dirty="0"/>
          </a:p>
        </p:txBody>
      </p:sp>
      <p:sp>
        <p:nvSpPr>
          <p:cNvPr id="4" name="TextBox 3"/>
          <p:cNvSpPr txBox="1"/>
          <p:nvPr/>
        </p:nvSpPr>
        <p:spPr>
          <a:xfrm>
            <a:off x="1803780" y="1071350"/>
            <a:ext cx="5614788" cy="412410"/>
          </a:xfrm>
          <a:prstGeom prst="rect">
            <a:avLst/>
          </a:prstGeom>
          <a:noFill/>
        </p:spPr>
        <p:txBody>
          <a:bodyPr wrap="square" rtlCol="0">
            <a:spAutoFit/>
          </a:bodyPr>
          <a:lstStyle/>
          <a:p>
            <a:endParaRPr lang="en-PH" dirty="0"/>
          </a:p>
        </p:txBody>
      </p:sp>
    </p:spTree>
    <p:extLst>
      <p:ext uri="{BB962C8B-B14F-4D97-AF65-F5344CB8AC3E}">
        <p14:creationId xmlns:p14="http://schemas.microsoft.com/office/powerpoint/2010/main" val="31919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wipe(down)">
                                      <p:cBhvr>
                                        <p:cTn id="7" dur="500"/>
                                        <p:tgtEl>
                                          <p:spTgt spid="8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4">
                                            <p:txEl>
                                              <p:pRg st="0" end="0"/>
                                            </p:txEl>
                                          </p:spTgt>
                                        </p:tgtEl>
                                        <p:attrNameLst>
                                          <p:attrName>style.visibility</p:attrName>
                                        </p:attrNameLst>
                                      </p:cBhvr>
                                      <p:to>
                                        <p:strVal val="visible"/>
                                      </p:to>
                                    </p:set>
                                    <p:animEffect transition="in" filter="fade">
                                      <p:cBhvr>
                                        <p:cTn id="19" dur="1000"/>
                                        <p:tgtEl>
                                          <p:spTgt spid="844">
                                            <p:txEl>
                                              <p:pRg st="0" end="0"/>
                                            </p:txEl>
                                          </p:spTgt>
                                        </p:tgtEl>
                                      </p:cBhvr>
                                    </p:animEffect>
                                    <p:anim calcmode="lin" valueType="num">
                                      <p:cBhvr>
                                        <p:cTn id="20" dur="1000" fill="hold"/>
                                        <p:tgtEl>
                                          <p:spTgt spid="84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44">
                                            <p:txEl>
                                              <p:pRg st="2" end="2"/>
                                            </p:txEl>
                                          </p:spTgt>
                                        </p:tgtEl>
                                        <p:attrNameLst>
                                          <p:attrName>style.visibility</p:attrName>
                                        </p:attrNameLst>
                                      </p:cBhvr>
                                      <p:to>
                                        <p:strVal val="visible"/>
                                      </p:to>
                                    </p:set>
                                    <p:animEffect transition="in" filter="fade">
                                      <p:cBhvr>
                                        <p:cTn id="26" dur="1000"/>
                                        <p:tgtEl>
                                          <p:spTgt spid="844">
                                            <p:txEl>
                                              <p:pRg st="2" end="2"/>
                                            </p:txEl>
                                          </p:spTgt>
                                        </p:tgtEl>
                                      </p:cBhvr>
                                    </p:animEffect>
                                    <p:anim calcmode="lin" valueType="num">
                                      <p:cBhvr>
                                        <p:cTn id="27" dur="1000" fill="hold"/>
                                        <p:tgtEl>
                                          <p:spTgt spid="84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44">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44">
                                            <p:txEl>
                                              <p:pRg st="3" end="3"/>
                                            </p:txEl>
                                          </p:spTgt>
                                        </p:tgtEl>
                                        <p:attrNameLst>
                                          <p:attrName>style.visibility</p:attrName>
                                        </p:attrNameLst>
                                      </p:cBhvr>
                                      <p:to>
                                        <p:strVal val="visible"/>
                                      </p:to>
                                    </p:set>
                                    <p:animEffect transition="in" filter="fade">
                                      <p:cBhvr>
                                        <p:cTn id="31" dur="1000"/>
                                        <p:tgtEl>
                                          <p:spTgt spid="844">
                                            <p:txEl>
                                              <p:pRg st="3" end="3"/>
                                            </p:txEl>
                                          </p:spTgt>
                                        </p:tgtEl>
                                      </p:cBhvr>
                                    </p:animEffect>
                                    <p:anim calcmode="lin" valueType="num">
                                      <p:cBhvr>
                                        <p:cTn id="32" dur="1000" fill="hold"/>
                                        <p:tgtEl>
                                          <p:spTgt spid="844">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844">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44">
                                            <p:txEl>
                                              <p:pRg st="4" end="4"/>
                                            </p:txEl>
                                          </p:spTgt>
                                        </p:tgtEl>
                                        <p:attrNameLst>
                                          <p:attrName>style.visibility</p:attrName>
                                        </p:attrNameLst>
                                      </p:cBhvr>
                                      <p:to>
                                        <p:strVal val="visible"/>
                                      </p:to>
                                    </p:set>
                                    <p:animEffect transition="in" filter="fade">
                                      <p:cBhvr>
                                        <p:cTn id="36" dur="1000"/>
                                        <p:tgtEl>
                                          <p:spTgt spid="844">
                                            <p:txEl>
                                              <p:pRg st="4" end="4"/>
                                            </p:txEl>
                                          </p:spTgt>
                                        </p:tgtEl>
                                      </p:cBhvr>
                                    </p:animEffect>
                                    <p:anim calcmode="lin" valueType="num">
                                      <p:cBhvr>
                                        <p:cTn id="37" dur="1000" fill="hold"/>
                                        <p:tgtEl>
                                          <p:spTgt spid="84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8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44">
                                            <p:txEl>
                                              <p:pRg st="6" end="6"/>
                                            </p:txEl>
                                          </p:spTgt>
                                        </p:tgtEl>
                                        <p:attrNameLst>
                                          <p:attrName>style.visibility</p:attrName>
                                        </p:attrNameLst>
                                      </p:cBhvr>
                                      <p:to>
                                        <p:strVal val="visible"/>
                                      </p:to>
                                    </p:set>
                                    <p:animEffect transition="in" filter="fade">
                                      <p:cBhvr>
                                        <p:cTn id="43" dur="1000"/>
                                        <p:tgtEl>
                                          <p:spTgt spid="844">
                                            <p:txEl>
                                              <p:pRg st="6" end="6"/>
                                            </p:txEl>
                                          </p:spTgt>
                                        </p:tgtEl>
                                      </p:cBhvr>
                                    </p:animEffect>
                                    <p:anim calcmode="lin" valueType="num">
                                      <p:cBhvr>
                                        <p:cTn id="44" dur="1000" fill="hold"/>
                                        <p:tgtEl>
                                          <p:spTgt spid="84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84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44">
                                            <p:txEl>
                                              <p:pRg st="7" end="7"/>
                                            </p:txEl>
                                          </p:spTgt>
                                        </p:tgtEl>
                                        <p:attrNameLst>
                                          <p:attrName>style.visibility</p:attrName>
                                        </p:attrNameLst>
                                      </p:cBhvr>
                                      <p:to>
                                        <p:strVal val="visible"/>
                                      </p:to>
                                    </p:set>
                                    <p:animEffect transition="in" filter="fade">
                                      <p:cBhvr>
                                        <p:cTn id="50" dur="1000"/>
                                        <p:tgtEl>
                                          <p:spTgt spid="844">
                                            <p:txEl>
                                              <p:pRg st="7" end="7"/>
                                            </p:txEl>
                                          </p:spTgt>
                                        </p:tgtEl>
                                      </p:cBhvr>
                                    </p:animEffect>
                                    <p:anim calcmode="lin" valueType="num">
                                      <p:cBhvr>
                                        <p:cTn id="51" dur="1000" fill="hold"/>
                                        <p:tgtEl>
                                          <p:spTgt spid="844">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844">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44">
                                            <p:txEl>
                                              <p:pRg st="8" end="8"/>
                                            </p:txEl>
                                          </p:spTgt>
                                        </p:tgtEl>
                                        <p:attrNameLst>
                                          <p:attrName>style.visibility</p:attrName>
                                        </p:attrNameLst>
                                      </p:cBhvr>
                                      <p:to>
                                        <p:strVal val="visible"/>
                                      </p:to>
                                    </p:set>
                                    <p:animEffect transition="in" filter="fade">
                                      <p:cBhvr>
                                        <p:cTn id="55" dur="1000"/>
                                        <p:tgtEl>
                                          <p:spTgt spid="844">
                                            <p:txEl>
                                              <p:pRg st="8" end="8"/>
                                            </p:txEl>
                                          </p:spTgt>
                                        </p:tgtEl>
                                      </p:cBhvr>
                                    </p:animEffect>
                                    <p:anim calcmode="lin" valueType="num">
                                      <p:cBhvr>
                                        <p:cTn id="56" dur="1000" fill="hold"/>
                                        <p:tgtEl>
                                          <p:spTgt spid="844">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84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44">
                                            <p:txEl>
                                              <p:pRg st="9" end="9"/>
                                            </p:txEl>
                                          </p:spTgt>
                                        </p:tgtEl>
                                        <p:attrNameLst>
                                          <p:attrName>style.visibility</p:attrName>
                                        </p:attrNameLst>
                                      </p:cBhvr>
                                      <p:to>
                                        <p:strVal val="visible"/>
                                      </p:to>
                                    </p:set>
                                    <p:animEffect transition="in" filter="fade">
                                      <p:cBhvr>
                                        <p:cTn id="62" dur="1000"/>
                                        <p:tgtEl>
                                          <p:spTgt spid="844">
                                            <p:txEl>
                                              <p:pRg st="9" end="9"/>
                                            </p:txEl>
                                          </p:spTgt>
                                        </p:tgtEl>
                                      </p:cBhvr>
                                    </p:animEffect>
                                    <p:anim calcmode="lin" valueType="num">
                                      <p:cBhvr>
                                        <p:cTn id="63" dur="1000" fill="hold"/>
                                        <p:tgtEl>
                                          <p:spTgt spid="844">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844">
                                            <p:txEl>
                                              <p:pRg st="9" end="9"/>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44">
                                            <p:txEl>
                                              <p:pRg st="10" end="10"/>
                                            </p:txEl>
                                          </p:spTgt>
                                        </p:tgtEl>
                                        <p:attrNameLst>
                                          <p:attrName>style.visibility</p:attrName>
                                        </p:attrNameLst>
                                      </p:cBhvr>
                                      <p:to>
                                        <p:strVal val="visible"/>
                                      </p:to>
                                    </p:set>
                                    <p:animEffect transition="in" filter="fade">
                                      <p:cBhvr>
                                        <p:cTn id="67" dur="1000"/>
                                        <p:tgtEl>
                                          <p:spTgt spid="844">
                                            <p:txEl>
                                              <p:pRg st="10" end="10"/>
                                            </p:txEl>
                                          </p:spTgt>
                                        </p:tgtEl>
                                      </p:cBhvr>
                                    </p:animEffect>
                                    <p:anim calcmode="lin" valueType="num">
                                      <p:cBhvr>
                                        <p:cTn id="68" dur="1000" fill="hold"/>
                                        <p:tgtEl>
                                          <p:spTgt spid="844">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844">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44">
                                            <p:txEl>
                                              <p:pRg st="11" end="11"/>
                                            </p:txEl>
                                          </p:spTgt>
                                        </p:tgtEl>
                                        <p:attrNameLst>
                                          <p:attrName>style.visibility</p:attrName>
                                        </p:attrNameLst>
                                      </p:cBhvr>
                                      <p:to>
                                        <p:strVal val="visible"/>
                                      </p:to>
                                    </p:set>
                                    <p:animEffect transition="in" filter="fade">
                                      <p:cBhvr>
                                        <p:cTn id="72" dur="1000"/>
                                        <p:tgtEl>
                                          <p:spTgt spid="844">
                                            <p:txEl>
                                              <p:pRg st="11" end="11"/>
                                            </p:txEl>
                                          </p:spTgt>
                                        </p:tgtEl>
                                      </p:cBhvr>
                                    </p:animEffect>
                                    <p:anim calcmode="lin" valueType="num">
                                      <p:cBhvr>
                                        <p:cTn id="73" dur="1000" fill="hold"/>
                                        <p:tgtEl>
                                          <p:spTgt spid="844">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84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 grpId="0" uiExpand="1" build="p"/>
      <p:bldP spid="845"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901401" y="852282"/>
            <a:ext cx="7380515" cy="3856925"/>
          </a:xfrm>
        </p:spPr>
        <p:txBody>
          <a:bodyPr/>
          <a:lstStyle/>
          <a:p>
            <a:pPr marL="342900" indent="-228600">
              <a:buAutoNum type="arabicPeriod"/>
            </a:pPr>
            <a:r>
              <a:rPr lang="en-US" sz="1400" dirty="0">
                <a:solidFill>
                  <a:schemeClr val="accent1"/>
                </a:solidFill>
              </a:rPr>
              <a:t>Experimental research </a:t>
            </a:r>
          </a:p>
          <a:p>
            <a:pPr marL="342900" indent="-228600">
              <a:buAutoNum type="arabicPeriod"/>
            </a:pPr>
            <a:endParaRPr lang="en-US" sz="1400" dirty="0"/>
          </a:p>
          <a:p>
            <a:pPr>
              <a:buFont typeface="Wingdings" panose="05000000000000000000" pitchFamily="2" charset="2"/>
              <a:buChar char="Ø"/>
            </a:pPr>
            <a:r>
              <a:rPr lang="en-US" sz="1400" dirty="0"/>
              <a:t>seeks to determine if a specific treatment influences an outcome in a study.</a:t>
            </a:r>
          </a:p>
          <a:p>
            <a:pPr>
              <a:buFont typeface="Wingdings" panose="05000000000000000000" pitchFamily="2" charset="2"/>
              <a:buChar char="Ø"/>
            </a:pPr>
            <a:endParaRPr lang="en-US" sz="1400" dirty="0"/>
          </a:p>
          <a:p>
            <a:pPr>
              <a:buFont typeface="Wingdings" panose="05000000000000000000" pitchFamily="2" charset="2"/>
              <a:buChar char="Ø"/>
            </a:pPr>
            <a:r>
              <a:rPr lang="en-US" sz="1400" dirty="0"/>
              <a:t>tests the impact of a treatment (or an intervention)on an outcome, controlling for all other factors that might influence that outcome.</a:t>
            </a:r>
          </a:p>
          <a:p>
            <a:pPr marL="114300" indent="0">
              <a:buNone/>
            </a:pPr>
            <a:endParaRPr lang="en-US" sz="1400" dirty="0"/>
          </a:p>
          <a:p>
            <a:pPr>
              <a:buFont typeface="Wingdings" panose="05000000000000000000" pitchFamily="2" charset="2"/>
              <a:buChar char="Ø"/>
            </a:pPr>
            <a:r>
              <a:rPr lang="en-US" sz="1400" dirty="0"/>
              <a:t>  “If I do this to one group but not the others (cause) does it change the outcome (effect)? </a:t>
            </a:r>
            <a:r>
              <a:rPr lang="en-US" sz="900" dirty="0"/>
              <a:t>(www.Omegastatistics.com)</a:t>
            </a:r>
            <a:r>
              <a:rPr lang="en-US" sz="1400" dirty="0"/>
              <a:t>                                                                                                                   	</a:t>
            </a:r>
          </a:p>
          <a:p>
            <a:pPr marL="114300" indent="0">
              <a:buNone/>
            </a:pPr>
            <a:r>
              <a:rPr lang="en-US" sz="1400" dirty="0"/>
              <a:t>	example: The side effects of  the covid-19 vaccines among different races </a:t>
            </a:r>
          </a:p>
          <a:p>
            <a:pPr marL="114300" indent="0">
              <a:buNone/>
            </a:pPr>
            <a:r>
              <a:rPr lang="en-US" sz="1400" dirty="0"/>
              <a:t>			in the world.</a:t>
            </a:r>
          </a:p>
          <a:p>
            <a:pPr marL="114300" indent="0">
              <a:buNone/>
            </a:pPr>
            <a:r>
              <a:rPr lang="en-US" sz="1400" dirty="0"/>
              <a:t>2. </a:t>
            </a:r>
            <a:r>
              <a:rPr lang="en-US" sz="1400" dirty="0">
                <a:solidFill>
                  <a:schemeClr val="accent1"/>
                </a:solidFill>
              </a:rPr>
              <a:t>Non- Experimental</a:t>
            </a:r>
          </a:p>
          <a:p>
            <a:pPr marL="114300" indent="0">
              <a:buNone/>
            </a:pPr>
            <a:r>
              <a:rPr lang="en-US" sz="1400" dirty="0"/>
              <a:t>       2.1 </a:t>
            </a:r>
            <a:r>
              <a:rPr lang="en-US" sz="1400" dirty="0">
                <a:solidFill>
                  <a:schemeClr val="accent1"/>
                </a:solidFill>
              </a:rPr>
              <a:t>Survey </a:t>
            </a:r>
          </a:p>
          <a:p>
            <a:pPr lvl="1">
              <a:buFont typeface="Wingdings" panose="05000000000000000000" pitchFamily="2" charset="2"/>
              <a:buChar char="Ø"/>
            </a:pPr>
            <a:r>
              <a:rPr lang="en-US" sz="1400" dirty="0"/>
              <a:t>research method based on questionnaires or interviews. </a:t>
            </a:r>
          </a:p>
          <a:p>
            <a:pPr lvl="1">
              <a:buFont typeface="Wingdings" panose="05000000000000000000" pitchFamily="2" charset="2"/>
              <a:buChar char="Ø"/>
            </a:pPr>
            <a:r>
              <a:rPr lang="en-US" sz="1400" dirty="0"/>
              <a:t>provides a quantitative or numeric description of trends, attitudes, or opinions of a population by studying a sample of that population.</a:t>
            </a:r>
          </a:p>
        </p:txBody>
      </p:sp>
      <p:sp>
        <p:nvSpPr>
          <p:cNvPr id="3" name="Title 2"/>
          <p:cNvSpPr>
            <a:spLocks noGrp="1"/>
          </p:cNvSpPr>
          <p:nvPr>
            <p:ph type="title"/>
          </p:nvPr>
        </p:nvSpPr>
        <p:spPr>
          <a:xfrm>
            <a:off x="882287" y="383376"/>
            <a:ext cx="7353300" cy="635100"/>
          </a:xfrm>
        </p:spPr>
        <p:txBody>
          <a:bodyPr/>
          <a:lstStyle/>
          <a:p>
            <a:r>
              <a:rPr lang="en-US" sz="2000" dirty="0"/>
              <a:t>Types of Research Designs</a:t>
            </a:r>
            <a:br>
              <a:rPr lang="en-US" sz="2000" dirty="0"/>
            </a:br>
            <a:r>
              <a:rPr lang="en-US" sz="2000" dirty="0"/>
              <a:t>Quantitative</a:t>
            </a:r>
            <a:endParaRPr lang="en-PH" sz="2000" dirty="0"/>
          </a:p>
        </p:txBody>
      </p:sp>
      <p:sp>
        <p:nvSpPr>
          <p:cNvPr id="10" name="TextBox 9"/>
          <p:cNvSpPr txBox="1"/>
          <p:nvPr/>
        </p:nvSpPr>
        <p:spPr>
          <a:xfrm>
            <a:off x="1265830" y="3724850"/>
            <a:ext cx="1239671" cy="208576"/>
          </a:xfrm>
          <a:prstGeom prst="rect">
            <a:avLst/>
          </a:prstGeom>
          <a:noFill/>
        </p:spPr>
        <p:txBody>
          <a:bodyPr wrap="square" rtlCol="0">
            <a:spAutoFit/>
          </a:bodyPr>
          <a:lstStyle/>
          <a:p>
            <a:endParaRPr lang="en-PH" dirty="0"/>
          </a:p>
        </p:txBody>
      </p:sp>
      <p:sp>
        <p:nvSpPr>
          <p:cNvPr id="11" name="TextBox 10"/>
          <p:cNvSpPr txBox="1"/>
          <p:nvPr/>
        </p:nvSpPr>
        <p:spPr>
          <a:xfrm>
            <a:off x="-188794" y="1071350"/>
            <a:ext cx="1963003" cy="412410"/>
          </a:xfrm>
          <a:prstGeom prst="rect">
            <a:avLst/>
          </a:prstGeom>
          <a:noFill/>
        </p:spPr>
        <p:txBody>
          <a:bodyPr wrap="square" rtlCol="0">
            <a:spAutoFit/>
          </a:bodyPr>
          <a:lstStyle/>
          <a:p>
            <a:endParaRPr lang="en-PH" dirty="0"/>
          </a:p>
        </p:txBody>
      </p:sp>
    </p:spTree>
    <p:extLst>
      <p:ext uri="{BB962C8B-B14F-4D97-AF65-F5344CB8AC3E}">
        <p14:creationId xmlns:p14="http://schemas.microsoft.com/office/powerpoint/2010/main" val="791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1000"/>
                                        <p:tgtEl>
                                          <p:spTgt spid="2">
                                            <p:txEl>
                                              <p:pRg st="6" end="6"/>
                                            </p:txEl>
                                          </p:spTgt>
                                        </p:tgtEl>
                                      </p:cBhvr>
                                    </p:animEffect>
                                    <p:anim calcmode="lin" valueType="num">
                                      <p:cBhvr>
                                        <p:cTn id="3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1000"/>
                                        <p:tgtEl>
                                          <p:spTgt spid="2">
                                            <p:txEl>
                                              <p:pRg st="7" end="7"/>
                                            </p:txEl>
                                          </p:spTgt>
                                        </p:tgtEl>
                                      </p:cBhvr>
                                    </p:animEffect>
                                    <p:anim calcmode="lin" valueType="num">
                                      <p:cBhvr>
                                        <p:cTn id="3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1000"/>
                                        <p:tgtEl>
                                          <p:spTgt spid="2">
                                            <p:txEl>
                                              <p:pRg st="8" end="8"/>
                                            </p:txEl>
                                          </p:spTgt>
                                        </p:tgtEl>
                                      </p:cBhvr>
                                    </p:animEffect>
                                    <p:anim calcmode="lin" valueType="num">
                                      <p:cBhvr>
                                        <p:cTn id="4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1000"/>
                                        <p:tgtEl>
                                          <p:spTgt spid="2">
                                            <p:txEl>
                                              <p:pRg st="9" end="9"/>
                                            </p:txEl>
                                          </p:spTgt>
                                        </p:tgtEl>
                                      </p:cBhvr>
                                    </p:animEffect>
                                    <p:anim calcmode="lin" valueType="num">
                                      <p:cBhvr>
                                        <p:cTn id="5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1000"/>
                                        <p:tgtEl>
                                          <p:spTgt spid="2">
                                            <p:txEl>
                                              <p:pRg st="10" end="10"/>
                                            </p:txEl>
                                          </p:spTgt>
                                        </p:tgtEl>
                                      </p:cBhvr>
                                    </p:animEffect>
                                    <p:anim calcmode="lin" valueType="num">
                                      <p:cBhvr>
                                        <p:cTn id="5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
                                            <p:txEl>
                                              <p:pRg st="11" end="11"/>
                                            </p:txEl>
                                          </p:spTgt>
                                        </p:tgtEl>
                                        <p:attrNameLst>
                                          <p:attrName>style.visibility</p:attrName>
                                        </p:attrNameLst>
                                      </p:cBhvr>
                                      <p:to>
                                        <p:strVal val="visible"/>
                                      </p:to>
                                    </p:set>
                                    <p:animEffect transition="in" filter="fade">
                                      <p:cBhvr>
                                        <p:cTn id="64" dur="1000"/>
                                        <p:tgtEl>
                                          <p:spTgt spid="2">
                                            <p:txEl>
                                              <p:pRg st="11" end="11"/>
                                            </p:txEl>
                                          </p:spTgt>
                                        </p:tgtEl>
                                      </p:cBhvr>
                                    </p:animEffect>
                                    <p:anim calcmode="lin" valueType="num">
                                      <p:cBhvr>
                                        <p:cTn id="65"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
                                            <p:txEl>
                                              <p:pRg st="12" end="12"/>
                                            </p:txEl>
                                          </p:spTgt>
                                        </p:tgtEl>
                                        <p:attrNameLst>
                                          <p:attrName>style.visibility</p:attrName>
                                        </p:attrNameLst>
                                      </p:cBhvr>
                                      <p:to>
                                        <p:strVal val="visible"/>
                                      </p:to>
                                    </p:set>
                                    <p:animEffect transition="in" filter="fade">
                                      <p:cBhvr>
                                        <p:cTn id="71" dur="1000"/>
                                        <p:tgtEl>
                                          <p:spTgt spid="2">
                                            <p:txEl>
                                              <p:pRg st="12" end="12"/>
                                            </p:txEl>
                                          </p:spTgt>
                                        </p:tgtEl>
                                      </p:cBhvr>
                                    </p:animEffect>
                                    <p:anim calcmode="lin" valueType="num">
                                      <p:cBhvr>
                                        <p:cTn id="72"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960120" y="1286575"/>
            <a:ext cx="7118555" cy="3272362"/>
          </a:xfrm>
        </p:spPr>
        <p:txBody>
          <a:bodyPr/>
          <a:lstStyle/>
          <a:p>
            <a:pPr marL="114300" indent="0">
              <a:buNone/>
            </a:pPr>
            <a:r>
              <a:rPr lang="en-US" sz="1400" dirty="0"/>
              <a:t>2.2  </a:t>
            </a:r>
            <a:r>
              <a:rPr lang="en-US" sz="1400" dirty="0">
                <a:solidFill>
                  <a:schemeClr val="accent1"/>
                </a:solidFill>
              </a:rPr>
              <a:t>Descriptive</a:t>
            </a:r>
            <a:r>
              <a:rPr lang="en-US" sz="1400" dirty="0"/>
              <a:t>  - describes the subject with words or numbers or both</a:t>
            </a:r>
          </a:p>
          <a:p>
            <a:pPr marL="114300" indent="0">
              <a:buNone/>
            </a:pPr>
            <a:r>
              <a:rPr lang="en-US" sz="1400" dirty="0"/>
              <a:t>	example: health and wellness of call center agents</a:t>
            </a:r>
          </a:p>
          <a:p>
            <a:pPr marL="114300" indent="0">
              <a:buNone/>
            </a:pPr>
            <a:endParaRPr lang="en-US" sz="1400" dirty="0"/>
          </a:p>
          <a:p>
            <a:pPr marL="114300" indent="0">
              <a:buNone/>
            </a:pPr>
            <a:r>
              <a:rPr lang="en-US" sz="1400" dirty="0"/>
              <a:t>2.3  </a:t>
            </a:r>
            <a:r>
              <a:rPr lang="en-US" sz="1400" dirty="0">
                <a:solidFill>
                  <a:schemeClr val="accent1"/>
                </a:solidFill>
              </a:rPr>
              <a:t>Correlational</a:t>
            </a:r>
            <a:r>
              <a:rPr lang="en-US" sz="1400" dirty="0"/>
              <a:t> – measures the relationship or association between variables </a:t>
            </a:r>
          </a:p>
          <a:p>
            <a:pPr marL="114300" indent="0">
              <a:buNone/>
            </a:pPr>
            <a:r>
              <a:rPr lang="en-US" sz="1400" dirty="0"/>
              <a:t>	of the study</a:t>
            </a:r>
          </a:p>
          <a:p>
            <a:pPr marL="114300" indent="0">
              <a:buNone/>
            </a:pPr>
            <a:r>
              <a:rPr lang="en-US" sz="1400" dirty="0"/>
              <a:t>	example: age and job satisfaction</a:t>
            </a:r>
          </a:p>
          <a:p>
            <a:pPr marL="114300" indent="0">
              <a:buNone/>
            </a:pPr>
            <a:r>
              <a:rPr lang="en-US" sz="1400" dirty="0"/>
              <a:t>	</a:t>
            </a:r>
          </a:p>
          <a:p>
            <a:pPr marL="114300" indent="0">
              <a:buNone/>
            </a:pPr>
            <a:r>
              <a:rPr lang="en-US" sz="1400" dirty="0"/>
              <a:t>2.4 </a:t>
            </a:r>
            <a:r>
              <a:rPr lang="en-US" sz="1400" dirty="0">
                <a:solidFill>
                  <a:schemeClr val="accent1"/>
                </a:solidFill>
              </a:rPr>
              <a:t>Causal Comparative </a:t>
            </a:r>
            <a:r>
              <a:rPr lang="en-US" sz="1400" dirty="0"/>
              <a:t>– focus is on the effect of an independent variable on a 	dependent variable by comparing two or more groups of individuals. </a:t>
            </a:r>
          </a:p>
          <a:p>
            <a:pPr marL="114300" indent="0">
              <a:buNone/>
            </a:pPr>
            <a:r>
              <a:rPr lang="en-US" sz="1400" dirty="0"/>
              <a:t>	example: Behaviors of the children and the elderly  towards</a:t>
            </a:r>
          </a:p>
          <a:p>
            <a:pPr marL="114300" indent="0">
              <a:buNone/>
            </a:pPr>
            <a:r>
              <a:rPr lang="en-US" sz="1400" dirty="0"/>
              <a:t>		 lockdown in this time of pandemic. </a:t>
            </a:r>
          </a:p>
        </p:txBody>
      </p:sp>
      <p:sp>
        <p:nvSpPr>
          <p:cNvPr id="3" name="Title 2"/>
          <p:cNvSpPr>
            <a:spLocks noGrp="1"/>
          </p:cNvSpPr>
          <p:nvPr>
            <p:ph type="title"/>
          </p:nvPr>
        </p:nvSpPr>
        <p:spPr/>
        <p:txBody>
          <a:bodyPr/>
          <a:lstStyle/>
          <a:p>
            <a:r>
              <a:rPr lang="en-US" sz="2000" dirty="0"/>
              <a:t>Types of Research Designs</a:t>
            </a:r>
            <a:br>
              <a:rPr lang="en-US" sz="2000" dirty="0"/>
            </a:br>
            <a:r>
              <a:rPr lang="en-US" sz="2000" dirty="0"/>
              <a:t>Quantitative</a:t>
            </a:r>
            <a:endParaRPr lang="en-PH" sz="2000" dirty="0"/>
          </a:p>
        </p:txBody>
      </p:sp>
    </p:spTree>
    <p:extLst>
      <p:ext uri="{BB962C8B-B14F-4D97-AF65-F5344CB8AC3E}">
        <p14:creationId xmlns:p14="http://schemas.microsoft.com/office/powerpoint/2010/main" val="378410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1000"/>
                                        <p:tgtEl>
                                          <p:spTgt spid="2">
                                            <p:txEl>
                                              <p:pRg st="1" end="1"/>
                                            </p:txEl>
                                          </p:spTgt>
                                        </p:tgtEl>
                                      </p:cBhvr>
                                    </p:animEffect>
                                    <p:anim calcmode="lin" valueType="num">
                                      <p:cBhvr>
                                        <p:cTn id="1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000"/>
                                        <p:tgtEl>
                                          <p:spTgt spid="2">
                                            <p:txEl>
                                              <p:pRg st="6" end="6"/>
                                            </p:txEl>
                                          </p:spTgt>
                                        </p:tgtEl>
                                      </p:cBhvr>
                                    </p:animEffect>
                                    <p:anim calcmode="lin" valueType="num">
                                      <p:cBhvr>
                                        <p:cTn id="4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1000"/>
                                        <p:tgtEl>
                                          <p:spTgt spid="2">
                                            <p:txEl>
                                              <p:pRg st="7" end="7"/>
                                            </p:txEl>
                                          </p:spTgt>
                                        </p:tgtEl>
                                      </p:cBhvr>
                                    </p:animEffect>
                                    <p:anim calcmode="lin" valueType="num">
                                      <p:cBhvr>
                                        <p:cTn id="4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fade">
                                      <p:cBhvr>
                                        <p:cTn id="51" dur="1000"/>
                                        <p:tgtEl>
                                          <p:spTgt spid="2">
                                            <p:txEl>
                                              <p:pRg st="8" end="8"/>
                                            </p:txEl>
                                          </p:spTgt>
                                        </p:tgtEl>
                                      </p:cBhvr>
                                    </p:animEffect>
                                    <p:anim calcmode="lin" valueType="num">
                                      <p:cBhvr>
                                        <p:cTn id="5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05D459E-AA31-7141-97CB-8FFEE48D5D24}"/>
              </a:ext>
            </a:extLst>
          </p:cNvPr>
          <p:cNvSpPr>
            <a:spLocks noGrp="1"/>
          </p:cNvSpPr>
          <p:nvPr>
            <p:ph type="subTitle" idx="1"/>
          </p:nvPr>
        </p:nvSpPr>
        <p:spPr>
          <a:xfrm flipH="1">
            <a:off x="929604" y="690226"/>
            <a:ext cx="3324343" cy="392035"/>
          </a:xfrm>
        </p:spPr>
        <p:txBody>
          <a:bodyPr/>
          <a:lstStyle/>
          <a:p>
            <a:pPr marL="114300" indent="0">
              <a:buNone/>
            </a:pPr>
            <a:r>
              <a:rPr lang="en-US" sz="1400" dirty="0"/>
              <a:t>Step 1.  Formulating a research problem</a:t>
            </a:r>
          </a:p>
        </p:txBody>
      </p:sp>
      <p:sp>
        <p:nvSpPr>
          <p:cNvPr id="4" name="Google Shape;845;p34">
            <a:extLst>
              <a:ext uri="{FF2B5EF4-FFF2-40B4-BE49-F238E27FC236}">
                <a16:creationId xmlns:a16="http://schemas.microsoft.com/office/drawing/2014/main" id="{C94CC76A-E37B-3C48-A74C-8E0377E23A77}"/>
              </a:ext>
            </a:extLst>
          </p:cNvPr>
          <p:cNvSpPr txBox="1">
            <a:spLocks/>
          </p:cNvSpPr>
          <p:nvPr/>
        </p:nvSpPr>
        <p:spPr>
          <a:xfrm>
            <a:off x="728584" y="167239"/>
            <a:ext cx="73533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9pPr>
          </a:lstStyle>
          <a:p>
            <a:r>
              <a:rPr lang="en-US" i="1" dirty="0"/>
              <a:t> </a:t>
            </a:r>
            <a:r>
              <a:rPr lang="en-US" sz="2000" i="1" dirty="0"/>
              <a:t>The Eight Steps of Research Process</a:t>
            </a:r>
          </a:p>
        </p:txBody>
      </p:sp>
      <p:sp>
        <p:nvSpPr>
          <p:cNvPr id="5" name="Subtitle 1">
            <a:extLst>
              <a:ext uri="{FF2B5EF4-FFF2-40B4-BE49-F238E27FC236}">
                <a16:creationId xmlns:a16="http://schemas.microsoft.com/office/drawing/2014/main" id="{18238260-47A2-A543-81AB-05DEBE7A3131}"/>
              </a:ext>
            </a:extLst>
          </p:cNvPr>
          <p:cNvSpPr txBox="1">
            <a:spLocks/>
          </p:cNvSpPr>
          <p:nvPr/>
        </p:nvSpPr>
        <p:spPr>
          <a:xfrm flipH="1">
            <a:off x="1470764" y="997235"/>
            <a:ext cx="2984203"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decide </a:t>
            </a:r>
            <a:r>
              <a:rPr lang="en-US" i="1" dirty="0"/>
              <a:t>what </a:t>
            </a:r>
            <a:r>
              <a:rPr lang="en-US" dirty="0"/>
              <a:t>you find out about</a:t>
            </a:r>
          </a:p>
        </p:txBody>
      </p:sp>
      <p:sp>
        <p:nvSpPr>
          <p:cNvPr id="6" name="Subtitle 1">
            <a:extLst>
              <a:ext uri="{FF2B5EF4-FFF2-40B4-BE49-F238E27FC236}">
                <a16:creationId xmlns:a16="http://schemas.microsoft.com/office/drawing/2014/main" id="{77912355-6F67-8240-84BF-0ABDE8C14FA4}"/>
              </a:ext>
            </a:extLst>
          </p:cNvPr>
          <p:cNvSpPr txBox="1">
            <a:spLocks/>
          </p:cNvSpPr>
          <p:nvPr/>
        </p:nvSpPr>
        <p:spPr>
          <a:xfrm flipH="1">
            <a:off x="929603" y="1277157"/>
            <a:ext cx="3642396"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400" dirty="0"/>
              <a:t>Step 2.  </a:t>
            </a:r>
            <a:r>
              <a:rPr lang="en-US" sz="1400" dirty="0" err="1"/>
              <a:t>Conceptualising</a:t>
            </a:r>
            <a:r>
              <a:rPr lang="en-US" sz="1400" dirty="0"/>
              <a:t> a research design</a:t>
            </a:r>
          </a:p>
        </p:txBody>
      </p:sp>
      <p:sp>
        <p:nvSpPr>
          <p:cNvPr id="7" name="Subtitle 1">
            <a:extLst>
              <a:ext uri="{FF2B5EF4-FFF2-40B4-BE49-F238E27FC236}">
                <a16:creationId xmlns:a16="http://schemas.microsoft.com/office/drawing/2014/main" id="{B89B4D12-FA74-2045-A3AE-A1C574098F5A}"/>
              </a:ext>
            </a:extLst>
          </p:cNvPr>
          <p:cNvSpPr txBox="1">
            <a:spLocks/>
          </p:cNvSpPr>
          <p:nvPr/>
        </p:nvSpPr>
        <p:spPr>
          <a:xfrm flipH="1">
            <a:off x="1470762" y="1551617"/>
            <a:ext cx="6913446" cy="321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the main function is to explain </a:t>
            </a:r>
            <a:r>
              <a:rPr lang="en-US" i="1" dirty="0"/>
              <a:t>how</a:t>
            </a:r>
            <a:r>
              <a:rPr lang="en-US" dirty="0"/>
              <a:t> you will find answers to you research questions </a:t>
            </a:r>
          </a:p>
        </p:txBody>
      </p:sp>
      <p:sp>
        <p:nvSpPr>
          <p:cNvPr id="8" name="Subtitle 1">
            <a:extLst>
              <a:ext uri="{FF2B5EF4-FFF2-40B4-BE49-F238E27FC236}">
                <a16:creationId xmlns:a16="http://schemas.microsoft.com/office/drawing/2014/main" id="{08BFF50D-FC1B-1C42-82B7-CF74DD40874C}"/>
              </a:ext>
            </a:extLst>
          </p:cNvPr>
          <p:cNvSpPr txBox="1">
            <a:spLocks/>
          </p:cNvSpPr>
          <p:nvPr/>
        </p:nvSpPr>
        <p:spPr>
          <a:xfrm flipH="1">
            <a:off x="929601" y="1796069"/>
            <a:ext cx="4539127"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400" dirty="0"/>
              <a:t>Step 3.  Constructing an instrument for data collection</a:t>
            </a:r>
          </a:p>
        </p:txBody>
      </p:sp>
      <p:sp>
        <p:nvSpPr>
          <p:cNvPr id="9" name="Subtitle 1">
            <a:extLst>
              <a:ext uri="{FF2B5EF4-FFF2-40B4-BE49-F238E27FC236}">
                <a16:creationId xmlns:a16="http://schemas.microsoft.com/office/drawing/2014/main" id="{BF879C2F-D699-B447-AF9F-A08010A6EF84}"/>
              </a:ext>
            </a:extLst>
          </p:cNvPr>
          <p:cNvSpPr txBox="1">
            <a:spLocks/>
          </p:cNvSpPr>
          <p:nvPr/>
        </p:nvSpPr>
        <p:spPr>
          <a:xfrm flipH="1">
            <a:off x="1470762" y="2125364"/>
            <a:ext cx="6913446" cy="312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None/>
            </a:pPr>
            <a:r>
              <a:rPr lang="en-US" dirty="0"/>
              <a:t>- the first practical step  in carrying out a study</a:t>
            </a:r>
          </a:p>
          <a:p>
            <a:pPr marL="114300" indent="0">
              <a:buNone/>
            </a:pPr>
            <a:endParaRPr lang="en-US" dirty="0"/>
          </a:p>
        </p:txBody>
      </p:sp>
      <p:sp>
        <p:nvSpPr>
          <p:cNvPr id="10" name="Subtitle 1">
            <a:extLst>
              <a:ext uri="{FF2B5EF4-FFF2-40B4-BE49-F238E27FC236}">
                <a16:creationId xmlns:a16="http://schemas.microsoft.com/office/drawing/2014/main" id="{B9749B9E-F4C0-EC44-BE8E-1D202339C11B}"/>
              </a:ext>
            </a:extLst>
          </p:cNvPr>
          <p:cNvSpPr txBox="1">
            <a:spLocks/>
          </p:cNvSpPr>
          <p:nvPr/>
        </p:nvSpPr>
        <p:spPr>
          <a:xfrm flipH="1">
            <a:off x="1449778" y="2378649"/>
            <a:ext cx="6913446"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decide how to collect data for the study </a:t>
            </a:r>
          </a:p>
        </p:txBody>
      </p:sp>
      <p:sp>
        <p:nvSpPr>
          <p:cNvPr id="11" name="Subtitle 1">
            <a:extLst>
              <a:ext uri="{FF2B5EF4-FFF2-40B4-BE49-F238E27FC236}">
                <a16:creationId xmlns:a16="http://schemas.microsoft.com/office/drawing/2014/main" id="{81E34964-392E-B64C-A7D8-CE820DD350AF}"/>
              </a:ext>
            </a:extLst>
          </p:cNvPr>
          <p:cNvSpPr txBox="1">
            <a:spLocks/>
          </p:cNvSpPr>
          <p:nvPr/>
        </p:nvSpPr>
        <p:spPr>
          <a:xfrm flipH="1">
            <a:off x="1449778" y="2652062"/>
            <a:ext cx="6913446" cy="309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construct a research instrument for data collection </a:t>
            </a:r>
          </a:p>
        </p:txBody>
      </p:sp>
      <p:sp>
        <p:nvSpPr>
          <p:cNvPr id="12" name="Subtitle 1">
            <a:extLst>
              <a:ext uri="{FF2B5EF4-FFF2-40B4-BE49-F238E27FC236}">
                <a16:creationId xmlns:a16="http://schemas.microsoft.com/office/drawing/2014/main" id="{DB4667FF-FD29-D14E-A2EA-3E9E4F16C8AA}"/>
              </a:ext>
            </a:extLst>
          </p:cNvPr>
          <p:cNvSpPr txBox="1">
            <a:spLocks/>
          </p:cNvSpPr>
          <p:nvPr/>
        </p:nvSpPr>
        <p:spPr>
          <a:xfrm flipH="1">
            <a:off x="929601" y="2907848"/>
            <a:ext cx="4539127"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400" dirty="0"/>
              <a:t>Step 4.  Selecting a sample</a:t>
            </a:r>
          </a:p>
        </p:txBody>
      </p:sp>
      <p:sp>
        <p:nvSpPr>
          <p:cNvPr id="13" name="Subtitle 1">
            <a:extLst>
              <a:ext uri="{FF2B5EF4-FFF2-40B4-BE49-F238E27FC236}">
                <a16:creationId xmlns:a16="http://schemas.microsoft.com/office/drawing/2014/main" id="{3FC6EFA7-C1BB-6940-B5B8-F5E536070540}"/>
              </a:ext>
            </a:extLst>
          </p:cNvPr>
          <p:cNvSpPr txBox="1">
            <a:spLocks/>
          </p:cNvSpPr>
          <p:nvPr/>
        </p:nvSpPr>
        <p:spPr>
          <a:xfrm flipH="1">
            <a:off x="1428796" y="3212648"/>
            <a:ext cx="6955411" cy="46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None/>
            </a:pPr>
            <a:r>
              <a:rPr lang="en-US" dirty="0"/>
              <a:t>-  sampling is done to minimize, within the limitation of cost, the gap between the values obtained from </a:t>
            </a:r>
          </a:p>
          <a:p>
            <a:pPr marL="114300" indent="0">
              <a:buNone/>
            </a:pPr>
            <a:r>
              <a:rPr lang="en-US" dirty="0"/>
              <a:t>	the sample and those in the population. </a:t>
            </a:r>
          </a:p>
        </p:txBody>
      </p:sp>
      <p:sp>
        <p:nvSpPr>
          <p:cNvPr id="14" name="Subtitle 1">
            <a:extLst>
              <a:ext uri="{FF2B5EF4-FFF2-40B4-BE49-F238E27FC236}">
                <a16:creationId xmlns:a16="http://schemas.microsoft.com/office/drawing/2014/main" id="{4217C222-86CA-E64F-9299-77789AC93AF6}"/>
              </a:ext>
            </a:extLst>
          </p:cNvPr>
          <p:cNvSpPr txBox="1">
            <a:spLocks/>
          </p:cNvSpPr>
          <p:nvPr/>
        </p:nvSpPr>
        <p:spPr>
          <a:xfrm flipH="1">
            <a:off x="1632540" y="1683483"/>
            <a:ext cx="6913446" cy="1894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endParaRPr lang="en-US" dirty="0"/>
          </a:p>
        </p:txBody>
      </p:sp>
      <p:sp>
        <p:nvSpPr>
          <p:cNvPr id="15" name="Subtitle 1">
            <a:extLst>
              <a:ext uri="{FF2B5EF4-FFF2-40B4-BE49-F238E27FC236}">
                <a16:creationId xmlns:a16="http://schemas.microsoft.com/office/drawing/2014/main" id="{F4FF36FE-4E20-9B47-AE4A-66AFEA19DE22}"/>
              </a:ext>
            </a:extLst>
          </p:cNvPr>
          <p:cNvSpPr txBox="1">
            <a:spLocks/>
          </p:cNvSpPr>
          <p:nvPr/>
        </p:nvSpPr>
        <p:spPr>
          <a:xfrm flipH="1">
            <a:off x="1428796" y="3656132"/>
            <a:ext cx="6913446"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a sample is a small number of units selected in a manner that represent the study population.</a:t>
            </a:r>
          </a:p>
        </p:txBody>
      </p:sp>
    </p:spTree>
    <p:extLst>
      <p:ext uri="{BB962C8B-B14F-4D97-AF65-F5344CB8AC3E}">
        <p14:creationId xmlns:p14="http://schemas.microsoft.com/office/powerpoint/2010/main" val="111315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dissolv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randombar(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p:tgtEl>
                                          <p:spTgt spid="10"/>
                                        </p:tgtEl>
                                        <p:attrNameLst>
                                          <p:attrName>ppt_y</p:attrName>
                                        </p:attrNameLst>
                                      </p:cBhvr>
                                      <p:tavLst>
                                        <p:tav tm="0">
                                          <p:val>
                                            <p:strVal val="#ppt_y+#ppt_h*1.125000"/>
                                          </p:val>
                                        </p:tav>
                                        <p:tav tm="100000">
                                          <p:val>
                                            <p:strVal val="#ppt_y"/>
                                          </p:val>
                                        </p:tav>
                                      </p:tavLst>
                                    </p:anim>
                                    <p:animEffect transition="in" filter="wipe(up)">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p:tgtEl>
                                          <p:spTgt spid="11"/>
                                        </p:tgtEl>
                                        <p:attrNameLst>
                                          <p:attrName>ppt_y</p:attrName>
                                        </p:attrNameLst>
                                      </p:cBhvr>
                                      <p:tavLst>
                                        <p:tav tm="0">
                                          <p:val>
                                            <p:strVal val="#ppt_y+#ppt_h*1.125000"/>
                                          </p:val>
                                        </p:tav>
                                        <p:tav tm="100000">
                                          <p:val>
                                            <p:strVal val="#ppt_y"/>
                                          </p:val>
                                        </p:tav>
                                      </p:tavLst>
                                    </p:anim>
                                    <p:animEffect transition="in" filter="wipe(up)">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ppt_y</p:attrName>
                                        </p:attrNameLst>
                                      </p:cBhvr>
                                      <p:tavLst>
                                        <p:tav tm="0">
                                          <p:val>
                                            <p:strVal val="#ppt_y+#ppt_h*1.125000"/>
                                          </p:val>
                                        </p:tav>
                                        <p:tav tm="100000">
                                          <p:val>
                                            <p:strVal val="#ppt_y"/>
                                          </p:val>
                                        </p:tav>
                                      </p:tavLst>
                                    </p:anim>
                                    <p:animEffect transition="in" filter="wipe(up)">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p:tgtEl>
                                          <p:spTgt spid="15"/>
                                        </p:tgtEl>
                                        <p:attrNameLst>
                                          <p:attrName>ppt_y</p:attrName>
                                        </p:attrNameLst>
                                      </p:cBhvr>
                                      <p:tavLst>
                                        <p:tav tm="0">
                                          <p:val>
                                            <p:strVal val="#ppt_y+#ppt_h*1.125000"/>
                                          </p:val>
                                        </p:tav>
                                        <p:tav tm="100000">
                                          <p:val>
                                            <p:strVal val="#ppt_y"/>
                                          </p:val>
                                        </p:tav>
                                      </p:tavLst>
                                    </p:anim>
                                    <p:animEffect transition="in" filter="wipe(up)">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P spid="7" grpId="0"/>
      <p:bldP spid="8" grpId="0"/>
      <p:bldP spid="9" grpId="0"/>
      <p:bldP spid="10" grpId="0"/>
      <p:bldP spid="11" grpId="0"/>
      <p:bldP spid="12" grpId="0"/>
      <p:bldP spid="13"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895350" y="494411"/>
            <a:ext cx="7519170" cy="6963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000" dirty="0"/>
              <a:t>Types of Data Collection Instruments of the Research Designs</a:t>
            </a:r>
            <a:endParaRPr sz="2000" dirty="0"/>
          </a:p>
        </p:txBody>
      </p:sp>
      <p:sp>
        <p:nvSpPr>
          <p:cNvPr id="953" name="Google Shape;953;p45"/>
          <p:cNvSpPr txBox="1">
            <a:spLocks noGrp="1"/>
          </p:cNvSpPr>
          <p:nvPr>
            <p:ph type="ctrTitle" idx="2"/>
          </p:nvPr>
        </p:nvSpPr>
        <p:spPr>
          <a:xfrm flipH="1">
            <a:off x="1093186" y="1321676"/>
            <a:ext cx="2082430" cy="3390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Qualitative</a:t>
            </a:r>
            <a:endParaRPr dirty="0"/>
          </a:p>
        </p:txBody>
      </p:sp>
      <p:sp>
        <p:nvSpPr>
          <p:cNvPr id="954" name="Google Shape;954;p45"/>
          <p:cNvSpPr txBox="1">
            <a:spLocks noGrp="1"/>
          </p:cNvSpPr>
          <p:nvPr>
            <p:ph type="subTitle" idx="3"/>
          </p:nvPr>
        </p:nvSpPr>
        <p:spPr>
          <a:xfrm flipH="1">
            <a:off x="1467220" y="1760044"/>
            <a:ext cx="1915130" cy="1181939"/>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in-depth interviews</a:t>
            </a:r>
          </a:p>
          <a:p>
            <a:pPr marL="171450" lvl="0" indent="-171450" algn="l">
              <a:buFontTx/>
              <a:buChar char="-"/>
            </a:pPr>
            <a:r>
              <a:rPr lang="en-US" sz="1200" dirty="0"/>
              <a:t>focus groups </a:t>
            </a:r>
          </a:p>
          <a:p>
            <a:pPr marL="171450" lvl="0" indent="-171450" algn="l">
              <a:buFontTx/>
              <a:buChar char="-"/>
            </a:pPr>
            <a:r>
              <a:rPr lang="en-US" sz="1200" dirty="0"/>
              <a:t>observations</a:t>
            </a:r>
          </a:p>
          <a:p>
            <a:pPr marL="171450" lvl="0" indent="-171450" algn="l">
              <a:buFontTx/>
              <a:buChar char="-"/>
            </a:pPr>
            <a:r>
              <a:rPr lang="en-US" sz="1200" dirty="0"/>
              <a:t>on-line forums</a:t>
            </a:r>
          </a:p>
          <a:p>
            <a:pPr marL="171450" lvl="0" indent="-171450" algn="l">
              <a:buFontTx/>
              <a:buChar char="-"/>
            </a:pPr>
            <a:r>
              <a:rPr lang="en-US" sz="1200" dirty="0"/>
              <a:t>web chats</a:t>
            </a:r>
          </a:p>
          <a:p>
            <a:pPr marL="0" lvl="0" indent="0" algn="l"/>
            <a:endParaRPr lang="en-US" sz="1200" dirty="0"/>
          </a:p>
          <a:p>
            <a:pPr marL="171450" lvl="0" indent="-171450" algn="l">
              <a:buFontTx/>
              <a:buChar char="-"/>
            </a:pPr>
            <a:endParaRPr dirty="0"/>
          </a:p>
        </p:txBody>
      </p:sp>
      <p:sp>
        <p:nvSpPr>
          <p:cNvPr id="955" name="Google Shape;955;p45"/>
          <p:cNvSpPr txBox="1">
            <a:spLocks noGrp="1"/>
          </p:cNvSpPr>
          <p:nvPr>
            <p:ph type="ctrTitle"/>
          </p:nvPr>
        </p:nvSpPr>
        <p:spPr>
          <a:xfrm flipH="1">
            <a:off x="5156952" y="1321676"/>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Quantitative</a:t>
            </a:r>
            <a:endParaRPr dirty="0"/>
          </a:p>
        </p:txBody>
      </p:sp>
      <p:sp>
        <p:nvSpPr>
          <p:cNvPr id="24" name="Google Shape;954;p45"/>
          <p:cNvSpPr txBox="1">
            <a:spLocks/>
          </p:cNvSpPr>
          <p:nvPr/>
        </p:nvSpPr>
        <p:spPr>
          <a:xfrm flipH="1">
            <a:off x="5704770" y="3952786"/>
            <a:ext cx="2455764" cy="407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US" sz="900" dirty="0"/>
              <a:t>https://www.scribbr.com/methodology/qualitative-quantitative-research/</a:t>
            </a:r>
          </a:p>
        </p:txBody>
      </p:sp>
      <p:sp>
        <p:nvSpPr>
          <p:cNvPr id="956" name="Google Shape;956;p45"/>
          <p:cNvSpPr txBox="1">
            <a:spLocks noGrp="1"/>
          </p:cNvSpPr>
          <p:nvPr>
            <p:ph type="subTitle" idx="1"/>
          </p:nvPr>
        </p:nvSpPr>
        <p:spPr>
          <a:xfrm flipH="1">
            <a:off x="5330214" y="1777676"/>
            <a:ext cx="2553300" cy="1108647"/>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surveys</a:t>
            </a:r>
          </a:p>
          <a:p>
            <a:pPr marL="171450" lvl="0" indent="-171450" algn="l">
              <a:buFontTx/>
              <a:buChar char="-"/>
            </a:pPr>
            <a:r>
              <a:rPr lang="en-US" sz="1200" dirty="0"/>
              <a:t>structured observation methods</a:t>
            </a:r>
          </a:p>
          <a:p>
            <a:pPr marL="171450" lvl="0" indent="-171450" algn="l">
              <a:buFontTx/>
              <a:buChar char="-"/>
            </a:pPr>
            <a:r>
              <a:rPr lang="en-US" sz="1200" dirty="0"/>
              <a:t>questionnaires</a:t>
            </a:r>
          </a:p>
          <a:p>
            <a:pPr marL="171450" lvl="0" indent="-171450" algn="l">
              <a:buFontTx/>
              <a:buChar char="-"/>
            </a:pPr>
            <a:r>
              <a:rPr lang="en-US" sz="1200" dirty="0"/>
              <a:t>online</a:t>
            </a:r>
          </a:p>
          <a:p>
            <a:pPr marL="171450" lvl="0" indent="-171450" algn="l">
              <a:buFontTx/>
              <a:buChar char="-"/>
            </a:pPr>
            <a:r>
              <a:rPr lang="en-US" sz="1200" dirty="0"/>
              <a:t>reports</a:t>
            </a:r>
          </a:p>
          <a:p>
            <a:pPr marL="171450" lvl="0" indent="-171450" algn="l">
              <a:buFontTx/>
              <a:buChar char="-"/>
            </a:pPr>
            <a:endParaRPr sz="1200" dirty="0"/>
          </a:p>
        </p:txBody>
      </p:sp>
    </p:spTree>
    <p:extLst>
      <p:ext uri="{BB962C8B-B14F-4D97-AF65-F5344CB8AC3E}">
        <p14:creationId xmlns:p14="http://schemas.microsoft.com/office/powerpoint/2010/main" val="77865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fade">
                                      <p:cBhvr>
                                        <p:cTn id="12" dur="1000"/>
                                        <p:tgtEl>
                                          <p:spTgt spid="953"/>
                                        </p:tgtEl>
                                      </p:cBhvr>
                                    </p:animEffect>
                                    <p:anim calcmode="lin" valueType="num">
                                      <p:cBhvr>
                                        <p:cTn id="13" dur="1000" fill="hold"/>
                                        <p:tgtEl>
                                          <p:spTgt spid="953"/>
                                        </p:tgtEl>
                                        <p:attrNameLst>
                                          <p:attrName>ppt_x</p:attrName>
                                        </p:attrNameLst>
                                      </p:cBhvr>
                                      <p:tavLst>
                                        <p:tav tm="0">
                                          <p:val>
                                            <p:strVal val="#ppt_x"/>
                                          </p:val>
                                        </p:tav>
                                        <p:tav tm="100000">
                                          <p:val>
                                            <p:strVal val="#ppt_x"/>
                                          </p:val>
                                        </p:tav>
                                      </p:tavLst>
                                    </p:anim>
                                    <p:anim calcmode="lin" valueType="num">
                                      <p:cBhvr>
                                        <p:cTn id="14" dur="1000" fill="hold"/>
                                        <p:tgtEl>
                                          <p:spTgt spid="9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54">
                                            <p:txEl>
                                              <p:pRg st="0" end="0"/>
                                            </p:txEl>
                                          </p:spTgt>
                                        </p:tgtEl>
                                        <p:attrNameLst>
                                          <p:attrName>style.visibility</p:attrName>
                                        </p:attrNameLst>
                                      </p:cBhvr>
                                      <p:to>
                                        <p:strVal val="visible"/>
                                      </p:to>
                                    </p:set>
                                    <p:animEffect transition="in" filter="fade">
                                      <p:cBhvr>
                                        <p:cTn id="19" dur="1000"/>
                                        <p:tgtEl>
                                          <p:spTgt spid="954">
                                            <p:txEl>
                                              <p:pRg st="0" end="0"/>
                                            </p:txEl>
                                          </p:spTgt>
                                        </p:tgtEl>
                                      </p:cBhvr>
                                    </p:animEffect>
                                    <p:anim calcmode="lin" valueType="num">
                                      <p:cBhvr>
                                        <p:cTn id="20"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5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54">
                                            <p:txEl>
                                              <p:pRg st="1" end="1"/>
                                            </p:txEl>
                                          </p:spTgt>
                                        </p:tgtEl>
                                        <p:attrNameLst>
                                          <p:attrName>style.visibility</p:attrName>
                                        </p:attrNameLst>
                                      </p:cBhvr>
                                      <p:to>
                                        <p:strVal val="visible"/>
                                      </p:to>
                                    </p:set>
                                    <p:animEffect transition="in" filter="fade">
                                      <p:cBhvr>
                                        <p:cTn id="24" dur="1000"/>
                                        <p:tgtEl>
                                          <p:spTgt spid="954">
                                            <p:txEl>
                                              <p:pRg st="1" end="1"/>
                                            </p:txEl>
                                          </p:spTgt>
                                        </p:tgtEl>
                                      </p:cBhvr>
                                    </p:animEffect>
                                    <p:anim calcmode="lin" valueType="num">
                                      <p:cBhvr>
                                        <p:cTn id="25" dur="1000" fill="hold"/>
                                        <p:tgtEl>
                                          <p:spTgt spid="95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95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54">
                                            <p:txEl>
                                              <p:pRg st="2" end="2"/>
                                            </p:txEl>
                                          </p:spTgt>
                                        </p:tgtEl>
                                        <p:attrNameLst>
                                          <p:attrName>style.visibility</p:attrName>
                                        </p:attrNameLst>
                                      </p:cBhvr>
                                      <p:to>
                                        <p:strVal val="visible"/>
                                      </p:to>
                                    </p:set>
                                    <p:animEffect transition="in" filter="fade">
                                      <p:cBhvr>
                                        <p:cTn id="29" dur="1000"/>
                                        <p:tgtEl>
                                          <p:spTgt spid="954">
                                            <p:txEl>
                                              <p:pRg st="2" end="2"/>
                                            </p:txEl>
                                          </p:spTgt>
                                        </p:tgtEl>
                                      </p:cBhvr>
                                    </p:animEffect>
                                    <p:anim calcmode="lin" valueType="num">
                                      <p:cBhvr>
                                        <p:cTn id="30" dur="1000" fill="hold"/>
                                        <p:tgtEl>
                                          <p:spTgt spid="95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954">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54">
                                            <p:txEl>
                                              <p:pRg st="3" end="3"/>
                                            </p:txEl>
                                          </p:spTgt>
                                        </p:tgtEl>
                                        <p:attrNameLst>
                                          <p:attrName>style.visibility</p:attrName>
                                        </p:attrNameLst>
                                      </p:cBhvr>
                                      <p:to>
                                        <p:strVal val="visible"/>
                                      </p:to>
                                    </p:set>
                                    <p:animEffect transition="in" filter="fade">
                                      <p:cBhvr>
                                        <p:cTn id="34" dur="1000"/>
                                        <p:tgtEl>
                                          <p:spTgt spid="954">
                                            <p:txEl>
                                              <p:pRg st="3" end="3"/>
                                            </p:txEl>
                                          </p:spTgt>
                                        </p:tgtEl>
                                      </p:cBhvr>
                                    </p:animEffect>
                                    <p:anim calcmode="lin" valueType="num">
                                      <p:cBhvr>
                                        <p:cTn id="35" dur="1000" fill="hold"/>
                                        <p:tgtEl>
                                          <p:spTgt spid="95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954">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54">
                                            <p:txEl>
                                              <p:pRg st="4" end="4"/>
                                            </p:txEl>
                                          </p:spTgt>
                                        </p:tgtEl>
                                        <p:attrNameLst>
                                          <p:attrName>style.visibility</p:attrName>
                                        </p:attrNameLst>
                                      </p:cBhvr>
                                      <p:to>
                                        <p:strVal val="visible"/>
                                      </p:to>
                                    </p:set>
                                    <p:animEffect transition="in" filter="fade">
                                      <p:cBhvr>
                                        <p:cTn id="39" dur="1000"/>
                                        <p:tgtEl>
                                          <p:spTgt spid="954">
                                            <p:txEl>
                                              <p:pRg st="4" end="4"/>
                                            </p:txEl>
                                          </p:spTgt>
                                        </p:tgtEl>
                                      </p:cBhvr>
                                    </p:animEffect>
                                    <p:anim calcmode="lin" valueType="num">
                                      <p:cBhvr>
                                        <p:cTn id="40" dur="1000" fill="hold"/>
                                        <p:tgtEl>
                                          <p:spTgt spid="954">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95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55"/>
                                        </p:tgtEl>
                                        <p:attrNameLst>
                                          <p:attrName>style.visibility</p:attrName>
                                        </p:attrNameLst>
                                      </p:cBhvr>
                                      <p:to>
                                        <p:strVal val="visible"/>
                                      </p:to>
                                    </p:set>
                                    <p:animEffect transition="in" filter="fade">
                                      <p:cBhvr>
                                        <p:cTn id="46" dur="1000"/>
                                        <p:tgtEl>
                                          <p:spTgt spid="955"/>
                                        </p:tgtEl>
                                      </p:cBhvr>
                                    </p:animEffect>
                                    <p:anim calcmode="lin" valueType="num">
                                      <p:cBhvr>
                                        <p:cTn id="47" dur="1000" fill="hold"/>
                                        <p:tgtEl>
                                          <p:spTgt spid="955"/>
                                        </p:tgtEl>
                                        <p:attrNameLst>
                                          <p:attrName>ppt_x</p:attrName>
                                        </p:attrNameLst>
                                      </p:cBhvr>
                                      <p:tavLst>
                                        <p:tav tm="0">
                                          <p:val>
                                            <p:strVal val="#ppt_x"/>
                                          </p:val>
                                        </p:tav>
                                        <p:tav tm="100000">
                                          <p:val>
                                            <p:strVal val="#ppt_x"/>
                                          </p:val>
                                        </p:tav>
                                      </p:tavLst>
                                    </p:anim>
                                    <p:anim calcmode="lin" valueType="num">
                                      <p:cBhvr>
                                        <p:cTn id="48" dur="1000" fill="hold"/>
                                        <p:tgtEl>
                                          <p:spTgt spid="95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956">
                                            <p:txEl>
                                              <p:pRg st="0" end="0"/>
                                            </p:txEl>
                                          </p:spTgt>
                                        </p:tgtEl>
                                        <p:attrNameLst>
                                          <p:attrName>style.visibility</p:attrName>
                                        </p:attrNameLst>
                                      </p:cBhvr>
                                      <p:to>
                                        <p:strVal val="visible"/>
                                      </p:to>
                                    </p:set>
                                    <p:animEffect transition="in" filter="fade">
                                      <p:cBhvr>
                                        <p:cTn id="53" dur="1000"/>
                                        <p:tgtEl>
                                          <p:spTgt spid="956">
                                            <p:txEl>
                                              <p:pRg st="0" end="0"/>
                                            </p:txEl>
                                          </p:spTgt>
                                        </p:tgtEl>
                                      </p:cBhvr>
                                    </p:animEffect>
                                    <p:anim calcmode="lin" valueType="num">
                                      <p:cBhvr>
                                        <p:cTn id="54"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956">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56">
                                            <p:txEl>
                                              <p:pRg st="1" end="1"/>
                                            </p:txEl>
                                          </p:spTgt>
                                        </p:tgtEl>
                                        <p:attrNameLst>
                                          <p:attrName>style.visibility</p:attrName>
                                        </p:attrNameLst>
                                      </p:cBhvr>
                                      <p:to>
                                        <p:strVal val="visible"/>
                                      </p:to>
                                    </p:set>
                                    <p:animEffect transition="in" filter="fade">
                                      <p:cBhvr>
                                        <p:cTn id="58" dur="1000"/>
                                        <p:tgtEl>
                                          <p:spTgt spid="956">
                                            <p:txEl>
                                              <p:pRg st="1" end="1"/>
                                            </p:txEl>
                                          </p:spTgt>
                                        </p:tgtEl>
                                      </p:cBhvr>
                                    </p:animEffect>
                                    <p:anim calcmode="lin" valueType="num">
                                      <p:cBhvr>
                                        <p:cTn id="59" dur="1000" fill="hold"/>
                                        <p:tgtEl>
                                          <p:spTgt spid="956">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956">
                                            <p:txEl>
                                              <p:pRg st="1" end="1"/>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956">
                                            <p:txEl>
                                              <p:pRg st="2" end="2"/>
                                            </p:txEl>
                                          </p:spTgt>
                                        </p:tgtEl>
                                        <p:attrNameLst>
                                          <p:attrName>style.visibility</p:attrName>
                                        </p:attrNameLst>
                                      </p:cBhvr>
                                      <p:to>
                                        <p:strVal val="visible"/>
                                      </p:to>
                                    </p:set>
                                    <p:animEffect transition="in" filter="fade">
                                      <p:cBhvr>
                                        <p:cTn id="63" dur="1000"/>
                                        <p:tgtEl>
                                          <p:spTgt spid="956">
                                            <p:txEl>
                                              <p:pRg st="2" end="2"/>
                                            </p:txEl>
                                          </p:spTgt>
                                        </p:tgtEl>
                                      </p:cBhvr>
                                    </p:animEffect>
                                    <p:anim calcmode="lin" valueType="num">
                                      <p:cBhvr>
                                        <p:cTn id="64" dur="1000" fill="hold"/>
                                        <p:tgtEl>
                                          <p:spTgt spid="956">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956">
                                            <p:txEl>
                                              <p:pRg st="2" end="2"/>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56">
                                            <p:txEl>
                                              <p:pRg st="3" end="3"/>
                                            </p:txEl>
                                          </p:spTgt>
                                        </p:tgtEl>
                                        <p:attrNameLst>
                                          <p:attrName>style.visibility</p:attrName>
                                        </p:attrNameLst>
                                      </p:cBhvr>
                                      <p:to>
                                        <p:strVal val="visible"/>
                                      </p:to>
                                    </p:set>
                                    <p:animEffect transition="in" filter="fade">
                                      <p:cBhvr>
                                        <p:cTn id="68" dur="1000"/>
                                        <p:tgtEl>
                                          <p:spTgt spid="956">
                                            <p:txEl>
                                              <p:pRg st="3" end="3"/>
                                            </p:txEl>
                                          </p:spTgt>
                                        </p:tgtEl>
                                      </p:cBhvr>
                                    </p:animEffect>
                                    <p:anim calcmode="lin" valueType="num">
                                      <p:cBhvr>
                                        <p:cTn id="69" dur="1000" fill="hold"/>
                                        <p:tgtEl>
                                          <p:spTgt spid="956">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956">
                                            <p:txEl>
                                              <p:pRg st="3" end="3"/>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56">
                                            <p:txEl>
                                              <p:pRg st="4" end="4"/>
                                            </p:txEl>
                                          </p:spTgt>
                                        </p:tgtEl>
                                        <p:attrNameLst>
                                          <p:attrName>style.visibility</p:attrName>
                                        </p:attrNameLst>
                                      </p:cBhvr>
                                      <p:to>
                                        <p:strVal val="visible"/>
                                      </p:to>
                                    </p:set>
                                    <p:animEffect transition="in" filter="fade">
                                      <p:cBhvr>
                                        <p:cTn id="73" dur="1000"/>
                                        <p:tgtEl>
                                          <p:spTgt spid="956">
                                            <p:txEl>
                                              <p:pRg st="4" end="4"/>
                                            </p:txEl>
                                          </p:spTgt>
                                        </p:tgtEl>
                                      </p:cBhvr>
                                    </p:animEffect>
                                    <p:anim calcmode="lin" valueType="num">
                                      <p:cBhvr>
                                        <p:cTn id="74" dur="1000" fill="hold"/>
                                        <p:tgtEl>
                                          <p:spTgt spid="956">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956">
                                            <p:txEl>
                                              <p:pRg st="4" end="4"/>
                                            </p:txEl>
                                          </p:spTgt>
                                        </p:tgtEl>
                                        <p:attrNameLst>
                                          <p:attrName>ppt_y</p:attrName>
                                        </p:attrNameLst>
                                      </p:cBhvr>
                                      <p:tavLst>
                                        <p:tav tm="0">
                                          <p:val>
                                            <p:strVal val="#ppt_y+.1"/>
                                          </p:val>
                                        </p:tav>
                                        <p:tav tm="100000">
                                          <p:val>
                                            <p:strVal val="#ppt_y"/>
                                          </p:val>
                                        </p:tav>
                                      </p:tavLst>
                                    </p:anim>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uiExpand="1" build="p"/>
      <p:bldP spid="955" grpId="0"/>
      <p:bldP spid="24" grpId="0"/>
      <p:bldP spid="95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1478943" y="426835"/>
            <a:ext cx="5958674"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400" dirty="0"/>
              <a:t>Types of Data  -  Research Designs</a:t>
            </a:r>
            <a:endParaRPr sz="2400" dirty="0"/>
          </a:p>
        </p:txBody>
      </p:sp>
      <p:sp>
        <p:nvSpPr>
          <p:cNvPr id="953" name="Google Shape;953;p45"/>
          <p:cNvSpPr txBox="1">
            <a:spLocks noGrp="1"/>
          </p:cNvSpPr>
          <p:nvPr>
            <p:ph type="ctrTitle" idx="2"/>
          </p:nvPr>
        </p:nvSpPr>
        <p:spPr>
          <a:xfrm flipH="1">
            <a:off x="1132941" y="1377333"/>
            <a:ext cx="2082430" cy="3390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Qualitative</a:t>
            </a:r>
            <a:endParaRPr dirty="0"/>
          </a:p>
        </p:txBody>
      </p:sp>
      <p:sp>
        <p:nvSpPr>
          <p:cNvPr id="954" name="Google Shape;954;p45"/>
          <p:cNvSpPr txBox="1">
            <a:spLocks noGrp="1"/>
          </p:cNvSpPr>
          <p:nvPr>
            <p:ph type="subTitle" idx="3"/>
          </p:nvPr>
        </p:nvSpPr>
        <p:spPr>
          <a:xfrm flipH="1">
            <a:off x="942527" y="1760045"/>
            <a:ext cx="3280641" cy="1094473"/>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descriptive data expressed in words </a:t>
            </a:r>
          </a:p>
          <a:p>
            <a:pPr marL="171450" lvl="0" indent="-171450" algn="l">
              <a:buFontTx/>
              <a:buChar char="-"/>
            </a:pPr>
            <a:r>
              <a:rPr lang="en-US" sz="1200" dirty="0"/>
              <a:t>responses of open-ended questions</a:t>
            </a:r>
          </a:p>
          <a:p>
            <a:pPr marL="0" lvl="0" indent="0" algn="l"/>
            <a:r>
              <a:rPr lang="en-US" sz="1200" dirty="0"/>
              <a:t>-   data usually are focused on individual     	experiences and beliefs</a:t>
            </a:r>
          </a:p>
          <a:p>
            <a:pPr marL="171450" lvl="0" indent="-171450" algn="l">
              <a:buFontTx/>
              <a:buChar char="-"/>
            </a:pPr>
            <a:endParaRPr dirty="0"/>
          </a:p>
        </p:txBody>
      </p:sp>
      <p:sp>
        <p:nvSpPr>
          <p:cNvPr id="955" name="Google Shape;955;p45"/>
          <p:cNvSpPr txBox="1">
            <a:spLocks noGrp="1"/>
          </p:cNvSpPr>
          <p:nvPr>
            <p:ph type="ctrTitle"/>
          </p:nvPr>
        </p:nvSpPr>
        <p:spPr>
          <a:xfrm flipH="1">
            <a:off x="5156952" y="1242166"/>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Quantitative</a:t>
            </a:r>
            <a:endParaRPr dirty="0"/>
          </a:p>
        </p:txBody>
      </p:sp>
      <p:sp>
        <p:nvSpPr>
          <p:cNvPr id="24" name="Google Shape;954;p45"/>
          <p:cNvSpPr txBox="1">
            <a:spLocks/>
          </p:cNvSpPr>
          <p:nvPr/>
        </p:nvSpPr>
        <p:spPr>
          <a:xfrm flipH="1">
            <a:off x="4572000" y="3673891"/>
            <a:ext cx="3688704" cy="407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US" sz="800" dirty="0"/>
              <a:t>https://www.scribbr.com/methodology/qualitative-quantitative-research</a:t>
            </a:r>
            <a:r>
              <a:rPr lang="en-US" sz="900" dirty="0"/>
              <a:t>/</a:t>
            </a:r>
          </a:p>
        </p:txBody>
      </p:sp>
      <p:sp>
        <p:nvSpPr>
          <p:cNvPr id="956" name="Google Shape;956;p45"/>
          <p:cNvSpPr txBox="1">
            <a:spLocks noGrp="1"/>
          </p:cNvSpPr>
          <p:nvPr>
            <p:ph type="subTitle" idx="1"/>
          </p:nvPr>
        </p:nvSpPr>
        <p:spPr>
          <a:xfrm flipH="1">
            <a:off x="4612344" y="1742415"/>
            <a:ext cx="3811646" cy="913322"/>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numerical data</a:t>
            </a:r>
          </a:p>
          <a:p>
            <a:pPr marL="171450" lvl="0" indent="-171450" algn="l">
              <a:buFontTx/>
              <a:buChar char="-"/>
            </a:pPr>
            <a:r>
              <a:rPr lang="en-US" sz="1200" dirty="0"/>
              <a:t>results of close ended questions</a:t>
            </a:r>
          </a:p>
          <a:p>
            <a:pPr marL="171450" lvl="0" indent="-171450" algn="l">
              <a:buFontTx/>
              <a:buChar char="-"/>
            </a:pPr>
            <a:r>
              <a:rPr lang="en-US" sz="1200" dirty="0"/>
              <a:t>data on describing the characteristics of the population</a:t>
            </a:r>
            <a:endParaRPr sz="1200" dirty="0"/>
          </a:p>
        </p:txBody>
      </p:sp>
    </p:spTree>
    <p:extLst>
      <p:ext uri="{BB962C8B-B14F-4D97-AF65-F5344CB8AC3E}">
        <p14:creationId xmlns:p14="http://schemas.microsoft.com/office/powerpoint/2010/main" val="35046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54">
                                            <p:txEl>
                                              <p:pRg st="0" end="0"/>
                                            </p:txEl>
                                          </p:spTgt>
                                        </p:tgtEl>
                                        <p:attrNameLst>
                                          <p:attrName>style.visibility</p:attrName>
                                        </p:attrNameLst>
                                      </p:cBhvr>
                                      <p:to>
                                        <p:strVal val="visible"/>
                                      </p:to>
                                    </p:set>
                                    <p:animEffect transition="in" filter="fade">
                                      <p:cBhvr>
                                        <p:cTn id="17" dur="1000"/>
                                        <p:tgtEl>
                                          <p:spTgt spid="954">
                                            <p:txEl>
                                              <p:pRg st="0" end="0"/>
                                            </p:txEl>
                                          </p:spTgt>
                                        </p:tgtEl>
                                      </p:cBhvr>
                                    </p:animEffect>
                                    <p:anim calcmode="lin" valueType="num">
                                      <p:cBhvr>
                                        <p:cTn id="18"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5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54">
                                            <p:txEl>
                                              <p:pRg st="1" end="1"/>
                                            </p:txEl>
                                          </p:spTgt>
                                        </p:tgtEl>
                                        <p:attrNameLst>
                                          <p:attrName>style.visibility</p:attrName>
                                        </p:attrNameLst>
                                      </p:cBhvr>
                                      <p:to>
                                        <p:strVal val="visible"/>
                                      </p:to>
                                    </p:set>
                                    <p:animEffect transition="in" filter="fade">
                                      <p:cBhvr>
                                        <p:cTn id="22" dur="1000"/>
                                        <p:tgtEl>
                                          <p:spTgt spid="954">
                                            <p:txEl>
                                              <p:pRg st="1" end="1"/>
                                            </p:txEl>
                                          </p:spTgt>
                                        </p:tgtEl>
                                      </p:cBhvr>
                                    </p:animEffect>
                                    <p:anim calcmode="lin" valueType="num">
                                      <p:cBhvr>
                                        <p:cTn id="23" dur="1000" fill="hold"/>
                                        <p:tgtEl>
                                          <p:spTgt spid="95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954">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54">
                                            <p:txEl>
                                              <p:pRg st="2" end="2"/>
                                            </p:txEl>
                                          </p:spTgt>
                                        </p:tgtEl>
                                        <p:attrNameLst>
                                          <p:attrName>style.visibility</p:attrName>
                                        </p:attrNameLst>
                                      </p:cBhvr>
                                      <p:to>
                                        <p:strVal val="visible"/>
                                      </p:to>
                                    </p:set>
                                    <p:animEffect transition="in" filter="fade">
                                      <p:cBhvr>
                                        <p:cTn id="27" dur="1000"/>
                                        <p:tgtEl>
                                          <p:spTgt spid="954">
                                            <p:txEl>
                                              <p:pRg st="2" end="2"/>
                                            </p:txEl>
                                          </p:spTgt>
                                        </p:tgtEl>
                                      </p:cBhvr>
                                    </p:animEffect>
                                    <p:anim calcmode="lin" valueType="num">
                                      <p:cBhvr>
                                        <p:cTn id="28" dur="1000" fill="hold"/>
                                        <p:tgtEl>
                                          <p:spTgt spid="95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55"/>
                                        </p:tgtEl>
                                        <p:attrNameLst>
                                          <p:attrName>style.visibility</p:attrName>
                                        </p:attrNameLst>
                                      </p:cBhvr>
                                      <p:to>
                                        <p:strVal val="visible"/>
                                      </p:to>
                                    </p:set>
                                    <p:animEffect transition="in" filter="fade">
                                      <p:cBhvr>
                                        <p:cTn id="34" dur="1000"/>
                                        <p:tgtEl>
                                          <p:spTgt spid="955"/>
                                        </p:tgtEl>
                                      </p:cBhvr>
                                    </p:animEffect>
                                    <p:anim calcmode="lin" valueType="num">
                                      <p:cBhvr>
                                        <p:cTn id="35" dur="1000" fill="hold"/>
                                        <p:tgtEl>
                                          <p:spTgt spid="955"/>
                                        </p:tgtEl>
                                        <p:attrNameLst>
                                          <p:attrName>ppt_x</p:attrName>
                                        </p:attrNameLst>
                                      </p:cBhvr>
                                      <p:tavLst>
                                        <p:tav tm="0">
                                          <p:val>
                                            <p:strVal val="#ppt_x"/>
                                          </p:val>
                                        </p:tav>
                                        <p:tav tm="100000">
                                          <p:val>
                                            <p:strVal val="#ppt_x"/>
                                          </p:val>
                                        </p:tav>
                                      </p:tavLst>
                                    </p:anim>
                                    <p:anim calcmode="lin" valueType="num">
                                      <p:cBhvr>
                                        <p:cTn id="36" dur="1000" fill="hold"/>
                                        <p:tgtEl>
                                          <p:spTgt spid="95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56">
                                            <p:txEl>
                                              <p:pRg st="0" end="0"/>
                                            </p:txEl>
                                          </p:spTgt>
                                        </p:tgtEl>
                                        <p:attrNameLst>
                                          <p:attrName>style.visibility</p:attrName>
                                        </p:attrNameLst>
                                      </p:cBhvr>
                                      <p:to>
                                        <p:strVal val="visible"/>
                                      </p:to>
                                    </p:set>
                                    <p:animEffect transition="in" filter="fade">
                                      <p:cBhvr>
                                        <p:cTn id="41" dur="1000"/>
                                        <p:tgtEl>
                                          <p:spTgt spid="956">
                                            <p:txEl>
                                              <p:pRg st="0" end="0"/>
                                            </p:txEl>
                                          </p:spTgt>
                                        </p:tgtEl>
                                      </p:cBhvr>
                                    </p:animEffect>
                                    <p:anim calcmode="lin" valueType="num">
                                      <p:cBhvr>
                                        <p:cTn id="42"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956">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56">
                                            <p:txEl>
                                              <p:pRg st="1" end="1"/>
                                            </p:txEl>
                                          </p:spTgt>
                                        </p:tgtEl>
                                        <p:attrNameLst>
                                          <p:attrName>style.visibility</p:attrName>
                                        </p:attrNameLst>
                                      </p:cBhvr>
                                      <p:to>
                                        <p:strVal val="visible"/>
                                      </p:to>
                                    </p:set>
                                    <p:animEffect transition="in" filter="fade">
                                      <p:cBhvr>
                                        <p:cTn id="46" dur="1000"/>
                                        <p:tgtEl>
                                          <p:spTgt spid="956">
                                            <p:txEl>
                                              <p:pRg st="1" end="1"/>
                                            </p:txEl>
                                          </p:spTgt>
                                        </p:tgtEl>
                                      </p:cBhvr>
                                    </p:animEffect>
                                    <p:anim calcmode="lin" valueType="num">
                                      <p:cBhvr>
                                        <p:cTn id="47" dur="1000" fill="hold"/>
                                        <p:tgtEl>
                                          <p:spTgt spid="956">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956">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56">
                                            <p:txEl>
                                              <p:pRg st="2" end="2"/>
                                            </p:txEl>
                                          </p:spTgt>
                                        </p:tgtEl>
                                        <p:attrNameLst>
                                          <p:attrName>style.visibility</p:attrName>
                                        </p:attrNameLst>
                                      </p:cBhvr>
                                      <p:to>
                                        <p:strVal val="visible"/>
                                      </p:to>
                                    </p:set>
                                    <p:animEffect transition="in" filter="fade">
                                      <p:cBhvr>
                                        <p:cTn id="51" dur="1000"/>
                                        <p:tgtEl>
                                          <p:spTgt spid="956">
                                            <p:txEl>
                                              <p:pRg st="2" end="2"/>
                                            </p:txEl>
                                          </p:spTgt>
                                        </p:tgtEl>
                                      </p:cBhvr>
                                    </p:animEffect>
                                    <p:anim calcmode="lin" valueType="num">
                                      <p:cBhvr>
                                        <p:cTn id="52" dur="1000" fill="hold"/>
                                        <p:tgtEl>
                                          <p:spTgt spid="956">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956">
                                            <p:txEl>
                                              <p:pRg st="2" end="2"/>
                                            </p:txEl>
                                          </p:spTgt>
                                        </p:tgtEl>
                                        <p:attrNameLst>
                                          <p:attrName>ppt_y</p:attrName>
                                        </p:attrNameLst>
                                      </p:cBhvr>
                                      <p:tavLst>
                                        <p:tav tm="0">
                                          <p:val>
                                            <p:strVal val="#ppt_y+.1"/>
                                          </p:val>
                                        </p:tav>
                                        <p:tav tm="100000">
                                          <p:val>
                                            <p:strVal val="#ppt_y"/>
                                          </p:val>
                                        </p:tav>
                                      </p:tavLst>
                                    </p:anim>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uiExpand="1" build="p"/>
      <p:bldP spid="955" grpId="0"/>
      <p:bldP spid="24" grpId="0"/>
      <p:bldP spid="95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400" dirty="0"/>
              <a:t> Data Collection -  Research Designs</a:t>
            </a:r>
            <a:endParaRPr sz="2400" dirty="0"/>
          </a:p>
        </p:txBody>
      </p:sp>
      <p:sp>
        <p:nvSpPr>
          <p:cNvPr id="953" name="Google Shape;953;p45"/>
          <p:cNvSpPr txBox="1">
            <a:spLocks noGrp="1"/>
          </p:cNvSpPr>
          <p:nvPr>
            <p:ph type="ctrTitle" idx="2"/>
          </p:nvPr>
        </p:nvSpPr>
        <p:spPr>
          <a:xfrm flipH="1">
            <a:off x="1109088" y="1385284"/>
            <a:ext cx="2082430" cy="3390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Qualitative</a:t>
            </a:r>
            <a:endParaRPr dirty="0"/>
          </a:p>
        </p:txBody>
      </p:sp>
      <p:sp>
        <p:nvSpPr>
          <p:cNvPr id="954" name="Google Shape;954;p45"/>
          <p:cNvSpPr txBox="1">
            <a:spLocks noGrp="1"/>
          </p:cNvSpPr>
          <p:nvPr>
            <p:ph type="subTitle" idx="3"/>
          </p:nvPr>
        </p:nvSpPr>
        <p:spPr>
          <a:xfrm flipH="1">
            <a:off x="885642" y="1660758"/>
            <a:ext cx="3280641" cy="1209663"/>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descriptive data expressed in words </a:t>
            </a:r>
          </a:p>
          <a:p>
            <a:pPr marL="171450" lvl="0" indent="-171450" algn="l">
              <a:buFontTx/>
              <a:buChar char="-"/>
            </a:pPr>
            <a:r>
              <a:rPr lang="en-US" sz="1200" dirty="0"/>
              <a:t>responses of open-ended questions</a:t>
            </a:r>
          </a:p>
          <a:p>
            <a:pPr marL="171450" lvl="0" indent="-171450" algn="l">
              <a:buFontTx/>
              <a:buChar char="-"/>
            </a:pPr>
            <a:r>
              <a:rPr lang="en-US" sz="1200" dirty="0"/>
              <a:t>data usually are focused on individual     	experiences and beliefs</a:t>
            </a:r>
          </a:p>
          <a:p>
            <a:pPr marL="171450" lvl="0" indent="-171450" algn="l">
              <a:buFontTx/>
              <a:buChar char="-"/>
            </a:pPr>
            <a:r>
              <a:rPr lang="en-US" sz="1200" dirty="0"/>
              <a:t>- field notes or memos</a:t>
            </a:r>
          </a:p>
          <a:p>
            <a:pPr marL="171450" lvl="0" indent="-171450" algn="l">
              <a:buFontTx/>
              <a:buChar char="-"/>
            </a:pPr>
            <a:endParaRPr dirty="0"/>
          </a:p>
        </p:txBody>
      </p:sp>
      <p:sp>
        <p:nvSpPr>
          <p:cNvPr id="955" name="Google Shape;955;p45"/>
          <p:cNvSpPr txBox="1">
            <a:spLocks noGrp="1"/>
          </p:cNvSpPr>
          <p:nvPr>
            <p:ph type="ctrTitle"/>
          </p:nvPr>
        </p:nvSpPr>
        <p:spPr>
          <a:xfrm flipH="1">
            <a:off x="5156952" y="1250117"/>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Quantitative</a:t>
            </a:r>
            <a:endParaRPr dirty="0"/>
          </a:p>
        </p:txBody>
      </p:sp>
      <p:sp>
        <p:nvSpPr>
          <p:cNvPr id="24" name="Google Shape;954;p45"/>
          <p:cNvSpPr txBox="1">
            <a:spLocks/>
          </p:cNvSpPr>
          <p:nvPr/>
        </p:nvSpPr>
        <p:spPr>
          <a:xfrm flipH="1">
            <a:off x="4572000" y="3673891"/>
            <a:ext cx="3688704" cy="407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US" sz="800" dirty="0"/>
              <a:t>https://www.scribbr.com/methodology/qualitative-quantitative-research</a:t>
            </a:r>
            <a:r>
              <a:rPr lang="en-US" sz="900" dirty="0"/>
              <a:t>/</a:t>
            </a:r>
          </a:p>
        </p:txBody>
      </p:sp>
      <p:sp>
        <p:nvSpPr>
          <p:cNvPr id="956" name="Google Shape;956;p45"/>
          <p:cNvSpPr txBox="1">
            <a:spLocks noGrp="1"/>
          </p:cNvSpPr>
          <p:nvPr>
            <p:ph type="subTitle" idx="1"/>
          </p:nvPr>
        </p:nvSpPr>
        <p:spPr>
          <a:xfrm flipH="1">
            <a:off x="4623299" y="1660759"/>
            <a:ext cx="3811646" cy="732584"/>
          </a:xfrm>
          <a:prstGeom prst="rect">
            <a:avLst/>
          </a:prstGeom>
        </p:spPr>
        <p:txBody>
          <a:bodyPr spcFirstLastPara="1" wrap="square" lIns="91425" tIns="91425" rIns="91425" bIns="91425" anchor="t" anchorCtr="0">
            <a:noAutofit/>
          </a:bodyPr>
          <a:lstStyle/>
          <a:p>
            <a:pPr marL="171450" lvl="0" indent="-171450" algn="l">
              <a:buFontTx/>
              <a:buChar char="-"/>
            </a:pPr>
            <a:r>
              <a:rPr lang="en-US" sz="1200" dirty="0"/>
              <a:t>numerical data</a:t>
            </a:r>
          </a:p>
          <a:p>
            <a:pPr marL="171450" lvl="0" indent="-171450" algn="l">
              <a:buFontTx/>
              <a:buChar char="-"/>
            </a:pPr>
            <a:r>
              <a:rPr lang="en-US" sz="1200" dirty="0"/>
              <a:t>results of close ended questions</a:t>
            </a:r>
          </a:p>
          <a:p>
            <a:pPr marL="171450" lvl="0" indent="-171450" algn="l">
              <a:buFontTx/>
              <a:buChar char="-"/>
            </a:pPr>
            <a:r>
              <a:rPr lang="en-US" sz="1200" dirty="0"/>
              <a:t>data on describing the characteristics of the population</a:t>
            </a:r>
            <a:endParaRPr sz="1200" dirty="0"/>
          </a:p>
        </p:txBody>
      </p:sp>
    </p:spTree>
    <p:extLst>
      <p:ext uri="{BB962C8B-B14F-4D97-AF65-F5344CB8AC3E}">
        <p14:creationId xmlns:p14="http://schemas.microsoft.com/office/powerpoint/2010/main" val="192503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54">
                                            <p:txEl>
                                              <p:pRg st="0" end="0"/>
                                            </p:txEl>
                                          </p:spTgt>
                                        </p:tgtEl>
                                        <p:attrNameLst>
                                          <p:attrName>style.visibility</p:attrName>
                                        </p:attrNameLst>
                                      </p:cBhvr>
                                      <p:to>
                                        <p:strVal val="visible"/>
                                      </p:to>
                                    </p:set>
                                    <p:animEffect transition="in" filter="fade">
                                      <p:cBhvr>
                                        <p:cTn id="17" dur="1000"/>
                                        <p:tgtEl>
                                          <p:spTgt spid="954">
                                            <p:txEl>
                                              <p:pRg st="0" end="0"/>
                                            </p:txEl>
                                          </p:spTgt>
                                        </p:tgtEl>
                                      </p:cBhvr>
                                    </p:animEffect>
                                    <p:anim calcmode="lin" valueType="num">
                                      <p:cBhvr>
                                        <p:cTn id="18"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5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54">
                                            <p:txEl>
                                              <p:pRg st="1" end="1"/>
                                            </p:txEl>
                                          </p:spTgt>
                                        </p:tgtEl>
                                        <p:attrNameLst>
                                          <p:attrName>style.visibility</p:attrName>
                                        </p:attrNameLst>
                                      </p:cBhvr>
                                      <p:to>
                                        <p:strVal val="visible"/>
                                      </p:to>
                                    </p:set>
                                    <p:animEffect transition="in" filter="fade">
                                      <p:cBhvr>
                                        <p:cTn id="22" dur="1000"/>
                                        <p:tgtEl>
                                          <p:spTgt spid="954">
                                            <p:txEl>
                                              <p:pRg st="1" end="1"/>
                                            </p:txEl>
                                          </p:spTgt>
                                        </p:tgtEl>
                                      </p:cBhvr>
                                    </p:animEffect>
                                    <p:anim calcmode="lin" valueType="num">
                                      <p:cBhvr>
                                        <p:cTn id="23" dur="1000" fill="hold"/>
                                        <p:tgtEl>
                                          <p:spTgt spid="95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954">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54">
                                            <p:txEl>
                                              <p:pRg st="2" end="2"/>
                                            </p:txEl>
                                          </p:spTgt>
                                        </p:tgtEl>
                                        <p:attrNameLst>
                                          <p:attrName>style.visibility</p:attrName>
                                        </p:attrNameLst>
                                      </p:cBhvr>
                                      <p:to>
                                        <p:strVal val="visible"/>
                                      </p:to>
                                    </p:set>
                                    <p:animEffect transition="in" filter="fade">
                                      <p:cBhvr>
                                        <p:cTn id="27" dur="1000"/>
                                        <p:tgtEl>
                                          <p:spTgt spid="954">
                                            <p:txEl>
                                              <p:pRg st="2" end="2"/>
                                            </p:txEl>
                                          </p:spTgt>
                                        </p:tgtEl>
                                      </p:cBhvr>
                                    </p:animEffect>
                                    <p:anim calcmode="lin" valueType="num">
                                      <p:cBhvr>
                                        <p:cTn id="28" dur="1000" fill="hold"/>
                                        <p:tgtEl>
                                          <p:spTgt spid="95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54">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54">
                                            <p:txEl>
                                              <p:pRg st="3" end="3"/>
                                            </p:txEl>
                                          </p:spTgt>
                                        </p:tgtEl>
                                        <p:attrNameLst>
                                          <p:attrName>style.visibility</p:attrName>
                                        </p:attrNameLst>
                                      </p:cBhvr>
                                      <p:to>
                                        <p:strVal val="visible"/>
                                      </p:to>
                                    </p:set>
                                    <p:animEffect transition="in" filter="fade">
                                      <p:cBhvr>
                                        <p:cTn id="32" dur="1000"/>
                                        <p:tgtEl>
                                          <p:spTgt spid="954">
                                            <p:txEl>
                                              <p:pRg st="3" end="3"/>
                                            </p:txEl>
                                          </p:spTgt>
                                        </p:tgtEl>
                                      </p:cBhvr>
                                    </p:animEffect>
                                    <p:anim calcmode="lin" valueType="num">
                                      <p:cBhvr>
                                        <p:cTn id="33" dur="1000" fill="hold"/>
                                        <p:tgtEl>
                                          <p:spTgt spid="954">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9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55"/>
                                        </p:tgtEl>
                                        <p:attrNameLst>
                                          <p:attrName>style.visibility</p:attrName>
                                        </p:attrNameLst>
                                      </p:cBhvr>
                                      <p:to>
                                        <p:strVal val="visible"/>
                                      </p:to>
                                    </p:set>
                                    <p:animEffect transition="in" filter="wipe(down)">
                                      <p:cBhvr>
                                        <p:cTn id="39" dur="500"/>
                                        <p:tgtEl>
                                          <p:spTgt spid="95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56">
                                            <p:txEl>
                                              <p:pRg st="0" end="0"/>
                                            </p:txEl>
                                          </p:spTgt>
                                        </p:tgtEl>
                                        <p:attrNameLst>
                                          <p:attrName>style.visibility</p:attrName>
                                        </p:attrNameLst>
                                      </p:cBhvr>
                                      <p:to>
                                        <p:strVal val="visible"/>
                                      </p:to>
                                    </p:set>
                                    <p:animEffect transition="in" filter="fade">
                                      <p:cBhvr>
                                        <p:cTn id="44" dur="1000"/>
                                        <p:tgtEl>
                                          <p:spTgt spid="956">
                                            <p:txEl>
                                              <p:pRg st="0" end="0"/>
                                            </p:txEl>
                                          </p:spTgt>
                                        </p:tgtEl>
                                      </p:cBhvr>
                                    </p:animEffect>
                                    <p:anim calcmode="lin" valueType="num">
                                      <p:cBhvr>
                                        <p:cTn id="45"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956">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56">
                                            <p:txEl>
                                              <p:pRg st="1" end="1"/>
                                            </p:txEl>
                                          </p:spTgt>
                                        </p:tgtEl>
                                        <p:attrNameLst>
                                          <p:attrName>style.visibility</p:attrName>
                                        </p:attrNameLst>
                                      </p:cBhvr>
                                      <p:to>
                                        <p:strVal val="visible"/>
                                      </p:to>
                                    </p:set>
                                    <p:animEffect transition="in" filter="fade">
                                      <p:cBhvr>
                                        <p:cTn id="49" dur="1000"/>
                                        <p:tgtEl>
                                          <p:spTgt spid="956">
                                            <p:txEl>
                                              <p:pRg st="1" end="1"/>
                                            </p:txEl>
                                          </p:spTgt>
                                        </p:tgtEl>
                                      </p:cBhvr>
                                    </p:animEffect>
                                    <p:anim calcmode="lin" valueType="num">
                                      <p:cBhvr>
                                        <p:cTn id="50" dur="1000" fill="hold"/>
                                        <p:tgtEl>
                                          <p:spTgt spid="956">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956">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56">
                                            <p:txEl>
                                              <p:pRg st="2" end="2"/>
                                            </p:txEl>
                                          </p:spTgt>
                                        </p:tgtEl>
                                        <p:attrNameLst>
                                          <p:attrName>style.visibility</p:attrName>
                                        </p:attrNameLst>
                                      </p:cBhvr>
                                      <p:to>
                                        <p:strVal val="visible"/>
                                      </p:to>
                                    </p:set>
                                    <p:animEffect transition="in" filter="fade">
                                      <p:cBhvr>
                                        <p:cTn id="54" dur="1000"/>
                                        <p:tgtEl>
                                          <p:spTgt spid="956">
                                            <p:txEl>
                                              <p:pRg st="2" end="2"/>
                                            </p:txEl>
                                          </p:spTgt>
                                        </p:tgtEl>
                                      </p:cBhvr>
                                    </p:animEffect>
                                    <p:anim calcmode="lin" valueType="num">
                                      <p:cBhvr>
                                        <p:cTn id="55" dur="1000" fill="hold"/>
                                        <p:tgtEl>
                                          <p:spTgt spid="956">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956">
                                            <p:txEl>
                                              <p:pRg st="2" end="2"/>
                                            </p:txEl>
                                          </p:spTgt>
                                        </p:tgtEl>
                                        <p:attrNameLst>
                                          <p:attrName>ppt_y</p:attrName>
                                        </p:attrNameLst>
                                      </p:cBhvr>
                                      <p:tavLst>
                                        <p:tav tm="0">
                                          <p:val>
                                            <p:strVal val="#ppt_y+.1"/>
                                          </p:val>
                                        </p:tav>
                                        <p:tav tm="100000">
                                          <p:val>
                                            <p:strVal val="#ppt_y"/>
                                          </p:val>
                                        </p:tav>
                                      </p:tavLst>
                                    </p:anim>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uiExpand="1" build="p"/>
      <p:bldP spid="955" grpId="0"/>
      <p:bldP spid="24" grpId="0"/>
      <p:bldP spid="95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sz="2400" dirty="0"/>
              <a:t> Analysis of Data -  Research Designs</a:t>
            </a:r>
            <a:endParaRPr sz="2400" dirty="0"/>
          </a:p>
        </p:txBody>
      </p:sp>
      <p:sp>
        <p:nvSpPr>
          <p:cNvPr id="953" name="Google Shape;953;p45"/>
          <p:cNvSpPr txBox="1">
            <a:spLocks noGrp="1"/>
          </p:cNvSpPr>
          <p:nvPr>
            <p:ph type="ctrTitle" idx="2"/>
          </p:nvPr>
        </p:nvSpPr>
        <p:spPr>
          <a:xfrm flipH="1">
            <a:off x="1188598" y="1385284"/>
            <a:ext cx="2082430" cy="3390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Qualitative</a:t>
            </a:r>
            <a:endParaRPr dirty="0"/>
          </a:p>
        </p:txBody>
      </p:sp>
      <p:sp>
        <p:nvSpPr>
          <p:cNvPr id="954" name="Google Shape;954;p45"/>
          <p:cNvSpPr txBox="1">
            <a:spLocks noGrp="1"/>
          </p:cNvSpPr>
          <p:nvPr>
            <p:ph type="subTitle" idx="3"/>
          </p:nvPr>
        </p:nvSpPr>
        <p:spPr>
          <a:xfrm flipH="1">
            <a:off x="895350" y="1728297"/>
            <a:ext cx="3407404" cy="3007898"/>
          </a:xfrm>
          <a:prstGeom prst="rect">
            <a:avLst/>
          </a:prstGeom>
        </p:spPr>
        <p:txBody>
          <a:bodyPr spcFirstLastPara="1" wrap="square" lIns="91425" tIns="91425" rIns="91425" bIns="91425" anchor="t" anchorCtr="0">
            <a:noAutofit/>
          </a:bodyPr>
          <a:lstStyle/>
          <a:p>
            <a:pPr marL="171450" lvl="0" indent="-171450" algn="l">
              <a:buFont typeface="Wingdings" panose="05000000000000000000" pitchFamily="2" charset="2"/>
              <a:buChar char="Ø"/>
            </a:pPr>
            <a:r>
              <a:rPr lang="en-US" sz="1200" dirty="0">
                <a:solidFill>
                  <a:schemeClr val="accent6"/>
                </a:solidFill>
              </a:rPr>
              <a:t>Thematic analysis  </a:t>
            </a:r>
            <a:r>
              <a:rPr lang="en-US" sz="1200" dirty="0"/>
              <a:t>- themes emerged from the data</a:t>
            </a:r>
          </a:p>
          <a:p>
            <a:pPr marL="171450" lvl="0" indent="-171450" algn="l">
              <a:buFont typeface="Wingdings" panose="05000000000000000000" pitchFamily="2" charset="2"/>
              <a:buChar char="Ø"/>
            </a:pPr>
            <a:endParaRPr lang="en-US" sz="1200" dirty="0"/>
          </a:p>
          <a:p>
            <a:pPr marL="171450" lvl="0" indent="-171450" algn="l">
              <a:buFont typeface="Wingdings" panose="05000000000000000000" pitchFamily="2" charset="2"/>
              <a:buChar char="Ø"/>
            </a:pPr>
            <a:r>
              <a:rPr lang="en-US" sz="1200" dirty="0">
                <a:solidFill>
                  <a:schemeClr val="accent1"/>
                </a:solidFill>
              </a:rPr>
              <a:t>Comparative analysis </a:t>
            </a:r>
            <a:r>
              <a:rPr lang="en-US" sz="1200" dirty="0"/>
              <a:t>-data from different people is compared and contrasted and the process continues until the researcher is</a:t>
            </a:r>
          </a:p>
          <a:p>
            <a:pPr marL="0" lvl="0" indent="0" algn="l"/>
            <a:r>
              <a:rPr lang="en-US" sz="1200" dirty="0"/>
              <a:t>    satisfied that no new issues are arising.</a:t>
            </a:r>
          </a:p>
          <a:p>
            <a:pPr marL="0" lvl="0" indent="0" algn="l"/>
            <a:endParaRPr lang="en-US" sz="1200" dirty="0"/>
          </a:p>
          <a:p>
            <a:pPr marL="171450" lvl="0" indent="-171450" algn="l">
              <a:buFont typeface="Wingdings" panose="05000000000000000000" pitchFamily="2" charset="2"/>
              <a:buChar char="Ø"/>
            </a:pPr>
            <a:r>
              <a:rPr lang="en-US" sz="1200" dirty="0">
                <a:solidFill>
                  <a:schemeClr val="accent1"/>
                </a:solidFill>
              </a:rPr>
              <a:t>Content Analysis- </a:t>
            </a:r>
            <a:r>
              <a:rPr lang="en-US" sz="1200" dirty="0"/>
              <a:t>researcher systematically works through each transcript assigning codes, which may be numbers or words, to specific  characteristics within the text. </a:t>
            </a:r>
          </a:p>
          <a:p>
            <a:pPr marL="0" lvl="0" indent="0" algn="l"/>
            <a:endParaRPr sz="1200" dirty="0"/>
          </a:p>
        </p:txBody>
      </p:sp>
      <p:sp>
        <p:nvSpPr>
          <p:cNvPr id="955" name="Google Shape;955;p45"/>
          <p:cNvSpPr txBox="1">
            <a:spLocks noGrp="1"/>
          </p:cNvSpPr>
          <p:nvPr>
            <p:ph type="ctrTitle"/>
          </p:nvPr>
        </p:nvSpPr>
        <p:spPr>
          <a:xfrm flipH="1">
            <a:off x="5156952" y="1263217"/>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Quantitative</a:t>
            </a:r>
            <a:endParaRPr dirty="0"/>
          </a:p>
        </p:txBody>
      </p:sp>
      <p:sp>
        <p:nvSpPr>
          <p:cNvPr id="956" name="Google Shape;956;p45"/>
          <p:cNvSpPr txBox="1">
            <a:spLocks noGrp="1"/>
          </p:cNvSpPr>
          <p:nvPr>
            <p:ph type="subTitle" idx="1"/>
          </p:nvPr>
        </p:nvSpPr>
        <p:spPr>
          <a:xfrm flipH="1">
            <a:off x="4572000" y="1842927"/>
            <a:ext cx="3811646" cy="2032752"/>
          </a:xfrm>
          <a:prstGeom prst="rect">
            <a:avLst/>
          </a:prstGeom>
        </p:spPr>
        <p:txBody>
          <a:bodyPr spcFirstLastPara="1" wrap="square" lIns="91425" tIns="91425" rIns="91425" bIns="91425" anchor="t" anchorCtr="0">
            <a:noAutofit/>
          </a:bodyPr>
          <a:lstStyle/>
          <a:p>
            <a:pPr marL="0" lvl="0" indent="0" algn="l"/>
            <a:r>
              <a:rPr lang="en-US" sz="1200" dirty="0"/>
              <a:t>Basic statistical tests such as: </a:t>
            </a:r>
          </a:p>
          <a:p>
            <a:pPr marL="171450" lvl="0" indent="-171450" algn="l">
              <a:buFont typeface="Wingdings" panose="05000000000000000000" pitchFamily="2" charset="2"/>
              <a:buChar char="Ø"/>
            </a:pPr>
            <a:r>
              <a:rPr lang="en-US" sz="1200" dirty="0">
                <a:solidFill>
                  <a:schemeClr val="accent1"/>
                </a:solidFill>
              </a:rPr>
              <a:t>frequency counts</a:t>
            </a:r>
          </a:p>
          <a:p>
            <a:pPr marL="171450" lvl="0" indent="-171450" algn="l">
              <a:buFont typeface="Wingdings" panose="05000000000000000000" pitchFamily="2" charset="2"/>
              <a:buChar char="Ø"/>
            </a:pPr>
            <a:r>
              <a:rPr lang="en-US" sz="1200" dirty="0">
                <a:solidFill>
                  <a:schemeClr val="accent1"/>
                </a:solidFill>
              </a:rPr>
              <a:t>cross tabulations</a:t>
            </a:r>
          </a:p>
          <a:p>
            <a:pPr marL="171450" lvl="0" indent="-171450" algn="l">
              <a:buFont typeface="Wingdings" panose="05000000000000000000" pitchFamily="2" charset="2"/>
              <a:buChar char="Ø"/>
            </a:pPr>
            <a:r>
              <a:rPr lang="en-US" sz="1200" dirty="0">
                <a:solidFill>
                  <a:schemeClr val="accent1"/>
                </a:solidFill>
              </a:rPr>
              <a:t>correlation</a:t>
            </a:r>
          </a:p>
          <a:p>
            <a:pPr marL="171450" lvl="0" indent="-171450" algn="l">
              <a:buFont typeface="Wingdings" panose="05000000000000000000" pitchFamily="2" charset="2"/>
              <a:buChar char="Ø"/>
            </a:pPr>
            <a:r>
              <a:rPr lang="en-US" sz="1200" dirty="0">
                <a:solidFill>
                  <a:schemeClr val="accent1"/>
                </a:solidFill>
              </a:rPr>
              <a:t>T-test</a:t>
            </a:r>
          </a:p>
          <a:p>
            <a:pPr marL="171450" lvl="0" indent="-171450" algn="l">
              <a:buFont typeface="Wingdings" panose="05000000000000000000" pitchFamily="2" charset="2"/>
              <a:buChar char="Ø"/>
            </a:pPr>
            <a:r>
              <a:rPr lang="en-US" sz="1200" dirty="0">
                <a:solidFill>
                  <a:schemeClr val="accent1"/>
                </a:solidFill>
              </a:rPr>
              <a:t>Chi-square</a:t>
            </a:r>
          </a:p>
          <a:p>
            <a:pPr marL="171450" lvl="0" indent="-171450" algn="l">
              <a:buFont typeface="Wingdings" panose="05000000000000000000" pitchFamily="2" charset="2"/>
              <a:buChar char="Ø"/>
            </a:pPr>
            <a:r>
              <a:rPr lang="en-US" sz="1200" dirty="0">
                <a:solidFill>
                  <a:schemeClr val="accent1"/>
                </a:solidFill>
              </a:rPr>
              <a:t>ANOVA</a:t>
            </a:r>
          </a:p>
          <a:p>
            <a:pPr marL="0" lvl="0" indent="0" algn="l"/>
            <a:endParaRPr lang="en-US" sz="1200" dirty="0"/>
          </a:p>
          <a:p>
            <a:pPr marL="0" lvl="0" indent="0" algn="l"/>
            <a:r>
              <a:rPr lang="en-US" sz="1200" dirty="0"/>
              <a:t>Using statistical software such as: Excel, SPSS, </a:t>
            </a:r>
          </a:p>
          <a:p>
            <a:pPr marL="0" lvl="0" indent="0" algn="l"/>
            <a:r>
              <a:rPr lang="en-US" sz="1200" dirty="0"/>
              <a:t>	SAS etc.</a:t>
            </a:r>
          </a:p>
        </p:txBody>
      </p:sp>
    </p:spTree>
    <p:extLst>
      <p:ext uri="{BB962C8B-B14F-4D97-AF65-F5344CB8AC3E}">
        <p14:creationId xmlns:p14="http://schemas.microsoft.com/office/powerpoint/2010/main" val="339331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54">
                                            <p:txEl>
                                              <p:pRg st="0" end="0"/>
                                            </p:txEl>
                                          </p:spTgt>
                                        </p:tgtEl>
                                        <p:attrNameLst>
                                          <p:attrName>style.visibility</p:attrName>
                                        </p:attrNameLst>
                                      </p:cBhvr>
                                      <p:to>
                                        <p:strVal val="visible"/>
                                      </p:to>
                                    </p:set>
                                    <p:animEffect transition="in" filter="fade">
                                      <p:cBhvr>
                                        <p:cTn id="17" dur="1000"/>
                                        <p:tgtEl>
                                          <p:spTgt spid="954">
                                            <p:txEl>
                                              <p:pRg st="0" end="0"/>
                                            </p:txEl>
                                          </p:spTgt>
                                        </p:tgtEl>
                                      </p:cBhvr>
                                    </p:animEffect>
                                    <p:anim calcmode="lin" valueType="num">
                                      <p:cBhvr>
                                        <p:cTn id="18"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54">
                                            <p:txEl>
                                              <p:pRg st="2" end="2"/>
                                            </p:txEl>
                                          </p:spTgt>
                                        </p:tgtEl>
                                        <p:attrNameLst>
                                          <p:attrName>style.visibility</p:attrName>
                                        </p:attrNameLst>
                                      </p:cBhvr>
                                      <p:to>
                                        <p:strVal val="visible"/>
                                      </p:to>
                                    </p:set>
                                    <p:animEffect transition="in" filter="fade">
                                      <p:cBhvr>
                                        <p:cTn id="24" dur="1000"/>
                                        <p:tgtEl>
                                          <p:spTgt spid="954">
                                            <p:txEl>
                                              <p:pRg st="2" end="2"/>
                                            </p:txEl>
                                          </p:spTgt>
                                        </p:tgtEl>
                                      </p:cBhvr>
                                    </p:animEffect>
                                    <p:anim calcmode="lin" valueType="num">
                                      <p:cBhvr>
                                        <p:cTn id="25" dur="1000" fill="hold"/>
                                        <p:tgtEl>
                                          <p:spTgt spid="95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5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54">
                                            <p:txEl>
                                              <p:pRg st="3" end="3"/>
                                            </p:txEl>
                                          </p:spTgt>
                                        </p:tgtEl>
                                        <p:attrNameLst>
                                          <p:attrName>style.visibility</p:attrName>
                                        </p:attrNameLst>
                                      </p:cBhvr>
                                      <p:to>
                                        <p:strVal val="visible"/>
                                      </p:to>
                                    </p:set>
                                    <p:animEffect transition="in" filter="fade">
                                      <p:cBhvr>
                                        <p:cTn id="29" dur="1000"/>
                                        <p:tgtEl>
                                          <p:spTgt spid="954">
                                            <p:txEl>
                                              <p:pRg st="3" end="3"/>
                                            </p:txEl>
                                          </p:spTgt>
                                        </p:tgtEl>
                                      </p:cBhvr>
                                    </p:animEffect>
                                    <p:anim calcmode="lin" valueType="num">
                                      <p:cBhvr>
                                        <p:cTn id="30" dur="1000" fill="hold"/>
                                        <p:tgtEl>
                                          <p:spTgt spid="95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54">
                                            <p:txEl>
                                              <p:pRg st="5" end="5"/>
                                            </p:txEl>
                                          </p:spTgt>
                                        </p:tgtEl>
                                        <p:attrNameLst>
                                          <p:attrName>style.visibility</p:attrName>
                                        </p:attrNameLst>
                                      </p:cBhvr>
                                      <p:to>
                                        <p:strVal val="visible"/>
                                      </p:to>
                                    </p:set>
                                    <p:animEffect transition="in" filter="fade">
                                      <p:cBhvr>
                                        <p:cTn id="36" dur="1000"/>
                                        <p:tgtEl>
                                          <p:spTgt spid="954">
                                            <p:txEl>
                                              <p:pRg st="5" end="5"/>
                                            </p:txEl>
                                          </p:spTgt>
                                        </p:tgtEl>
                                      </p:cBhvr>
                                    </p:animEffect>
                                    <p:anim calcmode="lin" valueType="num">
                                      <p:cBhvr>
                                        <p:cTn id="37" dur="1000" fill="hold"/>
                                        <p:tgtEl>
                                          <p:spTgt spid="95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5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55"/>
                                        </p:tgtEl>
                                        <p:attrNameLst>
                                          <p:attrName>style.visibility</p:attrName>
                                        </p:attrNameLst>
                                      </p:cBhvr>
                                      <p:to>
                                        <p:strVal val="visible"/>
                                      </p:to>
                                    </p:set>
                                    <p:animEffect transition="in" filter="wipe(down)">
                                      <p:cBhvr>
                                        <p:cTn id="43" dur="500"/>
                                        <p:tgtEl>
                                          <p:spTgt spid="95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56">
                                            <p:txEl>
                                              <p:pRg st="0" end="0"/>
                                            </p:txEl>
                                          </p:spTgt>
                                        </p:tgtEl>
                                        <p:attrNameLst>
                                          <p:attrName>style.visibility</p:attrName>
                                        </p:attrNameLst>
                                      </p:cBhvr>
                                      <p:to>
                                        <p:strVal val="visible"/>
                                      </p:to>
                                    </p:set>
                                    <p:animEffect transition="in" filter="fade">
                                      <p:cBhvr>
                                        <p:cTn id="48" dur="1000"/>
                                        <p:tgtEl>
                                          <p:spTgt spid="956">
                                            <p:txEl>
                                              <p:pRg st="0" end="0"/>
                                            </p:txEl>
                                          </p:spTgt>
                                        </p:tgtEl>
                                      </p:cBhvr>
                                    </p:animEffect>
                                    <p:anim calcmode="lin" valueType="num">
                                      <p:cBhvr>
                                        <p:cTn id="49"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9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956">
                                            <p:txEl>
                                              <p:pRg st="1" end="1"/>
                                            </p:txEl>
                                          </p:spTgt>
                                        </p:tgtEl>
                                        <p:attrNameLst>
                                          <p:attrName>style.visibility</p:attrName>
                                        </p:attrNameLst>
                                      </p:cBhvr>
                                      <p:to>
                                        <p:strVal val="visible"/>
                                      </p:to>
                                    </p:set>
                                    <p:animEffect transition="in" filter="fade">
                                      <p:cBhvr>
                                        <p:cTn id="55" dur="1000"/>
                                        <p:tgtEl>
                                          <p:spTgt spid="956">
                                            <p:txEl>
                                              <p:pRg st="1" end="1"/>
                                            </p:txEl>
                                          </p:spTgt>
                                        </p:tgtEl>
                                      </p:cBhvr>
                                    </p:animEffect>
                                    <p:anim calcmode="lin" valueType="num">
                                      <p:cBhvr>
                                        <p:cTn id="56" dur="1000" fill="hold"/>
                                        <p:tgtEl>
                                          <p:spTgt spid="956">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9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56">
                                            <p:txEl>
                                              <p:pRg st="2" end="2"/>
                                            </p:txEl>
                                          </p:spTgt>
                                        </p:tgtEl>
                                        <p:attrNameLst>
                                          <p:attrName>style.visibility</p:attrName>
                                        </p:attrNameLst>
                                      </p:cBhvr>
                                      <p:to>
                                        <p:strVal val="visible"/>
                                      </p:to>
                                    </p:set>
                                    <p:animEffect transition="in" filter="fade">
                                      <p:cBhvr>
                                        <p:cTn id="62" dur="1000"/>
                                        <p:tgtEl>
                                          <p:spTgt spid="956">
                                            <p:txEl>
                                              <p:pRg st="2" end="2"/>
                                            </p:txEl>
                                          </p:spTgt>
                                        </p:tgtEl>
                                      </p:cBhvr>
                                    </p:animEffect>
                                    <p:anim calcmode="lin" valueType="num">
                                      <p:cBhvr>
                                        <p:cTn id="63" dur="1000" fill="hold"/>
                                        <p:tgtEl>
                                          <p:spTgt spid="956">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9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956">
                                            <p:txEl>
                                              <p:pRg st="3" end="3"/>
                                            </p:txEl>
                                          </p:spTgt>
                                        </p:tgtEl>
                                        <p:attrNameLst>
                                          <p:attrName>style.visibility</p:attrName>
                                        </p:attrNameLst>
                                      </p:cBhvr>
                                      <p:to>
                                        <p:strVal val="visible"/>
                                      </p:to>
                                    </p:set>
                                    <p:animEffect transition="in" filter="fade">
                                      <p:cBhvr>
                                        <p:cTn id="69" dur="1000"/>
                                        <p:tgtEl>
                                          <p:spTgt spid="956">
                                            <p:txEl>
                                              <p:pRg st="3" end="3"/>
                                            </p:txEl>
                                          </p:spTgt>
                                        </p:tgtEl>
                                      </p:cBhvr>
                                    </p:animEffect>
                                    <p:anim calcmode="lin" valueType="num">
                                      <p:cBhvr>
                                        <p:cTn id="70" dur="1000" fill="hold"/>
                                        <p:tgtEl>
                                          <p:spTgt spid="956">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9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956">
                                            <p:txEl>
                                              <p:pRg st="4" end="4"/>
                                            </p:txEl>
                                          </p:spTgt>
                                        </p:tgtEl>
                                        <p:attrNameLst>
                                          <p:attrName>style.visibility</p:attrName>
                                        </p:attrNameLst>
                                      </p:cBhvr>
                                      <p:to>
                                        <p:strVal val="visible"/>
                                      </p:to>
                                    </p:set>
                                    <p:animEffect transition="in" filter="fade">
                                      <p:cBhvr>
                                        <p:cTn id="76" dur="1000"/>
                                        <p:tgtEl>
                                          <p:spTgt spid="956">
                                            <p:txEl>
                                              <p:pRg st="4" end="4"/>
                                            </p:txEl>
                                          </p:spTgt>
                                        </p:tgtEl>
                                      </p:cBhvr>
                                    </p:animEffect>
                                    <p:anim calcmode="lin" valueType="num">
                                      <p:cBhvr>
                                        <p:cTn id="77" dur="1000" fill="hold"/>
                                        <p:tgtEl>
                                          <p:spTgt spid="956">
                                            <p:txEl>
                                              <p:pRg st="4" end="4"/>
                                            </p:txEl>
                                          </p:spTgt>
                                        </p:tgtEl>
                                        <p:attrNameLst>
                                          <p:attrName>ppt_x</p:attrName>
                                        </p:attrNameLst>
                                      </p:cBhvr>
                                      <p:tavLst>
                                        <p:tav tm="0">
                                          <p:val>
                                            <p:strVal val="#ppt_x"/>
                                          </p:val>
                                        </p:tav>
                                        <p:tav tm="100000">
                                          <p:val>
                                            <p:strVal val="#ppt_x"/>
                                          </p:val>
                                        </p:tav>
                                      </p:tavLst>
                                    </p:anim>
                                    <p:anim calcmode="lin" valueType="num">
                                      <p:cBhvr>
                                        <p:cTn id="78" dur="1000" fill="hold"/>
                                        <p:tgtEl>
                                          <p:spTgt spid="9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956">
                                            <p:txEl>
                                              <p:pRg st="5" end="5"/>
                                            </p:txEl>
                                          </p:spTgt>
                                        </p:tgtEl>
                                        <p:attrNameLst>
                                          <p:attrName>style.visibility</p:attrName>
                                        </p:attrNameLst>
                                      </p:cBhvr>
                                      <p:to>
                                        <p:strVal val="visible"/>
                                      </p:to>
                                    </p:set>
                                    <p:animEffect transition="in" filter="fade">
                                      <p:cBhvr>
                                        <p:cTn id="83" dur="1000"/>
                                        <p:tgtEl>
                                          <p:spTgt spid="956">
                                            <p:txEl>
                                              <p:pRg st="5" end="5"/>
                                            </p:txEl>
                                          </p:spTgt>
                                        </p:tgtEl>
                                      </p:cBhvr>
                                    </p:animEffect>
                                    <p:anim calcmode="lin" valueType="num">
                                      <p:cBhvr>
                                        <p:cTn id="84" dur="1000" fill="hold"/>
                                        <p:tgtEl>
                                          <p:spTgt spid="956">
                                            <p:txEl>
                                              <p:pRg st="5" end="5"/>
                                            </p:txEl>
                                          </p:spTgt>
                                        </p:tgtEl>
                                        <p:attrNameLst>
                                          <p:attrName>ppt_x</p:attrName>
                                        </p:attrNameLst>
                                      </p:cBhvr>
                                      <p:tavLst>
                                        <p:tav tm="0">
                                          <p:val>
                                            <p:strVal val="#ppt_x"/>
                                          </p:val>
                                        </p:tav>
                                        <p:tav tm="100000">
                                          <p:val>
                                            <p:strVal val="#ppt_x"/>
                                          </p:val>
                                        </p:tav>
                                      </p:tavLst>
                                    </p:anim>
                                    <p:anim calcmode="lin" valueType="num">
                                      <p:cBhvr>
                                        <p:cTn id="85" dur="1000" fill="hold"/>
                                        <p:tgtEl>
                                          <p:spTgt spid="95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956">
                                            <p:txEl>
                                              <p:pRg st="6" end="6"/>
                                            </p:txEl>
                                          </p:spTgt>
                                        </p:tgtEl>
                                        <p:attrNameLst>
                                          <p:attrName>style.visibility</p:attrName>
                                        </p:attrNameLst>
                                      </p:cBhvr>
                                      <p:to>
                                        <p:strVal val="visible"/>
                                      </p:to>
                                    </p:set>
                                    <p:animEffect transition="in" filter="fade">
                                      <p:cBhvr>
                                        <p:cTn id="90" dur="1000"/>
                                        <p:tgtEl>
                                          <p:spTgt spid="956">
                                            <p:txEl>
                                              <p:pRg st="6" end="6"/>
                                            </p:txEl>
                                          </p:spTgt>
                                        </p:tgtEl>
                                      </p:cBhvr>
                                    </p:animEffect>
                                    <p:anim calcmode="lin" valueType="num">
                                      <p:cBhvr>
                                        <p:cTn id="91" dur="1000" fill="hold"/>
                                        <p:tgtEl>
                                          <p:spTgt spid="956">
                                            <p:txEl>
                                              <p:pRg st="6" end="6"/>
                                            </p:txEl>
                                          </p:spTgt>
                                        </p:tgtEl>
                                        <p:attrNameLst>
                                          <p:attrName>ppt_x</p:attrName>
                                        </p:attrNameLst>
                                      </p:cBhvr>
                                      <p:tavLst>
                                        <p:tav tm="0">
                                          <p:val>
                                            <p:strVal val="#ppt_x"/>
                                          </p:val>
                                        </p:tav>
                                        <p:tav tm="100000">
                                          <p:val>
                                            <p:strVal val="#ppt_x"/>
                                          </p:val>
                                        </p:tav>
                                      </p:tavLst>
                                    </p:anim>
                                    <p:anim calcmode="lin" valueType="num">
                                      <p:cBhvr>
                                        <p:cTn id="92" dur="1000" fill="hold"/>
                                        <p:tgtEl>
                                          <p:spTgt spid="95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956">
                                            <p:txEl>
                                              <p:pRg st="8" end="8"/>
                                            </p:txEl>
                                          </p:spTgt>
                                        </p:tgtEl>
                                        <p:attrNameLst>
                                          <p:attrName>style.visibility</p:attrName>
                                        </p:attrNameLst>
                                      </p:cBhvr>
                                      <p:to>
                                        <p:strVal val="visible"/>
                                      </p:to>
                                    </p:set>
                                    <p:animEffect transition="in" filter="fade">
                                      <p:cBhvr>
                                        <p:cTn id="97" dur="1000"/>
                                        <p:tgtEl>
                                          <p:spTgt spid="956">
                                            <p:txEl>
                                              <p:pRg st="8" end="8"/>
                                            </p:txEl>
                                          </p:spTgt>
                                        </p:tgtEl>
                                      </p:cBhvr>
                                    </p:animEffect>
                                    <p:anim calcmode="lin" valueType="num">
                                      <p:cBhvr>
                                        <p:cTn id="98" dur="1000" fill="hold"/>
                                        <p:tgtEl>
                                          <p:spTgt spid="956">
                                            <p:txEl>
                                              <p:pRg st="8" end="8"/>
                                            </p:txEl>
                                          </p:spTgt>
                                        </p:tgtEl>
                                        <p:attrNameLst>
                                          <p:attrName>ppt_x</p:attrName>
                                        </p:attrNameLst>
                                      </p:cBhvr>
                                      <p:tavLst>
                                        <p:tav tm="0">
                                          <p:val>
                                            <p:strVal val="#ppt_x"/>
                                          </p:val>
                                        </p:tav>
                                        <p:tav tm="100000">
                                          <p:val>
                                            <p:strVal val="#ppt_x"/>
                                          </p:val>
                                        </p:tav>
                                      </p:tavLst>
                                    </p:anim>
                                    <p:anim calcmode="lin" valueType="num">
                                      <p:cBhvr>
                                        <p:cTn id="99" dur="1000" fill="hold"/>
                                        <p:tgtEl>
                                          <p:spTgt spid="956">
                                            <p:txEl>
                                              <p:pRg st="8" end="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56">
                                            <p:txEl>
                                              <p:pRg st="9" end="9"/>
                                            </p:txEl>
                                          </p:spTgt>
                                        </p:tgtEl>
                                        <p:attrNameLst>
                                          <p:attrName>style.visibility</p:attrName>
                                        </p:attrNameLst>
                                      </p:cBhvr>
                                      <p:to>
                                        <p:strVal val="visible"/>
                                      </p:to>
                                    </p:set>
                                    <p:animEffect transition="in" filter="fade">
                                      <p:cBhvr>
                                        <p:cTn id="102" dur="1000"/>
                                        <p:tgtEl>
                                          <p:spTgt spid="956">
                                            <p:txEl>
                                              <p:pRg st="9" end="9"/>
                                            </p:txEl>
                                          </p:spTgt>
                                        </p:tgtEl>
                                      </p:cBhvr>
                                    </p:animEffect>
                                    <p:anim calcmode="lin" valueType="num">
                                      <p:cBhvr>
                                        <p:cTn id="103" dur="1000" fill="hold"/>
                                        <p:tgtEl>
                                          <p:spTgt spid="956">
                                            <p:txEl>
                                              <p:pRg st="9" end="9"/>
                                            </p:txEl>
                                          </p:spTgt>
                                        </p:tgtEl>
                                        <p:attrNameLst>
                                          <p:attrName>ppt_x</p:attrName>
                                        </p:attrNameLst>
                                      </p:cBhvr>
                                      <p:tavLst>
                                        <p:tav tm="0">
                                          <p:val>
                                            <p:strVal val="#ppt_x"/>
                                          </p:val>
                                        </p:tav>
                                        <p:tav tm="100000">
                                          <p:val>
                                            <p:strVal val="#ppt_x"/>
                                          </p:val>
                                        </p:tav>
                                      </p:tavLst>
                                    </p:anim>
                                    <p:anim calcmode="lin" valueType="num">
                                      <p:cBhvr>
                                        <p:cTn id="104" dur="1000" fill="hold"/>
                                        <p:tgtEl>
                                          <p:spTgt spid="95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uiExpand="1" build="p"/>
      <p:bldP spid="955" grpId="0"/>
      <p:bldP spid="95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2009" y="731520"/>
            <a:ext cx="7119981" cy="2925706"/>
          </a:xfrm>
          <a:prstGeom prst="rect">
            <a:avLst/>
          </a:prstGeom>
        </p:spPr>
      </p:pic>
      <p:sp>
        <p:nvSpPr>
          <p:cNvPr id="5" name="Title 2"/>
          <p:cNvSpPr>
            <a:spLocks noGrp="1"/>
          </p:cNvSpPr>
          <p:nvPr>
            <p:ph type="title"/>
          </p:nvPr>
        </p:nvSpPr>
        <p:spPr>
          <a:xfrm>
            <a:off x="869224" y="313246"/>
            <a:ext cx="7471410" cy="418274"/>
          </a:xfrm>
        </p:spPr>
        <p:txBody>
          <a:bodyPr/>
          <a:lstStyle/>
          <a:p>
            <a:r>
              <a:rPr lang="en-PH" sz="2000" dirty="0"/>
              <a:t>Research Proposal Outline</a:t>
            </a:r>
          </a:p>
        </p:txBody>
      </p:sp>
    </p:spTree>
    <p:extLst>
      <p:ext uri="{BB962C8B-B14F-4D97-AF65-F5344CB8AC3E}">
        <p14:creationId xmlns:p14="http://schemas.microsoft.com/office/powerpoint/2010/main" val="8889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9572" y="601656"/>
            <a:ext cx="7052807" cy="3651156"/>
          </a:xfrm>
          <a:prstGeom prst="rect">
            <a:avLst/>
          </a:prstGeom>
        </p:spPr>
      </p:pic>
    </p:spTree>
    <p:extLst>
      <p:ext uri="{BB962C8B-B14F-4D97-AF65-F5344CB8AC3E}">
        <p14:creationId xmlns:p14="http://schemas.microsoft.com/office/powerpoint/2010/main" val="291890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938" r="861"/>
          <a:stretch/>
        </p:blipFill>
        <p:spPr>
          <a:xfrm>
            <a:off x="1073425" y="371692"/>
            <a:ext cx="7076661" cy="4244609"/>
          </a:xfrm>
          <a:prstGeom prst="rect">
            <a:avLst/>
          </a:prstGeom>
        </p:spPr>
      </p:pic>
    </p:spTree>
    <p:extLst>
      <p:ext uri="{BB962C8B-B14F-4D97-AF65-F5344CB8AC3E}">
        <p14:creationId xmlns:p14="http://schemas.microsoft.com/office/powerpoint/2010/main" val="140097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1" b="1286"/>
          <a:stretch/>
        </p:blipFill>
        <p:spPr>
          <a:xfrm>
            <a:off x="923654" y="657850"/>
            <a:ext cx="7334015" cy="3412500"/>
          </a:xfrm>
          <a:prstGeom prst="rect">
            <a:avLst/>
          </a:prstGeom>
        </p:spPr>
      </p:pic>
    </p:spTree>
    <p:extLst>
      <p:ext uri="{BB962C8B-B14F-4D97-AF65-F5344CB8AC3E}">
        <p14:creationId xmlns:p14="http://schemas.microsoft.com/office/powerpoint/2010/main" val="354014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7523" y="658390"/>
            <a:ext cx="7267492" cy="3698071"/>
          </a:xfrm>
          <a:prstGeom prst="rect">
            <a:avLst/>
          </a:prstGeom>
        </p:spPr>
      </p:pic>
    </p:spTree>
    <p:extLst>
      <p:ext uri="{BB962C8B-B14F-4D97-AF65-F5344CB8AC3E}">
        <p14:creationId xmlns:p14="http://schemas.microsoft.com/office/powerpoint/2010/main" val="17916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5465" y="363983"/>
            <a:ext cx="7473405" cy="4010585"/>
          </a:xfrm>
          <a:prstGeom prst="rect">
            <a:avLst/>
          </a:prstGeom>
        </p:spPr>
      </p:pic>
      <p:sp>
        <p:nvSpPr>
          <p:cNvPr id="3" name="Rectangle 2"/>
          <p:cNvSpPr/>
          <p:nvPr/>
        </p:nvSpPr>
        <p:spPr>
          <a:xfrm>
            <a:off x="6439988" y="4374568"/>
            <a:ext cx="2005149" cy="230832"/>
          </a:xfrm>
          <a:prstGeom prst="rect">
            <a:avLst/>
          </a:prstGeom>
        </p:spPr>
        <p:txBody>
          <a:bodyPr wrap="square">
            <a:spAutoFit/>
          </a:bodyPr>
          <a:lstStyle/>
          <a:p>
            <a:r>
              <a:rPr lang="en-US" sz="900" dirty="0" err="1"/>
              <a:t>Samia</a:t>
            </a:r>
            <a:r>
              <a:rPr lang="en-US" sz="900" dirty="0"/>
              <a:t> A., and </a:t>
            </a:r>
            <a:r>
              <a:rPr lang="en-US" sz="900" dirty="0" err="1"/>
              <a:t>Saiful</a:t>
            </a:r>
            <a:r>
              <a:rPr lang="en-US" sz="900" dirty="0"/>
              <a:t>. A, 2016.</a:t>
            </a:r>
          </a:p>
        </p:txBody>
      </p:sp>
    </p:spTree>
    <p:extLst>
      <p:ext uri="{BB962C8B-B14F-4D97-AF65-F5344CB8AC3E}">
        <p14:creationId xmlns:p14="http://schemas.microsoft.com/office/powerpoint/2010/main" val="198126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05D459E-AA31-7141-97CB-8FFEE48D5D24}"/>
              </a:ext>
            </a:extLst>
          </p:cNvPr>
          <p:cNvSpPr>
            <a:spLocks noGrp="1"/>
          </p:cNvSpPr>
          <p:nvPr>
            <p:ph type="subTitle" idx="1"/>
          </p:nvPr>
        </p:nvSpPr>
        <p:spPr>
          <a:xfrm flipH="1">
            <a:off x="929604" y="690226"/>
            <a:ext cx="3324343" cy="392035"/>
          </a:xfrm>
        </p:spPr>
        <p:txBody>
          <a:bodyPr/>
          <a:lstStyle/>
          <a:p>
            <a:pPr marL="114300" indent="0">
              <a:buNone/>
            </a:pPr>
            <a:r>
              <a:rPr lang="en-US" sz="1400" dirty="0"/>
              <a:t>Step 5.  Writing a research proposal</a:t>
            </a:r>
          </a:p>
        </p:txBody>
      </p:sp>
      <p:sp>
        <p:nvSpPr>
          <p:cNvPr id="4" name="Google Shape;845;p34">
            <a:extLst>
              <a:ext uri="{FF2B5EF4-FFF2-40B4-BE49-F238E27FC236}">
                <a16:creationId xmlns:a16="http://schemas.microsoft.com/office/drawing/2014/main" id="{C94CC76A-E37B-3C48-A74C-8E0377E23A77}"/>
              </a:ext>
            </a:extLst>
          </p:cNvPr>
          <p:cNvSpPr txBox="1">
            <a:spLocks/>
          </p:cNvSpPr>
          <p:nvPr/>
        </p:nvSpPr>
        <p:spPr>
          <a:xfrm>
            <a:off x="728584" y="167239"/>
            <a:ext cx="7353300" cy="6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Chelsea Market"/>
              <a:buNone/>
              <a:defRPr sz="3000" b="0" i="0" u="none" strike="noStrike" cap="none">
                <a:solidFill>
                  <a:schemeClr val="accent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dk1"/>
              </a:buClr>
              <a:buSzPts val="3000"/>
              <a:buFont typeface="Amatic SC"/>
              <a:buNone/>
              <a:defRPr sz="3000" b="0" i="0" u="none" strike="noStrike" cap="none">
                <a:solidFill>
                  <a:schemeClr val="accent1"/>
                </a:solidFill>
                <a:latin typeface="Chelsea Market"/>
                <a:ea typeface="Chelsea Market"/>
                <a:cs typeface="Chelsea Market"/>
                <a:sym typeface="Chelsea Market"/>
              </a:defRPr>
            </a:lvl9pPr>
          </a:lstStyle>
          <a:p>
            <a:r>
              <a:rPr lang="en-US" i="1" dirty="0"/>
              <a:t> </a:t>
            </a:r>
            <a:r>
              <a:rPr lang="en-US" sz="2000" i="1" dirty="0"/>
              <a:t>The Eight Steps of Research Process</a:t>
            </a:r>
          </a:p>
        </p:txBody>
      </p:sp>
      <p:sp>
        <p:nvSpPr>
          <p:cNvPr id="5" name="Subtitle 1">
            <a:extLst>
              <a:ext uri="{FF2B5EF4-FFF2-40B4-BE49-F238E27FC236}">
                <a16:creationId xmlns:a16="http://schemas.microsoft.com/office/drawing/2014/main" id="{18238260-47A2-A543-81AB-05DEBE7A3131}"/>
              </a:ext>
            </a:extLst>
          </p:cNvPr>
          <p:cNvSpPr txBox="1">
            <a:spLocks/>
          </p:cNvSpPr>
          <p:nvPr/>
        </p:nvSpPr>
        <p:spPr>
          <a:xfrm flipH="1">
            <a:off x="1470763" y="997235"/>
            <a:ext cx="6418697"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tells the reader about the research problem and how you’re planning to investigate. </a:t>
            </a:r>
          </a:p>
        </p:txBody>
      </p:sp>
      <p:sp>
        <p:nvSpPr>
          <p:cNvPr id="6" name="Subtitle 1">
            <a:extLst>
              <a:ext uri="{FF2B5EF4-FFF2-40B4-BE49-F238E27FC236}">
                <a16:creationId xmlns:a16="http://schemas.microsoft.com/office/drawing/2014/main" id="{77912355-6F67-8240-84BF-0ABDE8C14FA4}"/>
              </a:ext>
            </a:extLst>
          </p:cNvPr>
          <p:cNvSpPr txBox="1">
            <a:spLocks/>
          </p:cNvSpPr>
          <p:nvPr/>
        </p:nvSpPr>
        <p:spPr>
          <a:xfrm flipH="1">
            <a:off x="929601" y="1488019"/>
            <a:ext cx="3642396" cy="323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400" dirty="0"/>
              <a:t>Step 6.  Collecting data</a:t>
            </a:r>
          </a:p>
        </p:txBody>
      </p:sp>
      <p:sp>
        <p:nvSpPr>
          <p:cNvPr id="8" name="Subtitle 1">
            <a:extLst>
              <a:ext uri="{FF2B5EF4-FFF2-40B4-BE49-F238E27FC236}">
                <a16:creationId xmlns:a16="http://schemas.microsoft.com/office/drawing/2014/main" id="{08BFF50D-FC1B-1C42-82B7-CF74DD40874C}"/>
              </a:ext>
            </a:extLst>
          </p:cNvPr>
          <p:cNvSpPr txBox="1">
            <a:spLocks/>
          </p:cNvSpPr>
          <p:nvPr/>
        </p:nvSpPr>
        <p:spPr>
          <a:xfrm flipH="1">
            <a:off x="929601" y="2135941"/>
            <a:ext cx="4539127"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400" dirty="0"/>
              <a:t>Step 7.  Processing and analysis of data</a:t>
            </a:r>
          </a:p>
        </p:txBody>
      </p:sp>
      <p:sp>
        <p:nvSpPr>
          <p:cNvPr id="10" name="Subtitle 1">
            <a:extLst>
              <a:ext uri="{FF2B5EF4-FFF2-40B4-BE49-F238E27FC236}">
                <a16:creationId xmlns:a16="http://schemas.microsoft.com/office/drawing/2014/main" id="{B9749B9E-F4C0-EC44-BE8E-1D202339C11B}"/>
              </a:ext>
            </a:extLst>
          </p:cNvPr>
          <p:cNvSpPr txBox="1">
            <a:spLocks/>
          </p:cNvSpPr>
          <p:nvPr/>
        </p:nvSpPr>
        <p:spPr>
          <a:xfrm flipH="1">
            <a:off x="1470762" y="2459391"/>
            <a:ext cx="6913446"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depends on what type of research used – qualitative or quantitative or mixed method</a:t>
            </a:r>
          </a:p>
        </p:txBody>
      </p:sp>
      <p:sp>
        <p:nvSpPr>
          <p:cNvPr id="12" name="Subtitle 1">
            <a:extLst>
              <a:ext uri="{FF2B5EF4-FFF2-40B4-BE49-F238E27FC236}">
                <a16:creationId xmlns:a16="http://schemas.microsoft.com/office/drawing/2014/main" id="{DB4667FF-FD29-D14E-A2EA-3E9E4F16C8AA}"/>
              </a:ext>
            </a:extLst>
          </p:cNvPr>
          <p:cNvSpPr txBox="1">
            <a:spLocks/>
          </p:cNvSpPr>
          <p:nvPr/>
        </p:nvSpPr>
        <p:spPr>
          <a:xfrm flipH="1">
            <a:off x="929601" y="2907848"/>
            <a:ext cx="4539127"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400" dirty="0"/>
              <a:t>Step 8.  Writing a research report</a:t>
            </a:r>
          </a:p>
        </p:txBody>
      </p:sp>
      <p:sp>
        <p:nvSpPr>
          <p:cNvPr id="14" name="Subtitle 1">
            <a:extLst>
              <a:ext uri="{FF2B5EF4-FFF2-40B4-BE49-F238E27FC236}">
                <a16:creationId xmlns:a16="http://schemas.microsoft.com/office/drawing/2014/main" id="{4217C222-86CA-E64F-9299-77789AC93AF6}"/>
              </a:ext>
            </a:extLst>
          </p:cNvPr>
          <p:cNvSpPr txBox="1">
            <a:spLocks/>
          </p:cNvSpPr>
          <p:nvPr/>
        </p:nvSpPr>
        <p:spPr>
          <a:xfrm flipH="1">
            <a:off x="1455562" y="1795623"/>
            <a:ext cx="6913446" cy="296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actual collection of data from which you will draw inferences and conclusion to your study.</a:t>
            </a:r>
          </a:p>
        </p:txBody>
      </p:sp>
      <p:sp>
        <p:nvSpPr>
          <p:cNvPr id="16" name="Subtitle 1">
            <a:extLst>
              <a:ext uri="{FF2B5EF4-FFF2-40B4-BE49-F238E27FC236}">
                <a16:creationId xmlns:a16="http://schemas.microsoft.com/office/drawing/2014/main" id="{100E7943-DB2A-BA46-9CFA-D5BD61FC2200}"/>
              </a:ext>
            </a:extLst>
          </p:cNvPr>
          <p:cNvSpPr txBox="1">
            <a:spLocks/>
          </p:cNvSpPr>
          <p:nvPr/>
        </p:nvSpPr>
        <p:spPr>
          <a:xfrm flipH="1">
            <a:off x="1470762" y="1237624"/>
            <a:ext cx="6418697"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writing the detailed operational plan for finding answers to your research problem </a:t>
            </a:r>
          </a:p>
        </p:txBody>
      </p:sp>
      <p:sp>
        <p:nvSpPr>
          <p:cNvPr id="17" name="Subtitle 1">
            <a:extLst>
              <a:ext uri="{FF2B5EF4-FFF2-40B4-BE49-F238E27FC236}">
                <a16:creationId xmlns:a16="http://schemas.microsoft.com/office/drawing/2014/main" id="{36732EBC-603A-FE4E-AA15-BB01A197D8B9}"/>
              </a:ext>
            </a:extLst>
          </p:cNvPr>
          <p:cNvSpPr txBox="1">
            <a:spLocks/>
          </p:cNvSpPr>
          <p:nvPr/>
        </p:nvSpPr>
        <p:spPr>
          <a:xfrm flipH="1">
            <a:off x="1405350" y="3219136"/>
            <a:ext cx="6913446" cy="392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dirty="0"/>
              <a:t>-  depends on what type of research used – qualitative or quantitative or mixed method</a:t>
            </a:r>
          </a:p>
        </p:txBody>
      </p:sp>
    </p:spTree>
    <p:extLst>
      <p:ext uri="{BB962C8B-B14F-4D97-AF65-F5344CB8AC3E}">
        <p14:creationId xmlns:p14="http://schemas.microsoft.com/office/powerpoint/2010/main" val="324486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p:tgtEl>
                                          <p:spTgt spid="10"/>
                                        </p:tgtEl>
                                        <p:attrNameLst>
                                          <p:attrName>ppt_y</p:attrName>
                                        </p:attrNameLst>
                                      </p:cBhvr>
                                      <p:tavLst>
                                        <p:tav tm="0">
                                          <p:val>
                                            <p:strVal val="#ppt_y+#ppt_h*1.125000"/>
                                          </p:val>
                                        </p:tav>
                                        <p:tav tm="100000">
                                          <p:val>
                                            <p:strVal val="#ppt_y"/>
                                          </p:val>
                                        </p:tav>
                                      </p:tavLst>
                                    </p:anim>
                                    <p:animEffect transition="in" filter="wipe(up)">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p:tgtEl>
                                          <p:spTgt spid="17"/>
                                        </p:tgtEl>
                                        <p:attrNameLst>
                                          <p:attrName>ppt_y</p:attrName>
                                        </p:attrNameLst>
                                      </p:cBhvr>
                                      <p:tavLst>
                                        <p:tav tm="0">
                                          <p:val>
                                            <p:strVal val="#ppt_y+#ppt_h*1.125000"/>
                                          </p:val>
                                        </p:tav>
                                        <p:tav tm="100000">
                                          <p:val>
                                            <p:strVal val="#ppt_y"/>
                                          </p:val>
                                        </p:tav>
                                      </p:tavLst>
                                    </p:anim>
                                    <p:animEffect transition="in" filter="wipe(up)">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P spid="8" grpId="0"/>
      <p:bldP spid="10" grpId="0"/>
      <p:bldP spid="12" grpId="0"/>
      <p:bldP spid="14"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956392" y="829374"/>
            <a:ext cx="7341446" cy="3974637"/>
          </a:xfrm>
        </p:spPr>
        <p:txBody>
          <a:bodyPr/>
          <a:lstStyle/>
          <a:p>
            <a:pPr marL="114300" indent="0">
              <a:buNone/>
            </a:pPr>
            <a:r>
              <a:rPr lang="en-PH" dirty="0"/>
              <a:t>Bacon-Shone,  John. (2015).  Introduction to Quantitative Research Methods. Retrieved from</a:t>
            </a:r>
          </a:p>
          <a:p>
            <a:pPr marL="114300" indent="0">
              <a:buNone/>
            </a:pPr>
            <a:r>
              <a:rPr lang="en-PH" dirty="0"/>
              <a:t>	</a:t>
            </a:r>
            <a:r>
              <a:rPr lang="en-PH" dirty="0">
                <a:hlinkClick r:id="rId2"/>
              </a:rPr>
              <a:t>http://creativecommons.org/licenses/by-nc-sa/4.0/</a:t>
            </a:r>
            <a:endParaRPr lang="en-PH" dirty="0"/>
          </a:p>
          <a:p>
            <a:pPr marL="114300" indent="0">
              <a:buNone/>
            </a:pPr>
            <a:endParaRPr lang="en-PH" dirty="0"/>
          </a:p>
          <a:p>
            <a:pPr marL="114300" indent="0">
              <a:buNone/>
            </a:pPr>
            <a:r>
              <a:rPr lang="en-US" dirty="0" err="1"/>
              <a:t>Bordens</a:t>
            </a:r>
            <a:r>
              <a:rPr lang="en-US" dirty="0"/>
              <a:t>, Kenneth and Bruce Abbott. </a:t>
            </a:r>
            <a:r>
              <a:rPr lang="en-US" i="1" dirty="0"/>
              <a:t>Research Design and Methods: A Process Approach 10</a:t>
            </a:r>
            <a:r>
              <a:rPr lang="en-US" i="1" baseline="30000" dirty="0"/>
              <a:t>th</a:t>
            </a:r>
            <a:r>
              <a:rPr lang="en-US" i="1" dirty="0"/>
              <a:t> </a:t>
            </a:r>
          </a:p>
          <a:p>
            <a:pPr marL="114300" indent="0">
              <a:buNone/>
            </a:pPr>
            <a:r>
              <a:rPr lang="en-US" i="1" dirty="0"/>
              <a:t>	edition</a:t>
            </a:r>
            <a:r>
              <a:rPr lang="en-US" dirty="0"/>
              <a:t>. New York: McGraw Hill Education, 2018. </a:t>
            </a:r>
          </a:p>
          <a:p>
            <a:pPr marL="114300" indent="0">
              <a:buNone/>
            </a:pPr>
            <a:r>
              <a:rPr lang="en-US" dirty="0"/>
              <a:t>Cohen, L, </a:t>
            </a:r>
            <a:r>
              <a:rPr lang="en-US" dirty="0" err="1"/>
              <a:t>Manion</a:t>
            </a:r>
            <a:r>
              <a:rPr lang="en-US" dirty="0"/>
              <a:t>, L. and Morrison, K</a:t>
            </a:r>
            <a:r>
              <a:rPr lang="en-US" i="1" dirty="0"/>
              <a:t>. Research Methods in Education 8</a:t>
            </a:r>
            <a:r>
              <a:rPr lang="en-US" i="1" baseline="30000" dirty="0"/>
              <a:t>th</a:t>
            </a:r>
            <a:r>
              <a:rPr lang="en-US" i="1" dirty="0"/>
              <a:t> ed</a:t>
            </a:r>
            <a:r>
              <a:rPr lang="en-US" dirty="0"/>
              <a:t>. New York: Routledge, 2018.</a:t>
            </a:r>
          </a:p>
          <a:p>
            <a:pPr marL="114300" indent="0">
              <a:buNone/>
            </a:pPr>
            <a:endParaRPr lang="en-US" dirty="0"/>
          </a:p>
          <a:p>
            <a:pPr marL="114300" indent="0">
              <a:buNone/>
            </a:pPr>
            <a:r>
              <a:rPr lang="en-PH" dirty="0"/>
              <a:t>Creswell, John.  </a:t>
            </a:r>
            <a:r>
              <a:rPr lang="en-PH" i="1" dirty="0"/>
              <a:t>Research Design</a:t>
            </a:r>
            <a:r>
              <a:rPr lang="en-PH" dirty="0"/>
              <a:t>. New York: SAGE Publications, 2015.  </a:t>
            </a:r>
          </a:p>
          <a:p>
            <a:pPr marL="114300" indent="0">
              <a:buNone/>
            </a:pPr>
            <a:endParaRPr lang="en-PH" dirty="0"/>
          </a:p>
          <a:p>
            <a:pPr marL="114300" indent="0">
              <a:buNone/>
            </a:pPr>
            <a:r>
              <a:rPr lang="en-US" dirty="0"/>
              <a:t>Dawson, Catherine. </a:t>
            </a:r>
            <a:r>
              <a:rPr lang="en-US" i="1" dirty="0"/>
              <a:t>Introduction to Research Methods. A Practical Guide for undertaking a research 	project</a:t>
            </a:r>
            <a:r>
              <a:rPr lang="en-US" dirty="0"/>
              <a:t>. United Kingdom: How to Content, 2009. </a:t>
            </a:r>
          </a:p>
          <a:p>
            <a:pPr marL="114300" indent="0">
              <a:buNone/>
            </a:pPr>
            <a:endParaRPr lang="en-US" dirty="0"/>
          </a:p>
          <a:p>
            <a:pPr marL="114300" indent="0">
              <a:buNone/>
            </a:pPr>
            <a:r>
              <a:rPr lang="en-US" dirty="0"/>
              <a:t>Heffner, Christopher  L.  Chapter 1.11 Replication. Retrieved from </a:t>
            </a:r>
            <a:r>
              <a:rPr lang="en-PH" dirty="0"/>
              <a:t>Johnson, R. Burke; Christensen, Larry 	B. (2017). </a:t>
            </a:r>
            <a:r>
              <a:rPr lang="en-PH" i="1" dirty="0"/>
              <a:t>Educational Research: Quantitative, Qualitative and Mixed Approaches</a:t>
            </a:r>
            <a:r>
              <a:rPr lang="en-PH" dirty="0"/>
              <a:t>. SAGE 	Publications. Kindle Edition.</a:t>
            </a:r>
          </a:p>
          <a:p>
            <a:pPr marL="114300" indent="0">
              <a:buNone/>
            </a:pPr>
            <a:r>
              <a:rPr lang="en-US" dirty="0"/>
              <a:t>Exemplary Mixed Methods Research Studies. Compiled by the Mixed Methods Working Group</a:t>
            </a:r>
          </a:p>
          <a:p>
            <a:pPr marL="114300" indent="0">
              <a:buNone/>
            </a:pPr>
            <a:r>
              <a:rPr lang="en-US" dirty="0"/>
              <a:t>	Funding provided by the Spencer Foundation*</a:t>
            </a:r>
          </a:p>
          <a:p>
            <a:pPr marL="114300" indent="0">
              <a:buNone/>
            </a:pPr>
            <a:endParaRPr lang="en-PH" dirty="0"/>
          </a:p>
          <a:p>
            <a:pPr marL="114300" indent="0">
              <a:buNone/>
            </a:pPr>
            <a:r>
              <a:rPr lang="en-US" dirty="0"/>
              <a:t>Kumar, </a:t>
            </a:r>
            <a:r>
              <a:rPr lang="en-US" dirty="0" err="1"/>
              <a:t>Ranjit</a:t>
            </a:r>
            <a:r>
              <a:rPr lang="en-US" dirty="0"/>
              <a:t>. </a:t>
            </a:r>
            <a:r>
              <a:rPr lang="en-US" i="1" dirty="0"/>
              <a:t>Research Methodology: Step-by-Step Guide for Beginners</a:t>
            </a:r>
            <a:r>
              <a:rPr lang="en-US" dirty="0"/>
              <a:t>. Singapore: Sage 	Publications Asia Pacific Ltd, 2011.</a:t>
            </a:r>
          </a:p>
          <a:p>
            <a:pPr marL="114300" indent="0">
              <a:buNone/>
            </a:pPr>
            <a:endParaRPr lang="en-US" dirty="0"/>
          </a:p>
          <a:p>
            <a:pPr marL="114300" indent="0">
              <a:buNone/>
            </a:pPr>
            <a:endParaRPr lang="en-PH" dirty="0"/>
          </a:p>
          <a:p>
            <a:pPr marL="114300" indent="0">
              <a:buNone/>
            </a:pPr>
            <a:endParaRPr lang="en-PH" dirty="0"/>
          </a:p>
          <a:p>
            <a:pPr marL="114300" indent="0">
              <a:buNone/>
            </a:pPr>
            <a:endParaRPr lang="en-PH" dirty="0"/>
          </a:p>
        </p:txBody>
      </p:sp>
      <p:sp>
        <p:nvSpPr>
          <p:cNvPr id="3" name="Title 2"/>
          <p:cNvSpPr>
            <a:spLocks noGrp="1"/>
          </p:cNvSpPr>
          <p:nvPr>
            <p:ph type="title"/>
          </p:nvPr>
        </p:nvSpPr>
        <p:spPr>
          <a:xfrm>
            <a:off x="881702" y="344400"/>
            <a:ext cx="7353300" cy="635100"/>
          </a:xfrm>
        </p:spPr>
        <p:txBody>
          <a:bodyPr/>
          <a:lstStyle/>
          <a:p>
            <a:r>
              <a:rPr lang="en-US" dirty="0"/>
              <a:t>References</a:t>
            </a:r>
            <a:endParaRPr lang="en-PH" dirty="0"/>
          </a:p>
        </p:txBody>
      </p:sp>
    </p:spTree>
    <p:extLst>
      <p:ext uri="{BB962C8B-B14F-4D97-AF65-F5344CB8AC3E}">
        <p14:creationId xmlns:p14="http://schemas.microsoft.com/office/powerpoint/2010/main" val="329528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1057700" y="338054"/>
            <a:ext cx="7588155" cy="4295361"/>
          </a:xfrm>
        </p:spPr>
        <p:txBody>
          <a:bodyPr/>
          <a:lstStyle/>
          <a:p>
            <a:pPr marL="114300" indent="0">
              <a:buNone/>
            </a:pPr>
            <a:endParaRPr lang="en-US" dirty="0"/>
          </a:p>
          <a:p>
            <a:pPr marL="114300" indent="0">
              <a:buNone/>
            </a:pPr>
            <a:r>
              <a:rPr lang="en-US" dirty="0"/>
              <a:t>Marin, William and </a:t>
            </a:r>
            <a:r>
              <a:rPr lang="en-US" dirty="0" err="1"/>
              <a:t>Bridgmon</a:t>
            </a:r>
            <a:r>
              <a:rPr lang="en-US" dirty="0"/>
              <a:t>, Krista. Quantitative and Statistical Research </a:t>
            </a:r>
          </a:p>
          <a:p>
            <a:pPr marL="114300" indent="0">
              <a:buNone/>
            </a:pPr>
            <a:r>
              <a:rPr lang="en-US" dirty="0"/>
              <a:t>	Method: From Hypothesis to  Results.  New York: </a:t>
            </a:r>
            <a:r>
              <a:rPr lang="en-US" dirty="0" err="1"/>
              <a:t>Jossey</a:t>
            </a:r>
            <a:r>
              <a:rPr lang="en-US" dirty="0"/>
              <a:t>-Bass, 2012. </a:t>
            </a:r>
          </a:p>
          <a:p>
            <a:pPr marL="114300" indent="0">
              <a:buNone/>
            </a:pPr>
            <a:endParaRPr lang="en-PH" dirty="0"/>
          </a:p>
          <a:p>
            <a:pPr marL="114300" indent="0">
              <a:buNone/>
            </a:pPr>
            <a:r>
              <a:rPr lang="en-PH" dirty="0"/>
              <a:t>Quantitative Research: Reliability and Validity. Retrieved from www.pdx.edu/studentaffairs/sites/ </a:t>
            </a:r>
          </a:p>
          <a:p>
            <a:pPr marL="114300" indent="0">
              <a:buNone/>
            </a:pPr>
            <a:endParaRPr lang="en-PH" dirty="0"/>
          </a:p>
          <a:p>
            <a:pPr marL="114300" indent="0">
              <a:buNone/>
            </a:pPr>
            <a:r>
              <a:rPr lang="en-PH" dirty="0" err="1"/>
              <a:t>Rovai</a:t>
            </a:r>
            <a:r>
              <a:rPr lang="en-PH" dirty="0"/>
              <a:t>, Alfred P. (2014).  </a:t>
            </a:r>
            <a:r>
              <a:rPr lang="en-PH" i="1" dirty="0"/>
              <a:t>Social Science Research Design and Statistics: A Practitioner's Guide</a:t>
            </a:r>
          </a:p>
          <a:p>
            <a:pPr marL="114300" indent="0">
              <a:buNone/>
            </a:pPr>
            <a:r>
              <a:rPr lang="en-PH" i="1" dirty="0"/>
              <a:t> 	to Research Methods and IBM SPSS Analysis </a:t>
            </a:r>
            <a:r>
              <a:rPr lang="en-PH" dirty="0"/>
              <a:t>.Chesapeake, Virginia. </a:t>
            </a:r>
            <a:r>
              <a:rPr lang="en-PH" dirty="0" err="1"/>
              <a:t>Watertree</a:t>
            </a:r>
            <a:r>
              <a:rPr lang="en-PH" dirty="0"/>
              <a:t> Press . </a:t>
            </a:r>
          </a:p>
          <a:p>
            <a:pPr marL="114300" indent="0">
              <a:buNone/>
            </a:pPr>
            <a:r>
              <a:rPr lang="en-PH" dirty="0"/>
              <a:t>	Kindle Edition. </a:t>
            </a:r>
          </a:p>
          <a:p>
            <a:pPr marL="114300" indent="0">
              <a:buNone/>
            </a:pPr>
            <a:endParaRPr lang="en-PH" dirty="0"/>
          </a:p>
          <a:p>
            <a:pPr marL="114300" indent="0">
              <a:buNone/>
            </a:pPr>
            <a:r>
              <a:rPr lang="en-US" dirty="0" err="1"/>
              <a:t>Samia</a:t>
            </a:r>
            <a:r>
              <a:rPr lang="en-US" dirty="0"/>
              <a:t> A., and </a:t>
            </a:r>
            <a:r>
              <a:rPr lang="en-US" dirty="0" err="1"/>
              <a:t>Saiful</a:t>
            </a:r>
            <a:r>
              <a:rPr lang="en-US" dirty="0"/>
              <a:t>. A. Fundamental Guideline for Writing an Academic Research Proposal and Some 	Common Mistakes  Editorial. </a:t>
            </a:r>
            <a:r>
              <a:rPr lang="en-US" i="1" dirty="0" err="1"/>
              <a:t>Updat</a:t>
            </a:r>
            <a:r>
              <a:rPr lang="en-US" i="1" dirty="0"/>
              <a:t> Dent. </a:t>
            </a:r>
            <a:r>
              <a:rPr lang="en-US" i="1" dirty="0" err="1"/>
              <a:t>Coll</a:t>
            </a:r>
            <a:r>
              <a:rPr lang="en-US" i="1" dirty="0"/>
              <a:t> .j </a:t>
            </a:r>
            <a:r>
              <a:rPr lang="en-US" dirty="0"/>
              <a:t>2016;6(2):01-05.</a:t>
            </a:r>
          </a:p>
          <a:p>
            <a:endParaRPr lang="en-PH" dirty="0"/>
          </a:p>
          <a:p>
            <a:pPr marL="114300" indent="0">
              <a:buNone/>
            </a:pPr>
            <a:r>
              <a:rPr lang="en-PH" dirty="0"/>
              <a:t>Writing Guides. Retrieved from  writing.colostate.edu/guides </a:t>
            </a:r>
          </a:p>
          <a:p>
            <a:endParaRPr lang="en-PH" dirty="0"/>
          </a:p>
          <a:p>
            <a:pPr marL="114300" indent="0">
              <a:buNone/>
            </a:pPr>
            <a:r>
              <a:rPr lang="en-PH" dirty="0"/>
              <a:t>http:/allpsych.com/</a:t>
            </a:r>
            <a:r>
              <a:rPr lang="en-PH" dirty="0" err="1"/>
              <a:t>researchmethods</a:t>
            </a:r>
            <a:r>
              <a:rPr lang="en-PH" dirty="0"/>
              <a:t>/replication </a:t>
            </a:r>
          </a:p>
          <a:p>
            <a:pPr marL="114300" indent="0">
              <a:buNone/>
            </a:pPr>
            <a:endParaRPr lang="en-PH" dirty="0"/>
          </a:p>
          <a:p>
            <a:pPr marL="114300" indent="0">
              <a:buNone/>
            </a:pPr>
            <a:r>
              <a:rPr lang="en-PH" dirty="0"/>
              <a:t>https://b-ok.asia/book/3378498/611896</a:t>
            </a:r>
          </a:p>
          <a:p>
            <a:pPr marL="114300" indent="0">
              <a:buNone/>
            </a:pPr>
            <a:endParaRPr lang="en-US" dirty="0"/>
          </a:p>
          <a:p>
            <a:pPr marL="114300" indent="0">
              <a:buNone/>
            </a:pPr>
            <a:r>
              <a:rPr lang="en-US" dirty="0"/>
              <a:t>www.Omegastatistics.com</a:t>
            </a:r>
          </a:p>
          <a:p>
            <a:pPr marL="114300" indent="0">
              <a:buNone/>
            </a:pPr>
            <a:endParaRPr lang="en-US" dirty="0"/>
          </a:p>
          <a:p>
            <a:pPr marL="114300" indent="0">
              <a:buNone/>
            </a:pPr>
            <a:r>
              <a:rPr lang="en-PH" dirty="0">
                <a:hlinkClick r:id="rId2"/>
              </a:rPr>
              <a:t>https://www.scribbr.com/research-process/research-design/</a:t>
            </a:r>
            <a:endParaRPr lang="en-PH" dirty="0"/>
          </a:p>
          <a:p>
            <a:pPr marL="114300" indent="0">
              <a:buNone/>
            </a:pPr>
            <a:endParaRPr lang="en-PH" dirty="0"/>
          </a:p>
          <a:p>
            <a:pPr marL="114300" indent="0">
              <a:buNone/>
            </a:pPr>
            <a:endParaRPr lang="en-PH" dirty="0"/>
          </a:p>
          <a:p>
            <a:pPr marL="114300" indent="0">
              <a:buNone/>
            </a:pPr>
            <a:endParaRPr lang="en-PH" dirty="0"/>
          </a:p>
          <a:p>
            <a:pPr marL="114300" indent="0">
              <a:buNone/>
            </a:pPr>
            <a:endParaRPr lang="en-PH" dirty="0"/>
          </a:p>
          <a:p>
            <a:endParaRPr lang="en-PH" dirty="0"/>
          </a:p>
        </p:txBody>
      </p:sp>
    </p:spTree>
    <p:extLst>
      <p:ext uri="{BB962C8B-B14F-4D97-AF65-F5344CB8AC3E}">
        <p14:creationId xmlns:p14="http://schemas.microsoft.com/office/powerpoint/2010/main" val="382494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989463" y="409432"/>
            <a:ext cx="7322024" cy="1801031"/>
          </a:xfrm>
        </p:spPr>
        <p:txBody>
          <a:bodyPr/>
          <a:lstStyle/>
          <a:p>
            <a:pPr marL="114300" indent="0">
              <a:buNone/>
            </a:pPr>
            <a:endParaRPr lang="en-US" dirty="0"/>
          </a:p>
          <a:p>
            <a:pPr marL="114300" indent="0">
              <a:buNone/>
            </a:pPr>
            <a:r>
              <a:rPr lang="en-PH" dirty="0">
                <a:hlinkClick r:id="rId2"/>
              </a:rPr>
              <a:t>https://www.scribbr.com/research-process/research-design/</a:t>
            </a:r>
            <a:endParaRPr lang="en-PH" dirty="0"/>
          </a:p>
          <a:p>
            <a:pPr marL="114300" indent="0">
              <a:buNone/>
            </a:pPr>
            <a:endParaRPr lang="en-US" dirty="0"/>
          </a:p>
          <a:p>
            <a:pPr marL="114300" indent="0">
              <a:buNone/>
            </a:pPr>
            <a:r>
              <a:rPr lang="en-PH" dirty="0">
                <a:hlinkClick r:id="rId3"/>
              </a:rPr>
              <a:t>https://stattrek.com/statistics/dictionary.aspx?definition=extraneous-variable</a:t>
            </a:r>
            <a:endParaRPr lang="en-PH" dirty="0"/>
          </a:p>
          <a:p>
            <a:pPr marL="114300" indent="0">
              <a:buNone/>
            </a:pPr>
            <a:endParaRPr lang="en-US" dirty="0"/>
          </a:p>
          <a:p>
            <a:pPr marL="114300" indent="0">
              <a:buNone/>
            </a:pPr>
            <a:r>
              <a:rPr lang="en-PH" dirty="0">
                <a:hlinkClick r:id="rId4"/>
              </a:rPr>
              <a:t>https://www.statisticshowto.com/extraneous-variable</a:t>
            </a:r>
            <a:endParaRPr lang="en-PH" dirty="0"/>
          </a:p>
          <a:p>
            <a:pPr marL="114300" indent="0">
              <a:buNone/>
            </a:pPr>
            <a:endParaRPr lang="en-PH" dirty="0"/>
          </a:p>
          <a:p>
            <a:pPr marL="114300" indent="0">
              <a:buNone/>
            </a:pPr>
            <a:r>
              <a:rPr lang="en-PH" dirty="0"/>
              <a:t>https://www.scribbr.com/methodology/qualitative-quantitative-research/</a:t>
            </a:r>
          </a:p>
          <a:p>
            <a:pPr marL="114300" indent="0">
              <a:buNone/>
            </a:pPr>
            <a:endParaRPr lang="en-PH" dirty="0"/>
          </a:p>
          <a:p>
            <a:pPr marL="114300" indent="0">
              <a:buNone/>
            </a:pPr>
            <a:endParaRPr lang="en-PH" dirty="0"/>
          </a:p>
          <a:p>
            <a:pPr marL="114300" indent="0">
              <a:buNone/>
            </a:pPr>
            <a:endParaRPr lang="en-PH" dirty="0"/>
          </a:p>
          <a:p>
            <a:pPr marL="114300" indent="0">
              <a:buNone/>
            </a:pPr>
            <a:endParaRPr lang="en-PH" dirty="0"/>
          </a:p>
          <a:p>
            <a:endParaRPr lang="en-PH" dirty="0"/>
          </a:p>
        </p:txBody>
      </p:sp>
    </p:spTree>
    <p:extLst>
      <p:ext uri="{BB962C8B-B14F-4D97-AF65-F5344CB8AC3E}">
        <p14:creationId xmlns:p14="http://schemas.microsoft.com/office/powerpoint/2010/main" val="204605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8652" y="1927425"/>
            <a:ext cx="7353300" cy="635100"/>
          </a:xfrm>
        </p:spPr>
        <p:txBody>
          <a:bodyPr/>
          <a:lstStyle/>
          <a:p>
            <a:r>
              <a:rPr lang="en-US" sz="4800" dirty="0"/>
              <a:t>Thank You!</a:t>
            </a:r>
            <a:endParaRPr lang="en-PH" sz="4800" dirty="0"/>
          </a:p>
        </p:txBody>
      </p:sp>
    </p:spTree>
    <p:extLst>
      <p:ext uri="{BB962C8B-B14F-4D97-AF65-F5344CB8AC3E}">
        <p14:creationId xmlns:p14="http://schemas.microsoft.com/office/powerpoint/2010/main" val="429452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1562112" y="1691681"/>
            <a:ext cx="1756966" cy="1631964"/>
          </a:xfrm>
        </p:spPr>
        <p:txBody>
          <a:bodyPr/>
          <a:lstStyle/>
          <a:p>
            <a:pPr marL="114300" indent="0" algn="ctr">
              <a:buNone/>
            </a:pPr>
            <a:r>
              <a:rPr lang="en-US" sz="1800" dirty="0"/>
              <a:t>People</a:t>
            </a:r>
          </a:p>
          <a:p>
            <a:pPr marL="114300" indent="0">
              <a:buNone/>
            </a:pPr>
            <a:endParaRPr lang="en-PH" sz="1800" dirty="0"/>
          </a:p>
          <a:p>
            <a:pPr>
              <a:buFontTx/>
              <a:buChar char="-"/>
            </a:pPr>
            <a:r>
              <a:rPr lang="en-US" sz="1400" dirty="0"/>
              <a:t>individuals</a:t>
            </a:r>
          </a:p>
          <a:p>
            <a:pPr>
              <a:buFontTx/>
              <a:buChar char="-"/>
            </a:pPr>
            <a:r>
              <a:rPr lang="en-US" sz="1400" dirty="0"/>
              <a:t>organizations</a:t>
            </a:r>
          </a:p>
          <a:p>
            <a:pPr>
              <a:buFontTx/>
              <a:buChar char="-"/>
            </a:pPr>
            <a:r>
              <a:rPr lang="en-US" sz="1400" dirty="0"/>
              <a:t>groups</a:t>
            </a:r>
          </a:p>
          <a:p>
            <a:pPr>
              <a:buFontTx/>
              <a:buChar char="-"/>
            </a:pPr>
            <a:r>
              <a:rPr lang="en-US" sz="1400" dirty="0"/>
              <a:t>communities</a:t>
            </a:r>
          </a:p>
        </p:txBody>
      </p:sp>
      <p:sp>
        <p:nvSpPr>
          <p:cNvPr id="3" name="Title 2"/>
          <p:cNvSpPr>
            <a:spLocks noGrp="1"/>
          </p:cNvSpPr>
          <p:nvPr>
            <p:ph type="title"/>
          </p:nvPr>
        </p:nvSpPr>
        <p:spPr>
          <a:xfrm>
            <a:off x="895350" y="494411"/>
            <a:ext cx="7455658" cy="1054610"/>
          </a:xfrm>
        </p:spPr>
        <p:txBody>
          <a:bodyPr/>
          <a:lstStyle/>
          <a:p>
            <a:r>
              <a:rPr lang="en-US" dirty="0"/>
              <a:t>Sources of Research Topics/Ideas</a:t>
            </a:r>
            <a:br>
              <a:rPr lang="en-US" dirty="0"/>
            </a:br>
            <a:r>
              <a:rPr lang="en-US" dirty="0"/>
              <a:t>- the  </a:t>
            </a:r>
            <a:r>
              <a:rPr lang="en-US" b="1" dirty="0"/>
              <a:t>4P’s</a:t>
            </a:r>
            <a:endParaRPr lang="en-PH" b="1" dirty="0"/>
          </a:p>
        </p:txBody>
      </p:sp>
      <p:sp>
        <p:nvSpPr>
          <p:cNvPr id="4" name="Subtitle 1"/>
          <p:cNvSpPr txBox="1">
            <a:spLocks/>
          </p:cNvSpPr>
          <p:nvPr/>
        </p:nvSpPr>
        <p:spPr>
          <a:xfrm flipH="1">
            <a:off x="3142436" y="1699631"/>
            <a:ext cx="1595739" cy="168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ctr">
              <a:buFont typeface="Signika Negative Light"/>
              <a:buNone/>
            </a:pPr>
            <a:r>
              <a:rPr lang="en-US" sz="1800" dirty="0"/>
              <a:t>Problem</a:t>
            </a:r>
          </a:p>
          <a:p>
            <a:pPr marL="114300" indent="0">
              <a:buFont typeface="Signika Negative Light"/>
              <a:buNone/>
            </a:pPr>
            <a:endParaRPr lang="en-US" sz="1800" dirty="0"/>
          </a:p>
          <a:p>
            <a:pPr marL="269875" indent="0">
              <a:buFont typeface="Signika Negative Light"/>
              <a:buNone/>
            </a:pPr>
            <a:r>
              <a:rPr lang="en-US" sz="1400" dirty="0"/>
              <a:t> - issues situations, conditions,</a:t>
            </a:r>
          </a:p>
          <a:p>
            <a:pPr marL="269875" indent="0">
              <a:buFont typeface="Signika Negative Light"/>
              <a:buNone/>
            </a:pPr>
            <a:r>
              <a:rPr lang="en-US" sz="1400" dirty="0"/>
              <a:t>concerns etc.</a:t>
            </a:r>
            <a:endParaRPr lang="en-PH" sz="1400" dirty="0"/>
          </a:p>
        </p:txBody>
      </p:sp>
      <p:sp>
        <p:nvSpPr>
          <p:cNvPr id="5" name="Subtitle 1"/>
          <p:cNvSpPr txBox="1">
            <a:spLocks/>
          </p:cNvSpPr>
          <p:nvPr/>
        </p:nvSpPr>
        <p:spPr>
          <a:xfrm flipH="1">
            <a:off x="4444453" y="1691682"/>
            <a:ext cx="1595739" cy="168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ctr">
              <a:buFont typeface="Signika Negative Light"/>
              <a:buNone/>
            </a:pPr>
            <a:r>
              <a:rPr lang="en-US" sz="1800" dirty="0"/>
              <a:t>Program</a:t>
            </a:r>
          </a:p>
          <a:p>
            <a:pPr marL="114300" indent="0" algn="ctr">
              <a:buFont typeface="Signika Negative Light"/>
              <a:buNone/>
            </a:pPr>
            <a:endParaRPr lang="en-US" sz="1800" dirty="0"/>
          </a:p>
          <a:p>
            <a:pPr marL="269875" indent="0">
              <a:buFont typeface="Signika Negative Light"/>
              <a:buNone/>
            </a:pPr>
            <a:r>
              <a:rPr lang="en-US" sz="1400" dirty="0"/>
              <a:t> - contents,    structures, outcomes, attributes, satisfaction</a:t>
            </a:r>
            <a:endParaRPr lang="en-PH" sz="1400" dirty="0"/>
          </a:p>
        </p:txBody>
      </p:sp>
      <p:sp>
        <p:nvSpPr>
          <p:cNvPr id="6" name="Subtitle 1"/>
          <p:cNvSpPr txBox="1">
            <a:spLocks/>
          </p:cNvSpPr>
          <p:nvPr/>
        </p:nvSpPr>
        <p:spPr>
          <a:xfrm flipH="1">
            <a:off x="5968633" y="1707586"/>
            <a:ext cx="1719991" cy="16886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800" dirty="0"/>
              <a:t>Phenomenon</a:t>
            </a:r>
          </a:p>
          <a:p>
            <a:pPr marL="114300" indent="0">
              <a:buFont typeface="Signika Negative Light"/>
              <a:buNone/>
            </a:pPr>
            <a:endParaRPr lang="en-US" sz="1800" dirty="0"/>
          </a:p>
          <a:p>
            <a:pPr marL="114300" indent="0">
              <a:buFont typeface="Signika Negative Light"/>
              <a:buNone/>
            </a:pPr>
            <a:r>
              <a:rPr lang="en-US" sz="1800" dirty="0"/>
              <a:t>- </a:t>
            </a:r>
            <a:r>
              <a:rPr lang="en-US" sz="1400" dirty="0"/>
              <a:t>phenomenon itself, cause and effect, relationships</a:t>
            </a:r>
            <a:endParaRPr lang="en-PH" sz="1800" dirty="0"/>
          </a:p>
        </p:txBody>
      </p:sp>
      <p:grpSp>
        <p:nvGrpSpPr>
          <p:cNvPr id="9" name="Group 8">
            <a:extLst>
              <a:ext uri="{FF2B5EF4-FFF2-40B4-BE49-F238E27FC236}">
                <a16:creationId xmlns:a16="http://schemas.microsoft.com/office/drawing/2014/main" id="{E6271CF0-A063-4D36-9CD8-6332275919B4}"/>
              </a:ext>
            </a:extLst>
          </p:cNvPr>
          <p:cNvGrpSpPr/>
          <p:nvPr/>
        </p:nvGrpSpPr>
        <p:grpSpPr>
          <a:xfrm>
            <a:off x="965761" y="3859314"/>
            <a:ext cx="7245936" cy="558329"/>
            <a:chOff x="965761" y="3859314"/>
            <a:chExt cx="7245936" cy="558329"/>
          </a:xfrm>
        </p:grpSpPr>
        <p:sp>
          <p:nvSpPr>
            <p:cNvPr id="7" name="Subtitle 1"/>
            <p:cNvSpPr txBox="1">
              <a:spLocks/>
            </p:cNvSpPr>
            <p:nvPr/>
          </p:nvSpPr>
          <p:spPr>
            <a:xfrm flipH="1">
              <a:off x="6830330" y="4091189"/>
              <a:ext cx="1381367" cy="3264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900" dirty="0"/>
                <a:t>R. Kumar, 2011</a:t>
              </a:r>
            </a:p>
            <a:p>
              <a:pPr marL="114300" indent="0">
                <a:buFont typeface="Signika Negative Light"/>
                <a:buNone/>
              </a:pPr>
              <a:endParaRPr lang="en-US" sz="1800" dirty="0"/>
            </a:p>
            <a:p>
              <a:pPr marL="114300" indent="0">
                <a:buFont typeface="Signika Negative Light"/>
                <a:buNone/>
              </a:pPr>
              <a:endParaRPr lang="en-PH" sz="1400" dirty="0"/>
            </a:p>
          </p:txBody>
        </p:sp>
        <p:sp>
          <p:nvSpPr>
            <p:cNvPr id="8" name="Subtitle 1"/>
            <p:cNvSpPr txBox="1">
              <a:spLocks/>
            </p:cNvSpPr>
            <p:nvPr/>
          </p:nvSpPr>
          <p:spPr>
            <a:xfrm flipH="1">
              <a:off x="965761" y="3859314"/>
              <a:ext cx="4993568" cy="463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Signika Negative Light"/>
                <a:buChar char="●"/>
                <a:defRPr sz="115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l" rtl="0">
                <a:lnSpc>
                  <a:spcPct val="100000"/>
                </a:lnSpc>
                <a:spcBef>
                  <a:spcPts val="0"/>
                </a:spcBef>
                <a:spcAft>
                  <a:spcPts val="0"/>
                </a:spcAft>
                <a:buClr>
                  <a:schemeClr val="dk1"/>
                </a:buClr>
                <a:buSzPts val="1200"/>
                <a:buFont typeface="Roboto Condensed Light"/>
                <a:buChar char="●"/>
                <a:defRPr sz="115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Roboto Condensed Light"/>
                <a:buChar char="■"/>
                <a:defRPr sz="1200" b="0" i="0" u="none" strike="noStrike" cap="none">
                  <a:solidFill>
                    <a:schemeClr val="dk1"/>
                  </a:solidFill>
                  <a:latin typeface="Signika Negative Light"/>
                  <a:ea typeface="Signika Negative Light"/>
                  <a:cs typeface="Signika Negative Light"/>
                  <a:sym typeface="Signika Negative Light"/>
                </a:defRPr>
              </a:lvl9pPr>
            </a:lstStyle>
            <a:p>
              <a:pPr marL="114300" indent="0">
                <a:buFont typeface="Signika Negative Light"/>
                <a:buNone/>
              </a:pPr>
              <a:r>
                <a:rPr lang="en-US" sz="1200" b="1" dirty="0"/>
                <a:t>Note</a:t>
              </a:r>
              <a:r>
                <a:rPr lang="en-US" sz="1200" dirty="0"/>
                <a:t>: Can be a combination of at least 2 p’s</a:t>
              </a:r>
            </a:p>
            <a:p>
              <a:pPr marL="114300" indent="0">
                <a:buFont typeface="Signika Negative Light"/>
                <a:buNone/>
              </a:pPr>
              <a:endParaRPr lang="en-PH" sz="1800" dirty="0"/>
            </a:p>
          </p:txBody>
        </p:sp>
      </p:grpSp>
    </p:spTree>
    <p:extLst>
      <p:ext uri="{BB962C8B-B14F-4D97-AF65-F5344CB8AC3E}">
        <p14:creationId xmlns:p14="http://schemas.microsoft.com/office/powerpoint/2010/main" val="33797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additive="base">
                                        <p:cTn id="2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1713906" y="1470273"/>
            <a:ext cx="6384075" cy="2947370"/>
          </a:xfrm>
        </p:spPr>
        <p:txBody>
          <a:bodyPr/>
          <a:lstStyle/>
          <a:p>
            <a:pPr marL="114300" indent="0">
              <a:buNone/>
            </a:pPr>
            <a:endParaRPr lang="en-US" sz="1400" dirty="0"/>
          </a:p>
          <a:p>
            <a:pPr marL="114300" indent="0">
              <a:buNone/>
            </a:pPr>
            <a:endParaRPr lang="en-US" sz="1400" dirty="0"/>
          </a:p>
          <a:p>
            <a:pPr marL="114300" indent="0">
              <a:buNone/>
            </a:pPr>
            <a:endParaRPr lang="en-US" sz="1800" dirty="0"/>
          </a:p>
          <a:p>
            <a:pPr marL="114300" indent="0">
              <a:buNone/>
            </a:pPr>
            <a:r>
              <a:rPr lang="en-US" sz="1800" dirty="0"/>
              <a:t>The emotional and mental health of the head of the family </a:t>
            </a:r>
          </a:p>
          <a:p>
            <a:pPr marL="114300" indent="0">
              <a:buNone/>
            </a:pPr>
            <a:endParaRPr lang="en-US" sz="1800" dirty="0"/>
          </a:p>
          <a:p>
            <a:pPr marL="114300" indent="0">
              <a:buNone/>
            </a:pPr>
            <a:endParaRPr lang="en-US" sz="1800" dirty="0"/>
          </a:p>
          <a:p>
            <a:pPr marL="114300" indent="0">
              <a:buNone/>
            </a:pPr>
            <a:r>
              <a:rPr lang="en-US" sz="1800" dirty="0"/>
              <a:t>                    in the time of pandemic</a:t>
            </a:r>
          </a:p>
          <a:p>
            <a:pPr marL="114300" indent="0">
              <a:buNone/>
            </a:pPr>
            <a:endParaRPr lang="en-US" sz="1400" dirty="0"/>
          </a:p>
          <a:p>
            <a:pPr marL="114300" indent="0">
              <a:buNone/>
            </a:pPr>
            <a:endParaRPr lang="en-US" sz="1400" dirty="0"/>
          </a:p>
        </p:txBody>
      </p:sp>
      <p:sp>
        <p:nvSpPr>
          <p:cNvPr id="25" name="Oval 24"/>
          <p:cNvSpPr/>
          <p:nvPr/>
        </p:nvSpPr>
        <p:spPr>
          <a:xfrm>
            <a:off x="2333768" y="2080140"/>
            <a:ext cx="2721224" cy="6543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Oval 18"/>
          <p:cNvSpPr/>
          <p:nvPr/>
        </p:nvSpPr>
        <p:spPr>
          <a:xfrm>
            <a:off x="4248407" y="3064742"/>
            <a:ext cx="1003532" cy="401782"/>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PH">
              <a:solidFill>
                <a:srgbClr val="C00000"/>
              </a:solidFill>
            </a:endParaRPr>
          </a:p>
        </p:txBody>
      </p:sp>
      <p:sp>
        <p:nvSpPr>
          <p:cNvPr id="11" name="Oval 10"/>
          <p:cNvSpPr/>
          <p:nvPr/>
        </p:nvSpPr>
        <p:spPr>
          <a:xfrm>
            <a:off x="5631765" y="2159965"/>
            <a:ext cx="1847557" cy="487701"/>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p:cNvSpPr>
            <a:spLocks noGrp="1"/>
          </p:cNvSpPr>
          <p:nvPr>
            <p:ph type="title"/>
          </p:nvPr>
        </p:nvSpPr>
        <p:spPr>
          <a:xfrm>
            <a:off x="895350" y="494411"/>
            <a:ext cx="7455658" cy="1054610"/>
          </a:xfrm>
        </p:spPr>
        <p:txBody>
          <a:bodyPr/>
          <a:lstStyle/>
          <a:p>
            <a:r>
              <a:rPr lang="en-US" dirty="0"/>
              <a:t>Sources of Research Topics/Ideas</a:t>
            </a:r>
            <a:br>
              <a:rPr lang="en-US" dirty="0"/>
            </a:br>
            <a:r>
              <a:rPr lang="en-US" dirty="0"/>
              <a:t>- the  4P’s</a:t>
            </a:r>
            <a:endParaRPr lang="en-PH" dirty="0"/>
          </a:p>
        </p:txBody>
      </p:sp>
      <p:cxnSp>
        <p:nvCxnSpPr>
          <p:cNvPr id="13" name="Straight Arrow Connector 12"/>
          <p:cNvCxnSpPr/>
          <p:nvPr/>
        </p:nvCxnSpPr>
        <p:spPr>
          <a:xfrm flipH="1">
            <a:off x="6923808" y="1882874"/>
            <a:ext cx="228600" cy="2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23808" y="1606558"/>
            <a:ext cx="727274" cy="307777"/>
          </a:xfrm>
          <a:prstGeom prst="rect">
            <a:avLst/>
          </a:prstGeom>
          <a:noFill/>
        </p:spPr>
        <p:txBody>
          <a:bodyPr wrap="square" rtlCol="0">
            <a:spAutoFit/>
          </a:bodyPr>
          <a:lstStyle/>
          <a:p>
            <a:r>
              <a:rPr lang="en-US" dirty="0">
                <a:solidFill>
                  <a:schemeClr val="accent6"/>
                </a:solidFill>
              </a:rPr>
              <a:t>people</a:t>
            </a:r>
            <a:endParaRPr lang="en-PH" dirty="0">
              <a:solidFill>
                <a:schemeClr val="accent6"/>
              </a:solidFill>
            </a:endParaRPr>
          </a:p>
        </p:txBody>
      </p:sp>
      <p:cxnSp>
        <p:nvCxnSpPr>
          <p:cNvPr id="20" name="Straight Arrow Connector 19"/>
          <p:cNvCxnSpPr/>
          <p:nvPr/>
        </p:nvCxnSpPr>
        <p:spPr>
          <a:xfrm flipH="1" flipV="1">
            <a:off x="5147053" y="3485067"/>
            <a:ext cx="138545" cy="281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99755" y="3729711"/>
            <a:ext cx="1239891" cy="307777"/>
          </a:xfrm>
          <a:prstGeom prst="rect">
            <a:avLst/>
          </a:prstGeom>
          <a:noFill/>
        </p:spPr>
        <p:txBody>
          <a:bodyPr wrap="square" rtlCol="0">
            <a:spAutoFit/>
          </a:bodyPr>
          <a:lstStyle/>
          <a:p>
            <a:r>
              <a:rPr lang="en-US" dirty="0">
                <a:solidFill>
                  <a:schemeClr val="accent6"/>
                </a:solidFill>
              </a:rPr>
              <a:t>phenomenon</a:t>
            </a:r>
            <a:endParaRPr lang="en-PH" dirty="0">
              <a:solidFill>
                <a:schemeClr val="accent6"/>
              </a:solidFill>
            </a:endParaRPr>
          </a:p>
        </p:txBody>
      </p:sp>
      <p:cxnSp>
        <p:nvCxnSpPr>
          <p:cNvPr id="26" name="Straight Arrow Connector 25"/>
          <p:cNvCxnSpPr/>
          <p:nvPr/>
        </p:nvCxnSpPr>
        <p:spPr>
          <a:xfrm>
            <a:off x="3183080" y="1732311"/>
            <a:ext cx="315193" cy="255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150616" y="1470273"/>
            <a:ext cx="1936476" cy="307777"/>
          </a:xfrm>
          <a:prstGeom prst="rect">
            <a:avLst/>
          </a:prstGeom>
          <a:noFill/>
        </p:spPr>
        <p:txBody>
          <a:bodyPr wrap="square" rtlCol="0">
            <a:spAutoFit/>
          </a:bodyPr>
          <a:lstStyle/>
          <a:p>
            <a:r>
              <a:rPr lang="en-US" dirty="0">
                <a:solidFill>
                  <a:schemeClr val="accent6"/>
                </a:solidFill>
              </a:rPr>
              <a:t>problem and program</a:t>
            </a:r>
            <a:endParaRPr lang="en-PH" dirty="0">
              <a:solidFill>
                <a:schemeClr val="accent6"/>
              </a:solidFill>
            </a:endParaRPr>
          </a:p>
        </p:txBody>
      </p:sp>
    </p:spTree>
    <p:extLst>
      <p:ext uri="{BB962C8B-B14F-4D97-AF65-F5344CB8AC3E}">
        <p14:creationId xmlns:p14="http://schemas.microsoft.com/office/powerpoint/2010/main" val="315354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barn(inVertical)">
                                      <p:cBhvr>
                                        <p:cTn id="10" dur="500"/>
                                        <p:tgtEl>
                                          <p:spTgt spid="2">
                                            <p:txEl>
                                              <p:pRg st="6" end="6"/>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par>
                                <p:cTn id="32" presetID="16" presetClass="entr" presetSubtype="21"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inVertical)">
                                      <p:cBhvr>
                                        <p:cTn id="34" dur="500"/>
                                        <p:tgtEl>
                                          <p:spTgt spid="2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5" grpId="0" animBg="1"/>
      <p:bldP spid="19" grpId="0" animBg="1"/>
      <p:bldP spid="11" grpId="0" animBg="1"/>
      <p:bldP spid="18" grpId="0"/>
      <p:bldP spid="24"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Problem – </a:t>
            </a:r>
            <a:r>
              <a:rPr lang="en" sz="2400" dirty="0"/>
              <a:t>Ideas for new studies</a:t>
            </a:r>
            <a:endParaRPr sz="2400" dirty="0"/>
          </a:p>
        </p:txBody>
      </p:sp>
      <p:sp>
        <p:nvSpPr>
          <p:cNvPr id="953" name="Google Shape;953;p45"/>
          <p:cNvSpPr txBox="1">
            <a:spLocks noGrp="1"/>
          </p:cNvSpPr>
          <p:nvPr>
            <p:ph type="ctrTitle" idx="2"/>
          </p:nvPr>
        </p:nvSpPr>
        <p:spPr>
          <a:xfrm flipH="1">
            <a:off x="1087856" y="1304045"/>
            <a:ext cx="1817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a:t>
            </a:r>
            <a:endParaRPr dirty="0"/>
          </a:p>
        </p:txBody>
      </p:sp>
      <p:sp>
        <p:nvSpPr>
          <p:cNvPr id="954" name="Google Shape;954;p45"/>
          <p:cNvSpPr txBox="1">
            <a:spLocks noGrp="1"/>
          </p:cNvSpPr>
          <p:nvPr>
            <p:ph type="subTitle" idx="3"/>
          </p:nvPr>
        </p:nvSpPr>
        <p:spPr>
          <a:xfrm flipH="1">
            <a:off x="912927" y="1700709"/>
            <a:ext cx="2110052" cy="420219"/>
          </a:xfrm>
          <a:prstGeom prst="rect">
            <a:avLst/>
          </a:prstGeom>
        </p:spPr>
        <p:txBody>
          <a:bodyPr spcFirstLastPara="1" wrap="square" lIns="91425" tIns="91425" rIns="91425" bIns="91425" anchor="t" anchorCtr="0">
            <a:noAutofit/>
          </a:bodyPr>
          <a:lstStyle/>
          <a:p>
            <a:pPr marL="0" lvl="0" indent="0"/>
            <a:r>
              <a:rPr lang="en-PH" dirty="0"/>
              <a:t>Replication</a:t>
            </a:r>
          </a:p>
          <a:p>
            <a:pPr marL="0" lvl="0" indent="0" algn="ctr" rtl="0">
              <a:spcBef>
                <a:spcPts val="0"/>
              </a:spcBef>
              <a:spcAft>
                <a:spcPts val="0"/>
              </a:spcAft>
              <a:buNone/>
            </a:pPr>
            <a:endParaRPr dirty="0"/>
          </a:p>
        </p:txBody>
      </p:sp>
      <p:sp>
        <p:nvSpPr>
          <p:cNvPr id="955" name="Google Shape;955;p45"/>
          <p:cNvSpPr txBox="1">
            <a:spLocks noGrp="1"/>
          </p:cNvSpPr>
          <p:nvPr>
            <p:ph type="ctrTitle"/>
          </p:nvPr>
        </p:nvSpPr>
        <p:spPr>
          <a:xfrm flipH="1">
            <a:off x="5002216" y="1251172"/>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Rationale</a:t>
            </a:r>
            <a:endParaRPr dirty="0"/>
          </a:p>
        </p:txBody>
      </p:sp>
      <p:sp>
        <p:nvSpPr>
          <p:cNvPr id="956" name="Google Shape;956;p45"/>
          <p:cNvSpPr txBox="1">
            <a:spLocks noGrp="1"/>
          </p:cNvSpPr>
          <p:nvPr>
            <p:ph type="subTitle" idx="1"/>
          </p:nvPr>
        </p:nvSpPr>
        <p:spPr>
          <a:xfrm flipH="1">
            <a:off x="4433974" y="1503362"/>
            <a:ext cx="2466301" cy="842525"/>
          </a:xfrm>
          <a:prstGeom prst="rect">
            <a:avLst/>
          </a:prstGeom>
        </p:spPr>
        <p:txBody>
          <a:bodyPr spcFirstLastPara="1" wrap="square" lIns="91425" tIns="91425" rIns="91425" bIns="91425" anchor="t" anchorCtr="0">
            <a:noAutofit/>
          </a:bodyPr>
          <a:lstStyle/>
          <a:p>
            <a:pPr marL="0" lvl="0" indent="0" algn="l"/>
            <a:r>
              <a:rPr lang="en-US" sz="1200" dirty="0"/>
              <a:t>Author’s results have significant  </a:t>
            </a:r>
          </a:p>
          <a:p>
            <a:pPr marL="0" lvl="0" indent="0" algn="l"/>
            <a:r>
              <a:rPr lang="en-US" sz="1200" dirty="0"/>
              <a:t>importance and can be verified with different people/subject, that is why it is replicated or repeated.</a:t>
            </a:r>
            <a:endParaRPr sz="1200" dirty="0"/>
          </a:p>
        </p:txBody>
      </p:sp>
      <p:sp>
        <p:nvSpPr>
          <p:cNvPr id="24" name="Google Shape;954;p45"/>
          <p:cNvSpPr txBox="1">
            <a:spLocks/>
          </p:cNvSpPr>
          <p:nvPr/>
        </p:nvSpPr>
        <p:spPr>
          <a:xfrm flipH="1">
            <a:off x="868211" y="2636804"/>
            <a:ext cx="2110052" cy="4202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r>
              <a:rPr lang="en-US" dirty="0"/>
              <a:t>Extension</a:t>
            </a:r>
            <a:endParaRPr lang="en-PH" dirty="0"/>
          </a:p>
        </p:txBody>
      </p:sp>
      <p:sp>
        <p:nvSpPr>
          <p:cNvPr id="25" name="Google Shape;956;p45"/>
          <p:cNvSpPr txBox="1">
            <a:spLocks/>
          </p:cNvSpPr>
          <p:nvPr/>
        </p:nvSpPr>
        <p:spPr>
          <a:xfrm flipH="1">
            <a:off x="4421383" y="2598077"/>
            <a:ext cx="2466301" cy="1749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Extended because variable/s has  been excluded; examine for theoretical significance, or better measurement or didn’t conduct the appropriate analysis, etc. Can  extend by conducting a similar study which will lead to the improvement of the research literature.</a:t>
            </a:r>
          </a:p>
        </p:txBody>
      </p:sp>
    </p:spTree>
    <p:extLst>
      <p:ext uri="{BB962C8B-B14F-4D97-AF65-F5344CB8AC3E}">
        <p14:creationId xmlns:p14="http://schemas.microsoft.com/office/powerpoint/2010/main" val="206533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55"/>
                                        </p:tgtEl>
                                        <p:attrNameLst>
                                          <p:attrName>style.visibility</p:attrName>
                                        </p:attrNameLst>
                                      </p:cBhvr>
                                      <p:to>
                                        <p:strVal val="visible"/>
                                      </p:to>
                                    </p:set>
                                    <p:animEffect transition="in" filter="wipe(down)">
                                      <p:cBhvr>
                                        <p:cTn id="17" dur="500"/>
                                        <p:tgtEl>
                                          <p:spTgt spid="95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54">
                                            <p:txEl>
                                              <p:pRg st="0" end="0"/>
                                            </p:txEl>
                                          </p:spTgt>
                                        </p:tgtEl>
                                        <p:attrNameLst>
                                          <p:attrName>style.visibility</p:attrName>
                                        </p:attrNameLst>
                                      </p:cBhvr>
                                      <p:to>
                                        <p:strVal val="visible"/>
                                      </p:to>
                                    </p:set>
                                    <p:animEffect transition="in" filter="fade">
                                      <p:cBhvr>
                                        <p:cTn id="22" dur="1000"/>
                                        <p:tgtEl>
                                          <p:spTgt spid="954">
                                            <p:txEl>
                                              <p:pRg st="0" end="0"/>
                                            </p:txEl>
                                          </p:spTgt>
                                        </p:tgtEl>
                                      </p:cBhvr>
                                    </p:animEffect>
                                    <p:anim calcmode="lin" valueType="num">
                                      <p:cBhvr>
                                        <p:cTn id="23"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9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56">
                                            <p:txEl>
                                              <p:pRg st="0" end="0"/>
                                            </p:txEl>
                                          </p:spTgt>
                                        </p:tgtEl>
                                        <p:attrNameLst>
                                          <p:attrName>style.visibility</p:attrName>
                                        </p:attrNameLst>
                                      </p:cBhvr>
                                      <p:to>
                                        <p:strVal val="visible"/>
                                      </p:to>
                                    </p:set>
                                    <p:animEffect transition="in" filter="fade">
                                      <p:cBhvr>
                                        <p:cTn id="29" dur="1000"/>
                                        <p:tgtEl>
                                          <p:spTgt spid="956">
                                            <p:txEl>
                                              <p:pRg st="0" end="0"/>
                                            </p:txEl>
                                          </p:spTgt>
                                        </p:tgtEl>
                                      </p:cBhvr>
                                    </p:animEffect>
                                    <p:anim calcmode="lin" valueType="num">
                                      <p:cBhvr>
                                        <p:cTn id="30"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956">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56">
                                            <p:txEl>
                                              <p:pRg st="1" end="1"/>
                                            </p:txEl>
                                          </p:spTgt>
                                        </p:tgtEl>
                                        <p:attrNameLst>
                                          <p:attrName>style.visibility</p:attrName>
                                        </p:attrNameLst>
                                      </p:cBhvr>
                                      <p:to>
                                        <p:strVal val="visible"/>
                                      </p:to>
                                    </p:set>
                                    <p:animEffect transition="in" filter="fade">
                                      <p:cBhvr>
                                        <p:cTn id="34" dur="1000"/>
                                        <p:tgtEl>
                                          <p:spTgt spid="956">
                                            <p:txEl>
                                              <p:pRg st="1" end="1"/>
                                            </p:txEl>
                                          </p:spTgt>
                                        </p:tgtEl>
                                      </p:cBhvr>
                                    </p:animEffect>
                                    <p:anim calcmode="lin" valueType="num">
                                      <p:cBhvr>
                                        <p:cTn id="35" dur="1000" fill="hold"/>
                                        <p:tgtEl>
                                          <p:spTgt spid="95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9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build="p"/>
      <p:bldP spid="955" grpId="0"/>
      <p:bldP spid="956" grpId="0" uiExpand="1" build="p"/>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4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Problem – </a:t>
            </a:r>
            <a:r>
              <a:rPr lang="en" sz="2400" dirty="0"/>
              <a:t>Ideas for new studies</a:t>
            </a:r>
            <a:endParaRPr sz="2400" dirty="0"/>
          </a:p>
        </p:txBody>
      </p:sp>
      <p:sp>
        <p:nvSpPr>
          <p:cNvPr id="953" name="Google Shape;953;p45"/>
          <p:cNvSpPr txBox="1">
            <a:spLocks noGrp="1"/>
          </p:cNvSpPr>
          <p:nvPr>
            <p:ph type="ctrTitle" idx="2"/>
          </p:nvPr>
        </p:nvSpPr>
        <p:spPr>
          <a:xfrm flipH="1">
            <a:off x="1229173" y="1254167"/>
            <a:ext cx="1817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a:t>
            </a:r>
            <a:endParaRPr dirty="0"/>
          </a:p>
        </p:txBody>
      </p:sp>
      <p:sp>
        <p:nvSpPr>
          <p:cNvPr id="954" name="Google Shape;954;p45"/>
          <p:cNvSpPr txBox="1">
            <a:spLocks noGrp="1"/>
          </p:cNvSpPr>
          <p:nvPr>
            <p:ph type="subTitle" idx="3"/>
          </p:nvPr>
        </p:nvSpPr>
        <p:spPr>
          <a:xfrm flipH="1">
            <a:off x="1174648" y="1517415"/>
            <a:ext cx="2198763" cy="609228"/>
          </a:xfrm>
          <a:prstGeom prst="rect">
            <a:avLst/>
          </a:prstGeom>
        </p:spPr>
        <p:txBody>
          <a:bodyPr spcFirstLastPara="1" wrap="square" lIns="91425" tIns="91425" rIns="91425" bIns="91425" anchor="t" anchorCtr="0">
            <a:noAutofit/>
          </a:bodyPr>
          <a:lstStyle/>
          <a:p>
            <a:pPr marL="0" lvl="0" indent="0" algn="l"/>
            <a:r>
              <a:rPr lang="en-US" sz="1200" dirty="0"/>
              <a:t>Testing the external validity (i.e., generalizability) of a study</a:t>
            </a:r>
          </a:p>
          <a:p>
            <a:pPr marL="0" lvl="0" indent="0" algn="ctr" rtl="0">
              <a:spcBef>
                <a:spcPts val="0"/>
              </a:spcBef>
              <a:spcAft>
                <a:spcPts val="0"/>
              </a:spcAft>
              <a:buNone/>
            </a:pPr>
            <a:endParaRPr dirty="0"/>
          </a:p>
        </p:txBody>
      </p:sp>
      <p:sp>
        <p:nvSpPr>
          <p:cNvPr id="955" name="Google Shape;955;p45"/>
          <p:cNvSpPr txBox="1">
            <a:spLocks noGrp="1"/>
          </p:cNvSpPr>
          <p:nvPr>
            <p:ph type="ctrTitle"/>
          </p:nvPr>
        </p:nvSpPr>
        <p:spPr>
          <a:xfrm flipH="1">
            <a:off x="5002216" y="1251172"/>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Rationale</a:t>
            </a:r>
            <a:endParaRPr dirty="0"/>
          </a:p>
        </p:txBody>
      </p:sp>
      <p:sp>
        <p:nvSpPr>
          <p:cNvPr id="956" name="Google Shape;956;p45"/>
          <p:cNvSpPr txBox="1">
            <a:spLocks noGrp="1"/>
          </p:cNvSpPr>
          <p:nvPr>
            <p:ph type="subTitle" idx="1"/>
          </p:nvPr>
        </p:nvSpPr>
        <p:spPr>
          <a:xfrm flipH="1">
            <a:off x="4433973" y="1525906"/>
            <a:ext cx="2417202" cy="808970"/>
          </a:xfrm>
          <a:prstGeom prst="rect">
            <a:avLst/>
          </a:prstGeom>
        </p:spPr>
        <p:txBody>
          <a:bodyPr spcFirstLastPara="1" wrap="square" lIns="91425" tIns="91425" rIns="91425" bIns="91425" anchor="t" anchorCtr="0">
            <a:noAutofit/>
          </a:bodyPr>
          <a:lstStyle/>
          <a:p>
            <a:pPr marL="0" lvl="0" indent="0" algn="l"/>
            <a:r>
              <a:rPr lang="en-US" sz="1200" dirty="0"/>
              <a:t>Suggestions for important issue would work well in your intended research environment.</a:t>
            </a:r>
          </a:p>
          <a:p>
            <a:pPr marL="0" lvl="0" indent="0" algn="l"/>
            <a:endParaRPr sz="1200" dirty="0"/>
          </a:p>
        </p:txBody>
      </p:sp>
      <p:sp>
        <p:nvSpPr>
          <p:cNvPr id="24" name="Google Shape;954;p45"/>
          <p:cNvSpPr txBox="1">
            <a:spLocks/>
          </p:cNvSpPr>
          <p:nvPr/>
        </p:nvSpPr>
        <p:spPr>
          <a:xfrm flipH="1">
            <a:off x="1240683" y="2224449"/>
            <a:ext cx="1794680" cy="8710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Improving a study’s internal validity (i.e., accuracy of claims about causation)</a:t>
            </a:r>
          </a:p>
        </p:txBody>
      </p:sp>
      <p:sp>
        <p:nvSpPr>
          <p:cNvPr id="25" name="Google Shape;956;p45"/>
          <p:cNvSpPr txBox="1">
            <a:spLocks/>
          </p:cNvSpPr>
          <p:nvPr/>
        </p:nvSpPr>
        <p:spPr>
          <a:xfrm flipH="1">
            <a:off x="4427421" y="2224449"/>
            <a:ext cx="2649214" cy="1073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You might realize that the study did not control one or more important variables and the lack of control of these variables led to an ambiguous interpretation of the results.</a:t>
            </a:r>
          </a:p>
        </p:txBody>
      </p:sp>
      <p:sp>
        <p:nvSpPr>
          <p:cNvPr id="26" name="Google Shape;954;p45"/>
          <p:cNvSpPr txBox="1">
            <a:spLocks/>
          </p:cNvSpPr>
          <p:nvPr/>
        </p:nvSpPr>
        <p:spPr>
          <a:xfrm flipH="1">
            <a:off x="1234818" y="3634202"/>
            <a:ext cx="1604203" cy="53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Reconciling conflicting results</a:t>
            </a:r>
          </a:p>
        </p:txBody>
      </p:sp>
      <p:sp>
        <p:nvSpPr>
          <p:cNvPr id="28" name="Google Shape;956;p45"/>
          <p:cNvSpPr txBox="1">
            <a:spLocks/>
          </p:cNvSpPr>
          <p:nvPr/>
        </p:nvSpPr>
        <p:spPr>
          <a:xfrm flipH="1">
            <a:off x="4444356" y="3440681"/>
            <a:ext cx="2822830" cy="1323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050" dirty="0"/>
              <a:t>Found  conflicting results in the study that you have read that you  want to conduct a new study to resolve the conflict. Conflicting results are due to different ways in which the studies were conducted,  use of different measurement instruments, or  use of different participant populations.</a:t>
            </a:r>
          </a:p>
        </p:txBody>
      </p:sp>
    </p:spTree>
    <p:extLst>
      <p:ext uri="{BB962C8B-B14F-4D97-AF65-F5344CB8AC3E}">
        <p14:creationId xmlns:p14="http://schemas.microsoft.com/office/powerpoint/2010/main" val="3257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55"/>
                                        </p:tgtEl>
                                        <p:attrNameLst>
                                          <p:attrName>style.visibility</p:attrName>
                                        </p:attrNameLst>
                                      </p:cBhvr>
                                      <p:to>
                                        <p:strVal val="visible"/>
                                      </p:to>
                                    </p:set>
                                    <p:animEffect transition="in" filter="wipe(down)">
                                      <p:cBhvr>
                                        <p:cTn id="17" dur="500"/>
                                        <p:tgtEl>
                                          <p:spTgt spid="95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54">
                                            <p:txEl>
                                              <p:pRg st="0" end="0"/>
                                            </p:txEl>
                                          </p:spTgt>
                                        </p:tgtEl>
                                        <p:attrNameLst>
                                          <p:attrName>style.visibility</p:attrName>
                                        </p:attrNameLst>
                                      </p:cBhvr>
                                      <p:to>
                                        <p:strVal val="visible"/>
                                      </p:to>
                                    </p:set>
                                    <p:animEffect transition="in" filter="fade">
                                      <p:cBhvr>
                                        <p:cTn id="22" dur="1000"/>
                                        <p:tgtEl>
                                          <p:spTgt spid="954">
                                            <p:txEl>
                                              <p:pRg st="0" end="0"/>
                                            </p:txEl>
                                          </p:spTgt>
                                        </p:tgtEl>
                                      </p:cBhvr>
                                    </p:animEffect>
                                    <p:anim calcmode="lin" valueType="num">
                                      <p:cBhvr>
                                        <p:cTn id="23"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9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56">
                                            <p:txEl>
                                              <p:pRg st="0" end="0"/>
                                            </p:txEl>
                                          </p:spTgt>
                                        </p:tgtEl>
                                        <p:attrNameLst>
                                          <p:attrName>style.visibility</p:attrName>
                                        </p:attrNameLst>
                                      </p:cBhvr>
                                      <p:to>
                                        <p:strVal val="visible"/>
                                      </p:to>
                                    </p:set>
                                    <p:animEffect transition="in" filter="fade">
                                      <p:cBhvr>
                                        <p:cTn id="29" dur="1000"/>
                                        <p:tgtEl>
                                          <p:spTgt spid="956">
                                            <p:txEl>
                                              <p:pRg st="0" end="0"/>
                                            </p:txEl>
                                          </p:spTgt>
                                        </p:tgtEl>
                                      </p:cBhvr>
                                    </p:animEffect>
                                    <p:anim calcmode="lin" valueType="num">
                                      <p:cBhvr>
                                        <p:cTn id="30"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9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1000"/>
                                        <p:tgtEl>
                                          <p:spTgt spid="28"/>
                                        </p:tgtEl>
                                      </p:cBhvr>
                                    </p:animEffect>
                                    <p:anim calcmode="lin" valueType="num">
                                      <p:cBhvr>
                                        <p:cTn id="58" dur="1000" fill="hold"/>
                                        <p:tgtEl>
                                          <p:spTgt spid="28"/>
                                        </p:tgtEl>
                                        <p:attrNameLst>
                                          <p:attrName>ppt_x</p:attrName>
                                        </p:attrNameLst>
                                      </p:cBhvr>
                                      <p:tavLst>
                                        <p:tav tm="0">
                                          <p:val>
                                            <p:strVal val="#ppt_x"/>
                                          </p:val>
                                        </p:tav>
                                        <p:tav tm="100000">
                                          <p:val>
                                            <p:strVal val="#ppt_x"/>
                                          </p:val>
                                        </p:tav>
                                      </p:tavLst>
                                    </p:anim>
                                    <p:anim calcmode="lin" valueType="num">
                                      <p:cBhvr>
                                        <p:cTn id="5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953" grpId="0"/>
      <p:bldP spid="954" grpId="0" build="p"/>
      <p:bldP spid="955" grpId="0"/>
      <p:bldP spid="956" grpId="0" build="p"/>
      <p:bldP spid="24" grpId="0"/>
      <p:bldP spid="25"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45"/>
          <p:cNvSpPr txBox="1">
            <a:spLocks noGrp="1"/>
          </p:cNvSpPr>
          <p:nvPr>
            <p:ph type="ctrTitle" idx="2"/>
          </p:nvPr>
        </p:nvSpPr>
        <p:spPr>
          <a:xfrm flipH="1">
            <a:off x="1076406" y="1272410"/>
            <a:ext cx="1817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a:t>
            </a:r>
            <a:endParaRPr dirty="0"/>
          </a:p>
        </p:txBody>
      </p:sp>
      <p:sp>
        <p:nvSpPr>
          <p:cNvPr id="954" name="Google Shape;954;p45"/>
          <p:cNvSpPr txBox="1">
            <a:spLocks noGrp="1"/>
          </p:cNvSpPr>
          <p:nvPr>
            <p:ph type="subTitle" idx="3"/>
          </p:nvPr>
        </p:nvSpPr>
        <p:spPr>
          <a:xfrm flipH="1">
            <a:off x="1076406" y="1761988"/>
            <a:ext cx="2127629" cy="461601"/>
          </a:xfrm>
          <a:prstGeom prst="rect">
            <a:avLst/>
          </a:prstGeom>
        </p:spPr>
        <p:txBody>
          <a:bodyPr spcFirstLastPara="1" wrap="square" lIns="91425" tIns="91425" rIns="91425" bIns="91425" anchor="t" anchorCtr="0">
            <a:noAutofit/>
          </a:bodyPr>
          <a:lstStyle/>
          <a:p>
            <a:pPr marL="0" lvl="0" indent="0" algn="l"/>
            <a:r>
              <a:rPr lang="en-PH" sz="1200" dirty="0"/>
              <a:t>Generating a new theory</a:t>
            </a:r>
          </a:p>
          <a:p>
            <a:pPr marL="0" lvl="0" indent="0" algn="l" rtl="0">
              <a:spcBef>
                <a:spcPts val="0"/>
              </a:spcBef>
              <a:spcAft>
                <a:spcPts val="0"/>
              </a:spcAft>
              <a:buNone/>
            </a:pPr>
            <a:endParaRPr dirty="0"/>
          </a:p>
        </p:txBody>
      </p:sp>
      <p:sp>
        <p:nvSpPr>
          <p:cNvPr id="955" name="Google Shape;955;p45"/>
          <p:cNvSpPr txBox="1">
            <a:spLocks noGrp="1"/>
          </p:cNvSpPr>
          <p:nvPr>
            <p:ph type="ctrTitle"/>
          </p:nvPr>
        </p:nvSpPr>
        <p:spPr>
          <a:xfrm flipH="1">
            <a:off x="4941803" y="1256751"/>
            <a:ext cx="1775700" cy="45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Rationale</a:t>
            </a:r>
            <a:endParaRPr dirty="0"/>
          </a:p>
        </p:txBody>
      </p:sp>
      <p:sp>
        <p:nvSpPr>
          <p:cNvPr id="24" name="Google Shape;954;p45"/>
          <p:cNvSpPr txBox="1">
            <a:spLocks/>
          </p:cNvSpPr>
          <p:nvPr/>
        </p:nvSpPr>
        <p:spPr>
          <a:xfrm flipH="1">
            <a:off x="1076406" y="2682737"/>
            <a:ext cx="1690146" cy="600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Suggestions for future research </a:t>
            </a:r>
          </a:p>
        </p:txBody>
      </p:sp>
      <p:sp>
        <p:nvSpPr>
          <p:cNvPr id="25" name="Google Shape;956;p45"/>
          <p:cNvSpPr txBox="1">
            <a:spLocks/>
          </p:cNvSpPr>
          <p:nvPr/>
        </p:nvSpPr>
        <p:spPr>
          <a:xfrm flipH="1">
            <a:off x="4005957" y="2682737"/>
            <a:ext cx="4034592" cy="852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One of the easiest ways to get ideas from past research is to look for the author’s suggestions for future research. This is  frequently valid and excellent sources of research ideas.</a:t>
            </a:r>
          </a:p>
        </p:txBody>
      </p:sp>
      <p:sp>
        <p:nvSpPr>
          <p:cNvPr id="26" name="Google Shape;954;p45"/>
          <p:cNvSpPr txBox="1">
            <a:spLocks/>
          </p:cNvSpPr>
          <p:nvPr/>
        </p:nvSpPr>
        <p:spPr>
          <a:xfrm flipH="1">
            <a:off x="1076406" y="3616656"/>
            <a:ext cx="1652727" cy="641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Theses and dissertations / studies done</a:t>
            </a:r>
          </a:p>
        </p:txBody>
      </p:sp>
      <p:sp>
        <p:nvSpPr>
          <p:cNvPr id="28" name="Google Shape;956;p45"/>
          <p:cNvSpPr txBox="1">
            <a:spLocks/>
          </p:cNvSpPr>
          <p:nvPr/>
        </p:nvSpPr>
        <p:spPr>
          <a:xfrm flipH="1">
            <a:off x="4079000" y="3641595"/>
            <a:ext cx="2758527" cy="730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Signika Negative Light"/>
              <a:buNone/>
              <a:defRPr sz="1800" b="0" i="0" u="none" strike="noStrike" cap="none">
                <a:solidFill>
                  <a:schemeClr val="dk1"/>
                </a:solidFill>
                <a:latin typeface="Signika Negative Light"/>
                <a:ea typeface="Signika Negative Light"/>
                <a:cs typeface="Signika Negative Light"/>
                <a:sym typeface="Signika Negative Light"/>
              </a:defRPr>
            </a:lvl1pPr>
            <a:lvl2pPr marL="914400" marR="0" lvl="1" indent="-3175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2pPr>
            <a:lvl3pPr marL="1371600" marR="0" lvl="2"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3pPr>
            <a:lvl4pPr marL="1828800" marR="0" lvl="3"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4pPr>
            <a:lvl5pPr marL="2286000" marR="0" lvl="4"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5pPr>
            <a:lvl6pPr marL="2743200" marR="0" lvl="5"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6pPr>
            <a:lvl7pPr marL="3200400" marR="0" lvl="6"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7pPr>
            <a:lvl8pPr marL="3657600" marR="0" lvl="7"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8pPr>
            <a:lvl9pPr marL="4114800" marR="0" lvl="8" indent="-304800" algn="ctr" rtl="0">
              <a:lnSpc>
                <a:spcPct val="100000"/>
              </a:lnSpc>
              <a:spcBef>
                <a:spcPts val="0"/>
              </a:spcBef>
              <a:spcAft>
                <a:spcPts val="0"/>
              </a:spcAft>
              <a:buClr>
                <a:schemeClr val="dk1"/>
              </a:buClr>
              <a:buSzPts val="1200"/>
              <a:buFont typeface="Signika Negative Light"/>
              <a:buNone/>
              <a:defRPr sz="1200" b="0" i="0" u="none" strike="noStrike" cap="none">
                <a:solidFill>
                  <a:schemeClr val="dk1"/>
                </a:solidFill>
                <a:latin typeface="Signika Negative Light"/>
                <a:ea typeface="Signika Negative Light"/>
                <a:cs typeface="Signika Negative Light"/>
                <a:sym typeface="Signika Negative Light"/>
              </a:defRPr>
            </a:lvl9pPr>
          </a:lstStyle>
          <a:p>
            <a:pPr marL="0" indent="0" algn="l"/>
            <a:r>
              <a:rPr lang="en-US" sz="1200" dirty="0"/>
              <a:t>A  section devoted to future research that identifies subsequent studies the author believes need to be completed.</a:t>
            </a:r>
          </a:p>
        </p:txBody>
      </p:sp>
      <p:sp>
        <p:nvSpPr>
          <p:cNvPr id="956" name="Google Shape;956;p45"/>
          <p:cNvSpPr txBox="1">
            <a:spLocks noGrp="1"/>
          </p:cNvSpPr>
          <p:nvPr>
            <p:ph type="subTitle" idx="1"/>
          </p:nvPr>
        </p:nvSpPr>
        <p:spPr>
          <a:xfrm flipH="1">
            <a:off x="4079000" y="1517628"/>
            <a:ext cx="3756993" cy="1224281"/>
          </a:xfrm>
          <a:prstGeom prst="rect">
            <a:avLst/>
          </a:prstGeom>
        </p:spPr>
        <p:txBody>
          <a:bodyPr spcFirstLastPara="1" wrap="square" lIns="91425" tIns="91425" rIns="91425" bIns="91425" anchor="t" anchorCtr="0">
            <a:noAutofit/>
          </a:bodyPr>
          <a:lstStyle/>
          <a:p>
            <a:pPr marL="0" lvl="0" indent="0" algn="l"/>
            <a:r>
              <a:rPr lang="en-US" sz="1200" dirty="0"/>
              <a:t>Especially in new areas of inquiry, one might use the grounded theory  (generated and developed from the data gathered by the researcher) data to explain how and why some interesting phenomenon operates. One might also test additional implications of an existing theory.</a:t>
            </a:r>
          </a:p>
          <a:p>
            <a:pPr marL="0" lvl="0" indent="0" algn="l"/>
            <a:endParaRPr sz="1200" dirty="0"/>
          </a:p>
        </p:txBody>
      </p:sp>
      <p:sp>
        <p:nvSpPr>
          <p:cNvPr id="952" name="Google Shape;952;p45"/>
          <p:cNvSpPr txBox="1">
            <a:spLocks noGrp="1"/>
          </p:cNvSpPr>
          <p:nvPr>
            <p:ph type="title" idx="4"/>
          </p:nvPr>
        </p:nvSpPr>
        <p:spPr>
          <a:xfrm>
            <a:off x="895350" y="494411"/>
            <a:ext cx="73533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Problem – </a:t>
            </a:r>
            <a:r>
              <a:rPr lang="en" sz="2400" dirty="0"/>
              <a:t>Ideas for new studies</a:t>
            </a:r>
            <a:endParaRPr sz="2400" dirty="0"/>
          </a:p>
        </p:txBody>
      </p:sp>
    </p:spTree>
    <p:extLst>
      <p:ext uri="{BB962C8B-B14F-4D97-AF65-F5344CB8AC3E}">
        <p14:creationId xmlns:p14="http://schemas.microsoft.com/office/powerpoint/2010/main" val="76049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wipe(down)">
                                      <p:cBhvr>
                                        <p:cTn id="7" dur="5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3"/>
                                        </p:tgtEl>
                                        <p:attrNameLst>
                                          <p:attrName>style.visibility</p:attrName>
                                        </p:attrNameLst>
                                      </p:cBhvr>
                                      <p:to>
                                        <p:strVal val="visible"/>
                                      </p:to>
                                    </p:set>
                                    <p:animEffect transition="in" filter="wipe(down)">
                                      <p:cBhvr>
                                        <p:cTn id="12" dur="500"/>
                                        <p:tgtEl>
                                          <p:spTgt spid="9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55"/>
                                        </p:tgtEl>
                                        <p:attrNameLst>
                                          <p:attrName>style.visibility</p:attrName>
                                        </p:attrNameLst>
                                      </p:cBhvr>
                                      <p:to>
                                        <p:strVal val="visible"/>
                                      </p:to>
                                    </p:set>
                                    <p:animEffect transition="in" filter="wipe(down)">
                                      <p:cBhvr>
                                        <p:cTn id="17" dur="500"/>
                                        <p:tgtEl>
                                          <p:spTgt spid="95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54">
                                            <p:txEl>
                                              <p:pRg st="0" end="0"/>
                                            </p:txEl>
                                          </p:spTgt>
                                        </p:tgtEl>
                                        <p:attrNameLst>
                                          <p:attrName>style.visibility</p:attrName>
                                        </p:attrNameLst>
                                      </p:cBhvr>
                                      <p:to>
                                        <p:strVal val="visible"/>
                                      </p:to>
                                    </p:set>
                                    <p:animEffect transition="in" filter="fade">
                                      <p:cBhvr>
                                        <p:cTn id="22" dur="1000"/>
                                        <p:tgtEl>
                                          <p:spTgt spid="954">
                                            <p:txEl>
                                              <p:pRg st="0" end="0"/>
                                            </p:txEl>
                                          </p:spTgt>
                                        </p:tgtEl>
                                      </p:cBhvr>
                                    </p:animEffect>
                                    <p:anim calcmode="lin" valueType="num">
                                      <p:cBhvr>
                                        <p:cTn id="23" dur="1000" fill="hold"/>
                                        <p:tgtEl>
                                          <p:spTgt spid="95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9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56">
                                            <p:txEl>
                                              <p:pRg st="0" end="0"/>
                                            </p:txEl>
                                          </p:spTgt>
                                        </p:tgtEl>
                                        <p:attrNameLst>
                                          <p:attrName>style.visibility</p:attrName>
                                        </p:attrNameLst>
                                      </p:cBhvr>
                                      <p:to>
                                        <p:strVal val="visible"/>
                                      </p:to>
                                    </p:set>
                                    <p:animEffect transition="in" filter="fade">
                                      <p:cBhvr>
                                        <p:cTn id="29" dur="1000"/>
                                        <p:tgtEl>
                                          <p:spTgt spid="956">
                                            <p:txEl>
                                              <p:pRg st="0" end="0"/>
                                            </p:txEl>
                                          </p:spTgt>
                                        </p:tgtEl>
                                      </p:cBhvr>
                                    </p:animEffect>
                                    <p:anim calcmode="lin" valueType="num">
                                      <p:cBhvr>
                                        <p:cTn id="30" dur="1000" fill="hold"/>
                                        <p:tgtEl>
                                          <p:spTgt spid="95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9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1000"/>
                                        <p:tgtEl>
                                          <p:spTgt spid="28"/>
                                        </p:tgtEl>
                                      </p:cBhvr>
                                    </p:animEffect>
                                    <p:anim calcmode="lin" valueType="num">
                                      <p:cBhvr>
                                        <p:cTn id="58" dur="1000" fill="hold"/>
                                        <p:tgtEl>
                                          <p:spTgt spid="28"/>
                                        </p:tgtEl>
                                        <p:attrNameLst>
                                          <p:attrName>ppt_x</p:attrName>
                                        </p:attrNameLst>
                                      </p:cBhvr>
                                      <p:tavLst>
                                        <p:tav tm="0">
                                          <p:val>
                                            <p:strVal val="#ppt_x"/>
                                          </p:val>
                                        </p:tav>
                                        <p:tav tm="100000">
                                          <p:val>
                                            <p:strVal val="#ppt_x"/>
                                          </p:val>
                                        </p:tav>
                                      </p:tavLst>
                                    </p:anim>
                                    <p:anim calcmode="lin" valueType="num">
                                      <p:cBhvr>
                                        <p:cTn id="5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 grpId="0"/>
      <p:bldP spid="954" grpId="0" build="p"/>
      <p:bldP spid="955" grpId="0"/>
      <p:bldP spid="24" grpId="0"/>
      <p:bldP spid="25" grpId="0"/>
      <p:bldP spid="26" grpId="0"/>
      <p:bldP spid="28" grpId="0"/>
      <p:bldP spid="956" grpId="0" build="p"/>
      <p:bldP spid="952" grpId="0"/>
    </p:bldLst>
  </p:timing>
</p:sld>
</file>

<file path=ppt/theme/theme1.xml><?xml version="1.0" encoding="utf-8"?>
<a:theme xmlns:a="http://schemas.openxmlformats.org/drawingml/2006/main" name="Distance Learning by Slidesgo">
  <a:themeElements>
    <a:clrScheme name="Simple Light">
      <a:dk1>
        <a:srgbClr val="040404"/>
      </a:dk1>
      <a:lt1>
        <a:srgbClr val="FFFFFF"/>
      </a:lt1>
      <a:dk2>
        <a:srgbClr val="FFE49E"/>
      </a:dk2>
      <a:lt2>
        <a:srgbClr val="D1EAF7"/>
      </a:lt2>
      <a:accent1>
        <a:srgbClr val="1552BD"/>
      </a:accent1>
      <a:accent2>
        <a:srgbClr val="FEDFE3"/>
      </a:accent2>
      <a:accent3>
        <a:srgbClr val="E93F62"/>
      </a:accent3>
      <a:accent4>
        <a:srgbClr val="FFE49E"/>
      </a:accent4>
      <a:accent5>
        <a:srgbClr val="D1EAF7"/>
      </a:accent5>
      <a:accent6>
        <a:srgbClr val="1552BD"/>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2315</TotalTime>
  <Words>3393</Words>
  <Application>Microsoft Office PowerPoint</Application>
  <PresentationFormat>On-screen Show (16:9)</PresentationFormat>
  <Paragraphs>440</Paragraphs>
  <Slides>43</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Archivo</vt:lpstr>
      <vt:lpstr>Arial</vt:lpstr>
      <vt:lpstr>Chelsea Market</vt:lpstr>
      <vt:lpstr>Paytone One</vt:lpstr>
      <vt:lpstr>Roboto Condensed Light</vt:lpstr>
      <vt:lpstr>Signika Negative Light</vt:lpstr>
      <vt:lpstr>Wingdings</vt:lpstr>
      <vt:lpstr>Distance Learning by Slidesgo</vt:lpstr>
      <vt:lpstr>Research Design</vt:lpstr>
      <vt:lpstr> Research Process</vt:lpstr>
      <vt:lpstr>PowerPoint Presentation</vt:lpstr>
      <vt:lpstr>PowerPoint Presentation</vt:lpstr>
      <vt:lpstr>Sources of Research Topics/Ideas - the  4P’s</vt:lpstr>
      <vt:lpstr>Sources of Research Topics/Ideas - the  4P’s</vt:lpstr>
      <vt:lpstr>Research Problem – Ideas for new studies</vt:lpstr>
      <vt:lpstr>Research Problem – Ideas for new studies</vt:lpstr>
      <vt:lpstr>Method</vt:lpstr>
      <vt:lpstr>Reminders in Choosing Research Topics/Ideas </vt:lpstr>
      <vt:lpstr>Reminders in Choosing Research Topics/Ideas </vt:lpstr>
      <vt:lpstr>Reminders in Choosing Research Topics/Ideas </vt:lpstr>
      <vt:lpstr>Variable</vt:lpstr>
      <vt:lpstr>Variable</vt:lpstr>
      <vt:lpstr>Research Hypothesis</vt:lpstr>
      <vt:lpstr>Research Design</vt:lpstr>
      <vt:lpstr>Research Design</vt:lpstr>
      <vt:lpstr> Research design</vt:lpstr>
      <vt:lpstr>Other Research Terms</vt:lpstr>
      <vt:lpstr>Literature Review</vt:lpstr>
      <vt:lpstr>Literature Review</vt:lpstr>
      <vt:lpstr>Sources of Information in a Literature Review</vt:lpstr>
      <vt:lpstr>Sources of Information in a Literature Review</vt:lpstr>
      <vt:lpstr>Types of Research Designs</vt:lpstr>
      <vt:lpstr>Types of Research Designs</vt:lpstr>
      <vt:lpstr>Types of Research Designs Qualitative</vt:lpstr>
      <vt:lpstr>Types of Research Designs Qualitative</vt:lpstr>
      <vt:lpstr>Types of Research Designs Quantitative</vt:lpstr>
      <vt:lpstr>Types of Research Designs Quantitative</vt:lpstr>
      <vt:lpstr>Types of Data Collection Instruments of the Research Designs</vt:lpstr>
      <vt:lpstr>Types of Data  -  Research Designs</vt:lpstr>
      <vt:lpstr> Data Collection -  Research Designs</vt:lpstr>
      <vt:lpstr> Analysis of Data -  Research Designs</vt:lpstr>
      <vt:lpstr>Research Proposal Outline</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Design</dc:title>
  <dc:creator>Hp</dc:creator>
  <cp:lastModifiedBy>Maria Maura S Tinao</cp:lastModifiedBy>
  <cp:revision>235</cp:revision>
  <dcterms:modified xsi:type="dcterms:W3CDTF">2024-03-30T03:36:00Z</dcterms:modified>
</cp:coreProperties>
</file>