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79" r:id="rId5"/>
    <p:sldId id="259" r:id="rId6"/>
    <p:sldId id="278" r:id="rId7"/>
    <p:sldId id="261" r:id="rId8"/>
    <p:sldId id="262" r:id="rId9"/>
    <p:sldId id="263" r:id="rId10"/>
    <p:sldId id="264" r:id="rId11"/>
    <p:sldId id="265" r:id="rId12"/>
    <p:sldId id="269" r:id="rId13"/>
    <p:sldId id="275" r:id="rId14"/>
    <p:sldId id="276" r:id="rId15"/>
    <p:sldId id="270" r:id="rId16"/>
    <p:sldId id="271" r:id="rId17"/>
    <p:sldId id="272" r:id="rId18"/>
    <p:sldId id="281" r:id="rId19"/>
    <p:sldId id="290" r:id="rId20"/>
    <p:sldId id="285" r:id="rId21"/>
    <p:sldId id="292" r:id="rId22"/>
    <p:sldId id="282" r:id="rId23"/>
    <p:sldId id="273" r:id="rId24"/>
    <p:sldId id="284" r:id="rId25"/>
    <p:sldId id="286" r:id="rId26"/>
    <p:sldId id="287" r:id="rId27"/>
    <p:sldId id="288" r:id="rId28"/>
    <p:sldId id="289" r:id="rId29"/>
    <p:sldId id="293" r:id="rId30"/>
    <p:sldId id="277" r:id="rId31"/>
  </p:sldIdLst>
  <p:sldSz cx="9144000" cy="5143500" type="screen16x9"/>
  <p:notesSz cx="6858000" cy="9144000"/>
  <p:embeddedFontLst>
    <p:embeddedFont>
      <p:font typeface="Comic Sans MS" panose="030F0702030302020204" pitchFamily="66" charset="0"/>
      <p:regular r:id="rId33"/>
      <p:bold r:id="rId34"/>
      <p:italic r:id="rId35"/>
      <p:boldItalic r:id="rId36"/>
    </p:embeddedFont>
    <p:embeddedFont>
      <p:font typeface="Lato" panose="020F0502020204030203" pitchFamily="34" charset="0"/>
      <p:regular r:id="rId37"/>
      <p:bold r:id="rId38"/>
      <p:italic r:id="rId39"/>
      <p:boldItalic r:id="rId40"/>
    </p:embeddedFont>
    <p:embeddedFont>
      <p:font typeface="Maven Pro" panose="020B0604020202020204" charset="0"/>
      <p:regular r:id="rId41"/>
      <p:bold r:id="rId42"/>
    </p:embeddedFont>
    <p:embeddedFont>
      <p:font typeface="Nunito"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0E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2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200" b="1" u="sng" dirty="0">
                <a:solidFill>
                  <a:schemeClr val="tx1"/>
                </a:solidFill>
              </a:rPr>
              <a:t>R2_Score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048611111111113E-2"/>
          <c:y val="0.20751658154757244"/>
          <c:w val="0.95590277777777777"/>
          <c:h val="0.73052387153155396"/>
        </c:manualLayout>
      </c:layout>
      <c:barChart>
        <c:barDir val="col"/>
        <c:grouping val="clustered"/>
        <c:varyColors val="0"/>
        <c:ser>
          <c:idx val="0"/>
          <c:order val="0"/>
          <c:tx>
            <c:strRef>
              <c:f>Sheet1!$B$1</c:f>
              <c:strCache>
                <c:ptCount val="1"/>
                <c:pt idx="0">
                  <c:v>Linear Reg w/outliers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Sheet1!$B$2</c:f>
              <c:numCache>
                <c:formatCode>General</c:formatCode>
                <c:ptCount val="1"/>
                <c:pt idx="0">
                  <c:v>0</c:v>
                </c:pt>
              </c:numCache>
            </c:numRef>
          </c:val>
          <c:extLst>
            <c:ext xmlns:c16="http://schemas.microsoft.com/office/drawing/2014/chart" uri="{C3380CC4-5D6E-409C-BE32-E72D297353CC}">
              <c16:uniqueId val="{00000000-F6E2-48DC-82FC-AAE3A4004E81}"/>
            </c:ext>
          </c:extLst>
        </c:ser>
        <c:ser>
          <c:idx val="1"/>
          <c:order val="1"/>
          <c:tx>
            <c:strRef>
              <c:f>Sheet1!$C$1</c:f>
              <c:strCache>
                <c:ptCount val="1"/>
                <c:pt idx="0">
                  <c:v>Linear Reg w/one-sided Outliers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Sheet1!$C$2</c:f>
              <c:numCache>
                <c:formatCode>General</c:formatCode>
                <c:ptCount val="1"/>
                <c:pt idx="0">
                  <c:v>0.27</c:v>
                </c:pt>
              </c:numCache>
            </c:numRef>
          </c:val>
          <c:extLst>
            <c:ext xmlns:c16="http://schemas.microsoft.com/office/drawing/2014/chart" uri="{C3380CC4-5D6E-409C-BE32-E72D297353CC}">
              <c16:uniqueId val="{00000001-F6E2-48DC-82FC-AAE3A4004E81}"/>
            </c:ext>
          </c:extLst>
        </c:ser>
        <c:ser>
          <c:idx val="2"/>
          <c:order val="2"/>
          <c:tx>
            <c:strRef>
              <c:f>Sheet1!$D$1</c:f>
              <c:strCache>
                <c:ptCount val="1"/>
                <c:pt idx="0">
                  <c:v>Linear Reg w/o outliers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Sheet1!$D$2</c:f>
              <c:numCache>
                <c:formatCode>General</c:formatCode>
                <c:ptCount val="1"/>
                <c:pt idx="0">
                  <c:v>0.46</c:v>
                </c:pt>
              </c:numCache>
            </c:numRef>
          </c:val>
          <c:extLst>
            <c:ext xmlns:c16="http://schemas.microsoft.com/office/drawing/2014/chart" uri="{C3380CC4-5D6E-409C-BE32-E72D297353CC}">
              <c16:uniqueId val="{00000002-F6E2-48DC-82FC-AAE3A4004E81}"/>
            </c:ext>
          </c:extLst>
        </c:ser>
        <c:ser>
          <c:idx val="3"/>
          <c:order val="3"/>
          <c:tx>
            <c:strRef>
              <c:f>Sheet1!$E$1</c:f>
              <c:strCache>
                <c:ptCount val="1"/>
                <c:pt idx="0">
                  <c:v>Decision Tree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Sheet1!$E$2</c:f>
              <c:numCache>
                <c:formatCode>General</c:formatCode>
                <c:ptCount val="1"/>
                <c:pt idx="0">
                  <c:v>0.5</c:v>
                </c:pt>
              </c:numCache>
            </c:numRef>
          </c:val>
          <c:extLst>
            <c:ext xmlns:c16="http://schemas.microsoft.com/office/drawing/2014/chart" uri="{C3380CC4-5D6E-409C-BE32-E72D297353CC}">
              <c16:uniqueId val="{00000004-F6E2-48DC-82FC-AAE3A4004E81}"/>
            </c:ext>
          </c:extLst>
        </c:ser>
        <c:ser>
          <c:idx val="4"/>
          <c:order val="4"/>
          <c:tx>
            <c:strRef>
              <c:f>Sheet1!$F$1</c:f>
              <c:strCache>
                <c:ptCount val="1"/>
                <c:pt idx="0">
                  <c:v>XGB before NLP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Sheet1!$F$2</c:f>
              <c:numCache>
                <c:formatCode>General</c:formatCode>
                <c:ptCount val="1"/>
                <c:pt idx="0">
                  <c:v>0.72</c:v>
                </c:pt>
              </c:numCache>
            </c:numRef>
          </c:val>
          <c:extLst>
            <c:ext xmlns:c16="http://schemas.microsoft.com/office/drawing/2014/chart" uri="{C3380CC4-5D6E-409C-BE32-E72D297353CC}">
              <c16:uniqueId val="{00000005-F6E2-48DC-82FC-AAE3A4004E81}"/>
            </c:ext>
          </c:extLst>
        </c:ser>
        <c:ser>
          <c:idx val="5"/>
          <c:order val="5"/>
          <c:tx>
            <c:strRef>
              <c:f>Sheet1!$G$1</c:f>
              <c:strCache>
                <c:ptCount val="1"/>
                <c:pt idx="0">
                  <c:v>GSCV for XGB before NLP</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Sheet1!$G$2</c:f>
              <c:numCache>
                <c:formatCode>General</c:formatCode>
                <c:ptCount val="1"/>
                <c:pt idx="0">
                  <c:v>0.78</c:v>
                </c:pt>
              </c:numCache>
            </c:numRef>
          </c:val>
          <c:extLst>
            <c:ext xmlns:c16="http://schemas.microsoft.com/office/drawing/2014/chart" uri="{C3380CC4-5D6E-409C-BE32-E72D297353CC}">
              <c16:uniqueId val="{00000006-F6E2-48DC-82FC-AAE3A4004E81}"/>
            </c:ext>
          </c:extLst>
        </c:ser>
        <c:ser>
          <c:idx val="6"/>
          <c:order val="6"/>
          <c:tx>
            <c:strRef>
              <c:f>Sheet1!$H$1</c:f>
              <c:strCache>
                <c:ptCount val="1"/>
                <c:pt idx="0">
                  <c:v>XGB after NLP</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Sheet1!$H$2</c:f>
              <c:numCache>
                <c:formatCode>General</c:formatCode>
                <c:ptCount val="1"/>
                <c:pt idx="0">
                  <c:v>0.72</c:v>
                </c:pt>
              </c:numCache>
            </c:numRef>
          </c:val>
          <c:extLst>
            <c:ext xmlns:c16="http://schemas.microsoft.com/office/drawing/2014/chart" uri="{C3380CC4-5D6E-409C-BE32-E72D297353CC}">
              <c16:uniqueId val="{00000007-F6E2-48DC-82FC-AAE3A4004E81}"/>
            </c:ext>
          </c:extLst>
        </c:ser>
        <c:ser>
          <c:idx val="7"/>
          <c:order val="7"/>
          <c:tx>
            <c:strRef>
              <c:f>Sheet1!$I$1</c:f>
              <c:strCache>
                <c:ptCount val="1"/>
                <c:pt idx="0">
                  <c:v>GSCV for XGB after NLP</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r2_score</c:v>
                </c:pt>
              </c:strCache>
            </c:strRef>
          </c:cat>
          <c:val>
            <c:numRef>
              <c:f>Sheet1!$I$2</c:f>
              <c:numCache>
                <c:formatCode>General</c:formatCode>
                <c:ptCount val="1"/>
                <c:pt idx="0">
                  <c:v>0.76</c:v>
                </c:pt>
              </c:numCache>
            </c:numRef>
          </c:val>
          <c:extLst>
            <c:ext xmlns:c16="http://schemas.microsoft.com/office/drawing/2014/chart" uri="{C3380CC4-5D6E-409C-BE32-E72D297353CC}">
              <c16:uniqueId val="{00000008-F6E2-48DC-82FC-AAE3A4004E81}"/>
            </c:ext>
          </c:extLst>
        </c:ser>
        <c:dLbls>
          <c:dLblPos val="outEnd"/>
          <c:showLegendKey val="0"/>
          <c:showVal val="1"/>
          <c:showCatName val="0"/>
          <c:showSerName val="0"/>
          <c:showPercent val="0"/>
          <c:showBubbleSize val="0"/>
        </c:dLbls>
        <c:gapWidth val="100"/>
        <c:overlap val="-100"/>
        <c:axId val="991458159"/>
        <c:axId val="991455759"/>
      </c:barChart>
      <c:catAx>
        <c:axId val="991458159"/>
        <c:scaling>
          <c:orientation val="minMax"/>
        </c:scaling>
        <c:delete val="0"/>
        <c:axPos val="b"/>
        <c:numFmt formatCode="General" sourceLinked="1"/>
        <c:majorTickMark val="out"/>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455759"/>
        <c:crosses val="autoZero"/>
        <c:auto val="1"/>
        <c:lblAlgn val="ctr"/>
        <c:lblOffset val="100"/>
        <c:noMultiLvlLbl val="0"/>
      </c:catAx>
      <c:valAx>
        <c:axId val="991455759"/>
        <c:scaling>
          <c:orientation val="minMax"/>
        </c:scaling>
        <c:delete val="1"/>
        <c:axPos val="l"/>
        <c:numFmt formatCode="General" sourceLinked="1"/>
        <c:majorTickMark val="out"/>
        <c:minorTickMark val="none"/>
        <c:tickLblPos val="nextTo"/>
        <c:crossAx val="991458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170E03"/>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200" b="1" u="sng" dirty="0">
                <a:solidFill>
                  <a:schemeClr val="tx1"/>
                </a:solidFill>
              </a:rPr>
              <a:t>MSE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048611111111113E-2"/>
          <c:y val="0.20751658154757244"/>
          <c:w val="0.95590277777777777"/>
          <c:h val="0.73052387153155396"/>
        </c:manualLayout>
      </c:layout>
      <c:barChart>
        <c:barDir val="col"/>
        <c:grouping val="clustered"/>
        <c:varyColors val="0"/>
        <c:ser>
          <c:idx val="0"/>
          <c:order val="0"/>
          <c:tx>
            <c:strRef>
              <c:f>Sheet1!$B$1</c:f>
              <c:strCache>
                <c:ptCount val="1"/>
                <c:pt idx="0">
                  <c:v>Linear Reg w/outliers</c:v>
                </c:pt>
              </c:strCache>
            </c:strRef>
          </c:tx>
          <c:spPr>
            <a:solidFill>
              <a:schemeClr val="accent1"/>
            </a:solidFill>
            <a:ln>
              <a:noFill/>
            </a:ln>
            <a:effectLst/>
          </c:spPr>
          <c:invertIfNegative val="0"/>
          <c:dLbls>
            <c:dLbl>
              <c:idx val="0"/>
              <c:layout>
                <c:manualLayout>
                  <c:x val="0"/>
                  <c:y val="6.1386286013690033E-3"/>
                </c:manualLayout>
              </c:layout>
              <c:tx>
                <c:rich>
                  <a:bodyPr/>
                  <a:lstStyle/>
                  <a:p>
                    <a:r>
                      <a:rPr lang="en-US" dirty="0"/>
                      <a:t>14206586</a:t>
                    </a:r>
                  </a:p>
                </c:rich>
              </c:tx>
              <c:dLblPos val="outEnd"/>
              <c:showLegendKey val="0"/>
              <c:showVal val="1"/>
              <c:showCatName val="0"/>
              <c:showSerName val="0"/>
              <c:showPercent val="0"/>
              <c:showBubbleSize val="0"/>
              <c:extLst>
                <c:ext xmlns:c15="http://schemas.microsoft.com/office/drawing/2012/chart" uri="{CE6537A1-D6FC-4f65-9D91-7224C49458BB}">
                  <c15:layout>
                    <c:manualLayout>
                      <c:w val="0.22946006944444444"/>
                      <c:h val="0.14542411156643301"/>
                    </c:manualLayout>
                  </c15:layout>
                  <c15:showDataLabelsRange val="0"/>
                </c:ext>
                <c:ext xmlns:c16="http://schemas.microsoft.com/office/drawing/2014/chart" uri="{C3380CC4-5D6E-409C-BE32-E72D297353CC}">
                  <c16:uniqueId val="{00000000-3470-45F3-9BF4-DDDF1ABFA3C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Sheet1!$B$2</c:f>
              <c:numCache>
                <c:formatCode>General</c:formatCode>
                <c:ptCount val="1"/>
                <c:pt idx="0">
                  <c:v>15000</c:v>
                </c:pt>
              </c:numCache>
            </c:numRef>
          </c:val>
          <c:extLst>
            <c:ext xmlns:c16="http://schemas.microsoft.com/office/drawing/2014/chart" uri="{C3380CC4-5D6E-409C-BE32-E72D297353CC}">
              <c16:uniqueId val="{00000000-F6E2-48DC-82FC-AAE3A4004E81}"/>
            </c:ext>
          </c:extLst>
        </c:ser>
        <c:ser>
          <c:idx val="1"/>
          <c:order val="1"/>
          <c:tx>
            <c:strRef>
              <c:f>Sheet1!$C$1</c:f>
              <c:strCache>
                <c:ptCount val="1"/>
                <c:pt idx="0">
                  <c:v>Linear Reg w/one-sided Outliers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Sheet1!$C$2</c:f>
              <c:numCache>
                <c:formatCode>General</c:formatCode>
                <c:ptCount val="1"/>
                <c:pt idx="0">
                  <c:v>11304</c:v>
                </c:pt>
              </c:numCache>
            </c:numRef>
          </c:val>
          <c:extLst>
            <c:ext xmlns:c16="http://schemas.microsoft.com/office/drawing/2014/chart" uri="{C3380CC4-5D6E-409C-BE32-E72D297353CC}">
              <c16:uniqueId val="{00000001-F6E2-48DC-82FC-AAE3A4004E81}"/>
            </c:ext>
          </c:extLst>
        </c:ser>
        <c:ser>
          <c:idx val="2"/>
          <c:order val="2"/>
          <c:tx>
            <c:strRef>
              <c:f>Sheet1!$D$1</c:f>
              <c:strCache>
                <c:ptCount val="1"/>
                <c:pt idx="0">
                  <c:v>Linear Reg w/o outliers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Sheet1!$D$2</c:f>
              <c:numCache>
                <c:formatCode>General</c:formatCode>
                <c:ptCount val="1"/>
                <c:pt idx="0">
                  <c:v>7200</c:v>
                </c:pt>
              </c:numCache>
            </c:numRef>
          </c:val>
          <c:extLst>
            <c:ext xmlns:c16="http://schemas.microsoft.com/office/drawing/2014/chart" uri="{C3380CC4-5D6E-409C-BE32-E72D297353CC}">
              <c16:uniqueId val="{00000002-F6E2-48DC-82FC-AAE3A4004E81}"/>
            </c:ext>
          </c:extLst>
        </c:ser>
        <c:ser>
          <c:idx val="3"/>
          <c:order val="3"/>
          <c:tx>
            <c:strRef>
              <c:f>Sheet1!$E$1</c:f>
              <c:strCache>
                <c:ptCount val="1"/>
                <c:pt idx="0">
                  <c:v>Decision Tree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Sheet1!$E$2</c:f>
              <c:numCache>
                <c:formatCode>General</c:formatCode>
                <c:ptCount val="1"/>
                <c:pt idx="0">
                  <c:v>8273</c:v>
                </c:pt>
              </c:numCache>
            </c:numRef>
          </c:val>
          <c:extLst>
            <c:ext xmlns:c16="http://schemas.microsoft.com/office/drawing/2014/chart" uri="{C3380CC4-5D6E-409C-BE32-E72D297353CC}">
              <c16:uniqueId val="{00000004-F6E2-48DC-82FC-AAE3A4004E81}"/>
            </c:ext>
          </c:extLst>
        </c:ser>
        <c:ser>
          <c:idx val="4"/>
          <c:order val="4"/>
          <c:tx>
            <c:strRef>
              <c:f>Sheet1!$F$1</c:f>
              <c:strCache>
                <c:ptCount val="1"/>
                <c:pt idx="0">
                  <c:v>XGB before NLP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Sheet1!$F$2</c:f>
              <c:numCache>
                <c:formatCode>General</c:formatCode>
                <c:ptCount val="1"/>
                <c:pt idx="0">
                  <c:v>6108</c:v>
                </c:pt>
              </c:numCache>
            </c:numRef>
          </c:val>
          <c:extLst>
            <c:ext xmlns:c16="http://schemas.microsoft.com/office/drawing/2014/chart" uri="{C3380CC4-5D6E-409C-BE32-E72D297353CC}">
              <c16:uniqueId val="{00000005-F6E2-48DC-82FC-AAE3A4004E81}"/>
            </c:ext>
          </c:extLst>
        </c:ser>
        <c:ser>
          <c:idx val="5"/>
          <c:order val="5"/>
          <c:tx>
            <c:strRef>
              <c:f>Sheet1!$G$1</c:f>
              <c:strCache>
                <c:ptCount val="1"/>
                <c:pt idx="0">
                  <c:v>GSCV for XGB before NLP</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Sheet1!$G$2</c:f>
              <c:numCache>
                <c:formatCode>General</c:formatCode>
                <c:ptCount val="1"/>
                <c:pt idx="0">
                  <c:v>5464</c:v>
                </c:pt>
              </c:numCache>
            </c:numRef>
          </c:val>
          <c:extLst>
            <c:ext xmlns:c16="http://schemas.microsoft.com/office/drawing/2014/chart" uri="{C3380CC4-5D6E-409C-BE32-E72D297353CC}">
              <c16:uniqueId val="{00000006-F6E2-48DC-82FC-AAE3A4004E81}"/>
            </c:ext>
          </c:extLst>
        </c:ser>
        <c:ser>
          <c:idx val="6"/>
          <c:order val="6"/>
          <c:tx>
            <c:strRef>
              <c:f>Sheet1!$H$1</c:f>
              <c:strCache>
                <c:ptCount val="1"/>
                <c:pt idx="0">
                  <c:v>XGB after NLP</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Sheet1!$H$2</c:f>
              <c:numCache>
                <c:formatCode>General</c:formatCode>
                <c:ptCount val="1"/>
                <c:pt idx="0">
                  <c:v>6018</c:v>
                </c:pt>
              </c:numCache>
            </c:numRef>
          </c:val>
          <c:extLst>
            <c:ext xmlns:c16="http://schemas.microsoft.com/office/drawing/2014/chart" uri="{C3380CC4-5D6E-409C-BE32-E72D297353CC}">
              <c16:uniqueId val="{00000007-F6E2-48DC-82FC-AAE3A4004E81}"/>
            </c:ext>
          </c:extLst>
        </c:ser>
        <c:ser>
          <c:idx val="7"/>
          <c:order val="7"/>
          <c:tx>
            <c:strRef>
              <c:f>Sheet1!$I$1</c:f>
              <c:strCache>
                <c:ptCount val="1"/>
                <c:pt idx="0">
                  <c:v>GSCV for XGB after NLP</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MSE</c:v>
                </c:pt>
              </c:strCache>
            </c:strRef>
          </c:cat>
          <c:val>
            <c:numRef>
              <c:f>Sheet1!$I$2</c:f>
              <c:numCache>
                <c:formatCode>General</c:formatCode>
                <c:ptCount val="1"/>
                <c:pt idx="0">
                  <c:v>5469</c:v>
                </c:pt>
              </c:numCache>
            </c:numRef>
          </c:val>
          <c:extLst>
            <c:ext xmlns:c16="http://schemas.microsoft.com/office/drawing/2014/chart" uri="{C3380CC4-5D6E-409C-BE32-E72D297353CC}">
              <c16:uniqueId val="{00000008-F6E2-48DC-82FC-AAE3A4004E81}"/>
            </c:ext>
          </c:extLst>
        </c:ser>
        <c:dLbls>
          <c:dLblPos val="outEnd"/>
          <c:showLegendKey val="0"/>
          <c:showVal val="1"/>
          <c:showCatName val="0"/>
          <c:showSerName val="0"/>
          <c:showPercent val="0"/>
          <c:showBubbleSize val="0"/>
        </c:dLbls>
        <c:gapWidth val="100"/>
        <c:overlap val="-100"/>
        <c:axId val="991458159"/>
        <c:axId val="991455759"/>
      </c:barChart>
      <c:catAx>
        <c:axId val="991458159"/>
        <c:scaling>
          <c:orientation val="minMax"/>
        </c:scaling>
        <c:delete val="0"/>
        <c:axPos val="b"/>
        <c:numFmt formatCode="General" sourceLinked="1"/>
        <c:majorTickMark val="out"/>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455759"/>
        <c:crosses val="autoZero"/>
        <c:auto val="1"/>
        <c:lblAlgn val="ctr"/>
        <c:lblOffset val="100"/>
        <c:noMultiLvlLbl val="0"/>
      </c:catAx>
      <c:valAx>
        <c:axId val="991455759"/>
        <c:scaling>
          <c:orientation val="minMax"/>
        </c:scaling>
        <c:delete val="1"/>
        <c:axPos val="l"/>
        <c:numFmt formatCode="General" sourceLinked="1"/>
        <c:majorTickMark val="out"/>
        <c:minorTickMark val="none"/>
        <c:tickLblPos val="nextTo"/>
        <c:crossAx val="991458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170E03"/>
      </a:solid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200" b="1" u="sng" dirty="0">
                <a:solidFill>
                  <a:schemeClr val="tx1"/>
                </a:solidFill>
              </a:rPr>
              <a:t>MAPE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048611111111113E-2"/>
          <c:y val="0.20751658154757244"/>
          <c:w val="0.95590277777777777"/>
          <c:h val="0.73052387153155396"/>
        </c:manualLayout>
      </c:layout>
      <c:barChart>
        <c:barDir val="col"/>
        <c:grouping val="clustered"/>
        <c:varyColors val="0"/>
        <c:ser>
          <c:idx val="0"/>
          <c:order val="0"/>
          <c:tx>
            <c:strRef>
              <c:f>Sheet1!$B$1</c:f>
              <c:strCache>
                <c:ptCount val="1"/>
                <c:pt idx="0">
                  <c:v>Linear Reg w/outliers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Sheet1!$B$2</c:f>
              <c:numCache>
                <c:formatCode>General</c:formatCode>
                <c:ptCount val="1"/>
                <c:pt idx="0">
                  <c:v>10</c:v>
                </c:pt>
              </c:numCache>
            </c:numRef>
          </c:val>
          <c:extLst>
            <c:ext xmlns:c16="http://schemas.microsoft.com/office/drawing/2014/chart" uri="{C3380CC4-5D6E-409C-BE32-E72D297353CC}">
              <c16:uniqueId val="{00000000-F6E2-48DC-82FC-AAE3A4004E81}"/>
            </c:ext>
          </c:extLst>
        </c:ser>
        <c:ser>
          <c:idx val="1"/>
          <c:order val="1"/>
          <c:tx>
            <c:strRef>
              <c:f>Sheet1!$C$1</c:f>
              <c:strCache>
                <c:ptCount val="1"/>
                <c:pt idx="0">
                  <c:v>Linear Reg w/one-sided Outliers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Sheet1!$C$2</c:f>
              <c:numCache>
                <c:formatCode>General</c:formatCode>
                <c:ptCount val="1"/>
                <c:pt idx="0">
                  <c:v>7.7</c:v>
                </c:pt>
              </c:numCache>
            </c:numRef>
          </c:val>
          <c:extLst>
            <c:ext xmlns:c16="http://schemas.microsoft.com/office/drawing/2014/chart" uri="{C3380CC4-5D6E-409C-BE32-E72D297353CC}">
              <c16:uniqueId val="{00000001-F6E2-48DC-82FC-AAE3A4004E81}"/>
            </c:ext>
          </c:extLst>
        </c:ser>
        <c:ser>
          <c:idx val="2"/>
          <c:order val="2"/>
          <c:tx>
            <c:strRef>
              <c:f>Sheet1!$D$1</c:f>
              <c:strCache>
                <c:ptCount val="1"/>
                <c:pt idx="0">
                  <c:v>Linear Reg w/o outliers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Sheet1!$D$2</c:f>
              <c:numCache>
                <c:formatCode>General</c:formatCode>
                <c:ptCount val="1"/>
                <c:pt idx="0">
                  <c:v>0.53</c:v>
                </c:pt>
              </c:numCache>
            </c:numRef>
          </c:val>
          <c:extLst>
            <c:ext xmlns:c16="http://schemas.microsoft.com/office/drawing/2014/chart" uri="{C3380CC4-5D6E-409C-BE32-E72D297353CC}">
              <c16:uniqueId val="{00000002-F6E2-48DC-82FC-AAE3A4004E81}"/>
            </c:ext>
          </c:extLst>
        </c:ser>
        <c:ser>
          <c:idx val="3"/>
          <c:order val="3"/>
          <c:tx>
            <c:strRef>
              <c:f>Sheet1!$E$1</c:f>
              <c:strCache>
                <c:ptCount val="1"/>
                <c:pt idx="0">
                  <c:v>Decision Tree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Sheet1!$E$2</c:f>
              <c:numCache>
                <c:formatCode>General</c:formatCode>
                <c:ptCount val="1"/>
                <c:pt idx="0">
                  <c:v>0.62</c:v>
                </c:pt>
              </c:numCache>
            </c:numRef>
          </c:val>
          <c:extLst>
            <c:ext xmlns:c16="http://schemas.microsoft.com/office/drawing/2014/chart" uri="{C3380CC4-5D6E-409C-BE32-E72D297353CC}">
              <c16:uniqueId val="{00000004-F6E2-48DC-82FC-AAE3A4004E81}"/>
            </c:ext>
          </c:extLst>
        </c:ser>
        <c:ser>
          <c:idx val="4"/>
          <c:order val="4"/>
          <c:tx>
            <c:strRef>
              <c:f>Sheet1!$F$1</c:f>
              <c:strCache>
                <c:ptCount val="1"/>
                <c:pt idx="0">
                  <c:v>XGB before NLP</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Sheet1!$F$2</c:f>
              <c:numCache>
                <c:formatCode>General</c:formatCode>
                <c:ptCount val="1"/>
                <c:pt idx="0">
                  <c:v>0.46</c:v>
                </c:pt>
              </c:numCache>
            </c:numRef>
          </c:val>
          <c:extLst>
            <c:ext xmlns:c16="http://schemas.microsoft.com/office/drawing/2014/chart" uri="{C3380CC4-5D6E-409C-BE32-E72D297353CC}">
              <c16:uniqueId val="{00000005-F6E2-48DC-82FC-AAE3A4004E81}"/>
            </c:ext>
          </c:extLst>
        </c:ser>
        <c:ser>
          <c:idx val="5"/>
          <c:order val="5"/>
          <c:tx>
            <c:strRef>
              <c:f>Sheet1!$G$1</c:f>
              <c:strCache>
                <c:ptCount val="1"/>
                <c:pt idx="0">
                  <c:v>GSCV for XGB before NLP</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Sheet1!$G$2</c:f>
              <c:numCache>
                <c:formatCode>General</c:formatCode>
                <c:ptCount val="1"/>
                <c:pt idx="0">
                  <c:v>0.4</c:v>
                </c:pt>
              </c:numCache>
            </c:numRef>
          </c:val>
          <c:extLst>
            <c:ext xmlns:c16="http://schemas.microsoft.com/office/drawing/2014/chart" uri="{C3380CC4-5D6E-409C-BE32-E72D297353CC}">
              <c16:uniqueId val="{00000006-F6E2-48DC-82FC-AAE3A4004E81}"/>
            </c:ext>
          </c:extLst>
        </c:ser>
        <c:ser>
          <c:idx val="6"/>
          <c:order val="6"/>
          <c:tx>
            <c:strRef>
              <c:f>Sheet1!$H$1</c:f>
              <c:strCache>
                <c:ptCount val="1"/>
                <c:pt idx="0">
                  <c:v>XGB after NLP</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Sheet1!$H$2</c:f>
              <c:numCache>
                <c:formatCode>General</c:formatCode>
                <c:ptCount val="1"/>
                <c:pt idx="0">
                  <c:v>0.45</c:v>
                </c:pt>
              </c:numCache>
            </c:numRef>
          </c:val>
          <c:extLst>
            <c:ext xmlns:c16="http://schemas.microsoft.com/office/drawing/2014/chart" uri="{C3380CC4-5D6E-409C-BE32-E72D297353CC}">
              <c16:uniqueId val="{00000007-F6E2-48DC-82FC-AAE3A4004E81}"/>
            </c:ext>
          </c:extLst>
        </c:ser>
        <c:ser>
          <c:idx val="7"/>
          <c:order val="7"/>
          <c:tx>
            <c:strRef>
              <c:f>Sheet1!$I$1</c:f>
              <c:strCache>
                <c:ptCount val="1"/>
                <c:pt idx="0">
                  <c:v>GSCV for XGB after NLP</c:v>
                </c:pt>
              </c:strCache>
            </c:strRef>
          </c:tx>
          <c:spPr>
            <a:solidFill>
              <a:schemeClr val="accent2">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MAPE</c:v>
                </c:pt>
              </c:strCache>
            </c:strRef>
          </c:cat>
          <c:val>
            <c:numRef>
              <c:f>Sheet1!$I$2</c:f>
              <c:numCache>
                <c:formatCode>General</c:formatCode>
                <c:ptCount val="1"/>
                <c:pt idx="0">
                  <c:v>0.41</c:v>
                </c:pt>
              </c:numCache>
            </c:numRef>
          </c:val>
          <c:extLst>
            <c:ext xmlns:c16="http://schemas.microsoft.com/office/drawing/2014/chart" uri="{C3380CC4-5D6E-409C-BE32-E72D297353CC}">
              <c16:uniqueId val="{00000008-F6E2-48DC-82FC-AAE3A4004E81}"/>
            </c:ext>
          </c:extLst>
        </c:ser>
        <c:dLbls>
          <c:dLblPos val="outEnd"/>
          <c:showLegendKey val="0"/>
          <c:showVal val="1"/>
          <c:showCatName val="0"/>
          <c:showSerName val="0"/>
          <c:showPercent val="0"/>
          <c:showBubbleSize val="0"/>
        </c:dLbls>
        <c:gapWidth val="100"/>
        <c:overlap val="-100"/>
        <c:axId val="991458159"/>
        <c:axId val="991455759"/>
      </c:barChart>
      <c:catAx>
        <c:axId val="991458159"/>
        <c:scaling>
          <c:orientation val="minMax"/>
        </c:scaling>
        <c:delete val="0"/>
        <c:axPos val="b"/>
        <c:numFmt formatCode="General" sourceLinked="1"/>
        <c:majorTickMark val="out"/>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455759"/>
        <c:crosses val="autoZero"/>
        <c:auto val="1"/>
        <c:lblAlgn val="ctr"/>
        <c:lblOffset val="100"/>
        <c:noMultiLvlLbl val="0"/>
      </c:catAx>
      <c:valAx>
        <c:axId val="991455759"/>
        <c:scaling>
          <c:orientation val="minMax"/>
        </c:scaling>
        <c:delete val="1"/>
        <c:axPos val="l"/>
        <c:numFmt formatCode="General" sourceLinked="1"/>
        <c:majorTickMark val="out"/>
        <c:minorTickMark val="none"/>
        <c:tickLblPos val="nextTo"/>
        <c:crossAx val="991458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170E03"/>
      </a:solid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94829196351717737"/>
          <c:y val="0.82137974101097744"/>
          <c:w val="1.7532502852849064E-2"/>
          <c:h val="4.2997468178219374E-2"/>
        </c:manualLayout>
      </c:layout>
      <c:barChart>
        <c:barDir val="col"/>
        <c:grouping val="clustered"/>
        <c:varyColors val="0"/>
        <c:ser>
          <c:idx val="0"/>
          <c:order val="0"/>
          <c:tx>
            <c:strRef>
              <c:f>Sheet1!$B$1</c:f>
              <c:strCache>
                <c:ptCount val="1"/>
                <c:pt idx="0">
                  <c:v>Linear Reg w/outliers</c:v>
                </c:pt>
              </c:strCache>
            </c:strRef>
          </c:tx>
          <c:spPr>
            <a:solidFill>
              <a:schemeClr val="accent1"/>
            </a:solidFill>
            <a:ln>
              <a:noFill/>
            </a:ln>
            <a:effectLst/>
          </c:spPr>
          <c:invertIfNegative val="0"/>
          <c:dLbls>
            <c:delete val="1"/>
          </c:dLbls>
          <c:cat>
            <c:strRef>
              <c:f>Sheet1!$A$2</c:f>
              <c:strCache>
                <c:ptCount val="1"/>
                <c:pt idx="0">
                  <c:v>r2_score</c:v>
                </c:pt>
              </c:strCache>
            </c:strRef>
          </c:cat>
          <c:val>
            <c:numRef>
              <c:f>Sheet1!$B$2</c:f>
              <c:numCache>
                <c:formatCode>General</c:formatCode>
                <c:ptCount val="1"/>
                <c:pt idx="0">
                  <c:v>0</c:v>
                </c:pt>
              </c:numCache>
            </c:numRef>
          </c:val>
          <c:extLst>
            <c:ext xmlns:c16="http://schemas.microsoft.com/office/drawing/2014/chart" uri="{C3380CC4-5D6E-409C-BE32-E72D297353CC}">
              <c16:uniqueId val="{00000000-5E85-4D21-9DB1-F36F6AFCEA6A}"/>
            </c:ext>
          </c:extLst>
        </c:ser>
        <c:ser>
          <c:idx val="1"/>
          <c:order val="1"/>
          <c:tx>
            <c:strRef>
              <c:f>Sheet1!$C$1</c:f>
              <c:strCache>
                <c:ptCount val="1"/>
                <c:pt idx="0">
                  <c:v>Linear Reg w/one-sided Outliers</c:v>
                </c:pt>
              </c:strCache>
            </c:strRef>
          </c:tx>
          <c:spPr>
            <a:solidFill>
              <a:schemeClr val="accent2"/>
            </a:solidFill>
            <a:ln>
              <a:noFill/>
            </a:ln>
            <a:effectLst/>
          </c:spPr>
          <c:invertIfNegative val="0"/>
          <c:dLbls>
            <c:delete val="1"/>
          </c:dLbls>
          <c:cat>
            <c:strRef>
              <c:f>Sheet1!$A$2</c:f>
              <c:strCache>
                <c:ptCount val="1"/>
                <c:pt idx="0">
                  <c:v>r2_score</c:v>
                </c:pt>
              </c:strCache>
            </c:strRef>
          </c:cat>
          <c:val>
            <c:numRef>
              <c:f>Sheet1!$C$2</c:f>
              <c:numCache>
                <c:formatCode>General</c:formatCode>
                <c:ptCount val="1"/>
                <c:pt idx="0">
                  <c:v>0.27</c:v>
                </c:pt>
              </c:numCache>
            </c:numRef>
          </c:val>
          <c:extLst>
            <c:ext xmlns:c16="http://schemas.microsoft.com/office/drawing/2014/chart" uri="{C3380CC4-5D6E-409C-BE32-E72D297353CC}">
              <c16:uniqueId val="{00000001-5E85-4D21-9DB1-F36F6AFCEA6A}"/>
            </c:ext>
          </c:extLst>
        </c:ser>
        <c:ser>
          <c:idx val="2"/>
          <c:order val="2"/>
          <c:tx>
            <c:strRef>
              <c:f>Sheet1!$D$1</c:f>
              <c:strCache>
                <c:ptCount val="1"/>
                <c:pt idx="0">
                  <c:v>Linear Reg w/o outliers</c:v>
                </c:pt>
              </c:strCache>
            </c:strRef>
          </c:tx>
          <c:spPr>
            <a:solidFill>
              <a:schemeClr val="accent3"/>
            </a:solidFill>
            <a:ln>
              <a:noFill/>
            </a:ln>
            <a:effectLst/>
          </c:spPr>
          <c:invertIfNegative val="0"/>
          <c:dLbls>
            <c:delete val="1"/>
          </c:dLbls>
          <c:cat>
            <c:strRef>
              <c:f>Sheet1!$A$2</c:f>
              <c:strCache>
                <c:ptCount val="1"/>
                <c:pt idx="0">
                  <c:v>r2_score</c:v>
                </c:pt>
              </c:strCache>
            </c:strRef>
          </c:cat>
          <c:val>
            <c:numRef>
              <c:f>Sheet1!$D$2</c:f>
              <c:numCache>
                <c:formatCode>General</c:formatCode>
                <c:ptCount val="1"/>
                <c:pt idx="0">
                  <c:v>0.46</c:v>
                </c:pt>
              </c:numCache>
            </c:numRef>
          </c:val>
          <c:extLst>
            <c:ext xmlns:c16="http://schemas.microsoft.com/office/drawing/2014/chart" uri="{C3380CC4-5D6E-409C-BE32-E72D297353CC}">
              <c16:uniqueId val="{00000002-5E85-4D21-9DB1-F36F6AFCEA6A}"/>
            </c:ext>
          </c:extLst>
        </c:ser>
        <c:ser>
          <c:idx val="3"/>
          <c:order val="3"/>
          <c:tx>
            <c:strRef>
              <c:f>Sheet1!$E$1</c:f>
              <c:strCache>
                <c:ptCount val="1"/>
                <c:pt idx="0">
                  <c:v>Decision Tree</c:v>
                </c:pt>
              </c:strCache>
            </c:strRef>
          </c:tx>
          <c:spPr>
            <a:solidFill>
              <a:schemeClr val="accent4"/>
            </a:solidFill>
            <a:ln>
              <a:noFill/>
            </a:ln>
            <a:effectLst/>
          </c:spPr>
          <c:invertIfNegative val="0"/>
          <c:dLbls>
            <c:delete val="1"/>
          </c:dLbls>
          <c:cat>
            <c:strRef>
              <c:f>Sheet1!$A$2</c:f>
              <c:strCache>
                <c:ptCount val="1"/>
                <c:pt idx="0">
                  <c:v>r2_score</c:v>
                </c:pt>
              </c:strCache>
            </c:strRef>
          </c:cat>
          <c:val>
            <c:numRef>
              <c:f>Sheet1!$E$2</c:f>
              <c:numCache>
                <c:formatCode>General</c:formatCode>
                <c:ptCount val="1"/>
                <c:pt idx="0">
                  <c:v>0.5</c:v>
                </c:pt>
              </c:numCache>
            </c:numRef>
          </c:val>
          <c:extLst>
            <c:ext xmlns:c16="http://schemas.microsoft.com/office/drawing/2014/chart" uri="{C3380CC4-5D6E-409C-BE32-E72D297353CC}">
              <c16:uniqueId val="{00000003-5E85-4D21-9DB1-F36F6AFCEA6A}"/>
            </c:ext>
          </c:extLst>
        </c:ser>
        <c:ser>
          <c:idx val="4"/>
          <c:order val="4"/>
          <c:tx>
            <c:strRef>
              <c:f>Sheet1!$F$1</c:f>
              <c:strCache>
                <c:ptCount val="1"/>
                <c:pt idx="0">
                  <c:v>XGB before NLP</c:v>
                </c:pt>
              </c:strCache>
            </c:strRef>
          </c:tx>
          <c:spPr>
            <a:solidFill>
              <a:schemeClr val="accent5"/>
            </a:solidFill>
            <a:ln>
              <a:noFill/>
            </a:ln>
            <a:effectLst/>
          </c:spPr>
          <c:invertIfNegative val="0"/>
          <c:dLbls>
            <c:delete val="1"/>
          </c:dLbls>
          <c:cat>
            <c:strRef>
              <c:f>Sheet1!$A$2</c:f>
              <c:strCache>
                <c:ptCount val="1"/>
                <c:pt idx="0">
                  <c:v>r2_score</c:v>
                </c:pt>
              </c:strCache>
            </c:strRef>
          </c:cat>
          <c:val>
            <c:numRef>
              <c:f>Sheet1!$F$2</c:f>
              <c:numCache>
                <c:formatCode>General</c:formatCode>
                <c:ptCount val="1"/>
                <c:pt idx="0">
                  <c:v>0.72</c:v>
                </c:pt>
              </c:numCache>
            </c:numRef>
          </c:val>
          <c:extLst>
            <c:ext xmlns:c16="http://schemas.microsoft.com/office/drawing/2014/chart" uri="{C3380CC4-5D6E-409C-BE32-E72D297353CC}">
              <c16:uniqueId val="{00000004-5E85-4D21-9DB1-F36F6AFCEA6A}"/>
            </c:ext>
          </c:extLst>
        </c:ser>
        <c:ser>
          <c:idx val="5"/>
          <c:order val="5"/>
          <c:tx>
            <c:strRef>
              <c:f>Sheet1!$G$1</c:f>
              <c:strCache>
                <c:ptCount val="1"/>
                <c:pt idx="0">
                  <c:v>GSCV for XGB before NLP</c:v>
                </c:pt>
              </c:strCache>
            </c:strRef>
          </c:tx>
          <c:spPr>
            <a:solidFill>
              <a:schemeClr val="accent6"/>
            </a:solidFill>
            <a:ln>
              <a:noFill/>
            </a:ln>
            <a:effectLst/>
          </c:spPr>
          <c:invertIfNegative val="0"/>
          <c:dLbls>
            <c:delete val="1"/>
          </c:dLbls>
          <c:cat>
            <c:strRef>
              <c:f>Sheet1!$A$2</c:f>
              <c:strCache>
                <c:ptCount val="1"/>
                <c:pt idx="0">
                  <c:v>r2_score</c:v>
                </c:pt>
              </c:strCache>
            </c:strRef>
          </c:cat>
          <c:val>
            <c:numRef>
              <c:f>Sheet1!$G$2</c:f>
              <c:numCache>
                <c:formatCode>General</c:formatCode>
                <c:ptCount val="1"/>
                <c:pt idx="0">
                  <c:v>0.78</c:v>
                </c:pt>
              </c:numCache>
            </c:numRef>
          </c:val>
          <c:extLst>
            <c:ext xmlns:c16="http://schemas.microsoft.com/office/drawing/2014/chart" uri="{C3380CC4-5D6E-409C-BE32-E72D297353CC}">
              <c16:uniqueId val="{00000005-5E85-4D21-9DB1-F36F6AFCEA6A}"/>
            </c:ext>
          </c:extLst>
        </c:ser>
        <c:ser>
          <c:idx val="6"/>
          <c:order val="6"/>
          <c:tx>
            <c:strRef>
              <c:f>Sheet1!$H$1</c:f>
              <c:strCache>
                <c:ptCount val="1"/>
                <c:pt idx="0">
                  <c:v>XGB after NLP</c:v>
                </c:pt>
              </c:strCache>
            </c:strRef>
          </c:tx>
          <c:spPr>
            <a:solidFill>
              <a:schemeClr val="accent1">
                <a:lumMod val="60000"/>
              </a:schemeClr>
            </a:solidFill>
            <a:ln>
              <a:noFill/>
            </a:ln>
            <a:effectLst/>
          </c:spPr>
          <c:invertIfNegative val="0"/>
          <c:dLbls>
            <c:delete val="1"/>
          </c:dLbls>
          <c:cat>
            <c:strRef>
              <c:f>Sheet1!$A$2</c:f>
              <c:strCache>
                <c:ptCount val="1"/>
                <c:pt idx="0">
                  <c:v>r2_score</c:v>
                </c:pt>
              </c:strCache>
            </c:strRef>
          </c:cat>
          <c:val>
            <c:numRef>
              <c:f>Sheet1!$H$2</c:f>
              <c:numCache>
                <c:formatCode>General</c:formatCode>
                <c:ptCount val="1"/>
                <c:pt idx="0">
                  <c:v>0.72</c:v>
                </c:pt>
              </c:numCache>
            </c:numRef>
          </c:val>
          <c:extLst>
            <c:ext xmlns:c16="http://schemas.microsoft.com/office/drawing/2014/chart" uri="{C3380CC4-5D6E-409C-BE32-E72D297353CC}">
              <c16:uniqueId val="{00000006-5E85-4D21-9DB1-F36F6AFCEA6A}"/>
            </c:ext>
          </c:extLst>
        </c:ser>
        <c:ser>
          <c:idx val="7"/>
          <c:order val="7"/>
          <c:tx>
            <c:strRef>
              <c:f>Sheet1!$I$1</c:f>
              <c:strCache>
                <c:ptCount val="1"/>
                <c:pt idx="0">
                  <c:v>GSCV for XGB after NLP</c:v>
                </c:pt>
              </c:strCache>
            </c:strRef>
          </c:tx>
          <c:spPr>
            <a:solidFill>
              <a:schemeClr val="accent2">
                <a:lumMod val="60000"/>
              </a:schemeClr>
            </a:solidFill>
            <a:ln>
              <a:noFill/>
            </a:ln>
            <a:effectLst/>
          </c:spPr>
          <c:invertIfNegative val="0"/>
          <c:dLbls>
            <c:delete val="1"/>
          </c:dLbls>
          <c:cat>
            <c:strRef>
              <c:f>Sheet1!$A$2</c:f>
              <c:strCache>
                <c:ptCount val="1"/>
                <c:pt idx="0">
                  <c:v>r2_score</c:v>
                </c:pt>
              </c:strCache>
            </c:strRef>
          </c:cat>
          <c:val>
            <c:numRef>
              <c:f>Sheet1!$I$2</c:f>
              <c:numCache>
                <c:formatCode>General</c:formatCode>
                <c:ptCount val="1"/>
                <c:pt idx="0">
                  <c:v>0.76</c:v>
                </c:pt>
              </c:numCache>
            </c:numRef>
          </c:val>
          <c:extLst>
            <c:ext xmlns:c16="http://schemas.microsoft.com/office/drawing/2014/chart" uri="{C3380CC4-5D6E-409C-BE32-E72D297353CC}">
              <c16:uniqueId val="{00000007-5E85-4D21-9DB1-F36F6AFCEA6A}"/>
            </c:ext>
          </c:extLst>
        </c:ser>
        <c:dLbls>
          <c:dLblPos val="outEnd"/>
          <c:showLegendKey val="0"/>
          <c:showVal val="1"/>
          <c:showCatName val="0"/>
          <c:showSerName val="0"/>
          <c:showPercent val="0"/>
          <c:showBubbleSize val="0"/>
        </c:dLbls>
        <c:gapWidth val="100"/>
        <c:overlap val="-100"/>
        <c:axId val="991458159"/>
        <c:axId val="991455759"/>
      </c:barChart>
      <c:catAx>
        <c:axId val="991458159"/>
        <c:scaling>
          <c:orientation val="minMax"/>
        </c:scaling>
        <c:delete val="0"/>
        <c:axPos val="b"/>
        <c:numFmt formatCode="General" sourceLinked="1"/>
        <c:majorTickMark val="out"/>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91455759"/>
        <c:crosses val="autoZero"/>
        <c:auto val="1"/>
        <c:lblAlgn val="ctr"/>
        <c:lblOffset val="100"/>
        <c:noMultiLvlLbl val="0"/>
      </c:catAx>
      <c:valAx>
        <c:axId val="991455759"/>
        <c:scaling>
          <c:orientation val="minMax"/>
        </c:scaling>
        <c:delete val="1"/>
        <c:axPos val="l"/>
        <c:numFmt formatCode="General" sourceLinked="1"/>
        <c:majorTickMark val="out"/>
        <c:minorTickMark val="none"/>
        <c:tickLblPos val="nextTo"/>
        <c:crossAx val="991458159"/>
        <c:crosses val="autoZero"/>
        <c:crossBetween val="between"/>
      </c:valAx>
      <c:spPr>
        <a:noFill/>
        <a:ln w="25400">
          <a:noFill/>
        </a:ln>
        <a:effectLst/>
      </c:spPr>
    </c:plotArea>
    <c:legend>
      <c:legendPos val="r"/>
      <c:layout>
        <c:manualLayout>
          <c:xMode val="edge"/>
          <c:yMode val="edge"/>
          <c:x val="3.0454465164399813E-2"/>
          <c:y val="0.14960888713600209"/>
          <c:w val="0.93738993055555575"/>
          <c:h val="0.42820175726900239"/>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0.62089</cdr:x>
      <cdr:y>0.61149</cdr:y>
    </cdr:from>
    <cdr:to>
      <cdr:x>0.73466</cdr:x>
      <cdr:y>0.97691</cdr:y>
    </cdr:to>
    <cdr:sp macro="" textlink="">
      <cdr:nvSpPr>
        <cdr:cNvPr id="2" name="TextBox 26">
          <a:extLst xmlns:a="http://schemas.openxmlformats.org/drawingml/2006/main">
            <a:ext uri="{FF2B5EF4-FFF2-40B4-BE49-F238E27FC236}">
              <a16:creationId xmlns:a16="http://schemas.microsoft.com/office/drawing/2014/main" id="{191192F8-2E8B-06D7-6FFB-3B095D76FD33}"/>
            </a:ext>
          </a:extLst>
        </cdr:cNvPr>
        <cdr:cNvSpPr txBox="1"/>
      </cdr:nvSpPr>
      <cdr:spPr>
        <a:xfrm xmlns:a="http://schemas.openxmlformats.org/drawingml/2006/main">
          <a:off x="1788160" y="1265098"/>
          <a:ext cx="327660" cy="756000"/>
        </a:xfrm>
        <a:prstGeom xmlns:a="http://schemas.openxmlformats.org/drawingml/2006/main" prst="rect">
          <a:avLst/>
        </a:prstGeom>
        <a:noFill xmlns:a="http://schemas.openxmlformats.org/drawingml/2006/main"/>
        <a:ln xmlns:a="http://schemas.openxmlformats.org/drawingml/2006/main" w="22225">
          <a:solidFill>
            <a:schemeClr val="accent2"/>
          </a:solidFill>
          <a:prstDash val="lgDashDot"/>
        </a:l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endParaRPr lang="en-IN" dirty="0"/>
        </a:p>
      </cdr:txBody>
    </cdr:sp>
  </cdr:relSizeAnchor>
</c:userShapes>
</file>

<file path=ppt/drawings/drawing2.xml><?xml version="1.0" encoding="utf-8"?>
<c:userShapes xmlns:c="http://schemas.openxmlformats.org/drawingml/2006/chart">
  <cdr:relSizeAnchor xmlns:cdr="http://schemas.openxmlformats.org/drawingml/2006/chartDrawing">
    <cdr:from>
      <cdr:x>0.62474</cdr:x>
      <cdr:y>0.8029</cdr:y>
    </cdr:from>
    <cdr:to>
      <cdr:x>0.73851</cdr:x>
      <cdr:y>0.97691</cdr:y>
    </cdr:to>
    <cdr:sp macro="" textlink="">
      <cdr:nvSpPr>
        <cdr:cNvPr id="2" name="TextBox 26">
          <a:extLst xmlns:a="http://schemas.openxmlformats.org/drawingml/2006/main">
            <a:ext uri="{FF2B5EF4-FFF2-40B4-BE49-F238E27FC236}">
              <a16:creationId xmlns:a16="http://schemas.microsoft.com/office/drawing/2014/main" id="{BEE3E81F-C265-7592-BDC4-07A776CFD90D}"/>
            </a:ext>
          </a:extLst>
        </cdr:cNvPr>
        <cdr:cNvSpPr txBox="1"/>
      </cdr:nvSpPr>
      <cdr:spPr>
        <a:xfrm xmlns:a="http://schemas.openxmlformats.org/drawingml/2006/main">
          <a:off x="1799247" y="1661098"/>
          <a:ext cx="327660" cy="360000"/>
        </a:xfrm>
        <a:prstGeom xmlns:a="http://schemas.openxmlformats.org/drawingml/2006/main" prst="rect">
          <a:avLst/>
        </a:prstGeom>
        <a:noFill xmlns:a="http://schemas.openxmlformats.org/drawingml/2006/main"/>
        <a:ln xmlns:a="http://schemas.openxmlformats.org/drawingml/2006/main" w="22225">
          <a:solidFill>
            <a:schemeClr val="accent2"/>
          </a:solidFill>
          <a:prstDash val="lgDashDot"/>
        </a:l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IN" dirty="0"/>
        </a:p>
      </cdr:txBody>
    </cdr:sp>
  </cdr:relSizeAnchor>
</c:userShapes>
</file>

<file path=ppt/drawings/drawing3.xml><?xml version="1.0" encoding="utf-8"?>
<c:userShapes xmlns:c="http://schemas.openxmlformats.org/drawingml/2006/chart">
  <cdr:relSizeAnchor xmlns:cdr="http://schemas.openxmlformats.org/drawingml/2006/chartDrawing">
    <cdr:from>
      <cdr:x>0.92323</cdr:x>
      <cdr:y>0.75139</cdr:y>
    </cdr:from>
    <cdr:to>
      <cdr:x>0.98562</cdr:x>
      <cdr:y>1</cdr:y>
    </cdr:to>
    <cdr:sp macro="" textlink="">
      <cdr:nvSpPr>
        <cdr:cNvPr id="2" name="TextBox 1">
          <a:extLst xmlns:a="http://schemas.openxmlformats.org/drawingml/2006/main">
            <a:ext uri="{FF2B5EF4-FFF2-40B4-BE49-F238E27FC236}">
              <a16:creationId xmlns:a16="http://schemas.microsoft.com/office/drawing/2014/main" id="{64C294B7-ABEE-5C6B-B904-8FB7730184C0}"/>
            </a:ext>
          </a:extLst>
        </cdr:cNvPr>
        <cdr:cNvSpPr txBox="1"/>
      </cdr:nvSpPr>
      <cdr:spPr>
        <a:xfrm xmlns:a="http://schemas.openxmlformats.org/drawingml/2006/main">
          <a:off x="8232013" y="685853"/>
          <a:ext cx="556260" cy="226927"/>
        </a:xfrm>
        <a:prstGeom xmlns:a="http://schemas.openxmlformats.org/drawingml/2006/main" prst="rect">
          <a:avLst/>
        </a:prstGeom>
        <a:solidFill xmlns:a="http://schemas.openxmlformats.org/drawingml/2006/main">
          <a:schemeClr val="lt1"/>
        </a:solidFill>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420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390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67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882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7860c3a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7860c3a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6cdd709d3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6cdd709d3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6cdd709d3d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6cdd709d3d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c6fa3c8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6cdd709d3d_2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6cdd709d3d_2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6cdd709d3d_2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26cdd709d3d_2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6cdd709d3d_2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6cdd709d3d_2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cdd709d3d_2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cdd709d3d_2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3.png"/><Relationship Id="rId1" Type="http://schemas.openxmlformats.org/officeDocument/2006/relationships/slideLayout" Target="../slideLayouts/slideLayout11.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404025" y="614700"/>
            <a:ext cx="6074700" cy="7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dirty="0"/>
              <a:t>Capstone project interim report - Group 2</a:t>
            </a:r>
            <a:endParaRPr dirty="0"/>
          </a:p>
        </p:txBody>
      </p:sp>
      <p:sp>
        <p:nvSpPr>
          <p:cNvPr id="278" name="Google Shape;278;p13"/>
          <p:cNvSpPr txBox="1">
            <a:spLocks noGrp="1"/>
          </p:cNvSpPr>
          <p:nvPr>
            <p:ph type="body" idx="1"/>
          </p:nvPr>
        </p:nvSpPr>
        <p:spPr>
          <a:xfrm>
            <a:off x="6937900" y="3270625"/>
            <a:ext cx="1894500" cy="1298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88"/>
              <a:buNone/>
            </a:pPr>
            <a:r>
              <a:rPr lang="en" sz="1325" dirty="0"/>
              <a:t>Anusman kumar</a:t>
            </a:r>
            <a:endParaRPr sz="1325" dirty="0"/>
          </a:p>
          <a:p>
            <a:pPr marL="0" lvl="0" indent="0" algn="l" rtl="0">
              <a:lnSpc>
                <a:spcPct val="95000"/>
              </a:lnSpc>
              <a:spcBef>
                <a:spcPts val="1200"/>
              </a:spcBef>
              <a:spcAft>
                <a:spcPts val="0"/>
              </a:spcAft>
              <a:buSzPts val="688"/>
              <a:buNone/>
            </a:pPr>
            <a:r>
              <a:rPr lang="en" sz="1325" dirty="0"/>
              <a:t>Sumanth ER</a:t>
            </a:r>
            <a:endParaRPr sz="1325" dirty="0"/>
          </a:p>
          <a:p>
            <a:pPr marL="0" lvl="0" indent="0" algn="l" rtl="0">
              <a:lnSpc>
                <a:spcPct val="95000"/>
              </a:lnSpc>
              <a:spcBef>
                <a:spcPts val="1200"/>
              </a:spcBef>
              <a:spcAft>
                <a:spcPts val="0"/>
              </a:spcAft>
              <a:buSzPts val="688"/>
              <a:buNone/>
            </a:pPr>
            <a:r>
              <a:rPr lang="en" sz="1325" dirty="0"/>
              <a:t>Elumalai </a:t>
            </a:r>
            <a:endParaRPr sz="1325" dirty="0"/>
          </a:p>
          <a:p>
            <a:pPr marL="0" lvl="0" indent="0" algn="l" rtl="0">
              <a:lnSpc>
                <a:spcPct val="95000"/>
              </a:lnSpc>
              <a:spcBef>
                <a:spcPts val="1200"/>
              </a:spcBef>
              <a:spcAft>
                <a:spcPts val="1200"/>
              </a:spcAft>
              <a:buSzPts val="688"/>
              <a:buNone/>
            </a:pPr>
            <a:r>
              <a:rPr lang="en" sz="1325" dirty="0"/>
              <a:t>Sravani B</a:t>
            </a:r>
            <a:endParaRPr sz="1325" dirty="0"/>
          </a:p>
        </p:txBody>
      </p:sp>
      <p:sp>
        <p:nvSpPr>
          <p:cNvPr id="279" name="Google Shape;279;p13"/>
          <p:cNvSpPr txBox="1"/>
          <p:nvPr/>
        </p:nvSpPr>
        <p:spPr>
          <a:xfrm>
            <a:off x="1983900" y="1592300"/>
            <a:ext cx="45510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dirty="0">
                <a:solidFill>
                  <a:schemeClr val="dk2"/>
                </a:solidFill>
                <a:latin typeface="Lato"/>
                <a:ea typeface="Lato"/>
                <a:cs typeface="Lato"/>
                <a:sym typeface="Lato"/>
              </a:rPr>
              <a:t>Topic : Used Car sale price prediction.</a:t>
            </a:r>
            <a:endParaRPr sz="2100" dirty="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1"/>
          <p:cNvSpPr txBox="1">
            <a:spLocks noGrp="1"/>
          </p:cNvSpPr>
          <p:nvPr>
            <p:ph type="title"/>
          </p:nvPr>
        </p:nvSpPr>
        <p:spPr>
          <a:xfrm>
            <a:off x="1233022" y="751206"/>
            <a:ext cx="4774872" cy="598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r>
              <a:rPr lang="en" sz="2000" u="sng" dirty="0">
                <a:latin typeface="Nunito"/>
                <a:ea typeface="Nunito"/>
                <a:cs typeface="Nunito"/>
                <a:sym typeface="Nunito"/>
              </a:rPr>
              <a:t>Data Cleaning (Outlier Treatment) :</a:t>
            </a:r>
            <a:endParaRPr sz="3600" dirty="0"/>
          </a:p>
        </p:txBody>
      </p:sp>
      <p:sp>
        <p:nvSpPr>
          <p:cNvPr id="390" name="Google Shape;390;p21"/>
          <p:cNvSpPr txBox="1">
            <a:spLocks noGrp="1"/>
          </p:cNvSpPr>
          <p:nvPr>
            <p:ph type="body" idx="1"/>
          </p:nvPr>
        </p:nvSpPr>
        <p:spPr>
          <a:xfrm>
            <a:off x="6927275" y="1537750"/>
            <a:ext cx="2216700" cy="3289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460" dirty="0"/>
          </a:p>
          <a:p>
            <a:pPr marL="0" lvl="0" indent="0" algn="l" rtl="0">
              <a:lnSpc>
                <a:spcPct val="95000"/>
              </a:lnSpc>
              <a:spcBef>
                <a:spcPts val="1200"/>
              </a:spcBef>
              <a:spcAft>
                <a:spcPts val="0"/>
              </a:spcAft>
              <a:buNone/>
            </a:pPr>
            <a:r>
              <a:rPr lang="en" sz="1460" dirty="0"/>
              <a:t>1. Find </a:t>
            </a:r>
            <a:r>
              <a:rPr lang="en" sz="1460" b="1" dirty="0"/>
              <a:t>unique values in each category</a:t>
            </a:r>
            <a:r>
              <a:rPr lang="en" sz="1460" dirty="0"/>
              <a:t> and correct misspelled or incorrect sub-categories</a:t>
            </a:r>
            <a:endParaRPr sz="1460" dirty="0"/>
          </a:p>
          <a:p>
            <a:pPr marL="0" lvl="0" indent="0" algn="l" rtl="0">
              <a:lnSpc>
                <a:spcPct val="95000"/>
              </a:lnSpc>
              <a:spcBef>
                <a:spcPts val="1200"/>
              </a:spcBef>
              <a:spcAft>
                <a:spcPts val="0"/>
              </a:spcAft>
              <a:buNone/>
            </a:pPr>
            <a:r>
              <a:rPr lang="en" sz="1460" dirty="0"/>
              <a:t>2. </a:t>
            </a:r>
            <a:r>
              <a:rPr lang="en" sz="1460" b="1" dirty="0"/>
              <a:t>Drop columns </a:t>
            </a:r>
            <a:r>
              <a:rPr lang="en" sz="1460" dirty="0"/>
              <a:t>which does </a:t>
            </a:r>
            <a:r>
              <a:rPr lang="en" sz="1460" b="1" dirty="0"/>
              <a:t>not hold significance </a:t>
            </a:r>
            <a:r>
              <a:rPr lang="en" sz="1460" dirty="0"/>
              <a:t>to the target variable</a:t>
            </a:r>
            <a:endParaRPr sz="1460" dirty="0"/>
          </a:p>
          <a:p>
            <a:pPr marL="0" lvl="0" indent="0" algn="l" rtl="0">
              <a:lnSpc>
                <a:spcPct val="95000"/>
              </a:lnSpc>
              <a:spcBef>
                <a:spcPts val="1200"/>
              </a:spcBef>
              <a:spcAft>
                <a:spcPts val="0"/>
              </a:spcAft>
              <a:buNone/>
            </a:pPr>
            <a:endParaRPr sz="260" dirty="0"/>
          </a:p>
          <a:p>
            <a:pPr marL="0" lvl="0" indent="0" algn="l" rtl="0">
              <a:lnSpc>
                <a:spcPct val="95000"/>
              </a:lnSpc>
              <a:spcBef>
                <a:spcPts val="1200"/>
              </a:spcBef>
              <a:spcAft>
                <a:spcPts val="1200"/>
              </a:spcAft>
              <a:buNone/>
            </a:pPr>
            <a:r>
              <a:rPr lang="en" sz="1460" b="1" u="sng" dirty="0"/>
              <a:t>Result:</a:t>
            </a:r>
            <a:r>
              <a:rPr lang="en" sz="1460" dirty="0"/>
              <a:t> Number of Columns </a:t>
            </a:r>
            <a:r>
              <a:rPr lang="en" sz="1460" b="1" dirty="0"/>
              <a:t>23 -&gt; 19</a:t>
            </a:r>
            <a:endParaRPr sz="1460" b="1" dirty="0"/>
          </a:p>
        </p:txBody>
      </p:sp>
      <p:pic>
        <p:nvPicPr>
          <p:cNvPr id="3" name="Picture 2">
            <a:extLst>
              <a:ext uri="{FF2B5EF4-FFF2-40B4-BE49-F238E27FC236}">
                <a16:creationId xmlns:a16="http://schemas.microsoft.com/office/drawing/2014/main" id="{87F4F15C-6FF2-FB95-5507-F194F9875A25}"/>
              </a:ext>
            </a:extLst>
          </p:cNvPr>
          <p:cNvPicPr>
            <a:picLocks noChangeAspect="1"/>
          </p:cNvPicPr>
          <p:nvPr/>
        </p:nvPicPr>
        <p:blipFill>
          <a:blip r:embed="rId3"/>
          <a:stretch>
            <a:fillRect/>
          </a:stretch>
        </p:blipFill>
        <p:spPr>
          <a:xfrm>
            <a:off x="0" y="1635169"/>
            <a:ext cx="6927275" cy="3079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1143000" y="672625"/>
            <a:ext cx="7229475"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Exploratory Data Analysis (EDA) (UniVariate – Numeric):</a:t>
            </a:r>
            <a:endParaRPr sz="4100" dirty="0"/>
          </a:p>
        </p:txBody>
      </p:sp>
      <p:sp>
        <p:nvSpPr>
          <p:cNvPr id="397" name="Google Shape;397;p22"/>
          <p:cNvSpPr txBox="1">
            <a:spLocks noGrp="1"/>
          </p:cNvSpPr>
          <p:nvPr>
            <p:ph type="body" idx="1"/>
          </p:nvPr>
        </p:nvSpPr>
        <p:spPr>
          <a:xfrm>
            <a:off x="4524787" y="1243734"/>
            <a:ext cx="4619213" cy="1070841"/>
          </a:xfrm>
          <a:prstGeom prst="rect">
            <a:avLst/>
          </a:prstGeom>
        </p:spPr>
        <p:txBody>
          <a:bodyPr spcFirstLastPara="1" wrap="square" lIns="91425" tIns="91425" rIns="91425" bIns="91425" anchor="t" anchorCtr="0">
            <a:noAutofit/>
          </a:bodyPr>
          <a:lstStyle/>
          <a:p>
            <a:pPr marL="285750" indent="-285750">
              <a:lnSpc>
                <a:spcPct val="95000"/>
              </a:lnSpc>
              <a:spcAft>
                <a:spcPts val="1200"/>
              </a:spcAft>
              <a:buSzPts val="523"/>
            </a:pPr>
            <a:r>
              <a:rPr lang="en-IN" sz="1460" dirty="0"/>
              <a:t>Univariate analysis for numeric columns was done to check the distribution of values</a:t>
            </a:r>
          </a:p>
          <a:p>
            <a:pPr marL="285750" indent="-285750">
              <a:lnSpc>
                <a:spcPct val="95000"/>
              </a:lnSpc>
              <a:spcAft>
                <a:spcPts val="1200"/>
              </a:spcAft>
              <a:buSzPts val="523"/>
            </a:pPr>
            <a:r>
              <a:rPr lang="en-IN" sz="1460" dirty="0"/>
              <a:t>Also provides information on outliers, if any</a:t>
            </a:r>
            <a:endParaRPr sz="1460" dirty="0"/>
          </a:p>
        </p:txBody>
      </p:sp>
      <p:pic>
        <p:nvPicPr>
          <p:cNvPr id="3" name="Picture 2">
            <a:extLst>
              <a:ext uri="{FF2B5EF4-FFF2-40B4-BE49-F238E27FC236}">
                <a16:creationId xmlns:a16="http://schemas.microsoft.com/office/drawing/2014/main" id="{242FA5A3-74C3-E777-2C68-489180DAFD35}"/>
              </a:ext>
            </a:extLst>
          </p:cNvPr>
          <p:cNvPicPr>
            <a:picLocks noChangeAspect="1"/>
          </p:cNvPicPr>
          <p:nvPr/>
        </p:nvPicPr>
        <p:blipFill>
          <a:blip r:embed="rId3"/>
          <a:stretch>
            <a:fillRect/>
          </a:stretch>
        </p:blipFill>
        <p:spPr>
          <a:xfrm>
            <a:off x="0" y="2459338"/>
            <a:ext cx="9144000" cy="2634837"/>
          </a:xfrm>
          <a:prstGeom prst="rect">
            <a:avLst/>
          </a:prstGeom>
        </p:spPr>
      </p:pic>
      <p:pic>
        <p:nvPicPr>
          <p:cNvPr id="5" name="Picture 4">
            <a:extLst>
              <a:ext uri="{FF2B5EF4-FFF2-40B4-BE49-F238E27FC236}">
                <a16:creationId xmlns:a16="http://schemas.microsoft.com/office/drawing/2014/main" id="{F1C0000C-4327-C562-39B8-28F35F95B802}"/>
              </a:ext>
            </a:extLst>
          </p:cNvPr>
          <p:cNvPicPr>
            <a:picLocks noChangeAspect="1"/>
          </p:cNvPicPr>
          <p:nvPr/>
        </p:nvPicPr>
        <p:blipFill>
          <a:blip r:embed="rId4"/>
          <a:stretch>
            <a:fillRect/>
          </a:stretch>
        </p:blipFill>
        <p:spPr>
          <a:xfrm>
            <a:off x="742951" y="1288338"/>
            <a:ext cx="3371848" cy="131439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1245925" y="672625"/>
            <a:ext cx="7719482"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Exploratory Data Analysis (EDA) (UniVariate – Categorical):</a:t>
            </a:r>
            <a:endParaRPr sz="4100" dirty="0"/>
          </a:p>
        </p:txBody>
      </p:sp>
      <p:sp>
        <p:nvSpPr>
          <p:cNvPr id="397" name="Google Shape;397;p22"/>
          <p:cNvSpPr txBox="1">
            <a:spLocks noGrp="1"/>
          </p:cNvSpPr>
          <p:nvPr>
            <p:ph type="body" idx="1"/>
          </p:nvPr>
        </p:nvSpPr>
        <p:spPr>
          <a:xfrm>
            <a:off x="4524787" y="1243734"/>
            <a:ext cx="4619213" cy="1669041"/>
          </a:xfrm>
          <a:prstGeom prst="rect">
            <a:avLst/>
          </a:prstGeom>
        </p:spPr>
        <p:txBody>
          <a:bodyPr spcFirstLastPara="1" wrap="square" lIns="91425" tIns="91425" rIns="91425" bIns="91425" anchor="t" anchorCtr="0">
            <a:noAutofit/>
          </a:bodyPr>
          <a:lstStyle/>
          <a:p>
            <a:pPr marL="285750" indent="-285750">
              <a:lnSpc>
                <a:spcPct val="95000"/>
              </a:lnSpc>
              <a:spcAft>
                <a:spcPts val="1200"/>
              </a:spcAft>
              <a:buSzPts val="523"/>
            </a:pPr>
            <a:r>
              <a:rPr lang="en-IN" sz="1460" dirty="0"/>
              <a:t>Univariate analysis for categorical columns was done to check the distribution of values</a:t>
            </a:r>
          </a:p>
          <a:p>
            <a:pPr marL="285750" indent="-285750">
              <a:lnSpc>
                <a:spcPct val="95000"/>
              </a:lnSpc>
              <a:spcAft>
                <a:spcPts val="1200"/>
              </a:spcAft>
              <a:buSzPts val="523"/>
            </a:pPr>
            <a:r>
              <a:rPr lang="en-IN" sz="1460" dirty="0"/>
              <a:t>Sales of 6, 4 and 8 cylinders engine cars are very high compared to 5, 3, 10 and 12 cylinder engines. </a:t>
            </a:r>
          </a:p>
        </p:txBody>
      </p:sp>
      <p:pic>
        <p:nvPicPr>
          <p:cNvPr id="4" name="Picture 3">
            <a:extLst>
              <a:ext uri="{FF2B5EF4-FFF2-40B4-BE49-F238E27FC236}">
                <a16:creationId xmlns:a16="http://schemas.microsoft.com/office/drawing/2014/main" id="{660A9098-D7A1-F94F-BC2A-3F796206EAB6}"/>
              </a:ext>
            </a:extLst>
          </p:cNvPr>
          <p:cNvPicPr>
            <a:picLocks noChangeAspect="1"/>
          </p:cNvPicPr>
          <p:nvPr/>
        </p:nvPicPr>
        <p:blipFill>
          <a:blip r:embed="rId3"/>
          <a:stretch>
            <a:fillRect/>
          </a:stretch>
        </p:blipFill>
        <p:spPr>
          <a:xfrm>
            <a:off x="1245925" y="1028512"/>
            <a:ext cx="5654530" cy="4343776"/>
          </a:xfrm>
          <a:prstGeom prst="rect">
            <a:avLst/>
          </a:prstGeom>
        </p:spPr>
      </p:pic>
      <p:pic>
        <p:nvPicPr>
          <p:cNvPr id="7" name="Picture 6">
            <a:extLst>
              <a:ext uri="{FF2B5EF4-FFF2-40B4-BE49-F238E27FC236}">
                <a16:creationId xmlns:a16="http://schemas.microsoft.com/office/drawing/2014/main" id="{1BFD4BA4-CF59-921D-1092-B07B49703836}"/>
              </a:ext>
            </a:extLst>
          </p:cNvPr>
          <p:cNvPicPr>
            <a:picLocks noChangeAspect="1"/>
          </p:cNvPicPr>
          <p:nvPr/>
        </p:nvPicPr>
        <p:blipFill>
          <a:blip r:embed="rId4"/>
          <a:stretch>
            <a:fillRect/>
          </a:stretch>
        </p:blipFill>
        <p:spPr>
          <a:xfrm>
            <a:off x="0" y="2670462"/>
            <a:ext cx="9144000" cy="2509388"/>
          </a:xfrm>
          <a:prstGeom prst="rect">
            <a:avLst/>
          </a:prstGeom>
        </p:spPr>
      </p:pic>
    </p:spTree>
    <p:extLst>
      <p:ext uri="{BB962C8B-B14F-4D97-AF65-F5344CB8AC3E}">
        <p14:creationId xmlns:p14="http://schemas.microsoft.com/office/powerpoint/2010/main" val="326063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59A99-2522-6137-E1C0-FB8E87C94DCB}"/>
              </a:ext>
            </a:extLst>
          </p:cNvPr>
          <p:cNvSpPr>
            <a:spLocks noGrp="1"/>
          </p:cNvSpPr>
          <p:nvPr>
            <p:ph type="title"/>
          </p:nvPr>
        </p:nvSpPr>
        <p:spPr>
          <a:xfrm>
            <a:off x="521494" y="0"/>
            <a:ext cx="8508206" cy="442913"/>
          </a:xfrm>
        </p:spPr>
        <p:txBody>
          <a:bodyPr>
            <a:normAutofit fontScale="90000"/>
          </a:bodyPr>
          <a:lstStyle/>
          <a:p>
            <a:r>
              <a:rPr lang="en" sz="2000" u="sng" dirty="0">
                <a:latin typeface="Nunito"/>
                <a:ea typeface="Nunito"/>
                <a:cs typeface="Nunito"/>
                <a:sym typeface="Nunito"/>
              </a:rPr>
              <a:t>Exploratory Data Analysis (EDA) (UniVariate – Categorical):</a:t>
            </a:r>
            <a:endParaRPr lang="en-IN" sz="2000" dirty="0"/>
          </a:p>
        </p:txBody>
      </p:sp>
      <p:sp>
        <p:nvSpPr>
          <p:cNvPr id="3" name="Text Placeholder 2">
            <a:extLst>
              <a:ext uri="{FF2B5EF4-FFF2-40B4-BE49-F238E27FC236}">
                <a16:creationId xmlns:a16="http://schemas.microsoft.com/office/drawing/2014/main" id="{D782AD3B-90E0-5F71-8E6D-91FA22D85ADB}"/>
              </a:ext>
            </a:extLst>
          </p:cNvPr>
          <p:cNvSpPr>
            <a:spLocks noGrp="1"/>
          </p:cNvSpPr>
          <p:nvPr>
            <p:ph type="body" idx="1"/>
          </p:nvPr>
        </p:nvSpPr>
        <p:spPr>
          <a:xfrm>
            <a:off x="421481" y="442913"/>
            <a:ext cx="8508206" cy="4500562"/>
          </a:xfrm>
        </p:spPr>
        <p:txBody>
          <a:bodyPr/>
          <a:lstStyle/>
          <a:p>
            <a:endParaRPr lang="en-IN" dirty="0"/>
          </a:p>
        </p:txBody>
      </p:sp>
      <p:pic>
        <p:nvPicPr>
          <p:cNvPr id="5" name="Picture 4">
            <a:extLst>
              <a:ext uri="{FF2B5EF4-FFF2-40B4-BE49-F238E27FC236}">
                <a16:creationId xmlns:a16="http://schemas.microsoft.com/office/drawing/2014/main" id="{B37B41A9-94CE-9A38-644C-6C360B44878C}"/>
              </a:ext>
            </a:extLst>
          </p:cNvPr>
          <p:cNvPicPr>
            <a:picLocks noChangeAspect="1"/>
          </p:cNvPicPr>
          <p:nvPr/>
        </p:nvPicPr>
        <p:blipFill>
          <a:blip r:embed="rId2"/>
          <a:stretch>
            <a:fillRect/>
          </a:stretch>
        </p:blipFill>
        <p:spPr>
          <a:xfrm>
            <a:off x="0" y="370289"/>
            <a:ext cx="9144000" cy="3187299"/>
          </a:xfrm>
          <a:prstGeom prst="rect">
            <a:avLst/>
          </a:prstGeom>
        </p:spPr>
      </p:pic>
      <p:pic>
        <p:nvPicPr>
          <p:cNvPr id="7" name="Picture 6">
            <a:extLst>
              <a:ext uri="{FF2B5EF4-FFF2-40B4-BE49-F238E27FC236}">
                <a16:creationId xmlns:a16="http://schemas.microsoft.com/office/drawing/2014/main" id="{735E7CC3-FE79-2339-1DEA-E534AC0C5801}"/>
              </a:ext>
            </a:extLst>
          </p:cNvPr>
          <p:cNvPicPr>
            <a:picLocks noChangeAspect="1"/>
          </p:cNvPicPr>
          <p:nvPr/>
        </p:nvPicPr>
        <p:blipFill>
          <a:blip r:embed="rId3"/>
          <a:stretch>
            <a:fillRect/>
          </a:stretch>
        </p:blipFill>
        <p:spPr>
          <a:xfrm>
            <a:off x="0" y="3557588"/>
            <a:ext cx="9029699" cy="1585912"/>
          </a:xfrm>
          <a:prstGeom prst="rect">
            <a:avLst/>
          </a:prstGeom>
        </p:spPr>
      </p:pic>
    </p:spTree>
    <p:extLst>
      <p:ext uri="{BB962C8B-B14F-4D97-AF65-F5344CB8AC3E}">
        <p14:creationId xmlns:p14="http://schemas.microsoft.com/office/powerpoint/2010/main" val="421663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9A267-BFAC-6578-9C7C-E6B9D75CEB2E}"/>
              </a:ext>
            </a:extLst>
          </p:cNvPr>
          <p:cNvSpPr>
            <a:spLocks noGrp="1"/>
          </p:cNvSpPr>
          <p:nvPr>
            <p:ph type="title"/>
          </p:nvPr>
        </p:nvSpPr>
        <p:spPr>
          <a:xfrm>
            <a:off x="314325" y="142875"/>
            <a:ext cx="8701088" cy="468975"/>
          </a:xfrm>
        </p:spPr>
        <p:txBody>
          <a:bodyPr>
            <a:normAutofit fontScale="90000"/>
          </a:bodyPr>
          <a:lstStyle/>
          <a:p>
            <a:r>
              <a:rPr lang="en" sz="2400" u="sng" dirty="0">
                <a:latin typeface="Nunito"/>
                <a:ea typeface="Nunito"/>
                <a:cs typeface="Nunito"/>
                <a:sym typeface="Nunito"/>
              </a:rPr>
              <a:t>Exploratory Data Analysis (EDA) (UniVariate – Categorical):</a:t>
            </a:r>
            <a:endParaRPr lang="en-IN" sz="2400" dirty="0"/>
          </a:p>
        </p:txBody>
      </p:sp>
      <p:sp>
        <p:nvSpPr>
          <p:cNvPr id="3" name="Text Placeholder 2">
            <a:extLst>
              <a:ext uri="{FF2B5EF4-FFF2-40B4-BE49-F238E27FC236}">
                <a16:creationId xmlns:a16="http://schemas.microsoft.com/office/drawing/2014/main" id="{31B41474-0904-DBDF-EEC0-D71CB234EB16}"/>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8B33CD93-F810-6AF1-C63B-51E64EE7B9F4}"/>
              </a:ext>
            </a:extLst>
          </p:cNvPr>
          <p:cNvPicPr>
            <a:picLocks noChangeAspect="1"/>
          </p:cNvPicPr>
          <p:nvPr/>
        </p:nvPicPr>
        <p:blipFill>
          <a:blip r:embed="rId2"/>
          <a:stretch>
            <a:fillRect/>
          </a:stretch>
        </p:blipFill>
        <p:spPr>
          <a:xfrm>
            <a:off x="228600" y="708915"/>
            <a:ext cx="8786812" cy="1469930"/>
          </a:xfrm>
          <a:prstGeom prst="rect">
            <a:avLst/>
          </a:prstGeom>
        </p:spPr>
      </p:pic>
      <p:pic>
        <p:nvPicPr>
          <p:cNvPr id="7" name="Picture 6">
            <a:extLst>
              <a:ext uri="{FF2B5EF4-FFF2-40B4-BE49-F238E27FC236}">
                <a16:creationId xmlns:a16="http://schemas.microsoft.com/office/drawing/2014/main" id="{8B15C7E7-F2A8-F675-BC80-1977E5E40371}"/>
              </a:ext>
            </a:extLst>
          </p:cNvPr>
          <p:cNvPicPr>
            <a:picLocks noChangeAspect="1"/>
          </p:cNvPicPr>
          <p:nvPr/>
        </p:nvPicPr>
        <p:blipFill>
          <a:blip r:embed="rId3"/>
          <a:stretch>
            <a:fillRect/>
          </a:stretch>
        </p:blipFill>
        <p:spPr>
          <a:xfrm>
            <a:off x="64293" y="2178845"/>
            <a:ext cx="8951119" cy="2923498"/>
          </a:xfrm>
          <a:prstGeom prst="rect">
            <a:avLst/>
          </a:prstGeom>
        </p:spPr>
      </p:pic>
    </p:spTree>
    <p:extLst>
      <p:ext uri="{BB962C8B-B14F-4D97-AF65-F5344CB8AC3E}">
        <p14:creationId xmlns:p14="http://schemas.microsoft.com/office/powerpoint/2010/main" val="371617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628651" y="77210"/>
            <a:ext cx="7529512"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Exploratory Data Analysis (EDA) (BiVariate – Categorical):</a:t>
            </a:r>
            <a:endParaRPr sz="4100" dirty="0"/>
          </a:p>
        </p:txBody>
      </p:sp>
      <p:sp>
        <p:nvSpPr>
          <p:cNvPr id="397" name="Google Shape;397;p22"/>
          <p:cNvSpPr txBox="1">
            <a:spLocks noGrp="1"/>
          </p:cNvSpPr>
          <p:nvPr>
            <p:ph type="body" idx="1"/>
          </p:nvPr>
        </p:nvSpPr>
        <p:spPr>
          <a:xfrm>
            <a:off x="4281899" y="472019"/>
            <a:ext cx="4619213" cy="1300162"/>
          </a:xfrm>
          <a:prstGeom prst="rect">
            <a:avLst/>
          </a:prstGeom>
        </p:spPr>
        <p:txBody>
          <a:bodyPr spcFirstLastPara="1" wrap="square" lIns="91425" tIns="91425" rIns="91425" bIns="91425" anchor="t" anchorCtr="0">
            <a:noAutofit/>
          </a:bodyPr>
          <a:lstStyle/>
          <a:p>
            <a:pPr marL="285750" indent="-285750">
              <a:lnSpc>
                <a:spcPct val="95000"/>
              </a:lnSpc>
              <a:spcAft>
                <a:spcPts val="1200"/>
              </a:spcAft>
              <a:buSzPts val="523"/>
            </a:pPr>
            <a:r>
              <a:rPr lang="en-IN" sz="1460" dirty="0"/>
              <a:t>Bivariate analysis for categorical columns was done to check the distribution of values</a:t>
            </a:r>
          </a:p>
          <a:p>
            <a:pPr marL="285750" indent="-285750">
              <a:lnSpc>
                <a:spcPct val="95000"/>
              </a:lnSpc>
              <a:spcAft>
                <a:spcPts val="1200"/>
              </a:spcAft>
              <a:buSzPts val="523"/>
            </a:pPr>
            <a:r>
              <a:rPr lang="en-IN" sz="1460" dirty="0"/>
              <a:t>Diesel is priced high whereas hybrid is less priced. This is because diesel engines are more reliable whereas hybrids needs regular maintenance.</a:t>
            </a:r>
          </a:p>
          <a:p>
            <a:pPr marL="285750" indent="-285750">
              <a:lnSpc>
                <a:spcPct val="95000"/>
              </a:lnSpc>
              <a:spcAft>
                <a:spcPts val="1200"/>
              </a:spcAft>
              <a:buSzPts val="523"/>
            </a:pPr>
            <a:r>
              <a:rPr lang="en-IN" sz="1460" dirty="0"/>
              <a:t>Also provides information on outliers, if any</a:t>
            </a:r>
            <a:endParaRPr sz="1460" dirty="0"/>
          </a:p>
        </p:txBody>
      </p:sp>
      <p:pic>
        <p:nvPicPr>
          <p:cNvPr id="4" name="Picture 3">
            <a:extLst>
              <a:ext uri="{FF2B5EF4-FFF2-40B4-BE49-F238E27FC236}">
                <a16:creationId xmlns:a16="http://schemas.microsoft.com/office/drawing/2014/main" id="{1553857A-78AA-FBC4-7376-27D86D952623}"/>
              </a:ext>
            </a:extLst>
          </p:cNvPr>
          <p:cNvPicPr>
            <a:picLocks noChangeAspect="1"/>
          </p:cNvPicPr>
          <p:nvPr/>
        </p:nvPicPr>
        <p:blipFill>
          <a:blip r:embed="rId3"/>
          <a:stretch>
            <a:fillRect/>
          </a:stretch>
        </p:blipFill>
        <p:spPr>
          <a:xfrm>
            <a:off x="826633" y="533418"/>
            <a:ext cx="3147333" cy="1577477"/>
          </a:xfrm>
          <a:prstGeom prst="rect">
            <a:avLst/>
          </a:prstGeom>
        </p:spPr>
      </p:pic>
      <p:pic>
        <p:nvPicPr>
          <p:cNvPr id="8" name="Picture 7">
            <a:extLst>
              <a:ext uri="{FF2B5EF4-FFF2-40B4-BE49-F238E27FC236}">
                <a16:creationId xmlns:a16="http://schemas.microsoft.com/office/drawing/2014/main" id="{4A1B5600-5C9E-115B-F850-4AA25194FA9F}"/>
              </a:ext>
            </a:extLst>
          </p:cNvPr>
          <p:cNvPicPr>
            <a:picLocks noChangeAspect="1"/>
          </p:cNvPicPr>
          <p:nvPr/>
        </p:nvPicPr>
        <p:blipFill>
          <a:blip r:embed="rId4"/>
          <a:stretch>
            <a:fillRect/>
          </a:stretch>
        </p:blipFill>
        <p:spPr>
          <a:xfrm>
            <a:off x="0" y="2471738"/>
            <a:ext cx="9144000" cy="2671762"/>
          </a:xfrm>
          <a:prstGeom prst="rect">
            <a:avLst/>
          </a:prstGeom>
        </p:spPr>
      </p:pic>
    </p:spTree>
    <p:extLst>
      <p:ext uri="{BB962C8B-B14F-4D97-AF65-F5344CB8AC3E}">
        <p14:creationId xmlns:p14="http://schemas.microsoft.com/office/powerpoint/2010/main" val="1265017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903025" y="265256"/>
            <a:ext cx="7948081"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Exploratory Data Analysis (EDA) (BiVariate – Numerical):</a:t>
            </a:r>
            <a:endParaRPr sz="4100" dirty="0"/>
          </a:p>
        </p:txBody>
      </p:sp>
      <p:sp>
        <p:nvSpPr>
          <p:cNvPr id="397" name="Google Shape;397;p22"/>
          <p:cNvSpPr txBox="1">
            <a:spLocks noGrp="1"/>
          </p:cNvSpPr>
          <p:nvPr>
            <p:ph type="body" idx="1"/>
          </p:nvPr>
        </p:nvSpPr>
        <p:spPr>
          <a:xfrm>
            <a:off x="6265069" y="1243734"/>
            <a:ext cx="2878931" cy="3335410"/>
          </a:xfrm>
          <a:prstGeom prst="rect">
            <a:avLst/>
          </a:prstGeom>
        </p:spPr>
        <p:txBody>
          <a:bodyPr spcFirstLastPara="1" wrap="square" lIns="91425" tIns="91425" rIns="91425" bIns="91425" anchor="t" anchorCtr="0">
            <a:noAutofit/>
          </a:bodyPr>
          <a:lstStyle/>
          <a:p>
            <a:pPr marL="285750" indent="-285750">
              <a:lnSpc>
                <a:spcPct val="95000"/>
              </a:lnSpc>
              <a:spcAft>
                <a:spcPts val="1200"/>
              </a:spcAft>
              <a:buSzPts val="523"/>
            </a:pPr>
            <a:r>
              <a:rPr lang="en-IN" sz="1460" dirty="0"/>
              <a:t>Bivariate analysis for numeric columns was done to check the distribution of values</a:t>
            </a:r>
          </a:p>
          <a:p>
            <a:pPr marL="285750" indent="-285750">
              <a:lnSpc>
                <a:spcPct val="95000"/>
              </a:lnSpc>
              <a:spcAft>
                <a:spcPts val="1200"/>
              </a:spcAft>
              <a:buSzPts val="523"/>
            </a:pPr>
            <a:r>
              <a:rPr lang="en-IN" sz="1460" dirty="0"/>
              <a:t>Also provides information on outliers, if any</a:t>
            </a:r>
          </a:p>
          <a:p>
            <a:pPr marL="285750" indent="-285750">
              <a:lnSpc>
                <a:spcPct val="95000"/>
              </a:lnSpc>
              <a:spcAft>
                <a:spcPts val="1200"/>
              </a:spcAft>
              <a:buSzPts val="523"/>
            </a:pPr>
            <a:r>
              <a:rPr lang="en-IN" sz="1460" dirty="0"/>
              <a:t>In this graph Price vs Odometer, we can see that less driven cars are priced high.</a:t>
            </a:r>
          </a:p>
        </p:txBody>
      </p:sp>
      <p:pic>
        <p:nvPicPr>
          <p:cNvPr id="6" name="Picture 5">
            <a:extLst>
              <a:ext uri="{FF2B5EF4-FFF2-40B4-BE49-F238E27FC236}">
                <a16:creationId xmlns:a16="http://schemas.microsoft.com/office/drawing/2014/main" id="{5AFF2AC4-E0FF-E826-18AA-385967D3B6FB}"/>
              </a:ext>
            </a:extLst>
          </p:cNvPr>
          <p:cNvPicPr>
            <a:picLocks noChangeAspect="1"/>
          </p:cNvPicPr>
          <p:nvPr/>
        </p:nvPicPr>
        <p:blipFill>
          <a:blip r:embed="rId3"/>
          <a:stretch>
            <a:fillRect/>
          </a:stretch>
        </p:blipFill>
        <p:spPr>
          <a:xfrm>
            <a:off x="320730" y="1498131"/>
            <a:ext cx="5801464" cy="3490262"/>
          </a:xfrm>
          <a:prstGeom prst="rect">
            <a:avLst/>
          </a:prstGeom>
        </p:spPr>
      </p:pic>
    </p:spTree>
    <p:extLst>
      <p:ext uri="{BB962C8B-B14F-4D97-AF65-F5344CB8AC3E}">
        <p14:creationId xmlns:p14="http://schemas.microsoft.com/office/powerpoint/2010/main" val="4147238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224369" y="72550"/>
            <a:ext cx="7126550"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Exploratory Data Analysis (EDA) (Encoding):</a:t>
            </a:r>
            <a:endParaRPr sz="4100" dirty="0"/>
          </a:p>
        </p:txBody>
      </p:sp>
      <p:sp>
        <p:nvSpPr>
          <p:cNvPr id="397" name="Google Shape;397;p22"/>
          <p:cNvSpPr txBox="1">
            <a:spLocks noGrp="1"/>
          </p:cNvSpPr>
          <p:nvPr>
            <p:ph type="body" idx="1"/>
          </p:nvPr>
        </p:nvSpPr>
        <p:spPr>
          <a:xfrm>
            <a:off x="4709686" y="350044"/>
            <a:ext cx="4434314" cy="4764881"/>
          </a:xfrm>
          <a:prstGeom prst="rect">
            <a:avLst/>
          </a:prstGeom>
        </p:spPr>
        <p:txBody>
          <a:bodyPr spcFirstLastPara="1" wrap="square" lIns="91425" tIns="91425" rIns="91425" bIns="91425" anchor="t" anchorCtr="0">
            <a:noAutofit/>
          </a:bodyPr>
          <a:lstStyle/>
          <a:p>
            <a:pPr marL="171450" indent="-171450" algn="just">
              <a:lnSpc>
                <a:spcPct val="95000"/>
              </a:lnSpc>
              <a:spcAft>
                <a:spcPts val="1200"/>
              </a:spcAft>
              <a:buSzPts val="523"/>
              <a:buFont typeface="Wingdings" panose="05000000000000000000" pitchFamily="2" charset="2"/>
              <a:buChar char="q"/>
            </a:pPr>
            <a:endParaRPr lang="en-US" sz="1200" dirty="0"/>
          </a:p>
          <a:p>
            <a:pPr marL="171450" indent="-171450" algn="just">
              <a:lnSpc>
                <a:spcPct val="95000"/>
              </a:lnSpc>
              <a:spcAft>
                <a:spcPts val="1200"/>
              </a:spcAft>
              <a:buSzPts val="523"/>
              <a:buFont typeface="Wingdings" panose="05000000000000000000" pitchFamily="2" charset="2"/>
              <a:buChar char="q"/>
            </a:pPr>
            <a:r>
              <a:rPr lang="en-US" sz="1200" b="1" dirty="0"/>
              <a:t>Numeric Transformation: </a:t>
            </a:r>
            <a:r>
              <a:rPr lang="en-US" sz="1200" dirty="0"/>
              <a:t>Ordinal encoding converts categorical variables into numerical representations (e.g., manufacturer, condition).</a:t>
            </a:r>
          </a:p>
          <a:p>
            <a:pPr marL="0" indent="0" algn="just">
              <a:lnSpc>
                <a:spcPct val="95000"/>
              </a:lnSpc>
              <a:spcAft>
                <a:spcPts val="1200"/>
              </a:spcAft>
              <a:buSzPts val="523"/>
              <a:buNone/>
            </a:pPr>
            <a:endParaRPr lang="en-US" sz="1200" dirty="0"/>
          </a:p>
          <a:p>
            <a:pPr marL="171450" indent="-171450" algn="just">
              <a:lnSpc>
                <a:spcPct val="95000"/>
              </a:lnSpc>
              <a:spcAft>
                <a:spcPts val="1200"/>
              </a:spcAft>
              <a:buSzPts val="523"/>
              <a:buFont typeface="Wingdings" panose="05000000000000000000" pitchFamily="2" charset="2"/>
              <a:buChar char="q"/>
            </a:pPr>
            <a:r>
              <a:rPr lang="en-US" sz="1200" b="1" dirty="0"/>
              <a:t>Sequential Value Assignment: </a:t>
            </a:r>
            <a:r>
              <a:rPr lang="en-US" sz="1200" dirty="0"/>
              <a:t>Each category within a variable is assigned a unique numerical value starting from 0 (e.g., cylinders, fuel type).</a:t>
            </a:r>
          </a:p>
          <a:p>
            <a:pPr marL="0" indent="0" algn="just">
              <a:lnSpc>
                <a:spcPct val="95000"/>
              </a:lnSpc>
              <a:spcAft>
                <a:spcPts val="1200"/>
              </a:spcAft>
              <a:buSzPts val="523"/>
              <a:buNone/>
            </a:pPr>
            <a:endParaRPr lang="en-US" sz="1200" dirty="0"/>
          </a:p>
          <a:p>
            <a:pPr marL="171450" indent="-171450" algn="just">
              <a:lnSpc>
                <a:spcPct val="95000"/>
              </a:lnSpc>
              <a:spcAft>
                <a:spcPts val="1200"/>
              </a:spcAft>
              <a:buSzPts val="523"/>
              <a:buFont typeface="Wingdings" panose="05000000000000000000" pitchFamily="2" charset="2"/>
              <a:buChar char="q"/>
            </a:pPr>
            <a:r>
              <a:rPr lang="en-US" sz="1200" b="1" dirty="0"/>
              <a:t>No Inherent Hierarchy: </a:t>
            </a:r>
            <a:r>
              <a:rPr lang="en-US" sz="1200" dirty="0"/>
              <a:t>Ordinal encoding doesn't imply hierarchy among categories (e.g., manufacturer, fuel type).</a:t>
            </a:r>
          </a:p>
          <a:p>
            <a:pPr marL="0" indent="0" algn="just">
              <a:lnSpc>
                <a:spcPct val="95000"/>
              </a:lnSpc>
              <a:spcAft>
                <a:spcPts val="1200"/>
              </a:spcAft>
              <a:buSzPts val="523"/>
              <a:buNone/>
            </a:pPr>
            <a:endParaRPr lang="en-US" sz="1200" dirty="0"/>
          </a:p>
          <a:p>
            <a:pPr marL="171450" indent="-171450" algn="just">
              <a:lnSpc>
                <a:spcPct val="95000"/>
              </a:lnSpc>
              <a:spcAft>
                <a:spcPts val="1200"/>
              </a:spcAft>
              <a:buSzPts val="523"/>
              <a:buFont typeface="Wingdings" panose="05000000000000000000" pitchFamily="2" charset="2"/>
              <a:buChar char="q"/>
            </a:pPr>
            <a:r>
              <a:rPr lang="en-US" sz="1200" b="1" dirty="0"/>
              <a:t>Suitability for Ordinal Data: </a:t>
            </a:r>
            <a:r>
              <a:rPr lang="en-US" sz="1200" dirty="0"/>
              <a:t>Effective for variables with predefined order (e.g., condition, title status).</a:t>
            </a:r>
          </a:p>
          <a:p>
            <a:pPr marL="171450" indent="-171450" algn="just">
              <a:lnSpc>
                <a:spcPct val="95000"/>
              </a:lnSpc>
              <a:spcAft>
                <a:spcPts val="1200"/>
              </a:spcAft>
              <a:buSzPts val="523"/>
              <a:buFont typeface="Wingdings" panose="05000000000000000000" pitchFamily="2" charset="2"/>
              <a:buChar char="q"/>
            </a:pPr>
            <a:endParaRPr lang="en-US" sz="1200" b="1" dirty="0"/>
          </a:p>
          <a:p>
            <a:pPr marL="171450" indent="-171450" algn="just">
              <a:lnSpc>
                <a:spcPct val="95000"/>
              </a:lnSpc>
              <a:spcAft>
                <a:spcPts val="1200"/>
              </a:spcAft>
              <a:buSzPts val="523"/>
              <a:buFont typeface="Wingdings" panose="05000000000000000000" pitchFamily="2" charset="2"/>
              <a:buChar char="q"/>
            </a:pPr>
            <a:r>
              <a:rPr lang="en-US" sz="1200" b="1" dirty="0"/>
              <a:t>Enhanced Model Performance: </a:t>
            </a:r>
            <a:r>
              <a:rPr lang="en-US" sz="1200" dirty="0"/>
              <a:t>Contributes to improved predictive accuracy in tasks such as estimating used car prices.</a:t>
            </a:r>
            <a:endParaRPr lang="en-IN" sz="1200" dirty="0"/>
          </a:p>
        </p:txBody>
      </p:sp>
      <p:pic>
        <p:nvPicPr>
          <p:cNvPr id="4" name="Picture 3">
            <a:extLst>
              <a:ext uri="{FF2B5EF4-FFF2-40B4-BE49-F238E27FC236}">
                <a16:creationId xmlns:a16="http://schemas.microsoft.com/office/drawing/2014/main" id="{451348FF-DFAF-EE44-23F8-D3619843556E}"/>
              </a:ext>
            </a:extLst>
          </p:cNvPr>
          <p:cNvPicPr>
            <a:picLocks noChangeAspect="1"/>
          </p:cNvPicPr>
          <p:nvPr/>
        </p:nvPicPr>
        <p:blipFill>
          <a:blip r:embed="rId3"/>
          <a:stretch>
            <a:fillRect/>
          </a:stretch>
        </p:blipFill>
        <p:spPr>
          <a:xfrm>
            <a:off x="148063" y="450057"/>
            <a:ext cx="4561623" cy="4564856"/>
          </a:xfrm>
          <a:prstGeom prst="rect">
            <a:avLst/>
          </a:prstGeom>
        </p:spPr>
      </p:pic>
    </p:spTree>
    <p:extLst>
      <p:ext uri="{BB962C8B-B14F-4D97-AF65-F5344CB8AC3E}">
        <p14:creationId xmlns:p14="http://schemas.microsoft.com/office/powerpoint/2010/main" val="964515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8187BADD-09E9-23E9-3AA5-F50FCA66F24F}"/>
              </a:ext>
            </a:extLst>
          </p:cNvPr>
          <p:cNvSpPr txBox="1">
            <a:spLocks/>
          </p:cNvSpPr>
          <p:nvPr/>
        </p:nvSpPr>
        <p:spPr>
          <a:xfrm>
            <a:off x="750094" y="372003"/>
            <a:ext cx="7622381" cy="898822"/>
          </a:xfrm>
          <a:prstGeom prst="rect">
            <a:avLst/>
          </a:prstGeom>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IN" sz="3000" u="sng" dirty="0">
                <a:latin typeface="Nunito" pitchFamily="2" charset="0"/>
                <a:ea typeface="Nunito"/>
                <a:cs typeface="Nunito"/>
                <a:sym typeface="Nunito"/>
              </a:rPr>
              <a:t> </a:t>
            </a:r>
            <a:r>
              <a:rPr lang="en-IN" sz="2100" u="sng" dirty="0">
                <a:latin typeface="Nunito" pitchFamily="2" charset="0"/>
                <a:ea typeface="Nunito"/>
                <a:cs typeface="Nunito"/>
                <a:sym typeface="Nunito"/>
              </a:rPr>
              <a:t>Basic Model Build</a:t>
            </a:r>
            <a:r>
              <a:rPr lang="en-IN" u="sng" dirty="0">
                <a:latin typeface="Nunito" pitchFamily="2" charset="0"/>
                <a:ea typeface="Nunito"/>
                <a:cs typeface="Nunito"/>
                <a:sym typeface="Nunito"/>
              </a:rPr>
              <a:t>:</a:t>
            </a:r>
            <a:r>
              <a:rPr lang="en" u="sng" dirty="0">
                <a:latin typeface="Nunito" pitchFamily="2" charset="0"/>
                <a:ea typeface="Nunito"/>
                <a:cs typeface="Nunito"/>
                <a:sym typeface="Nunito"/>
              </a:rPr>
              <a:t> before removing outliers</a:t>
            </a:r>
            <a:endParaRPr lang="en-IN" dirty="0">
              <a:latin typeface="Nunito" pitchFamily="2" charset="0"/>
            </a:endParaRPr>
          </a:p>
        </p:txBody>
      </p:sp>
      <p:pic>
        <p:nvPicPr>
          <p:cNvPr id="3" name="Picture 2">
            <a:extLst>
              <a:ext uri="{FF2B5EF4-FFF2-40B4-BE49-F238E27FC236}">
                <a16:creationId xmlns:a16="http://schemas.microsoft.com/office/drawing/2014/main" id="{4C2DE1B8-8709-0D52-AA4D-8A67A39B0C2C}"/>
              </a:ext>
            </a:extLst>
          </p:cNvPr>
          <p:cNvPicPr>
            <a:picLocks noChangeAspect="1"/>
          </p:cNvPicPr>
          <p:nvPr/>
        </p:nvPicPr>
        <p:blipFill>
          <a:blip r:embed="rId2"/>
          <a:stretch>
            <a:fillRect/>
          </a:stretch>
        </p:blipFill>
        <p:spPr>
          <a:xfrm>
            <a:off x="235744" y="1233580"/>
            <a:ext cx="8758237" cy="898822"/>
          </a:xfrm>
          <a:prstGeom prst="rect">
            <a:avLst/>
          </a:prstGeom>
          <a:ln>
            <a:solidFill>
              <a:schemeClr val="bg2"/>
            </a:solidFill>
          </a:ln>
        </p:spPr>
      </p:pic>
      <p:sp>
        <p:nvSpPr>
          <p:cNvPr id="7" name="Google Shape;397;p22">
            <a:extLst>
              <a:ext uri="{FF2B5EF4-FFF2-40B4-BE49-F238E27FC236}">
                <a16:creationId xmlns:a16="http://schemas.microsoft.com/office/drawing/2014/main" id="{438172AD-ED51-8313-1C5C-A84BE303E71F}"/>
              </a:ext>
            </a:extLst>
          </p:cNvPr>
          <p:cNvSpPr txBox="1">
            <a:spLocks/>
          </p:cNvSpPr>
          <p:nvPr/>
        </p:nvSpPr>
        <p:spPr>
          <a:xfrm>
            <a:off x="7036409" y="2196692"/>
            <a:ext cx="1957572" cy="2798355"/>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r>
              <a:rPr lang="en-US" sz="1460" dirty="0">
                <a:latin typeface="Nunito" pitchFamily="2" charset="0"/>
              </a:rPr>
              <a:t>A Basic model was built to </a:t>
            </a:r>
            <a:r>
              <a:rPr lang="en-US" sz="1460" b="1" dirty="0">
                <a:latin typeface="Nunito" pitchFamily="2" charset="0"/>
              </a:rPr>
              <a:t>check the performance and identify significant features</a:t>
            </a:r>
          </a:p>
          <a:p>
            <a:pPr marL="285750" indent="-285750">
              <a:lnSpc>
                <a:spcPct val="95000"/>
              </a:lnSpc>
              <a:spcAft>
                <a:spcPts val="1200"/>
              </a:spcAft>
              <a:buSzPts val="523"/>
            </a:pPr>
            <a:r>
              <a:rPr lang="en-US" sz="1460" dirty="0">
                <a:latin typeface="Nunito" pitchFamily="2" charset="0"/>
              </a:rPr>
              <a:t>Since R-Squared is very low, we first treat the outlier and check the R-Square value.</a:t>
            </a:r>
          </a:p>
        </p:txBody>
      </p:sp>
      <p:pic>
        <p:nvPicPr>
          <p:cNvPr id="9" name="Picture 8">
            <a:extLst>
              <a:ext uri="{FF2B5EF4-FFF2-40B4-BE49-F238E27FC236}">
                <a16:creationId xmlns:a16="http://schemas.microsoft.com/office/drawing/2014/main" id="{D973E859-0EE6-0D24-AB04-B8B53104B3BA}"/>
              </a:ext>
            </a:extLst>
          </p:cNvPr>
          <p:cNvPicPr>
            <a:picLocks noChangeAspect="1"/>
          </p:cNvPicPr>
          <p:nvPr/>
        </p:nvPicPr>
        <p:blipFill>
          <a:blip r:embed="rId3"/>
          <a:stretch>
            <a:fillRect/>
          </a:stretch>
        </p:blipFill>
        <p:spPr>
          <a:xfrm>
            <a:off x="229624" y="2196692"/>
            <a:ext cx="2934277" cy="1803808"/>
          </a:xfrm>
          <a:prstGeom prst="rect">
            <a:avLst/>
          </a:prstGeom>
        </p:spPr>
      </p:pic>
      <p:pic>
        <p:nvPicPr>
          <p:cNvPr id="11" name="Picture 10">
            <a:extLst>
              <a:ext uri="{FF2B5EF4-FFF2-40B4-BE49-F238E27FC236}">
                <a16:creationId xmlns:a16="http://schemas.microsoft.com/office/drawing/2014/main" id="{CFFCF3C8-6823-CAE1-167B-2FF2D5A5F639}"/>
              </a:ext>
            </a:extLst>
          </p:cNvPr>
          <p:cNvPicPr>
            <a:picLocks noChangeAspect="1"/>
          </p:cNvPicPr>
          <p:nvPr/>
        </p:nvPicPr>
        <p:blipFill>
          <a:blip r:embed="rId4"/>
          <a:stretch>
            <a:fillRect/>
          </a:stretch>
        </p:blipFill>
        <p:spPr>
          <a:xfrm>
            <a:off x="24833" y="4071934"/>
            <a:ext cx="3139068" cy="898822"/>
          </a:xfrm>
          <a:prstGeom prst="rect">
            <a:avLst/>
          </a:prstGeom>
        </p:spPr>
      </p:pic>
      <p:pic>
        <p:nvPicPr>
          <p:cNvPr id="15" name="Picture 14">
            <a:extLst>
              <a:ext uri="{FF2B5EF4-FFF2-40B4-BE49-F238E27FC236}">
                <a16:creationId xmlns:a16="http://schemas.microsoft.com/office/drawing/2014/main" id="{549A30B2-128F-AA9E-80F0-E3EBD6F2E272}"/>
              </a:ext>
            </a:extLst>
          </p:cNvPr>
          <p:cNvPicPr>
            <a:picLocks noChangeAspect="1"/>
          </p:cNvPicPr>
          <p:nvPr/>
        </p:nvPicPr>
        <p:blipFill>
          <a:blip r:embed="rId5"/>
          <a:stretch>
            <a:fillRect/>
          </a:stretch>
        </p:blipFill>
        <p:spPr>
          <a:xfrm>
            <a:off x="3163901" y="2203836"/>
            <a:ext cx="3872508" cy="2774064"/>
          </a:xfrm>
          <a:prstGeom prst="rect">
            <a:avLst/>
          </a:prstGeom>
        </p:spPr>
      </p:pic>
    </p:spTree>
    <p:extLst>
      <p:ext uri="{BB962C8B-B14F-4D97-AF65-F5344CB8AC3E}">
        <p14:creationId xmlns:p14="http://schemas.microsoft.com/office/powerpoint/2010/main" val="2066029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Google Shape;396;p22"/>
          <p:cNvSpPr txBox="1">
            <a:spLocks/>
          </p:cNvSpPr>
          <p:nvPr/>
        </p:nvSpPr>
        <p:spPr>
          <a:xfrm>
            <a:off x="1195919" y="379732"/>
            <a:ext cx="7126550" cy="598200"/>
          </a:xfrm>
          <a:prstGeom prst="rect">
            <a:avLst/>
          </a:prstGeom>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2270" u="sng" dirty="0">
                <a:latin typeface="Nunito" pitchFamily="2" charset="0"/>
                <a:ea typeface="Nunito"/>
                <a:cs typeface="Nunito"/>
                <a:sym typeface="Nunito"/>
              </a:rPr>
              <a:t>Basic Model Build (Model Evaluation):</a:t>
            </a:r>
            <a:endParaRPr lang="en-US" sz="4100" dirty="0">
              <a:latin typeface="Nunito" pitchFamily="2" charset="0"/>
            </a:endParaRPr>
          </a:p>
        </p:txBody>
      </p:sp>
      <p:sp>
        <p:nvSpPr>
          <p:cNvPr id="16" name="Google Shape;397;p22">
            <a:extLst>
              <a:ext uri="{FF2B5EF4-FFF2-40B4-BE49-F238E27FC236}">
                <a16:creationId xmlns:a16="http://schemas.microsoft.com/office/drawing/2014/main" id="{1D03EC81-C142-CF5B-01D0-99655AC11137}"/>
              </a:ext>
            </a:extLst>
          </p:cNvPr>
          <p:cNvSpPr txBox="1">
            <a:spLocks/>
          </p:cNvSpPr>
          <p:nvPr/>
        </p:nvSpPr>
        <p:spPr>
          <a:xfrm>
            <a:off x="271114" y="3451430"/>
            <a:ext cx="4186583" cy="1263446"/>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r>
              <a:rPr lang="en-IN" sz="1460" dirty="0">
                <a:latin typeface="Nunito" pitchFamily="2" charset="0"/>
              </a:rPr>
              <a:t>We have a high MSE value (around 60% the mean value)</a:t>
            </a:r>
          </a:p>
          <a:p>
            <a:pPr marL="285750" indent="-285750">
              <a:lnSpc>
                <a:spcPct val="95000"/>
              </a:lnSpc>
              <a:spcAft>
                <a:spcPts val="1200"/>
              </a:spcAft>
              <a:buSzPts val="523"/>
            </a:pPr>
            <a:r>
              <a:rPr lang="en-IN" sz="1460" dirty="0">
                <a:latin typeface="Nunito" pitchFamily="2" charset="0"/>
              </a:rPr>
              <a:t>Though R-Squared (Explained Variance) is less but the MAPE value is good</a:t>
            </a:r>
            <a:endParaRPr lang="en-IN" sz="1460" b="1" dirty="0">
              <a:latin typeface="Nunito" pitchFamily="2" charset="0"/>
            </a:endParaRPr>
          </a:p>
        </p:txBody>
      </p:sp>
      <p:pic>
        <p:nvPicPr>
          <p:cNvPr id="3" name="Picture 2">
            <a:extLst>
              <a:ext uri="{FF2B5EF4-FFF2-40B4-BE49-F238E27FC236}">
                <a16:creationId xmlns:a16="http://schemas.microsoft.com/office/drawing/2014/main" id="{20169740-D549-74CF-769F-A70318C6D24C}"/>
              </a:ext>
            </a:extLst>
          </p:cNvPr>
          <p:cNvPicPr>
            <a:picLocks noChangeAspect="1"/>
          </p:cNvPicPr>
          <p:nvPr/>
        </p:nvPicPr>
        <p:blipFill>
          <a:blip r:embed="rId2"/>
          <a:stretch>
            <a:fillRect/>
          </a:stretch>
        </p:blipFill>
        <p:spPr>
          <a:xfrm>
            <a:off x="1314197" y="1001537"/>
            <a:ext cx="5829805" cy="2301439"/>
          </a:xfrm>
          <a:prstGeom prst="rect">
            <a:avLst/>
          </a:prstGeom>
          <a:ln>
            <a:solidFill>
              <a:schemeClr val="bg2"/>
            </a:solidFill>
          </a:ln>
        </p:spPr>
      </p:pic>
      <p:sp>
        <p:nvSpPr>
          <p:cNvPr id="4" name="Google Shape;397;p22">
            <a:extLst>
              <a:ext uri="{FF2B5EF4-FFF2-40B4-BE49-F238E27FC236}">
                <a16:creationId xmlns:a16="http://schemas.microsoft.com/office/drawing/2014/main" id="{34153FE8-16EF-4A32-E087-DD3CC9B54A4D}"/>
              </a:ext>
            </a:extLst>
          </p:cNvPr>
          <p:cNvSpPr txBox="1">
            <a:spLocks/>
          </p:cNvSpPr>
          <p:nvPr/>
        </p:nvSpPr>
        <p:spPr>
          <a:xfrm>
            <a:off x="4602609" y="3451430"/>
            <a:ext cx="4186583" cy="1263446"/>
          </a:xfrm>
          <a:prstGeom prst="rect">
            <a:avLst/>
          </a:prstGeom>
          <a:noFill/>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285750" indent="-285750">
              <a:lnSpc>
                <a:spcPct val="95000"/>
              </a:lnSpc>
              <a:spcAft>
                <a:spcPts val="1200"/>
              </a:spcAft>
              <a:buSzPts val="523"/>
            </a:pPr>
            <a:r>
              <a:rPr lang="en-US" sz="1460" dirty="0">
                <a:latin typeface="Nunito" pitchFamily="2" charset="0"/>
              </a:rPr>
              <a:t>We need to improve the model performance by chaining </a:t>
            </a:r>
          </a:p>
          <a:p>
            <a:pPr marL="742950" lvl="1" indent="-285750">
              <a:lnSpc>
                <a:spcPct val="95000"/>
              </a:lnSpc>
              <a:spcAft>
                <a:spcPts val="1200"/>
              </a:spcAft>
              <a:buSzPts val="523"/>
            </a:pPr>
            <a:r>
              <a:rPr lang="en-US" sz="1260" dirty="0">
                <a:latin typeface="Nunito" pitchFamily="2" charset="0"/>
              </a:rPr>
              <a:t>Encoding </a:t>
            </a:r>
          </a:p>
          <a:p>
            <a:pPr marL="742950" lvl="1" indent="-285750">
              <a:lnSpc>
                <a:spcPct val="95000"/>
              </a:lnSpc>
              <a:spcAft>
                <a:spcPts val="1200"/>
              </a:spcAft>
              <a:buSzPts val="523"/>
            </a:pPr>
            <a:r>
              <a:rPr lang="en-US" sz="1260" dirty="0">
                <a:latin typeface="Nunito" pitchFamily="2" charset="0"/>
              </a:rPr>
              <a:t>Transformation</a:t>
            </a:r>
          </a:p>
        </p:txBody>
      </p:sp>
      <p:sp>
        <p:nvSpPr>
          <p:cNvPr id="5" name="Google Shape;397;p22">
            <a:extLst>
              <a:ext uri="{FF2B5EF4-FFF2-40B4-BE49-F238E27FC236}">
                <a16:creationId xmlns:a16="http://schemas.microsoft.com/office/drawing/2014/main" id="{7C9C197D-479F-8EA1-7245-20F4DC8C590C}"/>
              </a:ext>
            </a:extLst>
          </p:cNvPr>
          <p:cNvSpPr txBox="1">
            <a:spLocks/>
          </p:cNvSpPr>
          <p:nvPr/>
        </p:nvSpPr>
        <p:spPr>
          <a:xfrm>
            <a:off x="6300788" y="4003879"/>
            <a:ext cx="2472086" cy="8324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742950" lvl="1" indent="-285750">
              <a:lnSpc>
                <a:spcPct val="95000"/>
              </a:lnSpc>
              <a:spcAft>
                <a:spcPts val="1200"/>
              </a:spcAft>
              <a:buSzPts val="523"/>
            </a:pPr>
            <a:r>
              <a:rPr lang="en-US" sz="1260" dirty="0">
                <a:latin typeface="Nunito" pitchFamily="2" charset="0"/>
              </a:rPr>
              <a:t>Scaling &amp; Imputation</a:t>
            </a:r>
          </a:p>
          <a:p>
            <a:pPr marL="742950" lvl="1" indent="-285750">
              <a:lnSpc>
                <a:spcPct val="95000"/>
              </a:lnSpc>
              <a:spcAft>
                <a:spcPts val="1200"/>
              </a:spcAft>
              <a:buSzPts val="523"/>
            </a:pPr>
            <a:r>
              <a:rPr lang="en-US" sz="1260" dirty="0">
                <a:latin typeface="Nunito" pitchFamily="2" charset="0"/>
              </a:rPr>
              <a:t>Model selection</a:t>
            </a:r>
          </a:p>
        </p:txBody>
      </p:sp>
    </p:spTree>
    <p:extLst>
      <p:ext uri="{BB962C8B-B14F-4D97-AF65-F5344CB8AC3E}">
        <p14:creationId xmlns:p14="http://schemas.microsoft.com/office/powerpoint/2010/main" val="1788696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noChangeAspect="1"/>
          </p:cNvSpPr>
          <p:nvPr>
            <p:ph type="body" idx="1"/>
          </p:nvPr>
        </p:nvSpPr>
        <p:spPr>
          <a:xfrm>
            <a:off x="4572000" y="1497794"/>
            <a:ext cx="4378712" cy="2942506"/>
          </a:xfrm>
          <a:prstGeom prst="rect">
            <a:avLst/>
          </a:prstGeom>
        </p:spPr>
        <p:txBody>
          <a:bodyPr spcFirstLastPara="1" wrap="square" lIns="36000" tIns="36000" rIns="36000" bIns="36000" anchor="t" anchorCtr="0">
            <a:normAutofit fontScale="92500" lnSpcReduction="20000"/>
          </a:bodyPr>
          <a:lstStyle/>
          <a:p>
            <a:pPr marL="0" lvl="0" indent="0" algn="ctr" rtl="0">
              <a:spcBef>
                <a:spcPts val="0"/>
              </a:spcBef>
              <a:spcAft>
                <a:spcPts val="0"/>
              </a:spcAft>
              <a:buNone/>
            </a:pPr>
            <a:r>
              <a:rPr lang="en" sz="1616" b="1" u="sng" dirty="0"/>
              <a:t>PROBLEM STATEMENT</a:t>
            </a:r>
            <a:endParaRPr sz="1616" b="1" u="sng" dirty="0"/>
          </a:p>
          <a:p>
            <a:pPr marL="0" lvl="0" indent="0" algn="ctr" rtl="0">
              <a:spcBef>
                <a:spcPts val="1200"/>
              </a:spcBef>
              <a:spcAft>
                <a:spcPts val="0"/>
              </a:spcAft>
              <a:buNone/>
            </a:pPr>
            <a:r>
              <a:rPr lang="en" sz="1500" dirty="0"/>
              <a:t>The used </a:t>
            </a:r>
            <a:r>
              <a:rPr lang="en" sz="1500" b="1" dirty="0"/>
              <a:t>car market suffers from inconsistent data quality</a:t>
            </a:r>
            <a:r>
              <a:rPr lang="en" sz="1500" dirty="0"/>
              <a:t> and a lack of predictive models for fair pricing, hindering informed decision-making. </a:t>
            </a:r>
            <a:endParaRPr sz="1500" dirty="0"/>
          </a:p>
          <a:p>
            <a:pPr marL="0" lvl="0" indent="0" algn="ctr" rtl="0">
              <a:spcBef>
                <a:spcPts val="1200"/>
              </a:spcBef>
              <a:spcAft>
                <a:spcPts val="0"/>
              </a:spcAft>
              <a:buNone/>
            </a:pPr>
            <a:r>
              <a:rPr lang="en" sz="1500" dirty="0"/>
              <a:t>This project aims to leverage multiple </a:t>
            </a:r>
            <a:r>
              <a:rPr lang="en" sz="1500" b="1" dirty="0"/>
              <a:t>machine learning models to enhance data quality, predict fair market values accurately</a:t>
            </a:r>
            <a:r>
              <a:rPr lang="en" sz="1500" dirty="0"/>
              <a:t>, and provide user-friendly interfaces for analysis. </a:t>
            </a:r>
            <a:endParaRPr sz="1500" dirty="0"/>
          </a:p>
          <a:p>
            <a:pPr marL="0" lvl="0" indent="0" algn="ctr" rtl="0">
              <a:spcBef>
                <a:spcPts val="1200"/>
              </a:spcBef>
              <a:spcAft>
                <a:spcPts val="1200"/>
              </a:spcAft>
              <a:buNone/>
            </a:pPr>
            <a:r>
              <a:rPr lang="en" sz="1500" dirty="0"/>
              <a:t>By integrating various algorithms, the solution seeks to </a:t>
            </a:r>
            <a:r>
              <a:rPr lang="en" sz="1500" b="1" dirty="0"/>
              <a:t>offer comprehensive insights and facilitate efficient decision-making</a:t>
            </a:r>
            <a:r>
              <a:rPr lang="en" sz="1500" dirty="0"/>
              <a:t> in the used car industry.</a:t>
            </a:r>
            <a:endParaRPr dirty="0"/>
          </a:p>
        </p:txBody>
      </p:sp>
      <p:sp>
        <p:nvSpPr>
          <p:cNvPr id="285" name="Google Shape;285;p14"/>
          <p:cNvSpPr txBox="1">
            <a:spLocks noGrp="1"/>
          </p:cNvSpPr>
          <p:nvPr>
            <p:ph type="title"/>
          </p:nvPr>
        </p:nvSpPr>
        <p:spPr>
          <a:xfrm>
            <a:off x="1180025" y="703200"/>
            <a:ext cx="82629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dirty="0">
                <a:highlight>
                  <a:srgbClr val="C0C0C0"/>
                </a:highlight>
              </a:rPr>
              <a:t>Introduction to the Data set and Business objective </a:t>
            </a:r>
            <a:r>
              <a:rPr lang="en" sz="3222" dirty="0"/>
              <a:t>:</a:t>
            </a:r>
            <a:endParaRPr sz="3222" dirty="0"/>
          </a:p>
        </p:txBody>
      </p:sp>
      <p:sp>
        <p:nvSpPr>
          <p:cNvPr id="3" name="TextBox 2">
            <a:extLst>
              <a:ext uri="{FF2B5EF4-FFF2-40B4-BE49-F238E27FC236}">
                <a16:creationId xmlns:a16="http://schemas.microsoft.com/office/drawing/2014/main" id="{C8F3F9C3-4CF2-5966-72F8-82B8FE53BFCA}"/>
              </a:ext>
            </a:extLst>
          </p:cNvPr>
          <p:cNvSpPr txBox="1"/>
          <p:nvPr/>
        </p:nvSpPr>
        <p:spPr>
          <a:xfrm>
            <a:off x="104079" y="1497795"/>
            <a:ext cx="4467922" cy="2739211"/>
          </a:xfrm>
          <a:prstGeom prst="rect">
            <a:avLst/>
          </a:prstGeom>
          <a:noFill/>
        </p:spPr>
        <p:txBody>
          <a:bodyPr wrap="square" rtlCol="0">
            <a:spAutoFit/>
          </a:bodyPr>
          <a:lstStyle/>
          <a:p>
            <a:pPr algn="ctr"/>
            <a:r>
              <a:rPr lang="en-IN" b="1" u="sng" dirty="0">
                <a:latin typeface="Nunito" pitchFamily="2" charset="0"/>
              </a:rPr>
              <a:t>BUSINESS OBJECTIVE </a:t>
            </a:r>
            <a:endParaRPr lang="en-IN" dirty="0">
              <a:latin typeface="Nunito" pitchFamily="2" charset="0"/>
            </a:endParaRPr>
          </a:p>
          <a:p>
            <a:endParaRPr lang="en-IN" dirty="0">
              <a:latin typeface="Nunito" pitchFamily="2" charset="0"/>
            </a:endParaRPr>
          </a:p>
          <a:p>
            <a:pPr algn="ctr"/>
            <a:r>
              <a:rPr lang="en-US" sz="900" b="0" i="0" dirty="0">
                <a:solidFill>
                  <a:srgbClr val="3C4043"/>
                </a:solidFill>
                <a:effectLst/>
                <a:latin typeface="Nunito" pitchFamily="2" charset="0"/>
              </a:rPr>
              <a:t> </a:t>
            </a:r>
            <a:r>
              <a:rPr lang="en-US" sz="1200" b="0" i="0" dirty="0">
                <a:solidFill>
                  <a:srgbClr val="3C4043"/>
                </a:solidFill>
                <a:effectLst/>
                <a:latin typeface="Nunito" pitchFamily="2" charset="0"/>
              </a:rPr>
              <a:t>Pre used cars have a huge market base as many consider to buy  Used Cars instead of buying of new one due to it’s feasibility and  better investment.</a:t>
            </a:r>
          </a:p>
          <a:p>
            <a:pPr algn="ctr"/>
            <a:endParaRPr lang="en-US" sz="1200" b="0" i="0" dirty="0">
              <a:solidFill>
                <a:srgbClr val="3C4043"/>
              </a:solidFill>
              <a:effectLst/>
              <a:latin typeface="Nunito" pitchFamily="2" charset="0"/>
            </a:endParaRPr>
          </a:p>
          <a:p>
            <a:pPr algn="ctr"/>
            <a:r>
              <a:rPr lang="en-US" sz="1200" b="0" i="0" dirty="0">
                <a:solidFill>
                  <a:srgbClr val="3C4043"/>
                </a:solidFill>
                <a:effectLst/>
                <a:latin typeface="Nunito" pitchFamily="2" charset="0"/>
              </a:rPr>
              <a:t>The main reason for this huge market is that the price of car reduces by 30%.</a:t>
            </a:r>
          </a:p>
          <a:p>
            <a:pPr algn="ctr"/>
            <a:endParaRPr lang="en-US" sz="1200" b="0" i="0" dirty="0">
              <a:solidFill>
                <a:srgbClr val="3C4043"/>
              </a:solidFill>
              <a:effectLst/>
              <a:latin typeface="Nunito" pitchFamily="2" charset="0"/>
            </a:endParaRPr>
          </a:p>
          <a:p>
            <a:pPr algn="ctr"/>
            <a:r>
              <a:rPr lang="en-US" sz="1200" b="0" i="0" dirty="0">
                <a:solidFill>
                  <a:srgbClr val="3C4043"/>
                </a:solidFill>
                <a:effectLst/>
                <a:latin typeface="Nunito" pitchFamily="2" charset="0"/>
              </a:rPr>
              <a:t>There are many frauds in the market selling wrong vehicle but also they could mislead to wrong price.</a:t>
            </a:r>
          </a:p>
          <a:p>
            <a:pPr algn="ctr"/>
            <a:endParaRPr lang="en-US" sz="1200" b="0" i="0" dirty="0">
              <a:solidFill>
                <a:srgbClr val="3C4043"/>
              </a:solidFill>
              <a:effectLst/>
              <a:latin typeface="Nunito" pitchFamily="2" charset="0"/>
            </a:endParaRPr>
          </a:p>
          <a:p>
            <a:pPr algn="ctr"/>
            <a:r>
              <a:rPr lang="en-US" sz="1200" b="0" i="0" dirty="0">
                <a:solidFill>
                  <a:srgbClr val="3C4043"/>
                </a:solidFill>
                <a:effectLst/>
                <a:latin typeface="Nunito" pitchFamily="2" charset="0"/>
              </a:rPr>
              <a:t>So, here we used this following dataset to Predict the price of any used car</a:t>
            </a:r>
            <a:r>
              <a:rPr lang="en-US" sz="900" b="0" i="0" dirty="0">
                <a:solidFill>
                  <a:srgbClr val="3C4043"/>
                </a:solidFill>
                <a:effectLst/>
                <a:latin typeface="Nunito" pitchFamily="2" charset="0"/>
              </a:rPr>
              <a:t>.</a:t>
            </a:r>
            <a:endParaRPr lang="en-IN" dirty="0">
              <a:latin typeface="Nunito"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2650764A-2352-6818-079F-C035819A3062}"/>
              </a:ext>
            </a:extLst>
          </p:cNvPr>
          <p:cNvGraphicFramePr/>
          <p:nvPr>
            <p:extLst>
              <p:ext uri="{D42A27DB-BD31-4B8C-83A1-F6EECF244321}">
                <p14:modId xmlns:p14="http://schemas.microsoft.com/office/powerpoint/2010/main" val="1682379588"/>
              </p:ext>
            </p:extLst>
          </p:nvPr>
        </p:nvGraphicFramePr>
        <p:xfrm>
          <a:off x="96647" y="1268641"/>
          <a:ext cx="2880000" cy="206886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7CCBF96E-1C32-6204-D482-D3CAE28C199C}"/>
              </a:ext>
            </a:extLst>
          </p:cNvPr>
          <p:cNvGraphicFramePr/>
          <p:nvPr>
            <p:extLst>
              <p:ext uri="{D42A27DB-BD31-4B8C-83A1-F6EECF244321}">
                <p14:modId xmlns:p14="http://schemas.microsoft.com/office/powerpoint/2010/main" val="4064321578"/>
              </p:ext>
            </p:extLst>
          </p:nvPr>
        </p:nvGraphicFramePr>
        <p:xfrm>
          <a:off x="3114910" y="1268641"/>
          <a:ext cx="2880000" cy="20688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C20600F9-1840-8B6D-9393-958514E7F0D8}"/>
              </a:ext>
            </a:extLst>
          </p:cNvPr>
          <p:cNvGraphicFramePr/>
          <p:nvPr>
            <p:extLst>
              <p:ext uri="{D42A27DB-BD31-4B8C-83A1-F6EECF244321}">
                <p14:modId xmlns:p14="http://schemas.microsoft.com/office/powerpoint/2010/main" val="2279864728"/>
              </p:ext>
            </p:extLst>
          </p:nvPr>
        </p:nvGraphicFramePr>
        <p:xfrm>
          <a:off x="6133173" y="1268641"/>
          <a:ext cx="2880000" cy="206886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7D7A2935-62C9-0709-25C6-D729F58C6E58}"/>
              </a:ext>
            </a:extLst>
          </p:cNvPr>
          <p:cNvGraphicFramePr/>
          <p:nvPr>
            <p:extLst>
              <p:ext uri="{D42A27DB-BD31-4B8C-83A1-F6EECF244321}">
                <p14:modId xmlns:p14="http://schemas.microsoft.com/office/powerpoint/2010/main" val="838168078"/>
              </p:ext>
            </p:extLst>
          </p:nvPr>
        </p:nvGraphicFramePr>
        <p:xfrm>
          <a:off x="96647" y="3337507"/>
          <a:ext cx="8916525" cy="912780"/>
        </p:xfrm>
        <a:graphic>
          <a:graphicData uri="http://schemas.openxmlformats.org/drawingml/2006/chart">
            <c:chart xmlns:c="http://schemas.openxmlformats.org/drawingml/2006/chart" xmlns:r="http://schemas.openxmlformats.org/officeDocument/2006/relationships" r:id="rId5"/>
          </a:graphicData>
        </a:graphic>
      </p:graphicFrame>
      <p:sp>
        <p:nvSpPr>
          <p:cNvPr id="25" name="Title 1">
            <a:extLst>
              <a:ext uri="{FF2B5EF4-FFF2-40B4-BE49-F238E27FC236}">
                <a16:creationId xmlns:a16="http://schemas.microsoft.com/office/drawing/2014/main" id="{BBF6582F-74FE-7C6D-B4F2-18FFAAB3D746}"/>
              </a:ext>
            </a:extLst>
          </p:cNvPr>
          <p:cNvSpPr>
            <a:spLocks noGrp="1"/>
          </p:cNvSpPr>
          <p:nvPr>
            <p:ph type="title"/>
          </p:nvPr>
        </p:nvSpPr>
        <p:spPr>
          <a:xfrm>
            <a:off x="1242060" y="565553"/>
            <a:ext cx="6972300" cy="655320"/>
          </a:xfrm>
        </p:spPr>
        <p:txBody>
          <a:bodyPr/>
          <a:lstStyle/>
          <a:p>
            <a:r>
              <a:rPr lang="en-IN" u="sng" dirty="0"/>
              <a:t>Metric Value Movement Across Models</a:t>
            </a:r>
          </a:p>
        </p:txBody>
      </p:sp>
      <p:sp>
        <p:nvSpPr>
          <p:cNvPr id="26" name="TextBox 25">
            <a:extLst>
              <a:ext uri="{FF2B5EF4-FFF2-40B4-BE49-F238E27FC236}">
                <a16:creationId xmlns:a16="http://schemas.microsoft.com/office/drawing/2014/main" id="{7935FCF7-3BF0-C9AF-5478-3A9037EEAE25}"/>
              </a:ext>
            </a:extLst>
          </p:cNvPr>
          <p:cNvSpPr txBox="1"/>
          <p:nvPr/>
        </p:nvSpPr>
        <p:spPr>
          <a:xfrm>
            <a:off x="220980" y="4096398"/>
            <a:ext cx="8826373" cy="492443"/>
          </a:xfrm>
          <a:prstGeom prst="rect">
            <a:avLst/>
          </a:prstGeom>
          <a:noFill/>
        </p:spPr>
        <p:txBody>
          <a:bodyPr wrap="square" rtlCol="0">
            <a:spAutoFit/>
          </a:bodyPr>
          <a:lstStyle/>
          <a:p>
            <a:pPr marL="285750" indent="-285750">
              <a:buFont typeface="Arial" panose="020B0604020202020204" pitchFamily="34" charset="0"/>
              <a:buChar char="•"/>
            </a:pPr>
            <a:r>
              <a:rPr lang="en-US" sz="1300" dirty="0"/>
              <a:t>Increase in R2 Score, decrease in MSE &amp; MAPE has been improved by adapting various data treatment techniques and increasing model complexity.</a:t>
            </a:r>
          </a:p>
        </p:txBody>
      </p:sp>
      <p:sp>
        <p:nvSpPr>
          <p:cNvPr id="27" name="TextBox 26">
            <a:extLst>
              <a:ext uri="{FF2B5EF4-FFF2-40B4-BE49-F238E27FC236}">
                <a16:creationId xmlns:a16="http://schemas.microsoft.com/office/drawing/2014/main" id="{191192F8-2E8B-06D7-6FFB-3B095D76FD33}"/>
              </a:ext>
            </a:extLst>
          </p:cNvPr>
          <p:cNvSpPr txBox="1"/>
          <p:nvPr/>
        </p:nvSpPr>
        <p:spPr>
          <a:xfrm>
            <a:off x="1882140" y="1790700"/>
            <a:ext cx="327660" cy="1499039"/>
          </a:xfrm>
          <a:prstGeom prst="rect">
            <a:avLst/>
          </a:prstGeom>
          <a:noFill/>
          <a:ln w="22225">
            <a:solidFill>
              <a:schemeClr val="accent2"/>
            </a:solidFill>
            <a:prstDash val="lgDashDot"/>
          </a:ln>
        </p:spPr>
        <p:txBody>
          <a:bodyPr wrap="square" rtlCol="0">
            <a:spAutoFit/>
          </a:bodyPr>
          <a:lstStyle/>
          <a:p>
            <a:endParaRPr lang="en-IN" dirty="0"/>
          </a:p>
        </p:txBody>
      </p:sp>
      <p:sp>
        <p:nvSpPr>
          <p:cNvPr id="29" name="TextBox 26">
            <a:extLst>
              <a:ext uri="{FF2B5EF4-FFF2-40B4-BE49-F238E27FC236}">
                <a16:creationId xmlns:a16="http://schemas.microsoft.com/office/drawing/2014/main" id="{BEE3E81F-C265-7592-BDC4-07A776CFD90D}"/>
              </a:ext>
            </a:extLst>
          </p:cNvPr>
          <p:cNvSpPr txBox="1"/>
          <p:nvPr/>
        </p:nvSpPr>
        <p:spPr>
          <a:xfrm>
            <a:off x="2457450" y="3663564"/>
            <a:ext cx="1809750" cy="216000"/>
          </a:xfrm>
          <a:prstGeom prst="rect">
            <a:avLst/>
          </a:prstGeom>
          <a:noFill/>
          <a:ln w="22225">
            <a:solidFill>
              <a:schemeClr val="accent2"/>
            </a:solidFill>
            <a:prstDash val="lgDashDot"/>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IN" dirty="0"/>
          </a:p>
        </p:txBody>
      </p:sp>
    </p:spTree>
    <p:extLst>
      <p:ext uri="{BB962C8B-B14F-4D97-AF65-F5344CB8AC3E}">
        <p14:creationId xmlns:p14="http://schemas.microsoft.com/office/powerpoint/2010/main" val="427865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0B3-478E-0897-A452-63A7774A0B0F}"/>
              </a:ext>
            </a:extLst>
          </p:cNvPr>
          <p:cNvSpPr>
            <a:spLocks noGrp="1"/>
          </p:cNvSpPr>
          <p:nvPr>
            <p:ph type="title"/>
          </p:nvPr>
        </p:nvSpPr>
        <p:spPr>
          <a:xfrm>
            <a:off x="0" y="0"/>
            <a:ext cx="7030500" cy="999300"/>
          </a:xfrm>
        </p:spPr>
        <p:txBody>
          <a:bodyPr/>
          <a:lstStyle/>
          <a:p>
            <a:r>
              <a:rPr lang="en-IN" dirty="0"/>
              <a:t>Encoding</a:t>
            </a:r>
          </a:p>
        </p:txBody>
      </p:sp>
      <p:pic>
        <p:nvPicPr>
          <p:cNvPr id="6" name="Picture 5">
            <a:extLst>
              <a:ext uri="{FF2B5EF4-FFF2-40B4-BE49-F238E27FC236}">
                <a16:creationId xmlns:a16="http://schemas.microsoft.com/office/drawing/2014/main" id="{A713BF71-9466-A894-5C67-B20BFADDD0BE}"/>
              </a:ext>
            </a:extLst>
          </p:cNvPr>
          <p:cNvPicPr>
            <a:picLocks noChangeAspect="1"/>
          </p:cNvPicPr>
          <p:nvPr/>
        </p:nvPicPr>
        <p:blipFill>
          <a:blip r:embed="rId2"/>
          <a:stretch>
            <a:fillRect/>
          </a:stretch>
        </p:blipFill>
        <p:spPr>
          <a:xfrm>
            <a:off x="1471613" y="707231"/>
            <a:ext cx="5672137" cy="4329114"/>
          </a:xfrm>
          <a:prstGeom prst="rect">
            <a:avLst/>
          </a:prstGeom>
        </p:spPr>
      </p:pic>
    </p:spTree>
    <p:extLst>
      <p:ext uri="{BB962C8B-B14F-4D97-AF65-F5344CB8AC3E}">
        <p14:creationId xmlns:p14="http://schemas.microsoft.com/office/powerpoint/2010/main" val="43769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BC72FF6F-7EEA-4A32-DBBE-DFB61DC481F2}"/>
              </a:ext>
            </a:extLst>
          </p:cNvPr>
          <p:cNvSpPr txBox="1">
            <a:spLocks/>
          </p:cNvSpPr>
          <p:nvPr/>
        </p:nvSpPr>
        <p:spPr>
          <a:xfrm>
            <a:off x="538693" y="148453"/>
            <a:ext cx="7126550" cy="598200"/>
          </a:xfrm>
          <a:prstGeom prst="rect">
            <a:avLst/>
          </a:prstGeom>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2270" u="sng" dirty="0">
                <a:latin typeface="Nunito"/>
                <a:ea typeface="Nunito"/>
                <a:cs typeface="Nunito"/>
                <a:sym typeface="Nunito"/>
              </a:rPr>
              <a:t> Basic Model Build: </a:t>
            </a:r>
            <a:r>
              <a:rPr lang="en-US" sz="1600" u="sng" dirty="0">
                <a:latin typeface="Nunito"/>
                <a:ea typeface="Nunito"/>
                <a:cs typeface="Nunito"/>
                <a:sym typeface="Nunito"/>
              </a:rPr>
              <a:t>(after removing one-sided outliers)</a:t>
            </a:r>
            <a:endParaRPr lang="en-US" sz="1600" dirty="0"/>
          </a:p>
        </p:txBody>
      </p:sp>
      <p:pic>
        <p:nvPicPr>
          <p:cNvPr id="3" name="Picture 2">
            <a:extLst>
              <a:ext uri="{FF2B5EF4-FFF2-40B4-BE49-F238E27FC236}">
                <a16:creationId xmlns:a16="http://schemas.microsoft.com/office/drawing/2014/main" id="{BF0619CD-18D4-F600-7F83-B119DD74F9CB}"/>
              </a:ext>
            </a:extLst>
          </p:cNvPr>
          <p:cNvPicPr>
            <a:picLocks noChangeAspect="1"/>
          </p:cNvPicPr>
          <p:nvPr/>
        </p:nvPicPr>
        <p:blipFill>
          <a:blip r:embed="rId2"/>
          <a:stretch>
            <a:fillRect/>
          </a:stretch>
        </p:blipFill>
        <p:spPr>
          <a:xfrm>
            <a:off x="64294" y="504918"/>
            <a:ext cx="8758237" cy="898822"/>
          </a:xfrm>
          <a:prstGeom prst="rect">
            <a:avLst/>
          </a:prstGeom>
          <a:ln>
            <a:solidFill>
              <a:schemeClr val="bg2"/>
            </a:solidFill>
          </a:ln>
        </p:spPr>
      </p:pic>
      <p:pic>
        <p:nvPicPr>
          <p:cNvPr id="4" name="Picture 3">
            <a:extLst>
              <a:ext uri="{FF2B5EF4-FFF2-40B4-BE49-F238E27FC236}">
                <a16:creationId xmlns:a16="http://schemas.microsoft.com/office/drawing/2014/main" id="{71F9CF2D-3A84-6570-29A4-F50C40E22A6B}"/>
              </a:ext>
            </a:extLst>
          </p:cNvPr>
          <p:cNvPicPr>
            <a:picLocks noChangeAspect="1"/>
          </p:cNvPicPr>
          <p:nvPr/>
        </p:nvPicPr>
        <p:blipFill>
          <a:blip r:embed="rId3"/>
          <a:stretch>
            <a:fillRect/>
          </a:stretch>
        </p:blipFill>
        <p:spPr>
          <a:xfrm>
            <a:off x="64294" y="1403740"/>
            <a:ext cx="2928156" cy="1871547"/>
          </a:xfrm>
          <a:prstGeom prst="rect">
            <a:avLst/>
          </a:prstGeom>
          <a:ln>
            <a:solidFill>
              <a:schemeClr val="bg2"/>
            </a:solidFill>
          </a:ln>
        </p:spPr>
      </p:pic>
      <p:pic>
        <p:nvPicPr>
          <p:cNvPr id="5" name="Picture 4">
            <a:extLst>
              <a:ext uri="{FF2B5EF4-FFF2-40B4-BE49-F238E27FC236}">
                <a16:creationId xmlns:a16="http://schemas.microsoft.com/office/drawing/2014/main" id="{3D88C5A1-DDB3-5D66-7A9C-ABD56A98DEB3}"/>
              </a:ext>
            </a:extLst>
          </p:cNvPr>
          <p:cNvPicPr>
            <a:picLocks noChangeAspect="1"/>
          </p:cNvPicPr>
          <p:nvPr/>
        </p:nvPicPr>
        <p:blipFill>
          <a:blip r:embed="rId4"/>
          <a:stretch>
            <a:fillRect/>
          </a:stretch>
        </p:blipFill>
        <p:spPr>
          <a:xfrm>
            <a:off x="2992450" y="1403740"/>
            <a:ext cx="3631126" cy="2798355"/>
          </a:xfrm>
          <a:prstGeom prst="rect">
            <a:avLst/>
          </a:prstGeom>
          <a:ln>
            <a:solidFill>
              <a:schemeClr val="bg2"/>
            </a:solidFill>
          </a:ln>
        </p:spPr>
      </p:pic>
      <p:pic>
        <p:nvPicPr>
          <p:cNvPr id="6" name="Picture 5">
            <a:extLst>
              <a:ext uri="{FF2B5EF4-FFF2-40B4-BE49-F238E27FC236}">
                <a16:creationId xmlns:a16="http://schemas.microsoft.com/office/drawing/2014/main" id="{75235F3E-718B-2629-CB1B-00BBB6C8643C}"/>
              </a:ext>
            </a:extLst>
          </p:cNvPr>
          <p:cNvPicPr>
            <a:picLocks noChangeAspect="1"/>
          </p:cNvPicPr>
          <p:nvPr/>
        </p:nvPicPr>
        <p:blipFill>
          <a:blip r:embed="rId5"/>
          <a:stretch>
            <a:fillRect/>
          </a:stretch>
        </p:blipFill>
        <p:spPr>
          <a:xfrm>
            <a:off x="64294" y="3275287"/>
            <a:ext cx="2928157" cy="991687"/>
          </a:xfrm>
          <a:prstGeom prst="rect">
            <a:avLst/>
          </a:prstGeom>
          <a:ln>
            <a:solidFill>
              <a:schemeClr val="bg2"/>
            </a:solidFill>
          </a:ln>
        </p:spPr>
      </p:pic>
      <p:sp>
        <p:nvSpPr>
          <p:cNvPr id="7" name="Google Shape;397;p22">
            <a:extLst>
              <a:ext uri="{FF2B5EF4-FFF2-40B4-BE49-F238E27FC236}">
                <a16:creationId xmlns:a16="http://schemas.microsoft.com/office/drawing/2014/main" id="{AB7F0A40-ABD7-6BFB-0CCC-94CA0058BDAD}"/>
              </a:ext>
            </a:extLst>
          </p:cNvPr>
          <p:cNvSpPr txBox="1">
            <a:spLocks/>
          </p:cNvSpPr>
          <p:nvPr/>
        </p:nvSpPr>
        <p:spPr>
          <a:xfrm>
            <a:off x="6679406" y="1464470"/>
            <a:ext cx="2314575" cy="3530578"/>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95000"/>
              </a:lnSpc>
              <a:spcAft>
                <a:spcPts val="1200"/>
              </a:spcAft>
              <a:buSzPts val="523"/>
            </a:pPr>
            <a:r>
              <a:rPr lang="en-US" sz="800" b="1" dirty="0">
                <a:latin typeface="+mn-lt"/>
              </a:rPr>
              <a:t>Inference:-</a:t>
            </a:r>
          </a:p>
          <a:p>
            <a:pPr marL="285750" indent="-285750">
              <a:lnSpc>
                <a:spcPct val="95000"/>
              </a:lnSpc>
              <a:spcAft>
                <a:spcPts val="1200"/>
              </a:spcAft>
              <a:buSzPts val="523"/>
              <a:buFont typeface="Wingdings" panose="05000000000000000000" pitchFamily="2" charset="2"/>
              <a:buChar char="Ø"/>
            </a:pPr>
            <a:r>
              <a:rPr lang="en-US" sz="800" dirty="0">
                <a:latin typeface="+mn-lt"/>
              </a:rPr>
              <a:t>Since R-Squared is very low, we need to further enhance model performance by treating multicollinearity.</a:t>
            </a:r>
          </a:p>
          <a:p>
            <a:pPr marL="285750" indent="-285750">
              <a:lnSpc>
                <a:spcPct val="95000"/>
              </a:lnSpc>
              <a:spcAft>
                <a:spcPts val="1200"/>
              </a:spcAft>
              <a:buSzPts val="523"/>
              <a:buFont typeface="Wingdings" panose="05000000000000000000" pitchFamily="2" charset="2"/>
              <a:buChar char="Ø"/>
            </a:pPr>
            <a:r>
              <a:rPr lang="en-US" sz="800" dirty="0">
                <a:latin typeface="+mn-lt"/>
              </a:rPr>
              <a:t> removing outliers from price which are less than the lower limit and outliers from odometer greater than the upper limit.</a:t>
            </a:r>
          </a:p>
          <a:p>
            <a:pPr marL="171450" indent="-171450">
              <a:buFont typeface="Wingdings" panose="05000000000000000000" pitchFamily="2" charset="2"/>
              <a:buChar char="Ø"/>
            </a:pPr>
            <a:r>
              <a:rPr lang="en-US" sz="800" b="0" i="0" dirty="0">
                <a:solidFill>
                  <a:srgbClr val="000000"/>
                </a:solidFill>
                <a:effectLst/>
                <a:highlight>
                  <a:srgbClr val="FFFFFF"/>
                </a:highlight>
                <a:latin typeface="+mn-lt"/>
              </a:rPr>
              <a:t>removing outliers from odometer variable, since vehicles driven for exceptionally long distance are rare.</a:t>
            </a:r>
          </a:p>
          <a:p>
            <a:pPr>
              <a:buFont typeface="Arial" panose="020B0604020202020204" pitchFamily="34" charset="0"/>
              <a:buChar char="•"/>
            </a:pPr>
            <a:endParaRPr lang="en-US" sz="800" b="0" i="0" dirty="0">
              <a:solidFill>
                <a:srgbClr val="000000"/>
              </a:solidFill>
              <a:effectLst/>
              <a:highlight>
                <a:srgbClr val="FFFFFF"/>
              </a:highlight>
              <a:latin typeface="+mn-lt"/>
            </a:endParaRPr>
          </a:p>
          <a:p>
            <a:pPr marL="171450" indent="-171450">
              <a:buFont typeface="Wingdings" panose="05000000000000000000" pitchFamily="2" charset="2"/>
              <a:buChar char="Ø"/>
            </a:pPr>
            <a:r>
              <a:rPr lang="en-US" sz="800" b="0" i="0" dirty="0">
                <a:solidFill>
                  <a:srgbClr val="000000"/>
                </a:solidFill>
                <a:effectLst/>
                <a:highlight>
                  <a:srgbClr val="FFFFFF"/>
                </a:highlight>
                <a:latin typeface="+mn-lt"/>
              </a:rPr>
              <a:t>outliers for price variable can’t be ignored, vehicles with higher prices bring more revenue and profits.</a:t>
            </a:r>
          </a:p>
          <a:p>
            <a:pPr marL="171450" indent="-171450">
              <a:buFont typeface="Wingdings" panose="05000000000000000000" pitchFamily="2" charset="2"/>
              <a:buChar char="Ø"/>
            </a:pPr>
            <a:endParaRPr lang="en-US" sz="800" b="0" i="0" dirty="0">
              <a:solidFill>
                <a:srgbClr val="000000"/>
              </a:solidFill>
              <a:effectLst/>
              <a:highlight>
                <a:srgbClr val="FFFFFF"/>
              </a:highlight>
              <a:latin typeface="+mn-lt"/>
            </a:endParaRPr>
          </a:p>
          <a:p>
            <a:pPr marL="171450" indent="-171450">
              <a:buFont typeface="Wingdings" panose="05000000000000000000" pitchFamily="2" charset="2"/>
              <a:buChar char="Ø"/>
            </a:pPr>
            <a:r>
              <a:rPr lang="en-US" sz="800" b="0" i="0" dirty="0">
                <a:solidFill>
                  <a:srgbClr val="000000"/>
                </a:solidFill>
                <a:effectLst/>
                <a:highlight>
                  <a:srgbClr val="FFFFFF"/>
                </a:highlight>
                <a:latin typeface="+mn-lt"/>
              </a:rPr>
              <a:t>For the sake of parameter influence we shall remove outliers (df_3) for basic model building</a:t>
            </a:r>
          </a:p>
          <a:p>
            <a:pPr marL="171450" indent="-171450">
              <a:buFont typeface="Wingdings" panose="05000000000000000000" pitchFamily="2" charset="2"/>
              <a:buChar char="Ø"/>
            </a:pPr>
            <a:endParaRPr lang="en-US" sz="800" b="0" i="0" dirty="0">
              <a:solidFill>
                <a:srgbClr val="000000"/>
              </a:solidFill>
              <a:effectLst/>
              <a:highlight>
                <a:srgbClr val="FFFFFF"/>
              </a:highlight>
              <a:latin typeface="+mn-lt"/>
            </a:endParaRPr>
          </a:p>
          <a:p>
            <a:pPr marL="171450" indent="-171450">
              <a:buFont typeface="Wingdings" panose="05000000000000000000" pitchFamily="2" charset="2"/>
              <a:buChar char="Ø"/>
            </a:pPr>
            <a:r>
              <a:rPr lang="en-US" sz="800" b="0" i="0" dirty="0">
                <a:solidFill>
                  <a:srgbClr val="000000"/>
                </a:solidFill>
                <a:effectLst/>
                <a:highlight>
                  <a:srgbClr val="FFFFFF"/>
                </a:highlight>
                <a:latin typeface="+mn-lt"/>
              </a:rPr>
              <a:t>Rebuild the model including outliers of price (df_2) and improve the efficiency</a:t>
            </a:r>
          </a:p>
          <a:p>
            <a:pPr marL="285750" indent="-285750" algn="just">
              <a:lnSpc>
                <a:spcPct val="95000"/>
              </a:lnSpc>
              <a:spcAft>
                <a:spcPts val="1200"/>
              </a:spcAft>
              <a:buSzPts val="523"/>
            </a:pPr>
            <a:endParaRPr lang="en-US" sz="800" dirty="0">
              <a:latin typeface="+mn-lt"/>
            </a:endParaRPr>
          </a:p>
        </p:txBody>
      </p:sp>
    </p:spTree>
    <p:extLst>
      <p:ext uri="{BB962C8B-B14F-4D97-AF65-F5344CB8AC3E}">
        <p14:creationId xmlns:p14="http://schemas.microsoft.com/office/powerpoint/2010/main" val="392512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2"/>
          <p:cNvSpPr txBox="1">
            <a:spLocks noGrp="1"/>
          </p:cNvSpPr>
          <p:nvPr>
            <p:ph type="title"/>
          </p:nvPr>
        </p:nvSpPr>
        <p:spPr>
          <a:xfrm>
            <a:off x="1245925" y="672625"/>
            <a:ext cx="7126550"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270" u="sng" dirty="0">
                <a:latin typeface="Nunito"/>
                <a:ea typeface="Nunito"/>
                <a:cs typeface="Nunito"/>
                <a:sym typeface="Nunito"/>
              </a:rPr>
              <a:t>Basic Model Build: (</a:t>
            </a:r>
            <a:r>
              <a:rPr lang="en" sz="1600" u="sng" dirty="0">
                <a:latin typeface="Nunito"/>
                <a:ea typeface="Nunito"/>
                <a:cs typeface="Nunito"/>
                <a:sym typeface="Nunito"/>
              </a:rPr>
              <a:t>after removing all outliers)</a:t>
            </a:r>
            <a:endParaRPr sz="1600" dirty="0"/>
          </a:p>
        </p:txBody>
      </p:sp>
      <p:pic>
        <p:nvPicPr>
          <p:cNvPr id="7" name="Picture 6">
            <a:extLst>
              <a:ext uri="{FF2B5EF4-FFF2-40B4-BE49-F238E27FC236}">
                <a16:creationId xmlns:a16="http://schemas.microsoft.com/office/drawing/2014/main" id="{CAE395C5-93E2-4233-A8BC-7F53C1DDA120}"/>
              </a:ext>
            </a:extLst>
          </p:cNvPr>
          <p:cNvPicPr>
            <a:picLocks noChangeAspect="1"/>
          </p:cNvPicPr>
          <p:nvPr/>
        </p:nvPicPr>
        <p:blipFill>
          <a:blip r:embed="rId3"/>
          <a:stretch>
            <a:fillRect/>
          </a:stretch>
        </p:blipFill>
        <p:spPr>
          <a:xfrm>
            <a:off x="235744" y="1233580"/>
            <a:ext cx="8758237" cy="898822"/>
          </a:xfrm>
          <a:prstGeom prst="rect">
            <a:avLst/>
          </a:prstGeom>
          <a:ln>
            <a:solidFill>
              <a:schemeClr val="bg2"/>
            </a:solidFill>
          </a:ln>
        </p:spPr>
      </p:pic>
      <p:sp>
        <p:nvSpPr>
          <p:cNvPr id="16" name="Google Shape;397;p22">
            <a:extLst>
              <a:ext uri="{FF2B5EF4-FFF2-40B4-BE49-F238E27FC236}">
                <a16:creationId xmlns:a16="http://schemas.microsoft.com/office/drawing/2014/main" id="{1D03EC81-C142-CF5B-01D0-99655AC11137}"/>
              </a:ext>
            </a:extLst>
          </p:cNvPr>
          <p:cNvSpPr txBox="1">
            <a:spLocks noGrp="1"/>
          </p:cNvSpPr>
          <p:nvPr>
            <p:ph type="body" idx="1"/>
          </p:nvPr>
        </p:nvSpPr>
        <p:spPr>
          <a:xfrm>
            <a:off x="7177325" y="2196692"/>
            <a:ext cx="1816655" cy="1082289"/>
          </a:xfrm>
          <a:prstGeom prst="rect">
            <a:avLst/>
          </a:prstGeom>
          <a:ln>
            <a:solidFill>
              <a:schemeClr val="bg2"/>
            </a:solidFill>
          </a:ln>
        </p:spPr>
        <p:txBody>
          <a:bodyPr spcFirstLastPara="1" wrap="square" lIns="91425" tIns="91425" rIns="91425" bIns="91425" anchor="t" anchorCtr="0">
            <a:noAutofit/>
          </a:bodyPr>
          <a:lstStyle/>
          <a:p>
            <a:pPr marL="285750" indent="-285750">
              <a:lnSpc>
                <a:spcPct val="95000"/>
              </a:lnSpc>
              <a:spcAft>
                <a:spcPts val="1200"/>
              </a:spcAft>
              <a:buSzPts val="523"/>
            </a:pPr>
            <a:r>
              <a:rPr lang="en-IN" sz="1050" dirty="0"/>
              <a:t>Since R-Squared is very low, we need to further enhance model performance by treating multicollinearity</a:t>
            </a:r>
            <a:r>
              <a:rPr lang="en-IN" sz="1460" dirty="0"/>
              <a:t>.</a:t>
            </a:r>
            <a:endParaRPr sz="1460" dirty="0"/>
          </a:p>
        </p:txBody>
      </p:sp>
      <p:pic>
        <p:nvPicPr>
          <p:cNvPr id="3" name="Picture 2">
            <a:extLst>
              <a:ext uri="{FF2B5EF4-FFF2-40B4-BE49-F238E27FC236}">
                <a16:creationId xmlns:a16="http://schemas.microsoft.com/office/drawing/2014/main" id="{D0181DCD-CB5F-B7B3-7FEF-14B26C66924B}"/>
              </a:ext>
            </a:extLst>
          </p:cNvPr>
          <p:cNvPicPr>
            <a:picLocks noChangeAspect="1"/>
          </p:cNvPicPr>
          <p:nvPr/>
        </p:nvPicPr>
        <p:blipFill>
          <a:blip r:embed="rId4"/>
          <a:stretch>
            <a:fillRect/>
          </a:stretch>
        </p:blipFill>
        <p:spPr>
          <a:xfrm>
            <a:off x="159645" y="2163123"/>
            <a:ext cx="3078432" cy="1874394"/>
          </a:xfrm>
          <a:prstGeom prst="rect">
            <a:avLst/>
          </a:prstGeom>
        </p:spPr>
      </p:pic>
      <p:pic>
        <p:nvPicPr>
          <p:cNvPr id="5" name="Picture 4">
            <a:extLst>
              <a:ext uri="{FF2B5EF4-FFF2-40B4-BE49-F238E27FC236}">
                <a16:creationId xmlns:a16="http://schemas.microsoft.com/office/drawing/2014/main" id="{4A14398F-B213-3287-CDDF-B29449D83BF4}"/>
              </a:ext>
            </a:extLst>
          </p:cNvPr>
          <p:cNvPicPr>
            <a:picLocks noChangeAspect="1"/>
          </p:cNvPicPr>
          <p:nvPr/>
        </p:nvPicPr>
        <p:blipFill>
          <a:blip r:embed="rId5"/>
          <a:stretch>
            <a:fillRect/>
          </a:stretch>
        </p:blipFill>
        <p:spPr>
          <a:xfrm>
            <a:off x="281737" y="4107090"/>
            <a:ext cx="2949196" cy="1036410"/>
          </a:xfrm>
          <a:prstGeom prst="rect">
            <a:avLst/>
          </a:prstGeom>
        </p:spPr>
      </p:pic>
      <p:pic>
        <p:nvPicPr>
          <p:cNvPr id="8" name="Picture 7">
            <a:extLst>
              <a:ext uri="{FF2B5EF4-FFF2-40B4-BE49-F238E27FC236}">
                <a16:creationId xmlns:a16="http://schemas.microsoft.com/office/drawing/2014/main" id="{00C65318-FC9D-8E7F-45B4-43754D0C6DBD}"/>
              </a:ext>
            </a:extLst>
          </p:cNvPr>
          <p:cNvPicPr>
            <a:picLocks noChangeAspect="1"/>
          </p:cNvPicPr>
          <p:nvPr/>
        </p:nvPicPr>
        <p:blipFill>
          <a:blip r:embed="rId6"/>
          <a:stretch>
            <a:fillRect/>
          </a:stretch>
        </p:blipFill>
        <p:spPr>
          <a:xfrm>
            <a:off x="3386138" y="2184854"/>
            <a:ext cx="3643127" cy="2763965"/>
          </a:xfrm>
          <a:prstGeom prst="rect">
            <a:avLst/>
          </a:prstGeom>
        </p:spPr>
      </p:pic>
      <p:sp>
        <p:nvSpPr>
          <p:cNvPr id="14" name="TextBox 13">
            <a:extLst>
              <a:ext uri="{FF2B5EF4-FFF2-40B4-BE49-F238E27FC236}">
                <a16:creationId xmlns:a16="http://schemas.microsoft.com/office/drawing/2014/main" id="{506CD9DF-CB23-4CD6-CB77-7BDC1EF17566}"/>
              </a:ext>
            </a:extLst>
          </p:cNvPr>
          <p:cNvSpPr txBox="1"/>
          <p:nvPr/>
        </p:nvSpPr>
        <p:spPr>
          <a:xfrm>
            <a:off x="7029265" y="3147967"/>
            <a:ext cx="2114735" cy="1200329"/>
          </a:xfrm>
          <a:prstGeom prst="rect">
            <a:avLst/>
          </a:prstGeom>
          <a:noFill/>
        </p:spPr>
        <p:txBody>
          <a:bodyPr wrap="square">
            <a:spAutoFit/>
          </a:bodyPr>
          <a:lstStyle/>
          <a:p>
            <a:pPr algn="just"/>
            <a:endParaRPr lang="en-IN" sz="900" dirty="0"/>
          </a:p>
          <a:p>
            <a:pPr marL="171450" indent="-171450" algn="just">
              <a:buFont typeface="Wingdings" panose="05000000000000000000" pitchFamily="2" charset="2"/>
              <a:buChar char="§"/>
            </a:pPr>
            <a:r>
              <a:rPr lang="en-IN" sz="900" dirty="0"/>
              <a:t> High VIF indicating variance of the coefficient estimate is greatly inflated by multicollinearity.</a:t>
            </a:r>
          </a:p>
          <a:p>
            <a:pPr marL="171450" indent="-171450" algn="just">
              <a:buFont typeface="Wingdings" panose="05000000000000000000" pitchFamily="2" charset="2"/>
              <a:buChar char="§"/>
            </a:pPr>
            <a:endParaRPr lang="en-IN" sz="900" dirty="0"/>
          </a:p>
          <a:p>
            <a:pPr marL="171450" indent="-171450" algn="just">
              <a:buFont typeface="Wingdings" panose="05000000000000000000" pitchFamily="2" charset="2"/>
              <a:buChar char="§"/>
            </a:pPr>
            <a:r>
              <a:rPr lang="en-IN" sz="900" dirty="0"/>
              <a:t> independent variable is highly correlated with other independent variables in the model.</a:t>
            </a:r>
          </a:p>
        </p:txBody>
      </p:sp>
    </p:spTree>
    <p:extLst>
      <p:ext uri="{BB962C8B-B14F-4D97-AF65-F5344CB8AC3E}">
        <p14:creationId xmlns:p14="http://schemas.microsoft.com/office/powerpoint/2010/main" val="1998704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452BB954-8A7B-18CB-D838-E520B1455D94}"/>
              </a:ext>
            </a:extLst>
          </p:cNvPr>
          <p:cNvSpPr txBox="1">
            <a:spLocks/>
          </p:cNvSpPr>
          <p:nvPr/>
        </p:nvSpPr>
        <p:spPr>
          <a:xfrm>
            <a:off x="481544" y="228452"/>
            <a:ext cx="7126550" cy="598200"/>
          </a:xfrm>
          <a:prstGeom prst="rect">
            <a:avLst/>
          </a:prstGeom>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2270" b="1" u="sng" dirty="0">
                <a:latin typeface="Nunito"/>
                <a:ea typeface="Nunito"/>
                <a:cs typeface="Nunito"/>
                <a:sym typeface="Nunito"/>
              </a:rPr>
              <a:t>DecisionTreeRegressor</a:t>
            </a:r>
            <a:r>
              <a:rPr lang="en-US" sz="1600" b="1" u="sng" dirty="0">
                <a:latin typeface="Nunito"/>
                <a:ea typeface="Nunito"/>
                <a:cs typeface="Nunito"/>
                <a:sym typeface="Nunito"/>
              </a:rPr>
              <a:t> :-Before implementing NLP</a:t>
            </a:r>
            <a:endParaRPr lang="en-US" sz="1600" b="1" dirty="0"/>
          </a:p>
        </p:txBody>
      </p:sp>
      <p:sp>
        <p:nvSpPr>
          <p:cNvPr id="7" name="Google Shape;397;p22">
            <a:extLst>
              <a:ext uri="{FF2B5EF4-FFF2-40B4-BE49-F238E27FC236}">
                <a16:creationId xmlns:a16="http://schemas.microsoft.com/office/drawing/2014/main" id="{832B8349-B568-1FF5-6B43-18812D8C567A}"/>
              </a:ext>
            </a:extLst>
          </p:cNvPr>
          <p:cNvSpPr txBox="1">
            <a:spLocks/>
          </p:cNvSpPr>
          <p:nvPr/>
        </p:nvSpPr>
        <p:spPr>
          <a:xfrm>
            <a:off x="4014788" y="2081042"/>
            <a:ext cx="4979193" cy="2906861"/>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endParaRPr lang="en-US" sz="1460" dirty="0">
              <a:solidFill>
                <a:schemeClr val="bg2"/>
              </a:solidFill>
            </a:endParaRPr>
          </a:p>
        </p:txBody>
      </p:sp>
      <p:pic>
        <p:nvPicPr>
          <p:cNvPr id="9" name="Picture 8">
            <a:extLst>
              <a:ext uri="{FF2B5EF4-FFF2-40B4-BE49-F238E27FC236}">
                <a16:creationId xmlns:a16="http://schemas.microsoft.com/office/drawing/2014/main" id="{A255EA9C-90BE-A414-9A40-DB2982A3848B}"/>
              </a:ext>
            </a:extLst>
          </p:cNvPr>
          <p:cNvPicPr>
            <a:picLocks noChangeAspect="1"/>
          </p:cNvPicPr>
          <p:nvPr/>
        </p:nvPicPr>
        <p:blipFill>
          <a:blip r:embed="rId2"/>
          <a:stretch>
            <a:fillRect/>
          </a:stretch>
        </p:blipFill>
        <p:spPr>
          <a:xfrm>
            <a:off x="178594" y="706075"/>
            <a:ext cx="8815387" cy="1196444"/>
          </a:xfrm>
          <a:prstGeom prst="rect">
            <a:avLst/>
          </a:prstGeom>
        </p:spPr>
      </p:pic>
      <p:pic>
        <p:nvPicPr>
          <p:cNvPr id="11" name="Picture 10">
            <a:extLst>
              <a:ext uri="{FF2B5EF4-FFF2-40B4-BE49-F238E27FC236}">
                <a16:creationId xmlns:a16="http://schemas.microsoft.com/office/drawing/2014/main" id="{FD65CAFA-0385-0C47-2921-AA5DD606002F}"/>
              </a:ext>
            </a:extLst>
          </p:cNvPr>
          <p:cNvPicPr>
            <a:picLocks noChangeAspect="1"/>
          </p:cNvPicPr>
          <p:nvPr/>
        </p:nvPicPr>
        <p:blipFill>
          <a:blip r:embed="rId3"/>
          <a:stretch>
            <a:fillRect/>
          </a:stretch>
        </p:blipFill>
        <p:spPr>
          <a:xfrm>
            <a:off x="178593" y="2081042"/>
            <a:ext cx="3717815" cy="1597989"/>
          </a:xfrm>
          <a:prstGeom prst="rect">
            <a:avLst/>
          </a:prstGeom>
        </p:spPr>
      </p:pic>
      <p:sp>
        <p:nvSpPr>
          <p:cNvPr id="15" name="TextBox 14">
            <a:extLst>
              <a:ext uri="{FF2B5EF4-FFF2-40B4-BE49-F238E27FC236}">
                <a16:creationId xmlns:a16="http://schemas.microsoft.com/office/drawing/2014/main" id="{3E2475CA-A2B6-E234-1B86-B1337DF8A5DA}"/>
              </a:ext>
            </a:extLst>
          </p:cNvPr>
          <p:cNvSpPr txBox="1"/>
          <p:nvPr/>
        </p:nvSpPr>
        <p:spPr>
          <a:xfrm>
            <a:off x="4143374" y="2195644"/>
            <a:ext cx="4572000" cy="2123658"/>
          </a:xfrm>
          <a:prstGeom prst="rect">
            <a:avLst/>
          </a:prstGeom>
          <a:noFill/>
        </p:spPr>
        <p:txBody>
          <a:bodyPr wrap="square">
            <a:spAutoFit/>
          </a:bodyPr>
          <a:lstStyle/>
          <a:p>
            <a:pPr marL="171450" indent="-171450">
              <a:buFont typeface="Wingdings" panose="05000000000000000000" pitchFamily="2" charset="2"/>
              <a:buChar char="q"/>
            </a:pPr>
            <a:r>
              <a:rPr lang="en-IN" sz="1100" b="1" dirty="0"/>
              <a:t>Decision Tree Regressor :- </a:t>
            </a:r>
          </a:p>
          <a:p>
            <a:endParaRPr lang="en-IN" sz="1100" dirty="0"/>
          </a:p>
          <a:p>
            <a:pPr marL="171450" indent="-171450">
              <a:buFont typeface="Wingdings" panose="05000000000000000000" pitchFamily="2" charset="2"/>
              <a:buChar char="Ø"/>
            </a:pPr>
            <a:r>
              <a:rPr lang="en-IN" sz="1100" dirty="0"/>
              <a:t>a non-parametric, interpretable model is used for regression tasks  for building a tree structure based on feature thresholds in this case </a:t>
            </a:r>
            <a:r>
              <a:rPr lang="en-IN" sz="1100" dirty="0" err="1"/>
              <a:t>Car_Type</a:t>
            </a:r>
            <a:r>
              <a:rPr lang="en-IN" sz="1100" dirty="0"/>
              <a:t> to predict the target variable. </a:t>
            </a:r>
          </a:p>
          <a:p>
            <a:pPr marL="171450" indent="-171450">
              <a:buFont typeface="Wingdings" panose="05000000000000000000" pitchFamily="2" charset="2"/>
              <a:buChar char="Ø"/>
            </a:pPr>
            <a:endParaRPr lang="en-IN" sz="1100" dirty="0"/>
          </a:p>
          <a:p>
            <a:pPr marL="171450" indent="-171450">
              <a:buFont typeface="Wingdings" panose="05000000000000000000" pitchFamily="2" charset="2"/>
              <a:buChar char="Ø"/>
            </a:pPr>
            <a:r>
              <a:rPr lang="en-US" sz="1100" dirty="0"/>
              <a:t>Each internal node represented a decision based on a feature, and each leaf node represented the predicted value.</a:t>
            </a:r>
            <a:r>
              <a:rPr lang="en-IN" sz="1100" dirty="0"/>
              <a:t> </a:t>
            </a:r>
          </a:p>
          <a:p>
            <a:endParaRPr lang="en-IN" sz="1100" dirty="0"/>
          </a:p>
          <a:p>
            <a:r>
              <a:rPr lang="en-IN" sz="1100" dirty="0"/>
              <a:t>In this case some premium car which is older than the economy car but could be priced same. So decision tree helps us making nodes segment </a:t>
            </a:r>
            <a:r>
              <a:rPr lang="en-IN" sz="1100" dirty="0" err="1"/>
              <a:t>wise.DecisionTree</a:t>
            </a:r>
            <a:r>
              <a:rPr lang="en-IN" sz="1100" dirty="0"/>
              <a:t> are more robust to outliers.</a:t>
            </a:r>
          </a:p>
        </p:txBody>
      </p:sp>
    </p:spTree>
    <p:extLst>
      <p:ext uri="{BB962C8B-B14F-4D97-AF65-F5344CB8AC3E}">
        <p14:creationId xmlns:p14="http://schemas.microsoft.com/office/powerpoint/2010/main" val="63084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96;p22">
            <a:extLst>
              <a:ext uri="{FF2B5EF4-FFF2-40B4-BE49-F238E27FC236}">
                <a16:creationId xmlns:a16="http://schemas.microsoft.com/office/drawing/2014/main" id="{F9BDB765-E965-9B45-F719-C29C888839AB}"/>
              </a:ext>
            </a:extLst>
          </p:cNvPr>
          <p:cNvSpPr txBox="1">
            <a:spLocks/>
          </p:cNvSpPr>
          <p:nvPr/>
        </p:nvSpPr>
        <p:spPr>
          <a:xfrm>
            <a:off x="481544" y="235596"/>
            <a:ext cx="7126550" cy="598200"/>
          </a:xfrm>
          <a:prstGeom prst="rect">
            <a:avLst/>
          </a:prstGeom>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2270" b="1" u="sng" dirty="0">
                <a:latin typeface="Nunito"/>
                <a:ea typeface="Nunito"/>
                <a:cs typeface="Nunito"/>
                <a:sym typeface="Nunito"/>
              </a:rPr>
              <a:t>XGB-Regressor : - Before implementing NLP</a:t>
            </a:r>
            <a:endParaRPr lang="en-US" sz="1600" b="1" dirty="0"/>
          </a:p>
        </p:txBody>
      </p:sp>
      <p:sp>
        <p:nvSpPr>
          <p:cNvPr id="5" name="Google Shape;397;p22">
            <a:extLst>
              <a:ext uri="{FF2B5EF4-FFF2-40B4-BE49-F238E27FC236}">
                <a16:creationId xmlns:a16="http://schemas.microsoft.com/office/drawing/2014/main" id="{D411F093-20FF-2201-BC68-EDC7D87D1315}"/>
              </a:ext>
            </a:extLst>
          </p:cNvPr>
          <p:cNvSpPr txBox="1">
            <a:spLocks/>
          </p:cNvSpPr>
          <p:nvPr/>
        </p:nvSpPr>
        <p:spPr>
          <a:xfrm>
            <a:off x="5296834" y="780916"/>
            <a:ext cx="3778870" cy="2926635"/>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endParaRPr lang="en-US" sz="1460" dirty="0"/>
          </a:p>
        </p:txBody>
      </p:sp>
      <p:pic>
        <p:nvPicPr>
          <p:cNvPr id="11" name="Picture 10">
            <a:extLst>
              <a:ext uri="{FF2B5EF4-FFF2-40B4-BE49-F238E27FC236}">
                <a16:creationId xmlns:a16="http://schemas.microsoft.com/office/drawing/2014/main" id="{042A20C8-9C21-E7B1-51D9-9A5A1BB8781F}"/>
              </a:ext>
            </a:extLst>
          </p:cNvPr>
          <p:cNvPicPr>
            <a:picLocks noChangeAspect="1"/>
          </p:cNvPicPr>
          <p:nvPr/>
        </p:nvPicPr>
        <p:blipFill>
          <a:blip r:embed="rId2"/>
          <a:stretch>
            <a:fillRect/>
          </a:stretch>
        </p:blipFill>
        <p:spPr>
          <a:xfrm>
            <a:off x="196884" y="1111907"/>
            <a:ext cx="4964735" cy="598200"/>
          </a:xfrm>
          <a:prstGeom prst="rect">
            <a:avLst/>
          </a:prstGeom>
        </p:spPr>
      </p:pic>
      <p:pic>
        <p:nvPicPr>
          <p:cNvPr id="13" name="Picture 12">
            <a:extLst>
              <a:ext uri="{FF2B5EF4-FFF2-40B4-BE49-F238E27FC236}">
                <a16:creationId xmlns:a16="http://schemas.microsoft.com/office/drawing/2014/main" id="{4D26DA1E-3381-F6CA-E297-5DE73AA4C4B5}"/>
              </a:ext>
            </a:extLst>
          </p:cNvPr>
          <p:cNvPicPr>
            <a:picLocks noChangeAspect="1"/>
          </p:cNvPicPr>
          <p:nvPr/>
        </p:nvPicPr>
        <p:blipFill>
          <a:blip r:embed="rId3"/>
          <a:stretch>
            <a:fillRect/>
          </a:stretch>
        </p:blipFill>
        <p:spPr>
          <a:xfrm>
            <a:off x="178592" y="1786766"/>
            <a:ext cx="4964735" cy="2542347"/>
          </a:xfrm>
          <a:prstGeom prst="rect">
            <a:avLst/>
          </a:prstGeom>
        </p:spPr>
      </p:pic>
      <p:sp>
        <p:nvSpPr>
          <p:cNvPr id="15" name="TextBox 14">
            <a:extLst>
              <a:ext uri="{FF2B5EF4-FFF2-40B4-BE49-F238E27FC236}">
                <a16:creationId xmlns:a16="http://schemas.microsoft.com/office/drawing/2014/main" id="{73AF117C-2242-BE09-D4CB-48FDCD093E8C}"/>
              </a:ext>
            </a:extLst>
          </p:cNvPr>
          <p:cNvSpPr txBox="1"/>
          <p:nvPr/>
        </p:nvSpPr>
        <p:spPr>
          <a:xfrm>
            <a:off x="5403817" y="780917"/>
            <a:ext cx="3543299" cy="2926635"/>
          </a:xfrm>
          <a:prstGeom prst="rect">
            <a:avLst/>
          </a:prstGeom>
          <a:noFill/>
        </p:spPr>
        <p:txBody>
          <a:bodyPr wrap="square" numCol="1" spcCol="0">
            <a:spAutoFit/>
          </a:bodyPr>
          <a:lstStyle/>
          <a:p>
            <a:pPr marL="171450" indent="-171450" algn="just">
              <a:buFont typeface="Wingdings" panose="05000000000000000000" pitchFamily="2" charset="2"/>
              <a:buChar char="q"/>
            </a:pPr>
            <a:r>
              <a:rPr lang="en-US" sz="900" b="1" dirty="0" err="1"/>
              <a:t>XGBoost</a:t>
            </a:r>
            <a:r>
              <a:rPr lang="en-US" sz="900" b="1" dirty="0"/>
              <a:t> (Extreme Gradient Boosting)</a:t>
            </a:r>
          </a:p>
          <a:p>
            <a:pPr algn="just"/>
            <a:endParaRPr lang="en-US" sz="900" dirty="0"/>
          </a:p>
          <a:p>
            <a:pPr marL="171450" indent="-171450" algn="just">
              <a:lnSpc>
                <a:spcPct val="130000"/>
              </a:lnSpc>
              <a:buFont typeface="Wingdings" panose="05000000000000000000" pitchFamily="2" charset="2"/>
              <a:buChar char="Ø"/>
            </a:pPr>
            <a:r>
              <a:rPr lang="en-US" sz="900" dirty="0"/>
              <a:t> Is well-suited for our used car dataset. It efficiently handled complex relationships between car features (like year, mileage, condition, etc.) and sales prices. </a:t>
            </a:r>
          </a:p>
          <a:p>
            <a:pPr marL="171450" indent="-171450" algn="just">
              <a:lnSpc>
                <a:spcPct val="130000"/>
              </a:lnSpc>
              <a:buFont typeface="Wingdings" panose="05000000000000000000" pitchFamily="2" charset="2"/>
              <a:buChar char="Ø"/>
            </a:pPr>
            <a:r>
              <a:rPr lang="en-US" sz="900" dirty="0"/>
              <a:t> Ability to handle missing data and provide feature importance scores, </a:t>
            </a:r>
          </a:p>
          <a:p>
            <a:pPr marL="171450" indent="-171450" algn="just">
              <a:lnSpc>
                <a:spcPct val="130000"/>
              </a:lnSpc>
              <a:buFont typeface="Wingdings" panose="05000000000000000000" pitchFamily="2" charset="2"/>
              <a:buChar char="Ø"/>
            </a:pPr>
            <a:r>
              <a:rPr lang="en-US" sz="900" dirty="0" err="1"/>
              <a:t>XGBoost</a:t>
            </a:r>
            <a:r>
              <a:rPr lang="en-US" sz="900" dirty="0"/>
              <a:t> can effectively predict car sales prices based on the provided features, offering accurate insights for our regression task.</a:t>
            </a:r>
          </a:p>
          <a:p>
            <a:pPr algn="just"/>
            <a:endParaRPr lang="en-US" sz="900" dirty="0"/>
          </a:p>
          <a:p>
            <a:pPr marL="171450" indent="-171450" algn="just">
              <a:buFont typeface="Wingdings" panose="05000000000000000000" pitchFamily="2" charset="2"/>
              <a:buChar char="q"/>
            </a:pPr>
            <a:r>
              <a:rPr lang="en-US" sz="900" b="1" dirty="0" err="1"/>
              <a:t>XGBoost</a:t>
            </a:r>
            <a:r>
              <a:rPr lang="en-US" sz="900" b="1" dirty="0"/>
              <a:t> outperforms Decision Trees :- </a:t>
            </a:r>
          </a:p>
          <a:p>
            <a:pPr algn="just"/>
            <a:endParaRPr lang="en-US" sz="900" dirty="0"/>
          </a:p>
          <a:p>
            <a:pPr marL="108000" lvl="8" indent="-171450" algn="just">
              <a:lnSpc>
                <a:spcPct val="130000"/>
              </a:lnSpc>
              <a:buFont typeface="Wingdings" panose="05000000000000000000" pitchFamily="2" charset="2"/>
              <a:buChar char="Ø"/>
            </a:pPr>
            <a:r>
              <a:rPr lang="en-US" sz="900" dirty="0"/>
              <a:t>Improve accuracy, </a:t>
            </a:r>
          </a:p>
          <a:p>
            <a:pPr marL="108000" lvl="8" indent="-171450" algn="just">
              <a:lnSpc>
                <a:spcPct val="130000"/>
              </a:lnSpc>
              <a:buFont typeface="Wingdings" panose="05000000000000000000" pitchFamily="2" charset="2"/>
              <a:buChar char="Ø"/>
            </a:pPr>
            <a:r>
              <a:rPr lang="en-US" sz="900" dirty="0"/>
              <a:t>handling non-linear relationships</a:t>
            </a:r>
          </a:p>
          <a:p>
            <a:pPr marL="108000" lvl="8" indent="-171450" algn="just">
              <a:lnSpc>
                <a:spcPct val="130000"/>
              </a:lnSpc>
              <a:buFont typeface="Wingdings" panose="05000000000000000000" pitchFamily="2" charset="2"/>
              <a:buChar char="Ø"/>
            </a:pPr>
            <a:r>
              <a:rPr lang="en-US" sz="900" dirty="0"/>
              <a:t>providing more reliable feature importance scores</a:t>
            </a:r>
          </a:p>
          <a:p>
            <a:pPr marL="108000" lvl="8" indent="-171450" algn="just">
              <a:lnSpc>
                <a:spcPct val="130000"/>
              </a:lnSpc>
              <a:buFont typeface="Wingdings" panose="05000000000000000000" pitchFamily="2" charset="2"/>
              <a:buChar char="Ø"/>
            </a:pPr>
            <a:r>
              <a:rPr lang="en-US" sz="900" dirty="0"/>
              <a:t>more computationally efficient.</a:t>
            </a:r>
          </a:p>
        </p:txBody>
      </p:sp>
      <p:sp>
        <p:nvSpPr>
          <p:cNvPr id="2" name="TextBox 1">
            <a:extLst>
              <a:ext uri="{FF2B5EF4-FFF2-40B4-BE49-F238E27FC236}">
                <a16:creationId xmlns:a16="http://schemas.microsoft.com/office/drawing/2014/main" id="{0AB0BFC3-9579-6D28-57C3-DDE72280590B}"/>
              </a:ext>
            </a:extLst>
          </p:cNvPr>
          <p:cNvSpPr txBox="1"/>
          <p:nvPr/>
        </p:nvSpPr>
        <p:spPr>
          <a:xfrm>
            <a:off x="5296834" y="3795381"/>
            <a:ext cx="3778870" cy="1250792"/>
          </a:xfrm>
          <a:prstGeom prst="rect">
            <a:avLst/>
          </a:prstGeom>
          <a:noFill/>
          <a:ln>
            <a:solidFill>
              <a:schemeClr val="accent1"/>
            </a:solidFill>
          </a:ln>
        </p:spPr>
        <p:txBody>
          <a:bodyPr wrap="square">
            <a:spAutoFit/>
          </a:bodyPr>
          <a:lstStyle/>
          <a:p>
            <a:pPr marL="171450" indent="-171450" algn="just">
              <a:buFont typeface="Wingdings" panose="05000000000000000000" pitchFamily="2" charset="2"/>
              <a:buChar char="q"/>
            </a:pPr>
            <a:r>
              <a:rPr lang="en-US" sz="900" dirty="0"/>
              <a:t> </a:t>
            </a:r>
            <a:r>
              <a:rPr lang="en-US" sz="900" b="1" dirty="0" err="1">
                <a:solidFill>
                  <a:schemeClr val="accent1">
                    <a:lumMod val="75000"/>
                  </a:schemeClr>
                </a:solidFill>
              </a:rPr>
              <a:t>XGBoost's</a:t>
            </a:r>
            <a:r>
              <a:rPr lang="en-US" sz="900" b="1" dirty="0">
                <a:solidFill>
                  <a:schemeClr val="accent1">
                    <a:lumMod val="75000"/>
                  </a:schemeClr>
                </a:solidFill>
              </a:rPr>
              <a:t> boosting key properties in this car dataset :- </a:t>
            </a:r>
          </a:p>
          <a:p>
            <a:pPr algn="just"/>
            <a:endParaRPr lang="en-US" sz="900" dirty="0"/>
          </a:p>
          <a:p>
            <a:pPr marL="171450" indent="-171450" algn="just">
              <a:lnSpc>
                <a:spcPct val="130000"/>
              </a:lnSpc>
              <a:buFont typeface="Arial" panose="020B0604020202020204" pitchFamily="34" charset="0"/>
              <a:buChar char="•"/>
            </a:pPr>
            <a:r>
              <a:rPr lang="en-US" sz="900" dirty="0"/>
              <a:t>Enabling algorithm to iteratively improve predictions.</a:t>
            </a:r>
          </a:p>
          <a:p>
            <a:pPr marL="171450" indent="-171450" algn="just">
              <a:lnSpc>
                <a:spcPct val="130000"/>
              </a:lnSpc>
              <a:buFont typeface="Arial" panose="020B0604020202020204" pitchFamily="34" charset="0"/>
              <a:buChar char="•"/>
            </a:pPr>
            <a:r>
              <a:rPr lang="en-US" sz="900" dirty="0"/>
              <a:t>Focusing on areas where previous models struggled.</a:t>
            </a:r>
          </a:p>
          <a:p>
            <a:pPr marL="171450" indent="-171450" algn="just">
              <a:lnSpc>
                <a:spcPct val="130000"/>
              </a:lnSpc>
              <a:buFont typeface="Arial" panose="020B0604020202020204" pitchFamily="34" charset="0"/>
              <a:buChar char="•"/>
            </a:pPr>
            <a:r>
              <a:rPr lang="en-US" sz="900" dirty="0"/>
              <a:t>Effectively capturing the complex relationships between car features and sales prices.</a:t>
            </a:r>
          </a:p>
          <a:p>
            <a:pPr marL="171450" indent="-171450" algn="just">
              <a:lnSpc>
                <a:spcPct val="130000"/>
              </a:lnSpc>
              <a:buFont typeface="Arial" panose="020B0604020202020204" pitchFamily="34" charset="0"/>
              <a:buChar char="•"/>
            </a:pPr>
            <a:r>
              <a:rPr lang="en-US" sz="900" dirty="0"/>
              <a:t>Boosts predictive accuracy.</a:t>
            </a:r>
            <a:endParaRPr lang="en-IN" sz="900" dirty="0"/>
          </a:p>
        </p:txBody>
      </p:sp>
    </p:spTree>
    <p:extLst>
      <p:ext uri="{BB962C8B-B14F-4D97-AF65-F5344CB8AC3E}">
        <p14:creationId xmlns:p14="http://schemas.microsoft.com/office/powerpoint/2010/main" val="3542006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98BA0941-0AD9-ACAC-B0F0-FCCA2C430043}"/>
              </a:ext>
            </a:extLst>
          </p:cNvPr>
          <p:cNvSpPr txBox="1">
            <a:spLocks/>
          </p:cNvSpPr>
          <p:nvPr/>
        </p:nvSpPr>
        <p:spPr>
          <a:xfrm>
            <a:off x="481544" y="235596"/>
            <a:ext cx="7126550" cy="598200"/>
          </a:xfrm>
          <a:prstGeom prst="rect">
            <a:avLst/>
          </a:prstGeom>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1600" b="1" u="sng" dirty="0">
                <a:latin typeface="Nunito"/>
                <a:ea typeface="Nunito"/>
                <a:cs typeface="Nunito"/>
                <a:sym typeface="Nunito"/>
              </a:rPr>
              <a:t>Grid-</a:t>
            </a:r>
            <a:r>
              <a:rPr lang="en-US" sz="1600" b="1" u="sng" dirty="0" err="1">
                <a:latin typeface="Nunito"/>
                <a:ea typeface="Nunito"/>
                <a:cs typeface="Nunito"/>
                <a:sym typeface="Nunito"/>
              </a:rPr>
              <a:t>Search_CV</a:t>
            </a:r>
            <a:endParaRPr lang="en-US" sz="1600" b="1" u="sng" dirty="0"/>
          </a:p>
        </p:txBody>
      </p:sp>
      <p:sp>
        <p:nvSpPr>
          <p:cNvPr id="3" name="Google Shape;397;p22">
            <a:extLst>
              <a:ext uri="{FF2B5EF4-FFF2-40B4-BE49-F238E27FC236}">
                <a16:creationId xmlns:a16="http://schemas.microsoft.com/office/drawing/2014/main" id="{0367F716-8727-4A86-D21C-ED7574E5752F}"/>
              </a:ext>
            </a:extLst>
          </p:cNvPr>
          <p:cNvSpPr txBox="1">
            <a:spLocks/>
          </p:cNvSpPr>
          <p:nvPr/>
        </p:nvSpPr>
        <p:spPr>
          <a:xfrm>
            <a:off x="5383460" y="833796"/>
            <a:ext cx="3709228" cy="2692614"/>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endParaRPr lang="en-US" sz="1460" dirty="0"/>
          </a:p>
        </p:txBody>
      </p:sp>
      <p:pic>
        <p:nvPicPr>
          <p:cNvPr id="12" name="Picture 11">
            <a:extLst>
              <a:ext uri="{FF2B5EF4-FFF2-40B4-BE49-F238E27FC236}">
                <a16:creationId xmlns:a16="http://schemas.microsoft.com/office/drawing/2014/main" id="{2FAF0A7A-ED4F-A094-83F8-E97E80E6563E}"/>
              </a:ext>
            </a:extLst>
          </p:cNvPr>
          <p:cNvPicPr>
            <a:picLocks noChangeAspect="1"/>
          </p:cNvPicPr>
          <p:nvPr/>
        </p:nvPicPr>
        <p:blipFill>
          <a:blip r:embed="rId2"/>
          <a:stretch>
            <a:fillRect/>
          </a:stretch>
        </p:blipFill>
        <p:spPr>
          <a:xfrm>
            <a:off x="281215" y="618266"/>
            <a:ext cx="4857750" cy="518205"/>
          </a:xfrm>
          <a:prstGeom prst="rect">
            <a:avLst/>
          </a:prstGeom>
        </p:spPr>
      </p:pic>
      <p:pic>
        <p:nvPicPr>
          <p:cNvPr id="16" name="Picture 15">
            <a:extLst>
              <a:ext uri="{FF2B5EF4-FFF2-40B4-BE49-F238E27FC236}">
                <a16:creationId xmlns:a16="http://schemas.microsoft.com/office/drawing/2014/main" id="{7AF702AB-9724-2C7B-21C5-7DB284600089}"/>
              </a:ext>
            </a:extLst>
          </p:cNvPr>
          <p:cNvPicPr>
            <a:picLocks noChangeAspect="1"/>
          </p:cNvPicPr>
          <p:nvPr/>
        </p:nvPicPr>
        <p:blipFill>
          <a:blip r:embed="rId3"/>
          <a:stretch>
            <a:fillRect/>
          </a:stretch>
        </p:blipFill>
        <p:spPr>
          <a:xfrm>
            <a:off x="335757" y="1136471"/>
            <a:ext cx="4857750" cy="2565810"/>
          </a:xfrm>
          <a:prstGeom prst="rect">
            <a:avLst/>
          </a:prstGeom>
        </p:spPr>
      </p:pic>
      <p:sp>
        <p:nvSpPr>
          <p:cNvPr id="18" name="TextBox 17">
            <a:extLst>
              <a:ext uri="{FF2B5EF4-FFF2-40B4-BE49-F238E27FC236}">
                <a16:creationId xmlns:a16="http://schemas.microsoft.com/office/drawing/2014/main" id="{3DAD265D-FAAA-BF5C-725D-F1D121D5C596}"/>
              </a:ext>
            </a:extLst>
          </p:cNvPr>
          <p:cNvSpPr txBox="1"/>
          <p:nvPr/>
        </p:nvSpPr>
        <p:spPr>
          <a:xfrm>
            <a:off x="5534308" y="899139"/>
            <a:ext cx="3507581" cy="2416046"/>
          </a:xfrm>
          <a:prstGeom prst="rect">
            <a:avLst/>
          </a:prstGeom>
          <a:noFill/>
        </p:spPr>
        <p:txBody>
          <a:bodyPr wrap="square">
            <a:spAutoFit/>
          </a:bodyPr>
          <a:lstStyle/>
          <a:p>
            <a:pPr marL="171450" indent="-171450">
              <a:buFont typeface="Wingdings" panose="05000000000000000000" pitchFamily="2" charset="2"/>
              <a:buChar char="q"/>
            </a:pPr>
            <a:r>
              <a:rPr lang="en-IN" sz="1100" b="1" dirty="0" err="1"/>
              <a:t>GridSearchCV</a:t>
            </a:r>
            <a:r>
              <a:rPr lang="en-IN" sz="1100" b="1" dirty="0"/>
              <a:t> :-</a:t>
            </a:r>
          </a:p>
          <a:p>
            <a:pPr marL="171450" indent="-171450">
              <a:buFont typeface="Wingdings" panose="05000000000000000000" pitchFamily="2" charset="2"/>
              <a:buChar char="§"/>
            </a:pPr>
            <a:endParaRPr lang="en-IN" sz="1000" dirty="0"/>
          </a:p>
          <a:p>
            <a:pPr marL="171450" indent="-171450">
              <a:buFont typeface="Wingdings" panose="05000000000000000000" pitchFamily="2" charset="2"/>
              <a:buChar char="§"/>
            </a:pPr>
            <a:r>
              <a:rPr lang="en-IN" sz="1000" dirty="0"/>
              <a:t>Systematically searches through a predefined grid of hyperparameters.</a:t>
            </a:r>
          </a:p>
          <a:p>
            <a:pPr marL="171450" indent="-171450">
              <a:buFont typeface="Wingdings" panose="05000000000000000000" pitchFamily="2" charset="2"/>
              <a:buChar char="§"/>
            </a:pPr>
            <a:r>
              <a:rPr lang="en-IN" sz="1000" dirty="0"/>
              <a:t>Evaluates model performance using cross-validation.</a:t>
            </a:r>
          </a:p>
          <a:p>
            <a:pPr marL="171450" indent="-171450">
              <a:buFont typeface="Wingdings" panose="05000000000000000000" pitchFamily="2" charset="2"/>
              <a:buChar char="§"/>
            </a:pPr>
            <a:r>
              <a:rPr lang="en-IN" sz="1000" dirty="0"/>
              <a:t>Identify the optimal combination that yields for best results. </a:t>
            </a:r>
          </a:p>
          <a:p>
            <a:endParaRPr lang="en-IN" sz="1000" dirty="0"/>
          </a:p>
          <a:p>
            <a:pPr marL="171450" indent="-171450">
              <a:buFont typeface="Wingdings" panose="05000000000000000000" pitchFamily="2" charset="2"/>
              <a:buChar char="q"/>
            </a:pPr>
            <a:r>
              <a:rPr lang="en-IN" sz="1000" dirty="0"/>
              <a:t> </a:t>
            </a:r>
            <a:r>
              <a:rPr lang="en-IN" sz="1000" b="1" dirty="0" err="1"/>
              <a:t>GridSearchCV</a:t>
            </a:r>
            <a:r>
              <a:rPr lang="en-IN" sz="1000" b="1" dirty="0"/>
              <a:t> for this dataset :-</a:t>
            </a:r>
          </a:p>
          <a:p>
            <a:endParaRPr lang="en-IN" sz="1000" dirty="0"/>
          </a:p>
          <a:p>
            <a:pPr marL="228600" indent="-228600">
              <a:buFont typeface="+mj-lt"/>
              <a:buAutoNum type="arabicPeriod"/>
            </a:pPr>
            <a:r>
              <a:rPr lang="en-IN" sz="1000" dirty="0"/>
              <a:t>Helps fine-tune </a:t>
            </a:r>
            <a:r>
              <a:rPr lang="en-IN" sz="1000" dirty="0" err="1"/>
              <a:t>XGBoost's</a:t>
            </a:r>
            <a:r>
              <a:rPr lang="en-IN" sz="1000" dirty="0"/>
              <a:t> parameters</a:t>
            </a:r>
          </a:p>
          <a:p>
            <a:pPr marL="171450" lvl="5" indent="-171450">
              <a:buFont typeface="Arial" panose="020B0604020202020204" pitchFamily="34" charset="0"/>
              <a:buChar char="•"/>
            </a:pPr>
            <a:r>
              <a:rPr lang="en-IN" sz="1000" dirty="0"/>
              <a:t>Learning rate </a:t>
            </a:r>
          </a:p>
          <a:p>
            <a:pPr marL="171450" lvl="5" indent="-171450">
              <a:buFont typeface="Arial" panose="020B0604020202020204" pitchFamily="34" charset="0"/>
              <a:buChar char="•"/>
            </a:pPr>
            <a:r>
              <a:rPr lang="en-IN" sz="1000" dirty="0"/>
              <a:t>Maximum tree depth regularization parameters </a:t>
            </a:r>
          </a:p>
          <a:p>
            <a:pPr marL="171450" lvl="5" indent="-171450">
              <a:buFont typeface="Arial" panose="020B0604020202020204" pitchFamily="34" charset="0"/>
              <a:buChar char="•"/>
            </a:pPr>
            <a:r>
              <a:rPr lang="en-IN" sz="1000" dirty="0"/>
              <a:t>Enhancing the model's predictive accuracy </a:t>
            </a:r>
          </a:p>
          <a:p>
            <a:pPr marL="171450" lvl="5" indent="-171450">
              <a:buFont typeface="Arial" panose="020B0604020202020204" pitchFamily="34" charset="0"/>
              <a:buChar char="•"/>
            </a:pPr>
            <a:r>
              <a:rPr lang="en-IN" sz="1000" dirty="0"/>
              <a:t>Robustness. </a:t>
            </a:r>
          </a:p>
        </p:txBody>
      </p:sp>
      <p:sp>
        <p:nvSpPr>
          <p:cNvPr id="4" name="TextBox 3">
            <a:extLst>
              <a:ext uri="{FF2B5EF4-FFF2-40B4-BE49-F238E27FC236}">
                <a16:creationId xmlns:a16="http://schemas.microsoft.com/office/drawing/2014/main" id="{C331D1FC-8E2B-FCFA-B963-74AEA53D72CD}"/>
              </a:ext>
            </a:extLst>
          </p:cNvPr>
          <p:cNvSpPr txBox="1"/>
          <p:nvPr/>
        </p:nvSpPr>
        <p:spPr>
          <a:xfrm>
            <a:off x="5387691" y="3811902"/>
            <a:ext cx="3704997" cy="600164"/>
          </a:xfrm>
          <a:prstGeom prst="rect">
            <a:avLst/>
          </a:prstGeom>
          <a:solidFill>
            <a:schemeClr val="bg2">
              <a:lumMod val="20000"/>
              <a:lumOff val="80000"/>
            </a:schemeClr>
          </a:solidFill>
          <a:ln>
            <a:noFill/>
          </a:ln>
        </p:spPr>
        <p:txBody>
          <a:bodyPr wrap="square">
            <a:spAutoFit/>
          </a:bodyPr>
          <a:lstStyle>
            <a:defPPr marR="0" lvl="0" algn="l" rtl="0">
              <a:lnSpc>
                <a:spcPct val="100000"/>
              </a:lnSpc>
              <a:spcBef>
                <a:spcPts val="0"/>
              </a:spcBef>
              <a:spcAft>
                <a:spcPts val="0"/>
              </a:spcAft>
            </a:defPPr>
            <a:lvl1pPr marL="171450" indent="-171450">
              <a:buFont typeface="Wingdings" panose="05000000000000000000" pitchFamily="2" charset="2"/>
              <a:buChar char="q"/>
              <a:defRPr sz="1100" b="1"/>
            </a:lvl1pPr>
            <a:lvl6pPr marL="171450" indent="-171450">
              <a:buFont typeface="Arial" panose="020B0604020202020204" pitchFamily="34" charset="0"/>
              <a:buChar char="•"/>
              <a:defRPr sz="1000"/>
            </a:lvl6pPr>
          </a:lstStyle>
          <a:p>
            <a:pPr marL="0" indent="0">
              <a:buNone/>
            </a:pPr>
            <a:r>
              <a:rPr lang="en-IN" b="0" dirty="0"/>
              <a:t>This ensures that </a:t>
            </a:r>
            <a:r>
              <a:rPr lang="en-IN" b="0" dirty="0" err="1"/>
              <a:t>XGBoost</a:t>
            </a:r>
            <a:r>
              <a:rPr lang="en-IN" b="0" dirty="0"/>
              <a:t> is optimized for our specific regression task, improving its performance in estimating used car prices effectively.</a:t>
            </a:r>
          </a:p>
        </p:txBody>
      </p:sp>
      <p:pic>
        <p:nvPicPr>
          <p:cNvPr id="14" name="Picture 13">
            <a:extLst>
              <a:ext uri="{FF2B5EF4-FFF2-40B4-BE49-F238E27FC236}">
                <a16:creationId xmlns:a16="http://schemas.microsoft.com/office/drawing/2014/main" id="{CFC5F931-34F8-B3D9-4B17-1A06B014CE35}"/>
              </a:ext>
            </a:extLst>
          </p:cNvPr>
          <p:cNvPicPr>
            <a:picLocks noChangeAspect="1"/>
          </p:cNvPicPr>
          <p:nvPr/>
        </p:nvPicPr>
        <p:blipFill>
          <a:blip r:embed="rId4"/>
          <a:stretch>
            <a:fillRect/>
          </a:stretch>
        </p:blipFill>
        <p:spPr>
          <a:xfrm>
            <a:off x="281215" y="3829086"/>
            <a:ext cx="4912292" cy="1165961"/>
          </a:xfrm>
          <a:prstGeom prst="rect">
            <a:avLst/>
          </a:prstGeom>
        </p:spPr>
      </p:pic>
    </p:spTree>
    <p:extLst>
      <p:ext uri="{BB962C8B-B14F-4D97-AF65-F5344CB8AC3E}">
        <p14:creationId xmlns:p14="http://schemas.microsoft.com/office/powerpoint/2010/main" val="69576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ECB01A2D-C000-B407-113E-A9C15D379282}"/>
              </a:ext>
            </a:extLst>
          </p:cNvPr>
          <p:cNvSpPr txBox="1">
            <a:spLocks/>
          </p:cNvSpPr>
          <p:nvPr/>
        </p:nvSpPr>
        <p:spPr>
          <a:xfrm>
            <a:off x="391650" y="4340"/>
            <a:ext cx="7126550" cy="598200"/>
          </a:xfrm>
          <a:prstGeom prst="rect">
            <a:avLst/>
          </a:prstGeom>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1600" b="1" dirty="0"/>
              <a:t>NLP :-</a:t>
            </a:r>
          </a:p>
        </p:txBody>
      </p:sp>
      <p:pic>
        <p:nvPicPr>
          <p:cNvPr id="8" name="Picture 7">
            <a:extLst>
              <a:ext uri="{FF2B5EF4-FFF2-40B4-BE49-F238E27FC236}">
                <a16:creationId xmlns:a16="http://schemas.microsoft.com/office/drawing/2014/main" id="{50EFFB6E-A6F0-6AB6-8E1A-82EB28CB1EE9}"/>
              </a:ext>
            </a:extLst>
          </p:cNvPr>
          <p:cNvPicPr>
            <a:picLocks noChangeAspect="1"/>
          </p:cNvPicPr>
          <p:nvPr/>
        </p:nvPicPr>
        <p:blipFill>
          <a:blip r:embed="rId2"/>
          <a:stretch>
            <a:fillRect/>
          </a:stretch>
        </p:blipFill>
        <p:spPr>
          <a:xfrm>
            <a:off x="391650" y="487180"/>
            <a:ext cx="4904843" cy="2449314"/>
          </a:xfrm>
          <a:prstGeom prst="rect">
            <a:avLst/>
          </a:prstGeom>
        </p:spPr>
      </p:pic>
      <p:pic>
        <p:nvPicPr>
          <p:cNvPr id="10" name="Picture 9">
            <a:extLst>
              <a:ext uri="{FF2B5EF4-FFF2-40B4-BE49-F238E27FC236}">
                <a16:creationId xmlns:a16="http://schemas.microsoft.com/office/drawing/2014/main" id="{8DE07685-239E-0869-AF5A-D40D45B92FD4}"/>
              </a:ext>
            </a:extLst>
          </p:cNvPr>
          <p:cNvPicPr>
            <a:picLocks noChangeAspect="1"/>
          </p:cNvPicPr>
          <p:nvPr/>
        </p:nvPicPr>
        <p:blipFill>
          <a:blip r:embed="rId3"/>
          <a:stretch>
            <a:fillRect/>
          </a:stretch>
        </p:blipFill>
        <p:spPr>
          <a:xfrm>
            <a:off x="5296493" y="520280"/>
            <a:ext cx="3644307" cy="1924831"/>
          </a:xfrm>
          <a:prstGeom prst="rect">
            <a:avLst/>
          </a:prstGeom>
        </p:spPr>
      </p:pic>
      <p:sp>
        <p:nvSpPr>
          <p:cNvPr id="12" name="TextBox 11">
            <a:extLst>
              <a:ext uri="{FF2B5EF4-FFF2-40B4-BE49-F238E27FC236}">
                <a16:creationId xmlns:a16="http://schemas.microsoft.com/office/drawing/2014/main" id="{E731D67C-C061-9912-6C40-15B1C0E7825F}"/>
              </a:ext>
            </a:extLst>
          </p:cNvPr>
          <p:cNvSpPr txBox="1"/>
          <p:nvPr/>
        </p:nvSpPr>
        <p:spPr>
          <a:xfrm>
            <a:off x="444830" y="3186449"/>
            <a:ext cx="4554390" cy="1523494"/>
          </a:xfrm>
          <a:prstGeom prst="rect">
            <a:avLst/>
          </a:prstGeom>
          <a:noFill/>
          <a:ln>
            <a:solidFill>
              <a:schemeClr val="bg2"/>
            </a:solidFill>
          </a:ln>
        </p:spPr>
        <p:txBody>
          <a:bodyPr wrap="square">
            <a:spAutoFit/>
          </a:bodyPr>
          <a:lstStyle/>
          <a:p>
            <a:pPr marL="171450" indent="-171450" algn="just">
              <a:buFont typeface="Wingdings" panose="05000000000000000000" pitchFamily="2" charset="2"/>
              <a:buChar char="Ø"/>
            </a:pPr>
            <a:r>
              <a:rPr lang="en-IN" sz="1600" dirty="0"/>
              <a:t>NLP to car  dataset :-</a:t>
            </a:r>
          </a:p>
          <a:p>
            <a:pPr algn="just"/>
            <a:endParaRPr lang="en-IN" sz="1100" dirty="0"/>
          </a:p>
          <a:p>
            <a:pPr marL="171450" indent="-171450" algn="just">
              <a:buFont typeface="Arial" panose="020B0604020202020204" pitchFamily="34" charset="0"/>
              <a:buChar char="•"/>
            </a:pPr>
            <a:r>
              <a:rPr lang="en-IN" sz="1100" dirty="0"/>
              <a:t> Learned extracting insights from textual descriptions.</a:t>
            </a:r>
          </a:p>
          <a:p>
            <a:pPr marL="171450" indent="-171450" algn="just">
              <a:buFont typeface="Arial" panose="020B0604020202020204" pitchFamily="34" charset="0"/>
              <a:buChar char="•"/>
            </a:pPr>
            <a:endParaRPr lang="en-IN" sz="1100" dirty="0"/>
          </a:p>
          <a:p>
            <a:pPr marL="171450" indent="-171450" algn="just">
              <a:buFont typeface="Arial" panose="020B0604020202020204" pitchFamily="34" charset="0"/>
              <a:buChar char="•"/>
            </a:pPr>
            <a:r>
              <a:rPr lang="en-IN" sz="1100" dirty="0"/>
              <a:t> Enriching our feature set with additional context. </a:t>
            </a:r>
          </a:p>
          <a:p>
            <a:pPr algn="just"/>
            <a:endParaRPr lang="en-IN" sz="1100" dirty="0"/>
          </a:p>
          <a:p>
            <a:pPr marL="171450" indent="-171450" algn="just">
              <a:buFont typeface="Arial" panose="020B0604020202020204" pitchFamily="34" charset="0"/>
              <a:buChar char="•"/>
            </a:pPr>
            <a:r>
              <a:rPr lang="en-IN" sz="1100" dirty="0"/>
              <a:t>This iterative process has enhanced our skills in data analysis and predictive </a:t>
            </a:r>
            <a:r>
              <a:rPr lang="en-IN" sz="1100" dirty="0" err="1"/>
              <a:t>modeling</a:t>
            </a:r>
            <a:r>
              <a:rPr lang="en-IN" sz="1100" dirty="0"/>
              <a:t>.</a:t>
            </a:r>
          </a:p>
        </p:txBody>
      </p:sp>
      <p:sp>
        <p:nvSpPr>
          <p:cNvPr id="5" name="TextBox 4">
            <a:extLst>
              <a:ext uri="{FF2B5EF4-FFF2-40B4-BE49-F238E27FC236}">
                <a16:creationId xmlns:a16="http://schemas.microsoft.com/office/drawing/2014/main" id="{8C90E6DA-6798-8025-C8CE-6527EF4E71AC}"/>
              </a:ext>
            </a:extLst>
          </p:cNvPr>
          <p:cNvSpPr txBox="1">
            <a:spLocks/>
          </p:cNvSpPr>
          <p:nvPr/>
        </p:nvSpPr>
        <p:spPr>
          <a:xfrm>
            <a:off x="5252265" y="3186448"/>
            <a:ext cx="3644307" cy="1093244"/>
          </a:xfrm>
          <a:prstGeom prst="rect">
            <a:avLst/>
          </a:prstGeom>
          <a:solidFill>
            <a:schemeClr val="bg1">
              <a:lumMod val="85000"/>
            </a:schemeClr>
          </a:solidFill>
        </p:spPr>
        <p:txBody>
          <a:bodyPr wrap="square" anchor="ctr" anchorCtr="0">
            <a:noAutofit/>
          </a:bodyPr>
          <a:lstStyle/>
          <a:p>
            <a:pPr marL="285750" indent="-285750" algn="just">
              <a:buFont typeface="Wingdings" panose="05000000000000000000" pitchFamily="2" charset="2"/>
              <a:buChar char="Ø"/>
            </a:pPr>
            <a:r>
              <a:rPr lang="en-IN" b="1" i="1" dirty="0"/>
              <a:t>Inference</a:t>
            </a:r>
          </a:p>
          <a:p>
            <a:pPr algn="just"/>
            <a:endParaRPr lang="en-IN" sz="1050" dirty="0"/>
          </a:p>
          <a:p>
            <a:pPr marL="171450" indent="-171450" algn="just">
              <a:buFont typeface="Wingdings" panose="05000000000000000000" pitchFamily="2" charset="2"/>
              <a:buChar char="§"/>
            </a:pPr>
            <a:r>
              <a:rPr lang="en-IN" sz="1050" dirty="0">
                <a:latin typeface="+mn-lt"/>
              </a:rPr>
              <a:t>No significant improvements in predictive performance, </a:t>
            </a:r>
          </a:p>
          <a:p>
            <a:pPr marL="171450" indent="-171450" algn="just">
              <a:buFont typeface="Wingdings" panose="05000000000000000000" pitchFamily="2" charset="2"/>
              <a:buChar char="§"/>
            </a:pPr>
            <a:r>
              <a:rPr lang="en-IN" sz="1050" dirty="0">
                <a:latin typeface="+mn-lt"/>
              </a:rPr>
              <a:t>gained valuable experience in feature engineering, model evaluation, and domain understanding.</a:t>
            </a:r>
          </a:p>
        </p:txBody>
      </p:sp>
    </p:spTree>
    <p:extLst>
      <p:ext uri="{BB962C8B-B14F-4D97-AF65-F5344CB8AC3E}">
        <p14:creationId xmlns:p14="http://schemas.microsoft.com/office/powerpoint/2010/main" val="640625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2">
            <a:extLst>
              <a:ext uri="{FF2B5EF4-FFF2-40B4-BE49-F238E27FC236}">
                <a16:creationId xmlns:a16="http://schemas.microsoft.com/office/drawing/2014/main" id="{0CCA2ABF-AACA-8159-BF89-198F316D4132}"/>
              </a:ext>
            </a:extLst>
          </p:cNvPr>
          <p:cNvSpPr txBox="1">
            <a:spLocks/>
          </p:cNvSpPr>
          <p:nvPr/>
        </p:nvSpPr>
        <p:spPr>
          <a:xfrm>
            <a:off x="481544" y="228452"/>
            <a:ext cx="7126550" cy="598200"/>
          </a:xfrm>
          <a:prstGeom prst="rect">
            <a:avLst/>
          </a:prstGeom>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spcAft>
                <a:spcPts val="1200"/>
              </a:spcAft>
            </a:pPr>
            <a:r>
              <a:rPr lang="en-US" sz="2270" b="1" u="sng" dirty="0">
                <a:latin typeface="+mj-lt"/>
                <a:ea typeface="Nunito"/>
                <a:cs typeface="Nunito"/>
                <a:sym typeface="Nunito"/>
              </a:rPr>
              <a:t>XGB-Regressor : - </a:t>
            </a:r>
            <a:r>
              <a:rPr lang="en-US" b="1" u="sng" dirty="0">
                <a:latin typeface="+mj-lt"/>
                <a:ea typeface="Nunito"/>
                <a:cs typeface="Nunito"/>
                <a:sym typeface="Nunito"/>
              </a:rPr>
              <a:t>After implementing NLP</a:t>
            </a:r>
            <a:endParaRPr lang="en-US" b="1" dirty="0">
              <a:latin typeface="+mj-lt"/>
            </a:endParaRPr>
          </a:p>
        </p:txBody>
      </p:sp>
      <p:pic>
        <p:nvPicPr>
          <p:cNvPr id="4" name="Picture 3">
            <a:extLst>
              <a:ext uri="{FF2B5EF4-FFF2-40B4-BE49-F238E27FC236}">
                <a16:creationId xmlns:a16="http://schemas.microsoft.com/office/drawing/2014/main" id="{719A3228-5555-35D3-7609-A814181F9D59}"/>
              </a:ext>
            </a:extLst>
          </p:cNvPr>
          <p:cNvPicPr>
            <a:picLocks noChangeAspect="1"/>
          </p:cNvPicPr>
          <p:nvPr/>
        </p:nvPicPr>
        <p:blipFill>
          <a:blip r:embed="rId2"/>
          <a:stretch>
            <a:fillRect/>
          </a:stretch>
        </p:blipFill>
        <p:spPr>
          <a:xfrm>
            <a:off x="438347" y="624112"/>
            <a:ext cx="7768733" cy="405080"/>
          </a:xfrm>
          <a:prstGeom prst="rect">
            <a:avLst/>
          </a:prstGeom>
          <a:ln>
            <a:solidFill>
              <a:schemeClr val="bg2"/>
            </a:solidFill>
          </a:ln>
        </p:spPr>
      </p:pic>
      <p:pic>
        <p:nvPicPr>
          <p:cNvPr id="7" name="Picture 6">
            <a:extLst>
              <a:ext uri="{FF2B5EF4-FFF2-40B4-BE49-F238E27FC236}">
                <a16:creationId xmlns:a16="http://schemas.microsoft.com/office/drawing/2014/main" id="{306EDA74-8393-2F84-DFE9-F952A1ED93BB}"/>
              </a:ext>
            </a:extLst>
          </p:cNvPr>
          <p:cNvPicPr>
            <a:picLocks noChangeAspect="1"/>
          </p:cNvPicPr>
          <p:nvPr/>
        </p:nvPicPr>
        <p:blipFill>
          <a:blip r:embed="rId3"/>
          <a:stretch>
            <a:fillRect/>
          </a:stretch>
        </p:blipFill>
        <p:spPr>
          <a:xfrm>
            <a:off x="438347" y="1096188"/>
            <a:ext cx="7768733" cy="2583898"/>
          </a:xfrm>
          <a:prstGeom prst="rect">
            <a:avLst/>
          </a:prstGeom>
          <a:ln>
            <a:solidFill>
              <a:schemeClr val="bg2"/>
            </a:solidFill>
          </a:ln>
        </p:spPr>
      </p:pic>
      <p:pic>
        <p:nvPicPr>
          <p:cNvPr id="9" name="Picture 8">
            <a:extLst>
              <a:ext uri="{FF2B5EF4-FFF2-40B4-BE49-F238E27FC236}">
                <a16:creationId xmlns:a16="http://schemas.microsoft.com/office/drawing/2014/main" id="{EF1096C1-E552-6601-4C7C-3220D7A3172C}"/>
              </a:ext>
            </a:extLst>
          </p:cNvPr>
          <p:cNvPicPr>
            <a:picLocks noChangeAspect="1"/>
          </p:cNvPicPr>
          <p:nvPr/>
        </p:nvPicPr>
        <p:blipFill>
          <a:blip r:embed="rId4"/>
          <a:stretch>
            <a:fillRect/>
          </a:stretch>
        </p:blipFill>
        <p:spPr>
          <a:xfrm>
            <a:off x="4782108" y="1793368"/>
            <a:ext cx="3317504" cy="1075181"/>
          </a:xfrm>
          <a:prstGeom prst="rect">
            <a:avLst/>
          </a:prstGeom>
          <a:ln>
            <a:solidFill>
              <a:schemeClr val="bg2"/>
            </a:solidFill>
          </a:ln>
        </p:spPr>
      </p:pic>
      <p:grpSp>
        <p:nvGrpSpPr>
          <p:cNvPr id="6" name="Group 5">
            <a:extLst>
              <a:ext uri="{FF2B5EF4-FFF2-40B4-BE49-F238E27FC236}">
                <a16:creationId xmlns:a16="http://schemas.microsoft.com/office/drawing/2014/main" id="{C05D3387-1908-14EF-BAAA-6A78C222E40A}"/>
              </a:ext>
            </a:extLst>
          </p:cNvPr>
          <p:cNvGrpSpPr/>
          <p:nvPr/>
        </p:nvGrpSpPr>
        <p:grpSpPr>
          <a:xfrm>
            <a:off x="423322" y="3792020"/>
            <a:ext cx="7783758" cy="1272304"/>
            <a:chOff x="423322" y="3792020"/>
            <a:chExt cx="7783758" cy="1272304"/>
          </a:xfrm>
        </p:grpSpPr>
        <p:sp>
          <p:nvSpPr>
            <p:cNvPr id="3" name="Google Shape;397;p22">
              <a:extLst>
                <a:ext uri="{FF2B5EF4-FFF2-40B4-BE49-F238E27FC236}">
                  <a16:creationId xmlns:a16="http://schemas.microsoft.com/office/drawing/2014/main" id="{B211651B-845F-EF61-0D95-6BE174C8917E}"/>
                </a:ext>
              </a:extLst>
            </p:cNvPr>
            <p:cNvSpPr txBox="1">
              <a:spLocks/>
            </p:cNvSpPr>
            <p:nvPr/>
          </p:nvSpPr>
          <p:spPr>
            <a:xfrm>
              <a:off x="423322" y="3792020"/>
              <a:ext cx="7783758" cy="1272304"/>
            </a:xfrm>
            <a:prstGeom prst="rect">
              <a:avLst/>
            </a:prstGeom>
            <a:ln>
              <a:solidFill>
                <a:schemeClr val="bg2"/>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95000"/>
                </a:lnSpc>
                <a:spcAft>
                  <a:spcPts val="1200"/>
                </a:spcAft>
                <a:buSzPts val="523"/>
              </a:pPr>
              <a:endParaRPr lang="en-US" sz="1460" dirty="0">
                <a:latin typeface="+mj-lt"/>
              </a:endParaRPr>
            </a:p>
          </p:txBody>
        </p:sp>
        <p:sp>
          <p:nvSpPr>
            <p:cNvPr id="11" name="TextBox 10">
              <a:extLst>
                <a:ext uri="{FF2B5EF4-FFF2-40B4-BE49-F238E27FC236}">
                  <a16:creationId xmlns:a16="http://schemas.microsoft.com/office/drawing/2014/main" id="{07FA250A-7134-E43A-1B90-77274AEDBA09}"/>
                </a:ext>
              </a:extLst>
            </p:cNvPr>
            <p:cNvSpPr txBox="1"/>
            <p:nvPr/>
          </p:nvSpPr>
          <p:spPr>
            <a:xfrm>
              <a:off x="562215" y="3845741"/>
              <a:ext cx="7574872" cy="1189928"/>
            </a:xfrm>
            <a:prstGeom prst="rect">
              <a:avLst/>
            </a:prstGeom>
            <a:noFill/>
          </p:spPr>
          <p:txBody>
            <a:bodyPr wrap="square">
              <a:noAutofit/>
            </a:bodyPr>
            <a:lstStyle/>
            <a:p>
              <a:pPr marL="171450" indent="-171450" algn="just">
                <a:buFont typeface="Wingdings" panose="05000000000000000000" pitchFamily="2" charset="2"/>
                <a:buChar char="Ø"/>
              </a:pPr>
              <a:r>
                <a:rPr lang="en-US" sz="1000" dirty="0"/>
                <a:t>The lack of improvement in scores suggests that the textual information is not sufficiently informative for predicting used car prices. </a:t>
              </a:r>
            </a:p>
            <a:p>
              <a:pPr marL="171450" indent="-171450" algn="just">
                <a:buFont typeface="Wingdings" panose="05000000000000000000" pitchFamily="2" charset="2"/>
                <a:buChar char="Ø"/>
              </a:pPr>
              <a:endParaRPr lang="en-IN" sz="1000" dirty="0"/>
            </a:p>
            <a:p>
              <a:pPr marL="171450" indent="-171450" algn="just">
                <a:buFont typeface="Wingdings" panose="05000000000000000000" pitchFamily="2" charset="2"/>
                <a:buChar char="Ø"/>
              </a:pPr>
              <a:r>
                <a:rPr lang="en-IN" sz="1000" dirty="0"/>
                <a:t>Despite the lack of improvement with NLP features, we have finalized </a:t>
              </a:r>
              <a:r>
                <a:rPr lang="en-IN" sz="1000" dirty="0" err="1"/>
                <a:t>XGBoost</a:t>
              </a:r>
              <a:r>
                <a:rPr lang="en-IN" sz="1000" dirty="0"/>
                <a:t> as our best model. </a:t>
              </a:r>
            </a:p>
            <a:p>
              <a:pPr marL="171450" indent="-171450" algn="just">
                <a:buFont typeface="Wingdings" panose="05000000000000000000" pitchFamily="2" charset="2"/>
                <a:buChar char="Ø"/>
              </a:pPr>
              <a:endParaRPr lang="en-IN" sz="1000" dirty="0"/>
            </a:p>
            <a:p>
              <a:pPr marL="171450" indent="-171450" algn="just">
                <a:buFont typeface="Wingdings" panose="05000000000000000000" pitchFamily="2" charset="2"/>
                <a:buChar char="Ø"/>
              </a:pPr>
              <a:r>
                <a:rPr lang="en-IN" sz="1000" dirty="0"/>
                <a:t>We've achieved satisfactory results in terms of R-square, MSE, and MAPE values, indicating that </a:t>
              </a:r>
              <a:r>
                <a:rPr lang="en-IN" sz="1000" dirty="0" err="1"/>
                <a:t>XGBoost</a:t>
              </a:r>
              <a:r>
                <a:rPr lang="en-IN" sz="1000" dirty="0"/>
                <a:t> effectively captures the underlying.</a:t>
              </a:r>
            </a:p>
          </p:txBody>
        </p:sp>
      </p:grpSp>
    </p:spTree>
    <p:extLst>
      <p:ext uri="{BB962C8B-B14F-4D97-AF65-F5344CB8AC3E}">
        <p14:creationId xmlns:p14="http://schemas.microsoft.com/office/powerpoint/2010/main" val="2045804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43C78-4E1E-86CF-EC96-A845D264ADBF}"/>
              </a:ext>
            </a:extLst>
          </p:cNvPr>
          <p:cNvSpPr>
            <a:spLocks noGrp="1"/>
          </p:cNvSpPr>
          <p:nvPr>
            <p:ph type="title"/>
          </p:nvPr>
        </p:nvSpPr>
        <p:spPr>
          <a:xfrm>
            <a:off x="0" y="200722"/>
            <a:ext cx="2943922" cy="475785"/>
          </a:xfrm>
        </p:spPr>
        <p:txBody>
          <a:bodyPr>
            <a:noAutofit/>
          </a:bodyPr>
          <a:lstStyle/>
          <a:p>
            <a:r>
              <a:rPr lang="en-IN" sz="2000" dirty="0">
                <a:solidFill>
                  <a:schemeClr val="accent1"/>
                </a:solidFill>
                <a:highlight>
                  <a:srgbClr val="C0C0C0"/>
                </a:highlight>
                <a:latin typeface="Comic Sans MS" panose="030F0702030302020204" pitchFamily="66" charset="0"/>
              </a:rPr>
              <a:t>Over View   :</a:t>
            </a:r>
          </a:p>
        </p:txBody>
      </p:sp>
      <p:sp>
        <p:nvSpPr>
          <p:cNvPr id="4" name="TextBox 3">
            <a:extLst>
              <a:ext uri="{FF2B5EF4-FFF2-40B4-BE49-F238E27FC236}">
                <a16:creationId xmlns:a16="http://schemas.microsoft.com/office/drawing/2014/main" id="{11E58830-5D53-503D-E964-ED7E4CFF8875}"/>
              </a:ext>
            </a:extLst>
          </p:cNvPr>
          <p:cNvSpPr txBox="1"/>
          <p:nvPr/>
        </p:nvSpPr>
        <p:spPr>
          <a:xfrm>
            <a:off x="163551" y="926654"/>
            <a:ext cx="3010829" cy="2098010"/>
          </a:xfrm>
          <a:prstGeom prst="rect">
            <a:avLst/>
          </a:prstGeom>
          <a:noFill/>
          <a:ln>
            <a:noFill/>
            <a:extLst>
              <a:ext uri="{C807C97D-BFC1-408E-A445-0C87EB9F89A2}">
                <ask:lineSketchStyleProps xmlns:ask="http://schemas.microsoft.com/office/drawing/2018/sketchyshapes">
                  <ask:type>
                    <ask:lineSketchNone/>
                  </ask:type>
                </ask:lineSketchStyleProps>
              </a:ext>
            </a:extLst>
          </a:ln>
        </p:spPr>
        <p:txBody>
          <a:bodyPr wrap="square" anchor="ctr">
            <a:spAutoFit/>
          </a:bodyPr>
          <a:lstStyle/>
          <a:p>
            <a:pPr marL="171450" indent="-171450" algn="ctr">
              <a:spcBef>
                <a:spcPts val="50"/>
              </a:spcBef>
              <a:spcAft>
                <a:spcPts val="50"/>
              </a:spcAft>
              <a:buFont typeface="Wingdings" panose="05000000000000000000" pitchFamily="2" charset="2"/>
              <a:buChar char="q"/>
            </a:pPr>
            <a:r>
              <a:rPr lang="en-US" sz="1200" b="1" i="1" u="sng" dirty="0">
                <a:solidFill>
                  <a:schemeClr val="accent1"/>
                </a:solidFill>
              </a:rPr>
              <a:t> Summary </a:t>
            </a:r>
            <a:endParaRPr lang="en-US" sz="1200" dirty="0"/>
          </a:p>
          <a:p>
            <a:pPr marL="171450" indent="-171450" algn="just">
              <a:spcBef>
                <a:spcPts val="50"/>
              </a:spcBef>
              <a:spcAft>
                <a:spcPts val="50"/>
              </a:spcAft>
              <a:buFont typeface="Wingdings" panose="05000000000000000000" pitchFamily="2" charset="2"/>
              <a:buChar char="Ø"/>
            </a:pPr>
            <a:r>
              <a:rPr lang="en-US" sz="1000" dirty="0"/>
              <a:t>Built a Robust predictive model for sales price for used cars.</a:t>
            </a:r>
          </a:p>
          <a:p>
            <a:pPr marL="171450" indent="-171450" algn="just">
              <a:spcBef>
                <a:spcPts val="50"/>
              </a:spcBef>
              <a:spcAft>
                <a:spcPts val="50"/>
              </a:spcAft>
              <a:buFont typeface="Wingdings" panose="05000000000000000000" pitchFamily="2" charset="2"/>
              <a:buChar char="Ø"/>
            </a:pPr>
            <a:r>
              <a:rPr lang="en-US" sz="1000" dirty="0"/>
              <a:t>Concluded essential features like odometer, condition and cylinders.</a:t>
            </a:r>
          </a:p>
          <a:p>
            <a:pPr marL="171450" indent="-171450" algn="just">
              <a:spcBef>
                <a:spcPts val="50"/>
              </a:spcBef>
              <a:spcAft>
                <a:spcPts val="50"/>
              </a:spcAft>
              <a:buFont typeface="Wingdings" panose="05000000000000000000" pitchFamily="2" charset="2"/>
              <a:buChar char="Ø"/>
            </a:pPr>
            <a:r>
              <a:rPr lang="en-US" sz="1000" dirty="0"/>
              <a:t>Using ML techniques  found more critical features like manufacturer, model, fuel type.</a:t>
            </a:r>
          </a:p>
          <a:p>
            <a:pPr marL="171450" indent="-171450" algn="just">
              <a:spcBef>
                <a:spcPts val="50"/>
              </a:spcBef>
              <a:spcAft>
                <a:spcPts val="50"/>
              </a:spcAft>
              <a:buFont typeface="Wingdings" panose="05000000000000000000" pitchFamily="2" charset="2"/>
              <a:buChar char="Ø"/>
            </a:pPr>
            <a:r>
              <a:rPr lang="en-US" sz="1000" dirty="0"/>
              <a:t>Significance improvement in predictive model performance due to critical features addition.</a:t>
            </a:r>
          </a:p>
          <a:p>
            <a:pPr marL="171450" indent="-171450" algn="just">
              <a:spcBef>
                <a:spcPts val="50"/>
              </a:spcBef>
              <a:spcAft>
                <a:spcPts val="50"/>
              </a:spcAft>
              <a:buFont typeface="Wingdings" panose="05000000000000000000" pitchFamily="2" charset="2"/>
              <a:buChar char="Ø"/>
            </a:pPr>
            <a:r>
              <a:rPr lang="en-US" sz="1000" dirty="0"/>
              <a:t>Experimented </a:t>
            </a:r>
            <a:r>
              <a:rPr lang="en-US" sz="1000" dirty="0" err="1"/>
              <a:t>xgboost</a:t>
            </a:r>
            <a:r>
              <a:rPr lang="en-US" sz="1000" dirty="0"/>
              <a:t> , </a:t>
            </a:r>
            <a:r>
              <a:rPr lang="en-US" sz="1000" dirty="0" err="1"/>
              <a:t>DecisionTree</a:t>
            </a:r>
            <a:r>
              <a:rPr lang="en-US" sz="1000" dirty="0"/>
              <a:t> regressor , NLP to extract and enhance predictive accuracy.</a:t>
            </a:r>
          </a:p>
        </p:txBody>
      </p:sp>
      <p:sp>
        <p:nvSpPr>
          <p:cNvPr id="10" name="TextBox 9">
            <a:extLst>
              <a:ext uri="{FF2B5EF4-FFF2-40B4-BE49-F238E27FC236}">
                <a16:creationId xmlns:a16="http://schemas.microsoft.com/office/drawing/2014/main" id="{A271F53D-40F2-0929-D69D-7F7FC2F7266F}"/>
              </a:ext>
            </a:extLst>
          </p:cNvPr>
          <p:cNvSpPr txBox="1"/>
          <p:nvPr/>
        </p:nvSpPr>
        <p:spPr>
          <a:xfrm>
            <a:off x="3546088" y="988741"/>
            <a:ext cx="1375317" cy="1815882"/>
          </a:xfrm>
          <a:prstGeom prst="rect">
            <a:avLst/>
          </a:prstGeom>
          <a:noFill/>
        </p:spPr>
        <p:txBody>
          <a:bodyPr wrap="square" rtlCol="0">
            <a:spAutoFit/>
          </a:bodyPr>
          <a:lstStyle/>
          <a:p>
            <a:pPr marL="285750" indent="-285750" algn="ctr">
              <a:buFont typeface="Wingdings" panose="05000000000000000000" pitchFamily="2" charset="2"/>
              <a:buChar char="q"/>
            </a:pPr>
            <a:r>
              <a:rPr lang="en-US" sz="1200" b="1" i="1" u="sng" dirty="0">
                <a:solidFill>
                  <a:schemeClr val="accent1"/>
                </a:solidFill>
              </a:rPr>
              <a:t>Challenges: </a:t>
            </a:r>
            <a:endParaRPr lang="en-US" sz="1200" i="1" u="sng" dirty="0">
              <a:solidFill>
                <a:schemeClr val="accent1"/>
              </a:solidFill>
            </a:endParaRPr>
          </a:p>
          <a:p>
            <a:endParaRPr lang="en-US" sz="1000" i="1" dirty="0">
              <a:solidFill>
                <a:schemeClr val="bg2"/>
              </a:solidFill>
              <a:latin typeface="+mn-lt"/>
            </a:endParaRPr>
          </a:p>
          <a:p>
            <a:pPr marL="171450" indent="-171450">
              <a:buFont typeface="Wingdings" panose="05000000000000000000" pitchFamily="2" charset="2"/>
              <a:buChar char="Ø"/>
            </a:pPr>
            <a:r>
              <a:rPr lang="en-US" sz="1000" i="1" dirty="0">
                <a:solidFill>
                  <a:schemeClr val="bg2"/>
                </a:solidFill>
                <a:latin typeface="+mn-lt"/>
              </a:rPr>
              <a:t>Data cleaning  </a:t>
            </a:r>
          </a:p>
          <a:p>
            <a:pPr marL="171450" indent="-171450">
              <a:buFont typeface="Wingdings" panose="05000000000000000000" pitchFamily="2" charset="2"/>
              <a:buChar char="Ø"/>
            </a:pPr>
            <a:r>
              <a:rPr lang="en-US" sz="1000" i="1" dirty="0">
                <a:solidFill>
                  <a:schemeClr val="bg2"/>
                </a:solidFill>
                <a:latin typeface="+mn-lt"/>
              </a:rPr>
              <a:t>Data encoding </a:t>
            </a:r>
          </a:p>
          <a:p>
            <a:pPr marL="171450" indent="-171450">
              <a:buFont typeface="Wingdings" panose="05000000000000000000" pitchFamily="2" charset="2"/>
              <a:buChar char="Ø"/>
            </a:pPr>
            <a:r>
              <a:rPr lang="en-US" sz="1000" i="1" dirty="0">
                <a:solidFill>
                  <a:schemeClr val="bg2"/>
                </a:solidFill>
                <a:latin typeface="+mn-lt"/>
              </a:rPr>
              <a:t>Binning </a:t>
            </a:r>
          </a:p>
          <a:p>
            <a:pPr marL="171450" indent="-171450">
              <a:buFont typeface="Wingdings" panose="05000000000000000000" pitchFamily="2" charset="2"/>
              <a:buChar char="Ø"/>
            </a:pPr>
            <a:r>
              <a:rPr lang="en-US" sz="1000" i="1" dirty="0">
                <a:solidFill>
                  <a:schemeClr val="bg2"/>
                </a:solidFill>
                <a:latin typeface="+mn-lt"/>
              </a:rPr>
              <a:t>Highly skewed data </a:t>
            </a:r>
          </a:p>
          <a:p>
            <a:pPr marL="171450" indent="-171450">
              <a:buFont typeface="Wingdings" panose="05000000000000000000" pitchFamily="2" charset="2"/>
              <a:buChar char="Ø"/>
            </a:pPr>
            <a:r>
              <a:rPr lang="en-US" sz="1000" i="1" dirty="0">
                <a:solidFill>
                  <a:schemeClr val="bg2"/>
                </a:solidFill>
                <a:latin typeface="+mn-lt"/>
              </a:rPr>
              <a:t>Very complex patterns.</a:t>
            </a:r>
          </a:p>
          <a:p>
            <a:pPr marL="171450" indent="-171450">
              <a:buFont typeface="Wingdings" panose="05000000000000000000" pitchFamily="2" charset="2"/>
              <a:buChar char="Ø"/>
            </a:pPr>
            <a:r>
              <a:rPr lang="en-US" sz="1000" i="1" dirty="0">
                <a:solidFill>
                  <a:schemeClr val="bg2"/>
                </a:solidFill>
                <a:latin typeface="+mn-lt"/>
              </a:rPr>
              <a:t>Feature relevance</a:t>
            </a:r>
          </a:p>
          <a:p>
            <a:pPr marL="171450" indent="-171450">
              <a:buFont typeface="Wingdings" panose="05000000000000000000" pitchFamily="2" charset="2"/>
              <a:buChar char="Ø"/>
            </a:pPr>
            <a:r>
              <a:rPr lang="en-US" sz="1000" i="1" dirty="0">
                <a:solidFill>
                  <a:schemeClr val="bg2"/>
                </a:solidFill>
                <a:latin typeface="+mn-lt"/>
              </a:rPr>
              <a:t>Model selection.</a:t>
            </a:r>
          </a:p>
        </p:txBody>
      </p:sp>
      <p:sp>
        <p:nvSpPr>
          <p:cNvPr id="3" name="TextBox 2">
            <a:extLst>
              <a:ext uri="{FF2B5EF4-FFF2-40B4-BE49-F238E27FC236}">
                <a16:creationId xmlns:a16="http://schemas.microsoft.com/office/drawing/2014/main" id="{BF118D24-D18E-9E05-B9FA-A3545AAF6362}"/>
              </a:ext>
            </a:extLst>
          </p:cNvPr>
          <p:cNvSpPr txBox="1"/>
          <p:nvPr/>
        </p:nvSpPr>
        <p:spPr>
          <a:xfrm>
            <a:off x="6252116" y="988741"/>
            <a:ext cx="2787805" cy="2215991"/>
          </a:xfrm>
          <a:prstGeom prst="rect">
            <a:avLst/>
          </a:prstGeom>
          <a:noFill/>
        </p:spPr>
        <p:txBody>
          <a:bodyPr wrap="square" rtlCol="0">
            <a:spAutoFit/>
          </a:bodyPr>
          <a:lstStyle/>
          <a:p>
            <a:pPr marL="285750" indent="-285750">
              <a:buFont typeface="Wingdings" panose="05000000000000000000" pitchFamily="2" charset="2"/>
              <a:buChar char="q"/>
            </a:pPr>
            <a:r>
              <a:rPr lang="en-US" sz="1200" b="1" i="1" u="sng" dirty="0">
                <a:solidFill>
                  <a:schemeClr val="accent1"/>
                </a:solidFill>
              </a:rPr>
              <a:t>Learning outcomes</a:t>
            </a:r>
            <a:r>
              <a:rPr lang="en-US" dirty="0"/>
              <a:t>:-</a:t>
            </a:r>
          </a:p>
          <a:p>
            <a:endParaRPr lang="en-IN" dirty="0">
              <a:solidFill>
                <a:schemeClr val="bg2"/>
              </a:solidFill>
            </a:endParaRPr>
          </a:p>
          <a:p>
            <a:r>
              <a:rPr lang="en-IN" sz="1100" dirty="0">
                <a:solidFill>
                  <a:schemeClr val="bg2"/>
                </a:solidFill>
              </a:rPr>
              <a:t>Intricacies of predictive modelling</a:t>
            </a:r>
          </a:p>
          <a:p>
            <a:endParaRPr lang="en-IN" sz="1100" dirty="0">
              <a:solidFill>
                <a:schemeClr val="bg2"/>
              </a:solidFill>
            </a:endParaRPr>
          </a:p>
          <a:p>
            <a:r>
              <a:rPr lang="en-IN" sz="1100" dirty="0">
                <a:solidFill>
                  <a:schemeClr val="bg2"/>
                </a:solidFill>
              </a:rPr>
              <a:t>Feature engineering.</a:t>
            </a:r>
          </a:p>
          <a:p>
            <a:endParaRPr lang="en-IN" sz="1100" dirty="0">
              <a:solidFill>
                <a:schemeClr val="bg2"/>
              </a:solidFill>
            </a:endParaRPr>
          </a:p>
          <a:p>
            <a:r>
              <a:rPr lang="en-IN" sz="1100" dirty="0">
                <a:solidFill>
                  <a:schemeClr val="bg2"/>
                </a:solidFill>
              </a:rPr>
              <a:t>Domain specific knowledge.</a:t>
            </a:r>
          </a:p>
          <a:p>
            <a:endParaRPr lang="en-IN" sz="1100" dirty="0">
              <a:solidFill>
                <a:schemeClr val="bg2"/>
              </a:solidFill>
            </a:endParaRPr>
          </a:p>
          <a:p>
            <a:r>
              <a:rPr lang="en-IN" sz="1100" dirty="0">
                <a:solidFill>
                  <a:schemeClr val="bg2"/>
                </a:solidFill>
              </a:rPr>
              <a:t>Iteratively adaptive strategies for optimal performance.</a:t>
            </a:r>
          </a:p>
          <a:p>
            <a:endParaRPr lang="en-IN" sz="1100" dirty="0">
              <a:solidFill>
                <a:schemeClr val="bg2"/>
              </a:solidFill>
            </a:endParaRPr>
          </a:p>
          <a:p>
            <a:endParaRPr lang="en-IN" sz="1100" dirty="0">
              <a:solidFill>
                <a:schemeClr val="bg2"/>
              </a:solidFill>
            </a:endParaRPr>
          </a:p>
        </p:txBody>
      </p:sp>
      <p:sp>
        <p:nvSpPr>
          <p:cNvPr id="5" name="TextBox 4">
            <a:extLst>
              <a:ext uri="{FF2B5EF4-FFF2-40B4-BE49-F238E27FC236}">
                <a16:creationId xmlns:a16="http://schemas.microsoft.com/office/drawing/2014/main" id="{880A4446-B136-0489-4446-4CAF9A11E05F}"/>
              </a:ext>
            </a:extLst>
          </p:cNvPr>
          <p:cNvSpPr txBox="1"/>
          <p:nvPr/>
        </p:nvSpPr>
        <p:spPr>
          <a:xfrm>
            <a:off x="163551" y="3129777"/>
            <a:ext cx="1784195" cy="307777"/>
          </a:xfrm>
          <a:prstGeom prst="rect">
            <a:avLst/>
          </a:prstGeom>
          <a:noFill/>
        </p:spPr>
        <p:txBody>
          <a:bodyPr wrap="square" rtlCol="0">
            <a:spAutoFit/>
          </a:bodyPr>
          <a:lstStyle/>
          <a:p>
            <a:pPr marL="285750" indent="-285750">
              <a:buFont typeface="Wingdings" panose="05000000000000000000" pitchFamily="2" charset="2"/>
              <a:buChar char="Ø"/>
            </a:pPr>
            <a:r>
              <a:rPr lang="en-US" b="1" i="1" u="sng" dirty="0">
                <a:solidFill>
                  <a:schemeClr val="accent1"/>
                </a:solidFill>
              </a:rPr>
              <a:t>Way forward </a:t>
            </a:r>
            <a:r>
              <a:rPr lang="en-US" dirty="0"/>
              <a:t>:-   </a:t>
            </a:r>
            <a:endParaRPr lang="en-IN" dirty="0"/>
          </a:p>
        </p:txBody>
      </p:sp>
      <p:sp>
        <p:nvSpPr>
          <p:cNvPr id="6" name="TextBox 5">
            <a:extLst>
              <a:ext uri="{FF2B5EF4-FFF2-40B4-BE49-F238E27FC236}">
                <a16:creationId xmlns:a16="http://schemas.microsoft.com/office/drawing/2014/main" id="{48EDA346-F3F2-0CFA-0D65-DF1F02C47F7C}"/>
              </a:ext>
            </a:extLst>
          </p:cNvPr>
          <p:cNvSpPr txBox="1"/>
          <p:nvPr/>
        </p:nvSpPr>
        <p:spPr>
          <a:xfrm>
            <a:off x="1799064" y="3204732"/>
            <a:ext cx="5925014" cy="507831"/>
          </a:xfrm>
          <a:prstGeom prst="rect">
            <a:avLst/>
          </a:prstGeom>
          <a:noFill/>
        </p:spPr>
        <p:txBody>
          <a:bodyPr wrap="square" rtlCol="0">
            <a:spAutoFit/>
          </a:bodyPr>
          <a:lstStyle/>
          <a:p>
            <a:pPr marL="171450" indent="-171450">
              <a:buFont typeface="Wingdings" panose="05000000000000000000" pitchFamily="2" charset="2"/>
              <a:buChar char="§"/>
            </a:pPr>
            <a:r>
              <a:rPr lang="en-US" sz="900" dirty="0"/>
              <a:t>Collecting more informative  features such as mileage , how many times the car is pre –owned for better feature relevance.</a:t>
            </a:r>
          </a:p>
          <a:p>
            <a:pPr marL="171450" indent="-171450">
              <a:buFont typeface="Wingdings" panose="05000000000000000000" pitchFamily="2" charset="2"/>
              <a:buChar char="§"/>
            </a:pPr>
            <a:r>
              <a:rPr lang="en-US" sz="900" dirty="0"/>
              <a:t>Try other types of encoding and transformation techniques.</a:t>
            </a:r>
            <a:endParaRPr lang="en-IN" sz="900" dirty="0"/>
          </a:p>
        </p:txBody>
      </p:sp>
      <p:sp>
        <p:nvSpPr>
          <p:cNvPr id="7" name="TextBox 6">
            <a:extLst>
              <a:ext uri="{FF2B5EF4-FFF2-40B4-BE49-F238E27FC236}">
                <a16:creationId xmlns:a16="http://schemas.microsoft.com/office/drawing/2014/main" id="{9A7DA9DB-54D3-62A7-DE0A-866732EAF1A2}"/>
              </a:ext>
            </a:extLst>
          </p:cNvPr>
          <p:cNvSpPr txBox="1"/>
          <p:nvPr/>
        </p:nvSpPr>
        <p:spPr>
          <a:xfrm>
            <a:off x="163552" y="4021873"/>
            <a:ext cx="1531433" cy="307777"/>
          </a:xfrm>
          <a:prstGeom prst="rect">
            <a:avLst/>
          </a:prstGeom>
          <a:noFill/>
        </p:spPr>
        <p:txBody>
          <a:bodyPr wrap="square" rtlCol="0">
            <a:spAutoFit/>
          </a:bodyPr>
          <a:lstStyle/>
          <a:p>
            <a:pPr marL="285750" indent="-285750">
              <a:buFont typeface="Wingdings" panose="05000000000000000000" pitchFamily="2" charset="2"/>
              <a:buChar char="Ø"/>
            </a:pPr>
            <a:r>
              <a:rPr lang="en-US" b="1" i="1" u="sng" dirty="0">
                <a:solidFill>
                  <a:schemeClr val="accent1">
                    <a:lumMod val="75000"/>
                  </a:schemeClr>
                </a:solidFill>
              </a:rPr>
              <a:t>Inference</a:t>
            </a:r>
            <a:r>
              <a:rPr lang="en-US" b="1" i="1" u="sng" dirty="0"/>
              <a:t> :- </a:t>
            </a:r>
            <a:endParaRPr lang="en-IN" b="1" i="1" u="sng" dirty="0"/>
          </a:p>
        </p:txBody>
      </p:sp>
      <p:sp>
        <p:nvSpPr>
          <p:cNvPr id="12" name="TextBox 11">
            <a:extLst>
              <a:ext uri="{FF2B5EF4-FFF2-40B4-BE49-F238E27FC236}">
                <a16:creationId xmlns:a16="http://schemas.microsoft.com/office/drawing/2014/main" id="{DF9B1444-B42A-764E-7DBA-4F1ABEED1787}"/>
              </a:ext>
            </a:extLst>
          </p:cNvPr>
          <p:cNvSpPr txBox="1"/>
          <p:nvPr/>
        </p:nvSpPr>
        <p:spPr>
          <a:xfrm>
            <a:off x="1698701" y="4125407"/>
            <a:ext cx="6512313" cy="600164"/>
          </a:xfrm>
          <a:prstGeom prst="rect">
            <a:avLst/>
          </a:prstGeom>
          <a:noFill/>
        </p:spPr>
        <p:txBody>
          <a:bodyPr wrap="square" rtlCol="0">
            <a:spAutoFit/>
          </a:bodyPr>
          <a:lstStyle/>
          <a:p>
            <a:r>
              <a:rPr lang="en-US" sz="1100" dirty="0">
                <a:solidFill>
                  <a:schemeClr val="bg2">
                    <a:lumMod val="75000"/>
                  </a:schemeClr>
                </a:solidFill>
                <a:latin typeface="+mn-lt"/>
              </a:rPr>
              <a:t>This dataset consists of inconsistent data  quality and lack predictive modeling for fare pricing</a:t>
            </a:r>
            <a:r>
              <a:rPr lang="en-US" sz="1100" dirty="0">
                <a:solidFill>
                  <a:schemeClr val="bg2">
                    <a:lumMod val="75000"/>
                  </a:schemeClr>
                </a:solidFill>
              </a:rPr>
              <a:t>.</a:t>
            </a:r>
          </a:p>
          <a:p>
            <a:r>
              <a:rPr lang="en-US" sz="1100" dirty="0">
                <a:solidFill>
                  <a:schemeClr val="bg2">
                    <a:lumMod val="75000"/>
                  </a:schemeClr>
                </a:solidFill>
              </a:rPr>
              <a:t>of all the models that are build by  the feature engineering XGB regressor  is  better in predicting fare price. </a:t>
            </a:r>
            <a:endParaRPr lang="en-IN" sz="1100" dirty="0">
              <a:solidFill>
                <a:schemeClr val="bg2">
                  <a:lumMod val="75000"/>
                </a:schemeClr>
              </a:solidFill>
            </a:endParaRPr>
          </a:p>
        </p:txBody>
      </p:sp>
    </p:spTree>
    <p:extLst>
      <p:ext uri="{BB962C8B-B14F-4D97-AF65-F5344CB8AC3E}">
        <p14:creationId xmlns:p14="http://schemas.microsoft.com/office/powerpoint/2010/main" val="249979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descr="Background pointer shape in timeline graphic"/>
          <p:cNvSpPr/>
          <p:nvPr/>
        </p:nvSpPr>
        <p:spPr>
          <a:xfrm>
            <a:off x="89175" y="2199000"/>
            <a:ext cx="20682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Clr>
                <a:srgbClr val="000000"/>
              </a:buClr>
              <a:buSzPts val="523"/>
              <a:buFont typeface="Arial"/>
              <a:buNone/>
            </a:pPr>
            <a:r>
              <a:rPr lang="en" sz="1550" b="1" u="sng" dirty="0">
                <a:solidFill>
                  <a:srgbClr val="002060"/>
                </a:solidFill>
                <a:latin typeface="Nunito" pitchFamily="2" charset="0"/>
                <a:ea typeface="Nunito"/>
                <a:cs typeface="Nunito"/>
                <a:sym typeface="Nunito"/>
              </a:rPr>
              <a:t>Data Collection:</a:t>
            </a:r>
            <a:endParaRPr sz="1550" b="1" dirty="0">
              <a:solidFill>
                <a:srgbClr val="002060"/>
              </a:solidFill>
              <a:latin typeface="Nunito" pitchFamily="2" charset="0"/>
            </a:endParaRPr>
          </a:p>
        </p:txBody>
      </p:sp>
      <p:grpSp>
        <p:nvGrpSpPr>
          <p:cNvPr id="291" name="Google Shape;291;p15"/>
          <p:cNvGrpSpPr/>
          <p:nvPr/>
        </p:nvGrpSpPr>
        <p:grpSpPr>
          <a:xfrm>
            <a:off x="969270" y="1610215"/>
            <a:ext cx="198900" cy="593656"/>
            <a:chOff x="777447" y="1610215"/>
            <a:chExt cx="198900" cy="593656"/>
          </a:xfrm>
        </p:grpSpPr>
        <p:cxnSp>
          <p:nvCxnSpPr>
            <p:cNvPr id="292" name="Google Shape;292;p15"/>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293" name="Google Shape;293;p15"/>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294" name="Google Shape;294;p15"/>
          <p:cNvSpPr txBox="1">
            <a:spLocks noGrp="1"/>
          </p:cNvSpPr>
          <p:nvPr>
            <p:ph type="body" idx="4294967295"/>
          </p:nvPr>
        </p:nvSpPr>
        <p:spPr>
          <a:xfrm>
            <a:off x="0" y="169625"/>
            <a:ext cx="2397225" cy="1313475"/>
          </a:xfrm>
          <a:prstGeom prst="rect">
            <a:avLst/>
          </a:prstGeom>
        </p:spPr>
        <p:txBody>
          <a:bodyPr spcFirstLastPara="1" wrap="square" lIns="91425" tIns="91425" rIns="91425" bIns="91425" anchor="t" anchorCtr="0">
            <a:normAutofit fontScale="77500" lnSpcReduction="20000"/>
          </a:bodyPr>
          <a:lstStyle/>
          <a:p>
            <a:pPr algn="just">
              <a:buFont typeface="Arial" panose="020B0604020202020204" pitchFamily="34" charset="0"/>
              <a:buChar char="•"/>
            </a:pPr>
            <a:r>
              <a:rPr lang="en-US" sz="1050" b="0" i="0" dirty="0">
                <a:solidFill>
                  <a:srgbClr val="002060"/>
                </a:solidFill>
                <a:effectLst/>
                <a:latin typeface="Nunito" pitchFamily="2" charset="0"/>
              </a:rPr>
              <a:t>Collect the "Used Cars Dataset" from various sources such as online platforms, dealership records, or publicly available datasets.</a:t>
            </a:r>
          </a:p>
          <a:p>
            <a:pPr algn="just">
              <a:buFont typeface="Arial" panose="020B0604020202020204" pitchFamily="34" charset="0"/>
              <a:buChar char="•"/>
            </a:pPr>
            <a:r>
              <a:rPr lang="en-US" sz="1050" b="0" i="0" dirty="0">
                <a:solidFill>
                  <a:srgbClr val="002060"/>
                </a:solidFill>
                <a:effectLst/>
                <a:latin typeface="Nunito" pitchFamily="2" charset="0"/>
              </a:rPr>
              <a:t>Ensure that the dataset contains relevant information such as car attributes (e.g., make, model, year, mileage), pricing data, and condition descriptions.</a:t>
            </a:r>
          </a:p>
          <a:p>
            <a:pPr marL="0" lvl="0" indent="0" algn="just" rtl="0">
              <a:spcBef>
                <a:spcPts val="1200"/>
              </a:spcBef>
              <a:spcAft>
                <a:spcPts val="0"/>
              </a:spcAft>
              <a:buClr>
                <a:schemeClr val="dk2"/>
              </a:buClr>
              <a:buSzPct val="122222"/>
              <a:buFont typeface="Arial"/>
              <a:buNone/>
            </a:pPr>
            <a:endParaRPr sz="900" dirty="0">
              <a:solidFill>
                <a:srgbClr val="002060"/>
              </a:solidFill>
              <a:latin typeface="Nunito" pitchFamily="2" charset="0"/>
            </a:endParaRPr>
          </a:p>
          <a:p>
            <a:pPr marL="0" lvl="0" indent="0" algn="just" rtl="0">
              <a:spcBef>
                <a:spcPts val="1200"/>
              </a:spcBef>
              <a:spcAft>
                <a:spcPts val="1200"/>
              </a:spcAft>
              <a:buNone/>
            </a:pPr>
            <a:endParaRPr sz="900" dirty="0">
              <a:solidFill>
                <a:srgbClr val="002060"/>
              </a:solidFill>
              <a:latin typeface="Nunito" pitchFamily="2" charset="0"/>
            </a:endParaRPr>
          </a:p>
        </p:txBody>
      </p:sp>
      <p:grpSp>
        <p:nvGrpSpPr>
          <p:cNvPr id="295" name="Google Shape;295;p15"/>
          <p:cNvGrpSpPr/>
          <p:nvPr/>
        </p:nvGrpSpPr>
        <p:grpSpPr>
          <a:xfrm>
            <a:off x="2684632" y="2938958"/>
            <a:ext cx="198900" cy="593656"/>
            <a:chOff x="2223534" y="2938958"/>
            <a:chExt cx="198900" cy="593656"/>
          </a:xfrm>
        </p:grpSpPr>
        <p:cxnSp>
          <p:nvCxnSpPr>
            <p:cNvPr id="296" name="Google Shape;296;p15"/>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297" name="Google Shape;297;p15"/>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298" name="Google Shape;298;p15"/>
          <p:cNvSpPr txBox="1">
            <a:spLocks noGrp="1"/>
          </p:cNvSpPr>
          <p:nvPr>
            <p:ph type="body" idx="4294967295"/>
          </p:nvPr>
        </p:nvSpPr>
        <p:spPr>
          <a:xfrm>
            <a:off x="1352375" y="3614575"/>
            <a:ext cx="2901600" cy="1359300"/>
          </a:xfrm>
          <a:prstGeom prst="rect">
            <a:avLst/>
          </a:prstGeom>
        </p:spPr>
        <p:txBody>
          <a:bodyPr spcFirstLastPara="1" wrap="square" lIns="91425" tIns="91425" rIns="91425" bIns="91425" anchor="t" anchorCtr="0">
            <a:normAutofit/>
          </a:bodyPr>
          <a:lstStyle/>
          <a:p>
            <a:pPr algn="just">
              <a:buFont typeface="Arial" panose="020B0604020202020204" pitchFamily="34" charset="0"/>
              <a:buChar char="•"/>
            </a:pPr>
            <a:r>
              <a:rPr lang="en-US" sz="1100" b="0" i="0" dirty="0">
                <a:solidFill>
                  <a:srgbClr val="002060"/>
                </a:solidFill>
                <a:effectLst/>
                <a:latin typeface="Nunito" pitchFamily="2" charset="0"/>
              </a:rPr>
              <a:t>Clean the collected data to address issues such as missing values, outliers, and inconsistencies.</a:t>
            </a:r>
          </a:p>
          <a:p>
            <a:pPr algn="just">
              <a:buFont typeface="Arial" panose="020B0604020202020204" pitchFamily="34" charset="0"/>
              <a:buChar char="•"/>
            </a:pPr>
            <a:r>
              <a:rPr lang="en-US" sz="1100" b="0" i="0" dirty="0">
                <a:solidFill>
                  <a:srgbClr val="002060"/>
                </a:solidFill>
                <a:effectLst/>
                <a:latin typeface="Nunito" pitchFamily="2" charset="0"/>
              </a:rPr>
              <a:t>Standardize formats, handle null values, and remove duplicate entries to ensure data quality.</a:t>
            </a:r>
          </a:p>
          <a:p>
            <a:pPr marL="0" lvl="0" indent="0" algn="just" rtl="0">
              <a:spcBef>
                <a:spcPts val="1200"/>
              </a:spcBef>
              <a:spcAft>
                <a:spcPts val="0"/>
              </a:spcAft>
              <a:buClr>
                <a:schemeClr val="dk2"/>
              </a:buClr>
              <a:buSzPct val="110000"/>
              <a:buFont typeface="Arial"/>
              <a:buNone/>
            </a:pP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grpSp>
        <p:nvGrpSpPr>
          <p:cNvPr id="299" name="Google Shape;299;p15"/>
          <p:cNvGrpSpPr/>
          <p:nvPr/>
        </p:nvGrpSpPr>
        <p:grpSpPr>
          <a:xfrm>
            <a:off x="4319545" y="1610215"/>
            <a:ext cx="198900" cy="593656"/>
            <a:chOff x="3918084" y="1610215"/>
            <a:chExt cx="198900" cy="593656"/>
          </a:xfrm>
        </p:grpSpPr>
        <p:cxnSp>
          <p:nvCxnSpPr>
            <p:cNvPr id="300" name="Google Shape;300;p15"/>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01" name="Google Shape;301;p15"/>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02" name="Google Shape;302;p15"/>
          <p:cNvSpPr txBox="1">
            <a:spLocks noGrp="1"/>
          </p:cNvSpPr>
          <p:nvPr>
            <p:ph type="body" idx="4294967295"/>
          </p:nvPr>
        </p:nvSpPr>
        <p:spPr>
          <a:xfrm>
            <a:off x="3304099" y="169625"/>
            <a:ext cx="2732369" cy="1356650"/>
          </a:xfrm>
          <a:prstGeom prst="rect">
            <a:avLst/>
          </a:prstGeom>
        </p:spPr>
        <p:txBody>
          <a:bodyPr spcFirstLastPara="1" wrap="square" lIns="91425" tIns="91425" rIns="91425" bIns="91425" anchor="t" anchorCtr="0">
            <a:normAutofit fontScale="85000" lnSpcReduction="10000"/>
          </a:bodyPr>
          <a:lstStyle/>
          <a:p>
            <a:pPr algn="just">
              <a:buFont typeface="Arial" panose="020B0604020202020204" pitchFamily="34" charset="0"/>
              <a:buChar char="•"/>
            </a:pPr>
            <a:r>
              <a:rPr lang="en-US" sz="1100" b="0" i="0" dirty="0">
                <a:solidFill>
                  <a:srgbClr val="002060"/>
                </a:solidFill>
                <a:effectLst/>
                <a:latin typeface="Nunito" pitchFamily="2" charset="0"/>
              </a:rPr>
              <a:t>Perform EDA to gain insights into the distribution and relationships of car attributes.</a:t>
            </a:r>
          </a:p>
          <a:p>
            <a:pPr algn="just">
              <a:buFont typeface="Arial" panose="020B0604020202020204" pitchFamily="34" charset="0"/>
              <a:buChar char="•"/>
            </a:pPr>
            <a:r>
              <a:rPr lang="en-US" sz="1100" b="0" i="0" dirty="0">
                <a:solidFill>
                  <a:srgbClr val="002060"/>
                </a:solidFill>
                <a:effectLst/>
                <a:latin typeface="Nunito" pitchFamily="2" charset="0"/>
              </a:rPr>
              <a:t>Visualize key statistics and trends using charts, histograms, scatter plots, and other exploratory techniques.</a:t>
            </a:r>
          </a:p>
          <a:p>
            <a:pPr algn="just">
              <a:buFont typeface="Arial" panose="020B0604020202020204" pitchFamily="34" charset="0"/>
              <a:buChar char="•"/>
            </a:pPr>
            <a:r>
              <a:rPr lang="en-US" sz="1100" b="0" i="0" dirty="0">
                <a:solidFill>
                  <a:srgbClr val="002060"/>
                </a:solidFill>
                <a:effectLst/>
                <a:latin typeface="Nunito" pitchFamily="2" charset="0"/>
              </a:rPr>
              <a:t>Identify patterns, correlations, and potential outliers in the data.</a:t>
            </a:r>
          </a:p>
          <a:p>
            <a:pPr marL="0" lvl="0" indent="0" algn="just" rtl="0">
              <a:spcBef>
                <a:spcPts val="1200"/>
              </a:spcBef>
              <a:spcAft>
                <a:spcPts val="0"/>
              </a:spcAft>
              <a:buClr>
                <a:schemeClr val="dk2"/>
              </a:buClr>
              <a:buSzPct val="110000"/>
              <a:buFont typeface="Arial"/>
              <a:buNone/>
            </a:pP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grpSp>
        <p:nvGrpSpPr>
          <p:cNvPr id="303" name="Google Shape;303;p15"/>
          <p:cNvGrpSpPr/>
          <p:nvPr/>
        </p:nvGrpSpPr>
        <p:grpSpPr>
          <a:xfrm>
            <a:off x="6874450" y="2938954"/>
            <a:ext cx="198900" cy="593656"/>
            <a:chOff x="5958946" y="2938958"/>
            <a:chExt cx="198900" cy="593656"/>
          </a:xfrm>
        </p:grpSpPr>
        <p:cxnSp>
          <p:nvCxnSpPr>
            <p:cNvPr id="304" name="Google Shape;304;p15"/>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05" name="Google Shape;305;p15"/>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06" name="Google Shape;306;p15"/>
          <p:cNvSpPr txBox="1">
            <a:spLocks noGrp="1"/>
          </p:cNvSpPr>
          <p:nvPr>
            <p:ph type="body" idx="4294967295"/>
          </p:nvPr>
        </p:nvSpPr>
        <p:spPr>
          <a:xfrm>
            <a:off x="6308300" y="3614575"/>
            <a:ext cx="2701500" cy="1359300"/>
          </a:xfrm>
          <a:prstGeom prst="rect">
            <a:avLst/>
          </a:prstGeom>
        </p:spPr>
        <p:txBody>
          <a:bodyPr spcFirstLastPara="1" wrap="square" lIns="91425" tIns="91425" rIns="91425" bIns="91425" anchor="t" anchorCtr="0">
            <a:normAutofit fontScale="92500" lnSpcReduction="20000"/>
          </a:bodyPr>
          <a:lstStyle/>
          <a:p>
            <a:pPr algn="just">
              <a:buFont typeface="Arial" panose="020B0604020202020204" pitchFamily="34" charset="0"/>
              <a:buChar char="•"/>
            </a:pPr>
            <a:r>
              <a:rPr lang="en-US" sz="1100" b="0" i="0" dirty="0">
                <a:solidFill>
                  <a:srgbClr val="002060"/>
                </a:solidFill>
                <a:effectLst/>
                <a:latin typeface="Nunito" pitchFamily="2" charset="0"/>
              </a:rPr>
              <a:t>Preprocess the data to prepare it for model building.</a:t>
            </a:r>
          </a:p>
          <a:p>
            <a:pPr algn="just">
              <a:buFont typeface="Arial" panose="020B0604020202020204" pitchFamily="34" charset="0"/>
              <a:buChar char="•"/>
            </a:pPr>
            <a:r>
              <a:rPr lang="en-US" sz="1100" b="0" i="0" dirty="0">
                <a:solidFill>
                  <a:srgbClr val="002060"/>
                </a:solidFill>
                <a:effectLst/>
                <a:latin typeface="Nunito" pitchFamily="2" charset="0"/>
              </a:rPr>
              <a:t>Perform tasks such as feature scaling, normalization, encoding categorical variables, and handling imbalanced classes.</a:t>
            </a:r>
          </a:p>
          <a:p>
            <a:pPr algn="just">
              <a:buFont typeface="Arial" panose="020B0604020202020204" pitchFamily="34" charset="0"/>
              <a:buChar char="•"/>
            </a:pPr>
            <a:r>
              <a:rPr lang="en-US" sz="1100" b="0" i="0" dirty="0">
                <a:solidFill>
                  <a:srgbClr val="002060"/>
                </a:solidFill>
                <a:effectLst/>
                <a:latin typeface="Nunito" pitchFamily="2" charset="0"/>
              </a:rPr>
              <a:t>Split the dataset into training, validation, and test sets.</a:t>
            </a:r>
          </a:p>
          <a:p>
            <a:pPr marL="0" lvl="0" indent="0" algn="just" rtl="0">
              <a:spcBef>
                <a:spcPts val="1200"/>
              </a:spcBef>
              <a:spcAft>
                <a:spcPts val="0"/>
              </a:spcAft>
              <a:buClr>
                <a:schemeClr val="dk2"/>
              </a:buClr>
              <a:buSzPct val="110000"/>
              <a:buFont typeface="Arial"/>
              <a:buNone/>
            </a:pP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sp>
        <p:nvSpPr>
          <p:cNvPr id="307" name="Google Shape;307;p15" descr="Background pointer shape in timeline graphic"/>
          <p:cNvSpPr/>
          <p:nvPr/>
        </p:nvSpPr>
        <p:spPr>
          <a:xfrm>
            <a:off x="1796307" y="2207414"/>
            <a:ext cx="26307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Clr>
                <a:srgbClr val="000000"/>
              </a:buClr>
              <a:buSzPts val="523"/>
              <a:buFont typeface="Arial"/>
              <a:buNone/>
            </a:pPr>
            <a:r>
              <a:rPr lang="en" sz="1570" b="1" u="sng" dirty="0">
                <a:solidFill>
                  <a:srgbClr val="002060"/>
                </a:solidFill>
                <a:latin typeface="Nunito" pitchFamily="2" charset="0"/>
                <a:ea typeface="Nunito"/>
                <a:cs typeface="Nunito"/>
                <a:sym typeface="Nunito"/>
              </a:rPr>
              <a:t>Data Cleaning :</a:t>
            </a:r>
            <a:endParaRPr sz="800" b="1" dirty="0">
              <a:solidFill>
                <a:srgbClr val="002060"/>
              </a:solidFill>
              <a:latin typeface="Nunito" pitchFamily="2" charset="0"/>
            </a:endParaRPr>
          </a:p>
        </p:txBody>
      </p:sp>
      <p:sp>
        <p:nvSpPr>
          <p:cNvPr id="308" name="Google Shape;308;p15" descr="Background pointer shape in timeline graphic"/>
          <p:cNvSpPr/>
          <p:nvPr/>
        </p:nvSpPr>
        <p:spPr>
          <a:xfrm>
            <a:off x="4065939" y="2197675"/>
            <a:ext cx="26307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None/>
            </a:pPr>
            <a:r>
              <a:rPr lang="en" sz="1570" b="1" u="sng" dirty="0">
                <a:solidFill>
                  <a:srgbClr val="002060"/>
                </a:solidFill>
                <a:latin typeface="Nunito" pitchFamily="2" charset="0"/>
                <a:ea typeface="Nunito"/>
                <a:cs typeface="Nunito"/>
                <a:sym typeface="Nunito"/>
              </a:rPr>
              <a:t>EDA:</a:t>
            </a:r>
            <a:endParaRPr sz="800" b="1" dirty="0">
              <a:solidFill>
                <a:srgbClr val="002060"/>
              </a:solidFill>
              <a:latin typeface="Nunito" pitchFamily="2" charset="0"/>
            </a:endParaRPr>
          </a:p>
        </p:txBody>
      </p:sp>
      <p:sp>
        <p:nvSpPr>
          <p:cNvPr id="309" name="Google Shape;309;p15" descr="Background pointer shape in timeline graphic"/>
          <p:cNvSpPr/>
          <p:nvPr/>
        </p:nvSpPr>
        <p:spPr>
          <a:xfrm>
            <a:off x="6354495" y="2215828"/>
            <a:ext cx="2630700" cy="746825"/>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algn="l"/>
            <a:endParaRPr lang="en-IN" sz="2000" b="1" i="0" dirty="0">
              <a:solidFill>
                <a:srgbClr val="002060"/>
              </a:solidFill>
              <a:effectLst/>
              <a:latin typeface="Nunito" pitchFamily="2" charset="0"/>
            </a:endParaRPr>
          </a:p>
          <a:p>
            <a:pPr algn="l"/>
            <a:r>
              <a:rPr lang="en-IN" sz="1800" b="1" i="0" dirty="0">
                <a:solidFill>
                  <a:srgbClr val="002060"/>
                </a:solidFill>
                <a:effectLst/>
                <a:latin typeface="Nunito" pitchFamily="2" charset="0"/>
              </a:rPr>
              <a:t>Data Preprocessing</a:t>
            </a:r>
            <a:r>
              <a:rPr lang="en-IN" sz="1800" b="0" i="0" dirty="0">
                <a:solidFill>
                  <a:srgbClr val="002060"/>
                </a:solidFill>
                <a:effectLst/>
                <a:latin typeface="Nunito" pitchFamily="2" charset="0"/>
              </a:rPr>
              <a:t>:</a:t>
            </a:r>
          </a:p>
          <a:p>
            <a:br>
              <a:rPr lang="en-IN" sz="2000" b="0" i="0" dirty="0">
                <a:solidFill>
                  <a:srgbClr val="002060"/>
                </a:solidFill>
                <a:effectLst/>
                <a:latin typeface="Nunito" pitchFamily="2" charset="0"/>
              </a:rPr>
            </a:br>
            <a:endParaRPr sz="800" b="1" dirty="0">
              <a:solidFill>
                <a:srgbClr val="002060"/>
              </a:solidFill>
              <a:latin typeface="Nunito" pitchFamily="2"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0DEB-987F-A3E9-522C-664CF0A6EE2F}"/>
              </a:ext>
            </a:extLst>
          </p:cNvPr>
          <p:cNvSpPr>
            <a:spLocks noGrp="1"/>
          </p:cNvSpPr>
          <p:nvPr>
            <p:ph type="title"/>
          </p:nvPr>
        </p:nvSpPr>
        <p:spPr>
          <a:xfrm>
            <a:off x="2703975" y="1977319"/>
            <a:ext cx="3932569" cy="999300"/>
          </a:xfrm>
        </p:spPr>
        <p:txBody>
          <a:bodyPr/>
          <a:lstStyle/>
          <a:p>
            <a:r>
              <a:rPr lang="en-IN" dirty="0"/>
              <a:t>Thank You</a:t>
            </a:r>
          </a:p>
        </p:txBody>
      </p:sp>
    </p:spTree>
    <p:extLst>
      <p:ext uri="{BB962C8B-B14F-4D97-AF65-F5344CB8AC3E}">
        <p14:creationId xmlns:p14="http://schemas.microsoft.com/office/powerpoint/2010/main" val="44706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0;p15" descr="Background pointer shape in timeline graphic">
            <a:extLst>
              <a:ext uri="{FF2B5EF4-FFF2-40B4-BE49-F238E27FC236}">
                <a16:creationId xmlns:a16="http://schemas.microsoft.com/office/drawing/2014/main" id="{2BD0DC75-9548-B8ED-1442-7F33A37CE147}"/>
              </a:ext>
            </a:extLst>
          </p:cNvPr>
          <p:cNvSpPr/>
          <p:nvPr/>
        </p:nvSpPr>
        <p:spPr>
          <a:xfrm>
            <a:off x="1400176" y="2134007"/>
            <a:ext cx="2264746" cy="810493"/>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Clr>
                <a:srgbClr val="000000"/>
              </a:buClr>
              <a:buSzPts val="523"/>
              <a:buFont typeface="Arial"/>
              <a:buNone/>
            </a:pPr>
            <a:r>
              <a:rPr lang="en-IN" sz="1800" b="1" i="0" dirty="0">
                <a:solidFill>
                  <a:srgbClr val="002060"/>
                </a:solidFill>
                <a:effectLst/>
                <a:latin typeface="Nunito" pitchFamily="2" charset="0"/>
              </a:rPr>
              <a:t>Model Building</a:t>
            </a:r>
            <a:r>
              <a:rPr lang="en-IN" sz="1800" b="0" i="0" dirty="0">
                <a:solidFill>
                  <a:srgbClr val="002060"/>
                </a:solidFill>
                <a:effectLst/>
                <a:latin typeface="Nunito" pitchFamily="2" charset="0"/>
              </a:rPr>
              <a:t>:</a:t>
            </a:r>
            <a:endParaRPr sz="1800" b="1" dirty="0">
              <a:solidFill>
                <a:srgbClr val="002060"/>
              </a:solidFill>
              <a:latin typeface="Nunito" pitchFamily="2" charset="0"/>
            </a:endParaRPr>
          </a:p>
        </p:txBody>
      </p:sp>
      <p:sp>
        <p:nvSpPr>
          <p:cNvPr id="6" name="Google Shape;294;p15">
            <a:extLst>
              <a:ext uri="{FF2B5EF4-FFF2-40B4-BE49-F238E27FC236}">
                <a16:creationId xmlns:a16="http://schemas.microsoft.com/office/drawing/2014/main" id="{FFBE6D66-8CEE-FF22-048F-B1578AECF71C}"/>
              </a:ext>
            </a:extLst>
          </p:cNvPr>
          <p:cNvSpPr txBox="1">
            <a:spLocks/>
          </p:cNvSpPr>
          <p:nvPr/>
        </p:nvSpPr>
        <p:spPr>
          <a:xfrm>
            <a:off x="0" y="169625"/>
            <a:ext cx="2397225" cy="13134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spcBef>
                <a:spcPts val="1200"/>
              </a:spcBef>
              <a:buSzPct val="122222"/>
              <a:buFont typeface="Arial"/>
              <a:buNone/>
            </a:pPr>
            <a:endParaRPr lang="en-US" sz="900" dirty="0">
              <a:solidFill>
                <a:srgbClr val="002060"/>
              </a:solidFill>
              <a:latin typeface="Nunito" pitchFamily="2" charset="0"/>
            </a:endParaRPr>
          </a:p>
          <a:p>
            <a:pPr marL="0" indent="0">
              <a:spcBef>
                <a:spcPts val="1200"/>
              </a:spcBef>
              <a:spcAft>
                <a:spcPts val="1200"/>
              </a:spcAft>
              <a:buFont typeface="Nunito"/>
              <a:buNone/>
            </a:pPr>
            <a:endParaRPr lang="en-US" sz="900" dirty="0">
              <a:solidFill>
                <a:srgbClr val="002060"/>
              </a:solidFill>
              <a:latin typeface="Nunito" pitchFamily="2" charset="0"/>
            </a:endParaRPr>
          </a:p>
        </p:txBody>
      </p:sp>
      <p:grpSp>
        <p:nvGrpSpPr>
          <p:cNvPr id="7" name="Google Shape;295;p15">
            <a:extLst>
              <a:ext uri="{FF2B5EF4-FFF2-40B4-BE49-F238E27FC236}">
                <a16:creationId xmlns:a16="http://schemas.microsoft.com/office/drawing/2014/main" id="{97F19D41-8ACB-EF49-D819-6DD7DF66AC02}"/>
              </a:ext>
            </a:extLst>
          </p:cNvPr>
          <p:cNvGrpSpPr/>
          <p:nvPr/>
        </p:nvGrpSpPr>
        <p:grpSpPr>
          <a:xfrm>
            <a:off x="2684632" y="2938958"/>
            <a:ext cx="198900" cy="593656"/>
            <a:chOff x="2223534" y="2938958"/>
            <a:chExt cx="198900" cy="593656"/>
          </a:xfrm>
        </p:grpSpPr>
        <p:cxnSp>
          <p:nvCxnSpPr>
            <p:cNvPr id="8" name="Google Shape;296;p15">
              <a:extLst>
                <a:ext uri="{FF2B5EF4-FFF2-40B4-BE49-F238E27FC236}">
                  <a16:creationId xmlns:a16="http://schemas.microsoft.com/office/drawing/2014/main" id="{CC0E2DDF-1EE6-6C2F-BFBE-E6A92F90918E}"/>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9" name="Google Shape;297;p15">
              <a:extLst>
                <a:ext uri="{FF2B5EF4-FFF2-40B4-BE49-F238E27FC236}">
                  <a16:creationId xmlns:a16="http://schemas.microsoft.com/office/drawing/2014/main" id="{2E33C538-932F-7D0C-2ECB-1E4DAC86E748}"/>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10" name="Google Shape;298;p15">
            <a:extLst>
              <a:ext uri="{FF2B5EF4-FFF2-40B4-BE49-F238E27FC236}">
                <a16:creationId xmlns:a16="http://schemas.microsoft.com/office/drawing/2014/main" id="{7968B74A-DC4E-F72E-9CCE-430BDFA4857B}"/>
              </a:ext>
            </a:extLst>
          </p:cNvPr>
          <p:cNvSpPr txBox="1">
            <a:spLocks/>
          </p:cNvSpPr>
          <p:nvPr/>
        </p:nvSpPr>
        <p:spPr>
          <a:xfrm>
            <a:off x="1295800" y="3484089"/>
            <a:ext cx="3166070" cy="1791418"/>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algn="just">
              <a:buFont typeface="Arial" panose="020B0604020202020204" pitchFamily="34" charset="0"/>
              <a:buChar char="•"/>
            </a:pPr>
            <a:r>
              <a:rPr lang="en-US" sz="1400" b="0" i="0" dirty="0">
                <a:solidFill>
                  <a:srgbClr val="002060"/>
                </a:solidFill>
                <a:effectLst/>
                <a:latin typeface="Nunito" pitchFamily="2" charset="0"/>
              </a:rPr>
              <a:t>Select appropriate machine learning algorithms based on the problem type and data characteristics (e.g., regression for price prediction, classification for condition assessment).</a:t>
            </a:r>
          </a:p>
          <a:p>
            <a:pPr algn="just">
              <a:buFont typeface="Arial" panose="020B0604020202020204" pitchFamily="34" charset="0"/>
              <a:buChar char="•"/>
            </a:pPr>
            <a:r>
              <a:rPr lang="en-US" sz="1400" b="0" i="0" dirty="0">
                <a:solidFill>
                  <a:srgbClr val="002060"/>
                </a:solidFill>
                <a:effectLst/>
                <a:latin typeface="Nunito" pitchFamily="2" charset="0"/>
              </a:rPr>
              <a:t>Train multiple models using the training dataset and tune hyperparameters to optimize performance.</a:t>
            </a:r>
          </a:p>
          <a:p>
            <a:pPr marL="0" indent="0" algn="just">
              <a:spcBef>
                <a:spcPts val="1200"/>
              </a:spcBef>
              <a:buSzPct val="110000"/>
              <a:buFont typeface="Arial"/>
              <a:buNone/>
            </a:pPr>
            <a:endParaRPr lang="en-US" sz="1000" dirty="0">
              <a:solidFill>
                <a:srgbClr val="002060"/>
              </a:solidFill>
              <a:latin typeface="Nunito" pitchFamily="2" charset="0"/>
            </a:endParaRPr>
          </a:p>
          <a:p>
            <a:pPr marL="0" indent="0" algn="just">
              <a:spcBef>
                <a:spcPts val="1200"/>
              </a:spcBef>
              <a:spcAft>
                <a:spcPts val="1200"/>
              </a:spcAft>
              <a:buFont typeface="Nunito"/>
              <a:buNone/>
            </a:pPr>
            <a:endParaRPr lang="en-US" sz="1000" dirty="0">
              <a:solidFill>
                <a:srgbClr val="002060"/>
              </a:solidFill>
              <a:latin typeface="Nunito" pitchFamily="2" charset="0"/>
            </a:endParaRPr>
          </a:p>
        </p:txBody>
      </p:sp>
      <p:grpSp>
        <p:nvGrpSpPr>
          <p:cNvPr id="11" name="Google Shape;299;p15">
            <a:extLst>
              <a:ext uri="{FF2B5EF4-FFF2-40B4-BE49-F238E27FC236}">
                <a16:creationId xmlns:a16="http://schemas.microsoft.com/office/drawing/2014/main" id="{331B009E-6B34-6B01-6158-FF156E3029CD}"/>
              </a:ext>
            </a:extLst>
          </p:cNvPr>
          <p:cNvGrpSpPr/>
          <p:nvPr/>
        </p:nvGrpSpPr>
        <p:grpSpPr>
          <a:xfrm>
            <a:off x="4319545" y="1610215"/>
            <a:ext cx="198900" cy="593656"/>
            <a:chOff x="3918084" y="1610215"/>
            <a:chExt cx="198900" cy="593656"/>
          </a:xfrm>
        </p:grpSpPr>
        <p:cxnSp>
          <p:nvCxnSpPr>
            <p:cNvPr id="12" name="Google Shape;300;p15">
              <a:extLst>
                <a:ext uri="{FF2B5EF4-FFF2-40B4-BE49-F238E27FC236}">
                  <a16:creationId xmlns:a16="http://schemas.microsoft.com/office/drawing/2014/main" id="{5CF5A9E7-8ADD-D629-D0B8-B61A64421364}"/>
                </a:ext>
              </a:extLst>
            </p:cNvPr>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13" name="Google Shape;301;p15">
              <a:extLst>
                <a:ext uri="{FF2B5EF4-FFF2-40B4-BE49-F238E27FC236}">
                  <a16:creationId xmlns:a16="http://schemas.microsoft.com/office/drawing/2014/main" id="{4EF5F00C-5CA8-F496-7DDC-2C44BFD02E05}"/>
                </a:ext>
              </a:extLst>
            </p:cNvPr>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14" name="Google Shape;302;p15">
            <a:extLst>
              <a:ext uri="{FF2B5EF4-FFF2-40B4-BE49-F238E27FC236}">
                <a16:creationId xmlns:a16="http://schemas.microsoft.com/office/drawing/2014/main" id="{549209BD-0678-0174-042F-B0EFC1F9E958}"/>
              </a:ext>
            </a:extLst>
          </p:cNvPr>
          <p:cNvSpPr txBox="1">
            <a:spLocks/>
          </p:cNvSpPr>
          <p:nvPr/>
        </p:nvSpPr>
        <p:spPr>
          <a:xfrm>
            <a:off x="3268380" y="35047"/>
            <a:ext cx="2901600" cy="1575168"/>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algn="just">
              <a:buFont typeface="Arial" panose="020B0604020202020204" pitchFamily="34" charset="0"/>
              <a:buChar char="•"/>
            </a:pPr>
            <a:r>
              <a:rPr lang="en-US" sz="1400" b="0" i="0" dirty="0">
                <a:solidFill>
                  <a:srgbClr val="002060"/>
                </a:solidFill>
                <a:effectLst/>
                <a:latin typeface="Nunito" pitchFamily="2" charset="0"/>
              </a:rPr>
              <a:t>Evaluate the performance of trained models using appropriate evaluation metrics (e.g., Mean Absolute Error for regression, F1-score for classification).</a:t>
            </a:r>
          </a:p>
          <a:p>
            <a:pPr algn="just">
              <a:buFont typeface="Arial" panose="020B0604020202020204" pitchFamily="34" charset="0"/>
              <a:buChar char="•"/>
            </a:pPr>
            <a:r>
              <a:rPr lang="en-US" sz="1400" b="0" i="0" dirty="0">
                <a:solidFill>
                  <a:srgbClr val="002060"/>
                </a:solidFill>
                <a:effectLst/>
                <a:latin typeface="Nunito" pitchFamily="2" charset="0"/>
              </a:rPr>
              <a:t>Compare the performance of different models to identify the best-performing ones.</a:t>
            </a:r>
          </a:p>
          <a:p>
            <a:pPr marL="0" indent="0" algn="just">
              <a:spcBef>
                <a:spcPts val="1200"/>
              </a:spcBef>
              <a:buSzPct val="110000"/>
              <a:buFont typeface="Arial"/>
              <a:buNone/>
            </a:pPr>
            <a:endParaRPr lang="en-US" sz="1000" dirty="0">
              <a:solidFill>
                <a:srgbClr val="002060"/>
              </a:solidFill>
              <a:latin typeface="Nunito" pitchFamily="2" charset="0"/>
            </a:endParaRPr>
          </a:p>
          <a:p>
            <a:pPr marL="0" indent="0" algn="just">
              <a:spcBef>
                <a:spcPts val="1200"/>
              </a:spcBef>
              <a:spcAft>
                <a:spcPts val="1200"/>
              </a:spcAft>
              <a:buFont typeface="Nunito"/>
              <a:buNone/>
            </a:pPr>
            <a:endParaRPr lang="en-US" sz="1000" dirty="0">
              <a:solidFill>
                <a:srgbClr val="002060"/>
              </a:solidFill>
              <a:latin typeface="Nunito" pitchFamily="2" charset="0"/>
            </a:endParaRPr>
          </a:p>
        </p:txBody>
      </p:sp>
      <p:grpSp>
        <p:nvGrpSpPr>
          <p:cNvPr id="15" name="Google Shape;303;p15">
            <a:extLst>
              <a:ext uri="{FF2B5EF4-FFF2-40B4-BE49-F238E27FC236}">
                <a16:creationId xmlns:a16="http://schemas.microsoft.com/office/drawing/2014/main" id="{E4B2616A-25B7-379E-6507-38F6602AC90E}"/>
              </a:ext>
            </a:extLst>
          </p:cNvPr>
          <p:cNvGrpSpPr/>
          <p:nvPr/>
        </p:nvGrpSpPr>
        <p:grpSpPr>
          <a:xfrm>
            <a:off x="6874450" y="2938954"/>
            <a:ext cx="198900" cy="593656"/>
            <a:chOff x="5958946" y="2938958"/>
            <a:chExt cx="198900" cy="593656"/>
          </a:xfrm>
        </p:grpSpPr>
        <p:cxnSp>
          <p:nvCxnSpPr>
            <p:cNvPr id="16" name="Google Shape;304;p15">
              <a:extLst>
                <a:ext uri="{FF2B5EF4-FFF2-40B4-BE49-F238E27FC236}">
                  <a16:creationId xmlns:a16="http://schemas.microsoft.com/office/drawing/2014/main" id="{F2C45A3A-A82E-001E-C5CB-35253340A846}"/>
                </a:ext>
              </a:extLst>
            </p:cNvPr>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17" name="Google Shape;305;p15">
              <a:extLst>
                <a:ext uri="{FF2B5EF4-FFF2-40B4-BE49-F238E27FC236}">
                  <a16:creationId xmlns:a16="http://schemas.microsoft.com/office/drawing/2014/main" id="{B1A5544C-7642-ED81-37FB-D3815064702F}"/>
                </a:ext>
              </a:extLst>
            </p:cNvPr>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18" name="Google Shape;306;p15">
            <a:extLst>
              <a:ext uri="{FF2B5EF4-FFF2-40B4-BE49-F238E27FC236}">
                <a16:creationId xmlns:a16="http://schemas.microsoft.com/office/drawing/2014/main" id="{9A2A4F73-EFC3-EC90-B697-993760562250}"/>
              </a:ext>
            </a:extLst>
          </p:cNvPr>
          <p:cNvSpPr txBox="1">
            <a:spLocks/>
          </p:cNvSpPr>
          <p:nvPr/>
        </p:nvSpPr>
        <p:spPr>
          <a:xfrm>
            <a:off x="5293519" y="3614575"/>
            <a:ext cx="3716281" cy="1621794"/>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algn="just">
              <a:buFont typeface="Arial" panose="020B0604020202020204" pitchFamily="34" charset="0"/>
              <a:buChar char="•"/>
            </a:pPr>
            <a:r>
              <a:rPr lang="en-US" sz="1400" b="0" i="0" dirty="0">
                <a:solidFill>
                  <a:srgbClr val="002060"/>
                </a:solidFill>
                <a:effectLst/>
                <a:latin typeface="Nunito" pitchFamily="2" charset="0"/>
              </a:rPr>
              <a:t>Use the trained models to derive business metrics such as predicted car prices, predicted car conditions, or customer segmentation.</a:t>
            </a:r>
          </a:p>
          <a:p>
            <a:pPr algn="just">
              <a:buFont typeface="Arial" panose="020B0604020202020204" pitchFamily="34" charset="0"/>
              <a:buChar char="•"/>
            </a:pPr>
            <a:r>
              <a:rPr lang="en-US" sz="1400" b="0" i="0" dirty="0">
                <a:solidFill>
                  <a:srgbClr val="002060"/>
                </a:solidFill>
                <a:effectLst/>
                <a:latin typeface="Nunito" pitchFamily="2" charset="0"/>
              </a:rPr>
              <a:t>Interpret the model results to extract actionable insights and make informed business decisions.</a:t>
            </a:r>
          </a:p>
          <a:p>
            <a:pPr algn="just">
              <a:buFont typeface="Arial" panose="020B0604020202020204" pitchFamily="34" charset="0"/>
              <a:buChar char="•"/>
            </a:pPr>
            <a:r>
              <a:rPr lang="en-US" sz="1400" b="0" i="0" dirty="0">
                <a:solidFill>
                  <a:srgbClr val="002060"/>
                </a:solidFill>
                <a:effectLst/>
                <a:latin typeface="Nunito" pitchFamily="2" charset="0"/>
              </a:rPr>
              <a:t>Communicate findings and recommendations to stakeholders through reports, dashboards, or presentations</a:t>
            </a:r>
          </a:p>
        </p:txBody>
      </p:sp>
      <p:sp>
        <p:nvSpPr>
          <p:cNvPr id="19" name="Google Shape;307;p15" descr="Background pointer shape in timeline graphic">
            <a:extLst>
              <a:ext uri="{FF2B5EF4-FFF2-40B4-BE49-F238E27FC236}">
                <a16:creationId xmlns:a16="http://schemas.microsoft.com/office/drawing/2014/main" id="{AFF9F33D-C48C-0731-2307-A899FAC8D62E}"/>
              </a:ext>
            </a:extLst>
          </p:cNvPr>
          <p:cNvSpPr/>
          <p:nvPr/>
        </p:nvSpPr>
        <p:spPr>
          <a:xfrm>
            <a:off x="3361576" y="2134007"/>
            <a:ext cx="2901600" cy="784456"/>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Clr>
                <a:srgbClr val="000000"/>
              </a:buClr>
              <a:buSzPts val="523"/>
              <a:buFont typeface="Arial"/>
              <a:buNone/>
            </a:pPr>
            <a:r>
              <a:rPr lang="en-IN" sz="1800" b="1" i="0" dirty="0">
                <a:solidFill>
                  <a:srgbClr val="002060"/>
                </a:solidFill>
                <a:effectLst/>
                <a:latin typeface="Nunito" pitchFamily="2" charset="0"/>
              </a:rPr>
              <a:t>Model Evaluation Technique</a:t>
            </a:r>
            <a:r>
              <a:rPr lang="en-IN" sz="1800" b="0" i="0" dirty="0">
                <a:solidFill>
                  <a:srgbClr val="002060"/>
                </a:solidFill>
                <a:effectLst/>
                <a:latin typeface="Nunito" pitchFamily="2" charset="0"/>
              </a:rPr>
              <a:t>:</a:t>
            </a:r>
            <a:endParaRPr sz="1800" b="1" dirty="0">
              <a:solidFill>
                <a:srgbClr val="002060"/>
              </a:solidFill>
              <a:latin typeface="Nunito" pitchFamily="2" charset="0"/>
            </a:endParaRPr>
          </a:p>
        </p:txBody>
      </p:sp>
      <p:sp>
        <p:nvSpPr>
          <p:cNvPr id="20" name="Google Shape;308;p15" descr="Background pointer shape in timeline graphic">
            <a:extLst>
              <a:ext uri="{FF2B5EF4-FFF2-40B4-BE49-F238E27FC236}">
                <a16:creationId xmlns:a16="http://schemas.microsoft.com/office/drawing/2014/main" id="{66AA2299-2BF5-B82B-6430-1BA4D1985C63}"/>
              </a:ext>
            </a:extLst>
          </p:cNvPr>
          <p:cNvSpPr/>
          <p:nvPr/>
        </p:nvSpPr>
        <p:spPr>
          <a:xfrm>
            <a:off x="6036468" y="2134007"/>
            <a:ext cx="2836070" cy="763965"/>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ctr" rtl="0">
              <a:lnSpc>
                <a:spcPct val="95000"/>
              </a:lnSpc>
              <a:spcBef>
                <a:spcPts val="0"/>
              </a:spcBef>
              <a:spcAft>
                <a:spcPts val="1200"/>
              </a:spcAft>
              <a:buNone/>
            </a:pPr>
            <a:endParaRPr lang="en-US" b="1" i="0" dirty="0">
              <a:solidFill>
                <a:srgbClr val="002060"/>
              </a:solidFill>
              <a:effectLst/>
              <a:latin typeface="Nunito" pitchFamily="2" charset="0"/>
            </a:endParaRPr>
          </a:p>
          <a:p>
            <a:pPr marL="0" lvl="0" indent="0" algn="ctr" rtl="0">
              <a:lnSpc>
                <a:spcPct val="95000"/>
              </a:lnSpc>
              <a:spcBef>
                <a:spcPts val="0"/>
              </a:spcBef>
              <a:spcAft>
                <a:spcPts val="1200"/>
              </a:spcAft>
              <a:buNone/>
            </a:pPr>
            <a:r>
              <a:rPr lang="en-US" b="1" i="0" dirty="0">
                <a:solidFill>
                  <a:srgbClr val="002060"/>
                </a:solidFill>
                <a:effectLst/>
                <a:latin typeface="Nunito" pitchFamily="2" charset="0"/>
              </a:rPr>
              <a:t>Deriving the Business Metrics and Business Insights</a:t>
            </a:r>
            <a:r>
              <a:rPr lang="en-US" b="0" i="0" dirty="0">
                <a:solidFill>
                  <a:srgbClr val="002060"/>
                </a:solidFill>
                <a:effectLst/>
                <a:latin typeface="Nunito" pitchFamily="2" charset="0"/>
              </a:rPr>
              <a:t>:</a:t>
            </a:r>
            <a:endParaRPr b="1" dirty="0">
              <a:solidFill>
                <a:srgbClr val="002060"/>
              </a:solidFill>
              <a:latin typeface="Nunito" pitchFamily="2" charset="0"/>
            </a:endParaRPr>
          </a:p>
        </p:txBody>
      </p:sp>
    </p:spTree>
    <p:extLst>
      <p:ext uri="{BB962C8B-B14F-4D97-AF65-F5344CB8AC3E}">
        <p14:creationId xmlns:p14="http://schemas.microsoft.com/office/powerpoint/2010/main" val="154575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descr="Background pointer shape in timeline graphic"/>
          <p:cNvSpPr/>
          <p:nvPr/>
        </p:nvSpPr>
        <p:spPr>
          <a:xfrm>
            <a:off x="89174" y="2199000"/>
            <a:ext cx="21240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IN" sz="1600" b="1" i="0" dirty="0">
                <a:solidFill>
                  <a:srgbClr val="002060"/>
                </a:solidFill>
                <a:effectLst/>
                <a:latin typeface="Nunito" pitchFamily="2" charset="0"/>
              </a:rPr>
              <a:t>Feature Engineering &amp; Feature Selection</a:t>
            </a:r>
            <a:endParaRPr sz="1200" b="1" dirty="0">
              <a:solidFill>
                <a:srgbClr val="002060"/>
              </a:solidFill>
              <a:latin typeface="Nunito" pitchFamily="2" charset="0"/>
            </a:endParaRPr>
          </a:p>
        </p:txBody>
      </p:sp>
      <p:grpSp>
        <p:nvGrpSpPr>
          <p:cNvPr id="315" name="Google Shape;315;p16"/>
          <p:cNvGrpSpPr/>
          <p:nvPr/>
        </p:nvGrpSpPr>
        <p:grpSpPr>
          <a:xfrm>
            <a:off x="969270" y="1610215"/>
            <a:ext cx="198900" cy="593656"/>
            <a:chOff x="777447" y="1610215"/>
            <a:chExt cx="198900" cy="593656"/>
          </a:xfrm>
        </p:grpSpPr>
        <p:cxnSp>
          <p:nvCxnSpPr>
            <p:cNvPr id="316" name="Google Shape;316;p16"/>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317" name="Google Shape;317;p16"/>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18" name="Google Shape;318;p16"/>
          <p:cNvSpPr txBox="1">
            <a:spLocks noGrp="1"/>
          </p:cNvSpPr>
          <p:nvPr>
            <p:ph type="body" idx="4294967295"/>
          </p:nvPr>
        </p:nvSpPr>
        <p:spPr>
          <a:xfrm>
            <a:off x="234581" y="101797"/>
            <a:ext cx="2701500" cy="1508418"/>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ct val="122222"/>
              <a:buFont typeface="Arial"/>
              <a:buNone/>
            </a:pPr>
            <a:r>
              <a:rPr lang="en-US" sz="1050" b="0" i="0" dirty="0">
                <a:solidFill>
                  <a:srgbClr val="002060"/>
                </a:solidFill>
                <a:effectLst/>
                <a:latin typeface="Nunito" pitchFamily="2" charset="0"/>
              </a:rPr>
              <a:t>In the coming days, we will focus on enhancing the predictive power of our models by engineering new features and selecting the most relevant ones from the "Used Cars Dataset." This step will help improve the accuracy and robustness of our machine learning models.</a:t>
            </a:r>
            <a:endParaRPr sz="900" dirty="0">
              <a:solidFill>
                <a:srgbClr val="002060"/>
              </a:solidFill>
              <a:latin typeface="Nunito" pitchFamily="2" charset="0"/>
            </a:endParaRPr>
          </a:p>
          <a:p>
            <a:pPr marL="0" lvl="0" indent="0" algn="just" rtl="0">
              <a:spcBef>
                <a:spcPts val="1200"/>
              </a:spcBef>
              <a:spcAft>
                <a:spcPts val="1200"/>
              </a:spcAft>
              <a:buNone/>
            </a:pPr>
            <a:endParaRPr sz="900" dirty="0">
              <a:solidFill>
                <a:srgbClr val="002060"/>
              </a:solidFill>
              <a:latin typeface="Nunito" pitchFamily="2" charset="0"/>
            </a:endParaRPr>
          </a:p>
        </p:txBody>
      </p:sp>
      <p:sp>
        <p:nvSpPr>
          <p:cNvPr id="319" name="Google Shape;319;p16" descr="Background pointer shape in timeline graphic"/>
          <p:cNvSpPr/>
          <p:nvPr/>
        </p:nvSpPr>
        <p:spPr>
          <a:xfrm>
            <a:off x="1817049" y="2199000"/>
            <a:ext cx="27015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IN" b="1" i="0" dirty="0">
                <a:solidFill>
                  <a:srgbClr val="002060"/>
                </a:solidFill>
                <a:effectLst/>
                <a:latin typeface="Nunito" pitchFamily="2" charset="0"/>
              </a:rPr>
              <a:t>NLP on Description Column</a:t>
            </a:r>
            <a:endParaRPr b="1" dirty="0">
              <a:solidFill>
                <a:srgbClr val="002060"/>
              </a:solidFill>
              <a:latin typeface="Nunito" pitchFamily="2" charset="0"/>
            </a:endParaRPr>
          </a:p>
        </p:txBody>
      </p:sp>
      <p:grpSp>
        <p:nvGrpSpPr>
          <p:cNvPr id="320" name="Google Shape;320;p16"/>
          <p:cNvGrpSpPr/>
          <p:nvPr/>
        </p:nvGrpSpPr>
        <p:grpSpPr>
          <a:xfrm>
            <a:off x="2684632" y="2938958"/>
            <a:ext cx="198900" cy="593656"/>
            <a:chOff x="2223534" y="2938958"/>
            <a:chExt cx="198900" cy="593656"/>
          </a:xfrm>
        </p:grpSpPr>
        <p:cxnSp>
          <p:nvCxnSpPr>
            <p:cNvPr id="321" name="Google Shape;321;p16"/>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322" name="Google Shape;322;p16"/>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23" name="Google Shape;323;p16"/>
          <p:cNvSpPr txBox="1">
            <a:spLocks noGrp="1"/>
          </p:cNvSpPr>
          <p:nvPr>
            <p:ph type="body" idx="4294967295"/>
          </p:nvPr>
        </p:nvSpPr>
        <p:spPr>
          <a:xfrm>
            <a:off x="1352375" y="3614575"/>
            <a:ext cx="2901600" cy="13593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Clr>
                <a:schemeClr val="dk2"/>
              </a:buClr>
              <a:buSzPct val="110000"/>
              <a:buFont typeface="Arial"/>
              <a:buNone/>
            </a:pPr>
            <a:r>
              <a:rPr lang="en-US" sz="1100" b="0" i="0" dirty="0">
                <a:solidFill>
                  <a:srgbClr val="002060"/>
                </a:solidFill>
                <a:effectLst/>
                <a:latin typeface="Nunito" pitchFamily="2" charset="0"/>
              </a:rPr>
              <a:t>We plan to leverage Natural Language Processing (NLP) techniques to extract valuable information from the description column of the dataset. By analyzing textual descriptions, we aim to capture additional insights that can enhance our predictive models.</a:t>
            </a: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sp>
        <p:nvSpPr>
          <p:cNvPr id="324" name="Google Shape;324;p16" descr="Background pointer shape in timeline graphic"/>
          <p:cNvSpPr/>
          <p:nvPr/>
        </p:nvSpPr>
        <p:spPr>
          <a:xfrm>
            <a:off x="4053663" y="2199000"/>
            <a:ext cx="24840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Nunito" pitchFamily="2" charset="0"/>
            </a:endParaRPr>
          </a:p>
        </p:txBody>
      </p:sp>
      <p:sp>
        <p:nvSpPr>
          <p:cNvPr id="325" name="Google Shape;325;p16"/>
          <p:cNvSpPr txBox="1">
            <a:spLocks noGrp="1"/>
          </p:cNvSpPr>
          <p:nvPr>
            <p:ph type="body" idx="4294967295"/>
          </p:nvPr>
        </p:nvSpPr>
        <p:spPr>
          <a:xfrm>
            <a:off x="4518450" y="2287925"/>
            <a:ext cx="1454700" cy="519000"/>
          </a:xfrm>
          <a:prstGeom prst="rect">
            <a:avLst/>
          </a:prstGeom>
        </p:spPr>
        <p:txBody>
          <a:bodyPr spcFirstLastPara="1" wrap="square" lIns="91425" tIns="91425" rIns="91425" bIns="91425" anchor="ctr" anchorCtr="0">
            <a:normAutofit fontScale="92500" lnSpcReduction="20000"/>
          </a:bodyPr>
          <a:lstStyle/>
          <a:p>
            <a:pPr marL="0" lvl="0" indent="0" algn="ctr" rtl="0">
              <a:lnSpc>
                <a:spcPct val="100000"/>
              </a:lnSpc>
              <a:spcBef>
                <a:spcPts val="0"/>
              </a:spcBef>
              <a:spcAft>
                <a:spcPts val="0"/>
              </a:spcAft>
              <a:buNone/>
            </a:pPr>
            <a:r>
              <a:rPr lang="en-IN" sz="1400" b="1" i="0" dirty="0">
                <a:solidFill>
                  <a:srgbClr val="002060"/>
                </a:solidFill>
                <a:effectLst/>
                <a:latin typeface="Nunito" pitchFamily="2" charset="0"/>
              </a:rPr>
              <a:t>Linear Regression</a:t>
            </a:r>
            <a:endParaRPr sz="1100" b="1" dirty="0">
              <a:solidFill>
                <a:srgbClr val="002060"/>
              </a:solidFill>
              <a:latin typeface="Nunito" pitchFamily="2" charset="0"/>
            </a:endParaRPr>
          </a:p>
        </p:txBody>
      </p:sp>
      <p:grpSp>
        <p:nvGrpSpPr>
          <p:cNvPr id="326" name="Google Shape;326;p16"/>
          <p:cNvGrpSpPr/>
          <p:nvPr/>
        </p:nvGrpSpPr>
        <p:grpSpPr>
          <a:xfrm>
            <a:off x="4319545" y="1610215"/>
            <a:ext cx="198900" cy="593656"/>
            <a:chOff x="3918084" y="1610215"/>
            <a:chExt cx="198900" cy="593656"/>
          </a:xfrm>
        </p:grpSpPr>
        <p:cxnSp>
          <p:nvCxnSpPr>
            <p:cNvPr id="327" name="Google Shape;327;p16"/>
            <p:cNvCxnSpPr/>
            <p:nvPr/>
          </p:nvCxnSpPr>
          <p:spPr>
            <a:xfrm>
              <a:off x="4017546" y="1649171"/>
              <a:ext cx="0" cy="554700"/>
            </a:xfrm>
            <a:prstGeom prst="straightConnector1">
              <a:avLst/>
            </a:prstGeom>
            <a:noFill/>
            <a:ln w="9525" cap="flat" cmpd="sng">
              <a:solidFill>
                <a:schemeClr val="dk2"/>
              </a:solidFill>
              <a:prstDash val="solid"/>
              <a:round/>
              <a:headEnd type="none" w="sm" len="sm"/>
              <a:tailEnd type="none" w="sm" len="sm"/>
            </a:ln>
          </p:spPr>
        </p:cxnSp>
        <p:sp>
          <p:nvSpPr>
            <p:cNvPr id="328" name="Google Shape;328;p16"/>
            <p:cNvSpPr/>
            <p:nvPr/>
          </p:nvSpPr>
          <p:spPr>
            <a:xfrm>
              <a:off x="3918084"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29" name="Google Shape;329;p16"/>
          <p:cNvSpPr txBox="1">
            <a:spLocks noGrp="1"/>
          </p:cNvSpPr>
          <p:nvPr>
            <p:ph type="body" idx="4294967295"/>
          </p:nvPr>
        </p:nvSpPr>
        <p:spPr>
          <a:xfrm>
            <a:off x="3314732" y="486567"/>
            <a:ext cx="3570350" cy="1756896"/>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ct val="110000"/>
              <a:buFont typeface="Arial"/>
              <a:buNone/>
            </a:pPr>
            <a:r>
              <a:rPr lang="en-US" sz="1100" b="0" i="0" dirty="0">
                <a:solidFill>
                  <a:srgbClr val="002060"/>
                </a:solidFill>
                <a:effectLst/>
                <a:latin typeface="Nunito" pitchFamily="2" charset="0"/>
              </a:rPr>
              <a:t>Next, we will explore Linear Regression models with penalty terms such as Lasso (L1 regularization) and Ridge (L2 regularization). These techniques help prevent overfitting and improve the generalization performance of our models.</a:t>
            </a: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sp>
        <p:nvSpPr>
          <p:cNvPr id="330" name="Google Shape;330;p16" descr="Background pointer shape in timeline graphic"/>
          <p:cNvSpPr/>
          <p:nvPr/>
        </p:nvSpPr>
        <p:spPr>
          <a:xfrm>
            <a:off x="6171977" y="2199000"/>
            <a:ext cx="26055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dirty="0">
              <a:latin typeface="Nunito" pitchFamily="2" charset="0"/>
            </a:endParaRPr>
          </a:p>
        </p:txBody>
      </p:sp>
      <p:sp>
        <p:nvSpPr>
          <p:cNvPr id="331" name="Google Shape;331;p16"/>
          <p:cNvSpPr txBox="1">
            <a:spLocks noGrp="1"/>
          </p:cNvSpPr>
          <p:nvPr>
            <p:ph type="body" idx="4294967295"/>
          </p:nvPr>
        </p:nvSpPr>
        <p:spPr>
          <a:xfrm>
            <a:off x="6685974" y="2198999"/>
            <a:ext cx="1743647" cy="827465"/>
          </a:xfrm>
          <a:prstGeom prst="rect">
            <a:avLst/>
          </a:prstGeom>
        </p:spPr>
        <p:txBody>
          <a:bodyPr spcFirstLastPara="1" wrap="square" lIns="91425" tIns="91425" rIns="91425" bIns="91425" anchor="ctr" anchorCtr="0">
            <a:normAutofit/>
          </a:bodyPr>
          <a:lstStyle/>
          <a:p>
            <a:pPr marL="0" lvl="0" indent="0" algn="ctr" rtl="0">
              <a:lnSpc>
                <a:spcPct val="100000"/>
              </a:lnSpc>
              <a:spcBef>
                <a:spcPts val="0"/>
              </a:spcBef>
              <a:spcAft>
                <a:spcPts val="0"/>
              </a:spcAft>
              <a:buNone/>
            </a:pPr>
            <a:r>
              <a:rPr lang="en-IN" sz="1400" b="1" i="0" dirty="0">
                <a:solidFill>
                  <a:srgbClr val="002060"/>
                </a:solidFill>
                <a:effectLst/>
                <a:latin typeface="Nunito" pitchFamily="2" charset="0"/>
              </a:rPr>
              <a:t>Gradient Descent</a:t>
            </a:r>
            <a:r>
              <a:rPr lang="en-IN" sz="1400" b="0" i="0" dirty="0">
                <a:solidFill>
                  <a:srgbClr val="002060"/>
                </a:solidFill>
                <a:effectLst/>
                <a:latin typeface="Nunito" pitchFamily="2" charset="0"/>
              </a:rPr>
              <a:t>:</a:t>
            </a:r>
            <a:endParaRPr sz="1400" b="1" dirty="0">
              <a:solidFill>
                <a:srgbClr val="002060"/>
              </a:solidFill>
              <a:latin typeface="Nunito" pitchFamily="2" charset="0"/>
            </a:endParaRPr>
          </a:p>
        </p:txBody>
      </p:sp>
      <p:grpSp>
        <p:nvGrpSpPr>
          <p:cNvPr id="332" name="Google Shape;332;p16"/>
          <p:cNvGrpSpPr/>
          <p:nvPr/>
        </p:nvGrpSpPr>
        <p:grpSpPr>
          <a:xfrm>
            <a:off x="6874450" y="2938954"/>
            <a:ext cx="198900" cy="593656"/>
            <a:chOff x="5958946" y="2938958"/>
            <a:chExt cx="198900" cy="593656"/>
          </a:xfrm>
        </p:grpSpPr>
        <p:cxnSp>
          <p:nvCxnSpPr>
            <p:cNvPr id="333" name="Google Shape;333;p16"/>
            <p:cNvCxnSpPr/>
            <p:nvPr/>
          </p:nvCxnSpPr>
          <p:spPr>
            <a:xfrm rot="10800000">
              <a:off x="6058409" y="2938958"/>
              <a:ext cx="0" cy="554700"/>
            </a:xfrm>
            <a:prstGeom prst="straightConnector1">
              <a:avLst/>
            </a:prstGeom>
            <a:noFill/>
            <a:ln w="9525" cap="flat" cmpd="sng">
              <a:solidFill>
                <a:schemeClr val="dk2"/>
              </a:solidFill>
              <a:prstDash val="solid"/>
              <a:round/>
              <a:headEnd type="none" w="sm" len="sm"/>
              <a:tailEnd type="none" w="sm" len="sm"/>
            </a:ln>
          </p:spPr>
        </p:cxnSp>
        <p:sp>
          <p:nvSpPr>
            <p:cNvPr id="334" name="Google Shape;334;p16"/>
            <p:cNvSpPr/>
            <p:nvPr/>
          </p:nvSpPr>
          <p:spPr>
            <a:xfrm rot="10800000" flipH="1">
              <a:off x="5958946"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335" name="Google Shape;335;p16"/>
          <p:cNvSpPr txBox="1">
            <a:spLocks noGrp="1"/>
          </p:cNvSpPr>
          <p:nvPr>
            <p:ph type="body" idx="4294967295"/>
          </p:nvPr>
        </p:nvSpPr>
        <p:spPr>
          <a:xfrm>
            <a:off x="6308300" y="3614575"/>
            <a:ext cx="2701500" cy="13593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Clr>
                <a:schemeClr val="dk2"/>
              </a:buClr>
              <a:buSzPct val="110000"/>
              <a:buFont typeface="Arial"/>
              <a:buNone/>
            </a:pPr>
            <a:r>
              <a:rPr lang="en-US" sz="1100" b="0" i="0" dirty="0">
                <a:solidFill>
                  <a:srgbClr val="002060"/>
                </a:solidFill>
                <a:effectLst/>
                <a:latin typeface="Nunito" pitchFamily="2" charset="0"/>
              </a:rPr>
              <a:t>Gradient Descent optimization algorithms will be employed to efficiently train our machine learning models. By iteratively updating model parameters to minimize the loss function, we aim to find optimal solutions effectively.</a:t>
            </a:r>
            <a:endParaRPr sz="1000" dirty="0">
              <a:solidFill>
                <a:srgbClr val="002060"/>
              </a:solidFill>
              <a:latin typeface="Nunito" pitchFamily="2" charset="0"/>
            </a:endParaRPr>
          </a:p>
          <a:p>
            <a:pPr marL="0" lvl="0" indent="0" algn="just" rtl="0">
              <a:spcBef>
                <a:spcPts val="1200"/>
              </a:spcBef>
              <a:spcAft>
                <a:spcPts val="1200"/>
              </a:spcAft>
              <a:buNone/>
            </a:pPr>
            <a:endParaRPr sz="1000" dirty="0">
              <a:solidFill>
                <a:srgbClr val="002060"/>
              </a:solidFill>
              <a:latin typeface="Nunito"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0;p17" descr="Background pointer shape in timeline graphic">
            <a:extLst>
              <a:ext uri="{FF2B5EF4-FFF2-40B4-BE49-F238E27FC236}">
                <a16:creationId xmlns:a16="http://schemas.microsoft.com/office/drawing/2014/main" id="{B1E93CC3-B870-0423-5D4F-E0D2210447E9}"/>
              </a:ext>
            </a:extLst>
          </p:cNvPr>
          <p:cNvSpPr/>
          <p:nvPr/>
        </p:nvSpPr>
        <p:spPr>
          <a:xfrm>
            <a:off x="2276024" y="2061450"/>
            <a:ext cx="2151300" cy="745500"/>
          </a:xfrm>
          <a:prstGeom prst="homePlate">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r>
              <a:rPr lang="en-IN" sz="1600" b="1" i="0" dirty="0">
                <a:solidFill>
                  <a:srgbClr val="002060"/>
                </a:solidFill>
                <a:effectLst/>
                <a:latin typeface="Nunito" pitchFamily="2" charset="0"/>
              </a:rPr>
              <a:t>Decision Tree</a:t>
            </a:r>
            <a:r>
              <a:rPr lang="en-IN" sz="1600" b="0" i="0" dirty="0">
                <a:solidFill>
                  <a:srgbClr val="002060"/>
                </a:solidFill>
                <a:effectLst/>
                <a:latin typeface="Nunito" pitchFamily="2" charset="0"/>
              </a:rPr>
              <a:t>:</a:t>
            </a:r>
            <a:endParaRPr lang="en-IN" sz="1300" b="1" dirty="0">
              <a:solidFill>
                <a:srgbClr val="002060"/>
              </a:solidFill>
              <a:latin typeface="Nunito" pitchFamily="2" charset="0"/>
            </a:endParaRPr>
          </a:p>
        </p:txBody>
      </p:sp>
      <p:grpSp>
        <p:nvGrpSpPr>
          <p:cNvPr id="3" name="Google Shape;341;p17">
            <a:extLst>
              <a:ext uri="{FF2B5EF4-FFF2-40B4-BE49-F238E27FC236}">
                <a16:creationId xmlns:a16="http://schemas.microsoft.com/office/drawing/2014/main" id="{0C994549-0B1C-A64F-4C7B-F71B7EFB429E}"/>
              </a:ext>
            </a:extLst>
          </p:cNvPr>
          <p:cNvGrpSpPr/>
          <p:nvPr/>
        </p:nvGrpSpPr>
        <p:grpSpPr>
          <a:xfrm>
            <a:off x="3105975" y="1475919"/>
            <a:ext cx="198900" cy="593656"/>
            <a:chOff x="777447" y="1610215"/>
            <a:chExt cx="198900" cy="593656"/>
          </a:xfrm>
        </p:grpSpPr>
        <p:cxnSp>
          <p:nvCxnSpPr>
            <p:cNvPr id="4" name="Google Shape;342;p17">
              <a:extLst>
                <a:ext uri="{FF2B5EF4-FFF2-40B4-BE49-F238E27FC236}">
                  <a16:creationId xmlns:a16="http://schemas.microsoft.com/office/drawing/2014/main" id="{62D7547B-59C4-8C03-5E48-3E1B127C07C6}"/>
                </a:ext>
              </a:extLst>
            </p:cNvPr>
            <p:cNvCxnSpPr/>
            <p:nvPr/>
          </p:nvCxnSpPr>
          <p:spPr>
            <a:xfrm>
              <a:off x="876909" y="1649171"/>
              <a:ext cx="0" cy="554700"/>
            </a:xfrm>
            <a:prstGeom prst="straightConnector1">
              <a:avLst/>
            </a:prstGeom>
            <a:noFill/>
            <a:ln w="9525" cap="flat" cmpd="sng">
              <a:solidFill>
                <a:schemeClr val="dk2"/>
              </a:solidFill>
              <a:prstDash val="solid"/>
              <a:round/>
              <a:headEnd type="none" w="sm" len="sm"/>
              <a:tailEnd type="none" w="sm" len="sm"/>
            </a:ln>
          </p:spPr>
        </p:cxnSp>
        <p:sp>
          <p:nvSpPr>
            <p:cNvPr id="5" name="Google Shape;343;p17">
              <a:extLst>
                <a:ext uri="{FF2B5EF4-FFF2-40B4-BE49-F238E27FC236}">
                  <a16:creationId xmlns:a16="http://schemas.microsoft.com/office/drawing/2014/main" id="{A1CA7511-DB61-1747-9080-5E900351C9E6}"/>
                </a:ext>
              </a:extLst>
            </p:cNvPr>
            <p:cNvSpPr/>
            <p:nvPr/>
          </p:nvSpPr>
          <p:spPr>
            <a:xfrm>
              <a:off x="777447" y="1610215"/>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7" name="Google Shape;345;p17" descr="Background pointer shape in timeline graphic">
            <a:extLst>
              <a:ext uri="{FF2B5EF4-FFF2-40B4-BE49-F238E27FC236}">
                <a16:creationId xmlns:a16="http://schemas.microsoft.com/office/drawing/2014/main" id="{498C99CC-8F2D-360B-226B-F4E448DEFCA7}"/>
              </a:ext>
            </a:extLst>
          </p:cNvPr>
          <p:cNvSpPr/>
          <p:nvPr/>
        </p:nvSpPr>
        <p:spPr>
          <a:xfrm>
            <a:off x="4097099" y="2061450"/>
            <a:ext cx="2566800" cy="745500"/>
          </a:xfrm>
          <a:prstGeom prst="chevron">
            <a:avLst>
              <a:gd name="adj" fmla="val 50000"/>
            </a:avLst>
          </a:prstGeom>
          <a:solidFill>
            <a:schemeClr val="dk1"/>
          </a:solidFill>
          <a:ln w="9525" cap="flat" cmpd="sng">
            <a:solidFill>
              <a:schemeClr val="lt1"/>
            </a:solidFill>
            <a:prstDash val="solid"/>
            <a:round/>
            <a:headEnd type="none" w="sm" len="sm"/>
            <a:tailEnd type="none" w="sm" len="sm"/>
          </a:ln>
        </p:spPr>
        <p:txBody>
          <a:bodyPr spcFirstLastPara="1" wrap="square" lIns="121875" tIns="121875" rIns="121875" bIns="121875" anchor="ctr" anchorCtr="0">
            <a:noAutofit/>
          </a:bodyPr>
          <a:lstStyle/>
          <a:p>
            <a:pPr marL="0" lvl="0" indent="0" algn="l" rtl="0">
              <a:spcBef>
                <a:spcPts val="0"/>
              </a:spcBef>
              <a:spcAft>
                <a:spcPts val="0"/>
              </a:spcAft>
              <a:buNone/>
            </a:pPr>
            <a:endParaRPr>
              <a:latin typeface="Nunito" pitchFamily="2" charset="0"/>
            </a:endParaRPr>
          </a:p>
        </p:txBody>
      </p:sp>
      <p:grpSp>
        <p:nvGrpSpPr>
          <p:cNvPr id="8" name="Google Shape;346;p17">
            <a:extLst>
              <a:ext uri="{FF2B5EF4-FFF2-40B4-BE49-F238E27FC236}">
                <a16:creationId xmlns:a16="http://schemas.microsoft.com/office/drawing/2014/main" id="{2703BEBD-ABF6-61EC-2E9A-A60DD3E46358}"/>
              </a:ext>
            </a:extLst>
          </p:cNvPr>
          <p:cNvGrpSpPr/>
          <p:nvPr/>
        </p:nvGrpSpPr>
        <p:grpSpPr>
          <a:xfrm>
            <a:off x="5245279" y="2803970"/>
            <a:ext cx="198900" cy="593656"/>
            <a:chOff x="2223534" y="2938958"/>
            <a:chExt cx="198900" cy="593656"/>
          </a:xfrm>
        </p:grpSpPr>
        <p:cxnSp>
          <p:nvCxnSpPr>
            <p:cNvPr id="9" name="Google Shape;347;p17">
              <a:extLst>
                <a:ext uri="{FF2B5EF4-FFF2-40B4-BE49-F238E27FC236}">
                  <a16:creationId xmlns:a16="http://schemas.microsoft.com/office/drawing/2014/main" id="{624770BA-8F09-81AE-D3CA-F9C479960B18}"/>
                </a:ext>
              </a:extLst>
            </p:cNvPr>
            <p:cNvCxnSpPr/>
            <p:nvPr/>
          </p:nvCxnSpPr>
          <p:spPr>
            <a:xfrm rot="10800000">
              <a:off x="2322997" y="2938958"/>
              <a:ext cx="0" cy="554700"/>
            </a:xfrm>
            <a:prstGeom prst="straightConnector1">
              <a:avLst/>
            </a:prstGeom>
            <a:noFill/>
            <a:ln w="9525" cap="flat" cmpd="sng">
              <a:solidFill>
                <a:schemeClr val="dk2"/>
              </a:solidFill>
              <a:prstDash val="solid"/>
              <a:round/>
              <a:headEnd type="none" w="sm" len="sm"/>
              <a:tailEnd type="none" w="sm" len="sm"/>
            </a:ln>
          </p:spPr>
        </p:cxnSp>
        <p:sp>
          <p:nvSpPr>
            <p:cNvPr id="10" name="Google Shape;348;p17">
              <a:extLst>
                <a:ext uri="{FF2B5EF4-FFF2-40B4-BE49-F238E27FC236}">
                  <a16:creationId xmlns:a16="http://schemas.microsoft.com/office/drawing/2014/main" id="{8C98F7C2-8342-BC51-B42B-2FD05BB4300F}"/>
                </a:ext>
              </a:extLst>
            </p:cNvPr>
            <p:cNvSpPr/>
            <p:nvPr/>
          </p:nvSpPr>
          <p:spPr>
            <a:xfrm rot="10800000" flipH="1">
              <a:off x="2223534" y="3333714"/>
              <a:ext cx="198900" cy="19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pitchFamily="2" charset="0"/>
              </a:endParaRPr>
            </a:p>
          </p:txBody>
        </p:sp>
      </p:grpSp>
      <p:sp>
        <p:nvSpPr>
          <p:cNvPr id="11" name="Google Shape;349;p17">
            <a:extLst>
              <a:ext uri="{FF2B5EF4-FFF2-40B4-BE49-F238E27FC236}">
                <a16:creationId xmlns:a16="http://schemas.microsoft.com/office/drawing/2014/main" id="{F88A71F9-6C3E-F4E2-2F91-CEA8574A991F}"/>
              </a:ext>
            </a:extLst>
          </p:cNvPr>
          <p:cNvSpPr txBox="1">
            <a:spLocks/>
          </p:cNvSpPr>
          <p:nvPr/>
        </p:nvSpPr>
        <p:spPr>
          <a:xfrm>
            <a:off x="4572000" y="3397627"/>
            <a:ext cx="2566800" cy="1450606"/>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lgn="just">
              <a:buSzPct val="100000"/>
              <a:buFont typeface="Arial"/>
              <a:buNone/>
            </a:pPr>
            <a:r>
              <a:rPr lang="en-US" sz="1400" b="0" i="0" dirty="0" err="1">
                <a:solidFill>
                  <a:srgbClr val="002060"/>
                </a:solidFill>
                <a:effectLst/>
                <a:latin typeface="Nunito" pitchFamily="2" charset="0"/>
              </a:rPr>
              <a:t>XGBoost</a:t>
            </a:r>
            <a:r>
              <a:rPr lang="en-US" sz="1400" b="0" i="0" dirty="0">
                <a:solidFill>
                  <a:srgbClr val="002060"/>
                </a:solidFill>
                <a:effectLst/>
                <a:latin typeface="Nunito" pitchFamily="2" charset="0"/>
              </a:rPr>
              <a:t>, an efficient and scalable gradient boosting library, will be utilized to build powerful regression models. By optimizing model parameters and leveraging parallel computation, we aim to achieve state-of-the-art performance.</a:t>
            </a:r>
            <a:endParaRPr lang="en-US" sz="1100" dirty="0">
              <a:solidFill>
                <a:srgbClr val="002060"/>
              </a:solidFill>
              <a:latin typeface="Nunito" pitchFamily="2" charset="0"/>
            </a:endParaRPr>
          </a:p>
          <a:p>
            <a:pPr marL="0" indent="0" algn="just">
              <a:spcBef>
                <a:spcPts val="1200"/>
              </a:spcBef>
              <a:spcAft>
                <a:spcPts val="1200"/>
              </a:spcAft>
              <a:buFont typeface="Nunito"/>
              <a:buNone/>
            </a:pPr>
            <a:endParaRPr lang="en-US" sz="1100" dirty="0">
              <a:solidFill>
                <a:srgbClr val="002060"/>
              </a:solidFill>
              <a:latin typeface="Nunito" pitchFamily="2" charset="0"/>
            </a:endParaRPr>
          </a:p>
        </p:txBody>
      </p:sp>
      <p:sp>
        <p:nvSpPr>
          <p:cNvPr id="13" name="Google Shape;351;p17">
            <a:extLst>
              <a:ext uri="{FF2B5EF4-FFF2-40B4-BE49-F238E27FC236}">
                <a16:creationId xmlns:a16="http://schemas.microsoft.com/office/drawing/2014/main" id="{0C348FBA-23F0-5A62-6E6E-741A389E691E}"/>
              </a:ext>
            </a:extLst>
          </p:cNvPr>
          <p:cNvSpPr txBox="1">
            <a:spLocks/>
          </p:cNvSpPr>
          <p:nvPr/>
        </p:nvSpPr>
        <p:spPr>
          <a:xfrm>
            <a:off x="4572000" y="2203871"/>
            <a:ext cx="1565100" cy="4704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0" indent="0" algn="ctr">
              <a:lnSpc>
                <a:spcPct val="100000"/>
              </a:lnSpc>
              <a:buFont typeface="Nunito"/>
              <a:buNone/>
            </a:pPr>
            <a:r>
              <a:rPr lang="en-IN" sz="1600" b="1" i="0" dirty="0" err="1">
                <a:solidFill>
                  <a:srgbClr val="002060"/>
                </a:solidFill>
                <a:effectLst/>
                <a:latin typeface="Nunito" pitchFamily="2" charset="0"/>
              </a:rPr>
              <a:t>XGBoost</a:t>
            </a:r>
            <a:r>
              <a:rPr lang="en-IN" sz="1600" b="0" i="0" dirty="0">
                <a:solidFill>
                  <a:srgbClr val="002060"/>
                </a:solidFill>
                <a:effectLst/>
                <a:latin typeface="Nunito" pitchFamily="2" charset="0"/>
              </a:rPr>
              <a:t>:</a:t>
            </a:r>
            <a:endParaRPr lang="en-IN" sz="1200" b="1" dirty="0">
              <a:solidFill>
                <a:srgbClr val="002060"/>
              </a:solidFill>
              <a:latin typeface="Nunito" pitchFamily="2" charset="0"/>
            </a:endParaRPr>
          </a:p>
        </p:txBody>
      </p:sp>
      <p:sp>
        <p:nvSpPr>
          <p:cNvPr id="26" name="TextBox 25">
            <a:extLst>
              <a:ext uri="{FF2B5EF4-FFF2-40B4-BE49-F238E27FC236}">
                <a16:creationId xmlns:a16="http://schemas.microsoft.com/office/drawing/2014/main" id="{16BE9800-1CFE-CCCD-A736-A3E85A31E195}"/>
              </a:ext>
            </a:extLst>
          </p:cNvPr>
          <p:cNvSpPr txBox="1"/>
          <p:nvPr/>
        </p:nvSpPr>
        <p:spPr>
          <a:xfrm>
            <a:off x="1614488" y="369008"/>
            <a:ext cx="3171825" cy="1431161"/>
          </a:xfrm>
          <a:prstGeom prst="rect">
            <a:avLst/>
          </a:prstGeom>
          <a:noFill/>
        </p:spPr>
        <p:txBody>
          <a:bodyPr wrap="square">
            <a:spAutoFit/>
          </a:bodyPr>
          <a:lstStyle/>
          <a:p>
            <a:pPr marL="0" lvl="0" indent="0" algn="just" rtl="0">
              <a:spcBef>
                <a:spcPts val="0"/>
              </a:spcBef>
              <a:spcAft>
                <a:spcPts val="0"/>
              </a:spcAft>
              <a:buClr>
                <a:schemeClr val="dk2"/>
              </a:buClr>
              <a:buSzPct val="100000"/>
              <a:buFont typeface="Arial"/>
              <a:buNone/>
            </a:pPr>
            <a:r>
              <a:rPr lang="en-US" sz="1100" b="0" i="0" dirty="0">
                <a:solidFill>
                  <a:srgbClr val="002060"/>
                </a:solidFill>
                <a:effectLst/>
                <a:latin typeface="Nunito" pitchFamily="2" charset="0"/>
              </a:rPr>
              <a:t>Decision Tree algorithms will be investigated for their ability to capture complex non-linear relationships within the dataset. We will explore techniques such as pruning and ensemble methods to improve model performance and interpretability.</a:t>
            </a:r>
            <a:endParaRPr lang="en-US" sz="1100" dirty="0">
              <a:solidFill>
                <a:srgbClr val="002060"/>
              </a:solidFill>
              <a:latin typeface="Nunito" pitchFamily="2" charset="0"/>
            </a:endParaRPr>
          </a:p>
          <a:p>
            <a:pPr marL="0" lvl="0" indent="0" algn="just" rtl="0">
              <a:spcBef>
                <a:spcPts val="1200"/>
              </a:spcBef>
              <a:spcAft>
                <a:spcPts val="1200"/>
              </a:spcAft>
              <a:buNone/>
            </a:pPr>
            <a:endParaRPr lang="en-US" sz="1100" dirty="0">
              <a:solidFill>
                <a:srgbClr val="002060"/>
              </a:solidFill>
              <a:latin typeface="Nunito" pitchFamily="2" charset="0"/>
            </a:endParaRPr>
          </a:p>
        </p:txBody>
      </p:sp>
    </p:spTree>
    <p:extLst>
      <p:ext uri="{BB962C8B-B14F-4D97-AF65-F5344CB8AC3E}">
        <p14:creationId xmlns:p14="http://schemas.microsoft.com/office/powerpoint/2010/main" val="196351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8"/>
          <p:cNvSpPr txBox="1">
            <a:spLocks noGrp="1"/>
          </p:cNvSpPr>
          <p:nvPr>
            <p:ph type="title"/>
          </p:nvPr>
        </p:nvSpPr>
        <p:spPr>
          <a:xfrm>
            <a:off x="127127" y="279718"/>
            <a:ext cx="6288000"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Clr>
                <a:srgbClr val="000000"/>
              </a:buClr>
              <a:buSzPts val="523"/>
              <a:buFont typeface="Arial"/>
              <a:buNone/>
            </a:pPr>
            <a:r>
              <a:rPr lang="en" sz="2170" u="sng" dirty="0">
                <a:latin typeface="Nunito"/>
                <a:ea typeface="Nunito"/>
                <a:cs typeface="Nunito"/>
                <a:sym typeface="Nunito"/>
              </a:rPr>
              <a:t>Data Collection:</a:t>
            </a:r>
            <a:endParaRPr sz="3400" dirty="0"/>
          </a:p>
        </p:txBody>
      </p:sp>
      <p:sp>
        <p:nvSpPr>
          <p:cNvPr id="368" name="Google Shape;368;p18"/>
          <p:cNvSpPr txBox="1">
            <a:spLocks noGrp="1"/>
          </p:cNvSpPr>
          <p:nvPr>
            <p:ph type="body" idx="1"/>
          </p:nvPr>
        </p:nvSpPr>
        <p:spPr>
          <a:xfrm>
            <a:off x="6315074" y="0"/>
            <a:ext cx="2701799" cy="3157538"/>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1460" dirty="0"/>
          </a:p>
          <a:p>
            <a:pPr marL="457200" lvl="0" indent="-321310" algn="l" rtl="0">
              <a:lnSpc>
                <a:spcPct val="95000"/>
              </a:lnSpc>
              <a:spcBef>
                <a:spcPts val="1200"/>
              </a:spcBef>
              <a:spcAft>
                <a:spcPts val="0"/>
              </a:spcAft>
              <a:buSzPts val="1460"/>
              <a:buChar char="●"/>
            </a:pPr>
            <a:r>
              <a:rPr lang="en" sz="1460" dirty="0"/>
              <a:t>Data was collected from Kaggle</a:t>
            </a:r>
            <a:endParaRPr sz="1460" dirty="0"/>
          </a:p>
          <a:p>
            <a:pPr marL="457200" lvl="0" indent="-321310" algn="l" rtl="0">
              <a:lnSpc>
                <a:spcPct val="95000"/>
              </a:lnSpc>
              <a:spcBef>
                <a:spcPts val="0"/>
              </a:spcBef>
              <a:spcAft>
                <a:spcPts val="0"/>
              </a:spcAft>
              <a:buSzPts val="1460"/>
              <a:buChar char="●"/>
            </a:pPr>
            <a:r>
              <a:rPr lang="en" sz="1460" dirty="0"/>
              <a:t>Data is related to car sales from a website named </a:t>
            </a:r>
            <a:r>
              <a:rPr lang="en" sz="1460" u="sng" dirty="0"/>
              <a:t>Craigslist.org</a:t>
            </a:r>
            <a:endParaRPr sz="1460" u="sng" dirty="0"/>
          </a:p>
          <a:p>
            <a:pPr marL="0" lvl="0" indent="0" algn="l" rtl="0">
              <a:lnSpc>
                <a:spcPct val="95000"/>
              </a:lnSpc>
              <a:spcBef>
                <a:spcPts val="1200"/>
              </a:spcBef>
              <a:spcAft>
                <a:spcPts val="0"/>
              </a:spcAft>
              <a:buNone/>
            </a:pPr>
            <a:endParaRPr sz="1460" dirty="0"/>
          </a:p>
          <a:p>
            <a:pPr marL="457200" lvl="0" indent="-321310" algn="l" rtl="0">
              <a:lnSpc>
                <a:spcPct val="95000"/>
              </a:lnSpc>
              <a:spcBef>
                <a:spcPts val="1200"/>
              </a:spcBef>
              <a:spcAft>
                <a:spcPts val="0"/>
              </a:spcAft>
              <a:buSzPts val="1460"/>
              <a:buChar char="●"/>
            </a:pPr>
            <a:r>
              <a:rPr lang="en" sz="1460" dirty="0"/>
              <a:t>There are 50k records and 23 columns</a:t>
            </a:r>
            <a:endParaRPr sz="1460" dirty="0"/>
          </a:p>
          <a:p>
            <a:pPr marL="457200" lvl="0" indent="-321310" algn="l" rtl="0">
              <a:lnSpc>
                <a:spcPct val="95000"/>
              </a:lnSpc>
              <a:spcBef>
                <a:spcPts val="0"/>
              </a:spcBef>
              <a:spcAft>
                <a:spcPts val="0"/>
              </a:spcAft>
              <a:buSzPts val="1460"/>
              <a:buChar char="●"/>
            </a:pPr>
            <a:r>
              <a:rPr lang="en" sz="1460" dirty="0"/>
              <a:t>21 - Categorical Column</a:t>
            </a:r>
            <a:endParaRPr sz="1460" dirty="0"/>
          </a:p>
          <a:p>
            <a:pPr marL="457200" lvl="0" indent="-321310" algn="l" rtl="0">
              <a:lnSpc>
                <a:spcPct val="95000"/>
              </a:lnSpc>
              <a:spcBef>
                <a:spcPts val="0"/>
              </a:spcBef>
              <a:spcAft>
                <a:spcPts val="0"/>
              </a:spcAft>
              <a:buSzPts val="1460"/>
              <a:buChar char="●"/>
            </a:pPr>
            <a:r>
              <a:rPr lang="en" sz="1460" dirty="0"/>
              <a:t>2 - Numeric Columns</a:t>
            </a:r>
            <a:endParaRPr sz="1460" dirty="0"/>
          </a:p>
        </p:txBody>
      </p:sp>
      <p:pic>
        <p:nvPicPr>
          <p:cNvPr id="369" name="Google Shape;369;p18"/>
          <p:cNvPicPr preferRelativeResize="0"/>
          <p:nvPr/>
        </p:nvPicPr>
        <p:blipFill>
          <a:blip r:embed="rId3">
            <a:alphaModFix/>
          </a:blip>
          <a:stretch>
            <a:fillRect/>
          </a:stretch>
        </p:blipFill>
        <p:spPr>
          <a:xfrm>
            <a:off x="184277" y="963644"/>
            <a:ext cx="5862074" cy="3656800"/>
          </a:xfrm>
          <a:prstGeom prst="rect">
            <a:avLst/>
          </a:prstGeom>
          <a:noFill/>
          <a:ln>
            <a:noFill/>
          </a:ln>
        </p:spPr>
      </p:pic>
      <p:pic>
        <p:nvPicPr>
          <p:cNvPr id="3" name="Picture 2">
            <a:extLst>
              <a:ext uri="{FF2B5EF4-FFF2-40B4-BE49-F238E27FC236}">
                <a16:creationId xmlns:a16="http://schemas.microsoft.com/office/drawing/2014/main" id="{1D7862B1-1ECA-0F73-DEDB-ACE614307BFA}"/>
              </a:ext>
            </a:extLst>
          </p:cNvPr>
          <p:cNvPicPr>
            <a:picLocks noChangeAspect="1"/>
          </p:cNvPicPr>
          <p:nvPr/>
        </p:nvPicPr>
        <p:blipFill>
          <a:blip r:embed="rId4"/>
          <a:stretch>
            <a:fillRect/>
          </a:stretch>
        </p:blipFill>
        <p:spPr>
          <a:xfrm>
            <a:off x="5943601" y="3307556"/>
            <a:ext cx="3200400" cy="15842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1245925" y="672625"/>
            <a:ext cx="7633756"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070" u="sng" dirty="0">
                <a:latin typeface="Nunito"/>
                <a:ea typeface="Nunito"/>
                <a:cs typeface="Nunito"/>
                <a:sym typeface="Nunito"/>
              </a:rPr>
              <a:t>Data Cleaning :</a:t>
            </a:r>
            <a:endParaRPr sz="3900" dirty="0"/>
          </a:p>
        </p:txBody>
      </p:sp>
      <p:sp>
        <p:nvSpPr>
          <p:cNvPr id="375" name="Google Shape;375;p19"/>
          <p:cNvSpPr txBox="1">
            <a:spLocks noGrp="1"/>
          </p:cNvSpPr>
          <p:nvPr>
            <p:ph type="body" idx="1"/>
          </p:nvPr>
        </p:nvSpPr>
        <p:spPr>
          <a:xfrm>
            <a:off x="6927275" y="1537750"/>
            <a:ext cx="2216700" cy="3289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endParaRPr sz="460" dirty="0"/>
          </a:p>
          <a:p>
            <a:pPr marL="0" lvl="0" indent="0" algn="l" rtl="0">
              <a:lnSpc>
                <a:spcPct val="95000"/>
              </a:lnSpc>
              <a:spcBef>
                <a:spcPts val="1200"/>
              </a:spcBef>
              <a:spcAft>
                <a:spcPts val="0"/>
              </a:spcAft>
              <a:buNone/>
            </a:pPr>
            <a:r>
              <a:rPr lang="en" sz="1460" dirty="0"/>
              <a:t>1. Find </a:t>
            </a:r>
            <a:r>
              <a:rPr lang="en" sz="1460" b="1" dirty="0"/>
              <a:t>unique values in each category</a:t>
            </a:r>
            <a:r>
              <a:rPr lang="en" sz="1460" dirty="0"/>
              <a:t> and correct misspelled or incorrect sub-categories</a:t>
            </a:r>
            <a:endParaRPr sz="1460" dirty="0"/>
          </a:p>
          <a:p>
            <a:pPr marL="0" lvl="0" indent="0" algn="l" rtl="0">
              <a:lnSpc>
                <a:spcPct val="95000"/>
              </a:lnSpc>
              <a:spcBef>
                <a:spcPts val="1200"/>
              </a:spcBef>
              <a:spcAft>
                <a:spcPts val="0"/>
              </a:spcAft>
              <a:buNone/>
            </a:pPr>
            <a:r>
              <a:rPr lang="en" sz="1460" dirty="0"/>
              <a:t>2. </a:t>
            </a:r>
            <a:r>
              <a:rPr lang="en" sz="1460" b="1" dirty="0"/>
              <a:t>Drop columns </a:t>
            </a:r>
            <a:r>
              <a:rPr lang="en" sz="1460" dirty="0"/>
              <a:t>which does </a:t>
            </a:r>
            <a:r>
              <a:rPr lang="en" sz="1460" b="1" dirty="0"/>
              <a:t>not hold significance </a:t>
            </a:r>
            <a:r>
              <a:rPr lang="en" sz="1460" dirty="0"/>
              <a:t>to the target variable</a:t>
            </a:r>
            <a:endParaRPr sz="1460" dirty="0"/>
          </a:p>
          <a:p>
            <a:pPr marL="0" lvl="0" indent="0" algn="l" rtl="0">
              <a:lnSpc>
                <a:spcPct val="95000"/>
              </a:lnSpc>
              <a:spcBef>
                <a:spcPts val="1200"/>
              </a:spcBef>
              <a:spcAft>
                <a:spcPts val="0"/>
              </a:spcAft>
              <a:buNone/>
            </a:pPr>
            <a:endParaRPr sz="260" dirty="0"/>
          </a:p>
          <a:p>
            <a:pPr marL="0" lvl="0" indent="0" algn="l" rtl="0">
              <a:lnSpc>
                <a:spcPct val="95000"/>
              </a:lnSpc>
              <a:spcBef>
                <a:spcPts val="1200"/>
              </a:spcBef>
              <a:spcAft>
                <a:spcPts val="1200"/>
              </a:spcAft>
              <a:buNone/>
            </a:pPr>
            <a:r>
              <a:rPr lang="en" sz="1460" b="1" u="sng" dirty="0"/>
              <a:t>Result:</a:t>
            </a:r>
            <a:r>
              <a:rPr lang="en" sz="1460" dirty="0"/>
              <a:t> Number of Columns </a:t>
            </a:r>
            <a:r>
              <a:rPr lang="en" sz="1460" b="1" dirty="0"/>
              <a:t>23 -&gt; 19</a:t>
            </a:r>
            <a:endParaRPr sz="1460" b="1" dirty="0"/>
          </a:p>
        </p:txBody>
      </p:sp>
      <p:pic>
        <p:nvPicPr>
          <p:cNvPr id="376" name="Google Shape;376;p19"/>
          <p:cNvPicPr preferRelativeResize="0"/>
          <p:nvPr/>
        </p:nvPicPr>
        <p:blipFill>
          <a:blip r:embed="rId3">
            <a:alphaModFix/>
          </a:blip>
          <a:stretch>
            <a:fillRect/>
          </a:stretch>
        </p:blipFill>
        <p:spPr>
          <a:xfrm>
            <a:off x="152400" y="1423225"/>
            <a:ext cx="6594600" cy="340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0"/>
          <p:cNvSpPr txBox="1">
            <a:spLocks noGrp="1"/>
          </p:cNvSpPr>
          <p:nvPr>
            <p:ph type="title"/>
          </p:nvPr>
        </p:nvSpPr>
        <p:spPr>
          <a:xfrm>
            <a:off x="1245925" y="672625"/>
            <a:ext cx="5440625" cy="598200"/>
          </a:xfrm>
          <a:prstGeom prst="rect">
            <a:avLst/>
          </a:prstGeom>
        </p:spPr>
        <p:txBody>
          <a:bodyPr spcFirstLastPara="1" wrap="square" lIns="91425" tIns="91425" rIns="91425" bIns="91425" anchor="t" anchorCtr="0">
            <a:normAutofit fontScale="90000"/>
          </a:bodyPr>
          <a:lstStyle/>
          <a:p>
            <a:pPr marL="0" lvl="0" indent="0" algn="l" rtl="0">
              <a:lnSpc>
                <a:spcPct val="95000"/>
              </a:lnSpc>
              <a:spcBef>
                <a:spcPts val="0"/>
              </a:spcBef>
              <a:spcAft>
                <a:spcPts val="1200"/>
              </a:spcAft>
              <a:buNone/>
            </a:pPr>
            <a:r>
              <a:rPr lang="en" sz="2070" u="sng" dirty="0">
                <a:latin typeface="Nunito"/>
                <a:ea typeface="Nunito"/>
                <a:cs typeface="Nunito"/>
                <a:sym typeface="Nunito"/>
              </a:rPr>
              <a:t>Data Cleaning (Null Value Treatment):</a:t>
            </a:r>
            <a:endParaRPr sz="3900" dirty="0"/>
          </a:p>
        </p:txBody>
      </p:sp>
      <p:sp>
        <p:nvSpPr>
          <p:cNvPr id="382" name="Google Shape;382;p20"/>
          <p:cNvSpPr txBox="1">
            <a:spLocks noGrp="1"/>
          </p:cNvSpPr>
          <p:nvPr>
            <p:ph type="body" idx="1"/>
          </p:nvPr>
        </p:nvSpPr>
        <p:spPr>
          <a:xfrm>
            <a:off x="6475448" y="1372363"/>
            <a:ext cx="2619600" cy="3669600"/>
          </a:xfrm>
          <a:prstGeom prst="rect">
            <a:avLst/>
          </a:prstGeom>
          <a:ln>
            <a:solidFill>
              <a:schemeClr val="bg2"/>
            </a:solidFill>
          </a:ln>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160" dirty="0"/>
              <a:t>1. Identify null values in each column</a:t>
            </a:r>
            <a:endParaRPr sz="1160" dirty="0"/>
          </a:p>
          <a:p>
            <a:pPr marL="0" lvl="0" indent="0" algn="l" rtl="0">
              <a:lnSpc>
                <a:spcPct val="95000"/>
              </a:lnSpc>
              <a:spcBef>
                <a:spcPts val="1200"/>
              </a:spcBef>
              <a:spcAft>
                <a:spcPts val="0"/>
              </a:spcAft>
              <a:buNone/>
            </a:pPr>
            <a:r>
              <a:rPr lang="en" sz="1160" dirty="0"/>
              <a:t>2. Drop columns if null values are more than 70% (Because such columns induces more bias into the data)</a:t>
            </a:r>
            <a:endParaRPr sz="1160" dirty="0"/>
          </a:p>
          <a:p>
            <a:pPr marL="0" lvl="0" indent="0" algn="l" rtl="0">
              <a:lnSpc>
                <a:spcPct val="95000"/>
              </a:lnSpc>
              <a:spcBef>
                <a:spcPts val="1200"/>
              </a:spcBef>
              <a:spcAft>
                <a:spcPts val="0"/>
              </a:spcAft>
              <a:buNone/>
            </a:pPr>
            <a:r>
              <a:rPr lang="en" sz="1160" dirty="0"/>
              <a:t>3. Drop records having more than 5 null values</a:t>
            </a:r>
            <a:endParaRPr sz="1160" dirty="0"/>
          </a:p>
          <a:p>
            <a:pPr marL="0" lvl="0" indent="0" algn="l" rtl="0">
              <a:lnSpc>
                <a:spcPct val="95000"/>
              </a:lnSpc>
              <a:spcBef>
                <a:spcPts val="1200"/>
              </a:spcBef>
              <a:spcAft>
                <a:spcPts val="0"/>
              </a:spcAft>
              <a:buNone/>
            </a:pPr>
            <a:r>
              <a:rPr lang="en" sz="1160" dirty="0"/>
              <a:t>4. Impute int columns using KNN imputer</a:t>
            </a:r>
            <a:endParaRPr sz="1160" dirty="0"/>
          </a:p>
          <a:p>
            <a:pPr marL="0" lvl="0" indent="0" algn="l" rtl="0">
              <a:lnSpc>
                <a:spcPct val="95000"/>
              </a:lnSpc>
              <a:spcBef>
                <a:spcPts val="1200"/>
              </a:spcBef>
              <a:spcAft>
                <a:spcPts val="0"/>
              </a:spcAft>
              <a:buNone/>
            </a:pPr>
            <a:r>
              <a:rPr lang="en" sz="1160" dirty="0"/>
              <a:t>5. Categorical columns are imputed with bfill to reduce bias</a:t>
            </a:r>
            <a:endParaRPr sz="1160" dirty="0"/>
          </a:p>
          <a:p>
            <a:pPr marL="0" lvl="0" indent="0" algn="l" rtl="0">
              <a:lnSpc>
                <a:spcPct val="95000"/>
              </a:lnSpc>
              <a:spcBef>
                <a:spcPts val="1200"/>
              </a:spcBef>
              <a:spcAft>
                <a:spcPts val="0"/>
              </a:spcAft>
              <a:buNone/>
            </a:pPr>
            <a:endParaRPr sz="260" dirty="0"/>
          </a:p>
          <a:p>
            <a:pPr marL="0" lvl="0" indent="0" algn="l" rtl="0">
              <a:lnSpc>
                <a:spcPct val="100000"/>
              </a:lnSpc>
              <a:spcBef>
                <a:spcPts val="300"/>
              </a:spcBef>
              <a:spcAft>
                <a:spcPts val="300"/>
              </a:spcAft>
              <a:buNone/>
            </a:pPr>
            <a:r>
              <a:rPr lang="en" sz="1460" b="1" u="sng" dirty="0"/>
              <a:t>Result:</a:t>
            </a:r>
            <a:r>
              <a:rPr lang="en" sz="1460" dirty="0"/>
              <a:t> </a:t>
            </a:r>
          </a:p>
          <a:p>
            <a:pPr marL="0" lvl="0" indent="0" algn="l" rtl="0">
              <a:lnSpc>
                <a:spcPct val="100000"/>
              </a:lnSpc>
              <a:spcBef>
                <a:spcPts val="300"/>
              </a:spcBef>
              <a:spcAft>
                <a:spcPts val="300"/>
              </a:spcAft>
              <a:buNone/>
            </a:pPr>
            <a:r>
              <a:rPr lang="en" sz="1100" dirty="0"/>
              <a:t>Number of Columns </a:t>
            </a:r>
            <a:r>
              <a:rPr lang="en" sz="1100" b="1" dirty="0"/>
              <a:t>19 </a:t>
            </a:r>
            <a:r>
              <a:rPr lang="en" sz="1100" b="1" dirty="0">
                <a:sym typeface="Wingdings" panose="05000000000000000000" pitchFamily="2" charset="2"/>
              </a:rPr>
              <a:t></a:t>
            </a:r>
            <a:r>
              <a:rPr lang="en" sz="1100" b="1" dirty="0"/>
              <a:t> 18</a:t>
            </a:r>
          </a:p>
          <a:p>
            <a:pPr marL="0" lvl="0" indent="0" algn="l" rtl="0">
              <a:lnSpc>
                <a:spcPct val="100000"/>
              </a:lnSpc>
              <a:spcBef>
                <a:spcPts val="300"/>
              </a:spcBef>
              <a:spcAft>
                <a:spcPts val="300"/>
              </a:spcAft>
              <a:buNone/>
            </a:pPr>
            <a:r>
              <a:rPr lang="en" sz="1100" dirty="0"/>
              <a:t>Number of Records </a:t>
            </a:r>
            <a:r>
              <a:rPr lang="en" sz="1100" b="1" dirty="0"/>
              <a:t>50K </a:t>
            </a:r>
            <a:r>
              <a:rPr lang="en" sz="1100" b="1" dirty="0">
                <a:sym typeface="Wingdings" panose="05000000000000000000" pitchFamily="2" charset="2"/>
              </a:rPr>
              <a:t></a:t>
            </a:r>
            <a:r>
              <a:rPr lang="en" sz="1100" b="1" dirty="0"/>
              <a:t> 49,345</a:t>
            </a:r>
            <a:endParaRPr sz="1460" b="1" dirty="0"/>
          </a:p>
        </p:txBody>
      </p:sp>
      <p:pic>
        <p:nvPicPr>
          <p:cNvPr id="383" name="Google Shape;383;p20"/>
          <p:cNvPicPr preferRelativeResize="0"/>
          <p:nvPr/>
        </p:nvPicPr>
        <p:blipFill>
          <a:blip r:embed="rId3">
            <a:alphaModFix/>
          </a:blip>
          <a:stretch>
            <a:fillRect/>
          </a:stretch>
        </p:blipFill>
        <p:spPr>
          <a:xfrm>
            <a:off x="152400" y="1423225"/>
            <a:ext cx="2350926" cy="3567876"/>
          </a:xfrm>
          <a:prstGeom prst="rect">
            <a:avLst/>
          </a:prstGeom>
          <a:solidFill>
            <a:srgbClr val="FFFFFF">
              <a:shade val="85000"/>
            </a:srgbClr>
          </a:solidFill>
          <a:ln w="9525" cap="sq">
            <a:solidFill>
              <a:schemeClr val="bg2"/>
            </a:solidFill>
            <a:miter lim="800000"/>
          </a:ln>
          <a:effectLst/>
          <a:scene3d>
            <a:camera prst="orthographicFront"/>
            <a:lightRig rig="twoPt" dir="t">
              <a:rot lat="0" lon="0" rev="7200000"/>
            </a:lightRig>
          </a:scene3d>
          <a:sp3d>
            <a:bevelT w="25400" h="19050"/>
            <a:contourClr>
              <a:srgbClr val="FFFFFF"/>
            </a:contourClr>
          </a:sp3d>
        </p:spPr>
      </p:pic>
      <p:pic>
        <p:nvPicPr>
          <p:cNvPr id="384" name="Google Shape;384;p20"/>
          <p:cNvPicPr preferRelativeResize="0"/>
          <p:nvPr/>
        </p:nvPicPr>
        <p:blipFill>
          <a:blip r:embed="rId4">
            <a:alphaModFix/>
          </a:blip>
          <a:stretch>
            <a:fillRect/>
          </a:stretch>
        </p:blipFill>
        <p:spPr>
          <a:xfrm>
            <a:off x="2645125" y="1423225"/>
            <a:ext cx="3688524" cy="3567876"/>
          </a:xfrm>
          <a:prstGeom prst="rect">
            <a:avLst/>
          </a:prstGeom>
          <a:solidFill>
            <a:srgbClr val="FFFFFF">
              <a:shade val="85000"/>
            </a:srgbClr>
          </a:solidFill>
          <a:ln w="9525" cap="sq">
            <a:solidFill>
              <a:schemeClr val="bg2"/>
            </a:solidFill>
            <a:miter lim="800000"/>
          </a:ln>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2210</Words>
  <Application>Microsoft Office PowerPoint</Application>
  <PresentationFormat>On-screen Show (16:9)</PresentationFormat>
  <Paragraphs>243</Paragraphs>
  <Slides>30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Nunito</vt:lpstr>
      <vt:lpstr>Arial</vt:lpstr>
      <vt:lpstr>Maven Pro</vt:lpstr>
      <vt:lpstr>Lato</vt:lpstr>
      <vt:lpstr>Comic Sans MS</vt:lpstr>
      <vt:lpstr>Wingdings</vt:lpstr>
      <vt:lpstr>Momentum</vt:lpstr>
      <vt:lpstr>Capstone project interim report - Group 2</vt:lpstr>
      <vt:lpstr>Introduction to the Data set and Business objective :</vt:lpstr>
      <vt:lpstr>PowerPoint Presentation</vt:lpstr>
      <vt:lpstr>PowerPoint Presentation</vt:lpstr>
      <vt:lpstr>PowerPoint Presentation</vt:lpstr>
      <vt:lpstr>PowerPoint Presentation</vt:lpstr>
      <vt:lpstr>Data Collection:</vt:lpstr>
      <vt:lpstr>Data Cleaning :</vt:lpstr>
      <vt:lpstr>Data Cleaning (Null Value Treatment):</vt:lpstr>
      <vt:lpstr>Data Cleaning (Outlier Treatment) :</vt:lpstr>
      <vt:lpstr>Exploratory Data Analysis (EDA) (UniVariate – Numeric):</vt:lpstr>
      <vt:lpstr>Exploratory Data Analysis (EDA) (UniVariate – Categorical):</vt:lpstr>
      <vt:lpstr>Exploratory Data Analysis (EDA) (UniVariate – Categorical):</vt:lpstr>
      <vt:lpstr>Exploratory Data Analysis (EDA) (UniVariate – Categorical):</vt:lpstr>
      <vt:lpstr>Exploratory Data Analysis (EDA) (BiVariate – Categorical):</vt:lpstr>
      <vt:lpstr>Exploratory Data Analysis (EDA) (BiVariate – Numerical):</vt:lpstr>
      <vt:lpstr>Exploratory Data Analysis (EDA) (Encoding):</vt:lpstr>
      <vt:lpstr>PowerPoint Presentation</vt:lpstr>
      <vt:lpstr>PowerPoint Presentation</vt:lpstr>
      <vt:lpstr>Metric Value Movement Across Models</vt:lpstr>
      <vt:lpstr>Encoding</vt:lpstr>
      <vt:lpstr>PowerPoint Presentation</vt:lpstr>
      <vt:lpstr>Basic Model Build: (after removing all outliers)</vt:lpstr>
      <vt:lpstr>PowerPoint Presentation</vt:lpstr>
      <vt:lpstr>PowerPoint Presentation</vt:lpstr>
      <vt:lpstr>PowerPoint Presentation</vt:lpstr>
      <vt:lpstr>PowerPoint Presentation</vt:lpstr>
      <vt:lpstr>PowerPoint Presentation</vt:lpstr>
      <vt:lpstr>Over View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interim report - Group 2</dc:title>
  <dc:creator>new</dc:creator>
  <cp:lastModifiedBy>sravani bogadi</cp:lastModifiedBy>
  <cp:revision>25</cp:revision>
  <dcterms:modified xsi:type="dcterms:W3CDTF">2024-05-05T13:40:41Z</dcterms:modified>
</cp:coreProperties>
</file>