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73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IN"/>
          </a:p>
        </p:txBody>
      </p:sp>
      <p:sp>
        <p:nvSpPr>
          <p:cNvPr id="104859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p>
            <a:r>
              <a:rPr dirty="0" lang="en-US"/>
              <a:t> </a:t>
            </a:r>
          </a:p>
        </p:txBody>
      </p:sp>
      <p:sp>
        <p:nvSpPr>
          <p:cNvPr id="1048614"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9" name=""/>
        <p:cNvGrpSpPr/>
        <p:nvPr/>
      </p:nvGrpSpPr>
      <p:grpSpPr>
        <a:xfrm>
          <a:off x="0" y="0"/>
          <a:ext cx="0" cy="0"/>
          <a:chOff x="0" y="0"/>
          <a:chExt cx="0" cy="0"/>
        </a:xfrm>
      </p:grpSpPr>
      <p:grpSp>
        <p:nvGrpSpPr>
          <p:cNvPr id="60" name="Group 6"/>
          <p:cNvGrpSpPr/>
          <p:nvPr/>
        </p:nvGrpSpPr>
        <p:grpSpPr>
          <a:xfrm>
            <a:off x="-16934" y="0"/>
            <a:ext cx="12231160" cy="6856214"/>
            <a:chOff x="-16934" y="0"/>
            <a:chExt cx="12231160" cy="6856214"/>
          </a:xfrm>
        </p:grpSpPr>
        <p:pic>
          <p:nvPicPr>
            <p:cNvPr id="2097162"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3"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63"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64"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654"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655"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56" name="Date Placeholder 3"/>
          <p:cNvSpPr>
            <a:spLocks noGrp="1"/>
          </p:cNvSpPr>
          <p:nvPr>
            <p:ph type="dt" sz="half" idx="10"/>
          </p:nvPr>
        </p:nvSpPr>
        <p:spPr>
          <a:xfrm>
            <a:off x="7983232" y="5037663"/>
            <a:ext cx="897467" cy="279400"/>
          </a:xfrm>
        </p:spPr>
        <p:txBody>
          <a:bodyPr/>
          <a:p>
            <a:fld id="{B61BEF0D-F0BB-DE4B-95CE-6DB70DBA9567}" type="datetimeFigureOut">
              <a:rPr dirty="0" lang="en-US"/>
              <a:t>8/31/2024</a:t>
            </a:fld>
            <a:endParaRPr dirty="0" lang="en-US"/>
          </a:p>
        </p:txBody>
      </p:sp>
      <p:sp>
        <p:nvSpPr>
          <p:cNvPr id="1048657" name="Footer Placeholder 4"/>
          <p:cNvSpPr>
            <a:spLocks noGrp="1"/>
          </p:cNvSpPr>
          <p:nvPr>
            <p:ph type="ftr" sz="quarter" idx="11"/>
          </p:nvPr>
        </p:nvSpPr>
        <p:spPr>
          <a:xfrm>
            <a:off x="2692397" y="5037663"/>
            <a:ext cx="5214635" cy="279400"/>
          </a:xfrm>
        </p:spPr>
        <p:txBody>
          <a:bodyPr/>
          <a:p>
            <a:endParaRPr dirty="0" lang="en-US"/>
          </a:p>
        </p:txBody>
      </p:sp>
      <p:sp>
        <p:nvSpPr>
          <p:cNvPr id="1048658"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30"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8" name=""/>
        <p:cNvGrpSpPr/>
        <p:nvPr/>
      </p:nvGrpSpPr>
      <p:grpSpPr>
        <a:xfrm>
          <a:off x="0" y="0"/>
          <a:ext cx="0" cy="0"/>
          <a:chOff x="0" y="0"/>
          <a:chExt cx="0" cy="0"/>
        </a:xfrm>
      </p:grpSpPr>
      <p:sp>
        <p:nvSpPr>
          <p:cNvPr id="1048701"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702"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3"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p>
            <a:fld id="{B61BEF0D-F0BB-DE4B-95CE-6DB70DBA9567}" type="datetimeFigureOut">
              <a:rPr dirty="0" lang="en-US"/>
              <a:t>8/31/2024</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64"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65"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6"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7" name=""/>
        <p:cNvGrpSpPr/>
        <p:nvPr/>
      </p:nvGrpSpPr>
      <p:grpSpPr>
        <a:xfrm>
          <a:off x="0" y="0"/>
          <a:ext cx="0" cy="0"/>
          <a:chOff x="0" y="0"/>
          <a:chExt cx="0" cy="0"/>
        </a:xfrm>
      </p:grpSpPr>
      <p:sp>
        <p:nvSpPr>
          <p:cNvPr id="1048693"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4"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9"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00"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59"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60"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0" name=""/>
        <p:cNvGrpSpPr/>
        <p:nvPr/>
      </p:nvGrpSpPr>
      <p:grpSpPr>
        <a:xfrm>
          <a:off x="0" y="0"/>
          <a:ext cx="0" cy="0"/>
          <a:chOff x="0" y="0"/>
          <a:chExt cx="0" cy="0"/>
        </a:xfrm>
      </p:grpSpPr>
      <p:sp>
        <p:nvSpPr>
          <p:cNvPr id="1048713"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14"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717" name="Footer Placeholder 4"/>
          <p:cNvSpPr>
            <a:spLocks noGrp="1"/>
          </p:cNvSpPr>
          <p:nvPr>
            <p:ph type="ftr" sz="quarter" idx="11"/>
          </p:nvPr>
        </p:nvSpPr>
        <p:spPr/>
        <p:txBody>
          <a:bodyPr/>
          <a:p>
            <a:endParaRPr dirty="0" lang="en-US"/>
          </a:p>
        </p:txBody>
      </p:sp>
      <p:sp>
        <p:nvSpPr>
          <p:cNvPr id="104871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719"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20"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3" name=""/>
        <p:cNvGrpSpPr/>
        <p:nvPr/>
      </p:nvGrpSpPr>
      <p:grpSpPr>
        <a:xfrm>
          <a:off x="0" y="0"/>
          <a:ext cx="0" cy="0"/>
          <a:chOff x="0" y="0"/>
          <a:chExt cx="0" cy="0"/>
        </a:xfrm>
      </p:grpSpPr>
      <p:sp>
        <p:nvSpPr>
          <p:cNvPr id="1048669"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70"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727" name="Title 1"/>
          <p:cNvSpPr>
            <a:spLocks noGrp="1"/>
          </p:cNvSpPr>
          <p:nvPr>
            <p:ph type="title"/>
          </p:nvPr>
        </p:nvSpPr>
        <p:spPr/>
        <p:txBody>
          <a:bodyPr/>
          <a:lstStyle>
            <a:lvl1pPr algn="ctr"/>
          </a:lstStyle>
          <a:p>
            <a:r>
              <a:rPr lang="en-US"/>
              <a:t>Click to edit Master title style</a:t>
            </a:r>
            <a:endParaRPr dirty="0" lang="en-US"/>
          </a:p>
        </p:txBody>
      </p:sp>
      <p:sp>
        <p:nvSpPr>
          <p:cNvPr id="104872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730" name="Footer Placeholder 4"/>
          <p:cNvSpPr>
            <a:spLocks noGrp="1"/>
          </p:cNvSpPr>
          <p:nvPr>
            <p:ph type="ftr" sz="quarter" idx="11"/>
          </p:nvPr>
        </p:nvSpPr>
        <p:spPr/>
        <p:txBody>
          <a:bodyPr/>
          <a:p>
            <a:endParaRPr dirty="0" lang="en-US"/>
          </a:p>
        </p:txBody>
      </p:sp>
      <p:sp>
        <p:nvSpPr>
          <p:cNvPr id="104873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688"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89"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91" name="Footer Placeholder 4"/>
          <p:cNvSpPr>
            <a:spLocks noGrp="1"/>
          </p:cNvSpPr>
          <p:nvPr>
            <p:ph type="ftr" sz="quarter" idx="11"/>
          </p:nvPr>
        </p:nvSpPr>
        <p:spPr/>
        <p:txBody>
          <a:bodyPr/>
          <a:p>
            <a:endParaRPr dirty="0" lang="en-US"/>
          </a:p>
        </p:txBody>
      </p:sp>
      <p:sp>
        <p:nvSpPr>
          <p:cNvPr id="1048692"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2" name=""/>
        <p:cNvGrpSpPr/>
        <p:nvPr/>
      </p:nvGrpSpPr>
      <p:grpSpPr>
        <a:xfrm>
          <a:off x="0" y="0"/>
          <a:ext cx="0" cy="0"/>
          <a:chOff x="0" y="0"/>
          <a:chExt cx="0" cy="0"/>
        </a:xfrm>
      </p:grpSpPr>
      <p:sp>
        <p:nvSpPr>
          <p:cNvPr id="104858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00" name="Title 1"/>
          <p:cNvSpPr>
            <a:spLocks noGrp="1"/>
          </p:cNvSpPr>
          <p:nvPr>
            <p:ph type="title"/>
          </p:nvPr>
        </p:nvSpPr>
        <p:spPr/>
        <p:txBody>
          <a:bodyPr/>
          <a:p>
            <a:r>
              <a:rPr lang="en-US"/>
              <a:t>Click to edit Master title style</a:t>
            </a:r>
            <a:endParaRPr dirty="0" lang="en-US"/>
          </a:p>
        </p:txBody>
      </p:sp>
      <p:sp>
        <p:nvSpPr>
          <p:cNvPr id="104860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2" name="Date Placeholder 3"/>
          <p:cNvSpPr>
            <a:spLocks noGrp="1"/>
          </p:cNvSpPr>
          <p:nvPr>
            <p:ph type="dt" sz="half" idx="10"/>
          </p:nvPr>
        </p:nvSpPr>
        <p:spPr/>
        <p:txBody>
          <a:bodyPr/>
          <a:p>
            <a:fld id="{52647F38-B617-4D2F-AE0A-013F0C4D2C57}" type="datetimeFigureOut">
              <a:rPr dirty="0" lang="en-US"/>
              <a:t>8/31/2024</a:t>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675"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76"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7"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707" name="Title 1"/>
          <p:cNvSpPr>
            <a:spLocks noGrp="1"/>
          </p:cNvSpPr>
          <p:nvPr>
            <p:ph type="title"/>
          </p:nvPr>
        </p:nvSpPr>
        <p:spPr/>
        <p:txBody>
          <a:bodyPr/>
          <a:p>
            <a:r>
              <a:rPr lang="en-US"/>
              <a:t>Click to edit Master title style</a:t>
            </a:r>
            <a:endParaRPr dirty="0" lang="en-US"/>
          </a:p>
        </p:txBody>
      </p:sp>
      <p:sp>
        <p:nvSpPr>
          <p:cNvPr id="1048708"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4"/>
          <p:cNvSpPr>
            <a:spLocks noGrp="1"/>
          </p:cNvSpPr>
          <p:nvPr>
            <p:ph type="dt" sz="half" idx="10"/>
          </p:nvPr>
        </p:nvSpPr>
        <p:spPr/>
        <p:txBody>
          <a:bodyPr/>
          <a:p>
            <a:fld id="{05BFA754-D5C3-4E66-96A6-867B257F58DC}" type="datetimeFigureOut">
              <a:rPr dirty="0" lang="en-US"/>
              <a:t>8/31/2024</a:t>
            </a:fld>
            <a:endParaRPr dirty="0" lang="en-US"/>
          </a:p>
        </p:txBody>
      </p:sp>
      <p:sp>
        <p:nvSpPr>
          <p:cNvPr id="1048711" name="Footer Placeholder 5"/>
          <p:cNvSpPr>
            <a:spLocks noGrp="1"/>
          </p:cNvSpPr>
          <p:nvPr>
            <p:ph type="ftr" sz="quarter" idx="11"/>
          </p:nvPr>
        </p:nvSpPr>
        <p:spPr/>
        <p:txBody>
          <a:bodyPr/>
          <a:p>
            <a:endParaRPr dirty="0" lang="en-US"/>
          </a:p>
        </p:txBody>
      </p:sp>
      <p:sp>
        <p:nvSpPr>
          <p:cNvPr id="1048712"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80" name="Title 1"/>
          <p:cNvSpPr>
            <a:spLocks noGrp="1"/>
          </p:cNvSpPr>
          <p:nvPr>
            <p:ph type="title"/>
          </p:nvPr>
        </p:nvSpPr>
        <p:spPr/>
        <p:txBody>
          <a:bodyPr/>
          <a:p>
            <a:r>
              <a:rPr lang="en-US"/>
              <a:t>Click to edit Master title style</a:t>
            </a:r>
            <a:endParaRPr dirty="0" lang="en-US"/>
          </a:p>
        </p:txBody>
      </p:sp>
      <p:sp>
        <p:nvSpPr>
          <p:cNvPr id="1048681"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2"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6"/>
          <p:cNvSpPr>
            <a:spLocks noGrp="1"/>
          </p:cNvSpPr>
          <p:nvPr>
            <p:ph type="dt" sz="half" idx="10"/>
          </p:nvPr>
        </p:nvSpPr>
        <p:spPr/>
        <p:txBody>
          <a:bodyPr/>
          <a:p>
            <a:fld id="{B61BEF0D-F0BB-DE4B-95CE-6DB70DBA9567}" type="datetimeFigureOut">
              <a:rPr dirty="0" lang="en-US"/>
              <a:t>8/31/2024</a:t>
            </a:fld>
            <a:endParaRPr dirty="0" lang="en-US"/>
          </a:p>
        </p:txBody>
      </p:sp>
      <p:sp>
        <p:nvSpPr>
          <p:cNvPr id="1048686" name="Footer Placeholder 7"/>
          <p:cNvSpPr>
            <a:spLocks noGrp="1"/>
          </p:cNvSpPr>
          <p:nvPr>
            <p:ph type="ftr" sz="quarter" idx="11"/>
          </p:nvPr>
        </p:nvSpPr>
        <p:spPr/>
        <p:txBody>
          <a:bodyPr/>
          <a:p>
            <a:endParaRPr dirty="0" lang="en-US"/>
          </a:p>
        </p:txBody>
      </p:sp>
      <p:sp>
        <p:nvSpPr>
          <p:cNvPr id="1048687"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Date Placeholder 2"/>
          <p:cNvSpPr>
            <a:spLocks noGrp="1"/>
          </p:cNvSpPr>
          <p:nvPr>
            <p:ph type="dt" sz="half" idx="10"/>
          </p:nvPr>
        </p:nvSpPr>
        <p:spPr/>
        <p:txBody>
          <a:bodyPr/>
          <a:p>
            <a:fld id="{B61BEF0D-F0BB-DE4B-95CE-6DB70DBA9567}" type="datetimeFigureOut">
              <a:rPr dirty="0" lang="en-US"/>
              <a:t>8/31/2024</a:t>
            </a:fld>
            <a:endParaRPr dirty="0" lang="en-US"/>
          </a:p>
        </p:txBody>
      </p:sp>
      <p:sp>
        <p:nvSpPr>
          <p:cNvPr id="1048595" name="Footer Placeholder 3"/>
          <p:cNvSpPr>
            <a:spLocks noGrp="1"/>
          </p:cNvSpPr>
          <p:nvPr>
            <p:ph type="ftr" sz="quarter" idx="11"/>
          </p:nvPr>
        </p:nvSpPr>
        <p:spPr/>
        <p:txBody>
          <a:bodyPr/>
          <a:p>
            <a:endParaRPr dirty="0" lang="en-US"/>
          </a:p>
        </p:txBody>
      </p:sp>
      <p:sp>
        <p:nvSpPr>
          <p:cNvPr id="1048596"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28"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24" name="Date Placeholder 1"/>
          <p:cNvSpPr>
            <a:spLocks noGrp="1"/>
          </p:cNvSpPr>
          <p:nvPr>
            <p:ph type="dt" sz="half" idx="10"/>
          </p:nvPr>
        </p:nvSpPr>
        <p:spPr/>
        <p:txBody>
          <a:bodyPr/>
          <a:p>
            <a:fld id="{B61BEF0D-F0BB-DE4B-95CE-6DB70DBA9567}" type="datetimeFigureOut">
              <a:rPr dirty="0" lang="en-US"/>
              <a:t>8/31/2024</a:t>
            </a:fld>
            <a:endParaRPr dirty="0" lang="en-US"/>
          </a:p>
        </p:txBody>
      </p:sp>
      <p:sp>
        <p:nvSpPr>
          <p:cNvPr id="1048625" name="Footer Placeholder 2"/>
          <p:cNvSpPr>
            <a:spLocks noGrp="1"/>
          </p:cNvSpPr>
          <p:nvPr>
            <p:ph type="ftr" sz="quarter" idx="11"/>
          </p:nvPr>
        </p:nvSpPr>
        <p:spPr/>
        <p:txBody>
          <a:bodyPr/>
          <a:p>
            <a:endParaRPr dirty="0" lang="en-US"/>
          </a:p>
        </p:txBody>
      </p:sp>
      <p:sp>
        <p:nvSpPr>
          <p:cNvPr id="104862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721"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22"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4" name="Date Placeholder 4"/>
          <p:cNvSpPr>
            <a:spLocks noGrp="1"/>
          </p:cNvSpPr>
          <p:nvPr>
            <p:ph type="dt" sz="half" idx="10"/>
          </p:nvPr>
        </p:nvSpPr>
        <p:spPr/>
        <p:txBody>
          <a:bodyPr/>
          <a:p>
            <a:fld id="{B61BEF0D-F0BB-DE4B-95CE-6DB70DBA9567}" type="datetimeFigureOut">
              <a:rPr dirty="0" lang="en-US"/>
              <a:t>8/31/2024</a:t>
            </a:fld>
            <a:endParaRPr dirty="0" lang="en-US"/>
          </a:p>
        </p:txBody>
      </p:sp>
      <p:sp>
        <p:nvSpPr>
          <p:cNvPr id="1048725" name="Footer Placeholder 5"/>
          <p:cNvSpPr>
            <a:spLocks noGrp="1"/>
          </p:cNvSpPr>
          <p:nvPr>
            <p:ph type="ftr" sz="quarter" idx="11"/>
          </p:nvPr>
        </p:nvSpPr>
        <p:spPr/>
        <p:txBody>
          <a:bodyPr/>
          <a:p>
            <a:endParaRPr dirty="0" lang="en-US"/>
          </a:p>
        </p:txBody>
      </p:sp>
      <p:sp>
        <p:nvSpPr>
          <p:cNvPr id="1048726"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15"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16"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17"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18" name="Date Placeholder 4"/>
          <p:cNvSpPr>
            <a:spLocks noGrp="1"/>
          </p:cNvSpPr>
          <p:nvPr>
            <p:ph type="dt" sz="half" idx="10"/>
          </p:nvPr>
        </p:nvSpPr>
        <p:spPr/>
        <p:txBody>
          <a:bodyPr/>
          <a:p>
            <a:fld id="{B61BEF0D-F0BB-DE4B-95CE-6DB70DBA9567}" type="datetimeFigureOut">
              <a:rPr dirty="0" lang="en-US"/>
              <a:t>8/31/2024</a:t>
            </a:fld>
            <a:endParaRPr dirty="0" lang="en-US"/>
          </a:p>
        </p:txBody>
      </p:sp>
      <p:sp>
        <p:nvSpPr>
          <p:cNvPr id="1048619" name="Footer Placeholder 5"/>
          <p:cNvSpPr>
            <a:spLocks noGrp="1"/>
          </p:cNvSpPr>
          <p:nvPr>
            <p:ph type="ftr" sz="quarter" idx="11"/>
          </p:nvPr>
        </p:nvSpPr>
        <p:spPr/>
        <p:txBody>
          <a:bodyPr/>
          <a:p>
            <a:endParaRPr dirty="0" lang="en-US"/>
          </a:p>
        </p:txBody>
      </p:sp>
      <p:sp>
        <p:nvSpPr>
          <p:cNvPr id="104862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image" Target="../media/image4.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9"/>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20"/>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20"/>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8/31/2024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7" name="object 7"/>
          <p:cNvSpPr txBox="1">
            <a:spLocks noGrp="1"/>
          </p:cNvSpPr>
          <p:nvPr>
            <p:ph type="ctrTitle"/>
          </p:nvPr>
        </p:nvSpPr>
        <p:spPr>
          <a:xfrm>
            <a:off x="-1245983" y="1135128"/>
            <a:ext cx="11462223" cy="1210311"/>
          </a:xfrm>
          <a:prstGeom prst="rect"/>
        </p:spPr>
        <p:txBody>
          <a:bodyPr bIns="0" lIns="0" rIns="0" rtlCol="0" tIns="16510" vert="horz" wrap="square">
            <a:spAutoFit/>
          </a:bodyPr>
          <a:p>
            <a:pPr marL="3213735">
              <a:spcBef>
                <a:spcPts val="130"/>
              </a:spcBef>
            </a:pPr>
            <a:r>
              <a:rPr b="1" dirty="0" sz="4000" lang="en-US">
                <a:solidFill>
                  <a:schemeClr val="accent4"/>
                </a:solidFill>
                <a:latin typeface="Times New Roman" panose="02020603050405020304" pitchFamily="18" charset="0"/>
                <a:cs typeface="Times New Roman" panose="02020603050405020304" pitchFamily="18" charset="0"/>
              </a:rPr>
              <a:t>Employee Data Analysis using Excel</a:t>
            </a:r>
            <a:r>
              <a:rPr b="1" dirty="0" sz="4000" i="0" lang="en-US">
                <a:solidFill>
                  <a:schemeClr val="accent4"/>
                </a:solidFill>
                <a:effectLst/>
                <a:latin typeface="Times New Roman" panose="02020603050405020304" pitchFamily="18" charset="0"/>
                <a:cs typeface="Times New Roman" panose="02020603050405020304" pitchFamily="18" charset="0"/>
              </a:rPr>
              <a:t> </a:t>
            </a:r>
            <a:br>
              <a:rPr b="1" dirty="0" sz="4000" i="0" lang="en-US">
                <a:solidFill>
                  <a:schemeClr val="accent4"/>
                </a:solidFill>
                <a:effectLst/>
                <a:latin typeface="Roboto" panose="020F0502020204030204" pitchFamily="2" charset="0"/>
              </a:rPr>
            </a:br>
            <a:endParaRPr dirty="0" sz="4000" spc="15">
              <a:solidFill>
                <a:schemeClr val="accent4"/>
              </a:solidFill>
            </a:endParaRPr>
          </a:p>
        </p:txBody>
      </p:sp>
      <p:sp>
        <p:nvSpPr>
          <p:cNvPr id="1048588" name="object 11"/>
          <p:cNvSpPr txBox="1">
            <a:spLocks noGrp="1"/>
          </p:cNvSpPr>
          <p:nvPr>
            <p:ph type="sldNum" sz="quarter" idx="7"/>
          </p:nvPr>
        </p:nvSpPr>
        <p:spPr>
          <a:xfrm>
            <a:off x="10353901" y="6022657"/>
            <a:ext cx="542697" cy="1720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89" name="TextBox 13"/>
          <p:cNvSpPr txBox="1"/>
          <p:nvPr/>
        </p:nvSpPr>
        <p:spPr>
          <a:xfrm>
            <a:off x="676275" y="2552415"/>
            <a:ext cx="10290835" cy="2225041"/>
          </a:xfrm>
          <a:prstGeom prst="rect"/>
          <a:noFill/>
        </p:spPr>
        <p:txBody>
          <a:bodyPr rtlCol="0" wrap="square">
            <a:spAutoFit/>
          </a:bodyPr>
          <a:p>
            <a:r>
              <a:rPr b="1" dirty="0" sz="2400" lang="en-US"/>
              <a:t>STUDENT NAME:  </a:t>
            </a:r>
            <a:r>
              <a:rPr b="1" dirty="0" sz="2400" lang="en-US"/>
              <a:t>L</a:t>
            </a:r>
            <a:r>
              <a:rPr b="1" dirty="0" sz="2400" lang="en-US"/>
              <a:t>E</a:t>
            </a:r>
            <a:r>
              <a:rPr b="1" dirty="0" sz="2400" lang="en-US"/>
              <a:t>E</a:t>
            </a:r>
            <a:r>
              <a:rPr b="1" dirty="0" sz="2400" lang="en-US"/>
              <a:t>N</a:t>
            </a:r>
            <a:r>
              <a:rPr b="1" dirty="0" sz="2400" lang="en-US"/>
              <a:t>A</a:t>
            </a:r>
            <a:r>
              <a:rPr b="1" dirty="0" sz="2400" lang="en-US"/>
              <a:t>S</a:t>
            </a:r>
            <a:r>
              <a:rPr b="1" dirty="0" sz="2400" lang="en-US"/>
              <a:t>R</a:t>
            </a:r>
            <a:r>
              <a:rPr b="1" dirty="0" sz="2400" lang="en-US"/>
              <a:t>I</a:t>
            </a:r>
            <a:r>
              <a:rPr b="1" dirty="0" sz="2400" lang="en-US"/>
              <a:t> </a:t>
            </a:r>
            <a:r>
              <a:rPr b="1" dirty="0" sz="2400" lang="en-US"/>
              <a:t>S</a:t>
            </a:r>
            <a:endParaRPr b="1" dirty="0" sz="2400" lang="en-US"/>
          </a:p>
          <a:p>
            <a:r>
              <a:rPr b="1" dirty="0" sz="2400" lang="en-US"/>
              <a:t>REGISTER NO      :  </a:t>
            </a:r>
            <a:r>
              <a:rPr b="1" dirty="0" sz="2400" lang="en-US"/>
              <a:t>312201198</a:t>
            </a:r>
            <a:endParaRPr b="1" dirty="0" sz="2400" lang="en-US"/>
          </a:p>
          <a:p>
            <a:r>
              <a:rPr b="1" dirty="0" sz="2400" lang="en-US"/>
              <a:t>NM ID                  </a:t>
            </a:r>
            <a:r>
              <a:rPr b="1" dirty="0" sz="2400" lang="en-GB"/>
              <a:t> : </a:t>
            </a:r>
            <a:r>
              <a:rPr b="1" dirty="0" sz="2400" lang="en-US"/>
              <a:t>7F86D73A2CA758FA4EE4A41ED3ECADD1</a:t>
            </a:r>
            <a:endParaRPr b="1" dirty="0" sz="2400" lang="en-US"/>
          </a:p>
          <a:p>
            <a:r>
              <a:rPr b="1" dirty="0" sz="2400" lang="en-US"/>
              <a:t>DEPARTMENT     :  B.COM (</a:t>
            </a:r>
            <a:r>
              <a:rPr b="1" dirty="0" sz="2400" lang="en-US"/>
              <a:t>B</a:t>
            </a:r>
            <a:r>
              <a:rPr b="1" dirty="0" sz="2400" lang="en-US"/>
              <a:t>A</a:t>
            </a:r>
            <a:r>
              <a:rPr b="1" dirty="0" sz="2400" lang="en-US"/>
              <a:t>N</a:t>
            </a:r>
            <a:r>
              <a:rPr b="1" dirty="0" sz="2400" lang="en-US"/>
              <a:t>K</a:t>
            </a:r>
            <a:r>
              <a:rPr b="1" dirty="0" sz="2400" lang="en-US"/>
              <a:t> </a:t>
            </a:r>
            <a:r>
              <a:rPr b="1" dirty="0" sz="2400" lang="en-US"/>
              <a:t>M</a:t>
            </a:r>
            <a:r>
              <a:rPr b="1" dirty="0" sz="2400" lang="en-US"/>
              <a:t>A</a:t>
            </a:r>
            <a:r>
              <a:rPr b="1" dirty="0" sz="2400" lang="en-US"/>
              <a:t>N</a:t>
            </a:r>
            <a:r>
              <a:rPr b="1" dirty="0" sz="2400" lang="en-US"/>
              <a:t>A</a:t>
            </a:r>
            <a:r>
              <a:rPr b="1" dirty="0" sz="2400" lang="en-US"/>
              <a:t>GEMENT</a:t>
            </a:r>
            <a:r>
              <a:rPr b="1" dirty="0" sz="2400" lang="en-US"/>
              <a:t>)</a:t>
            </a:r>
            <a:endParaRPr altLang="en-US" lang="zh-CN"/>
          </a:p>
          <a:p>
            <a:r>
              <a:rPr b="1" dirty="0" sz="2400" lang="en-US"/>
              <a:t>COLLEGE              :  D.R.B.C.C.C.HINDU COLLEGE</a:t>
            </a:r>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2" name="object 8"/>
          <p:cNvSpPr txBox="1"/>
          <p:nvPr/>
        </p:nvSpPr>
        <p:spPr>
          <a:xfrm>
            <a:off x="990600" y="603246"/>
            <a:ext cx="3303904" cy="1461135"/>
          </a:xfrm>
          <a:prstGeom prst="rect"/>
        </p:spPr>
        <p:txBody>
          <a:bodyPr bIns="0" lIns="0" rIns="0" rtlCol="0" tIns="13335" vert="horz" wrap="square">
            <a:spAutoFit/>
          </a:bodyPr>
          <a:p>
            <a:pPr marL="12700">
              <a:lnSpc>
                <a:spcPct val="100000"/>
              </a:lnSpc>
              <a:spcBef>
                <a:spcPts val="105"/>
              </a:spcBef>
            </a:pPr>
            <a:r>
              <a:rPr b="1" dirty="0" sz="4800" spc="15">
                <a:solidFill>
                  <a:schemeClr val="accent4"/>
                </a:solidFill>
                <a:latin typeface="Trebuchet MS"/>
                <a:cs typeface="Trebuchet MS"/>
              </a:rPr>
              <a:t>M</a:t>
            </a:r>
            <a:r>
              <a:rPr b="1" dirty="0" sz="4800">
                <a:solidFill>
                  <a:schemeClr val="accent4"/>
                </a:solidFill>
                <a:latin typeface="Trebuchet MS"/>
                <a:cs typeface="Trebuchet MS"/>
              </a:rPr>
              <a:t>O</a:t>
            </a:r>
            <a:r>
              <a:rPr b="1" dirty="0" sz="4800" spc="-15">
                <a:solidFill>
                  <a:schemeClr val="accent4"/>
                </a:solidFill>
                <a:latin typeface="Trebuchet MS"/>
                <a:cs typeface="Trebuchet MS"/>
              </a:rPr>
              <a:t>D</a:t>
            </a:r>
            <a:r>
              <a:rPr b="1" dirty="0" sz="4800" spc="-35">
                <a:solidFill>
                  <a:schemeClr val="accent4"/>
                </a:solidFill>
                <a:latin typeface="Trebuchet MS"/>
                <a:cs typeface="Trebuchet MS"/>
              </a:rPr>
              <a:t>E</a:t>
            </a:r>
            <a:r>
              <a:rPr b="1" dirty="0" sz="4800" spc="-30">
                <a:solidFill>
                  <a:schemeClr val="accent4"/>
                </a:solidFill>
                <a:latin typeface="Trebuchet MS"/>
                <a:cs typeface="Trebuchet MS"/>
              </a:rPr>
              <a:t>LL</a:t>
            </a:r>
            <a:r>
              <a:rPr b="1" dirty="0" sz="4800" spc="-5">
                <a:solidFill>
                  <a:schemeClr val="accent4"/>
                </a:solidFill>
                <a:latin typeface="Trebuchet MS"/>
                <a:cs typeface="Trebuchet MS"/>
              </a:rPr>
              <a:t>I</a:t>
            </a:r>
            <a:r>
              <a:rPr b="1" dirty="0" sz="4800" spc="30">
                <a:solidFill>
                  <a:schemeClr val="accent4"/>
                </a:solidFill>
                <a:latin typeface="Trebuchet MS"/>
                <a:cs typeface="Trebuchet MS"/>
              </a:rPr>
              <a:t>N</a:t>
            </a:r>
            <a:r>
              <a:rPr b="1" dirty="0" sz="4800" spc="5">
                <a:solidFill>
                  <a:schemeClr val="accent4"/>
                </a:solidFill>
                <a:latin typeface="Trebuchet MS"/>
                <a:cs typeface="Trebuchet MS"/>
              </a:rPr>
              <a:t>G</a:t>
            </a:r>
            <a:endParaRPr b="1" dirty="0" sz="4800">
              <a:solidFill>
                <a:schemeClr val="accent4"/>
              </a:solidFill>
              <a:latin typeface="Trebuchet MS"/>
              <a:cs typeface="Trebuchet MS"/>
            </a:endParaRPr>
          </a:p>
        </p:txBody>
      </p:sp>
      <p:sp>
        <p:nvSpPr>
          <p:cNvPr id="1048643" name="TextBox 2"/>
          <p:cNvSpPr txBox="1"/>
          <p:nvPr/>
        </p:nvSpPr>
        <p:spPr>
          <a:xfrm>
            <a:off x="1942110" y="1556431"/>
            <a:ext cx="8040090" cy="4625340"/>
          </a:xfrm>
          <a:prstGeom prst="rect"/>
          <a:noFill/>
        </p:spPr>
        <p:txBody>
          <a:bodyPr wrap="square">
            <a:spAutoFit/>
          </a:bodyPr>
          <a:p>
            <a:endParaRPr dirty="0" lang="en-US"/>
          </a:p>
          <a:p>
            <a:r>
              <a:rPr b="1" dirty="0" sz="2000" lang="en-US"/>
              <a:t>Data Sources</a:t>
            </a:r>
            <a:r>
              <a:rPr dirty="0" sz="2000" lang="en-US"/>
              <a:t>:</a:t>
            </a:r>
          </a:p>
          <a:p>
            <a:r>
              <a:rPr dirty="0" sz="2000" lang="en-US"/>
              <a:t>Performance ratings are differentiated by employee type - Contract, Full-Time, Part-Time - and levels - HIGH, MEDIUM, LOW, VERY HIGH - business-unit-wise.</a:t>
            </a:r>
          </a:p>
          <a:p>
            <a:endParaRPr dirty="0" sz="2000" lang="en-US"/>
          </a:p>
          <a:p>
            <a:r>
              <a:rPr b="1" dirty="0" sz="2000" lang="en-US"/>
              <a:t>Tools Used: </a:t>
            </a:r>
          </a:p>
          <a:p>
            <a:r>
              <a:rPr dirty="0" sz="2000" lang="en-US"/>
              <a:t>              1. </a:t>
            </a:r>
            <a:r>
              <a:rPr b="1" dirty="0" sz="2000" lang="en-US"/>
              <a:t>Pivot Table</a:t>
            </a:r>
            <a:r>
              <a:rPr dirty="0" sz="2000" lang="en-US"/>
              <a:t>: Provides the count of employees in each performance category by business unit, filtered by employee type. </a:t>
            </a:r>
          </a:p>
          <a:p>
            <a:r>
              <a:rPr dirty="0" sz="2000" lang="en-US"/>
              <a:t>              2. </a:t>
            </a:r>
            <a:r>
              <a:rPr b="1" dirty="0" sz="2000" lang="en-US"/>
              <a:t>Slicers</a:t>
            </a:r>
            <a:r>
              <a:rPr dirty="0" sz="2000" lang="en-US"/>
              <a:t>: Allows dynamic filtering of data by employee type for focused analysis.</a:t>
            </a:r>
          </a:p>
          <a:p>
            <a:endParaRPr dirty="0" sz="2000" lang="en-US"/>
          </a:p>
          <a:p>
            <a:r>
              <a:rPr dirty="0" sz="2000" lang="en-US"/>
              <a:t>              3</a:t>
            </a:r>
            <a:r>
              <a:rPr b="1" dirty="0" sz="2000" lang="en-US"/>
              <a:t>. Graph</a:t>
            </a:r>
            <a:r>
              <a:rPr dirty="0" sz="2000" lang="en-US"/>
              <a:t>: Presents the distribution of performance levels across business units and hence makes data comparison and interpretation easier.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4" name="Subtitle 2"/>
          <p:cNvSpPr>
            <a:spLocks noGrp="1"/>
          </p:cNvSpPr>
          <p:nvPr>
            <p:ph type="subTitle" idx="4"/>
          </p:nvPr>
        </p:nvSpPr>
        <p:spPr>
          <a:xfrm>
            <a:off x="1828800" y="964871"/>
            <a:ext cx="8534400" cy="3911600"/>
          </a:xfrm>
        </p:spPr>
        <p:txBody>
          <a:bodyPr/>
          <a:p>
            <a:r>
              <a:rPr dirty="0" lang="en-GB"/>
              <a:t>Data Collection: Gather data from performance reviews, productivity metrics, and employee feedback.
Metric Development: Define key performance indicators (KPIs) and evaluation criteria.
Analytical Framework: Use statistical methods and machine learning to </a:t>
            </a:r>
            <a:r>
              <a:rPr dirty="0" lang="en-GB" err="1"/>
              <a:t>analyze</a:t>
            </a:r>
            <a:r>
              <a:rPr dirty="0" lang="en-GB"/>
              <a:t> performance trends and patterns.
Visualization: Create dashboards and reports to present insights in an accessible and actionable format.</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8" name="object 7"/>
          <p:cNvSpPr txBox="1">
            <a:spLocks noGrp="1"/>
          </p:cNvSpPr>
          <p:nvPr>
            <p:ph type="title" idx="4294967295"/>
          </p:nvPr>
        </p:nvSpPr>
        <p:spPr>
          <a:xfrm>
            <a:off x="596518" y="629437"/>
            <a:ext cx="10680700" cy="690574"/>
          </a:xfrm>
          <a:prstGeom prst="rect"/>
        </p:spPr>
        <p:txBody>
          <a:bodyPr bIns="0" lIns="0" rIns="0" rtlCol="0" tIns="13335" vert="horz" wrap="square">
            <a:spAutoFit/>
          </a:bodyPr>
          <a:p>
            <a:pPr marL="12700">
              <a:lnSpc>
                <a:spcPct val="100000"/>
              </a:lnSpc>
              <a:spcBef>
                <a:spcPts val="105"/>
              </a:spcBef>
            </a:pPr>
            <a:r>
              <a:rPr b="1" dirty="0" lang="en-US">
                <a:solidFill>
                  <a:schemeClr val="accent4"/>
                </a:solidFill>
              </a:rPr>
              <a:t>   </a:t>
            </a:r>
            <a:r>
              <a:rPr b="1" dirty="0">
                <a:solidFill>
                  <a:schemeClr val="accent4"/>
                </a:solidFill>
              </a:rPr>
              <a:t>R</a:t>
            </a:r>
            <a:r>
              <a:rPr b="1" dirty="0" spc="-40">
                <a:solidFill>
                  <a:schemeClr val="accent4"/>
                </a:solidFill>
              </a:rPr>
              <a:t>E</a:t>
            </a:r>
            <a:r>
              <a:rPr b="1" dirty="0" spc="15">
                <a:solidFill>
                  <a:schemeClr val="accent4"/>
                </a:solidFill>
              </a:rPr>
              <a:t>S</a:t>
            </a:r>
            <a:r>
              <a:rPr b="1" dirty="0" spc="-30">
                <a:solidFill>
                  <a:schemeClr val="accent4"/>
                </a:solidFill>
              </a:rPr>
              <a:t>U</a:t>
            </a:r>
            <a:r>
              <a:rPr b="1" dirty="0" spc="-405">
                <a:solidFill>
                  <a:schemeClr val="accent4"/>
                </a:solidFill>
              </a:rPr>
              <a:t>L</a:t>
            </a:r>
            <a:r>
              <a:rPr b="1" dirty="0">
                <a:solidFill>
                  <a:schemeClr val="accent4"/>
                </a:solidFill>
              </a:rPr>
              <a:t>TS</a:t>
            </a:r>
          </a:p>
        </p:txBody>
      </p:sp>
      <p:sp>
        <p:nvSpPr>
          <p:cNvPr id="104864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1" name="Picture 7"/>
          <p:cNvPicPr>
            <a:picLocks noChangeAspect="1"/>
          </p:cNvPicPr>
          <p:nvPr/>
        </p:nvPicPr>
        <p:blipFill>
          <a:blip xmlns:r="http://schemas.openxmlformats.org/officeDocument/2006/relationships" r:embed="rId2"/>
          <a:stretch>
            <a:fillRect/>
          </a:stretch>
        </p:blipFill>
        <p:spPr>
          <a:xfrm>
            <a:off x="1784639" y="1467379"/>
            <a:ext cx="7749886" cy="435239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0" name="Title 1"/>
          <p:cNvSpPr>
            <a:spLocks noGrp="1"/>
          </p:cNvSpPr>
          <p:nvPr>
            <p:ph type="title"/>
          </p:nvPr>
        </p:nvSpPr>
        <p:spPr>
          <a:xfrm>
            <a:off x="755332" y="599775"/>
            <a:ext cx="10681335" cy="758190"/>
          </a:xfrm>
        </p:spPr>
        <p:txBody>
          <a:bodyPr>
            <a:normAutofit/>
          </a:bodyPr>
          <a:p>
            <a:r>
              <a:rPr b="1" dirty="0" lang="en-GB">
                <a:solidFill>
                  <a:schemeClr val="accent4"/>
                </a:solidFill>
                <a:latin typeface="Times New Roman" panose="02020603050405020304" pitchFamily="18" charset="0"/>
                <a:cs typeface="Times New Roman" panose="02020603050405020304" pitchFamily="18" charset="0"/>
              </a:rPr>
              <a:t>CONCLUSION </a:t>
            </a:r>
            <a:endParaRPr b="1" dirty="0" lang="en-IN">
              <a:solidFill>
                <a:schemeClr val="accent4"/>
              </a:solidFill>
              <a:latin typeface="Times New Roman" panose="02020603050405020304" pitchFamily="18" charset="0"/>
              <a:cs typeface="Times New Roman" panose="02020603050405020304" pitchFamily="18" charset="0"/>
            </a:endParaRPr>
          </a:p>
        </p:txBody>
      </p:sp>
      <p:sp>
        <p:nvSpPr>
          <p:cNvPr id="1048651" name="TextBox 3"/>
          <p:cNvSpPr txBox="1"/>
          <p:nvPr/>
        </p:nvSpPr>
        <p:spPr>
          <a:xfrm>
            <a:off x="1532413" y="1357965"/>
            <a:ext cx="8839200" cy="4358640"/>
          </a:xfrm>
          <a:prstGeom prst="rect"/>
          <a:noFill/>
        </p:spPr>
        <p:txBody>
          <a:bodyPr wrap="square">
            <a:spAutoFit/>
          </a:bodyPr>
          <a:p>
            <a:r>
              <a:rPr dirty="0" sz="2400" lang="en-US"/>
              <a:t>1</a:t>
            </a:r>
            <a:r>
              <a:rPr b="1" dirty="0" sz="2400" lang="en-US"/>
              <a:t>. Medium Performers</a:t>
            </a:r>
            <a:r>
              <a:rPr dirty="0" sz="2400" lang="en-US"/>
              <a:t>: The majority of all employees in all business units perform at a "Medium" level, reflecting consistency in performance across the organization.</a:t>
            </a:r>
          </a:p>
          <a:p>
            <a:r>
              <a:rPr dirty="0" sz="2400" lang="en-US"/>
              <a:t>2. </a:t>
            </a:r>
            <a:r>
              <a:rPr b="1" dirty="0" sz="2400" lang="en-US"/>
              <a:t>Poor performers</a:t>
            </a:r>
            <a:r>
              <a:rPr dirty="0" sz="2400" lang="en-US"/>
              <a:t>: Divisions like BPC and CCDR have a greater share of employees highlighted as low performers.</a:t>
            </a:r>
          </a:p>
          <a:p>
            <a:r>
              <a:rPr dirty="0" sz="2400" lang="en-US"/>
              <a:t>3. </a:t>
            </a:r>
            <a:r>
              <a:rPr b="1" dirty="0" sz="2400" lang="en-US"/>
              <a:t>High and Very High Achievers</a:t>
            </a:r>
            <a:r>
              <a:rPr dirty="0" sz="2400" lang="en-US"/>
              <a:t>: Business units like EW and PL have higher representations of "High" and "Very High" achievers, reflecting improved performance in those areas.</a:t>
            </a:r>
          </a:p>
          <a:p>
            <a:r>
              <a:rPr dirty="0" sz="2400" lang="en-US"/>
              <a:t>4. </a:t>
            </a:r>
            <a:r>
              <a:rPr b="1" dirty="0" sz="2400" lang="en-US"/>
              <a:t>Areas of Improvement</a:t>
            </a:r>
            <a:r>
              <a:rPr dirty="0" sz="2400" lang="en-US"/>
              <a:t>: Every unit with more low performers would need targeted interventions, while units with fewer top performers might need to develop strategies that increase high-level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2" name="TextBox 5"/>
          <p:cNvSpPr txBox="1"/>
          <p:nvPr/>
        </p:nvSpPr>
        <p:spPr>
          <a:xfrm>
            <a:off x="1422565" y="1720840"/>
            <a:ext cx="9079675" cy="3749040"/>
          </a:xfrm>
          <a:prstGeom prst="rect"/>
          <a:noFill/>
        </p:spPr>
        <p:txBody>
          <a:bodyPr wrap="square">
            <a:spAutoFit/>
          </a:bodyPr>
          <a:p>
            <a:r>
              <a:rPr dirty="0" sz="2000" lang="en-GB">
                <a:effectLst/>
              </a:rPr>
              <a:t>Enhanced Evaluation: Implementing a standardized performance analysis system improves accuracy and consistency in evaluations.</a:t>
            </a:r>
            <a:r>
              <a:rPr dirty="0" sz="2000" lang="en-GB"/>
              <a:t> </a:t>
            </a:r>
            <a:br>
              <a:rPr dirty="0" sz="2000" lang="en-GB"/>
            </a:br>
            <a:br>
              <a:rPr dirty="0" sz="2000" lang="en-GB"/>
            </a:br>
            <a:r>
              <a:rPr dirty="0" sz="2000" lang="en-GB">
                <a:effectLst/>
              </a:rPr>
              <a:t>Informed Decision-Making: Data-driven insights enable better alignment of employee performance with organizational goals.</a:t>
            </a:r>
            <a:r>
              <a:rPr dirty="0" sz="2000" lang="en-GB"/>
              <a:t> </a:t>
            </a:r>
            <a:br>
              <a:rPr dirty="0" sz="2000" lang="en-GB"/>
            </a:br>
            <a:br>
              <a:rPr dirty="0" sz="2000" lang="en-GB"/>
            </a:br>
            <a:r>
              <a:rPr dirty="0" sz="2000" lang="en-GB">
                <a:effectLst/>
              </a:rPr>
              <a:t>Growth Opportunities: Provides actionable feedback and development plans, fostering employee growth and engagement.</a:t>
            </a:r>
            <a:r>
              <a:rPr dirty="0" sz="2000" lang="en-GB"/>
              <a:t> </a:t>
            </a:r>
            <a:br>
              <a:rPr dirty="0" sz="2000" lang="en-GB"/>
            </a:br>
            <a:br>
              <a:rPr dirty="0" sz="2000" lang="en-GB"/>
            </a:br>
            <a:r>
              <a:rPr dirty="0" sz="2000" lang="en-GB">
                <a:effectLst/>
              </a:rPr>
              <a:t>Strategic Alignment: Supports strategic decision-making by aligning individual contributions with company objectives.</a:t>
            </a:r>
            <a:br>
              <a:rPr dirty="0" sz="2000" lang="en-GB"/>
            </a:b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7" name="object 17"/>
          <p:cNvSpPr txBox="1">
            <a:spLocks noGrp="1"/>
          </p:cNvSpPr>
          <p:nvPr>
            <p:ph type="title"/>
          </p:nvPr>
        </p:nvSpPr>
        <p:spPr>
          <a:xfrm>
            <a:off x="-1490663" y="1426115"/>
            <a:ext cx="8343715" cy="638810"/>
          </a:xfrm>
          <a:prstGeom prst="rect"/>
        </p:spPr>
        <p:txBody>
          <a:bodyPr bIns="0" lIns="0" rIns="0" rtlCol="0" tIns="16510" vert="horz" wrap="square">
            <a:spAutoFit/>
          </a:bodyPr>
          <a:p>
            <a:pPr marL="12700">
              <a:lnSpc>
                <a:spcPct val="100000"/>
              </a:lnSpc>
              <a:spcBef>
                <a:spcPts val="130"/>
              </a:spcBef>
            </a:pPr>
            <a:r>
              <a:rPr b="1" dirty="0" sz="4250" spc="5">
                <a:solidFill>
                  <a:schemeClr val="accent4"/>
                </a:solidFill>
              </a:rPr>
              <a:t>PROJECT</a:t>
            </a:r>
            <a:r>
              <a:rPr b="1" dirty="0" sz="4250" spc="-85">
                <a:solidFill>
                  <a:schemeClr val="accent4"/>
                </a:solidFill>
              </a:rPr>
              <a:t> </a:t>
            </a:r>
            <a:r>
              <a:rPr b="1" dirty="0" sz="4250" spc="25">
                <a:solidFill>
                  <a:schemeClr val="accent4"/>
                </a:solidFill>
              </a:rPr>
              <a:t>TITLE</a:t>
            </a:r>
            <a:endParaRPr b="1" sz="4250">
              <a:solidFill>
                <a:schemeClr val="accent4"/>
              </a:solidFill>
            </a:endParaRPr>
          </a:p>
        </p:txBody>
      </p:sp>
      <p:sp>
        <p:nvSpPr>
          <p:cNvPr id="1048598" name="object 22"/>
          <p:cNvSpPr txBox="1">
            <a:spLocks noGrp="1"/>
          </p:cNvSpPr>
          <p:nvPr>
            <p:ph type="sldNum" sz="quarter" idx="12"/>
          </p:nvPr>
        </p:nvSpPr>
        <p:spPr>
          <a:xfrm>
            <a:off x="10353901" y="6035357"/>
            <a:ext cx="542697"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9" name="TextBox 22"/>
          <p:cNvSpPr txBox="1"/>
          <p:nvPr/>
        </p:nvSpPr>
        <p:spPr>
          <a:xfrm>
            <a:off x="739775" y="3189624"/>
            <a:ext cx="11331039"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3" name=""/>
        <p:cNvGrpSpPr/>
        <p:nvPr/>
      </p:nvGrpSpPr>
      <p:grpSpPr>
        <a:xfrm>
          <a:off x="0" y="0"/>
          <a:ext cx="0" cy="0"/>
          <a:chOff x="0" y="0"/>
          <a:chExt cx="0" cy="0"/>
        </a:xfrm>
      </p:grpSpPr>
      <p:sp>
        <p:nvSpPr>
          <p:cNvPr id="104860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6" name="object 21"/>
          <p:cNvSpPr txBox="1">
            <a:spLocks noGrp="1"/>
          </p:cNvSpPr>
          <p:nvPr>
            <p:ph type="title"/>
          </p:nvPr>
        </p:nvSpPr>
        <p:spPr>
          <a:xfrm>
            <a:off x="1295402" y="1297198"/>
            <a:ext cx="9601196" cy="673735"/>
          </a:xfrm>
          <a:prstGeom prst="rect"/>
        </p:spPr>
        <p:txBody>
          <a:bodyPr bIns="0" lIns="0" rIns="0" rtlCol="0" tIns="13335" vert="horz" wrap="square">
            <a:spAutoFit/>
          </a:bodyPr>
          <a:p>
            <a:pPr marL="12700">
              <a:lnSpc>
                <a:spcPct val="100000"/>
              </a:lnSpc>
              <a:spcBef>
                <a:spcPts val="105"/>
              </a:spcBef>
            </a:pPr>
            <a:r>
              <a:rPr b="1" dirty="0" spc="25">
                <a:solidFill>
                  <a:schemeClr val="accent4"/>
                </a:solidFill>
              </a:rPr>
              <a:t>A</a:t>
            </a:r>
            <a:r>
              <a:rPr b="1" dirty="0" spc="-5">
                <a:solidFill>
                  <a:schemeClr val="accent4"/>
                </a:solidFill>
              </a:rPr>
              <a:t>G</a:t>
            </a:r>
            <a:r>
              <a:rPr b="1" dirty="0" spc="-35">
                <a:solidFill>
                  <a:schemeClr val="accent4"/>
                </a:solidFill>
              </a:rPr>
              <a:t>E</a:t>
            </a:r>
            <a:r>
              <a:rPr b="1" dirty="0" spc="15">
                <a:solidFill>
                  <a:schemeClr val="accent4"/>
                </a:solidFill>
              </a:rPr>
              <a:t>N</a:t>
            </a:r>
            <a:r>
              <a:rPr b="1" dirty="0">
                <a:solidFill>
                  <a:schemeClr val="accent4"/>
                </a:solidFill>
              </a:rPr>
              <a:t>DA</a:t>
            </a:r>
          </a:p>
        </p:txBody>
      </p:sp>
      <p:sp>
        <p:nvSpPr>
          <p:cNvPr id="1048607" name="object 22"/>
          <p:cNvSpPr txBox="1">
            <a:spLocks noGrp="1"/>
          </p:cNvSpPr>
          <p:nvPr>
            <p:ph type="sldNum" sz="quarter" idx="12"/>
          </p:nvPr>
        </p:nvSpPr>
        <p:spPr>
          <a:xfrm>
            <a:off x="10353901" y="6035357"/>
            <a:ext cx="542697"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8" name="TextBox 22"/>
          <p:cNvSpPr txBox="1"/>
          <p:nvPr/>
        </p:nvSpPr>
        <p:spPr>
          <a:xfrm>
            <a:off x="1839045" y="1847195"/>
            <a:ext cx="9318916"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9" name="object 7"/>
          <p:cNvSpPr txBox="1">
            <a:spLocks noGrp="1"/>
          </p:cNvSpPr>
          <p:nvPr>
            <p:ph type="title"/>
          </p:nvPr>
        </p:nvSpPr>
        <p:spPr>
          <a:xfrm>
            <a:off x="3057558" y="1532020"/>
            <a:ext cx="10681335" cy="638810"/>
          </a:xfrm>
          <a:prstGeom prst="rect"/>
        </p:spPr>
        <p:txBody>
          <a:bodyPr bIns="0" lIns="0" rIns="0" rtlCol="0" tIns="16510" vert="horz" wrap="square">
            <a:spAutoFit/>
          </a:bodyPr>
          <a:p>
            <a:pPr algn="just"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10" name="object 10"/>
          <p:cNvSpPr txBox="1">
            <a:spLocks noGrp="1"/>
          </p:cNvSpPr>
          <p:nvPr>
            <p:ph type="sldNum" sz="quarter" idx="12"/>
          </p:nvPr>
        </p:nvSpPr>
        <p:spPr>
          <a:xfrm>
            <a:off x="10353901" y="6035357"/>
            <a:ext cx="542697"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11" name="Content Placeholder 11"/>
          <p:cNvSpPr>
            <a:spLocks noGrp="1"/>
          </p:cNvSpPr>
          <p:nvPr>
            <p:ph idx="1"/>
          </p:nvPr>
        </p:nvSpPr>
        <p:spPr/>
        <p:txBody>
          <a:bodyPr>
            <a:normAutofit fontScale="100000" lnSpcReduction="20000"/>
          </a:bodyPr>
          <a:p>
            <a:r>
              <a:rPr dirty="0" lang="en-GB"/>
              <a:t>Employee performance analysis is a key method for understanding each team member’s strengths and areas for improvement. It enables managers to identify where additional support or development is needed, leading to increased productivity when resources and training are directed toward these specific areas. This process fosters transparency and accountability by setting clear expectations. Furthermore, targeted feedback and training not only aid in employee development but also enhance job satisfaction and retention. By aligning individual goals with organizational objectives, performance analysis ensures that all efforts contribute to the company’s overall success, creating a motivated and cohesive team.</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1" name="object 7"/>
          <p:cNvSpPr txBox="1">
            <a:spLocks noGrp="1"/>
          </p:cNvSpPr>
          <p:nvPr>
            <p:ph type="title"/>
          </p:nvPr>
        </p:nvSpPr>
        <p:spPr>
          <a:xfrm>
            <a:off x="3081799" y="1155601"/>
            <a:ext cx="6241816"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chemeClr val="accent4"/>
                </a:solidFill>
              </a:rPr>
              <a:t>PROJECT	</a:t>
            </a:r>
            <a:r>
              <a:rPr dirty="0" sz="4250" spc="-20">
                <a:solidFill>
                  <a:schemeClr val="accent4"/>
                </a:solidFill>
              </a:rPr>
              <a:t>OVERVIEW</a:t>
            </a:r>
            <a:endParaRPr dirty="0" sz="4250">
              <a:solidFill>
                <a:schemeClr val="accent4"/>
              </a:solidFill>
            </a:endParaRPr>
          </a:p>
        </p:txBody>
      </p:sp>
      <p:sp>
        <p:nvSpPr>
          <p:cNvPr id="1048622" name="object 10"/>
          <p:cNvSpPr txBox="1">
            <a:spLocks noGrp="1"/>
          </p:cNvSpPr>
          <p:nvPr>
            <p:ph type="sldNum" sz="quarter" idx="12"/>
          </p:nvPr>
        </p:nvSpPr>
        <p:spPr>
          <a:xfrm>
            <a:off x="10353901" y="6035357"/>
            <a:ext cx="542697"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7"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3" name="Text Placeholder 12"/>
          <p:cNvSpPr>
            <a:spLocks noGrp="1"/>
          </p:cNvSpPr>
          <p:nvPr>
            <p:ph type="body" sz="half" idx="2"/>
          </p:nvPr>
        </p:nvSpPr>
        <p:spPr>
          <a:xfrm>
            <a:off x="1295398" y="1892630"/>
            <a:ext cx="9601200" cy="4076370"/>
          </a:xfrm>
        </p:spPr>
        <p:txBody>
          <a:bodyPr>
            <a:normAutofit/>
          </a:bodyPr>
          <a:p>
            <a:r>
              <a:rPr dirty="0" sz="2400" lang="en-GB">
                <a:solidFill>
                  <a:schemeClr val="tx1"/>
                </a:solidFill>
              </a:rPr>
              <a:t>This project will </a:t>
            </a:r>
            <a:r>
              <a:rPr dirty="0" sz="2400" lang="en-GB" err="1">
                <a:solidFill>
                  <a:schemeClr val="tx1"/>
                </a:solidFill>
              </a:rPr>
              <a:t>analyze</a:t>
            </a:r>
            <a:r>
              <a:rPr dirty="0" sz="2400" lang="en-GB">
                <a:solidFill>
                  <a:schemeClr val="tx1"/>
                </a:solidFill>
              </a:rPr>
              <a:t> employee performance data across several key factors, including Business Unit, Employee Status, Employee Type, Performance Score, and Current Employee Rating. The goal is to identify strengths and areas of concern, ultimately providing recommendations for strategies to enhance performance and support employee development within the organization.</a:t>
            </a:r>
            <a:endParaRPr dirty="0" sz="2400"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7" name="object 8"/>
          <p:cNvSpPr txBox="1">
            <a:spLocks noGrp="1"/>
          </p:cNvSpPr>
          <p:nvPr>
            <p:ph type="sldNum" sz="quarter" idx="12"/>
          </p:nvPr>
        </p:nvSpPr>
        <p:spPr>
          <a:xfrm>
            <a:off x="10353901" y="6035357"/>
            <a:ext cx="542697"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8" name="object 5"/>
          <p:cNvSpPr txBox="1">
            <a:spLocks noGrp="1"/>
          </p:cNvSpPr>
          <p:nvPr>
            <p:ph type="title" idx="4294967295"/>
          </p:nvPr>
        </p:nvSpPr>
        <p:spPr>
          <a:xfrm>
            <a:off x="1447305" y="679678"/>
            <a:ext cx="9601200" cy="499111"/>
          </a:xfrm>
          <a:prstGeom prst="rect"/>
        </p:spPr>
        <p:txBody>
          <a:bodyPr bIns="0" lIns="0" rIns="0" rtlCol="0" tIns="16510" vert="horz" wrap="square">
            <a:spAutoFit/>
          </a:bodyPr>
          <a:p>
            <a:pPr marL="12700">
              <a:lnSpc>
                <a:spcPct val="100000"/>
              </a:lnSpc>
              <a:spcBef>
                <a:spcPts val="130"/>
              </a:spcBef>
            </a:pPr>
            <a:r>
              <a:rPr b="1" dirty="0" sz="3200" spc="25">
                <a:solidFill>
                  <a:schemeClr val="accent4"/>
                </a:solidFill>
              </a:rPr>
              <a:t>W</a:t>
            </a:r>
            <a:r>
              <a:rPr b="1" dirty="0" sz="3200" spc="-20">
                <a:solidFill>
                  <a:schemeClr val="accent4"/>
                </a:solidFill>
              </a:rPr>
              <a:t>H</a:t>
            </a:r>
            <a:r>
              <a:rPr b="1" dirty="0" sz="3200" spc="20">
                <a:solidFill>
                  <a:schemeClr val="accent4"/>
                </a:solidFill>
              </a:rPr>
              <a:t>O</a:t>
            </a:r>
            <a:r>
              <a:rPr b="1" dirty="0" sz="3200" spc="-235">
                <a:solidFill>
                  <a:schemeClr val="accent4"/>
                </a:solidFill>
              </a:rPr>
              <a:t> </a:t>
            </a:r>
            <a:r>
              <a:rPr b="1" dirty="0" sz="3200" spc="-10">
                <a:solidFill>
                  <a:schemeClr val="accent4"/>
                </a:solidFill>
              </a:rPr>
              <a:t>AR</a:t>
            </a:r>
            <a:r>
              <a:rPr b="1" dirty="0" sz="3200" spc="15">
                <a:solidFill>
                  <a:schemeClr val="accent4"/>
                </a:solidFill>
              </a:rPr>
              <a:t>E</a:t>
            </a:r>
            <a:r>
              <a:rPr b="1" dirty="0" sz="3200" spc="-35">
                <a:solidFill>
                  <a:schemeClr val="accent4"/>
                </a:solidFill>
              </a:rPr>
              <a:t> </a:t>
            </a:r>
            <a:r>
              <a:rPr b="1" dirty="0" sz="3200" spc="-10">
                <a:solidFill>
                  <a:schemeClr val="accent4"/>
                </a:solidFill>
              </a:rPr>
              <a:t>T</a:t>
            </a:r>
            <a:r>
              <a:rPr b="1" dirty="0" sz="3200" spc="-15">
                <a:solidFill>
                  <a:schemeClr val="accent4"/>
                </a:solidFill>
              </a:rPr>
              <a:t>H</a:t>
            </a:r>
            <a:r>
              <a:rPr b="1" dirty="0" sz="3200" spc="15">
                <a:solidFill>
                  <a:schemeClr val="accent4"/>
                </a:solidFill>
              </a:rPr>
              <a:t>E</a:t>
            </a:r>
            <a:r>
              <a:rPr b="1" dirty="0" sz="3200" spc="-35">
                <a:solidFill>
                  <a:schemeClr val="accent4"/>
                </a:solidFill>
              </a:rPr>
              <a:t> </a:t>
            </a:r>
            <a:r>
              <a:rPr b="1" dirty="0" sz="3200" spc="-20">
                <a:solidFill>
                  <a:schemeClr val="accent4"/>
                </a:solidFill>
              </a:rPr>
              <a:t>E</a:t>
            </a:r>
            <a:r>
              <a:rPr b="1" dirty="0" sz="3200" spc="30">
                <a:solidFill>
                  <a:schemeClr val="accent4"/>
                </a:solidFill>
              </a:rPr>
              <a:t>N</a:t>
            </a:r>
            <a:r>
              <a:rPr b="1" dirty="0" sz="3200" spc="15">
                <a:solidFill>
                  <a:schemeClr val="accent4"/>
                </a:solidFill>
              </a:rPr>
              <a:t>D</a:t>
            </a:r>
            <a:r>
              <a:rPr b="1" dirty="0" sz="3200" spc="-45">
                <a:solidFill>
                  <a:schemeClr val="accent4"/>
                </a:solidFill>
              </a:rPr>
              <a:t> </a:t>
            </a:r>
            <a:r>
              <a:rPr b="1" dirty="0" sz="3200">
                <a:solidFill>
                  <a:schemeClr val="accent4"/>
                </a:solidFill>
              </a:rPr>
              <a:t>U</a:t>
            </a:r>
            <a:r>
              <a:rPr b="1" dirty="0" sz="3200" spc="10">
                <a:solidFill>
                  <a:schemeClr val="accent4"/>
                </a:solidFill>
              </a:rPr>
              <a:t>S</a:t>
            </a:r>
            <a:r>
              <a:rPr b="1" dirty="0" sz="3200" spc="-25">
                <a:solidFill>
                  <a:schemeClr val="accent4"/>
                </a:solidFill>
              </a:rPr>
              <a:t>E</a:t>
            </a:r>
            <a:r>
              <a:rPr b="1" dirty="0" sz="3200" spc="-10">
                <a:solidFill>
                  <a:schemeClr val="accent4"/>
                </a:solidFill>
              </a:rPr>
              <a:t>R</a:t>
            </a:r>
            <a:r>
              <a:rPr b="1" dirty="0" sz="3200" spc="5">
                <a:solidFill>
                  <a:schemeClr val="accent4"/>
                </a:solidFill>
              </a:rPr>
              <a:t>S?</a:t>
            </a:r>
            <a:endParaRPr b="1" sz="3200">
              <a:solidFill>
                <a:schemeClr val="accent4"/>
              </a:solidFill>
            </a:endParaRPr>
          </a:p>
        </p:txBody>
      </p:sp>
      <p:sp>
        <p:nvSpPr>
          <p:cNvPr id="1048629" name="Text Placeholder 6"/>
          <p:cNvSpPr>
            <a:spLocks noGrp="1"/>
          </p:cNvSpPr>
          <p:nvPr>
            <p:ph idx="4294967295"/>
          </p:nvPr>
        </p:nvSpPr>
        <p:spPr>
          <a:xfrm>
            <a:off x="1024049" y="1893393"/>
            <a:ext cx="9601200" cy="3319462"/>
          </a:xfrm>
        </p:spPr>
        <p:txBody>
          <a:bodyPr>
            <a:noAutofit/>
          </a:bodyPr>
          <a:p>
            <a:r>
              <a:rPr dirty="0" sz="2000" lang="en-GB"/>
              <a:t> Managers: Utilize performance analysis to guide decisions on training and development.
HR Professionals: Use the data to inform recruitment, retention, and promotion strategies.
Executives: Rely on performance insights to align individual contributions with organizational goals.
Employees: Benefit from targeted feedback and development opportunities based on their performance.
Team Leaders: Leverage analysis to optimize team dynamics and improve overall productivity.</a:t>
            </a:r>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0" name="object 6"/>
          <p:cNvSpPr txBox="1">
            <a:spLocks noGrp="1"/>
          </p:cNvSpPr>
          <p:nvPr>
            <p:ph type="title"/>
          </p:nvPr>
        </p:nvSpPr>
        <p:spPr>
          <a:xfrm>
            <a:off x="1505694" y="1538498"/>
            <a:ext cx="9601196" cy="546737"/>
          </a:xfrm>
          <a:prstGeom prst="rect"/>
        </p:spPr>
        <p:txBody>
          <a:bodyPr bIns="0" lIns="0" rIns="0" rtlCol="0" tIns="13335" vert="horz" wrap="square">
            <a:spAutoFit/>
          </a:bodyPr>
          <a:p>
            <a:pPr marL="12700">
              <a:lnSpc>
                <a:spcPct val="100000"/>
              </a:lnSpc>
              <a:spcBef>
                <a:spcPts val="105"/>
              </a:spcBef>
            </a:pPr>
            <a:r>
              <a:rPr b="1" dirty="0" sz="3600" spc="10">
                <a:solidFill>
                  <a:schemeClr val="accent4"/>
                </a:solidFill>
              </a:rPr>
              <a:t>O</a:t>
            </a:r>
            <a:r>
              <a:rPr b="1" dirty="0" sz="3600" spc="25">
                <a:solidFill>
                  <a:schemeClr val="accent4"/>
                </a:solidFill>
              </a:rPr>
              <a:t>U</a:t>
            </a:r>
            <a:r>
              <a:rPr b="1" dirty="0" sz="3600">
                <a:solidFill>
                  <a:schemeClr val="accent4"/>
                </a:solidFill>
              </a:rPr>
              <a:t>R</a:t>
            </a:r>
            <a:r>
              <a:rPr b="1" dirty="0" sz="3600" spc="5">
                <a:solidFill>
                  <a:schemeClr val="accent4"/>
                </a:solidFill>
              </a:rPr>
              <a:t> </a:t>
            </a:r>
            <a:r>
              <a:rPr b="1" dirty="0" sz="3600" spc="25">
                <a:solidFill>
                  <a:schemeClr val="accent4"/>
                </a:solidFill>
              </a:rPr>
              <a:t>S</a:t>
            </a:r>
            <a:r>
              <a:rPr b="1" dirty="0" sz="3600" spc="10">
                <a:solidFill>
                  <a:schemeClr val="accent4"/>
                </a:solidFill>
              </a:rPr>
              <a:t>O</a:t>
            </a:r>
            <a:r>
              <a:rPr b="1" dirty="0" sz="3600" spc="25">
                <a:solidFill>
                  <a:schemeClr val="accent4"/>
                </a:solidFill>
              </a:rPr>
              <a:t>LU</a:t>
            </a:r>
            <a:r>
              <a:rPr b="1" dirty="0" sz="3600" spc="-35">
                <a:solidFill>
                  <a:schemeClr val="accent4"/>
                </a:solidFill>
              </a:rPr>
              <a:t>T</a:t>
            </a:r>
            <a:r>
              <a:rPr b="1" dirty="0" sz="3600" spc="-30">
                <a:solidFill>
                  <a:schemeClr val="accent4"/>
                </a:solidFill>
              </a:rPr>
              <a:t>I</a:t>
            </a:r>
            <a:r>
              <a:rPr b="1" dirty="0" sz="3600" spc="10">
                <a:solidFill>
                  <a:schemeClr val="accent4"/>
                </a:solidFill>
              </a:rPr>
              <a:t>O</a:t>
            </a:r>
            <a:r>
              <a:rPr b="1" dirty="0" sz="3600">
                <a:solidFill>
                  <a:schemeClr val="accent4"/>
                </a:solidFill>
              </a:rPr>
              <a:t>N</a:t>
            </a:r>
            <a:r>
              <a:rPr b="1" dirty="0" sz="3600" spc="-345">
                <a:solidFill>
                  <a:schemeClr val="accent4"/>
                </a:solidFill>
              </a:rPr>
              <a:t> </a:t>
            </a:r>
            <a:r>
              <a:rPr b="1" dirty="0" sz="3600" spc="-35">
                <a:solidFill>
                  <a:schemeClr val="accent4"/>
                </a:solidFill>
              </a:rPr>
              <a:t>A</a:t>
            </a:r>
            <a:r>
              <a:rPr b="1" dirty="0" sz="3600" spc="-5">
                <a:solidFill>
                  <a:schemeClr val="accent4"/>
                </a:solidFill>
              </a:rPr>
              <a:t>N</a:t>
            </a:r>
            <a:r>
              <a:rPr b="1" dirty="0" sz="3600">
                <a:solidFill>
                  <a:schemeClr val="accent4"/>
                </a:solidFill>
              </a:rPr>
              <a:t>D</a:t>
            </a:r>
            <a:r>
              <a:rPr b="1" dirty="0" sz="3600" spc="35">
                <a:solidFill>
                  <a:schemeClr val="accent4"/>
                </a:solidFill>
              </a:rPr>
              <a:t> </a:t>
            </a:r>
            <a:r>
              <a:rPr b="1" dirty="0" sz="3600" spc="-30">
                <a:solidFill>
                  <a:schemeClr val="accent4"/>
                </a:solidFill>
              </a:rPr>
              <a:t>I</a:t>
            </a:r>
            <a:r>
              <a:rPr b="1" dirty="0" sz="3600" spc="-35">
                <a:solidFill>
                  <a:schemeClr val="accent4"/>
                </a:solidFill>
              </a:rPr>
              <a:t>T</a:t>
            </a:r>
            <a:r>
              <a:rPr b="1" dirty="0" sz="3600">
                <a:solidFill>
                  <a:schemeClr val="accent4"/>
                </a:solidFill>
              </a:rPr>
              <a:t>S</a:t>
            </a:r>
            <a:r>
              <a:rPr b="1" dirty="0" sz="3600" spc="60">
                <a:solidFill>
                  <a:schemeClr val="accent4"/>
                </a:solidFill>
              </a:rPr>
              <a:t> </a:t>
            </a:r>
            <a:r>
              <a:rPr b="1" dirty="0" sz="3600" spc="-295">
                <a:solidFill>
                  <a:schemeClr val="accent4"/>
                </a:solidFill>
              </a:rPr>
              <a:t>V</a:t>
            </a:r>
            <a:r>
              <a:rPr b="1" dirty="0" sz="3600" spc="-35">
                <a:solidFill>
                  <a:schemeClr val="accent4"/>
                </a:solidFill>
              </a:rPr>
              <a:t>A</a:t>
            </a:r>
            <a:r>
              <a:rPr b="1" dirty="0" sz="3600" spc="25">
                <a:solidFill>
                  <a:schemeClr val="accent4"/>
                </a:solidFill>
              </a:rPr>
              <a:t>LU</a:t>
            </a:r>
            <a:r>
              <a:rPr b="1" dirty="0" sz="3600">
                <a:solidFill>
                  <a:schemeClr val="accent4"/>
                </a:solidFill>
              </a:rPr>
              <a:t>E</a:t>
            </a:r>
            <a:r>
              <a:rPr b="1" dirty="0" sz="3600" spc="-65">
                <a:solidFill>
                  <a:schemeClr val="accent4"/>
                </a:solidFill>
              </a:rPr>
              <a:t> </a:t>
            </a:r>
            <a:r>
              <a:rPr b="1" dirty="0" sz="3600" spc="-15">
                <a:solidFill>
                  <a:schemeClr val="accent4"/>
                </a:solidFill>
              </a:rPr>
              <a:t>P</a:t>
            </a:r>
            <a:r>
              <a:rPr b="1" dirty="0" sz="3600" spc="-30">
                <a:solidFill>
                  <a:schemeClr val="accent4"/>
                </a:solidFill>
              </a:rPr>
              <a:t>R</a:t>
            </a:r>
            <a:r>
              <a:rPr b="1" dirty="0" sz="3600" spc="10">
                <a:solidFill>
                  <a:schemeClr val="accent4"/>
                </a:solidFill>
              </a:rPr>
              <a:t>O</a:t>
            </a:r>
            <a:r>
              <a:rPr b="1" dirty="0" sz="3600" spc="-15">
                <a:solidFill>
                  <a:schemeClr val="accent4"/>
                </a:solidFill>
              </a:rPr>
              <a:t>P</a:t>
            </a:r>
            <a:r>
              <a:rPr b="1" dirty="0" sz="3600" spc="10">
                <a:solidFill>
                  <a:schemeClr val="accent4"/>
                </a:solidFill>
              </a:rPr>
              <a:t>O</a:t>
            </a:r>
            <a:r>
              <a:rPr b="1" dirty="0" sz="3600" spc="25">
                <a:solidFill>
                  <a:schemeClr val="accent4"/>
                </a:solidFill>
              </a:rPr>
              <a:t>S</a:t>
            </a:r>
            <a:r>
              <a:rPr b="1" dirty="0" sz="3600" spc="-30">
                <a:solidFill>
                  <a:schemeClr val="accent4"/>
                </a:solidFill>
              </a:rPr>
              <a:t>I</a:t>
            </a:r>
            <a:r>
              <a:rPr b="1" dirty="0" sz="3600" spc="-35">
                <a:solidFill>
                  <a:schemeClr val="accent4"/>
                </a:solidFill>
              </a:rPr>
              <a:t>T</a:t>
            </a:r>
            <a:r>
              <a:rPr b="1" dirty="0" sz="3600" spc="-30">
                <a:solidFill>
                  <a:schemeClr val="accent4"/>
                </a:solidFill>
              </a:rPr>
              <a:t>I</a:t>
            </a:r>
            <a:r>
              <a:rPr b="1" dirty="0" sz="3600" spc="10">
                <a:solidFill>
                  <a:schemeClr val="accent4"/>
                </a:solidFill>
              </a:rPr>
              <a:t>O</a:t>
            </a:r>
            <a:r>
              <a:rPr b="1" dirty="0" sz="3600">
                <a:solidFill>
                  <a:schemeClr val="accent4"/>
                </a:solidFill>
              </a:rPr>
              <a:t>N</a:t>
            </a:r>
          </a:p>
        </p:txBody>
      </p:sp>
      <p:sp>
        <p:nvSpPr>
          <p:cNvPr id="1048631" name="object 9"/>
          <p:cNvSpPr txBox="1">
            <a:spLocks noGrp="1"/>
          </p:cNvSpPr>
          <p:nvPr>
            <p:ph type="sldNum" sz="quarter" idx="12"/>
          </p:nvPr>
        </p:nvSpPr>
        <p:spPr>
          <a:xfrm>
            <a:off x="10353901" y="6035357"/>
            <a:ext cx="542697"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58"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Content Placeholder 11"/>
          <p:cNvSpPr>
            <a:spLocks noGrp="1"/>
          </p:cNvSpPr>
          <p:nvPr>
            <p:ph idx="1"/>
          </p:nvPr>
        </p:nvSpPr>
        <p:spPr/>
        <p:txBody>
          <a:bodyPr>
            <a:normAutofit fontScale="75000" lnSpcReduction="20000"/>
          </a:bodyPr>
          <a:p>
            <a:r>
              <a:rPr lang="en-GB">
                <a:effectLst/>
              </a:rPr>
              <a:t>Conditional Formatting: Highlight missing values in the data to quickly identify gaps that need attention.</a:t>
            </a:r>
            <a:r>
              <a:rPr lang="en-GB"/>
              <a:t> </a:t>
            </a:r>
            <a:br>
              <a:rPr lang="en-GB"/>
            </a:br>
            <a:br>
              <a:rPr lang="en-GB"/>
            </a:br>
            <a:r>
              <a:rPr lang="en-GB">
                <a:effectLst/>
              </a:rPr>
              <a:t>Filter: Use filters to focus on or exclude rows with missing values, simplifying data cleaning and ensuring efficient analysis based on complete records.</a:t>
            </a:r>
            <a:r>
              <a:rPr lang="en-GB"/>
              <a:t> </a:t>
            </a:r>
            <a:br>
              <a:rPr lang="en-GB"/>
            </a:br>
            <a:br>
              <a:rPr lang="en-GB"/>
            </a:br>
            <a:r>
              <a:rPr lang="en-GB">
                <a:effectLst/>
              </a:rPr>
              <a:t>Formula: Apply various formulas to accurately compute performance metrics, aiding in effectively quantifying employee performance.</a:t>
            </a:r>
            <a:r>
              <a:rPr lang="en-GB"/>
              <a:t> </a:t>
            </a:r>
            <a:br>
              <a:rPr lang="en-GB"/>
            </a:br>
            <a:br>
              <a:rPr lang="en-GB"/>
            </a:br>
            <a:r>
              <a:rPr lang="en-GB">
                <a:effectLst/>
              </a:rPr>
              <a:t>Pivot Table: Create pivot tables to summarize data by categories such as department or time period, revealing hidden patterns or trends.</a:t>
            </a:r>
            <a:r>
              <a:rPr lang="en-GB"/>
              <a:t> </a:t>
            </a:r>
            <a:br>
              <a:rPr lang="en-GB"/>
            </a:br>
            <a:br>
              <a:rPr lang="en-GB"/>
            </a:br>
            <a:r>
              <a:rPr lang="en-GB">
                <a:effectLst/>
              </a:rPr>
              <a:t>Graphs: Utilize graphs to visually compare and analyze performance metrics across different groups or time periods.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3" name="Title 1"/>
          <p:cNvSpPr>
            <a:spLocks noGrp="1"/>
          </p:cNvSpPr>
          <p:nvPr>
            <p:ph type="title"/>
          </p:nvPr>
        </p:nvSpPr>
        <p:spPr>
          <a:xfrm>
            <a:off x="1505694" y="314145"/>
            <a:ext cx="9601196" cy="1303867"/>
          </a:xfrm>
        </p:spPr>
        <p:txBody>
          <a:bodyPr/>
          <a:p>
            <a:r>
              <a:rPr dirty="0" lang="en-IN"/>
              <a:t>Dataset Description</a:t>
            </a:r>
          </a:p>
        </p:txBody>
      </p:sp>
      <p:sp>
        <p:nvSpPr>
          <p:cNvPr id="1048634" name="Text Placeholder 2"/>
          <p:cNvSpPr>
            <a:spLocks noGrp="1"/>
          </p:cNvSpPr>
          <p:nvPr>
            <p:ph idx="1"/>
          </p:nvPr>
        </p:nvSpPr>
        <p:spPr>
          <a:xfrm>
            <a:off x="1149698" y="1618012"/>
            <a:ext cx="10501478" cy="3696195"/>
          </a:xfrm>
        </p:spPr>
        <p:txBody>
          <a:bodyPr>
            <a:normAutofit fontScale="62500" lnSpcReduction="20000"/>
          </a:bodyPr>
          <a:p>
            <a:pPr indent="-285750" marL="285750">
              <a:buFont typeface="Arial" panose="020B0604020202020204" pitchFamily="34" charset="0"/>
              <a:buChar char="•"/>
            </a:pPr>
            <a:r>
              <a:rPr b="1" dirty="0" sz="2800" lang="en-US"/>
              <a:t>Employee dataset </a:t>
            </a:r>
            <a:r>
              <a:rPr dirty="0" sz="2800" lang="en-US"/>
              <a:t>:  Collected from </a:t>
            </a:r>
            <a:r>
              <a:rPr dirty="0" sz="2800" lang="en-US" err="1"/>
              <a:t>edunet</a:t>
            </a:r>
            <a:r>
              <a:rPr dirty="0" sz="2800" lang="en-US"/>
              <a:t> foundation</a:t>
            </a:r>
          </a:p>
          <a:p>
            <a:pPr indent="-285750" marL="285750">
              <a:buFont typeface="Arial" panose="020B0604020202020204" pitchFamily="34" charset="0"/>
              <a:buChar char="•"/>
            </a:pPr>
            <a:r>
              <a:rPr b="1" dirty="0" sz="2800" lang="en-US"/>
              <a:t>Features </a:t>
            </a:r>
            <a:r>
              <a:rPr dirty="0" sz="2800" lang="en-US"/>
              <a:t>: there are 26 features</a:t>
            </a:r>
          </a:p>
          <a:p>
            <a:pPr indent="-285750" marL="285750">
              <a:buFont typeface="Arial" panose="020B0604020202020204" pitchFamily="34" charset="0"/>
              <a:buChar char="•"/>
            </a:pPr>
            <a:r>
              <a:rPr dirty="0" sz="2800" lang="en-US"/>
              <a:t>Main features are</a:t>
            </a:r>
            <a:r>
              <a:rPr dirty="0" sz="3200" lang="en-US"/>
              <a:t>,</a:t>
            </a:r>
          </a:p>
          <a:p>
            <a:pPr algn="l" indent="-457200" lvl="2" marL="1371600">
              <a:buFont typeface="Wingdings" panose="05000000000000000000" pitchFamily="2" charset="2"/>
              <a:buChar char="§"/>
            </a:pPr>
            <a:r>
              <a:rPr b="1" dirty="0" sz="2800" lang="en-US"/>
              <a:t>Employee id </a:t>
            </a:r>
            <a:r>
              <a:rPr dirty="0" sz="2800" lang="en-US"/>
              <a:t>: unique identify number for employee</a:t>
            </a:r>
          </a:p>
          <a:p>
            <a:pPr algn="l" indent="-457200" lvl="2" marL="1371600">
              <a:buFont typeface="Wingdings" panose="05000000000000000000" pitchFamily="2" charset="2"/>
              <a:buChar char="§"/>
            </a:pPr>
            <a:r>
              <a:rPr b="1" dirty="0" sz="2800" lang="en-US"/>
              <a:t>Name </a:t>
            </a:r>
            <a:r>
              <a:rPr dirty="0" sz="2800" lang="en-US"/>
              <a:t>: employee’s first and last name in letters </a:t>
            </a:r>
          </a:p>
          <a:p>
            <a:pPr algn="l" indent="-457200" lvl="2" marL="1371600">
              <a:buFont typeface="Wingdings" panose="05000000000000000000" pitchFamily="2" charset="2"/>
              <a:buChar char="§"/>
            </a:pPr>
            <a:r>
              <a:rPr b="1" dirty="0" sz="2800" lang="en-US"/>
              <a:t>Employee type : </a:t>
            </a:r>
            <a:r>
              <a:rPr dirty="0" sz="2800" lang="en-US"/>
              <a:t>it identifies whether they are  part time or contract or full time employer</a:t>
            </a:r>
          </a:p>
          <a:p>
            <a:pPr algn="l" indent="-457200" lvl="2" marL="1371600">
              <a:buFont typeface="Wingdings" panose="05000000000000000000" pitchFamily="2" charset="2"/>
              <a:buChar char="§"/>
            </a:pPr>
            <a:r>
              <a:rPr b="1" dirty="0" sz="2800" lang="en-US"/>
              <a:t>Employee department </a:t>
            </a:r>
            <a:r>
              <a:rPr dirty="0" sz="2800" lang="en-US"/>
              <a:t>: it identifies the department </a:t>
            </a:r>
          </a:p>
          <a:p>
            <a:pPr algn="l" indent="-457200" lvl="2" marL="1371600">
              <a:buFont typeface="Wingdings" panose="05000000000000000000" pitchFamily="2" charset="2"/>
              <a:buChar char="§"/>
            </a:pPr>
            <a:r>
              <a:rPr b="1" dirty="0" sz="2800" lang="en-US"/>
              <a:t>Gender</a:t>
            </a:r>
            <a:r>
              <a:rPr dirty="0" sz="2800" lang="en-US"/>
              <a:t> : it is considered as male and female</a:t>
            </a:r>
          </a:p>
          <a:p>
            <a:pPr algn="l" indent="-457200" lvl="2" marL="1371600">
              <a:buFont typeface="Wingdings" panose="05000000000000000000" pitchFamily="2" charset="2"/>
              <a:buChar char="§"/>
            </a:pPr>
            <a:r>
              <a:rPr b="1" dirty="0" sz="2800" lang="en-US"/>
              <a:t>Employee rating </a:t>
            </a:r>
            <a:r>
              <a:rPr dirty="0" sz="2800" lang="en-US"/>
              <a:t>: rating are in numeric value</a:t>
            </a:r>
          </a:p>
          <a:p>
            <a:pPr algn="ctr"/>
            <a:r>
              <a:rPr dirty="0" lang="en-US"/>
              <a:t>`</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6" name="object 7"/>
          <p:cNvSpPr txBox="1">
            <a:spLocks noGrp="1"/>
          </p:cNvSpPr>
          <p:nvPr>
            <p:ph type="title"/>
          </p:nvPr>
        </p:nvSpPr>
        <p:spPr>
          <a:xfrm>
            <a:off x="513968" y="1047398"/>
            <a:ext cx="10991850" cy="638812"/>
          </a:xfrm>
          <a:prstGeom prst="rect"/>
        </p:spPr>
        <p:txBody>
          <a:bodyPr bIns="0" lIns="0" rIns="0" rtlCol="0" tIns="16510" vert="horz" wrap="square">
            <a:spAutoFit/>
          </a:bodyPr>
          <a:p>
            <a:pPr marL="12700">
              <a:lnSpc>
                <a:spcPct val="100000"/>
              </a:lnSpc>
              <a:spcBef>
                <a:spcPts val="130"/>
              </a:spcBef>
            </a:pPr>
            <a:r>
              <a:rPr b="1" dirty="0" sz="4250" spc="15">
                <a:solidFill>
                  <a:schemeClr val="accent4"/>
                </a:solidFill>
              </a:rPr>
              <a:t>THE</a:t>
            </a:r>
            <a:r>
              <a:rPr b="1" dirty="0" sz="4250" spc="20">
                <a:solidFill>
                  <a:schemeClr val="accent4"/>
                </a:solidFill>
              </a:rPr>
              <a:t> </a:t>
            </a:r>
            <a:r>
              <a:rPr b="1" dirty="0" sz="4250" lang="en-US" spc="20">
                <a:solidFill>
                  <a:schemeClr val="accent4"/>
                </a:solidFill>
              </a:rPr>
              <a:t>"</a:t>
            </a:r>
            <a:r>
              <a:rPr b="1" dirty="0" sz="4250" spc="10">
                <a:solidFill>
                  <a:schemeClr val="accent4"/>
                </a:solidFill>
              </a:rPr>
              <a:t>WOW</a:t>
            </a:r>
            <a:r>
              <a:rPr b="1" dirty="0" sz="4250" lang="en-US" spc="10">
                <a:solidFill>
                  <a:schemeClr val="accent4"/>
                </a:solidFill>
              </a:rPr>
              <a:t>"</a:t>
            </a:r>
            <a:r>
              <a:rPr b="1" dirty="0" sz="4250" spc="85">
                <a:solidFill>
                  <a:schemeClr val="accent4"/>
                </a:solidFill>
              </a:rPr>
              <a:t> </a:t>
            </a:r>
            <a:r>
              <a:rPr b="1" dirty="0" sz="4250" spc="10">
                <a:solidFill>
                  <a:schemeClr val="accent4"/>
                </a:solidFill>
              </a:rPr>
              <a:t>IN</a:t>
            </a:r>
            <a:r>
              <a:rPr b="1" dirty="0" sz="4250" spc="-5">
                <a:solidFill>
                  <a:schemeClr val="accent4"/>
                </a:solidFill>
              </a:rPr>
              <a:t> </a:t>
            </a:r>
            <a:r>
              <a:rPr b="1" dirty="0" sz="4250" spc="15">
                <a:solidFill>
                  <a:schemeClr val="accent4"/>
                </a:solidFill>
              </a:rPr>
              <a:t>OUR</a:t>
            </a:r>
            <a:r>
              <a:rPr b="1" dirty="0" sz="4250" spc="-10">
                <a:solidFill>
                  <a:schemeClr val="accent4"/>
                </a:solidFill>
              </a:rPr>
              <a:t> </a:t>
            </a:r>
            <a:r>
              <a:rPr b="1" dirty="0" sz="4250" spc="20">
                <a:solidFill>
                  <a:schemeClr val="accent4"/>
                </a:solidFill>
              </a:rPr>
              <a:t>SOLUTION</a:t>
            </a:r>
            <a:endParaRPr b="1" dirty="0" sz="4250">
              <a:solidFill>
                <a:schemeClr val="accent4"/>
              </a:solidFill>
            </a:endParaRPr>
          </a:p>
        </p:txBody>
      </p:sp>
      <p:sp>
        <p:nvSpPr>
          <p:cNvPr id="1048637" name="Text Placeholder 9"/>
          <p:cNvSpPr>
            <a:spLocks noGrp="1"/>
          </p:cNvSpPr>
          <p:nvPr>
            <p:ph idx="1"/>
          </p:nvPr>
        </p:nvSpPr>
        <p:spPr>
          <a:xfrm>
            <a:off x="2362200" y="2571115"/>
            <a:ext cx="8534018" cy="1490343"/>
          </a:xfrm>
        </p:spPr>
        <p:txBody>
          <a:bodyPr>
            <a:normAutofit/>
          </a:bodyPr>
          <a:p>
            <a:pPr indent="-285750" marL="285750">
              <a:buFont typeface="Arial" panose="020B0604020202020204" pitchFamily="34" charset="0"/>
              <a:buChar char="•"/>
            </a:pPr>
            <a:r>
              <a:rPr b="1" dirty="0" sz="2400" lang="en-US"/>
              <a:t>Calculated the Performance level using the formula</a:t>
            </a:r>
          </a:p>
          <a:p>
            <a:pPr lvl="1"/>
            <a:r>
              <a:rPr dirty="0" sz="2400" lang="en-US"/>
              <a:t>   IFS(Z8&gt;5,”VERYHIGH”,Z8&gt;=4,”HIGH”,Z8&gt;=3,”MED”,TRUE,”LOW”)</a:t>
            </a:r>
          </a:p>
        </p:txBody>
      </p:sp>
      <p:sp>
        <p:nvSpPr>
          <p:cNvPr id="104863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9" name="TextBox 8"/>
          <p:cNvSpPr txBox="1"/>
          <p:nvPr/>
        </p:nvSpPr>
        <p:spPr>
          <a:xfrm>
            <a:off x="0" y="3429000"/>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anurs123@outlook.com</cp:lastModifiedBy>
  <dcterms:created xsi:type="dcterms:W3CDTF">2024-03-29T04:07:22Z</dcterms:created>
  <dcterms:modified xsi:type="dcterms:W3CDTF">2024-09-04T10:52:54Z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25f41ec84096465991bea94d686ae889</vt:lpwstr>
  </property>
</Properties>
</file>