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6" r:id="rId6"/>
    <p:sldId id="293" r:id="rId7"/>
    <p:sldId id="278" r:id="rId8"/>
    <p:sldId id="292" r:id="rId9"/>
    <p:sldId id="277" r:id="rId10"/>
    <p:sldId id="257" r:id="rId11"/>
    <p:sldId id="279" r:id="rId12"/>
    <p:sldId id="281" r:id="rId13"/>
    <p:sldId id="269" r:id="rId14"/>
    <p:sldId id="274" r:id="rId15"/>
    <p:sldId id="275" r:id="rId16"/>
    <p:sldId id="280" r:id="rId17"/>
    <p:sldId id="282" r:id="rId18"/>
    <p:sldId id="283" r:id="rId19"/>
    <p:sldId id="297" r:id="rId20"/>
    <p:sldId id="284" r:id="rId21"/>
    <p:sldId id="291" r:id="rId22"/>
    <p:sldId id="296" r:id="rId23"/>
    <p:sldId id="285" r:id="rId24"/>
    <p:sldId id="286" r:id="rId25"/>
    <p:sldId id="294" r:id="rId26"/>
    <p:sldId id="298" r:id="rId27"/>
    <p:sldId id="295" r:id="rId28"/>
    <p:sldId id="300" r:id="rId29"/>
    <p:sldId id="287" r:id="rId30"/>
    <p:sldId id="288" r:id="rId31"/>
    <p:sldId id="299" r:id="rId32"/>
    <p:sldId id="289" r:id="rId33"/>
    <p:sldId id="290" r:id="rId34"/>
    <p:sldId id="27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181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73183" autoAdjust="0"/>
  </p:normalViewPr>
  <p:slideViewPr>
    <p:cSldViewPr>
      <p:cViewPr varScale="1">
        <p:scale>
          <a:sx n="77" d="100"/>
          <a:sy n="77" d="100"/>
        </p:scale>
        <p:origin x="104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97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style font in italic</a:t>
            </a:r>
          </a:p>
          <a:p>
            <a:endParaRPr lang="en-PH" dirty="0"/>
          </a:p>
          <a:p>
            <a:r>
              <a:rPr lang="en-PH" dirty="0"/>
              <a:t>Italics normally slant slightly to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458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increase or decrease the size of the fonts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921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increase or decrease the size of the fonts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66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set the color of text </a:t>
            </a:r>
          </a:p>
          <a:p>
            <a:r>
              <a:rPr lang="en-PH" dirty="0"/>
              <a:t>Note: not text color just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594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033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forward, we're going to talk about vertical spacing, or the vertical rhythm of our text.</a:t>
            </a:r>
          </a:p>
          <a:p>
            <a:endParaRPr lang="en-US" dirty="0"/>
          </a:p>
          <a:p>
            <a:r>
              <a:rPr lang="en-US" dirty="0"/>
              <a:t>We're </a:t>
            </a:r>
            <a:r>
              <a:rPr lang="en-US" dirty="0" err="1"/>
              <a:t>gonna</a:t>
            </a:r>
            <a:r>
              <a:rPr lang="en-US" dirty="0"/>
              <a:t> talk about two properties</a:t>
            </a:r>
          </a:p>
          <a:p>
            <a:r>
              <a:rPr lang="en-US" dirty="0"/>
              <a:t>line-height and margin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3811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increase or decrease the size of the fonts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446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4445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the horizontal spacing behavior between text characters.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9567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forward, we're going to talk about vertical spacing, or the vertical rhythm of our text.</a:t>
            </a:r>
          </a:p>
          <a:p>
            <a:endParaRPr lang="en-US" dirty="0"/>
          </a:p>
          <a:p>
            <a:r>
              <a:rPr lang="en-US" dirty="0"/>
              <a:t>We're </a:t>
            </a:r>
            <a:r>
              <a:rPr lang="en-US" dirty="0" err="1"/>
              <a:t>gonna</a:t>
            </a:r>
            <a:r>
              <a:rPr lang="en-US" dirty="0"/>
              <a:t> talk about two properties</a:t>
            </a:r>
          </a:p>
          <a:p>
            <a:r>
              <a:rPr lang="en-US" dirty="0"/>
              <a:t>line-height and margin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035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line-height to specify the height of our lines</a:t>
            </a:r>
          </a:p>
          <a:p>
            <a:endParaRPr lang="en-US" dirty="0"/>
          </a:p>
          <a:p>
            <a:r>
              <a:rPr lang="en-US" dirty="0"/>
              <a:t>With this property we can adjust spacing between lines</a:t>
            </a:r>
          </a:p>
          <a:p>
            <a:endParaRPr lang="en-US" dirty="0"/>
          </a:p>
          <a:p>
            <a:r>
              <a:rPr lang="en-US" dirty="0"/>
              <a:t>We can bring the lines closer or farther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438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style font in italic</a:t>
            </a:r>
          </a:p>
          <a:p>
            <a:endParaRPr lang="en-PH" dirty="0"/>
          </a:p>
          <a:p>
            <a:r>
              <a:rPr lang="en-PH" dirty="0"/>
              <a:t>Italics normally slant slightly to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4618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Creates extra space around 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9923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forward, we're going to talk about vertical spacing, or the vertical rhythm of our text.</a:t>
            </a:r>
          </a:p>
          <a:p>
            <a:endParaRPr lang="en-US" dirty="0"/>
          </a:p>
          <a:p>
            <a:r>
              <a:rPr lang="en-US" dirty="0"/>
              <a:t>We're </a:t>
            </a:r>
            <a:r>
              <a:rPr lang="en-US" dirty="0" err="1"/>
              <a:t>gonna</a:t>
            </a:r>
            <a:r>
              <a:rPr lang="en-US" dirty="0"/>
              <a:t> talk about two properties</a:t>
            </a:r>
          </a:p>
          <a:p>
            <a:r>
              <a:rPr lang="en-US" dirty="0"/>
              <a:t>line-height and margin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75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alignment of text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878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Control the wrapping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4637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increase or decrease the size of the fonts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429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Control the wrapping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5550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Control the wrapping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50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367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style font in italic</a:t>
            </a:r>
          </a:p>
          <a:p>
            <a:endParaRPr lang="en-PH" dirty="0"/>
          </a:p>
          <a:p>
            <a:r>
              <a:rPr lang="en-PH" dirty="0"/>
              <a:t>Italics normally slant slightly to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196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style font in italic</a:t>
            </a:r>
          </a:p>
          <a:p>
            <a:endParaRPr lang="en-PH" dirty="0"/>
          </a:p>
          <a:p>
            <a:r>
              <a:rPr lang="en-PH" dirty="0"/>
              <a:t>Italics normally slant slightly to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882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But before that we will shortly discuss the 2 main categories of fonts</a:t>
            </a:r>
          </a:p>
          <a:p>
            <a:endParaRPr lang="en-PH" dirty="0"/>
          </a:p>
          <a:p>
            <a:r>
              <a:rPr lang="en-PH" dirty="0"/>
              <a:t>Of course there are more categories. But those categories are mostly used in printing, and they’re irrelevant for the web.</a:t>
            </a:r>
          </a:p>
          <a:p>
            <a:endParaRPr lang="en-PH" dirty="0"/>
          </a:p>
          <a:p>
            <a:r>
              <a:rPr lang="en-PH" dirty="0"/>
              <a:t>So what is the difference between these categories?</a:t>
            </a:r>
          </a:p>
          <a:p>
            <a:endParaRPr lang="en-PH" dirty="0"/>
          </a:p>
          <a:p>
            <a:r>
              <a:rPr lang="en-PH" dirty="0"/>
              <a:t>Well, serif fonts have a small line at the end of the characters . That’s why they are serious</a:t>
            </a:r>
          </a:p>
          <a:p>
            <a:endParaRPr lang="en-PH" dirty="0"/>
          </a:p>
          <a:p>
            <a:r>
              <a:rPr lang="en-PH" dirty="0"/>
              <a:t>They’re often used in books, newspapers and so on.</a:t>
            </a:r>
          </a:p>
          <a:p>
            <a:endParaRPr lang="en-PH" dirty="0"/>
          </a:p>
          <a:p>
            <a:r>
              <a:rPr lang="en-PH" dirty="0"/>
              <a:t>Georgia and Times New Roman are a couple of popular fonts in this category.</a:t>
            </a:r>
          </a:p>
          <a:p>
            <a:endParaRPr lang="en-PH" dirty="0"/>
          </a:p>
          <a:p>
            <a:r>
              <a:rPr lang="en-PH" dirty="0"/>
              <a:t>There are thousands of serif fonts out there. But these are the fonts that you hear about</a:t>
            </a:r>
          </a:p>
          <a:p>
            <a:endParaRPr lang="en-PH" dirty="0"/>
          </a:p>
          <a:p>
            <a:r>
              <a:rPr lang="en-PH" dirty="0"/>
              <a:t>Now, sans serif fonts don’t have those lines at the edge of characters </a:t>
            </a:r>
          </a:p>
          <a:p>
            <a:endParaRPr lang="en-PH" dirty="0"/>
          </a:p>
          <a:p>
            <a:r>
              <a:rPr lang="en-PH" dirty="0"/>
              <a:t>Here are a few popular fonts in this category</a:t>
            </a:r>
          </a:p>
          <a:p>
            <a:endParaRPr lang="en-PH" dirty="0"/>
          </a:p>
          <a:p>
            <a:r>
              <a:rPr lang="en-PH" dirty="0"/>
              <a:t>Arial, Helvetica, Futura and many more</a:t>
            </a:r>
          </a:p>
          <a:p>
            <a:endParaRPr lang="en-PH" dirty="0"/>
          </a:p>
          <a:p>
            <a:r>
              <a:rPr lang="en-PH" dirty="0"/>
              <a:t>They’re more playful and modern</a:t>
            </a:r>
          </a:p>
          <a:p>
            <a:endParaRPr lang="en-PH" dirty="0"/>
          </a:p>
          <a:p>
            <a:r>
              <a:rPr lang="en-PH" dirty="0"/>
              <a:t>-----------</a:t>
            </a:r>
          </a:p>
          <a:p>
            <a:r>
              <a:rPr lang="en-US" dirty="0"/>
              <a:t>So back to the font family property</a:t>
            </a:r>
          </a:p>
          <a:p>
            <a:endParaRPr lang="en-US" dirty="0"/>
          </a:p>
          <a:p>
            <a:r>
              <a:rPr lang="en-US" dirty="0"/>
              <a:t>Here is VS code if you press control + space VS code automatically suggest a bunch of fonts.</a:t>
            </a:r>
          </a:p>
          <a:p>
            <a:endParaRPr lang="en-US" dirty="0"/>
          </a:p>
          <a:p>
            <a:r>
              <a:rPr lang="en-US" dirty="0"/>
              <a:t>Called web safe fonts - they are called web safe fonts because they're available on most computers out there, so it's fairly safe to use them.</a:t>
            </a:r>
          </a:p>
          <a:p>
            <a:endParaRPr lang="en-US" dirty="0"/>
          </a:p>
          <a:p>
            <a:r>
              <a:rPr lang="en-US" dirty="0"/>
              <a:t>Let's type </a:t>
            </a:r>
            <a:r>
              <a:rPr lang="en-US" dirty="0" err="1"/>
              <a:t>arial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have here a font stack.</a:t>
            </a:r>
          </a:p>
          <a:p>
            <a:endParaRPr lang="en-US" dirty="0"/>
          </a:p>
          <a:p>
            <a:r>
              <a:rPr lang="en-US" dirty="0"/>
              <a:t>Font stack consists of multiple fonts, the first font here is </a:t>
            </a:r>
            <a:r>
              <a:rPr lang="en-US" dirty="0" err="1"/>
              <a:t>arial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So when the browser sees this, it will checks to see if this font is installed on the user's Computer. </a:t>
            </a:r>
          </a:p>
          <a:p>
            <a:endParaRPr lang="en-US" dirty="0"/>
          </a:p>
          <a:p>
            <a:r>
              <a:rPr lang="en-US" dirty="0"/>
              <a:t>If it is available, it's going to apply to the element you define. otherwise it's going to look at the next font in the stack.</a:t>
            </a:r>
          </a:p>
          <a:p>
            <a:endParaRPr lang="en-US" dirty="0"/>
          </a:p>
          <a:p>
            <a:r>
              <a:rPr lang="en-US" dirty="0"/>
              <a:t>once again the computer will check, if it is available the font is applied,</a:t>
            </a:r>
          </a:p>
          <a:p>
            <a:endParaRPr lang="en-US" dirty="0"/>
          </a:p>
          <a:p>
            <a:r>
              <a:rPr lang="en-US" dirty="0"/>
              <a:t> otherwise, the browser is going to look at the next font in the list or in the stack.</a:t>
            </a:r>
          </a:p>
          <a:p>
            <a:endParaRPr lang="en-US" dirty="0"/>
          </a:p>
          <a:p>
            <a:r>
              <a:rPr lang="en-US" dirty="0"/>
              <a:t>Now, the last font that we type here is a generic font, which can be either sans-serif or serif.</a:t>
            </a:r>
          </a:p>
          <a:p>
            <a:endParaRPr lang="en-US" dirty="0"/>
          </a:p>
          <a:p>
            <a:r>
              <a:rPr lang="en-US" dirty="0"/>
              <a:t>The actual font that will be used will vary from one computer to another. So we just type in generic name.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**********</a:t>
            </a:r>
          </a:p>
          <a:p>
            <a:r>
              <a:rPr lang="en-US" dirty="0"/>
              <a:t>Let's save the changes and see what we get.</a:t>
            </a:r>
          </a:p>
          <a:p>
            <a:r>
              <a:rPr lang="en-US" dirty="0"/>
              <a:t>Every computer have different </a:t>
            </a:r>
          </a:p>
          <a:p>
            <a:r>
              <a:rPr lang="en-US" dirty="0"/>
              <a:t>---------------</a:t>
            </a:r>
            <a:endParaRPr lang="en-PH" dirty="0"/>
          </a:p>
          <a:p>
            <a:endParaRPr lang="en-US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898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 stack consist of multiple fonts as fallbacks</a:t>
            </a:r>
          </a:p>
          <a:p>
            <a:endParaRPr lang="en-US" dirty="0"/>
          </a:p>
          <a:p>
            <a:r>
              <a:rPr lang="en-US" dirty="0"/>
              <a:t>The first font here is </a:t>
            </a:r>
            <a:r>
              <a:rPr lang="en-US" dirty="0" err="1"/>
              <a:t>arial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when the browser sees this, it checks to see if this font is installed in the user's computer</a:t>
            </a:r>
          </a:p>
          <a:p>
            <a:endParaRPr lang="en-US" dirty="0"/>
          </a:p>
          <a:p>
            <a:r>
              <a:rPr lang="en-US" dirty="0"/>
              <a:t>If it is available it's going to apply to the element </a:t>
            </a:r>
          </a:p>
          <a:p>
            <a:endParaRPr lang="en-US" dirty="0"/>
          </a:p>
          <a:p>
            <a:r>
              <a:rPr lang="en-US" dirty="0"/>
              <a:t>Otherwise it's going to look at the next font in the stack,</a:t>
            </a:r>
          </a:p>
          <a:p>
            <a:endParaRPr lang="en-US" dirty="0"/>
          </a:p>
          <a:p>
            <a:r>
              <a:rPr lang="en-US" dirty="0"/>
              <a:t>in this case Helvetica , once again if this font is available, it's going to be applied otherwise, the browser is going to look at the end of stack which is serif a generic font, the font that will be used depends on default font on your operating system.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447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 stack consist of multiple fonts as fallbacks</a:t>
            </a:r>
          </a:p>
          <a:p>
            <a:endParaRPr lang="en-US" dirty="0"/>
          </a:p>
          <a:p>
            <a:r>
              <a:rPr lang="en-US" dirty="0"/>
              <a:t>The first font here is </a:t>
            </a:r>
            <a:r>
              <a:rPr lang="en-US" dirty="0" err="1"/>
              <a:t>arial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when the browser sees this, it checks to see if this font is installed in the user's computer</a:t>
            </a:r>
          </a:p>
          <a:p>
            <a:endParaRPr lang="en-US" dirty="0"/>
          </a:p>
          <a:p>
            <a:r>
              <a:rPr lang="en-US" dirty="0"/>
              <a:t>If it is available it's going to apply to the element </a:t>
            </a:r>
          </a:p>
          <a:p>
            <a:endParaRPr lang="en-US" dirty="0"/>
          </a:p>
          <a:p>
            <a:r>
              <a:rPr lang="en-US" dirty="0"/>
              <a:t>Otherwise it's going to look at the next font in the stack,</a:t>
            </a:r>
          </a:p>
          <a:p>
            <a:endParaRPr lang="en-US" dirty="0"/>
          </a:p>
          <a:p>
            <a:r>
              <a:rPr lang="en-US" dirty="0"/>
              <a:t>in this case Helvetica , once again if this font is available, it's going to be applied otherwise, the browser is going to look at the end of stack which is serif a generic font, the font that will be used depends on default font on your operating system.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4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Sets the weight (or boldness) of the font.</a:t>
            </a:r>
          </a:p>
          <a:p>
            <a:endParaRPr lang="en-PH" dirty="0"/>
          </a:p>
          <a:p>
            <a:r>
              <a:rPr lang="en-PH" dirty="0"/>
              <a:t>The weights available depends on the font-family that is currently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140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to style font in italic</a:t>
            </a:r>
          </a:p>
          <a:p>
            <a:endParaRPr lang="en-PH" dirty="0"/>
          </a:p>
          <a:p>
            <a:r>
              <a:rPr lang="en-PH" dirty="0"/>
              <a:t>Italics normally slant slightly to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0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72634C-67D9-4A7B-A205-3B0BD1AEB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56" t="20436" r="4556" b="10002"/>
          <a:stretch/>
        </p:blipFill>
        <p:spPr>
          <a:xfrm>
            <a:off x="-1" y="893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877942-8ED9-45D2-BF26-B4E9377C359F}"/>
              </a:ext>
            </a:extLst>
          </p:cNvPr>
          <p:cNvSpPr/>
          <p:nvPr/>
        </p:nvSpPr>
        <p:spPr>
          <a:xfrm>
            <a:off x="-1" y="893"/>
            <a:ext cx="3966187" cy="68562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38850 w 6096000"/>
              <a:gd name="connsiteY1" fmla="*/ 678180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38850" y="678180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C4AB6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399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9B3C620-FF55-46CC-A5B2-0AC4DD6B3610}"/>
              </a:ext>
            </a:extLst>
          </p:cNvPr>
          <p:cNvSpPr/>
          <p:nvPr/>
        </p:nvSpPr>
        <p:spPr>
          <a:xfrm rot="5400000">
            <a:off x="0" y="893"/>
            <a:ext cx="3428107" cy="34281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399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10DBDE9-01B0-477F-A380-C831EE04B6FE}"/>
              </a:ext>
            </a:extLst>
          </p:cNvPr>
          <p:cNvSpPr/>
          <p:nvPr/>
        </p:nvSpPr>
        <p:spPr>
          <a:xfrm rot="10800000">
            <a:off x="7141889" y="893"/>
            <a:ext cx="5065980" cy="68562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38850 w 6096000"/>
              <a:gd name="connsiteY1" fmla="*/ 678180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38850" y="678180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399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1058FDB-B8E8-4D5D-A0BE-3BEE4550C03A}"/>
              </a:ext>
            </a:extLst>
          </p:cNvPr>
          <p:cNvSpPr/>
          <p:nvPr/>
        </p:nvSpPr>
        <p:spPr>
          <a:xfrm rot="16200000">
            <a:off x="8771884" y="3429893"/>
            <a:ext cx="3428107" cy="3428107"/>
          </a:xfrm>
          <a:prstGeom prst="rtTriangle">
            <a:avLst/>
          </a:prstGeom>
          <a:solidFill>
            <a:srgbClr val="6C4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736BA-C92C-4DB9-A2E6-253355DD1B14}"/>
              </a:ext>
            </a:extLst>
          </p:cNvPr>
          <p:cNvSpPr txBox="1"/>
          <p:nvPr/>
        </p:nvSpPr>
        <p:spPr>
          <a:xfrm>
            <a:off x="2185360" y="628963"/>
            <a:ext cx="7856195" cy="2800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797" dirty="0">
                <a:ln w="28575">
                  <a:solidFill>
                    <a:srgbClr val="6C4AB6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CSS </a:t>
            </a:r>
          </a:p>
          <a:p>
            <a:pPr algn="ctr"/>
            <a:r>
              <a:rPr lang="en-PH" sz="8797" dirty="0">
                <a:ln w="28575">
                  <a:solidFill>
                    <a:srgbClr val="6C4AB6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TYPOGRAPHY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1FD8FC-7E23-448A-BD53-D666A781313C}"/>
              </a:ext>
            </a:extLst>
          </p:cNvPr>
          <p:cNvSpPr/>
          <p:nvPr/>
        </p:nvSpPr>
        <p:spPr>
          <a:xfrm>
            <a:off x="2085319" y="3361925"/>
            <a:ext cx="7856195" cy="1390289"/>
          </a:xfrm>
          <a:prstGeom prst="roundRect">
            <a:avLst/>
          </a:prstGeom>
          <a:solidFill>
            <a:srgbClr val="6C4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39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77FD6-9165-430A-8249-191B069CFE42}"/>
              </a:ext>
            </a:extLst>
          </p:cNvPr>
          <p:cNvSpPr txBox="1"/>
          <p:nvPr/>
        </p:nvSpPr>
        <p:spPr>
          <a:xfrm>
            <a:off x="1997789" y="3514107"/>
            <a:ext cx="8043765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The art of creating beautiful and easy to read text</a:t>
            </a:r>
            <a:endParaRPr lang="en-PH" sz="35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C0630-9C50-4891-A691-C05EB497946A}"/>
              </a:ext>
            </a:extLst>
          </p:cNvPr>
          <p:cNvSpPr txBox="1"/>
          <p:nvPr/>
        </p:nvSpPr>
        <p:spPr>
          <a:xfrm>
            <a:off x="4953818" y="5485865"/>
            <a:ext cx="2819269" cy="1323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998" dirty="0">
                <a:solidFill>
                  <a:srgbClr val="B9E0FF"/>
                </a:solidFill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MWC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BE42D-987A-4FA3-B5B8-C176C1267553}"/>
              </a:ext>
            </a:extLst>
          </p:cNvPr>
          <p:cNvSpPr txBox="1"/>
          <p:nvPr/>
        </p:nvSpPr>
        <p:spPr>
          <a:xfrm>
            <a:off x="5930999" y="4837319"/>
            <a:ext cx="876072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999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By: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4DF0D2-CAEC-4FA1-9D8B-C1F1A1D1341B}"/>
              </a:ext>
            </a:extLst>
          </p:cNvPr>
          <p:cNvSpPr txBox="1"/>
          <p:nvPr/>
        </p:nvSpPr>
        <p:spPr>
          <a:xfrm>
            <a:off x="38089" y="149884"/>
            <a:ext cx="1793704" cy="172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99" dirty="0">
                <a:solidFill>
                  <a:srgbClr val="8D72E1"/>
                </a:solidFill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Batch </a:t>
            </a:r>
          </a:p>
          <a:p>
            <a:pPr algn="ctr"/>
            <a:r>
              <a:rPr lang="en-PH" sz="6598" dirty="0">
                <a:solidFill>
                  <a:srgbClr val="8D72E1"/>
                </a:solidFill>
                <a:effectLst>
                  <a:glow rad="101600">
                    <a:srgbClr val="B9E0FF">
                      <a:alpha val="60000"/>
                    </a:srgbClr>
                  </a:glow>
                </a:effectLst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BBEF1-45C4-4FA5-A998-0379326DEF81}"/>
              </a:ext>
            </a:extLst>
          </p:cNvPr>
          <p:cNvSpPr txBox="1"/>
          <p:nvPr/>
        </p:nvSpPr>
        <p:spPr>
          <a:xfrm>
            <a:off x="10298883" y="5795555"/>
            <a:ext cx="179370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99" dirty="0">
                <a:solidFill>
                  <a:srgbClr val="B9E0FF"/>
                </a:solidFill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H-403</a:t>
            </a:r>
            <a:endParaRPr lang="en-PH" sz="6598" dirty="0">
              <a:solidFill>
                <a:srgbClr val="B9E0FF"/>
              </a:solidFill>
              <a:effectLst>
                <a:glow rad="101600">
                  <a:srgbClr val="B9E0FF">
                    <a:alpha val="60000"/>
                  </a:srgbClr>
                </a:glow>
              </a:effectLst>
              <a:latin typeface="EB Garamond Medium" pitchFamily="2" charset="0"/>
              <a:ea typeface="EB Garamond Medium" pitchFamily="2" charset="0"/>
              <a:cs typeface="EB Garamo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Font Weight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502308"/>
              </p:ext>
            </p:extLst>
          </p:nvPr>
        </p:nvGraphicFramePr>
        <p:xfrm>
          <a:off x="3013018" y="1006221"/>
          <a:ext cx="6162786" cy="56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Thin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Extra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Regular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4987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00378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Semi Bold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17120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1759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Extra Bold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6136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2123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3B189A9-C7F7-46FF-9112-6F1A78F3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3064866"/>
            <a:ext cx="4200525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EB5F4-DF3C-45D8-B60C-B8DA7373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834" y="1658749"/>
            <a:ext cx="886715" cy="424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7B120-F891-46C2-8D6D-9BFE023E1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692" y="3383296"/>
            <a:ext cx="909000" cy="395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426ADA-F4FC-4652-9F3A-CC0112185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352" y="5020865"/>
            <a:ext cx="992907" cy="427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FF9E9D-0CC3-4282-9F4F-7F3611341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244" y="6136439"/>
            <a:ext cx="1075464" cy="460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363C41-9D23-421B-BB22-7BF0C4A05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4436" y="2786593"/>
            <a:ext cx="900256" cy="398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996779-828A-4062-AF24-FAB6CC8A0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3792" y="3942200"/>
            <a:ext cx="992908" cy="3959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B2C832-31E3-4F03-8346-6933D68F74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4436" y="2246257"/>
            <a:ext cx="909000" cy="3460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47AAC4-D19A-4F17-96BF-CAE818D63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3793" y="4501104"/>
            <a:ext cx="992907" cy="3040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C1D754-2544-42C7-97B4-165B175AE6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3244" y="5599097"/>
            <a:ext cx="1075464" cy="3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Font Style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458E31-8215-4A30-A838-EA212D3D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772816"/>
            <a:ext cx="5381625" cy="14382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AFC4E-8123-42A1-A8EB-EFBFF6CD80E4}"/>
              </a:ext>
            </a:extLst>
          </p:cNvPr>
          <p:cNvSpPr txBox="1">
            <a:spLocks/>
          </p:cNvSpPr>
          <p:nvPr/>
        </p:nvSpPr>
        <p:spPr>
          <a:xfrm>
            <a:off x="7113201" y="1527882"/>
            <a:ext cx="3884105" cy="8182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default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1F11F9-E07A-476A-AF80-5E0195D71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01" y="4117701"/>
            <a:ext cx="54102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73A3E1-D3DA-4B88-9493-19D981A1C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026" y="4304747"/>
            <a:ext cx="4104456" cy="1149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750B17-3865-4432-A19F-942AF0121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503" y="2349190"/>
            <a:ext cx="4104456" cy="8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Font Size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BD656-5BB9-419D-8900-E713BCA8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66" y="1625290"/>
            <a:ext cx="42672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E560A-D84B-46EF-8A0A-51791D62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11" y="4037958"/>
            <a:ext cx="4267199" cy="13716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D6BB2FE-0272-47D7-AC2E-D14AEBA2E067}"/>
              </a:ext>
            </a:extLst>
          </p:cNvPr>
          <p:cNvSpPr txBox="1">
            <a:spLocks/>
          </p:cNvSpPr>
          <p:nvPr/>
        </p:nvSpPr>
        <p:spPr>
          <a:xfrm>
            <a:off x="5802753" y="1990182"/>
            <a:ext cx="5329568" cy="72285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/>
              <a:t>Absolute value - fixed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0858BBE-B6B2-4EA2-92CA-2714B7D8E061}"/>
              </a:ext>
            </a:extLst>
          </p:cNvPr>
          <p:cNvSpPr txBox="1">
            <a:spLocks/>
          </p:cNvSpPr>
          <p:nvPr/>
        </p:nvSpPr>
        <p:spPr>
          <a:xfrm>
            <a:off x="5790825" y="3283987"/>
            <a:ext cx="5329568" cy="2233855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Relative value</a:t>
            </a:r>
          </a:p>
          <a:p>
            <a:pPr algn="ctr"/>
            <a:r>
              <a:rPr lang="en-US" sz="3300" dirty="0"/>
              <a:t>Relative to the font size of the root (html) element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8500E-4934-4F40-8BCE-82CB500A7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716" y="3015556"/>
            <a:ext cx="3876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Quick Video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</p:spTree>
    <p:extLst>
      <p:ext uri="{BB962C8B-B14F-4D97-AF65-F5344CB8AC3E}">
        <p14:creationId xmlns:p14="http://schemas.microsoft.com/office/powerpoint/2010/main" val="413679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Color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08AC6-CF46-44DA-BB26-013F6A38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3" y="1844824"/>
            <a:ext cx="4759611" cy="1944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F3709-E593-4B75-A4E0-D400F9BBD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83" y="4409479"/>
            <a:ext cx="6572250" cy="14954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4A2B4F-66F2-4B78-893F-5B642AB9E2B3}"/>
              </a:ext>
            </a:extLst>
          </p:cNvPr>
          <p:cNvSpPr txBox="1">
            <a:spLocks/>
          </p:cNvSpPr>
          <p:nvPr/>
        </p:nvSpPr>
        <p:spPr>
          <a:xfrm>
            <a:off x="6713561" y="2204864"/>
            <a:ext cx="3770108" cy="8182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hexadecimal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094049-E586-4822-8F41-D1ED7A95B94D}"/>
              </a:ext>
            </a:extLst>
          </p:cNvPr>
          <p:cNvSpPr txBox="1">
            <a:spLocks/>
          </p:cNvSpPr>
          <p:nvPr/>
        </p:nvSpPr>
        <p:spPr>
          <a:xfrm>
            <a:off x="7826287" y="5065408"/>
            <a:ext cx="3126640" cy="8182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Supports transparency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4531C5-5748-488E-9F5B-3FAD02BD6AC3}"/>
              </a:ext>
            </a:extLst>
          </p:cNvPr>
          <p:cNvSpPr txBox="1">
            <a:spLocks/>
          </p:cNvSpPr>
          <p:nvPr/>
        </p:nvSpPr>
        <p:spPr>
          <a:xfrm>
            <a:off x="7504553" y="4142525"/>
            <a:ext cx="3770108" cy="8182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 err="1"/>
              <a:t>rgba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9475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Color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08AC6-CF46-44DA-BB26-013F6A38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372775"/>
            <a:ext cx="3614278" cy="1476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F3709-E593-4B75-A4E0-D400F9BBD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50" y="1487361"/>
            <a:ext cx="5481309" cy="1247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A89C6-C4E8-41DF-AEB6-56C7AF36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17" y="3174382"/>
            <a:ext cx="4063125" cy="639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9375D-805A-4C32-8944-94CB12F2D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50" y="2958055"/>
            <a:ext cx="5481310" cy="855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B70D3D-7FEB-4FDB-9F7E-49D6B43CECE0}"/>
              </a:ext>
            </a:extLst>
          </p:cNvPr>
          <p:cNvSpPr txBox="1"/>
          <p:nvPr/>
        </p:nvSpPr>
        <p:spPr>
          <a:xfrm>
            <a:off x="1357482" y="4602319"/>
            <a:ext cx="3654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Color picker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6945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Horizontal Spacing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360500" cy="221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8F0EA1-6A6A-49A4-A311-A6E6EAC7502F}"/>
              </a:ext>
            </a:extLst>
          </p:cNvPr>
          <p:cNvSpPr txBox="1">
            <a:spLocks/>
          </p:cNvSpPr>
          <p:nvPr/>
        </p:nvSpPr>
        <p:spPr>
          <a:xfrm>
            <a:off x="477788" y="1782589"/>
            <a:ext cx="9577064" cy="10801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max-width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313348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Length of Characters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8D7184-4B9C-44F5-B7AB-0CE23D4D4818}"/>
              </a:ext>
            </a:extLst>
          </p:cNvPr>
          <p:cNvSpPr txBox="1">
            <a:spLocks/>
          </p:cNvSpPr>
          <p:nvPr/>
        </p:nvSpPr>
        <p:spPr>
          <a:xfrm>
            <a:off x="549796" y="4591428"/>
            <a:ext cx="9577064" cy="576064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The ideal line length is about 60-70 characters.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1DF381-B35E-4067-AA81-46F86DF78DBD}"/>
              </a:ext>
            </a:extLst>
          </p:cNvPr>
          <p:cNvSpPr txBox="1">
            <a:spLocks/>
          </p:cNvSpPr>
          <p:nvPr/>
        </p:nvSpPr>
        <p:spPr>
          <a:xfrm>
            <a:off x="477788" y="1484784"/>
            <a:ext cx="9577064" cy="2808312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Research has led to recommendations that </a:t>
            </a:r>
            <a:r>
              <a:rPr lang="en-US" sz="2800" b="1" dirty="0"/>
              <a:t>line length should not exceed about 70 characters per line</a:t>
            </a:r>
            <a:r>
              <a:rPr lang="en-US" sz="2800" dirty="0"/>
              <a:t>. The reason behind this finding is that both very short and very long lines slow down reading by interrupting the normal pattern of eye movements and movements throughout the text. (</a:t>
            </a:r>
            <a:r>
              <a:rPr lang="en-PH" dirty="0" err="1"/>
              <a:t>Nanavati</a:t>
            </a:r>
            <a:r>
              <a:rPr lang="en-PH" dirty="0"/>
              <a:t>, A.)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099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Max Width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865610-D891-4CE8-8551-BE0A8B57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35" y="2060848"/>
            <a:ext cx="9505950" cy="1019175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F474006E-9A42-401E-BE75-12FC16E7B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541" y="1181374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7D65AB-A6D3-4B57-B8AD-D75BAFD0E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541" y="2782862"/>
            <a:ext cx="1419225" cy="3324225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57CD8066-E8E3-4032-8C78-C14C00368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4172" y="3987775"/>
            <a:ext cx="914400" cy="9144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DA95180-3013-4189-A035-A18723E5232D}"/>
              </a:ext>
            </a:extLst>
          </p:cNvPr>
          <p:cNvSpPr txBox="1">
            <a:spLocks/>
          </p:cNvSpPr>
          <p:nvPr/>
        </p:nvSpPr>
        <p:spPr>
          <a:xfrm>
            <a:off x="3286100" y="3140570"/>
            <a:ext cx="5304048" cy="57685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Text expand across the browser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D0346FB-7AE6-49A3-8915-E006153DD1F6}"/>
              </a:ext>
            </a:extLst>
          </p:cNvPr>
          <p:cNvSpPr txBox="1">
            <a:spLocks/>
          </p:cNvSpPr>
          <p:nvPr/>
        </p:nvSpPr>
        <p:spPr>
          <a:xfrm>
            <a:off x="2970717" y="1973880"/>
            <a:ext cx="5304048" cy="57685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The text is too narrow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3C36E0-B1C9-4520-BC92-58C4734C2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909" y="2364605"/>
            <a:ext cx="5133975" cy="3590925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A2EB73C0-1225-4619-ABFD-D3C4D454F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59" y="3080307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D014E3-B847-426D-9CC8-ADE1ADA4D3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3107" y="3080023"/>
            <a:ext cx="4708228" cy="16393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49F136-7429-4C10-BE79-4424525B80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2502" y="4781573"/>
            <a:ext cx="3228854" cy="13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6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C320F-AEA8-4A48-81A2-D6397C48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84" y="2832389"/>
            <a:ext cx="23050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A18FC9-6B27-444D-A865-C82C569E2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359" y="4889295"/>
            <a:ext cx="2314575" cy="10479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F8B1C-F292-4CC5-AB19-48BFD330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22" y="1338544"/>
            <a:ext cx="4676775" cy="13716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B5F62A9-95FF-4007-A68D-2EEDA868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Letter Spacing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11C8762-0C8B-4E5E-AA1C-5D9288A1B3F3}"/>
              </a:ext>
            </a:extLst>
          </p:cNvPr>
          <p:cNvSpPr txBox="1">
            <a:spLocks/>
          </p:cNvSpPr>
          <p:nvPr/>
        </p:nvSpPr>
        <p:spPr>
          <a:xfrm>
            <a:off x="909395" y="4159085"/>
            <a:ext cx="10360501" cy="5019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Text without letter spacing</a:t>
            </a:r>
          </a:p>
        </p:txBody>
      </p:sp>
    </p:spTree>
    <p:extLst>
      <p:ext uri="{BB962C8B-B14F-4D97-AF65-F5344CB8AC3E}">
        <p14:creationId xmlns:p14="http://schemas.microsoft.com/office/powerpoint/2010/main" val="17265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F8CEC-4F78-4BB1-BE1B-B0FE10F0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9" y="1916832"/>
            <a:ext cx="6829425" cy="4143375"/>
          </a:xfrm>
          <a:prstGeom prst="rect">
            <a:avLst/>
          </a:prstGeom>
          <a:ln w="57150">
            <a:solidFill>
              <a:srgbClr val="008181"/>
            </a:solidFill>
          </a:ln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B815427-E1AF-452C-A088-500D51A5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332656"/>
            <a:ext cx="8735325" cy="883643"/>
          </a:xfrm>
        </p:spPr>
        <p:txBody>
          <a:bodyPr/>
          <a:lstStyle/>
          <a:p>
            <a:pPr algn="ctr"/>
            <a:r>
              <a:rPr lang="en-US" dirty="0"/>
              <a:t>Mythical Website Coders</a:t>
            </a:r>
          </a:p>
        </p:txBody>
      </p:sp>
    </p:spTree>
    <p:extLst>
      <p:ext uri="{BB962C8B-B14F-4D97-AF65-F5344CB8AC3E}">
        <p14:creationId xmlns:p14="http://schemas.microsoft.com/office/powerpoint/2010/main" val="7886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Vertical Spacing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360500" cy="221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8F0EA1-6A6A-49A4-A311-A6E6EAC7502F}"/>
              </a:ext>
            </a:extLst>
          </p:cNvPr>
          <p:cNvSpPr txBox="1">
            <a:spLocks/>
          </p:cNvSpPr>
          <p:nvPr/>
        </p:nvSpPr>
        <p:spPr>
          <a:xfrm>
            <a:off x="477788" y="1782589"/>
            <a:ext cx="9577064" cy="10801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line-height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55877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Line Height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DCE0AE-200A-4BA8-8F68-66C09F2CA95D}"/>
              </a:ext>
            </a:extLst>
          </p:cNvPr>
          <p:cNvSpPr txBox="1">
            <a:spLocks/>
          </p:cNvSpPr>
          <p:nvPr/>
        </p:nvSpPr>
        <p:spPr>
          <a:xfrm>
            <a:off x="5967341" y="4840097"/>
            <a:ext cx="5450281" cy="619356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Unitless (recommended)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8B696-DE70-4B75-8DC1-BC214A6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18" y="3870821"/>
            <a:ext cx="4895850" cy="22383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9CD4EE5-2F4C-4EFA-8151-D2CC0BA4E46C}"/>
              </a:ext>
            </a:extLst>
          </p:cNvPr>
          <p:cNvSpPr txBox="1">
            <a:spLocks/>
          </p:cNvSpPr>
          <p:nvPr/>
        </p:nvSpPr>
        <p:spPr>
          <a:xfrm>
            <a:off x="6116408" y="2168859"/>
            <a:ext cx="5107186" cy="936104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need to change the line-height if you modify the font size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64CE51-5488-409C-AF1A-9946F43D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07" y="1508315"/>
            <a:ext cx="4838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9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Margin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3CC68-56E8-443A-958E-98086300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39" y="1384593"/>
            <a:ext cx="4393945" cy="141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E6241-08F2-44FF-98CA-7245C86B7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33" y="7348330"/>
            <a:ext cx="8505825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EC7610-B12F-4EFC-8F71-52FC43ADF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004" y="2915381"/>
            <a:ext cx="7677150" cy="3486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8C099E-26F5-4734-81F5-28AE0924A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004" y="3234468"/>
            <a:ext cx="7477125" cy="2847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A0C24-8DCA-4E02-BEE0-D59A1134F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2004" y="3562745"/>
            <a:ext cx="813225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Formatting 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360500" cy="32208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8F0EA1-6A6A-49A4-A311-A6E6EAC7502F}"/>
              </a:ext>
            </a:extLst>
          </p:cNvPr>
          <p:cNvSpPr txBox="1">
            <a:spLocks/>
          </p:cNvSpPr>
          <p:nvPr/>
        </p:nvSpPr>
        <p:spPr>
          <a:xfrm>
            <a:off x="477788" y="1484784"/>
            <a:ext cx="9577064" cy="2654524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text-align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text-decoration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text-transform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300" dirty="0"/>
              <a:t>white-space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2811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Text Align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117748" y="1216299"/>
            <a:ext cx="11953328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37169-CD4A-4616-8C0D-A1DE3E1D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6" y="1739776"/>
            <a:ext cx="3657600" cy="1733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2DABB-24D3-4F12-AE38-536BFA51C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570" y="1749221"/>
            <a:ext cx="4057650" cy="1714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CA09D-ACEE-460E-930E-49FCAAEC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898" y="1767860"/>
            <a:ext cx="4000500" cy="16611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1032E98-CD5A-4E52-B19A-C286FD8E136D}"/>
              </a:ext>
            </a:extLst>
          </p:cNvPr>
          <p:cNvSpPr txBox="1">
            <a:spLocks/>
          </p:cNvSpPr>
          <p:nvPr/>
        </p:nvSpPr>
        <p:spPr>
          <a:xfrm>
            <a:off x="1076624" y="1153460"/>
            <a:ext cx="2027879" cy="619356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default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662D7-BBA3-4FC7-AD69-45E1BE016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125624" y="483989"/>
            <a:ext cx="7661408" cy="1958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BD9332-385F-4043-9B74-D9659E4DC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598558" y="7098521"/>
            <a:ext cx="7703061" cy="18432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809088-4F29-4454-A42B-EFE7691B69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9619" y="7098521"/>
            <a:ext cx="7524992" cy="1955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9B54FA-074D-4B17-82C1-753F2DEF2C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3366" y="4006328"/>
            <a:ext cx="1381125" cy="1409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38DE24-67D5-4AD2-9BDF-EC30EDB2AB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9901" y="3996803"/>
            <a:ext cx="1552575" cy="1352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BF3D72-3704-4B70-9392-B8B46756F0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7886" y="3987278"/>
            <a:ext cx="1409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Text Decoration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-1" y="1216299"/>
            <a:ext cx="12188825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9156A-DA8A-49E5-BFD9-12E1157D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68" y="1644423"/>
            <a:ext cx="4705350" cy="147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C93AE3-65D1-4350-B727-404A223A4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2" y="1611835"/>
            <a:ext cx="5657850" cy="1476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DE6D2-E92A-4029-8445-A4335890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87" y="3481668"/>
            <a:ext cx="35433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D33320-A9EA-4A0C-9EB3-2E725E5E9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780" y="3511622"/>
            <a:ext cx="35909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72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Text Transform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-1" y="1216299"/>
            <a:ext cx="12188825" cy="5641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6F638-4E10-41BA-9E49-E84F18BD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581377"/>
            <a:ext cx="5429250" cy="139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42874B-899E-4FE5-91CB-1A19E6C09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" y="3017082"/>
            <a:ext cx="5450021" cy="1131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9364E-7171-4F5B-B4AC-B824F4F2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064" y="3068960"/>
            <a:ext cx="545782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66715-CFAD-4947-BF2D-BF43DCD91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064" y="1581377"/>
            <a:ext cx="5429250" cy="1419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A0FE8-52EB-4418-A3B9-36DF73D3C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929" y="5589240"/>
            <a:ext cx="534352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09B4F-F464-4DE6-BED6-58D917C29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1301" y="4221088"/>
            <a:ext cx="5343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White 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24811-FC66-4A2F-ACE7-3F3CFCFF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63" y="3162347"/>
            <a:ext cx="2943225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4833F7-EA5F-4760-9D8A-82ED43768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361" y="3190922"/>
            <a:ext cx="3895725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0246E-BAC6-4244-94DA-6F2D64EB4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876" y="1669677"/>
            <a:ext cx="4038600" cy="131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48543-76B6-4145-954D-6F5186D33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696798"/>
            <a:ext cx="4357625" cy="1322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1F9076-5C79-4E07-AF17-0C5D6481E203}"/>
              </a:ext>
            </a:extLst>
          </p:cNvPr>
          <p:cNvSpPr txBox="1">
            <a:spLocks/>
          </p:cNvSpPr>
          <p:nvPr/>
        </p:nvSpPr>
        <p:spPr>
          <a:xfrm>
            <a:off x="3103830" y="4554189"/>
            <a:ext cx="5148572" cy="8182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Smaller screen size</a:t>
            </a:r>
          </a:p>
        </p:txBody>
      </p:sp>
    </p:spTree>
    <p:extLst>
      <p:ext uri="{BB962C8B-B14F-4D97-AF65-F5344CB8AC3E}">
        <p14:creationId xmlns:p14="http://schemas.microsoft.com/office/powerpoint/2010/main" val="301332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548681"/>
            <a:ext cx="10729192" cy="5976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1403781"/>
            <a:ext cx="10360501" cy="4050437"/>
          </a:xfrm>
        </p:spPr>
        <p:txBody>
          <a:bodyPr>
            <a:noAutofit/>
          </a:bodyPr>
          <a:lstStyle/>
          <a:p>
            <a:pPr algn="ctr"/>
            <a:r>
              <a:rPr lang="en-US" sz="15000" dirty="0"/>
              <a:t>Let’s see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125060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Demo Video altogether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</p:spTree>
    <p:extLst>
      <p:ext uri="{BB962C8B-B14F-4D97-AF65-F5344CB8AC3E}">
        <p14:creationId xmlns:p14="http://schemas.microsoft.com/office/powerpoint/2010/main" val="208918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WHY TYPOGRAPHY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2932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3D4D2B-5C0D-4AD8-8CC9-B395DBC5B96C}"/>
              </a:ext>
            </a:extLst>
          </p:cNvPr>
          <p:cNvSpPr txBox="1">
            <a:spLocks/>
          </p:cNvSpPr>
          <p:nvPr/>
        </p:nvSpPr>
        <p:spPr>
          <a:xfrm>
            <a:off x="914159" y="1811007"/>
            <a:ext cx="10360501" cy="20719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/>
              <a:t>95% </a:t>
            </a:r>
            <a:r>
              <a:rPr lang="en-US" sz="3500" dirty="0"/>
              <a:t>of the information on the web is </a:t>
            </a:r>
            <a:r>
              <a:rPr lang="en-US" sz="3500" b="1" dirty="0"/>
              <a:t>written language</a:t>
            </a:r>
            <a:r>
              <a:rPr lang="en-US" sz="3500" dirty="0"/>
              <a:t>. It is only logical to say that a web designer should get good training in the main discipline of shaping written information, in other words: Typography. </a:t>
            </a:r>
          </a:p>
        </p:txBody>
      </p:sp>
    </p:spTree>
    <p:extLst>
      <p:ext uri="{BB962C8B-B14F-4D97-AF65-F5344CB8AC3E}">
        <p14:creationId xmlns:p14="http://schemas.microsoft.com/office/powerpoint/2010/main" val="3678607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122581E-C0AF-4DED-A83D-2904B3D0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260648"/>
            <a:ext cx="2155916" cy="504768"/>
          </a:xfrm>
        </p:spPr>
        <p:txBody>
          <a:bodyPr>
            <a:noAutofit/>
          </a:bodyPr>
          <a:lstStyle/>
          <a:p>
            <a:r>
              <a:rPr lang="en-US" sz="3200" dirty="0"/>
              <a:t>Reference: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586545-CA44-4BE6-928B-925521F598D5}"/>
              </a:ext>
            </a:extLst>
          </p:cNvPr>
          <p:cNvSpPr txBox="1">
            <a:spLocks/>
          </p:cNvSpPr>
          <p:nvPr/>
        </p:nvSpPr>
        <p:spPr>
          <a:xfrm>
            <a:off x="837828" y="1052736"/>
            <a:ext cx="9145016" cy="792088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https://eric.ed.gov/?id=EJ749012#:~:text=Research%20has%20led%20to%20recommendations,and%20movements%20throughout%20the%20text.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80DCDC-6598-4533-AD7B-0CA4EC594744}"/>
              </a:ext>
            </a:extLst>
          </p:cNvPr>
          <p:cNvSpPr txBox="1">
            <a:spLocks/>
          </p:cNvSpPr>
          <p:nvPr/>
        </p:nvSpPr>
        <p:spPr>
          <a:xfrm>
            <a:off x="909836" y="2348880"/>
            <a:ext cx="9145016" cy="936104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https://ia.net/topics/the-web-is-all-about-typography-period#:~:text=95%25%20of%20the%20information%20on,%2C%20in%20other%20words%3A%20Typography.</a:t>
            </a:r>
          </a:p>
        </p:txBody>
      </p:sp>
    </p:spTree>
    <p:extLst>
      <p:ext uri="{BB962C8B-B14F-4D97-AF65-F5344CB8AC3E}">
        <p14:creationId xmlns:p14="http://schemas.microsoft.com/office/powerpoint/2010/main" val="350382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1C070-30A6-4AD1-A6F5-50FDD0FE0920}"/>
              </a:ext>
            </a:extLst>
          </p:cNvPr>
          <p:cNvSpPr txBox="1"/>
          <p:nvPr/>
        </p:nvSpPr>
        <p:spPr>
          <a:xfrm>
            <a:off x="2074104" y="2228671"/>
            <a:ext cx="80406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0" b="1" dirty="0">
                <a:latin typeface="Playfair Display" pitchFamily="2" charset="0"/>
                <a:cs typeface="Poppins" panose="00000500000000000000" pitchFamily="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7434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CSS syntax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5DCDC7-4282-4B11-979D-2380DD21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80" y="3429000"/>
            <a:ext cx="8167659" cy="2862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B59C43-469A-401A-9CD7-A69E1EAA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48" y="7461448"/>
            <a:ext cx="9867614" cy="4943241"/>
          </a:xfrm>
          <a:prstGeom prst="rect">
            <a:avLst/>
          </a:prstGeom>
        </p:spPr>
      </p:pic>
      <p:pic>
        <p:nvPicPr>
          <p:cNvPr id="1026" name="Picture 2" descr="CSS Syntax">
            <a:extLst>
              <a:ext uri="{FF2B5EF4-FFF2-40B4-BE49-F238E27FC236}">
                <a16:creationId xmlns:a16="http://schemas.microsoft.com/office/drawing/2014/main" id="{862E2546-F77E-43DD-9B2F-43F2B824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18" y="1481427"/>
            <a:ext cx="7703784" cy="1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927D41-7DA9-4781-8B99-1A98771DA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608" y="3428249"/>
            <a:ext cx="6198927" cy="2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260648"/>
            <a:ext cx="10360501" cy="1512168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STYLING FONTS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B59C43-469A-401A-9CD7-A69E1EAA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8" y="7461448"/>
            <a:ext cx="9867614" cy="494324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F1F926-A7A3-48AC-A6F7-5666D614F4C5}"/>
              </a:ext>
            </a:extLst>
          </p:cNvPr>
          <p:cNvSpPr/>
          <p:nvPr/>
        </p:nvSpPr>
        <p:spPr>
          <a:xfrm>
            <a:off x="711814" y="1916831"/>
            <a:ext cx="10765196" cy="30963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90AA2-9D52-432F-9BCD-B77251ADC013}"/>
              </a:ext>
            </a:extLst>
          </p:cNvPr>
          <p:cNvSpPr txBox="1"/>
          <p:nvPr/>
        </p:nvSpPr>
        <p:spPr>
          <a:xfrm>
            <a:off x="1269876" y="2338854"/>
            <a:ext cx="3654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font-family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font-weight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font-size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font-style</a:t>
            </a:r>
          </a:p>
        </p:txBody>
      </p:sp>
    </p:spTree>
    <p:extLst>
      <p:ext uri="{BB962C8B-B14F-4D97-AF65-F5344CB8AC3E}">
        <p14:creationId xmlns:p14="http://schemas.microsoft.com/office/powerpoint/2010/main" val="249915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Font Family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F77CFC-1611-4F0A-BC7D-FDC72938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48" y="2399221"/>
            <a:ext cx="6413723" cy="2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332656"/>
            <a:ext cx="8735325" cy="883643"/>
          </a:xfrm>
        </p:spPr>
        <p:txBody>
          <a:bodyPr/>
          <a:lstStyle/>
          <a:p>
            <a:pPr algn="ctr"/>
            <a:r>
              <a:rPr lang="en-US" dirty="0"/>
              <a:t>Categories of Font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02A318-FD68-453F-AFB5-57631F65F65C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3AC22-ED86-42D9-9CD8-0AEB51262F4F}"/>
              </a:ext>
            </a:extLst>
          </p:cNvPr>
          <p:cNvSpPr txBox="1"/>
          <p:nvPr/>
        </p:nvSpPr>
        <p:spPr>
          <a:xfrm>
            <a:off x="2620026" y="1669055"/>
            <a:ext cx="2376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000" b="1" dirty="0">
                <a:latin typeface="Playfair Display" pitchFamily="2" charset="0"/>
                <a:cs typeface="Poppins" panose="00000500000000000000" pitchFamily="2" charset="0"/>
              </a:rPr>
              <a:t>Serif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1EB4D-7484-4B21-ACE0-1BC43CFEB589}"/>
              </a:ext>
            </a:extLst>
          </p:cNvPr>
          <p:cNvSpPr txBox="1"/>
          <p:nvPr/>
        </p:nvSpPr>
        <p:spPr>
          <a:xfrm>
            <a:off x="6886500" y="1669055"/>
            <a:ext cx="36547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000" dirty="0">
                <a:latin typeface="Poppins" panose="00000500000000000000" pitchFamily="2" charset="0"/>
                <a:cs typeface="Poppins" panose="00000500000000000000" pitchFamily="2" charset="0"/>
              </a:rPr>
              <a:t>Sans-serif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D612FF-D7F1-49AD-A3F0-1670EA22EC96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094412" y="1216299"/>
            <a:ext cx="0" cy="5309045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FB28C9B-1F96-41CD-B77D-07824DBB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52" y="2832596"/>
            <a:ext cx="4124325" cy="207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28EFB4-E711-4583-8D14-E3E29737D411}"/>
              </a:ext>
            </a:extLst>
          </p:cNvPr>
          <p:cNvSpPr txBox="1"/>
          <p:nvPr/>
        </p:nvSpPr>
        <p:spPr>
          <a:xfrm>
            <a:off x="1319849" y="2844224"/>
            <a:ext cx="446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b="1" dirty="0">
                <a:latin typeface="Playfair Display" pitchFamily="2" charset="0"/>
                <a:cs typeface="Poppins" panose="00000500000000000000" pitchFamily="2" charset="0"/>
              </a:rPr>
              <a:t>Georgia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b="1" dirty="0">
                <a:latin typeface="Playfair Display" pitchFamily="2" charset="0"/>
                <a:cs typeface="Poppins" panose="00000500000000000000" pitchFamily="2" charset="0"/>
              </a:rPr>
              <a:t>Times New Roman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DBA0E-F833-491A-A958-E1962D28D558}"/>
              </a:ext>
            </a:extLst>
          </p:cNvPr>
          <p:cNvSpPr txBox="1"/>
          <p:nvPr/>
        </p:nvSpPr>
        <p:spPr>
          <a:xfrm>
            <a:off x="6789241" y="2872774"/>
            <a:ext cx="36547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Arial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Helvetica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500" dirty="0">
                <a:latin typeface="Poppins" panose="00000500000000000000" pitchFamily="2" charset="0"/>
                <a:cs typeface="Poppins" panose="00000500000000000000" pitchFamily="2" charset="0"/>
              </a:rPr>
              <a:t>Futura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Font Family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A5757-2137-4DD8-8C6F-8F1F869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62" y="3499318"/>
            <a:ext cx="9434268" cy="144016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E7CCC9-CB7B-4AAB-9C7F-64992F6D4E32}"/>
              </a:ext>
            </a:extLst>
          </p:cNvPr>
          <p:cNvSpPr/>
          <p:nvPr/>
        </p:nvSpPr>
        <p:spPr>
          <a:xfrm>
            <a:off x="3808158" y="1688632"/>
            <a:ext cx="4032448" cy="779698"/>
          </a:xfrm>
          <a:prstGeom prst="roundRect">
            <a:avLst/>
          </a:prstGeom>
          <a:solidFill>
            <a:srgbClr val="00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EA4F40-7877-474A-9BBD-4BA869719BB8}"/>
              </a:ext>
            </a:extLst>
          </p:cNvPr>
          <p:cNvSpPr txBox="1">
            <a:spLocks/>
          </p:cNvSpPr>
          <p:nvPr/>
        </p:nvSpPr>
        <p:spPr>
          <a:xfrm>
            <a:off x="3520126" y="1600905"/>
            <a:ext cx="4572508" cy="8182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>
                <a:latin typeface="Poppins" panose="00000500000000000000" pitchFamily="2" charset="0"/>
                <a:cs typeface="Poppins" panose="00000500000000000000" pitchFamily="2" charset="0"/>
              </a:rPr>
              <a:t>FONT STACK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268923B-4904-495A-8F1F-6E287CFBCB14}"/>
              </a:ext>
            </a:extLst>
          </p:cNvPr>
          <p:cNvSpPr txBox="1">
            <a:spLocks/>
          </p:cNvSpPr>
          <p:nvPr/>
        </p:nvSpPr>
        <p:spPr>
          <a:xfrm>
            <a:off x="1062045" y="2653193"/>
            <a:ext cx="10360501" cy="619356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consist of multiple fonts as fallbacks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BF05CE-A5F7-40FC-B618-0D289C545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162" y="3556013"/>
            <a:ext cx="8677428" cy="10883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0F6C41-FBA4-4830-88BF-6EF8A86E8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77" y="5192201"/>
            <a:ext cx="8677429" cy="8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0" y="187928"/>
            <a:ext cx="10360501" cy="81829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Font Family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8C5FB3-CC03-4A6C-87A2-577C417B88E0}"/>
              </a:ext>
            </a:extLst>
          </p:cNvPr>
          <p:cNvSpPr/>
          <p:nvPr/>
        </p:nvSpPr>
        <p:spPr>
          <a:xfrm>
            <a:off x="729816" y="1216299"/>
            <a:ext cx="10729192" cy="53090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E7CCC9-CB7B-4AAB-9C7F-64992F6D4E32}"/>
              </a:ext>
            </a:extLst>
          </p:cNvPr>
          <p:cNvSpPr/>
          <p:nvPr/>
        </p:nvSpPr>
        <p:spPr>
          <a:xfrm>
            <a:off x="3808158" y="1688632"/>
            <a:ext cx="4032448" cy="779698"/>
          </a:xfrm>
          <a:prstGeom prst="roundRect">
            <a:avLst/>
          </a:prstGeom>
          <a:solidFill>
            <a:srgbClr val="00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EA4F40-7877-474A-9BBD-4BA869719BB8}"/>
              </a:ext>
            </a:extLst>
          </p:cNvPr>
          <p:cNvSpPr txBox="1">
            <a:spLocks/>
          </p:cNvSpPr>
          <p:nvPr/>
        </p:nvSpPr>
        <p:spPr>
          <a:xfrm>
            <a:off x="3520126" y="1600905"/>
            <a:ext cx="4572508" cy="8182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>
                <a:latin typeface="Poppins" panose="00000500000000000000" pitchFamily="2" charset="0"/>
                <a:cs typeface="Poppins" panose="00000500000000000000" pitchFamily="2" charset="0"/>
              </a:rPr>
              <a:t>FONT SERVICES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268923B-4904-495A-8F1F-6E287CFBCB14}"/>
              </a:ext>
            </a:extLst>
          </p:cNvPr>
          <p:cNvSpPr txBox="1">
            <a:spLocks/>
          </p:cNvSpPr>
          <p:nvPr/>
        </p:nvSpPr>
        <p:spPr>
          <a:xfrm>
            <a:off x="644131" y="2685849"/>
            <a:ext cx="10360501" cy="619356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Google Fonts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BE128A-33F7-4F19-B42E-AA36589B495B}"/>
              </a:ext>
            </a:extLst>
          </p:cNvPr>
          <p:cNvSpPr txBox="1">
            <a:spLocks/>
          </p:cNvSpPr>
          <p:nvPr/>
        </p:nvSpPr>
        <p:spPr>
          <a:xfrm>
            <a:off x="626129" y="3459043"/>
            <a:ext cx="10360501" cy="619356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Quick Video</a:t>
            </a:r>
          </a:p>
        </p:txBody>
      </p:sp>
    </p:spTree>
    <p:extLst>
      <p:ext uri="{BB962C8B-B14F-4D97-AF65-F5344CB8AC3E}">
        <p14:creationId xmlns:p14="http://schemas.microsoft.com/office/powerpoint/2010/main" val="2401623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1391</TotalTime>
  <Words>1287</Words>
  <Application>Microsoft Office PowerPoint</Application>
  <PresentationFormat>Custom</PresentationFormat>
  <Paragraphs>252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EB Garamond Medium</vt:lpstr>
      <vt:lpstr>Playfair Display</vt:lpstr>
      <vt:lpstr>Poppins</vt:lpstr>
      <vt:lpstr>Raleway Black</vt:lpstr>
      <vt:lpstr>Tech 16x9</vt:lpstr>
      <vt:lpstr>PowerPoint Presentation</vt:lpstr>
      <vt:lpstr>Mythical Website Coders</vt:lpstr>
      <vt:lpstr>WHY TYPOGRAPHY</vt:lpstr>
      <vt:lpstr>CSS syntax</vt:lpstr>
      <vt:lpstr>STYLING FONTS</vt:lpstr>
      <vt:lpstr>Font Family</vt:lpstr>
      <vt:lpstr>Categories of Font</vt:lpstr>
      <vt:lpstr>Font Family</vt:lpstr>
      <vt:lpstr>Font Family</vt:lpstr>
      <vt:lpstr>Font Weight</vt:lpstr>
      <vt:lpstr>Font Style</vt:lpstr>
      <vt:lpstr>Font Size</vt:lpstr>
      <vt:lpstr>Quick Video</vt:lpstr>
      <vt:lpstr>Color</vt:lpstr>
      <vt:lpstr>Color</vt:lpstr>
      <vt:lpstr>Horizontal Spacing</vt:lpstr>
      <vt:lpstr>Length of Characters</vt:lpstr>
      <vt:lpstr>Max Width</vt:lpstr>
      <vt:lpstr>Letter Spacing</vt:lpstr>
      <vt:lpstr>Vertical Spacing</vt:lpstr>
      <vt:lpstr>Line Height</vt:lpstr>
      <vt:lpstr>Margin</vt:lpstr>
      <vt:lpstr>Formatting Text</vt:lpstr>
      <vt:lpstr>Text Align</vt:lpstr>
      <vt:lpstr>Text Decoration</vt:lpstr>
      <vt:lpstr>Text Transform</vt:lpstr>
      <vt:lpstr>White Space</vt:lpstr>
      <vt:lpstr>Let’s see the final result</vt:lpstr>
      <vt:lpstr>Demo Video altogether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MASTER EPS SAKALAM</dc:creator>
  <cp:lastModifiedBy>MASTER EPS SAKALAM</cp:lastModifiedBy>
  <cp:revision>63</cp:revision>
  <dcterms:created xsi:type="dcterms:W3CDTF">2022-11-24T00:29:46Z</dcterms:created>
  <dcterms:modified xsi:type="dcterms:W3CDTF">2022-11-27T10:39:30Z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