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67" r:id="rId4"/>
    <p:sldId id="258" r:id="rId5"/>
    <p:sldId id="259" r:id="rId6"/>
    <p:sldId id="260" r:id="rId7"/>
    <p:sldId id="262" r:id="rId8"/>
    <p:sldId id="263" r:id="rId9"/>
    <p:sldId id="264" r:id="rId10"/>
    <p:sldId id="265" r:id="rId11"/>
    <p:sldId id="266" r:id="rId12"/>
    <p:sldId id="268" r:id="rId13"/>
    <p:sldId id="269" r:id="rId14"/>
    <p:sldId id="270" r:id="rId15"/>
    <p:sldId id="271" r:id="rId16"/>
    <p:sldId id="272" r:id="rId17"/>
    <p:sldId id="261"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28CD-E6DE-F542-673F-8C045303AE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A39E96-1056-26EC-A056-3AA5AF6193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8CF7E6-7F00-F028-C930-FDFE98078306}"/>
              </a:ext>
            </a:extLst>
          </p:cNvPr>
          <p:cNvSpPr>
            <a:spLocks noGrp="1"/>
          </p:cNvSpPr>
          <p:nvPr>
            <p:ph type="dt" sz="half" idx="10"/>
          </p:nvPr>
        </p:nvSpPr>
        <p:spPr/>
        <p:txBody>
          <a:bodyPr/>
          <a:lstStyle/>
          <a:p>
            <a:fld id="{117BD467-C71C-4F08-8687-F9FB9E549172}" type="datetimeFigureOut">
              <a:rPr lang="en-IN" smtClean="0"/>
              <a:t>30-08-2024</a:t>
            </a:fld>
            <a:endParaRPr lang="en-IN"/>
          </a:p>
        </p:txBody>
      </p:sp>
      <p:sp>
        <p:nvSpPr>
          <p:cNvPr id="5" name="Footer Placeholder 4">
            <a:extLst>
              <a:ext uri="{FF2B5EF4-FFF2-40B4-BE49-F238E27FC236}">
                <a16:creationId xmlns:a16="http://schemas.microsoft.com/office/drawing/2014/main" id="{9A997847-BAA2-8139-6C54-87C4FF31FC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04466-4D25-502C-ADEA-E0150390EB57}"/>
              </a:ext>
            </a:extLst>
          </p:cNvPr>
          <p:cNvSpPr>
            <a:spLocks noGrp="1"/>
          </p:cNvSpPr>
          <p:nvPr>
            <p:ph type="sldNum" sz="quarter" idx="12"/>
          </p:nvPr>
        </p:nvSpPr>
        <p:spPr/>
        <p:txBody>
          <a:bodyPr/>
          <a:lstStyle/>
          <a:p>
            <a:fld id="{FEACAD47-6A0F-44F3-B5F0-4D565B1CA264}" type="slidenum">
              <a:rPr lang="en-IN" smtClean="0"/>
              <a:t>‹#›</a:t>
            </a:fld>
            <a:endParaRPr lang="en-IN"/>
          </a:p>
        </p:txBody>
      </p:sp>
    </p:spTree>
    <p:extLst>
      <p:ext uri="{BB962C8B-B14F-4D97-AF65-F5344CB8AC3E}">
        <p14:creationId xmlns:p14="http://schemas.microsoft.com/office/powerpoint/2010/main" val="418547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D747-3DD5-3EC5-03AF-303035C078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2372AF-8821-01D7-F540-03803643C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A1A493-887E-3D04-EAB4-65E7937F5DCC}"/>
              </a:ext>
            </a:extLst>
          </p:cNvPr>
          <p:cNvSpPr>
            <a:spLocks noGrp="1"/>
          </p:cNvSpPr>
          <p:nvPr>
            <p:ph type="dt" sz="half" idx="10"/>
          </p:nvPr>
        </p:nvSpPr>
        <p:spPr/>
        <p:txBody>
          <a:bodyPr/>
          <a:lstStyle/>
          <a:p>
            <a:fld id="{117BD467-C71C-4F08-8687-F9FB9E549172}" type="datetimeFigureOut">
              <a:rPr lang="en-IN" smtClean="0"/>
              <a:t>30-08-2024</a:t>
            </a:fld>
            <a:endParaRPr lang="en-IN"/>
          </a:p>
        </p:txBody>
      </p:sp>
      <p:sp>
        <p:nvSpPr>
          <p:cNvPr id="5" name="Footer Placeholder 4">
            <a:extLst>
              <a:ext uri="{FF2B5EF4-FFF2-40B4-BE49-F238E27FC236}">
                <a16:creationId xmlns:a16="http://schemas.microsoft.com/office/drawing/2014/main" id="{65120B29-E377-81FB-0A6B-BC2BD2932E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889B6-8D5F-DD4D-BE14-E80E34FCA1B2}"/>
              </a:ext>
            </a:extLst>
          </p:cNvPr>
          <p:cNvSpPr>
            <a:spLocks noGrp="1"/>
          </p:cNvSpPr>
          <p:nvPr>
            <p:ph type="sldNum" sz="quarter" idx="12"/>
          </p:nvPr>
        </p:nvSpPr>
        <p:spPr/>
        <p:txBody>
          <a:bodyPr/>
          <a:lstStyle/>
          <a:p>
            <a:fld id="{FEACAD47-6A0F-44F3-B5F0-4D565B1CA264}" type="slidenum">
              <a:rPr lang="en-IN" smtClean="0"/>
              <a:t>‹#›</a:t>
            </a:fld>
            <a:endParaRPr lang="en-IN"/>
          </a:p>
        </p:txBody>
      </p:sp>
    </p:spTree>
    <p:extLst>
      <p:ext uri="{BB962C8B-B14F-4D97-AF65-F5344CB8AC3E}">
        <p14:creationId xmlns:p14="http://schemas.microsoft.com/office/powerpoint/2010/main" val="386055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A2C314-168A-B7E3-7007-8CCE1D60FF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098CCF-2BB9-0337-EC6C-54A76FDE3D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5DE25E-97AF-2255-1B25-B9DA46F30EA5}"/>
              </a:ext>
            </a:extLst>
          </p:cNvPr>
          <p:cNvSpPr>
            <a:spLocks noGrp="1"/>
          </p:cNvSpPr>
          <p:nvPr>
            <p:ph type="dt" sz="half" idx="10"/>
          </p:nvPr>
        </p:nvSpPr>
        <p:spPr/>
        <p:txBody>
          <a:bodyPr/>
          <a:lstStyle/>
          <a:p>
            <a:fld id="{117BD467-C71C-4F08-8687-F9FB9E549172}" type="datetimeFigureOut">
              <a:rPr lang="en-IN" smtClean="0"/>
              <a:t>30-08-2024</a:t>
            </a:fld>
            <a:endParaRPr lang="en-IN"/>
          </a:p>
        </p:txBody>
      </p:sp>
      <p:sp>
        <p:nvSpPr>
          <p:cNvPr id="5" name="Footer Placeholder 4">
            <a:extLst>
              <a:ext uri="{FF2B5EF4-FFF2-40B4-BE49-F238E27FC236}">
                <a16:creationId xmlns:a16="http://schemas.microsoft.com/office/drawing/2014/main" id="{70B31FF0-D02F-432A-BA36-907A0F8DF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BEDFD6-1F37-9222-4B5E-8707770BD5BD}"/>
              </a:ext>
            </a:extLst>
          </p:cNvPr>
          <p:cNvSpPr>
            <a:spLocks noGrp="1"/>
          </p:cNvSpPr>
          <p:nvPr>
            <p:ph type="sldNum" sz="quarter" idx="12"/>
          </p:nvPr>
        </p:nvSpPr>
        <p:spPr/>
        <p:txBody>
          <a:bodyPr/>
          <a:lstStyle/>
          <a:p>
            <a:fld id="{FEACAD47-6A0F-44F3-B5F0-4D565B1CA264}" type="slidenum">
              <a:rPr lang="en-IN" smtClean="0"/>
              <a:t>‹#›</a:t>
            </a:fld>
            <a:endParaRPr lang="en-IN"/>
          </a:p>
        </p:txBody>
      </p:sp>
    </p:spTree>
    <p:extLst>
      <p:ext uri="{BB962C8B-B14F-4D97-AF65-F5344CB8AC3E}">
        <p14:creationId xmlns:p14="http://schemas.microsoft.com/office/powerpoint/2010/main" val="35289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CD51-96C5-4FC7-F00A-274603795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A8ED3F-105C-477C-BE72-C25AA295A5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00034C-45D7-D4A2-4368-4F06EAC68EF9}"/>
              </a:ext>
            </a:extLst>
          </p:cNvPr>
          <p:cNvSpPr>
            <a:spLocks noGrp="1"/>
          </p:cNvSpPr>
          <p:nvPr>
            <p:ph type="dt" sz="half" idx="10"/>
          </p:nvPr>
        </p:nvSpPr>
        <p:spPr/>
        <p:txBody>
          <a:bodyPr/>
          <a:lstStyle/>
          <a:p>
            <a:fld id="{117BD467-C71C-4F08-8687-F9FB9E549172}" type="datetimeFigureOut">
              <a:rPr lang="en-IN" smtClean="0"/>
              <a:t>30-08-2024</a:t>
            </a:fld>
            <a:endParaRPr lang="en-IN"/>
          </a:p>
        </p:txBody>
      </p:sp>
      <p:sp>
        <p:nvSpPr>
          <p:cNvPr id="5" name="Footer Placeholder 4">
            <a:extLst>
              <a:ext uri="{FF2B5EF4-FFF2-40B4-BE49-F238E27FC236}">
                <a16:creationId xmlns:a16="http://schemas.microsoft.com/office/drawing/2014/main" id="{7240229D-7B7B-8EBC-F652-F1B2F6BBD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4F2219-569A-0B88-2B70-BDA80A381ABD}"/>
              </a:ext>
            </a:extLst>
          </p:cNvPr>
          <p:cNvSpPr>
            <a:spLocks noGrp="1"/>
          </p:cNvSpPr>
          <p:nvPr>
            <p:ph type="sldNum" sz="quarter" idx="12"/>
          </p:nvPr>
        </p:nvSpPr>
        <p:spPr/>
        <p:txBody>
          <a:bodyPr/>
          <a:lstStyle/>
          <a:p>
            <a:fld id="{FEACAD47-6A0F-44F3-B5F0-4D565B1CA264}" type="slidenum">
              <a:rPr lang="en-IN" smtClean="0"/>
              <a:t>‹#›</a:t>
            </a:fld>
            <a:endParaRPr lang="en-IN"/>
          </a:p>
        </p:txBody>
      </p:sp>
    </p:spTree>
    <p:extLst>
      <p:ext uri="{BB962C8B-B14F-4D97-AF65-F5344CB8AC3E}">
        <p14:creationId xmlns:p14="http://schemas.microsoft.com/office/powerpoint/2010/main" val="71015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97F4-F464-21EA-A296-70FA172567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D045AC-BED5-8890-E352-C0B861F6CB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E60111-8621-A158-BC5D-6B9065F1A4D7}"/>
              </a:ext>
            </a:extLst>
          </p:cNvPr>
          <p:cNvSpPr>
            <a:spLocks noGrp="1"/>
          </p:cNvSpPr>
          <p:nvPr>
            <p:ph type="dt" sz="half" idx="10"/>
          </p:nvPr>
        </p:nvSpPr>
        <p:spPr/>
        <p:txBody>
          <a:bodyPr/>
          <a:lstStyle/>
          <a:p>
            <a:fld id="{117BD467-C71C-4F08-8687-F9FB9E549172}" type="datetimeFigureOut">
              <a:rPr lang="en-IN" smtClean="0"/>
              <a:t>30-08-2024</a:t>
            </a:fld>
            <a:endParaRPr lang="en-IN"/>
          </a:p>
        </p:txBody>
      </p:sp>
      <p:sp>
        <p:nvSpPr>
          <p:cNvPr id="5" name="Footer Placeholder 4">
            <a:extLst>
              <a:ext uri="{FF2B5EF4-FFF2-40B4-BE49-F238E27FC236}">
                <a16:creationId xmlns:a16="http://schemas.microsoft.com/office/drawing/2014/main" id="{EC251B4B-B971-1D51-38F0-457B845CB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D85D6-E3A7-BA9D-7AEF-020EE1D75FB4}"/>
              </a:ext>
            </a:extLst>
          </p:cNvPr>
          <p:cNvSpPr>
            <a:spLocks noGrp="1"/>
          </p:cNvSpPr>
          <p:nvPr>
            <p:ph type="sldNum" sz="quarter" idx="12"/>
          </p:nvPr>
        </p:nvSpPr>
        <p:spPr/>
        <p:txBody>
          <a:bodyPr/>
          <a:lstStyle/>
          <a:p>
            <a:fld id="{FEACAD47-6A0F-44F3-B5F0-4D565B1CA264}" type="slidenum">
              <a:rPr lang="en-IN" smtClean="0"/>
              <a:t>‹#›</a:t>
            </a:fld>
            <a:endParaRPr lang="en-IN"/>
          </a:p>
        </p:txBody>
      </p:sp>
    </p:spTree>
    <p:extLst>
      <p:ext uri="{BB962C8B-B14F-4D97-AF65-F5344CB8AC3E}">
        <p14:creationId xmlns:p14="http://schemas.microsoft.com/office/powerpoint/2010/main" val="233839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92A3-897B-064E-71B7-8EB7B071EF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DC3D48-2FEA-1B5A-A68D-1DFA4B245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022E9B-A119-D207-E89E-AE1986AF46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AAAB2C-CF96-8A4B-5363-9CD040BFFD82}"/>
              </a:ext>
            </a:extLst>
          </p:cNvPr>
          <p:cNvSpPr>
            <a:spLocks noGrp="1"/>
          </p:cNvSpPr>
          <p:nvPr>
            <p:ph type="dt" sz="half" idx="10"/>
          </p:nvPr>
        </p:nvSpPr>
        <p:spPr/>
        <p:txBody>
          <a:bodyPr/>
          <a:lstStyle/>
          <a:p>
            <a:fld id="{117BD467-C71C-4F08-8687-F9FB9E549172}" type="datetimeFigureOut">
              <a:rPr lang="en-IN" smtClean="0"/>
              <a:t>30-08-2024</a:t>
            </a:fld>
            <a:endParaRPr lang="en-IN"/>
          </a:p>
        </p:txBody>
      </p:sp>
      <p:sp>
        <p:nvSpPr>
          <p:cNvPr id="6" name="Footer Placeholder 5">
            <a:extLst>
              <a:ext uri="{FF2B5EF4-FFF2-40B4-BE49-F238E27FC236}">
                <a16:creationId xmlns:a16="http://schemas.microsoft.com/office/drawing/2014/main" id="{92BE6962-8CE4-28F5-A409-DB664EF94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ECD529-21DB-7AF7-F9BA-502A7F66DE6C}"/>
              </a:ext>
            </a:extLst>
          </p:cNvPr>
          <p:cNvSpPr>
            <a:spLocks noGrp="1"/>
          </p:cNvSpPr>
          <p:nvPr>
            <p:ph type="sldNum" sz="quarter" idx="12"/>
          </p:nvPr>
        </p:nvSpPr>
        <p:spPr/>
        <p:txBody>
          <a:bodyPr/>
          <a:lstStyle/>
          <a:p>
            <a:fld id="{FEACAD47-6A0F-44F3-B5F0-4D565B1CA264}" type="slidenum">
              <a:rPr lang="en-IN" smtClean="0"/>
              <a:t>‹#›</a:t>
            </a:fld>
            <a:endParaRPr lang="en-IN"/>
          </a:p>
        </p:txBody>
      </p:sp>
    </p:spTree>
    <p:extLst>
      <p:ext uri="{BB962C8B-B14F-4D97-AF65-F5344CB8AC3E}">
        <p14:creationId xmlns:p14="http://schemas.microsoft.com/office/powerpoint/2010/main" val="9829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BF48-1F1E-3AEE-5BA2-5CC74490EC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795400-66F7-8174-2A70-B1B5D9FAA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130FCD-ED7D-F395-B9E6-17041B5031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B9EDFF-A2B7-6ACD-8AF7-4D7D7D328D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2020F-AEE3-3E1A-FCA4-1C5BB3D5DD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F44448-945B-C3BA-44F5-E3868E10D9D8}"/>
              </a:ext>
            </a:extLst>
          </p:cNvPr>
          <p:cNvSpPr>
            <a:spLocks noGrp="1"/>
          </p:cNvSpPr>
          <p:nvPr>
            <p:ph type="dt" sz="half" idx="10"/>
          </p:nvPr>
        </p:nvSpPr>
        <p:spPr/>
        <p:txBody>
          <a:bodyPr/>
          <a:lstStyle/>
          <a:p>
            <a:fld id="{117BD467-C71C-4F08-8687-F9FB9E549172}" type="datetimeFigureOut">
              <a:rPr lang="en-IN" smtClean="0"/>
              <a:t>30-08-2024</a:t>
            </a:fld>
            <a:endParaRPr lang="en-IN"/>
          </a:p>
        </p:txBody>
      </p:sp>
      <p:sp>
        <p:nvSpPr>
          <p:cNvPr id="8" name="Footer Placeholder 7">
            <a:extLst>
              <a:ext uri="{FF2B5EF4-FFF2-40B4-BE49-F238E27FC236}">
                <a16:creationId xmlns:a16="http://schemas.microsoft.com/office/drawing/2014/main" id="{96730368-942D-632E-768C-BE1713C579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D5CBF2-FF30-BC23-D84F-B22083B38DEB}"/>
              </a:ext>
            </a:extLst>
          </p:cNvPr>
          <p:cNvSpPr>
            <a:spLocks noGrp="1"/>
          </p:cNvSpPr>
          <p:nvPr>
            <p:ph type="sldNum" sz="quarter" idx="12"/>
          </p:nvPr>
        </p:nvSpPr>
        <p:spPr/>
        <p:txBody>
          <a:bodyPr/>
          <a:lstStyle/>
          <a:p>
            <a:fld id="{FEACAD47-6A0F-44F3-B5F0-4D565B1CA264}" type="slidenum">
              <a:rPr lang="en-IN" smtClean="0"/>
              <a:t>‹#›</a:t>
            </a:fld>
            <a:endParaRPr lang="en-IN"/>
          </a:p>
        </p:txBody>
      </p:sp>
    </p:spTree>
    <p:extLst>
      <p:ext uri="{BB962C8B-B14F-4D97-AF65-F5344CB8AC3E}">
        <p14:creationId xmlns:p14="http://schemas.microsoft.com/office/powerpoint/2010/main" val="396042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C6E5-9653-0406-B17C-A92F707C68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303020-B6B1-1E67-C766-52BF7D6DF9A8}"/>
              </a:ext>
            </a:extLst>
          </p:cNvPr>
          <p:cNvSpPr>
            <a:spLocks noGrp="1"/>
          </p:cNvSpPr>
          <p:nvPr>
            <p:ph type="dt" sz="half" idx="10"/>
          </p:nvPr>
        </p:nvSpPr>
        <p:spPr/>
        <p:txBody>
          <a:bodyPr/>
          <a:lstStyle/>
          <a:p>
            <a:fld id="{117BD467-C71C-4F08-8687-F9FB9E549172}" type="datetimeFigureOut">
              <a:rPr lang="en-IN" smtClean="0"/>
              <a:t>30-08-2024</a:t>
            </a:fld>
            <a:endParaRPr lang="en-IN"/>
          </a:p>
        </p:txBody>
      </p:sp>
      <p:sp>
        <p:nvSpPr>
          <p:cNvPr id="4" name="Footer Placeholder 3">
            <a:extLst>
              <a:ext uri="{FF2B5EF4-FFF2-40B4-BE49-F238E27FC236}">
                <a16:creationId xmlns:a16="http://schemas.microsoft.com/office/drawing/2014/main" id="{D709A948-67D4-9868-F84C-0540BA4DF8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32E49A-C974-5873-19D5-D522F8CDFFA7}"/>
              </a:ext>
            </a:extLst>
          </p:cNvPr>
          <p:cNvSpPr>
            <a:spLocks noGrp="1"/>
          </p:cNvSpPr>
          <p:nvPr>
            <p:ph type="sldNum" sz="quarter" idx="12"/>
          </p:nvPr>
        </p:nvSpPr>
        <p:spPr/>
        <p:txBody>
          <a:bodyPr/>
          <a:lstStyle/>
          <a:p>
            <a:fld id="{FEACAD47-6A0F-44F3-B5F0-4D565B1CA264}" type="slidenum">
              <a:rPr lang="en-IN" smtClean="0"/>
              <a:t>‹#›</a:t>
            </a:fld>
            <a:endParaRPr lang="en-IN"/>
          </a:p>
        </p:txBody>
      </p:sp>
    </p:spTree>
    <p:extLst>
      <p:ext uri="{BB962C8B-B14F-4D97-AF65-F5344CB8AC3E}">
        <p14:creationId xmlns:p14="http://schemas.microsoft.com/office/powerpoint/2010/main" val="1992310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087E31-EAAA-920E-732C-291C944B467D}"/>
              </a:ext>
            </a:extLst>
          </p:cNvPr>
          <p:cNvSpPr>
            <a:spLocks noGrp="1"/>
          </p:cNvSpPr>
          <p:nvPr>
            <p:ph type="dt" sz="half" idx="10"/>
          </p:nvPr>
        </p:nvSpPr>
        <p:spPr/>
        <p:txBody>
          <a:bodyPr/>
          <a:lstStyle/>
          <a:p>
            <a:fld id="{117BD467-C71C-4F08-8687-F9FB9E549172}" type="datetimeFigureOut">
              <a:rPr lang="en-IN" smtClean="0"/>
              <a:t>30-08-2024</a:t>
            </a:fld>
            <a:endParaRPr lang="en-IN"/>
          </a:p>
        </p:txBody>
      </p:sp>
      <p:sp>
        <p:nvSpPr>
          <p:cNvPr id="3" name="Footer Placeholder 2">
            <a:extLst>
              <a:ext uri="{FF2B5EF4-FFF2-40B4-BE49-F238E27FC236}">
                <a16:creationId xmlns:a16="http://schemas.microsoft.com/office/drawing/2014/main" id="{B0A9D67C-A1BD-669C-B18C-C4E228ED54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FC14FD-BAB1-CFBF-BF4B-A6B4E16DC101}"/>
              </a:ext>
            </a:extLst>
          </p:cNvPr>
          <p:cNvSpPr>
            <a:spLocks noGrp="1"/>
          </p:cNvSpPr>
          <p:nvPr>
            <p:ph type="sldNum" sz="quarter" idx="12"/>
          </p:nvPr>
        </p:nvSpPr>
        <p:spPr/>
        <p:txBody>
          <a:bodyPr/>
          <a:lstStyle/>
          <a:p>
            <a:fld id="{FEACAD47-6A0F-44F3-B5F0-4D565B1CA264}" type="slidenum">
              <a:rPr lang="en-IN" smtClean="0"/>
              <a:t>‹#›</a:t>
            </a:fld>
            <a:endParaRPr lang="en-IN"/>
          </a:p>
        </p:txBody>
      </p:sp>
    </p:spTree>
    <p:extLst>
      <p:ext uri="{BB962C8B-B14F-4D97-AF65-F5344CB8AC3E}">
        <p14:creationId xmlns:p14="http://schemas.microsoft.com/office/powerpoint/2010/main" val="3116310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0E20-27DC-02BC-2C0F-20D6982F8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ED1B9F-8231-E5FA-D3D1-367FE14EC6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D4B208-807B-F632-33BC-B78745D94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7D473-08EE-64FB-85B5-00DBC885C7C4}"/>
              </a:ext>
            </a:extLst>
          </p:cNvPr>
          <p:cNvSpPr>
            <a:spLocks noGrp="1"/>
          </p:cNvSpPr>
          <p:nvPr>
            <p:ph type="dt" sz="half" idx="10"/>
          </p:nvPr>
        </p:nvSpPr>
        <p:spPr/>
        <p:txBody>
          <a:bodyPr/>
          <a:lstStyle/>
          <a:p>
            <a:fld id="{117BD467-C71C-4F08-8687-F9FB9E549172}" type="datetimeFigureOut">
              <a:rPr lang="en-IN" smtClean="0"/>
              <a:t>30-08-2024</a:t>
            </a:fld>
            <a:endParaRPr lang="en-IN"/>
          </a:p>
        </p:txBody>
      </p:sp>
      <p:sp>
        <p:nvSpPr>
          <p:cNvPr id="6" name="Footer Placeholder 5">
            <a:extLst>
              <a:ext uri="{FF2B5EF4-FFF2-40B4-BE49-F238E27FC236}">
                <a16:creationId xmlns:a16="http://schemas.microsoft.com/office/drawing/2014/main" id="{8357F6D6-5CE1-F0C1-123A-D6A12E0790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97BB0E-2FB2-1014-1619-39C186FDB337}"/>
              </a:ext>
            </a:extLst>
          </p:cNvPr>
          <p:cNvSpPr>
            <a:spLocks noGrp="1"/>
          </p:cNvSpPr>
          <p:nvPr>
            <p:ph type="sldNum" sz="quarter" idx="12"/>
          </p:nvPr>
        </p:nvSpPr>
        <p:spPr/>
        <p:txBody>
          <a:bodyPr/>
          <a:lstStyle/>
          <a:p>
            <a:fld id="{FEACAD47-6A0F-44F3-B5F0-4D565B1CA264}" type="slidenum">
              <a:rPr lang="en-IN" smtClean="0"/>
              <a:t>‹#›</a:t>
            </a:fld>
            <a:endParaRPr lang="en-IN"/>
          </a:p>
        </p:txBody>
      </p:sp>
    </p:spTree>
    <p:extLst>
      <p:ext uri="{BB962C8B-B14F-4D97-AF65-F5344CB8AC3E}">
        <p14:creationId xmlns:p14="http://schemas.microsoft.com/office/powerpoint/2010/main" val="95688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4958-5D6E-BE90-3ACA-F244D40FC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D6278F-C139-FC30-083F-90AA0F7245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F18662-3830-6AFB-EE6E-7DEBD40D2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B48D2-D039-9071-5FBE-FB56688E0910}"/>
              </a:ext>
            </a:extLst>
          </p:cNvPr>
          <p:cNvSpPr>
            <a:spLocks noGrp="1"/>
          </p:cNvSpPr>
          <p:nvPr>
            <p:ph type="dt" sz="half" idx="10"/>
          </p:nvPr>
        </p:nvSpPr>
        <p:spPr/>
        <p:txBody>
          <a:bodyPr/>
          <a:lstStyle/>
          <a:p>
            <a:fld id="{117BD467-C71C-4F08-8687-F9FB9E549172}" type="datetimeFigureOut">
              <a:rPr lang="en-IN" smtClean="0"/>
              <a:t>30-08-2024</a:t>
            </a:fld>
            <a:endParaRPr lang="en-IN"/>
          </a:p>
        </p:txBody>
      </p:sp>
      <p:sp>
        <p:nvSpPr>
          <p:cNvPr id="6" name="Footer Placeholder 5">
            <a:extLst>
              <a:ext uri="{FF2B5EF4-FFF2-40B4-BE49-F238E27FC236}">
                <a16:creationId xmlns:a16="http://schemas.microsoft.com/office/drawing/2014/main" id="{54A872CD-9748-4ADD-0CE5-C9AC56E706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8A9AD7-A96A-6419-C2D9-8615D33FE029}"/>
              </a:ext>
            </a:extLst>
          </p:cNvPr>
          <p:cNvSpPr>
            <a:spLocks noGrp="1"/>
          </p:cNvSpPr>
          <p:nvPr>
            <p:ph type="sldNum" sz="quarter" idx="12"/>
          </p:nvPr>
        </p:nvSpPr>
        <p:spPr/>
        <p:txBody>
          <a:bodyPr/>
          <a:lstStyle/>
          <a:p>
            <a:fld id="{FEACAD47-6A0F-44F3-B5F0-4D565B1CA264}" type="slidenum">
              <a:rPr lang="en-IN" smtClean="0"/>
              <a:t>‹#›</a:t>
            </a:fld>
            <a:endParaRPr lang="en-IN"/>
          </a:p>
        </p:txBody>
      </p:sp>
    </p:spTree>
    <p:extLst>
      <p:ext uri="{BB962C8B-B14F-4D97-AF65-F5344CB8AC3E}">
        <p14:creationId xmlns:p14="http://schemas.microsoft.com/office/powerpoint/2010/main" val="142134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3F2699-6804-E3ED-4177-DDB2E70BF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038C4B-8054-3FCA-DC14-96D6D7102C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98B5B9-827A-4512-EE0C-56C5F7FC2E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BD467-C71C-4F08-8687-F9FB9E549172}" type="datetimeFigureOut">
              <a:rPr lang="en-IN" smtClean="0"/>
              <a:t>30-08-2024</a:t>
            </a:fld>
            <a:endParaRPr lang="en-IN"/>
          </a:p>
        </p:txBody>
      </p:sp>
      <p:sp>
        <p:nvSpPr>
          <p:cNvPr id="5" name="Footer Placeholder 4">
            <a:extLst>
              <a:ext uri="{FF2B5EF4-FFF2-40B4-BE49-F238E27FC236}">
                <a16:creationId xmlns:a16="http://schemas.microsoft.com/office/drawing/2014/main" id="{47D7C55D-843E-8F9F-8CAA-7F44B3728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BE3468-14CE-2B93-581C-5FC391314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CAD47-6A0F-44F3-B5F0-4D565B1CA264}" type="slidenum">
              <a:rPr lang="en-IN" smtClean="0"/>
              <a:t>‹#›</a:t>
            </a:fld>
            <a:endParaRPr lang="en-IN"/>
          </a:p>
        </p:txBody>
      </p:sp>
    </p:spTree>
    <p:extLst>
      <p:ext uri="{BB962C8B-B14F-4D97-AF65-F5344CB8AC3E}">
        <p14:creationId xmlns:p14="http://schemas.microsoft.com/office/powerpoint/2010/main" val="3147416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CE7E01-964D-8317-648D-0675AAD1C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842" y="0"/>
            <a:ext cx="6153150" cy="6858000"/>
          </a:xfrm>
          <a:prstGeom prst="rect">
            <a:avLst/>
          </a:prstGeom>
        </p:spPr>
      </p:pic>
      <p:sp>
        <p:nvSpPr>
          <p:cNvPr id="3" name="Content Placeholder 2">
            <a:extLst>
              <a:ext uri="{FF2B5EF4-FFF2-40B4-BE49-F238E27FC236}">
                <a16:creationId xmlns:a16="http://schemas.microsoft.com/office/drawing/2014/main" id="{5D9F1464-D086-FCF2-62F2-41A727B7E6AC}"/>
              </a:ext>
            </a:extLst>
          </p:cNvPr>
          <p:cNvSpPr>
            <a:spLocks noGrp="1"/>
          </p:cNvSpPr>
          <p:nvPr>
            <p:ph idx="1"/>
          </p:nvPr>
        </p:nvSpPr>
        <p:spPr>
          <a:xfrm>
            <a:off x="643135" y="2506663"/>
            <a:ext cx="3443485" cy="1455737"/>
          </a:xfrm>
        </p:spPr>
        <p:txBody>
          <a:bodyPr>
            <a:normAutofit fontScale="77500" lnSpcReduction="20000"/>
          </a:bodyPr>
          <a:lstStyle/>
          <a:p>
            <a:pPr marL="0" indent="0">
              <a:buNone/>
            </a:pPr>
            <a:r>
              <a:rPr lang="en-US" sz="5000" dirty="0">
                <a:solidFill>
                  <a:schemeClr val="bg1"/>
                </a:solidFill>
              </a:rPr>
              <a:t>Provide Insights for EV Launch in India </a:t>
            </a:r>
            <a:endParaRPr lang="en-IN" sz="5000" dirty="0">
              <a:solidFill>
                <a:schemeClr val="bg1"/>
              </a:solidFill>
            </a:endParaRPr>
          </a:p>
        </p:txBody>
      </p:sp>
      <p:sp>
        <p:nvSpPr>
          <p:cNvPr id="2" name="Title 1">
            <a:extLst>
              <a:ext uri="{FF2B5EF4-FFF2-40B4-BE49-F238E27FC236}">
                <a16:creationId xmlns:a16="http://schemas.microsoft.com/office/drawing/2014/main" id="{EAE9F959-C00E-DB9E-CC24-2E2FFDB8E121}"/>
              </a:ext>
            </a:extLst>
          </p:cNvPr>
          <p:cNvSpPr>
            <a:spLocks noGrp="1"/>
          </p:cNvSpPr>
          <p:nvPr>
            <p:ph type="title"/>
          </p:nvPr>
        </p:nvSpPr>
        <p:spPr>
          <a:xfrm>
            <a:off x="643135" y="539750"/>
            <a:ext cx="3981450" cy="1325563"/>
          </a:xfrm>
        </p:spPr>
        <p:txBody>
          <a:bodyPr/>
          <a:lstStyle/>
          <a:p>
            <a:r>
              <a:rPr lang="en-US" dirty="0">
                <a:solidFill>
                  <a:schemeClr val="bg1"/>
                </a:solidFill>
              </a:rPr>
              <a:t>RESUME Challenge #12 </a:t>
            </a:r>
            <a:endParaRPr lang="en-IN" dirty="0">
              <a:solidFill>
                <a:schemeClr val="bg1"/>
              </a:solidFill>
            </a:endParaRPr>
          </a:p>
        </p:txBody>
      </p:sp>
    </p:spTree>
    <p:extLst>
      <p:ext uri="{BB962C8B-B14F-4D97-AF65-F5344CB8AC3E}">
        <p14:creationId xmlns:p14="http://schemas.microsoft.com/office/powerpoint/2010/main" val="354184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B519-84F7-A893-37B2-956EB4288CE9}"/>
              </a:ext>
            </a:extLst>
          </p:cNvPr>
          <p:cNvSpPr>
            <a:spLocks noGrp="1"/>
          </p:cNvSpPr>
          <p:nvPr>
            <p:ph type="title"/>
          </p:nvPr>
        </p:nvSpPr>
        <p:spPr/>
        <p:txBody>
          <a:bodyPr>
            <a:normAutofit/>
          </a:bodyPr>
          <a:lstStyle/>
          <a:p>
            <a:r>
              <a:rPr lang="en-US" sz="2000" dirty="0">
                <a:solidFill>
                  <a:schemeClr val="bg1"/>
                </a:solidFill>
              </a:rPr>
              <a:t>9) What are the peak and low season months for EV sales based on the data </a:t>
            </a:r>
            <a:br>
              <a:rPr lang="en-US" sz="2000" dirty="0">
                <a:solidFill>
                  <a:schemeClr val="bg1"/>
                </a:solidFill>
              </a:rPr>
            </a:br>
            <a:r>
              <a:rPr lang="en-US" sz="2000" dirty="0">
                <a:solidFill>
                  <a:schemeClr val="bg1"/>
                </a:solidFill>
              </a:rPr>
              <a:t>from 2022 to 2024? </a:t>
            </a:r>
            <a:br>
              <a:rPr lang="en-US" sz="2000" dirty="0">
                <a:solidFill>
                  <a:schemeClr val="bg1"/>
                </a:solidFill>
              </a:rPr>
            </a:br>
            <a:endParaRPr lang="en-IN" sz="2000" dirty="0">
              <a:solidFill>
                <a:schemeClr val="bg1"/>
              </a:solidFill>
            </a:endParaRPr>
          </a:p>
        </p:txBody>
      </p:sp>
      <p:pic>
        <p:nvPicPr>
          <p:cNvPr id="4" name="Content Placeholder 3">
            <a:extLst>
              <a:ext uri="{FF2B5EF4-FFF2-40B4-BE49-F238E27FC236}">
                <a16:creationId xmlns:a16="http://schemas.microsoft.com/office/drawing/2014/main" id="{9CE29EBF-BDCE-05C4-2F39-D455F8A0CF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9330" y="1279059"/>
            <a:ext cx="7093974" cy="3801479"/>
          </a:xfrm>
          <a:prstGeom prst="rect">
            <a:avLst/>
          </a:prstGeom>
        </p:spPr>
      </p:pic>
    </p:spTree>
    <p:extLst>
      <p:ext uri="{BB962C8B-B14F-4D97-AF65-F5344CB8AC3E}">
        <p14:creationId xmlns:p14="http://schemas.microsoft.com/office/powerpoint/2010/main" val="413578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C5D6-1E10-D6FF-0300-72F0B4DC16EA}"/>
              </a:ext>
            </a:extLst>
          </p:cNvPr>
          <p:cNvSpPr>
            <a:spLocks noGrp="1"/>
          </p:cNvSpPr>
          <p:nvPr>
            <p:ph type="title"/>
          </p:nvPr>
        </p:nvSpPr>
        <p:spPr/>
        <p:txBody>
          <a:bodyPr>
            <a:normAutofit/>
          </a:bodyPr>
          <a:lstStyle/>
          <a:p>
            <a:r>
              <a:rPr lang="en-US" sz="2000" dirty="0">
                <a:solidFill>
                  <a:schemeClr val="bg1"/>
                </a:solidFill>
              </a:rPr>
              <a:t>Estimate the revenue growth rate of 4-wheeler and 2-wheelers EVs in India </a:t>
            </a:r>
            <a:br>
              <a:rPr lang="en-US" sz="2000" dirty="0">
                <a:solidFill>
                  <a:schemeClr val="bg1"/>
                </a:solidFill>
              </a:rPr>
            </a:br>
            <a:r>
              <a:rPr lang="en-US" sz="2000" dirty="0">
                <a:solidFill>
                  <a:schemeClr val="bg1"/>
                </a:solidFill>
              </a:rPr>
              <a:t>for 2022 vs 2024 and 2023 vs 2024, assuming an average unit price. </a:t>
            </a:r>
            <a:br>
              <a:rPr lang="en-US" sz="2000" dirty="0">
                <a:solidFill>
                  <a:schemeClr val="bg1"/>
                </a:solidFill>
              </a:rPr>
            </a:br>
            <a:endParaRPr lang="en-IN" sz="2000" dirty="0">
              <a:solidFill>
                <a:schemeClr val="bg1"/>
              </a:solidFill>
            </a:endParaRPr>
          </a:p>
        </p:txBody>
      </p:sp>
      <p:pic>
        <p:nvPicPr>
          <p:cNvPr id="4" name="Content Placeholder 3">
            <a:extLst>
              <a:ext uri="{FF2B5EF4-FFF2-40B4-BE49-F238E27FC236}">
                <a16:creationId xmlns:a16="http://schemas.microsoft.com/office/drawing/2014/main" id="{89262D6B-0BA6-9455-0BBF-48A16BD82E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542462" cy="4120023"/>
          </a:xfrm>
          <a:prstGeom prst="rect">
            <a:avLst/>
          </a:prstGeom>
        </p:spPr>
      </p:pic>
    </p:spTree>
    <p:extLst>
      <p:ext uri="{BB962C8B-B14F-4D97-AF65-F5344CB8AC3E}">
        <p14:creationId xmlns:p14="http://schemas.microsoft.com/office/powerpoint/2010/main" val="193766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CB1426-70F8-6485-54D7-6E122EA430F7}"/>
              </a:ext>
            </a:extLst>
          </p:cNvPr>
          <p:cNvSpPr>
            <a:spLocks noGrp="1"/>
          </p:cNvSpPr>
          <p:nvPr>
            <p:ph type="ctrTitle"/>
          </p:nvPr>
        </p:nvSpPr>
        <p:spPr>
          <a:xfrm>
            <a:off x="1524000" y="2890683"/>
            <a:ext cx="9144000" cy="870002"/>
          </a:xfrm>
        </p:spPr>
        <p:txBody>
          <a:bodyPr>
            <a:normAutofit/>
          </a:bodyPr>
          <a:lstStyle/>
          <a:p>
            <a:r>
              <a:rPr lang="en-US" sz="5500" dirty="0">
                <a:solidFill>
                  <a:schemeClr val="bg1"/>
                </a:solidFill>
              </a:rPr>
              <a:t>Secondary Research Questions</a:t>
            </a:r>
            <a:endParaRPr lang="en-IN" sz="5500" dirty="0">
              <a:solidFill>
                <a:schemeClr val="bg1"/>
              </a:solidFill>
            </a:endParaRPr>
          </a:p>
        </p:txBody>
      </p:sp>
    </p:spTree>
    <p:extLst>
      <p:ext uri="{BB962C8B-B14F-4D97-AF65-F5344CB8AC3E}">
        <p14:creationId xmlns:p14="http://schemas.microsoft.com/office/powerpoint/2010/main" val="694435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958A-A6C7-4336-0F9C-0233DA669ECA}"/>
              </a:ext>
            </a:extLst>
          </p:cNvPr>
          <p:cNvSpPr>
            <a:spLocks noGrp="1"/>
          </p:cNvSpPr>
          <p:nvPr>
            <p:ph type="title"/>
          </p:nvPr>
        </p:nvSpPr>
        <p:spPr/>
        <p:txBody>
          <a:bodyPr>
            <a:normAutofit/>
          </a:bodyPr>
          <a:lstStyle/>
          <a:p>
            <a:r>
              <a:rPr lang="en-US" sz="2000" dirty="0">
                <a:solidFill>
                  <a:schemeClr val="bg1"/>
                </a:solidFill>
              </a:rPr>
              <a:t>1.What are the primary reasons for customers choosing 4-wheeler EVs in 2023 and 2024 (cost savings, environmental concerns, government incentives)? </a:t>
            </a:r>
            <a:endParaRPr lang="en-IN" sz="2000" dirty="0">
              <a:solidFill>
                <a:schemeClr val="bg1"/>
              </a:solidFill>
            </a:endParaRPr>
          </a:p>
        </p:txBody>
      </p:sp>
      <p:sp>
        <p:nvSpPr>
          <p:cNvPr id="3" name="Content Placeholder 2">
            <a:extLst>
              <a:ext uri="{FF2B5EF4-FFF2-40B4-BE49-F238E27FC236}">
                <a16:creationId xmlns:a16="http://schemas.microsoft.com/office/drawing/2014/main" id="{6C564A59-5B9E-2C77-4A17-1D10D0E029FB}"/>
              </a:ext>
            </a:extLst>
          </p:cNvPr>
          <p:cNvSpPr>
            <a:spLocks noGrp="1"/>
          </p:cNvSpPr>
          <p:nvPr>
            <p:ph idx="1"/>
          </p:nvPr>
        </p:nvSpPr>
        <p:spPr/>
        <p:txBody>
          <a:bodyPr>
            <a:normAutofit lnSpcReduction="10000"/>
          </a:bodyPr>
          <a:lstStyle/>
          <a:p>
            <a:r>
              <a:rPr lang="en-US" dirty="0">
                <a:solidFill>
                  <a:schemeClr val="bg1"/>
                </a:solidFill>
              </a:rPr>
              <a:t>Cost Savings :Overall Maintenance of an EV is comparatively very lower than gas powered vehicles , Gas powered vehicles need maintenance in different level Purchase price sometimes gets higher than gas powered vehicles Governments have introduced several schemes so as to give cost savings to the EV Buyers and promote the adoption of EVs</a:t>
            </a:r>
          </a:p>
          <a:p>
            <a:r>
              <a:rPr lang="en-US" dirty="0">
                <a:solidFill>
                  <a:schemeClr val="bg1"/>
                </a:solidFill>
              </a:rPr>
              <a:t>Environmental Concerns: EVs don't emit pollutants like gas-powered cars do, and all-electric vehicles produce zero tailpipe emissions. This can help reduce air pollution and environmental concerns. Moreover no energy is wasted whereas in gas powered vehicles only 12% of the gas is used for the energy remaining are the waste products generated during the combustion</a:t>
            </a:r>
          </a:p>
        </p:txBody>
      </p:sp>
    </p:spTree>
    <p:extLst>
      <p:ext uri="{BB962C8B-B14F-4D97-AF65-F5344CB8AC3E}">
        <p14:creationId xmlns:p14="http://schemas.microsoft.com/office/powerpoint/2010/main" val="734383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8C5C3D1-097E-D32E-66FF-467E55799A8A}"/>
              </a:ext>
            </a:extLst>
          </p:cNvPr>
          <p:cNvSpPr>
            <a:spLocks noGrp="1"/>
          </p:cNvSpPr>
          <p:nvPr>
            <p:ph idx="1"/>
          </p:nvPr>
        </p:nvSpPr>
        <p:spPr>
          <a:xfrm>
            <a:off x="838200" y="911224"/>
            <a:ext cx="10515600" cy="4351338"/>
          </a:xfrm>
        </p:spPr>
        <p:txBody>
          <a:bodyPr>
            <a:normAutofit fontScale="92500" lnSpcReduction="20000"/>
          </a:bodyPr>
          <a:lstStyle/>
          <a:p>
            <a:r>
              <a:rPr lang="en-US" dirty="0">
                <a:solidFill>
                  <a:schemeClr val="bg1"/>
                </a:solidFill>
              </a:rPr>
              <a:t>Government Incentives : The Govt of India Introduced FAME (Faster Adoption and Manufacturing of Hybrid and Electric Vehicles) scheme in 2015 with the aim of promoting electric vehicles in the country. The scheme offers incentives for both manufacturers and buyers of electric vehicles. A budget of Rs 10,000 crore was allocated for the April 2019 introduction of the FAME II initiative. The goal was to encourage wider EV usage in India. The FAME-II plan was extended by the Indian government till March 31, 2024.</a:t>
            </a:r>
          </a:p>
          <a:p>
            <a:pPr lvl="1"/>
            <a:r>
              <a:rPr lang="en-US" dirty="0">
                <a:solidFill>
                  <a:schemeClr val="bg1"/>
                </a:solidFill>
              </a:rPr>
              <a:t>Each States Also offers EV incentives apart from the FAME  scheme and each of the differ from state to state</a:t>
            </a:r>
          </a:p>
          <a:p>
            <a:pPr marL="457200" lvl="1" indent="0">
              <a:buNone/>
            </a:pPr>
            <a:endParaRPr lang="en-US" dirty="0">
              <a:solidFill>
                <a:schemeClr val="bg1"/>
              </a:solidFill>
            </a:endParaRPr>
          </a:p>
          <a:p>
            <a:pPr marL="0" indent="0">
              <a:buNone/>
            </a:pPr>
            <a:r>
              <a:rPr lang="en-US" dirty="0">
                <a:solidFill>
                  <a:schemeClr val="bg1"/>
                </a:solidFill>
              </a:rPr>
              <a:t>Based on the data and cross referencing it with the incentives and amenities provided by the government for supporting EV growth we can say that these factors definitely play a crucial role in the decision making of a EV Buyer</a:t>
            </a: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13943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9C8C-29B1-DA26-9FE8-5412BDDFD226}"/>
              </a:ext>
            </a:extLst>
          </p:cNvPr>
          <p:cNvSpPr>
            <a:spLocks noGrp="1"/>
          </p:cNvSpPr>
          <p:nvPr>
            <p:ph type="title"/>
          </p:nvPr>
        </p:nvSpPr>
        <p:spPr>
          <a:xfrm>
            <a:off x="676275" y="263217"/>
            <a:ext cx="10515600" cy="873740"/>
          </a:xfrm>
        </p:spPr>
        <p:txBody>
          <a:bodyPr>
            <a:normAutofit/>
          </a:bodyPr>
          <a:lstStyle/>
          <a:p>
            <a:r>
              <a:rPr lang="en-US" sz="2000" dirty="0">
                <a:solidFill>
                  <a:schemeClr val="bg1"/>
                </a:solidFill>
              </a:rPr>
              <a:t>2.How do government incentives and subsidies impact the adoption rates of 2-wheelers and 4-wheelers? Which states in India provided most subsidies? </a:t>
            </a:r>
            <a:endParaRPr lang="en-IN" sz="2000" dirty="0">
              <a:solidFill>
                <a:schemeClr val="bg1"/>
              </a:solidFill>
            </a:endParaRPr>
          </a:p>
        </p:txBody>
      </p:sp>
      <p:sp>
        <p:nvSpPr>
          <p:cNvPr id="3" name="Content Placeholder 2">
            <a:extLst>
              <a:ext uri="{FF2B5EF4-FFF2-40B4-BE49-F238E27FC236}">
                <a16:creationId xmlns:a16="http://schemas.microsoft.com/office/drawing/2014/main" id="{0CADB201-5A92-1498-7314-885274C712E7}"/>
              </a:ext>
            </a:extLst>
          </p:cNvPr>
          <p:cNvSpPr>
            <a:spLocks noGrp="1"/>
          </p:cNvSpPr>
          <p:nvPr>
            <p:ph idx="1"/>
          </p:nvPr>
        </p:nvSpPr>
        <p:spPr>
          <a:xfrm>
            <a:off x="676275" y="1327457"/>
            <a:ext cx="10839450" cy="5059056"/>
          </a:xfrm>
        </p:spPr>
        <p:txBody>
          <a:bodyPr>
            <a:normAutofit fontScale="62500" lnSpcReduction="20000"/>
          </a:bodyPr>
          <a:lstStyle/>
          <a:p>
            <a:pPr marL="0" indent="0">
              <a:buNone/>
            </a:pPr>
            <a:r>
              <a:rPr lang="en-US" dirty="0">
                <a:solidFill>
                  <a:schemeClr val="bg1"/>
                </a:solidFill>
              </a:rPr>
              <a:t>Government </a:t>
            </a:r>
            <a:r>
              <a:rPr lang="en-US" sz="2800" dirty="0">
                <a:solidFill>
                  <a:schemeClr val="bg1"/>
                </a:solidFill>
              </a:rPr>
              <a:t>incentives and subsidies impact the adoption rates of 2-wheelers and 4-wheelers for most of the states like Gujarat Maharashtra Rajasthan has good adoption rate and the government also offers good subsidies to promote EV adoption but its not true in all cases the state of Meghalaya also gives very good incentives but the adoption rate for EV’s is less than 1% and Kerala where the government give only a few benefits but still the adoption rate is close to 9% Yes for some states combined with other factors government incentives  influence adoption rates</a:t>
            </a:r>
          </a:p>
          <a:p>
            <a:pPr marL="0" indent="0">
              <a:buNone/>
            </a:pPr>
            <a:endParaRPr lang="en-US" dirty="0">
              <a:solidFill>
                <a:schemeClr val="bg1"/>
              </a:solidFill>
            </a:endParaRPr>
          </a:p>
          <a:p>
            <a:r>
              <a:rPr lang="en-US" dirty="0">
                <a:solidFill>
                  <a:schemeClr val="bg1"/>
                </a:solidFill>
              </a:rPr>
              <a:t>As of August 2024, some states in India offer subsidies for electric vehicles (EVs) in the form of cash subsidies, tax exemptions, and other incentives: </a:t>
            </a:r>
          </a:p>
          <a:p>
            <a:r>
              <a:rPr lang="en-US" dirty="0">
                <a:solidFill>
                  <a:schemeClr val="bg1"/>
                </a:solidFill>
              </a:rPr>
              <a:t>Gujarat</a:t>
            </a:r>
          </a:p>
          <a:p>
            <a:pPr lvl="1"/>
            <a:r>
              <a:rPr lang="en-US" dirty="0">
                <a:solidFill>
                  <a:schemeClr val="bg1"/>
                </a:solidFill>
              </a:rPr>
              <a:t>Offers a subsidy of up to ₹20,000 for electric two-wheelers, ₹50,000 for three-wheelers, and ₹1.5 lakhs for cars, with no registration charges. Gujarat also offers a subsidy of ₹10 lakh for setting up charging stations. </a:t>
            </a:r>
          </a:p>
          <a:p>
            <a:r>
              <a:rPr lang="en-US" dirty="0">
                <a:solidFill>
                  <a:schemeClr val="bg1"/>
                </a:solidFill>
              </a:rPr>
              <a:t>Maharashtra</a:t>
            </a:r>
          </a:p>
          <a:p>
            <a:pPr lvl="1"/>
            <a:r>
              <a:rPr lang="en-US" dirty="0">
                <a:solidFill>
                  <a:schemeClr val="bg1"/>
                </a:solidFill>
              </a:rPr>
              <a:t>Offers a subsidy of up to ₹25,000 for electric two-wheelers, ₹30,000 for electric three-wheelers, and ₹2.5 lakhs for electric four-wheelers, with no registration charges or road taxes. </a:t>
            </a:r>
          </a:p>
          <a:p>
            <a:r>
              <a:rPr lang="en-US" dirty="0">
                <a:solidFill>
                  <a:schemeClr val="bg1"/>
                </a:solidFill>
              </a:rPr>
              <a:t>Rajasthan</a:t>
            </a:r>
          </a:p>
          <a:p>
            <a:pPr lvl="1"/>
            <a:r>
              <a:rPr lang="en-US" dirty="0">
                <a:solidFill>
                  <a:schemeClr val="bg1"/>
                </a:solidFill>
              </a:rPr>
              <a:t>Offers a subsidy of ₹5,000 per kWh for vehicles with a maximum battery capacity of 2 kWh, ₹7,000 for 2–4 kWh, ₹9,000 for 4–5 kWh models, and ₹10,000 for models with a capacity of more than 5 kWh. Rajasthan also offers a waiver of road tax and registration fees, and reimbursement of SGST until March 2022. </a:t>
            </a:r>
          </a:p>
          <a:p>
            <a:r>
              <a:rPr lang="en-US" dirty="0">
                <a:solidFill>
                  <a:schemeClr val="bg1"/>
                </a:solidFill>
              </a:rPr>
              <a:t>Other states that offer EV subsidies include: Assam, Kerala, and Odisha. </a:t>
            </a:r>
          </a:p>
          <a:p>
            <a:pPr lvl="1"/>
            <a:r>
              <a:rPr lang="en-US" dirty="0">
                <a:solidFill>
                  <a:schemeClr val="bg1"/>
                </a:solidFill>
              </a:rPr>
              <a:t>Most states also exempt road tax for electric four-wheelers, with the exception of Kerala, Gujarat, and Uttar Pradesh. In Kerala and Gujarat, buyers must pay 50% of the road tax, and in Uttar Pradesh, buyers must pay 70%.</a:t>
            </a:r>
            <a:endParaRPr lang="en-IN" dirty="0">
              <a:solidFill>
                <a:schemeClr val="bg1"/>
              </a:solidFill>
            </a:endParaRPr>
          </a:p>
        </p:txBody>
      </p:sp>
    </p:spTree>
    <p:extLst>
      <p:ext uri="{BB962C8B-B14F-4D97-AF65-F5344CB8AC3E}">
        <p14:creationId xmlns:p14="http://schemas.microsoft.com/office/powerpoint/2010/main" val="1879823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295D-D4F7-6282-B316-9F0A5F2DF9C0}"/>
              </a:ext>
            </a:extLst>
          </p:cNvPr>
          <p:cNvSpPr>
            <a:spLocks noGrp="1"/>
          </p:cNvSpPr>
          <p:nvPr>
            <p:ph type="title"/>
          </p:nvPr>
        </p:nvSpPr>
        <p:spPr>
          <a:xfrm>
            <a:off x="442452" y="500062"/>
            <a:ext cx="4840686" cy="1325563"/>
          </a:xfrm>
        </p:spPr>
        <p:txBody>
          <a:bodyPr>
            <a:normAutofit/>
          </a:bodyPr>
          <a:lstStyle/>
          <a:p>
            <a:r>
              <a:rPr lang="en-US" sz="2000" dirty="0">
                <a:solidFill>
                  <a:schemeClr val="bg1"/>
                </a:solidFill>
              </a:rPr>
              <a:t>3.How does the availability of charging stations infrastructure correlate with the EV sales and penetration rates in the top 5 states? </a:t>
            </a:r>
            <a:endParaRPr lang="en-IN" sz="2000" dirty="0">
              <a:solidFill>
                <a:schemeClr val="bg1"/>
              </a:solidFill>
            </a:endParaRPr>
          </a:p>
        </p:txBody>
      </p:sp>
      <p:pic>
        <p:nvPicPr>
          <p:cNvPr id="5" name="Content Placeholder 4">
            <a:extLst>
              <a:ext uri="{FF2B5EF4-FFF2-40B4-BE49-F238E27FC236}">
                <a16:creationId xmlns:a16="http://schemas.microsoft.com/office/drawing/2014/main" id="{0270FA76-7BB3-653E-4CDD-E657CE7D5F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3137" y="440916"/>
            <a:ext cx="5660166" cy="5917022"/>
          </a:xfrm>
        </p:spPr>
      </p:pic>
      <p:sp>
        <p:nvSpPr>
          <p:cNvPr id="6" name="Title 1">
            <a:extLst>
              <a:ext uri="{FF2B5EF4-FFF2-40B4-BE49-F238E27FC236}">
                <a16:creationId xmlns:a16="http://schemas.microsoft.com/office/drawing/2014/main" id="{86F7CFBA-F5A9-2C51-B335-2EE07DB15623}"/>
              </a:ext>
            </a:extLst>
          </p:cNvPr>
          <p:cNvSpPr txBox="1">
            <a:spLocks/>
          </p:cNvSpPr>
          <p:nvPr/>
        </p:nvSpPr>
        <p:spPr>
          <a:xfrm>
            <a:off x="318627" y="2073864"/>
            <a:ext cx="4310523" cy="314583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1"/>
                </a:solidFill>
              </a:rPr>
              <a:t>Goa , Kerala ,Karnataka ,Maharashtra among the states having highest penetration and have a moderate charging station infrastructures .There are many factors influencing the growth of charging station and the barriers faced are very significant for example inadequate power grid by the states are demotivating the EV adoption</a:t>
            </a:r>
          </a:p>
          <a:p>
            <a:endParaRPr lang="en-US" sz="2000" dirty="0">
              <a:solidFill>
                <a:schemeClr val="bg1"/>
              </a:solidFill>
            </a:endParaRPr>
          </a:p>
          <a:p>
            <a:r>
              <a:rPr lang="en-IN" sz="2000" dirty="0">
                <a:solidFill>
                  <a:schemeClr val="bg1"/>
                </a:solidFill>
              </a:rPr>
              <a:t>Method to overcome such a barrier is to first promote the use of renewable energy like wind and Solar  then this will automatically result in higher EV adoption</a:t>
            </a:r>
          </a:p>
        </p:txBody>
      </p:sp>
    </p:spTree>
    <p:extLst>
      <p:ext uri="{BB962C8B-B14F-4D97-AF65-F5344CB8AC3E}">
        <p14:creationId xmlns:p14="http://schemas.microsoft.com/office/powerpoint/2010/main" val="406770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FA82-6080-AFE5-1EC1-7E35C319B8A6}"/>
              </a:ext>
            </a:extLst>
          </p:cNvPr>
          <p:cNvSpPr>
            <a:spLocks noGrp="1"/>
          </p:cNvSpPr>
          <p:nvPr>
            <p:ph type="title"/>
          </p:nvPr>
        </p:nvSpPr>
        <p:spPr>
          <a:xfrm>
            <a:off x="838200" y="365126"/>
            <a:ext cx="10515600" cy="1227700"/>
          </a:xfrm>
        </p:spPr>
        <p:txBody>
          <a:bodyPr>
            <a:normAutofit/>
          </a:bodyPr>
          <a:lstStyle/>
          <a:p>
            <a:r>
              <a:rPr lang="en-US" sz="2000" dirty="0">
                <a:solidFill>
                  <a:schemeClr val="bg1"/>
                </a:solidFill>
              </a:rPr>
              <a:t>4.Who should be the brand ambassador if </a:t>
            </a:r>
            <a:r>
              <a:rPr lang="en-US" sz="2000" dirty="0" err="1">
                <a:solidFill>
                  <a:schemeClr val="bg1"/>
                </a:solidFill>
              </a:rPr>
              <a:t>AtliQ</a:t>
            </a:r>
            <a:r>
              <a:rPr lang="en-US" sz="2000" dirty="0">
                <a:solidFill>
                  <a:schemeClr val="bg1"/>
                </a:solidFill>
              </a:rPr>
              <a:t> Motors launches their EV/Hybrid vehicles in India and why? </a:t>
            </a:r>
            <a:endParaRPr lang="en-IN" sz="2000" dirty="0">
              <a:solidFill>
                <a:schemeClr val="bg1"/>
              </a:solidFill>
            </a:endParaRPr>
          </a:p>
        </p:txBody>
      </p:sp>
      <p:sp>
        <p:nvSpPr>
          <p:cNvPr id="3" name="Content Placeholder 2">
            <a:extLst>
              <a:ext uri="{FF2B5EF4-FFF2-40B4-BE49-F238E27FC236}">
                <a16:creationId xmlns:a16="http://schemas.microsoft.com/office/drawing/2014/main" id="{68BDCF0D-FFE7-E1A4-FA70-DC74B4BFB3EF}"/>
              </a:ext>
            </a:extLst>
          </p:cNvPr>
          <p:cNvSpPr>
            <a:spLocks noGrp="1"/>
          </p:cNvSpPr>
          <p:nvPr>
            <p:ph idx="1"/>
          </p:nvPr>
        </p:nvSpPr>
        <p:spPr>
          <a:xfrm>
            <a:off x="838200" y="1592826"/>
            <a:ext cx="10515600" cy="516193"/>
          </a:xfrm>
        </p:spPr>
        <p:txBody>
          <a:bodyPr/>
          <a:lstStyle/>
          <a:p>
            <a:r>
              <a:rPr lang="en-US" dirty="0">
                <a:solidFill>
                  <a:schemeClr val="bg1"/>
                </a:solidFill>
              </a:rPr>
              <a:t>Ranveer Singh : Represent New Gen and Entertainment</a:t>
            </a:r>
          </a:p>
          <a:p>
            <a:pPr marL="0" indent="0">
              <a:buNone/>
            </a:pPr>
            <a:endParaRPr lang="en-IN" dirty="0">
              <a:solidFill>
                <a:schemeClr val="bg1"/>
              </a:solidFill>
            </a:endParaRPr>
          </a:p>
        </p:txBody>
      </p:sp>
      <p:pic>
        <p:nvPicPr>
          <p:cNvPr id="5" name="Picture 4">
            <a:extLst>
              <a:ext uri="{FF2B5EF4-FFF2-40B4-BE49-F238E27FC236}">
                <a16:creationId xmlns:a16="http://schemas.microsoft.com/office/drawing/2014/main" id="{77FDEAB6-2C7B-E7C4-78BA-D075FA3C7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0710" y="2270688"/>
            <a:ext cx="6720348" cy="3780196"/>
          </a:xfrm>
          <a:prstGeom prst="rect">
            <a:avLst/>
          </a:prstGeom>
        </p:spPr>
      </p:pic>
      <p:sp>
        <p:nvSpPr>
          <p:cNvPr id="6" name="Content Placeholder 2">
            <a:extLst>
              <a:ext uri="{FF2B5EF4-FFF2-40B4-BE49-F238E27FC236}">
                <a16:creationId xmlns:a16="http://schemas.microsoft.com/office/drawing/2014/main" id="{089B3A96-79DC-1449-483F-AB4FA30C56D5}"/>
              </a:ext>
            </a:extLst>
          </p:cNvPr>
          <p:cNvSpPr txBox="1">
            <a:spLocks/>
          </p:cNvSpPr>
          <p:nvPr/>
        </p:nvSpPr>
        <p:spPr>
          <a:xfrm>
            <a:off x="1034845" y="2403988"/>
            <a:ext cx="3596149" cy="33921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Ranveer Singh, with his charismatic persona and infectious energy, has become the undisputed king of brands, and can be the new face of EV’s</a:t>
            </a:r>
            <a:endParaRPr lang="en-IN" dirty="0">
              <a:solidFill>
                <a:schemeClr val="bg1"/>
              </a:solidFill>
            </a:endParaRPr>
          </a:p>
        </p:txBody>
      </p:sp>
    </p:spTree>
    <p:extLst>
      <p:ext uri="{BB962C8B-B14F-4D97-AF65-F5344CB8AC3E}">
        <p14:creationId xmlns:p14="http://schemas.microsoft.com/office/powerpoint/2010/main" val="3516613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D1BD-ECD0-E718-DD9E-1F290901800E}"/>
              </a:ext>
            </a:extLst>
          </p:cNvPr>
          <p:cNvSpPr>
            <a:spLocks noGrp="1"/>
          </p:cNvSpPr>
          <p:nvPr>
            <p:ph type="title"/>
          </p:nvPr>
        </p:nvSpPr>
        <p:spPr/>
        <p:txBody>
          <a:bodyPr>
            <a:normAutofit/>
          </a:bodyPr>
          <a:lstStyle/>
          <a:p>
            <a:r>
              <a:rPr lang="en-US" sz="2000" dirty="0">
                <a:solidFill>
                  <a:schemeClr val="bg1"/>
                </a:solidFill>
              </a:rPr>
              <a:t>5.Which state of India is ideal to start the manufacturing unit? (Based on subsidies provided, ease of doing business, stability in governance etc.) </a:t>
            </a:r>
            <a:endParaRPr lang="en-IN" sz="2000" dirty="0">
              <a:solidFill>
                <a:schemeClr val="bg1"/>
              </a:solidFill>
            </a:endParaRPr>
          </a:p>
        </p:txBody>
      </p:sp>
      <p:sp>
        <p:nvSpPr>
          <p:cNvPr id="3" name="Content Placeholder 2">
            <a:extLst>
              <a:ext uri="{FF2B5EF4-FFF2-40B4-BE49-F238E27FC236}">
                <a16:creationId xmlns:a16="http://schemas.microsoft.com/office/drawing/2014/main" id="{8A74EF88-47D2-414B-0EBF-6F846EC4D712}"/>
              </a:ext>
            </a:extLst>
          </p:cNvPr>
          <p:cNvSpPr>
            <a:spLocks noGrp="1"/>
          </p:cNvSpPr>
          <p:nvPr>
            <p:ph idx="1"/>
          </p:nvPr>
        </p:nvSpPr>
        <p:spPr/>
        <p:txBody>
          <a:bodyPr/>
          <a:lstStyle/>
          <a:p>
            <a:r>
              <a:rPr lang="en-US" dirty="0">
                <a:solidFill>
                  <a:schemeClr val="bg1"/>
                </a:solidFill>
              </a:rPr>
              <a:t>Karnataka :Besides the central government’s FAME subsidy, Karnataka does not offer any direct incentives to electric vehicle buyers. But that doesn’t make Karnataka less significant than other states in this list. That’s because Karnataka’s EV policy offers subsidies and concessions to EV makers (components, battery, charging enterprise).</a:t>
            </a:r>
          </a:p>
          <a:p>
            <a:r>
              <a:rPr lang="en-US" dirty="0">
                <a:solidFill>
                  <a:schemeClr val="bg1"/>
                </a:solidFill>
              </a:rPr>
              <a:t>Recently Tesla announced that it would set up a manufacturing plant in Karnataka. It reflects the contribution of Karnataka to India’s push for electric mobility. Apart from that, Karnataka has also waived road tax and registration charges for battery-powered vehicles.</a:t>
            </a:r>
            <a:endParaRPr lang="en-IN" dirty="0">
              <a:solidFill>
                <a:schemeClr val="bg1"/>
              </a:solidFill>
            </a:endParaRPr>
          </a:p>
        </p:txBody>
      </p:sp>
    </p:spTree>
    <p:extLst>
      <p:ext uri="{BB962C8B-B14F-4D97-AF65-F5344CB8AC3E}">
        <p14:creationId xmlns:p14="http://schemas.microsoft.com/office/powerpoint/2010/main" val="3863934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F871-2545-5542-79DA-1FBE1E028646}"/>
              </a:ext>
            </a:extLst>
          </p:cNvPr>
          <p:cNvSpPr>
            <a:spLocks noGrp="1"/>
          </p:cNvSpPr>
          <p:nvPr>
            <p:ph type="title"/>
          </p:nvPr>
        </p:nvSpPr>
        <p:spPr/>
        <p:txBody>
          <a:bodyPr/>
          <a:lstStyle/>
          <a:p>
            <a:r>
              <a:rPr lang="en-US" dirty="0">
                <a:solidFill>
                  <a:schemeClr val="bg1"/>
                </a:solidFill>
              </a:rPr>
              <a:t>6. Top 3 recommendations for </a:t>
            </a:r>
            <a:r>
              <a:rPr lang="en-US" dirty="0" err="1">
                <a:solidFill>
                  <a:schemeClr val="bg1"/>
                </a:solidFill>
              </a:rPr>
              <a:t>AtliQ</a:t>
            </a:r>
            <a:r>
              <a:rPr lang="en-US" dirty="0">
                <a:solidFill>
                  <a:schemeClr val="bg1"/>
                </a:solidFill>
              </a:rPr>
              <a:t> Motors. </a:t>
            </a:r>
            <a:endParaRPr lang="en-IN" dirty="0">
              <a:solidFill>
                <a:schemeClr val="bg1"/>
              </a:solidFill>
            </a:endParaRPr>
          </a:p>
        </p:txBody>
      </p:sp>
      <p:sp>
        <p:nvSpPr>
          <p:cNvPr id="3" name="Content Placeholder 2">
            <a:extLst>
              <a:ext uri="{FF2B5EF4-FFF2-40B4-BE49-F238E27FC236}">
                <a16:creationId xmlns:a16="http://schemas.microsoft.com/office/drawing/2014/main" id="{FA20B0CF-A1D2-5077-31C0-B967F57222D5}"/>
              </a:ext>
            </a:extLst>
          </p:cNvPr>
          <p:cNvSpPr>
            <a:spLocks noGrp="1"/>
          </p:cNvSpPr>
          <p:nvPr>
            <p:ph idx="1"/>
          </p:nvPr>
        </p:nvSpPr>
        <p:spPr/>
        <p:txBody>
          <a:bodyPr/>
          <a:lstStyle/>
          <a:p>
            <a:r>
              <a:rPr lang="en-US" dirty="0">
                <a:solidFill>
                  <a:schemeClr val="bg1"/>
                </a:solidFill>
              </a:rPr>
              <a:t>Focusing on states that are already ahead in the adoption of renewable sources for electricity production ex: Rajasthan ,Gujarat ,Karnataka ,Tamil Nadu ,Maharashtra</a:t>
            </a:r>
          </a:p>
          <a:p>
            <a:r>
              <a:rPr lang="en-US" dirty="0">
                <a:solidFill>
                  <a:schemeClr val="bg1"/>
                </a:solidFill>
              </a:rPr>
              <a:t>Conduct Events to promote EV vehicles ex: Track Race ,Auto Show etc.</a:t>
            </a:r>
          </a:p>
          <a:p>
            <a:r>
              <a:rPr lang="en-US" dirty="0">
                <a:solidFill>
                  <a:schemeClr val="bg1"/>
                </a:solidFill>
              </a:rPr>
              <a:t>Sustainability Programs and Events</a:t>
            </a:r>
          </a:p>
          <a:p>
            <a:r>
              <a:rPr lang="en-US" dirty="0">
                <a:solidFill>
                  <a:schemeClr val="bg1"/>
                </a:solidFill>
              </a:rPr>
              <a:t>Promote the production of Batteries within India and Recycling of the dead batteries</a:t>
            </a:r>
          </a:p>
          <a:p>
            <a:r>
              <a:rPr lang="en-US" dirty="0">
                <a:solidFill>
                  <a:schemeClr val="bg1"/>
                </a:solidFill>
              </a:rPr>
              <a:t>Increase Public Charging Infrastructure (Renewable)</a:t>
            </a:r>
          </a:p>
          <a:p>
            <a:r>
              <a:rPr lang="en-US" dirty="0">
                <a:solidFill>
                  <a:schemeClr val="bg1"/>
                </a:solidFill>
              </a:rPr>
              <a:t>Develop Fast Charging Technology </a:t>
            </a:r>
            <a:endParaRPr lang="en-IN" dirty="0">
              <a:solidFill>
                <a:schemeClr val="bg1"/>
              </a:solidFill>
            </a:endParaRPr>
          </a:p>
        </p:txBody>
      </p:sp>
    </p:spTree>
    <p:extLst>
      <p:ext uri="{BB962C8B-B14F-4D97-AF65-F5344CB8AC3E}">
        <p14:creationId xmlns:p14="http://schemas.microsoft.com/office/powerpoint/2010/main" val="95898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C2A09-EBC0-0395-E847-5715AC4B0006}"/>
              </a:ext>
            </a:extLst>
          </p:cNvPr>
          <p:cNvSpPr>
            <a:spLocks noGrp="1"/>
          </p:cNvSpPr>
          <p:nvPr>
            <p:ph type="title"/>
          </p:nvPr>
        </p:nvSpPr>
        <p:spPr>
          <a:xfrm>
            <a:off x="1297858" y="365125"/>
            <a:ext cx="10055942" cy="1325563"/>
          </a:xfrm>
        </p:spPr>
        <p:txBody>
          <a:bodyPr/>
          <a:lstStyle/>
          <a:p>
            <a:r>
              <a:rPr lang="en-US" b="1" dirty="0">
                <a:solidFill>
                  <a:schemeClr val="bg1"/>
                </a:solidFill>
              </a:rPr>
              <a:t>Insights For Automotive Company on EV Launch In India</a:t>
            </a:r>
            <a:endParaRPr lang="en-IN" b="1" dirty="0">
              <a:solidFill>
                <a:schemeClr val="bg1"/>
              </a:solidFill>
            </a:endParaRPr>
          </a:p>
        </p:txBody>
      </p:sp>
      <p:sp>
        <p:nvSpPr>
          <p:cNvPr id="3" name="Content Placeholder 2">
            <a:extLst>
              <a:ext uri="{FF2B5EF4-FFF2-40B4-BE49-F238E27FC236}">
                <a16:creationId xmlns:a16="http://schemas.microsoft.com/office/drawing/2014/main" id="{C37EEB47-3D1C-C8C8-7700-85877ED49C1F}"/>
              </a:ext>
            </a:extLst>
          </p:cNvPr>
          <p:cNvSpPr>
            <a:spLocks noGrp="1"/>
          </p:cNvSpPr>
          <p:nvPr>
            <p:ph idx="1"/>
          </p:nvPr>
        </p:nvSpPr>
        <p:spPr>
          <a:xfrm>
            <a:off x="1297858" y="1825625"/>
            <a:ext cx="10055942" cy="4351338"/>
          </a:xfrm>
        </p:spPr>
        <p:txBody>
          <a:bodyPr>
            <a:normAutofit/>
          </a:bodyPr>
          <a:lstStyle/>
          <a:p>
            <a:r>
              <a:rPr lang="en-US" b="1" dirty="0">
                <a:solidFill>
                  <a:schemeClr val="bg1"/>
                </a:solidFill>
              </a:rPr>
              <a:t>Objective</a:t>
            </a:r>
          </a:p>
          <a:p>
            <a:pPr marL="0" indent="0">
              <a:buNone/>
            </a:pPr>
            <a:r>
              <a:rPr lang="en-IN" sz="1800" b="1" kern="100" dirty="0" err="1">
                <a:solidFill>
                  <a:schemeClr val="bg1"/>
                </a:solidFill>
                <a:effectLst/>
                <a:latin typeface="Calibri" panose="020F0502020204030204" pitchFamily="34" charset="0"/>
                <a:ea typeface="Calibri" panose="020F0502020204030204" pitchFamily="34" charset="0"/>
              </a:rPr>
              <a:t>AtliQ</a:t>
            </a:r>
            <a:r>
              <a:rPr lang="en-IN" sz="1800" b="1" kern="100" dirty="0">
                <a:solidFill>
                  <a:schemeClr val="bg1"/>
                </a:solidFill>
                <a:effectLst/>
                <a:latin typeface="Calibri" panose="020F0502020204030204" pitchFamily="34" charset="0"/>
                <a:ea typeface="Calibri" panose="020F0502020204030204" pitchFamily="34" charset="0"/>
              </a:rPr>
              <a:t> Motors</a:t>
            </a:r>
            <a:r>
              <a:rPr lang="en-IN" sz="1800" kern="100" dirty="0">
                <a:solidFill>
                  <a:schemeClr val="bg1"/>
                </a:solidFill>
                <a:effectLst/>
                <a:latin typeface="Calibri" panose="020F0502020204030204" pitchFamily="34" charset="0"/>
                <a:ea typeface="Calibri" panose="020F0502020204030204" pitchFamily="34" charset="0"/>
              </a:rPr>
              <a:t> is an automotive giant from the USA specializing in electric vehicles (EV). In the last 5 years, their market share rose to 25% in electric and hybrid vehicles segment in North America. As a part of their expansion plans, they wanted to launch their bestselling models in India where their market share is less than 2%. Bruce </a:t>
            </a:r>
            <a:r>
              <a:rPr lang="en-IN" sz="1800" kern="100" dirty="0" err="1">
                <a:solidFill>
                  <a:schemeClr val="bg1"/>
                </a:solidFill>
                <a:effectLst/>
                <a:latin typeface="Calibri" panose="020F0502020204030204" pitchFamily="34" charset="0"/>
                <a:ea typeface="Calibri" panose="020F0502020204030204" pitchFamily="34" charset="0"/>
              </a:rPr>
              <a:t>Haryali</a:t>
            </a:r>
            <a:r>
              <a:rPr lang="en-IN" sz="1800" kern="100" dirty="0">
                <a:solidFill>
                  <a:schemeClr val="bg1"/>
                </a:solidFill>
                <a:effectLst/>
                <a:latin typeface="Calibri" panose="020F0502020204030204" pitchFamily="34" charset="0"/>
                <a:ea typeface="Calibri" panose="020F0502020204030204" pitchFamily="34" charset="0"/>
              </a:rPr>
              <a:t>, the chief of </a:t>
            </a:r>
            <a:r>
              <a:rPr lang="en-IN" sz="1800" kern="100" dirty="0" err="1">
                <a:solidFill>
                  <a:schemeClr val="bg1"/>
                </a:solidFill>
                <a:effectLst/>
                <a:latin typeface="Calibri" panose="020F0502020204030204" pitchFamily="34" charset="0"/>
                <a:ea typeface="Calibri" panose="020F0502020204030204" pitchFamily="34" charset="0"/>
              </a:rPr>
              <a:t>AtliQ</a:t>
            </a:r>
            <a:r>
              <a:rPr lang="en-IN" sz="1800" kern="100" dirty="0">
                <a:solidFill>
                  <a:schemeClr val="bg1"/>
                </a:solidFill>
                <a:effectLst/>
                <a:latin typeface="Calibri" panose="020F0502020204030204" pitchFamily="34" charset="0"/>
                <a:ea typeface="Calibri" panose="020F0502020204030204" pitchFamily="34" charset="0"/>
              </a:rPr>
              <a:t> Motors India wanted to do a detailed market study of existing EV/Hybrid market in India before proceeding further. Bruce gave this task to the data analytics team of </a:t>
            </a:r>
            <a:r>
              <a:rPr lang="en-IN" sz="1800" kern="100" dirty="0" err="1">
                <a:solidFill>
                  <a:schemeClr val="bg1"/>
                </a:solidFill>
                <a:effectLst/>
                <a:latin typeface="Calibri" panose="020F0502020204030204" pitchFamily="34" charset="0"/>
                <a:ea typeface="Calibri" panose="020F0502020204030204" pitchFamily="34" charset="0"/>
              </a:rPr>
              <a:t>AtliQ</a:t>
            </a:r>
            <a:r>
              <a:rPr lang="en-IN" sz="1800" kern="100" dirty="0">
                <a:solidFill>
                  <a:schemeClr val="bg1"/>
                </a:solidFill>
                <a:effectLst/>
                <a:latin typeface="Calibri" panose="020F0502020204030204" pitchFamily="34" charset="0"/>
                <a:ea typeface="Calibri" panose="020F0502020204030204" pitchFamily="34" charset="0"/>
              </a:rPr>
              <a:t> motors and Peter Pandey is the data analyst working in this team. </a:t>
            </a:r>
          </a:p>
          <a:p>
            <a:pPr marL="0" indent="0">
              <a:buNone/>
            </a:pPr>
            <a:endParaRPr lang="en-IN" sz="1800" kern="100" dirty="0">
              <a:solidFill>
                <a:schemeClr val="bg1"/>
              </a:solidFill>
              <a:effectLst/>
              <a:latin typeface="Calibri" panose="020F0502020204030204" pitchFamily="34" charset="0"/>
              <a:ea typeface="Calibri" panose="020F0502020204030204" pitchFamily="34" charset="0"/>
            </a:endParaRPr>
          </a:p>
          <a:p>
            <a:pPr marL="0" indent="0">
              <a:buNone/>
            </a:pPr>
            <a:r>
              <a:rPr lang="en-IN" sz="1800" kern="100" dirty="0">
                <a:solidFill>
                  <a:schemeClr val="bg1"/>
                </a:solidFill>
                <a:effectLst/>
                <a:latin typeface="Calibri" panose="020F0502020204030204" pitchFamily="34" charset="0"/>
                <a:ea typeface="Calibri" panose="020F0502020204030204" pitchFamily="34" charset="0"/>
              </a:rPr>
              <a:t>Imagining yourself as Peter Pandey Perform the given tasks</a:t>
            </a:r>
          </a:p>
          <a:p>
            <a:pPr>
              <a:buFont typeface="Wingdings" panose="05000000000000000000" pitchFamily="2" charset="2"/>
              <a:buChar char="Ø"/>
            </a:pPr>
            <a:r>
              <a:rPr lang="en-US" sz="1400" b="1" dirty="0">
                <a:solidFill>
                  <a:schemeClr val="bg1"/>
                </a:solidFill>
              </a:rPr>
              <a:t>Answer the given questions</a:t>
            </a:r>
          </a:p>
          <a:p>
            <a:pPr>
              <a:buFont typeface="Wingdings" panose="05000000000000000000" pitchFamily="2" charset="2"/>
              <a:buChar char="Ø"/>
            </a:pPr>
            <a:r>
              <a:rPr lang="en-US" sz="1400" b="1" dirty="0">
                <a:solidFill>
                  <a:schemeClr val="bg1"/>
                </a:solidFill>
              </a:rPr>
              <a:t>Designing a Dashboard</a:t>
            </a:r>
          </a:p>
          <a:p>
            <a:pPr>
              <a:buFont typeface="Wingdings" panose="05000000000000000000" pitchFamily="2" charset="2"/>
              <a:buChar char="Ø"/>
            </a:pPr>
            <a:r>
              <a:rPr lang="en-US" sz="1400" b="1" dirty="0">
                <a:solidFill>
                  <a:schemeClr val="bg1"/>
                </a:solidFill>
              </a:rPr>
              <a:t>Provide Recommendations and Insights</a:t>
            </a:r>
          </a:p>
          <a:p>
            <a:endParaRPr lang="en-IN" b="1" dirty="0">
              <a:solidFill>
                <a:schemeClr val="bg1"/>
              </a:solidFill>
            </a:endParaRPr>
          </a:p>
        </p:txBody>
      </p:sp>
    </p:spTree>
    <p:extLst>
      <p:ext uri="{BB962C8B-B14F-4D97-AF65-F5344CB8AC3E}">
        <p14:creationId xmlns:p14="http://schemas.microsoft.com/office/powerpoint/2010/main" val="814017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A10179-B636-C924-3A76-CC3490BBDD75}"/>
              </a:ext>
            </a:extLst>
          </p:cNvPr>
          <p:cNvSpPr>
            <a:spLocks noGrp="1"/>
          </p:cNvSpPr>
          <p:nvPr>
            <p:ph type="title"/>
          </p:nvPr>
        </p:nvSpPr>
        <p:spPr>
          <a:xfrm>
            <a:off x="3533775" y="2613818"/>
            <a:ext cx="5124450" cy="1325563"/>
          </a:xfrm>
        </p:spPr>
        <p:txBody>
          <a:bodyPr>
            <a:normAutofit/>
          </a:bodyPr>
          <a:lstStyle/>
          <a:p>
            <a:r>
              <a:rPr lang="en-US" sz="8000" b="1" dirty="0">
                <a:solidFill>
                  <a:schemeClr val="bg1"/>
                </a:solidFill>
              </a:rPr>
              <a:t>THANK YOU</a:t>
            </a:r>
            <a:endParaRPr lang="en-IN" sz="8000" b="1" dirty="0">
              <a:solidFill>
                <a:schemeClr val="bg1"/>
              </a:solidFill>
            </a:endParaRPr>
          </a:p>
        </p:txBody>
      </p:sp>
    </p:spTree>
    <p:extLst>
      <p:ext uri="{BB962C8B-B14F-4D97-AF65-F5344CB8AC3E}">
        <p14:creationId xmlns:p14="http://schemas.microsoft.com/office/powerpoint/2010/main" val="135439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C594-11AB-02C7-12F8-B22888B29D11}"/>
              </a:ext>
            </a:extLst>
          </p:cNvPr>
          <p:cNvSpPr>
            <a:spLocks noGrp="1"/>
          </p:cNvSpPr>
          <p:nvPr>
            <p:ph type="ctrTitle"/>
          </p:nvPr>
        </p:nvSpPr>
        <p:spPr>
          <a:xfrm>
            <a:off x="1524000" y="2728451"/>
            <a:ext cx="9144000" cy="1076632"/>
          </a:xfrm>
        </p:spPr>
        <p:txBody>
          <a:bodyPr/>
          <a:lstStyle/>
          <a:p>
            <a:r>
              <a:rPr lang="en-US" dirty="0">
                <a:solidFill>
                  <a:schemeClr val="bg1"/>
                </a:solidFill>
              </a:rPr>
              <a:t>Dashboard</a:t>
            </a:r>
            <a:endParaRPr lang="en-IN" dirty="0">
              <a:solidFill>
                <a:schemeClr val="bg1"/>
              </a:solidFill>
            </a:endParaRPr>
          </a:p>
        </p:txBody>
      </p:sp>
    </p:spTree>
    <p:extLst>
      <p:ext uri="{BB962C8B-B14F-4D97-AF65-F5344CB8AC3E}">
        <p14:creationId xmlns:p14="http://schemas.microsoft.com/office/powerpoint/2010/main" val="321468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FA82-6080-AFE5-1EC1-7E35C319B8A6}"/>
              </a:ext>
            </a:extLst>
          </p:cNvPr>
          <p:cNvSpPr>
            <a:spLocks noGrp="1"/>
          </p:cNvSpPr>
          <p:nvPr>
            <p:ph type="title"/>
          </p:nvPr>
        </p:nvSpPr>
        <p:spPr>
          <a:xfrm>
            <a:off x="838200" y="365125"/>
            <a:ext cx="10515600" cy="535207"/>
          </a:xfrm>
        </p:spPr>
        <p:txBody>
          <a:bodyPr>
            <a:normAutofit fontScale="90000"/>
          </a:bodyPr>
          <a:lstStyle/>
          <a:p>
            <a:r>
              <a:rPr lang="en-US" dirty="0">
                <a:solidFill>
                  <a:schemeClr val="bg1"/>
                </a:solidFill>
              </a:rPr>
              <a:t>Primary Questions</a:t>
            </a:r>
            <a:endParaRPr lang="en-IN" dirty="0">
              <a:solidFill>
                <a:schemeClr val="bg1"/>
              </a:solidFill>
            </a:endParaRPr>
          </a:p>
        </p:txBody>
      </p:sp>
      <p:sp>
        <p:nvSpPr>
          <p:cNvPr id="3" name="Content Placeholder 2">
            <a:extLst>
              <a:ext uri="{FF2B5EF4-FFF2-40B4-BE49-F238E27FC236}">
                <a16:creationId xmlns:a16="http://schemas.microsoft.com/office/drawing/2014/main" id="{68BDCF0D-FFE7-E1A4-FA70-DC74B4BFB3EF}"/>
              </a:ext>
            </a:extLst>
          </p:cNvPr>
          <p:cNvSpPr>
            <a:spLocks noGrp="1"/>
          </p:cNvSpPr>
          <p:nvPr>
            <p:ph idx="1"/>
          </p:nvPr>
        </p:nvSpPr>
        <p:spPr>
          <a:xfrm>
            <a:off x="711591" y="1253331"/>
            <a:ext cx="10515600" cy="4351338"/>
          </a:xfrm>
        </p:spPr>
        <p:txBody>
          <a:bodyPr>
            <a:normAutofit/>
          </a:bodyPr>
          <a:lstStyle/>
          <a:p>
            <a:pPr marL="342900" indent="-342900">
              <a:buFont typeface="+mj-lt"/>
              <a:buAutoNum type="arabicPeriod"/>
            </a:pPr>
            <a:r>
              <a:rPr lang="en-IN" sz="1800" u="none" strike="noStrike" kern="100" dirty="0">
                <a:solidFill>
                  <a:schemeClr val="bg1"/>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List the top 3 and bottom 3 makers for the fiscal years 2023 and 2024 in terms of the number of 2-wheelers sold. </a:t>
            </a:r>
          </a:p>
        </p:txBody>
      </p:sp>
      <p:graphicFrame>
        <p:nvGraphicFramePr>
          <p:cNvPr id="5" name="Table 4">
            <a:extLst>
              <a:ext uri="{FF2B5EF4-FFF2-40B4-BE49-F238E27FC236}">
                <a16:creationId xmlns:a16="http://schemas.microsoft.com/office/drawing/2014/main" id="{CC2D24B8-7EB6-DCF1-0D92-4FFAB9703EB9}"/>
              </a:ext>
            </a:extLst>
          </p:cNvPr>
          <p:cNvGraphicFramePr>
            <a:graphicFrameLocks noGrp="1"/>
          </p:cNvGraphicFramePr>
          <p:nvPr>
            <p:extLst>
              <p:ext uri="{D42A27DB-BD31-4B8C-83A1-F6EECF244321}">
                <p14:modId xmlns:p14="http://schemas.microsoft.com/office/powerpoint/2010/main" val="2160662851"/>
              </p:ext>
            </p:extLst>
          </p:nvPr>
        </p:nvGraphicFramePr>
        <p:xfrm>
          <a:off x="885595" y="2532109"/>
          <a:ext cx="4790097" cy="2180815"/>
        </p:xfrm>
        <a:graphic>
          <a:graphicData uri="http://schemas.openxmlformats.org/drawingml/2006/table">
            <a:tbl>
              <a:tblPr firstRow="1" firstCol="1" bandRow="1"/>
              <a:tblGrid>
                <a:gridCol w="1092835">
                  <a:extLst>
                    <a:ext uri="{9D8B030D-6E8A-4147-A177-3AD203B41FA5}">
                      <a16:colId xmlns:a16="http://schemas.microsoft.com/office/drawing/2014/main" val="3449827384"/>
                    </a:ext>
                  </a:extLst>
                </a:gridCol>
                <a:gridCol w="1209228">
                  <a:extLst>
                    <a:ext uri="{9D8B030D-6E8A-4147-A177-3AD203B41FA5}">
                      <a16:colId xmlns:a16="http://schemas.microsoft.com/office/drawing/2014/main" val="3702172390"/>
                    </a:ext>
                  </a:extLst>
                </a:gridCol>
                <a:gridCol w="2488034">
                  <a:extLst>
                    <a:ext uri="{9D8B030D-6E8A-4147-A177-3AD203B41FA5}">
                      <a16:colId xmlns:a16="http://schemas.microsoft.com/office/drawing/2014/main" val="400527247"/>
                    </a:ext>
                  </a:extLst>
                </a:gridCol>
              </a:tblGrid>
              <a:tr h="202600">
                <a:tc>
                  <a:txBody>
                    <a:bodyPr/>
                    <a:lstStyle/>
                    <a:p>
                      <a:pPr marL="463550" indent="-234950">
                        <a:lnSpc>
                          <a:spcPct val="112000"/>
                        </a:lnSpc>
                        <a:spcAft>
                          <a:spcPts val="70"/>
                        </a:spcAft>
                      </a:pPr>
                      <a:r>
                        <a:rPr lang="en-IN" sz="1100" b="1" kern="0" dirty="0">
                          <a:solidFill>
                            <a:schemeClr val="tx1"/>
                          </a:solidFill>
                          <a:effectLst/>
                          <a:highlight>
                            <a:srgbClr val="DDEBF7"/>
                          </a:highlight>
                          <a:latin typeface="Calibri" panose="020F0502020204030204" pitchFamily="34" charset="0"/>
                          <a:ea typeface="Times New Roman" panose="02020603050405020304" pitchFamily="18" charset="0"/>
                          <a:cs typeface="Times New Roman" panose="02020603050405020304" pitchFamily="18" charset="0"/>
                        </a:rPr>
                        <a:t>Years (date)</a:t>
                      </a:r>
                      <a:endParaRPr lang="en-IN" sz="1400" kern="100" dirty="0">
                        <a:solidFill>
                          <a:schemeClr val="tx1"/>
                        </a:solidFill>
                        <a:effectLst/>
                        <a:highlight>
                          <a:srgbClr val="DDEBF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solidFill>
                      <a:srgbClr val="DDEBF7"/>
                    </a:solidFill>
                  </a:tcPr>
                </a:tc>
                <a:tc>
                  <a:txBody>
                    <a:bodyPr/>
                    <a:lstStyle/>
                    <a:p>
                      <a:pPr marL="463550" indent="-234950">
                        <a:lnSpc>
                          <a:spcPct val="112000"/>
                        </a:lnSpc>
                        <a:spcAft>
                          <a:spcPts val="70"/>
                        </a:spcAft>
                      </a:pPr>
                      <a:r>
                        <a:rPr lang="en-IN" sz="1100" b="1" kern="0" dirty="0">
                          <a:solidFill>
                            <a:schemeClr val="tx1"/>
                          </a:solidFill>
                          <a:effectLst/>
                          <a:highlight>
                            <a:srgbClr val="DDEBF7"/>
                          </a:highlight>
                          <a:latin typeface="Calibri" panose="020F0502020204030204" pitchFamily="34" charset="0"/>
                          <a:ea typeface="Times New Roman" panose="02020603050405020304" pitchFamily="18" charset="0"/>
                          <a:cs typeface="Times New Roman" panose="02020603050405020304" pitchFamily="18" charset="0"/>
                        </a:rPr>
                        <a:t>maker</a:t>
                      </a:r>
                      <a:endParaRPr lang="en-IN" sz="1400" kern="100" dirty="0">
                        <a:solidFill>
                          <a:schemeClr val="tx1"/>
                        </a:solidFill>
                        <a:effectLst/>
                        <a:highlight>
                          <a:srgbClr val="DDEBF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solidFill>
                      <a:srgbClr val="DDEBF7"/>
                    </a:solidFill>
                  </a:tcPr>
                </a:tc>
                <a:tc>
                  <a:txBody>
                    <a:bodyPr/>
                    <a:lstStyle/>
                    <a:p>
                      <a:pPr marL="463550" indent="-234950">
                        <a:lnSpc>
                          <a:spcPct val="112000"/>
                        </a:lnSpc>
                        <a:spcAft>
                          <a:spcPts val="70"/>
                        </a:spcAft>
                      </a:pPr>
                      <a:r>
                        <a:rPr lang="en-IN" sz="1100" b="1" kern="0" dirty="0">
                          <a:solidFill>
                            <a:schemeClr val="tx1"/>
                          </a:solidFill>
                          <a:effectLst/>
                          <a:highlight>
                            <a:srgbClr val="DDEBF7"/>
                          </a:highlight>
                          <a:latin typeface="Calibri" panose="020F0502020204030204" pitchFamily="34" charset="0"/>
                          <a:ea typeface="Times New Roman" panose="02020603050405020304" pitchFamily="18" charset="0"/>
                          <a:cs typeface="Times New Roman" panose="02020603050405020304" pitchFamily="18" charset="0"/>
                        </a:rPr>
                        <a:t>Total  2-Wheeler  EV’s Sold</a:t>
                      </a:r>
                      <a:endParaRPr lang="en-IN" sz="1400" kern="100" dirty="0">
                        <a:solidFill>
                          <a:schemeClr val="tx1"/>
                        </a:solidFill>
                        <a:effectLst/>
                        <a:highlight>
                          <a:srgbClr val="DDEBF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777552901"/>
                  </a:ext>
                </a:extLst>
              </a:tr>
              <a:tr h="202600">
                <a:tc>
                  <a:txBody>
                    <a:bodyPr/>
                    <a:lstStyle/>
                    <a:p>
                      <a:pPr marL="463550" indent="-234950">
                        <a:lnSpc>
                          <a:spcPct val="112000"/>
                        </a:lnSpc>
                        <a:spcAft>
                          <a:spcPts val="70"/>
                        </a:spcAft>
                      </a:pPr>
                      <a:r>
                        <a:rPr lang="en-IN" sz="1100" b="1"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2023</a:t>
                      </a:r>
                      <a:endParaRPr lang="en-IN" sz="14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noFill/>
                  </a:tcPr>
                </a:tc>
                <a:tc>
                  <a:txBody>
                    <a:bodyPr/>
                    <a:lstStyle/>
                    <a:p>
                      <a:pPr marL="463550" indent="-234950">
                        <a:lnSpc>
                          <a:spcPct val="112000"/>
                        </a:lnSpc>
                        <a:spcAft>
                          <a:spcPts val="70"/>
                        </a:spcAft>
                      </a:pPr>
                      <a:r>
                        <a:rPr lang="en-IN" sz="1100" kern="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OLA ELECTRIC</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noFill/>
                  </a:tcPr>
                </a:tc>
                <a:tc>
                  <a:txBody>
                    <a:bodyPr/>
                    <a:lstStyle/>
                    <a:p>
                      <a:pPr marL="463550" indent="-234950" algn="r">
                        <a:lnSpc>
                          <a:spcPct val="112000"/>
                        </a:lnSpc>
                        <a:spcAft>
                          <a:spcPts val="70"/>
                        </a:spcAft>
                      </a:pPr>
                      <a:r>
                        <a:rPr lang="en-IN" sz="1100" kern="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271925</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noFill/>
                  </a:tcPr>
                </a:tc>
                <a:extLst>
                  <a:ext uri="{0D108BD9-81ED-4DB2-BD59-A6C34878D82A}">
                    <a16:rowId xmlns:a16="http://schemas.microsoft.com/office/drawing/2014/main" val="1936789550"/>
                  </a:ext>
                </a:extLst>
              </a:tr>
              <a:tr h="202600">
                <a:tc>
                  <a:txBody>
                    <a:bodyPr/>
                    <a:lstStyle/>
                    <a:p>
                      <a:pPr>
                        <a:lnSpc>
                          <a:spcPct val="107000"/>
                        </a:lnSpc>
                      </a:pPr>
                      <a:endParaRPr lang="en-IN" sz="1100" kern="100">
                        <a:solidFill>
                          <a:schemeClr val="bg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nSpc>
                          <a:spcPct val="112000"/>
                        </a:lnSpc>
                        <a:spcAft>
                          <a:spcPts val="70"/>
                        </a:spcAft>
                      </a:pPr>
                      <a:r>
                        <a:rPr lang="en-IN" sz="11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TVS</a:t>
                      </a:r>
                      <a:endParaRPr lang="en-IN" sz="14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gn="r">
                        <a:lnSpc>
                          <a:spcPct val="112000"/>
                        </a:lnSpc>
                        <a:spcAft>
                          <a:spcPts val="70"/>
                        </a:spcAft>
                      </a:pPr>
                      <a:r>
                        <a:rPr lang="en-IN" sz="1100" kern="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165030</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1080326984"/>
                  </a:ext>
                </a:extLst>
              </a:tr>
              <a:tr h="202600">
                <a:tc>
                  <a:txBody>
                    <a:bodyPr/>
                    <a:lstStyle/>
                    <a:p>
                      <a:pPr>
                        <a:lnSpc>
                          <a:spcPct val="107000"/>
                        </a:lnSpc>
                      </a:pPr>
                      <a:endParaRPr lang="en-IN" sz="1100" kern="100">
                        <a:solidFill>
                          <a:schemeClr val="bg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nSpc>
                          <a:spcPct val="112000"/>
                        </a:lnSpc>
                        <a:spcAft>
                          <a:spcPts val="70"/>
                        </a:spcAft>
                      </a:pPr>
                      <a:r>
                        <a:rPr lang="en-IN" sz="11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ATHER</a:t>
                      </a:r>
                      <a:endParaRPr lang="en-IN" sz="14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gn="r">
                        <a:lnSpc>
                          <a:spcPct val="112000"/>
                        </a:lnSpc>
                        <a:spcAft>
                          <a:spcPts val="70"/>
                        </a:spcAft>
                      </a:pPr>
                      <a:r>
                        <a:rPr lang="en-IN" sz="11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103812</a:t>
                      </a:r>
                      <a:endParaRPr lang="en-IN" sz="14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1829662800"/>
                  </a:ext>
                </a:extLst>
              </a:tr>
              <a:tr h="202600">
                <a:tc>
                  <a:txBody>
                    <a:bodyPr/>
                    <a:lstStyle/>
                    <a:p>
                      <a:pPr>
                        <a:lnSpc>
                          <a:spcPct val="107000"/>
                        </a:lnSpc>
                      </a:pPr>
                      <a:endParaRPr lang="en-IN" sz="1100" kern="100">
                        <a:solidFill>
                          <a:schemeClr val="bg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noFill/>
                  </a:tcPr>
                </a:tc>
                <a:tc>
                  <a:txBody>
                    <a:bodyPr/>
                    <a:lstStyle/>
                    <a:p>
                      <a:pPr marL="463550" indent="-234950">
                        <a:lnSpc>
                          <a:spcPct val="112000"/>
                        </a:lnSpc>
                        <a:spcAft>
                          <a:spcPts val="70"/>
                        </a:spcAft>
                      </a:pPr>
                      <a:r>
                        <a:rPr lang="en-IN" sz="11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BAJAJ</a:t>
                      </a:r>
                      <a:endParaRPr lang="en-IN" sz="14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gn="r">
                        <a:lnSpc>
                          <a:spcPct val="112000"/>
                        </a:lnSpc>
                        <a:spcAft>
                          <a:spcPts val="70"/>
                        </a:spcAft>
                      </a:pPr>
                      <a:r>
                        <a:rPr lang="en-IN" sz="11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74964</a:t>
                      </a:r>
                      <a:endParaRPr lang="en-IN" sz="14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3988888959"/>
                  </a:ext>
                </a:extLst>
              </a:tr>
              <a:tr h="202600">
                <a:tc>
                  <a:txBody>
                    <a:bodyPr/>
                    <a:lstStyle/>
                    <a:p>
                      <a:pPr marL="463550" indent="-234950">
                        <a:lnSpc>
                          <a:spcPct val="112000"/>
                        </a:lnSpc>
                        <a:spcAft>
                          <a:spcPts val="70"/>
                        </a:spcAft>
                      </a:pPr>
                      <a:r>
                        <a:rPr lang="en-IN" sz="1100" b="1"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2024</a:t>
                      </a:r>
                      <a:endParaRPr lang="en-IN" sz="14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noFill/>
                  </a:tcPr>
                </a:tc>
                <a:tc>
                  <a:txBody>
                    <a:bodyPr/>
                    <a:lstStyle/>
                    <a:p>
                      <a:pPr marL="463550" indent="-234950">
                        <a:lnSpc>
                          <a:spcPct val="112000"/>
                        </a:lnSpc>
                        <a:spcAft>
                          <a:spcPts val="70"/>
                        </a:spcAft>
                      </a:pPr>
                      <a:r>
                        <a:rPr lang="en-IN" sz="11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OLA ELECTRIC</a:t>
                      </a:r>
                      <a:endParaRPr lang="en-IN" sz="14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gn="r">
                        <a:lnSpc>
                          <a:spcPct val="112000"/>
                        </a:lnSpc>
                        <a:spcAft>
                          <a:spcPts val="70"/>
                        </a:spcAft>
                      </a:pPr>
                      <a:r>
                        <a:rPr lang="en-IN" sz="11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110872</a:t>
                      </a:r>
                      <a:endParaRPr lang="en-IN" sz="14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1437049736"/>
                  </a:ext>
                </a:extLst>
              </a:tr>
              <a:tr h="202600">
                <a:tc>
                  <a:txBody>
                    <a:bodyPr/>
                    <a:lstStyle/>
                    <a:p>
                      <a:pPr>
                        <a:lnSpc>
                          <a:spcPct val="107000"/>
                        </a:lnSpc>
                      </a:pPr>
                      <a:endParaRPr lang="en-IN" sz="1100" kern="100">
                        <a:solidFill>
                          <a:schemeClr val="bg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nSpc>
                          <a:spcPct val="112000"/>
                        </a:lnSpc>
                        <a:spcAft>
                          <a:spcPts val="70"/>
                        </a:spcAft>
                      </a:pPr>
                      <a:r>
                        <a:rPr lang="en-IN" sz="11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TVS</a:t>
                      </a:r>
                      <a:endParaRPr lang="en-IN" sz="14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gn="r">
                        <a:lnSpc>
                          <a:spcPct val="112000"/>
                        </a:lnSpc>
                        <a:spcAft>
                          <a:spcPts val="70"/>
                        </a:spcAft>
                      </a:pPr>
                      <a:r>
                        <a:rPr lang="en-IN" sz="11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55742</a:t>
                      </a:r>
                      <a:endParaRPr lang="en-IN" sz="14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826791865"/>
                  </a:ext>
                </a:extLst>
              </a:tr>
              <a:tr h="202600">
                <a:tc>
                  <a:txBody>
                    <a:bodyPr/>
                    <a:lstStyle/>
                    <a:p>
                      <a:pPr>
                        <a:lnSpc>
                          <a:spcPct val="107000"/>
                        </a:lnSpc>
                      </a:pPr>
                      <a:endParaRPr lang="en-IN" sz="1100" kern="100">
                        <a:solidFill>
                          <a:schemeClr val="bg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nSpc>
                          <a:spcPct val="112000"/>
                        </a:lnSpc>
                        <a:spcAft>
                          <a:spcPts val="70"/>
                        </a:spcAft>
                      </a:pPr>
                      <a:r>
                        <a:rPr lang="en-IN" sz="11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BAJAJ</a:t>
                      </a:r>
                      <a:endParaRPr lang="en-IN" sz="14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gn="r">
                        <a:lnSpc>
                          <a:spcPct val="112000"/>
                        </a:lnSpc>
                        <a:spcAft>
                          <a:spcPts val="70"/>
                        </a:spcAft>
                      </a:pPr>
                      <a:r>
                        <a:rPr lang="en-IN" sz="1100" kern="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40072</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1150071831"/>
                  </a:ext>
                </a:extLst>
              </a:tr>
              <a:tr h="382278">
                <a:tc>
                  <a:txBody>
                    <a:bodyPr/>
                    <a:lstStyle/>
                    <a:p>
                      <a:pPr>
                        <a:lnSpc>
                          <a:spcPct val="107000"/>
                        </a:lnSpc>
                      </a:pPr>
                      <a:endParaRPr lang="en-IN" sz="1100" kern="100">
                        <a:solidFill>
                          <a:schemeClr val="bg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noFill/>
                  </a:tcPr>
                </a:tc>
                <a:tc>
                  <a:txBody>
                    <a:bodyPr/>
                    <a:lstStyle/>
                    <a:p>
                      <a:pPr marL="463550" indent="-234950">
                        <a:lnSpc>
                          <a:spcPct val="112000"/>
                        </a:lnSpc>
                        <a:spcAft>
                          <a:spcPts val="70"/>
                        </a:spcAft>
                      </a:pPr>
                      <a:r>
                        <a:rPr lang="en-IN" sz="11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ATHER</a:t>
                      </a:r>
                      <a:endParaRPr lang="en-IN" sz="14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noFill/>
                  </a:tcPr>
                </a:tc>
                <a:tc>
                  <a:txBody>
                    <a:bodyPr/>
                    <a:lstStyle/>
                    <a:p>
                      <a:pPr marL="463550" indent="-234950" algn="r">
                        <a:lnSpc>
                          <a:spcPct val="112000"/>
                        </a:lnSpc>
                        <a:spcAft>
                          <a:spcPts val="70"/>
                        </a:spcAft>
                      </a:pPr>
                      <a:r>
                        <a:rPr lang="en-IN" sz="1100" kern="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35213</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noFill/>
                  </a:tcPr>
                </a:tc>
                <a:extLst>
                  <a:ext uri="{0D108BD9-81ED-4DB2-BD59-A6C34878D82A}">
                    <a16:rowId xmlns:a16="http://schemas.microsoft.com/office/drawing/2014/main" val="3569894069"/>
                  </a:ext>
                </a:extLst>
              </a:tr>
              <a:tr h="161337">
                <a:tc>
                  <a:txBody>
                    <a:bodyPr/>
                    <a:lstStyle/>
                    <a:p>
                      <a:pPr marL="463550" indent="-234950">
                        <a:lnSpc>
                          <a:spcPct val="112000"/>
                        </a:lnSpc>
                        <a:spcAft>
                          <a:spcPts val="70"/>
                        </a:spcAft>
                      </a:pPr>
                      <a:r>
                        <a:rPr lang="en-IN" sz="1100" b="1" kern="0" dirty="0">
                          <a:solidFill>
                            <a:schemeClr val="tx1"/>
                          </a:solidFill>
                          <a:effectLst/>
                          <a:highlight>
                            <a:srgbClr val="DDEBF7"/>
                          </a:highlight>
                          <a:latin typeface="Calibri" panose="020F0502020204030204" pitchFamily="34" charset="0"/>
                          <a:ea typeface="Times New Roman" panose="02020603050405020304" pitchFamily="18" charset="0"/>
                          <a:cs typeface="Times New Roman" panose="02020603050405020304" pitchFamily="18" charset="0"/>
                        </a:rPr>
                        <a:t>Grand Total</a:t>
                      </a:r>
                      <a:endParaRPr lang="en-IN" sz="1400" kern="100" dirty="0">
                        <a:solidFill>
                          <a:schemeClr val="tx1"/>
                        </a:solidFill>
                        <a:effectLst/>
                        <a:highlight>
                          <a:srgbClr val="DDEBF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solidFill>
                      <a:srgbClr val="DDEBF7"/>
                    </a:solidFill>
                  </a:tcPr>
                </a:tc>
                <a:tc>
                  <a:txBody>
                    <a:bodyPr/>
                    <a:lstStyle/>
                    <a:p>
                      <a:pPr>
                        <a:lnSpc>
                          <a:spcPct val="107000"/>
                        </a:lnSpc>
                      </a:pPr>
                      <a:endParaRPr lang="en-IN" sz="1100" kern="100" dirty="0">
                        <a:solidFill>
                          <a:schemeClr val="tx1"/>
                        </a:solidFill>
                        <a:effectLst/>
                        <a:highlight>
                          <a:srgbClr val="DDEBF7"/>
                        </a:highligh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solidFill>
                      <a:srgbClr val="DDEBF7"/>
                    </a:solidFill>
                  </a:tcPr>
                </a:tc>
                <a:tc>
                  <a:txBody>
                    <a:bodyPr/>
                    <a:lstStyle/>
                    <a:p>
                      <a:pPr marL="463550" indent="-234950" algn="r">
                        <a:lnSpc>
                          <a:spcPct val="112000"/>
                        </a:lnSpc>
                        <a:spcAft>
                          <a:spcPts val="70"/>
                        </a:spcAft>
                      </a:pPr>
                      <a:r>
                        <a:rPr lang="en-IN" sz="1100" b="1" kern="0" dirty="0">
                          <a:solidFill>
                            <a:schemeClr val="tx1"/>
                          </a:solidFill>
                          <a:effectLst/>
                          <a:highlight>
                            <a:srgbClr val="DDEBF7"/>
                          </a:highlight>
                          <a:latin typeface="Calibri" panose="020F0502020204030204" pitchFamily="34" charset="0"/>
                          <a:ea typeface="Times New Roman" panose="02020603050405020304" pitchFamily="18" charset="0"/>
                          <a:cs typeface="Times New Roman" panose="02020603050405020304" pitchFamily="18" charset="0"/>
                        </a:rPr>
                        <a:t>857630</a:t>
                      </a:r>
                      <a:endParaRPr lang="en-IN" sz="1400" kern="100" dirty="0">
                        <a:solidFill>
                          <a:schemeClr val="tx1"/>
                        </a:solidFill>
                        <a:effectLst/>
                        <a:highlight>
                          <a:srgbClr val="DDEBF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4118171030"/>
                  </a:ext>
                </a:extLst>
              </a:tr>
            </a:tbl>
          </a:graphicData>
        </a:graphic>
      </p:graphicFrame>
      <p:graphicFrame>
        <p:nvGraphicFramePr>
          <p:cNvPr id="8" name="Table 7">
            <a:extLst>
              <a:ext uri="{FF2B5EF4-FFF2-40B4-BE49-F238E27FC236}">
                <a16:creationId xmlns:a16="http://schemas.microsoft.com/office/drawing/2014/main" id="{9596163E-0395-4B69-A9E2-1242E74B79D9}"/>
              </a:ext>
            </a:extLst>
          </p:cNvPr>
          <p:cNvGraphicFramePr>
            <a:graphicFrameLocks noGrp="1"/>
          </p:cNvGraphicFramePr>
          <p:nvPr>
            <p:extLst>
              <p:ext uri="{D42A27DB-BD31-4B8C-83A1-F6EECF244321}">
                <p14:modId xmlns:p14="http://schemas.microsoft.com/office/powerpoint/2010/main" val="3205356377"/>
              </p:ext>
            </p:extLst>
          </p:nvPr>
        </p:nvGraphicFramePr>
        <p:xfrm>
          <a:off x="6419031" y="2540309"/>
          <a:ext cx="5061378" cy="2164416"/>
        </p:xfrm>
        <a:graphic>
          <a:graphicData uri="http://schemas.openxmlformats.org/drawingml/2006/table">
            <a:tbl>
              <a:tblPr/>
              <a:tblGrid>
                <a:gridCol w="2046495">
                  <a:extLst>
                    <a:ext uri="{9D8B030D-6E8A-4147-A177-3AD203B41FA5}">
                      <a16:colId xmlns:a16="http://schemas.microsoft.com/office/drawing/2014/main" val="754972166"/>
                    </a:ext>
                  </a:extLst>
                </a:gridCol>
                <a:gridCol w="1602850">
                  <a:extLst>
                    <a:ext uri="{9D8B030D-6E8A-4147-A177-3AD203B41FA5}">
                      <a16:colId xmlns:a16="http://schemas.microsoft.com/office/drawing/2014/main" val="3057505159"/>
                    </a:ext>
                  </a:extLst>
                </a:gridCol>
                <a:gridCol w="1412033">
                  <a:extLst>
                    <a:ext uri="{9D8B030D-6E8A-4147-A177-3AD203B41FA5}">
                      <a16:colId xmlns:a16="http://schemas.microsoft.com/office/drawing/2014/main" val="3459459091"/>
                    </a:ext>
                  </a:extLst>
                </a:gridCol>
              </a:tblGrid>
              <a:tr h="270552">
                <a:tc>
                  <a:txBody>
                    <a:bodyPr/>
                    <a:lstStyle/>
                    <a:p>
                      <a:pPr algn="l" fontAlgn="b"/>
                      <a:r>
                        <a:rPr lang="en-IN" sz="1100" b="1" i="0" u="none" strike="noStrike" dirty="0">
                          <a:solidFill>
                            <a:srgbClr val="000000"/>
                          </a:solidFill>
                          <a:effectLst/>
                          <a:highlight>
                            <a:srgbClr val="DDEBF7"/>
                          </a:highlight>
                          <a:latin typeface="Calibri" panose="020F0502020204030204" pitchFamily="34" charset="0"/>
                        </a:rPr>
                        <a:t>Year</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highlight>
                            <a:srgbClr val="DDEBF7"/>
                          </a:highlight>
                          <a:latin typeface="Calibri" panose="020F0502020204030204" pitchFamily="34" charset="0"/>
                        </a:rPr>
                        <a:t>maker</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highlight>
                            <a:srgbClr val="DDEBF7"/>
                          </a:highlight>
                          <a:latin typeface="Calibri" panose="020F0502020204030204" pitchFamily="34" charset="0"/>
                        </a:rPr>
                        <a:t>Total EV's Sold</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037348770"/>
                  </a:ext>
                </a:extLst>
              </a:tr>
              <a:tr h="270552">
                <a:tc>
                  <a:txBody>
                    <a:bodyPr/>
                    <a:lstStyle/>
                    <a:p>
                      <a:pPr algn="l" fontAlgn="b"/>
                      <a:r>
                        <a:rPr lang="en-IN" sz="1100" b="1" i="0" u="none" strike="noStrike" dirty="0">
                          <a:solidFill>
                            <a:schemeClr val="bg1"/>
                          </a:solidFill>
                          <a:effectLst/>
                          <a:latin typeface="Calibri" panose="020F0502020204030204" pitchFamily="34" charset="0"/>
                        </a:rPr>
                        <a:t>2023</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b"/>
                      <a:r>
                        <a:rPr lang="en-IN" sz="1100" b="0" i="0" u="none" strike="noStrike">
                          <a:solidFill>
                            <a:schemeClr val="bg1"/>
                          </a:solidFill>
                          <a:effectLst/>
                          <a:latin typeface="Calibri" panose="020F0502020204030204" pitchFamily="34" charset="0"/>
                        </a:rPr>
                        <a:t>JITENDRA</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r" fontAlgn="b"/>
                      <a:r>
                        <a:rPr lang="en-IN" sz="1100" b="0" i="0" u="none" strike="noStrike">
                          <a:solidFill>
                            <a:schemeClr val="bg1"/>
                          </a:solidFill>
                          <a:effectLst/>
                          <a:latin typeface="Calibri" panose="020F0502020204030204" pitchFamily="34" charset="0"/>
                        </a:rPr>
                        <a:t>1180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noFill/>
                  </a:tcPr>
                </a:tc>
                <a:extLst>
                  <a:ext uri="{0D108BD9-81ED-4DB2-BD59-A6C34878D82A}">
                    <a16:rowId xmlns:a16="http://schemas.microsoft.com/office/drawing/2014/main" val="3268182191"/>
                  </a:ext>
                </a:extLst>
              </a:tr>
              <a:tr h="270552">
                <a:tc>
                  <a:txBody>
                    <a:bodyPr/>
                    <a:lstStyle/>
                    <a:p>
                      <a:pPr algn="l" fontAlgn="b"/>
                      <a:endParaRPr lang="en-IN" sz="1100" b="1" i="0" u="none" strike="noStrike" dirty="0">
                        <a:solidFill>
                          <a:schemeClr val="bg1"/>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r>
                        <a:rPr lang="en-IN" sz="1100" b="0" i="0" u="none" strike="noStrike">
                          <a:solidFill>
                            <a:schemeClr val="bg1"/>
                          </a:solidFill>
                          <a:effectLst/>
                          <a:latin typeface="Calibri" panose="020F0502020204030204" pitchFamily="34" charset="0"/>
                        </a:rPr>
                        <a:t>BEING</a:t>
                      </a:r>
                    </a:p>
                  </a:txBody>
                  <a:tcPr marL="9525" marR="9525" marT="9525" marB="0" anchor="b">
                    <a:lnL>
                      <a:noFill/>
                    </a:lnL>
                    <a:lnR>
                      <a:noFill/>
                    </a:lnR>
                    <a:lnT>
                      <a:noFill/>
                    </a:lnT>
                    <a:lnB>
                      <a:noFill/>
                    </a:lnB>
                    <a:noFill/>
                  </a:tcPr>
                </a:tc>
                <a:tc>
                  <a:txBody>
                    <a:bodyPr/>
                    <a:lstStyle/>
                    <a:p>
                      <a:pPr algn="r" fontAlgn="b"/>
                      <a:r>
                        <a:rPr lang="en-IN" sz="1100" b="0" i="0" u="none" strike="noStrike">
                          <a:solidFill>
                            <a:schemeClr val="bg1"/>
                          </a:solidFill>
                          <a:effectLst/>
                          <a:latin typeface="Calibri" panose="020F0502020204030204" pitchFamily="34" charset="0"/>
                        </a:rPr>
                        <a:t>1354</a:t>
                      </a:r>
                    </a:p>
                  </a:txBody>
                  <a:tcPr marL="9525" marR="9525" marT="9525" marB="0" anchor="b">
                    <a:lnL>
                      <a:noFill/>
                    </a:lnL>
                    <a:lnR>
                      <a:noFill/>
                    </a:lnR>
                    <a:lnT>
                      <a:noFill/>
                    </a:lnT>
                    <a:lnB>
                      <a:noFill/>
                    </a:lnB>
                    <a:noFill/>
                  </a:tcPr>
                </a:tc>
                <a:extLst>
                  <a:ext uri="{0D108BD9-81ED-4DB2-BD59-A6C34878D82A}">
                    <a16:rowId xmlns:a16="http://schemas.microsoft.com/office/drawing/2014/main" val="274400619"/>
                  </a:ext>
                </a:extLst>
              </a:tr>
              <a:tr h="270552">
                <a:tc>
                  <a:txBody>
                    <a:bodyPr/>
                    <a:lstStyle/>
                    <a:p>
                      <a:pPr algn="l" fontAlgn="b"/>
                      <a:endParaRPr lang="en-IN" sz="1100" b="1" i="0" u="none" strike="noStrike" dirty="0">
                        <a:solidFill>
                          <a:schemeClr val="bg1"/>
                        </a:solidFill>
                        <a:effectLst/>
                        <a:latin typeface="Calibri" panose="020F0502020204030204" pitchFamily="34" charset="0"/>
                      </a:endParaRP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b"/>
                      <a:r>
                        <a:rPr lang="en-IN" sz="1100" b="0" i="0" u="none" strike="noStrike">
                          <a:solidFill>
                            <a:schemeClr val="bg1"/>
                          </a:solidFill>
                          <a:effectLst/>
                          <a:latin typeface="Calibri" panose="020F0502020204030204" pitchFamily="34" charset="0"/>
                        </a:rPr>
                        <a:t>PURE EV</a:t>
                      </a:r>
                    </a:p>
                  </a:txBody>
                  <a:tcPr marL="9525" marR="9525" marT="9525" marB="0" anchor="b">
                    <a:lnL>
                      <a:noFill/>
                    </a:lnL>
                    <a:lnR>
                      <a:noFill/>
                    </a:lnR>
                    <a:lnT>
                      <a:noFill/>
                    </a:lnT>
                    <a:lnB>
                      <a:noFill/>
                    </a:lnB>
                    <a:noFill/>
                  </a:tcPr>
                </a:tc>
                <a:tc>
                  <a:txBody>
                    <a:bodyPr/>
                    <a:lstStyle/>
                    <a:p>
                      <a:pPr algn="r" fontAlgn="b"/>
                      <a:r>
                        <a:rPr lang="en-IN" sz="1100" b="0" i="0" u="none" strike="noStrike">
                          <a:solidFill>
                            <a:schemeClr val="bg1"/>
                          </a:solidFill>
                          <a:effectLst/>
                          <a:latin typeface="Calibri" panose="020F0502020204030204" pitchFamily="34" charset="0"/>
                        </a:rPr>
                        <a:t>1789</a:t>
                      </a:r>
                    </a:p>
                  </a:txBody>
                  <a:tcPr marL="9525" marR="9525" marT="9525" marB="0" anchor="b">
                    <a:lnL>
                      <a:noFill/>
                    </a:lnL>
                    <a:lnR>
                      <a:noFill/>
                    </a:lnR>
                    <a:lnT>
                      <a:noFill/>
                    </a:lnT>
                    <a:lnB>
                      <a:noFill/>
                    </a:lnB>
                    <a:noFill/>
                  </a:tcPr>
                </a:tc>
                <a:extLst>
                  <a:ext uri="{0D108BD9-81ED-4DB2-BD59-A6C34878D82A}">
                    <a16:rowId xmlns:a16="http://schemas.microsoft.com/office/drawing/2014/main" val="110363842"/>
                  </a:ext>
                </a:extLst>
              </a:tr>
              <a:tr h="270552">
                <a:tc>
                  <a:txBody>
                    <a:bodyPr/>
                    <a:lstStyle/>
                    <a:p>
                      <a:pPr algn="l" fontAlgn="b"/>
                      <a:r>
                        <a:rPr lang="en-IN" sz="1100" b="1" i="0" u="none" strike="noStrike" dirty="0">
                          <a:solidFill>
                            <a:schemeClr val="bg1"/>
                          </a:solidFill>
                          <a:effectLst/>
                          <a:latin typeface="Calibri" panose="020F0502020204030204" pitchFamily="34" charset="0"/>
                        </a:rPr>
                        <a:t>2024</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b"/>
                      <a:r>
                        <a:rPr lang="en-IN" sz="1100" b="0" i="0" u="none" strike="noStrike" dirty="0">
                          <a:solidFill>
                            <a:schemeClr val="bg1"/>
                          </a:solidFill>
                          <a:effectLst/>
                          <a:latin typeface="Calibri" panose="020F0502020204030204" pitchFamily="34" charset="0"/>
                        </a:rPr>
                        <a:t>HERO ELECTRIC</a:t>
                      </a:r>
                    </a:p>
                  </a:txBody>
                  <a:tcPr marL="9525" marR="9525" marT="9525" marB="0" anchor="b">
                    <a:lnL>
                      <a:noFill/>
                    </a:lnL>
                    <a:lnR>
                      <a:noFill/>
                    </a:lnR>
                    <a:lnT>
                      <a:noFill/>
                    </a:lnT>
                    <a:lnB>
                      <a:noFill/>
                    </a:lnB>
                    <a:noFill/>
                  </a:tcPr>
                </a:tc>
                <a:tc>
                  <a:txBody>
                    <a:bodyPr/>
                    <a:lstStyle/>
                    <a:p>
                      <a:pPr algn="r" fontAlgn="b"/>
                      <a:r>
                        <a:rPr lang="en-IN" sz="1100" b="0" i="0" u="none" strike="noStrike">
                          <a:solidFill>
                            <a:schemeClr val="bg1"/>
                          </a:solidFill>
                          <a:effectLst/>
                          <a:latin typeface="Calibri" panose="020F0502020204030204" pitchFamily="34" charset="0"/>
                        </a:rPr>
                        <a:t>1052</a:t>
                      </a:r>
                    </a:p>
                  </a:txBody>
                  <a:tcPr marL="9525" marR="9525" marT="9525" marB="0" anchor="b">
                    <a:lnL>
                      <a:noFill/>
                    </a:lnL>
                    <a:lnR>
                      <a:noFill/>
                    </a:lnR>
                    <a:lnT>
                      <a:noFill/>
                    </a:lnT>
                    <a:lnB>
                      <a:noFill/>
                    </a:lnB>
                    <a:noFill/>
                  </a:tcPr>
                </a:tc>
                <a:extLst>
                  <a:ext uri="{0D108BD9-81ED-4DB2-BD59-A6C34878D82A}">
                    <a16:rowId xmlns:a16="http://schemas.microsoft.com/office/drawing/2014/main" val="4277303960"/>
                  </a:ext>
                </a:extLst>
              </a:tr>
              <a:tr h="270552">
                <a:tc>
                  <a:txBody>
                    <a:bodyPr/>
                    <a:lstStyle/>
                    <a:p>
                      <a:pPr algn="l" fontAlgn="b"/>
                      <a:endParaRPr lang="en-IN" sz="1100" b="1" i="0" u="none" strike="noStrike">
                        <a:solidFill>
                          <a:schemeClr val="bg1"/>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r>
                        <a:rPr lang="en-IN" sz="1100" b="0" i="0" u="none" strike="noStrike" dirty="0">
                          <a:solidFill>
                            <a:schemeClr val="bg1"/>
                          </a:solidFill>
                          <a:effectLst/>
                          <a:latin typeface="Calibri" panose="020F0502020204030204" pitchFamily="34" charset="0"/>
                        </a:rPr>
                        <a:t>BATTRE ELECTRIC</a:t>
                      </a:r>
                    </a:p>
                  </a:txBody>
                  <a:tcPr marL="9525" marR="9525" marT="9525" marB="0" anchor="b">
                    <a:lnL>
                      <a:noFill/>
                    </a:lnL>
                    <a:lnR>
                      <a:noFill/>
                    </a:lnR>
                    <a:lnT>
                      <a:noFill/>
                    </a:lnT>
                    <a:lnB>
                      <a:noFill/>
                    </a:lnB>
                    <a:noFill/>
                  </a:tcPr>
                </a:tc>
                <a:tc>
                  <a:txBody>
                    <a:bodyPr/>
                    <a:lstStyle/>
                    <a:p>
                      <a:pPr algn="r" fontAlgn="b"/>
                      <a:r>
                        <a:rPr lang="en-IN" sz="1100" b="0" i="0" u="none" strike="noStrike" dirty="0">
                          <a:solidFill>
                            <a:schemeClr val="bg1"/>
                          </a:solidFill>
                          <a:effectLst/>
                          <a:latin typeface="Calibri" panose="020F0502020204030204" pitchFamily="34" charset="0"/>
                        </a:rPr>
                        <a:t>1128</a:t>
                      </a:r>
                    </a:p>
                  </a:txBody>
                  <a:tcPr marL="9525" marR="9525" marT="9525" marB="0" anchor="b">
                    <a:lnL>
                      <a:noFill/>
                    </a:lnL>
                    <a:lnR>
                      <a:noFill/>
                    </a:lnR>
                    <a:lnT>
                      <a:noFill/>
                    </a:lnT>
                    <a:lnB>
                      <a:noFill/>
                    </a:lnB>
                    <a:noFill/>
                  </a:tcPr>
                </a:tc>
                <a:extLst>
                  <a:ext uri="{0D108BD9-81ED-4DB2-BD59-A6C34878D82A}">
                    <a16:rowId xmlns:a16="http://schemas.microsoft.com/office/drawing/2014/main" val="3948839224"/>
                  </a:ext>
                </a:extLst>
              </a:tr>
              <a:tr h="270552">
                <a:tc>
                  <a:txBody>
                    <a:bodyPr/>
                    <a:lstStyle/>
                    <a:p>
                      <a:pPr algn="l" fontAlgn="b"/>
                      <a:endParaRPr lang="en-IN" sz="1100" b="1" i="0" u="none" strike="noStrike">
                        <a:solidFill>
                          <a:schemeClr val="bg1"/>
                        </a:solidFill>
                        <a:effectLst/>
                        <a:latin typeface="Calibri" panose="020F0502020204030204" pitchFamily="34" charset="0"/>
                      </a:endParaRP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b"/>
                      <a:r>
                        <a:rPr lang="en-IN" sz="1100" b="0" i="0" u="none" strike="noStrike">
                          <a:solidFill>
                            <a:schemeClr val="bg1"/>
                          </a:solidFill>
                          <a:effectLst/>
                          <a:latin typeface="Calibri" panose="020F0502020204030204" pitchFamily="34" charset="0"/>
                        </a:rPr>
                        <a:t>REVOLT</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r" fontAlgn="b"/>
                      <a:r>
                        <a:rPr lang="en-IN" sz="1100" b="0" i="0" u="none" strike="noStrike" dirty="0">
                          <a:solidFill>
                            <a:schemeClr val="bg1"/>
                          </a:solidFill>
                          <a:effectLst/>
                          <a:latin typeface="Calibri" panose="020F0502020204030204" pitchFamily="34" charset="0"/>
                        </a:rPr>
                        <a:t>1582</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noFill/>
                  </a:tcPr>
                </a:tc>
                <a:extLst>
                  <a:ext uri="{0D108BD9-81ED-4DB2-BD59-A6C34878D82A}">
                    <a16:rowId xmlns:a16="http://schemas.microsoft.com/office/drawing/2014/main" val="2325770188"/>
                  </a:ext>
                </a:extLst>
              </a:tr>
              <a:tr h="270552">
                <a:tc>
                  <a:txBody>
                    <a:bodyPr/>
                    <a:lstStyle/>
                    <a:p>
                      <a:pPr algn="l" fontAlgn="b"/>
                      <a:r>
                        <a:rPr lang="en-IN" sz="1100" b="1" i="0" u="none" strike="noStrike">
                          <a:solidFill>
                            <a:srgbClr val="000000"/>
                          </a:solidFill>
                          <a:effectLst/>
                          <a:highlight>
                            <a:srgbClr val="DDEBF7"/>
                          </a:highlight>
                          <a:latin typeface="Calibri" panose="020F0502020204030204" pitchFamily="34" charset="0"/>
                        </a:rPr>
                        <a:t>Grand Total</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l" fontAlgn="b"/>
                      <a:endParaRPr lang="en-IN" sz="1100" b="1" i="0" u="none" strike="noStrike">
                        <a:solidFill>
                          <a:srgbClr val="000000"/>
                        </a:solidFill>
                        <a:effectLst/>
                        <a:highlight>
                          <a:srgbClr val="DDEBF7"/>
                        </a:highligh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dirty="0">
                          <a:solidFill>
                            <a:srgbClr val="000000"/>
                          </a:solidFill>
                          <a:effectLst/>
                          <a:highlight>
                            <a:srgbClr val="DDEBF7"/>
                          </a:highlight>
                          <a:latin typeface="Calibri" panose="020F0502020204030204" pitchFamily="34" charset="0"/>
                        </a:rPr>
                        <a:t>8085</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3154116363"/>
                  </a:ext>
                </a:extLst>
              </a:tr>
            </a:tbl>
          </a:graphicData>
        </a:graphic>
      </p:graphicFrame>
      <p:sp>
        <p:nvSpPr>
          <p:cNvPr id="11" name="TextBox 10">
            <a:extLst>
              <a:ext uri="{FF2B5EF4-FFF2-40B4-BE49-F238E27FC236}">
                <a16:creationId xmlns:a16="http://schemas.microsoft.com/office/drawing/2014/main" id="{88657245-A401-CF25-5451-39BAE3164125}"/>
              </a:ext>
            </a:extLst>
          </p:cNvPr>
          <p:cNvSpPr txBox="1"/>
          <p:nvPr/>
        </p:nvSpPr>
        <p:spPr>
          <a:xfrm>
            <a:off x="2802194" y="1994484"/>
            <a:ext cx="689932" cy="369332"/>
          </a:xfrm>
          <a:prstGeom prst="rect">
            <a:avLst/>
          </a:prstGeom>
          <a:noFill/>
        </p:spPr>
        <p:txBody>
          <a:bodyPr wrap="none" rtlCol="0">
            <a:spAutoFit/>
          </a:bodyPr>
          <a:lstStyle/>
          <a:p>
            <a:r>
              <a:rPr lang="en-US" dirty="0">
                <a:solidFill>
                  <a:schemeClr val="bg1"/>
                </a:solidFill>
              </a:rPr>
              <a:t>Top 3</a:t>
            </a:r>
            <a:endParaRPr lang="en-IN" dirty="0">
              <a:solidFill>
                <a:schemeClr val="bg1"/>
              </a:solidFill>
            </a:endParaRPr>
          </a:p>
        </p:txBody>
      </p:sp>
      <p:sp>
        <p:nvSpPr>
          <p:cNvPr id="12" name="TextBox 11">
            <a:extLst>
              <a:ext uri="{FF2B5EF4-FFF2-40B4-BE49-F238E27FC236}">
                <a16:creationId xmlns:a16="http://schemas.microsoft.com/office/drawing/2014/main" id="{E9FD9F3F-7E99-D3CE-4AF0-82F087161B46}"/>
              </a:ext>
            </a:extLst>
          </p:cNvPr>
          <p:cNvSpPr txBox="1"/>
          <p:nvPr/>
        </p:nvSpPr>
        <p:spPr>
          <a:xfrm>
            <a:off x="8604754" y="1994478"/>
            <a:ext cx="1055995" cy="369332"/>
          </a:xfrm>
          <a:prstGeom prst="rect">
            <a:avLst/>
          </a:prstGeom>
          <a:noFill/>
        </p:spPr>
        <p:txBody>
          <a:bodyPr wrap="none" rtlCol="0">
            <a:spAutoFit/>
          </a:bodyPr>
          <a:lstStyle/>
          <a:p>
            <a:r>
              <a:rPr lang="en-US" dirty="0">
                <a:solidFill>
                  <a:schemeClr val="bg1"/>
                </a:solidFill>
              </a:rPr>
              <a:t>Bottom 3</a:t>
            </a:r>
            <a:endParaRPr lang="en-IN" dirty="0">
              <a:solidFill>
                <a:schemeClr val="bg1"/>
              </a:solidFill>
            </a:endParaRPr>
          </a:p>
        </p:txBody>
      </p:sp>
    </p:spTree>
    <p:extLst>
      <p:ext uri="{BB962C8B-B14F-4D97-AF65-F5344CB8AC3E}">
        <p14:creationId xmlns:p14="http://schemas.microsoft.com/office/powerpoint/2010/main" val="366556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FA82-6080-AFE5-1EC1-7E35C319B8A6}"/>
              </a:ext>
            </a:extLst>
          </p:cNvPr>
          <p:cNvSpPr>
            <a:spLocks noGrp="1"/>
          </p:cNvSpPr>
          <p:nvPr>
            <p:ph type="title"/>
          </p:nvPr>
        </p:nvSpPr>
        <p:spPr>
          <a:xfrm>
            <a:off x="439994" y="292175"/>
            <a:ext cx="10515600" cy="1094173"/>
          </a:xfrm>
        </p:spPr>
        <p:txBody>
          <a:bodyPr>
            <a:normAutofit/>
          </a:bodyPr>
          <a:lstStyle/>
          <a:p>
            <a:r>
              <a:rPr lang="en-US" sz="1800" dirty="0">
                <a:solidFill>
                  <a:schemeClr val="bg1"/>
                </a:solidFill>
              </a:rPr>
              <a:t>2)Identify the top 5 states with the highest penetration rate in 2-wheeler and </a:t>
            </a:r>
            <a:br>
              <a:rPr lang="en-US" sz="1800" dirty="0">
                <a:solidFill>
                  <a:schemeClr val="bg1"/>
                </a:solidFill>
              </a:rPr>
            </a:br>
            <a:r>
              <a:rPr lang="en-US" sz="1800" dirty="0">
                <a:solidFill>
                  <a:schemeClr val="bg1"/>
                </a:solidFill>
              </a:rPr>
              <a:t>4 wheeler EV sales in FY 2024. </a:t>
            </a:r>
            <a:br>
              <a:rPr lang="en-US" sz="1800" dirty="0">
                <a:solidFill>
                  <a:schemeClr val="bg1"/>
                </a:solidFill>
              </a:rPr>
            </a:br>
            <a:r>
              <a:rPr lang="en-US" sz="1800" dirty="0">
                <a:solidFill>
                  <a:schemeClr val="bg1"/>
                </a:solidFill>
              </a:rPr>
              <a:t>3) List the states with negative penetration (decline) in EV sales from 2022 to 2024? </a:t>
            </a:r>
            <a:endParaRPr lang="en-IN" sz="1800" dirty="0">
              <a:solidFill>
                <a:schemeClr val="bg1"/>
              </a:solidFill>
            </a:endParaRPr>
          </a:p>
        </p:txBody>
      </p:sp>
      <p:pic>
        <p:nvPicPr>
          <p:cNvPr id="9" name="Content Placeholder 8">
            <a:extLst>
              <a:ext uri="{FF2B5EF4-FFF2-40B4-BE49-F238E27FC236}">
                <a16:creationId xmlns:a16="http://schemas.microsoft.com/office/drawing/2014/main" id="{DEE1EE8E-83D3-4C42-D593-33AC56A14F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530" y="1793927"/>
            <a:ext cx="9108540" cy="4109116"/>
          </a:xfrm>
          <a:effectLst>
            <a:outerShdw blurRad="50800" dist="50800" dir="5400000" sx="7000" sy="7000" algn="ctr" rotWithShape="0">
              <a:srgbClr val="000000">
                <a:alpha val="43137"/>
              </a:srgbClr>
            </a:outerShdw>
            <a:softEdge rad="76200"/>
          </a:effectLst>
        </p:spPr>
      </p:pic>
    </p:spTree>
    <p:extLst>
      <p:ext uri="{BB962C8B-B14F-4D97-AF65-F5344CB8AC3E}">
        <p14:creationId xmlns:p14="http://schemas.microsoft.com/office/powerpoint/2010/main" val="310628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817417-47E7-12E1-3BCB-D4A75D468D32}"/>
              </a:ext>
            </a:extLst>
          </p:cNvPr>
          <p:cNvSpPr>
            <a:spLocks noGrp="1"/>
          </p:cNvSpPr>
          <p:nvPr>
            <p:ph type="title"/>
          </p:nvPr>
        </p:nvSpPr>
        <p:spPr/>
        <p:txBody>
          <a:bodyPr>
            <a:normAutofit fontScale="90000"/>
          </a:bodyPr>
          <a:lstStyle/>
          <a:p>
            <a:r>
              <a:rPr lang="en-US" sz="2700" dirty="0">
                <a:solidFill>
                  <a:schemeClr val="bg1"/>
                </a:solidFill>
              </a:rPr>
              <a:t>4) What are the quarterly trends based on sales volume for the top 5 EV makers </a:t>
            </a:r>
            <a:br>
              <a:rPr lang="en-US" sz="2700" dirty="0">
                <a:solidFill>
                  <a:schemeClr val="bg1"/>
                </a:solidFill>
              </a:rPr>
            </a:br>
            <a:r>
              <a:rPr lang="en-US" sz="2700" dirty="0">
                <a:solidFill>
                  <a:schemeClr val="bg1"/>
                </a:solidFill>
              </a:rPr>
              <a:t>(4-wheelers) from 2022 to 2024? </a:t>
            </a:r>
            <a:br>
              <a:rPr lang="en-US" dirty="0"/>
            </a:br>
            <a:endParaRPr lang="en-IN" dirty="0"/>
          </a:p>
        </p:txBody>
      </p:sp>
      <p:pic>
        <p:nvPicPr>
          <p:cNvPr id="6" name="Content Placeholder 5">
            <a:extLst>
              <a:ext uri="{FF2B5EF4-FFF2-40B4-BE49-F238E27FC236}">
                <a16:creationId xmlns:a16="http://schemas.microsoft.com/office/drawing/2014/main" id="{D1EDC4CA-AD75-AE44-BA2E-4DF9B54DE7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25006" y="1285107"/>
            <a:ext cx="6100803" cy="3589235"/>
          </a:xfrm>
          <a:prstGeom prst="rect">
            <a:avLst/>
          </a:prstGeom>
          <a:noFill/>
          <a:effectLst>
            <a:outerShdw blurRad="50800" dist="50800" dir="5400000" algn="ctr" rotWithShape="0">
              <a:srgbClr val="000000"/>
            </a:outerShdw>
          </a:effectLst>
        </p:spPr>
      </p:pic>
      <p:graphicFrame>
        <p:nvGraphicFramePr>
          <p:cNvPr id="8" name="Table 7">
            <a:extLst>
              <a:ext uri="{FF2B5EF4-FFF2-40B4-BE49-F238E27FC236}">
                <a16:creationId xmlns:a16="http://schemas.microsoft.com/office/drawing/2014/main" id="{FD532095-6410-4200-A454-8E5129A284F7}"/>
              </a:ext>
            </a:extLst>
          </p:cNvPr>
          <p:cNvGraphicFramePr>
            <a:graphicFrameLocks noGrp="1"/>
          </p:cNvGraphicFramePr>
          <p:nvPr>
            <p:extLst>
              <p:ext uri="{D42A27DB-BD31-4B8C-83A1-F6EECF244321}">
                <p14:modId xmlns:p14="http://schemas.microsoft.com/office/powerpoint/2010/main" val="756553594"/>
              </p:ext>
            </p:extLst>
          </p:nvPr>
        </p:nvGraphicFramePr>
        <p:xfrm>
          <a:off x="470351" y="1690686"/>
          <a:ext cx="4485107" cy="3043544"/>
        </p:xfrm>
        <a:graphic>
          <a:graphicData uri="http://schemas.openxmlformats.org/drawingml/2006/table">
            <a:tbl>
              <a:tblPr firstRow="1" firstCol="1" bandRow="1"/>
              <a:tblGrid>
                <a:gridCol w="1896703">
                  <a:extLst>
                    <a:ext uri="{9D8B030D-6E8A-4147-A177-3AD203B41FA5}">
                      <a16:colId xmlns:a16="http://schemas.microsoft.com/office/drawing/2014/main" val="3927168011"/>
                    </a:ext>
                  </a:extLst>
                </a:gridCol>
                <a:gridCol w="2588404">
                  <a:extLst>
                    <a:ext uri="{9D8B030D-6E8A-4147-A177-3AD203B41FA5}">
                      <a16:colId xmlns:a16="http://schemas.microsoft.com/office/drawing/2014/main" val="2157706337"/>
                    </a:ext>
                  </a:extLst>
                </a:gridCol>
              </a:tblGrid>
              <a:tr h="432252">
                <a:tc>
                  <a:txBody>
                    <a:bodyPr/>
                    <a:lstStyle/>
                    <a:p>
                      <a:pPr marL="463550" indent="-234950">
                        <a:lnSpc>
                          <a:spcPct val="112000"/>
                        </a:lnSpc>
                        <a:spcAft>
                          <a:spcPts val="70"/>
                        </a:spcAft>
                      </a:pPr>
                      <a:r>
                        <a:rPr lang="en-IN" sz="1100" b="1" kern="0">
                          <a:solidFill>
                            <a:schemeClr val="tx1"/>
                          </a:solidFill>
                          <a:effectLst/>
                          <a:highlight>
                            <a:srgbClr val="DDEBF7"/>
                          </a:highlight>
                          <a:latin typeface="Calibri" panose="020F0502020204030204" pitchFamily="34" charset="0"/>
                          <a:ea typeface="Times New Roman" panose="02020603050405020304" pitchFamily="18" charset="0"/>
                          <a:cs typeface="Times New Roman" panose="02020603050405020304" pitchFamily="18" charset="0"/>
                        </a:rPr>
                        <a:t>Makers</a:t>
                      </a:r>
                      <a:endParaRPr lang="en-IN" sz="1400" kern="100">
                        <a:solidFill>
                          <a:schemeClr val="tx1"/>
                        </a:solidFill>
                        <a:effectLst/>
                        <a:highlight>
                          <a:srgbClr val="DDEBF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solidFill>
                      <a:srgbClr val="DDEBF7"/>
                    </a:solidFill>
                  </a:tcPr>
                </a:tc>
                <a:tc>
                  <a:txBody>
                    <a:bodyPr/>
                    <a:lstStyle/>
                    <a:p>
                      <a:pPr marL="463550" indent="-234950">
                        <a:lnSpc>
                          <a:spcPct val="112000"/>
                        </a:lnSpc>
                        <a:spcAft>
                          <a:spcPts val="70"/>
                        </a:spcAft>
                      </a:pPr>
                      <a:r>
                        <a:rPr lang="en-IN" sz="1100" b="1" kern="0" dirty="0">
                          <a:solidFill>
                            <a:schemeClr val="tx1"/>
                          </a:solidFill>
                          <a:effectLst/>
                          <a:highlight>
                            <a:srgbClr val="DDEBF7"/>
                          </a:highlight>
                          <a:latin typeface="Calibri" panose="020F0502020204030204" pitchFamily="34" charset="0"/>
                          <a:ea typeface="Times New Roman" panose="02020603050405020304" pitchFamily="18" charset="0"/>
                          <a:cs typeface="Times New Roman" panose="02020603050405020304" pitchFamily="18" charset="0"/>
                        </a:rPr>
                        <a:t>Total 4 Wheelers sold</a:t>
                      </a:r>
                      <a:endParaRPr lang="en-IN" sz="1400" kern="100" dirty="0">
                        <a:solidFill>
                          <a:schemeClr val="tx1"/>
                        </a:solidFill>
                        <a:effectLst/>
                        <a:highlight>
                          <a:srgbClr val="DDEBF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804734789"/>
                  </a:ext>
                </a:extLst>
              </a:tr>
              <a:tr h="432252">
                <a:tc>
                  <a:txBody>
                    <a:bodyPr/>
                    <a:lstStyle/>
                    <a:p>
                      <a:pPr marL="463550" indent="-234950">
                        <a:lnSpc>
                          <a:spcPct val="112000"/>
                        </a:lnSpc>
                        <a:spcAft>
                          <a:spcPts val="70"/>
                        </a:spcAft>
                      </a:pPr>
                      <a:r>
                        <a:rPr lang="en-IN" sz="1100" kern="0" dirty="0">
                          <a:solidFill>
                            <a:schemeClr val="bg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Tata Motors</a:t>
                      </a:r>
                      <a:endParaRPr lang="en-IN" sz="1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noFill/>
                  </a:tcPr>
                </a:tc>
                <a:tc>
                  <a:txBody>
                    <a:bodyPr/>
                    <a:lstStyle/>
                    <a:p>
                      <a:pPr marL="463550" indent="-234950" algn="r">
                        <a:lnSpc>
                          <a:spcPct val="112000"/>
                        </a:lnSpc>
                        <a:spcAft>
                          <a:spcPts val="70"/>
                        </a:spcAft>
                      </a:pPr>
                      <a:r>
                        <a:rPr lang="en-IN" sz="1100" kern="0">
                          <a:solidFill>
                            <a:schemeClr val="bg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82061</a:t>
                      </a:r>
                      <a:endParaRPr lang="en-IN" sz="1400" kern="10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9BC2E6"/>
                      </a:solidFill>
                      <a:prstDash val="solid"/>
                      <a:round/>
                      <a:headEnd type="none" w="med" len="med"/>
                      <a:tailEnd type="none" w="med" len="med"/>
                    </a:lnT>
                    <a:lnB>
                      <a:noFill/>
                    </a:lnB>
                    <a:noFill/>
                  </a:tcPr>
                </a:tc>
                <a:extLst>
                  <a:ext uri="{0D108BD9-81ED-4DB2-BD59-A6C34878D82A}">
                    <a16:rowId xmlns:a16="http://schemas.microsoft.com/office/drawing/2014/main" val="709887883"/>
                  </a:ext>
                </a:extLst>
              </a:tr>
              <a:tr h="882284">
                <a:tc>
                  <a:txBody>
                    <a:bodyPr/>
                    <a:lstStyle/>
                    <a:p>
                      <a:pPr marL="463550" indent="-234950">
                        <a:lnSpc>
                          <a:spcPct val="112000"/>
                        </a:lnSpc>
                        <a:spcAft>
                          <a:spcPts val="70"/>
                        </a:spcAft>
                      </a:pPr>
                      <a:r>
                        <a:rPr lang="en-IN" sz="1100" kern="0">
                          <a:solidFill>
                            <a:schemeClr val="bg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Mahindra &amp; Mahindra</a:t>
                      </a:r>
                      <a:endParaRPr lang="en-IN" sz="1400" kern="10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gn="r">
                        <a:lnSpc>
                          <a:spcPct val="112000"/>
                        </a:lnSpc>
                        <a:spcAft>
                          <a:spcPts val="70"/>
                        </a:spcAft>
                      </a:pPr>
                      <a:r>
                        <a:rPr lang="en-IN" sz="1100" kern="0" dirty="0">
                          <a:solidFill>
                            <a:schemeClr val="bg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38804</a:t>
                      </a:r>
                      <a:endParaRPr lang="en-IN" sz="1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1052942638"/>
                  </a:ext>
                </a:extLst>
              </a:tr>
              <a:tr h="432252">
                <a:tc>
                  <a:txBody>
                    <a:bodyPr/>
                    <a:lstStyle/>
                    <a:p>
                      <a:pPr marL="463550" indent="-234950">
                        <a:lnSpc>
                          <a:spcPct val="112000"/>
                        </a:lnSpc>
                        <a:spcAft>
                          <a:spcPts val="70"/>
                        </a:spcAft>
                      </a:pPr>
                      <a:r>
                        <a:rPr lang="en-IN" sz="1100" kern="0">
                          <a:solidFill>
                            <a:schemeClr val="bg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MG Motor</a:t>
                      </a:r>
                      <a:endParaRPr lang="en-IN" sz="1400" kern="10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gn="r">
                        <a:lnSpc>
                          <a:spcPct val="112000"/>
                        </a:lnSpc>
                        <a:spcAft>
                          <a:spcPts val="70"/>
                        </a:spcAft>
                      </a:pPr>
                      <a:r>
                        <a:rPr lang="en-IN" sz="1100" kern="0">
                          <a:solidFill>
                            <a:schemeClr val="bg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12259</a:t>
                      </a:r>
                      <a:endParaRPr lang="en-IN" sz="1400" kern="10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4105278023"/>
                  </a:ext>
                </a:extLst>
              </a:tr>
              <a:tr h="432252">
                <a:tc>
                  <a:txBody>
                    <a:bodyPr/>
                    <a:lstStyle/>
                    <a:p>
                      <a:pPr marL="463550" indent="-234950">
                        <a:lnSpc>
                          <a:spcPct val="112000"/>
                        </a:lnSpc>
                        <a:spcAft>
                          <a:spcPts val="70"/>
                        </a:spcAft>
                      </a:pPr>
                      <a:r>
                        <a:rPr lang="en-IN" sz="1100" kern="0">
                          <a:solidFill>
                            <a:schemeClr val="bg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BYD India</a:t>
                      </a:r>
                      <a:endParaRPr lang="en-IN" sz="1400" kern="10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gn="r">
                        <a:lnSpc>
                          <a:spcPct val="112000"/>
                        </a:lnSpc>
                        <a:spcAft>
                          <a:spcPts val="70"/>
                        </a:spcAft>
                      </a:pPr>
                      <a:r>
                        <a:rPr lang="en-IN" sz="1100" kern="0">
                          <a:solidFill>
                            <a:schemeClr val="bg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2418</a:t>
                      </a:r>
                      <a:endParaRPr lang="en-IN" sz="1400" kern="10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3715796792"/>
                  </a:ext>
                </a:extLst>
              </a:tr>
              <a:tr h="432252">
                <a:tc>
                  <a:txBody>
                    <a:bodyPr/>
                    <a:lstStyle/>
                    <a:p>
                      <a:pPr marL="463550" indent="-234950">
                        <a:lnSpc>
                          <a:spcPct val="112000"/>
                        </a:lnSpc>
                        <a:spcAft>
                          <a:spcPts val="70"/>
                        </a:spcAft>
                      </a:pPr>
                      <a:r>
                        <a:rPr lang="en-IN" sz="1100" kern="0">
                          <a:solidFill>
                            <a:schemeClr val="bg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Hyundai Motor</a:t>
                      </a:r>
                      <a:endParaRPr lang="en-IN" sz="1400" kern="10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tc>
                  <a:txBody>
                    <a:bodyPr/>
                    <a:lstStyle/>
                    <a:p>
                      <a:pPr marL="463550" indent="-234950" algn="r">
                        <a:lnSpc>
                          <a:spcPct val="112000"/>
                        </a:lnSpc>
                        <a:spcAft>
                          <a:spcPts val="70"/>
                        </a:spcAft>
                      </a:pPr>
                      <a:r>
                        <a:rPr lang="en-IN" sz="1100" kern="0" dirty="0">
                          <a:solidFill>
                            <a:schemeClr val="bg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1992</a:t>
                      </a:r>
                      <a:endParaRPr lang="en-IN" sz="1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698863768"/>
                  </a:ext>
                </a:extLst>
              </a:tr>
            </a:tbl>
          </a:graphicData>
        </a:graphic>
      </p:graphicFrame>
    </p:spTree>
    <p:extLst>
      <p:ext uri="{BB962C8B-B14F-4D97-AF65-F5344CB8AC3E}">
        <p14:creationId xmlns:p14="http://schemas.microsoft.com/office/powerpoint/2010/main" val="150338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0BB3-5887-E49D-07C6-25F7CF92654F}"/>
              </a:ext>
            </a:extLst>
          </p:cNvPr>
          <p:cNvSpPr>
            <a:spLocks noGrp="1"/>
          </p:cNvSpPr>
          <p:nvPr>
            <p:ph type="title"/>
          </p:nvPr>
        </p:nvSpPr>
        <p:spPr/>
        <p:txBody>
          <a:bodyPr>
            <a:normAutofit/>
          </a:bodyPr>
          <a:lstStyle/>
          <a:p>
            <a:r>
              <a:rPr lang="en-US" sz="2400" dirty="0">
                <a:solidFill>
                  <a:schemeClr val="bg1"/>
                </a:solidFill>
              </a:rPr>
              <a:t>5)How do the EV sales and penetration rates in Delhi compare to Karnataka </a:t>
            </a:r>
            <a:br>
              <a:rPr lang="en-US" sz="2400" dirty="0">
                <a:solidFill>
                  <a:schemeClr val="bg1"/>
                </a:solidFill>
              </a:rPr>
            </a:br>
            <a:r>
              <a:rPr lang="en-US" sz="2400" dirty="0">
                <a:solidFill>
                  <a:schemeClr val="bg1"/>
                </a:solidFill>
              </a:rPr>
              <a:t>for 2024? </a:t>
            </a:r>
            <a:br>
              <a:rPr lang="en-US" sz="2400" dirty="0">
                <a:solidFill>
                  <a:schemeClr val="bg1"/>
                </a:solidFill>
              </a:rPr>
            </a:br>
            <a:endParaRPr lang="en-IN" sz="2400" dirty="0">
              <a:solidFill>
                <a:schemeClr val="bg1"/>
              </a:solidFill>
            </a:endParaRPr>
          </a:p>
        </p:txBody>
      </p:sp>
      <p:pic>
        <p:nvPicPr>
          <p:cNvPr id="4" name="Picture 3">
            <a:extLst>
              <a:ext uri="{FF2B5EF4-FFF2-40B4-BE49-F238E27FC236}">
                <a16:creationId xmlns:a16="http://schemas.microsoft.com/office/drawing/2014/main" id="{2B51C3AB-E4D5-18E8-61CE-BDB26D6930F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3035710" y="1027906"/>
            <a:ext cx="7184922" cy="4650224"/>
          </a:xfrm>
          <a:prstGeom prst="rect">
            <a:avLst/>
          </a:prstGeom>
          <a:noFill/>
          <a:effectLst>
            <a:softEdge rad="215900"/>
          </a:effectLst>
        </p:spPr>
      </p:pic>
    </p:spTree>
    <p:extLst>
      <p:ext uri="{BB962C8B-B14F-4D97-AF65-F5344CB8AC3E}">
        <p14:creationId xmlns:p14="http://schemas.microsoft.com/office/powerpoint/2010/main" val="159294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60F3-C648-566E-626E-D2855FEC60F2}"/>
              </a:ext>
            </a:extLst>
          </p:cNvPr>
          <p:cNvSpPr>
            <a:spLocks noGrp="1"/>
          </p:cNvSpPr>
          <p:nvPr>
            <p:ph type="title"/>
          </p:nvPr>
        </p:nvSpPr>
        <p:spPr>
          <a:xfrm>
            <a:off x="838200" y="365125"/>
            <a:ext cx="10515600" cy="1074841"/>
          </a:xfrm>
        </p:spPr>
        <p:txBody>
          <a:bodyPr>
            <a:normAutofit/>
          </a:bodyPr>
          <a:lstStyle/>
          <a:p>
            <a:r>
              <a:rPr lang="en-US" sz="2000" dirty="0">
                <a:solidFill>
                  <a:schemeClr val="bg1"/>
                </a:solidFill>
              </a:rPr>
              <a:t>6) List down the compounded annual growth rate (CAGR) in 4-wheeler units for </a:t>
            </a:r>
            <a:br>
              <a:rPr lang="en-US" sz="2000" dirty="0">
                <a:solidFill>
                  <a:schemeClr val="bg1"/>
                </a:solidFill>
              </a:rPr>
            </a:br>
            <a:r>
              <a:rPr lang="en-US" sz="2000" dirty="0">
                <a:solidFill>
                  <a:schemeClr val="bg1"/>
                </a:solidFill>
              </a:rPr>
              <a:t>the top 5 makers from 2022 to 2024</a:t>
            </a:r>
            <a:br>
              <a:rPr lang="en-US" sz="2000" dirty="0">
                <a:solidFill>
                  <a:schemeClr val="bg1"/>
                </a:solidFill>
              </a:rPr>
            </a:br>
            <a:endParaRPr lang="en-IN" sz="2000" dirty="0">
              <a:solidFill>
                <a:schemeClr val="bg1"/>
              </a:solidFill>
            </a:endParaRPr>
          </a:p>
        </p:txBody>
      </p:sp>
      <p:graphicFrame>
        <p:nvGraphicFramePr>
          <p:cNvPr id="5" name="Content Placeholder 4">
            <a:extLst>
              <a:ext uri="{FF2B5EF4-FFF2-40B4-BE49-F238E27FC236}">
                <a16:creationId xmlns:a16="http://schemas.microsoft.com/office/drawing/2014/main" id="{0971B4E9-F5C0-FAC9-6539-C5BF6584C775}"/>
              </a:ext>
            </a:extLst>
          </p:cNvPr>
          <p:cNvGraphicFramePr>
            <a:graphicFrameLocks noGrp="1"/>
          </p:cNvGraphicFramePr>
          <p:nvPr>
            <p:ph idx="1"/>
            <p:extLst>
              <p:ext uri="{D42A27DB-BD31-4B8C-83A1-F6EECF244321}">
                <p14:modId xmlns:p14="http://schemas.microsoft.com/office/powerpoint/2010/main" val="3465882749"/>
              </p:ext>
            </p:extLst>
          </p:nvPr>
        </p:nvGraphicFramePr>
        <p:xfrm>
          <a:off x="838199" y="1439966"/>
          <a:ext cx="7214419" cy="3353259"/>
        </p:xfrm>
        <a:graphic>
          <a:graphicData uri="http://schemas.openxmlformats.org/drawingml/2006/table">
            <a:tbl>
              <a:tblPr firstRow="1" firstCol="1" bandRow="1"/>
              <a:tblGrid>
                <a:gridCol w="3322327">
                  <a:extLst>
                    <a:ext uri="{9D8B030D-6E8A-4147-A177-3AD203B41FA5}">
                      <a16:colId xmlns:a16="http://schemas.microsoft.com/office/drawing/2014/main" val="3566851384"/>
                    </a:ext>
                  </a:extLst>
                </a:gridCol>
                <a:gridCol w="1738790">
                  <a:extLst>
                    <a:ext uri="{9D8B030D-6E8A-4147-A177-3AD203B41FA5}">
                      <a16:colId xmlns:a16="http://schemas.microsoft.com/office/drawing/2014/main" val="975223449"/>
                    </a:ext>
                  </a:extLst>
                </a:gridCol>
                <a:gridCol w="2153302">
                  <a:extLst>
                    <a:ext uri="{9D8B030D-6E8A-4147-A177-3AD203B41FA5}">
                      <a16:colId xmlns:a16="http://schemas.microsoft.com/office/drawing/2014/main" val="3032912158"/>
                    </a:ext>
                  </a:extLst>
                </a:gridCol>
              </a:tblGrid>
              <a:tr h="449458">
                <a:tc>
                  <a:txBody>
                    <a:bodyPr/>
                    <a:lstStyle/>
                    <a:p>
                      <a:pPr marL="463550" indent="-234950">
                        <a:lnSpc>
                          <a:spcPct val="112000"/>
                        </a:lnSpc>
                        <a:spcAft>
                          <a:spcPts val="70"/>
                        </a:spcAft>
                      </a:pPr>
                      <a:r>
                        <a:rPr lang="en-IN" sz="1000" kern="0">
                          <a:solidFill>
                            <a:srgbClr val="000000"/>
                          </a:solidFill>
                          <a:effectLst/>
                          <a:highlight>
                            <a:srgbClr val="9BC2E6"/>
                          </a:highlight>
                          <a:latin typeface="Calibri" panose="020F0502020204030204" pitchFamily="34" charset="0"/>
                          <a:ea typeface="Times New Roman" panose="02020603050405020304" pitchFamily="18" charset="0"/>
                          <a:cs typeface="Times New Roman" panose="02020603050405020304" pitchFamily="18" charset="0"/>
                        </a:rPr>
                        <a:t>maker</a:t>
                      </a:r>
                      <a:endParaRPr lang="en-IN" sz="1300" kern="100">
                        <a:solidFill>
                          <a:srgbClr val="000000"/>
                        </a:solidFill>
                        <a:effectLst/>
                        <a:highlight>
                          <a:srgbClr val="9BC2E6"/>
                        </a:highligh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solidFill>
                      <a:srgbClr val="9BC2E6"/>
                    </a:solidFill>
                  </a:tcPr>
                </a:tc>
                <a:tc>
                  <a:txBody>
                    <a:bodyPr/>
                    <a:lstStyle/>
                    <a:p>
                      <a:pPr marL="463550" indent="-234950">
                        <a:lnSpc>
                          <a:spcPct val="112000"/>
                        </a:lnSpc>
                        <a:spcAft>
                          <a:spcPts val="70"/>
                        </a:spcAft>
                      </a:pPr>
                      <a:r>
                        <a:rPr lang="en-IN" sz="1000" kern="0" dirty="0">
                          <a:solidFill>
                            <a:srgbClr val="000000"/>
                          </a:solidFill>
                          <a:effectLst/>
                          <a:highlight>
                            <a:srgbClr val="9BC2E6"/>
                          </a:highlight>
                          <a:latin typeface="Calibri" panose="020F0502020204030204" pitchFamily="34" charset="0"/>
                          <a:ea typeface="Times New Roman" panose="02020603050405020304" pitchFamily="18" charset="0"/>
                          <a:cs typeface="Times New Roman" panose="02020603050405020304" pitchFamily="18" charset="0"/>
                        </a:rPr>
                        <a:t>End Year</a:t>
                      </a:r>
                      <a:endParaRPr lang="en-IN" sz="1300" kern="100" dirty="0">
                        <a:solidFill>
                          <a:srgbClr val="000000"/>
                        </a:solidFill>
                        <a:effectLst/>
                        <a:highlight>
                          <a:srgbClr val="9BC2E6"/>
                        </a:highligh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solidFill>
                      <a:srgbClr val="9BC2E6"/>
                    </a:solidFill>
                  </a:tcPr>
                </a:tc>
                <a:tc>
                  <a:txBody>
                    <a:bodyPr/>
                    <a:lstStyle/>
                    <a:p>
                      <a:pPr marL="463550" indent="-234950">
                        <a:lnSpc>
                          <a:spcPct val="112000"/>
                        </a:lnSpc>
                        <a:spcAft>
                          <a:spcPts val="70"/>
                        </a:spcAft>
                      </a:pPr>
                      <a:r>
                        <a:rPr lang="en-IN" sz="1000" kern="0" dirty="0">
                          <a:solidFill>
                            <a:srgbClr val="000000"/>
                          </a:solidFill>
                          <a:effectLst/>
                          <a:highlight>
                            <a:srgbClr val="9BC2E6"/>
                          </a:highlight>
                          <a:latin typeface="Calibri" panose="020F0502020204030204" pitchFamily="34" charset="0"/>
                          <a:ea typeface="Times New Roman" panose="02020603050405020304" pitchFamily="18" charset="0"/>
                          <a:cs typeface="Times New Roman" panose="02020603050405020304" pitchFamily="18" charset="0"/>
                        </a:rPr>
                        <a:t>CAGR</a:t>
                      </a:r>
                      <a:endParaRPr lang="en-IN" sz="1300" kern="100" dirty="0">
                        <a:solidFill>
                          <a:srgbClr val="000000"/>
                        </a:solidFill>
                        <a:effectLst/>
                        <a:highlight>
                          <a:srgbClr val="9BC2E6"/>
                        </a:highligh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solidFill>
                      <a:srgbClr val="9BC2E6"/>
                    </a:solidFill>
                  </a:tcPr>
                </a:tc>
                <a:extLst>
                  <a:ext uri="{0D108BD9-81ED-4DB2-BD59-A6C34878D82A}">
                    <a16:rowId xmlns:a16="http://schemas.microsoft.com/office/drawing/2014/main" val="1070254147"/>
                  </a:ext>
                </a:extLst>
              </a:tr>
              <a:tr h="502711">
                <a:tc>
                  <a:txBody>
                    <a:bodyPr/>
                    <a:lstStyle/>
                    <a:p>
                      <a:pPr marL="463550" indent="-234950">
                        <a:lnSpc>
                          <a:spcPct val="112000"/>
                        </a:lnSpc>
                        <a:spcAft>
                          <a:spcPts val="70"/>
                        </a:spcAft>
                      </a:pPr>
                      <a:r>
                        <a:rPr lang="en-IN" sz="1000" kern="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BYD India</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tc>
                  <a:txBody>
                    <a:bodyPr/>
                    <a:lstStyle/>
                    <a:p>
                      <a:pPr marL="463550" indent="-234950">
                        <a:lnSpc>
                          <a:spcPct val="112000"/>
                        </a:lnSpc>
                        <a:spcAft>
                          <a:spcPts val="70"/>
                        </a:spcAft>
                      </a:pPr>
                      <a:r>
                        <a:rPr lang="en-IN" sz="1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2024</a:t>
                      </a:r>
                      <a:endParaRPr lang="en-IN" sz="13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tc>
                  <a:txBody>
                    <a:bodyPr/>
                    <a:lstStyle/>
                    <a:p>
                      <a:pPr marL="463550" indent="-234950" algn="r">
                        <a:lnSpc>
                          <a:spcPct val="112000"/>
                        </a:lnSpc>
                        <a:spcAft>
                          <a:spcPts val="70"/>
                        </a:spcAft>
                      </a:pPr>
                      <a:r>
                        <a:rPr lang="en-IN" sz="1000" kern="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0.06730374</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extLst>
                  <a:ext uri="{0D108BD9-81ED-4DB2-BD59-A6C34878D82A}">
                    <a16:rowId xmlns:a16="http://schemas.microsoft.com/office/drawing/2014/main" val="3264346010"/>
                  </a:ext>
                </a:extLst>
              </a:tr>
              <a:tr h="707551">
                <a:tc>
                  <a:txBody>
                    <a:bodyPr/>
                    <a:lstStyle/>
                    <a:p>
                      <a:pPr marL="463550" indent="-234950">
                        <a:lnSpc>
                          <a:spcPct val="112000"/>
                        </a:lnSpc>
                        <a:spcAft>
                          <a:spcPts val="70"/>
                        </a:spcAft>
                      </a:pPr>
                      <a:r>
                        <a:rPr lang="en-IN" sz="1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Hyundai Motor</a:t>
                      </a:r>
                      <a:endParaRPr lang="en-IN" sz="13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tc>
                  <a:txBody>
                    <a:bodyPr/>
                    <a:lstStyle/>
                    <a:p>
                      <a:pPr marL="463550" indent="-234950">
                        <a:lnSpc>
                          <a:spcPct val="112000"/>
                        </a:lnSpc>
                        <a:spcAft>
                          <a:spcPts val="70"/>
                        </a:spcAft>
                      </a:pPr>
                      <a:r>
                        <a:rPr lang="en-IN" sz="1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2024</a:t>
                      </a:r>
                      <a:endParaRPr lang="en-IN" sz="13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tc>
                  <a:txBody>
                    <a:bodyPr/>
                    <a:lstStyle/>
                    <a:p>
                      <a:pPr marL="463550" indent="-234950" algn="r">
                        <a:lnSpc>
                          <a:spcPct val="112000"/>
                        </a:lnSpc>
                        <a:spcAft>
                          <a:spcPts val="70"/>
                        </a:spcAft>
                      </a:pPr>
                      <a:r>
                        <a:rPr lang="en-IN" sz="1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-0.088962209</a:t>
                      </a:r>
                      <a:endParaRPr lang="en-IN" sz="13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extLst>
                  <a:ext uri="{0D108BD9-81ED-4DB2-BD59-A6C34878D82A}">
                    <a16:rowId xmlns:a16="http://schemas.microsoft.com/office/drawing/2014/main" val="900585769"/>
                  </a:ext>
                </a:extLst>
              </a:tr>
              <a:tr h="707551">
                <a:tc>
                  <a:txBody>
                    <a:bodyPr/>
                    <a:lstStyle/>
                    <a:p>
                      <a:pPr marL="463550" indent="-234950">
                        <a:lnSpc>
                          <a:spcPct val="112000"/>
                        </a:lnSpc>
                        <a:spcAft>
                          <a:spcPts val="70"/>
                        </a:spcAft>
                      </a:pPr>
                      <a:r>
                        <a:rPr lang="en-IN" sz="1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Mahindra &amp; Mahindra</a:t>
                      </a:r>
                      <a:endParaRPr lang="en-IN" sz="13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tc>
                  <a:txBody>
                    <a:bodyPr/>
                    <a:lstStyle/>
                    <a:p>
                      <a:pPr marL="463550" indent="-234950">
                        <a:lnSpc>
                          <a:spcPct val="112000"/>
                        </a:lnSpc>
                        <a:spcAft>
                          <a:spcPts val="70"/>
                        </a:spcAft>
                      </a:pPr>
                      <a:r>
                        <a:rPr lang="en-IN" sz="1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2024</a:t>
                      </a:r>
                      <a:endParaRPr lang="en-IN" sz="13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tc>
                  <a:txBody>
                    <a:bodyPr/>
                    <a:lstStyle/>
                    <a:p>
                      <a:pPr marL="463550" indent="-234950" algn="r">
                        <a:lnSpc>
                          <a:spcPct val="112000"/>
                        </a:lnSpc>
                        <a:spcAft>
                          <a:spcPts val="70"/>
                        </a:spcAft>
                      </a:pPr>
                      <a:r>
                        <a:rPr lang="en-IN" sz="1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-0.390229053</a:t>
                      </a:r>
                      <a:endParaRPr lang="en-IN" sz="13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extLst>
                  <a:ext uri="{0D108BD9-81ED-4DB2-BD59-A6C34878D82A}">
                    <a16:rowId xmlns:a16="http://schemas.microsoft.com/office/drawing/2014/main" val="223787035"/>
                  </a:ext>
                </a:extLst>
              </a:tr>
              <a:tr h="421475">
                <a:tc>
                  <a:txBody>
                    <a:bodyPr/>
                    <a:lstStyle/>
                    <a:p>
                      <a:pPr marL="463550" indent="-234950">
                        <a:lnSpc>
                          <a:spcPct val="112000"/>
                        </a:lnSpc>
                        <a:spcAft>
                          <a:spcPts val="70"/>
                        </a:spcAft>
                      </a:pPr>
                      <a:r>
                        <a:rPr lang="en-IN" sz="1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MG Motor</a:t>
                      </a:r>
                      <a:endParaRPr lang="en-IN" sz="13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tc>
                  <a:txBody>
                    <a:bodyPr/>
                    <a:lstStyle/>
                    <a:p>
                      <a:pPr marL="463550" indent="-234950">
                        <a:lnSpc>
                          <a:spcPct val="112000"/>
                        </a:lnSpc>
                        <a:spcAft>
                          <a:spcPts val="70"/>
                        </a:spcAft>
                      </a:pPr>
                      <a:r>
                        <a:rPr lang="en-IN" sz="1000" kern="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2024</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tc>
                  <a:txBody>
                    <a:bodyPr/>
                    <a:lstStyle/>
                    <a:p>
                      <a:pPr marL="463550" indent="-234950" algn="r">
                        <a:lnSpc>
                          <a:spcPct val="112000"/>
                        </a:lnSpc>
                        <a:spcAft>
                          <a:spcPts val="70"/>
                        </a:spcAft>
                      </a:pPr>
                      <a:r>
                        <a:rPr lang="en-IN" sz="1000" kern="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0.018185791</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extLst>
                  <a:ext uri="{0D108BD9-81ED-4DB2-BD59-A6C34878D82A}">
                    <a16:rowId xmlns:a16="http://schemas.microsoft.com/office/drawing/2014/main" val="2620529070"/>
                  </a:ext>
                </a:extLst>
              </a:tr>
              <a:tr h="564513">
                <a:tc>
                  <a:txBody>
                    <a:bodyPr/>
                    <a:lstStyle/>
                    <a:p>
                      <a:pPr marL="463550" indent="-234950">
                        <a:lnSpc>
                          <a:spcPct val="112000"/>
                        </a:lnSpc>
                        <a:spcAft>
                          <a:spcPts val="70"/>
                        </a:spcAft>
                      </a:pPr>
                      <a:r>
                        <a:rPr lang="en-IN" sz="1000" kern="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Tata Motors</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tc>
                  <a:txBody>
                    <a:bodyPr/>
                    <a:lstStyle/>
                    <a:p>
                      <a:pPr marL="463550" indent="-234950">
                        <a:lnSpc>
                          <a:spcPct val="112000"/>
                        </a:lnSpc>
                        <a:spcAft>
                          <a:spcPts val="70"/>
                        </a:spcAft>
                      </a:pPr>
                      <a:r>
                        <a:rPr lang="en-IN" sz="1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2024</a:t>
                      </a:r>
                      <a:endParaRPr lang="en-IN" sz="13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tc>
                  <a:txBody>
                    <a:bodyPr/>
                    <a:lstStyle/>
                    <a:p>
                      <a:pPr marL="463550" indent="-234950" algn="r">
                        <a:lnSpc>
                          <a:spcPct val="112000"/>
                        </a:lnSpc>
                        <a:spcAft>
                          <a:spcPts val="70"/>
                        </a:spcAft>
                      </a:pPr>
                      <a:r>
                        <a:rPr lang="en-IN" sz="1000" kern="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-0.10666702</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396" marR="64396" marT="0" marB="0" anchor="b">
                    <a:lnL>
                      <a:noFill/>
                    </a:lnL>
                    <a:lnR>
                      <a:noFill/>
                    </a:lnR>
                    <a:lnT>
                      <a:noFill/>
                    </a:lnT>
                    <a:lnB>
                      <a:noFill/>
                    </a:lnB>
                    <a:noFill/>
                  </a:tcPr>
                </a:tc>
                <a:extLst>
                  <a:ext uri="{0D108BD9-81ED-4DB2-BD59-A6C34878D82A}">
                    <a16:rowId xmlns:a16="http://schemas.microsoft.com/office/drawing/2014/main" val="2984398969"/>
                  </a:ext>
                </a:extLst>
              </a:tr>
            </a:tbl>
          </a:graphicData>
        </a:graphic>
      </p:graphicFrame>
    </p:spTree>
    <p:extLst>
      <p:ext uri="{BB962C8B-B14F-4D97-AF65-F5344CB8AC3E}">
        <p14:creationId xmlns:p14="http://schemas.microsoft.com/office/powerpoint/2010/main" val="396547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C57D-7A2B-64D7-1F1C-40639D2BD6DE}"/>
              </a:ext>
            </a:extLst>
          </p:cNvPr>
          <p:cNvSpPr>
            <a:spLocks noGrp="1"/>
          </p:cNvSpPr>
          <p:nvPr>
            <p:ph type="title"/>
          </p:nvPr>
        </p:nvSpPr>
        <p:spPr/>
        <p:txBody>
          <a:bodyPr>
            <a:normAutofit/>
          </a:bodyPr>
          <a:lstStyle/>
          <a:p>
            <a:r>
              <a:rPr lang="en-US" sz="2000" dirty="0">
                <a:solidFill>
                  <a:schemeClr val="bg1"/>
                </a:solidFill>
              </a:rPr>
              <a:t>7) List down the top 10 states that had the highest compounded annual growth </a:t>
            </a:r>
            <a:br>
              <a:rPr lang="en-US" sz="2000" dirty="0">
                <a:solidFill>
                  <a:schemeClr val="bg1"/>
                </a:solidFill>
              </a:rPr>
            </a:br>
            <a:r>
              <a:rPr lang="en-US" sz="2000" dirty="0">
                <a:solidFill>
                  <a:schemeClr val="bg1"/>
                </a:solidFill>
              </a:rPr>
              <a:t>rate (CAGR) from 2022 to 2024 in total vehicles sold. </a:t>
            </a:r>
            <a:br>
              <a:rPr lang="en-US" sz="2000" dirty="0">
                <a:solidFill>
                  <a:schemeClr val="bg1"/>
                </a:solidFill>
              </a:rPr>
            </a:br>
            <a:endParaRPr lang="en-IN" sz="2000" dirty="0">
              <a:solidFill>
                <a:schemeClr val="bg1"/>
              </a:solidFill>
            </a:endParaRPr>
          </a:p>
        </p:txBody>
      </p:sp>
      <p:pic>
        <p:nvPicPr>
          <p:cNvPr id="5" name="Content Placeholder 4">
            <a:extLst>
              <a:ext uri="{FF2B5EF4-FFF2-40B4-BE49-F238E27FC236}">
                <a16:creationId xmlns:a16="http://schemas.microsoft.com/office/drawing/2014/main" id="{2F1EB79F-2684-3713-3F24-934818681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5981" y="1401153"/>
            <a:ext cx="7484807" cy="3749814"/>
          </a:xfrm>
        </p:spPr>
      </p:pic>
    </p:spTree>
    <p:extLst>
      <p:ext uri="{BB962C8B-B14F-4D97-AF65-F5344CB8AC3E}">
        <p14:creationId xmlns:p14="http://schemas.microsoft.com/office/powerpoint/2010/main" val="63577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1523</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RESUME Challenge #12 </vt:lpstr>
      <vt:lpstr>Insights For Automotive Company on EV Launch In India</vt:lpstr>
      <vt:lpstr>Dashboard</vt:lpstr>
      <vt:lpstr>Primary Questions</vt:lpstr>
      <vt:lpstr>2)Identify the top 5 states with the highest penetration rate in 2-wheeler and  4 wheeler EV sales in FY 2024.  3) List the states with negative penetration (decline) in EV sales from 2022 to 2024? </vt:lpstr>
      <vt:lpstr>4) What are the quarterly trends based on sales volume for the top 5 EV makers  (4-wheelers) from 2022 to 2024?  </vt:lpstr>
      <vt:lpstr>5)How do the EV sales and penetration rates in Delhi compare to Karnataka  for 2024?  </vt:lpstr>
      <vt:lpstr>6) List down the compounded annual growth rate (CAGR) in 4-wheeler units for  the top 5 makers from 2022 to 2024 </vt:lpstr>
      <vt:lpstr>7) List down the top 10 states that had the highest compounded annual growth  rate (CAGR) from 2022 to 2024 in total vehicles sold.  </vt:lpstr>
      <vt:lpstr>9) What are the peak and low season months for EV sales based on the data  from 2022 to 2024?  </vt:lpstr>
      <vt:lpstr>Estimate the revenue growth rate of 4-wheeler and 2-wheelers EVs in India  for 2022 vs 2024 and 2023 vs 2024, assuming an average unit price.  </vt:lpstr>
      <vt:lpstr>Secondary Research Questions</vt:lpstr>
      <vt:lpstr>1.What are the primary reasons for customers choosing 4-wheeler EVs in 2023 and 2024 (cost savings, environmental concerns, government incentives)? </vt:lpstr>
      <vt:lpstr>PowerPoint Presentation</vt:lpstr>
      <vt:lpstr>2.How do government incentives and subsidies impact the adoption rates of 2-wheelers and 4-wheelers? Which states in India provided most subsidies? </vt:lpstr>
      <vt:lpstr>3.How does the availability of charging stations infrastructure correlate with the EV sales and penetration rates in the top 5 states? </vt:lpstr>
      <vt:lpstr>4.Who should be the brand ambassador if AtliQ Motors launches their EV/Hybrid vehicles in India and why? </vt:lpstr>
      <vt:lpstr>5.Which state of India is ideal to start the manufacturing unit? (Based on subsidies provided, ease of doing business, stability in governance etc.) </vt:lpstr>
      <vt:lpstr>6. Top 3 recommendations for AtliQ Motors.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Antony</dc:creator>
  <cp:lastModifiedBy>Thomas Antony</cp:lastModifiedBy>
  <cp:revision>6</cp:revision>
  <dcterms:created xsi:type="dcterms:W3CDTF">2024-08-28T10:19:55Z</dcterms:created>
  <dcterms:modified xsi:type="dcterms:W3CDTF">2024-08-30T05:18:19Z</dcterms:modified>
</cp:coreProperties>
</file>