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sldIdLst>
    <p:sldId id="260" r:id="rId2"/>
    <p:sldId id="265" r:id="rId3"/>
    <p:sldId id="258" r:id="rId4"/>
    <p:sldId id="259" r:id="rId5"/>
    <p:sldId id="266" r:id="rId6"/>
    <p:sldId id="262" r:id="rId7"/>
    <p:sldId id="261" r:id="rId8"/>
    <p:sldId id="263" r:id="rId9"/>
    <p:sldId id="264"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7" d="100"/>
          <a:sy n="77" d="100"/>
        </p:scale>
        <p:origin x="91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11/21/2024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1829018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11/21/2024</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915337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11/21/2024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1551767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11/21/2024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45948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11/21/2024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2199166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fld id="{7CF0BCE0-945C-4FDF-95A1-2149B1FF5B83}" type="datetimeFigureOut">
              <a:rPr lang="en-US" smtClean="0"/>
              <a:pPr algn="r"/>
              <a:t>11/21/2024</a:t>
            </a:fld>
            <a:endParaRPr lang="en-US" dirty="0"/>
          </a:p>
        </p:txBody>
      </p:sp>
      <p:sp>
        <p:nvSpPr>
          <p:cNvPr id="4"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2349279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algn="r"/>
            <a:fld id="{7CF0BCE0-945C-4FDF-95A1-2149B1FF5B83}" type="datetimeFigureOut">
              <a:rPr lang="en-US" smtClean="0"/>
              <a:pPr algn="r"/>
              <a:t>11/21/2024</a:t>
            </a:fld>
            <a:endParaRPr lang="en-US" dirty="0"/>
          </a:p>
        </p:txBody>
      </p:sp>
      <p:sp>
        <p:nvSpPr>
          <p:cNvPr id="4"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1114582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11/21/2024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2160414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11/21/2024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2041471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11/21/2024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1378214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11/21/2024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160334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11/21/2024</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2161055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pPr algn="r"/>
            <a:fld id="{7CF0BCE0-945C-4FDF-95A1-2149B1FF5B83}" type="datetimeFigureOut">
              <a:rPr lang="en-US" smtClean="0"/>
              <a:pPr algn="r"/>
              <a:t>11/21/2024</a:t>
            </a:fld>
            <a:endParaRPr lang="en-US" dirty="0"/>
          </a:p>
        </p:txBody>
      </p:sp>
      <p:sp>
        <p:nvSpPr>
          <p:cNvPr id="8" name="Footer Placeholder 7"/>
          <p:cNvSpPr>
            <a:spLocks noGrp="1"/>
          </p:cNvSpPr>
          <p:nvPr>
            <p:ph type="ftr" sz="quarter" idx="11"/>
          </p:nvPr>
        </p:nvSpPr>
        <p:spPr/>
        <p:txBody>
          <a:bodyPr/>
          <a:lstStyle/>
          <a:p>
            <a:endParaRPr lang="en-US" sz="1000" dirty="0"/>
          </a:p>
        </p:txBody>
      </p:sp>
      <p:sp>
        <p:nvSpPr>
          <p:cNvPr id="9" name="Slide Number Placeholder 8"/>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792259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pPr algn="r"/>
            <a:fld id="{7CF0BCE0-945C-4FDF-95A1-2149B1FF5B83}" type="datetimeFigureOut">
              <a:rPr lang="en-US" smtClean="0"/>
              <a:pPr algn="r"/>
              <a:t>11/21/2024</a:t>
            </a:fld>
            <a:endParaRPr lang="en-US" dirty="0"/>
          </a:p>
        </p:txBody>
      </p:sp>
      <p:sp>
        <p:nvSpPr>
          <p:cNvPr id="5" name="Footer Placeholder 3"/>
          <p:cNvSpPr>
            <a:spLocks noGrp="1"/>
          </p:cNvSpPr>
          <p:nvPr>
            <p:ph type="ftr" sz="quarter" idx="11"/>
          </p:nvPr>
        </p:nvSpPr>
        <p:spPr/>
        <p:txBody>
          <a:bodyPr/>
          <a:lstStyle/>
          <a:p>
            <a:endParaRPr lang="en-US" sz="1000" dirty="0"/>
          </a:p>
        </p:txBody>
      </p:sp>
      <p:sp>
        <p:nvSpPr>
          <p:cNvPr id="6" name="Slide Number Placeholder 4"/>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4028222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algn="r"/>
            <a:fld id="{7CF0BCE0-945C-4FDF-95A1-2149B1FF5B83}" type="datetimeFigureOut">
              <a:rPr lang="en-US" smtClean="0"/>
              <a:pPr algn="r"/>
              <a:t>11/21/2024</a:t>
            </a:fld>
            <a:endParaRPr lang="en-US" dirty="0"/>
          </a:p>
        </p:txBody>
      </p:sp>
      <p:sp>
        <p:nvSpPr>
          <p:cNvPr id="5" name="Footer Placeholder 2"/>
          <p:cNvSpPr>
            <a:spLocks noGrp="1"/>
          </p:cNvSpPr>
          <p:nvPr>
            <p:ph type="ftr" sz="quarter" idx="11"/>
          </p:nvPr>
        </p:nvSpPr>
        <p:spPr/>
        <p:txBody>
          <a:bodyPr/>
          <a:lstStyle/>
          <a:p>
            <a:endParaRPr lang="en-US" sz="1000" dirty="0"/>
          </a:p>
        </p:txBody>
      </p:sp>
      <p:sp>
        <p:nvSpPr>
          <p:cNvPr id="6" name="Slide Number Placeholder 3"/>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758075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7" name="Date Placeholder 4"/>
          <p:cNvSpPr>
            <a:spLocks noGrp="1"/>
          </p:cNvSpPr>
          <p:nvPr>
            <p:ph type="dt" sz="half" idx="10"/>
          </p:nvPr>
        </p:nvSpPr>
        <p:spPr/>
        <p:txBody>
          <a:bodyPr/>
          <a:lstStyle/>
          <a:p>
            <a:pPr algn="r"/>
            <a:fld id="{7CF0BCE0-945C-4FDF-95A1-2149B1FF5B83}" type="datetimeFigureOut">
              <a:rPr lang="en-US" smtClean="0"/>
              <a:pPr algn="r"/>
              <a:t>11/21/2024</a:t>
            </a:fld>
            <a:endParaRPr lang="en-US" dirty="0"/>
          </a:p>
        </p:txBody>
      </p:sp>
      <p:sp>
        <p:nvSpPr>
          <p:cNvPr id="5" name="Footer Placeholder 5"/>
          <p:cNvSpPr>
            <a:spLocks noGrp="1"/>
          </p:cNvSpPr>
          <p:nvPr>
            <p:ph type="ftr" sz="quarter" idx="11"/>
          </p:nvPr>
        </p:nvSpPr>
        <p:spPr/>
        <p:txBody>
          <a:bodyPr/>
          <a:lstStyle/>
          <a:p>
            <a:endParaRPr lang="en-US" sz="1000" dirty="0"/>
          </a:p>
        </p:txBody>
      </p:sp>
      <p:sp>
        <p:nvSpPr>
          <p:cNvPr id="6" name="Slide Number Placeholder 6"/>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914234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11/21/2024</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2303197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algn="r"/>
            <a:fld id="{7CF0BCE0-945C-4FDF-95A1-2149B1FF5B83}" type="datetimeFigureOut">
              <a:rPr lang="en-US" smtClean="0"/>
              <a:pPr algn="r"/>
              <a:t>11/21/2024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sz="1000"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CD77608-3819-479B-BB98-C216BA724EFE}" type="slidenum">
              <a:rPr lang="en-US" smtClean="0"/>
              <a:pPr/>
              <a:t>‹N°›</a:t>
            </a:fld>
            <a:endParaRPr lang="en-US" sz="1000" dirty="0"/>
          </a:p>
        </p:txBody>
      </p:sp>
    </p:spTree>
    <p:extLst>
      <p:ext uri="{BB962C8B-B14F-4D97-AF65-F5344CB8AC3E}">
        <p14:creationId xmlns:p14="http://schemas.microsoft.com/office/powerpoint/2010/main" val="2583325644"/>
      </p:ext>
    </p:extLst>
  </p:cSld>
  <p:clrMap bg1="dk1" tx1="lt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jmdoudoux.fr/java/dej/chap-presentation.htm#presentation-1" TargetMode="External"/><Relationship Id="rId2" Type="http://schemas.openxmlformats.org/officeDocument/2006/relationships/hyperlink" Target="https://aws.amazon.com/fr/what-is/python/#:~:text=Python%20rend%20les%20d%C3%A9veloppeurs%20plus,pour%20presque%20toutes%20les%20t%C3%A2ches" TargetMode="External"/><Relationship Id="rId1" Type="http://schemas.openxmlformats.org/officeDocument/2006/relationships/slideLayout" Target="../slideLayouts/slideLayout2.xml"/><Relationship Id="rId6" Type="http://schemas.openxmlformats.org/officeDocument/2006/relationships/hyperlink" Target="https://blog.hubspot.fr/website/python" TargetMode="External"/><Relationship Id="rId5" Type="http://schemas.openxmlformats.org/officeDocument/2006/relationships/hyperlink" Target="https://student.learn.gomycode.co/course/847136f5-710a-465a-b61c-f9b42d4884eb/node/ffe1cfe5-b8ff-486b-a855-c563d2c20651/kind/1" TargetMode="External"/><Relationship Id="rId4" Type="http://schemas.openxmlformats.org/officeDocument/2006/relationships/hyperlink" Target="https://www.techno-science.net/glossaire-definition/Java-langage.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hyperlink" Target="https://www.techno-science.net/definition/5286.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ws.amazon.com/what-is/artificial-intelligenc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394DCBB3-5D53-5151-597E-C9039F14CAA0}"/>
              </a:ext>
            </a:extLst>
          </p:cNvPr>
          <p:cNvSpPr txBox="1"/>
          <p:nvPr/>
        </p:nvSpPr>
        <p:spPr>
          <a:xfrm>
            <a:off x="516835" y="1779104"/>
            <a:ext cx="10774017" cy="2246769"/>
          </a:xfrm>
          <a:prstGeom prst="rect">
            <a:avLst/>
          </a:prstGeom>
          <a:noFill/>
        </p:spPr>
        <p:txBody>
          <a:bodyPr wrap="square">
            <a:spAutoFit/>
          </a:bodyPr>
          <a:lstStyle/>
          <a:p>
            <a:pPr algn="just"/>
            <a:endParaRPr lang="fr-CA" sz="1400" b="0" i="0" dirty="0">
              <a:effectLst/>
              <a:latin typeface="Arial Narrow" panose="020B0606020202030204" pitchFamily="34" charset="0"/>
            </a:endParaRPr>
          </a:p>
          <a:p>
            <a:pPr algn="just"/>
            <a:r>
              <a:rPr lang="fr-CA" sz="1400" dirty="0">
                <a:latin typeface="Arial Narrow" panose="020B0606020202030204" pitchFamily="34" charset="0"/>
              </a:rPr>
              <a:t>Dans l’univers de la programmation, il ne se passe pas un jour sans que PYTHON et JAVA ne soit au centre des débats.</a:t>
            </a:r>
          </a:p>
          <a:p>
            <a:pPr algn="just"/>
            <a:r>
              <a:rPr lang="fr-CA" sz="1400" dirty="0">
                <a:latin typeface="Arial Narrow" panose="020B0606020202030204" pitchFamily="34" charset="0"/>
              </a:rPr>
              <a:t>Si Python est un langage de programmation de haut niveau, dynamiquement typé et interprété créé par Guido van Rossum et publié en 1991 , Java  lui </a:t>
            </a:r>
            <a:r>
              <a:rPr lang="fr-CA" sz="1400" b="0" dirty="0" err="1">
                <a:effectLst/>
                <a:latin typeface="Arial Narrow" panose="020B0606020202030204" pitchFamily="34" charset="0"/>
              </a:rPr>
              <a:t>lang</a:t>
            </a:r>
            <a:r>
              <a:rPr lang="fr-CA" sz="1400" b="0" dirty="0">
                <a:effectLst/>
                <a:latin typeface="Arial Narrow" panose="020B0606020202030204" pitchFamily="34" charset="0"/>
              </a:rPr>
              <a:t> est un langage de </a:t>
            </a:r>
            <a:r>
              <a:rPr lang="fr-CA" sz="1400" dirty="0">
                <a:latin typeface="Arial Narrow" panose="020B0606020202030204" pitchFamily="34" charset="0"/>
              </a:rPr>
              <a:t>programmation </a:t>
            </a:r>
            <a:r>
              <a:rPr lang="fr-CA" sz="1400" b="0" dirty="0">
                <a:effectLst/>
                <a:latin typeface="Arial Narrow" panose="020B0606020202030204" pitchFamily="34" charset="0"/>
              </a:rPr>
              <a:t> orienté objet créé par James Gosling et Patrick Naughton avec le soutien de Bill Joy (cofondateur de Sun Microsystems en 1982), présenté officiellement le 23 mai 1995 au SunWorld.</a:t>
            </a:r>
            <a:endParaRPr lang="fr-CA" sz="1400" dirty="0">
              <a:latin typeface="Arial Narrow" panose="020B0606020202030204" pitchFamily="34" charset="0"/>
            </a:endParaRPr>
          </a:p>
          <a:p>
            <a:pPr algn="just"/>
            <a:endParaRPr lang="fr-CA" sz="1400" dirty="0">
              <a:latin typeface="Arial Narrow" panose="020B0606020202030204" pitchFamily="34" charset="0"/>
            </a:endParaRPr>
          </a:p>
          <a:p>
            <a:pPr algn="just"/>
            <a:r>
              <a:rPr lang="fr-CA" sz="1400" dirty="0">
                <a:latin typeface="Arial Narrow" panose="020B0606020202030204" pitchFamily="34" charset="0"/>
              </a:rPr>
              <a:t> L’aura de ces deux langages de programmations méritent qu’on s’attarde sur leurs </a:t>
            </a:r>
            <a:r>
              <a:rPr lang="fr-CA" sz="1400" b="1" dirty="0">
                <a:solidFill>
                  <a:srgbClr val="FFC000"/>
                </a:solidFill>
                <a:latin typeface="Arial Narrow" panose="020B0606020202030204" pitchFamily="34" charset="0"/>
              </a:rPr>
              <a:t>caractéristiques</a:t>
            </a:r>
            <a:r>
              <a:rPr lang="fr-CA" sz="1400" dirty="0">
                <a:latin typeface="Arial Narrow" panose="020B0606020202030204" pitchFamily="34" charset="0"/>
              </a:rPr>
              <a:t>, leurs </a:t>
            </a:r>
            <a:r>
              <a:rPr lang="fr-CA" sz="1400" b="1" dirty="0">
                <a:solidFill>
                  <a:srgbClr val="FFC000"/>
                </a:solidFill>
                <a:latin typeface="Arial Narrow" panose="020B0606020202030204" pitchFamily="34" charset="0"/>
              </a:rPr>
              <a:t>cas d’utilisation </a:t>
            </a:r>
            <a:r>
              <a:rPr lang="fr-CA" sz="1400" dirty="0">
                <a:latin typeface="Arial Narrow" panose="020B0606020202030204" pitchFamily="34" charset="0"/>
              </a:rPr>
              <a:t>et leurs </a:t>
            </a:r>
            <a:r>
              <a:rPr lang="fr-CA" sz="1400" b="1" dirty="0">
                <a:solidFill>
                  <a:srgbClr val="FFC000"/>
                </a:solidFill>
                <a:latin typeface="Arial Narrow" panose="020B0606020202030204" pitchFamily="34" charset="0"/>
              </a:rPr>
              <a:t>avantages</a:t>
            </a:r>
            <a:r>
              <a:rPr lang="fr-CA" sz="1400" dirty="0">
                <a:latin typeface="Arial Narrow" panose="020B0606020202030204" pitchFamily="34" charset="0"/>
              </a:rPr>
              <a:t>.</a:t>
            </a:r>
          </a:p>
          <a:p>
            <a:pPr algn="just"/>
            <a:endParaRPr lang="fr-CA" sz="1400" dirty="0">
              <a:latin typeface="Arial Narrow" panose="020B0606020202030204" pitchFamily="34" charset="0"/>
            </a:endParaRPr>
          </a:p>
          <a:p>
            <a:pPr algn="just"/>
            <a:endParaRPr lang="fr-CA" sz="1400" dirty="0">
              <a:latin typeface="Arial Narrow" panose="020B0606020202030204" pitchFamily="34" charset="0"/>
            </a:endParaRPr>
          </a:p>
          <a:p>
            <a:endParaRPr lang="fr-CA" sz="1400" dirty="0">
              <a:latin typeface="Arial Narrow" panose="020B0606020202030204" pitchFamily="34" charset="0"/>
            </a:endParaRPr>
          </a:p>
        </p:txBody>
      </p:sp>
      <p:sp>
        <p:nvSpPr>
          <p:cNvPr id="7" name="Rectangle 6">
            <a:extLst>
              <a:ext uri="{FF2B5EF4-FFF2-40B4-BE49-F238E27FC236}">
                <a16:creationId xmlns:a16="http://schemas.microsoft.com/office/drawing/2014/main" id="{0C79B6D3-22AB-5B3A-B69B-3C4892E82EDE}"/>
              </a:ext>
            </a:extLst>
          </p:cNvPr>
          <p:cNvSpPr/>
          <p:nvPr/>
        </p:nvSpPr>
        <p:spPr>
          <a:xfrm>
            <a:off x="365392" y="333466"/>
            <a:ext cx="11461215" cy="1077218"/>
          </a:xfrm>
          <a:prstGeom prst="rect">
            <a:avLst/>
          </a:prstGeom>
          <a:noFill/>
        </p:spPr>
        <p:txBody>
          <a:bodyPr wrap="square" lIns="91440" tIns="45720" rIns="91440" bIns="45720">
            <a:spAutoFit/>
          </a:bodyPr>
          <a:lstStyle/>
          <a:p>
            <a:pPr algn="ctr"/>
            <a:r>
              <a:rPr lang="fr-CA" sz="3200" b="1" i="0" dirty="0">
                <a:solidFill>
                  <a:srgbClr val="FFC000"/>
                </a:solidFill>
                <a:effectLst/>
                <a:latin typeface="Arial Narrow" panose="020B0606020202030204" pitchFamily="34" charset="0"/>
              </a:rPr>
              <a:t>LES DIFFÉRENCES ENTRE </a:t>
            </a:r>
          </a:p>
          <a:p>
            <a:pPr algn="ctr"/>
            <a:r>
              <a:rPr lang="fr-CA" sz="3200" b="1" i="0" dirty="0">
                <a:solidFill>
                  <a:srgbClr val="FFC000"/>
                </a:solidFill>
                <a:effectLst/>
                <a:latin typeface="Arial Narrow" panose="020B0606020202030204" pitchFamily="34" charset="0"/>
              </a:rPr>
              <a:t>PYTHON ET JAVA</a:t>
            </a:r>
          </a:p>
        </p:txBody>
      </p:sp>
    </p:spTree>
    <p:extLst>
      <p:ext uri="{BB962C8B-B14F-4D97-AF65-F5344CB8AC3E}">
        <p14:creationId xmlns:p14="http://schemas.microsoft.com/office/powerpoint/2010/main" val="229347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2FEA51AE-2D18-46BE-B2CA-B90B13168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4" name="Rectangle 13">
            <a:extLst>
              <a:ext uri="{FF2B5EF4-FFF2-40B4-BE49-F238E27FC236}">
                <a16:creationId xmlns:a16="http://schemas.microsoft.com/office/drawing/2014/main" id="{5E6A537E-C106-45AE-9BBB-3CE559441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5">
            <a:extLst>
              <a:ext uri="{FF2B5EF4-FFF2-40B4-BE49-F238E27FC236}">
                <a16:creationId xmlns:a16="http://schemas.microsoft.com/office/drawing/2014/main" id="{F918BA52-E4A7-4EEC-898E-C49023767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fr-SN"/>
          </a:p>
        </p:txBody>
      </p:sp>
      <p:sp>
        <p:nvSpPr>
          <p:cNvPr id="18" name="Rectangle 17">
            <a:extLst>
              <a:ext uri="{FF2B5EF4-FFF2-40B4-BE49-F238E27FC236}">
                <a16:creationId xmlns:a16="http://schemas.microsoft.com/office/drawing/2014/main" id="{86D3F3B7-282C-4DDC-AD1B-C497F2942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SN"/>
          </a:p>
        </p:txBody>
      </p:sp>
      <p:pic>
        <p:nvPicPr>
          <p:cNvPr id="5" name="Espace réservé du contenu 4" descr="Une image contenant texte, capture d’écran, diagramme, Police&#10;&#10;Description générée automatiquement">
            <a:extLst>
              <a:ext uri="{FF2B5EF4-FFF2-40B4-BE49-F238E27FC236}">
                <a16:creationId xmlns:a16="http://schemas.microsoft.com/office/drawing/2014/main" id="{79E08ABC-45AD-79B9-7C97-12E57CF13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3035" y="0"/>
            <a:ext cx="7788965" cy="6857999"/>
          </a:xfrm>
          <a:prstGeom prst="rect">
            <a:avLst/>
          </a:prstGeom>
          <a:effectLst/>
        </p:spPr>
      </p:pic>
      <p:sp>
        <p:nvSpPr>
          <p:cNvPr id="6" name="ZoneTexte 5">
            <a:extLst>
              <a:ext uri="{FF2B5EF4-FFF2-40B4-BE49-F238E27FC236}">
                <a16:creationId xmlns:a16="http://schemas.microsoft.com/office/drawing/2014/main" id="{17FC8F1A-876E-3AD6-30AE-367A1216685A}"/>
              </a:ext>
            </a:extLst>
          </p:cNvPr>
          <p:cNvSpPr txBox="1"/>
          <p:nvPr/>
        </p:nvSpPr>
        <p:spPr>
          <a:xfrm>
            <a:off x="1371600" y="1540565"/>
            <a:ext cx="1372492" cy="923330"/>
          </a:xfrm>
          <a:prstGeom prst="rect">
            <a:avLst/>
          </a:prstGeom>
          <a:noFill/>
        </p:spPr>
        <p:txBody>
          <a:bodyPr wrap="none" rtlCol="0">
            <a:spAutoFit/>
          </a:bodyPr>
          <a:lstStyle/>
          <a:p>
            <a:r>
              <a:rPr lang="fr-SN" dirty="0">
                <a:solidFill>
                  <a:srgbClr val="FFC000"/>
                </a:solidFill>
              </a:rPr>
              <a:t>Usage</a:t>
            </a:r>
          </a:p>
          <a:p>
            <a:pPr marL="285750" indent="-285750">
              <a:buFont typeface="Wingdings" panose="05000000000000000000" pitchFamily="2" charset="2"/>
              <a:buChar char="q"/>
            </a:pPr>
            <a:r>
              <a:rPr lang="fr-SN" dirty="0"/>
              <a:t>PYTHON</a:t>
            </a:r>
          </a:p>
          <a:p>
            <a:pPr marL="285750" indent="-285750">
              <a:buFont typeface="Wingdings" panose="05000000000000000000" pitchFamily="2" charset="2"/>
              <a:buChar char="q"/>
            </a:pPr>
            <a:r>
              <a:rPr lang="fr-SN" dirty="0"/>
              <a:t>JAVA</a:t>
            </a:r>
          </a:p>
        </p:txBody>
      </p:sp>
      <p:sp>
        <p:nvSpPr>
          <p:cNvPr id="8" name="Rectangle 7">
            <a:extLst>
              <a:ext uri="{FF2B5EF4-FFF2-40B4-BE49-F238E27FC236}">
                <a16:creationId xmlns:a16="http://schemas.microsoft.com/office/drawing/2014/main" id="{01828E57-C597-D460-3DF7-1054F403F2D8}"/>
              </a:ext>
            </a:extLst>
          </p:cNvPr>
          <p:cNvSpPr/>
          <p:nvPr/>
        </p:nvSpPr>
        <p:spPr>
          <a:xfrm>
            <a:off x="2292399" y="5790048"/>
            <a:ext cx="1584088" cy="923330"/>
          </a:xfrm>
          <a:prstGeom prst="rect">
            <a:avLst/>
          </a:prstGeom>
          <a:noFill/>
        </p:spPr>
        <p:txBody>
          <a:bodyPr wrap="none" lIns="91440" tIns="45720" rIns="91440" bIns="45720">
            <a:spAutoFit/>
          </a:bodyPr>
          <a:lstStyle/>
          <a:p>
            <a:pPr algn="ctr"/>
            <a:r>
              <a:rPr lang="fr-FR"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END</a:t>
            </a:r>
          </a:p>
        </p:txBody>
      </p:sp>
    </p:spTree>
    <p:extLst>
      <p:ext uri="{BB962C8B-B14F-4D97-AF65-F5344CB8AC3E}">
        <p14:creationId xmlns:p14="http://schemas.microsoft.com/office/powerpoint/2010/main" val="3110199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31F785-DCE8-E36B-3A58-919446B3CDE4}"/>
              </a:ext>
            </a:extLst>
          </p:cNvPr>
          <p:cNvSpPr>
            <a:spLocks noGrp="1"/>
          </p:cNvSpPr>
          <p:nvPr>
            <p:ph type="title"/>
          </p:nvPr>
        </p:nvSpPr>
        <p:spPr>
          <a:xfrm>
            <a:off x="646111" y="452718"/>
            <a:ext cx="9404723" cy="918882"/>
          </a:xfrm>
        </p:spPr>
        <p:txBody>
          <a:bodyPr/>
          <a:lstStyle/>
          <a:p>
            <a:pPr marL="571500" indent="-571500">
              <a:lnSpc>
                <a:spcPct val="107000"/>
              </a:lnSpc>
              <a:spcAft>
                <a:spcPts val="800"/>
              </a:spcAft>
              <a:buFont typeface="Wingdings" panose="05000000000000000000" pitchFamily="2" charset="2"/>
              <a:buChar char="v"/>
            </a:pPr>
            <a:r>
              <a:rPr lang="fr-SN" dirty="0">
                <a:solidFill>
                  <a:srgbClr val="FFC000"/>
                </a:solidFill>
              </a:rPr>
              <a:t>NOS REFERENCES</a:t>
            </a:r>
            <a:br>
              <a:rPr lang="fr-SN" dirty="0"/>
            </a:br>
            <a:br>
              <a:rPr lang="fr-SN" dirty="0"/>
            </a:br>
            <a:r>
              <a:rPr lang="fr-S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https://jaydevs.com/python-vs-java/</a:t>
            </a:r>
            <a:br>
              <a:rPr lang="fr-S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br>
            <a:br>
              <a:rPr lang="fr-S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br>
            <a:r>
              <a:rPr lang="fr-SN" sz="1800" u="none" strike="noStrike"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https://aws.amazon.com/fr/what-is/python/#:~:text=Python%20rend%20les%20d%C3%A9veloppeurs%20plus,pour%20presque%20toutes%20les%20t%C3%A2ches</a:t>
            </a:r>
            <a:r>
              <a:rPr lang="fr-S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t>
            </a:r>
            <a:br>
              <a:rPr lang="fr-S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br>
            <a:r>
              <a:rPr lang="fr-S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a:t>
            </a:r>
            <a:br>
              <a:rPr lang="fr-S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br>
            <a:r>
              <a:rPr lang="fr-SN" sz="1800" u="none" strike="noStrike"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https://www.jmdoudoux.fr/java/dej/chap-presentation.htm#presentation-1</a:t>
            </a:r>
            <a:br>
              <a:rPr lang="fr-S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br>
            <a:r>
              <a:rPr lang="fr-S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a:t>
            </a:r>
            <a:br>
              <a:rPr lang="fr-S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br>
            <a:r>
              <a:rPr lang="fr-SN" sz="1800" u="none" strike="noStrike"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https://www.techno-science.net/glossaire-definition/Java-langage.html</a:t>
            </a:r>
            <a:br>
              <a:rPr lang="fr-S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br>
            <a:r>
              <a:rPr lang="fr-S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a:t>
            </a:r>
            <a:br>
              <a:rPr lang="fr-S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br>
            <a:r>
              <a:rPr lang="fr-SN" sz="1800" u="none" strike="noStrike"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https://student.learn.gomycode.co/course/847136f5-710a-465a-b61c-f9b42d4884eb/node/ffe1cfe5-b8ff-486b-a855-c563d2c20651/kind/1</a:t>
            </a:r>
            <a:br>
              <a:rPr lang="fr-S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br>
            <a:r>
              <a:rPr lang="fr-S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a:t>
            </a:r>
            <a:br>
              <a:rPr lang="fr-S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br>
            <a:r>
              <a:rPr lang="fr-SN" sz="1800" u="none" strike="noStrike"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https://blog.hubspot.fr/website/python</a:t>
            </a:r>
            <a:br>
              <a:rPr lang="fr-S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br>
            <a:r>
              <a:rPr lang="fr-S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https://www.pinterest.com/pin/632544710174221374/</a:t>
            </a:r>
            <a:br>
              <a:rPr lang="fr-S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br>
            <a:r>
              <a:rPr lang="fr-S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https://aws.amazon.com/fr/what-is/java/</a:t>
            </a:r>
            <a:br>
              <a:rPr lang="fr-SN"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br>
            <a:endParaRPr lang="fr-SN" dirty="0">
              <a:solidFill>
                <a:schemeClr val="tx1"/>
              </a:solidFill>
            </a:endParaRPr>
          </a:p>
        </p:txBody>
      </p:sp>
    </p:spTree>
    <p:extLst>
      <p:ext uri="{BB962C8B-B14F-4D97-AF65-F5344CB8AC3E}">
        <p14:creationId xmlns:p14="http://schemas.microsoft.com/office/powerpoint/2010/main" val="3934752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94FC8B-8CD2-407F-94F1-9C71F5AEC2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DBABC971-8D40-4A4F-AC60-28B9172789B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9C04DC5-313B-4FE4-B868-5672A3764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SN"/>
          </a:p>
        </p:txBody>
      </p:sp>
      <p:pic>
        <p:nvPicPr>
          <p:cNvPr id="16" name="Picture 15">
            <a:extLst>
              <a:ext uri="{FF2B5EF4-FFF2-40B4-BE49-F238E27FC236}">
                <a16:creationId xmlns:a16="http://schemas.microsoft.com/office/drawing/2014/main" id="{791AE23E-90C9-4963-96E2-8DADBFC3BC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5F93E90-4379-4AAC-B021-E5FA6D974A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329FDD08-42D8-4AFF-90E5-5DAA5BC4CB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SN"/>
          </a:p>
        </p:txBody>
      </p:sp>
      <p:sp>
        <p:nvSpPr>
          <p:cNvPr id="22" name="Rectangle 21">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6"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fr-SN"/>
          </a:p>
        </p:txBody>
      </p:sp>
      <p:pic>
        <p:nvPicPr>
          <p:cNvPr id="5" name="Image 4" descr="Une image contenant texte, capture d’écran, nombre, Police&#10;&#10;Description générée automatiquement">
            <a:extLst>
              <a:ext uri="{FF2B5EF4-FFF2-40B4-BE49-F238E27FC236}">
                <a16:creationId xmlns:a16="http://schemas.microsoft.com/office/drawing/2014/main" id="{E3907CDE-F123-3E05-52CF-819AE03AD17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0023" y="647698"/>
            <a:ext cx="6583715" cy="5562139"/>
          </a:xfrm>
          <a:prstGeom prst="rect">
            <a:avLst/>
          </a:prstGeom>
          <a:effectLst/>
        </p:spPr>
      </p:pic>
      <p:sp>
        <p:nvSpPr>
          <p:cNvPr id="6" name="ZoneTexte 5">
            <a:extLst>
              <a:ext uri="{FF2B5EF4-FFF2-40B4-BE49-F238E27FC236}">
                <a16:creationId xmlns:a16="http://schemas.microsoft.com/office/drawing/2014/main" id="{76DB6058-FF0C-2E0D-0A67-7A0BE22CFC81}"/>
              </a:ext>
            </a:extLst>
          </p:cNvPr>
          <p:cNvSpPr txBox="1"/>
          <p:nvPr/>
        </p:nvSpPr>
        <p:spPr>
          <a:xfrm>
            <a:off x="1726972" y="109038"/>
            <a:ext cx="5826766" cy="253916"/>
          </a:xfrm>
          <a:prstGeom prst="rect">
            <a:avLst/>
          </a:prstGeom>
          <a:noFill/>
        </p:spPr>
        <p:txBody>
          <a:bodyPr wrap="square" rtlCol="0">
            <a:spAutoFit/>
          </a:bodyPr>
          <a:lstStyle/>
          <a:p>
            <a:r>
              <a:rPr lang="fr-SN" sz="1050" b="1" dirty="0">
                <a:solidFill>
                  <a:schemeClr val="bg2">
                    <a:lumMod val="75000"/>
                  </a:schemeClr>
                </a:solidFill>
              </a:rPr>
              <a:t>Prééminence des langages PYTHON ET JAVA sur les autres types de langages</a:t>
            </a:r>
          </a:p>
        </p:txBody>
      </p:sp>
    </p:spTree>
    <p:extLst>
      <p:ext uri="{BB962C8B-B14F-4D97-AF65-F5344CB8AC3E}">
        <p14:creationId xmlns:p14="http://schemas.microsoft.com/office/powerpoint/2010/main" val="103565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FD129A28-BAD2-3374-2EC3-45C17F9BD20D}"/>
              </a:ext>
            </a:extLst>
          </p:cNvPr>
          <p:cNvSpPr txBox="1"/>
          <p:nvPr/>
        </p:nvSpPr>
        <p:spPr>
          <a:xfrm>
            <a:off x="109331" y="109331"/>
            <a:ext cx="6361044" cy="6555641"/>
          </a:xfrm>
          <a:prstGeom prst="rect">
            <a:avLst/>
          </a:prstGeom>
          <a:noFill/>
        </p:spPr>
        <p:txBody>
          <a:bodyPr wrap="square" rtlCol="0">
            <a:spAutoFit/>
          </a:bodyPr>
          <a:lstStyle/>
          <a:p>
            <a:pPr marL="400050" indent="-400050">
              <a:buFont typeface="+mj-lt"/>
              <a:buAutoNum type="romanUcPeriod"/>
            </a:pPr>
            <a:r>
              <a:rPr lang="fr-CA" sz="1400" b="1" i="0" u="sng" dirty="0">
                <a:solidFill>
                  <a:srgbClr val="FFC000"/>
                </a:solidFill>
                <a:effectLst/>
                <a:latin typeface="Arial Narrow" panose="020B0606020202030204" pitchFamily="34" charset="0"/>
              </a:rPr>
              <a:t>LES CARACTERISTIQUES DE PYTHON ET DE JAVA</a:t>
            </a:r>
          </a:p>
          <a:p>
            <a:endParaRPr lang="fr-CA" sz="1400" b="1" dirty="0">
              <a:solidFill>
                <a:srgbClr val="FFC000"/>
              </a:solidFill>
              <a:latin typeface="Arial Narrow" panose="020B0606020202030204" pitchFamily="34" charset="0"/>
            </a:endParaRPr>
          </a:p>
          <a:p>
            <a:pPr marL="742950" lvl="1" indent="-285750">
              <a:buFont typeface="Wingdings" panose="05000000000000000000" pitchFamily="2" charset="2"/>
              <a:buChar char="v"/>
            </a:pPr>
            <a:r>
              <a:rPr lang="fr-CA" sz="1400" b="1" i="0" u="sng" dirty="0">
                <a:solidFill>
                  <a:srgbClr val="FFC000"/>
                </a:solidFill>
                <a:effectLst/>
                <a:latin typeface="Arial Narrow" panose="020B0606020202030204" pitchFamily="34" charset="0"/>
              </a:rPr>
              <a:t>Les caractéristiques de PYTHON</a:t>
            </a:r>
          </a:p>
          <a:p>
            <a:pPr marL="800100" lvl="1" indent="-342900">
              <a:buFont typeface="+mj-lt"/>
              <a:buAutoNum type="arabicPeriod"/>
            </a:pPr>
            <a:endParaRPr lang="fr-CA" sz="1400" b="1" i="0" dirty="0">
              <a:solidFill>
                <a:srgbClr val="FFC000"/>
              </a:solidFill>
              <a:effectLst/>
              <a:latin typeface="Arial Narrow" panose="020B0606020202030204" pitchFamily="34" charset="0"/>
            </a:endParaRPr>
          </a:p>
          <a:p>
            <a:r>
              <a:rPr lang="fr-CA" sz="1400" b="0" i="0" dirty="0">
                <a:solidFill>
                  <a:schemeClr val="tx1"/>
                </a:solidFill>
                <a:effectLst/>
                <a:latin typeface="Arial Narrow" panose="020B0606020202030204" pitchFamily="34" charset="0"/>
              </a:rPr>
              <a:t>Les caractéristiques suivantes du langage de programmation Python le rendent unique :</a:t>
            </a:r>
            <a:br>
              <a:rPr lang="fr-CA" sz="1400" b="0" i="0" dirty="0">
                <a:solidFill>
                  <a:schemeClr val="tx1"/>
                </a:solidFill>
                <a:effectLst/>
                <a:latin typeface="Arial Narrow" panose="020B0606020202030204" pitchFamily="34" charset="0"/>
              </a:rPr>
            </a:br>
            <a:br>
              <a:rPr lang="fr-CA" sz="1400" b="0" i="0" dirty="0">
                <a:solidFill>
                  <a:schemeClr val="tx1"/>
                </a:solidFill>
                <a:effectLst/>
                <a:latin typeface="Arial Narrow" panose="020B0606020202030204" pitchFamily="34" charset="0"/>
              </a:rPr>
            </a:br>
            <a:r>
              <a:rPr lang="fr-CA" sz="1400" b="1" i="0" dirty="0">
                <a:solidFill>
                  <a:srgbClr val="FFC000"/>
                </a:solidFill>
                <a:effectLst/>
                <a:latin typeface="Arial Narrow" panose="020B0606020202030204" pitchFamily="34" charset="0"/>
              </a:rPr>
              <a:t>Un langage interprété</a:t>
            </a:r>
            <a:br>
              <a:rPr lang="fr-CA" sz="1400" b="1" i="0" dirty="0">
                <a:solidFill>
                  <a:schemeClr val="tx1"/>
                </a:solidFill>
                <a:effectLst/>
                <a:latin typeface="Arial Narrow" panose="020B0606020202030204" pitchFamily="34" charset="0"/>
              </a:rPr>
            </a:br>
            <a:r>
              <a:rPr lang="fr-CA" sz="1400" b="0" i="0" dirty="0">
                <a:solidFill>
                  <a:schemeClr val="tx1"/>
                </a:solidFill>
                <a:effectLst/>
                <a:latin typeface="Arial Narrow" panose="020B0606020202030204" pitchFamily="34" charset="0"/>
              </a:rPr>
              <a:t>Python est un langage interprété, ce qui signifie qu'il exécute directement le code ligne par ligne. S'il y a des erreurs dans le code du programme, celui-ci s'arrête de fonctionner. Les programmeurs peuvent donc trouver rapidement les erreurs dans le code.</a:t>
            </a:r>
            <a:br>
              <a:rPr lang="fr-CA" sz="1400" b="0" i="0" dirty="0">
                <a:solidFill>
                  <a:schemeClr val="tx1"/>
                </a:solidFill>
                <a:effectLst/>
                <a:latin typeface="Arial Narrow" panose="020B0606020202030204" pitchFamily="34" charset="0"/>
              </a:rPr>
            </a:br>
            <a:br>
              <a:rPr lang="fr-CA" sz="1400" b="0" i="0" dirty="0">
                <a:solidFill>
                  <a:schemeClr val="tx1"/>
                </a:solidFill>
                <a:effectLst/>
                <a:latin typeface="Arial Narrow" panose="020B0606020202030204" pitchFamily="34" charset="0"/>
              </a:rPr>
            </a:br>
            <a:r>
              <a:rPr lang="fr-CA" sz="1400" b="1" i="0" dirty="0">
                <a:solidFill>
                  <a:srgbClr val="FFC000"/>
                </a:solidFill>
                <a:effectLst/>
                <a:latin typeface="Arial Narrow" panose="020B0606020202030204" pitchFamily="34" charset="0"/>
              </a:rPr>
              <a:t>Un langage facile à utiliser</a:t>
            </a:r>
            <a:br>
              <a:rPr lang="fr-CA" sz="1400" b="1" i="0" dirty="0">
                <a:solidFill>
                  <a:srgbClr val="FF0000"/>
                </a:solidFill>
                <a:effectLst/>
                <a:latin typeface="Arial Narrow" panose="020B0606020202030204" pitchFamily="34" charset="0"/>
              </a:rPr>
            </a:br>
            <a:r>
              <a:rPr lang="fr-CA" sz="1400" b="0" i="0" dirty="0">
                <a:solidFill>
                  <a:schemeClr val="tx1"/>
                </a:solidFill>
                <a:effectLst/>
                <a:latin typeface="Arial Narrow" panose="020B0606020202030204" pitchFamily="34" charset="0"/>
              </a:rPr>
              <a:t>Python utilise des mots qui ressemblent à l'anglais. Contrairement à d'autres langages de programmation, Python n'utilise pas les accolades. Au lieu de cela, il utilise l'indentation. </a:t>
            </a:r>
            <a:br>
              <a:rPr lang="fr-CA" sz="1400" b="0" i="0" dirty="0">
                <a:solidFill>
                  <a:schemeClr val="tx1"/>
                </a:solidFill>
                <a:effectLst/>
                <a:latin typeface="Arial Narrow" panose="020B0606020202030204" pitchFamily="34" charset="0"/>
              </a:rPr>
            </a:br>
            <a:br>
              <a:rPr lang="fr-CA" sz="1400" b="0" i="0" dirty="0">
                <a:solidFill>
                  <a:schemeClr val="tx1"/>
                </a:solidFill>
                <a:effectLst/>
                <a:latin typeface="Arial Narrow" panose="020B0606020202030204" pitchFamily="34" charset="0"/>
              </a:rPr>
            </a:br>
            <a:r>
              <a:rPr lang="fr-CA" sz="1400" b="1" i="0" dirty="0">
                <a:solidFill>
                  <a:srgbClr val="FFC000"/>
                </a:solidFill>
                <a:effectLst/>
                <a:latin typeface="Arial Narrow" panose="020B0606020202030204" pitchFamily="34" charset="0"/>
              </a:rPr>
              <a:t>Un langage à typage dynamique</a:t>
            </a:r>
            <a:br>
              <a:rPr lang="fr-CA" sz="1400" b="1" i="0" dirty="0">
                <a:solidFill>
                  <a:schemeClr val="tx1"/>
                </a:solidFill>
                <a:effectLst/>
                <a:latin typeface="Arial Narrow" panose="020B0606020202030204" pitchFamily="34" charset="0"/>
              </a:rPr>
            </a:br>
            <a:r>
              <a:rPr lang="fr-CA" sz="1400" b="0" i="0" dirty="0">
                <a:solidFill>
                  <a:schemeClr val="tx1"/>
                </a:solidFill>
                <a:effectLst/>
                <a:latin typeface="Arial Narrow" panose="020B0606020202030204" pitchFamily="34" charset="0"/>
              </a:rPr>
              <a:t>Les programmeurs ne doivent pas déclarer les types de variables lors de l'écriture du code, car Python les détermine au moment de l'exécution. Grâce à cela, vous pouvez écrire des programmes Python plus rapidement.</a:t>
            </a:r>
            <a:br>
              <a:rPr lang="fr-CA" sz="1400" b="0" i="0" dirty="0">
                <a:solidFill>
                  <a:schemeClr val="tx1"/>
                </a:solidFill>
                <a:effectLst/>
                <a:latin typeface="Arial Narrow" panose="020B0606020202030204" pitchFamily="34" charset="0"/>
              </a:rPr>
            </a:br>
            <a:br>
              <a:rPr lang="fr-CA" sz="1400" b="0" i="0" dirty="0">
                <a:solidFill>
                  <a:schemeClr val="tx1"/>
                </a:solidFill>
                <a:effectLst/>
                <a:latin typeface="Arial Narrow" panose="020B0606020202030204" pitchFamily="34" charset="0"/>
              </a:rPr>
            </a:br>
            <a:r>
              <a:rPr lang="fr-CA" sz="1400" b="1" i="0" dirty="0">
                <a:solidFill>
                  <a:srgbClr val="FFC000"/>
                </a:solidFill>
                <a:effectLst/>
                <a:latin typeface="Arial Narrow" panose="020B0606020202030204" pitchFamily="34" charset="0"/>
              </a:rPr>
              <a:t>Un langage de haut niveau</a:t>
            </a:r>
            <a:br>
              <a:rPr lang="fr-CA" sz="1400" b="1" i="0" dirty="0">
                <a:solidFill>
                  <a:schemeClr val="tx1"/>
                </a:solidFill>
                <a:effectLst/>
                <a:latin typeface="Arial Narrow" panose="020B0606020202030204" pitchFamily="34" charset="0"/>
              </a:rPr>
            </a:br>
            <a:r>
              <a:rPr lang="fr-CA" sz="1400" b="0" i="0" dirty="0">
                <a:solidFill>
                  <a:schemeClr val="tx1"/>
                </a:solidFill>
                <a:effectLst/>
                <a:latin typeface="Arial Narrow" panose="020B0606020202030204" pitchFamily="34" charset="0"/>
              </a:rPr>
              <a:t>Python est plus proche des langues humaines que certains autres langages de programmation. Par conséquent, les programmeurs ne doivent pas se préoccuper de ses fonctionnalités sous-jacentes telles que l'architecture et la gestion de la mémoire.</a:t>
            </a:r>
            <a:br>
              <a:rPr lang="fr-CA" sz="1400" b="0" i="0" dirty="0">
                <a:solidFill>
                  <a:schemeClr val="tx1"/>
                </a:solidFill>
                <a:effectLst/>
                <a:latin typeface="Arial Narrow" panose="020B0606020202030204" pitchFamily="34" charset="0"/>
              </a:rPr>
            </a:br>
            <a:br>
              <a:rPr lang="fr-CA" sz="1400" b="0" i="0" dirty="0">
                <a:solidFill>
                  <a:schemeClr val="tx1"/>
                </a:solidFill>
                <a:effectLst/>
                <a:latin typeface="Arial Narrow" panose="020B0606020202030204" pitchFamily="34" charset="0"/>
              </a:rPr>
            </a:br>
            <a:r>
              <a:rPr lang="fr-CA" sz="1400" b="1" i="0" dirty="0">
                <a:solidFill>
                  <a:srgbClr val="FFC000"/>
                </a:solidFill>
                <a:effectLst/>
                <a:latin typeface="Arial Narrow" panose="020B0606020202030204" pitchFamily="34" charset="0"/>
              </a:rPr>
              <a:t>Un langage orienté objet</a:t>
            </a:r>
            <a:br>
              <a:rPr lang="fr-CA" sz="1400" b="1" i="0" dirty="0">
                <a:solidFill>
                  <a:schemeClr val="tx1"/>
                </a:solidFill>
                <a:effectLst/>
                <a:latin typeface="Arial Narrow" panose="020B0606020202030204" pitchFamily="34" charset="0"/>
              </a:rPr>
            </a:br>
            <a:r>
              <a:rPr lang="fr-CA" sz="1400" b="0" i="0" dirty="0">
                <a:solidFill>
                  <a:schemeClr val="tx1"/>
                </a:solidFill>
                <a:effectLst/>
                <a:latin typeface="Arial Narrow" panose="020B0606020202030204" pitchFamily="34" charset="0"/>
              </a:rPr>
              <a:t>Python considère tout comme un objet, mais il prend également en charge d'autres types de programmation tels que la programmation structurée et fonctionnelle.</a:t>
            </a:r>
            <a:br>
              <a:rPr lang="fr-CA" sz="1400" b="0" i="0" dirty="0">
                <a:solidFill>
                  <a:schemeClr val="tx1"/>
                </a:solidFill>
                <a:effectLst/>
                <a:latin typeface="AmazonEmber"/>
              </a:rPr>
            </a:br>
            <a:endParaRPr lang="fr-CA" sz="1400" b="1" i="0" dirty="0">
              <a:solidFill>
                <a:srgbClr val="FFC000"/>
              </a:solidFill>
              <a:effectLst/>
              <a:latin typeface="Arial Narrow" panose="020B0606020202030204" pitchFamily="34" charset="0"/>
            </a:endParaRPr>
          </a:p>
          <a:p>
            <a:r>
              <a:rPr lang="fr-CA" sz="1400" b="1" dirty="0">
                <a:latin typeface="Arial Narrow" panose="020B0606020202030204" pitchFamily="34" charset="0"/>
              </a:rPr>
              <a:t> </a:t>
            </a:r>
            <a:endParaRPr lang="fr-SN" sz="1400" b="1" dirty="0">
              <a:latin typeface="Arial Narrow" panose="020B0606020202030204" pitchFamily="34" charset="0"/>
            </a:endParaRPr>
          </a:p>
        </p:txBody>
      </p:sp>
      <p:grpSp>
        <p:nvGrpSpPr>
          <p:cNvPr id="11" name="Groupe 10">
            <a:extLst>
              <a:ext uri="{FF2B5EF4-FFF2-40B4-BE49-F238E27FC236}">
                <a16:creationId xmlns:a16="http://schemas.microsoft.com/office/drawing/2014/main" id="{FB882AE1-BB32-BC68-218F-BEFC28AB1389}"/>
              </a:ext>
            </a:extLst>
          </p:cNvPr>
          <p:cNvGrpSpPr/>
          <p:nvPr/>
        </p:nvGrpSpPr>
        <p:grpSpPr>
          <a:xfrm>
            <a:off x="6778487" y="0"/>
            <a:ext cx="4621695" cy="6377608"/>
            <a:chOff x="7215809" y="836276"/>
            <a:chExt cx="4184373" cy="5541332"/>
          </a:xfrm>
        </p:grpSpPr>
        <p:pic>
          <p:nvPicPr>
            <p:cNvPr id="8" name="Image 7" descr="Une image contenant habits, chaussures, dessin humoristique, ordinateur&#10;&#10;Description générée automatiquement">
              <a:extLst>
                <a:ext uri="{FF2B5EF4-FFF2-40B4-BE49-F238E27FC236}">
                  <a16:creationId xmlns:a16="http://schemas.microsoft.com/office/drawing/2014/main" id="{6D9915C8-8268-B137-2B3E-BF112B3D2834}"/>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tretch>
              <a:fillRect/>
            </a:stretch>
          </p:blipFill>
          <p:spPr>
            <a:xfrm>
              <a:off x="7215809" y="3607903"/>
              <a:ext cx="4184373" cy="2769705"/>
            </a:xfrm>
            <a:prstGeom prst="rect">
              <a:avLst/>
            </a:prstGeom>
          </p:spPr>
        </p:pic>
        <p:pic>
          <p:nvPicPr>
            <p:cNvPr id="10" name="Image 9" descr="Une image contenant texte, boîte&#10;&#10;Description générée automatiquement">
              <a:extLst>
                <a:ext uri="{FF2B5EF4-FFF2-40B4-BE49-F238E27FC236}">
                  <a16:creationId xmlns:a16="http://schemas.microsoft.com/office/drawing/2014/main" id="{796E9090-9390-4F71-69C2-85EF13B071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4348" y="836276"/>
              <a:ext cx="3364089" cy="2284611"/>
            </a:xfrm>
            <a:prstGeom prst="rect">
              <a:avLst/>
            </a:prstGeom>
          </p:spPr>
        </p:pic>
      </p:grpSp>
    </p:spTree>
    <p:extLst>
      <p:ext uri="{BB962C8B-B14F-4D97-AF65-F5344CB8AC3E}">
        <p14:creationId xmlns:p14="http://schemas.microsoft.com/office/powerpoint/2010/main" val="3490060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1E85713-F5C1-AA9E-033B-727707D5F5AB}"/>
              </a:ext>
            </a:extLst>
          </p:cNvPr>
          <p:cNvSpPr txBox="1"/>
          <p:nvPr/>
        </p:nvSpPr>
        <p:spPr>
          <a:xfrm>
            <a:off x="484665" y="263450"/>
            <a:ext cx="10925457" cy="4616648"/>
          </a:xfrm>
          <a:prstGeom prst="rect">
            <a:avLst/>
          </a:prstGeom>
          <a:noFill/>
        </p:spPr>
        <p:txBody>
          <a:bodyPr wrap="square">
            <a:spAutoFit/>
          </a:bodyPr>
          <a:lstStyle/>
          <a:p>
            <a:pPr marL="742950" lvl="1" indent="-285750">
              <a:buFont typeface="Wingdings" panose="05000000000000000000" pitchFamily="2" charset="2"/>
              <a:buChar char="v"/>
            </a:pPr>
            <a:r>
              <a:rPr lang="fr-CA" sz="1400" b="1" i="0" u="sng" dirty="0">
                <a:solidFill>
                  <a:srgbClr val="FFC000"/>
                </a:solidFill>
                <a:effectLst/>
                <a:latin typeface="Arial Narrow" panose="020B0606020202030204" pitchFamily="34" charset="0"/>
              </a:rPr>
              <a:t>Les caractéristiques de JAVA</a:t>
            </a:r>
          </a:p>
          <a:p>
            <a:endParaRPr lang="fr-CA" sz="1400" b="1" u="sng" dirty="0">
              <a:solidFill>
                <a:srgbClr val="FFC000"/>
              </a:solidFill>
              <a:latin typeface="Arial Narrow" panose="020B0606020202030204" pitchFamily="34" charset="0"/>
            </a:endParaRPr>
          </a:p>
          <a:p>
            <a:r>
              <a:rPr lang="fr-CA" sz="1400" dirty="0">
                <a:latin typeface="Arial Narrow" panose="020B0606020202030204" pitchFamily="34" charset="0"/>
              </a:rPr>
              <a:t>Java possède un certain nombre de caractéristiques qui ont largement contribué à son énorme succès</a:t>
            </a:r>
          </a:p>
          <a:p>
            <a:br>
              <a:rPr lang="fr-CA" sz="1400" b="0" i="0" dirty="0">
                <a:solidFill>
                  <a:schemeClr val="tx1"/>
                </a:solidFill>
                <a:effectLst/>
                <a:latin typeface="Arial Narrow" panose="020B0606020202030204" pitchFamily="34" charset="0"/>
              </a:rPr>
            </a:br>
            <a:r>
              <a:rPr lang="fr-CA" sz="1400" b="1" i="0" dirty="0">
                <a:solidFill>
                  <a:srgbClr val="FFC000"/>
                </a:solidFill>
                <a:effectLst/>
                <a:latin typeface="Arial Narrow" panose="020B0606020202030204" pitchFamily="34" charset="0"/>
              </a:rPr>
              <a:t>Un langage interprété</a:t>
            </a:r>
          </a:p>
          <a:p>
            <a:r>
              <a:rPr lang="fr-CA" sz="1400" dirty="0">
                <a:latin typeface="Arial Narrow" panose="020B0606020202030204" pitchFamily="34" charset="0"/>
              </a:rPr>
              <a:t>la source est compilée en pseudo code ou </a:t>
            </a:r>
            <a:r>
              <a:rPr lang="fr-CA" sz="1400" dirty="0" err="1">
                <a:latin typeface="Arial Narrow" panose="020B0606020202030204" pitchFamily="34" charset="0"/>
              </a:rPr>
              <a:t>bytecode</a:t>
            </a:r>
            <a:r>
              <a:rPr lang="fr-CA" sz="1400" dirty="0">
                <a:latin typeface="Arial Narrow" panose="020B0606020202030204" pitchFamily="34" charset="0"/>
              </a:rPr>
              <a:t> puis exécuté par un interpréteur Java : la Java Virtual Machine (JVM). En effet, le </a:t>
            </a:r>
            <a:r>
              <a:rPr lang="fr-CA" sz="1400" dirty="0" err="1">
                <a:latin typeface="Arial Narrow" panose="020B0606020202030204" pitchFamily="34" charset="0"/>
              </a:rPr>
              <a:t>bytecode</a:t>
            </a:r>
            <a:r>
              <a:rPr lang="fr-CA" sz="1400" dirty="0">
                <a:latin typeface="Arial Narrow" panose="020B0606020202030204" pitchFamily="34" charset="0"/>
              </a:rPr>
              <a:t> peut être exécuté  s'il ne contient pas de code spécifique à une plate-forme particulière</a:t>
            </a:r>
            <a:br>
              <a:rPr lang="fr-CA" sz="1400" b="1" i="0" dirty="0">
                <a:solidFill>
                  <a:schemeClr val="tx1"/>
                </a:solidFill>
                <a:effectLst/>
                <a:latin typeface="Arial Narrow" panose="020B0606020202030204" pitchFamily="34" charset="0"/>
              </a:rPr>
            </a:br>
            <a:r>
              <a:rPr lang="fr-CA" sz="1400" b="1" i="0" dirty="0">
                <a:solidFill>
                  <a:srgbClr val="FFC000"/>
                </a:solidFill>
                <a:effectLst/>
                <a:latin typeface="Arial Narrow" panose="020B0606020202030204" pitchFamily="34" charset="0"/>
              </a:rPr>
              <a:t>Un langage </a:t>
            </a:r>
            <a:r>
              <a:rPr lang="fr-CA" sz="1400" b="1" dirty="0">
                <a:solidFill>
                  <a:srgbClr val="FFC000"/>
                </a:solidFill>
                <a:latin typeface="Arial Narrow" panose="020B0606020202030204" pitchFamily="34" charset="0"/>
              </a:rPr>
              <a:t>typé</a:t>
            </a:r>
            <a:br>
              <a:rPr lang="fr-CA" sz="1400" b="1" i="0" dirty="0">
                <a:solidFill>
                  <a:srgbClr val="FF0000"/>
                </a:solidFill>
                <a:effectLst/>
                <a:latin typeface="Arial Narrow" panose="020B0606020202030204" pitchFamily="34" charset="0"/>
              </a:rPr>
            </a:br>
            <a:r>
              <a:rPr lang="fr-CA" sz="1400" dirty="0">
                <a:latin typeface="Arial Narrow" panose="020B0606020202030204" pitchFamily="34" charset="0"/>
              </a:rPr>
              <a:t>Toutes les variables sont typées et il n'existe pas de conversion automatique qui risquerait une perte de données. Si une telle </a:t>
            </a:r>
            <a:br>
              <a:rPr lang="fr-CA" sz="1400" b="0" i="0" dirty="0">
                <a:solidFill>
                  <a:schemeClr val="tx1"/>
                </a:solidFill>
                <a:effectLst/>
                <a:latin typeface="Arial Narrow" panose="020B0606020202030204" pitchFamily="34" charset="0"/>
              </a:rPr>
            </a:br>
            <a:br>
              <a:rPr lang="fr-CA" sz="1400" b="0" i="0" dirty="0">
                <a:solidFill>
                  <a:schemeClr val="tx1"/>
                </a:solidFill>
                <a:effectLst/>
                <a:latin typeface="Arial Narrow" panose="020B0606020202030204" pitchFamily="34" charset="0"/>
              </a:rPr>
            </a:br>
            <a:r>
              <a:rPr lang="fr-CA" sz="1400" b="1" i="0" dirty="0">
                <a:solidFill>
                  <a:srgbClr val="FFC000"/>
                </a:solidFill>
                <a:effectLst/>
                <a:latin typeface="Arial Narrow" panose="020B0606020202030204" pitchFamily="34" charset="0"/>
              </a:rPr>
              <a:t>Java est sûr</a:t>
            </a:r>
            <a:br>
              <a:rPr lang="fr-CA" sz="1400" b="1" i="0" dirty="0">
                <a:solidFill>
                  <a:schemeClr val="tx1"/>
                </a:solidFill>
                <a:effectLst/>
                <a:latin typeface="Arial Narrow" panose="020B0606020202030204" pitchFamily="34" charset="0"/>
              </a:rPr>
            </a:br>
            <a:r>
              <a:rPr lang="fr-CA" sz="1400" dirty="0">
                <a:latin typeface="Arial Narrow" panose="020B0606020202030204" pitchFamily="34" charset="0"/>
              </a:rPr>
              <a:t>la sécurité fait partie intégrante du système d'exécution et du compilateur. Un programme Java planté ne menace pas le système d'exploitation. Il ne peut pas y avoir d'accès direct à la mémoire. L'accès au disque dur est réglementé dans une applet.</a:t>
            </a:r>
            <a:br>
              <a:rPr lang="fr-CA" sz="1400" b="0" i="0" dirty="0">
                <a:solidFill>
                  <a:schemeClr val="tx1"/>
                </a:solidFill>
                <a:effectLst/>
                <a:latin typeface="Arial Narrow" panose="020B0606020202030204" pitchFamily="34" charset="0"/>
              </a:rPr>
            </a:br>
            <a:br>
              <a:rPr lang="fr-CA" sz="1400" b="0" i="0" dirty="0">
                <a:solidFill>
                  <a:schemeClr val="tx1"/>
                </a:solidFill>
                <a:effectLst/>
                <a:latin typeface="Arial Narrow" panose="020B0606020202030204" pitchFamily="34" charset="0"/>
              </a:rPr>
            </a:br>
            <a:r>
              <a:rPr lang="fr-CA" sz="1400" b="1" i="0" dirty="0">
                <a:solidFill>
                  <a:srgbClr val="FFC000"/>
                </a:solidFill>
                <a:effectLst/>
                <a:latin typeface="Arial Narrow" panose="020B0606020202030204" pitchFamily="34" charset="0"/>
              </a:rPr>
              <a:t>Java est économe</a:t>
            </a:r>
            <a:br>
              <a:rPr lang="fr-CA" sz="1400" b="1" i="0" dirty="0">
                <a:solidFill>
                  <a:schemeClr val="tx1"/>
                </a:solidFill>
                <a:effectLst/>
                <a:latin typeface="Arial Narrow" panose="020B0606020202030204" pitchFamily="34" charset="0"/>
              </a:rPr>
            </a:br>
            <a:r>
              <a:rPr lang="fr-CA" sz="1400" dirty="0">
                <a:latin typeface="Arial Narrow" panose="020B0606020202030204" pitchFamily="34" charset="0"/>
              </a:rPr>
              <a:t>le pseudo code a une taille relativement petite car les bibliothèques de classes requises ne sont liées qu'à l'exécution..</a:t>
            </a:r>
            <a:br>
              <a:rPr lang="fr-CA" sz="1400" b="0" i="0" dirty="0">
                <a:solidFill>
                  <a:schemeClr val="tx1"/>
                </a:solidFill>
                <a:effectLst/>
                <a:latin typeface="Arial Narrow" panose="020B0606020202030204" pitchFamily="34" charset="0"/>
              </a:rPr>
            </a:br>
            <a:br>
              <a:rPr lang="fr-CA" sz="1400" b="0" i="0" dirty="0">
                <a:solidFill>
                  <a:schemeClr val="tx1"/>
                </a:solidFill>
                <a:effectLst/>
                <a:latin typeface="Arial Narrow" panose="020B0606020202030204" pitchFamily="34" charset="0"/>
              </a:rPr>
            </a:br>
            <a:r>
              <a:rPr lang="fr-CA" sz="1400" b="1" i="0" dirty="0">
                <a:solidFill>
                  <a:srgbClr val="FFC000"/>
                </a:solidFill>
                <a:effectLst/>
                <a:latin typeface="Arial Narrow" panose="020B0606020202030204" pitchFamily="34" charset="0"/>
              </a:rPr>
              <a:t>Un langage orienté objet</a:t>
            </a:r>
            <a:br>
              <a:rPr lang="fr-CA" sz="1400" b="1" i="0" dirty="0">
                <a:solidFill>
                  <a:schemeClr val="tx1"/>
                </a:solidFill>
                <a:effectLst/>
                <a:latin typeface="Arial Narrow" panose="020B0606020202030204" pitchFamily="34" charset="0"/>
              </a:rPr>
            </a:br>
            <a:r>
              <a:rPr lang="fr-CA" sz="1400" dirty="0">
                <a:latin typeface="Arial Narrow" panose="020B0606020202030204" pitchFamily="34" charset="0"/>
              </a:rPr>
              <a:t>le caractère orienté objet (« OO ») et familier, fait référence à une méthode de </a:t>
            </a:r>
            <a:r>
              <a:rPr lang="fr-CA" sz="1400" dirty="0">
                <a:latin typeface="Arial Narrow" panose="020B0606020202030204" pitchFamily="34" charset="0"/>
                <a:hlinkClick r:id="rId2">
                  <a:extLst>
                    <a:ext uri="{A12FA001-AC4F-418D-AE19-62706E023703}">
                      <ahyp:hlinkClr xmlns:ahyp="http://schemas.microsoft.com/office/drawing/2018/hyperlinkcolor" val="tx"/>
                    </a:ext>
                  </a:extLst>
                </a:hlinkClick>
              </a:rPr>
              <a:t>programmation</a:t>
            </a:r>
            <a:r>
              <a:rPr lang="fr-CA" sz="1400" dirty="0">
                <a:latin typeface="Arial Narrow" panose="020B0606020202030204" pitchFamily="34" charset="0"/>
              </a:rPr>
              <a:t> et de conception du langage et le fait qu'un programme écrit en Java ressemble assez fort à un programme écrit en C++.</a:t>
            </a:r>
            <a:br>
              <a:rPr lang="fr-CA" sz="1400" b="0" i="0" dirty="0">
                <a:solidFill>
                  <a:schemeClr val="tx1"/>
                </a:solidFill>
                <a:effectLst/>
                <a:latin typeface="AmazonEmber"/>
              </a:rPr>
            </a:br>
            <a:endParaRPr lang="fr-SN" sz="1400" dirty="0"/>
          </a:p>
        </p:txBody>
      </p:sp>
    </p:spTree>
    <p:extLst>
      <p:ext uri="{BB962C8B-B14F-4D97-AF65-F5344CB8AC3E}">
        <p14:creationId xmlns:p14="http://schemas.microsoft.com/office/powerpoint/2010/main" val="1307511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descr="Une image contenant texte, capture d’écran, Police, nombre&#10;&#10;Description générée automatiquement">
            <a:extLst>
              <a:ext uri="{FF2B5EF4-FFF2-40B4-BE49-F238E27FC236}">
                <a16:creationId xmlns:a16="http://schemas.microsoft.com/office/drawing/2014/main" id="{0F69729C-1FD2-3F8A-AC8B-755B42F033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660" y="230746"/>
            <a:ext cx="8319052" cy="6396507"/>
          </a:xfrm>
        </p:spPr>
      </p:pic>
      <p:sp>
        <p:nvSpPr>
          <p:cNvPr id="6" name="ZoneTexte 5">
            <a:extLst>
              <a:ext uri="{FF2B5EF4-FFF2-40B4-BE49-F238E27FC236}">
                <a16:creationId xmlns:a16="http://schemas.microsoft.com/office/drawing/2014/main" id="{A1DAE7A9-04E2-D5D1-B205-F276F4CA67EF}"/>
              </a:ext>
            </a:extLst>
          </p:cNvPr>
          <p:cNvSpPr txBox="1"/>
          <p:nvPr/>
        </p:nvSpPr>
        <p:spPr>
          <a:xfrm>
            <a:off x="9809922" y="1550504"/>
            <a:ext cx="2163418" cy="923330"/>
          </a:xfrm>
          <a:prstGeom prst="rect">
            <a:avLst/>
          </a:prstGeom>
          <a:noFill/>
        </p:spPr>
        <p:txBody>
          <a:bodyPr wrap="square" rtlCol="0">
            <a:spAutoFit/>
          </a:bodyPr>
          <a:lstStyle/>
          <a:p>
            <a:r>
              <a:rPr lang="fr-SN" b="1" dirty="0">
                <a:solidFill>
                  <a:srgbClr val="FFC000"/>
                </a:solidFill>
              </a:rPr>
              <a:t>Caractéristiques</a:t>
            </a:r>
          </a:p>
          <a:p>
            <a:pPr marL="285750" indent="-285750">
              <a:buFont typeface="Wingdings" panose="05000000000000000000" pitchFamily="2" charset="2"/>
              <a:buChar char="q"/>
            </a:pPr>
            <a:r>
              <a:rPr lang="fr-SN" dirty="0"/>
              <a:t>JAVA</a:t>
            </a:r>
          </a:p>
          <a:p>
            <a:pPr marL="285750" indent="-285750">
              <a:buFont typeface="Wingdings" panose="05000000000000000000" pitchFamily="2" charset="2"/>
              <a:buChar char="q"/>
            </a:pPr>
            <a:r>
              <a:rPr lang="fr-SN" dirty="0"/>
              <a:t>PYTHON</a:t>
            </a:r>
          </a:p>
        </p:txBody>
      </p:sp>
    </p:spTree>
    <p:extLst>
      <p:ext uri="{BB962C8B-B14F-4D97-AF65-F5344CB8AC3E}">
        <p14:creationId xmlns:p14="http://schemas.microsoft.com/office/powerpoint/2010/main" val="2310678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108F1268-4F7C-28AE-B98A-2A0B43ED3F6B}"/>
              </a:ext>
            </a:extLst>
          </p:cNvPr>
          <p:cNvSpPr txBox="1"/>
          <p:nvPr/>
        </p:nvSpPr>
        <p:spPr>
          <a:xfrm>
            <a:off x="467139" y="993911"/>
            <a:ext cx="10684565" cy="3970318"/>
          </a:xfrm>
          <a:prstGeom prst="rect">
            <a:avLst/>
          </a:prstGeom>
          <a:noFill/>
        </p:spPr>
        <p:txBody>
          <a:bodyPr wrap="square">
            <a:spAutoFit/>
          </a:bodyPr>
          <a:lstStyle/>
          <a:p>
            <a:pPr marL="742950" lvl="1" indent="-285750" fontAlgn="base">
              <a:buFont typeface="Wingdings" panose="05000000000000000000" pitchFamily="2" charset="2"/>
              <a:buChar char="v"/>
            </a:pPr>
            <a:r>
              <a:rPr lang="fr-CA" sz="1400" b="1" i="0" dirty="0">
                <a:solidFill>
                  <a:srgbClr val="FFC000"/>
                </a:solidFill>
                <a:effectLst/>
                <a:latin typeface="Arial Narrow" panose="020B0606020202030204" pitchFamily="34" charset="0"/>
              </a:rPr>
              <a:t>Avantages de Python</a:t>
            </a:r>
          </a:p>
          <a:p>
            <a:pPr algn="l" fontAlgn="base"/>
            <a:endParaRPr lang="fr-CA" sz="1400" b="1" i="0" dirty="0">
              <a:solidFill>
                <a:srgbClr val="FFC000"/>
              </a:solidFill>
              <a:effectLst/>
              <a:latin typeface="Arial Narrow" panose="020B0606020202030204" pitchFamily="34" charset="0"/>
            </a:endParaRPr>
          </a:p>
          <a:p>
            <a:pPr algn="just" fontAlgn="base"/>
            <a:r>
              <a:rPr lang="fr-CA" sz="1400" b="1" i="0" dirty="0">
                <a:solidFill>
                  <a:srgbClr val="FFC000"/>
                </a:solidFill>
                <a:effectLst/>
                <a:latin typeface="Arial Narrow" panose="020B0606020202030204" pitchFamily="34" charset="0"/>
              </a:rPr>
              <a:t>Simple</a:t>
            </a:r>
            <a:r>
              <a:rPr lang="fr-CA" sz="1400" b="0" i="0" dirty="0">
                <a:solidFill>
                  <a:srgbClr val="FFC000"/>
                </a:solidFill>
                <a:effectLst/>
                <a:latin typeface="Arial Narrow" panose="020B0606020202030204" pitchFamily="34" charset="0"/>
              </a:rPr>
              <a:t> </a:t>
            </a:r>
          </a:p>
          <a:p>
            <a:pPr algn="just" fontAlgn="base"/>
            <a:r>
              <a:rPr lang="fr-CA" sz="1400" b="0" i="0" dirty="0">
                <a:effectLst/>
                <a:latin typeface="Arial Narrow" panose="020B0606020202030204" pitchFamily="34" charset="0"/>
              </a:rPr>
              <a:t>Python est relativement simple à apprendre, et simple à utiliser. Au niveau de l'utilisation, la simplicité s'explique par le fait que Python est un langage interprété, qui offre des avantages en matière de débogage et de portabilité. L'interpréteur en effet lit le code ligne après ligne, ce qui permet de détecter immédiatement les erreurs de syntaxe. L'interpréteur en outre traduit le code pour l'exécuter dans son environnement de destination : multiplateformes, le code n'a pas besoin d'être adapté pour chaque plateforme. Dans ces conditions, Python facilite le développement et le prototypage rapides, servant ainsi les enjeux de productivité des programmeurs.</a:t>
            </a:r>
          </a:p>
          <a:p>
            <a:pPr algn="just" fontAlgn="base"/>
            <a:endParaRPr lang="fr-CA" sz="1400" b="0" i="0" dirty="0">
              <a:effectLst/>
              <a:latin typeface="Arial Narrow" panose="020B0606020202030204" pitchFamily="34" charset="0"/>
            </a:endParaRPr>
          </a:p>
          <a:p>
            <a:pPr algn="just" fontAlgn="base"/>
            <a:r>
              <a:rPr lang="fr-CA" sz="1400" b="1" i="0" dirty="0">
                <a:solidFill>
                  <a:srgbClr val="FFC000"/>
                </a:solidFill>
                <a:effectLst/>
                <a:latin typeface="Arial Narrow" panose="020B0606020202030204" pitchFamily="34" charset="0"/>
              </a:rPr>
              <a:t>Open-source </a:t>
            </a:r>
          </a:p>
          <a:p>
            <a:pPr algn="just" fontAlgn="base"/>
            <a:r>
              <a:rPr lang="fr-CA" sz="1400" b="0" i="0" dirty="0">
                <a:effectLst/>
                <a:latin typeface="Arial Narrow" panose="020B0606020202030204" pitchFamily="34" charset="0"/>
              </a:rPr>
              <a:t>Python est sous licence libre, et gratuit. Au-delà de l'atout de la gratuité, il offre l'avantage de l'évolutivité. Chaque utilisateur peut en effet modifier librement le langage, pour contribuer à l'améliorer en continu.</a:t>
            </a:r>
          </a:p>
          <a:p>
            <a:pPr algn="just" fontAlgn="base"/>
            <a:endParaRPr lang="fr-CA" sz="1400" b="0" i="0" dirty="0">
              <a:effectLst/>
              <a:latin typeface="Arial Narrow" panose="020B0606020202030204" pitchFamily="34" charset="0"/>
            </a:endParaRPr>
          </a:p>
          <a:p>
            <a:pPr algn="just" fontAlgn="base"/>
            <a:r>
              <a:rPr lang="fr-CA" sz="1400" b="1" i="0" dirty="0">
                <a:solidFill>
                  <a:srgbClr val="FFC000"/>
                </a:solidFill>
                <a:effectLst/>
                <a:latin typeface="Arial Narrow" panose="020B0606020202030204" pitchFamily="34" charset="0"/>
              </a:rPr>
              <a:t>Populaire</a:t>
            </a:r>
          </a:p>
          <a:p>
            <a:pPr algn="just" fontAlgn="base"/>
            <a:r>
              <a:rPr lang="fr-CA" sz="1400" dirty="0">
                <a:latin typeface="Arial Narrow" panose="020B0606020202030204" pitchFamily="34" charset="0"/>
              </a:rPr>
              <a:t>G</a:t>
            </a:r>
            <a:r>
              <a:rPr lang="fr-CA" sz="1400" b="0" i="0" dirty="0">
                <a:effectLst/>
                <a:latin typeface="Arial Narrow" panose="020B0606020202030204" pitchFamily="34" charset="0"/>
              </a:rPr>
              <a:t>râce à sa popularité, Python réunit une communauté massive. Cette communauté met régulièrement à jour le langage, pour monter en performance. Des bibliothèques et des </a:t>
            </a:r>
            <a:r>
              <a:rPr lang="fr-CA" sz="1400" b="0" i="0" dirty="0" err="1">
                <a:effectLst/>
                <a:latin typeface="Arial Narrow" panose="020B0606020202030204" pitchFamily="34" charset="0"/>
              </a:rPr>
              <a:t>frameworks</a:t>
            </a:r>
            <a:r>
              <a:rPr lang="fr-CA" sz="1400" b="0" i="0" dirty="0">
                <a:effectLst/>
                <a:latin typeface="Arial Narrow" panose="020B0606020202030204" pitchFamily="34" charset="0"/>
              </a:rPr>
              <a:t> puissants sont en outre créés régulièrement, pour aider les utilisateurs à exploiter le potentiel de Python. La popularité du langage et sa polyvalence font de Python une compétence très recherchée par les entreprises innovantes.</a:t>
            </a:r>
          </a:p>
          <a:p>
            <a:pPr algn="l" fontAlgn="base"/>
            <a:r>
              <a:rPr lang="fr-CA" sz="1400" b="0" i="0" dirty="0">
                <a:effectLst/>
                <a:latin typeface="Arial Narrow" panose="020B0606020202030204" pitchFamily="34" charset="0"/>
              </a:rPr>
              <a:t> </a:t>
            </a:r>
          </a:p>
        </p:txBody>
      </p:sp>
      <p:sp>
        <p:nvSpPr>
          <p:cNvPr id="10" name="ZoneTexte 9">
            <a:extLst>
              <a:ext uri="{FF2B5EF4-FFF2-40B4-BE49-F238E27FC236}">
                <a16:creationId xmlns:a16="http://schemas.microsoft.com/office/drawing/2014/main" id="{51DFDAB0-2804-06E3-2AFE-6AF97C689F8C}"/>
              </a:ext>
            </a:extLst>
          </p:cNvPr>
          <p:cNvSpPr txBox="1"/>
          <p:nvPr/>
        </p:nvSpPr>
        <p:spPr>
          <a:xfrm>
            <a:off x="606287" y="397562"/>
            <a:ext cx="10684565" cy="523220"/>
          </a:xfrm>
          <a:prstGeom prst="rect">
            <a:avLst/>
          </a:prstGeom>
          <a:noFill/>
        </p:spPr>
        <p:txBody>
          <a:bodyPr wrap="square">
            <a:spAutoFit/>
          </a:bodyPr>
          <a:lstStyle/>
          <a:p>
            <a:pPr algn="l" fontAlgn="base"/>
            <a:r>
              <a:rPr lang="fr-CA" sz="1400" b="1" i="0" dirty="0">
                <a:solidFill>
                  <a:srgbClr val="FFC000"/>
                </a:solidFill>
                <a:effectLst/>
                <a:latin typeface="Arial Narrow" panose="020B0606020202030204" pitchFamily="34" charset="0"/>
              </a:rPr>
              <a:t>II. 	</a:t>
            </a:r>
            <a:r>
              <a:rPr lang="fr-CA" sz="1400" b="1" i="0" u="sng" dirty="0">
                <a:solidFill>
                  <a:srgbClr val="FFC000"/>
                </a:solidFill>
                <a:effectLst/>
                <a:latin typeface="Arial Narrow" panose="020B0606020202030204" pitchFamily="34" charset="0"/>
              </a:rPr>
              <a:t>AVANTAGES DES LANGAGES PYTHON ET JAVA</a:t>
            </a:r>
          </a:p>
          <a:p>
            <a:pPr algn="l" fontAlgn="base"/>
            <a:endParaRPr lang="fr-CA" sz="1400" b="1" i="0" u="sng" dirty="0">
              <a:solidFill>
                <a:srgbClr val="FFC000"/>
              </a:solidFill>
              <a:effectLst/>
              <a:latin typeface="Arial Narrow" panose="020B0606020202030204" pitchFamily="34" charset="0"/>
            </a:endParaRPr>
          </a:p>
        </p:txBody>
      </p:sp>
    </p:spTree>
    <p:extLst>
      <p:ext uri="{BB962C8B-B14F-4D97-AF65-F5344CB8AC3E}">
        <p14:creationId xmlns:p14="http://schemas.microsoft.com/office/powerpoint/2010/main" val="2265573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B8922D5D-489E-7D63-7B16-9A4A1058D5E7}"/>
              </a:ext>
            </a:extLst>
          </p:cNvPr>
          <p:cNvSpPr txBox="1"/>
          <p:nvPr/>
        </p:nvSpPr>
        <p:spPr>
          <a:xfrm>
            <a:off x="685799" y="657140"/>
            <a:ext cx="10992679" cy="4185761"/>
          </a:xfrm>
          <a:prstGeom prst="rect">
            <a:avLst/>
          </a:prstGeom>
          <a:noFill/>
        </p:spPr>
        <p:txBody>
          <a:bodyPr wrap="square">
            <a:spAutoFit/>
          </a:bodyPr>
          <a:lstStyle/>
          <a:p>
            <a:pPr marL="742950" lvl="1" indent="-285750">
              <a:buFont typeface="Wingdings" panose="05000000000000000000" pitchFamily="2" charset="2"/>
              <a:buChar char="v"/>
            </a:pPr>
            <a:r>
              <a:rPr lang="fr-CA" sz="1400" b="1" i="0" dirty="0">
                <a:solidFill>
                  <a:srgbClr val="FFC000"/>
                </a:solidFill>
                <a:effectLst/>
                <a:latin typeface="Arial Narrow" panose="020B0606020202030204" pitchFamily="34" charset="0"/>
              </a:rPr>
              <a:t>Avantages de Java</a:t>
            </a:r>
          </a:p>
          <a:p>
            <a:pPr algn="l"/>
            <a:endParaRPr lang="fr-CA" sz="1400" b="0" i="0" dirty="0">
              <a:effectLst/>
              <a:latin typeface="Arial Narrow" panose="020B0606020202030204" pitchFamily="34" charset="0"/>
            </a:endParaRPr>
          </a:p>
          <a:p>
            <a:pPr algn="l"/>
            <a:r>
              <a:rPr lang="fr-CA" sz="1400" b="1" i="0" dirty="0">
                <a:solidFill>
                  <a:srgbClr val="FFC000"/>
                </a:solidFill>
                <a:effectLst/>
                <a:latin typeface="Arial Narrow" panose="020B0606020202030204" pitchFamily="34" charset="0"/>
              </a:rPr>
              <a:t>Portabilité</a:t>
            </a:r>
          </a:p>
          <a:p>
            <a:pPr algn="l"/>
            <a:r>
              <a:rPr lang="fr-CA" sz="1400" b="0" i="0" dirty="0">
                <a:effectLst/>
                <a:latin typeface="Arial Narrow" panose="020B0606020202030204" pitchFamily="34" charset="0"/>
              </a:rPr>
              <a:t>Java est indépendant de la plateforme, ce qui lui confère une grande portabilité. Ainsi, vous pourrez l’utiliser sans problème sur d’autres systèmes ou le transmettre à d’autres membres de l’équipe quelle que soit la plateforme sur laquelle vous écrirez du code Java. Cette indépendance se traduit par des flux de travail nettement plus efficaces.</a:t>
            </a:r>
          </a:p>
          <a:p>
            <a:pPr algn="l"/>
            <a:endParaRPr lang="fr-CA" sz="1400" b="0" i="0" dirty="0">
              <a:effectLst/>
              <a:latin typeface="Arial Narrow" panose="020B0606020202030204" pitchFamily="34" charset="0"/>
            </a:endParaRPr>
          </a:p>
          <a:p>
            <a:pPr algn="l"/>
            <a:r>
              <a:rPr lang="fr-CA" sz="1400" b="1" i="0" dirty="0">
                <a:solidFill>
                  <a:srgbClr val="FFC000"/>
                </a:solidFill>
                <a:effectLst/>
                <a:latin typeface="Arial Narrow" panose="020B0606020202030204" pitchFamily="34" charset="0"/>
              </a:rPr>
              <a:t>Bibliothèques</a:t>
            </a:r>
          </a:p>
          <a:p>
            <a:pPr algn="l"/>
            <a:r>
              <a:rPr lang="fr-CA" sz="1400" b="0" i="0" dirty="0">
                <a:effectLst/>
                <a:latin typeface="Arial Narrow" panose="020B0606020202030204" pitchFamily="34" charset="0"/>
              </a:rPr>
              <a:t>Il existe de nombreuses fonctions et bibliothèques pour Java, ce qui permet souvent de recourir à des solutions existantes lors du travail sur un projet. Comme celles-ci ont déjà été testées et éprouvées, leur utilisation simplifie considérablement le travail.</a:t>
            </a:r>
          </a:p>
          <a:p>
            <a:pPr algn="l"/>
            <a:endParaRPr lang="fr-CA" sz="1400" b="0" i="0" dirty="0">
              <a:effectLst/>
              <a:latin typeface="Arial Narrow" panose="020B0606020202030204" pitchFamily="34" charset="0"/>
            </a:endParaRPr>
          </a:p>
          <a:p>
            <a:pPr algn="l"/>
            <a:r>
              <a:rPr lang="fr-CA" sz="1400" b="1" i="0" dirty="0">
                <a:solidFill>
                  <a:srgbClr val="FFC000"/>
                </a:solidFill>
                <a:effectLst/>
                <a:latin typeface="Arial Narrow" panose="020B0606020202030204" pitchFamily="34" charset="0"/>
              </a:rPr>
              <a:t>Sécurité</a:t>
            </a:r>
            <a:r>
              <a:rPr lang="fr-CA" sz="1400" b="0" i="0" dirty="0">
                <a:effectLst/>
                <a:latin typeface="Arial Narrow" panose="020B0606020202030204" pitchFamily="34" charset="0"/>
              </a:rPr>
              <a:t> </a:t>
            </a:r>
          </a:p>
          <a:p>
            <a:pPr algn="l"/>
            <a:r>
              <a:rPr lang="fr-CA" sz="1400" b="0" i="0" dirty="0">
                <a:effectLst/>
                <a:latin typeface="Arial Narrow" panose="020B0606020202030204" pitchFamily="34" charset="0"/>
              </a:rPr>
              <a:t>Java met la sécurité au premier plan. Ses différents niveaux de sécurité sont librement configurables et n’ont aucun effet négatif sur la performance globale. Le code non sécurisé peut d’abord être testé et vérifié dans un environnement cloisonné, excluant tout dommage à des fichiers individuels ou à l’ensemble du système hôte. La stabilité est aussi l’un de ses atouts majeurs.</a:t>
            </a:r>
          </a:p>
          <a:p>
            <a:pPr algn="l"/>
            <a:endParaRPr lang="fr-CA" sz="1400" b="0" i="0" dirty="0">
              <a:effectLst/>
              <a:latin typeface="Arial Narrow" panose="020B0606020202030204" pitchFamily="34" charset="0"/>
            </a:endParaRPr>
          </a:p>
          <a:p>
            <a:pPr algn="l"/>
            <a:r>
              <a:rPr lang="fr-CA" sz="1400" b="1" i="0" dirty="0">
                <a:solidFill>
                  <a:srgbClr val="FFC000"/>
                </a:solidFill>
                <a:effectLst/>
                <a:latin typeface="Arial Narrow" panose="020B0606020202030204" pitchFamily="34" charset="0"/>
              </a:rPr>
              <a:t>Communauté</a:t>
            </a:r>
            <a:endParaRPr lang="fr-CA" sz="1400" b="0" i="0" dirty="0">
              <a:solidFill>
                <a:srgbClr val="FFC000"/>
              </a:solidFill>
              <a:effectLst/>
              <a:latin typeface="Arial Narrow" panose="020B0606020202030204" pitchFamily="34" charset="0"/>
            </a:endParaRPr>
          </a:p>
          <a:p>
            <a:pPr algn="l"/>
            <a:r>
              <a:rPr lang="fr-CA" sz="1400" b="0" i="0" dirty="0">
                <a:effectLst/>
                <a:latin typeface="Arial Narrow" panose="020B0606020202030204" pitchFamily="34" charset="0"/>
              </a:rPr>
              <a:t>Java dispose aussi d’une grande communauté d’adeptes enthousiastes prêts à mettre à disposition de la documentation et à aider lorsqu’on se retrouve coincé. De plus, les bugs et autres problèmes sont rapidement identifiés et corrigés.</a:t>
            </a:r>
          </a:p>
        </p:txBody>
      </p:sp>
    </p:spTree>
    <p:extLst>
      <p:ext uri="{BB962C8B-B14F-4D97-AF65-F5344CB8AC3E}">
        <p14:creationId xmlns:p14="http://schemas.microsoft.com/office/powerpoint/2010/main" val="1214762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56531411-DA7D-5BD9-A7C6-A77CBEFBEF63}"/>
              </a:ext>
            </a:extLst>
          </p:cNvPr>
          <p:cNvSpPr txBox="1"/>
          <p:nvPr/>
        </p:nvSpPr>
        <p:spPr>
          <a:xfrm>
            <a:off x="268357" y="922255"/>
            <a:ext cx="11131826" cy="4401205"/>
          </a:xfrm>
          <a:prstGeom prst="rect">
            <a:avLst/>
          </a:prstGeom>
          <a:noFill/>
        </p:spPr>
        <p:txBody>
          <a:bodyPr wrap="square">
            <a:spAutoFit/>
          </a:bodyPr>
          <a:lstStyle/>
          <a:p>
            <a:pPr marL="285750" indent="-285750" algn="just" fontAlgn="base">
              <a:buFont typeface="Wingdings" panose="05000000000000000000" pitchFamily="2" charset="2"/>
              <a:buChar char="v"/>
            </a:pPr>
            <a:r>
              <a:rPr lang="fr-CA" sz="1400" b="1" dirty="0">
                <a:solidFill>
                  <a:srgbClr val="FFC000"/>
                </a:solidFill>
                <a:latin typeface="Arial Narrow" panose="020B0606020202030204" pitchFamily="34" charset="0"/>
              </a:rPr>
              <a:t>U</a:t>
            </a:r>
            <a:r>
              <a:rPr lang="fr-CA" sz="1400" b="1" i="0" dirty="0">
                <a:solidFill>
                  <a:srgbClr val="FFC000"/>
                </a:solidFill>
                <a:effectLst/>
                <a:latin typeface="Arial Narrow" panose="020B0606020202030204" pitchFamily="34" charset="0"/>
              </a:rPr>
              <a:t>tilité de Python </a:t>
            </a:r>
          </a:p>
          <a:p>
            <a:pPr algn="just" fontAlgn="base"/>
            <a:endParaRPr lang="fr-CA" sz="1400" b="1" i="0" dirty="0">
              <a:solidFill>
                <a:srgbClr val="FFC000"/>
              </a:solidFill>
              <a:effectLst/>
              <a:latin typeface="Arial Narrow" panose="020B0606020202030204" pitchFamily="34" charset="0"/>
            </a:endParaRPr>
          </a:p>
          <a:p>
            <a:pPr algn="just" fontAlgn="base"/>
            <a:r>
              <a:rPr lang="fr-CA" sz="1400" b="0" i="0" dirty="0">
                <a:effectLst/>
                <a:latin typeface="Arial Narrow" panose="020B0606020202030204" pitchFamily="34" charset="0"/>
              </a:rPr>
              <a:t>Python permet d'écrire des scripts, c'est-à-dire des instructions pour des programmes informatiques. Ces instructions, une fois interprétées, sont exécutées par une machine de type ordinateur. Python est utile pour automatiser des tâches. Les programmeurs s'en servent en développement backend d'applications web et en développement logiciel.</a:t>
            </a:r>
          </a:p>
          <a:p>
            <a:pPr algn="just" fontAlgn="base"/>
            <a:r>
              <a:rPr lang="fr-CA" sz="1400" b="0" i="0" dirty="0">
                <a:effectLst/>
                <a:latin typeface="Arial Narrow" panose="020B0606020202030204" pitchFamily="34" charset="0"/>
              </a:rPr>
              <a:t>Python est utilisé par exemple pour :</a:t>
            </a:r>
          </a:p>
          <a:p>
            <a:pPr algn="just" fontAlgn="base"/>
            <a:endParaRPr lang="fr-CA" sz="1400" b="0" i="0" dirty="0">
              <a:effectLst/>
              <a:latin typeface="Arial Narrow" panose="020B0606020202030204" pitchFamily="34" charset="0"/>
            </a:endParaRPr>
          </a:p>
          <a:p>
            <a:pPr marL="285750" indent="-285750" algn="just" fontAlgn="base">
              <a:buFont typeface="Wingdings" panose="05000000000000000000" pitchFamily="2" charset="2"/>
              <a:buChar char="q"/>
            </a:pPr>
            <a:r>
              <a:rPr lang="fr-CA" sz="1400" b="0" i="0" dirty="0">
                <a:solidFill>
                  <a:srgbClr val="FFC000"/>
                </a:solidFill>
                <a:effectLst/>
                <a:latin typeface="Arial Narrow" panose="020B0606020202030204" pitchFamily="34" charset="0"/>
              </a:rPr>
              <a:t>Faire du web </a:t>
            </a:r>
            <a:r>
              <a:rPr lang="fr-CA" sz="1400" b="0" i="0" dirty="0" err="1">
                <a:solidFill>
                  <a:srgbClr val="FFC000"/>
                </a:solidFill>
                <a:effectLst/>
                <a:latin typeface="Arial Narrow" panose="020B0606020202030204" pitchFamily="34" charset="0"/>
              </a:rPr>
              <a:t>scraping</a:t>
            </a:r>
            <a:r>
              <a:rPr lang="fr-CA" sz="1400" b="0" i="0" dirty="0">
                <a:solidFill>
                  <a:srgbClr val="FFC000"/>
                </a:solidFill>
                <a:effectLst/>
                <a:latin typeface="Arial Narrow" panose="020B0606020202030204" pitchFamily="34" charset="0"/>
              </a:rPr>
              <a:t>.</a:t>
            </a:r>
          </a:p>
          <a:p>
            <a:pPr algn="just" fontAlgn="base"/>
            <a:endParaRPr lang="fr-CA" sz="1400" b="0" i="0" dirty="0">
              <a:solidFill>
                <a:srgbClr val="FFC000"/>
              </a:solidFill>
              <a:effectLst/>
              <a:latin typeface="Arial Narrow" panose="020B0606020202030204" pitchFamily="34" charset="0"/>
            </a:endParaRPr>
          </a:p>
          <a:p>
            <a:pPr marL="285750" indent="-285750" algn="just" fontAlgn="base">
              <a:buFont typeface="Wingdings" panose="05000000000000000000" pitchFamily="2" charset="2"/>
              <a:buChar char="q"/>
            </a:pPr>
            <a:r>
              <a:rPr lang="fr-CA" sz="1400" b="0" i="0" dirty="0">
                <a:solidFill>
                  <a:srgbClr val="FFC000"/>
                </a:solidFill>
                <a:effectLst/>
                <a:latin typeface="Arial Narrow" panose="020B0606020202030204" pitchFamily="34" charset="0"/>
              </a:rPr>
              <a:t>Automatiser des opérations sur un système de fichiers.</a:t>
            </a:r>
          </a:p>
          <a:p>
            <a:pPr algn="just" fontAlgn="base"/>
            <a:endParaRPr lang="fr-CA" sz="1400" b="0" i="0" dirty="0">
              <a:solidFill>
                <a:srgbClr val="FFC000"/>
              </a:solidFill>
              <a:effectLst/>
              <a:latin typeface="Arial Narrow" panose="020B0606020202030204" pitchFamily="34" charset="0"/>
            </a:endParaRPr>
          </a:p>
          <a:p>
            <a:pPr marL="285750" indent="-285750" algn="just" fontAlgn="base">
              <a:buFont typeface="Wingdings" panose="05000000000000000000" pitchFamily="2" charset="2"/>
              <a:buChar char="q"/>
            </a:pPr>
            <a:r>
              <a:rPr lang="fr-CA" sz="1400" b="0" i="0" dirty="0">
                <a:solidFill>
                  <a:srgbClr val="FFC000"/>
                </a:solidFill>
                <a:effectLst/>
                <a:latin typeface="Arial Narrow" panose="020B0606020202030204" pitchFamily="34" charset="0"/>
              </a:rPr>
              <a:t>Créer des jeux.</a:t>
            </a:r>
          </a:p>
          <a:p>
            <a:pPr algn="just" fontAlgn="base"/>
            <a:endParaRPr lang="fr-CA" sz="1400" b="0" i="0" dirty="0">
              <a:solidFill>
                <a:srgbClr val="FFC000"/>
              </a:solidFill>
              <a:effectLst/>
              <a:latin typeface="Arial Narrow" panose="020B0606020202030204" pitchFamily="34" charset="0"/>
            </a:endParaRPr>
          </a:p>
          <a:p>
            <a:pPr marL="285750" indent="-285750" algn="just" fontAlgn="base">
              <a:buFont typeface="Wingdings" panose="05000000000000000000" pitchFamily="2" charset="2"/>
              <a:buChar char="q"/>
            </a:pPr>
            <a:r>
              <a:rPr lang="fr-CA" sz="1400" b="0" i="0" dirty="0">
                <a:solidFill>
                  <a:srgbClr val="FFC000"/>
                </a:solidFill>
                <a:effectLst/>
                <a:latin typeface="Arial Narrow" panose="020B0606020202030204" pitchFamily="34" charset="0"/>
              </a:rPr>
              <a:t>Analyser les données d'un tableur.</a:t>
            </a:r>
          </a:p>
          <a:p>
            <a:pPr algn="just" fontAlgn="base"/>
            <a:endParaRPr lang="fr-CA" sz="1400" b="0" i="0" dirty="0">
              <a:solidFill>
                <a:srgbClr val="FFC000"/>
              </a:solidFill>
              <a:effectLst/>
              <a:latin typeface="Arial Narrow" panose="020B0606020202030204" pitchFamily="34" charset="0"/>
            </a:endParaRPr>
          </a:p>
          <a:p>
            <a:pPr marL="285750" indent="-285750" algn="just" fontAlgn="base">
              <a:buFont typeface="Wingdings" panose="05000000000000000000" pitchFamily="2" charset="2"/>
              <a:buChar char="q"/>
            </a:pPr>
            <a:r>
              <a:rPr lang="fr-CA" sz="1400" b="0" i="0" dirty="0">
                <a:solidFill>
                  <a:srgbClr val="FFC000"/>
                </a:solidFill>
                <a:effectLst/>
                <a:latin typeface="Arial Narrow" panose="020B0606020202030204" pitchFamily="34" charset="0"/>
              </a:rPr>
              <a:t>Optimiser le référencement naturel d'un site web. Illustration : </a:t>
            </a:r>
            <a:r>
              <a:rPr lang="fr-CA" sz="1400" b="0" i="0" u="sng" dirty="0">
                <a:solidFill>
                  <a:srgbClr val="FFC000"/>
                </a:solidFill>
                <a:effectLst/>
                <a:latin typeface="Arial Narrow" panose="020B0606020202030204" pitchFamily="34" charset="0"/>
              </a:rPr>
              <a:t>utiliser Python en SEO</a:t>
            </a:r>
            <a:r>
              <a:rPr lang="fr-CA" sz="1400" b="0" i="0" dirty="0">
                <a:solidFill>
                  <a:srgbClr val="FFC000"/>
                </a:solidFill>
                <a:effectLst/>
                <a:latin typeface="Arial Narrow" panose="020B0606020202030204" pitchFamily="34" charset="0"/>
              </a:rPr>
              <a:t> permet de coder des scripts pour rédiger automatiquement un volume massif de balises </a:t>
            </a:r>
            <a:r>
              <a:rPr lang="fr-CA" sz="1400" b="0" i="0" dirty="0" err="1">
                <a:solidFill>
                  <a:srgbClr val="FFC000"/>
                </a:solidFill>
                <a:effectLst/>
                <a:latin typeface="Arial Narrow" panose="020B0606020202030204" pitchFamily="34" charset="0"/>
              </a:rPr>
              <a:t>meta</a:t>
            </a:r>
            <a:r>
              <a:rPr lang="fr-CA" sz="1400" b="0" i="0" dirty="0">
                <a:solidFill>
                  <a:srgbClr val="FFC000"/>
                </a:solidFill>
                <a:effectLst/>
                <a:latin typeface="Arial Narrow" panose="020B0606020202030204" pitchFamily="34" charset="0"/>
              </a:rPr>
              <a:t>.</a:t>
            </a:r>
          </a:p>
          <a:p>
            <a:pPr algn="just" fontAlgn="base"/>
            <a:endParaRPr lang="fr-CA" sz="1400" b="0" i="0" dirty="0">
              <a:solidFill>
                <a:srgbClr val="FFC000"/>
              </a:solidFill>
              <a:effectLst/>
              <a:latin typeface="Arial Narrow" panose="020B0606020202030204" pitchFamily="34" charset="0"/>
            </a:endParaRPr>
          </a:p>
          <a:p>
            <a:pPr marL="285750" indent="-285750" algn="just" fontAlgn="base">
              <a:buFont typeface="Wingdings" panose="05000000000000000000" pitchFamily="2" charset="2"/>
              <a:buChar char="q"/>
            </a:pPr>
            <a:r>
              <a:rPr lang="fr-CA" sz="1400" b="0" i="0" dirty="0">
                <a:solidFill>
                  <a:srgbClr val="FFC000"/>
                </a:solidFill>
                <a:effectLst/>
                <a:latin typeface="Arial Narrow" panose="020B0606020202030204" pitchFamily="34" charset="0"/>
              </a:rPr>
              <a:t>En tant que langage multiparadigme, Python autorise plusieurs approches : programmation orientée objet (POO), programmation procédurale ou fonctionnelle. Grâce aux </a:t>
            </a:r>
            <a:r>
              <a:rPr lang="fr-CA" sz="1400" b="0" i="0" dirty="0" err="1">
                <a:solidFill>
                  <a:srgbClr val="FFC000"/>
                </a:solidFill>
                <a:effectLst/>
                <a:latin typeface="Arial Narrow" panose="020B0606020202030204" pitchFamily="34" charset="0"/>
              </a:rPr>
              <a:t>frameworks</a:t>
            </a:r>
            <a:r>
              <a:rPr lang="fr-CA" sz="1400" b="0" i="0" dirty="0">
                <a:solidFill>
                  <a:srgbClr val="FFC000"/>
                </a:solidFill>
                <a:effectLst/>
                <a:latin typeface="Arial Narrow" panose="020B0606020202030204" pitchFamily="34" charset="0"/>
              </a:rPr>
              <a:t> Python, il est possible de développer des applications multiplateformes, exécutables dans divers environnements.</a:t>
            </a:r>
          </a:p>
        </p:txBody>
      </p:sp>
      <p:sp>
        <p:nvSpPr>
          <p:cNvPr id="8" name="ZoneTexte 7">
            <a:extLst>
              <a:ext uri="{FF2B5EF4-FFF2-40B4-BE49-F238E27FC236}">
                <a16:creationId xmlns:a16="http://schemas.microsoft.com/office/drawing/2014/main" id="{4BC49D10-2A8B-9AEA-D31B-881D8771BD98}"/>
              </a:ext>
            </a:extLst>
          </p:cNvPr>
          <p:cNvSpPr txBox="1"/>
          <p:nvPr/>
        </p:nvSpPr>
        <p:spPr>
          <a:xfrm>
            <a:off x="397565" y="266272"/>
            <a:ext cx="10933043" cy="307777"/>
          </a:xfrm>
          <a:prstGeom prst="rect">
            <a:avLst/>
          </a:prstGeom>
          <a:noFill/>
        </p:spPr>
        <p:txBody>
          <a:bodyPr wrap="square">
            <a:spAutoFit/>
          </a:bodyPr>
          <a:lstStyle/>
          <a:p>
            <a:pPr algn="l" fontAlgn="base"/>
            <a:r>
              <a:rPr lang="fr-CA" sz="1400" b="1" i="0" dirty="0">
                <a:solidFill>
                  <a:srgbClr val="FFC000"/>
                </a:solidFill>
                <a:effectLst/>
                <a:latin typeface="Arial Narrow" panose="020B0606020202030204" pitchFamily="34" charset="0"/>
              </a:rPr>
              <a:t>III</a:t>
            </a:r>
            <a:r>
              <a:rPr lang="fr-CA" sz="1400" b="1" dirty="0">
                <a:solidFill>
                  <a:srgbClr val="FFC000"/>
                </a:solidFill>
                <a:latin typeface="Arial Narrow" panose="020B0606020202030204" pitchFamily="34" charset="0"/>
              </a:rPr>
              <a:t>.	</a:t>
            </a:r>
            <a:r>
              <a:rPr lang="fr-CA" sz="1400" b="1" u="sng" dirty="0">
                <a:solidFill>
                  <a:srgbClr val="FFC000"/>
                </a:solidFill>
                <a:latin typeface="Arial Narrow" panose="020B0606020202030204" pitchFamily="34" charset="0"/>
              </a:rPr>
              <a:t>UTILITE DE PYTHON ET DE JAVA</a:t>
            </a:r>
            <a:endParaRPr lang="fr-CA" sz="1400" b="1" i="0" u="sng" dirty="0">
              <a:solidFill>
                <a:srgbClr val="FFC000"/>
              </a:solidFill>
              <a:effectLst/>
              <a:latin typeface="Arial Narrow" panose="020B0606020202030204" pitchFamily="34" charset="0"/>
            </a:endParaRPr>
          </a:p>
        </p:txBody>
      </p:sp>
    </p:spTree>
    <p:extLst>
      <p:ext uri="{BB962C8B-B14F-4D97-AF65-F5344CB8AC3E}">
        <p14:creationId xmlns:p14="http://schemas.microsoft.com/office/powerpoint/2010/main" val="56149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B109C265-9941-E33D-BB81-C8C6774F3E45}"/>
              </a:ext>
            </a:extLst>
          </p:cNvPr>
          <p:cNvSpPr txBox="1"/>
          <p:nvPr/>
        </p:nvSpPr>
        <p:spPr>
          <a:xfrm>
            <a:off x="218662" y="228602"/>
            <a:ext cx="11579086" cy="5232202"/>
          </a:xfrm>
          <a:prstGeom prst="rect">
            <a:avLst/>
          </a:prstGeom>
          <a:noFill/>
        </p:spPr>
        <p:txBody>
          <a:bodyPr wrap="square">
            <a:spAutoFit/>
          </a:bodyPr>
          <a:lstStyle/>
          <a:p>
            <a:pPr marL="285750" indent="-285750">
              <a:spcBef>
                <a:spcPts val="1125"/>
              </a:spcBef>
              <a:spcAft>
                <a:spcPts val="1125"/>
              </a:spcAft>
              <a:buFont typeface="Wingdings" panose="05000000000000000000" pitchFamily="2" charset="2"/>
              <a:buChar char="v"/>
            </a:pPr>
            <a:r>
              <a:rPr lang="fr-CA" sz="1400" b="1" dirty="0">
                <a:solidFill>
                  <a:srgbClr val="FFC000"/>
                </a:solidFill>
                <a:latin typeface="Arial Narrow" panose="020B0606020202030204" pitchFamily="34" charset="0"/>
              </a:rPr>
              <a:t>U</a:t>
            </a:r>
            <a:r>
              <a:rPr lang="fr-CA" sz="1400" b="1" i="0" dirty="0">
                <a:solidFill>
                  <a:srgbClr val="FFC000"/>
                </a:solidFill>
                <a:effectLst/>
                <a:latin typeface="Arial Narrow" panose="020B0606020202030204" pitchFamily="34" charset="0"/>
              </a:rPr>
              <a:t>tilité de Python </a:t>
            </a:r>
            <a:endParaRPr lang="fr-CA" sz="1400" b="0" i="0" dirty="0">
              <a:effectLst/>
              <a:latin typeface="AmazonEmber"/>
            </a:endParaRPr>
          </a:p>
          <a:p>
            <a:pPr algn="l">
              <a:spcBef>
                <a:spcPts val="1125"/>
              </a:spcBef>
              <a:spcAft>
                <a:spcPts val="1125"/>
              </a:spcAft>
            </a:pPr>
            <a:r>
              <a:rPr lang="fr-CA" sz="1400" b="0" i="0" dirty="0">
                <a:effectLst/>
                <a:latin typeface="Arial Narrow" panose="020B0606020202030204" pitchFamily="34" charset="0"/>
              </a:rPr>
              <a:t>Étant donné que Java est un langage libre et polyvalent, il permet de construire des logiciels localisés et distribués. Parmi les utilisations courantes de Java, citons :</a:t>
            </a:r>
          </a:p>
          <a:p>
            <a:pPr marL="285750" indent="-285750" algn="l">
              <a:buFont typeface="Wingdings" panose="05000000000000000000" pitchFamily="2" charset="2"/>
              <a:buChar char="q"/>
            </a:pPr>
            <a:r>
              <a:rPr lang="fr-CA" sz="1400" b="1" i="0" dirty="0">
                <a:solidFill>
                  <a:srgbClr val="FFC000"/>
                </a:solidFill>
                <a:effectLst/>
                <a:latin typeface="Arial Narrow" panose="020B0606020202030204" pitchFamily="34" charset="0"/>
              </a:rPr>
              <a:t>   Développement de jeux</a:t>
            </a:r>
          </a:p>
          <a:p>
            <a:pPr algn="l">
              <a:spcBef>
                <a:spcPts val="1125"/>
              </a:spcBef>
              <a:spcAft>
                <a:spcPts val="1125"/>
              </a:spcAft>
            </a:pPr>
            <a:r>
              <a:rPr lang="fr-CA" sz="1400" dirty="0">
                <a:latin typeface="Arial Narrow" panose="020B0606020202030204" pitchFamily="34" charset="0"/>
              </a:rPr>
              <a:t>De</a:t>
            </a:r>
            <a:r>
              <a:rPr lang="fr-CA" sz="1400" b="0" i="0" dirty="0">
                <a:effectLst/>
                <a:latin typeface="Arial Narrow" panose="020B0606020202030204" pitchFamily="34" charset="0"/>
              </a:rPr>
              <a:t> nombreux jeux mobiles, informatiques et vidéos populaires sont créés en langage Java. Même les jeux modernes qui intègrent des technologies avancées comme le machine </a:t>
            </a:r>
            <a:r>
              <a:rPr lang="fr-CA" sz="1400" b="0" i="0" dirty="0" err="1">
                <a:effectLst/>
                <a:latin typeface="Arial Narrow" panose="020B0606020202030204" pitchFamily="34" charset="0"/>
              </a:rPr>
              <a:t>learning</a:t>
            </a:r>
            <a:r>
              <a:rPr lang="fr-CA" sz="1400" b="0" i="0" dirty="0">
                <a:effectLst/>
                <a:latin typeface="Arial Narrow" panose="020B0606020202030204" pitchFamily="34" charset="0"/>
              </a:rPr>
              <a:t> ou la réalité virtuelle sont créés par la technologie Java.</a:t>
            </a:r>
          </a:p>
          <a:p>
            <a:pPr marL="285750" indent="-285750" algn="l">
              <a:buFont typeface="Wingdings" panose="05000000000000000000" pitchFamily="2" charset="2"/>
              <a:buChar char="q"/>
            </a:pPr>
            <a:r>
              <a:rPr lang="fr-CA" sz="1400" b="1" i="0" dirty="0">
                <a:solidFill>
                  <a:srgbClr val="FFC000"/>
                </a:solidFill>
                <a:effectLst/>
                <a:latin typeface="Arial Narrow" panose="020B0606020202030204" pitchFamily="34" charset="0"/>
              </a:rPr>
              <a:t>Cloud </a:t>
            </a:r>
            <a:r>
              <a:rPr lang="fr-CA" sz="1400" b="1" i="0" dirty="0" err="1">
                <a:solidFill>
                  <a:srgbClr val="FFC000"/>
                </a:solidFill>
                <a:effectLst/>
                <a:latin typeface="Arial Narrow" panose="020B0606020202030204" pitchFamily="34" charset="0"/>
              </a:rPr>
              <a:t>computing</a:t>
            </a:r>
            <a:endParaRPr lang="fr-CA" sz="1400" b="1" i="0" dirty="0">
              <a:solidFill>
                <a:srgbClr val="FFC000"/>
              </a:solidFill>
              <a:effectLst/>
              <a:latin typeface="Arial Narrow" panose="020B0606020202030204" pitchFamily="34" charset="0"/>
            </a:endParaRPr>
          </a:p>
          <a:p>
            <a:pPr algn="l">
              <a:spcBef>
                <a:spcPts val="1125"/>
              </a:spcBef>
              <a:spcAft>
                <a:spcPts val="1125"/>
              </a:spcAft>
            </a:pPr>
            <a:r>
              <a:rPr lang="fr-CA" sz="1400" b="0" i="0" dirty="0">
                <a:effectLst/>
                <a:latin typeface="Arial Narrow" panose="020B0606020202030204" pitchFamily="34" charset="0"/>
              </a:rPr>
              <a:t>Java est souvent appelé WORA (Write Once and Run </a:t>
            </a:r>
            <a:r>
              <a:rPr lang="fr-CA" sz="1400" b="0" i="0" dirty="0" err="1">
                <a:effectLst/>
                <a:latin typeface="Arial Narrow" panose="020B0606020202030204" pitchFamily="34" charset="0"/>
              </a:rPr>
              <a:t>Anywhere</a:t>
            </a:r>
            <a:r>
              <a:rPr lang="fr-CA" sz="1400" b="0" i="0" dirty="0">
                <a:effectLst/>
                <a:latin typeface="Arial Narrow" panose="020B0606020202030204" pitchFamily="34" charset="0"/>
              </a:rPr>
              <a:t>), ce qui le rend idéal pour les applications décentralisées basées sur le cloud. Les fournisseurs cloud choisissent le langage Java pour exécuter des programmes sur un large éventail de plateformes sous-jacentes.</a:t>
            </a:r>
          </a:p>
          <a:p>
            <a:pPr marL="285750" indent="-285750" algn="l">
              <a:buFont typeface="Wingdings" panose="05000000000000000000" pitchFamily="2" charset="2"/>
              <a:buChar char="q"/>
            </a:pPr>
            <a:r>
              <a:rPr lang="fr-CA" sz="1400" b="1" i="0" dirty="0">
                <a:solidFill>
                  <a:srgbClr val="FFC000"/>
                </a:solidFill>
                <a:effectLst/>
                <a:latin typeface="Arial Narrow" panose="020B0606020202030204" pitchFamily="34" charset="0"/>
              </a:rPr>
              <a:t>Big Data</a:t>
            </a:r>
          </a:p>
          <a:p>
            <a:pPr algn="l">
              <a:spcBef>
                <a:spcPts val="1125"/>
              </a:spcBef>
              <a:spcAft>
                <a:spcPts val="1125"/>
              </a:spcAft>
            </a:pPr>
            <a:r>
              <a:rPr lang="fr-CA" sz="1400" b="0" i="0" dirty="0">
                <a:effectLst/>
                <a:latin typeface="Arial Narrow" panose="020B0606020202030204" pitchFamily="34" charset="0"/>
              </a:rPr>
              <a:t>Java est utilisé pour les moteurs de traitement de données qui peuvent travailler avec des jeux de données complexes et des quantités considérables de données en temps réel.</a:t>
            </a:r>
          </a:p>
          <a:p>
            <a:pPr marL="285750" indent="-285750" algn="l">
              <a:buFont typeface="Wingdings" panose="05000000000000000000" pitchFamily="2" charset="2"/>
              <a:buChar char="q"/>
            </a:pPr>
            <a:r>
              <a:rPr lang="fr-CA" sz="1400" b="1" i="0" dirty="0">
                <a:solidFill>
                  <a:srgbClr val="FFC000"/>
                </a:solidFill>
                <a:effectLst/>
                <a:latin typeface="Arial Narrow" panose="020B0606020202030204" pitchFamily="34" charset="0"/>
              </a:rPr>
              <a:t>Intelligence artificielle</a:t>
            </a:r>
          </a:p>
          <a:p>
            <a:pPr algn="l">
              <a:spcBef>
                <a:spcPts val="1125"/>
              </a:spcBef>
              <a:spcAft>
                <a:spcPts val="1125"/>
              </a:spcAft>
            </a:pPr>
            <a:r>
              <a:rPr lang="fr-CA" sz="1400" b="0" i="0" dirty="0">
                <a:effectLst/>
                <a:latin typeface="Arial Narrow" panose="020B0606020202030204" pitchFamily="34" charset="0"/>
              </a:rPr>
              <a:t>Java est un concentré de bibliothèques de machine </a:t>
            </a:r>
            <a:r>
              <a:rPr lang="fr-CA" sz="1400" b="0" i="0" dirty="0" err="1">
                <a:effectLst/>
                <a:latin typeface="Arial Narrow" panose="020B0606020202030204" pitchFamily="34" charset="0"/>
              </a:rPr>
              <a:t>learning</a:t>
            </a:r>
            <a:r>
              <a:rPr lang="fr-CA" sz="1400" b="0" i="0" dirty="0">
                <a:effectLst/>
                <a:latin typeface="Arial Narrow" panose="020B0606020202030204" pitchFamily="34" charset="0"/>
              </a:rPr>
              <a:t>. Sa stabilité et sa vitesse le rendent parfait pour le développement d’applications d’</a:t>
            </a:r>
            <a:r>
              <a:rPr lang="fr-CA" sz="1400" b="0" i="0" u="sng" dirty="0">
                <a:effectLst/>
                <a:latin typeface="Arial Narrow" panose="020B0606020202030204" pitchFamily="34" charset="0"/>
                <a:hlinkClick r:id="rId2">
                  <a:extLst>
                    <a:ext uri="{A12FA001-AC4F-418D-AE19-62706E023703}">
                      <ahyp:hlinkClr xmlns:ahyp="http://schemas.microsoft.com/office/drawing/2018/hyperlinkcolor" val="tx"/>
                    </a:ext>
                  </a:extLst>
                </a:hlinkClick>
              </a:rPr>
              <a:t>intelligence artificielle</a:t>
            </a:r>
            <a:r>
              <a:rPr lang="fr-CA" sz="1400" b="0" i="0" dirty="0">
                <a:effectLst/>
                <a:latin typeface="Arial Narrow" panose="020B0606020202030204" pitchFamily="34" charset="0"/>
              </a:rPr>
              <a:t>, comme le traitement du langage naturel et le </a:t>
            </a:r>
            <a:r>
              <a:rPr lang="fr-CA" sz="1400" b="0" i="0" dirty="0" err="1">
                <a:effectLst/>
                <a:latin typeface="Arial Narrow" panose="020B0606020202030204" pitchFamily="34" charset="0"/>
              </a:rPr>
              <a:t>deep</a:t>
            </a:r>
            <a:r>
              <a:rPr lang="fr-CA" sz="1400" b="0" i="0" dirty="0">
                <a:effectLst/>
                <a:latin typeface="Arial Narrow" panose="020B0606020202030204" pitchFamily="34" charset="0"/>
              </a:rPr>
              <a:t> </a:t>
            </a:r>
            <a:r>
              <a:rPr lang="fr-CA" sz="1400" b="0" i="0" dirty="0" err="1">
                <a:effectLst/>
                <a:latin typeface="Arial Narrow" panose="020B0606020202030204" pitchFamily="34" charset="0"/>
              </a:rPr>
              <a:t>learning</a:t>
            </a:r>
            <a:r>
              <a:rPr lang="fr-CA" sz="1400" b="0" i="0" dirty="0">
                <a:effectLst/>
                <a:latin typeface="Arial Narrow" panose="020B0606020202030204" pitchFamily="34" charset="0"/>
              </a:rPr>
              <a:t>.</a:t>
            </a:r>
          </a:p>
          <a:p>
            <a:pPr marL="285750" indent="-285750" algn="l">
              <a:buFont typeface="Wingdings" panose="05000000000000000000" pitchFamily="2" charset="2"/>
              <a:buChar char="q"/>
            </a:pPr>
            <a:r>
              <a:rPr lang="fr-CA" sz="1400" b="1" i="0" dirty="0">
                <a:solidFill>
                  <a:srgbClr val="FFC000"/>
                </a:solidFill>
                <a:effectLst/>
                <a:latin typeface="Arial Narrow" panose="020B0606020202030204" pitchFamily="34" charset="0"/>
              </a:rPr>
              <a:t>Internet des Objets (IoT)</a:t>
            </a:r>
          </a:p>
          <a:p>
            <a:pPr algn="l">
              <a:spcBef>
                <a:spcPts val="1125"/>
              </a:spcBef>
            </a:pPr>
            <a:r>
              <a:rPr lang="fr-CA" sz="1400" b="0" i="0" dirty="0">
                <a:effectLst/>
                <a:latin typeface="Arial Narrow" panose="020B0606020202030204" pitchFamily="34" charset="0"/>
              </a:rPr>
              <a:t>Java a été utilisé pour programmer des capteurs et du matériel dans des appareils périphériques qui peuvent se connecter indépendamment à Internet.</a:t>
            </a:r>
          </a:p>
        </p:txBody>
      </p:sp>
    </p:spTree>
    <p:extLst>
      <p:ext uri="{BB962C8B-B14F-4D97-AF65-F5344CB8AC3E}">
        <p14:creationId xmlns:p14="http://schemas.microsoft.com/office/powerpoint/2010/main" val="33296367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TM02836342[[fn=Ion]]</Template>
  <TotalTime>1306</TotalTime>
  <Words>1588</Words>
  <Application>Microsoft Office PowerPoint</Application>
  <PresentationFormat>Grand écran</PresentationFormat>
  <Paragraphs>82</Paragraphs>
  <Slides>11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11</vt:i4>
      </vt:variant>
    </vt:vector>
  </HeadingPairs>
  <TitlesOfParts>
    <vt:vector size="18" baseType="lpstr">
      <vt:lpstr>AmazonEmber</vt:lpstr>
      <vt:lpstr>Aptos</vt:lpstr>
      <vt:lpstr>Arial Narrow</vt:lpstr>
      <vt:lpstr>Century Gothic</vt:lpstr>
      <vt:lpstr>Wingdings</vt:lpstr>
      <vt:lpstr>Wingdings 3</vt:lpstr>
      <vt:lpstr>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NOS REFERENCES  https://jaydevs.com/python-vs-java/  https://aws.amazon.com/fr/what-is/python/#:~:text=Python%20rend%20les%20d%C3%A9veloppeurs%20plus,pour%20presque%20toutes%20les%20t%C3%A2ches.   https://www.jmdoudoux.fr/java/dej/chap-presentation.htm#presentation-1   https://www.techno-science.net/glossaire-definition/Java-langage.html   https://student.learn.gomycode.co/course/847136f5-710a-465a-b61c-f9b42d4884eb/node/ffe1cfe5-b8ff-486b-a855-c563d2c20651/kind/1   https://blog.hubspot.fr/website/python  https://www.pinterest.com/pin/632544710174221374/ https://aws.amazon.com/fr/what-is/java/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DIA Jean-Pierre Harley</dc:creator>
  <cp:lastModifiedBy>DIA Jean-Pierre Harley</cp:lastModifiedBy>
  <cp:revision>10</cp:revision>
  <dcterms:created xsi:type="dcterms:W3CDTF">2024-11-21T17:15:41Z</dcterms:created>
  <dcterms:modified xsi:type="dcterms:W3CDTF">2024-11-22T15:02:22Z</dcterms:modified>
</cp:coreProperties>
</file>