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7"/>
  </p:notesMasterIdLst>
  <p:sldIdLst>
    <p:sldId id="1804" r:id="rId2"/>
    <p:sldId id="701"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1763" r:id="rId41"/>
    <p:sldId id="1361" r:id="rId42"/>
    <p:sldId id="1357" r:id="rId43"/>
    <p:sldId id="1372" r:id="rId44"/>
    <p:sldId id="1358" r:id="rId45"/>
    <p:sldId id="1359" r:id="rId46"/>
    <p:sldId id="1510" r:id="rId47"/>
    <p:sldId id="1362" r:id="rId48"/>
    <p:sldId id="1511" r:id="rId49"/>
    <p:sldId id="1512" r:id="rId50"/>
    <p:sldId id="1513" r:id="rId51"/>
    <p:sldId id="1514" r:id="rId52"/>
    <p:sldId id="1515" r:id="rId53"/>
    <p:sldId id="1516" r:id="rId54"/>
    <p:sldId id="1517" r:id="rId55"/>
    <p:sldId id="1518" r:id="rId56"/>
    <p:sldId id="1519" r:id="rId57"/>
    <p:sldId id="1520" r:id="rId58"/>
    <p:sldId id="1521" r:id="rId59"/>
    <p:sldId id="1363" r:id="rId60"/>
    <p:sldId id="1364" r:id="rId61"/>
    <p:sldId id="1365" r:id="rId62"/>
    <p:sldId id="1366" r:id="rId63"/>
    <p:sldId id="1367" r:id="rId64"/>
    <p:sldId id="1368" r:id="rId65"/>
    <p:sldId id="1341" r:id="rId66"/>
    <p:sldId id="1342" r:id="rId67"/>
    <p:sldId id="1343" r:id="rId68"/>
    <p:sldId id="1344" r:id="rId69"/>
    <p:sldId id="1345" r:id="rId70"/>
    <p:sldId id="1346" r:id="rId71"/>
    <p:sldId id="1347" r:id="rId72"/>
    <p:sldId id="1348" r:id="rId73"/>
    <p:sldId id="1349" r:id="rId74"/>
    <p:sldId id="1522" r:id="rId75"/>
    <p:sldId id="1682" r:id="rId76"/>
    <p:sldId id="1226" r:id="rId77"/>
    <p:sldId id="1683" r:id="rId78"/>
    <p:sldId id="1622" r:id="rId79"/>
    <p:sldId id="1623" r:id="rId80"/>
    <p:sldId id="1771" r:id="rId81"/>
    <p:sldId id="1371" r:id="rId82"/>
    <p:sldId id="1376" r:id="rId83"/>
    <p:sldId id="1377" r:id="rId84"/>
    <p:sldId id="1378" r:id="rId85"/>
    <p:sldId id="1375" r:id="rId86"/>
    <p:sldId id="1684" r:id="rId87"/>
    <p:sldId id="1624" r:id="rId88"/>
    <p:sldId id="1730" r:id="rId89"/>
    <p:sldId id="1805" r:id="rId90"/>
    <p:sldId id="1744" r:id="rId91"/>
    <p:sldId id="1370" r:id="rId92"/>
    <p:sldId id="296" r:id="rId93"/>
    <p:sldId id="297" r:id="rId94"/>
    <p:sldId id="298" r:id="rId95"/>
    <p:sldId id="299" r:id="rId96"/>
    <p:sldId id="300" r:id="rId97"/>
    <p:sldId id="301" r:id="rId98"/>
    <p:sldId id="308" r:id="rId99"/>
    <p:sldId id="302" r:id="rId100"/>
    <p:sldId id="304" r:id="rId101"/>
    <p:sldId id="309" r:id="rId102"/>
    <p:sldId id="367" r:id="rId103"/>
    <p:sldId id="368" r:id="rId104"/>
    <p:sldId id="389" r:id="rId105"/>
    <p:sldId id="390" r:id="rId106"/>
    <p:sldId id="391" r:id="rId107"/>
    <p:sldId id="392" r:id="rId108"/>
    <p:sldId id="393" r:id="rId109"/>
    <p:sldId id="317" r:id="rId110"/>
    <p:sldId id="320" r:id="rId111"/>
    <p:sldId id="322" r:id="rId112"/>
    <p:sldId id="323" r:id="rId113"/>
    <p:sldId id="324" r:id="rId114"/>
    <p:sldId id="325" r:id="rId115"/>
    <p:sldId id="1790" r:id="rId116"/>
    <p:sldId id="1791" r:id="rId117"/>
    <p:sldId id="1792" r:id="rId118"/>
    <p:sldId id="1793" r:id="rId119"/>
    <p:sldId id="1794" r:id="rId120"/>
    <p:sldId id="327" r:id="rId121"/>
    <p:sldId id="371" r:id="rId122"/>
    <p:sldId id="1795" r:id="rId123"/>
    <p:sldId id="1796" r:id="rId124"/>
    <p:sldId id="1797" r:id="rId125"/>
    <p:sldId id="372" r:id="rId126"/>
    <p:sldId id="1798" r:id="rId127"/>
    <p:sldId id="379" r:id="rId128"/>
    <p:sldId id="380" r:id="rId129"/>
    <p:sldId id="381" r:id="rId130"/>
    <p:sldId id="382" r:id="rId131"/>
    <p:sldId id="1799" r:id="rId132"/>
    <p:sldId id="1800" r:id="rId133"/>
    <p:sldId id="1801" r:id="rId134"/>
    <p:sldId id="1802" r:id="rId135"/>
    <p:sldId id="1803" r:id="rId136"/>
    <p:sldId id="370" r:id="rId137"/>
    <p:sldId id="373" r:id="rId138"/>
    <p:sldId id="383" r:id="rId139"/>
    <p:sldId id="369" r:id="rId140"/>
    <p:sldId id="374" r:id="rId141"/>
    <p:sldId id="329" r:id="rId142"/>
    <p:sldId id="396" r:id="rId143"/>
    <p:sldId id="397" r:id="rId144"/>
    <p:sldId id="398" r:id="rId145"/>
    <p:sldId id="399" r:id="rId1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0"/>
    <p:restoredTop sz="89759"/>
  </p:normalViewPr>
  <p:slideViewPr>
    <p:cSldViewPr snapToGrid="0" snapToObjects="1">
      <p:cViewPr varScale="1">
        <p:scale>
          <a:sx n="98" d="100"/>
          <a:sy n="98" d="100"/>
        </p:scale>
        <p:origin x="1456"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2">
                    <a:lumMod val="10000"/>
                  </a:schemeClr>
                </a:solidFill>
                <a:latin typeface="+mn-lt"/>
                <a:ea typeface="+mn-ea"/>
                <a:cs typeface="+mn-cs"/>
              </a:defRPr>
            </a:pPr>
            <a:r>
              <a:rPr lang="en-US"/>
              <a:t>Bandwidth; 16 cores</a:t>
            </a:r>
          </a:p>
        </c:rich>
      </c:tx>
      <c:layout>
        <c:manualLayout>
          <c:xMode val="edge"/>
          <c:yMode val="edge"/>
          <c:x val="0.30686216250122994"/>
          <c:y val="1.4619883040935672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bg2">
                  <a:lumMod val="10000"/>
                </a:schemeClr>
              </a:solidFill>
              <a:latin typeface="+mn-lt"/>
              <a:ea typeface="+mn-ea"/>
              <a:cs typeface="+mn-cs"/>
            </a:defRPr>
          </a:pPr>
          <a:endParaRPr lang="en-US"/>
        </a:p>
      </c:txPr>
    </c:title>
    <c:autoTitleDeleted val="0"/>
    <c:plotArea>
      <c:layout>
        <c:manualLayout>
          <c:layoutTarget val="inner"/>
          <c:xMode val="edge"/>
          <c:yMode val="edge"/>
          <c:x val="0.18687116223908157"/>
          <c:y val="5.271216097987752E-2"/>
          <c:w val="0.78108848664270558"/>
          <c:h val="0.79533383984896622"/>
        </c:manualLayout>
      </c:layout>
      <c:lineChart>
        <c:grouping val="standard"/>
        <c:varyColors val="0"/>
        <c:ser>
          <c:idx val="0"/>
          <c:order val="0"/>
          <c:tx>
            <c:strRef>
              <c:f>Sheet1!$B$1</c:f>
              <c:strCache>
                <c:ptCount val="1"/>
                <c:pt idx="0">
                  <c:v>MPI_THREAD_SINGLE</c:v>
                </c:pt>
              </c:strCache>
            </c:strRef>
          </c:tx>
          <c:spPr>
            <a:ln w="28575" cap="rnd">
              <a:solidFill>
                <a:schemeClr val="accent1"/>
              </a:solidFill>
              <a:round/>
            </a:ln>
            <a:effectLst/>
          </c:spPr>
          <c:marker>
            <c:symbol val="diamond"/>
            <c:size val="7"/>
            <c:spPr>
              <a:solidFill>
                <a:schemeClr val="accent1"/>
              </a:solidFill>
              <a:ln w="9525">
                <a:solidFill>
                  <a:schemeClr val="accent1"/>
                </a:solidFill>
              </a:ln>
              <a:effectLst/>
            </c:spPr>
          </c:marker>
          <c:errBars>
            <c:errDir val="y"/>
            <c:errBarType val="both"/>
            <c:errValType val="cust"/>
            <c:noEndCap val="0"/>
            <c:plus>
              <c:numRef>
                <c:f>Sheet1!$B$11:$B$18</c:f>
                <c:numCache>
                  <c:formatCode>General</c:formatCode>
                  <c:ptCount val="8"/>
                  <c:pt idx="0">
                    <c:v>2.7152859999999999</c:v>
                  </c:pt>
                  <c:pt idx="1">
                    <c:v>9.9345110000000005</c:v>
                  </c:pt>
                  <c:pt idx="2">
                    <c:v>44.548769999999998</c:v>
                  </c:pt>
                  <c:pt idx="3">
                    <c:v>2.6548579999999999</c:v>
                  </c:pt>
                  <c:pt idx="4">
                    <c:v>8.5465590000000002</c:v>
                  </c:pt>
                  <c:pt idx="5">
                    <c:v>51.031939999999999</c:v>
                  </c:pt>
                  <c:pt idx="6">
                    <c:v>0.2109028</c:v>
                  </c:pt>
                  <c:pt idx="7">
                    <c:v>337.26130000000001</c:v>
                  </c:pt>
                </c:numCache>
              </c:numRef>
            </c:plus>
            <c:minus>
              <c:numRef>
                <c:f>Sheet1!$B$11:$B$18</c:f>
                <c:numCache>
                  <c:formatCode>General</c:formatCode>
                  <c:ptCount val="8"/>
                  <c:pt idx="0">
                    <c:v>2.7152859999999999</c:v>
                  </c:pt>
                  <c:pt idx="1">
                    <c:v>9.9345110000000005</c:v>
                  </c:pt>
                  <c:pt idx="2">
                    <c:v>44.548769999999998</c:v>
                  </c:pt>
                  <c:pt idx="3">
                    <c:v>2.6548579999999999</c:v>
                  </c:pt>
                  <c:pt idx="4">
                    <c:v>8.5465590000000002</c:v>
                  </c:pt>
                  <c:pt idx="5">
                    <c:v>51.031939999999999</c:v>
                  </c:pt>
                  <c:pt idx="6">
                    <c:v>0.2109028</c:v>
                  </c:pt>
                  <c:pt idx="7">
                    <c:v>337.26130000000001</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Sheet1!$B$2:$B$9</c:f>
              <c:numCache>
                <c:formatCode>General</c:formatCode>
                <c:ptCount val="8"/>
                <c:pt idx="0">
                  <c:v>203.666</c:v>
                </c:pt>
                <c:pt idx="1">
                  <c:v>798</c:v>
                </c:pt>
                <c:pt idx="2">
                  <c:v>3202.65</c:v>
                </c:pt>
                <c:pt idx="3">
                  <c:v>7842.4780000000001</c:v>
                </c:pt>
                <c:pt idx="4">
                  <c:v>9298.652</c:v>
                </c:pt>
                <c:pt idx="5">
                  <c:v>9863.3559999999998</c:v>
                </c:pt>
                <c:pt idx="6">
                  <c:v>11826.343999999999</c:v>
                </c:pt>
                <c:pt idx="7">
                  <c:v>12347.99</c:v>
                </c:pt>
              </c:numCache>
            </c:numRef>
          </c:val>
          <c:smooth val="0"/>
          <c:extLst>
            <c:ext xmlns:c16="http://schemas.microsoft.com/office/drawing/2014/chart" uri="{C3380CC4-5D6E-409C-BE32-E72D297353CC}">
              <c16:uniqueId val="{00000000-8FEA-BD45-A9D6-E4F6489F6996}"/>
            </c:ext>
          </c:extLst>
        </c:ser>
        <c:ser>
          <c:idx val="1"/>
          <c:order val="1"/>
          <c:tx>
            <c:strRef>
              <c:f>Sheet1!$C$1</c:f>
              <c:strCache>
                <c:ptCount val="1"/>
                <c:pt idx="0">
                  <c:v>MPI_THREAD_FUNNELED</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errBars>
            <c:errDir val="y"/>
            <c:errBarType val="both"/>
            <c:errValType val="cust"/>
            <c:noEndCap val="0"/>
            <c:plus>
              <c:numRef>
                <c:f>Sheet1!$D$11:$D$18</c:f>
                <c:numCache>
                  <c:formatCode>General</c:formatCode>
                  <c:ptCount val="8"/>
                  <c:pt idx="0">
                    <c:v>4.4721359999999998E-3</c:v>
                  </c:pt>
                  <c:pt idx="1">
                    <c:v>3.5637059999999998E-2</c:v>
                  </c:pt>
                  <c:pt idx="2">
                    <c:v>0.17</c:v>
                  </c:pt>
                  <c:pt idx="3">
                    <c:v>0.6625934</c:v>
                  </c:pt>
                  <c:pt idx="4">
                    <c:v>1.7246589999999999</c:v>
                  </c:pt>
                  <c:pt idx="5">
                    <c:v>1.117551</c:v>
                  </c:pt>
                  <c:pt idx="6">
                    <c:v>70.197990000000004</c:v>
                  </c:pt>
                  <c:pt idx="7">
                    <c:v>19.974530000000001</c:v>
                  </c:pt>
                </c:numCache>
              </c:numRef>
            </c:plus>
            <c:minus>
              <c:numRef>
                <c:f>Sheet1!$D$11:$D$18</c:f>
                <c:numCache>
                  <c:formatCode>General</c:formatCode>
                  <c:ptCount val="8"/>
                  <c:pt idx="0">
                    <c:v>4.4721359999999998E-3</c:v>
                  </c:pt>
                  <c:pt idx="1">
                    <c:v>3.5637059999999998E-2</c:v>
                  </c:pt>
                  <c:pt idx="2">
                    <c:v>0.17</c:v>
                  </c:pt>
                  <c:pt idx="3">
                    <c:v>0.6625934</c:v>
                  </c:pt>
                  <c:pt idx="4">
                    <c:v>1.7246589999999999</c:v>
                  </c:pt>
                  <c:pt idx="5">
                    <c:v>1.117551</c:v>
                  </c:pt>
                  <c:pt idx="6">
                    <c:v>70.197990000000004</c:v>
                  </c:pt>
                  <c:pt idx="7">
                    <c:v>19.974530000000001</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Sheet1!$C$2:$C$9</c:f>
              <c:numCache>
                <c:formatCode>General</c:formatCode>
                <c:ptCount val="8"/>
                <c:pt idx="0">
                  <c:v>13.17</c:v>
                </c:pt>
                <c:pt idx="1">
                  <c:v>47.43</c:v>
                </c:pt>
                <c:pt idx="2">
                  <c:v>200.79</c:v>
                </c:pt>
                <c:pt idx="3">
                  <c:v>813.51</c:v>
                </c:pt>
                <c:pt idx="4">
                  <c:v>2803.72</c:v>
                </c:pt>
                <c:pt idx="5">
                  <c:v>6482.65</c:v>
                </c:pt>
                <c:pt idx="6">
                  <c:v>6887.91</c:v>
                </c:pt>
                <c:pt idx="7">
                  <c:v>10378.790000000001</c:v>
                </c:pt>
              </c:numCache>
            </c:numRef>
          </c:val>
          <c:smooth val="0"/>
          <c:extLst>
            <c:ext xmlns:c16="http://schemas.microsoft.com/office/drawing/2014/chart" uri="{C3380CC4-5D6E-409C-BE32-E72D297353CC}">
              <c16:uniqueId val="{00000001-8FEA-BD45-A9D6-E4F6489F6996}"/>
            </c:ext>
          </c:extLst>
        </c:ser>
        <c:ser>
          <c:idx val="2"/>
          <c:order val="2"/>
          <c:tx>
            <c:strRef>
              <c:f>Sheet1!$D$1</c:f>
              <c:strCache>
                <c:ptCount val="1"/>
                <c:pt idx="0">
                  <c:v>MPI_THREAD_MULTIPLE with MPI_COMM_WORLD</c:v>
                </c:pt>
              </c:strCache>
            </c:strRef>
          </c:tx>
          <c:spPr>
            <a:ln w="28575" cap="rnd">
              <a:solidFill>
                <a:schemeClr val="accent3"/>
              </a:solidFill>
              <a:round/>
            </a:ln>
            <a:effectLst/>
          </c:spPr>
          <c:marker>
            <c:symbol val="triangle"/>
            <c:size val="7"/>
            <c:spPr>
              <a:solidFill>
                <a:schemeClr val="accent3"/>
              </a:solidFill>
              <a:ln w="9525">
                <a:solidFill>
                  <a:schemeClr val="accent3"/>
                </a:solidFill>
              </a:ln>
              <a:effectLst/>
            </c:spPr>
          </c:marker>
          <c:errBars>
            <c:errDir val="y"/>
            <c:errBarType val="both"/>
            <c:errValType val="cust"/>
            <c:noEndCap val="0"/>
            <c:plus>
              <c:numRef>
                <c:f>Sheet1!$E$11:$E$18</c:f>
                <c:numCache>
                  <c:formatCode>General</c:formatCode>
                  <c:ptCount val="8"/>
                  <c:pt idx="0">
                    <c:v>1.720988</c:v>
                  </c:pt>
                  <c:pt idx="1">
                    <c:v>5.7070730000000003</c:v>
                  </c:pt>
                  <c:pt idx="2">
                    <c:v>23.817699999999999</c:v>
                  </c:pt>
                  <c:pt idx="3">
                    <c:v>33.248350000000002</c:v>
                  </c:pt>
                  <c:pt idx="4">
                    <c:v>19.347349999999999</c:v>
                  </c:pt>
                  <c:pt idx="5">
                    <c:v>10.1203</c:v>
                  </c:pt>
                  <c:pt idx="6">
                    <c:v>8.2764729999999995E-2</c:v>
                  </c:pt>
                  <c:pt idx="7">
                    <c:v>12.59356</c:v>
                  </c:pt>
                </c:numCache>
              </c:numRef>
            </c:plus>
            <c:minus>
              <c:numRef>
                <c:f>Sheet1!$E$11:$E$18</c:f>
                <c:numCache>
                  <c:formatCode>General</c:formatCode>
                  <c:ptCount val="8"/>
                  <c:pt idx="0">
                    <c:v>1.720988</c:v>
                  </c:pt>
                  <c:pt idx="1">
                    <c:v>5.7070730000000003</c:v>
                  </c:pt>
                  <c:pt idx="2">
                    <c:v>23.817699999999999</c:v>
                  </c:pt>
                  <c:pt idx="3">
                    <c:v>33.248350000000002</c:v>
                  </c:pt>
                  <c:pt idx="4">
                    <c:v>19.347349999999999</c:v>
                  </c:pt>
                  <c:pt idx="5">
                    <c:v>10.1203</c:v>
                  </c:pt>
                  <c:pt idx="6">
                    <c:v>8.2764729999999995E-2</c:v>
                  </c:pt>
                  <c:pt idx="7">
                    <c:v>12.59356</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Sheet1!$D$2:$D$9</c:f>
              <c:numCache>
                <c:formatCode>General</c:formatCode>
                <c:ptCount val="8"/>
                <c:pt idx="0">
                  <c:v>1.8720000000000001</c:v>
                </c:pt>
                <c:pt idx="1">
                  <c:v>7.5919999999999996</c:v>
                </c:pt>
                <c:pt idx="2">
                  <c:v>30.4</c:v>
                </c:pt>
                <c:pt idx="3">
                  <c:v>125.60599999999999</c:v>
                </c:pt>
                <c:pt idx="4">
                  <c:v>462.58</c:v>
                </c:pt>
                <c:pt idx="5">
                  <c:v>1608.8679999999999</c:v>
                </c:pt>
                <c:pt idx="6">
                  <c:v>3932.79</c:v>
                </c:pt>
                <c:pt idx="7">
                  <c:v>7660.94</c:v>
                </c:pt>
              </c:numCache>
            </c:numRef>
          </c:val>
          <c:smooth val="0"/>
          <c:extLst>
            <c:ext xmlns:c16="http://schemas.microsoft.com/office/drawing/2014/chart" uri="{C3380CC4-5D6E-409C-BE32-E72D297353CC}">
              <c16:uniqueId val="{00000002-8FEA-BD45-A9D6-E4F6489F6996}"/>
            </c:ext>
          </c:extLst>
        </c:ser>
        <c:ser>
          <c:idx val="3"/>
          <c:order val="3"/>
          <c:tx>
            <c:strRef>
              <c:f>Sheet1!$E$1</c:f>
              <c:strCache>
                <c:ptCount val="1"/>
                <c:pt idx="0">
                  <c:v>MPI_THREAD_SPLIT</c:v>
                </c:pt>
              </c:strCache>
            </c:strRef>
          </c:tx>
          <c:spPr>
            <a:ln w="28575" cap="rnd">
              <a:solidFill>
                <a:schemeClr val="accent4"/>
              </a:solidFill>
              <a:round/>
            </a:ln>
            <a:effectLst/>
          </c:spPr>
          <c:marker>
            <c:symbol val="square"/>
            <c:size val="7"/>
            <c:spPr>
              <a:solidFill>
                <a:schemeClr val="accent4"/>
              </a:solidFill>
              <a:ln w="9525">
                <a:solidFill>
                  <a:schemeClr val="accent4"/>
                </a:solidFill>
              </a:ln>
              <a:effectLst/>
            </c:spPr>
          </c:marker>
          <c:errBars>
            <c:errDir val="y"/>
            <c:errBarType val="both"/>
            <c:errValType val="cust"/>
            <c:noEndCap val="0"/>
            <c:plus>
              <c:numRef>
                <c:f>Sheet1!$F$11:$F$18</c:f>
                <c:numCache>
                  <c:formatCode>General</c:formatCode>
                  <c:ptCount val="8"/>
                  <c:pt idx="0">
                    <c:v>1.975006</c:v>
                  </c:pt>
                  <c:pt idx="1">
                    <c:v>1.224561</c:v>
                  </c:pt>
                  <c:pt idx="2">
                    <c:v>7.9747620000000001</c:v>
                  </c:pt>
                  <c:pt idx="3">
                    <c:v>20.518509999999999</c:v>
                  </c:pt>
                  <c:pt idx="4">
                    <c:v>3.7666210000000002</c:v>
                  </c:pt>
                  <c:pt idx="5">
                    <c:v>1.352708</c:v>
                  </c:pt>
                  <c:pt idx="6">
                    <c:v>0.64562370000000002</c:v>
                  </c:pt>
                  <c:pt idx="7">
                    <c:v>341.72570000000002</c:v>
                  </c:pt>
                </c:numCache>
              </c:numRef>
            </c:plus>
            <c:minus>
              <c:numRef>
                <c:f>Sheet1!$F$11:$F$18</c:f>
                <c:numCache>
                  <c:formatCode>General</c:formatCode>
                  <c:ptCount val="8"/>
                  <c:pt idx="0">
                    <c:v>1.975006</c:v>
                  </c:pt>
                  <c:pt idx="1">
                    <c:v>1.224561</c:v>
                  </c:pt>
                  <c:pt idx="2">
                    <c:v>7.9747620000000001</c:v>
                  </c:pt>
                  <c:pt idx="3">
                    <c:v>20.518509999999999</c:v>
                  </c:pt>
                  <c:pt idx="4">
                    <c:v>3.7666210000000002</c:v>
                  </c:pt>
                  <c:pt idx="5">
                    <c:v>1.352708</c:v>
                  </c:pt>
                  <c:pt idx="6">
                    <c:v>0.64562370000000002</c:v>
                  </c:pt>
                  <c:pt idx="7">
                    <c:v>341.72570000000002</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Sheet1!$E$2:$E$9</c:f>
              <c:numCache>
                <c:formatCode>General</c:formatCode>
                <c:ptCount val="8"/>
                <c:pt idx="0">
                  <c:v>162.46</c:v>
                </c:pt>
                <c:pt idx="1">
                  <c:v>648.80399999999997</c:v>
                </c:pt>
                <c:pt idx="2">
                  <c:v>2579.6680000000001</c:v>
                </c:pt>
                <c:pt idx="3">
                  <c:v>8063.8739999999998</c:v>
                </c:pt>
                <c:pt idx="4">
                  <c:v>9340.7980000000007</c:v>
                </c:pt>
                <c:pt idx="5">
                  <c:v>9824.0239999999994</c:v>
                </c:pt>
                <c:pt idx="6">
                  <c:v>11825.97</c:v>
                </c:pt>
                <c:pt idx="7">
                  <c:v>12544.188</c:v>
                </c:pt>
              </c:numCache>
            </c:numRef>
          </c:val>
          <c:smooth val="0"/>
          <c:extLst>
            <c:ext xmlns:c16="http://schemas.microsoft.com/office/drawing/2014/chart" uri="{C3380CC4-5D6E-409C-BE32-E72D297353CC}">
              <c16:uniqueId val="{00000003-8FEA-BD45-A9D6-E4F6489F6996}"/>
            </c:ext>
          </c:extLst>
        </c:ser>
        <c:ser>
          <c:idx val="4"/>
          <c:order val="4"/>
          <c:tx>
            <c:strRef>
              <c:f>Sheet1!$F$1</c:f>
              <c:strCache>
                <c:ptCount val="1"/>
                <c:pt idx="0">
                  <c:v>MPI_THREAD_MULTIPLE with separate COMMs</c:v>
                </c:pt>
              </c:strCache>
            </c:strRef>
          </c:tx>
          <c:spPr>
            <a:ln w="28575" cap="rnd">
              <a:solidFill>
                <a:schemeClr val="accent5"/>
              </a:solidFill>
              <a:round/>
            </a:ln>
            <a:effectLst/>
          </c:spPr>
          <c:marker>
            <c:symbol val="circle"/>
            <c:size val="7"/>
            <c:spPr>
              <a:solidFill>
                <a:schemeClr val="accent5"/>
              </a:solidFill>
              <a:ln w="9525">
                <a:solidFill>
                  <a:schemeClr val="accent5"/>
                </a:solidFill>
              </a:ln>
              <a:effectLst/>
            </c:spPr>
          </c:marker>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Sheet1!$F$2:$F$9</c:f>
              <c:numCache>
                <c:formatCode>General</c:formatCode>
                <c:ptCount val="8"/>
                <c:pt idx="0">
                  <c:v>191.87</c:v>
                </c:pt>
                <c:pt idx="1">
                  <c:v>747.33</c:v>
                </c:pt>
                <c:pt idx="2">
                  <c:v>3004.4360000000001</c:v>
                </c:pt>
                <c:pt idx="3">
                  <c:v>7448.9179999999997</c:v>
                </c:pt>
                <c:pt idx="4">
                  <c:v>9321.0859999999993</c:v>
                </c:pt>
                <c:pt idx="5">
                  <c:v>9775.3320000000003</c:v>
                </c:pt>
                <c:pt idx="6">
                  <c:v>11826.245999999999</c:v>
                </c:pt>
                <c:pt idx="7">
                  <c:v>12974.984</c:v>
                </c:pt>
              </c:numCache>
            </c:numRef>
          </c:val>
          <c:smooth val="0"/>
          <c:extLst>
            <c:ext xmlns:c16="http://schemas.microsoft.com/office/drawing/2014/chart" uri="{C3380CC4-5D6E-409C-BE32-E72D297353CC}">
              <c16:uniqueId val="{00000000-BE83-5B45-ADE4-340E5498E528}"/>
            </c:ext>
          </c:extLst>
        </c:ser>
        <c:dLbls>
          <c:showLegendKey val="0"/>
          <c:showVal val="0"/>
          <c:showCatName val="0"/>
          <c:showSerName val="0"/>
          <c:showPercent val="0"/>
          <c:showBubbleSize val="0"/>
        </c:dLbls>
        <c:marker val="1"/>
        <c:smooth val="0"/>
        <c:axId val="1466896960"/>
        <c:axId val="1466898592"/>
      </c:lineChart>
      <c:catAx>
        <c:axId val="146689696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a:t>Message size (B)</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466898592"/>
        <c:crosses val="autoZero"/>
        <c:auto val="1"/>
        <c:lblAlgn val="ctr"/>
        <c:lblOffset val="100"/>
        <c:noMultiLvlLbl val="0"/>
      </c:catAx>
      <c:valAx>
        <c:axId val="1466898592"/>
        <c:scaling>
          <c:orientation val="minMax"/>
          <c:max val="15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a:t>MB/s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466896960"/>
        <c:crosses val="autoZero"/>
        <c:crossBetween val="between"/>
      </c:valAx>
      <c:spPr>
        <a:noFill/>
        <a:ln>
          <a:noFill/>
        </a:ln>
        <a:effectLst/>
      </c:spPr>
    </c:plotArea>
    <c:legend>
      <c:legendPos val="b"/>
      <c:layout>
        <c:manualLayout>
          <c:xMode val="edge"/>
          <c:yMode val="edge"/>
          <c:x val="0.16298516075334502"/>
          <c:y val="0.51902334576598974"/>
          <c:w val="0.80219108296616137"/>
          <c:h val="0.2952997651609338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bg2">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2">
              <a:lumMod val="10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2">
                    <a:lumMod val="10000"/>
                  </a:schemeClr>
                </a:solidFill>
                <a:latin typeface="+mn-lt"/>
                <a:ea typeface="+mn-ea"/>
                <a:cs typeface="+mn-cs"/>
              </a:defRPr>
            </a:pPr>
            <a:r>
              <a:rPr lang="en-US"/>
              <a:t>Message rate; 16 cores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2">
                  <a:lumMod val="10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MPI_THREAD_SINGLE</c:v>
                </c:pt>
              </c:strCache>
            </c:strRef>
          </c:tx>
          <c:spPr>
            <a:ln w="28575" cap="rnd">
              <a:solidFill>
                <a:schemeClr val="accent1"/>
              </a:solidFill>
              <a:round/>
            </a:ln>
            <a:effectLst/>
          </c:spPr>
          <c:marker>
            <c:symbol val="diamond"/>
            <c:size val="7"/>
            <c:spPr>
              <a:solidFill>
                <a:schemeClr val="accent1"/>
              </a:solidFill>
              <a:ln w="9525">
                <a:solidFill>
                  <a:schemeClr val="accent1"/>
                </a:solidFill>
              </a:ln>
              <a:effectLst/>
            </c:spPr>
          </c:marker>
          <c:errBars>
            <c:errDir val="y"/>
            <c:errBarType val="both"/>
            <c:errValType val="cust"/>
            <c:noEndCap val="0"/>
            <c:plus>
              <c:numRef>
                <c:f>Sheet1!$B$11:$B$18</c:f>
                <c:numCache>
                  <c:formatCode>General</c:formatCode>
                  <c:ptCount val="8"/>
                  <c:pt idx="0">
                    <c:v>0.71260087000000005</c:v>
                  </c:pt>
                  <c:pt idx="1">
                    <c:v>0.65136011500000002</c:v>
                  </c:pt>
                  <c:pt idx="2">
                    <c:v>0.72637455900000003</c:v>
                  </c:pt>
                  <c:pt idx="3">
                    <c:v>1.1401754E-2</c:v>
                  </c:pt>
                  <c:pt idx="4">
                    <c:v>1.0954451E-2</c:v>
                  </c:pt>
                  <c:pt idx="5">
                    <c:v>1.3416407999999999E-2</c:v>
                  </c:pt>
                  <c:pt idx="6">
                    <c:v>0</c:v>
                  </c:pt>
                  <c:pt idx="7">
                    <c:v>7.0710679999999998E-3</c:v>
                  </c:pt>
                </c:numCache>
              </c:numRef>
            </c:plus>
            <c:minus>
              <c:numRef>
                <c:f>Sheet1!$B$11:$B$18</c:f>
                <c:numCache>
                  <c:formatCode>General</c:formatCode>
                  <c:ptCount val="8"/>
                  <c:pt idx="0">
                    <c:v>0.71260087000000005</c:v>
                  </c:pt>
                  <c:pt idx="1">
                    <c:v>0.65136011500000002</c:v>
                  </c:pt>
                  <c:pt idx="2">
                    <c:v>0.72637455900000003</c:v>
                  </c:pt>
                  <c:pt idx="3">
                    <c:v>1.1401754E-2</c:v>
                  </c:pt>
                  <c:pt idx="4">
                    <c:v>1.0954451E-2</c:v>
                  </c:pt>
                  <c:pt idx="5">
                    <c:v>1.3416407999999999E-2</c:v>
                  </c:pt>
                  <c:pt idx="6">
                    <c:v>0</c:v>
                  </c:pt>
                  <c:pt idx="7">
                    <c:v>7.0710679999999998E-3</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Sheet1!$B$2:$B$9</c:f>
              <c:numCache>
                <c:formatCode>General</c:formatCode>
                <c:ptCount val="8"/>
                <c:pt idx="0">
                  <c:v>53.39</c:v>
                </c:pt>
                <c:pt idx="1">
                  <c:v>52.298000000000002</c:v>
                </c:pt>
                <c:pt idx="2">
                  <c:v>52.472000000000001</c:v>
                </c:pt>
                <c:pt idx="3">
                  <c:v>32.124000000000002</c:v>
                </c:pt>
                <c:pt idx="4">
                  <c:v>9.5220000000000002</c:v>
                </c:pt>
                <c:pt idx="5">
                  <c:v>2.524</c:v>
                </c:pt>
                <c:pt idx="6">
                  <c:v>0.76</c:v>
                </c:pt>
                <c:pt idx="7">
                  <c:v>0.2</c:v>
                </c:pt>
              </c:numCache>
            </c:numRef>
          </c:val>
          <c:smooth val="0"/>
          <c:extLst>
            <c:ext xmlns:c16="http://schemas.microsoft.com/office/drawing/2014/chart" uri="{C3380CC4-5D6E-409C-BE32-E72D297353CC}">
              <c16:uniqueId val="{00000000-7148-D04D-B6ED-F3BD79E250F7}"/>
            </c:ext>
          </c:extLst>
        </c:ser>
        <c:ser>
          <c:idx val="1"/>
          <c:order val="1"/>
          <c:tx>
            <c:strRef>
              <c:f>Sheet1!$C$1</c:f>
              <c:strCache>
                <c:ptCount val="1"/>
                <c:pt idx="0">
                  <c:v>MPI_THREAD_FUNNELED</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errBars>
            <c:errDir val="y"/>
            <c:errBarType val="both"/>
            <c:errValType val="cust"/>
            <c:noEndCap val="0"/>
            <c:plus>
              <c:numRef>
                <c:f>Sheet1!$D$11:$D$18</c:f>
                <c:numCache>
                  <c:formatCode>General</c:formatCode>
                  <c:ptCount val="8"/>
                  <c:pt idx="0">
                    <c:v>0</c:v>
                  </c:pt>
                  <c:pt idx="1">
                    <c:v>4.4721359999999998E-3</c:v>
                  </c:pt>
                  <c:pt idx="2">
                    <c:v>0</c:v>
                  </c:pt>
                  <c:pt idx="3">
                    <c:v>5.477226E-3</c:v>
                  </c:pt>
                  <c:pt idx="4">
                    <c:v>5.477226E-3</c:v>
                  </c:pt>
                  <c:pt idx="5">
                    <c:v>0</c:v>
                  </c:pt>
                  <c:pt idx="6">
                    <c:v>7.0710679999999998E-3</c:v>
                  </c:pt>
                  <c:pt idx="7">
                    <c:v>0</c:v>
                  </c:pt>
                </c:numCache>
              </c:numRef>
            </c:plus>
            <c:minus>
              <c:numRef>
                <c:f>Sheet1!$D$11:$D$18</c:f>
                <c:numCache>
                  <c:formatCode>General</c:formatCode>
                  <c:ptCount val="8"/>
                  <c:pt idx="0">
                    <c:v>0</c:v>
                  </c:pt>
                  <c:pt idx="1">
                    <c:v>4.4721359999999998E-3</c:v>
                  </c:pt>
                  <c:pt idx="2">
                    <c:v>0</c:v>
                  </c:pt>
                  <c:pt idx="3">
                    <c:v>5.477226E-3</c:v>
                  </c:pt>
                  <c:pt idx="4">
                    <c:v>5.477226E-3</c:v>
                  </c:pt>
                  <c:pt idx="5">
                    <c:v>0</c:v>
                  </c:pt>
                  <c:pt idx="6">
                    <c:v>7.0710679999999998E-3</c:v>
                  </c:pt>
                  <c:pt idx="7">
                    <c:v>0</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Sheet1!$C$2:$C$9</c:f>
              <c:numCache>
                <c:formatCode>General</c:formatCode>
                <c:ptCount val="8"/>
                <c:pt idx="0">
                  <c:v>3.45</c:v>
                </c:pt>
                <c:pt idx="1">
                  <c:v>3.11</c:v>
                </c:pt>
                <c:pt idx="2">
                  <c:v>3.29</c:v>
                </c:pt>
                <c:pt idx="3">
                  <c:v>3.33</c:v>
                </c:pt>
                <c:pt idx="4">
                  <c:v>2.87</c:v>
                </c:pt>
                <c:pt idx="5">
                  <c:v>1.66</c:v>
                </c:pt>
                <c:pt idx="6">
                  <c:v>0.44</c:v>
                </c:pt>
                <c:pt idx="7">
                  <c:v>0.17</c:v>
                </c:pt>
              </c:numCache>
            </c:numRef>
          </c:val>
          <c:smooth val="0"/>
          <c:extLst>
            <c:ext xmlns:c16="http://schemas.microsoft.com/office/drawing/2014/chart" uri="{C3380CC4-5D6E-409C-BE32-E72D297353CC}">
              <c16:uniqueId val="{00000001-7148-D04D-B6ED-F3BD79E250F7}"/>
            </c:ext>
          </c:extLst>
        </c:ser>
        <c:ser>
          <c:idx val="2"/>
          <c:order val="2"/>
          <c:tx>
            <c:strRef>
              <c:f>Sheet1!$D$1</c:f>
              <c:strCache>
                <c:ptCount val="1"/>
                <c:pt idx="0">
                  <c:v>MPI_THREAD_MULTIPLE with MPI_COMM_WORLD</c:v>
                </c:pt>
              </c:strCache>
            </c:strRef>
          </c:tx>
          <c:spPr>
            <a:ln w="28575" cap="rnd">
              <a:solidFill>
                <a:schemeClr val="accent3"/>
              </a:solidFill>
              <a:round/>
            </a:ln>
            <a:effectLst/>
          </c:spPr>
          <c:marker>
            <c:symbol val="triangle"/>
            <c:size val="7"/>
            <c:spPr>
              <a:solidFill>
                <a:schemeClr val="accent3"/>
              </a:solidFill>
              <a:ln w="9525">
                <a:solidFill>
                  <a:schemeClr val="accent3"/>
                </a:solidFill>
              </a:ln>
              <a:effectLst/>
            </c:spPr>
          </c:marker>
          <c:errBars>
            <c:errDir val="y"/>
            <c:errBarType val="both"/>
            <c:errValType val="cust"/>
            <c:noEndCap val="0"/>
            <c:plus>
              <c:numRef>
                <c:f>Sheet1!$E$11:$E$18</c:f>
                <c:numCache>
                  <c:formatCode>General</c:formatCode>
                  <c:ptCount val="8"/>
                  <c:pt idx="0">
                    <c:v>0.449533091</c:v>
                  </c:pt>
                  <c:pt idx="1">
                    <c:v>0.372357355</c:v>
                  </c:pt>
                  <c:pt idx="2">
                    <c:v>0.39150989800000002</c:v>
                  </c:pt>
                  <c:pt idx="3">
                    <c:v>0.135535973</c:v>
                  </c:pt>
                  <c:pt idx="4">
                    <c:v>1.9493588999999999E-2</c:v>
                  </c:pt>
                  <c:pt idx="5">
                    <c:v>5.477226E-3</c:v>
                  </c:pt>
                  <c:pt idx="6">
                    <c:v>0</c:v>
                  </c:pt>
                  <c:pt idx="7">
                    <c:v>0</c:v>
                  </c:pt>
                </c:numCache>
              </c:numRef>
            </c:plus>
            <c:minus>
              <c:numRef>
                <c:f>Sheet1!$E$11:$E$18</c:f>
                <c:numCache>
                  <c:formatCode>General</c:formatCode>
                  <c:ptCount val="8"/>
                  <c:pt idx="0">
                    <c:v>0.449533091</c:v>
                  </c:pt>
                  <c:pt idx="1">
                    <c:v>0.372357355</c:v>
                  </c:pt>
                  <c:pt idx="2">
                    <c:v>0.39150989800000002</c:v>
                  </c:pt>
                  <c:pt idx="3">
                    <c:v>0.135535973</c:v>
                  </c:pt>
                  <c:pt idx="4">
                    <c:v>1.9493588999999999E-2</c:v>
                  </c:pt>
                  <c:pt idx="5">
                    <c:v>5.477226E-3</c:v>
                  </c:pt>
                  <c:pt idx="6">
                    <c:v>0</c:v>
                  </c:pt>
                  <c:pt idx="7">
                    <c:v>0</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Sheet1!$D$2:$D$9</c:f>
              <c:numCache>
                <c:formatCode>General</c:formatCode>
                <c:ptCount val="8"/>
                <c:pt idx="0">
                  <c:v>0.49</c:v>
                </c:pt>
                <c:pt idx="1">
                  <c:v>0.498</c:v>
                </c:pt>
                <c:pt idx="2">
                  <c:v>0.5</c:v>
                </c:pt>
                <c:pt idx="3">
                  <c:v>0.51400000000000001</c:v>
                </c:pt>
                <c:pt idx="4">
                  <c:v>0.47399999999999998</c:v>
                </c:pt>
                <c:pt idx="5">
                  <c:v>0.41</c:v>
                </c:pt>
                <c:pt idx="6">
                  <c:v>0.25</c:v>
                </c:pt>
                <c:pt idx="7">
                  <c:v>0.12</c:v>
                </c:pt>
              </c:numCache>
            </c:numRef>
          </c:val>
          <c:smooth val="0"/>
          <c:extLst>
            <c:ext xmlns:c16="http://schemas.microsoft.com/office/drawing/2014/chart" uri="{C3380CC4-5D6E-409C-BE32-E72D297353CC}">
              <c16:uniqueId val="{00000002-7148-D04D-B6ED-F3BD79E250F7}"/>
            </c:ext>
          </c:extLst>
        </c:ser>
        <c:ser>
          <c:idx val="3"/>
          <c:order val="3"/>
          <c:tx>
            <c:strRef>
              <c:f>Sheet1!$E$1</c:f>
              <c:strCache>
                <c:ptCount val="1"/>
                <c:pt idx="0">
                  <c:v>MPI_THREAD_SPLIT</c:v>
                </c:pt>
              </c:strCache>
            </c:strRef>
          </c:tx>
          <c:spPr>
            <a:ln w="28575" cap="rnd">
              <a:solidFill>
                <a:schemeClr val="accent4"/>
              </a:solidFill>
              <a:round/>
            </a:ln>
            <a:effectLst/>
          </c:spPr>
          <c:marker>
            <c:symbol val="square"/>
            <c:size val="7"/>
            <c:spPr>
              <a:solidFill>
                <a:schemeClr val="accent4"/>
              </a:solidFill>
              <a:ln w="9525">
                <a:solidFill>
                  <a:schemeClr val="accent4"/>
                </a:solidFill>
              </a:ln>
              <a:effectLst/>
            </c:spPr>
          </c:marker>
          <c:errBars>
            <c:errDir val="y"/>
            <c:errBarType val="both"/>
            <c:errValType val="cust"/>
            <c:noEndCap val="0"/>
            <c:plus>
              <c:numRef>
                <c:f>Sheet1!$F$11:$F$18</c:f>
                <c:numCache>
                  <c:formatCode>General</c:formatCode>
                  <c:ptCount val="8"/>
                  <c:pt idx="0">
                    <c:v>0.51818915499999996</c:v>
                  </c:pt>
                  <c:pt idx="1">
                    <c:v>8.0808414999999995E-2</c:v>
                  </c:pt>
                  <c:pt idx="2">
                    <c:v>0.13107249900000001</c:v>
                  </c:pt>
                  <c:pt idx="3">
                    <c:v>8.4083292000000004E-2</c:v>
                  </c:pt>
                  <c:pt idx="4">
                    <c:v>5.477226E-3</c:v>
                  </c:pt>
                  <c:pt idx="5">
                    <c:v>0</c:v>
                  </c:pt>
                  <c:pt idx="6">
                    <c:v>0</c:v>
                  </c:pt>
                  <c:pt idx="7">
                    <c:v>4.4721359999999998E-3</c:v>
                  </c:pt>
                </c:numCache>
              </c:numRef>
            </c:plus>
            <c:minus>
              <c:numRef>
                <c:f>Sheet1!$F$11:$F$18</c:f>
                <c:numCache>
                  <c:formatCode>General</c:formatCode>
                  <c:ptCount val="8"/>
                  <c:pt idx="0">
                    <c:v>0.51818915499999996</c:v>
                  </c:pt>
                  <c:pt idx="1">
                    <c:v>8.0808414999999995E-2</c:v>
                  </c:pt>
                  <c:pt idx="2">
                    <c:v>0.13107249900000001</c:v>
                  </c:pt>
                  <c:pt idx="3">
                    <c:v>8.4083292000000004E-2</c:v>
                  </c:pt>
                  <c:pt idx="4">
                    <c:v>5.477226E-3</c:v>
                  </c:pt>
                  <c:pt idx="5">
                    <c:v>0</c:v>
                  </c:pt>
                  <c:pt idx="6">
                    <c:v>0</c:v>
                  </c:pt>
                  <c:pt idx="7">
                    <c:v>4.4721359999999998E-3</c:v>
                  </c:pt>
                </c:numCache>
              </c:numRef>
            </c:minus>
            <c:spPr>
              <a:noFill/>
              <a:ln w="9525" cap="flat" cmpd="sng" algn="ctr">
                <a:solidFill>
                  <a:schemeClr val="tx1">
                    <a:lumMod val="65000"/>
                    <a:lumOff val="35000"/>
                  </a:schemeClr>
                </a:solidFill>
                <a:round/>
              </a:ln>
              <a:effectLst/>
            </c:spPr>
          </c:errBars>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Sheet1!$E$2:$E$9</c:f>
              <c:numCache>
                <c:formatCode>General</c:formatCode>
                <c:ptCount val="8"/>
                <c:pt idx="0">
                  <c:v>42.585999999999999</c:v>
                </c:pt>
                <c:pt idx="1">
                  <c:v>42.52</c:v>
                </c:pt>
                <c:pt idx="2">
                  <c:v>42.265999999999998</c:v>
                </c:pt>
                <c:pt idx="3">
                  <c:v>33.031999999999996</c:v>
                </c:pt>
                <c:pt idx="4">
                  <c:v>9.5640000000000001</c:v>
                </c:pt>
                <c:pt idx="5">
                  <c:v>2.516</c:v>
                </c:pt>
                <c:pt idx="6">
                  <c:v>0.76</c:v>
                </c:pt>
                <c:pt idx="7">
                  <c:v>0.2</c:v>
                </c:pt>
              </c:numCache>
            </c:numRef>
          </c:val>
          <c:smooth val="0"/>
          <c:extLst>
            <c:ext xmlns:c16="http://schemas.microsoft.com/office/drawing/2014/chart" uri="{C3380CC4-5D6E-409C-BE32-E72D297353CC}">
              <c16:uniqueId val="{00000003-7148-D04D-B6ED-F3BD79E250F7}"/>
            </c:ext>
          </c:extLst>
        </c:ser>
        <c:ser>
          <c:idx val="4"/>
          <c:order val="4"/>
          <c:tx>
            <c:strRef>
              <c:f>Sheet1!$F$1</c:f>
              <c:strCache>
                <c:ptCount val="1"/>
                <c:pt idx="0">
                  <c:v>MPI_THREAD_MULTIPLE with separate COMMs</c:v>
                </c:pt>
              </c:strCache>
            </c:strRef>
          </c:tx>
          <c:spPr>
            <a:ln w="28575" cap="rnd">
              <a:solidFill>
                <a:schemeClr val="accent5"/>
              </a:solidFill>
              <a:round/>
            </a:ln>
            <a:effectLst/>
          </c:spPr>
          <c:marker>
            <c:symbol val="circle"/>
            <c:size val="7"/>
            <c:spPr>
              <a:solidFill>
                <a:schemeClr val="accent5"/>
              </a:solidFill>
              <a:ln w="9525">
                <a:solidFill>
                  <a:schemeClr val="accent5"/>
                </a:solidFill>
              </a:ln>
              <a:effectLst/>
            </c:spPr>
          </c:marker>
          <c:cat>
            <c:numRef>
              <c:f>Sheet1!$A$2:$A$9</c:f>
              <c:numCache>
                <c:formatCode>General</c:formatCode>
                <c:ptCount val="8"/>
                <c:pt idx="0">
                  <c:v>4</c:v>
                </c:pt>
                <c:pt idx="1">
                  <c:v>16</c:v>
                </c:pt>
                <c:pt idx="2">
                  <c:v>64</c:v>
                </c:pt>
                <c:pt idx="3">
                  <c:v>256</c:v>
                </c:pt>
                <c:pt idx="4">
                  <c:v>1024</c:v>
                </c:pt>
                <c:pt idx="5">
                  <c:v>4096</c:v>
                </c:pt>
                <c:pt idx="6">
                  <c:v>16384</c:v>
                </c:pt>
                <c:pt idx="7">
                  <c:v>65536</c:v>
                </c:pt>
              </c:numCache>
            </c:numRef>
          </c:cat>
          <c:val>
            <c:numRef>
              <c:f>Sheet1!$F$2:$F$9</c:f>
              <c:numCache>
                <c:formatCode>General</c:formatCode>
                <c:ptCount val="8"/>
                <c:pt idx="0">
                  <c:v>50.298000000000002</c:v>
                </c:pt>
                <c:pt idx="1">
                  <c:v>48.975999999999999</c:v>
                </c:pt>
                <c:pt idx="2">
                  <c:v>49.223999999999997</c:v>
                </c:pt>
                <c:pt idx="3">
                  <c:v>30.507999999999999</c:v>
                </c:pt>
                <c:pt idx="4">
                  <c:v>9.5459999999999994</c:v>
                </c:pt>
                <c:pt idx="5">
                  <c:v>2.5</c:v>
                </c:pt>
                <c:pt idx="6">
                  <c:v>0.76</c:v>
                </c:pt>
                <c:pt idx="7">
                  <c:v>0.20799999999999999</c:v>
                </c:pt>
              </c:numCache>
            </c:numRef>
          </c:val>
          <c:smooth val="0"/>
          <c:extLst>
            <c:ext xmlns:c16="http://schemas.microsoft.com/office/drawing/2014/chart" uri="{C3380CC4-5D6E-409C-BE32-E72D297353CC}">
              <c16:uniqueId val="{00000000-B239-834C-921E-750362076D65}"/>
            </c:ext>
          </c:extLst>
        </c:ser>
        <c:dLbls>
          <c:showLegendKey val="0"/>
          <c:showVal val="0"/>
          <c:showCatName val="0"/>
          <c:showSerName val="0"/>
          <c:showPercent val="0"/>
          <c:showBubbleSize val="0"/>
        </c:dLbls>
        <c:marker val="1"/>
        <c:smooth val="0"/>
        <c:axId val="1512400464"/>
        <c:axId val="1512402096"/>
      </c:lineChart>
      <c:catAx>
        <c:axId val="1512400464"/>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a:t>Message size (B)</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512402096"/>
        <c:crosses val="autoZero"/>
        <c:auto val="1"/>
        <c:lblAlgn val="ctr"/>
        <c:lblOffset val="100"/>
        <c:noMultiLvlLbl val="0"/>
      </c:catAx>
      <c:valAx>
        <c:axId val="1512402096"/>
        <c:scaling>
          <c:orientation val="minMax"/>
          <c:max val="5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a:t>Messages/s (x 106)</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51240046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2">
              <a:lumMod val="10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2">
                    <a:lumMod val="10000"/>
                  </a:schemeClr>
                </a:solidFill>
                <a:latin typeface="+mn-lt"/>
                <a:ea typeface="+mn-ea"/>
                <a:cs typeface="+mn-cs"/>
              </a:defRPr>
            </a:pPr>
            <a:r>
              <a:rPr lang="en-US"/>
              <a:t>Halo exchange time; 1 iteration; 16 cores per node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2">
                  <a:lumMod val="10000"/>
                </a:schemeClr>
              </a:solidFill>
              <a:latin typeface="+mn-lt"/>
              <a:ea typeface="+mn-ea"/>
              <a:cs typeface="+mn-cs"/>
            </a:defRPr>
          </a:pPr>
          <a:endParaRPr lang="en-US"/>
        </a:p>
      </c:txPr>
    </c:title>
    <c:autoTitleDeleted val="0"/>
    <c:plotArea>
      <c:layout>
        <c:manualLayout>
          <c:layoutTarget val="inner"/>
          <c:xMode val="edge"/>
          <c:yMode val="edge"/>
          <c:x val="9.4231493539262912E-2"/>
          <c:y val="0.13918066036883242"/>
          <c:w val="0.88939232649953115"/>
          <c:h val="0.48023035541852294"/>
        </c:manualLayout>
      </c:layout>
      <c:lineChart>
        <c:grouping val="standard"/>
        <c:varyColors val="0"/>
        <c:ser>
          <c:idx val="0"/>
          <c:order val="0"/>
          <c:tx>
            <c:strRef>
              <c:f>Sheet1!$B$1</c:f>
              <c:strCache>
                <c:ptCount val="1"/>
                <c:pt idx="0">
                  <c:v>MPI_THREAD_SINGLE</c:v>
                </c:pt>
              </c:strCache>
            </c:strRef>
          </c:tx>
          <c:spPr>
            <a:ln w="28575" cap="rnd">
              <a:solidFill>
                <a:schemeClr val="accent1"/>
              </a:solidFill>
              <a:round/>
            </a:ln>
            <a:effectLst/>
          </c:spPr>
          <c:marker>
            <c:symbol val="diamond"/>
            <c:size val="7"/>
            <c:spPr>
              <a:solidFill>
                <a:schemeClr val="accent1"/>
              </a:solidFill>
              <a:ln w="9525">
                <a:solidFill>
                  <a:schemeClr val="accent1"/>
                </a:solidFill>
              </a:ln>
              <a:effectLst/>
            </c:spPr>
          </c:marker>
          <c:errBars>
            <c:errDir val="y"/>
            <c:errBarType val="both"/>
            <c:errValType val="cust"/>
            <c:noEndCap val="0"/>
            <c:plus>
              <c:numRef>
                <c:f>Sheet1!$B$16:$B$28</c:f>
                <c:numCache>
                  <c:formatCode>General</c:formatCode>
                  <c:ptCount val="13"/>
                  <c:pt idx="0">
                    <c:v>4.6686159999999999E-4</c:v>
                  </c:pt>
                  <c:pt idx="1">
                    <c:v>9.4111639999999998E-5</c:v>
                  </c:pt>
                  <c:pt idx="2">
                    <c:v>3.6562850000000001E-4</c:v>
                  </c:pt>
                  <c:pt idx="3">
                    <c:v>3.5490519999999999E-4</c:v>
                  </c:pt>
                  <c:pt idx="4">
                    <c:v>4.720522E-4</c:v>
                  </c:pt>
                  <c:pt idx="5">
                    <c:v>5.060644E-4</c:v>
                  </c:pt>
                  <c:pt idx="6">
                    <c:v>3.1813080000000002E-4</c:v>
                  </c:pt>
                  <c:pt idx="7">
                    <c:v>1.48126E-4</c:v>
                  </c:pt>
                  <c:pt idx="8">
                    <c:v>4.7811469999999999E-4</c:v>
                  </c:pt>
                  <c:pt idx="9">
                    <c:v>4.7324699999999999E-4</c:v>
                  </c:pt>
                  <c:pt idx="10">
                    <c:v>5.9336019999999998E-4</c:v>
                  </c:pt>
                  <c:pt idx="11">
                    <c:v>5.3942270000000004E-4</c:v>
                  </c:pt>
                  <c:pt idx="12">
                    <c:v>2.1705399999999999E-3</c:v>
                  </c:pt>
                </c:numCache>
              </c:numRef>
            </c:plus>
            <c:minus>
              <c:numRef>
                <c:f>Sheet1!$B$16:$B$28</c:f>
                <c:numCache>
                  <c:formatCode>General</c:formatCode>
                  <c:ptCount val="13"/>
                  <c:pt idx="0">
                    <c:v>4.6686159999999999E-4</c:v>
                  </c:pt>
                  <c:pt idx="1">
                    <c:v>9.4111639999999998E-5</c:v>
                  </c:pt>
                  <c:pt idx="2">
                    <c:v>3.6562850000000001E-4</c:v>
                  </c:pt>
                  <c:pt idx="3">
                    <c:v>3.5490519999999999E-4</c:v>
                  </c:pt>
                  <c:pt idx="4">
                    <c:v>4.720522E-4</c:v>
                  </c:pt>
                  <c:pt idx="5">
                    <c:v>5.060644E-4</c:v>
                  </c:pt>
                  <c:pt idx="6">
                    <c:v>3.1813080000000002E-4</c:v>
                  </c:pt>
                  <c:pt idx="7">
                    <c:v>1.48126E-4</c:v>
                  </c:pt>
                  <c:pt idx="8">
                    <c:v>4.7811469999999999E-4</c:v>
                  </c:pt>
                  <c:pt idx="9">
                    <c:v>4.7324699999999999E-4</c:v>
                  </c:pt>
                  <c:pt idx="10">
                    <c:v>5.9336019999999998E-4</c:v>
                  </c:pt>
                  <c:pt idx="11">
                    <c:v>5.3942270000000004E-4</c:v>
                  </c:pt>
                  <c:pt idx="12">
                    <c:v>2.1705399999999999E-3</c:v>
                  </c:pt>
                </c:numCache>
              </c:numRef>
            </c:minus>
            <c:spPr>
              <a:noFill/>
              <a:ln w="9525" cap="flat" cmpd="sng" algn="ctr">
                <a:solidFill>
                  <a:schemeClr val="tx1">
                    <a:lumMod val="65000"/>
                    <a:lumOff val="35000"/>
                  </a:schemeClr>
                </a:solidFill>
                <a:round/>
              </a:ln>
              <a:effectLst/>
            </c:spPr>
          </c:errBars>
          <c:cat>
            <c:numRef>
              <c:f>Sheet1!$A$2:$A$14</c:f>
              <c:numCache>
                <c:formatCode>General</c:formatCode>
                <c:ptCount val="13"/>
                <c:pt idx="0">
                  <c:v>48</c:v>
                </c:pt>
                <c:pt idx="1">
                  <c:v>96</c:v>
                </c:pt>
                <c:pt idx="2">
                  <c:v>192</c:v>
                </c:pt>
                <c:pt idx="3">
                  <c:v>384</c:v>
                </c:pt>
                <c:pt idx="4">
                  <c:v>768</c:v>
                </c:pt>
                <c:pt idx="5">
                  <c:v>1536</c:v>
                </c:pt>
                <c:pt idx="6">
                  <c:v>3072</c:v>
                </c:pt>
                <c:pt idx="7">
                  <c:v>6144</c:v>
                </c:pt>
                <c:pt idx="8">
                  <c:v>12288</c:v>
                </c:pt>
                <c:pt idx="9">
                  <c:v>24576</c:v>
                </c:pt>
                <c:pt idx="10">
                  <c:v>49152</c:v>
                </c:pt>
                <c:pt idx="11">
                  <c:v>98304</c:v>
                </c:pt>
                <c:pt idx="12">
                  <c:v>196608</c:v>
                </c:pt>
              </c:numCache>
            </c:numRef>
          </c:cat>
          <c:val>
            <c:numRef>
              <c:f>Sheet1!$B$2:$B$14</c:f>
              <c:numCache>
                <c:formatCode>General</c:formatCode>
                <c:ptCount val="13"/>
                <c:pt idx="0">
                  <c:v>8.0865999999999993E-3</c:v>
                </c:pt>
                <c:pt idx="1">
                  <c:v>7.6880000000000004E-3</c:v>
                </c:pt>
                <c:pt idx="2">
                  <c:v>7.7311999999999997E-3</c:v>
                </c:pt>
                <c:pt idx="3">
                  <c:v>8.1518000000000007E-3</c:v>
                </c:pt>
                <c:pt idx="4">
                  <c:v>9.3185999999999998E-3</c:v>
                </c:pt>
                <c:pt idx="5">
                  <c:v>9.4858000000000008E-3</c:v>
                </c:pt>
                <c:pt idx="6">
                  <c:v>1.10282E-2</c:v>
                </c:pt>
                <c:pt idx="7">
                  <c:v>1.51714E-2</c:v>
                </c:pt>
                <c:pt idx="8">
                  <c:v>3.3771799999999998E-2</c:v>
                </c:pt>
                <c:pt idx="9">
                  <c:v>3.8808200000000001E-2</c:v>
                </c:pt>
                <c:pt idx="10">
                  <c:v>7.1748599999999996E-2</c:v>
                </c:pt>
                <c:pt idx="11">
                  <c:v>0.14250640000000001</c:v>
                </c:pt>
                <c:pt idx="12">
                  <c:v>0.29325200000000001</c:v>
                </c:pt>
              </c:numCache>
            </c:numRef>
          </c:val>
          <c:smooth val="0"/>
          <c:extLst>
            <c:ext xmlns:c16="http://schemas.microsoft.com/office/drawing/2014/chart" uri="{C3380CC4-5D6E-409C-BE32-E72D297353CC}">
              <c16:uniqueId val="{00000000-8147-F341-82B7-E214AB9AFAC7}"/>
            </c:ext>
          </c:extLst>
        </c:ser>
        <c:ser>
          <c:idx val="1"/>
          <c:order val="1"/>
          <c:tx>
            <c:strRef>
              <c:f>Sheet1!$C$1</c:f>
              <c:strCache>
                <c:ptCount val="1"/>
                <c:pt idx="0">
                  <c:v>MPI_THREAD_MULTIPLE with MPI_COMM_WORLD</c:v>
                </c:pt>
              </c:strCache>
            </c:strRef>
          </c:tx>
          <c:spPr>
            <a:ln w="28575" cap="rnd">
              <a:solidFill>
                <a:schemeClr val="accent2"/>
              </a:solidFill>
              <a:round/>
            </a:ln>
            <a:effectLst/>
          </c:spPr>
          <c:marker>
            <c:symbol val="triangle"/>
            <c:size val="7"/>
            <c:spPr>
              <a:solidFill>
                <a:schemeClr val="accent2"/>
              </a:solidFill>
              <a:ln w="9525">
                <a:solidFill>
                  <a:schemeClr val="accent2"/>
                </a:solidFill>
              </a:ln>
              <a:effectLst/>
            </c:spPr>
          </c:marker>
          <c:errBars>
            <c:errDir val="y"/>
            <c:errBarType val="both"/>
            <c:errValType val="cust"/>
            <c:noEndCap val="0"/>
            <c:plus>
              <c:numRef>
                <c:f>Sheet1!$C$16:$C$28</c:f>
                <c:numCache>
                  <c:formatCode>General</c:formatCode>
                  <c:ptCount val="13"/>
                  <c:pt idx="0">
                    <c:v>5.2078849999999996E-4</c:v>
                  </c:pt>
                  <c:pt idx="1">
                    <c:v>4.771892E-4</c:v>
                  </c:pt>
                  <c:pt idx="2">
                    <c:v>1.0793420000000001E-3</c:v>
                  </c:pt>
                  <c:pt idx="3">
                    <c:v>3.105645E-4</c:v>
                  </c:pt>
                  <c:pt idx="4">
                    <c:v>1.1683819999999999E-3</c:v>
                  </c:pt>
                  <c:pt idx="5">
                    <c:v>5.2073910000000002E-4</c:v>
                  </c:pt>
                  <c:pt idx="6">
                    <c:v>4.4745089999999999E-4</c:v>
                  </c:pt>
                  <c:pt idx="7">
                    <c:v>8.8334440000000002E-4</c:v>
                  </c:pt>
                  <c:pt idx="8">
                    <c:v>1.2537819999999999E-3</c:v>
                  </c:pt>
                  <c:pt idx="9">
                    <c:v>5.574875E-3</c:v>
                  </c:pt>
                  <c:pt idx="10">
                    <c:v>7.6356310000000004E-3</c:v>
                  </c:pt>
                  <c:pt idx="11">
                    <c:v>1.6321639999999998E-2</c:v>
                  </c:pt>
                  <c:pt idx="12">
                    <c:v>0.1210976</c:v>
                  </c:pt>
                </c:numCache>
              </c:numRef>
            </c:plus>
            <c:minus>
              <c:numRef>
                <c:f>Sheet1!$C$16:$C$28</c:f>
                <c:numCache>
                  <c:formatCode>General</c:formatCode>
                  <c:ptCount val="13"/>
                  <c:pt idx="0">
                    <c:v>5.2078849999999996E-4</c:v>
                  </c:pt>
                  <c:pt idx="1">
                    <c:v>4.771892E-4</c:v>
                  </c:pt>
                  <c:pt idx="2">
                    <c:v>1.0793420000000001E-3</c:v>
                  </c:pt>
                  <c:pt idx="3">
                    <c:v>3.105645E-4</c:v>
                  </c:pt>
                  <c:pt idx="4">
                    <c:v>1.1683819999999999E-3</c:v>
                  </c:pt>
                  <c:pt idx="5">
                    <c:v>5.2073910000000002E-4</c:v>
                  </c:pt>
                  <c:pt idx="6">
                    <c:v>4.4745089999999999E-4</c:v>
                  </c:pt>
                  <c:pt idx="7">
                    <c:v>8.8334440000000002E-4</c:v>
                  </c:pt>
                  <c:pt idx="8">
                    <c:v>1.2537819999999999E-3</c:v>
                  </c:pt>
                  <c:pt idx="9">
                    <c:v>5.574875E-3</c:v>
                  </c:pt>
                  <c:pt idx="10">
                    <c:v>7.6356310000000004E-3</c:v>
                  </c:pt>
                  <c:pt idx="11">
                    <c:v>1.6321639999999998E-2</c:v>
                  </c:pt>
                  <c:pt idx="12">
                    <c:v>0.1210976</c:v>
                  </c:pt>
                </c:numCache>
              </c:numRef>
            </c:minus>
            <c:spPr>
              <a:noFill/>
              <a:ln w="9525" cap="flat" cmpd="sng" algn="ctr">
                <a:solidFill>
                  <a:schemeClr val="tx1">
                    <a:lumMod val="65000"/>
                    <a:lumOff val="35000"/>
                  </a:schemeClr>
                </a:solidFill>
                <a:round/>
              </a:ln>
              <a:effectLst/>
            </c:spPr>
          </c:errBars>
          <c:cat>
            <c:numRef>
              <c:f>Sheet1!$A$2:$A$14</c:f>
              <c:numCache>
                <c:formatCode>General</c:formatCode>
                <c:ptCount val="13"/>
                <c:pt idx="0">
                  <c:v>48</c:v>
                </c:pt>
                <c:pt idx="1">
                  <c:v>96</c:v>
                </c:pt>
                <c:pt idx="2">
                  <c:v>192</c:v>
                </c:pt>
                <c:pt idx="3">
                  <c:v>384</c:v>
                </c:pt>
                <c:pt idx="4">
                  <c:v>768</c:v>
                </c:pt>
                <c:pt idx="5">
                  <c:v>1536</c:v>
                </c:pt>
                <c:pt idx="6">
                  <c:v>3072</c:v>
                </c:pt>
                <c:pt idx="7">
                  <c:v>6144</c:v>
                </c:pt>
                <c:pt idx="8">
                  <c:v>12288</c:v>
                </c:pt>
                <c:pt idx="9">
                  <c:v>24576</c:v>
                </c:pt>
                <c:pt idx="10">
                  <c:v>49152</c:v>
                </c:pt>
                <c:pt idx="11">
                  <c:v>98304</c:v>
                </c:pt>
                <c:pt idx="12">
                  <c:v>196608</c:v>
                </c:pt>
              </c:numCache>
            </c:numRef>
          </c:cat>
          <c:val>
            <c:numRef>
              <c:f>Sheet1!$C$2:$C$14</c:f>
              <c:numCache>
                <c:formatCode>General</c:formatCode>
                <c:ptCount val="13"/>
                <c:pt idx="0">
                  <c:v>0.14741679999999999</c:v>
                </c:pt>
                <c:pt idx="1">
                  <c:v>0.15865199999999999</c:v>
                </c:pt>
                <c:pt idx="2">
                  <c:v>0.15916920000000001</c:v>
                </c:pt>
                <c:pt idx="3">
                  <c:v>0.15877060000000001</c:v>
                </c:pt>
                <c:pt idx="4">
                  <c:v>0.1609902</c:v>
                </c:pt>
                <c:pt idx="5">
                  <c:v>0.1650798</c:v>
                </c:pt>
                <c:pt idx="6">
                  <c:v>0.16804140000000001</c:v>
                </c:pt>
                <c:pt idx="7">
                  <c:v>0.17529459999999999</c:v>
                </c:pt>
                <c:pt idx="8">
                  <c:v>0.18665119999999999</c:v>
                </c:pt>
                <c:pt idx="9">
                  <c:v>0.20902499999999999</c:v>
                </c:pt>
                <c:pt idx="10">
                  <c:v>0.41676839999999998</c:v>
                </c:pt>
                <c:pt idx="11">
                  <c:v>0.42802380000000001</c:v>
                </c:pt>
                <c:pt idx="12">
                  <c:v>0.65909660000000003</c:v>
                </c:pt>
              </c:numCache>
            </c:numRef>
          </c:val>
          <c:smooth val="0"/>
          <c:extLst>
            <c:ext xmlns:c16="http://schemas.microsoft.com/office/drawing/2014/chart" uri="{C3380CC4-5D6E-409C-BE32-E72D297353CC}">
              <c16:uniqueId val="{00000001-8147-F341-82B7-E214AB9AFAC7}"/>
            </c:ext>
          </c:extLst>
        </c:ser>
        <c:ser>
          <c:idx val="2"/>
          <c:order val="2"/>
          <c:tx>
            <c:strRef>
              <c:f>Sheet1!$D$1</c:f>
              <c:strCache>
                <c:ptCount val="1"/>
                <c:pt idx="0">
                  <c:v>MPI_THREAD_SPLIT</c:v>
                </c:pt>
              </c:strCache>
            </c:strRef>
          </c:tx>
          <c:spPr>
            <a:ln w="28575" cap="rnd">
              <a:solidFill>
                <a:schemeClr val="accent3"/>
              </a:solidFill>
              <a:round/>
            </a:ln>
            <a:effectLst/>
          </c:spPr>
          <c:marker>
            <c:symbol val="square"/>
            <c:size val="7"/>
            <c:spPr>
              <a:solidFill>
                <a:schemeClr val="accent3"/>
              </a:solidFill>
              <a:ln w="9525">
                <a:solidFill>
                  <a:schemeClr val="accent3"/>
                </a:solidFill>
              </a:ln>
              <a:effectLst/>
            </c:spPr>
          </c:marker>
          <c:errBars>
            <c:errDir val="y"/>
            <c:errBarType val="both"/>
            <c:errValType val="cust"/>
            <c:noEndCap val="0"/>
            <c:plus>
              <c:numRef>
                <c:f>Sheet1!$D$16:$D$28</c:f>
                <c:numCache>
                  <c:formatCode>General</c:formatCode>
                  <c:ptCount val="13"/>
                  <c:pt idx="0">
                    <c:v>2.5920130000000002E-4</c:v>
                  </c:pt>
                  <c:pt idx="1">
                    <c:v>2.7361389999999999E-2</c:v>
                  </c:pt>
                  <c:pt idx="2">
                    <c:v>3.2900600000000002E-2</c:v>
                  </c:pt>
                  <c:pt idx="3">
                    <c:v>8.8560940000000001E-3</c:v>
                  </c:pt>
                  <c:pt idx="4">
                    <c:v>6.344953E-4</c:v>
                  </c:pt>
                  <c:pt idx="5">
                    <c:v>2.4415100000000001E-4</c:v>
                  </c:pt>
                  <c:pt idx="6">
                    <c:v>3.4693219999999997E-2</c:v>
                  </c:pt>
                  <c:pt idx="7">
                    <c:v>5.2929579999999997E-2</c:v>
                  </c:pt>
                  <c:pt idx="8">
                    <c:v>2.0919380000000001E-2</c:v>
                  </c:pt>
                  <c:pt idx="9">
                    <c:v>3.9890389999999998E-3</c:v>
                  </c:pt>
                  <c:pt idx="10">
                    <c:v>9.9339839999999999E-3</c:v>
                  </c:pt>
                  <c:pt idx="11">
                    <c:v>4.6603539999999999E-2</c:v>
                  </c:pt>
                  <c:pt idx="12">
                    <c:v>0.11386449999999999</c:v>
                  </c:pt>
                </c:numCache>
              </c:numRef>
            </c:plus>
            <c:minus>
              <c:numRef>
                <c:f>Sheet1!$D$16:$D$28</c:f>
                <c:numCache>
                  <c:formatCode>General</c:formatCode>
                  <c:ptCount val="13"/>
                  <c:pt idx="0">
                    <c:v>2.5920130000000002E-4</c:v>
                  </c:pt>
                  <c:pt idx="1">
                    <c:v>2.7361389999999999E-2</c:v>
                  </c:pt>
                  <c:pt idx="2">
                    <c:v>3.2900600000000002E-2</c:v>
                  </c:pt>
                  <c:pt idx="3">
                    <c:v>8.8560940000000001E-3</c:v>
                  </c:pt>
                  <c:pt idx="4">
                    <c:v>6.344953E-4</c:v>
                  </c:pt>
                  <c:pt idx="5">
                    <c:v>2.4415100000000001E-4</c:v>
                  </c:pt>
                  <c:pt idx="6">
                    <c:v>3.4693219999999997E-2</c:v>
                  </c:pt>
                  <c:pt idx="7">
                    <c:v>5.2929579999999997E-2</c:v>
                  </c:pt>
                  <c:pt idx="8">
                    <c:v>2.0919380000000001E-2</c:v>
                  </c:pt>
                  <c:pt idx="9">
                    <c:v>3.9890389999999998E-3</c:v>
                  </c:pt>
                  <c:pt idx="10">
                    <c:v>9.9339839999999999E-3</c:v>
                  </c:pt>
                  <c:pt idx="11">
                    <c:v>4.6603539999999999E-2</c:v>
                  </c:pt>
                  <c:pt idx="12">
                    <c:v>0.11386449999999999</c:v>
                  </c:pt>
                </c:numCache>
              </c:numRef>
            </c:minus>
            <c:spPr>
              <a:noFill/>
              <a:ln w="9525" cap="flat" cmpd="sng" algn="ctr">
                <a:solidFill>
                  <a:schemeClr val="tx1">
                    <a:lumMod val="65000"/>
                    <a:lumOff val="35000"/>
                  </a:schemeClr>
                </a:solidFill>
                <a:round/>
              </a:ln>
              <a:effectLst/>
            </c:spPr>
          </c:errBars>
          <c:cat>
            <c:numRef>
              <c:f>Sheet1!$A$2:$A$14</c:f>
              <c:numCache>
                <c:formatCode>General</c:formatCode>
                <c:ptCount val="13"/>
                <c:pt idx="0">
                  <c:v>48</c:v>
                </c:pt>
                <c:pt idx="1">
                  <c:v>96</c:v>
                </c:pt>
                <c:pt idx="2">
                  <c:v>192</c:v>
                </c:pt>
                <c:pt idx="3">
                  <c:v>384</c:v>
                </c:pt>
                <c:pt idx="4">
                  <c:v>768</c:v>
                </c:pt>
                <c:pt idx="5">
                  <c:v>1536</c:v>
                </c:pt>
                <c:pt idx="6">
                  <c:v>3072</c:v>
                </c:pt>
                <c:pt idx="7">
                  <c:v>6144</c:v>
                </c:pt>
                <c:pt idx="8">
                  <c:v>12288</c:v>
                </c:pt>
                <c:pt idx="9">
                  <c:v>24576</c:v>
                </c:pt>
                <c:pt idx="10">
                  <c:v>49152</c:v>
                </c:pt>
                <c:pt idx="11">
                  <c:v>98304</c:v>
                </c:pt>
                <c:pt idx="12">
                  <c:v>196608</c:v>
                </c:pt>
              </c:numCache>
            </c:numRef>
          </c:cat>
          <c:val>
            <c:numRef>
              <c:f>Sheet1!$D$2:$D$14</c:f>
              <c:numCache>
                <c:formatCode>General</c:formatCode>
                <c:ptCount val="13"/>
                <c:pt idx="0">
                  <c:v>5.9173999999999997E-3</c:v>
                </c:pt>
                <c:pt idx="1">
                  <c:v>2.2299200000000002E-2</c:v>
                </c:pt>
                <c:pt idx="2">
                  <c:v>2.0575400000000001E-2</c:v>
                </c:pt>
                <c:pt idx="3">
                  <c:v>9.9647999999999994E-3</c:v>
                </c:pt>
                <c:pt idx="4">
                  <c:v>6.4576E-3</c:v>
                </c:pt>
                <c:pt idx="5">
                  <c:v>6.2892E-3</c:v>
                </c:pt>
                <c:pt idx="6">
                  <c:v>4.709E-2</c:v>
                </c:pt>
                <c:pt idx="7">
                  <c:v>4.6282799999999999E-2</c:v>
                </c:pt>
                <c:pt idx="8">
                  <c:v>2.6193000000000001E-2</c:v>
                </c:pt>
                <c:pt idx="9">
                  <c:v>2.9276E-2</c:v>
                </c:pt>
                <c:pt idx="10">
                  <c:v>9.6586599999999995E-2</c:v>
                </c:pt>
                <c:pt idx="11">
                  <c:v>0.1741886</c:v>
                </c:pt>
                <c:pt idx="12">
                  <c:v>0.2486138</c:v>
                </c:pt>
              </c:numCache>
            </c:numRef>
          </c:val>
          <c:smooth val="0"/>
          <c:extLst>
            <c:ext xmlns:c16="http://schemas.microsoft.com/office/drawing/2014/chart" uri="{C3380CC4-5D6E-409C-BE32-E72D297353CC}">
              <c16:uniqueId val="{00000002-8147-F341-82B7-E214AB9AFAC7}"/>
            </c:ext>
          </c:extLst>
        </c:ser>
        <c:ser>
          <c:idx val="3"/>
          <c:order val="3"/>
          <c:tx>
            <c:strRef>
              <c:f>Sheet1!$E$1</c:f>
              <c:strCache>
                <c:ptCount val="1"/>
                <c:pt idx="0">
                  <c:v>MPI_THREAD_MULTIPLE with separate COMMs</c:v>
                </c:pt>
              </c:strCache>
            </c:strRef>
          </c:tx>
          <c:spPr>
            <a:ln w="28575" cap="rnd">
              <a:solidFill>
                <a:schemeClr val="accent4"/>
              </a:solidFill>
              <a:round/>
            </a:ln>
            <a:effectLst/>
          </c:spPr>
          <c:marker>
            <c:symbol val="circle"/>
            <c:size val="7"/>
            <c:spPr>
              <a:solidFill>
                <a:schemeClr val="accent4"/>
              </a:solidFill>
              <a:ln w="9525">
                <a:solidFill>
                  <a:schemeClr val="accent4"/>
                </a:solidFill>
              </a:ln>
              <a:effectLst/>
            </c:spPr>
          </c:marker>
          <c:errBars>
            <c:errDir val="y"/>
            <c:errBarType val="both"/>
            <c:errValType val="cust"/>
            <c:noEndCap val="0"/>
            <c:plus>
              <c:numRef>
                <c:f>Sheet1!$E$16:$E$28</c:f>
                <c:numCache>
                  <c:formatCode>General</c:formatCode>
                  <c:ptCount val="13"/>
                  <c:pt idx="0">
                    <c:v>6.4645879999999998E-4</c:v>
                  </c:pt>
                  <c:pt idx="1">
                    <c:v>2.6721489999999997E-4</c:v>
                  </c:pt>
                  <c:pt idx="2">
                    <c:v>1.1562759999999999E-3</c:v>
                  </c:pt>
                  <c:pt idx="3">
                    <c:v>8.6955319999999997E-4</c:v>
                  </c:pt>
                  <c:pt idx="4">
                    <c:v>1.5032170000000001E-3</c:v>
                  </c:pt>
                  <c:pt idx="5">
                    <c:v>3.597184E-4</c:v>
                  </c:pt>
                  <c:pt idx="6">
                    <c:v>4.2433279999999998E-4</c:v>
                  </c:pt>
                  <c:pt idx="7">
                    <c:v>1.0773169999999999E-3</c:v>
                  </c:pt>
                  <c:pt idx="8">
                    <c:v>5.6554149999999998E-4</c:v>
                  </c:pt>
                  <c:pt idx="9">
                    <c:v>4.2662459999999996E-3</c:v>
                  </c:pt>
                  <c:pt idx="10">
                    <c:v>1.6377820000000001E-2</c:v>
                  </c:pt>
                  <c:pt idx="11">
                    <c:v>1.0509589999999999E-2</c:v>
                  </c:pt>
                  <c:pt idx="12">
                    <c:v>0.10467170000000001</c:v>
                  </c:pt>
                </c:numCache>
              </c:numRef>
            </c:plus>
            <c:minus>
              <c:numRef>
                <c:f>Sheet1!$E$16:$E$28</c:f>
                <c:numCache>
                  <c:formatCode>General</c:formatCode>
                  <c:ptCount val="13"/>
                  <c:pt idx="0">
                    <c:v>6.4645879999999998E-4</c:v>
                  </c:pt>
                  <c:pt idx="1">
                    <c:v>2.6721489999999997E-4</c:v>
                  </c:pt>
                  <c:pt idx="2">
                    <c:v>1.1562759999999999E-3</c:v>
                  </c:pt>
                  <c:pt idx="3">
                    <c:v>8.6955319999999997E-4</c:v>
                  </c:pt>
                  <c:pt idx="4">
                    <c:v>1.5032170000000001E-3</c:v>
                  </c:pt>
                  <c:pt idx="5">
                    <c:v>3.597184E-4</c:v>
                  </c:pt>
                  <c:pt idx="6">
                    <c:v>4.2433279999999998E-4</c:v>
                  </c:pt>
                  <c:pt idx="7">
                    <c:v>1.0773169999999999E-3</c:v>
                  </c:pt>
                  <c:pt idx="8">
                    <c:v>5.6554149999999998E-4</c:v>
                  </c:pt>
                  <c:pt idx="9">
                    <c:v>4.2662459999999996E-3</c:v>
                  </c:pt>
                  <c:pt idx="10">
                    <c:v>1.6377820000000001E-2</c:v>
                  </c:pt>
                  <c:pt idx="11">
                    <c:v>1.0509589999999999E-2</c:v>
                  </c:pt>
                  <c:pt idx="12">
                    <c:v>0.10467170000000001</c:v>
                  </c:pt>
                </c:numCache>
              </c:numRef>
            </c:minus>
            <c:spPr>
              <a:noFill/>
              <a:ln w="9525" cap="flat" cmpd="sng" algn="ctr">
                <a:solidFill>
                  <a:schemeClr val="tx1">
                    <a:lumMod val="65000"/>
                    <a:lumOff val="35000"/>
                  </a:schemeClr>
                </a:solidFill>
                <a:round/>
              </a:ln>
              <a:effectLst/>
            </c:spPr>
          </c:errBars>
          <c:cat>
            <c:numRef>
              <c:f>Sheet1!$A$2:$A$14</c:f>
              <c:numCache>
                <c:formatCode>General</c:formatCode>
                <c:ptCount val="13"/>
                <c:pt idx="0">
                  <c:v>48</c:v>
                </c:pt>
                <c:pt idx="1">
                  <c:v>96</c:v>
                </c:pt>
                <c:pt idx="2">
                  <c:v>192</c:v>
                </c:pt>
                <c:pt idx="3">
                  <c:v>384</c:v>
                </c:pt>
                <c:pt idx="4">
                  <c:v>768</c:v>
                </c:pt>
                <c:pt idx="5">
                  <c:v>1536</c:v>
                </c:pt>
                <c:pt idx="6">
                  <c:v>3072</c:v>
                </c:pt>
                <c:pt idx="7">
                  <c:v>6144</c:v>
                </c:pt>
                <c:pt idx="8">
                  <c:v>12288</c:v>
                </c:pt>
                <c:pt idx="9">
                  <c:v>24576</c:v>
                </c:pt>
                <c:pt idx="10">
                  <c:v>49152</c:v>
                </c:pt>
                <c:pt idx="11">
                  <c:v>98304</c:v>
                </c:pt>
                <c:pt idx="12">
                  <c:v>196608</c:v>
                </c:pt>
              </c:numCache>
            </c:numRef>
          </c:cat>
          <c:val>
            <c:numRef>
              <c:f>Sheet1!$E$2:$E$14</c:f>
              <c:numCache>
                <c:formatCode>General</c:formatCode>
                <c:ptCount val="13"/>
                <c:pt idx="0">
                  <c:v>1.1423000000000001E-2</c:v>
                </c:pt>
                <c:pt idx="1">
                  <c:v>1.0925600000000001E-2</c:v>
                </c:pt>
                <c:pt idx="2">
                  <c:v>1.15458E-2</c:v>
                </c:pt>
                <c:pt idx="3">
                  <c:v>1.1291600000000001E-2</c:v>
                </c:pt>
                <c:pt idx="4">
                  <c:v>1.21572E-2</c:v>
                </c:pt>
                <c:pt idx="5">
                  <c:v>1.14254E-2</c:v>
                </c:pt>
                <c:pt idx="6">
                  <c:v>1.16676E-2</c:v>
                </c:pt>
                <c:pt idx="7">
                  <c:v>1.24764E-2</c:v>
                </c:pt>
                <c:pt idx="8">
                  <c:v>1.50402E-2</c:v>
                </c:pt>
                <c:pt idx="9">
                  <c:v>2.7206399999999999E-2</c:v>
                </c:pt>
                <c:pt idx="10">
                  <c:v>6.0906399999999999E-2</c:v>
                </c:pt>
                <c:pt idx="11">
                  <c:v>0.14543059999999999</c:v>
                </c:pt>
                <c:pt idx="12">
                  <c:v>0.24142440000000001</c:v>
                </c:pt>
              </c:numCache>
            </c:numRef>
          </c:val>
          <c:smooth val="0"/>
          <c:extLst>
            <c:ext xmlns:c16="http://schemas.microsoft.com/office/drawing/2014/chart" uri="{C3380CC4-5D6E-409C-BE32-E72D297353CC}">
              <c16:uniqueId val="{00000003-8147-F341-82B7-E214AB9AFAC7}"/>
            </c:ext>
          </c:extLst>
        </c:ser>
        <c:dLbls>
          <c:showLegendKey val="0"/>
          <c:showVal val="0"/>
          <c:showCatName val="0"/>
          <c:showSerName val="0"/>
          <c:showPercent val="0"/>
          <c:showBubbleSize val="0"/>
        </c:dLbls>
        <c:marker val="1"/>
        <c:smooth val="0"/>
        <c:axId val="1463917792"/>
        <c:axId val="1515646944"/>
      </c:lineChart>
      <c:catAx>
        <c:axId val="1463917792"/>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a:t>Mesh dimension</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515646944"/>
        <c:crosses val="autoZero"/>
        <c:auto val="1"/>
        <c:lblAlgn val="ctr"/>
        <c:lblOffset val="100"/>
        <c:noMultiLvlLbl val="0"/>
      </c:catAx>
      <c:valAx>
        <c:axId val="1515646944"/>
        <c:scaling>
          <c:orientation val="minMax"/>
          <c:max val="0.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a:t>Milliseconds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463917792"/>
        <c:crosses val="autoZero"/>
        <c:crossBetween val="between"/>
      </c:valAx>
      <c:spPr>
        <a:noFill/>
        <a:ln>
          <a:noFill/>
        </a:ln>
        <a:effectLst/>
      </c:spPr>
    </c:plotArea>
    <c:legend>
      <c:legendPos val="b"/>
      <c:layout>
        <c:manualLayout>
          <c:xMode val="edge"/>
          <c:yMode val="edge"/>
          <c:x val="2.2163653154466816E-2"/>
          <c:y val="0.77963690075679393"/>
          <c:w val="0.96536760303952218"/>
          <c:h val="0.2009639978645713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2">
              <a:lumMod val="1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7AD33-A67C-2542-A1E1-FD36D575D946}" type="datetimeFigureOut">
              <a:rPr lang="en-US" smtClean="0"/>
              <a:t>6/21/19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3957D-A1FC-E248-82C1-0E695D93DBD0}" type="slidenum">
              <a:rPr lang="en-US" smtClean="0"/>
              <a:t>‹#›</a:t>
            </a:fld>
            <a:endParaRPr lang="en-US"/>
          </a:p>
        </p:txBody>
      </p:sp>
    </p:spTree>
    <p:extLst>
      <p:ext uri="{BB962C8B-B14F-4D97-AF65-F5344CB8AC3E}">
        <p14:creationId xmlns:p14="http://schemas.microsoft.com/office/powerpoint/2010/main" val="137155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CC2E37-60CD-43BD-B730-69BFDEA33D09}" type="slidenum">
              <a:rPr lang="en-US" smtClean="0"/>
              <a:t>1</a:t>
            </a:fld>
            <a:endParaRPr lang="en-US"/>
          </a:p>
        </p:txBody>
      </p:sp>
    </p:spTree>
    <p:extLst>
      <p:ext uri="{BB962C8B-B14F-4D97-AF65-F5344CB8AC3E}">
        <p14:creationId xmlns:p14="http://schemas.microsoft.com/office/powerpoint/2010/main" val="85713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10</a:t>
            </a:fld>
            <a:endParaRPr lang="en-US"/>
          </a:p>
        </p:txBody>
      </p:sp>
    </p:spTree>
    <p:extLst>
      <p:ext uri="{BB962C8B-B14F-4D97-AF65-F5344CB8AC3E}">
        <p14:creationId xmlns:p14="http://schemas.microsoft.com/office/powerpoint/2010/main" val="3157641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11</a:t>
            </a:fld>
            <a:endParaRPr lang="en-US"/>
          </a:p>
        </p:txBody>
      </p:sp>
    </p:spTree>
    <p:extLst>
      <p:ext uri="{BB962C8B-B14F-4D97-AF65-F5344CB8AC3E}">
        <p14:creationId xmlns:p14="http://schemas.microsoft.com/office/powerpoint/2010/main" val="860982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8546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13</a:t>
            </a:fld>
            <a:endParaRPr lang="en-US"/>
          </a:p>
        </p:txBody>
      </p:sp>
    </p:spTree>
    <p:extLst>
      <p:ext uri="{BB962C8B-B14F-4D97-AF65-F5344CB8AC3E}">
        <p14:creationId xmlns:p14="http://schemas.microsoft.com/office/powerpoint/2010/main" val="1553369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7939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4785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086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1555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18</a:t>
            </a:fld>
            <a:endParaRPr lang="en-US"/>
          </a:p>
        </p:txBody>
      </p:sp>
    </p:spTree>
    <p:extLst>
      <p:ext uri="{BB962C8B-B14F-4D97-AF65-F5344CB8AC3E}">
        <p14:creationId xmlns:p14="http://schemas.microsoft.com/office/powerpoint/2010/main" val="4224467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19</a:t>
            </a:fld>
            <a:endParaRPr lang="en-US"/>
          </a:p>
        </p:txBody>
      </p:sp>
    </p:spTree>
    <p:extLst>
      <p:ext uri="{BB962C8B-B14F-4D97-AF65-F5344CB8AC3E}">
        <p14:creationId xmlns:p14="http://schemas.microsoft.com/office/powerpoint/2010/main" val="50182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B4E6D56-3074-B341-A56F-3CA90319B53B}" type="slidenum">
              <a:rPr lang="en-US"/>
              <a:pPr/>
              <a:t>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extLst>
      <p:ext uri="{BB962C8B-B14F-4D97-AF65-F5344CB8AC3E}">
        <p14:creationId xmlns:p14="http://schemas.microsoft.com/office/powerpoint/2010/main" val="3028863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19206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210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6692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3690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24</a:t>
            </a:fld>
            <a:endParaRPr lang="en-US"/>
          </a:p>
        </p:txBody>
      </p:sp>
    </p:spTree>
    <p:extLst>
      <p:ext uri="{BB962C8B-B14F-4D97-AF65-F5344CB8AC3E}">
        <p14:creationId xmlns:p14="http://schemas.microsoft.com/office/powerpoint/2010/main" val="88554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6903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4601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27</a:t>
            </a:fld>
            <a:endParaRPr lang="en-US"/>
          </a:p>
        </p:txBody>
      </p:sp>
    </p:spTree>
    <p:extLst>
      <p:ext uri="{BB962C8B-B14F-4D97-AF65-F5344CB8AC3E}">
        <p14:creationId xmlns:p14="http://schemas.microsoft.com/office/powerpoint/2010/main" val="2376095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28</a:t>
            </a:fld>
            <a:endParaRPr lang="en-US"/>
          </a:p>
        </p:txBody>
      </p:sp>
    </p:spTree>
    <p:extLst>
      <p:ext uri="{BB962C8B-B14F-4D97-AF65-F5344CB8AC3E}">
        <p14:creationId xmlns:p14="http://schemas.microsoft.com/office/powerpoint/2010/main" val="4105126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175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3</a:t>
            </a:fld>
            <a:endParaRPr lang="en-US"/>
          </a:p>
        </p:txBody>
      </p:sp>
    </p:spTree>
    <p:extLst>
      <p:ext uri="{BB962C8B-B14F-4D97-AF65-F5344CB8AC3E}">
        <p14:creationId xmlns:p14="http://schemas.microsoft.com/office/powerpoint/2010/main" val="351680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4505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3746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32</a:t>
            </a:fld>
            <a:endParaRPr lang="en-US"/>
          </a:p>
        </p:txBody>
      </p:sp>
    </p:spTree>
    <p:extLst>
      <p:ext uri="{BB962C8B-B14F-4D97-AF65-F5344CB8AC3E}">
        <p14:creationId xmlns:p14="http://schemas.microsoft.com/office/powerpoint/2010/main" val="1497151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5947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Go to ”Insert (View) | Header and Footer" to add your organization, sponsor, meeting name here; then, click "Apply to All"</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A7F71-A600-874B-8C52-75C3F91F2DF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26945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8013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36</a:t>
            </a:fld>
            <a:endParaRPr lang="en-US"/>
          </a:p>
        </p:txBody>
      </p:sp>
    </p:spTree>
    <p:extLst>
      <p:ext uri="{BB962C8B-B14F-4D97-AF65-F5344CB8AC3E}">
        <p14:creationId xmlns:p14="http://schemas.microsoft.com/office/powerpoint/2010/main" val="3719181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Go to ”Insert (View) | Header and Footer" to add your organization, sponsor, meeting name here; then, click "Apply to All"</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A7F71-A600-874B-8C52-75C3F91F2DF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6428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Go to ”Insert (View) | Header and Footer" to add your organization, sponsor, meeting name here; then, click "Apply to All"</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A7F71-A600-874B-8C52-75C3F91F2DF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08598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296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4</a:t>
            </a:fld>
            <a:endParaRPr lang="en-US"/>
          </a:p>
        </p:txBody>
      </p:sp>
    </p:spTree>
    <p:extLst>
      <p:ext uri="{BB962C8B-B14F-4D97-AF65-F5344CB8AC3E}">
        <p14:creationId xmlns:p14="http://schemas.microsoft.com/office/powerpoint/2010/main" val="1113186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400" b="1" dirty="0"/>
              <a:t>Memory capacity </a:t>
            </a:r>
            <a:r>
              <a:rPr lang="en-US" sz="2400" dirty="0"/>
              <a:t>limits problem sizes per core</a:t>
            </a:r>
          </a:p>
          <a:p>
            <a:r>
              <a:rPr lang="en-US" sz="2400" b="1" dirty="0"/>
              <a:t>Memory capacity </a:t>
            </a:r>
            <a:r>
              <a:rPr lang="en-US" sz="2400" dirty="0"/>
              <a:t>limits buffer sizes</a:t>
            </a:r>
          </a:p>
          <a:p>
            <a:r>
              <a:rPr lang="en-US" sz="2400" dirty="0"/>
              <a:t>Fine-grained domain decomposition limits coarse-grained communication</a:t>
            </a:r>
            <a:endParaRPr lang="en-US" sz="2000" dirty="0"/>
          </a:p>
          <a:p>
            <a:r>
              <a:rPr lang="en-US" sz="2400" dirty="0"/>
              <a:t>Breaking bulk-synchronous</a:t>
            </a:r>
          </a:p>
          <a:p>
            <a:pPr lvl="1"/>
            <a:r>
              <a:rPr lang="en-US" sz="2000" dirty="0"/>
              <a:t>Asynchronous tasking models require fine-grained communication</a:t>
            </a:r>
          </a:p>
          <a:p>
            <a:r>
              <a:rPr lang="en-US" sz="2400" b="1" dirty="0"/>
              <a:t>IDEAL: </a:t>
            </a:r>
            <a:r>
              <a:rPr lang="en-US" sz="2400" dirty="0"/>
              <a:t>Extremely fast small message transfers</a:t>
            </a:r>
          </a:p>
          <a:p>
            <a:endParaRPr lang="en-US" dirty="0"/>
          </a:p>
        </p:txBody>
      </p:sp>
      <p:sp>
        <p:nvSpPr>
          <p:cNvPr id="4" name="Slide Number Placeholder 3"/>
          <p:cNvSpPr>
            <a:spLocks noGrp="1"/>
          </p:cNvSpPr>
          <p:nvPr>
            <p:ph type="sldNum" sz="quarter" idx="10"/>
          </p:nvPr>
        </p:nvSpPr>
        <p:spPr/>
        <p:txBody>
          <a:bodyPr/>
          <a:lstStyle/>
          <a:p>
            <a:pPr>
              <a:defRPr/>
            </a:pPr>
            <a:fld id="{525568F3-58BC-EA4B-A129-DEBE1E5BC283}" type="slidenum">
              <a:rPr lang="en-US" smtClean="0">
                <a:solidFill>
                  <a:prstClr val="black"/>
                </a:solidFill>
                <a:latin typeface="Calibri"/>
              </a:rPr>
              <a:pPr>
                <a:defRPr/>
              </a:pPr>
              <a:t>45</a:t>
            </a:fld>
            <a:endParaRPr lang="en-US">
              <a:solidFill>
                <a:prstClr val="black"/>
              </a:solidFill>
              <a:latin typeface="Calibri"/>
            </a:endParaRPr>
          </a:p>
        </p:txBody>
      </p:sp>
    </p:spTree>
    <p:extLst>
      <p:ext uri="{BB962C8B-B14F-4D97-AF65-F5344CB8AC3E}">
        <p14:creationId xmlns:p14="http://schemas.microsoft.com/office/powerpoint/2010/main" val="666752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Rot="1" noChangeAspect="1" noChangeArrowheads="1" noTextEdit="1"/>
          </p:cNvSpPr>
          <p:nvPr>
            <p:ph type="sldImg"/>
          </p:nvPr>
        </p:nvSpPr>
        <p:spPr>
          <a:xfrm>
            <a:off x="1144588" y="684213"/>
            <a:ext cx="4570412" cy="3429000"/>
          </a:xfrm>
          <a:ln/>
        </p:spPr>
      </p:sp>
      <p:sp>
        <p:nvSpPr>
          <p:cNvPr id="633859" name="Rectangle 3"/>
          <p:cNvSpPr>
            <a:spLocks noGrp="1" noChangeArrowheads="1"/>
          </p:cNvSpPr>
          <p:nvPr>
            <p:ph type="body" idx="1"/>
          </p:nvPr>
        </p:nvSpPr>
        <p:spPr>
          <a:xfrm>
            <a:off x="915294" y="4343703"/>
            <a:ext cx="5027414" cy="4115405"/>
          </a:xfrm>
        </p:spPr>
        <p:txBody>
          <a:bodyPr lIns="89706" tIns="44853" rIns="89706" bIns="44853"/>
          <a:lstStyle/>
          <a:p>
            <a:endParaRPr lang="en-US">
              <a:latin typeface="Arial" charset="0"/>
              <a:cs typeface="Arial" charset="0"/>
            </a:endParaRPr>
          </a:p>
        </p:txBody>
      </p:sp>
    </p:spTree>
    <p:extLst>
      <p:ext uri="{BB962C8B-B14F-4D97-AF65-F5344CB8AC3E}">
        <p14:creationId xmlns:p14="http://schemas.microsoft.com/office/powerpoint/2010/main" val="3432264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i="0" baseline="0" dirty="0">
              <a:solidFill>
                <a:schemeClr val="tx2"/>
              </a:solidFill>
            </a:endParaRPr>
          </a:p>
        </p:txBody>
      </p:sp>
    </p:spTree>
    <p:extLst>
      <p:ext uri="{BB962C8B-B14F-4D97-AF65-F5344CB8AC3E}">
        <p14:creationId xmlns:p14="http://schemas.microsoft.com/office/powerpoint/2010/main" val="1299648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48</a:t>
            </a:fld>
            <a:endParaRPr lang="en-US"/>
          </a:p>
        </p:txBody>
      </p:sp>
    </p:spTree>
    <p:extLst>
      <p:ext uri="{BB962C8B-B14F-4D97-AF65-F5344CB8AC3E}">
        <p14:creationId xmlns:p14="http://schemas.microsoft.com/office/powerpoint/2010/main" val="23219768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49</a:t>
            </a:fld>
            <a:endParaRPr lang="en-US"/>
          </a:p>
        </p:txBody>
      </p:sp>
    </p:spTree>
    <p:extLst>
      <p:ext uri="{BB962C8B-B14F-4D97-AF65-F5344CB8AC3E}">
        <p14:creationId xmlns:p14="http://schemas.microsoft.com/office/powerpoint/2010/main" val="3327078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50</a:t>
            </a:fld>
            <a:endParaRPr lang="en-US"/>
          </a:p>
        </p:txBody>
      </p:sp>
    </p:spTree>
    <p:extLst>
      <p:ext uri="{BB962C8B-B14F-4D97-AF65-F5344CB8AC3E}">
        <p14:creationId xmlns:p14="http://schemas.microsoft.com/office/powerpoint/2010/main" val="29490405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4" tIns="45713" rIns="91424" bIns="45713" anchor="b"/>
          <a:lstStyle>
            <a:lvl1pPr defTabSz="966788" eaLnBrk="0" hangingPunct="0">
              <a:defRPr sz="2400">
                <a:solidFill>
                  <a:schemeClr val="tx1"/>
                </a:solidFill>
                <a:latin typeface="Arial" charset="0"/>
                <a:ea typeface="MS PGothic" pitchFamily="34" charset="-128"/>
              </a:defRPr>
            </a:lvl1pPr>
            <a:lvl2pPr marL="769938" indent="-295275" defTabSz="966788" eaLnBrk="0" hangingPunct="0">
              <a:defRPr sz="2400">
                <a:solidFill>
                  <a:schemeClr val="tx1"/>
                </a:solidFill>
                <a:latin typeface="Arial" charset="0"/>
                <a:ea typeface="MS PGothic" pitchFamily="34" charset="-128"/>
              </a:defRPr>
            </a:lvl2pPr>
            <a:lvl3pPr marL="1185863" indent="-238125" defTabSz="966788" eaLnBrk="0" hangingPunct="0">
              <a:defRPr sz="2400">
                <a:solidFill>
                  <a:schemeClr val="tx1"/>
                </a:solidFill>
                <a:latin typeface="Arial" charset="0"/>
                <a:ea typeface="MS PGothic" pitchFamily="34" charset="-128"/>
              </a:defRPr>
            </a:lvl3pPr>
            <a:lvl4pPr marL="1660525" indent="-238125" defTabSz="966788" eaLnBrk="0" hangingPunct="0">
              <a:defRPr sz="2400">
                <a:solidFill>
                  <a:schemeClr val="tx1"/>
                </a:solidFill>
                <a:latin typeface="Arial" charset="0"/>
                <a:ea typeface="MS PGothic" pitchFamily="34" charset="-128"/>
              </a:defRPr>
            </a:lvl4pPr>
            <a:lvl5pPr marL="2133600" indent="-236538" defTabSz="966788" eaLnBrk="0" hangingPunct="0">
              <a:defRPr sz="2400">
                <a:solidFill>
                  <a:schemeClr val="tx1"/>
                </a:solidFill>
                <a:latin typeface="Arial" charset="0"/>
                <a:ea typeface="MS PGothic" pitchFamily="34" charset="-128"/>
              </a:defRPr>
            </a:lvl5pPr>
            <a:lvl6pPr marL="2590800" indent="-236538" defTabSz="966788" eaLnBrk="0" fontAlgn="base" hangingPunct="0">
              <a:spcBef>
                <a:spcPct val="0"/>
              </a:spcBef>
              <a:spcAft>
                <a:spcPct val="0"/>
              </a:spcAft>
              <a:defRPr sz="2400">
                <a:solidFill>
                  <a:schemeClr val="tx1"/>
                </a:solidFill>
                <a:latin typeface="Arial" charset="0"/>
                <a:ea typeface="MS PGothic" pitchFamily="34" charset="-128"/>
              </a:defRPr>
            </a:lvl6pPr>
            <a:lvl7pPr marL="3048000" indent="-236538" defTabSz="966788" eaLnBrk="0" fontAlgn="base" hangingPunct="0">
              <a:spcBef>
                <a:spcPct val="0"/>
              </a:spcBef>
              <a:spcAft>
                <a:spcPct val="0"/>
              </a:spcAft>
              <a:defRPr sz="2400">
                <a:solidFill>
                  <a:schemeClr val="tx1"/>
                </a:solidFill>
                <a:latin typeface="Arial" charset="0"/>
                <a:ea typeface="MS PGothic" pitchFamily="34" charset="-128"/>
              </a:defRPr>
            </a:lvl7pPr>
            <a:lvl8pPr marL="3505200" indent="-236538" defTabSz="966788" eaLnBrk="0" fontAlgn="base" hangingPunct="0">
              <a:spcBef>
                <a:spcPct val="0"/>
              </a:spcBef>
              <a:spcAft>
                <a:spcPct val="0"/>
              </a:spcAft>
              <a:defRPr sz="2400">
                <a:solidFill>
                  <a:schemeClr val="tx1"/>
                </a:solidFill>
                <a:latin typeface="Arial" charset="0"/>
                <a:ea typeface="MS PGothic" pitchFamily="34" charset="-128"/>
              </a:defRPr>
            </a:lvl8pPr>
            <a:lvl9pPr marL="3962400" indent="-236538" defTabSz="966788" eaLnBrk="0" fontAlgn="base" hangingPunct="0">
              <a:spcBef>
                <a:spcPct val="0"/>
              </a:spcBef>
              <a:spcAft>
                <a:spcPct val="0"/>
              </a:spcAft>
              <a:defRPr sz="2400">
                <a:solidFill>
                  <a:schemeClr val="tx1"/>
                </a:solidFill>
                <a:latin typeface="Arial" charset="0"/>
                <a:ea typeface="MS PGothic" pitchFamily="34" charset="-128"/>
              </a:defRPr>
            </a:lvl9pPr>
          </a:lstStyle>
          <a:p>
            <a:pPr algn="r"/>
            <a:fld id="{8AD5F1A9-E2B0-43E5-B6B8-8B0BA71E5A52}" type="slidenum">
              <a:rPr lang="en-US" sz="1100"/>
              <a:pPr algn="r"/>
              <a:t>53</a:t>
            </a:fld>
            <a:endParaRPr lang="en-US" sz="1100"/>
          </a:p>
        </p:txBody>
      </p:sp>
      <p:sp>
        <p:nvSpPr>
          <p:cNvPr id="644099" name="Rectangle 2"/>
          <p:cNvSpPr>
            <a:spLocks noGrp="1" noRot="1" noChangeAspect="1" noChangeArrowheads="1" noTextEdit="1"/>
          </p:cNvSpPr>
          <p:nvPr>
            <p:ph type="sldImg"/>
          </p:nvPr>
        </p:nvSpPr>
        <p:spPr>
          <a:xfrm>
            <a:off x="1144588" y="684213"/>
            <a:ext cx="4570412" cy="3429000"/>
          </a:xfrm>
          <a:ln/>
        </p:spPr>
      </p:sp>
      <p:sp>
        <p:nvSpPr>
          <p:cNvPr id="644100" name="Rectangle 3"/>
          <p:cNvSpPr>
            <a:spLocks noGrp="1" noChangeArrowheads="1"/>
          </p:cNvSpPr>
          <p:nvPr>
            <p:ph type="body" idx="1"/>
          </p:nvPr>
        </p:nvSpPr>
        <p:spPr>
          <a:xfrm>
            <a:off x="915294" y="4343703"/>
            <a:ext cx="5027414" cy="4115405"/>
          </a:xfrm>
        </p:spPr>
        <p:txBody>
          <a:bodyPr lIns="91424" tIns="45713" rIns="91424" bIns="45713"/>
          <a:lstStyle/>
          <a:p>
            <a:endParaRPr lang="en-US">
              <a:latin typeface="Arial" charset="0"/>
              <a:cs typeface="Arial" charset="0"/>
            </a:endParaRPr>
          </a:p>
        </p:txBody>
      </p:sp>
    </p:spTree>
    <p:extLst>
      <p:ext uri="{BB962C8B-B14F-4D97-AF65-F5344CB8AC3E}">
        <p14:creationId xmlns:p14="http://schemas.microsoft.com/office/powerpoint/2010/main" val="3085526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4" tIns="45713" rIns="91424" bIns="45713" anchor="b"/>
          <a:lstStyle>
            <a:lvl1pPr defTabSz="966788" eaLnBrk="0" hangingPunct="0">
              <a:defRPr sz="2400">
                <a:solidFill>
                  <a:schemeClr val="tx1"/>
                </a:solidFill>
                <a:latin typeface="Arial" charset="0"/>
                <a:ea typeface="MS PGothic" pitchFamily="34" charset="-128"/>
              </a:defRPr>
            </a:lvl1pPr>
            <a:lvl2pPr marL="769938" indent="-295275" defTabSz="966788" eaLnBrk="0" hangingPunct="0">
              <a:defRPr sz="2400">
                <a:solidFill>
                  <a:schemeClr val="tx1"/>
                </a:solidFill>
                <a:latin typeface="Arial" charset="0"/>
                <a:ea typeface="MS PGothic" pitchFamily="34" charset="-128"/>
              </a:defRPr>
            </a:lvl2pPr>
            <a:lvl3pPr marL="1185863" indent="-238125" defTabSz="966788" eaLnBrk="0" hangingPunct="0">
              <a:defRPr sz="2400">
                <a:solidFill>
                  <a:schemeClr val="tx1"/>
                </a:solidFill>
                <a:latin typeface="Arial" charset="0"/>
                <a:ea typeface="MS PGothic" pitchFamily="34" charset="-128"/>
              </a:defRPr>
            </a:lvl3pPr>
            <a:lvl4pPr marL="1660525" indent="-238125" defTabSz="966788" eaLnBrk="0" hangingPunct="0">
              <a:defRPr sz="2400">
                <a:solidFill>
                  <a:schemeClr val="tx1"/>
                </a:solidFill>
                <a:latin typeface="Arial" charset="0"/>
                <a:ea typeface="MS PGothic" pitchFamily="34" charset="-128"/>
              </a:defRPr>
            </a:lvl4pPr>
            <a:lvl5pPr marL="2133600" indent="-236538" defTabSz="966788" eaLnBrk="0" hangingPunct="0">
              <a:defRPr sz="2400">
                <a:solidFill>
                  <a:schemeClr val="tx1"/>
                </a:solidFill>
                <a:latin typeface="Arial" charset="0"/>
                <a:ea typeface="MS PGothic" pitchFamily="34" charset="-128"/>
              </a:defRPr>
            </a:lvl5pPr>
            <a:lvl6pPr marL="2590800" indent="-236538" defTabSz="966788" eaLnBrk="0" fontAlgn="base" hangingPunct="0">
              <a:spcBef>
                <a:spcPct val="0"/>
              </a:spcBef>
              <a:spcAft>
                <a:spcPct val="0"/>
              </a:spcAft>
              <a:defRPr sz="2400">
                <a:solidFill>
                  <a:schemeClr val="tx1"/>
                </a:solidFill>
                <a:latin typeface="Arial" charset="0"/>
                <a:ea typeface="MS PGothic" pitchFamily="34" charset="-128"/>
              </a:defRPr>
            </a:lvl6pPr>
            <a:lvl7pPr marL="3048000" indent="-236538" defTabSz="966788" eaLnBrk="0" fontAlgn="base" hangingPunct="0">
              <a:spcBef>
                <a:spcPct val="0"/>
              </a:spcBef>
              <a:spcAft>
                <a:spcPct val="0"/>
              </a:spcAft>
              <a:defRPr sz="2400">
                <a:solidFill>
                  <a:schemeClr val="tx1"/>
                </a:solidFill>
                <a:latin typeface="Arial" charset="0"/>
                <a:ea typeface="MS PGothic" pitchFamily="34" charset="-128"/>
              </a:defRPr>
            </a:lvl7pPr>
            <a:lvl8pPr marL="3505200" indent="-236538" defTabSz="966788" eaLnBrk="0" fontAlgn="base" hangingPunct="0">
              <a:spcBef>
                <a:spcPct val="0"/>
              </a:spcBef>
              <a:spcAft>
                <a:spcPct val="0"/>
              </a:spcAft>
              <a:defRPr sz="2400">
                <a:solidFill>
                  <a:schemeClr val="tx1"/>
                </a:solidFill>
                <a:latin typeface="Arial" charset="0"/>
                <a:ea typeface="MS PGothic" pitchFamily="34" charset="-128"/>
              </a:defRPr>
            </a:lvl8pPr>
            <a:lvl9pPr marL="3962400" indent="-236538" defTabSz="966788" eaLnBrk="0" fontAlgn="base" hangingPunct="0">
              <a:spcBef>
                <a:spcPct val="0"/>
              </a:spcBef>
              <a:spcAft>
                <a:spcPct val="0"/>
              </a:spcAft>
              <a:defRPr sz="2400">
                <a:solidFill>
                  <a:schemeClr val="tx1"/>
                </a:solidFill>
                <a:latin typeface="Arial" charset="0"/>
                <a:ea typeface="MS PGothic" pitchFamily="34" charset="-128"/>
              </a:defRPr>
            </a:lvl9pPr>
          </a:lstStyle>
          <a:p>
            <a:pPr algn="r"/>
            <a:fld id="{D851BA8A-775C-4958-8EC5-60228355AA79}" type="slidenum">
              <a:rPr lang="en-US" sz="1100"/>
              <a:pPr algn="r"/>
              <a:t>54</a:t>
            </a:fld>
            <a:endParaRPr lang="en-US" sz="1100"/>
          </a:p>
        </p:txBody>
      </p:sp>
      <p:sp>
        <p:nvSpPr>
          <p:cNvPr id="642051" name="Rectangle 2"/>
          <p:cNvSpPr>
            <a:spLocks noGrp="1" noRot="1" noChangeAspect="1" noChangeArrowheads="1" noTextEdit="1"/>
          </p:cNvSpPr>
          <p:nvPr>
            <p:ph type="sldImg"/>
          </p:nvPr>
        </p:nvSpPr>
        <p:spPr>
          <a:xfrm>
            <a:off x="1144588" y="684213"/>
            <a:ext cx="4570412" cy="3429000"/>
          </a:xfrm>
          <a:ln/>
        </p:spPr>
      </p:sp>
      <p:sp>
        <p:nvSpPr>
          <p:cNvPr id="642052" name="Rectangle 3"/>
          <p:cNvSpPr>
            <a:spLocks noGrp="1" noChangeArrowheads="1"/>
          </p:cNvSpPr>
          <p:nvPr>
            <p:ph type="body" idx="1"/>
          </p:nvPr>
        </p:nvSpPr>
        <p:spPr>
          <a:xfrm>
            <a:off x="915294" y="4343703"/>
            <a:ext cx="5027414" cy="4115405"/>
          </a:xfrm>
        </p:spPr>
        <p:txBody>
          <a:bodyPr lIns="91424" tIns="45713" rIns="91424" bIns="45713"/>
          <a:lstStyle/>
          <a:p>
            <a:endParaRPr lang="en-US" dirty="0">
              <a:latin typeface="Arial" charset="0"/>
              <a:cs typeface="Arial" charset="0"/>
            </a:endParaRPr>
          </a:p>
        </p:txBody>
      </p:sp>
    </p:spTree>
    <p:extLst>
      <p:ext uri="{BB962C8B-B14F-4D97-AF65-F5344CB8AC3E}">
        <p14:creationId xmlns:p14="http://schemas.microsoft.com/office/powerpoint/2010/main" val="540048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Rot="1" noChangeAspect="1" noChangeArrowheads="1" noTextEdit="1"/>
          </p:cNvSpPr>
          <p:nvPr>
            <p:ph type="sldImg"/>
          </p:nvPr>
        </p:nvSpPr>
        <p:spPr>
          <a:xfrm>
            <a:off x="1144588" y="685800"/>
            <a:ext cx="4568825" cy="3427413"/>
          </a:xfrm>
          <a:ln/>
        </p:spPr>
      </p:sp>
      <p:sp>
        <p:nvSpPr>
          <p:cNvPr id="648195" name="Rectangle 3"/>
          <p:cNvSpPr>
            <a:spLocks noGrp="1" noChangeArrowheads="1"/>
          </p:cNvSpPr>
          <p:nvPr>
            <p:ph type="body" idx="1"/>
          </p:nvPr>
        </p:nvSpPr>
        <p:spPr>
          <a:xfrm>
            <a:off x="915294" y="4342191"/>
            <a:ext cx="5027414" cy="4115405"/>
          </a:xfrm>
        </p:spPr>
        <p:txBody>
          <a:bodyPr lIns="89922" tIns="44961" rIns="89922" bIns="44961"/>
          <a:lstStyle/>
          <a:p>
            <a:endParaRPr lang="en-US">
              <a:latin typeface="Arial" charset="0"/>
              <a:cs typeface="Arial" charset="0"/>
            </a:endParaRPr>
          </a:p>
        </p:txBody>
      </p:sp>
    </p:spTree>
    <p:extLst>
      <p:ext uri="{BB962C8B-B14F-4D97-AF65-F5344CB8AC3E}">
        <p14:creationId xmlns:p14="http://schemas.microsoft.com/office/powerpoint/2010/main" val="17943308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77</a:t>
            </a:fld>
            <a:endParaRPr lang="en-US"/>
          </a:p>
        </p:txBody>
      </p:sp>
    </p:spTree>
    <p:extLst>
      <p:ext uri="{BB962C8B-B14F-4D97-AF65-F5344CB8AC3E}">
        <p14:creationId xmlns:p14="http://schemas.microsoft.com/office/powerpoint/2010/main" val="241451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5</a:t>
            </a:fld>
            <a:endParaRPr lang="en-US"/>
          </a:p>
        </p:txBody>
      </p:sp>
    </p:spTree>
    <p:extLst>
      <p:ext uri="{BB962C8B-B14F-4D97-AF65-F5344CB8AC3E}">
        <p14:creationId xmlns:p14="http://schemas.microsoft.com/office/powerpoint/2010/main" val="31079184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81</a:t>
            </a:fld>
            <a:endParaRPr lang="en-US"/>
          </a:p>
        </p:txBody>
      </p:sp>
    </p:spTree>
    <p:extLst>
      <p:ext uri="{BB962C8B-B14F-4D97-AF65-F5344CB8AC3E}">
        <p14:creationId xmlns:p14="http://schemas.microsoft.com/office/powerpoint/2010/main" val="6164401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82</a:t>
            </a:fld>
            <a:endParaRPr lang="en-US"/>
          </a:p>
        </p:txBody>
      </p:sp>
    </p:spTree>
    <p:extLst>
      <p:ext uri="{BB962C8B-B14F-4D97-AF65-F5344CB8AC3E}">
        <p14:creationId xmlns:p14="http://schemas.microsoft.com/office/powerpoint/2010/main" val="37416910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2F541E-15DA-4669-9121-E1091DE0D743}" type="slidenum">
              <a:rPr lang="en-US" smtClean="0"/>
              <a:pPr/>
              <a:t>83</a:t>
            </a:fld>
            <a:endParaRPr lang="en-US"/>
          </a:p>
        </p:txBody>
      </p:sp>
    </p:spTree>
    <p:extLst>
      <p:ext uri="{BB962C8B-B14F-4D97-AF65-F5344CB8AC3E}">
        <p14:creationId xmlns:p14="http://schemas.microsoft.com/office/powerpoint/2010/main" val="4060353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2F541E-15DA-4669-9121-E1091DE0D743}" type="slidenum">
              <a:rPr lang="en-US" smtClean="0"/>
              <a:pPr/>
              <a:t>89</a:t>
            </a:fld>
            <a:endParaRPr lang="en-US"/>
          </a:p>
        </p:txBody>
      </p:sp>
    </p:spTree>
    <p:extLst>
      <p:ext uri="{BB962C8B-B14F-4D97-AF65-F5344CB8AC3E}">
        <p14:creationId xmlns:p14="http://schemas.microsoft.com/office/powerpoint/2010/main" val="25605025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2F541E-15DA-4669-9121-E1091DE0D743}" type="slidenum">
              <a:rPr lang="en-US" smtClean="0"/>
              <a:pPr/>
              <a:t>90</a:t>
            </a:fld>
            <a:endParaRPr lang="en-US"/>
          </a:p>
        </p:txBody>
      </p:sp>
    </p:spTree>
    <p:extLst>
      <p:ext uri="{BB962C8B-B14F-4D97-AF65-F5344CB8AC3E}">
        <p14:creationId xmlns:p14="http://schemas.microsoft.com/office/powerpoint/2010/main" val="19155508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Previously you have seen MPI hybrid programming with threads in which case you had one </a:t>
            </a:r>
            <a:r>
              <a:rPr lang="en-US" dirty="0" err="1"/>
              <a:t>mpi</a:t>
            </a:r>
            <a:r>
              <a:rPr lang="en-US" dirty="0"/>
              <a:t> process hosting several threads that could communicate with each other using the address space of the </a:t>
            </a:r>
            <a:r>
              <a:rPr lang="en-US" dirty="0" err="1"/>
              <a:t>mpi</a:t>
            </a:r>
            <a:r>
              <a:rPr lang="en-US" dirty="0"/>
              <a:t> process. Thus in this model all the memory is shared by default and if you need to make some of it private you use TLS. This is very useful because threads can communicate using load and stores but managing threads in MPI can be complicated because threads execution can be interleaved and the user has to make sure that if multiple threads are calling MPI these calls are properly synchronized.</a:t>
            </a:r>
          </a:p>
          <a:p>
            <a:endParaRPr lang="en-US" dirty="0"/>
          </a:p>
          <a:p>
            <a:r>
              <a:rPr lang="en-US" dirty="0"/>
              <a:t>Another approach that allows you to take advantage of the simplicity of shared memory communication common in the </a:t>
            </a:r>
            <a:r>
              <a:rPr lang="en-US" dirty="0" err="1"/>
              <a:t>MPI+thread</a:t>
            </a:r>
            <a:r>
              <a:rPr lang="en-US" dirty="0"/>
              <a:t> model retaining a process based programming model is MPI shared memory. In this case you have that every process has its private memory but it can share some of this memory with other processes. In this case process synchronization is more simple and you can reuse many of the concepts of one-sided communication to synchronize accesses to shared memory, for example, fetch and op or compare and swap.</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0661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to use shared memory in MPI? MPI-3 provide a new function to split a communicator. This is similar to </a:t>
            </a:r>
            <a:r>
              <a:rPr lang="en-US" dirty="0" err="1"/>
              <a:t>MPI_Comm_split</a:t>
            </a:r>
            <a:r>
              <a:rPr lang="en-US" dirty="0"/>
              <a:t> but instead of having processes split into different communicators by their color they are split by a type of property. Currently this property is that they can share memory. In the scenario depicted in this slide we have a number of processes distributed across three nodes and they communicate using the MPI_COMM_WORLD communicator. We can split these into three different communicators using </a:t>
            </a:r>
            <a:r>
              <a:rPr lang="en-US" dirty="0" err="1"/>
              <a:t>MPI_Comm_split_type</a:t>
            </a:r>
            <a:r>
              <a:rPr lang="en-US" dirty="0"/>
              <a:t> and then we can use these new communicators to allocate shared memory.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61908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2F541E-15DA-4669-9121-E1091DE0D74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8712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102</a:t>
            </a:fld>
            <a:endParaRPr lang="en-US"/>
          </a:p>
        </p:txBody>
      </p:sp>
    </p:spTree>
    <p:extLst>
      <p:ext uri="{BB962C8B-B14F-4D97-AF65-F5344CB8AC3E}">
        <p14:creationId xmlns:p14="http://schemas.microsoft.com/office/powerpoint/2010/main" val="6789662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Accelerators becoming increasingly prominent in high performance computing</a:t>
            </a:r>
          </a:p>
          <a:p>
            <a:pPr marL="628650" lvl="1" indent="-171450">
              <a:buFont typeface="Wingdings" pitchFamily="2" charset="2"/>
              <a:buChar char="q"/>
            </a:pPr>
            <a:r>
              <a:rPr lang="en-US" dirty="0"/>
              <a:t> Accelerators are very good at running a single computation in parallel (optimized for data throughput)</a:t>
            </a:r>
          </a:p>
          <a:p>
            <a:pPr marL="171450" indent="-171450">
              <a:buFont typeface="Wingdings" pitchFamily="2" charset="2"/>
              <a:buChar char="q"/>
            </a:pPr>
            <a:r>
              <a:rPr lang="en-US" dirty="0"/>
              <a:t>CPUs are very good at running sequential tasks (optimized for latency)</a:t>
            </a:r>
          </a:p>
          <a:p>
            <a:pPr marL="628650" lvl="1" indent="-171450">
              <a:buFont typeface="Wingdings" pitchFamily="2" charset="2"/>
              <a:buChar char="q"/>
            </a:pPr>
            <a:r>
              <a:rPr lang="en-US" dirty="0"/>
              <a:t>For this reason CPUs have a small number of complex cores that can run very generic code efficiently</a:t>
            </a:r>
          </a:p>
          <a:p>
            <a:pPr marL="628650" lvl="1" indent="-171450">
              <a:buFont typeface="Wingdings" pitchFamily="2" charset="2"/>
              <a:buChar char="q"/>
            </a:pPr>
            <a:r>
              <a:rPr lang="en-US" dirty="0"/>
              <a:t>They have deep multi-staged pipelines to increase the clock frequency</a:t>
            </a:r>
          </a:p>
          <a:p>
            <a:pPr marL="628650" lvl="1" indent="-171450">
              <a:buFont typeface="Wingdings" pitchFamily="2" charset="2"/>
              <a:buChar char="q"/>
            </a:pPr>
            <a:r>
              <a:rPr lang="en-US" dirty="0"/>
              <a:t>Large caches to minimize the cost incurred by memory accesses</a:t>
            </a:r>
          </a:p>
          <a:p>
            <a:pPr marL="628650" lvl="1" indent="-171450">
              <a:buFont typeface="Wingdings" pitchFamily="2" charset="2"/>
              <a:buChar char="q"/>
            </a:pPr>
            <a:r>
              <a:rPr lang="en-US" dirty="0"/>
              <a:t>Branch prediction hardware that aims at reducing the number of useless instruction that are fetched and decoded</a:t>
            </a:r>
          </a:p>
          <a:p>
            <a:pPr marL="171450" lvl="0" indent="-171450">
              <a:buFont typeface="Wingdings" pitchFamily="2" charset="2"/>
              <a:buChar char="q"/>
            </a:pPr>
            <a:r>
              <a:rPr lang="en-US" dirty="0"/>
              <a:t>GPUs have</a:t>
            </a:r>
          </a:p>
          <a:p>
            <a:pPr marL="628650" lvl="1" indent="-171450">
              <a:buFont typeface="Wingdings" pitchFamily="2" charset="2"/>
              <a:buChar char="q"/>
            </a:pPr>
            <a:r>
              <a:rPr lang="en-US" dirty="0"/>
              <a:t>Large number of simple cores that can run the same computation in parallel at the same time</a:t>
            </a:r>
          </a:p>
          <a:p>
            <a:pPr marL="628650" lvl="1" indent="-171450">
              <a:buFont typeface="Wingdings" pitchFamily="2" charset="2"/>
              <a:buChar char="q"/>
            </a:pPr>
            <a:r>
              <a:rPr lang="en-US" dirty="0"/>
              <a:t>Small caches</a:t>
            </a:r>
          </a:p>
          <a:p>
            <a:pPr marL="628650" lvl="1" indent="-171450">
              <a:buFont typeface="Wingdings" pitchFamily="2" charset="2"/>
              <a:buChar char="q"/>
            </a:pPr>
            <a:r>
              <a:rPr lang="en-US" dirty="0"/>
              <a:t>Shallow pipelines</a:t>
            </a:r>
          </a:p>
          <a:p>
            <a:pPr marL="628650" lvl="1" indent="-171450">
              <a:buFont typeface="Wingdings" pitchFamily="2" charset="2"/>
              <a:buChar char="q"/>
            </a:pPr>
            <a:r>
              <a:rPr lang="en-US" dirty="0"/>
              <a:t>Large high bandwidth memory that offers GPU threads high level of data access parallelism</a:t>
            </a:r>
          </a:p>
          <a:p>
            <a:pPr marL="628650" lvl="1" indent="-171450">
              <a:buFont typeface="Wingdings" pitchFamily="2" charset="2"/>
              <a:buChar char="q"/>
            </a:pPr>
            <a:r>
              <a:rPr lang="en-US" dirty="0"/>
              <a:t>Better power and cost efficiency than CPUs</a:t>
            </a:r>
          </a:p>
        </p:txBody>
      </p:sp>
      <p:sp>
        <p:nvSpPr>
          <p:cNvPr id="4" name="Slide Number Placeholder 3"/>
          <p:cNvSpPr>
            <a:spLocks noGrp="1"/>
          </p:cNvSpPr>
          <p:nvPr>
            <p:ph type="sldNum" sz="quarter" idx="5"/>
          </p:nvPr>
        </p:nvSpPr>
        <p:spPr/>
        <p:txBody>
          <a:bodyPr/>
          <a:lstStyle/>
          <a:p>
            <a:fld id="{DA7B593D-CC8F-404F-BB96-4EAB4D632A57}" type="slidenum">
              <a:rPr lang="en-US" smtClean="0"/>
              <a:t>103</a:t>
            </a:fld>
            <a:endParaRPr lang="en-US"/>
          </a:p>
        </p:txBody>
      </p:sp>
    </p:spTree>
    <p:extLst>
      <p:ext uri="{BB962C8B-B14F-4D97-AF65-F5344CB8AC3E}">
        <p14:creationId xmlns:p14="http://schemas.microsoft.com/office/powerpoint/2010/main" val="409824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6</a:t>
            </a:fld>
            <a:endParaRPr lang="en-US"/>
          </a:p>
        </p:txBody>
      </p:sp>
    </p:spTree>
    <p:extLst>
      <p:ext uri="{BB962C8B-B14F-4D97-AF65-F5344CB8AC3E}">
        <p14:creationId xmlns:p14="http://schemas.microsoft.com/office/powerpoint/2010/main" val="13735941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indication of this trend we can look at the TOP500 list, recently updated, to see that five out of ten supercomputers in the first 10 positions are powered by accelerators.</a:t>
            </a:r>
          </a:p>
        </p:txBody>
      </p:sp>
      <p:sp>
        <p:nvSpPr>
          <p:cNvPr id="4" name="Slide Number Placeholder 3"/>
          <p:cNvSpPr>
            <a:spLocks noGrp="1"/>
          </p:cNvSpPr>
          <p:nvPr>
            <p:ph type="sldNum" sz="quarter" idx="5"/>
          </p:nvPr>
        </p:nvSpPr>
        <p:spPr/>
        <p:txBody>
          <a:bodyPr/>
          <a:lstStyle/>
          <a:p>
            <a:fld id="{DA7B593D-CC8F-404F-BB96-4EAB4D632A57}" type="slidenum">
              <a:rPr lang="en-US" smtClean="0"/>
              <a:t>104</a:t>
            </a:fld>
            <a:endParaRPr lang="en-US"/>
          </a:p>
        </p:txBody>
      </p:sp>
    </p:spTree>
    <p:extLst>
      <p:ext uri="{BB962C8B-B14F-4D97-AF65-F5344CB8AC3E}">
        <p14:creationId xmlns:p14="http://schemas.microsoft.com/office/powerpoint/2010/main" val="16495055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trend is also reflected in the architecture of upcoming </a:t>
            </a:r>
            <a:r>
              <a:rPr lang="en-US" dirty="0" err="1"/>
              <a:t>exascale</a:t>
            </a:r>
            <a:r>
              <a:rPr lang="en-US" dirty="0"/>
              <a:t> systems which are also powered by accelerators</a:t>
            </a:r>
          </a:p>
        </p:txBody>
      </p:sp>
      <p:sp>
        <p:nvSpPr>
          <p:cNvPr id="4" name="Slide Number Placeholder 3"/>
          <p:cNvSpPr>
            <a:spLocks noGrp="1"/>
          </p:cNvSpPr>
          <p:nvPr>
            <p:ph type="sldNum" sz="quarter" idx="5"/>
          </p:nvPr>
        </p:nvSpPr>
        <p:spPr/>
        <p:txBody>
          <a:bodyPr/>
          <a:lstStyle/>
          <a:p>
            <a:fld id="{DA7B593D-CC8F-404F-BB96-4EAB4D632A57}" type="slidenum">
              <a:rPr lang="en-US" smtClean="0"/>
              <a:t>105</a:t>
            </a:fld>
            <a:endParaRPr lang="en-US"/>
          </a:p>
        </p:txBody>
      </p:sp>
    </p:spTree>
    <p:extLst>
      <p:ext uri="{BB962C8B-B14F-4D97-AF65-F5344CB8AC3E}">
        <p14:creationId xmlns:p14="http://schemas.microsoft.com/office/powerpoint/2010/main" val="32934623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GPUs are well suited for fine grained data level parallelism in which the different GPU cores work against the solution of a common single function unit, also called Single Instruction Multiple Data model</a:t>
            </a:r>
          </a:p>
          <a:p>
            <a:pPr marL="171450" indent="-171450">
              <a:buFont typeface="Wingdings" pitchFamily="2" charset="2"/>
              <a:buChar char="q"/>
            </a:pPr>
            <a:r>
              <a:rPr lang="en-US" dirty="0"/>
              <a:t>First describe the base mechanisms that allow MPI implementation to interact with GPUs using some hardware optimizations</a:t>
            </a:r>
          </a:p>
          <a:p>
            <a:pPr marL="171450" indent="-171450">
              <a:buFont typeface="Wingdings" pitchFamily="2" charset="2"/>
              <a:buChar char="q"/>
            </a:pPr>
            <a:r>
              <a:rPr lang="en-US" dirty="0"/>
              <a:t>Second describe how some GPU programming models support these optimizations while others still need the programmer to explicitly move data between GPU and CPU memory</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Emphasize this is not a GPU tutorial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Terminology SIMD &lt; SIMT &lt; SMT (flexibility) SIMD &gt; SIMT &gt; SMT (performance)</a:t>
            </a:r>
          </a:p>
          <a:p>
            <a:pPr marL="628650" marR="0" lvl="1" indent="-17145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dirty="0"/>
              <a:t>Main difference between SIMD and SIMT is that SIMD can perform vector operations on data (requires alignment) but is still a single thread; SIMT involves one threads per element but each thread has its own registers, so these instruction process different data. </a:t>
            </a:r>
          </a:p>
        </p:txBody>
      </p:sp>
      <p:sp>
        <p:nvSpPr>
          <p:cNvPr id="4" name="Slide Number Placeholder 3"/>
          <p:cNvSpPr>
            <a:spLocks noGrp="1"/>
          </p:cNvSpPr>
          <p:nvPr>
            <p:ph type="sldNum" sz="quarter" idx="5"/>
          </p:nvPr>
        </p:nvSpPr>
        <p:spPr/>
        <p:txBody>
          <a:bodyPr/>
          <a:lstStyle/>
          <a:p>
            <a:fld id="{DA7B593D-CC8F-404F-BB96-4EAB4D632A57}" type="slidenum">
              <a:rPr lang="en-US" smtClean="0"/>
              <a:t>106</a:t>
            </a:fld>
            <a:endParaRPr lang="en-US"/>
          </a:p>
        </p:txBody>
      </p:sp>
    </p:spTree>
    <p:extLst>
      <p:ext uri="{BB962C8B-B14F-4D97-AF65-F5344CB8AC3E}">
        <p14:creationId xmlns:p14="http://schemas.microsoft.com/office/powerpoint/2010/main" val="22477394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Ping for questions</a:t>
            </a:r>
          </a:p>
        </p:txBody>
      </p:sp>
      <p:sp>
        <p:nvSpPr>
          <p:cNvPr id="4" name="Slide Number Placeholder 3"/>
          <p:cNvSpPr>
            <a:spLocks noGrp="1"/>
          </p:cNvSpPr>
          <p:nvPr>
            <p:ph type="sldNum" sz="quarter" idx="5"/>
          </p:nvPr>
        </p:nvSpPr>
        <p:spPr/>
        <p:txBody>
          <a:bodyPr/>
          <a:lstStyle/>
          <a:p>
            <a:fld id="{DA7B593D-CC8F-404F-BB96-4EAB4D632A57}" type="slidenum">
              <a:rPr lang="en-US" smtClean="0"/>
              <a:t>107</a:t>
            </a:fld>
            <a:endParaRPr lang="en-US"/>
          </a:p>
        </p:txBody>
      </p:sp>
    </p:spTree>
    <p:extLst>
      <p:ext uri="{BB962C8B-B14F-4D97-AF65-F5344CB8AC3E}">
        <p14:creationId xmlns:p14="http://schemas.microsoft.com/office/powerpoint/2010/main" val="17586443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UVA is a memory address management system supported in 64-bit architecture that have device driver support and simply put creates a window through which the system can see the GPU memory space as it does for host physical memory</a:t>
            </a:r>
          </a:p>
          <a:p>
            <a:pPr marL="171450" indent="-171450">
              <a:buFont typeface="Wingdings" pitchFamily="2" charset="2"/>
              <a:buChar char="q"/>
            </a:pPr>
            <a:r>
              <a:rPr lang="en-US" dirty="0"/>
              <a:t>Using UVA it is possible for the system to use the same virtual address space to represent both CPU and GPU allocations. Of course GPU pointers are still not usable directly by use code running on the CPU because they are not backed up by physical pages in DRAM memory. Therefore, any dereferencing of such pointers in user code would result in a memory error. However, MPI aware implementation can interact with the GPU runtime to discover whether a pointer is referring to a GPU memory allocation and in that case handle the pointer appropriately</a:t>
            </a:r>
          </a:p>
        </p:txBody>
      </p:sp>
      <p:sp>
        <p:nvSpPr>
          <p:cNvPr id="4" name="Slide Number Placeholder 3"/>
          <p:cNvSpPr>
            <a:spLocks noGrp="1"/>
          </p:cNvSpPr>
          <p:nvPr>
            <p:ph type="sldNum" sz="quarter" idx="5"/>
          </p:nvPr>
        </p:nvSpPr>
        <p:spPr/>
        <p:txBody>
          <a:bodyPr/>
          <a:lstStyle/>
          <a:p>
            <a:fld id="{DA7B593D-CC8F-404F-BB96-4EAB4D632A57}" type="slidenum">
              <a:rPr lang="en-US" smtClean="0"/>
              <a:t>108</a:t>
            </a:fld>
            <a:endParaRPr lang="en-US"/>
          </a:p>
        </p:txBody>
      </p:sp>
    </p:spTree>
    <p:extLst>
      <p:ext uri="{BB962C8B-B14F-4D97-AF65-F5344CB8AC3E}">
        <p14:creationId xmlns:p14="http://schemas.microsoft.com/office/powerpoint/2010/main" val="21625250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Focus on performance concerns</a:t>
            </a:r>
          </a:p>
          <a:p>
            <a:pPr marL="171450" indent="-171450">
              <a:buFont typeface="Wingdings" pitchFamily="2" charset="2"/>
              <a:buChar char="q"/>
            </a:pPr>
            <a:r>
              <a:rPr lang="en-US" dirty="0"/>
              <a:t>Different level of optimization depending on level of hardware support</a:t>
            </a:r>
          </a:p>
          <a:p>
            <a:pPr marL="171450" indent="-171450">
              <a:buFont typeface="Wingdings" pitchFamily="2" charset="2"/>
              <a:buChar char="q"/>
            </a:pPr>
            <a:r>
              <a:rPr lang="en-US" dirty="0"/>
              <a:t>Ping for questions</a:t>
            </a:r>
          </a:p>
        </p:txBody>
      </p:sp>
      <p:sp>
        <p:nvSpPr>
          <p:cNvPr id="4" name="Slide Number Placeholder 3"/>
          <p:cNvSpPr>
            <a:spLocks noGrp="1"/>
          </p:cNvSpPr>
          <p:nvPr>
            <p:ph type="sldNum" sz="quarter" idx="5"/>
          </p:nvPr>
        </p:nvSpPr>
        <p:spPr/>
        <p:txBody>
          <a:bodyPr/>
          <a:lstStyle/>
          <a:p>
            <a:fld id="{DA7B593D-CC8F-404F-BB96-4EAB4D632A57}" type="slidenum">
              <a:rPr lang="en-US" smtClean="0"/>
              <a:t>109</a:t>
            </a:fld>
            <a:endParaRPr lang="en-US"/>
          </a:p>
        </p:txBody>
      </p:sp>
    </p:spTree>
    <p:extLst>
      <p:ext uri="{BB962C8B-B14F-4D97-AF65-F5344CB8AC3E}">
        <p14:creationId xmlns:p14="http://schemas.microsoft.com/office/powerpoint/2010/main" val="9759366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110</a:t>
            </a:fld>
            <a:endParaRPr lang="en-US"/>
          </a:p>
        </p:txBody>
      </p:sp>
    </p:spTree>
    <p:extLst>
      <p:ext uri="{BB962C8B-B14F-4D97-AF65-F5344CB8AC3E}">
        <p14:creationId xmlns:p14="http://schemas.microsoft.com/office/powerpoint/2010/main" val="19708514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 effort in the </a:t>
            </a:r>
            <a:r>
              <a:rPr lang="en-US" dirty="0" err="1"/>
              <a:t>linux</a:t>
            </a:r>
            <a:r>
              <a:rPr lang="en-US" dirty="0"/>
              <a:t> kernel for unifying heterogeneous memory and make accelerators work more seemingly with CPUs. </a:t>
            </a:r>
          </a:p>
        </p:txBody>
      </p:sp>
      <p:sp>
        <p:nvSpPr>
          <p:cNvPr id="4" name="Slide Number Placeholder 3"/>
          <p:cNvSpPr>
            <a:spLocks noGrp="1"/>
          </p:cNvSpPr>
          <p:nvPr>
            <p:ph type="sldNum" sz="quarter" idx="5"/>
          </p:nvPr>
        </p:nvSpPr>
        <p:spPr/>
        <p:txBody>
          <a:bodyPr/>
          <a:lstStyle/>
          <a:p>
            <a:fld id="{DA7B593D-CC8F-404F-BB96-4EAB4D632A57}" type="slidenum">
              <a:rPr lang="en-US" smtClean="0"/>
              <a:t>111</a:t>
            </a:fld>
            <a:endParaRPr lang="en-US"/>
          </a:p>
        </p:txBody>
      </p:sp>
    </p:spTree>
    <p:extLst>
      <p:ext uri="{BB962C8B-B14F-4D97-AF65-F5344CB8AC3E}">
        <p14:creationId xmlns:p14="http://schemas.microsoft.com/office/powerpoint/2010/main" val="23166856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112</a:t>
            </a:fld>
            <a:endParaRPr lang="en-US"/>
          </a:p>
        </p:txBody>
      </p:sp>
    </p:spTree>
    <p:extLst>
      <p:ext uri="{BB962C8B-B14F-4D97-AF65-F5344CB8AC3E}">
        <p14:creationId xmlns:p14="http://schemas.microsoft.com/office/powerpoint/2010/main" val="35719080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113</a:t>
            </a:fld>
            <a:endParaRPr lang="en-US"/>
          </a:p>
        </p:txBody>
      </p:sp>
    </p:spTree>
    <p:extLst>
      <p:ext uri="{BB962C8B-B14F-4D97-AF65-F5344CB8AC3E}">
        <p14:creationId xmlns:p14="http://schemas.microsoft.com/office/powerpoint/2010/main" val="221703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7</a:t>
            </a:fld>
            <a:endParaRPr lang="en-US"/>
          </a:p>
        </p:txBody>
      </p:sp>
    </p:spTree>
    <p:extLst>
      <p:ext uri="{BB962C8B-B14F-4D97-AF65-F5344CB8AC3E}">
        <p14:creationId xmlns:p14="http://schemas.microsoft.com/office/powerpoint/2010/main" val="4107346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114</a:t>
            </a:fld>
            <a:endParaRPr lang="en-US"/>
          </a:p>
        </p:txBody>
      </p:sp>
    </p:spTree>
    <p:extLst>
      <p:ext uri="{BB962C8B-B14F-4D97-AF65-F5344CB8AC3E}">
        <p14:creationId xmlns:p14="http://schemas.microsoft.com/office/powerpoint/2010/main" val="15423770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116</a:t>
            </a:fld>
            <a:endParaRPr lang="en-US"/>
          </a:p>
        </p:txBody>
      </p:sp>
    </p:spTree>
    <p:extLst>
      <p:ext uri="{BB962C8B-B14F-4D97-AF65-F5344CB8AC3E}">
        <p14:creationId xmlns:p14="http://schemas.microsoft.com/office/powerpoint/2010/main" val="1578308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117</a:t>
            </a:fld>
            <a:endParaRPr lang="en-US"/>
          </a:p>
        </p:txBody>
      </p:sp>
    </p:spTree>
    <p:extLst>
      <p:ext uri="{BB962C8B-B14F-4D97-AF65-F5344CB8AC3E}">
        <p14:creationId xmlns:p14="http://schemas.microsoft.com/office/powerpoint/2010/main" val="35709267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119</a:t>
            </a:fld>
            <a:endParaRPr lang="en-US"/>
          </a:p>
        </p:txBody>
      </p:sp>
    </p:spTree>
    <p:extLst>
      <p:ext uri="{BB962C8B-B14F-4D97-AF65-F5344CB8AC3E}">
        <p14:creationId xmlns:p14="http://schemas.microsoft.com/office/powerpoint/2010/main" val="29912073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123</a:t>
            </a:fld>
            <a:endParaRPr lang="en-US"/>
          </a:p>
        </p:txBody>
      </p:sp>
    </p:spTree>
    <p:extLst>
      <p:ext uri="{BB962C8B-B14F-4D97-AF65-F5344CB8AC3E}">
        <p14:creationId xmlns:p14="http://schemas.microsoft.com/office/powerpoint/2010/main" val="33233836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OpenMP teams directive: creates a set of threads teams. Master thread of each team executes team region. Each team has different threads that can synchronize (team is like workgroup and thread like work items)</a:t>
            </a:r>
          </a:p>
          <a:p>
            <a:pPr marL="171450" indent="-171450">
              <a:buFont typeface="Wingdings" pitchFamily="2" charset="2"/>
              <a:buChar char="q"/>
            </a:pPr>
            <a:r>
              <a:rPr lang="en-US" dirty="0"/>
              <a:t>OpenMP distribute directive: distributes iterations of associated loop across master threads of each team executing the region</a:t>
            </a:r>
          </a:p>
          <a:p>
            <a:pPr marL="171450" indent="-171450">
              <a:buFont typeface="Wingdings" pitchFamily="2" charset="2"/>
              <a:buChar char="q"/>
            </a:pPr>
            <a:r>
              <a:rPr lang="en-US" dirty="0"/>
              <a:t>OpenMP parallel for directive: distributes iterations of associated loop across threads of the team </a:t>
            </a:r>
            <a:r>
              <a:rPr lang="en-US" dirty="0" err="1"/>
              <a:t>executiong</a:t>
            </a:r>
            <a:r>
              <a:rPr lang="en-US" dirty="0"/>
              <a:t> the region</a:t>
            </a:r>
          </a:p>
        </p:txBody>
      </p:sp>
      <p:sp>
        <p:nvSpPr>
          <p:cNvPr id="4" name="Slide Number Placeholder 3"/>
          <p:cNvSpPr>
            <a:spLocks noGrp="1"/>
          </p:cNvSpPr>
          <p:nvPr>
            <p:ph type="sldNum" sz="quarter" idx="5"/>
          </p:nvPr>
        </p:nvSpPr>
        <p:spPr/>
        <p:txBody>
          <a:bodyPr/>
          <a:lstStyle/>
          <a:p>
            <a:fld id="{DA7B593D-CC8F-404F-BB96-4EAB4D632A57}" type="slidenum">
              <a:rPr lang="en-US" smtClean="0"/>
              <a:t>127</a:t>
            </a:fld>
            <a:endParaRPr lang="en-US"/>
          </a:p>
        </p:txBody>
      </p:sp>
    </p:spTree>
    <p:extLst>
      <p:ext uri="{BB962C8B-B14F-4D97-AF65-F5344CB8AC3E}">
        <p14:creationId xmlns:p14="http://schemas.microsoft.com/office/powerpoint/2010/main" val="41547635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q"/>
            </a:pPr>
            <a:r>
              <a:rPr lang="en-US" dirty="0"/>
              <a:t>A variable in the host has a corresponding variable in the device</a:t>
            </a:r>
          </a:p>
          <a:p>
            <a:pPr marL="171450" indent="-171450">
              <a:buFont typeface="Wingdings" pitchFamily="2" charset="2"/>
              <a:buChar char="q"/>
            </a:pPr>
            <a:r>
              <a:rPr lang="en-US" dirty="0"/>
              <a:t>The map clause determines how an original variable in the host data environment is mapped to a corresponding variable in the device data environment</a:t>
            </a:r>
          </a:p>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128</a:t>
            </a:fld>
            <a:endParaRPr lang="en-US"/>
          </a:p>
        </p:txBody>
      </p:sp>
    </p:spTree>
    <p:extLst>
      <p:ext uri="{BB962C8B-B14F-4D97-AF65-F5344CB8AC3E}">
        <p14:creationId xmlns:p14="http://schemas.microsoft.com/office/powerpoint/2010/main" val="3437689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129</a:t>
            </a:fld>
            <a:endParaRPr lang="en-US"/>
          </a:p>
        </p:txBody>
      </p:sp>
    </p:spTree>
    <p:extLst>
      <p:ext uri="{BB962C8B-B14F-4D97-AF65-F5344CB8AC3E}">
        <p14:creationId xmlns:p14="http://schemas.microsoft.com/office/powerpoint/2010/main" val="36239973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keywords memory management.</a:t>
            </a:r>
          </a:p>
        </p:txBody>
      </p:sp>
      <p:sp>
        <p:nvSpPr>
          <p:cNvPr id="4" name="Slide Number Placeholder 3"/>
          <p:cNvSpPr>
            <a:spLocks noGrp="1"/>
          </p:cNvSpPr>
          <p:nvPr>
            <p:ph type="sldNum" sz="quarter" idx="5"/>
          </p:nvPr>
        </p:nvSpPr>
        <p:spPr/>
        <p:txBody>
          <a:bodyPr/>
          <a:lstStyle/>
          <a:p>
            <a:fld id="{DA7B593D-CC8F-404F-BB96-4EAB4D632A57}" type="slidenum">
              <a:rPr lang="en-US" smtClean="0"/>
              <a:t>133</a:t>
            </a:fld>
            <a:endParaRPr lang="en-US"/>
          </a:p>
        </p:txBody>
      </p:sp>
    </p:spTree>
    <p:extLst>
      <p:ext uri="{BB962C8B-B14F-4D97-AF65-F5344CB8AC3E}">
        <p14:creationId xmlns:p14="http://schemas.microsoft.com/office/powerpoint/2010/main" val="25168375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134</a:t>
            </a:fld>
            <a:endParaRPr lang="en-US"/>
          </a:p>
        </p:txBody>
      </p:sp>
    </p:spTree>
    <p:extLst>
      <p:ext uri="{BB962C8B-B14F-4D97-AF65-F5344CB8AC3E}">
        <p14:creationId xmlns:p14="http://schemas.microsoft.com/office/powerpoint/2010/main" val="2896684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8</a:t>
            </a:fld>
            <a:endParaRPr lang="en-US"/>
          </a:p>
        </p:txBody>
      </p:sp>
    </p:spTree>
    <p:extLst>
      <p:ext uri="{BB962C8B-B14F-4D97-AF65-F5344CB8AC3E}">
        <p14:creationId xmlns:p14="http://schemas.microsoft.com/office/powerpoint/2010/main" val="60574095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gpu_kernel</a:t>
            </a:r>
            <a:endParaRPr lang="en-US" dirty="0"/>
          </a:p>
          <a:p>
            <a:r>
              <a:rPr lang="en-US" dirty="0"/>
              <a:t>Spend less time on </a:t>
            </a:r>
            <a:r>
              <a:rPr lang="en-US" dirty="0" err="1"/>
              <a:t>opencl</a:t>
            </a:r>
            <a:r>
              <a:rPr lang="en-US" dirty="0"/>
              <a:t> slides</a:t>
            </a:r>
          </a:p>
        </p:txBody>
      </p:sp>
      <p:sp>
        <p:nvSpPr>
          <p:cNvPr id="4" name="Slide Number Placeholder 3"/>
          <p:cNvSpPr>
            <a:spLocks noGrp="1"/>
          </p:cNvSpPr>
          <p:nvPr>
            <p:ph type="sldNum" sz="quarter" idx="5"/>
          </p:nvPr>
        </p:nvSpPr>
        <p:spPr/>
        <p:txBody>
          <a:bodyPr/>
          <a:lstStyle/>
          <a:p>
            <a:fld id="{DA7B593D-CC8F-404F-BB96-4EAB4D632A57}" type="slidenum">
              <a:rPr lang="en-US" smtClean="0"/>
              <a:t>135</a:t>
            </a:fld>
            <a:endParaRPr lang="en-US"/>
          </a:p>
        </p:txBody>
      </p:sp>
    </p:spTree>
    <p:extLst>
      <p:ext uri="{BB962C8B-B14F-4D97-AF65-F5344CB8AC3E}">
        <p14:creationId xmlns:p14="http://schemas.microsoft.com/office/powerpoint/2010/main" val="417949594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139</a:t>
            </a:fld>
            <a:endParaRPr lang="en-US"/>
          </a:p>
        </p:txBody>
      </p:sp>
    </p:spTree>
    <p:extLst>
      <p:ext uri="{BB962C8B-B14F-4D97-AF65-F5344CB8AC3E}">
        <p14:creationId xmlns:p14="http://schemas.microsoft.com/office/powerpoint/2010/main" val="28572620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B593D-CC8F-404F-BB96-4EAB4D632A57}" type="slidenum">
              <a:rPr lang="en-US" smtClean="0"/>
              <a:t>141</a:t>
            </a:fld>
            <a:endParaRPr lang="en-US"/>
          </a:p>
        </p:txBody>
      </p:sp>
    </p:spTree>
    <p:extLst>
      <p:ext uri="{BB962C8B-B14F-4D97-AF65-F5344CB8AC3E}">
        <p14:creationId xmlns:p14="http://schemas.microsoft.com/office/powerpoint/2010/main" val="1740768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142</a:t>
            </a:fld>
            <a:endParaRPr lang="en-US">
              <a:solidFill>
                <a:prstClr val="black"/>
              </a:solidFill>
            </a:endParaRPr>
          </a:p>
        </p:txBody>
      </p:sp>
    </p:spTree>
    <p:extLst>
      <p:ext uri="{BB962C8B-B14F-4D97-AF65-F5344CB8AC3E}">
        <p14:creationId xmlns:p14="http://schemas.microsoft.com/office/powerpoint/2010/main" val="2338690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143</a:t>
            </a:fld>
            <a:endParaRPr lang="en-US">
              <a:solidFill>
                <a:prstClr val="black"/>
              </a:solidFill>
            </a:endParaRPr>
          </a:p>
        </p:txBody>
      </p:sp>
    </p:spTree>
    <p:extLst>
      <p:ext uri="{BB962C8B-B14F-4D97-AF65-F5344CB8AC3E}">
        <p14:creationId xmlns:p14="http://schemas.microsoft.com/office/powerpoint/2010/main" val="2648679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2F541E-15DA-4669-9121-E1091DE0D743}" type="slidenum">
              <a:rPr lang="en-US" smtClean="0">
                <a:solidFill>
                  <a:prstClr val="black"/>
                </a:solidFill>
              </a:rPr>
              <a:pPr/>
              <a:t>145</a:t>
            </a:fld>
            <a:endParaRPr lang="en-US">
              <a:solidFill>
                <a:prstClr val="black"/>
              </a:solidFill>
            </a:endParaRPr>
          </a:p>
        </p:txBody>
      </p:sp>
    </p:spTree>
    <p:extLst>
      <p:ext uri="{BB962C8B-B14F-4D97-AF65-F5344CB8AC3E}">
        <p14:creationId xmlns:p14="http://schemas.microsoft.com/office/powerpoint/2010/main" val="161194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C3957D-A1FC-E248-82C1-0E695D93DBD0}" type="slidenum">
              <a:rPr lang="en-US" smtClean="0"/>
              <a:t>9</a:t>
            </a:fld>
            <a:endParaRPr lang="en-US"/>
          </a:p>
        </p:txBody>
      </p:sp>
    </p:spTree>
    <p:extLst>
      <p:ext uri="{BB962C8B-B14F-4D97-AF65-F5344CB8AC3E}">
        <p14:creationId xmlns:p14="http://schemas.microsoft.com/office/powerpoint/2010/main" val="2446682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85838" y="1671638"/>
            <a:ext cx="7696200" cy="1069975"/>
          </a:xfrm>
        </p:spPr>
        <p:txBody>
          <a:bodyPr/>
          <a:lstStyle>
            <a:lvl1pPr>
              <a:defRPr sz="300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985838" y="3505200"/>
            <a:ext cx="6400800" cy="1752600"/>
          </a:xfrm>
        </p:spPr>
        <p:txBody>
          <a:bodyPr/>
          <a:lstStyle>
            <a:lvl1pPr marL="0" indent="0">
              <a:buFont typeface="Wingdings" pitchFamily="2" charset="2"/>
              <a:buNone/>
              <a:defRPr sz="1800"/>
            </a:lvl1pPr>
          </a:lstStyle>
          <a:p>
            <a:r>
              <a:rPr lang="en-US"/>
              <a:t>Click to edit Master subtitle style</a:t>
            </a:r>
            <a:endParaRPr lang="en-US" dirty="0"/>
          </a:p>
        </p:txBody>
      </p:sp>
      <p:pic>
        <p:nvPicPr>
          <p:cNvPr id="3079" name="Picture 7" descr="title header_Blue_646.jpg"/>
          <p:cNvPicPr>
            <a:picLocks noChangeAspect="1"/>
          </p:cNvPicPr>
          <p:nvPr/>
        </p:nvPicPr>
        <p:blipFill>
          <a:blip r:embed="rId2" cstate="print"/>
          <a:srcRect/>
          <a:stretch>
            <a:fillRect/>
          </a:stretch>
        </p:blipFill>
        <p:spPr bwMode="auto">
          <a:xfrm>
            <a:off x="0" y="0"/>
            <a:ext cx="9144000" cy="1106488"/>
          </a:xfrm>
          <a:prstGeom prst="rect">
            <a:avLst/>
          </a:prstGeom>
          <a:noFill/>
          <a:ln w="9525">
            <a:noFill/>
            <a:miter lim="800000"/>
            <a:headEnd/>
            <a:tailEnd/>
          </a:ln>
        </p:spPr>
      </p:pic>
      <p:pic>
        <p:nvPicPr>
          <p:cNvPr id="3080" name="Picture 7" descr="doe_black.jpg"/>
          <p:cNvPicPr>
            <a:picLocks noChangeAspect="1"/>
          </p:cNvPicPr>
          <p:nvPr/>
        </p:nvPicPr>
        <p:blipFill>
          <a:blip r:embed="rId3" cstate="print"/>
          <a:srcRect/>
          <a:stretch>
            <a:fillRect/>
          </a:stretch>
        </p:blipFill>
        <p:spPr bwMode="auto">
          <a:xfrm>
            <a:off x="7954963" y="6456363"/>
            <a:ext cx="960437" cy="231775"/>
          </a:xfrm>
          <a:prstGeom prst="rect">
            <a:avLst/>
          </a:prstGeom>
          <a:noFill/>
          <a:ln w="9525">
            <a:noFill/>
            <a:miter lim="800000"/>
            <a:headEnd/>
            <a:tailEnd/>
          </a:ln>
        </p:spPr>
      </p:pic>
      <p:pic>
        <p:nvPicPr>
          <p:cNvPr id="3081" name="Picture 8" descr="title footer_Blue_646.jpg"/>
          <p:cNvPicPr>
            <a:picLocks noChangeAspect="1"/>
          </p:cNvPicPr>
          <p:nvPr/>
        </p:nvPicPr>
        <p:blipFill>
          <a:blip r:embed="rId4" cstate="print"/>
          <a:srcRect/>
          <a:stretch>
            <a:fillRect/>
          </a:stretch>
        </p:blipFill>
        <p:spPr bwMode="auto">
          <a:xfrm>
            <a:off x="0" y="6794500"/>
            <a:ext cx="9144000" cy="63500"/>
          </a:xfrm>
          <a:prstGeom prst="rect">
            <a:avLst/>
          </a:prstGeom>
          <a:noFill/>
          <a:ln w="9525">
            <a:noFill/>
            <a:miter lim="800000"/>
            <a:headEnd/>
            <a:tailEnd/>
          </a:ln>
        </p:spPr>
      </p:pic>
    </p:spTree>
    <p:extLst>
      <p:ext uri="{BB962C8B-B14F-4D97-AF65-F5344CB8AC3E}">
        <p14:creationId xmlns:p14="http://schemas.microsoft.com/office/powerpoint/2010/main" val="337610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n-US" dirty="0"/>
              <a:t>Parallel Programming with MPI (06/2019)</a:t>
            </a:r>
          </a:p>
        </p:txBody>
      </p:sp>
      <p:sp>
        <p:nvSpPr>
          <p:cNvPr id="6"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extLst>
      <p:ext uri="{BB962C8B-B14F-4D97-AF65-F5344CB8AC3E}">
        <p14:creationId xmlns:p14="http://schemas.microsoft.com/office/powerpoint/2010/main" val="168304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1054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105400"/>
          </a:xfrm>
        </p:spPr>
        <p:txBody>
          <a:bodyPr/>
          <a:lstStyle>
            <a:lvl1pPr>
              <a:defRPr sz="2400"/>
            </a:lvl1pPr>
            <a:lvl2pPr>
              <a:defRPr sz="2000"/>
            </a:lvl2pPr>
            <a:lvl3pPr>
              <a:defRPr sz="1800"/>
            </a:lvl3pPr>
            <a:lvl4pPr>
              <a:defRPr sz="1800"/>
            </a:lvl4pPr>
            <a:lvl5pPr>
              <a:defRPr sz="1800" u="none"/>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n-US" dirty="0"/>
              <a:t>Parallel Programming with MPI (06/2019)</a:t>
            </a:r>
          </a:p>
        </p:txBody>
      </p:sp>
      <p:sp>
        <p:nvSpPr>
          <p:cNvPr id="7"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extLst>
      <p:ext uri="{BB962C8B-B14F-4D97-AF65-F5344CB8AC3E}">
        <p14:creationId xmlns:p14="http://schemas.microsoft.com/office/powerpoint/2010/main" val="403697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a:lvl1pPr>
          </a:lstStyle>
          <a:p>
            <a:r>
              <a:rPr lang="en-US"/>
              <a:t>Click to edit Master title style</a:t>
            </a:r>
            <a:endParaRPr lang="en-US" dirty="0"/>
          </a:p>
        </p:txBody>
      </p:sp>
      <p:sp>
        <p:nvSpPr>
          <p:cNvPr id="4"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n-US" dirty="0"/>
              <a:t>Parallel Programming with MPI (06/2019)</a:t>
            </a:r>
          </a:p>
        </p:txBody>
      </p:sp>
      <p:sp>
        <p:nvSpPr>
          <p:cNvPr id="5"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extLst>
      <p:ext uri="{BB962C8B-B14F-4D97-AF65-F5344CB8AC3E}">
        <p14:creationId xmlns:p14="http://schemas.microsoft.com/office/powerpoint/2010/main" val="271888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n-US" dirty="0"/>
              <a:t>Parallel Programming with MPI (06/2019)</a:t>
            </a:r>
          </a:p>
        </p:txBody>
      </p:sp>
      <p:sp>
        <p:nvSpPr>
          <p:cNvPr id="4"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extLst>
      <p:ext uri="{BB962C8B-B14F-4D97-AF65-F5344CB8AC3E}">
        <p14:creationId xmlns:p14="http://schemas.microsoft.com/office/powerpoint/2010/main" val="351400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solidFill>
                <a:srgbClr val="616161"/>
              </a:solidFill>
            </a:endParaRPr>
          </a:p>
        </p:txBody>
      </p:sp>
      <p:sp>
        <p:nvSpPr>
          <p:cNvPr id="6" name="Footer Placeholder 5"/>
          <p:cNvSpPr>
            <a:spLocks noGrp="1"/>
          </p:cNvSpPr>
          <p:nvPr>
            <p:ph type="ftr" sz="quarter" idx="11"/>
          </p:nvPr>
        </p:nvSpPr>
        <p:spPr/>
        <p:txBody>
          <a:bodyPr/>
          <a:lstStyle/>
          <a:p>
            <a:r>
              <a:rPr lang="en-US" dirty="0"/>
              <a:t>Parallel Programming with MPI (06/2019)</a:t>
            </a:r>
          </a:p>
        </p:txBody>
      </p:sp>
      <p:sp>
        <p:nvSpPr>
          <p:cNvPr id="7" name="Slide Number Placeholder 6"/>
          <p:cNvSpPr>
            <a:spLocks noGrp="1"/>
          </p:cNvSpPr>
          <p:nvPr>
            <p:ph type="sldNum" sz="quarter" idx="12"/>
          </p:nvPr>
        </p:nvSpPr>
        <p:spPr/>
        <p:txBody>
          <a:bodyPr/>
          <a:lstStyle/>
          <a:p>
            <a:fld id="{979A8827-EC23-ED41-862E-C84A977538C0}" type="slidenum">
              <a:rPr lang="en-US" smtClean="0"/>
              <a:pPr/>
              <a:t>‹#›</a:t>
            </a:fld>
            <a:endParaRPr lang="en-US"/>
          </a:p>
        </p:txBody>
      </p:sp>
    </p:spTree>
    <p:extLst>
      <p:ext uri="{BB962C8B-B14F-4D97-AF65-F5344CB8AC3E}">
        <p14:creationId xmlns:p14="http://schemas.microsoft.com/office/powerpoint/2010/main" val="60476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134938" y="219507"/>
            <a:ext cx="8829768" cy="650443"/>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dirty="0"/>
              <a:t>Click to edit Master title style</a:t>
            </a:r>
          </a:p>
        </p:txBody>
      </p:sp>
    </p:spTree>
    <p:extLst>
      <p:ext uri="{BB962C8B-B14F-4D97-AF65-F5344CB8AC3E}">
        <p14:creationId xmlns:p14="http://schemas.microsoft.com/office/powerpoint/2010/main" val="135051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1430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1" name="Picture 7" descr="slide header_646.jpg"/>
          <p:cNvPicPr>
            <a:picLocks noChangeAspect="1"/>
          </p:cNvPicPr>
          <p:nvPr/>
        </p:nvPicPr>
        <p:blipFill>
          <a:blip r:embed="rId9" cstate="print"/>
          <a:srcRect/>
          <a:stretch>
            <a:fillRect/>
          </a:stretch>
        </p:blipFill>
        <p:spPr bwMode="auto">
          <a:xfrm>
            <a:off x="0" y="0"/>
            <a:ext cx="9144000" cy="155575"/>
          </a:xfrm>
          <a:prstGeom prst="rect">
            <a:avLst/>
          </a:prstGeom>
          <a:noFill/>
          <a:ln w="9525">
            <a:noFill/>
            <a:miter lim="800000"/>
            <a:headEnd/>
            <a:tailEnd/>
          </a:ln>
        </p:spPr>
      </p:pic>
      <p:grpSp>
        <p:nvGrpSpPr>
          <p:cNvPr id="11" name="Group 10"/>
          <p:cNvGrpSpPr/>
          <p:nvPr userDrawn="1"/>
        </p:nvGrpSpPr>
        <p:grpSpPr>
          <a:xfrm>
            <a:off x="0" y="6324600"/>
            <a:ext cx="9144000" cy="530225"/>
            <a:chOff x="0" y="6324600"/>
            <a:chExt cx="9144000" cy="530225"/>
          </a:xfrm>
        </p:grpSpPr>
        <p:pic>
          <p:nvPicPr>
            <p:cNvPr id="1032" name="Picture 5" descr="slide footer_blue_646.jpg"/>
            <p:cNvPicPr>
              <a:picLocks noChangeAspect="1"/>
            </p:cNvPicPr>
            <p:nvPr/>
          </p:nvPicPr>
          <p:blipFill>
            <a:blip r:embed="rId10" cstate="print"/>
            <a:srcRect/>
            <a:stretch>
              <a:fillRect/>
            </a:stretch>
          </p:blipFill>
          <p:spPr bwMode="auto">
            <a:xfrm>
              <a:off x="0" y="6324600"/>
              <a:ext cx="9144000" cy="530225"/>
            </a:xfrm>
            <a:prstGeom prst="rect">
              <a:avLst/>
            </a:prstGeom>
            <a:noFill/>
            <a:ln w="9525">
              <a:noFill/>
              <a:miter lim="800000"/>
              <a:headEnd/>
              <a:tailEnd/>
            </a:ln>
          </p:spPr>
        </p:pic>
        <p:sp>
          <p:nvSpPr>
            <p:cNvPr id="9" name="Isosceles Triangle 8"/>
            <p:cNvSpPr/>
            <p:nvPr userDrawn="1"/>
          </p:nvSpPr>
          <p:spPr bwMode="auto">
            <a:xfrm>
              <a:off x="152400" y="6477000"/>
              <a:ext cx="304800" cy="304800"/>
            </a:xfrm>
            <a:prstGeom prst="triangl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a:solidFill>
                  <a:srgbClr val="616161"/>
                </a:solidFill>
              </a:endParaRPr>
            </a:p>
          </p:txBody>
        </p:sp>
      </p:grpSp>
      <p:sp>
        <p:nvSpPr>
          <p:cNvPr id="2" name="Footer Placeholder 1"/>
          <p:cNvSpPr>
            <a:spLocks noGrp="1"/>
          </p:cNvSpPr>
          <p:nvPr>
            <p:ph type="ftr" sz="quarter" idx="3"/>
          </p:nvPr>
        </p:nvSpPr>
        <p:spPr>
          <a:xfrm>
            <a:off x="1981200" y="6553200"/>
            <a:ext cx="5410200" cy="244475"/>
          </a:xfrm>
          <a:prstGeom prst="rect">
            <a:avLst/>
          </a:prstGeom>
        </p:spPr>
        <p:txBody>
          <a:bodyPr vert="horz" lIns="91440" tIns="45720" rIns="91440" bIns="45720" rtlCol="0" anchor="ctr"/>
          <a:lstStyle>
            <a:lvl1pPr algn="ctr">
              <a:defRPr sz="1200" b="1" i="1">
                <a:solidFill>
                  <a:srgbClr val="151515"/>
                </a:solidFill>
              </a:defRPr>
            </a:lvl1pPr>
          </a:lstStyle>
          <a:p>
            <a:r>
              <a:rPr lang="en-US" dirty="0"/>
              <a:t>Parallel Programming with MPI (06/2019)</a:t>
            </a:r>
          </a:p>
        </p:txBody>
      </p:sp>
      <p:sp>
        <p:nvSpPr>
          <p:cNvPr id="3" name="Slide Number Placeholder 2"/>
          <p:cNvSpPr>
            <a:spLocks noGrp="1"/>
          </p:cNvSpPr>
          <p:nvPr>
            <p:ph type="sldNum" sz="quarter" idx="4"/>
          </p:nvPr>
        </p:nvSpPr>
        <p:spPr>
          <a:xfrm>
            <a:off x="7772400" y="6537325"/>
            <a:ext cx="990600" cy="244475"/>
          </a:xfrm>
          <a:prstGeom prst="rect">
            <a:avLst/>
          </a:prstGeom>
        </p:spPr>
        <p:txBody>
          <a:bodyPr vert="horz" lIns="91440" tIns="45720" rIns="91440" bIns="45720" rtlCol="0" anchor="ctr"/>
          <a:lstStyle>
            <a:lvl1pPr algn="r">
              <a:defRPr sz="1200" b="1" i="1">
                <a:solidFill>
                  <a:srgbClr val="151515"/>
                </a:solidFill>
              </a:defRPr>
            </a:lvl1pPr>
          </a:lstStyle>
          <a:p>
            <a:fld id="{6B394888-48A7-42F6-AE45-2BD5FD40ED91}" type="slidenum">
              <a:rPr lang="en-US" smtClean="0"/>
              <a:pPr/>
              <a:t>‹#›</a:t>
            </a:fld>
            <a:endParaRPr lang="en-US" dirty="0"/>
          </a:p>
        </p:txBody>
      </p:sp>
    </p:spTree>
    <p:extLst>
      <p:ext uri="{BB962C8B-B14F-4D97-AF65-F5344CB8AC3E}">
        <p14:creationId xmlns:p14="http://schemas.microsoft.com/office/powerpoint/2010/main" val="4301832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dt="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p:titleStyle>
    <p:body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mcs.anl.gov/~raffenet" TargetMode="External"/><Relationship Id="rId3" Type="http://schemas.openxmlformats.org/officeDocument/2006/relationships/hyperlink" Target="mailto:thakur@anl.gov" TargetMode="External"/><Relationship Id="rId7" Type="http://schemas.openxmlformats.org/officeDocument/2006/relationships/hyperlink" Target="mailto:raffenet@mcs.anl.gov" TargetMode="External"/><Relationship Id="rId12" Type="http://schemas.openxmlformats.org/officeDocument/2006/relationships/hyperlink" Target="http://www.mcs.anl.gov/~hsf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mcs.anl.gov/~balaji" TargetMode="External"/><Relationship Id="rId11" Type="http://schemas.openxmlformats.org/officeDocument/2006/relationships/hyperlink" Target="mailto:hfu@anl.gov" TargetMode="External"/><Relationship Id="rId5" Type="http://schemas.openxmlformats.org/officeDocument/2006/relationships/hyperlink" Target="mailto:balaji@anl.gov" TargetMode="External"/><Relationship Id="rId10" Type="http://schemas.openxmlformats.org/officeDocument/2006/relationships/hyperlink" Target="http://www.mcs.anl.gov/~gcongiu" TargetMode="External"/><Relationship Id="rId4" Type="http://schemas.openxmlformats.org/officeDocument/2006/relationships/hyperlink" Target="http://www.mcs.anl.gov/~thakur" TargetMode="External"/><Relationship Id="rId9" Type="http://schemas.openxmlformats.org/officeDocument/2006/relationships/hyperlink" Target="mailto:gcongiu@anl.gov"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hyperlink" Target="http://www.mcs.anl.gov/~raffenet" TargetMode="External"/><Relationship Id="rId3" Type="http://schemas.openxmlformats.org/officeDocument/2006/relationships/hyperlink" Target="mailto:thakur@anl.gov" TargetMode="External"/><Relationship Id="rId7" Type="http://schemas.openxmlformats.org/officeDocument/2006/relationships/hyperlink" Target="mailto:raffenet@mcs.anl.gov" TargetMode="External"/><Relationship Id="rId12" Type="http://schemas.openxmlformats.org/officeDocument/2006/relationships/hyperlink" Target="http://www.mcs.anl.gov/~hsfu"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hyperlink" Target="http://www.mcs.anl.gov/~balaji" TargetMode="External"/><Relationship Id="rId11" Type="http://schemas.openxmlformats.org/officeDocument/2006/relationships/hyperlink" Target="mailto:hfu@anl.gov" TargetMode="External"/><Relationship Id="rId5" Type="http://schemas.openxmlformats.org/officeDocument/2006/relationships/hyperlink" Target="mailto:balaji@anl.gov" TargetMode="External"/><Relationship Id="rId10" Type="http://schemas.openxmlformats.org/officeDocument/2006/relationships/hyperlink" Target="http://www.mcs.anl.gov/~gcongiu" TargetMode="External"/><Relationship Id="rId4" Type="http://schemas.openxmlformats.org/officeDocument/2006/relationships/hyperlink" Target="http://www.mcs.anl.gov/~thakur" TargetMode="External"/><Relationship Id="rId9" Type="http://schemas.openxmlformats.org/officeDocument/2006/relationships/hyperlink" Target="mailto:gcongiu@anl.gov" TargetMode="Externa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hyperlink" Target="https://www.anl.gov/article/us-department-of-energy-and-intel-to-deliver-first-exascale-supercomputer"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hyperlink" Target="https://www.ornl.gov/news/us-department-energy-and-cray-deliver-record-setting-frontier-supercomputer-ornl"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hyperlink" Target="https://anl.box.com/v/2019-ANL-MPI" TargetMode="Externa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hyperlink" Target="https://anl.box.com/v/2019-ANL-MPI" TargetMode="Externa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hyperlink" Target="https://github.com/RadeonOpenCompute/ROCm#new-features-and-enhancements-in-rocm-24" TargetMode="Externa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hyperlink" Target="https://anl.box.com/v/2019-ANL-MPI" TargetMode="Externa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s://anl.box.com/v/2019-ANL-MPI" TargetMode="Externa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hyperlink" Target="https://github.com/RadeonOpenCompute/ROCm-OpenCL-Runtime"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hyperlink" Target="http://portablecl.org/index.html" TargetMode="External"/><Relationship Id="rId5" Type="http://schemas.openxmlformats.org/officeDocument/2006/relationships/hyperlink" Target="https://software.intel.com/en-us/intel-opencl" TargetMode="External"/><Relationship Id="rId4" Type="http://schemas.openxmlformats.org/officeDocument/2006/relationships/hyperlink" Target="https://www.nvidia.com/download/driverResults.aspx/115492/en-u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3" Type="http://schemas.openxmlformats.org/officeDocument/2006/relationships/hyperlink" Target="https://github.com/triSYCL/triSYCL" TargetMode="External"/><Relationship Id="rId2" Type="http://schemas.openxmlformats.org/officeDocument/2006/relationships/hyperlink" Target="https://github.com/intel/llvm/tree/sycl" TargetMode="External"/><Relationship Id="rId1" Type="http://schemas.openxmlformats.org/officeDocument/2006/relationships/slideLayout" Target="../slideLayouts/slideLayout2.xml"/><Relationship Id="rId6" Type="http://schemas.openxmlformats.org/officeDocument/2006/relationships/hyperlink" Target="https://www.codeplay.com/products/computesuite/computecpp" TargetMode="External"/><Relationship Id="rId5" Type="http://schemas.openxmlformats.org/officeDocument/2006/relationships/hyperlink" Target="https://github.com/proGTX/sycl-gtx" TargetMode="External"/><Relationship Id="rId4" Type="http://schemas.openxmlformats.org/officeDocument/2006/relationships/hyperlink" Target="https://github.com/illuhad/hipSYCL" TargetMode="Externa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8" Type="http://schemas.openxmlformats.org/officeDocument/2006/relationships/hyperlink" Target="http://www.microsoft.com/en-us/download/details.aspx?id=39961" TargetMode="External"/><Relationship Id="rId3" Type="http://schemas.openxmlformats.org/officeDocument/2006/relationships/hyperlink" Target="http://www.mpi-forum.org/docs/docs.html" TargetMode="External"/><Relationship Id="rId7" Type="http://schemas.openxmlformats.org/officeDocument/2006/relationships/hyperlink" Target="http://software.intel.com/en-us/intel-mpi-library/"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hyperlink" Target="http://mvapich.cse.ohio-state.edu/" TargetMode="External"/><Relationship Id="rId5" Type="http://schemas.openxmlformats.org/officeDocument/2006/relationships/hyperlink" Target="http://www.mpich.org/" TargetMode="External"/><Relationship Id="rId4" Type="http://schemas.openxmlformats.org/officeDocument/2006/relationships/hyperlink" Target="http://www.mpi-forum.org/" TargetMode="External"/><Relationship Id="rId9" Type="http://schemas.openxmlformats.org/officeDocument/2006/relationships/hyperlink" Target="http://www.open-mpi.org/" TargetMode="External"/></Relationships>
</file>

<file path=ppt/slides/_rels/slide1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mcs.anl.gov/~raffenet" TargetMode="External"/><Relationship Id="rId3" Type="http://schemas.openxmlformats.org/officeDocument/2006/relationships/hyperlink" Target="mailto:thakur@anl.gov" TargetMode="External"/><Relationship Id="rId7" Type="http://schemas.openxmlformats.org/officeDocument/2006/relationships/hyperlink" Target="mailto:raffenet@mcs.anl.gov" TargetMode="External"/><Relationship Id="rId12" Type="http://schemas.openxmlformats.org/officeDocument/2006/relationships/hyperlink" Target="http://www.mcs.anl.gov/~hsf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www.mcs.anl.gov/~balaji" TargetMode="External"/><Relationship Id="rId11" Type="http://schemas.openxmlformats.org/officeDocument/2006/relationships/hyperlink" Target="mailto:hfu@anl.gov" TargetMode="External"/><Relationship Id="rId5" Type="http://schemas.openxmlformats.org/officeDocument/2006/relationships/hyperlink" Target="mailto:balaji@anl.gov" TargetMode="External"/><Relationship Id="rId10" Type="http://schemas.openxmlformats.org/officeDocument/2006/relationships/hyperlink" Target="http://www.mcs.anl.gov/~gcongiu" TargetMode="External"/><Relationship Id="rId4" Type="http://schemas.openxmlformats.org/officeDocument/2006/relationships/hyperlink" Target="http://www.mcs.anl.gov/~thakur" TargetMode="External"/><Relationship Id="rId9" Type="http://schemas.openxmlformats.org/officeDocument/2006/relationships/hyperlink" Target="mailto:gcongiu@anl.gov"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nl.box.com/v/balaji-tutorials-2018/"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software.intel.com/en-us/mpi-developer-guide-linux-multiple-endpoints-support"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hyperlink" Target="mailto:gcongiu@anl.gov" TargetMode="External"/><Relationship Id="rId3" Type="http://schemas.openxmlformats.org/officeDocument/2006/relationships/hyperlink" Target="http://www.mcs.anl.gov/~thakur" TargetMode="External"/><Relationship Id="rId7" Type="http://schemas.openxmlformats.org/officeDocument/2006/relationships/hyperlink" Target="http://www.mcs.anl.gov/~raffenet" TargetMode="External"/><Relationship Id="rId2" Type="http://schemas.openxmlformats.org/officeDocument/2006/relationships/hyperlink" Target="mailto:thakur@anl.gov" TargetMode="External"/><Relationship Id="rId1" Type="http://schemas.openxmlformats.org/officeDocument/2006/relationships/slideLayout" Target="../slideLayouts/slideLayout1.xml"/><Relationship Id="rId6" Type="http://schemas.openxmlformats.org/officeDocument/2006/relationships/hyperlink" Target="mailto:raffenet@mcs.anl.gov" TargetMode="External"/><Relationship Id="rId11" Type="http://schemas.openxmlformats.org/officeDocument/2006/relationships/hyperlink" Target="http://www.mcs.anl.gov/~hsfu" TargetMode="External"/><Relationship Id="rId5" Type="http://schemas.openxmlformats.org/officeDocument/2006/relationships/hyperlink" Target="http://www.mcs.anl.gov/~balaji" TargetMode="External"/><Relationship Id="rId10" Type="http://schemas.openxmlformats.org/officeDocument/2006/relationships/hyperlink" Target="mailto:hfu@anl.gov" TargetMode="External"/><Relationship Id="rId4" Type="http://schemas.openxmlformats.org/officeDocument/2006/relationships/hyperlink" Target="mailto:balaji@anl.gov" TargetMode="External"/><Relationship Id="rId9" Type="http://schemas.openxmlformats.org/officeDocument/2006/relationships/hyperlink" Target="http://www.mcs.anl.gov/~gcongiu"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38" y="1447800"/>
            <a:ext cx="6786562" cy="917575"/>
          </a:xfrm>
        </p:spPr>
        <p:txBody>
          <a:bodyPr/>
          <a:lstStyle/>
          <a:p>
            <a:pPr algn="ctr">
              <a:lnSpc>
                <a:spcPct val="120000"/>
              </a:lnSpc>
            </a:pPr>
            <a:r>
              <a:rPr lang="en-US" dirty="0"/>
              <a:t>Parallel Programming with MPI</a:t>
            </a:r>
          </a:p>
        </p:txBody>
      </p:sp>
      <p:sp>
        <p:nvSpPr>
          <p:cNvPr id="12" name="Title 1"/>
          <p:cNvSpPr txBox="1">
            <a:spLocks/>
          </p:cNvSpPr>
          <p:nvPr/>
        </p:nvSpPr>
        <p:spPr bwMode="auto">
          <a:xfrm>
            <a:off x="304800" y="2206625"/>
            <a:ext cx="85344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solidFill>
                  <a:srgbClr val="1F497D"/>
                </a:solidFill>
              </a:rPr>
              <a:t>Slides Available at https://anl.box.com/v/2019-ANL-MPI/</a:t>
            </a:r>
          </a:p>
        </p:txBody>
      </p:sp>
      <p:sp>
        <p:nvSpPr>
          <p:cNvPr id="7" name="Subtitle 2">
            <a:extLst>
              <a:ext uri="{FF2B5EF4-FFF2-40B4-BE49-F238E27FC236}">
                <a16:creationId xmlns:a16="http://schemas.microsoft.com/office/drawing/2014/main" id="{A4EB124F-9D3D-B842-A951-99BC2D9B3953}"/>
              </a:ext>
            </a:extLst>
          </p:cNvPr>
          <p:cNvSpPr>
            <a:spLocks noGrp="1"/>
          </p:cNvSpPr>
          <p:nvPr>
            <p:ph type="subTitle" idx="1"/>
          </p:nvPr>
        </p:nvSpPr>
        <p:spPr>
          <a:xfrm>
            <a:off x="4876800" y="3124200"/>
            <a:ext cx="3581400" cy="1371600"/>
          </a:xfrm>
        </p:spPr>
        <p:txBody>
          <a:bodyPr/>
          <a:lstStyle/>
          <a:p>
            <a:pPr algn="ctr">
              <a:spcBef>
                <a:spcPts val="0"/>
              </a:spcBef>
            </a:pPr>
            <a:r>
              <a:rPr lang="en-US" sz="1600" b="1" i="1" dirty="0">
                <a:solidFill>
                  <a:srgbClr val="C00000"/>
                </a:solidFill>
              </a:rPr>
              <a:t>Rajeev Thakur</a:t>
            </a:r>
          </a:p>
          <a:p>
            <a:pPr algn="ctr">
              <a:spcBef>
                <a:spcPts val="0"/>
              </a:spcBef>
            </a:pPr>
            <a:r>
              <a:rPr lang="en-US" sz="1600" i="1" dirty="0">
                <a:solidFill>
                  <a:srgbClr val="00B050"/>
                </a:solidFill>
              </a:rPr>
              <a:t>Email: </a:t>
            </a:r>
            <a:r>
              <a:rPr lang="en-US" sz="1600" i="1" dirty="0">
                <a:solidFill>
                  <a:srgbClr val="00B050"/>
                </a:solidFill>
                <a:hlinkClick r:id="rId3"/>
              </a:rPr>
              <a:t>thakur@anl.gov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4"/>
              </a:rPr>
              <a:t>http://www.mcs.anl.gov/~thakur</a:t>
            </a:r>
            <a:endParaRPr lang="en-US" sz="1600" i="1" dirty="0">
              <a:solidFill>
                <a:srgbClr val="00B050"/>
              </a:solidFill>
            </a:endParaRPr>
          </a:p>
        </p:txBody>
      </p:sp>
      <p:sp>
        <p:nvSpPr>
          <p:cNvPr id="9" name="Subtitle 2">
            <a:extLst>
              <a:ext uri="{FF2B5EF4-FFF2-40B4-BE49-F238E27FC236}">
                <a16:creationId xmlns:a16="http://schemas.microsoft.com/office/drawing/2014/main" id="{4002278A-A81A-184B-811D-84A9B4F7B34F}"/>
              </a:ext>
            </a:extLst>
          </p:cNvPr>
          <p:cNvSpPr txBox="1">
            <a:spLocks/>
          </p:cNvSpPr>
          <p:nvPr/>
        </p:nvSpPr>
        <p:spPr bwMode="auto">
          <a:xfrm>
            <a:off x="685800" y="3124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Pavan Balaji</a:t>
            </a:r>
          </a:p>
          <a:p>
            <a:pPr algn="ctr">
              <a:spcBef>
                <a:spcPts val="0"/>
              </a:spcBef>
            </a:pPr>
            <a:r>
              <a:rPr lang="en-US" sz="1600" i="1" dirty="0">
                <a:solidFill>
                  <a:srgbClr val="00B050"/>
                </a:solidFill>
              </a:rPr>
              <a:t>Email: </a:t>
            </a:r>
            <a:r>
              <a:rPr lang="en-US" sz="1600" i="1" dirty="0">
                <a:solidFill>
                  <a:srgbClr val="00B050"/>
                </a:solidFill>
                <a:hlinkClick r:id="rId5"/>
              </a:rPr>
              <a:t>balaji@anl.gov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6"/>
              </a:rPr>
              <a:t>http://www.mcs.anl.gov/~balaji</a:t>
            </a:r>
            <a:endParaRPr lang="en-US" sz="1600" i="1" dirty="0">
              <a:solidFill>
                <a:srgbClr val="00B050"/>
              </a:solidFill>
            </a:endParaRPr>
          </a:p>
        </p:txBody>
      </p:sp>
      <p:sp>
        <p:nvSpPr>
          <p:cNvPr id="10" name="Subtitle 2">
            <a:extLst>
              <a:ext uri="{FF2B5EF4-FFF2-40B4-BE49-F238E27FC236}">
                <a16:creationId xmlns:a16="http://schemas.microsoft.com/office/drawing/2014/main" id="{139A4F3B-9FC7-EB46-924A-3ED91AFB57D8}"/>
              </a:ext>
            </a:extLst>
          </p:cNvPr>
          <p:cNvSpPr txBox="1">
            <a:spLocks/>
          </p:cNvSpPr>
          <p:nvPr/>
        </p:nvSpPr>
        <p:spPr bwMode="auto">
          <a:xfrm>
            <a:off x="685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Ken </a:t>
            </a:r>
            <a:r>
              <a:rPr lang="en-US" sz="1600" b="1" i="1" dirty="0" err="1">
                <a:solidFill>
                  <a:srgbClr val="C00000"/>
                </a:solidFill>
              </a:rPr>
              <a:t>Raffenetti</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7"/>
              </a:rPr>
              <a:t>raffenet@mcs.anl.gov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8"/>
              </a:rPr>
              <a:t>http://www.mcs.anl.gov/~raffenet</a:t>
            </a:r>
            <a:endParaRPr lang="en-US" sz="1600" i="1" dirty="0">
              <a:solidFill>
                <a:srgbClr val="00B050"/>
              </a:solidFill>
            </a:endParaRPr>
          </a:p>
        </p:txBody>
      </p:sp>
      <p:sp>
        <p:nvSpPr>
          <p:cNvPr id="11" name="Subtitle 2">
            <a:extLst>
              <a:ext uri="{FF2B5EF4-FFF2-40B4-BE49-F238E27FC236}">
                <a16:creationId xmlns:a16="http://schemas.microsoft.com/office/drawing/2014/main" id="{6EC6CE5B-7955-B848-9BD7-07F8C64D19F2}"/>
              </a:ext>
            </a:extLst>
          </p:cNvPr>
          <p:cNvSpPr txBox="1">
            <a:spLocks/>
          </p:cNvSpPr>
          <p:nvPr/>
        </p:nvSpPr>
        <p:spPr bwMode="auto">
          <a:xfrm>
            <a:off x="4876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Giuseppe </a:t>
            </a:r>
            <a:r>
              <a:rPr lang="en-US" sz="1600" b="1" i="1" dirty="0" err="1">
                <a:solidFill>
                  <a:srgbClr val="C00000"/>
                </a:solidFill>
              </a:rPr>
              <a:t>Congiu</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9"/>
              </a:rPr>
              <a:t>gcongiu@anl.gov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10"/>
              </a:rPr>
              <a:t>http://www.mcs.anl.gov/~gcongiu</a:t>
            </a:r>
            <a:endParaRPr lang="en-US" sz="1600" i="1" dirty="0">
              <a:solidFill>
                <a:srgbClr val="00B050"/>
              </a:solidFill>
            </a:endParaRPr>
          </a:p>
        </p:txBody>
      </p:sp>
      <p:sp>
        <p:nvSpPr>
          <p:cNvPr id="8" name="Subtitle 2">
            <a:extLst>
              <a:ext uri="{FF2B5EF4-FFF2-40B4-BE49-F238E27FC236}">
                <a16:creationId xmlns:a16="http://schemas.microsoft.com/office/drawing/2014/main" id="{66A2248E-7DE5-D148-B987-F8A93C3AB145}"/>
              </a:ext>
            </a:extLst>
          </p:cNvPr>
          <p:cNvSpPr txBox="1">
            <a:spLocks/>
          </p:cNvSpPr>
          <p:nvPr/>
        </p:nvSpPr>
        <p:spPr bwMode="auto">
          <a:xfrm>
            <a:off x="2817019" y="5410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err="1">
                <a:solidFill>
                  <a:srgbClr val="C00000"/>
                </a:solidFill>
              </a:rPr>
              <a:t>Huansong</a:t>
            </a:r>
            <a:r>
              <a:rPr lang="en-US" sz="1600" b="1" i="1" dirty="0">
                <a:solidFill>
                  <a:srgbClr val="C00000"/>
                </a:solidFill>
              </a:rPr>
              <a:t> Fu</a:t>
            </a:r>
          </a:p>
          <a:p>
            <a:pPr algn="ctr">
              <a:spcBef>
                <a:spcPts val="0"/>
              </a:spcBef>
            </a:pPr>
            <a:r>
              <a:rPr lang="en-US" sz="1600" i="1" dirty="0">
                <a:solidFill>
                  <a:srgbClr val="00B050"/>
                </a:solidFill>
              </a:rPr>
              <a:t>Email: </a:t>
            </a:r>
            <a:r>
              <a:rPr lang="en-US" sz="1600" i="1" dirty="0" err="1">
                <a:solidFill>
                  <a:srgbClr val="00B050"/>
                </a:solidFill>
                <a:hlinkClick r:id="rId11"/>
              </a:rPr>
              <a:t>hfu@anl.gov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12"/>
              </a:rPr>
              <a:t>http://www.mcs.anl.gov/~hsfu</a:t>
            </a:r>
            <a:endParaRPr lang="en-US" sz="1600" i="1" dirty="0">
              <a:solidFill>
                <a:srgbClr val="00B050"/>
              </a:solidFill>
            </a:endParaRPr>
          </a:p>
        </p:txBody>
      </p:sp>
    </p:spTree>
    <p:extLst>
      <p:ext uri="{BB962C8B-B14F-4D97-AF65-F5344CB8AC3E}">
        <p14:creationId xmlns:p14="http://schemas.microsoft.com/office/powerpoint/2010/main" val="30629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AF5AA1-E1E3-2644-9572-A2B44576B54D}"/>
              </a:ext>
            </a:extLst>
          </p:cNvPr>
          <p:cNvSpPr/>
          <p:nvPr/>
        </p:nvSpPr>
        <p:spPr bwMode="auto">
          <a:xfrm>
            <a:off x="971987" y="1633729"/>
            <a:ext cx="7941216" cy="3877055"/>
          </a:xfrm>
          <a:prstGeom prst="rect">
            <a:avLst/>
          </a:prstGeom>
          <a:solidFill>
            <a:schemeClr val="bg1">
              <a:lumMod val="95000"/>
            </a:schemeClr>
          </a:solidFill>
          <a:ln w="19050" cap="flat" cmpd="sng" algn="ctr">
            <a:solidFill>
              <a:schemeClr val="bg2">
                <a:lumMod val="10000"/>
              </a:schemeClr>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2" name="Title 1"/>
          <p:cNvSpPr>
            <a:spLocks noGrp="1"/>
          </p:cNvSpPr>
          <p:nvPr>
            <p:ph type="title"/>
          </p:nvPr>
        </p:nvSpPr>
        <p:spPr/>
        <p:txBody>
          <a:bodyPr/>
          <a:lstStyle/>
          <a:p>
            <a:r>
              <a:rPr lang="en-US" dirty="0"/>
              <a:t>Window creation models</a:t>
            </a:r>
          </a:p>
        </p:txBody>
      </p:sp>
      <p:sp>
        <p:nvSpPr>
          <p:cNvPr id="3" name="Content Placeholder 2"/>
          <p:cNvSpPr>
            <a:spLocks noGrp="1"/>
          </p:cNvSpPr>
          <p:nvPr>
            <p:ph idx="1"/>
          </p:nvPr>
        </p:nvSpPr>
        <p:spPr>
          <a:xfrm>
            <a:off x="457200" y="1143000"/>
            <a:ext cx="7100341" cy="5181600"/>
          </a:xfrm>
        </p:spPr>
        <p:txBody>
          <a:bodyPr/>
          <a:lstStyle/>
          <a:p>
            <a:r>
              <a:rPr lang="en-US" dirty="0"/>
              <a:t>Four models exist</a:t>
            </a:r>
          </a:p>
          <a:p>
            <a:pPr lvl="1"/>
            <a:r>
              <a:rPr lang="en-US" b="1" dirty="0">
                <a:latin typeface="Courier New" panose="02070309020205020404" pitchFamily="49" charset="0"/>
                <a:cs typeface="Courier New" panose="02070309020205020404" pitchFamily="49" charset="0"/>
              </a:rPr>
              <a:t>MPI_WIN_ALLOCATE</a:t>
            </a:r>
          </a:p>
          <a:p>
            <a:pPr lvl="2"/>
            <a:r>
              <a:rPr lang="en-US" dirty="0"/>
              <a:t>You want to create a buffer and directly make it remotely accessible</a:t>
            </a:r>
          </a:p>
          <a:p>
            <a:pPr lvl="1"/>
            <a:r>
              <a:rPr lang="en-US" b="1" dirty="0">
                <a:latin typeface="Courier New" panose="02070309020205020404" pitchFamily="49" charset="0"/>
                <a:cs typeface="Courier New" panose="02070309020205020404" pitchFamily="49" charset="0"/>
              </a:rPr>
              <a:t>MPI_WIN_CREATE</a:t>
            </a:r>
          </a:p>
          <a:p>
            <a:pPr lvl="2"/>
            <a:r>
              <a:rPr lang="en-US" dirty="0"/>
              <a:t>You already have an allocated buffer that you would like to make remotely accessible</a:t>
            </a:r>
          </a:p>
          <a:p>
            <a:pPr lvl="1"/>
            <a:r>
              <a:rPr lang="en-US" b="1" dirty="0">
                <a:latin typeface="Courier New" panose="02070309020205020404" pitchFamily="49" charset="0"/>
                <a:cs typeface="Courier New" panose="02070309020205020404" pitchFamily="49" charset="0"/>
              </a:rPr>
              <a:t>MPI_WIN_CREATE_DYNAMIC</a:t>
            </a:r>
          </a:p>
          <a:p>
            <a:pPr lvl="2"/>
            <a:r>
              <a:rPr lang="en-US" dirty="0"/>
              <a:t>You don’t have a buffer yet, but will have one in the future</a:t>
            </a:r>
          </a:p>
          <a:p>
            <a:pPr lvl="2"/>
            <a:r>
              <a:rPr lang="en-US" dirty="0"/>
              <a:t>You may want to dynamically add/remove buffers to/from the window</a:t>
            </a:r>
          </a:p>
          <a:p>
            <a:pPr lvl="1"/>
            <a:r>
              <a:rPr lang="en-US" b="1" dirty="0">
                <a:latin typeface="Courier New" panose="02070309020205020404" pitchFamily="49" charset="0"/>
                <a:cs typeface="Courier New" panose="02070309020205020404" pitchFamily="49" charset="0"/>
              </a:rPr>
              <a:t>MPI_WIN_ALLOCATE_SHARED</a:t>
            </a:r>
          </a:p>
          <a:p>
            <a:pPr lvl="2"/>
            <a:r>
              <a:rPr lang="en-US" dirty="0"/>
              <a:t>You want multiple processes on the same node share a buffer</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grpSp>
        <p:nvGrpSpPr>
          <p:cNvPr id="10" name="Group 9">
            <a:extLst>
              <a:ext uri="{FF2B5EF4-FFF2-40B4-BE49-F238E27FC236}">
                <a16:creationId xmlns:a16="http://schemas.microsoft.com/office/drawing/2014/main" id="{EA7C1D39-8187-A547-B7A8-792177B2C918}"/>
              </a:ext>
            </a:extLst>
          </p:cNvPr>
          <p:cNvGrpSpPr/>
          <p:nvPr/>
        </p:nvGrpSpPr>
        <p:grpSpPr>
          <a:xfrm>
            <a:off x="7268954" y="1609343"/>
            <a:ext cx="1644249" cy="3887215"/>
            <a:chOff x="7510774" y="1669171"/>
            <a:chExt cx="1644249" cy="4152450"/>
          </a:xfrm>
        </p:grpSpPr>
        <p:sp>
          <p:nvSpPr>
            <p:cNvPr id="4" name="Down Arrow 3">
              <a:extLst>
                <a:ext uri="{FF2B5EF4-FFF2-40B4-BE49-F238E27FC236}">
                  <a16:creationId xmlns:a16="http://schemas.microsoft.com/office/drawing/2014/main" id="{FA855294-7B63-EF47-BD85-56C5D7FFB5D6}"/>
                </a:ext>
              </a:extLst>
            </p:cNvPr>
            <p:cNvSpPr/>
            <p:nvPr/>
          </p:nvSpPr>
          <p:spPr bwMode="auto">
            <a:xfrm>
              <a:off x="7901940" y="2114994"/>
              <a:ext cx="254508" cy="3298253"/>
            </a:xfrm>
            <a:prstGeom prst="downArrow">
              <a:avLst/>
            </a:prstGeom>
            <a:solidFill>
              <a:srgbClr val="00B0F0"/>
            </a:solidFill>
            <a:ln w="12700"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5" name="TextBox 4">
              <a:extLst>
                <a:ext uri="{FF2B5EF4-FFF2-40B4-BE49-F238E27FC236}">
                  <a16:creationId xmlns:a16="http://schemas.microsoft.com/office/drawing/2014/main" id="{1F456097-1E8C-C049-A7B7-9C0F2F36175A}"/>
                </a:ext>
              </a:extLst>
            </p:cNvPr>
            <p:cNvSpPr txBox="1"/>
            <p:nvPr/>
          </p:nvSpPr>
          <p:spPr>
            <a:xfrm>
              <a:off x="7510774" y="5452289"/>
              <a:ext cx="1034001" cy="369332"/>
            </a:xfrm>
            <a:prstGeom prst="rect">
              <a:avLst/>
            </a:prstGeom>
            <a:noFill/>
          </p:spPr>
          <p:txBody>
            <a:bodyPr wrap="none" rtlCol="0">
              <a:spAutoFit/>
            </a:bodyPr>
            <a:lstStyle/>
            <a:p>
              <a:r>
                <a:rPr lang="en-US" i="1" dirty="0">
                  <a:solidFill>
                    <a:srgbClr val="0070C0"/>
                  </a:solidFill>
                </a:rPr>
                <a:t>flexibility</a:t>
              </a:r>
            </a:p>
          </p:txBody>
        </p:sp>
        <p:sp>
          <p:nvSpPr>
            <p:cNvPr id="8" name="Down Arrow 7">
              <a:extLst>
                <a:ext uri="{FF2B5EF4-FFF2-40B4-BE49-F238E27FC236}">
                  <a16:creationId xmlns:a16="http://schemas.microsoft.com/office/drawing/2014/main" id="{0DFDE9E4-054A-B647-A07C-302C35CA4A75}"/>
                </a:ext>
              </a:extLst>
            </p:cNvPr>
            <p:cNvSpPr/>
            <p:nvPr/>
          </p:nvSpPr>
          <p:spPr bwMode="auto">
            <a:xfrm rot="10800000">
              <a:off x="8409609" y="2096269"/>
              <a:ext cx="254508" cy="3298253"/>
            </a:xfrm>
            <a:prstGeom prst="downArrow">
              <a:avLst/>
            </a:prstGeom>
            <a:solidFill>
              <a:srgbClr val="92D050"/>
            </a:solidFill>
            <a:ln w="12700" cap="flat" cmpd="sng" algn="ctr">
              <a:solidFill>
                <a:srgbClr val="15151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9" name="TextBox 8">
              <a:extLst>
                <a:ext uri="{FF2B5EF4-FFF2-40B4-BE49-F238E27FC236}">
                  <a16:creationId xmlns:a16="http://schemas.microsoft.com/office/drawing/2014/main" id="{48A3BA63-EAF9-284A-9205-79B819360D71}"/>
                </a:ext>
              </a:extLst>
            </p:cNvPr>
            <p:cNvSpPr txBox="1"/>
            <p:nvPr/>
          </p:nvSpPr>
          <p:spPr>
            <a:xfrm>
              <a:off x="7772400" y="1669171"/>
              <a:ext cx="1382623" cy="369332"/>
            </a:xfrm>
            <a:prstGeom prst="rect">
              <a:avLst/>
            </a:prstGeom>
            <a:noFill/>
          </p:spPr>
          <p:txBody>
            <a:bodyPr wrap="none" rtlCol="0">
              <a:spAutoFit/>
            </a:bodyPr>
            <a:lstStyle/>
            <a:p>
              <a:r>
                <a:rPr lang="en-US" i="1" dirty="0">
                  <a:solidFill>
                    <a:srgbClr val="00B050"/>
                  </a:solidFill>
                </a:rPr>
                <a:t>performance</a:t>
              </a:r>
            </a:p>
          </p:txBody>
        </p:sp>
      </p:grpSp>
    </p:spTree>
    <p:extLst>
      <p:ext uri="{BB962C8B-B14F-4D97-AF65-F5344CB8AC3E}">
        <p14:creationId xmlns:p14="http://schemas.microsoft.com/office/powerpoint/2010/main" val="200204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76C-60A3-8B48-8B62-F61A8C1CDB65}"/>
              </a:ext>
            </a:extLst>
          </p:cNvPr>
          <p:cNvSpPr>
            <a:spLocks noGrp="1"/>
          </p:cNvSpPr>
          <p:nvPr>
            <p:ph type="title"/>
          </p:nvPr>
        </p:nvSpPr>
        <p:spPr/>
        <p:txBody>
          <a:bodyPr/>
          <a:lstStyle/>
          <a:p>
            <a:r>
              <a:rPr lang="en-US" dirty="0"/>
              <a:t>Threads vs. Process Shared Memory</a:t>
            </a:r>
          </a:p>
        </p:txBody>
      </p:sp>
      <p:sp>
        <p:nvSpPr>
          <p:cNvPr id="3" name="Content Placeholder 2">
            <a:extLst>
              <a:ext uri="{FF2B5EF4-FFF2-40B4-BE49-F238E27FC236}">
                <a16:creationId xmlns:a16="http://schemas.microsoft.com/office/drawing/2014/main" id="{6C8A461A-53E8-6845-8EEF-FB953232E409}"/>
              </a:ext>
            </a:extLst>
          </p:cNvPr>
          <p:cNvSpPr>
            <a:spLocks noGrp="1"/>
          </p:cNvSpPr>
          <p:nvPr>
            <p:ph idx="1"/>
          </p:nvPr>
        </p:nvSpPr>
        <p:spPr/>
        <p:txBody>
          <a:bodyPr/>
          <a:lstStyle/>
          <a:p>
            <a:r>
              <a:rPr lang="en-US" dirty="0"/>
              <a:t>It depends on the application, target machine, and MPI implementation</a:t>
            </a:r>
          </a:p>
          <a:p>
            <a:r>
              <a:rPr lang="en-US" dirty="0"/>
              <a:t>When should I use process shared memory?</a:t>
            </a:r>
          </a:p>
          <a:p>
            <a:pPr lvl="1"/>
            <a:r>
              <a:rPr lang="en-US" dirty="0"/>
              <a:t>The only resource that needs sharing is memory</a:t>
            </a:r>
          </a:p>
          <a:p>
            <a:pPr lvl="1"/>
            <a:r>
              <a:rPr lang="en-US" dirty="0"/>
              <a:t>Few allocated objects need sharing (easy to place them in a public shared region)</a:t>
            </a:r>
          </a:p>
          <a:p>
            <a:r>
              <a:rPr lang="en-US" dirty="0"/>
              <a:t>When should I use threads?</a:t>
            </a:r>
          </a:p>
          <a:p>
            <a:pPr lvl="1"/>
            <a:r>
              <a:rPr lang="en-US" dirty="0"/>
              <a:t>More than memory resources need sharing (e.g., TLB)</a:t>
            </a:r>
          </a:p>
          <a:p>
            <a:pPr lvl="1"/>
            <a:r>
              <a:rPr lang="en-US" dirty="0"/>
              <a:t>Many application objects require sharing</a:t>
            </a:r>
          </a:p>
          <a:p>
            <a:pPr lvl="1"/>
            <a:r>
              <a:rPr lang="en-US" dirty="0"/>
              <a:t>Application computation structure can be easily parallelized with high-level </a:t>
            </a:r>
            <a:r>
              <a:rPr lang="en-US" dirty="0" err="1"/>
              <a:t>OpenMP</a:t>
            </a:r>
            <a:r>
              <a:rPr lang="en-US" dirty="0"/>
              <a:t> loops</a:t>
            </a:r>
          </a:p>
        </p:txBody>
      </p:sp>
      <p:sp>
        <p:nvSpPr>
          <p:cNvPr id="4" name="Footer Placeholder 3">
            <a:extLst>
              <a:ext uri="{FF2B5EF4-FFF2-40B4-BE49-F238E27FC236}">
                <a16:creationId xmlns:a16="http://schemas.microsoft.com/office/drawing/2014/main" id="{71BD0E06-A5FB-7C45-B0E4-5C0C3AE6B819}"/>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B4FB75E-7CD9-9D4A-B2DF-2715D5BAE62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33219925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4D03-A205-E546-9CFE-E884855DC44C}"/>
              </a:ext>
            </a:extLst>
          </p:cNvPr>
          <p:cNvSpPr>
            <a:spLocks noGrp="1"/>
          </p:cNvSpPr>
          <p:nvPr>
            <p:ph type="title"/>
          </p:nvPr>
        </p:nvSpPr>
        <p:spPr/>
        <p:txBody>
          <a:bodyPr/>
          <a:lstStyle/>
          <a:p>
            <a:r>
              <a:rPr lang="en-US" dirty="0"/>
              <a:t>Example: Shared Memory</a:t>
            </a:r>
          </a:p>
        </p:txBody>
      </p:sp>
      <p:sp>
        <p:nvSpPr>
          <p:cNvPr id="3" name="Content Placeholder 2">
            <a:extLst>
              <a:ext uri="{FF2B5EF4-FFF2-40B4-BE49-F238E27FC236}">
                <a16:creationId xmlns:a16="http://schemas.microsoft.com/office/drawing/2014/main" id="{A28C1D15-474B-7B4F-BD5E-05BD2339B2BA}"/>
              </a:ext>
            </a:extLst>
          </p:cNvPr>
          <p:cNvSpPr>
            <a:spLocks noGrp="1"/>
          </p:cNvSpPr>
          <p:nvPr>
            <p:ph idx="1"/>
          </p:nvPr>
        </p:nvSpPr>
        <p:spPr/>
        <p:txBody>
          <a:bodyPr/>
          <a:lstStyle/>
          <a:p>
            <a:r>
              <a:rPr lang="en-US" i="1" dirty="0" err="1"/>
              <a:t>shared_mem</a:t>
            </a:r>
            <a:r>
              <a:rPr lang="en-US" i="1" dirty="0"/>
              <a:t>/</a:t>
            </a:r>
            <a:r>
              <a:rPr lang="en-US" i="1" dirty="0" err="1"/>
              <a:t>stencil.c</a:t>
            </a:r>
            <a:endParaRPr lang="en-US" i="1" dirty="0"/>
          </a:p>
          <a:p>
            <a:r>
              <a:rPr lang="en-US" i="1" dirty="0" err="1"/>
              <a:t>shared_mem</a:t>
            </a:r>
            <a:r>
              <a:rPr lang="en-US" i="1" dirty="0"/>
              <a:t>/</a:t>
            </a:r>
            <a:r>
              <a:rPr lang="en-US" i="1" dirty="0" err="1"/>
              <a:t>bspmm_</a:t>
            </a:r>
            <a:r>
              <a:rPr lang="en-US" i="1" err="1"/>
              <a:t>counter</a:t>
            </a:r>
            <a:r>
              <a:rPr lang="en-US" i="1"/>
              <a:t>.c</a:t>
            </a:r>
            <a:endParaRPr lang="en-US" i="1" dirty="0"/>
          </a:p>
        </p:txBody>
      </p:sp>
      <p:sp>
        <p:nvSpPr>
          <p:cNvPr id="4" name="Footer Placeholder 3">
            <a:extLst>
              <a:ext uri="{FF2B5EF4-FFF2-40B4-BE49-F238E27FC236}">
                <a16:creationId xmlns:a16="http://schemas.microsoft.com/office/drawing/2014/main" id="{1B86E47E-CFD2-BF4B-BEDE-C81294374665}"/>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537F10CA-CDFF-C44D-B8A9-13B46049541D}"/>
              </a:ext>
            </a:extLst>
          </p:cNvPr>
          <p:cNvSpPr>
            <a:spLocks noGrp="1"/>
          </p:cNvSpPr>
          <p:nvPr>
            <p:ph type="sldNum" sz="quarter" idx="4"/>
          </p:nvPr>
        </p:nvSpPr>
        <p:spPr/>
        <p:txBody>
          <a:bodyPr/>
          <a:lstStyle/>
          <a:p>
            <a:fld id="{6B394888-48A7-42F6-AE45-2BD5FD40ED91}" type="slidenum">
              <a:rPr lang="en-US" smtClean="0"/>
              <a:pPr/>
              <a:t>101</a:t>
            </a:fld>
            <a:endParaRPr lang="en-US" dirty="0"/>
          </a:p>
        </p:txBody>
      </p:sp>
    </p:spTree>
    <p:extLst>
      <p:ext uri="{BB962C8B-B14F-4D97-AF65-F5344CB8AC3E}">
        <p14:creationId xmlns:p14="http://schemas.microsoft.com/office/powerpoint/2010/main" val="39060816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38" y="1138238"/>
            <a:ext cx="6786562" cy="917575"/>
          </a:xfrm>
        </p:spPr>
        <p:txBody>
          <a:bodyPr/>
          <a:lstStyle/>
          <a:p>
            <a:pPr algn="ctr">
              <a:lnSpc>
                <a:spcPct val="120000"/>
              </a:lnSpc>
            </a:pPr>
            <a:r>
              <a:rPr lang="en-US" dirty="0"/>
              <a:t>MPI Hybrid Programming: Accelerators</a:t>
            </a:r>
          </a:p>
        </p:txBody>
      </p:sp>
      <p:sp>
        <p:nvSpPr>
          <p:cNvPr id="4" name="Title 1">
            <a:extLst>
              <a:ext uri="{FF2B5EF4-FFF2-40B4-BE49-F238E27FC236}">
                <a16:creationId xmlns:a16="http://schemas.microsoft.com/office/drawing/2014/main" id="{06F28F3F-A05F-1047-87C6-7BFC6BB11E6C}"/>
              </a:ext>
            </a:extLst>
          </p:cNvPr>
          <p:cNvSpPr txBox="1">
            <a:spLocks/>
          </p:cNvSpPr>
          <p:nvPr/>
        </p:nvSpPr>
        <p:spPr bwMode="auto">
          <a:xfrm>
            <a:off x="304800" y="2206625"/>
            <a:ext cx="85344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solidFill>
                  <a:srgbClr val="1F497D"/>
                </a:solidFill>
              </a:rPr>
              <a:t>Slides Available at https://anl.box.com/v/2019-ANL-MPI/</a:t>
            </a:r>
          </a:p>
        </p:txBody>
      </p:sp>
      <p:sp>
        <p:nvSpPr>
          <p:cNvPr id="6" name="Subtitle 2">
            <a:extLst>
              <a:ext uri="{FF2B5EF4-FFF2-40B4-BE49-F238E27FC236}">
                <a16:creationId xmlns:a16="http://schemas.microsoft.com/office/drawing/2014/main" id="{2F378FC8-97FB-C645-B230-6588A56923E0}"/>
              </a:ext>
            </a:extLst>
          </p:cNvPr>
          <p:cNvSpPr>
            <a:spLocks noGrp="1"/>
          </p:cNvSpPr>
          <p:nvPr>
            <p:ph type="subTitle" idx="1"/>
          </p:nvPr>
        </p:nvSpPr>
        <p:spPr>
          <a:xfrm>
            <a:off x="4876800" y="3124200"/>
            <a:ext cx="3581400" cy="1371600"/>
          </a:xfrm>
        </p:spPr>
        <p:txBody>
          <a:bodyPr/>
          <a:lstStyle/>
          <a:p>
            <a:pPr algn="ctr">
              <a:spcBef>
                <a:spcPts val="0"/>
              </a:spcBef>
            </a:pPr>
            <a:r>
              <a:rPr lang="en-US" sz="1600" b="1" i="1" dirty="0">
                <a:solidFill>
                  <a:srgbClr val="C00000"/>
                </a:solidFill>
              </a:rPr>
              <a:t>Rajeev Thakur</a:t>
            </a:r>
          </a:p>
          <a:p>
            <a:pPr algn="ctr">
              <a:spcBef>
                <a:spcPts val="0"/>
              </a:spcBef>
            </a:pPr>
            <a:r>
              <a:rPr lang="en-US" sz="1600" i="1" dirty="0">
                <a:solidFill>
                  <a:srgbClr val="00B050"/>
                </a:solidFill>
              </a:rPr>
              <a:t>Email: </a:t>
            </a:r>
            <a:r>
              <a:rPr lang="en-US" sz="1600" i="1" dirty="0">
                <a:solidFill>
                  <a:srgbClr val="00B050"/>
                </a:solidFill>
                <a:hlinkClick r:id="rId3"/>
              </a:rPr>
              <a:t>thakur@anl.gov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4"/>
              </a:rPr>
              <a:t>http://www.mcs.anl.gov/~thakur</a:t>
            </a:r>
            <a:endParaRPr lang="en-US" sz="1600" i="1" dirty="0">
              <a:solidFill>
                <a:srgbClr val="00B050"/>
              </a:solidFill>
            </a:endParaRPr>
          </a:p>
        </p:txBody>
      </p:sp>
      <p:sp>
        <p:nvSpPr>
          <p:cNvPr id="7" name="Subtitle 2">
            <a:extLst>
              <a:ext uri="{FF2B5EF4-FFF2-40B4-BE49-F238E27FC236}">
                <a16:creationId xmlns:a16="http://schemas.microsoft.com/office/drawing/2014/main" id="{7BF0F315-C6A6-B24D-90F1-0276D9BF6CC7}"/>
              </a:ext>
            </a:extLst>
          </p:cNvPr>
          <p:cNvSpPr txBox="1">
            <a:spLocks/>
          </p:cNvSpPr>
          <p:nvPr/>
        </p:nvSpPr>
        <p:spPr bwMode="auto">
          <a:xfrm>
            <a:off x="685800" y="3124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Pavan Balaji</a:t>
            </a:r>
          </a:p>
          <a:p>
            <a:pPr algn="ctr">
              <a:spcBef>
                <a:spcPts val="0"/>
              </a:spcBef>
            </a:pPr>
            <a:r>
              <a:rPr lang="en-US" sz="1600" i="1" dirty="0">
                <a:solidFill>
                  <a:srgbClr val="00B050"/>
                </a:solidFill>
              </a:rPr>
              <a:t>Email: </a:t>
            </a:r>
            <a:r>
              <a:rPr lang="en-US" sz="1600" i="1" dirty="0">
                <a:solidFill>
                  <a:srgbClr val="00B050"/>
                </a:solidFill>
                <a:hlinkClick r:id="rId5"/>
              </a:rPr>
              <a:t>balaji@anl.gov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6"/>
              </a:rPr>
              <a:t>http://www.mcs.anl.gov/~balaji</a:t>
            </a:r>
            <a:endParaRPr lang="en-US" sz="1600" i="1" dirty="0">
              <a:solidFill>
                <a:srgbClr val="00B050"/>
              </a:solidFill>
            </a:endParaRPr>
          </a:p>
        </p:txBody>
      </p:sp>
      <p:sp>
        <p:nvSpPr>
          <p:cNvPr id="8" name="Subtitle 2">
            <a:extLst>
              <a:ext uri="{FF2B5EF4-FFF2-40B4-BE49-F238E27FC236}">
                <a16:creationId xmlns:a16="http://schemas.microsoft.com/office/drawing/2014/main" id="{24F44B75-000D-B44B-8037-2581E9BBDA94}"/>
              </a:ext>
            </a:extLst>
          </p:cNvPr>
          <p:cNvSpPr txBox="1">
            <a:spLocks/>
          </p:cNvSpPr>
          <p:nvPr/>
        </p:nvSpPr>
        <p:spPr bwMode="auto">
          <a:xfrm>
            <a:off x="685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Ken </a:t>
            </a:r>
            <a:r>
              <a:rPr lang="en-US" sz="1600" b="1" i="1" dirty="0" err="1">
                <a:solidFill>
                  <a:srgbClr val="C00000"/>
                </a:solidFill>
              </a:rPr>
              <a:t>Raffenetti</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7"/>
              </a:rPr>
              <a:t>raffenet@mcs.anl.gov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8"/>
              </a:rPr>
              <a:t>http://www.mcs.anl.gov/~raffenet</a:t>
            </a:r>
            <a:endParaRPr lang="en-US" sz="1600" i="1" dirty="0">
              <a:solidFill>
                <a:srgbClr val="00B050"/>
              </a:solidFill>
            </a:endParaRPr>
          </a:p>
        </p:txBody>
      </p:sp>
      <p:sp>
        <p:nvSpPr>
          <p:cNvPr id="9" name="Subtitle 2">
            <a:extLst>
              <a:ext uri="{FF2B5EF4-FFF2-40B4-BE49-F238E27FC236}">
                <a16:creationId xmlns:a16="http://schemas.microsoft.com/office/drawing/2014/main" id="{E2927A19-EC46-8A46-B21A-1FADC716AE51}"/>
              </a:ext>
            </a:extLst>
          </p:cNvPr>
          <p:cNvSpPr txBox="1">
            <a:spLocks/>
          </p:cNvSpPr>
          <p:nvPr/>
        </p:nvSpPr>
        <p:spPr bwMode="auto">
          <a:xfrm>
            <a:off x="4876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Giuseppe </a:t>
            </a:r>
            <a:r>
              <a:rPr lang="en-US" sz="1600" b="1" i="1" dirty="0" err="1">
                <a:solidFill>
                  <a:srgbClr val="C00000"/>
                </a:solidFill>
              </a:rPr>
              <a:t>Congiu</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9"/>
              </a:rPr>
              <a:t>gcongiu@anl.gov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10"/>
              </a:rPr>
              <a:t>http://www.mcs.anl.gov/~gcongiu</a:t>
            </a:r>
            <a:endParaRPr lang="en-US" sz="1600" i="1" dirty="0">
              <a:solidFill>
                <a:srgbClr val="00B050"/>
              </a:solidFill>
            </a:endParaRPr>
          </a:p>
        </p:txBody>
      </p:sp>
      <p:sp>
        <p:nvSpPr>
          <p:cNvPr id="10" name="Subtitle 2">
            <a:extLst>
              <a:ext uri="{FF2B5EF4-FFF2-40B4-BE49-F238E27FC236}">
                <a16:creationId xmlns:a16="http://schemas.microsoft.com/office/drawing/2014/main" id="{D1AECDB5-C6C8-4442-85C1-6D7EEE299322}"/>
              </a:ext>
            </a:extLst>
          </p:cNvPr>
          <p:cNvSpPr txBox="1">
            <a:spLocks/>
          </p:cNvSpPr>
          <p:nvPr/>
        </p:nvSpPr>
        <p:spPr bwMode="auto">
          <a:xfrm>
            <a:off x="2817019" y="5410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err="1">
                <a:solidFill>
                  <a:srgbClr val="C00000"/>
                </a:solidFill>
              </a:rPr>
              <a:t>Huansong</a:t>
            </a:r>
            <a:r>
              <a:rPr lang="en-US" sz="1600" b="1" i="1" dirty="0">
                <a:solidFill>
                  <a:srgbClr val="C00000"/>
                </a:solidFill>
              </a:rPr>
              <a:t> Fu</a:t>
            </a:r>
          </a:p>
          <a:p>
            <a:pPr algn="ctr">
              <a:spcBef>
                <a:spcPts val="0"/>
              </a:spcBef>
            </a:pPr>
            <a:r>
              <a:rPr lang="en-US" sz="1600" i="1" dirty="0">
                <a:solidFill>
                  <a:srgbClr val="00B050"/>
                </a:solidFill>
              </a:rPr>
              <a:t>Email: </a:t>
            </a:r>
            <a:r>
              <a:rPr lang="en-US" sz="1600" i="1" dirty="0" err="1">
                <a:solidFill>
                  <a:srgbClr val="00B050"/>
                </a:solidFill>
                <a:hlinkClick r:id="rId11"/>
              </a:rPr>
              <a:t>hfu@anl.gov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12"/>
              </a:rPr>
              <a:t>http://www.mcs.anl.gov/~hsfu</a:t>
            </a:r>
            <a:endParaRPr lang="en-US" sz="1600" i="1" dirty="0">
              <a:solidFill>
                <a:srgbClr val="00B050"/>
              </a:solidFill>
            </a:endParaRPr>
          </a:p>
        </p:txBody>
      </p:sp>
    </p:spTree>
    <p:extLst>
      <p:ext uri="{BB962C8B-B14F-4D97-AF65-F5344CB8AC3E}">
        <p14:creationId xmlns:p14="http://schemas.microsoft.com/office/powerpoint/2010/main" val="430972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ABFF-9A65-1C41-9D7F-6AC780D54B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6B2BD3C-49FD-F243-ABC8-BBF347A15D67}"/>
              </a:ext>
            </a:extLst>
          </p:cNvPr>
          <p:cNvSpPr>
            <a:spLocks noGrp="1"/>
          </p:cNvSpPr>
          <p:nvPr>
            <p:ph sz="half" idx="1"/>
          </p:nvPr>
        </p:nvSpPr>
        <p:spPr>
          <a:xfrm>
            <a:off x="457200" y="1832650"/>
            <a:ext cx="4038600" cy="4114800"/>
          </a:xfrm>
        </p:spPr>
        <p:txBody>
          <a:bodyPr/>
          <a:lstStyle/>
          <a:p>
            <a:r>
              <a:rPr lang="en-US" sz="2000" b="1" dirty="0"/>
              <a:t>CPUs</a:t>
            </a:r>
          </a:p>
          <a:p>
            <a:pPr lvl="1"/>
            <a:r>
              <a:rPr lang="en-US" dirty="0"/>
              <a:t>Task-sequential execution model (focus on latency)</a:t>
            </a:r>
          </a:p>
          <a:p>
            <a:pPr lvl="1"/>
            <a:r>
              <a:rPr lang="en-US" dirty="0"/>
              <a:t>Small # of complex compute cores (out-of-order execution)</a:t>
            </a:r>
          </a:p>
          <a:p>
            <a:pPr lvl="1"/>
            <a:r>
              <a:rPr lang="en-US" dirty="0"/>
              <a:t>Deep pipelines</a:t>
            </a:r>
          </a:p>
          <a:p>
            <a:pPr lvl="1"/>
            <a:r>
              <a:rPr lang="en-US" dirty="0"/>
              <a:t>Large caches</a:t>
            </a:r>
          </a:p>
          <a:p>
            <a:pPr lvl="1"/>
            <a:r>
              <a:rPr lang="en-US" dirty="0"/>
              <a:t>Branch prediction hardware</a:t>
            </a:r>
          </a:p>
        </p:txBody>
      </p:sp>
      <p:sp>
        <p:nvSpPr>
          <p:cNvPr id="4" name="Content Placeholder 3">
            <a:extLst>
              <a:ext uri="{FF2B5EF4-FFF2-40B4-BE49-F238E27FC236}">
                <a16:creationId xmlns:a16="http://schemas.microsoft.com/office/drawing/2014/main" id="{6702448F-6935-C945-A7AA-D89202CFD24D}"/>
              </a:ext>
            </a:extLst>
          </p:cNvPr>
          <p:cNvSpPr>
            <a:spLocks noGrp="1"/>
          </p:cNvSpPr>
          <p:nvPr>
            <p:ph sz="half" idx="2"/>
          </p:nvPr>
        </p:nvSpPr>
        <p:spPr>
          <a:xfrm>
            <a:off x="4648200" y="1832650"/>
            <a:ext cx="4038600" cy="4114800"/>
          </a:xfrm>
        </p:spPr>
        <p:txBody>
          <a:bodyPr/>
          <a:lstStyle/>
          <a:p>
            <a:r>
              <a:rPr lang="en-US" sz="2000" b="1" dirty="0"/>
              <a:t>GPUs</a:t>
            </a:r>
          </a:p>
          <a:p>
            <a:pPr lvl="1"/>
            <a:r>
              <a:rPr lang="en-US" dirty="0"/>
              <a:t>Data-parallel execution model (focus on throughput)</a:t>
            </a:r>
          </a:p>
          <a:p>
            <a:pPr lvl="1"/>
            <a:r>
              <a:rPr lang="en-US" dirty="0"/>
              <a:t>Large # of simple compute elements (in-order execution)</a:t>
            </a:r>
          </a:p>
          <a:p>
            <a:pPr lvl="1"/>
            <a:r>
              <a:rPr lang="en-US" dirty="0"/>
              <a:t>Small caches</a:t>
            </a:r>
          </a:p>
          <a:p>
            <a:pPr lvl="1"/>
            <a:r>
              <a:rPr lang="en-US" dirty="0"/>
              <a:t>Shallow pipelines</a:t>
            </a:r>
          </a:p>
          <a:p>
            <a:pPr lvl="1"/>
            <a:r>
              <a:rPr lang="en-US" dirty="0"/>
              <a:t>Large off-chip global High-Bandwidth Memory (HBM)</a:t>
            </a:r>
          </a:p>
          <a:p>
            <a:pPr lvl="1"/>
            <a:r>
              <a:rPr lang="en-US" dirty="0">
                <a:solidFill>
                  <a:srgbClr val="FF0000"/>
                </a:solidFill>
              </a:rPr>
              <a:t>High FLOPs/W and FLOPs/$</a:t>
            </a:r>
          </a:p>
        </p:txBody>
      </p:sp>
      <p:sp>
        <p:nvSpPr>
          <p:cNvPr id="5" name="Footer Placeholder 4">
            <a:extLst>
              <a:ext uri="{FF2B5EF4-FFF2-40B4-BE49-F238E27FC236}">
                <a16:creationId xmlns:a16="http://schemas.microsoft.com/office/drawing/2014/main" id="{CDA0C659-7AFF-CD43-B06E-99378B1F3DAE}"/>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35E0E98B-4715-A44C-85F5-2C316712C632}"/>
              </a:ext>
            </a:extLst>
          </p:cNvPr>
          <p:cNvSpPr>
            <a:spLocks noGrp="1"/>
          </p:cNvSpPr>
          <p:nvPr>
            <p:ph type="sldNum" sz="quarter" idx="4"/>
          </p:nvPr>
        </p:nvSpPr>
        <p:spPr/>
        <p:txBody>
          <a:bodyPr/>
          <a:lstStyle/>
          <a:p>
            <a:fld id="{6B394888-48A7-42F6-AE45-2BD5FD40ED91}" type="slidenum">
              <a:rPr lang="en-US" smtClean="0"/>
              <a:pPr/>
              <a:t>103</a:t>
            </a:fld>
            <a:endParaRPr lang="en-US" dirty="0"/>
          </a:p>
        </p:txBody>
      </p:sp>
      <p:sp>
        <p:nvSpPr>
          <p:cNvPr id="8" name="Content Placeholder 2">
            <a:extLst>
              <a:ext uri="{FF2B5EF4-FFF2-40B4-BE49-F238E27FC236}">
                <a16:creationId xmlns:a16="http://schemas.microsoft.com/office/drawing/2014/main" id="{DBA5A0A8-D0FD-4E40-982A-DEA65D61E930}"/>
              </a:ext>
            </a:extLst>
          </p:cNvPr>
          <p:cNvSpPr txBox="1">
            <a:spLocks/>
          </p:cNvSpPr>
          <p:nvPr/>
        </p:nvSpPr>
        <p:spPr bwMode="auto">
          <a:xfrm>
            <a:off x="457200" y="842050"/>
            <a:ext cx="8229600" cy="977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9pPr>
          </a:lstStyle>
          <a:p>
            <a:pPr marL="57150" indent="0">
              <a:buNone/>
            </a:pPr>
            <a:r>
              <a:rPr lang="en-US" kern="0" dirty="0"/>
              <a:t>Accelerators are becoming increasingly popular in parallel computing</a:t>
            </a:r>
          </a:p>
        </p:txBody>
      </p:sp>
    </p:spTree>
    <p:extLst>
      <p:ext uri="{BB962C8B-B14F-4D97-AF65-F5344CB8AC3E}">
        <p14:creationId xmlns:p14="http://schemas.microsoft.com/office/powerpoint/2010/main" val="1832032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B5A0-F900-9C46-BE04-7B07B24EB22A}"/>
              </a:ext>
            </a:extLst>
          </p:cNvPr>
          <p:cNvSpPr>
            <a:spLocks noGrp="1"/>
          </p:cNvSpPr>
          <p:nvPr>
            <p:ph type="title"/>
          </p:nvPr>
        </p:nvSpPr>
        <p:spPr/>
        <p:txBody>
          <a:bodyPr/>
          <a:lstStyle/>
          <a:p>
            <a:r>
              <a:rPr lang="en-US" dirty="0"/>
              <a:t>Top500 Accelerators Based Systems (June 2019)</a:t>
            </a:r>
          </a:p>
        </p:txBody>
      </p:sp>
      <p:sp>
        <p:nvSpPr>
          <p:cNvPr id="3" name="Content Placeholder 2">
            <a:extLst>
              <a:ext uri="{FF2B5EF4-FFF2-40B4-BE49-F238E27FC236}">
                <a16:creationId xmlns:a16="http://schemas.microsoft.com/office/drawing/2014/main" id="{10389A4E-C6B8-2D44-9683-B7B78904122B}"/>
              </a:ext>
            </a:extLst>
          </p:cNvPr>
          <p:cNvSpPr>
            <a:spLocks noGrp="1"/>
          </p:cNvSpPr>
          <p:nvPr>
            <p:ph sz="half" idx="1"/>
          </p:nvPr>
        </p:nvSpPr>
        <p:spPr>
          <a:xfrm>
            <a:off x="457200" y="1143000"/>
            <a:ext cx="8229600" cy="5105400"/>
          </a:xfrm>
        </p:spPr>
        <p:txBody>
          <a:bodyPr/>
          <a:lstStyle/>
          <a:p>
            <a:r>
              <a:rPr lang="en-US" dirty="0"/>
              <a:t>#1 - Summit (ORNL USA)</a:t>
            </a:r>
          </a:p>
          <a:p>
            <a:pPr lvl="1"/>
            <a:r>
              <a:rPr lang="en-US" dirty="0"/>
              <a:t>NVIDIA Volta GV100</a:t>
            </a:r>
          </a:p>
          <a:p>
            <a:r>
              <a:rPr lang="en-US" dirty="0"/>
              <a:t>#2 - Sierra (LLNL USA)</a:t>
            </a:r>
          </a:p>
          <a:p>
            <a:pPr lvl="1"/>
            <a:r>
              <a:rPr lang="en-US" dirty="0"/>
              <a:t>NVIDIA Volta GV100</a:t>
            </a:r>
          </a:p>
          <a:p>
            <a:r>
              <a:rPr lang="en-US" dirty="0"/>
              <a:t>#6 - Piz </a:t>
            </a:r>
            <a:r>
              <a:rPr lang="en-US" dirty="0" err="1"/>
              <a:t>Daint</a:t>
            </a:r>
            <a:r>
              <a:rPr lang="en-US" dirty="0"/>
              <a:t> (CSCS Switzerland)</a:t>
            </a:r>
          </a:p>
          <a:p>
            <a:pPr lvl="1"/>
            <a:r>
              <a:rPr lang="en-US" dirty="0"/>
              <a:t>NVIDIA Tesla P100</a:t>
            </a:r>
          </a:p>
          <a:p>
            <a:r>
              <a:rPr lang="en-US" dirty="0"/>
              <a:t>#8 - AI Bridging Cloud Infrastructure (AIST Japan)</a:t>
            </a:r>
          </a:p>
          <a:p>
            <a:pPr lvl="1"/>
            <a:r>
              <a:rPr lang="en-US" dirty="0"/>
              <a:t>NVIDIA Tesla V100</a:t>
            </a:r>
          </a:p>
          <a:p>
            <a:r>
              <a:rPr lang="en-US" dirty="0"/>
              <a:t>#10 - Lassen (LLNL USA)</a:t>
            </a:r>
          </a:p>
          <a:p>
            <a:pPr lvl="1"/>
            <a:r>
              <a:rPr lang="en-US" dirty="0"/>
              <a:t>NVIDIA Volta V100</a:t>
            </a:r>
          </a:p>
        </p:txBody>
      </p:sp>
      <p:sp>
        <p:nvSpPr>
          <p:cNvPr id="5" name="Footer Placeholder 4">
            <a:extLst>
              <a:ext uri="{FF2B5EF4-FFF2-40B4-BE49-F238E27FC236}">
                <a16:creationId xmlns:a16="http://schemas.microsoft.com/office/drawing/2014/main" id="{AE32888F-6B6F-4F4E-A331-0731DA5BBA1C}"/>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F4034926-7524-804A-BC16-D49792F3987F}"/>
              </a:ext>
            </a:extLst>
          </p:cNvPr>
          <p:cNvSpPr>
            <a:spLocks noGrp="1"/>
          </p:cNvSpPr>
          <p:nvPr>
            <p:ph type="sldNum" sz="quarter" idx="4"/>
          </p:nvPr>
        </p:nvSpPr>
        <p:spPr/>
        <p:txBody>
          <a:bodyPr/>
          <a:lstStyle/>
          <a:p>
            <a:fld id="{6B394888-48A7-42F6-AE45-2BD5FD40ED91}" type="slidenum">
              <a:rPr lang="en-US" smtClean="0"/>
              <a:pPr/>
              <a:t>104</a:t>
            </a:fld>
            <a:endParaRPr lang="en-US" dirty="0"/>
          </a:p>
        </p:txBody>
      </p:sp>
    </p:spTree>
    <p:extLst>
      <p:ext uri="{BB962C8B-B14F-4D97-AF65-F5344CB8AC3E}">
        <p14:creationId xmlns:p14="http://schemas.microsoft.com/office/powerpoint/2010/main" val="33566616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B5A0-F900-9C46-BE04-7B07B24EB22A}"/>
              </a:ext>
            </a:extLst>
          </p:cNvPr>
          <p:cNvSpPr>
            <a:spLocks noGrp="1"/>
          </p:cNvSpPr>
          <p:nvPr>
            <p:ph type="title"/>
          </p:nvPr>
        </p:nvSpPr>
        <p:spPr/>
        <p:txBody>
          <a:bodyPr/>
          <a:lstStyle/>
          <a:p>
            <a:r>
              <a:rPr lang="en-US" dirty="0"/>
              <a:t>Upcoming </a:t>
            </a:r>
            <a:r>
              <a:rPr lang="en-US" dirty="0" err="1"/>
              <a:t>Exascale</a:t>
            </a:r>
            <a:r>
              <a:rPr lang="en-US" dirty="0"/>
              <a:t> Accelerators Based Systems</a:t>
            </a:r>
          </a:p>
        </p:txBody>
      </p:sp>
      <p:sp>
        <p:nvSpPr>
          <p:cNvPr id="3" name="Content Placeholder 2">
            <a:extLst>
              <a:ext uri="{FF2B5EF4-FFF2-40B4-BE49-F238E27FC236}">
                <a16:creationId xmlns:a16="http://schemas.microsoft.com/office/drawing/2014/main" id="{10389A4E-C6B8-2D44-9683-B7B78904122B}"/>
              </a:ext>
            </a:extLst>
          </p:cNvPr>
          <p:cNvSpPr>
            <a:spLocks noGrp="1"/>
          </p:cNvSpPr>
          <p:nvPr>
            <p:ph sz="half" idx="1"/>
          </p:nvPr>
        </p:nvSpPr>
        <p:spPr>
          <a:xfrm>
            <a:off x="457200" y="1143000"/>
            <a:ext cx="8229600" cy="5105400"/>
          </a:xfrm>
        </p:spPr>
        <p:txBody>
          <a:bodyPr/>
          <a:lstStyle/>
          <a:p>
            <a:r>
              <a:rPr lang="en-US" dirty="0"/>
              <a:t>Aurora (ANL USA)</a:t>
            </a:r>
          </a:p>
          <a:p>
            <a:pPr lvl="1"/>
            <a:r>
              <a:rPr lang="en-US" dirty="0"/>
              <a:t>Intel based technology</a:t>
            </a:r>
          </a:p>
          <a:p>
            <a:pPr lvl="2"/>
            <a:r>
              <a:rPr lang="en-US" dirty="0">
                <a:hlinkClick r:id="rId3"/>
              </a:rPr>
              <a:t>https://www.anl.gov/article/us-department-of-energy-and-intel-to-deliver-first-exascale-supercomputer</a:t>
            </a:r>
            <a:endParaRPr lang="en-US" dirty="0"/>
          </a:p>
          <a:p>
            <a:r>
              <a:rPr lang="en-US" dirty="0"/>
              <a:t>Frontier (ORNL USA)</a:t>
            </a:r>
          </a:p>
          <a:p>
            <a:pPr lvl="1"/>
            <a:r>
              <a:rPr lang="en-US" dirty="0"/>
              <a:t>AMD based GPU technology</a:t>
            </a:r>
          </a:p>
          <a:p>
            <a:pPr lvl="2"/>
            <a:r>
              <a:rPr lang="en-US" dirty="0">
                <a:hlinkClick r:id="rId4"/>
              </a:rPr>
              <a:t>https://www.ornl.gov/news/us-department-energy-and-cray-deliver-record-setting-frontier-supercomputer-ornl</a:t>
            </a:r>
            <a:endParaRPr lang="en-US" dirty="0"/>
          </a:p>
          <a:p>
            <a:r>
              <a:rPr lang="en-US" dirty="0"/>
              <a:t>Tianhe-3 (NUDT China)</a:t>
            </a:r>
          </a:p>
          <a:p>
            <a:pPr lvl="1"/>
            <a:r>
              <a:rPr lang="en-US" dirty="0"/>
              <a:t>Custom</a:t>
            </a:r>
          </a:p>
          <a:p>
            <a:endParaRPr lang="en-US" dirty="0"/>
          </a:p>
          <a:p>
            <a:pPr lvl="1"/>
            <a:endParaRPr lang="en-US" dirty="0"/>
          </a:p>
        </p:txBody>
      </p:sp>
      <p:sp>
        <p:nvSpPr>
          <p:cNvPr id="5" name="Footer Placeholder 4">
            <a:extLst>
              <a:ext uri="{FF2B5EF4-FFF2-40B4-BE49-F238E27FC236}">
                <a16:creationId xmlns:a16="http://schemas.microsoft.com/office/drawing/2014/main" id="{AE32888F-6B6F-4F4E-A331-0731DA5BBA1C}"/>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F4034926-7524-804A-BC16-D49792F3987F}"/>
              </a:ext>
            </a:extLst>
          </p:cNvPr>
          <p:cNvSpPr>
            <a:spLocks noGrp="1"/>
          </p:cNvSpPr>
          <p:nvPr>
            <p:ph type="sldNum" sz="quarter" idx="4"/>
          </p:nvPr>
        </p:nvSpPr>
        <p:spPr/>
        <p:txBody>
          <a:bodyPr/>
          <a:lstStyle/>
          <a:p>
            <a:fld id="{6B394888-48A7-42F6-AE45-2BD5FD40ED91}" type="slidenum">
              <a:rPr lang="en-US" smtClean="0"/>
              <a:pPr/>
              <a:t>105</a:t>
            </a:fld>
            <a:endParaRPr lang="en-US" dirty="0"/>
          </a:p>
        </p:txBody>
      </p:sp>
    </p:spTree>
    <p:extLst>
      <p:ext uri="{BB962C8B-B14F-4D97-AF65-F5344CB8AC3E}">
        <p14:creationId xmlns:p14="http://schemas.microsoft.com/office/powerpoint/2010/main" val="37396414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Rectangle 308">
            <a:extLst>
              <a:ext uri="{FF2B5EF4-FFF2-40B4-BE49-F238E27FC236}">
                <a16:creationId xmlns:a16="http://schemas.microsoft.com/office/drawing/2014/main" id="{D8528F68-46AE-BC4A-A009-55BAB50D5015}"/>
              </a:ext>
            </a:extLst>
          </p:cNvPr>
          <p:cNvSpPr/>
          <p:nvPr/>
        </p:nvSpPr>
        <p:spPr bwMode="auto">
          <a:xfrm>
            <a:off x="6711223" y="1308826"/>
            <a:ext cx="1527048" cy="1528762"/>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a:solidFill>
                <a:srgbClr val="FFFFFF"/>
              </a:solidFill>
              <a:latin typeface="Calibri"/>
            </a:endParaRPr>
          </a:p>
        </p:txBody>
      </p:sp>
      <p:grpSp>
        <p:nvGrpSpPr>
          <p:cNvPr id="291" name="Group 290">
            <a:extLst>
              <a:ext uri="{FF2B5EF4-FFF2-40B4-BE49-F238E27FC236}">
                <a16:creationId xmlns:a16="http://schemas.microsoft.com/office/drawing/2014/main" id="{DD7A0413-36D9-984D-A8E7-1BAA34C1637C}"/>
              </a:ext>
            </a:extLst>
          </p:cNvPr>
          <p:cNvGrpSpPr/>
          <p:nvPr/>
        </p:nvGrpSpPr>
        <p:grpSpPr>
          <a:xfrm>
            <a:off x="6400794" y="3861805"/>
            <a:ext cx="2057400" cy="2179444"/>
            <a:chOff x="6553200" y="1828800"/>
            <a:chExt cx="2057400" cy="2179444"/>
          </a:xfrm>
        </p:grpSpPr>
        <p:sp>
          <p:nvSpPr>
            <p:cNvPr id="292" name="Rectangle 291">
              <a:extLst>
                <a:ext uri="{FF2B5EF4-FFF2-40B4-BE49-F238E27FC236}">
                  <a16:creationId xmlns:a16="http://schemas.microsoft.com/office/drawing/2014/main" id="{8D10425A-3A5F-AA4B-A72A-3C81E8010864}"/>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93" name="Rectangle 292">
              <a:extLst>
                <a:ext uri="{FF2B5EF4-FFF2-40B4-BE49-F238E27FC236}">
                  <a16:creationId xmlns:a16="http://schemas.microsoft.com/office/drawing/2014/main" id="{580862A3-267E-FC41-9D55-357D4BA3567C}"/>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94" name="Rectangle 293">
              <a:extLst>
                <a:ext uri="{FF2B5EF4-FFF2-40B4-BE49-F238E27FC236}">
                  <a16:creationId xmlns:a16="http://schemas.microsoft.com/office/drawing/2014/main" id="{1948B264-1DBD-7D4A-A7BA-C5414F1243D1}"/>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95" name="Rectangle 294">
              <a:extLst>
                <a:ext uri="{FF2B5EF4-FFF2-40B4-BE49-F238E27FC236}">
                  <a16:creationId xmlns:a16="http://schemas.microsoft.com/office/drawing/2014/main" id="{5581CEDD-0095-C040-BDFB-B0ED7D92487E}"/>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96" name="Straight Connector 295">
              <a:extLst>
                <a:ext uri="{FF2B5EF4-FFF2-40B4-BE49-F238E27FC236}">
                  <a16:creationId xmlns:a16="http://schemas.microsoft.com/office/drawing/2014/main" id="{993CCD4E-3947-0944-A706-656ABD26581C}"/>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297" name="Straight Connector 296">
              <a:extLst>
                <a:ext uri="{FF2B5EF4-FFF2-40B4-BE49-F238E27FC236}">
                  <a16:creationId xmlns:a16="http://schemas.microsoft.com/office/drawing/2014/main" id="{81110FB4-B2EA-2F47-BA0C-627C6DD1791D}"/>
                </a:ext>
              </a:extLst>
            </p:cNvPr>
            <p:cNvCxnSpPr>
              <a:cxnSpLocks/>
              <a:stCxn id="292"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98" name="Straight Connector 297">
              <a:extLst>
                <a:ext uri="{FF2B5EF4-FFF2-40B4-BE49-F238E27FC236}">
                  <a16:creationId xmlns:a16="http://schemas.microsoft.com/office/drawing/2014/main" id="{FEC91FFB-AFAA-A643-AF3A-85282514888B}"/>
                </a:ext>
              </a:extLst>
            </p:cNvPr>
            <p:cNvCxnSpPr>
              <a:cxnSpLocks/>
              <a:stCxn id="294"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299" name="Rectangle 298">
              <a:extLst>
                <a:ext uri="{FF2B5EF4-FFF2-40B4-BE49-F238E27FC236}">
                  <a16:creationId xmlns:a16="http://schemas.microsoft.com/office/drawing/2014/main" id="{0A584649-1728-A548-9706-9703AD613E29}"/>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300" name="Straight Connector 299">
              <a:extLst>
                <a:ext uri="{FF2B5EF4-FFF2-40B4-BE49-F238E27FC236}">
                  <a16:creationId xmlns:a16="http://schemas.microsoft.com/office/drawing/2014/main" id="{F5397165-F043-314A-B474-AA04F79AFA02}"/>
                </a:ext>
              </a:extLst>
            </p:cNvPr>
            <p:cNvCxnSpPr>
              <a:cxnSpLocks/>
              <a:endCxn id="299"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301" name="Straight Connector 300">
              <a:extLst>
                <a:ext uri="{FF2B5EF4-FFF2-40B4-BE49-F238E27FC236}">
                  <a16:creationId xmlns:a16="http://schemas.microsoft.com/office/drawing/2014/main" id="{A9D92FBD-A9DF-234C-BB92-D240FEC8D152}"/>
                </a:ext>
              </a:extLst>
            </p:cNvPr>
            <p:cNvCxnSpPr>
              <a:cxnSpLocks/>
              <a:stCxn id="295" idx="2"/>
              <a:endCxn id="294"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02" name="Straight Connector 301">
              <a:extLst>
                <a:ext uri="{FF2B5EF4-FFF2-40B4-BE49-F238E27FC236}">
                  <a16:creationId xmlns:a16="http://schemas.microsoft.com/office/drawing/2014/main" id="{34B2DDF1-2CA6-7643-89BD-15045D3C8798}"/>
                </a:ext>
              </a:extLst>
            </p:cNvPr>
            <p:cNvCxnSpPr>
              <a:cxnSpLocks/>
              <a:stCxn id="293" idx="2"/>
              <a:endCxn id="292"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grpSp>
        <p:nvGrpSpPr>
          <p:cNvPr id="279" name="Group 278">
            <a:extLst>
              <a:ext uri="{FF2B5EF4-FFF2-40B4-BE49-F238E27FC236}">
                <a16:creationId xmlns:a16="http://schemas.microsoft.com/office/drawing/2014/main" id="{7B230F0B-2AE0-5143-83AD-69658FCCE329}"/>
              </a:ext>
            </a:extLst>
          </p:cNvPr>
          <p:cNvGrpSpPr/>
          <p:nvPr/>
        </p:nvGrpSpPr>
        <p:grpSpPr>
          <a:xfrm>
            <a:off x="6321422" y="3925313"/>
            <a:ext cx="2057400" cy="2179444"/>
            <a:chOff x="6553200" y="1828800"/>
            <a:chExt cx="2057400" cy="2179444"/>
          </a:xfrm>
        </p:grpSpPr>
        <p:sp>
          <p:nvSpPr>
            <p:cNvPr id="280" name="Rectangle 279">
              <a:extLst>
                <a:ext uri="{FF2B5EF4-FFF2-40B4-BE49-F238E27FC236}">
                  <a16:creationId xmlns:a16="http://schemas.microsoft.com/office/drawing/2014/main" id="{3327B355-91EF-B04D-A5B7-C57DE0DA79CA}"/>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81" name="Rectangle 280">
              <a:extLst>
                <a:ext uri="{FF2B5EF4-FFF2-40B4-BE49-F238E27FC236}">
                  <a16:creationId xmlns:a16="http://schemas.microsoft.com/office/drawing/2014/main" id="{85C85D30-FA64-B846-A735-FEAC2B3B758B}"/>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82" name="Rectangle 281">
              <a:extLst>
                <a:ext uri="{FF2B5EF4-FFF2-40B4-BE49-F238E27FC236}">
                  <a16:creationId xmlns:a16="http://schemas.microsoft.com/office/drawing/2014/main" id="{CF74FB77-36B6-1743-B887-6840ABAD167E}"/>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83" name="Rectangle 282">
              <a:extLst>
                <a:ext uri="{FF2B5EF4-FFF2-40B4-BE49-F238E27FC236}">
                  <a16:creationId xmlns:a16="http://schemas.microsoft.com/office/drawing/2014/main" id="{0FAD8DA3-BAC2-434C-9E77-5BDE6C42AC7E}"/>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84" name="Straight Connector 283">
              <a:extLst>
                <a:ext uri="{FF2B5EF4-FFF2-40B4-BE49-F238E27FC236}">
                  <a16:creationId xmlns:a16="http://schemas.microsoft.com/office/drawing/2014/main" id="{37179D0A-A04A-2F47-8D40-AB13A35AFAE6}"/>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285" name="Straight Connector 284">
              <a:extLst>
                <a:ext uri="{FF2B5EF4-FFF2-40B4-BE49-F238E27FC236}">
                  <a16:creationId xmlns:a16="http://schemas.microsoft.com/office/drawing/2014/main" id="{9354B14A-2718-AD49-9148-D76F2FA061F1}"/>
                </a:ext>
              </a:extLst>
            </p:cNvPr>
            <p:cNvCxnSpPr>
              <a:cxnSpLocks/>
              <a:stCxn id="280"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86" name="Straight Connector 285">
              <a:extLst>
                <a:ext uri="{FF2B5EF4-FFF2-40B4-BE49-F238E27FC236}">
                  <a16:creationId xmlns:a16="http://schemas.microsoft.com/office/drawing/2014/main" id="{FBCBB790-388C-284F-B05C-C5B33561061C}"/>
                </a:ext>
              </a:extLst>
            </p:cNvPr>
            <p:cNvCxnSpPr>
              <a:cxnSpLocks/>
              <a:stCxn id="282"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287" name="Rectangle 286">
              <a:extLst>
                <a:ext uri="{FF2B5EF4-FFF2-40B4-BE49-F238E27FC236}">
                  <a16:creationId xmlns:a16="http://schemas.microsoft.com/office/drawing/2014/main" id="{0B754F3B-8145-D548-AC82-3C48435CE6CA}"/>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288" name="Straight Connector 287">
              <a:extLst>
                <a:ext uri="{FF2B5EF4-FFF2-40B4-BE49-F238E27FC236}">
                  <a16:creationId xmlns:a16="http://schemas.microsoft.com/office/drawing/2014/main" id="{F53CFD76-7E5A-D04F-922F-F34CBBC51968}"/>
                </a:ext>
              </a:extLst>
            </p:cNvPr>
            <p:cNvCxnSpPr>
              <a:cxnSpLocks/>
              <a:endCxn id="287"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89" name="Straight Connector 288">
              <a:extLst>
                <a:ext uri="{FF2B5EF4-FFF2-40B4-BE49-F238E27FC236}">
                  <a16:creationId xmlns:a16="http://schemas.microsoft.com/office/drawing/2014/main" id="{480E8584-DAA7-2A4B-A840-9FC181C885E3}"/>
                </a:ext>
              </a:extLst>
            </p:cNvPr>
            <p:cNvCxnSpPr>
              <a:cxnSpLocks/>
              <a:stCxn id="283" idx="2"/>
              <a:endCxn id="282"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290" name="Straight Connector 289">
              <a:extLst>
                <a:ext uri="{FF2B5EF4-FFF2-40B4-BE49-F238E27FC236}">
                  <a16:creationId xmlns:a16="http://schemas.microsoft.com/office/drawing/2014/main" id="{89B68322-BC37-DB44-AA3B-29E8292FACDC}"/>
                </a:ext>
              </a:extLst>
            </p:cNvPr>
            <p:cNvCxnSpPr>
              <a:cxnSpLocks/>
              <a:stCxn id="281" idx="2"/>
              <a:endCxn id="280"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278" name="Rectangle 277">
            <a:extLst>
              <a:ext uri="{FF2B5EF4-FFF2-40B4-BE49-F238E27FC236}">
                <a16:creationId xmlns:a16="http://schemas.microsoft.com/office/drawing/2014/main" id="{18ADD908-4A1E-CE49-9DAC-2E304B26DF6C}"/>
              </a:ext>
            </a:extLst>
          </p:cNvPr>
          <p:cNvSpPr/>
          <p:nvPr/>
        </p:nvSpPr>
        <p:spPr bwMode="auto">
          <a:xfrm>
            <a:off x="6635023" y="1385026"/>
            <a:ext cx="1527048" cy="1528762"/>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a:solidFill>
                <a:srgbClr val="FFFFFF"/>
              </a:solidFill>
              <a:latin typeface="Calibri"/>
            </a:endParaRPr>
          </a:p>
        </p:txBody>
      </p:sp>
      <p:sp>
        <p:nvSpPr>
          <p:cNvPr id="55" name="Rectangle 54">
            <a:extLst>
              <a:ext uri="{FF2B5EF4-FFF2-40B4-BE49-F238E27FC236}">
                <a16:creationId xmlns:a16="http://schemas.microsoft.com/office/drawing/2014/main" id="{CF6FF0D6-4E91-4E47-9762-BB59E8BF7144}"/>
              </a:ext>
            </a:extLst>
          </p:cNvPr>
          <p:cNvSpPr/>
          <p:nvPr/>
        </p:nvSpPr>
        <p:spPr bwMode="auto">
          <a:xfrm>
            <a:off x="6564322" y="1457326"/>
            <a:ext cx="1527048" cy="1528762"/>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a:solidFill>
                <a:srgbClr val="FFFFFF"/>
              </a:solidFill>
              <a:latin typeface="Calibri"/>
            </a:endParaRPr>
          </a:p>
        </p:txBody>
      </p:sp>
      <p:grpSp>
        <p:nvGrpSpPr>
          <p:cNvPr id="19" name="Group 18">
            <a:extLst>
              <a:ext uri="{FF2B5EF4-FFF2-40B4-BE49-F238E27FC236}">
                <a16:creationId xmlns:a16="http://schemas.microsoft.com/office/drawing/2014/main" id="{4A338879-56C7-0648-8936-D9348F76997C}"/>
              </a:ext>
            </a:extLst>
          </p:cNvPr>
          <p:cNvGrpSpPr/>
          <p:nvPr/>
        </p:nvGrpSpPr>
        <p:grpSpPr>
          <a:xfrm>
            <a:off x="6240462" y="3987232"/>
            <a:ext cx="2057400" cy="2179444"/>
            <a:chOff x="6553200" y="1828800"/>
            <a:chExt cx="2057400" cy="2179444"/>
          </a:xfrm>
        </p:grpSpPr>
        <p:sp>
          <p:nvSpPr>
            <p:cNvPr id="20" name="Rectangle 19">
              <a:extLst>
                <a:ext uri="{FF2B5EF4-FFF2-40B4-BE49-F238E27FC236}">
                  <a16:creationId xmlns:a16="http://schemas.microsoft.com/office/drawing/2014/main" id="{520E2CE8-70A6-D640-9E55-CA88716AC017}"/>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1" name="Rectangle 20">
              <a:extLst>
                <a:ext uri="{FF2B5EF4-FFF2-40B4-BE49-F238E27FC236}">
                  <a16:creationId xmlns:a16="http://schemas.microsoft.com/office/drawing/2014/main" id="{462B022D-A372-994B-BC58-C68880B9F5D8}"/>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2" name="Rectangle 21">
              <a:extLst>
                <a:ext uri="{FF2B5EF4-FFF2-40B4-BE49-F238E27FC236}">
                  <a16:creationId xmlns:a16="http://schemas.microsoft.com/office/drawing/2014/main" id="{133C443B-FDCB-AB47-82DF-8F7F079982E5}"/>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3" name="Rectangle 22">
              <a:extLst>
                <a:ext uri="{FF2B5EF4-FFF2-40B4-BE49-F238E27FC236}">
                  <a16:creationId xmlns:a16="http://schemas.microsoft.com/office/drawing/2014/main" id="{F452021A-3C71-0E48-94E6-98BD2C3217EA}"/>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4" name="Straight Connector 23">
              <a:extLst>
                <a:ext uri="{FF2B5EF4-FFF2-40B4-BE49-F238E27FC236}">
                  <a16:creationId xmlns:a16="http://schemas.microsoft.com/office/drawing/2014/main" id="{6AD68B60-D48C-724A-B08C-9E39F2E88A5F}"/>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424737ED-5AAA-1D4F-B3B4-643271E1C788}"/>
                </a:ext>
              </a:extLst>
            </p:cNvPr>
            <p:cNvCxnSpPr>
              <a:cxnSpLocks/>
              <a:stCxn id="20"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3A68549-0B3C-034F-9670-54A1C228C96E}"/>
                </a:ext>
              </a:extLst>
            </p:cNvPr>
            <p:cNvCxnSpPr>
              <a:cxnSpLocks/>
              <a:stCxn id="22"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27" name="Rectangle 26">
              <a:extLst>
                <a:ext uri="{FF2B5EF4-FFF2-40B4-BE49-F238E27FC236}">
                  <a16:creationId xmlns:a16="http://schemas.microsoft.com/office/drawing/2014/main" id="{40B175C2-6A09-D447-B6FA-D0FEA93C7909}"/>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28" name="Straight Connector 27">
              <a:extLst>
                <a:ext uri="{FF2B5EF4-FFF2-40B4-BE49-F238E27FC236}">
                  <a16:creationId xmlns:a16="http://schemas.microsoft.com/office/drawing/2014/main" id="{CAF5E564-1E07-6440-B55B-C80EEA166B12}"/>
                </a:ext>
              </a:extLst>
            </p:cNvPr>
            <p:cNvCxnSpPr>
              <a:cxnSpLocks/>
              <a:endCxn id="27"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3F442F2E-D16D-9146-8BC8-B4BAF0CF36AB}"/>
                </a:ext>
              </a:extLst>
            </p:cNvPr>
            <p:cNvCxnSpPr>
              <a:cxnSpLocks/>
              <a:stCxn id="23" idx="2"/>
              <a:endCxn id="22"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5E2EBCC3-2B46-AD46-BC30-DBA37EF8B210}"/>
                </a:ext>
              </a:extLst>
            </p:cNvPr>
            <p:cNvCxnSpPr>
              <a:cxnSpLocks/>
              <a:stCxn id="21" idx="2"/>
              <a:endCxn id="20"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2" name="Title 1"/>
          <p:cNvSpPr>
            <a:spLocks noGrp="1"/>
          </p:cNvSpPr>
          <p:nvPr>
            <p:ph type="title"/>
          </p:nvPr>
        </p:nvSpPr>
        <p:spPr/>
        <p:txBody>
          <a:bodyPr/>
          <a:lstStyle/>
          <a:p>
            <a:r>
              <a:rPr lang="en-US" dirty="0"/>
              <a:t>Programming Model for Accelerators</a:t>
            </a:r>
          </a:p>
        </p:txBody>
      </p:sp>
      <p:sp>
        <p:nvSpPr>
          <p:cNvPr id="3" name="Content Placeholder 2"/>
          <p:cNvSpPr>
            <a:spLocks noGrp="1"/>
          </p:cNvSpPr>
          <p:nvPr>
            <p:ph sz="half" idx="1"/>
          </p:nvPr>
        </p:nvSpPr>
        <p:spPr>
          <a:xfrm>
            <a:off x="457201" y="1143000"/>
            <a:ext cx="5042750" cy="5135563"/>
          </a:xfrm>
        </p:spPr>
        <p:txBody>
          <a:bodyPr/>
          <a:lstStyle/>
          <a:p>
            <a:pPr>
              <a:lnSpc>
                <a:spcPct val="110000"/>
              </a:lnSpc>
            </a:pPr>
            <a:r>
              <a:rPr lang="en-US" b="1" dirty="0"/>
              <a:t>GPUs </a:t>
            </a:r>
            <a:r>
              <a:rPr lang="en-US" dirty="0"/>
              <a:t>are well suited for fine grain data level parallelism</a:t>
            </a:r>
          </a:p>
          <a:p>
            <a:pPr>
              <a:lnSpc>
                <a:spcPct val="110000"/>
              </a:lnSpc>
            </a:pPr>
            <a:r>
              <a:rPr lang="en-US" dirty="0"/>
              <a:t>Shared Memory, Single Instruction Multiple Data (SIMD) model</a:t>
            </a:r>
          </a:p>
          <a:p>
            <a:pPr>
              <a:lnSpc>
                <a:spcPct val="110000"/>
              </a:lnSpc>
            </a:pPr>
            <a:r>
              <a:rPr lang="en-US" dirty="0"/>
              <a:t>Many available compute platforms and programming frameworks (focus on their memory model and interaction with MPI)</a:t>
            </a:r>
          </a:p>
          <a:p>
            <a:pPr lvl="1">
              <a:lnSpc>
                <a:spcPct val="110000"/>
              </a:lnSpc>
            </a:pPr>
            <a:r>
              <a:rPr lang="en-US" dirty="0"/>
              <a:t>NVIDIA CUDA (NVIDIA platform only)</a:t>
            </a:r>
          </a:p>
          <a:p>
            <a:pPr lvl="1">
              <a:lnSpc>
                <a:spcPct val="110000"/>
              </a:lnSpc>
            </a:pPr>
            <a:r>
              <a:rPr lang="en-US" dirty="0"/>
              <a:t>AMD </a:t>
            </a:r>
            <a:r>
              <a:rPr lang="en-US" dirty="0" err="1"/>
              <a:t>ROCm</a:t>
            </a:r>
            <a:r>
              <a:rPr lang="en-US" dirty="0"/>
              <a:t> &amp; HIP</a:t>
            </a:r>
          </a:p>
          <a:p>
            <a:pPr lvl="1">
              <a:lnSpc>
                <a:spcPct val="110000"/>
              </a:lnSpc>
            </a:pPr>
            <a:r>
              <a:rPr lang="en-US" dirty="0"/>
              <a:t>OpenMP</a:t>
            </a:r>
          </a:p>
          <a:p>
            <a:pPr lvl="1">
              <a:lnSpc>
                <a:spcPct val="110000"/>
              </a:lnSpc>
            </a:pPr>
            <a:r>
              <a:rPr lang="en-US" dirty="0" err="1"/>
              <a:t>OpenACC</a:t>
            </a:r>
            <a:r>
              <a:rPr lang="en-US" dirty="0"/>
              <a:t> (mentioned but not covered)</a:t>
            </a:r>
          </a:p>
          <a:p>
            <a:pPr lvl="1">
              <a:lnSpc>
                <a:spcPct val="110000"/>
              </a:lnSpc>
            </a:pPr>
            <a:r>
              <a:rPr lang="en-US" dirty="0"/>
              <a:t>OpenCL &amp; SYCL</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17"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pSp>
        <p:nvGrpSpPr>
          <p:cNvPr id="6" name="Group 5">
            <a:extLst>
              <a:ext uri="{FF2B5EF4-FFF2-40B4-BE49-F238E27FC236}">
                <a16:creationId xmlns:a16="http://schemas.microsoft.com/office/drawing/2014/main" id="{778DCD53-1DE1-CB49-A4AE-3CCC945F27BB}"/>
              </a:ext>
            </a:extLst>
          </p:cNvPr>
          <p:cNvGrpSpPr/>
          <p:nvPr/>
        </p:nvGrpSpPr>
        <p:grpSpPr>
          <a:xfrm>
            <a:off x="6164266" y="4058570"/>
            <a:ext cx="2057400" cy="2179444"/>
            <a:chOff x="6553200" y="1828800"/>
            <a:chExt cx="2057400" cy="2179444"/>
          </a:xfrm>
        </p:grpSpPr>
        <p:sp>
          <p:nvSpPr>
            <p:cNvPr id="7" name="Rectangle 6">
              <a:extLst>
                <a:ext uri="{FF2B5EF4-FFF2-40B4-BE49-F238E27FC236}">
                  <a16:creationId xmlns:a16="http://schemas.microsoft.com/office/drawing/2014/main" id="{BC4C2F61-B9B3-5C4F-9CCA-2C6E68ADAB8F}"/>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8" name="Rectangle 7">
              <a:extLst>
                <a:ext uri="{FF2B5EF4-FFF2-40B4-BE49-F238E27FC236}">
                  <a16:creationId xmlns:a16="http://schemas.microsoft.com/office/drawing/2014/main" id="{2BE09C5E-2991-C947-B9F7-DE1FE0E16F51}"/>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9" name="Rectangle 8">
              <a:extLst>
                <a:ext uri="{FF2B5EF4-FFF2-40B4-BE49-F238E27FC236}">
                  <a16:creationId xmlns:a16="http://schemas.microsoft.com/office/drawing/2014/main" id="{49A85F33-16D8-8945-8D82-38BEFACE211F}"/>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0" name="Rectangle 9">
              <a:extLst>
                <a:ext uri="{FF2B5EF4-FFF2-40B4-BE49-F238E27FC236}">
                  <a16:creationId xmlns:a16="http://schemas.microsoft.com/office/drawing/2014/main" id="{A5B830C7-340F-7848-B295-A5E3CFB257F0}"/>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11" name="Straight Connector 10">
              <a:extLst>
                <a:ext uri="{FF2B5EF4-FFF2-40B4-BE49-F238E27FC236}">
                  <a16:creationId xmlns:a16="http://schemas.microsoft.com/office/drawing/2014/main" id="{5A7325BB-4926-4C47-BE45-DA06B18CBCF6}"/>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E90926C6-C261-334E-AD81-5291824375A1}"/>
                </a:ext>
              </a:extLst>
            </p:cNvPr>
            <p:cNvCxnSpPr>
              <a:stCxn id="7"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576EC02-7F0C-0B4B-9E95-F49872D40AB1}"/>
                </a:ext>
              </a:extLst>
            </p:cNvPr>
            <p:cNvCxnSpPr>
              <a:stCxn id="9"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CBE85B5F-D9D4-474E-A512-3D5BF0FF987C}"/>
                </a:ext>
              </a:extLst>
            </p:cNvPr>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5" name="Straight Connector 14">
              <a:extLst>
                <a:ext uri="{FF2B5EF4-FFF2-40B4-BE49-F238E27FC236}">
                  <a16:creationId xmlns:a16="http://schemas.microsoft.com/office/drawing/2014/main" id="{C27A3082-7442-4249-9279-7DC04DEC137F}"/>
                </a:ext>
              </a:extLst>
            </p:cNvPr>
            <p:cNvCxnSpPr>
              <a:endCxn id="14"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85BFAFB7-55D1-9542-9AD9-F98CAC11AAA6}"/>
                </a:ext>
              </a:extLst>
            </p:cNvPr>
            <p:cNvCxnSpPr>
              <a:stCxn id="10" idx="2"/>
              <a:endCxn id="9"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4EB61737-223F-184C-9C8C-1B49F8EC99C5}"/>
                </a:ext>
              </a:extLst>
            </p:cNvPr>
            <p:cNvCxnSpPr>
              <a:stCxn id="8" idx="2"/>
              <a:endCxn id="7"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5" name="Rectangle 4">
            <a:extLst>
              <a:ext uri="{FF2B5EF4-FFF2-40B4-BE49-F238E27FC236}">
                <a16:creationId xmlns:a16="http://schemas.microsoft.com/office/drawing/2014/main" id="{A6C35875-102D-E245-9EEB-6D753A982F02}"/>
              </a:ext>
            </a:extLst>
          </p:cNvPr>
          <p:cNvSpPr/>
          <p:nvPr/>
        </p:nvSpPr>
        <p:spPr bwMode="auto">
          <a:xfrm>
            <a:off x="6492883" y="1538289"/>
            <a:ext cx="1527048" cy="1527048"/>
          </a:xfrm>
          <a:prstGeom prst="rect">
            <a:avLst/>
          </a:prstGeom>
          <a:ln>
            <a:solidFill>
              <a:schemeClr val="bg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58" name="Down Arrow 57">
            <a:extLst>
              <a:ext uri="{FF2B5EF4-FFF2-40B4-BE49-F238E27FC236}">
                <a16:creationId xmlns:a16="http://schemas.microsoft.com/office/drawing/2014/main" id="{9C18D1C1-1E4C-E04B-B40E-CD6AC9A25B35}"/>
              </a:ext>
            </a:extLst>
          </p:cNvPr>
          <p:cNvSpPr/>
          <p:nvPr/>
        </p:nvSpPr>
        <p:spPr bwMode="auto">
          <a:xfrm>
            <a:off x="6938067" y="3184525"/>
            <a:ext cx="723900" cy="627865"/>
          </a:xfrm>
          <a:prstGeom prst="downArrow">
            <a:avLst/>
          </a:prstGeom>
          <a:solidFill>
            <a:schemeClr val="tx2"/>
          </a:solidFill>
          <a:ln w="2857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grpSp>
        <p:nvGrpSpPr>
          <p:cNvPr id="312" name="Group 311">
            <a:extLst>
              <a:ext uri="{FF2B5EF4-FFF2-40B4-BE49-F238E27FC236}">
                <a16:creationId xmlns:a16="http://schemas.microsoft.com/office/drawing/2014/main" id="{41B364BF-6983-0042-A935-B562CF4EA4F6}"/>
              </a:ext>
            </a:extLst>
          </p:cNvPr>
          <p:cNvGrpSpPr/>
          <p:nvPr/>
        </p:nvGrpSpPr>
        <p:grpSpPr>
          <a:xfrm>
            <a:off x="7997646" y="2766772"/>
            <a:ext cx="530918" cy="645202"/>
            <a:chOff x="7997646" y="2792172"/>
            <a:chExt cx="530918" cy="645202"/>
          </a:xfrm>
        </p:grpSpPr>
        <p:cxnSp>
          <p:nvCxnSpPr>
            <p:cNvPr id="96" name="Straight Arrow Connector 95">
              <a:extLst>
                <a:ext uri="{FF2B5EF4-FFF2-40B4-BE49-F238E27FC236}">
                  <a16:creationId xmlns:a16="http://schemas.microsoft.com/office/drawing/2014/main" id="{3F10BE87-35E1-C14E-AB86-9E524ACF0154}"/>
                </a:ext>
              </a:extLst>
            </p:cNvPr>
            <p:cNvCxnSpPr>
              <a:cxnSpLocks/>
            </p:cNvCxnSpPr>
            <p:nvPr/>
          </p:nvCxnSpPr>
          <p:spPr bwMode="auto">
            <a:xfrm flipV="1">
              <a:off x="7997646" y="2792172"/>
              <a:ext cx="422454" cy="43643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4F721A04-711E-AA49-9F39-F2AD52947DC0}"/>
                </a:ext>
              </a:extLst>
            </p:cNvPr>
            <p:cNvSpPr txBox="1"/>
            <p:nvPr/>
          </p:nvSpPr>
          <p:spPr>
            <a:xfrm rot="18830855">
              <a:off x="8026343" y="2935153"/>
              <a:ext cx="635110" cy="369332"/>
            </a:xfrm>
            <a:prstGeom prst="rect">
              <a:avLst/>
            </a:prstGeom>
            <a:noFill/>
          </p:spPr>
          <p:txBody>
            <a:bodyPr wrap="none" rtlCol="0">
              <a:spAutoFit/>
            </a:bodyPr>
            <a:lstStyle/>
            <a:p>
              <a:r>
                <a:rPr lang="en-US" dirty="0"/>
                <a:t>MPI</a:t>
              </a:r>
              <a:r>
                <a:rPr lang="en-US" baseline="30000" dirty="0"/>
                <a:t>*</a:t>
              </a:r>
              <a:endParaRPr lang="en-US" dirty="0"/>
            </a:p>
          </p:txBody>
        </p:sp>
      </p:grpSp>
      <p:grpSp>
        <p:nvGrpSpPr>
          <p:cNvPr id="311" name="Group 310">
            <a:extLst>
              <a:ext uri="{FF2B5EF4-FFF2-40B4-BE49-F238E27FC236}">
                <a16:creationId xmlns:a16="http://schemas.microsoft.com/office/drawing/2014/main" id="{111F4E00-442E-EF4F-87E4-60B993E7CEE1}"/>
              </a:ext>
            </a:extLst>
          </p:cNvPr>
          <p:cNvGrpSpPr/>
          <p:nvPr/>
        </p:nvGrpSpPr>
        <p:grpSpPr>
          <a:xfrm>
            <a:off x="6257454" y="2627913"/>
            <a:ext cx="688009" cy="907725"/>
            <a:chOff x="5406554" y="4888513"/>
            <a:chExt cx="688009" cy="907725"/>
          </a:xfrm>
        </p:grpSpPr>
        <p:grpSp>
          <p:nvGrpSpPr>
            <p:cNvPr id="308" name="Group 307">
              <a:extLst>
                <a:ext uri="{FF2B5EF4-FFF2-40B4-BE49-F238E27FC236}">
                  <a16:creationId xmlns:a16="http://schemas.microsoft.com/office/drawing/2014/main" id="{6E3C95A9-5EFE-EA49-BA6F-5E37D6B0D3AA}"/>
                </a:ext>
              </a:extLst>
            </p:cNvPr>
            <p:cNvGrpSpPr/>
            <p:nvPr/>
          </p:nvGrpSpPr>
          <p:grpSpPr>
            <a:xfrm>
              <a:off x="5492889" y="4888513"/>
              <a:ext cx="523884" cy="574198"/>
              <a:chOff x="6167429" y="2546303"/>
              <a:chExt cx="523884" cy="574198"/>
            </a:xfrm>
          </p:grpSpPr>
          <p:cxnSp>
            <p:nvCxnSpPr>
              <p:cNvPr id="99" name="Straight Arrow Connector 98">
                <a:extLst>
                  <a:ext uri="{FF2B5EF4-FFF2-40B4-BE49-F238E27FC236}">
                    <a16:creationId xmlns:a16="http://schemas.microsoft.com/office/drawing/2014/main" id="{0EF0F113-B610-F947-BF15-1DE8F580ADF3}"/>
                  </a:ext>
                </a:extLst>
              </p:cNvPr>
              <p:cNvCxnSpPr>
                <a:cxnSpLocks/>
              </p:cNvCxnSpPr>
              <p:nvPr/>
            </p:nvCxnSpPr>
            <p:spPr bwMode="auto">
              <a:xfrm flipV="1">
                <a:off x="6167429" y="3117792"/>
                <a:ext cx="523884" cy="270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D4C38867-02EE-4246-A872-E6B99B7C7559}"/>
                  </a:ext>
                </a:extLst>
              </p:cNvPr>
              <p:cNvCxnSpPr>
                <a:cxnSpLocks/>
              </p:cNvCxnSpPr>
              <p:nvPr/>
            </p:nvCxnSpPr>
            <p:spPr bwMode="auto">
              <a:xfrm flipV="1">
                <a:off x="6167429" y="2546303"/>
                <a:ext cx="0" cy="57148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
          <p:nvSpPr>
            <p:cNvPr id="103" name="TextBox 102">
              <a:extLst>
                <a:ext uri="{FF2B5EF4-FFF2-40B4-BE49-F238E27FC236}">
                  <a16:creationId xmlns:a16="http://schemas.microsoft.com/office/drawing/2014/main" id="{3FC70AE7-6965-904B-B27A-A1203003A646}"/>
                </a:ext>
              </a:extLst>
            </p:cNvPr>
            <p:cNvSpPr txBox="1"/>
            <p:nvPr/>
          </p:nvSpPr>
          <p:spPr>
            <a:xfrm>
              <a:off x="5406554" y="5426906"/>
              <a:ext cx="688009" cy="369332"/>
            </a:xfrm>
            <a:prstGeom prst="rect">
              <a:avLst/>
            </a:prstGeom>
            <a:noFill/>
          </p:spPr>
          <p:txBody>
            <a:bodyPr wrap="none" rtlCol="0">
              <a:spAutoFit/>
            </a:bodyPr>
            <a:lstStyle/>
            <a:p>
              <a:r>
                <a:rPr lang="en-US" dirty="0"/>
                <a:t>SIMD</a:t>
              </a:r>
            </a:p>
          </p:txBody>
        </p:sp>
      </p:grpSp>
      <p:grpSp>
        <p:nvGrpSpPr>
          <p:cNvPr id="128" name="Group 127">
            <a:extLst>
              <a:ext uri="{FF2B5EF4-FFF2-40B4-BE49-F238E27FC236}">
                <a16:creationId xmlns:a16="http://schemas.microsoft.com/office/drawing/2014/main" id="{0E216055-2035-E248-A88B-33F936E1CABF}"/>
              </a:ext>
            </a:extLst>
          </p:cNvPr>
          <p:cNvGrpSpPr/>
          <p:nvPr/>
        </p:nvGrpSpPr>
        <p:grpSpPr>
          <a:xfrm>
            <a:off x="6582795" y="1628036"/>
            <a:ext cx="45720" cy="1336997"/>
            <a:chOff x="6557395" y="1369076"/>
            <a:chExt cx="45720" cy="1336997"/>
          </a:xfrm>
        </p:grpSpPr>
        <p:sp>
          <p:nvSpPr>
            <p:cNvPr id="104" name="Rectangle 103">
              <a:extLst>
                <a:ext uri="{FF2B5EF4-FFF2-40B4-BE49-F238E27FC236}">
                  <a16:creationId xmlns:a16="http://schemas.microsoft.com/office/drawing/2014/main" id="{8A83E2CB-76DE-FE4B-9DB0-8FA014D2CC0A}"/>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5" name="Rectangle 104">
              <a:extLst>
                <a:ext uri="{FF2B5EF4-FFF2-40B4-BE49-F238E27FC236}">
                  <a16:creationId xmlns:a16="http://schemas.microsoft.com/office/drawing/2014/main" id="{63B05D83-8547-8948-A6F5-CA833C9AAA86}"/>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6" name="Rectangle 105">
              <a:extLst>
                <a:ext uri="{FF2B5EF4-FFF2-40B4-BE49-F238E27FC236}">
                  <a16:creationId xmlns:a16="http://schemas.microsoft.com/office/drawing/2014/main" id="{6D5E5341-5C15-E244-8F72-174F476C4B20}"/>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7" name="Rectangle 106">
              <a:extLst>
                <a:ext uri="{FF2B5EF4-FFF2-40B4-BE49-F238E27FC236}">
                  <a16:creationId xmlns:a16="http://schemas.microsoft.com/office/drawing/2014/main" id="{2C1D2AB7-4083-9548-BB35-BDBD4CDBB341}"/>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8" name="Rectangle 107">
              <a:extLst>
                <a:ext uri="{FF2B5EF4-FFF2-40B4-BE49-F238E27FC236}">
                  <a16:creationId xmlns:a16="http://schemas.microsoft.com/office/drawing/2014/main" id="{27FAA4A8-7F7F-4849-9368-63656E437BB2}"/>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09" name="Rectangle 108">
              <a:extLst>
                <a:ext uri="{FF2B5EF4-FFF2-40B4-BE49-F238E27FC236}">
                  <a16:creationId xmlns:a16="http://schemas.microsoft.com/office/drawing/2014/main" id="{E3E1F8E5-BC35-9146-A0E9-F1C764D87226}"/>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0" name="Rectangle 109">
              <a:extLst>
                <a:ext uri="{FF2B5EF4-FFF2-40B4-BE49-F238E27FC236}">
                  <a16:creationId xmlns:a16="http://schemas.microsoft.com/office/drawing/2014/main" id="{1BE868B8-D25E-2645-8FE2-4D078B366E4D}"/>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1" name="Rectangle 110">
              <a:extLst>
                <a:ext uri="{FF2B5EF4-FFF2-40B4-BE49-F238E27FC236}">
                  <a16:creationId xmlns:a16="http://schemas.microsoft.com/office/drawing/2014/main" id="{CB63762F-FE3B-1042-A310-1C9BBC786675}"/>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2" name="Rectangle 111">
              <a:extLst>
                <a:ext uri="{FF2B5EF4-FFF2-40B4-BE49-F238E27FC236}">
                  <a16:creationId xmlns:a16="http://schemas.microsoft.com/office/drawing/2014/main" id="{FD232445-54D9-FB4A-A4F6-F8F01F238114}"/>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3" name="Rectangle 112">
              <a:extLst>
                <a:ext uri="{FF2B5EF4-FFF2-40B4-BE49-F238E27FC236}">
                  <a16:creationId xmlns:a16="http://schemas.microsoft.com/office/drawing/2014/main" id="{142B34C2-B222-3E47-8C94-5CC535BC1AC7}"/>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4" name="Rectangle 113">
              <a:extLst>
                <a:ext uri="{FF2B5EF4-FFF2-40B4-BE49-F238E27FC236}">
                  <a16:creationId xmlns:a16="http://schemas.microsoft.com/office/drawing/2014/main" id="{1BD51F6C-A8AE-8D41-B9E7-F60D1B7292B5}"/>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15" name="Rectangle 114">
              <a:extLst>
                <a:ext uri="{FF2B5EF4-FFF2-40B4-BE49-F238E27FC236}">
                  <a16:creationId xmlns:a16="http://schemas.microsoft.com/office/drawing/2014/main" id="{C3E3A3B9-B836-664F-8524-DC5CDB5E6B8E}"/>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29" name="Group 128">
            <a:extLst>
              <a:ext uri="{FF2B5EF4-FFF2-40B4-BE49-F238E27FC236}">
                <a16:creationId xmlns:a16="http://schemas.microsoft.com/office/drawing/2014/main" id="{682E3F08-3DD5-0F40-89A9-4E66BC37FD5A}"/>
              </a:ext>
            </a:extLst>
          </p:cNvPr>
          <p:cNvGrpSpPr/>
          <p:nvPr/>
        </p:nvGrpSpPr>
        <p:grpSpPr>
          <a:xfrm>
            <a:off x="6700220" y="1628036"/>
            <a:ext cx="45720" cy="1336997"/>
            <a:chOff x="6557395" y="1369076"/>
            <a:chExt cx="45720" cy="1336997"/>
          </a:xfrm>
        </p:grpSpPr>
        <p:sp>
          <p:nvSpPr>
            <p:cNvPr id="130" name="Rectangle 129">
              <a:extLst>
                <a:ext uri="{FF2B5EF4-FFF2-40B4-BE49-F238E27FC236}">
                  <a16:creationId xmlns:a16="http://schemas.microsoft.com/office/drawing/2014/main" id="{D45A816E-E7C9-4C45-B1C0-67D55464F44C}"/>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1" name="Rectangle 130">
              <a:extLst>
                <a:ext uri="{FF2B5EF4-FFF2-40B4-BE49-F238E27FC236}">
                  <a16:creationId xmlns:a16="http://schemas.microsoft.com/office/drawing/2014/main" id="{9871F0F4-45A2-6A43-8297-7CB1E051B851}"/>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2" name="Rectangle 131">
              <a:extLst>
                <a:ext uri="{FF2B5EF4-FFF2-40B4-BE49-F238E27FC236}">
                  <a16:creationId xmlns:a16="http://schemas.microsoft.com/office/drawing/2014/main" id="{447DCF99-50DE-1147-9253-CB2ED43CB42B}"/>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3" name="Rectangle 132">
              <a:extLst>
                <a:ext uri="{FF2B5EF4-FFF2-40B4-BE49-F238E27FC236}">
                  <a16:creationId xmlns:a16="http://schemas.microsoft.com/office/drawing/2014/main" id="{0DF44DDD-B023-FF4F-8DCB-2F0A17E182D9}"/>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4" name="Rectangle 133">
              <a:extLst>
                <a:ext uri="{FF2B5EF4-FFF2-40B4-BE49-F238E27FC236}">
                  <a16:creationId xmlns:a16="http://schemas.microsoft.com/office/drawing/2014/main" id="{B92C0D41-0941-EC4E-882B-172174448235}"/>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5" name="Rectangle 134">
              <a:extLst>
                <a:ext uri="{FF2B5EF4-FFF2-40B4-BE49-F238E27FC236}">
                  <a16:creationId xmlns:a16="http://schemas.microsoft.com/office/drawing/2014/main" id="{88447502-0B87-0041-BDB5-52396E7CC08A}"/>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6" name="Rectangle 135">
              <a:extLst>
                <a:ext uri="{FF2B5EF4-FFF2-40B4-BE49-F238E27FC236}">
                  <a16:creationId xmlns:a16="http://schemas.microsoft.com/office/drawing/2014/main" id="{5BCBAB9B-90B7-5648-BB87-E1E29EAC2B6F}"/>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7" name="Rectangle 136">
              <a:extLst>
                <a:ext uri="{FF2B5EF4-FFF2-40B4-BE49-F238E27FC236}">
                  <a16:creationId xmlns:a16="http://schemas.microsoft.com/office/drawing/2014/main" id="{69D8A7E5-1ACB-E94F-B1E3-A7D703C47192}"/>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8" name="Rectangle 137">
              <a:extLst>
                <a:ext uri="{FF2B5EF4-FFF2-40B4-BE49-F238E27FC236}">
                  <a16:creationId xmlns:a16="http://schemas.microsoft.com/office/drawing/2014/main" id="{4EF883A4-5939-994C-B60F-629F2CFE7B47}"/>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39" name="Rectangle 138">
              <a:extLst>
                <a:ext uri="{FF2B5EF4-FFF2-40B4-BE49-F238E27FC236}">
                  <a16:creationId xmlns:a16="http://schemas.microsoft.com/office/drawing/2014/main" id="{ACBC2CC8-BFC0-7643-8F91-8F3863373A37}"/>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0" name="Rectangle 139">
              <a:extLst>
                <a:ext uri="{FF2B5EF4-FFF2-40B4-BE49-F238E27FC236}">
                  <a16:creationId xmlns:a16="http://schemas.microsoft.com/office/drawing/2014/main" id="{6BD323B0-AFDF-A74F-8702-1AD06D7A16C2}"/>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1" name="Rectangle 140">
              <a:extLst>
                <a:ext uri="{FF2B5EF4-FFF2-40B4-BE49-F238E27FC236}">
                  <a16:creationId xmlns:a16="http://schemas.microsoft.com/office/drawing/2014/main" id="{C17C831B-E237-5442-B7A8-616CF05EBCDD}"/>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42" name="Group 141">
            <a:extLst>
              <a:ext uri="{FF2B5EF4-FFF2-40B4-BE49-F238E27FC236}">
                <a16:creationId xmlns:a16="http://schemas.microsoft.com/office/drawing/2014/main" id="{4BFDA602-8301-4745-B39E-C060BED048FF}"/>
              </a:ext>
            </a:extLst>
          </p:cNvPr>
          <p:cNvGrpSpPr/>
          <p:nvPr/>
        </p:nvGrpSpPr>
        <p:grpSpPr>
          <a:xfrm>
            <a:off x="6817645" y="1628036"/>
            <a:ext cx="45720" cy="1336997"/>
            <a:chOff x="6557395" y="1369076"/>
            <a:chExt cx="45720" cy="1336997"/>
          </a:xfrm>
        </p:grpSpPr>
        <p:sp>
          <p:nvSpPr>
            <p:cNvPr id="143" name="Rectangle 142">
              <a:extLst>
                <a:ext uri="{FF2B5EF4-FFF2-40B4-BE49-F238E27FC236}">
                  <a16:creationId xmlns:a16="http://schemas.microsoft.com/office/drawing/2014/main" id="{94C601C4-D996-BA4D-8E3D-9F69F827DA91}"/>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4" name="Rectangle 143">
              <a:extLst>
                <a:ext uri="{FF2B5EF4-FFF2-40B4-BE49-F238E27FC236}">
                  <a16:creationId xmlns:a16="http://schemas.microsoft.com/office/drawing/2014/main" id="{18C381A5-0F4B-0148-899D-C0B10B326910}"/>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5" name="Rectangle 144">
              <a:extLst>
                <a:ext uri="{FF2B5EF4-FFF2-40B4-BE49-F238E27FC236}">
                  <a16:creationId xmlns:a16="http://schemas.microsoft.com/office/drawing/2014/main" id="{56E006B8-F9F4-B94D-85F7-1B2E51D4360C}"/>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6" name="Rectangle 145">
              <a:extLst>
                <a:ext uri="{FF2B5EF4-FFF2-40B4-BE49-F238E27FC236}">
                  <a16:creationId xmlns:a16="http://schemas.microsoft.com/office/drawing/2014/main" id="{6ACE7264-4E75-CE4F-817F-B8B646AAA538}"/>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7" name="Rectangle 146">
              <a:extLst>
                <a:ext uri="{FF2B5EF4-FFF2-40B4-BE49-F238E27FC236}">
                  <a16:creationId xmlns:a16="http://schemas.microsoft.com/office/drawing/2014/main" id="{15DC7FF6-0816-DE40-ABEF-CB2C13989229}"/>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8" name="Rectangle 147">
              <a:extLst>
                <a:ext uri="{FF2B5EF4-FFF2-40B4-BE49-F238E27FC236}">
                  <a16:creationId xmlns:a16="http://schemas.microsoft.com/office/drawing/2014/main" id="{995F56E3-F39E-E749-A276-610B85105F2F}"/>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49" name="Rectangle 148">
              <a:extLst>
                <a:ext uri="{FF2B5EF4-FFF2-40B4-BE49-F238E27FC236}">
                  <a16:creationId xmlns:a16="http://schemas.microsoft.com/office/drawing/2014/main" id="{046EB4C7-329F-7C41-BEAB-A98E284F9C59}"/>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0" name="Rectangle 149">
              <a:extLst>
                <a:ext uri="{FF2B5EF4-FFF2-40B4-BE49-F238E27FC236}">
                  <a16:creationId xmlns:a16="http://schemas.microsoft.com/office/drawing/2014/main" id="{9B8ACF8F-714F-A546-9CBB-02FF8CD72813}"/>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1" name="Rectangle 150">
              <a:extLst>
                <a:ext uri="{FF2B5EF4-FFF2-40B4-BE49-F238E27FC236}">
                  <a16:creationId xmlns:a16="http://schemas.microsoft.com/office/drawing/2014/main" id="{5804C05B-47B8-0144-9E85-9E569223001E}"/>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2" name="Rectangle 151">
              <a:extLst>
                <a:ext uri="{FF2B5EF4-FFF2-40B4-BE49-F238E27FC236}">
                  <a16:creationId xmlns:a16="http://schemas.microsoft.com/office/drawing/2014/main" id="{BA4E8F38-1D58-2342-8AC2-3E394989D497}"/>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3" name="Rectangle 152">
              <a:extLst>
                <a:ext uri="{FF2B5EF4-FFF2-40B4-BE49-F238E27FC236}">
                  <a16:creationId xmlns:a16="http://schemas.microsoft.com/office/drawing/2014/main" id="{A622C34D-C08B-5540-B977-93704BB5BA24}"/>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4" name="Rectangle 153">
              <a:extLst>
                <a:ext uri="{FF2B5EF4-FFF2-40B4-BE49-F238E27FC236}">
                  <a16:creationId xmlns:a16="http://schemas.microsoft.com/office/drawing/2014/main" id="{34981806-3002-D04D-9F26-45DE371909E9}"/>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55" name="Group 154">
            <a:extLst>
              <a:ext uri="{FF2B5EF4-FFF2-40B4-BE49-F238E27FC236}">
                <a16:creationId xmlns:a16="http://schemas.microsoft.com/office/drawing/2014/main" id="{5D7DE346-4E8A-B545-A34F-A2E4EA2849DA}"/>
              </a:ext>
            </a:extLst>
          </p:cNvPr>
          <p:cNvGrpSpPr/>
          <p:nvPr/>
        </p:nvGrpSpPr>
        <p:grpSpPr>
          <a:xfrm>
            <a:off x="6935070" y="1628036"/>
            <a:ext cx="45720" cy="1336997"/>
            <a:chOff x="6557395" y="1369076"/>
            <a:chExt cx="45720" cy="1336997"/>
          </a:xfrm>
        </p:grpSpPr>
        <p:sp>
          <p:nvSpPr>
            <p:cNvPr id="156" name="Rectangle 155">
              <a:extLst>
                <a:ext uri="{FF2B5EF4-FFF2-40B4-BE49-F238E27FC236}">
                  <a16:creationId xmlns:a16="http://schemas.microsoft.com/office/drawing/2014/main" id="{EE7D86D7-275F-9843-A468-E5AA0C5D4695}"/>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7" name="Rectangle 156">
              <a:extLst>
                <a:ext uri="{FF2B5EF4-FFF2-40B4-BE49-F238E27FC236}">
                  <a16:creationId xmlns:a16="http://schemas.microsoft.com/office/drawing/2014/main" id="{A2D53630-8DF4-FF48-A793-87A5C35E9FC3}"/>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8" name="Rectangle 157">
              <a:extLst>
                <a:ext uri="{FF2B5EF4-FFF2-40B4-BE49-F238E27FC236}">
                  <a16:creationId xmlns:a16="http://schemas.microsoft.com/office/drawing/2014/main" id="{DC740B63-0DC9-D24A-B050-E065453A610B}"/>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59" name="Rectangle 158">
              <a:extLst>
                <a:ext uri="{FF2B5EF4-FFF2-40B4-BE49-F238E27FC236}">
                  <a16:creationId xmlns:a16="http://schemas.microsoft.com/office/drawing/2014/main" id="{0134337C-6046-4B43-AC1F-E93D75BFBB9F}"/>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0" name="Rectangle 159">
              <a:extLst>
                <a:ext uri="{FF2B5EF4-FFF2-40B4-BE49-F238E27FC236}">
                  <a16:creationId xmlns:a16="http://schemas.microsoft.com/office/drawing/2014/main" id="{890AD408-856B-3845-97B3-0F0C6C9AD555}"/>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1" name="Rectangle 160">
              <a:extLst>
                <a:ext uri="{FF2B5EF4-FFF2-40B4-BE49-F238E27FC236}">
                  <a16:creationId xmlns:a16="http://schemas.microsoft.com/office/drawing/2014/main" id="{4083962D-D1C1-9D41-AB16-0AC30B7C015F}"/>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2" name="Rectangle 161">
              <a:extLst>
                <a:ext uri="{FF2B5EF4-FFF2-40B4-BE49-F238E27FC236}">
                  <a16:creationId xmlns:a16="http://schemas.microsoft.com/office/drawing/2014/main" id="{E6A933F5-EF3A-9C40-A425-DD5874AA34CF}"/>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3" name="Rectangle 162">
              <a:extLst>
                <a:ext uri="{FF2B5EF4-FFF2-40B4-BE49-F238E27FC236}">
                  <a16:creationId xmlns:a16="http://schemas.microsoft.com/office/drawing/2014/main" id="{4499CD48-D3F7-9F4C-89DE-3A9DE1A77C63}"/>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4" name="Rectangle 163">
              <a:extLst>
                <a:ext uri="{FF2B5EF4-FFF2-40B4-BE49-F238E27FC236}">
                  <a16:creationId xmlns:a16="http://schemas.microsoft.com/office/drawing/2014/main" id="{F344C04E-07D6-4045-B5E7-25CD89CF177E}"/>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5" name="Rectangle 164">
              <a:extLst>
                <a:ext uri="{FF2B5EF4-FFF2-40B4-BE49-F238E27FC236}">
                  <a16:creationId xmlns:a16="http://schemas.microsoft.com/office/drawing/2014/main" id="{D64A9BA1-281D-3847-8FFD-38A2D4000DC3}"/>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6" name="Rectangle 165">
              <a:extLst>
                <a:ext uri="{FF2B5EF4-FFF2-40B4-BE49-F238E27FC236}">
                  <a16:creationId xmlns:a16="http://schemas.microsoft.com/office/drawing/2014/main" id="{67F1A7D9-B169-764D-A3BF-7428C64706BD}"/>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67" name="Rectangle 166">
              <a:extLst>
                <a:ext uri="{FF2B5EF4-FFF2-40B4-BE49-F238E27FC236}">
                  <a16:creationId xmlns:a16="http://schemas.microsoft.com/office/drawing/2014/main" id="{1BE6EAF8-1F30-3345-A810-3399504B3D16}"/>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68" name="Group 167">
            <a:extLst>
              <a:ext uri="{FF2B5EF4-FFF2-40B4-BE49-F238E27FC236}">
                <a16:creationId xmlns:a16="http://schemas.microsoft.com/office/drawing/2014/main" id="{F502400D-D232-7F43-BAC1-56E90085E049}"/>
              </a:ext>
            </a:extLst>
          </p:cNvPr>
          <p:cNvGrpSpPr/>
          <p:nvPr/>
        </p:nvGrpSpPr>
        <p:grpSpPr>
          <a:xfrm>
            <a:off x="7052495" y="1628036"/>
            <a:ext cx="45720" cy="1336997"/>
            <a:chOff x="6557395" y="1369076"/>
            <a:chExt cx="45720" cy="1336997"/>
          </a:xfrm>
        </p:grpSpPr>
        <p:sp>
          <p:nvSpPr>
            <p:cNvPr id="169" name="Rectangle 168">
              <a:extLst>
                <a:ext uri="{FF2B5EF4-FFF2-40B4-BE49-F238E27FC236}">
                  <a16:creationId xmlns:a16="http://schemas.microsoft.com/office/drawing/2014/main" id="{F2BC1981-373F-054A-BB7A-5BEF20EB14BA}"/>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0" name="Rectangle 169">
              <a:extLst>
                <a:ext uri="{FF2B5EF4-FFF2-40B4-BE49-F238E27FC236}">
                  <a16:creationId xmlns:a16="http://schemas.microsoft.com/office/drawing/2014/main" id="{1E0EFBFB-88C4-5447-A040-446E3FA445AD}"/>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1" name="Rectangle 170">
              <a:extLst>
                <a:ext uri="{FF2B5EF4-FFF2-40B4-BE49-F238E27FC236}">
                  <a16:creationId xmlns:a16="http://schemas.microsoft.com/office/drawing/2014/main" id="{A2166611-D46A-4B41-874A-5533B2527A01}"/>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2" name="Rectangle 171">
              <a:extLst>
                <a:ext uri="{FF2B5EF4-FFF2-40B4-BE49-F238E27FC236}">
                  <a16:creationId xmlns:a16="http://schemas.microsoft.com/office/drawing/2014/main" id="{60AF44E2-FB00-094D-AC89-03CFE88B0F9D}"/>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3" name="Rectangle 172">
              <a:extLst>
                <a:ext uri="{FF2B5EF4-FFF2-40B4-BE49-F238E27FC236}">
                  <a16:creationId xmlns:a16="http://schemas.microsoft.com/office/drawing/2014/main" id="{48D7F31A-95CA-5249-9905-E52D542703F1}"/>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4" name="Rectangle 173">
              <a:extLst>
                <a:ext uri="{FF2B5EF4-FFF2-40B4-BE49-F238E27FC236}">
                  <a16:creationId xmlns:a16="http://schemas.microsoft.com/office/drawing/2014/main" id="{CB7744C1-FD0E-EB4B-8F04-ED9F77D3B368}"/>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5" name="Rectangle 174">
              <a:extLst>
                <a:ext uri="{FF2B5EF4-FFF2-40B4-BE49-F238E27FC236}">
                  <a16:creationId xmlns:a16="http://schemas.microsoft.com/office/drawing/2014/main" id="{6BA614C5-B532-AD40-B59C-6A4A699A92FB}"/>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6" name="Rectangle 175">
              <a:extLst>
                <a:ext uri="{FF2B5EF4-FFF2-40B4-BE49-F238E27FC236}">
                  <a16:creationId xmlns:a16="http://schemas.microsoft.com/office/drawing/2014/main" id="{01362814-9D65-F544-9368-C6E4402697C1}"/>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7" name="Rectangle 176">
              <a:extLst>
                <a:ext uri="{FF2B5EF4-FFF2-40B4-BE49-F238E27FC236}">
                  <a16:creationId xmlns:a16="http://schemas.microsoft.com/office/drawing/2014/main" id="{1431BAB8-4EBB-B544-9A1F-499E249C0655}"/>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8" name="Rectangle 177">
              <a:extLst>
                <a:ext uri="{FF2B5EF4-FFF2-40B4-BE49-F238E27FC236}">
                  <a16:creationId xmlns:a16="http://schemas.microsoft.com/office/drawing/2014/main" id="{212D4D4F-1B76-DB46-91F4-96C4B37CAF5F}"/>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79" name="Rectangle 178">
              <a:extLst>
                <a:ext uri="{FF2B5EF4-FFF2-40B4-BE49-F238E27FC236}">
                  <a16:creationId xmlns:a16="http://schemas.microsoft.com/office/drawing/2014/main" id="{C7FE010A-D189-8F49-9DC4-988A7CF96254}"/>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0" name="Rectangle 179">
              <a:extLst>
                <a:ext uri="{FF2B5EF4-FFF2-40B4-BE49-F238E27FC236}">
                  <a16:creationId xmlns:a16="http://schemas.microsoft.com/office/drawing/2014/main" id="{359E7DE3-2935-314A-913C-5E1D15E58125}"/>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81" name="Group 180">
            <a:extLst>
              <a:ext uri="{FF2B5EF4-FFF2-40B4-BE49-F238E27FC236}">
                <a16:creationId xmlns:a16="http://schemas.microsoft.com/office/drawing/2014/main" id="{70EBD9A7-5A7E-B34A-B401-DD1F7584AD34}"/>
              </a:ext>
            </a:extLst>
          </p:cNvPr>
          <p:cNvGrpSpPr/>
          <p:nvPr/>
        </p:nvGrpSpPr>
        <p:grpSpPr>
          <a:xfrm>
            <a:off x="7169920" y="1628036"/>
            <a:ext cx="45720" cy="1336997"/>
            <a:chOff x="6557395" y="1369076"/>
            <a:chExt cx="45720" cy="1336997"/>
          </a:xfrm>
        </p:grpSpPr>
        <p:sp>
          <p:nvSpPr>
            <p:cNvPr id="182" name="Rectangle 181">
              <a:extLst>
                <a:ext uri="{FF2B5EF4-FFF2-40B4-BE49-F238E27FC236}">
                  <a16:creationId xmlns:a16="http://schemas.microsoft.com/office/drawing/2014/main" id="{FC9B65E4-B2D5-1F45-BCB1-DB5607A43C39}"/>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3" name="Rectangle 182">
              <a:extLst>
                <a:ext uri="{FF2B5EF4-FFF2-40B4-BE49-F238E27FC236}">
                  <a16:creationId xmlns:a16="http://schemas.microsoft.com/office/drawing/2014/main" id="{2CE0D185-76C5-1B4F-94A5-4B4399400895}"/>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4" name="Rectangle 183">
              <a:extLst>
                <a:ext uri="{FF2B5EF4-FFF2-40B4-BE49-F238E27FC236}">
                  <a16:creationId xmlns:a16="http://schemas.microsoft.com/office/drawing/2014/main" id="{33E3AC00-DEDE-D540-B053-6B544299236C}"/>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5" name="Rectangle 184">
              <a:extLst>
                <a:ext uri="{FF2B5EF4-FFF2-40B4-BE49-F238E27FC236}">
                  <a16:creationId xmlns:a16="http://schemas.microsoft.com/office/drawing/2014/main" id="{069E4B03-504B-9A42-A09B-B77434D22E82}"/>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6" name="Rectangle 185">
              <a:extLst>
                <a:ext uri="{FF2B5EF4-FFF2-40B4-BE49-F238E27FC236}">
                  <a16:creationId xmlns:a16="http://schemas.microsoft.com/office/drawing/2014/main" id="{870B5087-247E-AB4B-AF26-BCEF15C5C319}"/>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7" name="Rectangle 186">
              <a:extLst>
                <a:ext uri="{FF2B5EF4-FFF2-40B4-BE49-F238E27FC236}">
                  <a16:creationId xmlns:a16="http://schemas.microsoft.com/office/drawing/2014/main" id="{2C41558A-A096-7D4A-AEE5-4CEECFE0C070}"/>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8" name="Rectangle 187">
              <a:extLst>
                <a:ext uri="{FF2B5EF4-FFF2-40B4-BE49-F238E27FC236}">
                  <a16:creationId xmlns:a16="http://schemas.microsoft.com/office/drawing/2014/main" id="{4800BAC5-4E2E-4C4C-A280-07DEE0E39BD8}"/>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89" name="Rectangle 188">
              <a:extLst>
                <a:ext uri="{FF2B5EF4-FFF2-40B4-BE49-F238E27FC236}">
                  <a16:creationId xmlns:a16="http://schemas.microsoft.com/office/drawing/2014/main" id="{EF5489B2-4128-7B46-B8A9-47BC5BD49199}"/>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0" name="Rectangle 189">
              <a:extLst>
                <a:ext uri="{FF2B5EF4-FFF2-40B4-BE49-F238E27FC236}">
                  <a16:creationId xmlns:a16="http://schemas.microsoft.com/office/drawing/2014/main" id="{DEFEC465-FBB6-964A-8421-99112F480AC6}"/>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1" name="Rectangle 190">
              <a:extLst>
                <a:ext uri="{FF2B5EF4-FFF2-40B4-BE49-F238E27FC236}">
                  <a16:creationId xmlns:a16="http://schemas.microsoft.com/office/drawing/2014/main" id="{372536EC-BC5B-2D45-8F56-8C1D9F81C632}"/>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2" name="Rectangle 191">
              <a:extLst>
                <a:ext uri="{FF2B5EF4-FFF2-40B4-BE49-F238E27FC236}">
                  <a16:creationId xmlns:a16="http://schemas.microsoft.com/office/drawing/2014/main" id="{BE7AFC0E-2C7B-164F-AFAD-A1B133F81C5C}"/>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3" name="Rectangle 192">
              <a:extLst>
                <a:ext uri="{FF2B5EF4-FFF2-40B4-BE49-F238E27FC236}">
                  <a16:creationId xmlns:a16="http://schemas.microsoft.com/office/drawing/2014/main" id="{D93F6677-893E-7240-99D6-953B6A7D62B1}"/>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194" name="Group 193">
            <a:extLst>
              <a:ext uri="{FF2B5EF4-FFF2-40B4-BE49-F238E27FC236}">
                <a16:creationId xmlns:a16="http://schemas.microsoft.com/office/drawing/2014/main" id="{E59F905B-CF6E-3943-831E-87B3FAC7A4FE}"/>
              </a:ext>
            </a:extLst>
          </p:cNvPr>
          <p:cNvGrpSpPr/>
          <p:nvPr/>
        </p:nvGrpSpPr>
        <p:grpSpPr>
          <a:xfrm>
            <a:off x="7287345" y="1628036"/>
            <a:ext cx="45720" cy="1336997"/>
            <a:chOff x="6557395" y="1369076"/>
            <a:chExt cx="45720" cy="1336997"/>
          </a:xfrm>
        </p:grpSpPr>
        <p:sp>
          <p:nvSpPr>
            <p:cNvPr id="195" name="Rectangle 194">
              <a:extLst>
                <a:ext uri="{FF2B5EF4-FFF2-40B4-BE49-F238E27FC236}">
                  <a16:creationId xmlns:a16="http://schemas.microsoft.com/office/drawing/2014/main" id="{65704865-BB80-304B-8813-AD6FC4A0393F}"/>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6" name="Rectangle 195">
              <a:extLst>
                <a:ext uri="{FF2B5EF4-FFF2-40B4-BE49-F238E27FC236}">
                  <a16:creationId xmlns:a16="http://schemas.microsoft.com/office/drawing/2014/main" id="{25BE11E6-704F-D547-BF23-CCCBA9B9F635}"/>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7" name="Rectangle 196">
              <a:extLst>
                <a:ext uri="{FF2B5EF4-FFF2-40B4-BE49-F238E27FC236}">
                  <a16:creationId xmlns:a16="http://schemas.microsoft.com/office/drawing/2014/main" id="{ED8C44E6-6F97-7B41-B9BA-B2D33C3FCFEC}"/>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8" name="Rectangle 197">
              <a:extLst>
                <a:ext uri="{FF2B5EF4-FFF2-40B4-BE49-F238E27FC236}">
                  <a16:creationId xmlns:a16="http://schemas.microsoft.com/office/drawing/2014/main" id="{266FCCF1-4AFC-2C40-9037-9781E94E1535}"/>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199" name="Rectangle 198">
              <a:extLst>
                <a:ext uri="{FF2B5EF4-FFF2-40B4-BE49-F238E27FC236}">
                  <a16:creationId xmlns:a16="http://schemas.microsoft.com/office/drawing/2014/main" id="{7C6D7AAF-F6E2-3D48-ABA5-525E253EBE5C}"/>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0" name="Rectangle 199">
              <a:extLst>
                <a:ext uri="{FF2B5EF4-FFF2-40B4-BE49-F238E27FC236}">
                  <a16:creationId xmlns:a16="http://schemas.microsoft.com/office/drawing/2014/main" id="{53F0B3CA-576F-A24A-8F11-D3B0F0B45DD2}"/>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1" name="Rectangle 200">
              <a:extLst>
                <a:ext uri="{FF2B5EF4-FFF2-40B4-BE49-F238E27FC236}">
                  <a16:creationId xmlns:a16="http://schemas.microsoft.com/office/drawing/2014/main" id="{AFBE0528-87E8-AF41-9384-1670D371165E}"/>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2" name="Rectangle 201">
              <a:extLst>
                <a:ext uri="{FF2B5EF4-FFF2-40B4-BE49-F238E27FC236}">
                  <a16:creationId xmlns:a16="http://schemas.microsoft.com/office/drawing/2014/main" id="{A3454792-9D41-7D44-A102-EABB0A64C47E}"/>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3" name="Rectangle 202">
              <a:extLst>
                <a:ext uri="{FF2B5EF4-FFF2-40B4-BE49-F238E27FC236}">
                  <a16:creationId xmlns:a16="http://schemas.microsoft.com/office/drawing/2014/main" id="{AB3FF042-5F95-3549-BC45-B6F0997A4601}"/>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4" name="Rectangle 203">
              <a:extLst>
                <a:ext uri="{FF2B5EF4-FFF2-40B4-BE49-F238E27FC236}">
                  <a16:creationId xmlns:a16="http://schemas.microsoft.com/office/drawing/2014/main" id="{893FE3D7-9C43-0643-B21F-8AC2917330BE}"/>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5" name="Rectangle 204">
              <a:extLst>
                <a:ext uri="{FF2B5EF4-FFF2-40B4-BE49-F238E27FC236}">
                  <a16:creationId xmlns:a16="http://schemas.microsoft.com/office/drawing/2014/main" id="{4D1BB02A-9D28-6349-B8C1-08E935B0CB6D}"/>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6" name="Rectangle 205">
              <a:extLst>
                <a:ext uri="{FF2B5EF4-FFF2-40B4-BE49-F238E27FC236}">
                  <a16:creationId xmlns:a16="http://schemas.microsoft.com/office/drawing/2014/main" id="{7734C04D-4483-5B49-951B-DB75BAD564D4}"/>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07" name="Group 206">
            <a:extLst>
              <a:ext uri="{FF2B5EF4-FFF2-40B4-BE49-F238E27FC236}">
                <a16:creationId xmlns:a16="http://schemas.microsoft.com/office/drawing/2014/main" id="{90C74F35-41FA-6545-A8D6-87788BC482EC}"/>
              </a:ext>
            </a:extLst>
          </p:cNvPr>
          <p:cNvGrpSpPr/>
          <p:nvPr/>
        </p:nvGrpSpPr>
        <p:grpSpPr>
          <a:xfrm>
            <a:off x="7404770" y="1628036"/>
            <a:ext cx="45720" cy="1336997"/>
            <a:chOff x="6557395" y="1369076"/>
            <a:chExt cx="45720" cy="1336997"/>
          </a:xfrm>
        </p:grpSpPr>
        <p:sp>
          <p:nvSpPr>
            <p:cNvPr id="208" name="Rectangle 207">
              <a:extLst>
                <a:ext uri="{FF2B5EF4-FFF2-40B4-BE49-F238E27FC236}">
                  <a16:creationId xmlns:a16="http://schemas.microsoft.com/office/drawing/2014/main" id="{CF567FC4-A203-1042-81CB-BB2B16033142}"/>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09" name="Rectangle 208">
              <a:extLst>
                <a:ext uri="{FF2B5EF4-FFF2-40B4-BE49-F238E27FC236}">
                  <a16:creationId xmlns:a16="http://schemas.microsoft.com/office/drawing/2014/main" id="{E5FCD21E-B168-BA4A-B83F-2039315E05AD}"/>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0" name="Rectangle 209">
              <a:extLst>
                <a:ext uri="{FF2B5EF4-FFF2-40B4-BE49-F238E27FC236}">
                  <a16:creationId xmlns:a16="http://schemas.microsoft.com/office/drawing/2014/main" id="{3080FEB6-F576-CA44-B121-95AE08963E9D}"/>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1" name="Rectangle 210">
              <a:extLst>
                <a:ext uri="{FF2B5EF4-FFF2-40B4-BE49-F238E27FC236}">
                  <a16:creationId xmlns:a16="http://schemas.microsoft.com/office/drawing/2014/main" id="{782EC652-A021-1349-A1FA-0BF9F11F777B}"/>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2" name="Rectangle 211">
              <a:extLst>
                <a:ext uri="{FF2B5EF4-FFF2-40B4-BE49-F238E27FC236}">
                  <a16:creationId xmlns:a16="http://schemas.microsoft.com/office/drawing/2014/main" id="{8916CBA6-204D-064C-90AF-E248EE812EAF}"/>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3" name="Rectangle 212">
              <a:extLst>
                <a:ext uri="{FF2B5EF4-FFF2-40B4-BE49-F238E27FC236}">
                  <a16:creationId xmlns:a16="http://schemas.microsoft.com/office/drawing/2014/main" id="{62887A19-E5B2-694A-91FB-3B1CB7C911C7}"/>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4" name="Rectangle 213">
              <a:extLst>
                <a:ext uri="{FF2B5EF4-FFF2-40B4-BE49-F238E27FC236}">
                  <a16:creationId xmlns:a16="http://schemas.microsoft.com/office/drawing/2014/main" id="{1C7E5B45-9FCC-0941-9427-84C16C0AD41C}"/>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5" name="Rectangle 214">
              <a:extLst>
                <a:ext uri="{FF2B5EF4-FFF2-40B4-BE49-F238E27FC236}">
                  <a16:creationId xmlns:a16="http://schemas.microsoft.com/office/drawing/2014/main" id="{0EE03FB1-5F50-1542-9150-2DA302FC8A83}"/>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6" name="Rectangle 215">
              <a:extLst>
                <a:ext uri="{FF2B5EF4-FFF2-40B4-BE49-F238E27FC236}">
                  <a16:creationId xmlns:a16="http://schemas.microsoft.com/office/drawing/2014/main" id="{1AB5E0B9-CF9D-C54C-83BA-21122FFD11AA}"/>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7" name="Rectangle 216">
              <a:extLst>
                <a:ext uri="{FF2B5EF4-FFF2-40B4-BE49-F238E27FC236}">
                  <a16:creationId xmlns:a16="http://schemas.microsoft.com/office/drawing/2014/main" id="{5944BCCA-FA3D-D34F-8688-79EF1194D8E4}"/>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8" name="Rectangle 217">
              <a:extLst>
                <a:ext uri="{FF2B5EF4-FFF2-40B4-BE49-F238E27FC236}">
                  <a16:creationId xmlns:a16="http://schemas.microsoft.com/office/drawing/2014/main" id="{CB9AE079-54BF-084C-9990-7D7C07E19856}"/>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19" name="Rectangle 218">
              <a:extLst>
                <a:ext uri="{FF2B5EF4-FFF2-40B4-BE49-F238E27FC236}">
                  <a16:creationId xmlns:a16="http://schemas.microsoft.com/office/drawing/2014/main" id="{81295D10-462B-944D-ACD6-F65FBA997591}"/>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20" name="Group 219">
            <a:extLst>
              <a:ext uri="{FF2B5EF4-FFF2-40B4-BE49-F238E27FC236}">
                <a16:creationId xmlns:a16="http://schemas.microsoft.com/office/drawing/2014/main" id="{DAD1655F-3F5F-AA42-93B2-A1CD7B4A5F76}"/>
              </a:ext>
            </a:extLst>
          </p:cNvPr>
          <p:cNvGrpSpPr/>
          <p:nvPr/>
        </p:nvGrpSpPr>
        <p:grpSpPr>
          <a:xfrm>
            <a:off x="7639620" y="1628036"/>
            <a:ext cx="45720" cy="1336997"/>
            <a:chOff x="6557395" y="1369076"/>
            <a:chExt cx="45720" cy="1336997"/>
          </a:xfrm>
        </p:grpSpPr>
        <p:sp>
          <p:nvSpPr>
            <p:cNvPr id="221" name="Rectangle 220">
              <a:extLst>
                <a:ext uri="{FF2B5EF4-FFF2-40B4-BE49-F238E27FC236}">
                  <a16:creationId xmlns:a16="http://schemas.microsoft.com/office/drawing/2014/main" id="{6E04A4CE-747C-8448-9A95-AE0275B8D148}"/>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2" name="Rectangle 221">
              <a:extLst>
                <a:ext uri="{FF2B5EF4-FFF2-40B4-BE49-F238E27FC236}">
                  <a16:creationId xmlns:a16="http://schemas.microsoft.com/office/drawing/2014/main" id="{B84DAFB4-95D4-5641-9380-530740432F52}"/>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3" name="Rectangle 222">
              <a:extLst>
                <a:ext uri="{FF2B5EF4-FFF2-40B4-BE49-F238E27FC236}">
                  <a16:creationId xmlns:a16="http://schemas.microsoft.com/office/drawing/2014/main" id="{3601EF07-E307-7B48-B909-7F941FC70C0A}"/>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4" name="Rectangle 223">
              <a:extLst>
                <a:ext uri="{FF2B5EF4-FFF2-40B4-BE49-F238E27FC236}">
                  <a16:creationId xmlns:a16="http://schemas.microsoft.com/office/drawing/2014/main" id="{DB514443-C25E-9C41-B777-B0D877231592}"/>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5" name="Rectangle 224">
              <a:extLst>
                <a:ext uri="{FF2B5EF4-FFF2-40B4-BE49-F238E27FC236}">
                  <a16:creationId xmlns:a16="http://schemas.microsoft.com/office/drawing/2014/main" id="{F2D3F447-2482-844E-8F97-077D3C50415E}"/>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6" name="Rectangle 225">
              <a:extLst>
                <a:ext uri="{FF2B5EF4-FFF2-40B4-BE49-F238E27FC236}">
                  <a16:creationId xmlns:a16="http://schemas.microsoft.com/office/drawing/2014/main" id="{BFAAB715-E9E7-7B4F-B6B3-CEB7689AA184}"/>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7" name="Rectangle 226">
              <a:extLst>
                <a:ext uri="{FF2B5EF4-FFF2-40B4-BE49-F238E27FC236}">
                  <a16:creationId xmlns:a16="http://schemas.microsoft.com/office/drawing/2014/main" id="{C1F89575-17E0-9D4D-9D91-22F266FF9586}"/>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8" name="Rectangle 227">
              <a:extLst>
                <a:ext uri="{FF2B5EF4-FFF2-40B4-BE49-F238E27FC236}">
                  <a16:creationId xmlns:a16="http://schemas.microsoft.com/office/drawing/2014/main" id="{09262D66-BA1B-A04C-ABC2-58263B53D799}"/>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29" name="Rectangle 228">
              <a:extLst>
                <a:ext uri="{FF2B5EF4-FFF2-40B4-BE49-F238E27FC236}">
                  <a16:creationId xmlns:a16="http://schemas.microsoft.com/office/drawing/2014/main" id="{BEC15F85-80AA-D644-B30C-352E404335DB}"/>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0" name="Rectangle 229">
              <a:extLst>
                <a:ext uri="{FF2B5EF4-FFF2-40B4-BE49-F238E27FC236}">
                  <a16:creationId xmlns:a16="http://schemas.microsoft.com/office/drawing/2014/main" id="{072A7ED1-E119-D242-82C2-D5618950F27B}"/>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1" name="Rectangle 230">
              <a:extLst>
                <a:ext uri="{FF2B5EF4-FFF2-40B4-BE49-F238E27FC236}">
                  <a16:creationId xmlns:a16="http://schemas.microsoft.com/office/drawing/2014/main" id="{4E000976-2430-F94F-9C89-7F50F92E3D00}"/>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2" name="Rectangle 231">
              <a:extLst>
                <a:ext uri="{FF2B5EF4-FFF2-40B4-BE49-F238E27FC236}">
                  <a16:creationId xmlns:a16="http://schemas.microsoft.com/office/drawing/2014/main" id="{7C071AA5-4D1E-6C4E-824C-C9B1DFD6FCFB}"/>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33" name="Group 232">
            <a:extLst>
              <a:ext uri="{FF2B5EF4-FFF2-40B4-BE49-F238E27FC236}">
                <a16:creationId xmlns:a16="http://schemas.microsoft.com/office/drawing/2014/main" id="{BA26219F-7AB8-E049-B788-9C0C8EF2ECCD}"/>
              </a:ext>
            </a:extLst>
          </p:cNvPr>
          <p:cNvGrpSpPr/>
          <p:nvPr/>
        </p:nvGrpSpPr>
        <p:grpSpPr>
          <a:xfrm>
            <a:off x="7757045" y="1628036"/>
            <a:ext cx="45720" cy="1336997"/>
            <a:chOff x="6557395" y="1369076"/>
            <a:chExt cx="45720" cy="1336997"/>
          </a:xfrm>
        </p:grpSpPr>
        <p:sp>
          <p:nvSpPr>
            <p:cNvPr id="234" name="Rectangle 233">
              <a:extLst>
                <a:ext uri="{FF2B5EF4-FFF2-40B4-BE49-F238E27FC236}">
                  <a16:creationId xmlns:a16="http://schemas.microsoft.com/office/drawing/2014/main" id="{959159B4-B908-DA48-9685-430E179A1B80}"/>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5" name="Rectangle 234">
              <a:extLst>
                <a:ext uri="{FF2B5EF4-FFF2-40B4-BE49-F238E27FC236}">
                  <a16:creationId xmlns:a16="http://schemas.microsoft.com/office/drawing/2014/main" id="{CD7F92D5-9F27-1D43-AEB3-F84832848AB2}"/>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6" name="Rectangle 235">
              <a:extLst>
                <a:ext uri="{FF2B5EF4-FFF2-40B4-BE49-F238E27FC236}">
                  <a16:creationId xmlns:a16="http://schemas.microsoft.com/office/drawing/2014/main" id="{CB8E20E1-97F9-4242-A57A-6F6C64BC1B59}"/>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dirty="0">
                <a:solidFill>
                  <a:srgbClr val="FFFFFF"/>
                </a:solidFill>
                <a:latin typeface="Calibri"/>
              </a:endParaRPr>
            </a:p>
          </p:txBody>
        </p:sp>
        <p:sp>
          <p:nvSpPr>
            <p:cNvPr id="237" name="Rectangle 236">
              <a:extLst>
                <a:ext uri="{FF2B5EF4-FFF2-40B4-BE49-F238E27FC236}">
                  <a16:creationId xmlns:a16="http://schemas.microsoft.com/office/drawing/2014/main" id="{A4971221-640E-FB46-A070-55E04E6A416E}"/>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8" name="Rectangle 237">
              <a:extLst>
                <a:ext uri="{FF2B5EF4-FFF2-40B4-BE49-F238E27FC236}">
                  <a16:creationId xmlns:a16="http://schemas.microsoft.com/office/drawing/2014/main" id="{C8D22D08-F865-A545-B0E2-D94C1388629D}"/>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39" name="Rectangle 238">
              <a:extLst>
                <a:ext uri="{FF2B5EF4-FFF2-40B4-BE49-F238E27FC236}">
                  <a16:creationId xmlns:a16="http://schemas.microsoft.com/office/drawing/2014/main" id="{595B0EF1-6712-DF4B-9DEB-276BADA65340}"/>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0" name="Rectangle 239">
              <a:extLst>
                <a:ext uri="{FF2B5EF4-FFF2-40B4-BE49-F238E27FC236}">
                  <a16:creationId xmlns:a16="http://schemas.microsoft.com/office/drawing/2014/main" id="{EA6FBA13-B90C-C143-9EA5-A08088BD88F7}"/>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1" name="Rectangle 240">
              <a:extLst>
                <a:ext uri="{FF2B5EF4-FFF2-40B4-BE49-F238E27FC236}">
                  <a16:creationId xmlns:a16="http://schemas.microsoft.com/office/drawing/2014/main" id="{88BA901B-4099-074B-BEDC-74DE3E66F648}"/>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2" name="Rectangle 241">
              <a:extLst>
                <a:ext uri="{FF2B5EF4-FFF2-40B4-BE49-F238E27FC236}">
                  <a16:creationId xmlns:a16="http://schemas.microsoft.com/office/drawing/2014/main" id="{F7607EAC-4C21-064E-8DDD-CF96D5986043}"/>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3" name="Rectangle 242">
              <a:extLst>
                <a:ext uri="{FF2B5EF4-FFF2-40B4-BE49-F238E27FC236}">
                  <a16:creationId xmlns:a16="http://schemas.microsoft.com/office/drawing/2014/main" id="{F4C6A3DC-45D4-B149-83D0-3206FB10ED63}"/>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4" name="Rectangle 243">
              <a:extLst>
                <a:ext uri="{FF2B5EF4-FFF2-40B4-BE49-F238E27FC236}">
                  <a16:creationId xmlns:a16="http://schemas.microsoft.com/office/drawing/2014/main" id="{21773A63-2610-804E-A2BF-B09F95515340}"/>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5" name="Rectangle 244">
              <a:extLst>
                <a:ext uri="{FF2B5EF4-FFF2-40B4-BE49-F238E27FC236}">
                  <a16:creationId xmlns:a16="http://schemas.microsoft.com/office/drawing/2014/main" id="{9248C512-9731-284B-85AA-B479AE92DB1F}"/>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46" name="Group 245">
            <a:extLst>
              <a:ext uri="{FF2B5EF4-FFF2-40B4-BE49-F238E27FC236}">
                <a16:creationId xmlns:a16="http://schemas.microsoft.com/office/drawing/2014/main" id="{93913B45-8FF9-B44D-8796-4A9423BD185B}"/>
              </a:ext>
            </a:extLst>
          </p:cNvPr>
          <p:cNvGrpSpPr/>
          <p:nvPr/>
        </p:nvGrpSpPr>
        <p:grpSpPr>
          <a:xfrm>
            <a:off x="7874475" y="1628036"/>
            <a:ext cx="45720" cy="1336997"/>
            <a:chOff x="6557395" y="1369076"/>
            <a:chExt cx="45720" cy="1336997"/>
          </a:xfrm>
        </p:grpSpPr>
        <p:sp>
          <p:nvSpPr>
            <p:cNvPr id="247" name="Rectangle 246">
              <a:extLst>
                <a:ext uri="{FF2B5EF4-FFF2-40B4-BE49-F238E27FC236}">
                  <a16:creationId xmlns:a16="http://schemas.microsoft.com/office/drawing/2014/main" id="{30C37E17-513A-A741-B256-90A4F2DECE72}"/>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8" name="Rectangle 247">
              <a:extLst>
                <a:ext uri="{FF2B5EF4-FFF2-40B4-BE49-F238E27FC236}">
                  <a16:creationId xmlns:a16="http://schemas.microsoft.com/office/drawing/2014/main" id="{3AFB00E9-0F9F-BB4F-BA5F-CCA53F1D6EAC}"/>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49" name="Rectangle 248">
              <a:extLst>
                <a:ext uri="{FF2B5EF4-FFF2-40B4-BE49-F238E27FC236}">
                  <a16:creationId xmlns:a16="http://schemas.microsoft.com/office/drawing/2014/main" id="{DE065516-1173-3A47-A7F8-28164D41DCB4}"/>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0" name="Rectangle 249">
              <a:extLst>
                <a:ext uri="{FF2B5EF4-FFF2-40B4-BE49-F238E27FC236}">
                  <a16:creationId xmlns:a16="http://schemas.microsoft.com/office/drawing/2014/main" id="{F0406DB8-C26B-0C4F-895E-6A63DC5D9B27}"/>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1" name="Rectangle 250">
              <a:extLst>
                <a:ext uri="{FF2B5EF4-FFF2-40B4-BE49-F238E27FC236}">
                  <a16:creationId xmlns:a16="http://schemas.microsoft.com/office/drawing/2014/main" id="{692DD95C-0998-4442-855D-10645FB5509A}"/>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2" name="Rectangle 251">
              <a:extLst>
                <a:ext uri="{FF2B5EF4-FFF2-40B4-BE49-F238E27FC236}">
                  <a16:creationId xmlns:a16="http://schemas.microsoft.com/office/drawing/2014/main" id="{34352171-294A-F74A-8BBA-86CFC50CBF79}"/>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3" name="Rectangle 252">
              <a:extLst>
                <a:ext uri="{FF2B5EF4-FFF2-40B4-BE49-F238E27FC236}">
                  <a16:creationId xmlns:a16="http://schemas.microsoft.com/office/drawing/2014/main" id="{D2813C25-BF9C-C14A-B819-460458F81FF5}"/>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4" name="Rectangle 253">
              <a:extLst>
                <a:ext uri="{FF2B5EF4-FFF2-40B4-BE49-F238E27FC236}">
                  <a16:creationId xmlns:a16="http://schemas.microsoft.com/office/drawing/2014/main" id="{A9DBF8E6-889A-2444-B083-A647CFE709DF}"/>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5" name="Rectangle 254">
              <a:extLst>
                <a:ext uri="{FF2B5EF4-FFF2-40B4-BE49-F238E27FC236}">
                  <a16:creationId xmlns:a16="http://schemas.microsoft.com/office/drawing/2014/main" id="{2713DB1C-6C41-0D48-A650-B29997A72037}"/>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6" name="Rectangle 255">
              <a:extLst>
                <a:ext uri="{FF2B5EF4-FFF2-40B4-BE49-F238E27FC236}">
                  <a16:creationId xmlns:a16="http://schemas.microsoft.com/office/drawing/2014/main" id="{0FD1188C-504F-EA42-95CB-4D5D75C04A5C}"/>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7" name="Rectangle 256">
              <a:extLst>
                <a:ext uri="{FF2B5EF4-FFF2-40B4-BE49-F238E27FC236}">
                  <a16:creationId xmlns:a16="http://schemas.microsoft.com/office/drawing/2014/main" id="{98B901C6-6A2A-FE42-A59D-96EB55083D13}"/>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58" name="Rectangle 257">
              <a:extLst>
                <a:ext uri="{FF2B5EF4-FFF2-40B4-BE49-F238E27FC236}">
                  <a16:creationId xmlns:a16="http://schemas.microsoft.com/office/drawing/2014/main" id="{809E8DE6-0FAB-9A43-938E-FA7C5D92F8E1}"/>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grpSp>
        <p:nvGrpSpPr>
          <p:cNvPr id="259" name="Group 258">
            <a:extLst>
              <a:ext uri="{FF2B5EF4-FFF2-40B4-BE49-F238E27FC236}">
                <a16:creationId xmlns:a16="http://schemas.microsoft.com/office/drawing/2014/main" id="{AF88A2D6-B334-D543-95DC-14F8C81C8303}"/>
              </a:ext>
            </a:extLst>
          </p:cNvPr>
          <p:cNvGrpSpPr/>
          <p:nvPr/>
        </p:nvGrpSpPr>
        <p:grpSpPr>
          <a:xfrm>
            <a:off x="7522195" y="1628036"/>
            <a:ext cx="45720" cy="1336997"/>
            <a:chOff x="6557395" y="1369076"/>
            <a:chExt cx="45720" cy="1336997"/>
          </a:xfrm>
        </p:grpSpPr>
        <p:sp>
          <p:nvSpPr>
            <p:cNvPr id="260" name="Rectangle 259">
              <a:extLst>
                <a:ext uri="{FF2B5EF4-FFF2-40B4-BE49-F238E27FC236}">
                  <a16:creationId xmlns:a16="http://schemas.microsoft.com/office/drawing/2014/main" id="{03F77B1F-5FC1-9F45-9255-A082BC563139}"/>
                </a:ext>
              </a:extLst>
            </p:cNvPr>
            <p:cNvSpPr/>
            <p:nvPr/>
          </p:nvSpPr>
          <p:spPr bwMode="auto">
            <a:xfrm>
              <a:off x="6557395" y="136907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1" name="Rectangle 260">
              <a:extLst>
                <a:ext uri="{FF2B5EF4-FFF2-40B4-BE49-F238E27FC236}">
                  <a16:creationId xmlns:a16="http://schemas.microsoft.com/office/drawing/2014/main" id="{AD4D5DFF-05DC-A448-9CB5-B5A5CEE38387}"/>
                </a:ext>
              </a:extLst>
            </p:cNvPr>
            <p:cNvSpPr/>
            <p:nvPr/>
          </p:nvSpPr>
          <p:spPr bwMode="auto">
            <a:xfrm>
              <a:off x="6557395" y="1486465"/>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2" name="Rectangle 261">
              <a:extLst>
                <a:ext uri="{FF2B5EF4-FFF2-40B4-BE49-F238E27FC236}">
                  <a16:creationId xmlns:a16="http://schemas.microsoft.com/office/drawing/2014/main" id="{59C39520-4133-4946-8611-73A9A4EC2931}"/>
                </a:ext>
              </a:extLst>
            </p:cNvPr>
            <p:cNvSpPr/>
            <p:nvPr/>
          </p:nvSpPr>
          <p:spPr bwMode="auto">
            <a:xfrm>
              <a:off x="6557395" y="1603854"/>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3" name="Rectangle 262">
              <a:extLst>
                <a:ext uri="{FF2B5EF4-FFF2-40B4-BE49-F238E27FC236}">
                  <a16:creationId xmlns:a16="http://schemas.microsoft.com/office/drawing/2014/main" id="{47A677F4-50AE-D54D-8264-A9B37DDA0232}"/>
                </a:ext>
              </a:extLst>
            </p:cNvPr>
            <p:cNvSpPr/>
            <p:nvPr/>
          </p:nvSpPr>
          <p:spPr bwMode="auto">
            <a:xfrm>
              <a:off x="6557395" y="172124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4" name="Rectangle 263">
              <a:extLst>
                <a:ext uri="{FF2B5EF4-FFF2-40B4-BE49-F238E27FC236}">
                  <a16:creationId xmlns:a16="http://schemas.microsoft.com/office/drawing/2014/main" id="{60EE0255-6278-2942-9D06-4CDCBED1EA53}"/>
                </a:ext>
              </a:extLst>
            </p:cNvPr>
            <p:cNvSpPr/>
            <p:nvPr/>
          </p:nvSpPr>
          <p:spPr bwMode="auto">
            <a:xfrm>
              <a:off x="6557395" y="1838632"/>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5" name="Rectangle 264">
              <a:extLst>
                <a:ext uri="{FF2B5EF4-FFF2-40B4-BE49-F238E27FC236}">
                  <a16:creationId xmlns:a16="http://schemas.microsoft.com/office/drawing/2014/main" id="{559D193D-3C42-CE40-82BD-877DF72958B8}"/>
                </a:ext>
              </a:extLst>
            </p:cNvPr>
            <p:cNvSpPr/>
            <p:nvPr/>
          </p:nvSpPr>
          <p:spPr bwMode="auto">
            <a:xfrm>
              <a:off x="6557395" y="1956021"/>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6" name="Rectangle 265">
              <a:extLst>
                <a:ext uri="{FF2B5EF4-FFF2-40B4-BE49-F238E27FC236}">
                  <a16:creationId xmlns:a16="http://schemas.microsoft.com/office/drawing/2014/main" id="{22DE705D-E0E5-FA43-BF83-8FDC9C58380F}"/>
                </a:ext>
              </a:extLst>
            </p:cNvPr>
            <p:cNvSpPr/>
            <p:nvPr/>
          </p:nvSpPr>
          <p:spPr bwMode="auto">
            <a:xfrm>
              <a:off x="6557395" y="2073410"/>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7" name="Rectangle 266">
              <a:extLst>
                <a:ext uri="{FF2B5EF4-FFF2-40B4-BE49-F238E27FC236}">
                  <a16:creationId xmlns:a16="http://schemas.microsoft.com/office/drawing/2014/main" id="{41BBE31A-4CA5-A645-A4E0-442E2A0B3D59}"/>
                </a:ext>
              </a:extLst>
            </p:cNvPr>
            <p:cNvSpPr/>
            <p:nvPr/>
          </p:nvSpPr>
          <p:spPr bwMode="auto">
            <a:xfrm>
              <a:off x="6557395" y="2190799"/>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8" name="Rectangle 267">
              <a:extLst>
                <a:ext uri="{FF2B5EF4-FFF2-40B4-BE49-F238E27FC236}">
                  <a16:creationId xmlns:a16="http://schemas.microsoft.com/office/drawing/2014/main" id="{36E1B7CF-2F9B-DA42-B076-7CBD02CACF66}"/>
                </a:ext>
              </a:extLst>
            </p:cNvPr>
            <p:cNvSpPr/>
            <p:nvPr/>
          </p:nvSpPr>
          <p:spPr bwMode="auto">
            <a:xfrm>
              <a:off x="6557395" y="2308188"/>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69" name="Rectangle 268">
              <a:extLst>
                <a:ext uri="{FF2B5EF4-FFF2-40B4-BE49-F238E27FC236}">
                  <a16:creationId xmlns:a16="http://schemas.microsoft.com/office/drawing/2014/main" id="{36B6C408-8DDA-CD46-961F-D463C7CA2A7E}"/>
                </a:ext>
              </a:extLst>
            </p:cNvPr>
            <p:cNvSpPr/>
            <p:nvPr/>
          </p:nvSpPr>
          <p:spPr bwMode="auto">
            <a:xfrm>
              <a:off x="6557395" y="2425577"/>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70" name="Rectangle 269">
              <a:extLst>
                <a:ext uri="{FF2B5EF4-FFF2-40B4-BE49-F238E27FC236}">
                  <a16:creationId xmlns:a16="http://schemas.microsoft.com/office/drawing/2014/main" id="{6E0307AA-F816-E448-9AD6-752FE43B4225}"/>
                </a:ext>
              </a:extLst>
            </p:cNvPr>
            <p:cNvSpPr/>
            <p:nvPr/>
          </p:nvSpPr>
          <p:spPr bwMode="auto">
            <a:xfrm>
              <a:off x="6557395" y="2542966"/>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sp>
          <p:nvSpPr>
            <p:cNvPr id="271" name="Rectangle 270">
              <a:extLst>
                <a:ext uri="{FF2B5EF4-FFF2-40B4-BE49-F238E27FC236}">
                  <a16:creationId xmlns:a16="http://schemas.microsoft.com/office/drawing/2014/main" id="{A2ADA2E2-B005-9447-8F61-919BCC49CBAF}"/>
                </a:ext>
              </a:extLst>
            </p:cNvPr>
            <p:cNvSpPr/>
            <p:nvPr/>
          </p:nvSpPr>
          <p:spPr bwMode="auto">
            <a:xfrm>
              <a:off x="6557395" y="2660353"/>
              <a:ext cx="45720" cy="45720"/>
            </a:xfrm>
            <a:prstGeom prst="rect">
              <a:avLst/>
            </a:prstGeom>
            <a:solidFill>
              <a:srgbClr val="7CB521"/>
            </a:solidFill>
            <a:ln>
              <a:solidFill>
                <a:srgbClr val="7CB52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b="1">
                <a:solidFill>
                  <a:srgbClr val="FFFFFF"/>
                </a:solidFill>
                <a:latin typeface="Calibri"/>
              </a:endParaRPr>
            </a:p>
          </p:txBody>
        </p:sp>
      </p:grpSp>
      <p:sp>
        <p:nvSpPr>
          <p:cNvPr id="310" name="TextBox 309">
            <a:extLst>
              <a:ext uri="{FF2B5EF4-FFF2-40B4-BE49-F238E27FC236}">
                <a16:creationId xmlns:a16="http://schemas.microsoft.com/office/drawing/2014/main" id="{0D081815-787D-0641-B3C7-A53FF82AD04D}"/>
              </a:ext>
            </a:extLst>
          </p:cNvPr>
          <p:cNvSpPr txBox="1"/>
          <p:nvPr/>
        </p:nvSpPr>
        <p:spPr>
          <a:xfrm>
            <a:off x="6062155" y="911995"/>
            <a:ext cx="2672783" cy="369332"/>
          </a:xfrm>
          <a:prstGeom prst="rect">
            <a:avLst/>
          </a:prstGeom>
          <a:noFill/>
        </p:spPr>
        <p:txBody>
          <a:bodyPr wrap="none" rtlCol="0">
            <a:spAutoFit/>
          </a:bodyPr>
          <a:lstStyle/>
          <a:p>
            <a:r>
              <a:rPr lang="en-US" dirty="0"/>
              <a:t>Multi-dimensional Dataset</a:t>
            </a:r>
          </a:p>
        </p:txBody>
      </p:sp>
      <p:sp>
        <p:nvSpPr>
          <p:cNvPr id="314" name="TextBox 313">
            <a:extLst>
              <a:ext uri="{FF2B5EF4-FFF2-40B4-BE49-F238E27FC236}">
                <a16:creationId xmlns:a16="http://schemas.microsoft.com/office/drawing/2014/main" id="{7540F1D8-9399-A646-8E6C-55288B145B80}"/>
              </a:ext>
            </a:extLst>
          </p:cNvPr>
          <p:cNvSpPr txBox="1"/>
          <p:nvPr/>
        </p:nvSpPr>
        <p:spPr>
          <a:xfrm>
            <a:off x="5793015" y="6221842"/>
            <a:ext cx="3095143" cy="369332"/>
          </a:xfrm>
          <a:prstGeom prst="rect">
            <a:avLst/>
          </a:prstGeom>
          <a:noFill/>
        </p:spPr>
        <p:txBody>
          <a:bodyPr wrap="none" rtlCol="0">
            <a:spAutoFit/>
          </a:bodyPr>
          <a:lstStyle/>
          <a:p>
            <a:r>
              <a:rPr lang="en-US" baseline="30000" dirty="0"/>
              <a:t>(*)</a:t>
            </a:r>
            <a:r>
              <a:rPr lang="en-US" dirty="0"/>
              <a:t>Single Program Multiple Data</a:t>
            </a:r>
          </a:p>
        </p:txBody>
      </p:sp>
      <p:sp>
        <p:nvSpPr>
          <p:cNvPr id="305" name="TextBox 304">
            <a:extLst>
              <a:ext uri="{FF2B5EF4-FFF2-40B4-BE49-F238E27FC236}">
                <a16:creationId xmlns:a16="http://schemas.microsoft.com/office/drawing/2014/main" id="{29EC2D9F-EC7B-8442-98D5-071F8BD9EB41}"/>
              </a:ext>
            </a:extLst>
          </p:cNvPr>
          <p:cNvSpPr txBox="1"/>
          <p:nvPr/>
        </p:nvSpPr>
        <p:spPr>
          <a:xfrm>
            <a:off x="8366151" y="2484016"/>
            <a:ext cx="276038" cy="369332"/>
          </a:xfrm>
          <a:prstGeom prst="rect">
            <a:avLst/>
          </a:prstGeom>
          <a:noFill/>
        </p:spPr>
        <p:txBody>
          <a:bodyPr wrap="none" rtlCol="0">
            <a:spAutoFit/>
          </a:bodyPr>
          <a:lstStyle/>
          <a:p>
            <a:r>
              <a:rPr lang="en-US" dirty="0"/>
              <a:t>z</a:t>
            </a:r>
          </a:p>
        </p:txBody>
      </p:sp>
      <p:sp>
        <p:nvSpPr>
          <p:cNvPr id="306" name="TextBox 305">
            <a:extLst>
              <a:ext uri="{FF2B5EF4-FFF2-40B4-BE49-F238E27FC236}">
                <a16:creationId xmlns:a16="http://schemas.microsoft.com/office/drawing/2014/main" id="{78F63F1F-07A6-4745-A545-5EF9C822095F}"/>
              </a:ext>
            </a:extLst>
          </p:cNvPr>
          <p:cNvSpPr txBox="1"/>
          <p:nvPr/>
        </p:nvSpPr>
        <p:spPr>
          <a:xfrm>
            <a:off x="6212549" y="2301813"/>
            <a:ext cx="288862" cy="369332"/>
          </a:xfrm>
          <a:prstGeom prst="rect">
            <a:avLst/>
          </a:prstGeom>
          <a:noFill/>
        </p:spPr>
        <p:txBody>
          <a:bodyPr wrap="none" rtlCol="0">
            <a:spAutoFit/>
          </a:bodyPr>
          <a:lstStyle/>
          <a:p>
            <a:r>
              <a:rPr lang="en-US" dirty="0"/>
              <a:t>y</a:t>
            </a:r>
          </a:p>
        </p:txBody>
      </p:sp>
      <p:sp>
        <p:nvSpPr>
          <p:cNvPr id="307" name="TextBox 306">
            <a:extLst>
              <a:ext uri="{FF2B5EF4-FFF2-40B4-BE49-F238E27FC236}">
                <a16:creationId xmlns:a16="http://schemas.microsoft.com/office/drawing/2014/main" id="{FE1F4778-A669-2A4D-804B-CE47A444680F}"/>
              </a:ext>
            </a:extLst>
          </p:cNvPr>
          <p:cNvSpPr txBox="1"/>
          <p:nvPr/>
        </p:nvSpPr>
        <p:spPr>
          <a:xfrm>
            <a:off x="6815711" y="3008004"/>
            <a:ext cx="28405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4350082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Interoperability with MPI</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17"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pSp>
        <p:nvGrpSpPr>
          <p:cNvPr id="272" name="Group 271">
            <a:extLst>
              <a:ext uri="{FF2B5EF4-FFF2-40B4-BE49-F238E27FC236}">
                <a16:creationId xmlns:a16="http://schemas.microsoft.com/office/drawing/2014/main" id="{FB558CEE-E41C-B94F-A8B3-06C7ADF87AB6}"/>
              </a:ext>
            </a:extLst>
          </p:cNvPr>
          <p:cNvGrpSpPr/>
          <p:nvPr/>
        </p:nvGrpSpPr>
        <p:grpSpPr>
          <a:xfrm>
            <a:off x="1770566" y="2424771"/>
            <a:ext cx="2057400" cy="2182540"/>
            <a:chOff x="6553200" y="1828800"/>
            <a:chExt cx="2057400" cy="2182540"/>
          </a:xfrm>
        </p:grpSpPr>
        <p:sp>
          <p:nvSpPr>
            <p:cNvPr id="273" name="Rectangle 272">
              <a:extLst>
                <a:ext uri="{FF2B5EF4-FFF2-40B4-BE49-F238E27FC236}">
                  <a16:creationId xmlns:a16="http://schemas.microsoft.com/office/drawing/2014/main" id="{7FE5C2C2-10D2-F049-AAF6-C66B5F18107C}"/>
                </a:ext>
              </a:extLst>
            </p:cNvPr>
            <p:cNvSpPr/>
            <p:nvPr/>
          </p:nvSpPr>
          <p:spPr bwMode="auto">
            <a:xfrm>
              <a:off x="65532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274" name="Rectangle 273">
              <a:extLst>
                <a:ext uri="{FF2B5EF4-FFF2-40B4-BE49-F238E27FC236}">
                  <a16:creationId xmlns:a16="http://schemas.microsoft.com/office/drawing/2014/main" id="{C67653C8-0A4C-D74A-BCB8-540A186DFABA}"/>
                </a:ext>
              </a:extLst>
            </p:cNvPr>
            <p:cNvSpPr/>
            <p:nvPr/>
          </p:nvSpPr>
          <p:spPr bwMode="auto">
            <a:xfrm>
              <a:off x="65532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275" name="Rectangle 274">
              <a:extLst>
                <a:ext uri="{FF2B5EF4-FFF2-40B4-BE49-F238E27FC236}">
                  <a16:creationId xmlns:a16="http://schemas.microsoft.com/office/drawing/2014/main" id="{FF543817-7DFC-7642-906E-38E9748F18A3}"/>
                </a:ext>
              </a:extLst>
            </p:cNvPr>
            <p:cNvSpPr/>
            <p:nvPr/>
          </p:nvSpPr>
          <p:spPr bwMode="auto">
            <a:xfrm>
              <a:off x="7772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276" name="Rectangle 275">
              <a:extLst>
                <a:ext uri="{FF2B5EF4-FFF2-40B4-BE49-F238E27FC236}">
                  <a16:creationId xmlns:a16="http://schemas.microsoft.com/office/drawing/2014/main" id="{8FA2D880-A9F1-FF4E-A719-CE0076FE3A81}"/>
                </a:ext>
              </a:extLst>
            </p:cNvPr>
            <p:cNvSpPr/>
            <p:nvPr/>
          </p:nvSpPr>
          <p:spPr bwMode="auto">
            <a:xfrm>
              <a:off x="7772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277" name="Straight Connector 276">
              <a:extLst>
                <a:ext uri="{FF2B5EF4-FFF2-40B4-BE49-F238E27FC236}">
                  <a16:creationId xmlns:a16="http://schemas.microsoft.com/office/drawing/2014/main" id="{2929BD9E-A8A3-3B40-9A0A-5D3AA76F802F}"/>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303" name="Straight Connector 302">
              <a:extLst>
                <a:ext uri="{FF2B5EF4-FFF2-40B4-BE49-F238E27FC236}">
                  <a16:creationId xmlns:a16="http://schemas.microsoft.com/office/drawing/2014/main" id="{2E4516BE-BBCA-C942-B028-375C8E19E08F}"/>
                </a:ext>
              </a:extLst>
            </p:cNvPr>
            <p:cNvCxnSpPr>
              <a:stCxn id="273" idx="2"/>
            </p:cNvCxnSpPr>
            <p:nvPr/>
          </p:nvCxnSpPr>
          <p:spPr bwMode="auto">
            <a:xfrm>
              <a:off x="69342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304" name="Straight Connector 303">
              <a:extLst>
                <a:ext uri="{FF2B5EF4-FFF2-40B4-BE49-F238E27FC236}">
                  <a16:creationId xmlns:a16="http://schemas.microsoft.com/office/drawing/2014/main" id="{9D633D47-8480-E34F-9702-3352A082122C}"/>
                </a:ext>
              </a:extLst>
            </p:cNvPr>
            <p:cNvCxnSpPr>
              <a:stCxn id="275"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305" name="Rectangle 304">
              <a:extLst>
                <a:ext uri="{FF2B5EF4-FFF2-40B4-BE49-F238E27FC236}">
                  <a16:creationId xmlns:a16="http://schemas.microsoft.com/office/drawing/2014/main" id="{1317DA2C-C1D0-3B42-A51C-6396D5CAB93B}"/>
                </a:ext>
              </a:extLst>
            </p:cNvPr>
            <p:cNvSpPr/>
            <p:nvPr/>
          </p:nvSpPr>
          <p:spPr bwMode="auto">
            <a:xfrm>
              <a:off x="7162800" y="358139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306" name="Straight Connector 305">
              <a:extLst>
                <a:ext uri="{FF2B5EF4-FFF2-40B4-BE49-F238E27FC236}">
                  <a16:creationId xmlns:a16="http://schemas.microsoft.com/office/drawing/2014/main" id="{B76528BA-90EE-4649-8939-FF7AF87F5419}"/>
                </a:ext>
              </a:extLst>
            </p:cNvPr>
            <p:cNvCxnSpPr>
              <a:endCxn id="305" idx="0"/>
            </p:cNvCxnSpPr>
            <p:nvPr/>
          </p:nvCxnSpPr>
          <p:spPr bwMode="auto">
            <a:xfrm>
              <a:off x="7620000" y="3200400"/>
              <a:ext cx="0" cy="380999"/>
            </a:xfrm>
            <a:prstGeom prst="line">
              <a:avLst/>
            </a:prstGeom>
            <a:noFill/>
            <a:ln w="28575" cap="flat" cmpd="sng" algn="ctr">
              <a:solidFill>
                <a:schemeClr val="tx2"/>
              </a:solidFill>
              <a:prstDash val="solid"/>
              <a:round/>
              <a:headEnd type="none" w="med" len="med"/>
              <a:tailEnd type="none" w="med" len="med"/>
            </a:ln>
            <a:effectLst/>
          </p:spPr>
        </p:cxnSp>
        <p:cxnSp>
          <p:nvCxnSpPr>
            <p:cNvPr id="307" name="Straight Connector 306">
              <a:extLst>
                <a:ext uri="{FF2B5EF4-FFF2-40B4-BE49-F238E27FC236}">
                  <a16:creationId xmlns:a16="http://schemas.microsoft.com/office/drawing/2014/main" id="{80E28F80-AFDE-6E41-A7EF-A3DE6C7F0C54}"/>
                </a:ext>
              </a:extLst>
            </p:cNvPr>
            <p:cNvCxnSpPr>
              <a:stCxn id="276" idx="2"/>
              <a:endCxn id="275"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11" name="Straight Connector 310">
              <a:extLst>
                <a:ext uri="{FF2B5EF4-FFF2-40B4-BE49-F238E27FC236}">
                  <a16:creationId xmlns:a16="http://schemas.microsoft.com/office/drawing/2014/main" id="{1F65A15F-4097-D547-B4AF-C54D4A744CB4}"/>
                </a:ext>
              </a:extLst>
            </p:cNvPr>
            <p:cNvCxnSpPr>
              <a:stCxn id="274" idx="2"/>
              <a:endCxn id="273" idx="0"/>
            </p:cNvCxnSpPr>
            <p:nvPr/>
          </p:nvCxnSpPr>
          <p:spPr bwMode="auto">
            <a:xfrm>
              <a:off x="6934200" y="2209800"/>
              <a:ext cx="0" cy="152400"/>
            </a:xfrm>
            <a:prstGeom prst="line">
              <a:avLst/>
            </a:prstGeom>
            <a:noFill/>
            <a:ln w="28575" cap="flat" cmpd="sng" algn="ctr">
              <a:solidFill>
                <a:schemeClr val="tx2"/>
              </a:solidFill>
              <a:prstDash val="solid"/>
              <a:round/>
              <a:headEnd type="none" w="med" len="med"/>
              <a:tailEnd type="none" w="med" len="med"/>
            </a:ln>
            <a:effectLst/>
          </p:spPr>
        </p:cxnSp>
      </p:grpSp>
      <p:grpSp>
        <p:nvGrpSpPr>
          <p:cNvPr id="312" name="Group 311">
            <a:extLst>
              <a:ext uri="{FF2B5EF4-FFF2-40B4-BE49-F238E27FC236}">
                <a16:creationId xmlns:a16="http://schemas.microsoft.com/office/drawing/2014/main" id="{71C81FAC-929A-EF44-833D-11A4CBD0F05B}"/>
              </a:ext>
            </a:extLst>
          </p:cNvPr>
          <p:cNvGrpSpPr/>
          <p:nvPr/>
        </p:nvGrpSpPr>
        <p:grpSpPr>
          <a:xfrm>
            <a:off x="5834566" y="2428488"/>
            <a:ext cx="2057400" cy="2178823"/>
            <a:chOff x="6553200" y="1832517"/>
            <a:chExt cx="2057400" cy="2178823"/>
          </a:xfrm>
        </p:grpSpPr>
        <p:sp>
          <p:nvSpPr>
            <p:cNvPr id="313" name="Rectangle 312">
              <a:extLst>
                <a:ext uri="{FF2B5EF4-FFF2-40B4-BE49-F238E27FC236}">
                  <a16:creationId xmlns:a16="http://schemas.microsoft.com/office/drawing/2014/main" id="{C9105E32-37A4-D143-96F7-768A6E0ED58C}"/>
                </a:ext>
              </a:extLst>
            </p:cNvPr>
            <p:cNvSpPr/>
            <p:nvPr/>
          </p:nvSpPr>
          <p:spPr bwMode="auto">
            <a:xfrm>
              <a:off x="7772400" y="2365917"/>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314" name="Rectangle 313">
              <a:extLst>
                <a:ext uri="{FF2B5EF4-FFF2-40B4-BE49-F238E27FC236}">
                  <a16:creationId xmlns:a16="http://schemas.microsoft.com/office/drawing/2014/main" id="{82181891-6953-7441-92B8-871E3C2E0BF6}"/>
                </a:ext>
              </a:extLst>
            </p:cNvPr>
            <p:cNvSpPr/>
            <p:nvPr/>
          </p:nvSpPr>
          <p:spPr bwMode="auto">
            <a:xfrm>
              <a:off x="7772400" y="1832517"/>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315" name="Rectangle 314">
              <a:extLst>
                <a:ext uri="{FF2B5EF4-FFF2-40B4-BE49-F238E27FC236}">
                  <a16:creationId xmlns:a16="http://schemas.microsoft.com/office/drawing/2014/main" id="{0EEB41AB-8743-504B-88C4-804C1F735E99}"/>
                </a:ext>
              </a:extLst>
            </p:cNvPr>
            <p:cNvSpPr/>
            <p:nvPr/>
          </p:nvSpPr>
          <p:spPr bwMode="auto">
            <a:xfrm>
              <a:off x="6553200" y="2365917"/>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316" name="Rectangle 315">
              <a:extLst>
                <a:ext uri="{FF2B5EF4-FFF2-40B4-BE49-F238E27FC236}">
                  <a16:creationId xmlns:a16="http://schemas.microsoft.com/office/drawing/2014/main" id="{F434151B-AC45-D644-87A9-7BF770659F33}"/>
                </a:ext>
              </a:extLst>
            </p:cNvPr>
            <p:cNvSpPr/>
            <p:nvPr/>
          </p:nvSpPr>
          <p:spPr bwMode="auto">
            <a:xfrm>
              <a:off x="6553200" y="1832517"/>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317" name="Straight Connector 316">
              <a:extLst>
                <a:ext uri="{FF2B5EF4-FFF2-40B4-BE49-F238E27FC236}">
                  <a16:creationId xmlns:a16="http://schemas.microsoft.com/office/drawing/2014/main" id="{C88BC7DB-4F7B-2349-9A55-8DC8E3BC9E06}"/>
                </a:ext>
              </a:extLst>
            </p:cNvPr>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318" name="Straight Connector 317">
              <a:extLst>
                <a:ext uri="{FF2B5EF4-FFF2-40B4-BE49-F238E27FC236}">
                  <a16:creationId xmlns:a16="http://schemas.microsoft.com/office/drawing/2014/main" id="{2C38FB19-A575-2E4C-8938-3E4DEBE68CC9}"/>
                </a:ext>
              </a:extLst>
            </p:cNvPr>
            <p:cNvCxnSpPr>
              <a:stCxn id="315" idx="2"/>
            </p:cNvCxnSpPr>
            <p:nvPr/>
          </p:nvCxnSpPr>
          <p:spPr bwMode="auto">
            <a:xfrm>
              <a:off x="6934200" y="2823117"/>
              <a:ext cx="0" cy="377283"/>
            </a:xfrm>
            <a:prstGeom prst="line">
              <a:avLst/>
            </a:prstGeom>
            <a:noFill/>
            <a:ln w="28575" cap="flat" cmpd="sng" algn="ctr">
              <a:solidFill>
                <a:schemeClr val="tx2"/>
              </a:solidFill>
              <a:prstDash val="solid"/>
              <a:round/>
              <a:headEnd type="none" w="med" len="med"/>
              <a:tailEnd type="none" w="med" len="med"/>
            </a:ln>
            <a:effectLst/>
          </p:spPr>
        </p:cxnSp>
        <p:cxnSp>
          <p:nvCxnSpPr>
            <p:cNvPr id="319" name="Straight Connector 318">
              <a:extLst>
                <a:ext uri="{FF2B5EF4-FFF2-40B4-BE49-F238E27FC236}">
                  <a16:creationId xmlns:a16="http://schemas.microsoft.com/office/drawing/2014/main" id="{473C120E-7FF3-014E-A8C3-A24AA37EE43E}"/>
                </a:ext>
              </a:extLst>
            </p:cNvPr>
            <p:cNvCxnSpPr>
              <a:stCxn id="313" idx="2"/>
            </p:cNvCxnSpPr>
            <p:nvPr/>
          </p:nvCxnSpPr>
          <p:spPr bwMode="auto">
            <a:xfrm>
              <a:off x="8153400" y="2823117"/>
              <a:ext cx="0" cy="377283"/>
            </a:xfrm>
            <a:prstGeom prst="line">
              <a:avLst/>
            </a:prstGeom>
            <a:noFill/>
            <a:ln w="28575" cap="flat" cmpd="sng" algn="ctr">
              <a:solidFill>
                <a:schemeClr val="tx2"/>
              </a:solidFill>
              <a:prstDash val="solid"/>
              <a:round/>
              <a:headEnd type="none" w="med" len="med"/>
              <a:tailEnd type="none" w="med" len="med"/>
            </a:ln>
            <a:effectLst/>
          </p:spPr>
        </p:cxnSp>
        <p:sp>
          <p:nvSpPr>
            <p:cNvPr id="320" name="Rectangle 319">
              <a:extLst>
                <a:ext uri="{FF2B5EF4-FFF2-40B4-BE49-F238E27FC236}">
                  <a16:creationId xmlns:a16="http://schemas.microsoft.com/office/drawing/2014/main" id="{EDCA734D-D711-A34C-95F0-5F313D710B90}"/>
                </a:ext>
              </a:extLst>
            </p:cNvPr>
            <p:cNvSpPr/>
            <p:nvPr/>
          </p:nvSpPr>
          <p:spPr bwMode="auto">
            <a:xfrm>
              <a:off x="7162800" y="3581400"/>
              <a:ext cx="914400" cy="42994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321" name="Straight Connector 320">
              <a:extLst>
                <a:ext uri="{FF2B5EF4-FFF2-40B4-BE49-F238E27FC236}">
                  <a16:creationId xmlns:a16="http://schemas.microsoft.com/office/drawing/2014/main" id="{55765824-558C-DE42-836C-6C5A38E3F70B}"/>
                </a:ext>
              </a:extLst>
            </p:cNvPr>
            <p:cNvCxnSpPr>
              <a:endCxn id="320"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322" name="Straight Connector 321">
              <a:extLst>
                <a:ext uri="{FF2B5EF4-FFF2-40B4-BE49-F238E27FC236}">
                  <a16:creationId xmlns:a16="http://schemas.microsoft.com/office/drawing/2014/main" id="{35195DC9-8667-2C44-B9C3-4E0ACEBDD3CD}"/>
                </a:ext>
              </a:extLst>
            </p:cNvPr>
            <p:cNvCxnSpPr>
              <a:stCxn id="316" idx="2"/>
              <a:endCxn id="315" idx="0"/>
            </p:cNvCxnSpPr>
            <p:nvPr/>
          </p:nvCxnSpPr>
          <p:spPr bwMode="auto">
            <a:xfrm>
              <a:off x="6934200" y="2213517"/>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323" name="Straight Connector 322">
              <a:extLst>
                <a:ext uri="{FF2B5EF4-FFF2-40B4-BE49-F238E27FC236}">
                  <a16:creationId xmlns:a16="http://schemas.microsoft.com/office/drawing/2014/main" id="{C2FD583B-2018-0C4C-B12C-604BDAEFAA06}"/>
                </a:ext>
              </a:extLst>
            </p:cNvPr>
            <p:cNvCxnSpPr>
              <a:stCxn id="314" idx="2"/>
              <a:endCxn id="313" idx="0"/>
            </p:cNvCxnSpPr>
            <p:nvPr/>
          </p:nvCxnSpPr>
          <p:spPr bwMode="auto">
            <a:xfrm>
              <a:off x="8153400" y="2213517"/>
              <a:ext cx="0" cy="152400"/>
            </a:xfrm>
            <a:prstGeom prst="line">
              <a:avLst/>
            </a:prstGeom>
            <a:noFill/>
            <a:ln w="28575" cap="flat" cmpd="sng" algn="ctr">
              <a:solidFill>
                <a:schemeClr val="tx2"/>
              </a:solidFill>
              <a:prstDash val="solid"/>
              <a:round/>
              <a:headEnd type="none" w="med" len="med"/>
              <a:tailEnd type="none" w="med" len="med"/>
            </a:ln>
            <a:effectLst/>
          </p:spPr>
        </p:cxnSp>
      </p:grpSp>
      <p:cxnSp>
        <p:nvCxnSpPr>
          <p:cNvPr id="324" name="Straight Connector 323">
            <a:extLst>
              <a:ext uri="{FF2B5EF4-FFF2-40B4-BE49-F238E27FC236}">
                <a16:creationId xmlns:a16="http://schemas.microsoft.com/office/drawing/2014/main" id="{9D7FEF80-B673-3B4E-B54E-BC4C8D496917}"/>
              </a:ext>
            </a:extLst>
          </p:cNvPr>
          <p:cNvCxnSpPr>
            <a:stCxn id="305" idx="3"/>
            <a:endCxn id="320" idx="1"/>
          </p:cNvCxnSpPr>
          <p:nvPr/>
        </p:nvCxnSpPr>
        <p:spPr bwMode="auto">
          <a:xfrm>
            <a:off x="3294566" y="4392341"/>
            <a:ext cx="3149600" cy="0"/>
          </a:xfrm>
          <a:prstGeom prst="line">
            <a:avLst/>
          </a:prstGeom>
          <a:noFill/>
          <a:ln w="57150" cap="flat" cmpd="sng" algn="ctr">
            <a:solidFill>
              <a:schemeClr val="accent5">
                <a:lumMod val="50000"/>
              </a:schemeClr>
            </a:solidFill>
            <a:prstDash val="solid"/>
            <a:round/>
            <a:headEnd type="none" w="med" len="med"/>
            <a:tailEnd type="none" w="med" len="med"/>
          </a:ln>
          <a:effectLst/>
        </p:spPr>
      </p:cxnSp>
      <p:sp>
        <p:nvSpPr>
          <p:cNvPr id="325" name="Curved Up Arrow 324">
            <a:extLst>
              <a:ext uri="{FF2B5EF4-FFF2-40B4-BE49-F238E27FC236}">
                <a16:creationId xmlns:a16="http://schemas.microsoft.com/office/drawing/2014/main" id="{F1929813-6F80-1B44-BC0F-9487E0CD04AA}"/>
              </a:ext>
            </a:extLst>
          </p:cNvPr>
          <p:cNvSpPr/>
          <p:nvPr/>
        </p:nvSpPr>
        <p:spPr bwMode="auto">
          <a:xfrm>
            <a:off x="2013415" y="2805771"/>
            <a:ext cx="5643756" cy="1640467"/>
          </a:xfrm>
          <a:prstGeom prst="curvedUpArrow">
            <a:avLst>
              <a:gd name="adj1" fmla="val 14591"/>
              <a:gd name="adj2" fmla="val 26399"/>
              <a:gd name="adj3" fmla="val 18202"/>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6" name="TextBox 325">
            <a:extLst>
              <a:ext uri="{FF2B5EF4-FFF2-40B4-BE49-F238E27FC236}">
                <a16:creationId xmlns:a16="http://schemas.microsoft.com/office/drawing/2014/main" id="{2C79D789-12F0-374E-BCC9-EB4CD60D23D4}"/>
              </a:ext>
            </a:extLst>
          </p:cNvPr>
          <p:cNvSpPr txBox="1"/>
          <p:nvPr/>
        </p:nvSpPr>
        <p:spPr>
          <a:xfrm>
            <a:off x="2450386" y="1406603"/>
            <a:ext cx="4788619" cy="646331"/>
          </a:xfrm>
          <a:prstGeom prst="rect">
            <a:avLst/>
          </a:prstGeom>
          <a:noFill/>
        </p:spPr>
        <p:txBody>
          <a:bodyPr wrap="none" rtlCol="0">
            <a:spAutoFit/>
          </a:bodyPr>
          <a:lstStyle/>
          <a:p>
            <a:pPr algn="ctr">
              <a:defRPr/>
            </a:pPr>
            <a:r>
              <a:rPr lang="en-US" b="1" dirty="0">
                <a:solidFill>
                  <a:srgbClr val="000000"/>
                </a:solidFill>
              </a:rPr>
              <a:t>GPUs </a:t>
            </a:r>
            <a:r>
              <a:rPr lang="en-US" dirty="0">
                <a:solidFill>
                  <a:srgbClr val="000000"/>
                </a:solidFill>
              </a:rPr>
              <a:t>have separate physical memory subsystem </a:t>
            </a:r>
            <a:endParaRPr kumimoji="0" lang="en-US" sz="1800" b="1" i="0" u="none" strike="noStrike" kern="1200" cap="none" spc="0" normalizeH="0" baseline="0" noProof="0" dirty="0">
              <a:ln>
                <a:noFill/>
              </a:ln>
              <a:solidFill>
                <a:srgbClr val="000000"/>
              </a:solidFill>
              <a:effectLst/>
              <a:uLnTx/>
              <a:uFillTx/>
              <a:latin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22B38"/>
                </a:solidFill>
                <a:effectLst/>
                <a:uLnTx/>
                <a:uFillTx/>
                <a:latin typeface="Calibri"/>
                <a:ea typeface="+mn-ea"/>
                <a:cs typeface="+mn-cs"/>
              </a:rPr>
              <a:t>How to move data between GPUs with MPI?</a:t>
            </a:r>
          </a:p>
        </p:txBody>
      </p:sp>
      <p:sp>
        <p:nvSpPr>
          <p:cNvPr id="327" name="Curved Up Arrow 326">
            <a:extLst>
              <a:ext uri="{FF2B5EF4-FFF2-40B4-BE49-F238E27FC236}">
                <a16:creationId xmlns:a16="http://schemas.microsoft.com/office/drawing/2014/main" id="{0731F7B2-6915-3F43-90CC-A961729A350A}"/>
              </a:ext>
            </a:extLst>
          </p:cNvPr>
          <p:cNvSpPr/>
          <p:nvPr/>
        </p:nvSpPr>
        <p:spPr bwMode="auto">
          <a:xfrm>
            <a:off x="1981201" y="2768600"/>
            <a:ext cx="4419600" cy="1600200"/>
          </a:xfrm>
          <a:prstGeom prst="curvedUpArrow">
            <a:avLst>
              <a:gd name="adj1" fmla="val 14591"/>
              <a:gd name="adj2" fmla="val 26399"/>
              <a:gd name="adj3" fmla="val 18202"/>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8" name="Curved Up Arrow 327">
            <a:extLst>
              <a:ext uri="{FF2B5EF4-FFF2-40B4-BE49-F238E27FC236}">
                <a16:creationId xmlns:a16="http://schemas.microsoft.com/office/drawing/2014/main" id="{A305DE9A-5180-3E4B-B9A7-48D9D6B7CD65}"/>
              </a:ext>
            </a:extLst>
          </p:cNvPr>
          <p:cNvSpPr/>
          <p:nvPr/>
        </p:nvSpPr>
        <p:spPr bwMode="auto">
          <a:xfrm>
            <a:off x="1981200" y="2768600"/>
            <a:ext cx="1600200" cy="1143000"/>
          </a:xfrm>
          <a:prstGeom prst="curvedUpArrow">
            <a:avLst>
              <a:gd name="adj1" fmla="val 18241"/>
              <a:gd name="adj2" fmla="val 38920"/>
              <a:gd name="adj3" fmla="val 19579"/>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9" name="TextBox 328">
            <a:extLst>
              <a:ext uri="{FF2B5EF4-FFF2-40B4-BE49-F238E27FC236}">
                <a16:creationId xmlns:a16="http://schemas.microsoft.com/office/drawing/2014/main" id="{1DD0157E-3E68-6D45-8A1A-1553C44C6F70}"/>
              </a:ext>
            </a:extLst>
          </p:cNvPr>
          <p:cNvSpPr txBox="1"/>
          <p:nvPr/>
        </p:nvSpPr>
        <p:spPr>
          <a:xfrm>
            <a:off x="1005804" y="4985514"/>
            <a:ext cx="772712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mn-cs"/>
              </a:rPr>
              <a:t>Real answer:</a:t>
            </a: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 It depends on what GPU library, what hardware and what MPI implementation you are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mn-cs"/>
              </a:rPr>
              <a:t>Simple answer:</a:t>
            </a: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 For modern GPUs, “just like you would with a non-GPU machine”</a:t>
            </a:r>
          </a:p>
        </p:txBody>
      </p:sp>
    </p:spTree>
    <p:extLst>
      <p:ext uri="{BB962C8B-B14F-4D97-AF65-F5344CB8AC3E}">
        <p14:creationId xmlns:p14="http://schemas.microsoft.com/office/powerpoint/2010/main" val="19569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animBg="1"/>
      <p:bldP spid="327" grpId="0" animBg="1"/>
      <p:bldP spid="328" grpId="0" animBg="1"/>
      <p:bldP spid="32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320"/>
            <a:ext cx="8001001" cy="792162"/>
          </a:xfrm>
        </p:spPr>
        <p:txBody>
          <a:bodyPr/>
          <a:lstStyle/>
          <a:p>
            <a:r>
              <a:rPr lang="en-US" dirty="0"/>
              <a:t>Unified Virtual Addressing (UVA)</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37" name="Content Placeholder 2"/>
          <p:cNvSpPr>
            <a:spLocks noGrp="1"/>
          </p:cNvSpPr>
          <p:nvPr>
            <p:ph sz="half" idx="1"/>
          </p:nvPr>
        </p:nvSpPr>
        <p:spPr>
          <a:xfrm>
            <a:off x="457200" y="841248"/>
            <a:ext cx="5340200" cy="5351077"/>
          </a:xfrm>
        </p:spPr>
        <p:txBody>
          <a:bodyPr/>
          <a:lstStyle/>
          <a:p>
            <a:pPr>
              <a:lnSpc>
                <a:spcPct val="110000"/>
              </a:lnSpc>
            </a:pPr>
            <a:r>
              <a:rPr lang="en-US" dirty="0"/>
              <a:t>UVA is a memory address management system supported in modern 64-bit architectures</a:t>
            </a:r>
          </a:p>
          <a:p>
            <a:pPr lvl="1">
              <a:lnSpc>
                <a:spcPct val="110000"/>
              </a:lnSpc>
            </a:pPr>
            <a:r>
              <a:rPr lang="en-US" dirty="0"/>
              <a:t>Requires device driver support</a:t>
            </a:r>
          </a:p>
          <a:p>
            <a:pPr>
              <a:lnSpc>
                <a:spcPct val="110000"/>
              </a:lnSpc>
            </a:pPr>
            <a:r>
              <a:rPr lang="en-US" dirty="0"/>
              <a:t>The same virtual address space is used for all processors, host or devices</a:t>
            </a:r>
          </a:p>
          <a:p>
            <a:pPr>
              <a:lnSpc>
                <a:spcPct val="110000"/>
              </a:lnSpc>
            </a:pPr>
            <a:r>
              <a:rPr lang="en-US" dirty="0"/>
              <a:t>No distinction between host and device pointers</a:t>
            </a:r>
          </a:p>
          <a:p>
            <a:pPr>
              <a:lnSpc>
                <a:spcPct val="110000"/>
              </a:lnSpc>
            </a:pPr>
            <a:r>
              <a:rPr lang="en-US" dirty="0"/>
              <a:t>The user can query the location of the data allocation given a pointer in the unified virtual address space and the appropriate GPU runtime library query APIs (“GPU-aware” MPI library)</a:t>
            </a:r>
          </a:p>
        </p:txBody>
      </p:sp>
      <p:sp>
        <p:nvSpPr>
          <p:cNvPr id="47"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63" name="TextBox 62">
            <a:extLst>
              <a:ext uri="{FF2B5EF4-FFF2-40B4-BE49-F238E27FC236}">
                <a16:creationId xmlns:a16="http://schemas.microsoft.com/office/drawing/2014/main" id="{ABE9A53D-992A-5C43-B647-77FF9A5A45C6}"/>
              </a:ext>
            </a:extLst>
          </p:cNvPr>
          <p:cNvSpPr txBox="1"/>
          <p:nvPr/>
        </p:nvSpPr>
        <p:spPr>
          <a:xfrm>
            <a:off x="5664470" y="4096320"/>
            <a:ext cx="335125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2D2D2">
                    <a:lumMod val="10000"/>
                  </a:srgbClr>
                </a:solidFill>
                <a:effectLst/>
                <a:uLnTx/>
                <a:uFillTx/>
                <a:latin typeface="Calibri"/>
                <a:ea typeface="+mn-ea"/>
                <a:cs typeface="+mn-cs"/>
              </a:rPr>
              <a:t>UVA: Single virtual address space for the host and all devices</a:t>
            </a:r>
          </a:p>
        </p:txBody>
      </p:sp>
      <p:grpSp>
        <p:nvGrpSpPr>
          <p:cNvPr id="3" name="Group 2">
            <a:extLst>
              <a:ext uri="{FF2B5EF4-FFF2-40B4-BE49-F238E27FC236}">
                <a16:creationId xmlns:a16="http://schemas.microsoft.com/office/drawing/2014/main" id="{B1C5D842-C42D-7243-A982-58AC8B45F07D}"/>
              </a:ext>
            </a:extLst>
          </p:cNvPr>
          <p:cNvGrpSpPr/>
          <p:nvPr/>
        </p:nvGrpSpPr>
        <p:grpSpPr>
          <a:xfrm>
            <a:off x="5883135" y="2539861"/>
            <a:ext cx="2913921" cy="1383075"/>
            <a:chOff x="5478017" y="4146986"/>
            <a:chExt cx="2913921" cy="1383075"/>
          </a:xfrm>
        </p:grpSpPr>
        <p:grpSp>
          <p:nvGrpSpPr>
            <p:cNvPr id="42" name="Group 41">
              <a:extLst>
                <a:ext uri="{FF2B5EF4-FFF2-40B4-BE49-F238E27FC236}">
                  <a16:creationId xmlns:a16="http://schemas.microsoft.com/office/drawing/2014/main" id="{471F2319-4D46-D84B-849D-6F686875D321}"/>
                </a:ext>
              </a:extLst>
            </p:cNvPr>
            <p:cNvGrpSpPr/>
            <p:nvPr/>
          </p:nvGrpSpPr>
          <p:grpSpPr>
            <a:xfrm>
              <a:off x="5478017" y="4146986"/>
              <a:ext cx="2913921" cy="1383075"/>
              <a:chOff x="5410200" y="1600200"/>
              <a:chExt cx="2913921" cy="1383075"/>
            </a:xfrm>
          </p:grpSpPr>
          <p:grpSp>
            <p:nvGrpSpPr>
              <p:cNvPr id="43" name="Group 42">
                <a:extLst>
                  <a:ext uri="{FF2B5EF4-FFF2-40B4-BE49-F238E27FC236}">
                    <a16:creationId xmlns:a16="http://schemas.microsoft.com/office/drawing/2014/main" id="{C30D5B9C-DE03-104D-9889-B60EAD22846C}"/>
                  </a:ext>
                </a:extLst>
              </p:cNvPr>
              <p:cNvGrpSpPr/>
              <p:nvPr/>
            </p:nvGrpSpPr>
            <p:grpSpPr>
              <a:xfrm>
                <a:off x="5410200" y="1600200"/>
                <a:ext cx="2913921" cy="1383074"/>
                <a:chOff x="7130085" y="1817325"/>
                <a:chExt cx="2913921" cy="1383074"/>
              </a:xfrm>
            </p:grpSpPr>
            <p:sp>
              <p:nvSpPr>
                <p:cNvPr id="49" name="Rectangle 48">
                  <a:extLst>
                    <a:ext uri="{FF2B5EF4-FFF2-40B4-BE49-F238E27FC236}">
                      <a16:creationId xmlns:a16="http://schemas.microsoft.com/office/drawing/2014/main" id="{09021D63-C1F1-284F-BD97-BFC0BD2E3AB4}"/>
                    </a:ext>
                  </a:extLst>
                </p:cNvPr>
                <p:cNvSpPr/>
                <p:nvPr/>
              </p:nvSpPr>
              <p:spPr bwMode="auto">
                <a:xfrm>
                  <a:off x="7130085" y="235072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55" name="Rectangle 54">
                  <a:extLst>
                    <a:ext uri="{FF2B5EF4-FFF2-40B4-BE49-F238E27FC236}">
                      <a16:creationId xmlns:a16="http://schemas.microsoft.com/office/drawing/2014/main" id="{B7F995E7-F6CB-D249-B55B-0441F417C3B0}"/>
                    </a:ext>
                  </a:extLst>
                </p:cNvPr>
                <p:cNvSpPr/>
                <p:nvPr/>
              </p:nvSpPr>
              <p:spPr bwMode="auto">
                <a:xfrm>
                  <a:off x="7130085" y="1817325"/>
                  <a:ext cx="9144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0x000 ..</a:t>
                  </a:r>
                </a:p>
              </p:txBody>
            </p:sp>
            <p:sp>
              <p:nvSpPr>
                <p:cNvPr id="56" name="Rectangle 55">
                  <a:extLst>
                    <a:ext uri="{FF2B5EF4-FFF2-40B4-BE49-F238E27FC236}">
                      <a16:creationId xmlns:a16="http://schemas.microsoft.com/office/drawing/2014/main" id="{E21B7711-77E7-CC4A-A59D-99B366884E11}"/>
                    </a:ext>
                  </a:extLst>
                </p:cNvPr>
                <p:cNvSpPr/>
                <p:nvPr/>
              </p:nvSpPr>
              <p:spPr bwMode="auto">
                <a:xfrm>
                  <a:off x="8189087" y="2362200"/>
                  <a:ext cx="8382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cxnSp>
              <p:nvCxnSpPr>
                <p:cNvPr id="57" name="Straight Connector 56">
                  <a:extLst>
                    <a:ext uri="{FF2B5EF4-FFF2-40B4-BE49-F238E27FC236}">
                      <a16:creationId xmlns:a16="http://schemas.microsoft.com/office/drawing/2014/main" id="{0BBE5852-8366-E244-93E4-E4B20DA8B809}"/>
                    </a:ext>
                  </a:extLst>
                </p:cNvPr>
                <p:cNvCxnSpPr>
                  <a:cxnSpLocks/>
                </p:cNvCxnSpPr>
                <p:nvPr/>
              </p:nvCxnSpPr>
              <p:spPr bwMode="auto">
                <a:xfrm>
                  <a:off x="7130085" y="3188925"/>
                  <a:ext cx="2913921" cy="0"/>
                </a:xfrm>
                <a:prstGeom prst="line">
                  <a:avLst/>
                </a:prstGeom>
                <a:noFill/>
                <a:ln w="28575" cap="flat" cmpd="sng" algn="ctr">
                  <a:solidFill>
                    <a:schemeClr val="tx2"/>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74BFF14F-C4C4-E14E-BB44-CC1AC928A231}"/>
                    </a:ext>
                  </a:extLst>
                </p:cNvPr>
                <p:cNvCxnSpPr>
                  <a:stCxn id="49" idx="2"/>
                </p:cNvCxnSpPr>
                <p:nvPr/>
              </p:nvCxnSpPr>
              <p:spPr bwMode="auto">
                <a:xfrm>
                  <a:off x="7511085" y="2807925"/>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3C4A832C-8C40-B747-8F54-1A32E995D874}"/>
                    </a:ext>
                  </a:extLst>
                </p:cNvPr>
                <p:cNvCxnSpPr>
                  <a:cxnSpLocks/>
                  <a:stCxn id="56" idx="2"/>
                </p:cNvCxnSpPr>
                <p:nvPr/>
              </p:nvCxnSpPr>
              <p:spPr bwMode="auto">
                <a:xfrm>
                  <a:off x="8608187" y="2819400"/>
                  <a:ext cx="0" cy="380999"/>
                </a:xfrm>
                <a:prstGeom prst="line">
                  <a:avLst/>
                </a:prstGeom>
                <a:noFill/>
                <a:ln w="28575" cap="flat" cmpd="sng" algn="ctr">
                  <a:solidFill>
                    <a:schemeClr val="tx2"/>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3476484E-8211-5B44-8DA9-3AC6C7EC7F48}"/>
                    </a:ext>
                  </a:extLst>
                </p:cNvPr>
                <p:cNvCxnSpPr>
                  <a:cxnSpLocks/>
                  <a:endCxn id="49" idx="0"/>
                </p:cNvCxnSpPr>
                <p:nvPr/>
              </p:nvCxnSpPr>
              <p:spPr bwMode="auto">
                <a:xfrm>
                  <a:off x="7511085" y="2198325"/>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44" name="Rectangle 43">
                <a:extLst>
                  <a:ext uri="{FF2B5EF4-FFF2-40B4-BE49-F238E27FC236}">
                    <a16:creationId xmlns:a16="http://schemas.microsoft.com/office/drawing/2014/main" id="{46C41608-5F87-8A4A-A733-780F0867BE36}"/>
                  </a:ext>
                </a:extLst>
              </p:cNvPr>
              <p:cNvSpPr/>
              <p:nvPr/>
            </p:nvSpPr>
            <p:spPr bwMode="auto">
              <a:xfrm>
                <a:off x="7562121" y="214507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cxnSp>
            <p:nvCxnSpPr>
              <p:cNvPr id="45" name="Straight Connector 44">
                <a:extLst>
                  <a:ext uri="{FF2B5EF4-FFF2-40B4-BE49-F238E27FC236}">
                    <a16:creationId xmlns:a16="http://schemas.microsoft.com/office/drawing/2014/main" id="{90C78787-BB53-3945-A05A-D22A6086570E}"/>
                  </a:ext>
                </a:extLst>
              </p:cNvPr>
              <p:cNvCxnSpPr>
                <a:stCxn id="44" idx="2"/>
              </p:cNvCxnSpPr>
              <p:nvPr/>
            </p:nvCxnSpPr>
            <p:spPr bwMode="auto">
              <a:xfrm>
                <a:off x="7943121" y="2602275"/>
                <a:ext cx="0" cy="381000"/>
              </a:xfrm>
              <a:prstGeom prst="line">
                <a:avLst/>
              </a:prstGeom>
              <a:noFill/>
              <a:ln w="28575" cap="flat" cmpd="sng" algn="ctr">
                <a:solidFill>
                  <a:schemeClr val="tx2"/>
                </a:solidFill>
                <a:prstDash val="solid"/>
                <a:round/>
                <a:headEnd type="none" w="med" len="med"/>
                <a:tailEnd type="none" w="med" len="med"/>
              </a:ln>
              <a:effectLst/>
            </p:spPr>
          </p:cxnSp>
          <p:sp>
            <p:nvSpPr>
              <p:cNvPr id="46" name="Rectangle 45">
                <a:extLst>
                  <a:ext uri="{FF2B5EF4-FFF2-40B4-BE49-F238E27FC236}">
                    <a16:creationId xmlns:a16="http://schemas.microsoft.com/office/drawing/2014/main" id="{0B76356E-0D97-E14A-80AF-C483358E9182}"/>
                  </a:ext>
                </a:extLst>
              </p:cNvPr>
              <p:cNvSpPr/>
              <p:nvPr/>
            </p:nvSpPr>
            <p:spPr bwMode="auto">
              <a:xfrm>
                <a:off x="7421702" y="1600200"/>
                <a:ext cx="902419"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            .. 0xFFF</a:t>
                </a:r>
              </a:p>
            </p:txBody>
          </p:sp>
          <p:sp>
            <p:nvSpPr>
              <p:cNvPr id="48" name="Rectangle 47">
                <a:extLst>
                  <a:ext uri="{FF2B5EF4-FFF2-40B4-BE49-F238E27FC236}">
                    <a16:creationId xmlns:a16="http://schemas.microsoft.com/office/drawing/2014/main" id="{E41D0BA5-B220-B340-AC93-216E72D8C845}"/>
                  </a:ext>
                </a:extLst>
              </p:cNvPr>
              <p:cNvSpPr/>
              <p:nvPr/>
            </p:nvSpPr>
            <p:spPr bwMode="auto">
              <a:xfrm>
                <a:off x="6324600" y="1600200"/>
                <a:ext cx="1097102"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p:txBody>
          </p:sp>
        </p:grpSp>
        <p:cxnSp>
          <p:nvCxnSpPr>
            <p:cNvPr id="64" name="Straight Connector 63">
              <a:extLst>
                <a:ext uri="{FF2B5EF4-FFF2-40B4-BE49-F238E27FC236}">
                  <a16:creationId xmlns:a16="http://schemas.microsoft.com/office/drawing/2014/main" id="{80DEAE34-6917-714B-87E3-07EA47E8FD7A}"/>
                </a:ext>
              </a:extLst>
            </p:cNvPr>
            <p:cNvCxnSpPr>
              <a:cxnSpLocks/>
            </p:cNvCxnSpPr>
            <p:nvPr/>
          </p:nvCxnSpPr>
          <p:spPr bwMode="auto">
            <a:xfrm>
              <a:off x="8012978" y="4527986"/>
              <a:ext cx="0" cy="152400"/>
            </a:xfrm>
            <a:prstGeom prst="line">
              <a:avLst/>
            </a:prstGeom>
            <a:noFill/>
            <a:ln w="28575" cap="flat" cmpd="sng" algn="ctr">
              <a:solidFill>
                <a:schemeClr val="tx2"/>
              </a:solidFill>
              <a:prstDash val="solid"/>
              <a:round/>
              <a:headEnd type="none" w="med" len="med"/>
              <a:tailEnd type="none" w="med" len="med"/>
            </a:ln>
            <a:effectLst/>
          </p:spPr>
        </p:cxnSp>
      </p:grpSp>
      <p:cxnSp>
        <p:nvCxnSpPr>
          <p:cNvPr id="28" name="Straight Connector 27">
            <a:extLst>
              <a:ext uri="{FF2B5EF4-FFF2-40B4-BE49-F238E27FC236}">
                <a16:creationId xmlns:a16="http://schemas.microsoft.com/office/drawing/2014/main" id="{793C68C5-E17C-884E-8ED2-3833F46996BB}"/>
              </a:ext>
            </a:extLst>
          </p:cNvPr>
          <p:cNvCxnSpPr>
            <a:cxnSpLocks/>
          </p:cNvCxnSpPr>
          <p:nvPr/>
        </p:nvCxnSpPr>
        <p:spPr bwMode="auto">
          <a:xfrm>
            <a:off x="7361237" y="2920861"/>
            <a:ext cx="0" cy="152400"/>
          </a:xfrm>
          <a:prstGeom prst="line">
            <a:avLst/>
          </a:prstGeom>
          <a:noFill/>
          <a:ln w="28575" cap="flat" cmpd="sng" algn="ctr">
            <a:solidFill>
              <a:schemeClr val="tx2"/>
            </a:solidFill>
            <a:prstDash val="solid"/>
            <a:round/>
            <a:headEnd type="none" w="med" len="med"/>
            <a:tailEnd type="none" w="med" len="med"/>
          </a:ln>
          <a:effectLst/>
        </p:spPr>
      </p:cxnSp>
    </p:spTree>
    <p:extLst>
      <p:ext uri="{BB962C8B-B14F-4D97-AF65-F5344CB8AC3E}">
        <p14:creationId xmlns:p14="http://schemas.microsoft.com/office/powerpoint/2010/main" val="28814994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320"/>
            <a:ext cx="7640895" cy="792162"/>
          </a:xfrm>
        </p:spPr>
        <p:txBody>
          <a:bodyPr/>
          <a:lstStyle/>
          <a:p>
            <a:r>
              <a:rPr lang="en-US" dirty="0"/>
              <a:t>Remote Direct Memory Access with UVA</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37" name="Content Placeholder 2"/>
          <p:cNvSpPr>
            <a:spLocks noGrp="1"/>
          </p:cNvSpPr>
          <p:nvPr>
            <p:ph sz="half" idx="1"/>
          </p:nvPr>
        </p:nvSpPr>
        <p:spPr>
          <a:xfrm>
            <a:off x="274320" y="1143000"/>
            <a:ext cx="3767430" cy="5337874"/>
          </a:xfrm>
        </p:spPr>
        <p:txBody>
          <a:bodyPr/>
          <a:lstStyle/>
          <a:p>
            <a:pPr>
              <a:lnSpc>
                <a:spcPct val="110000"/>
              </a:lnSpc>
            </a:pPr>
            <a:r>
              <a:rPr lang="en-US" dirty="0"/>
              <a:t>Only GPU-enabled MPI implementations can take advantage of UVA</a:t>
            </a:r>
          </a:p>
          <a:p>
            <a:pPr>
              <a:lnSpc>
                <a:spcPct val="110000"/>
              </a:lnSpc>
            </a:pPr>
            <a:r>
              <a:rPr lang="en-US" dirty="0"/>
              <a:t>User can pass device pointer to MPI</a:t>
            </a:r>
          </a:p>
          <a:p>
            <a:pPr>
              <a:lnSpc>
                <a:spcPct val="110000"/>
              </a:lnSpc>
            </a:pPr>
            <a:r>
              <a:rPr lang="en-US" dirty="0"/>
              <a:t>MPI implementation can query for the owner (host or device) of the data </a:t>
            </a:r>
          </a:p>
          <a:p>
            <a:pPr>
              <a:lnSpc>
                <a:spcPct val="110000"/>
              </a:lnSpc>
            </a:pPr>
            <a:r>
              <a:rPr lang="en-US" dirty="0"/>
              <a:t>If the data is on the device, </a:t>
            </a:r>
            <a:r>
              <a:rPr lang="en-US" b="1" dirty="0"/>
              <a:t>the MPI implementation can optimize</a:t>
            </a:r>
            <a:r>
              <a:rPr lang="en-US" dirty="0"/>
              <a:t> data transfers</a:t>
            </a:r>
          </a:p>
          <a:p>
            <a:pPr>
              <a:lnSpc>
                <a:spcPct val="110000"/>
              </a:lnSpc>
            </a:pPr>
            <a:endParaRPr lang="en-US" sz="2000" dirty="0"/>
          </a:p>
        </p:txBody>
      </p:sp>
      <p:sp>
        <p:nvSpPr>
          <p:cNvPr id="47"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pSp>
        <p:nvGrpSpPr>
          <p:cNvPr id="3" name="Group 2">
            <a:extLst>
              <a:ext uri="{FF2B5EF4-FFF2-40B4-BE49-F238E27FC236}">
                <a16:creationId xmlns:a16="http://schemas.microsoft.com/office/drawing/2014/main" id="{8FB80369-A3A6-2A4F-B4E8-8D6B240DCA47}"/>
              </a:ext>
            </a:extLst>
          </p:cNvPr>
          <p:cNvGrpSpPr/>
          <p:nvPr/>
        </p:nvGrpSpPr>
        <p:grpSpPr>
          <a:xfrm>
            <a:off x="4473645" y="735012"/>
            <a:ext cx="4458349" cy="2257606"/>
            <a:chOff x="4708653" y="1134186"/>
            <a:chExt cx="4458349" cy="2257606"/>
          </a:xfrm>
        </p:grpSpPr>
        <p:sp>
          <p:nvSpPr>
            <p:cNvPr id="79" name="TextBox 78">
              <a:extLst>
                <a:ext uri="{FF2B5EF4-FFF2-40B4-BE49-F238E27FC236}">
                  <a16:creationId xmlns:a16="http://schemas.microsoft.com/office/drawing/2014/main" id="{6B4D8908-C0E1-E147-8715-A1ACCDC50068}"/>
                </a:ext>
              </a:extLst>
            </p:cNvPr>
            <p:cNvSpPr txBox="1"/>
            <p:nvPr/>
          </p:nvSpPr>
          <p:spPr>
            <a:xfrm>
              <a:off x="5366357" y="2781581"/>
              <a:ext cx="1025681" cy="400110"/>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Network pinned memory</a:t>
              </a:r>
            </a:p>
          </p:txBody>
        </p:sp>
        <p:sp>
          <p:nvSpPr>
            <p:cNvPr id="80" name="Rectangle 79">
              <a:extLst>
                <a:ext uri="{FF2B5EF4-FFF2-40B4-BE49-F238E27FC236}">
                  <a16:creationId xmlns:a16="http://schemas.microsoft.com/office/drawing/2014/main" id="{1F247C8F-68EB-194C-832F-513B79105117}"/>
                </a:ext>
              </a:extLst>
            </p:cNvPr>
            <p:cNvSpPr/>
            <p:nvPr/>
          </p:nvSpPr>
          <p:spPr bwMode="auto">
            <a:xfrm>
              <a:off x="7184737" y="2342127"/>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81" name="Rectangle 80">
              <a:extLst>
                <a:ext uri="{FF2B5EF4-FFF2-40B4-BE49-F238E27FC236}">
                  <a16:creationId xmlns:a16="http://schemas.microsoft.com/office/drawing/2014/main" id="{E91ABD0C-8D52-3A45-990B-F12C64E8564F}"/>
                </a:ext>
              </a:extLst>
            </p:cNvPr>
            <p:cNvSpPr/>
            <p:nvPr/>
          </p:nvSpPr>
          <p:spPr bwMode="auto">
            <a:xfrm>
              <a:off x="7184737" y="1718372"/>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82" name="Rectangle 81">
              <a:extLst>
                <a:ext uri="{FF2B5EF4-FFF2-40B4-BE49-F238E27FC236}">
                  <a16:creationId xmlns:a16="http://schemas.microsoft.com/office/drawing/2014/main" id="{193C7C80-FF08-AD46-8736-C475B97B85E3}"/>
                </a:ext>
              </a:extLst>
            </p:cNvPr>
            <p:cNvSpPr/>
            <p:nvPr/>
          </p:nvSpPr>
          <p:spPr bwMode="auto">
            <a:xfrm>
              <a:off x="4758286" y="1795858"/>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83" name="Rectangle 82">
              <a:extLst>
                <a:ext uri="{FF2B5EF4-FFF2-40B4-BE49-F238E27FC236}">
                  <a16:creationId xmlns:a16="http://schemas.microsoft.com/office/drawing/2014/main" id="{C1C8D80F-E796-8C44-8C56-D30711E980B1}"/>
                </a:ext>
              </a:extLst>
            </p:cNvPr>
            <p:cNvSpPr/>
            <p:nvPr/>
          </p:nvSpPr>
          <p:spPr bwMode="auto">
            <a:xfrm>
              <a:off x="6109064" y="1718372"/>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84" name="Rectangle 83">
              <a:extLst>
                <a:ext uri="{FF2B5EF4-FFF2-40B4-BE49-F238E27FC236}">
                  <a16:creationId xmlns:a16="http://schemas.microsoft.com/office/drawing/2014/main" id="{5C20726E-7890-9B46-90FC-2B34F860575F}"/>
                </a:ext>
              </a:extLst>
            </p:cNvPr>
            <p:cNvSpPr/>
            <p:nvPr/>
          </p:nvSpPr>
          <p:spPr bwMode="auto">
            <a:xfrm>
              <a:off x="6291288" y="2198598"/>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 name="Curved Right Arrow 84">
              <a:extLst>
                <a:ext uri="{FF2B5EF4-FFF2-40B4-BE49-F238E27FC236}">
                  <a16:creationId xmlns:a16="http://schemas.microsoft.com/office/drawing/2014/main" id="{CFFF41FF-FEFC-9E4E-982F-AED17499A5BF}"/>
                </a:ext>
              </a:extLst>
            </p:cNvPr>
            <p:cNvSpPr/>
            <p:nvPr/>
          </p:nvSpPr>
          <p:spPr bwMode="auto">
            <a:xfrm>
              <a:off x="5530329" y="1866079"/>
              <a:ext cx="729023" cy="458322"/>
            </a:xfrm>
            <a:prstGeom prst="curvedRightArrow">
              <a:avLst>
                <a:gd name="adj1" fmla="val 16750"/>
                <a:gd name="adj2" fmla="val 41775"/>
                <a:gd name="adj3" fmla="val 2500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86" name="Straight Connector 85">
              <a:extLst>
                <a:ext uri="{FF2B5EF4-FFF2-40B4-BE49-F238E27FC236}">
                  <a16:creationId xmlns:a16="http://schemas.microsoft.com/office/drawing/2014/main" id="{09055A03-A0C9-6846-A7F3-7DB985A2C4E4}"/>
                </a:ext>
              </a:extLst>
            </p:cNvPr>
            <p:cNvCxnSpPr>
              <a:cxnSpLocks/>
              <a:stCxn id="82" idx="2"/>
            </p:cNvCxnSpPr>
            <p:nvPr/>
          </p:nvCxnSpPr>
          <p:spPr bwMode="auto">
            <a:xfrm>
              <a:off x="5139286" y="2253058"/>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6883C561-EADF-FC42-B87D-D4C65FF3E0FD}"/>
                </a:ext>
              </a:extLst>
            </p:cNvPr>
            <p:cNvCxnSpPr>
              <a:cxnSpLocks/>
              <a:stCxn id="80" idx="2"/>
            </p:cNvCxnSpPr>
            <p:nvPr/>
          </p:nvCxnSpPr>
          <p:spPr bwMode="auto">
            <a:xfrm>
              <a:off x="7641416" y="2799327"/>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8" name="TextBox 87">
              <a:extLst>
                <a:ext uri="{FF2B5EF4-FFF2-40B4-BE49-F238E27FC236}">
                  <a16:creationId xmlns:a16="http://schemas.microsoft.com/office/drawing/2014/main" id="{B360EA7C-452D-1449-AC5F-119FFB4160F7}"/>
                </a:ext>
              </a:extLst>
            </p:cNvPr>
            <p:cNvSpPr txBox="1"/>
            <p:nvPr/>
          </p:nvSpPr>
          <p:spPr>
            <a:xfrm>
              <a:off x="5037391" y="1394203"/>
              <a:ext cx="10317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CPU copy to pinned memory </a:t>
              </a:r>
            </a:p>
          </p:txBody>
        </p:sp>
        <p:sp>
          <p:nvSpPr>
            <p:cNvPr id="89" name="Right Arrow 88">
              <a:extLst>
                <a:ext uri="{FF2B5EF4-FFF2-40B4-BE49-F238E27FC236}">
                  <a16:creationId xmlns:a16="http://schemas.microsoft.com/office/drawing/2014/main" id="{99D3FB5D-769F-844B-B231-97A1A4E2F02C}"/>
                </a:ext>
              </a:extLst>
            </p:cNvPr>
            <p:cNvSpPr/>
            <p:nvPr/>
          </p:nvSpPr>
          <p:spPr bwMode="auto">
            <a:xfrm flipH="1">
              <a:off x="6775814" y="1743501"/>
              <a:ext cx="597240"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55687961-7681-BA4D-B3F5-1DC31D0356BD}"/>
                </a:ext>
              </a:extLst>
            </p:cNvPr>
            <p:cNvSpPr txBox="1"/>
            <p:nvPr/>
          </p:nvSpPr>
          <p:spPr>
            <a:xfrm>
              <a:off x="7010400" y="1320064"/>
              <a:ext cx="11944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Direct Memory Access (DMA)</a:t>
              </a:r>
            </a:p>
          </p:txBody>
        </p:sp>
        <p:cxnSp>
          <p:nvCxnSpPr>
            <p:cNvPr id="91" name="Straight Connector 90">
              <a:extLst>
                <a:ext uri="{FF2B5EF4-FFF2-40B4-BE49-F238E27FC236}">
                  <a16:creationId xmlns:a16="http://schemas.microsoft.com/office/drawing/2014/main" id="{9C942700-9EDA-B147-A31F-DD32B183BFB3}"/>
                </a:ext>
              </a:extLst>
            </p:cNvPr>
            <p:cNvCxnSpPr>
              <a:cxnSpLocks/>
            </p:cNvCxnSpPr>
            <p:nvPr/>
          </p:nvCxnSpPr>
          <p:spPr bwMode="auto">
            <a:xfrm>
              <a:off x="6492673" y="2787031"/>
              <a:ext cx="0" cy="377283"/>
            </a:xfrm>
            <a:prstGeom prst="line">
              <a:avLst/>
            </a:prstGeom>
            <a:noFill/>
            <a:ln w="28575" cap="flat" cmpd="sng" algn="ctr">
              <a:solidFill>
                <a:schemeClr val="tx2"/>
              </a:solidFill>
              <a:prstDash val="solid"/>
              <a:round/>
              <a:headEnd type="none" w="med" len="med"/>
              <a:tailEnd type="none" w="med" len="med"/>
            </a:ln>
            <a:effectLst/>
          </p:spPr>
        </p:cxnSp>
        <p:sp>
          <p:nvSpPr>
            <p:cNvPr id="92" name="Rectangle 91">
              <a:extLst>
                <a:ext uri="{FF2B5EF4-FFF2-40B4-BE49-F238E27FC236}">
                  <a16:creationId xmlns:a16="http://schemas.microsoft.com/office/drawing/2014/main" id="{39468ECD-CF65-8B48-BEF4-EF6317877A62}"/>
                </a:ext>
              </a:extLst>
            </p:cNvPr>
            <p:cNvSpPr/>
            <p:nvPr/>
          </p:nvSpPr>
          <p:spPr bwMode="auto">
            <a:xfrm>
              <a:off x="7443545" y="1789123"/>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d_data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93" name="Rectangle 92">
              <a:extLst>
                <a:ext uri="{FF2B5EF4-FFF2-40B4-BE49-F238E27FC236}">
                  <a16:creationId xmlns:a16="http://schemas.microsoft.com/office/drawing/2014/main" id="{F6073093-F9FB-0D4B-8A58-34B9A6847B16}"/>
                </a:ext>
              </a:extLst>
            </p:cNvPr>
            <p:cNvSpPr/>
            <p:nvPr/>
          </p:nvSpPr>
          <p:spPr bwMode="auto">
            <a:xfrm>
              <a:off x="8204829" y="236817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94" name="Straight Arrow Connector 93">
              <a:extLst>
                <a:ext uri="{FF2B5EF4-FFF2-40B4-BE49-F238E27FC236}">
                  <a16:creationId xmlns:a16="http://schemas.microsoft.com/office/drawing/2014/main" id="{A39DF192-35A1-C44C-B0C3-CB506EAE198D}"/>
                </a:ext>
              </a:extLst>
            </p:cNvPr>
            <p:cNvCxnSpPr>
              <a:cxnSpLocks/>
              <a:stCxn id="84" idx="1"/>
              <a:endCxn id="79" idx="0"/>
            </p:cNvCxnSpPr>
            <p:nvPr/>
          </p:nvCxnSpPr>
          <p:spPr bwMode="auto">
            <a:xfrm flipH="1">
              <a:off x="5879198" y="2270363"/>
              <a:ext cx="412090" cy="511218"/>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7E04B97-3322-4049-876F-B976AA17F6B8}"/>
                </a:ext>
              </a:extLst>
            </p:cNvPr>
            <p:cNvCxnSpPr>
              <a:cxnSpLocks/>
            </p:cNvCxnSpPr>
            <p:nvPr/>
          </p:nvCxnSpPr>
          <p:spPr bwMode="auto">
            <a:xfrm flipH="1">
              <a:off x="8671845" y="2772068"/>
              <a:ext cx="551" cy="404542"/>
            </a:xfrm>
            <a:prstGeom prst="line">
              <a:avLst/>
            </a:prstGeom>
            <a:noFill/>
            <a:ln w="28575" cap="flat" cmpd="sng" algn="ctr">
              <a:solidFill>
                <a:schemeClr val="tx2"/>
              </a:solidFill>
              <a:prstDash val="solid"/>
              <a:round/>
              <a:headEnd type="none" w="med" len="med"/>
              <a:tailEnd type="none" w="med" len="med"/>
            </a:ln>
            <a:effectLst/>
          </p:spPr>
        </p:cxnSp>
        <p:sp>
          <p:nvSpPr>
            <p:cNvPr id="96" name="Curved Right Arrow 95">
              <a:extLst>
                <a:ext uri="{FF2B5EF4-FFF2-40B4-BE49-F238E27FC236}">
                  <a16:creationId xmlns:a16="http://schemas.microsoft.com/office/drawing/2014/main" id="{3719BE43-3395-804D-B0CC-171F3363B631}"/>
                </a:ext>
              </a:extLst>
            </p:cNvPr>
            <p:cNvSpPr/>
            <p:nvPr/>
          </p:nvSpPr>
          <p:spPr bwMode="auto">
            <a:xfrm rot="16858730">
              <a:off x="7328335" y="1669263"/>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DD521595-B0AD-2945-A377-E360C2621FA7}"/>
                </a:ext>
              </a:extLst>
            </p:cNvPr>
            <p:cNvSpPr txBox="1"/>
            <p:nvPr/>
          </p:nvSpPr>
          <p:spPr>
            <a:xfrm>
              <a:off x="5807643" y="1363021"/>
              <a:ext cx="139599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F497D"/>
                  </a:solidFill>
                  <a:effectLst/>
                  <a:uLnTx/>
                  <a:uFillTx/>
                  <a:latin typeface="Calibri"/>
                  <a:ea typeface="+mn-ea"/>
                  <a:cs typeface="+mn-cs"/>
                </a:rPr>
                <a:t> GPU pinned  memory</a:t>
              </a:r>
            </a:p>
          </p:txBody>
        </p:sp>
        <p:sp>
          <p:nvSpPr>
            <p:cNvPr id="99" name="Rectangle 98">
              <a:extLst>
                <a:ext uri="{FF2B5EF4-FFF2-40B4-BE49-F238E27FC236}">
                  <a16:creationId xmlns:a16="http://schemas.microsoft.com/office/drawing/2014/main" id="{490476A7-5803-CF49-92ED-263908669B59}"/>
                </a:ext>
              </a:extLst>
            </p:cNvPr>
            <p:cNvSpPr/>
            <p:nvPr/>
          </p:nvSpPr>
          <p:spPr bwMode="auto">
            <a:xfrm>
              <a:off x="6287670" y="1808697"/>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h_data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100" name="TextBox 99">
              <a:extLst>
                <a:ext uri="{FF2B5EF4-FFF2-40B4-BE49-F238E27FC236}">
                  <a16:creationId xmlns:a16="http://schemas.microsoft.com/office/drawing/2014/main" id="{7ED34FE5-5AD0-0141-9B59-E94E23F29EF9}"/>
                </a:ext>
              </a:extLst>
            </p:cNvPr>
            <p:cNvSpPr txBox="1"/>
            <p:nvPr/>
          </p:nvSpPr>
          <p:spPr>
            <a:xfrm>
              <a:off x="7717525" y="3114793"/>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01" name="Straight Connector 100">
              <a:extLst>
                <a:ext uri="{FF2B5EF4-FFF2-40B4-BE49-F238E27FC236}">
                  <a16:creationId xmlns:a16="http://schemas.microsoft.com/office/drawing/2014/main" id="{8B54D94B-69FF-5F4C-9D10-6BB6F66330D9}"/>
                </a:ext>
              </a:extLst>
            </p:cNvPr>
            <p:cNvCxnSpPr>
              <a:cxnSpLocks/>
            </p:cNvCxnSpPr>
            <p:nvPr/>
          </p:nvCxnSpPr>
          <p:spPr bwMode="auto">
            <a:xfrm>
              <a:off x="4708653" y="3164314"/>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39" name="Right Arrow 38">
              <a:extLst>
                <a:ext uri="{FF2B5EF4-FFF2-40B4-BE49-F238E27FC236}">
                  <a16:creationId xmlns:a16="http://schemas.microsoft.com/office/drawing/2014/main" id="{568944C4-1749-0F41-ABAD-EF0356CC9935}"/>
                </a:ext>
              </a:extLst>
            </p:cNvPr>
            <p:cNvSpPr/>
            <p:nvPr/>
          </p:nvSpPr>
          <p:spPr bwMode="auto">
            <a:xfrm>
              <a:off x="8866182" y="1165086"/>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C062199B-AF4B-2C40-84CB-EBE70A281BB5}"/>
                </a:ext>
              </a:extLst>
            </p:cNvPr>
            <p:cNvSpPr txBox="1"/>
            <p:nvPr/>
          </p:nvSpPr>
          <p:spPr>
            <a:xfrm>
              <a:off x="7674002" y="1134186"/>
              <a:ext cx="128335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solidFill>
                  <a:effectLst/>
                  <a:uLnTx/>
                  <a:uFillTx/>
                  <a:latin typeface="Calibri"/>
                  <a:ea typeface="+mn-ea"/>
                  <a:cs typeface="+mn-cs"/>
                </a:rPr>
                <a:t>MPI moving data</a:t>
              </a:r>
            </a:p>
          </p:txBody>
        </p:sp>
      </p:grpSp>
      <p:grpSp>
        <p:nvGrpSpPr>
          <p:cNvPr id="72" name="Group 71">
            <a:extLst>
              <a:ext uri="{FF2B5EF4-FFF2-40B4-BE49-F238E27FC236}">
                <a16:creationId xmlns:a16="http://schemas.microsoft.com/office/drawing/2014/main" id="{B31D93EA-B7F0-E14F-A7CF-0896461CC583}"/>
              </a:ext>
            </a:extLst>
          </p:cNvPr>
          <p:cNvGrpSpPr/>
          <p:nvPr/>
        </p:nvGrpSpPr>
        <p:grpSpPr>
          <a:xfrm>
            <a:off x="4299781" y="3027286"/>
            <a:ext cx="4631662" cy="1867201"/>
            <a:chOff x="4519594" y="963390"/>
            <a:chExt cx="4631662" cy="1867201"/>
          </a:xfrm>
        </p:grpSpPr>
        <p:sp>
          <p:nvSpPr>
            <p:cNvPr id="73" name="Rectangle 72">
              <a:extLst>
                <a:ext uri="{FF2B5EF4-FFF2-40B4-BE49-F238E27FC236}">
                  <a16:creationId xmlns:a16="http://schemas.microsoft.com/office/drawing/2014/main" id="{775B68F2-35E4-D94F-B7C7-FBAEE121E444}"/>
                </a:ext>
              </a:extLst>
            </p:cNvPr>
            <p:cNvSpPr/>
            <p:nvPr/>
          </p:nvSpPr>
          <p:spPr bwMode="auto">
            <a:xfrm>
              <a:off x="7168991" y="1780926"/>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74" name="Rectangle 73">
              <a:extLst>
                <a:ext uri="{FF2B5EF4-FFF2-40B4-BE49-F238E27FC236}">
                  <a16:creationId xmlns:a16="http://schemas.microsoft.com/office/drawing/2014/main" id="{F427C252-CD28-494E-9890-FA9C528C7CA9}"/>
                </a:ext>
              </a:extLst>
            </p:cNvPr>
            <p:cNvSpPr/>
            <p:nvPr/>
          </p:nvSpPr>
          <p:spPr bwMode="auto">
            <a:xfrm>
              <a:off x="7168991" y="1157171"/>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75" name="Rectangle 74">
              <a:extLst>
                <a:ext uri="{FF2B5EF4-FFF2-40B4-BE49-F238E27FC236}">
                  <a16:creationId xmlns:a16="http://schemas.microsoft.com/office/drawing/2014/main" id="{1E15B8A9-86CA-284F-9259-3665D1FF0A7D}"/>
                </a:ext>
              </a:extLst>
            </p:cNvPr>
            <p:cNvSpPr/>
            <p:nvPr/>
          </p:nvSpPr>
          <p:spPr bwMode="auto">
            <a:xfrm>
              <a:off x="4742540" y="1234657"/>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76" name="Rectangle 75">
              <a:extLst>
                <a:ext uri="{FF2B5EF4-FFF2-40B4-BE49-F238E27FC236}">
                  <a16:creationId xmlns:a16="http://schemas.microsoft.com/office/drawing/2014/main" id="{738C4D2A-933F-FF4D-9A02-3FB0F073A9DF}"/>
                </a:ext>
              </a:extLst>
            </p:cNvPr>
            <p:cNvSpPr/>
            <p:nvPr/>
          </p:nvSpPr>
          <p:spPr bwMode="auto">
            <a:xfrm>
              <a:off x="6093318" y="1157171"/>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77" name="Rectangle 76">
              <a:extLst>
                <a:ext uri="{FF2B5EF4-FFF2-40B4-BE49-F238E27FC236}">
                  <a16:creationId xmlns:a16="http://schemas.microsoft.com/office/drawing/2014/main" id="{CE641FF3-3F23-8A47-A2FC-778E38FC2C61}"/>
                </a:ext>
              </a:extLst>
            </p:cNvPr>
            <p:cNvSpPr/>
            <p:nvPr/>
          </p:nvSpPr>
          <p:spPr bwMode="auto">
            <a:xfrm>
              <a:off x="6246341" y="1637397"/>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78" name="Straight Connector 77">
              <a:extLst>
                <a:ext uri="{FF2B5EF4-FFF2-40B4-BE49-F238E27FC236}">
                  <a16:creationId xmlns:a16="http://schemas.microsoft.com/office/drawing/2014/main" id="{01A6927B-90E4-5949-8DB8-BD27A0A0EC3B}"/>
                </a:ext>
              </a:extLst>
            </p:cNvPr>
            <p:cNvCxnSpPr>
              <a:cxnSpLocks/>
              <a:stCxn id="75" idx="2"/>
            </p:cNvCxnSpPr>
            <p:nvPr/>
          </p:nvCxnSpPr>
          <p:spPr bwMode="auto">
            <a:xfrm>
              <a:off x="5123540" y="1691857"/>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5651FBB3-3597-634B-B8C8-65455B6280AC}"/>
                </a:ext>
              </a:extLst>
            </p:cNvPr>
            <p:cNvCxnSpPr>
              <a:cxnSpLocks/>
              <a:stCxn id="73" idx="2"/>
            </p:cNvCxnSpPr>
            <p:nvPr/>
          </p:nvCxnSpPr>
          <p:spPr bwMode="auto">
            <a:xfrm>
              <a:off x="7625670" y="2238126"/>
              <a:ext cx="551" cy="378569"/>
            </a:xfrm>
            <a:prstGeom prst="line">
              <a:avLst/>
            </a:prstGeom>
            <a:noFill/>
            <a:ln w="28575" cap="flat" cmpd="sng" algn="ctr">
              <a:solidFill>
                <a:schemeClr val="tx2"/>
              </a:solidFill>
              <a:prstDash val="solid"/>
              <a:round/>
              <a:headEnd type="none" w="med" len="med"/>
              <a:tailEnd type="none" w="med" len="med"/>
            </a:ln>
            <a:effectLst/>
          </p:spPr>
        </p:cxnSp>
        <p:sp>
          <p:nvSpPr>
            <p:cNvPr id="103" name="Right Arrow 102">
              <a:extLst>
                <a:ext uri="{FF2B5EF4-FFF2-40B4-BE49-F238E27FC236}">
                  <a16:creationId xmlns:a16="http://schemas.microsoft.com/office/drawing/2014/main" id="{A2421533-C4E9-174B-A29C-36718D0610B9}"/>
                </a:ext>
              </a:extLst>
            </p:cNvPr>
            <p:cNvSpPr/>
            <p:nvPr/>
          </p:nvSpPr>
          <p:spPr bwMode="auto">
            <a:xfrm rot="20453280" flipH="1">
              <a:off x="6710989" y="1361048"/>
              <a:ext cx="691619"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4" name="TextBox 103">
              <a:extLst>
                <a:ext uri="{FF2B5EF4-FFF2-40B4-BE49-F238E27FC236}">
                  <a16:creationId xmlns:a16="http://schemas.microsoft.com/office/drawing/2014/main" id="{2BE14757-1AD0-3545-9E82-73BE799AE3CD}"/>
                </a:ext>
              </a:extLst>
            </p:cNvPr>
            <p:cNvSpPr txBox="1"/>
            <p:nvPr/>
          </p:nvSpPr>
          <p:spPr>
            <a:xfrm>
              <a:off x="6287806" y="963390"/>
              <a:ext cx="11944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Direct Memory Access (DMA)</a:t>
              </a:r>
            </a:p>
          </p:txBody>
        </p:sp>
        <p:cxnSp>
          <p:nvCxnSpPr>
            <p:cNvPr id="105" name="Straight Connector 104">
              <a:extLst>
                <a:ext uri="{FF2B5EF4-FFF2-40B4-BE49-F238E27FC236}">
                  <a16:creationId xmlns:a16="http://schemas.microsoft.com/office/drawing/2014/main" id="{FF9A31E0-7936-364B-ABA7-8508DE724223}"/>
                </a:ext>
              </a:extLst>
            </p:cNvPr>
            <p:cNvCxnSpPr>
              <a:cxnSpLocks/>
            </p:cNvCxnSpPr>
            <p:nvPr/>
          </p:nvCxnSpPr>
          <p:spPr bwMode="auto">
            <a:xfrm>
              <a:off x="6476927" y="2225830"/>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06" name="Rectangle 105">
              <a:extLst>
                <a:ext uri="{FF2B5EF4-FFF2-40B4-BE49-F238E27FC236}">
                  <a16:creationId xmlns:a16="http://schemas.microsoft.com/office/drawing/2014/main" id="{2D0A16FC-159D-754D-A590-0965C61EBEE7}"/>
                </a:ext>
              </a:extLst>
            </p:cNvPr>
            <p:cNvSpPr/>
            <p:nvPr/>
          </p:nvSpPr>
          <p:spPr bwMode="auto">
            <a:xfrm>
              <a:off x="7427799" y="1227922"/>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d_data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107" name="Rectangle 106">
              <a:extLst>
                <a:ext uri="{FF2B5EF4-FFF2-40B4-BE49-F238E27FC236}">
                  <a16:creationId xmlns:a16="http://schemas.microsoft.com/office/drawing/2014/main" id="{3D19CCA0-98E0-1546-8E45-6FFD4176EC90}"/>
                </a:ext>
              </a:extLst>
            </p:cNvPr>
            <p:cNvSpPr/>
            <p:nvPr/>
          </p:nvSpPr>
          <p:spPr bwMode="auto">
            <a:xfrm>
              <a:off x="8189083" y="1805640"/>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08" name="Straight Arrow Connector 107">
              <a:extLst>
                <a:ext uri="{FF2B5EF4-FFF2-40B4-BE49-F238E27FC236}">
                  <a16:creationId xmlns:a16="http://schemas.microsoft.com/office/drawing/2014/main" id="{4374E0AF-E5A0-134C-82C8-780206F43408}"/>
                </a:ext>
              </a:extLst>
            </p:cNvPr>
            <p:cNvCxnSpPr>
              <a:cxnSpLocks/>
              <a:stCxn id="77" idx="1"/>
              <a:endCxn id="114" idx="0"/>
            </p:cNvCxnSpPr>
            <p:nvPr/>
          </p:nvCxnSpPr>
          <p:spPr bwMode="auto">
            <a:xfrm flipH="1">
              <a:off x="5291969" y="1709162"/>
              <a:ext cx="954372"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48433ED1-C9B9-614A-B992-910D0683BAF7}"/>
                </a:ext>
              </a:extLst>
            </p:cNvPr>
            <p:cNvCxnSpPr>
              <a:cxnSpLocks/>
            </p:cNvCxnSpPr>
            <p:nvPr/>
          </p:nvCxnSpPr>
          <p:spPr bwMode="auto">
            <a:xfrm>
              <a:off x="8656650" y="2210867"/>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10" name="Curved Right Arrow 109">
              <a:extLst>
                <a:ext uri="{FF2B5EF4-FFF2-40B4-BE49-F238E27FC236}">
                  <a16:creationId xmlns:a16="http://schemas.microsoft.com/office/drawing/2014/main" id="{C69167CD-BEE9-1D4A-819E-F04E974D6CA0}"/>
                </a:ext>
              </a:extLst>
            </p:cNvPr>
            <p:cNvSpPr/>
            <p:nvPr/>
          </p:nvSpPr>
          <p:spPr bwMode="auto">
            <a:xfrm rot="16858730">
              <a:off x="7312589" y="1108062"/>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2" name="TextBox 111">
              <a:extLst>
                <a:ext uri="{FF2B5EF4-FFF2-40B4-BE49-F238E27FC236}">
                  <a16:creationId xmlns:a16="http://schemas.microsoft.com/office/drawing/2014/main" id="{ED7891D5-5193-594A-A93E-56500B258FC9}"/>
                </a:ext>
              </a:extLst>
            </p:cNvPr>
            <p:cNvSpPr txBox="1"/>
            <p:nvPr/>
          </p:nvSpPr>
          <p:spPr>
            <a:xfrm>
              <a:off x="7701779" y="2553592"/>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13" name="Straight Connector 112">
              <a:extLst>
                <a:ext uri="{FF2B5EF4-FFF2-40B4-BE49-F238E27FC236}">
                  <a16:creationId xmlns:a16="http://schemas.microsoft.com/office/drawing/2014/main" id="{6B334365-F3FB-774D-8836-7851CA6BF4F5}"/>
                </a:ext>
              </a:extLst>
            </p:cNvPr>
            <p:cNvCxnSpPr>
              <a:cxnSpLocks/>
            </p:cNvCxnSpPr>
            <p:nvPr/>
          </p:nvCxnSpPr>
          <p:spPr bwMode="auto">
            <a:xfrm>
              <a:off x="4692907" y="2603113"/>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114" name="TextBox 113">
              <a:extLst>
                <a:ext uri="{FF2B5EF4-FFF2-40B4-BE49-F238E27FC236}">
                  <a16:creationId xmlns:a16="http://schemas.microsoft.com/office/drawing/2014/main" id="{B7B98C3B-4D65-454C-A170-E74B898273A7}"/>
                </a:ext>
              </a:extLst>
            </p:cNvPr>
            <p:cNvSpPr txBox="1"/>
            <p:nvPr/>
          </p:nvSpPr>
          <p:spPr>
            <a:xfrm>
              <a:off x="4519594" y="2145268"/>
              <a:ext cx="1544750"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grpSp>
      <p:grpSp>
        <p:nvGrpSpPr>
          <p:cNvPr id="115" name="Group 114">
            <a:extLst>
              <a:ext uri="{FF2B5EF4-FFF2-40B4-BE49-F238E27FC236}">
                <a16:creationId xmlns:a16="http://schemas.microsoft.com/office/drawing/2014/main" id="{B49B11B6-DB96-6B48-A07B-A594BDAA1844}"/>
              </a:ext>
            </a:extLst>
          </p:cNvPr>
          <p:cNvGrpSpPr/>
          <p:nvPr/>
        </p:nvGrpSpPr>
        <p:grpSpPr>
          <a:xfrm>
            <a:off x="4473645" y="4953367"/>
            <a:ext cx="4458349" cy="1446116"/>
            <a:chOff x="1881596" y="4419600"/>
            <a:chExt cx="4458349" cy="1446116"/>
          </a:xfrm>
        </p:grpSpPr>
        <p:sp>
          <p:nvSpPr>
            <p:cNvPr id="116" name="Rectangle 115">
              <a:extLst>
                <a:ext uri="{FF2B5EF4-FFF2-40B4-BE49-F238E27FC236}">
                  <a16:creationId xmlns:a16="http://schemas.microsoft.com/office/drawing/2014/main" id="{F75A9383-32FA-2546-B8A7-E67469107F88}"/>
                </a:ext>
              </a:extLst>
            </p:cNvPr>
            <p:cNvSpPr/>
            <p:nvPr/>
          </p:nvSpPr>
          <p:spPr bwMode="auto">
            <a:xfrm>
              <a:off x="4350079" y="5151205"/>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117" name="Rectangle 116">
              <a:extLst>
                <a:ext uri="{FF2B5EF4-FFF2-40B4-BE49-F238E27FC236}">
                  <a16:creationId xmlns:a16="http://schemas.microsoft.com/office/drawing/2014/main" id="{7CB783CA-9FC2-1948-8CDC-53BA43F68A01}"/>
                </a:ext>
              </a:extLst>
            </p:cNvPr>
            <p:cNvSpPr/>
            <p:nvPr/>
          </p:nvSpPr>
          <p:spPr bwMode="auto">
            <a:xfrm>
              <a:off x="4350079" y="4603650"/>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118" name="Rectangle 117">
              <a:extLst>
                <a:ext uri="{FF2B5EF4-FFF2-40B4-BE49-F238E27FC236}">
                  <a16:creationId xmlns:a16="http://schemas.microsoft.com/office/drawing/2014/main" id="{3A62C5AC-1B30-744D-8D0A-BC3C1856B438}"/>
                </a:ext>
              </a:extLst>
            </p:cNvPr>
            <p:cNvSpPr/>
            <p:nvPr/>
          </p:nvSpPr>
          <p:spPr bwMode="auto">
            <a:xfrm>
              <a:off x="1923628" y="4617805"/>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19" name="Rectangle 118">
              <a:extLst>
                <a:ext uri="{FF2B5EF4-FFF2-40B4-BE49-F238E27FC236}">
                  <a16:creationId xmlns:a16="http://schemas.microsoft.com/office/drawing/2014/main" id="{C6704549-26E6-D442-9A4D-3AECB1014109}"/>
                </a:ext>
              </a:extLst>
            </p:cNvPr>
            <p:cNvSpPr/>
            <p:nvPr/>
          </p:nvSpPr>
          <p:spPr bwMode="auto">
            <a:xfrm>
              <a:off x="3274406" y="4603650"/>
              <a:ext cx="762000" cy="1004755"/>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cxnSp>
          <p:nvCxnSpPr>
            <p:cNvPr id="120" name="Straight Connector 119">
              <a:extLst>
                <a:ext uri="{FF2B5EF4-FFF2-40B4-BE49-F238E27FC236}">
                  <a16:creationId xmlns:a16="http://schemas.microsoft.com/office/drawing/2014/main" id="{41AC955C-4606-BB4E-8FEF-637CCF0A7A1D}"/>
                </a:ext>
              </a:extLst>
            </p:cNvPr>
            <p:cNvCxnSpPr>
              <a:cxnSpLocks/>
              <a:stCxn id="118" idx="2"/>
            </p:cNvCxnSpPr>
            <p:nvPr/>
          </p:nvCxnSpPr>
          <p:spPr bwMode="auto">
            <a:xfrm>
              <a:off x="2304628" y="5075005"/>
              <a:ext cx="0" cy="790711"/>
            </a:xfrm>
            <a:prstGeom prst="line">
              <a:avLst/>
            </a:prstGeom>
            <a:noFill/>
            <a:ln w="28575" cap="flat" cmpd="sng" algn="ctr">
              <a:solidFill>
                <a:schemeClr val="tx2"/>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F10EDFBD-68F9-F44D-8A48-FCFAF896ABA6}"/>
                </a:ext>
              </a:extLst>
            </p:cNvPr>
            <p:cNvCxnSpPr>
              <a:cxnSpLocks/>
              <a:stCxn id="116" idx="2"/>
            </p:cNvCxnSpPr>
            <p:nvPr/>
          </p:nvCxnSpPr>
          <p:spPr bwMode="auto">
            <a:xfrm>
              <a:off x="4806758" y="5608405"/>
              <a:ext cx="0" cy="257311"/>
            </a:xfrm>
            <a:prstGeom prst="line">
              <a:avLst/>
            </a:prstGeom>
            <a:noFill/>
            <a:ln w="28575" cap="flat" cmpd="sng" algn="ctr">
              <a:solidFill>
                <a:schemeClr val="tx2"/>
              </a:solidFill>
              <a:prstDash val="solid"/>
              <a:round/>
              <a:headEnd type="none" w="med" len="med"/>
              <a:tailEnd type="none" w="med" len="med"/>
            </a:ln>
            <a:effectLst/>
          </p:spPr>
        </p:cxnSp>
        <p:cxnSp>
          <p:nvCxnSpPr>
            <p:cNvPr id="122" name="Straight Connector 121">
              <a:extLst>
                <a:ext uri="{FF2B5EF4-FFF2-40B4-BE49-F238E27FC236}">
                  <a16:creationId xmlns:a16="http://schemas.microsoft.com/office/drawing/2014/main" id="{9F0D3F08-3957-C34A-ACBF-4B6EEDDFD69B}"/>
                </a:ext>
              </a:extLst>
            </p:cNvPr>
            <p:cNvCxnSpPr>
              <a:cxnSpLocks/>
              <a:stCxn id="119" idx="2"/>
            </p:cNvCxnSpPr>
            <p:nvPr/>
          </p:nvCxnSpPr>
          <p:spPr bwMode="auto">
            <a:xfrm>
              <a:off x="3655406" y="5608405"/>
              <a:ext cx="0" cy="257311"/>
            </a:xfrm>
            <a:prstGeom prst="line">
              <a:avLst/>
            </a:prstGeom>
            <a:noFill/>
            <a:ln w="28575" cap="flat" cmpd="sng" algn="ctr">
              <a:solidFill>
                <a:schemeClr val="tx2"/>
              </a:solidFill>
              <a:prstDash val="solid"/>
              <a:round/>
              <a:headEnd type="none" w="med" len="med"/>
              <a:tailEnd type="none" w="med" len="med"/>
            </a:ln>
            <a:effectLst/>
          </p:spPr>
        </p:cxnSp>
        <p:sp>
          <p:nvSpPr>
            <p:cNvPr id="123" name="Rectangle 122">
              <a:extLst>
                <a:ext uri="{FF2B5EF4-FFF2-40B4-BE49-F238E27FC236}">
                  <a16:creationId xmlns:a16="http://schemas.microsoft.com/office/drawing/2014/main" id="{E54231D4-DB96-0C43-BAFE-6A073150051A}"/>
                </a:ext>
              </a:extLst>
            </p:cNvPr>
            <p:cNvSpPr/>
            <p:nvPr/>
          </p:nvSpPr>
          <p:spPr bwMode="auto">
            <a:xfrm>
              <a:off x="4608887" y="4691388"/>
              <a:ext cx="476250" cy="152400"/>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d_data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124" name="Rectangle 123">
              <a:extLst>
                <a:ext uri="{FF2B5EF4-FFF2-40B4-BE49-F238E27FC236}">
                  <a16:creationId xmlns:a16="http://schemas.microsoft.com/office/drawing/2014/main" id="{955D2CE2-58D2-514B-8AB1-DC969EDE5E43}"/>
                </a:ext>
              </a:extLst>
            </p:cNvPr>
            <p:cNvSpPr/>
            <p:nvPr/>
          </p:nvSpPr>
          <p:spPr bwMode="auto">
            <a:xfrm>
              <a:off x="5370171" y="5178464"/>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25" name="Straight Connector 124">
              <a:extLst>
                <a:ext uri="{FF2B5EF4-FFF2-40B4-BE49-F238E27FC236}">
                  <a16:creationId xmlns:a16="http://schemas.microsoft.com/office/drawing/2014/main" id="{DE3DE2E9-DCD2-D94E-A3A4-30C5788BBD08}"/>
                </a:ext>
              </a:extLst>
            </p:cNvPr>
            <p:cNvCxnSpPr>
              <a:cxnSpLocks/>
              <a:stCxn id="124" idx="2"/>
            </p:cNvCxnSpPr>
            <p:nvPr/>
          </p:nvCxnSpPr>
          <p:spPr bwMode="auto">
            <a:xfrm>
              <a:off x="5827371" y="5608405"/>
              <a:ext cx="0" cy="240268"/>
            </a:xfrm>
            <a:prstGeom prst="line">
              <a:avLst/>
            </a:prstGeom>
            <a:noFill/>
            <a:ln w="28575" cap="flat" cmpd="sng" algn="ctr">
              <a:solidFill>
                <a:schemeClr val="tx2"/>
              </a:solidFill>
              <a:prstDash val="solid"/>
              <a:round/>
              <a:headEnd type="none" w="med" len="med"/>
              <a:tailEnd type="none" w="med" len="med"/>
            </a:ln>
            <a:effectLst/>
          </p:spPr>
        </p:cxnSp>
        <p:sp>
          <p:nvSpPr>
            <p:cNvPr id="126" name="TextBox 125">
              <a:extLst>
                <a:ext uri="{FF2B5EF4-FFF2-40B4-BE49-F238E27FC236}">
                  <a16:creationId xmlns:a16="http://schemas.microsoft.com/office/drawing/2014/main" id="{13257918-1F8D-6F43-B5BC-BF607A58954E}"/>
                </a:ext>
              </a:extLst>
            </p:cNvPr>
            <p:cNvSpPr txBox="1"/>
            <p:nvPr/>
          </p:nvSpPr>
          <p:spPr>
            <a:xfrm>
              <a:off x="5066250" y="4419600"/>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27" name="Straight Connector 126">
              <a:extLst>
                <a:ext uri="{FF2B5EF4-FFF2-40B4-BE49-F238E27FC236}">
                  <a16:creationId xmlns:a16="http://schemas.microsoft.com/office/drawing/2014/main" id="{36D28DFC-CBE1-454B-B56A-14C26566E42B}"/>
                </a:ext>
              </a:extLst>
            </p:cNvPr>
            <p:cNvCxnSpPr>
              <a:cxnSpLocks/>
            </p:cNvCxnSpPr>
            <p:nvPr/>
          </p:nvCxnSpPr>
          <p:spPr bwMode="auto">
            <a:xfrm>
              <a:off x="1881596" y="5852134"/>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128" name="Bent Arrow 127">
              <a:extLst>
                <a:ext uri="{FF2B5EF4-FFF2-40B4-BE49-F238E27FC236}">
                  <a16:creationId xmlns:a16="http://schemas.microsoft.com/office/drawing/2014/main" id="{F54FC7AA-21CC-484E-939E-A3E287DAE972}"/>
                </a:ext>
              </a:extLst>
            </p:cNvPr>
            <p:cNvSpPr/>
            <p:nvPr/>
          </p:nvSpPr>
          <p:spPr bwMode="auto">
            <a:xfrm rot="5400000">
              <a:off x="5299076" y="4572760"/>
              <a:ext cx="577478" cy="791887"/>
            </a:xfrm>
            <a:prstGeom prst="ben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6" name="TextBox 5">
            <a:extLst>
              <a:ext uri="{FF2B5EF4-FFF2-40B4-BE49-F238E27FC236}">
                <a16:creationId xmlns:a16="http://schemas.microsoft.com/office/drawing/2014/main" id="{C45D7327-A74A-EE4E-998A-BA264DBBBDF3}"/>
              </a:ext>
            </a:extLst>
          </p:cNvPr>
          <p:cNvSpPr txBox="1"/>
          <p:nvPr/>
        </p:nvSpPr>
        <p:spPr>
          <a:xfrm rot="16200000">
            <a:off x="3476862" y="1857522"/>
            <a:ext cx="1470495" cy="369332"/>
          </a:xfrm>
          <a:prstGeom prst="rect">
            <a:avLst/>
          </a:prstGeom>
          <a:noFill/>
        </p:spPr>
        <p:txBody>
          <a:bodyPr wrap="square" rtlCol="0">
            <a:spAutoFit/>
          </a:bodyPr>
          <a:lstStyle/>
          <a:p>
            <a:pPr algn="ctr"/>
            <a:r>
              <a:rPr lang="en-US" dirty="0"/>
              <a:t>Double copy</a:t>
            </a:r>
          </a:p>
        </p:txBody>
      </p:sp>
      <p:sp>
        <p:nvSpPr>
          <p:cNvPr id="130" name="TextBox 129">
            <a:extLst>
              <a:ext uri="{FF2B5EF4-FFF2-40B4-BE49-F238E27FC236}">
                <a16:creationId xmlns:a16="http://schemas.microsoft.com/office/drawing/2014/main" id="{9E2669A3-8A49-0545-84F5-ECF7E6EDEBA3}"/>
              </a:ext>
            </a:extLst>
          </p:cNvPr>
          <p:cNvSpPr txBox="1"/>
          <p:nvPr/>
        </p:nvSpPr>
        <p:spPr>
          <a:xfrm rot="16200000">
            <a:off x="3480691" y="3541043"/>
            <a:ext cx="1470495" cy="369332"/>
          </a:xfrm>
          <a:prstGeom prst="rect">
            <a:avLst/>
          </a:prstGeom>
          <a:noFill/>
        </p:spPr>
        <p:txBody>
          <a:bodyPr wrap="square" rtlCol="0">
            <a:spAutoFit/>
          </a:bodyPr>
          <a:lstStyle/>
          <a:p>
            <a:pPr algn="ctr"/>
            <a:r>
              <a:rPr lang="en-US" dirty="0"/>
              <a:t>Single copy</a:t>
            </a:r>
          </a:p>
        </p:txBody>
      </p:sp>
      <p:sp>
        <p:nvSpPr>
          <p:cNvPr id="131" name="TextBox 130">
            <a:extLst>
              <a:ext uri="{FF2B5EF4-FFF2-40B4-BE49-F238E27FC236}">
                <a16:creationId xmlns:a16="http://schemas.microsoft.com/office/drawing/2014/main" id="{04725C03-0ADB-5F43-BA0D-9D7B0BAF16A9}"/>
              </a:ext>
            </a:extLst>
          </p:cNvPr>
          <p:cNvSpPr txBox="1"/>
          <p:nvPr/>
        </p:nvSpPr>
        <p:spPr>
          <a:xfrm rot="16200000">
            <a:off x="3480690" y="5397870"/>
            <a:ext cx="1470495" cy="369332"/>
          </a:xfrm>
          <a:prstGeom prst="rect">
            <a:avLst/>
          </a:prstGeom>
          <a:noFill/>
        </p:spPr>
        <p:txBody>
          <a:bodyPr wrap="square" rtlCol="0">
            <a:spAutoFit/>
          </a:bodyPr>
          <a:lstStyle/>
          <a:p>
            <a:pPr algn="ctr"/>
            <a:r>
              <a:rPr lang="en-US" dirty="0"/>
              <a:t>Zero copy</a:t>
            </a:r>
          </a:p>
        </p:txBody>
      </p:sp>
    </p:spTree>
    <p:extLst>
      <p:ext uri="{BB962C8B-B14F-4D97-AF65-F5344CB8AC3E}">
        <p14:creationId xmlns:p14="http://schemas.microsoft.com/office/powerpoint/2010/main" val="292151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MPI_WIN_ALLOCATE</a:t>
            </a:r>
          </a:p>
        </p:txBody>
      </p:sp>
      <p:sp>
        <p:nvSpPr>
          <p:cNvPr id="3" name="Content Placeholder 2"/>
          <p:cNvSpPr>
            <a:spLocks noGrp="1"/>
          </p:cNvSpPr>
          <p:nvPr>
            <p:ph idx="1"/>
          </p:nvPr>
        </p:nvSpPr>
        <p:spPr>
          <a:xfrm>
            <a:off x="457200" y="2286000"/>
            <a:ext cx="8458200" cy="3657600"/>
          </a:xfrm>
        </p:spPr>
        <p:txBody>
          <a:bodyPr/>
          <a:lstStyle/>
          <a:p>
            <a:r>
              <a:rPr lang="en-US" dirty="0"/>
              <a:t>Create a remotely accessible memory region in an RMA window</a:t>
            </a:r>
          </a:p>
          <a:p>
            <a:pPr lvl="1"/>
            <a:r>
              <a:rPr lang="en-US" dirty="0"/>
              <a:t>Only data exposed in a window can be accessed with RMA ops.</a:t>
            </a:r>
          </a:p>
          <a:p>
            <a:r>
              <a:rPr lang="en-US" dirty="0"/>
              <a:t>Arguments:</a:t>
            </a:r>
          </a:p>
          <a:p>
            <a:pPr lvl="1"/>
            <a:r>
              <a:rPr lang="en-US" dirty="0"/>
              <a:t>size	- size of local data in bytes (nonnegative integer)</a:t>
            </a:r>
          </a:p>
          <a:p>
            <a:pPr lvl="1"/>
            <a:r>
              <a:rPr lang="en-US" dirty="0" err="1"/>
              <a:t>disp_unit</a:t>
            </a:r>
            <a:r>
              <a:rPr lang="en-US" dirty="0"/>
              <a:t>	- local unit size for displacements, in bytes (positive integer)</a:t>
            </a:r>
          </a:p>
          <a:p>
            <a:pPr lvl="1"/>
            <a:r>
              <a:rPr lang="en-US" dirty="0"/>
              <a:t>info	- info argument (handle)</a:t>
            </a:r>
          </a:p>
          <a:p>
            <a:pPr lvl="1"/>
            <a:r>
              <a:rPr lang="en-US" dirty="0" err="1"/>
              <a:t>comm</a:t>
            </a:r>
            <a:r>
              <a:rPr lang="en-US" dirty="0"/>
              <a:t>	- communicator (handle)</a:t>
            </a:r>
          </a:p>
          <a:p>
            <a:pPr lvl="1"/>
            <a:r>
              <a:rPr lang="en-US" dirty="0" err="1"/>
              <a:t>baseptr</a:t>
            </a:r>
            <a:r>
              <a:rPr lang="en-US" dirty="0"/>
              <a:t>	- pointer to exposed local data</a:t>
            </a:r>
          </a:p>
          <a:p>
            <a:pPr lvl="1"/>
            <a:r>
              <a:rPr lang="en-US" dirty="0"/>
              <a:t>win            - window (handle)</a:t>
            </a:r>
          </a:p>
        </p:txBody>
      </p:sp>
      <p:sp>
        <p:nvSpPr>
          <p:cNvPr id="8" name="Slide Number Placeholder 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9"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7" name="Rounded Rectangle 6"/>
          <p:cNvSpPr/>
          <p:nvPr/>
        </p:nvSpPr>
        <p:spPr bwMode="auto">
          <a:xfrm>
            <a:off x="800100" y="1012650"/>
            <a:ext cx="7620000" cy="1082850"/>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MPI_Win_allocate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size,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disp_unit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MPI_Info</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info,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baseptr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Tree>
    <p:extLst>
      <p:ext uri="{BB962C8B-B14F-4D97-AF65-F5344CB8AC3E}">
        <p14:creationId xmlns:p14="http://schemas.microsoft.com/office/powerpoint/2010/main" val="8087913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46"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92" name="Content Placeholder 2">
            <a:extLst>
              <a:ext uri="{FF2B5EF4-FFF2-40B4-BE49-F238E27FC236}">
                <a16:creationId xmlns:a16="http://schemas.microsoft.com/office/drawing/2014/main" id="{F0221B04-5E09-9144-8F6C-AA6C1CBC91D1}"/>
              </a:ext>
            </a:extLst>
          </p:cNvPr>
          <p:cNvSpPr>
            <a:spLocks noGrp="1"/>
          </p:cNvSpPr>
          <p:nvPr>
            <p:ph sz="half" idx="1"/>
          </p:nvPr>
        </p:nvSpPr>
        <p:spPr>
          <a:xfrm>
            <a:off x="277318" y="1143000"/>
            <a:ext cx="4377207" cy="1890132"/>
          </a:xfrm>
        </p:spPr>
        <p:txBody>
          <a:bodyPr/>
          <a:lstStyle/>
          <a:p>
            <a:pPr>
              <a:lnSpc>
                <a:spcPct val="110000"/>
              </a:lnSpc>
            </a:pPr>
            <a:r>
              <a:rPr lang="en-US" dirty="0"/>
              <a:t>Intranode Optimization</a:t>
            </a:r>
          </a:p>
          <a:p>
            <a:pPr lvl="1">
              <a:lnSpc>
                <a:spcPct val="110000"/>
              </a:lnSpc>
            </a:pPr>
            <a:r>
              <a:rPr lang="en-US" dirty="0"/>
              <a:t>GPU peer-to-peer data transfers are possible</a:t>
            </a:r>
          </a:p>
          <a:p>
            <a:pPr lvl="1">
              <a:lnSpc>
                <a:spcPct val="110000"/>
              </a:lnSpc>
            </a:pPr>
            <a:r>
              <a:rPr lang="en-US" dirty="0"/>
              <a:t>MPI can directly move data between GPU devices </a:t>
            </a:r>
          </a:p>
        </p:txBody>
      </p:sp>
      <p:grpSp>
        <p:nvGrpSpPr>
          <p:cNvPr id="9" name="Group 8">
            <a:extLst>
              <a:ext uri="{FF2B5EF4-FFF2-40B4-BE49-F238E27FC236}">
                <a16:creationId xmlns:a16="http://schemas.microsoft.com/office/drawing/2014/main" id="{D4188126-66B1-AE42-99C4-7BCE714E5937}"/>
              </a:ext>
            </a:extLst>
          </p:cNvPr>
          <p:cNvGrpSpPr/>
          <p:nvPr/>
        </p:nvGrpSpPr>
        <p:grpSpPr>
          <a:xfrm>
            <a:off x="4594927" y="1299730"/>
            <a:ext cx="4349630" cy="1654961"/>
            <a:chOff x="4644355" y="1217285"/>
            <a:chExt cx="4349630" cy="1654961"/>
          </a:xfrm>
        </p:grpSpPr>
        <p:sp>
          <p:nvSpPr>
            <p:cNvPr id="82" name="Rounded Rectangle 81">
              <a:extLst>
                <a:ext uri="{FF2B5EF4-FFF2-40B4-BE49-F238E27FC236}">
                  <a16:creationId xmlns:a16="http://schemas.microsoft.com/office/drawing/2014/main" id="{20639714-6A98-DA4A-BB32-6A350D38F2F2}"/>
                </a:ext>
              </a:extLst>
            </p:cNvPr>
            <p:cNvSpPr/>
            <p:nvPr/>
          </p:nvSpPr>
          <p:spPr bwMode="auto">
            <a:xfrm>
              <a:off x="4644355" y="1217285"/>
              <a:ext cx="2107608" cy="1650832"/>
            </a:xfrm>
            <a:prstGeom prst="roundRect">
              <a:avLst>
                <a:gd name="adj" fmla="val 3913"/>
              </a:avLst>
            </a:prstGeom>
            <a:solidFill>
              <a:schemeClr val="bg2">
                <a:alpha val="23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616161"/>
                  </a:solidFill>
                  <a:effectLst/>
                  <a:uLnTx/>
                  <a:uFillTx/>
                  <a:latin typeface="Calibri"/>
                  <a:ea typeface="+mn-ea"/>
                  <a:cs typeface="+mn-cs"/>
                </a:rPr>
                <a:t> MPI Process 1</a:t>
              </a:r>
            </a:p>
          </p:txBody>
        </p:sp>
        <p:sp>
          <p:nvSpPr>
            <p:cNvPr id="83" name="Rounded Rectangle 82">
              <a:extLst>
                <a:ext uri="{FF2B5EF4-FFF2-40B4-BE49-F238E27FC236}">
                  <a16:creationId xmlns:a16="http://schemas.microsoft.com/office/drawing/2014/main" id="{19993BAC-2BE5-7647-BA46-3CD0B5D1F0A2}"/>
                </a:ext>
              </a:extLst>
            </p:cNvPr>
            <p:cNvSpPr/>
            <p:nvPr/>
          </p:nvSpPr>
          <p:spPr bwMode="auto">
            <a:xfrm>
              <a:off x="6828163" y="1221414"/>
              <a:ext cx="2165822" cy="1650832"/>
            </a:xfrm>
            <a:prstGeom prst="roundRect">
              <a:avLst>
                <a:gd name="adj" fmla="val 3977"/>
              </a:avLst>
            </a:prstGeom>
            <a:solidFill>
              <a:schemeClr val="bg2">
                <a:alpha val="23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616161"/>
                  </a:solidFill>
                  <a:effectLst/>
                  <a:uLnTx/>
                  <a:uFillTx/>
                  <a:latin typeface="Calibri"/>
                  <a:ea typeface="+mn-ea"/>
                  <a:cs typeface="+mn-cs"/>
                </a:rPr>
                <a:t>MPI Process 2</a:t>
              </a:r>
            </a:p>
          </p:txBody>
        </p:sp>
        <p:grpSp>
          <p:nvGrpSpPr>
            <p:cNvPr id="84" name="Group 83">
              <a:extLst>
                <a:ext uri="{FF2B5EF4-FFF2-40B4-BE49-F238E27FC236}">
                  <a16:creationId xmlns:a16="http://schemas.microsoft.com/office/drawing/2014/main" id="{D34E7930-3CBE-3B4F-92AE-944CA516EC46}"/>
                </a:ext>
              </a:extLst>
            </p:cNvPr>
            <p:cNvGrpSpPr/>
            <p:nvPr/>
          </p:nvGrpSpPr>
          <p:grpSpPr>
            <a:xfrm>
              <a:off x="4733282" y="1562119"/>
              <a:ext cx="4189761" cy="1205169"/>
              <a:chOff x="6629400" y="1828800"/>
              <a:chExt cx="4189761" cy="1205169"/>
            </a:xfrm>
          </p:grpSpPr>
          <p:sp>
            <p:nvSpPr>
              <p:cNvPr id="85" name="Rectangle 84">
                <a:extLst>
                  <a:ext uri="{FF2B5EF4-FFF2-40B4-BE49-F238E27FC236}">
                    <a16:creationId xmlns:a16="http://schemas.microsoft.com/office/drawing/2014/main" id="{458535B1-2393-624C-B5B2-63A675C05543}"/>
                  </a:ext>
                </a:extLst>
              </p:cNvPr>
              <p:cNvSpPr/>
              <p:nvPr/>
            </p:nvSpPr>
            <p:spPr bwMode="auto">
              <a:xfrm>
                <a:off x="6644333"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86" name="Rectangle 85">
                <a:extLst>
                  <a:ext uri="{FF2B5EF4-FFF2-40B4-BE49-F238E27FC236}">
                    <a16:creationId xmlns:a16="http://schemas.microsoft.com/office/drawing/2014/main" id="{8ED41860-C8D0-5248-8F39-79747254FDA6}"/>
                  </a:ext>
                </a:extLst>
              </p:cNvPr>
              <p:cNvSpPr/>
              <p:nvPr/>
            </p:nvSpPr>
            <p:spPr bwMode="auto">
              <a:xfrm>
                <a:off x="6644333"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sp>
            <p:nvSpPr>
              <p:cNvPr id="87" name="Rectangle 86">
                <a:extLst>
                  <a:ext uri="{FF2B5EF4-FFF2-40B4-BE49-F238E27FC236}">
                    <a16:creationId xmlns:a16="http://schemas.microsoft.com/office/drawing/2014/main" id="{B1D21716-2E1B-AB4C-858D-7656D71E20E8}"/>
                  </a:ext>
                </a:extLst>
              </p:cNvPr>
              <p:cNvSpPr/>
              <p:nvPr/>
            </p:nvSpPr>
            <p:spPr bwMode="auto">
              <a:xfrm>
                <a:off x="7772399" y="2362200"/>
                <a:ext cx="1827561"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88" name="Rectangle 87">
                <a:extLst>
                  <a:ext uri="{FF2B5EF4-FFF2-40B4-BE49-F238E27FC236}">
                    <a16:creationId xmlns:a16="http://schemas.microsoft.com/office/drawing/2014/main" id="{D222C101-5A6D-B44B-8DC5-36492969A0E2}"/>
                  </a:ext>
                </a:extLst>
              </p:cNvPr>
              <p:cNvSpPr/>
              <p:nvPr/>
            </p:nvSpPr>
            <p:spPr bwMode="auto">
              <a:xfrm>
                <a:off x="7772399" y="1828800"/>
                <a:ext cx="1827562"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89" name="Straight Connector 88">
                <a:extLst>
                  <a:ext uri="{FF2B5EF4-FFF2-40B4-BE49-F238E27FC236}">
                    <a16:creationId xmlns:a16="http://schemas.microsoft.com/office/drawing/2014/main" id="{9E2984FF-7E45-B74B-B008-D11253DDDAA6}"/>
                  </a:ext>
                </a:extLst>
              </p:cNvPr>
              <p:cNvCxnSpPr>
                <a:cxnSpLocks/>
              </p:cNvCxnSpPr>
              <p:nvPr/>
            </p:nvCxnSpPr>
            <p:spPr bwMode="auto">
              <a:xfrm flipV="1">
                <a:off x="6629400" y="3033968"/>
                <a:ext cx="4189761" cy="1"/>
              </a:xfrm>
              <a:prstGeom prst="line">
                <a:avLst/>
              </a:prstGeom>
              <a:noFill/>
              <a:ln w="28575" cap="flat" cmpd="sng" algn="ctr">
                <a:solidFill>
                  <a:schemeClr val="tx2"/>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B17580BD-A745-384D-80CA-F4489E862CA6}"/>
                  </a:ext>
                </a:extLst>
              </p:cNvPr>
              <p:cNvCxnSpPr>
                <a:cxnSpLocks/>
                <a:stCxn id="85" idx="2"/>
              </p:cNvCxnSpPr>
              <p:nvPr/>
            </p:nvCxnSpPr>
            <p:spPr bwMode="auto">
              <a:xfrm>
                <a:off x="7025333" y="2819400"/>
                <a:ext cx="0" cy="214568"/>
              </a:xfrm>
              <a:prstGeom prst="line">
                <a:avLst/>
              </a:prstGeom>
              <a:noFill/>
              <a:ln w="28575" cap="flat" cmpd="sng" algn="ctr">
                <a:solidFill>
                  <a:schemeClr val="tx2"/>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3C797ACF-4A9F-E541-88AD-9A8CAD3C8288}"/>
                  </a:ext>
                </a:extLst>
              </p:cNvPr>
              <p:cNvCxnSpPr>
                <a:cxnSpLocks/>
                <a:stCxn id="87" idx="2"/>
              </p:cNvCxnSpPr>
              <p:nvPr/>
            </p:nvCxnSpPr>
            <p:spPr bwMode="auto">
              <a:xfrm>
                <a:off x="8686180" y="2819400"/>
                <a:ext cx="0" cy="214568"/>
              </a:xfrm>
              <a:prstGeom prst="line">
                <a:avLst/>
              </a:prstGeom>
              <a:noFill/>
              <a:ln w="28575" cap="flat" cmpd="sng" algn="ctr">
                <a:solidFill>
                  <a:schemeClr val="tx2"/>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D9E5145A-32CC-654A-B1BD-CC84DF3FBD3B}"/>
                  </a:ext>
                </a:extLst>
              </p:cNvPr>
              <p:cNvCxnSpPr>
                <a:cxnSpLocks/>
                <a:stCxn id="88" idx="2"/>
                <a:endCxn id="87" idx="0"/>
              </p:cNvCxnSpPr>
              <p:nvPr/>
            </p:nvCxnSpPr>
            <p:spPr bwMode="auto">
              <a:xfrm>
                <a:off x="868618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8EBDE9E6-48D6-734D-A002-4A5E45CFF500}"/>
                  </a:ext>
                </a:extLst>
              </p:cNvPr>
              <p:cNvCxnSpPr>
                <a:stCxn id="86" idx="2"/>
                <a:endCxn id="85" idx="0"/>
              </p:cNvCxnSpPr>
              <p:nvPr/>
            </p:nvCxnSpPr>
            <p:spPr bwMode="auto">
              <a:xfrm>
                <a:off x="7025333"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98" name="Rectangle 97">
              <a:extLst>
                <a:ext uri="{FF2B5EF4-FFF2-40B4-BE49-F238E27FC236}">
                  <a16:creationId xmlns:a16="http://schemas.microsoft.com/office/drawing/2014/main" id="{9BC9C20C-6C09-7545-86C1-81E459F35D03}"/>
                </a:ext>
              </a:extLst>
            </p:cNvPr>
            <p:cNvSpPr/>
            <p:nvPr/>
          </p:nvSpPr>
          <p:spPr bwMode="auto">
            <a:xfrm>
              <a:off x="8101015" y="2081487"/>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99" name="Rectangle 98">
              <a:extLst>
                <a:ext uri="{FF2B5EF4-FFF2-40B4-BE49-F238E27FC236}">
                  <a16:creationId xmlns:a16="http://schemas.microsoft.com/office/drawing/2014/main" id="{C85A06A7-1706-1E4F-9939-77A4326B1A7C}"/>
                </a:ext>
              </a:extLst>
            </p:cNvPr>
            <p:cNvSpPr/>
            <p:nvPr/>
          </p:nvSpPr>
          <p:spPr bwMode="auto">
            <a:xfrm>
              <a:off x="8101015" y="1548087"/>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Memory</a:t>
              </a:r>
            </a:p>
          </p:txBody>
        </p:sp>
        <p:cxnSp>
          <p:nvCxnSpPr>
            <p:cNvPr id="100" name="Straight Connector 99">
              <a:extLst>
                <a:ext uri="{FF2B5EF4-FFF2-40B4-BE49-F238E27FC236}">
                  <a16:creationId xmlns:a16="http://schemas.microsoft.com/office/drawing/2014/main" id="{5D445695-CBCF-2243-83A4-45072393D8C6}"/>
                </a:ext>
              </a:extLst>
            </p:cNvPr>
            <p:cNvCxnSpPr>
              <a:cxnSpLocks/>
              <a:stCxn id="98" idx="2"/>
            </p:cNvCxnSpPr>
            <p:nvPr/>
          </p:nvCxnSpPr>
          <p:spPr bwMode="auto">
            <a:xfrm>
              <a:off x="8482015" y="2538687"/>
              <a:ext cx="0" cy="228600"/>
            </a:xfrm>
            <a:prstGeom prst="line">
              <a:avLst/>
            </a:prstGeom>
            <a:noFill/>
            <a:ln w="28575" cap="flat" cmpd="sng" algn="ctr">
              <a:solidFill>
                <a:schemeClr val="tx2"/>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B7F089AD-77CE-6442-AB38-FD1717661386}"/>
                </a:ext>
              </a:extLst>
            </p:cNvPr>
            <p:cNvCxnSpPr>
              <a:stCxn id="99" idx="2"/>
              <a:endCxn id="98" idx="0"/>
            </p:cNvCxnSpPr>
            <p:nvPr/>
          </p:nvCxnSpPr>
          <p:spPr bwMode="auto">
            <a:xfrm>
              <a:off x="8482015" y="1929087"/>
              <a:ext cx="0" cy="152400"/>
            </a:xfrm>
            <a:prstGeom prst="line">
              <a:avLst/>
            </a:prstGeom>
            <a:noFill/>
            <a:ln w="28575" cap="flat" cmpd="sng" algn="ctr">
              <a:solidFill>
                <a:schemeClr val="tx2"/>
              </a:solidFill>
              <a:prstDash val="solid"/>
              <a:round/>
              <a:headEnd type="none" w="med" len="med"/>
              <a:tailEnd type="none" w="med" len="med"/>
            </a:ln>
            <a:effectLst/>
          </p:spPr>
        </p:cxnSp>
        <p:sp>
          <p:nvSpPr>
            <p:cNvPr id="104" name="Right Arrow 103">
              <a:extLst>
                <a:ext uri="{FF2B5EF4-FFF2-40B4-BE49-F238E27FC236}">
                  <a16:creationId xmlns:a16="http://schemas.microsoft.com/office/drawing/2014/main" id="{1D5E4F48-5307-6D4F-AFC5-AE8CBC9D0956}"/>
                </a:ext>
              </a:extLst>
            </p:cNvPr>
            <p:cNvSpPr/>
            <p:nvPr/>
          </p:nvSpPr>
          <p:spPr bwMode="auto">
            <a:xfrm>
              <a:off x="5406354" y="1539686"/>
              <a:ext cx="2825898" cy="439909"/>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Peer-to-Peer DMA transfer between GPUs</a:t>
              </a:r>
            </a:p>
          </p:txBody>
        </p:sp>
      </p:grpSp>
      <p:sp>
        <p:nvSpPr>
          <p:cNvPr id="8" name="Title 7">
            <a:extLst>
              <a:ext uri="{FF2B5EF4-FFF2-40B4-BE49-F238E27FC236}">
                <a16:creationId xmlns:a16="http://schemas.microsoft.com/office/drawing/2014/main" id="{D3A5A1C2-910D-1746-A761-CF272751CC42}"/>
              </a:ext>
            </a:extLst>
          </p:cNvPr>
          <p:cNvSpPr>
            <a:spLocks noGrp="1"/>
          </p:cNvSpPr>
          <p:nvPr>
            <p:ph type="title"/>
          </p:nvPr>
        </p:nvSpPr>
        <p:spPr>
          <a:xfrm>
            <a:off x="457200" y="274320"/>
            <a:ext cx="8229600" cy="792162"/>
          </a:xfrm>
        </p:spPr>
        <p:txBody>
          <a:bodyPr/>
          <a:lstStyle/>
          <a:p>
            <a:r>
              <a:rPr lang="en-US" dirty="0"/>
              <a:t>Intranode Communication with UVA</a:t>
            </a:r>
          </a:p>
        </p:txBody>
      </p:sp>
    </p:spTree>
    <p:extLst>
      <p:ext uri="{BB962C8B-B14F-4D97-AF65-F5344CB8AC3E}">
        <p14:creationId xmlns:p14="http://schemas.microsoft.com/office/powerpoint/2010/main" val="14731594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3641-8B6D-0A43-85DF-CBE9CEE5760F}"/>
              </a:ext>
            </a:extLst>
          </p:cNvPr>
          <p:cNvSpPr>
            <a:spLocks noGrp="1"/>
          </p:cNvSpPr>
          <p:nvPr>
            <p:ph type="title"/>
          </p:nvPr>
        </p:nvSpPr>
        <p:spPr/>
        <p:txBody>
          <a:bodyPr/>
          <a:lstStyle/>
          <a:p>
            <a:r>
              <a:rPr lang="en-US" dirty="0"/>
              <a:t>Heterogeneous Memory Management (HMM)</a:t>
            </a:r>
          </a:p>
        </p:txBody>
      </p:sp>
      <p:sp>
        <p:nvSpPr>
          <p:cNvPr id="3" name="Content Placeholder 2">
            <a:extLst>
              <a:ext uri="{FF2B5EF4-FFF2-40B4-BE49-F238E27FC236}">
                <a16:creationId xmlns:a16="http://schemas.microsoft.com/office/drawing/2014/main" id="{D94592CF-1575-D447-B978-238708272E9B}"/>
              </a:ext>
            </a:extLst>
          </p:cNvPr>
          <p:cNvSpPr>
            <a:spLocks noGrp="1"/>
          </p:cNvSpPr>
          <p:nvPr>
            <p:ph idx="1"/>
          </p:nvPr>
        </p:nvSpPr>
        <p:spPr>
          <a:xfrm>
            <a:off x="274320" y="914400"/>
            <a:ext cx="4798197" cy="5391490"/>
          </a:xfrm>
        </p:spPr>
        <p:txBody>
          <a:bodyPr/>
          <a:lstStyle/>
          <a:p>
            <a:pPr>
              <a:lnSpc>
                <a:spcPct val="110000"/>
              </a:lnSpc>
            </a:pPr>
            <a:r>
              <a:rPr lang="en-US" sz="2000" dirty="0"/>
              <a:t>Next step towards the unification of heterogeneous memory spaces in the Linux Kernel (not yet available)</a:t>
            </a:r>
          </a:p>
          <a:p>
            <a:pPr>
              <a:lnSpc>
                <a:spcPct val="110000"/>
              </a:lnSpc>
            </a:pPr>
            <a:r>
              <a:rPr lang="en-US" sz="2000" dirty="0"/>
              <a:t>Support started with version 4.14 through helper functions to be used by device drivers</a:t>
            </a:r>
          </a:p>
          <a:p>
            <a:pPr lvl="1">
              <a:lnSpc>
                <a:spcPct val="110000"/>
              </a:lnSpc>
            </a:pPr>
            <a:r>
              <a:rPr lang="en-US" sz="1800" dirty="0"/>
              <a:t>Support paging in device for migrating memory between host and GPU</a:t>
            </a:r>
          </a:p>
          <a:p>
            <a:pPr>
              <a:lnSpc>
                <a:spcPct val="110000"/>
              </a:lnSpc>
            </a:pPr>
            <a:r>
              <a:rPr lang="en-US" sz="2000" dirty="0"/>
              <a:t>Automatic data movement between host and GPU memories (called Unified Memory in CUDA)</a:t>
            </a:r>
            <a:endParaRPr lang="en-US" dirty="0"/>
          </a:p>
          <a:p>
            <a:pPr lvl="1">
              <a:lnSpc>
                <a:spcPct val="110000"/>
              </a:lnSpc>
            </a:pPr>
            <a:r>
              <a:rPr lang="en-US" sz="1800" dirty="0"/>
              <a:t>Data is automatically migrated between host and GPU on page faults</a:t>
            </a:r>
          </a:p>
          <a:p>
            <a:pPr lvl="1">
              <a:lnSpc>
                <a:spcPct val="110000"/>
              </a:lnSpc>
            </a:pPr>
            <a:r>
              <a:rPr lang="en-US" sz="1800" dirty="0"/>
              <a:t>Moving pages to GPU and back to host is similar to swap-out and swap-in of pages to and from disk</a:t>
            </a:r>
          </a:p>
        </p:txBody>
      </p:sp>
      <p:sp>
        <p:nvSpPr>
          <p:cNvPr id="5" name="Footer Placeholder 4">
            <a:extLst>
              <a:ext uri="{FF2B5EF4-FFF2-40B4-BE49-F238E27FC236}">
                <a16:creationId xmlns:a16="http://schemas.microsoft.com/office/drawing/2014/main" id="{542D93DD-5345-DE4B-B567-D1D2E6E7DDE4}"/>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3778589B-0BA6-A64B-B7CC-818B3FF8D96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pSp>
        <p:nvGrpSpPr>
          <p:cNvPr id="7" name="Group 6">
            <a:extLst>
              <a:ext uri="{FF2B5EF4-FFF2-40B4-BE49-F238E27FC236}">
                <a16:creationId xmlns:a16="http://schemas.microsoft.com/office/drawing/2014/main" id="{9F5119F5-0A64-5843-9C65-055F235B5D34}"/>
              </a:ext>
            </a:extLst>
          </p:cNvPr>
          <p:cNvGrpSpPr/>
          <p:nvPr/>
        </p:nvGrpSpPr>
        <p:grpSpPr>
          <a:xfrm>
            <a:off x="5849077" y="1565936"/>
            <a:ext cx="2913923" cy="2695605"/>
            <a:chOff x="5410199" y="1274464"/>
            <a:chExt cx="2913922" cy="1708811"/>
          </a:xfrm>
        </p:grpSpPr>
        <p:grpSp>
          <p:nvGrpSpPr>
            <p:cNvPr id="8" name="Group 7">
              <a:extLst>
                <a:ext uri="{FF2B5EF4-FFF2-40B4-BE49-F238E27FC236}">
                  <a16:creationId xmlns:a16="http://schemas.microsoft.com/office/drawing/2014/main" id="{AD8D3823-FB3D-654C-B65B-E8A50CE189A2}"/>
                </a:ext>
              </a:extLst>
            </p:cNvPr>
            <p:cNvGrpSpPr/>
            <p:nvPr/>
          </p:nvGrpSpPr>
          <p:grpSpPr>
            <a:xfrm>
              <a:off x="5410199" y="1274464"/>
              <a:ext cx="2913922" cy="1708810"/>
              <a:chOff x="7130084" y="1491589"/>
              <a:chExt cx="2913922" cy="1708810"/>
            </a:xfrm>
          </p:grpSpPr>
          <p:sp>
            <p:nvSpPr>
              <p:cNvPr id="11" name="Rectangle 10">
                <a:extLst>
                  <a:ext uri="{FF2B5EF4-FFF2-40B4-BE49-F238E27FC236}">
                    <a16:creationId xmlns:a16="http://schemas.microsoft.com/office/drawing/2014/main" id="{235BE13D-F514-9949-987C-5DB8F5C6AAE8}"/>
                  </a:ext>
                </a:extLst>
              </p:cNvPr>
              <p:cNvSpPr/>
              <p:nvPr/>
            </p:nvSpPr>
            <p:spPr bwMode="auto">
              <a:xfrm>
                <a:off x="7130085" y="235072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12" name="Rectangle 11">
                <a:extLst>
                  <a:ext uri="{FF2B5EF4-FFF2-40B4-BE49-F238E27FC236}">
                    <a16:creationId xmlns:a16="http://schemas.microsoft.com/office/drawing/2014/main" id="{387EE132-B488-9F43-A5E9-1C851D8B8B5B}"/>
                  </a:ext>
                </a:extLst>
              </p:cNvPr>
              <p:cNvSpPr/>
              <p:nvPr/>
            </p:nvSpPr>
            <p:spPr bwMode="auto">
              <a:xfrm>
                <a:off x="7130084" y="1491589"/>
                <a:ext cx="2913921" cy="70673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marL="0" marR="0" lvl="0" indent="0" algn="l" defTabSz="91430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CA82A554-E08A-C148-8CE8-F735FA8211FB}"/>
                  </a:ext>
                </a:extLst>
              </p:cNvPr>
              <p:cNvSpPr/>
              <p:nvPr/>
            </p:nvSpPr>
            <p:spPr bwMode="auto">
              <a:xfrm>
                <a:off x="8189087" y="2362200"/>
                <a:ext cx="8382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cxnSp>
            <p:nvCxnSpPr>
              <p:cNvPr id="14" name="Straight Connector 13">
                <a:extLst>
                  <a:ext uri="{FF2B5EF4-FFF2-40B4-BE49-F238E27FC236}">
                    <a16:creationId xmlns:a16="http://schemas.microsoft.com/office/drawing/2014/main" id="{9959AE1E-D388-114E-B9E1-D5BD0A920918}"/>
                  </a:ext>
                </a:extLst>
              </p:cNvPr>
              <p:cNvCxnSpPr>
                <a:cxnSpLocks/>
              </p:cNvCxnSpPr>
              <p:nvPr/>
            </p:nvCxnSpPr>
            <p:spPr bwMode="auto">
              <a:xfrm>
                <a:off x="7130085" y="3188925"/>
                <a:ext cx="2913921" cy="0"/>
              </a:xfrm>
              <a:prstGeom prst="line">
                <a:avLst/>
              </a:prstGeom>
              <a:noFill/>
              <a:ln w="28575" cap="flat" cmpd="sng" algn="ctr">
                <a:solidFill>
                  <a:schemeClr val="tx2"/>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8F5A609-2F98-3745-B70E-DB455C785C4A}"/>
                  </a:ext>
                </a:extLst>
              </p:cNvPr>
              <p:cNvCxnSpPr>
                <a:stCxn id="11" idx="2"/>
              </p:cNvCxnSpPr>
              <p:nvPr/>
            </p:nvCxnSpPr>
            <p:spPr bwMode="auto">
              <a:xfrm>
                <a:off x="7511085" y="2807925"/>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0AA40199-67EF-8147-9260-F841A5AFE09D}"/>
                  </a:ext>
                </a:extLst>
              </p:cNvPr>
              <p:cNvCxnSpPr>
                <a:cxnSpLocks/>
                <a:stCxn id="13" idx="2"/>
              </p:cNvCxnSpPr>
              <p:nvPr/>
            </p:nvCxnSpPr>
            <p:spPr bwMode="auto">
              <a:xfrm>
                <a:off x="8608187" y="2819400"/>
                <a:ext cx="0" cy="380999"/>
              </a:xfrm>
              <a:prstGeom prst="line">
                <a:avLst/>
              </a:prstGeom>
              <a:noFill/>
              <a:ln w="28575" cap="flat" cmpd="sng" algn="ctr">
                <a:solidFill>
                  <a:schemeClr val="tx2"/>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E12156B4-939C-2240-847A-B7F3EDAD4F3B}"/>
                  </a:ext>
                </a:extLst>
              </p:cNvPr>
              <p:cNvCxnSpPr>
                <a:cxnSpLocks/>
              </p:cNvCxnSpPr>
              <p:nvPr/>
            </p:nvCxnSpPr>
            <p:spPr bwMode="auto">
              <a:xfrm>
                <a:off x="8608187" y="2198325"/>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592F3EC0-F0B8-7040-961F-AB26C04C1266}"/>
                  </a:ext>
                </a:extLst>
              </p:cNvPr>
              <p:cNvCxnSpPr>
                <a:cxnSpLocks/>
                <a:endCxn id="11" idx="0"/>
              </p:cNvCxnSpPr>
              <p:nvPr/>
            </p:nvCxnSpPr>
            <p:spPr bwMode="auto">
              <a:xfrm>
                <a:off x="7511085" y="2198325"/>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9" name="Rectangle 8">
              <a:extLst>
                <a:ext uri="{FF2B5EF4-FFF2-40B4-BE49-F238E27FC236}">
                  <a16:creationId xmlns:a16="http://schemas.microsoft.com/office/drawing/2014/main" id="{B77A00FB-B574-9A4C-8B32-F0F0781E9CD7}"/>
                </a:ext>
              </a:extLst>
            </p:cNvPr>
            <p:cNvSpPr/>
            <p:nvPr/>
          </p:nvSpPr>
          <p:spPr bwMode="auto">
            <a:xfrm>
              <a:off x="7562121" y="2145075"/>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cxnSp>
          <p:nvCxnSpPr>
            <p:cNvPr id="10" name="Straight Connector 9">
              <a:extLst>
                <a:ext uri="{FF2B5EF4-FFF2-40B4-BE49-F238E27FC236}">
                  <a16:creationId xmlns:a16="http://schemas.microsoft.com/office/drawing/2014/main" id="{33CC6D2B-A7B5-8943-8BB7-8479EE0C5C21}"/>
                </a:ext>
              </a:extLst>
            </p:cNvPr>
            <p:cNvCxnSpPr>
              <a:stCxn id="9" idx="2"/>
            </p:cNvCxnSpPr>
            <p:nvPr/>
          </p:nvCxnSpPr>
          <p:spPr bwMode="auto">
            <a:xfrm>
              <a:off x="7943121" y="2602275"/>
              <a:ext cx="0" cy="381000"/>
            </a:xfrm>
            <a:prstGeom prst="line">
              <a:avLst/>
            </a:prstGeom>
            <a:noFill/>
            <a:ln w="28575" cap="flat" cmpd="sng" algn="ctr">
              <a:solidFill>
                <a:schemeClr val="tx2"/>
              </a:solidFill>
              <a:prstDash val="solid"/>
              <a:round/>
              <a:headEnd type="none" w="med" len="med"/>
              <a:tailEnd type="none" w="med" len="med"/>
            </a:ln>
            <a:effectLst/>
          </p:spPr>
        </p:cxnSp>
      </p:grpSp>
      <p:cxnSp>
        <p:nvCxnSpPr>
          <p:cNvPr id="19" name="Straight Connector 18">
            <a:extLst>
              <a:ext uri="{FF2B5EF4-FFF2-40B4-BE49-F238E27FC236}">
                <a16:creationId xmlns:a16="http://schemas.microsoft.com/office/drawing/2014/main" id="{ACE26B36-7A29-394B-9EB8-BB9B3871F6A5}"/>
              </a:ext>
            </a:extLst>
          </p:cNvPr>
          <p:cNvCxnSpPr>
            <a:cxnSpLocks/>
            <a:endCxn id="9" idx="0"/>
          </p:cNvCxnSpPr>
          <p:nvPr/>
        </p:nvCxnSpPr>
        <p:spPr bwMode="auto">
          <a:xfrm>
            <a:off x="8382000" y="2680795"/>
            <a:ext cx="0" cy="258508"/>
          </a:xfrm>
          <a:prstGeom prst="line">
            <a:avLst/>
          </a:prstGeom>
          <a:noFill/>
          <a:ln w="28575" cap="flat" cmpd="sng" algn="ctr">
            <a:solidFill>
              <a:schemeClr val="tx2"/>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52795B47-2892-F84E-AA8B-509B364699CB}"/>
              </a:ext>
            </a:extLst>
          </p:cNvPr>
          <p:cNvSpPr/>
          <p:nvPr/>
        </p:nvSpPr>
        <p:spPr bwMode="auto">
          <a:xfrm>
            <a:off x="8084241" y="1658774"/>
            <a:ext cx="543499" cy="929191"/>
          </a:xfrm>
          <a:prstGeom prst="rect">
            <a:avLst/>
          </a:prstGeom>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FEAFE27-AE04-9B47-9A8B-16A8160B06E9}"/>
              </a:ext>
            </a:extLst>
          </p:cNvPr>
          <p:cNvSpPr/>
          <p:nvPr/>
        </p:nvSpPr>
        <p:spPr bwMode="auto">
          <a:xfrm>
            <a:off x="8084241" y="2137470"/>
            <a:ext cx="543499" cy="106305"/>
          </a:xfrm>
          <a:prstGeom prst="rect">
            <a:avLst/>
          </a:prstGeom>
          <a:solidFill>
            <a:schemeClr val="accent5"/>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Calibri"/>
                <a:ea typeface="+mn-ea"/>
                <a:cs typeface="+mn-cs"/>
              </a:rPr>
              <a:t>Page </a:t>
            </a:r>
            <a:r>
              <a:rPr kumimoji="0" lang="en-US" sz="1050" b="1" i="0" u="none" strike="noStrike" kern="1200" cap="none" spc="0" normalizeH="0" baseline="0" noProof="0" dirty="0" err="1">
                <a:ln>
                  <a:noFill/>
                </a:ln>
                <a:solidFill>
                  <a:srgbClr val="FFFFFF"/>
                </a:solidFill>
                <a:effectLst/>
                <a:uLnTx/>
                <a:uFillTx/>
                <a:latin typeface="Calibri"/>
                <a:ea typeface="+mn-ea"/>
                <a:cs typeface="+mn-cs"/>
              </a:rPr>
              <a:t>i</a:t>
            </a:r>
            <a:endParaRPr kumimoji="0" lang="en-US" sz="1050" b="1"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9EAE2B62-79E9-A748-8273-B2A43785C481}"/>
              </a:ext>
            </a:extLst>
          </p:cNvPr>
          <p:cNvSpPr/>
          <p:nvPr/>
        </p:nvSpPr>
        <p:spPr bwMode="auto">
          <a:xfrm>
            <a:off x="7055433" y="1649506"/>
            <a:ext cx="543499" cy="929191"/>
          </a:xfrm>
          <a:prstGeom prst="rect">
            <a:avLst/>
          </a:prstGeom>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3E15514E-EF0B-7144-B341-1C1194E63DFB}"/>
              </a:ext>
            </a:extLst>
          </p:cNvPr>
          <p:cNvSpPr/>
          <p:nvPr/>
        </p:nvSpPr>
        <p:spPr bwMode="auto">
          <a:xfrm>
            <a:off x="7055433" y="2128202"/>
            <a:ext cx="543499" cy="106305"/>
          </a:xfrm>
          <a:prstGeom prst="rect">
            <a:avLst/>
          </a:prstGeom>
          <a:noFill/>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F0817E43-8D82-1F49-BC38-AB7022C06CE3}"/>
              </a:ext>
            </a:extLst>
          </p:cNvPr>
          <p:cNvSpPr/>
          <p:nvPr/>
        </p:nvSpPr>
        <p:spPr bwMode="auto">
          <a:xfrm>
            <a:off x="5997529" y="1649506"/>
            <a:ext cx="543499" cy="929191"/>
          </a:xfrm>
          <a:prstGeom prst="rect">
            <a:avLst/>
          </a:prstGeom>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EF0012B9-35B5-8642-B3F4-A688801FC075}"/>
              </a:ext>
            </a:extLst>
          </p:cNvPr>
          <p:cNvSpPr/>
          <p:nvPr/>
        </p:nvSpPr>
        <p:spPr bwMode="auto">
          <a:xfrm>
            <a:off x="7055433" y="1772453"/>
            <a:ext cx="543499" cy="106305"/>
          </a:xfrm>
          <a:prstGeom prst="rect">
            <a:avLst/>
          </a:prstGeom>
          <a:solidFill>
            <a:schemeClr val="accent5"/>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Calibri"/>
                <a:ea typeface="+mn-ea"/>
                <a:cs typeface="+mn-cs"/>
              </a:rPr>
              <a:t>Page k</a:t>
            </a:r>
          </a:p>
        </p:txBody>
      </p:sp>
      <p:sp>
        <p:nvSpPr>
          <p:cNvPr id="26" name="Rectangle 25">
            <a:extLst>
              <a:ext uri="{FF2B5EF4-FFF2-40B4-BE49-F238E27FC236}">
                <a16:creationId xmlns:a16="http://schemas.microsoft.com/office/drawing/2014/main" id="{D61A0E8A-36DD-A44A-A1F9-666850D1B8D4}"/>
              </a:ext>
            </a:extLst>
          </p:cNvPr>
          <p:cNvSpPr/>
          <p:nvPr/>
        </p:nvSpPr>
        <p:spPr bwMode="auto">
          <a:xfrm>
            <a:off x="6012073" y="1772453"/>
            <a:ext cx="543499" cy="106305"/>
          </a:xfrm>
          <a:prstGeom prst="rect">
            <a:avLst/>
          </a:prstGeom>
          <a:noFill/>
          <a:ln>
            <a:prstDash val="sysDot"/>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Elbow Connector 26">
            <a:extLst>
              <a:ext uri="{FF2B5EF4-FFF2-40B4-BE49-F238E27FC236}">
                <a16:creationId xmlns:a16="http://schemas.microsoft.com/office/drawing/2014/main" id="{95C5A581-58A7-EF4A-A42D-0874EBAACB68}"/>
              </a:ext>
            </a:extLst>
          </p:cNvPr>
          <p:cNvCxnSpPr>
            <a:stCxn id="11" idx="1"/>
            <a:endCxn id="26" idx="1"/>
          </p:cNvCxnSpPr>
          <p:nvPr/>
        </p:nvCxnSpPr>
        <p:spPr bwMode="auto">
          <a:xfrm rot="10800000" flipH="1">
            <a:off x="5849081" y="1825601"/>
            <a:ext cx="162995" cy="1456211"/>
          </a:xfrm>
          <a:prstGeom prst="bentConnector3">
            <a:avLst>
              <a:gd name="adj1" fmla="val -140251"/>
            </a:avLst>
          </a:prstGeom>
          <a:noFill/>
          <a:ln w="9525" cap="flat" cmpd="sng" algn="ctr">
            <a:solidFill>
              <a:schemeClr val="tx2"/>
            </a:solidFill>
            <a:prstDash val="solid"/>
            <a:round/>
            <a:headEnd type="none" w="med" len="med"/>
            <a:tailEnd type="triangle"/>
          </a:ln>
          <a:effectLst/>
        </p:spPr>
      </p:cxnSp>
      <p:sp>
        <p:nvSpPr>
          <p:cNvPr id="28" name="32-Point Star 27">
            <a:extLst>
              <a:ext uri="{FF2B5EF4-FFF2-40B4-BE49-F238E27FC236}">
                <a16:creationId xmlns:a16="http://schemas.microsoft.com/office/drawing/2014/main" id="{EA1C3ACC-3FB3-D84A-B3B1-41904A4D624B}"/>
              </a:ext>
            </a:extLst>
          </p:cNvPr>
          <p:cNvSpPr/>
          <p:nvPr/>
        </p:nvSpPr>
        <p:spPr bwMode="auto">
          <a:xfrm>
            <a:off x="6667757" y="2275349"/>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cxnSp>
        <p:nvCxnSpPr>
          <p:cNvPr id="29" name="Elbow Connector 28">
            <a:extLst>
              <a:ext uri="{FF2B5EF4-FFF2-40B4-BE49-F238E27FC236}">
                <a16:creationId xmlns:a16="http://schemas.microsoft.com/office/drawing/2014/main" id="{EE0CA311-2F11-2941-98A6-A6B7D15CF9F5}"/>
              </a:ext>
            </a:extLst>
          </p:cNvPr>
          <p:cNvCxnSpPr>
            <a:cxnSpLocks/>
            <a:stCxn id="13" idx="1"/>
            <a:endCxn id="23" idx="1"/>
          </p:cNvCxnSpPr>
          <p:nvPr/>
        </p:nvCxnSpPr>
        <p:spPr bwMode="auto">
          <a:xfrm rot="10800000" flipH="1">
            <a:off x="6908080" y="2181349"/>
            <a:ext cx="147349" cy="1118563"/>
          </a:xfrm>
          <a:prstGeom prst="bentConnector3">
            <a:avLst>
              <a:gd name="adj1" fmla="val -155142"/>
            </a:avLst>
          </a:prstGeom>
          <a:noFill/>
          <a:ln w="9525" cap="flat" cmpd="sng" algn="ctr">
            <a:solidFill>
              <a:schemeClr val="tx2"/>
            </a:solidFill>
            <a:prstDash val="solid"/>
            <a:round/>
            <a:headEnd type="none" w="med" len="med"/>
            <a:tailEnd type="triangle"/>
          </a:ln>
          <a:effectLst/>
        </p:spPr>
      </p:cxnSp>
      <p:sp>
        <p:nvSpPr>
          <p:cNvPr id="30" name="Right Arrow 29">
            <a:extLst>
              <a:ext uri="{FF2B5EF4-FFF2-40B4-BE49-F238E27FC236}">
                <a16:creationId xmlns:a16="http://schemas.microsoft.com/office/drawing/2014/main" id="{BC0674B9-ADF9-EC46-B22B-1CE0055CAAE2}"/>
              </a:ext>
            </a:extLst>
          </p:cNvPr>
          <p:cNvSpPr/>
          <p:nvPr/>
        </p:nvSpPr>
        <p:spPr bwMode="auto">
          <a:xfrm rot="10800000">
            <a:off x="7644009" y="2137467"/>
            <a:ext cx="399976" cy="97036"/>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31" name="Right Arrow 30">
            <a:extLst>
              <a:ext uri="{FF2B5EF4-FFF2-40B4-BE49-F238E27FC236}">
                <a16:creationId xmlns:a16="http://schemas.microsoft.com/office/drawing/2014/main" id="{307CCAC4-1CC6-DF47-A3EA-54C9698F3297}"/>
              </a:ext>
            </a:extLst>
          </p:cNvPr>
          <p:cNvSpPr/>
          <p:nvPr/>
        </p:nvSpPr>
        <p:spPr bwMode="auto">
          <a:xfrm rot="10800000">
            <a:off x="6610375" y="1778127"/>
            <a:ext cx="399976" cy="97036"/>
          </a:xfrm>
          <a:prstGeom prst="rightArrow">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616161"/>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9FA301E4-007F-A34C-89C4-ABF2EF50F691}"/>
              </a:ext>
            </a:extLst>
          </p:cNvPr>
          <p:cNvSpPr txBox="1"/>
          <p:nvPr/>
        </p:nvSpPr>
        <p:spPr>
          <a:xfrm>
            <a:off x="7610094" y="1833340"/>
            <a:ext cx="474151" cy="276999"/>
          </a:xfrm>
          <a:prstGeom prst="rect">
            <a:avLst/>
          </a:prstGeom>
          <a:solidFill>
            <a:schemeClr val="bg1">
              <a:alpha val="55000"/>
            </a:schemeClr>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616161"/>
                </a:solidFill>
                <a:effectLst/>
                <a:uLnTx/>
                <a:uFillTx/>
                <a:latin typeface="Calibri"/>
                <a:ea typeface="+mn-ea"/>
                <a:cs typeface="+mn-cs"/>
              </a:rPr>
              <a:t>Page migration</a:t>
            </a:r>
          </a:p>
        </p:txBody>
      </p:sp>
      <p:sp>
        <p:nvSpPr>
          <p:cNvPr id="33" name="TextBox 32">
            <a:extLst>
              <a:ext uri="{FF2B5EF4-FFF2-40B4-BE49-F238E27FC236}">
                <a16:creationId xmlns:a16="http://schemas.microsoft.com/office/drawing/2014/main" id="{664FB101-4B95-584F-B3B2-2917EB7A7CE2}"/>
              </a:ext>
            </a:extLst>
          </p:cNvPr>
          <p:cNvSpPr txBox="1"/>
          <p:nvPr/>
        </p:nvSpPr>
        <p:spPr>
          <a:xfrm>
            <a:off x="6573293" y="1475812"/>
            <a:ext cx="474151" cy="276999"/>
          </a:xfrm>
          <a:prstGeom prst="rect">
            <a:avLst/>
          </a:prstGeom>
          <a:solidFill>
            <a:schemeClr val="bg1">
              <a:alpha val="55000"/>
            </a:schemeClr>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616161"/>
                </a:solidFill>
                <a:effectLst/>
                <a:uLnTx/>
                <a:uFillTx/>
                <a:latin typeface="Calibri"/>
                <a:ea typeface="+mn-ea"/>
                <a:cs typeface="+mn-cs"/>
              </a:rPr>
              <a:t>Page migration</a:t>
            </a:r>
          </a:p>
        </p:txBody>
      </p:sp>
      <p:sp>
        <p:nvSpPr>
          <p:cNvPr id="34" name="TextBox 33">
            <a:extLst>
              <a:ext uri="{FF2B5EF4-FFF2-40B4-BE49-F238E27FC236}">
                <a16:creationId xmlns:a16="http://schemas.microsoft.com/office/drawing/2014/main" id="{680504D1-1B41-D34F-A945-6652A85ED677}"/>
              </a:ext>
            </a:extLst>
          </p:cNvPr>
          <p:cNvSpPr txBox="1"/>
          <p:nvPr/>
        </p:nvSpPr>
        <p:spPr>
          <a:xfrm>
            <a:off x="5491615" y="4537670"/>
            <a:ext cx="362884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2D2D2">
                    <a:lumMod val="10000"/>
                  </a:srgbClr>
                </a:solidFill>
                <a:effectLst/>
                <a:uLnTx/>
                <a:uFillTx/>
                <a:latin typeface="Calibri"/>
                <a:ea typeface="+mn-ea"/>
                <a:cs typeface="+mn-cs"/>
              </a:rPr>
              <a:t>Single memory space accessible to all devices and host. Transparently managed heterogeneous memory.</a:t>
            </a:r>
          </a:p>
        </p:txBody>
      </p:sp>
      <p:sp>
        <p:nvSpPr>
          <p:cNvPr id="36" name="32-Point Star 35">
            <a:extLst>
              <a:ext uri="{FF2B5EF4-FFF2-40B4-BE49-F238E27FC236}">
                <a16:creationId xmlns:a16="http://schemas.microsoft.com/office/drawing/2014/main" id="{03D6A10D-585B-DC4D-BB80-7C500DEB6652}"/>
              </a:ext>
            </a:extLst>
          </p:cNvPr>
          <p:cNvSpPr/>
          <p:nvPr/>
        </p:nvSpPr>
        <p:spPr bwMode="auto">
          <a:xfrm>
            <a:off x="5210595" y="1519078"/>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spTree>
    <p:extLst>
      <p:ext uri="{BB962C8B-B14F-4D97-AF65-F5344CB8AC3E}">
        <p14:creationId xmlns:p14="http://schemas.microsoft.com/office/powerpoint/2010/main" val="15014815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4D1C-FF81-CC4B-BE70-828E169ACE34}"/>
              </a:ext>
            </a:extLst>
          </p:cNvPr>
          <p:cNvSpPr>
            <a:spLocks noGrp="1"/>
          </p:cNvSpPr>
          <p:nvPr>
            <p:ph type="title"/>
          </p:nvPr>
        </p:nvSpPr>
        <p:spPr/>
        <p:txBody>
          <a:bodyPr/>
          <a:lstStyle/>
          <a:p>
            <a:r>
              <a:rPr lang="en-US" dirty="0"/>
              <a:t>MPI + HMM in a Nutshell</a:t>
            </a:r>
          </a:p>
        </p:txBody>
      </p:sp>
      <p:sp>
        <p:nvSpPr>
          <p:cNvPr id="3" name="Content Placeholder 2">
            <a:extLst>
              <a:ext uri="{FF2B5EF4-FFF2-40B4-BE49-F238E27FC236}">
                <a16:creationId xmlns:a16="http://schemas.microsoft.com/office/drawing/2014/main" id="{A557C799-2F92-6340-9020-8F871ED853D7}"/>
              </a:ext>
            </a:extLst>
          </p:cNvPr>
          <p:cNvSpPr>
            <a:spLocks noGrp="1"/>
          </p:cNvSpPr>
          <p:nvPr>
            <p:ph idx="1"/>
          </p:nvPr>
        </p:nvSpPr>
        <p:spPr>
          <a:xfrm>
            <a:off x="457200" y="841248"/>
            <a:ext cx="8229600" cy="5638800"/>
          </a:xfrm>
        </p:spPr>
        <p:txBody>
          <a:bodyPr/>
          <a:lstStyle/>
          <a:p>
            <a:pPr>
              <a:lnSpc>
                <a:spcPct val="110000"/>
              </a:lnSpc>
            </a:pPr>
            <a:r>
              <a:rPr lang="en-US" sz="2000" dirty="0"/>
              <a:t>In theory, any MPI implementation can transparently work with HMM</a:t>
            </a:r>
          </a:p>
          <a:p>
            <a:pPr lvl="1">
              <a:lnSpc>
                <a:spcPct val="110000"/>
              </a:lnSpc>
            </a:pPr>
            <a:r>
              <a:rPr lang="en-US" sz="1800" dirty="0"/>
              <a:t>The MPI implementation can always assume that the data is on the host (or device)</a:t>
            </a:r>
          </a:p>
          <a:p>
            <a:pPr lvl="1">
              <a:lnSpc>
                <a:spcPct val="110000"/>
              </a:lnSpc>
            </a:pPr>
            <a:r>
              <a:rPr lang="en-US" sz="1800" dirty="0"/>
              <a:t>GPUs take care of moving data between device and host memories</a:t>
            </a:r>
          </a:p>
          <a:p>
            <a:pPr lvl="1">
              <a:lnSpc>
                <a:spcPct val="110000"/>
              </a:lnSpc>
            </a:pPr>
            <a:r>
              <a:rPr lang="en-US" sz="1800" i="1" dirty="0"/>
              <a:t>Trying to register memory on the wrong device from the network should simply fail for HMM, but there have been reports of silent failures in this regard for CUDA, so you might need to be careful</a:t>
            </a:r>
          </a:p>
          <a:p>
            <a:pPr lvl="1">
              <a:lnSpc>
                <a:spcPct val="110000"/>
              </a:lnSpc>
            </a:pPr>
            <a:r>
              <a:rPr lang="en-US" sz="1800" i="1" dirty="0"/>
              <a:t>Data in HMM can be corrupted if GPU updates pages during network transfer</a:t>
            </a:r>
          </a:p>
          <a:p>
            <a:pPr>
              <a:lnSpc>
                <a:spcPct val="110000"/>
              </a:lnSpc>
            </a:pPr>
            <a:r>
              <a:rPr lang="en-US" sz="2000" dirty="0"/>
              <a:t>In practice MPI implementations should never use HMM directly</a:t>
            </a:r>
          </a:p>
          <a:p>
            <a:pPr lvl="1">
              <a:lnSpc>
                <a:spcPct val="110000"/>
              </a:lnSpc>
            </a:pPr>
            <a:r>
              <a:rPr lang="en-US" sz="1800" dirty="0"/>
              <a:t>Managed heterogeneous memory cannot be directly accessed by the network (</a:t>
            </a:r>
            <a:r>
              <a:rPr lang="en-US" sz="1800" dirty="0">
                <a:solidFill>
                  <a:srgbClr val="FF0000"/>
                </a:solidFill>
              </a:rPr>
              <a:t>correctness issue</a:t>
            </a:r>
            <a:r>
              <a:rPr lang="en-US" sz="1800" dirty="0">
                <a:solidFill>
                  <a:srgbClr val="000000"/>
                </a:solidFill>
              </a:rPr>
              <a:t>)</a:t>
            </a:r>
            <a:endParaRPr lang="en-US" sz="1800" dirty="0"/>
          </a:p>
          <a:p>
            <a:pPr lvl="2">
              <a:lnSpc>
                <a:spcPct val="110000"/>
              </a:lnSpc>
            </a:pPr>
            <a:r>
              <a:rPr lang="en-US" sz="1600" dirty="0"/>
              <a:t>Virtual address cannot be pinned to a fixed physical memory region since GPU might need to migrate the data</a:t>
            </a:r>
          </a:p>
          <a:p>
            <a:pPr lvl="2">
              <a:lnSpc>
                <a:spcPct val="110000"/>
              </a:lnSpc>
            </a:pPr>
            <a:r>
              <a:rPr lang="en-US" sz="1600" dirty="0"/>
              <a:t>Intermediate buffer is needed to copy data from HMM</a:t>
            </a:r>
          </a:p>
          <a:p>
            <a:pPr>
              <a:lnSpc>
                <a:spcPct val="110000"/>
              </a:lnSpc>
            </a:pPr>
            <a:r>
              <a:rPr lang="en-US" sz="2000" dirty="0"/>
              <a:t>In any case MPI can never know in which device data is physically located </a:t>
            </a:r>
          </a:p>
          <a:p>
            <a:pPr lvl="1">
              <a:lnSpc>
                <a:spcPct val="110000"/>
              </a:lnSpc>
            </a:pPr>
            <a:r>
              <a:rPr lang="en-US" sz="1800" dirty="0"/>
              <a:t>Data management is completely handled by GPU and can cause unnecessary data movement (</a:t>
            </a:r>
            <a:r>
              <a:rPr lang="en-US" sz="1800" dirty="0">
                <a:solidFill>
                  <a:srgbClr val="FF0000"/>
                </a:solidFill>
              </a:rPr>
              <a:t>performance issue</a:t>
            </a:r>
            <a:r>
              <a:rPr lang="en-US" sz="1800" dirty="0">
                <a:solidFill>
                  <a:srgbClr val="000000"/>
                </a:solidFill>
              </a:rPr>
              <a:t>)</a:t>
            </a:r>
            <a:endParaRPr lang="en-US" sz="1800" dirty="0"/>
          </a:p>
        </p:txBody>
      </p:sp>
      <p:sp>
        <p:nvSpPr>
          <p:cNvPr id="4" name="Footer Placeholder 3">
            <a:extLst>
              <a:ext uri="{FF2B5EF4-FFF2-40B4-BE49-F238E27FC236}">
                <a16:creationId xmlns:a16="http://schemas.microsoft.com/office/drawing/2014/main" id="{04A1134C-B58B-E746-9C63-24292E3CB91F}"/>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F1B96093-8D1B-324F-8DDE-E84643205B5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37452439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46"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92" name="Content Placeholder 2">
            <a:extLst>
              <a:ext uri="{FF2B5EF4-FFF2-40B4-BE49-F238E27FC236}">
                <a16:creationId xmlns:a16="http://schemas.microsoft.com/office/drawing/2014/main" id="{F0221B04-5E09-9144-8F6C-AA6C1CBC91D1}"/>
              </a:ext>
            </a:extLst>
          </p:cNvPr>
          <p:cNvSpPr>
            <a:spLocks noGrp="1"/>
          </p:cNvSpPr>
          <p:nvPr>
            <p:ph sz="half" idx="1"/>
          </p:nvPr>
        </p:nvSpPr>
        <p:spPr>
          <a:xfrm>
            <a:off x="274320" y="1143000"/>
            <a:ext cx="4392509" cy="5394971"/>
          </a:xfrm>
        </p:spPr>
        <p:txBody>
          <a:bodyPr/>
          <a:lstStyle/>
          <a:p>
            <a:pPr>
              <a:lnSpc>
                <a:spcPct val="110000"/>
              </a:lnSpc>
            </a:pPr>
            <a:r>
              <a:rPr lang="en-US" sz="2000" dirty="0"/>
              <a:t>MPI can assume data is on host memory</a:t>
            </a:r>
          </a:p>
          <a:p>
            <a:pPr>
              <a:lnSpc>
                <a:spcPct val="110000"/>
              </a:lnSpc>
            </a:pPr>
            <a:r>
              <a:rPr lang="en-US" sz="2000" dirty="0"/>
              <a:t>MPI copies data to network pinned memory</a:t>
            </a:r>
          </a:p>
          <a:p>
            <a:pPr lvl="1">
              <a:lnSpc>
                <a:spcPct val="110000"/>
              </a:lnSpc>
            </a:pPr>
            <a:r>
              <a:rPr lang="en-US" dirty="0"/>
              <a:t>Network registration will fail</a:t>
            </a:r>
          </a:p>
          <a:p>
            <a:pPr>
              <a:lnSpc>
                <a:spcPct val="110000"/>
              </a:lnSpc>
            </a:pPr>
            <a:r>
              <a:rPr lang="en-US" sz="2000" dirty="0"/>
              <a:t>On a correct guess</a:t>
            </a:r>
          </a:p>
          <a:p>
            <a:pPr lvl="1">
              <a:lnSpc>
                <a:spcPct val="110000"/>
              </a:lnSpc>
            </a:pPr>
            <a:r>
              <a:rPr lang="en-US" dirty="0"/>
              <a:t>The copy will not trigger a page fault to bring data from GPU</a:t>
            </a:r>
          </a:p>
          <a:p>
            <a:pPr>
              <a:lnSpc>
                <a:spcPct val="110000"/>
              </a:lnSpc>
            </a:pPr>
            <a:r>
              <a:rPr lang="en-US" sz="2000" dirty="0"/>
              <a:t>On incorrect guess</a:t>
            </a:r>
          </a:p>
          <a:p>
            <a:pPr lvl="1">
              <a:lnSpc>
                <a:spcPct val="110000"/>
              </a:lnSpc>
            </a:pPr>
            <a:r>
              <a:rPr lang="en-US" dirty="0"/>
              <a:t>An </a:t>
            </a:r>
            <a:r>
              <a:rPr lang="en-US" b="1" dirty="0"/>
              <a:t>expensive page fault</a:t>
            </a:r>
            <a:r>
              <a:rPr lang="en-US" dirty="0"/>
              <a:t> will occur</a:t>
            </a:r>
          </a:p>
        </p:txBody>
      </p:sp>
      <p:sp>
        <p:nvSpPr>
          <p:cNvPr id="93" name="Rectangle 92">
            <a:extLst>
              <a:ext uri="{FF2B5EF4-FFF2-40B4-BE49-F238E27FC236}">
                <a16:creationId xmlns:a16="http://schemas.microsoft.com/office/drawing/2014/main" id="{4221B88F-5C82-C84B-9D58-ED7F43254FB5}"/>
              </a:ext>
            </a:extLst>
          </p:cNvPr>
          <p:cNvSpPr/>
          <p:nvPr/>
        </p:nvSpPr>
        <p:spPr bwMode="auto">
          <a:xfrm>
            <a:off x="7049071" y="2208141"/>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94" name="Rectangle 93">
            <a:extLst>
              <a:ext uri="{FF2B5EF4-FFF2-40B4-BE49-F238E27FC236}">
                <a16:creationId xmlns:a16="http://schemas.microsoft.com/office/drawing/2014/main" id="{980CDDC0-9C8D-5A42-B72C-28DE3E6CC705}"/>
              </a:ext>
            </a:extLst>
          </p:cNvPr>
          <p:cNvSpPr/>
          <p:nvPr/>
        </p:nvSpPr>
        <p:spPr bwMode="auto">
          <a:xfrm>
            <a:off x="7049071" y="1584386"/>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114" name="Rectangle 113">
            <a:extLst>
              <a:ext uri="{FF2B5EF4-FFF2-40B4-BE49-F238E27FC236}">
                <a16:creationId xmlns:a16="http://schemas.microsoft.com/office/drawing/2014/main" id="{73FAD115-DB4B-7547-BDA0-6FDD8B21FC92}"/>
              </a:ext>
            </a:extLst>
          </p:cNvPr>
          <p:cNvSpPr/>
          <p:nvPr/>
        </p:nvSpPr>
        <p:spPr bwMode="auto">
          <a:xfrm>
            <a:off x="4622620" y="1661872"/>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17" name="Rectangle 116">
            <a:extLst>
              <a:ext uri="{FF2B5EF4-FFF2-40B4-BE49-F238E27FC236}">
                <a16:creationId xmlns:a16="http://schemas.microsoft.com/office/drawing/2014/main" id="{6B4FAE17-CE0B-AE4D-BBCE-B0F67751B696}"/>
              </a:ext>
            </a:extLst>
          </p:cNvPr>
          <p:cNvSpPr/>
          <p:nvPr/>
        </p:nvSpPr>
        <p:spPr bwMode="auto">
          <a:xfrm>
            <a:off x="5973398" y="1584386"/>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118" name="Rectangle 117">
            <a:extLst>
              <a:ext uri="{FF2B5EF4-FFF2-40B4-BE49-F238E27FC236}">
                <a16:creationId xmlns:a16="http://schemas.microsoft.com/office/drawing/2014/main" id="{A290F7FB-394B-BC48-B80A-9547B2C5027D}"/>
              </a:ext>
            </a:extLst>
          </p:cNvPr>
          <p:cNvSpPr/>
          <p:nvPr/>
        </p:nvSpPr>
        <p:spPr bwMode="auto">
          <a:xfrm>
            <a:off x="6134734" y="2064612"/>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120" name="Straight Connector 119">
            <a:extLst>
              <a:ext uri="{FF2B5EF4-FFF2-40B4-BE49-F238E27FC236}">
                <a16:creationId xmlns:a16="http://schemas.microsoft.com/office/drawing/2014/main" id="{FEB20D04-6758-C349-9CFF-F72E11B41B9D}"/>
              </a:ext>
            </a:extLst>
          </p:cNvPr>
          <p:cNvCxnSpPr>
            <a:cxnSpLocks/>
            <a:stCxn id="114" idx="2"/>
          </p:cNvCxnSpPr>
          <p:nvPr/>
        </p:nvCxnSpPr>
        <p:spPr bwMode="auto">
          <a:xfrm>
            <a:off x="5003620" y="2119072"/>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DA8E913A-6B34-1B4B-93B5-0F0A409722BF}"/>
              </a:ext>
            </a:extLst>
          </p:cNvPr>
          <p:cNvCxnSpPr>
            <a:cxnSpLocks/>
            <a:stCxn id="93" idx="2"/>
          </p:cNvCxnSpPr>
          <p:nvPr/>
        </p:nvCxnSpPr>
        <p:spPr bwMode="auto">
          <a:xfrm>
            <a:off x="7505750" y="2665341"/>
            <a:ext cx="0" cy="377283"/>
          </a:xfrm>
          <a:prstGeom prst="line">
            <a:avLst/>
          </a:prstGeom>
          <a:noFill/>
          <a:ln w="28575" cap="flat" cmpd="sng" algn="ctr">
            <a:solidFill>
              <a:schemeClr val="tx2"/>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134CE2D6-7BBB-2348-8716-96E38B8499E2}"/>
              </a:ext>
            </a:extLst>
          </p:cNvPr>
          <p:cNvCxnSpPr>
            <a:cxnSpLocks/>
          </p:cNvCxnSpPr>
          <p:nvPr/>
        </p:nvCxnSpPr>
        <p:spPr bwMode="auto">
          <a:xfrm>
            <a:off x="6357007" y="2653045"/>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43" name="Rectangle 142">
            <a:extLst>
              <a:ext uri="{FF2B5EF4-FFF2-40B4-BE49-F238E27FC236}">
                <a16:creationId xmlns:a16="http://schemas.microsoft.com/office/drawing/2014/main" id="{DD3605F7-0BA4-B34C-882A-C688E432EEFE}"/>
              </a:ext>
            </a:extLst>
          </p:cNvPr>
          <p:cNvSpPr/>
          <p:nvPr/>
        </p:nvSpPr>
        <p:spPr bwMode="auto">
          <a:xfrm>
            <a:off x="8069163" y="2238121"/>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44" name="Straight Arrow Connector 143">
            <a:extLst>
              <a:ext uri="{FF2B5EF4-FFF2-40B4-BE49-F238E27FC236}">
                <a16:creationId xmlns:a16="http://schemas.microsoft.com/office/drawing/2014/main" id="{FC0104E5-C7A6-CD4C-A743-377D5F0FE4AE}"/>
              </a:ext>
            </a:extLst>
          </p:cNvPr>
          <p:cNvCxnSpPr>
            <a:cxnSpLocks/>
            <a:stCxn id="118" idx="1"/>
            <a:endCxn id="91" idx="0"/>
          </p:cNvCxnSpPr>
          <p:nvPr/>
        </p:nvCxnSpPr>
        <p:spPr bwMode="auto">
          <a:xfrm flipH="1">
            <a:off x="5126610" y="2136377"/>
            <a:ext cx="1008124"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DEFA1BD9-B3DC-8541-9D16-621E888E09E5}"/>
              </a:ext>
            </a:extLst>
          </p:cNvPr>
          <p:cNvCxnSpPr>
            <a:cxnSpLocks/>
            <a:stCxn id="143" idx="2"/>
          </p:cNvCxnSpPr>
          <p:nvPr/>
        </p:nvCxnSpPr>
        <p:spPr bwMode="auto">
          <a:xfrm>
            <a:off x="8526363" y="2668062"/>
            <a:ext cx="0" cy="374562"/>
          </a:xfrm>
          <a:prstGeom prst="line">
            <a:avLst/>
          </a:prstGeom>
          <a:noFill/>
          <a:ln w="28575" cap="flat" cmpd="sng" algn="ctr">
            <a:solidFill>
              <a:schemeClr val="tx2"/>
            </a:solidFill>
            <a:prstDash val="solid"/>
            <a:round/>
            <a:headEnd type="none" w="med" len="med"/>
            <a:tailEnd type="none" w="med" len="med"/>
          </a:ln>
          <a:effectLst/>
        </p:spPr>
      </p:cxnSp>
      <p:sp>
        <p:nvSpPr>
          <p:cNvPr id="146" name="Curved Right Arrow 145">
            <a:extLst>
              <a:ext uri="{FF2B5EF4-FFF2-40B4-BE49-F238E27FC236}">
                <a16:creationId xmlns:a16="http://schemas.microsoft.com/office/drawing/2014/main" id="{1291B3B9-4CEE-7646-B53E-8DCABE5A16D5}"/>
              </a:ext>
            </a:extLst>
          </p:cNvPr>
          <p:cNvSpPr/>
          <p:nvPr/>
        </p:nvSpPr>
        <p:spPr bwMode="auto">
          <a:xfrm rot="16858730">
            <a:off x="7192669" y="1535277"/>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01154C4B-535E-184F-A9F7-D123CC504680}"/>
              </a:ext>
            </a:extLst>
          </p:cNvPr>
          <p:cNvSpPr txBox="1"/>
          <p:nvPr/>
        </p:nvSpPr>
        <p:spPr>
          <a:xfrm>
            <a:off x="4535749" y="3166328"/>
            <a:ext cx="433814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Correct guess: data is on host memory</a:t>
            </a:r>
          </a:p>
        </p:txBody>
      </p:sp>
      <p:sp>
        <p:nvSpPr>
          <p:cNvPr id="150" name="TextBox 149">
            <a:extLst>
              <a:ext uri="{FF2B5EF4-FFF2-40B4-BE49-F238E27FC236}">
                <a16:creationId xmlns:a16="http://schemas.microsoft.com/office/drawing/2014/main" id="{76155D31-3C95-7047-9A7A-80E332386F8A}"/>
              </a:ext>
            </a:extLst>
          </p:cNvPr>
          <p:cNvSpPr txBox="1"/>
          <p:nvPr/>
        </p:nvSpPr>
        <p:spPr>
          <a:xfrm>
            <a:off x="7574364" y="2988302"/>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51" name="Straight Connector 150">
            <a:extLst>
              <a:ext uri="{FF2B5EF4-FFF2-40B4-BE49-F238E27FC236}">
                <a16:creationId xmlns:a16="http://schemas.microsoft.com/office/drawing/2014/main" id="{7DD41FE5-85F0-6040-9A03-7D5202DD725B}"/>
              </a:ext>
            </a:extLst>
          </p:cNvPr>
          <p:cNvCxnSpPr>
            <a:cxnSpLocks/>
          </p:cNvCxnSpPr>
          <p:nvPr/>
        </p:nvCxnSpPr>
        <p:spPr bwMode="auto">
          <a:xfrm>
            <a:off x="4572987" y="3030328"/>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1" name="TextBox 90">
            <a:extLst>
              <a:ext uri="{FF2B5EF4-FFF2-40B4-BE49-F238E27FC236}">
                <a16:creationId xmlns:a16="http://schemas.microsoft.com/office/drawing/2014/main" id="{93AFCC10-4644-CA44-AA7C-8BF051F51992}"/>
              </a:ext>
            </a:extLst>
          </p:cNvPr>
          <p:cNvSpPr txBox="1"/>
          <p:nvPr/>
        </p:nvSpPr>
        <p:spPr>
          <a:xfrm>
            <a:off x="4309734" y="2572483"/>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102" name="Frame 101">
            <a:extLst>
              <a:ext uri="{FF2B5EF4-FFF2-40B4-BE49-F238E27FC236}">
                <a16:creationId xmlns:a16="http://schemas.microsoft.com/office/drawing/2014/main" id="{A0F7431C-4507-6343-92AF-56E492035A3A}"/>
              </a:ext>
            </a:extLst>
          </p:cNvPr>
          <p:cNvSpPr/>
          <p:nvPr/>
        </p:nvSpPr>
        <p:spPr bwMode="auto">
          <a:xfrm>
            <a:off x="6636953" y="3657600"/>
            <a:ext cx="2381525" cy="2286000"/>
          </a:xfrm>
          <a:prstGeom prst="fram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4" name="Curved Right Arrow 43">
            <a:extLst>
              <a:ext uri="{FF2B5EF4-FFF2-40B4-BE49-F238E27FC236}">
                <a16:creationId xmlns:a16="http://schemas.microsoft.com/office/drawing/2014/main" id="{D0684EED-B7B8-1D46-AFE4-AF42FE70DA5A}"/>
              </a:ext>
            </a:extLst>
          </p:cNvPr>
          <p:cNvSpPr/>
          <p:nvPr/>
        </p:nvSpPr>
        <p:spPr bwMode="auto">
          <a:xfrm>
            <a:off x="5414532" y="1721219"/>
            <a:ext cx="597219" cy="458322"/>
          </a:xfrm>
          <a:prstGeom prst="curvedRightArrow">
            <a:avLst>
              <a:gd name="adj1" fmla="val 16750"/>
              <a:gd name="adj2" fmla="val 41775"/>
              <a:gd name="adj3" fmla="val 2500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 name="TextBox 44">
            <a:extLst>
              <a:ext uri="{FF2B5EF4-FFF2-40B4-BE49-F238E27FC236}">
                <a16:creationId xmlns:a16="http://schemas.microsoft.com/office/drawing/2014/main" id="{5E7E470E-4131-C94A-83EE-2BE7CBA28F77}"/>
              </a:ext>
            </a:extLst>
          </p:cNvPr>
          <p:cNvSpPr txBox="1"/>
          <p:nvPr/>
        </p:nvSpPr>
        <p:spPr>
          <a:xfrm>
            <a:off x="4789790" y="1249343"/>
            <a:ext cx="10317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CPU copy to pinned memory </a:t>
            </a:r>
          </a:p>
        </p:txBody>
      </p:sp>
      <p:sp>
        <p:nvSpPr>
          <p:cNvPr id="47" name="Rectangle 46">
            <a:extLst>
              <a:ext uri="{FF2B5EF4-FFF2-40B4-BE49-F238E27FC236}">
                <a16:creationId xmlns:a16="http://schemas.microsoft.com/office/drawing/2014/main" id="{55AB96D0-6B00-5C40-9310-CAF3AA71A55C}"/>
              </a:ext>
            </a:extLst>
          </p:cNvPr>
          <p:cNvSpPr/>
          <p:nvPr/>
        </p:nvSpPr>
        <p:spPr bwMode="auto">
          <a:xfrm>
            <a:off x="6040069" y="1663837"/>
            <a:ext cx="631790" cy="275922"/>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48" name="TextBox 47">
            <a:extLst>
              <a:ext uri="{FF2B5EF4-FFF2-40B4-BE49-F238E27FC236}">
                <a16:creationId xmlns:a16="http://schemas.microsoft.com/office/drawing/2014/main" id="{04FE2354-D7CA-7442-97EB-D8EEA5A883FB}"/>
              </a:ext>
            </a:extLst>
          </p:cNvPr>
          <p:cNvSpPr txBox="1"/>
          <p:nvPr/>
        </p:nvSpPr>
        <p:spPr>
          <a:xfrm>
            <a:off x="7215731" y="1175727"/>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49" name="Right Arrow 48">
            <a:extLst>
              <a:ext uri="{FF2B5EF4-FFF2-40B4-BE49-F238E27FC236}">
                <a16:creationId xmlns:a16="http://schemas.microsoft.com/office/drawing/2014/main" id="{051779C4-6624-8747-A517-C0D4195FEAD6}"/>
              </a:ext>
            </a:extLst>
          </p:cNvPr>
          <p:cNvSpPr/>
          <p:nvPr/>
        </p:nvSpPr>
        <p:spPr bwMode="auto">
          <a:xfrm>
            <a:off x="8361465" y="1209853"/>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C3FCD44C-C93A-004A-8ABE-CBD1D6FF762E}"/>
              </a:ext>
            </a:extLst>
          </p:cNvPr>
          <p:cNvSpPr/>
          <p:nvPr/>
        </p:nvSpPr>
        <p:spPr bwMode="auto">
          <a:xfrm>
            <a:off x="7076219" y="4856019"/>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66" name="Rectangle 65">
            <a:extLst>
              <a:ext uri="{FF2B5EF4-FFF2-40B4-BE49-F238E27FC236}">
                <a16:creationId xmlns:a16="http://schemas.microsoft.com/office/drawing/2014/main" id="{CB330BAA-07C6-B64A-865E-5CF00C0FE916}"/>
              </a:ext>
            </a:extLst>
          </p:cNvPr>
          <p:cNvSpPr/>
          <p:nvPr/>
        </p:nvSpPr>
        <p:spPr bwMode="auto">
          <a:xfrm>
            <a:off x="7076219" y="4232264"/>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68" name="Rectangle 67">
            <a:extLst>
              <a:ext uri="{FF2B5EF4-FFF2-40B4-BE49-F238E27FC236}">
                <a16:creationId xmlns:a16="http://schemas.microsoft.com/office/drawing/2014/main" id="{D2D15F73-7BF0-2545-B938-1C550F4AC3A7}"/>
              </a:ext>
            </a:extLst>
          </p:cNvPr>
          <p:cNvSpPr/>
          <p:nvPr/>
        </p:nvSpPr>
        <p:spPr bwMode="auto">
          <a:xfrm>
            <a:off x="4649768" y="430975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72" name="Rectangle 71">
            <a:extLst>
              <a:ext uri="{FF2B5EF4-FFF2-40B4-BE49-F238E27FC236}">
                <a16:creationId xmlns:a16="http://schemas.microsoft.com/office/drawing/2014/main" id="{8AAC3F48-C7CF-5745-B740-33CCC8657CD0}"/>
              </a:ext>
            </a:extLst>
          </p:cNvPr>
          <p:cNvSpPr/>
          <p:nvPr/>
        </p:nvSpPr>
        <p:spPr bwMode="auto">
          <a:xfrm>
            <a:off x="6000546" y="4232264"/>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73" name="Rectangle 72">
            <a:extLst>
              <a:ext uri="{FF2B5EF4-FFF2-40B4-BE49-F238E27FC236}">
                <a16:creationId xmlns:a16="http://schemas.microsoft.com/office/drawing/2014/main" id="{04EDBB13-7B3C-904C-99B7-5631407725AE}"/>
              </a:ext>
            </a:extLst>
          </p:cNvPr>
          <p:cNvSpPr/>
          <p:nvPr/>
        </p:nvSpPr>
        <p:spPr bwMode="auto">
          <a:xfrm>
            <a:off x="6153569" y="4712490"/>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74" name="Straight Connector 73">
            <a:extLst>
              <a:ext uri="{FF2B5EF4-FFF2-40B4-BE49-F238E27FC236}">
                <a16:creationId xmlns:a16="http://schemas.microsoft.com/office/drawing/2014/main" id="{3EE708FD-FB10-B141-AB61-447483BB2206}"/>
              </a:ext>
            </a:extLst>
          </p:cNvPr>
          <p:cNvCxnSpPr>
            <a:cxnSpLocks/>
            <a:stCxn id="68" idx="2"/>
          </p:cNvCxnSpPr>
          <p:nvPr/>
        </p:nvCxnSpPr>
        <p:spPr bwMode="auto">
          <a:xfrm>
            <a:off x="5030768" y="4766950"/>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058659AB-07FE-5044-A59F-ABBDAC9C906B}"/>
              </a:ext>
            </a:extLst>
          </p:cNvPr>
          <p:cNvCxnSpPr>
            <a:cxnSpLocks/>
            <a:stCxn id="59" idx="2"/>
          </p:cNvCxnSpPr>
          <p:nvPr/>
        </p:nvCxnSpPr>
        <p:spPr bwMode="auto">
          <a:xfrm>
            <a:off x="7532898" y="5313219"/>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3" name="Right Arrow 82">
            <a:extLst>
              <a:ext uri="{FF2B5EF4-FFF2-40B4-BE49-F238E27FC236}">
                <a16:creationId xmlns:a16="http://schemas.microsoft.com/office/drawing/2014/main" id="{018A264C-FE14-484C-AB13-A1549C49C4E0}"/>
              </a:ext>
            </a:extLst>
          </p:cNvPr>
          <p:cNvSpPr/>
          <p:nvPr/>
        </p:nvSpPr>
        <p:spPr bwMode="auto">
          <a:xfrm flipH="1">
            <a:off x="6762544" y="4246419"/>
            <a:ext cx="394183" cy="239651"/>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84" name="Straight Connector 83">
            <a:extLst>
              <a:ext uri="{FF2B5EF4-FFF2-40B4-BE49-F238E27FC236}">
                <a16:creationId xmlns:a16="http://schemas.microsoft.com/office/drawing/2014/main" id="{CA43D325-57E9-7646-8958-4D25D34CE1F7}"/>
              </a:ext>
            </a:extLst>
          </p:cNvPr>
          <p:cNvCxnSpPr>
            <a:cxnSpLocks/>
          </p:cNvCxnSpPr>
          <p:nvPr/>
        </p:nvCxnSpPr>
        <p:spPr bwMode="auto">
          <a:xfrm>
            <a:off x="6384155" y="5300923"/>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6" name="Rectangle 85">
            <a:extLst>
              <a:ext uri="{FF2B5EF4-FFF2-40B4-BE49-F238E27FC236}">
                <a16:creationId xmlns:a16="http://schemas.microsoft.com/office/drawing/2014/main" id="{0337B79A-B462-A44E-AB82-5010F97BD781}"/>
              </a:ext>
            </a:extLst>
          </p:cNvPr>
          <p:cNvSpPr/>
          <p:nvPr/>
        </p:nvSpPr>
        <p:spPr bwMode="auto">
          <a:xfrm>
            <a:off x="8096311" y="488599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87" name="Straight Arrow Connector 86">
            <a:extLst>
              <a:ext uri="{FF2B5EF4-FFF2-40B4-BE49-F238E27FC236}">
                <a16:creationId xmlns:a16="http://schemas.microsoft.com/office/drawing/2014/main" id="{70AA9E54-762E-104A-89DF-F71DD68369DA}"/>
              </a:ext>
            </a:extLst>
          </p:cNvPr>
          <p:cNvCxnSpPr>
            <a:cxnSpLocks/>
            <a:stCxn id="73" idx="1"/>
            <a:endCxn id="97" idx="0"/>
          </p:cNvCxnSpPr>
          <p:nvPr/>
        </p:nvCxnSpPr>
        <p:spPr bwMode="auto">
          <a:xfrm flipH="1">
            <a:off x="5146263" y="4784255"/>
            <a:ext cx="1007306"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2DC44A1-EA34-0E47-B110-8CE762586F61}"/>
              </a:ext>
            </a:extLst>
          </p:cNvPr>
          <p:cNvCxnSpPr>
            <a:cxnSpLocks/>
            <a:stCxn id="86" idx="2"/>
          </p:cNvCxnSpPr>
          <p:nvPr/>
        </p:nvCxnSpPr>
        <p:spPr bwMode="auto">
          <a:xfrm>
            <a:off x="8553511" y="5315940"/>
            <a:ext cx="0" cy="362266"/>
          </a:xfrm>
          <a:prstGeom prst="line">
            <a:avLst/>
          </a:prstGeom>
          <a:noFill/>
          <a:ln w="28575" cap="flat" cmpd="sng" algn="ctr">
            <a:solidFill>
              <a:schemeClr val="tx2"/>
            </a:solidFill>
            <a:prstDash val="solid"/>
            <a:round/>
            <a:headEnd type="none" w="med" len="med"/>
            <a:tailEnd type="none" w="med" len="med"/>
          </a:ln>
          <a:effectLst/>
        </p:spPr>
      </p:cxnSp>
      <p:sp>
        <p:nvSpPr>
          <p:cNvPr id="89" name="Curved Right Arrow 88">
            <a:extLst>
              <a:ext uri="{FF2B5EF4-FFF2-40B4-BE49-F238E27FC236}">
                <a16:creationId xmlns:a16="http://schemas.microsoft.com/office/drawing/2014/main" id="{7939D9CF-B953-9C45-840C-473922334D3C}"/>
              </a:ext>
            </a:extLst>
          </p:cNvPr>
          <p:cNvSpPr/>
          <p:nvPr/>
        </p:nvSpPr>
        <p:spPr bwMode="auto">
          <a:xfrm rot="16858730">
            <a:off x="7219817" y="4183155"/>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B3D0FCA4-B470-BA4A-B444-97DD454AF988}"/>
              </a:ext>
            </a:extLst>
          </p:cNvPr>
          <p:cNvSpPr txBox="1"/>
          <p:nvPr/>
        </p:nvSpPr>
        <p:spPr>
          <a:xfrm>
            <a:off x="4600135" y="5753761"/>
            <a:ext cx="433814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MPI moving data from host memory on a wrong guess</a:t>
            </a:r>
          </a:p>
        </p:txBody>
      </p:sp>
      <p:sp>
        <p:nvSpPr>
          <p:cNvPr id="95" name="TextBox 94">
            <a:extLst>
              <a:ext uri="{FF2B5EF4-FFF2-40B4-BE49-F238E27FC236}">
                <a16:creationId xmlns:a16="http://schemas.microsoft.com/office/drawing/2014/main" id="{83169F90-2041-674E-BBA6-CBCE6FD8C56E}"/>
              </a:ext>
            </a:extLst>
          </p:cNvPr>
          <p:cNvSpPr txBox="1"/>
          <p:nvPr/>
        </p:nvSpPr>
        <p:spPr>
          <a:xfrm>
            <a:off x="7609007" y="5628685"/>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96" name="Straight Connector 95">
            <a:extLst>
              <a:ext uri="{FF2B5EF4-FFF2-40B4-BE49-F238E27FC236}">
                <a16:creationId xmlns:a16="http://schemas.microsoft.com/office/drawing/2014/main" id="{6478CB9E-1036-4540-A1BD-007FF8B9572A}"/>
              </a:ext>
            </a:extLst>
          </p:cNvPr>
          <p:cNvCxnSpPr>
            <a:cxnSpLocks/>
          </p:cNvCxnSpPr>
          <p:nvPr/>
        </p:nvCxnSpPr>
        <p:spPr bwMode="auto">
          <a:xfrm>
            <a:off x="4600135" y="5678206"/>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7" name="TextBox 96">
            <a:extLst>
              <a:ext uri="{FF2B5EF4-FFF2-40B4-BE49-F238E27FC236}">
                <a16:creationId xmlns:a16="http://schemas.microsoft.com/office/drawing/2014/main" id="{045F1879-A3A5-4842-8B14-B8DA214CDEC1}"/>
              </a:ext>
            </a:extLst>
          </p:cNvPr>
          <p:cNvSpPr txBox="1"/>
          <p:nvPr/>
        </p:nvSpPr>
        <p:spPr>
          <a:xfrm>
            <a:off x="4329387" y="5220361"/>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98" name="Curved Right Arrow 97">
            <a:extLst>
              <a:ext uri="{FF2B5EF4-FFF2-40B4-BE49-F238E27FC236}">
                <a16:creationId xmlns:a16="http://schemas.microsoft.com/office/drawing/2014/main" id="{6E12A6A7-46E6-AE4A-9E25-9B369FD3D2BB}"/>
              </a:ext>
            </a:extLst>
          </p:cNvPr>
          <p:cNvSpPr/>
          <p:nvPr/>
        </p:nvSpPr>
        <p:spPr bwMode="auto">
          <a:xfrm>
            <a:off x="5439768" y="4369097"/>
            <a:ext cx="599131" cy="458322"/>
          </a:xfrm>
          <a:prstGeom prst="curvedRightArrow">
            <a:avLst>
              <a:gd name="adj1" fmla="val 16750"/>
              <a:gd name="adj2" fmla="val 41775"/>
              <a:gd name="adj3" fmla="val 25000"/>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9" name="TextBox 98">
            <a:extLst>
              <a:ext uri="{FF2B5EF4-FFF2-40B4-BE49-F238E27FC236}">
                <a16:creationId xmlns:a16="http://schemas.microsoft.com/office/drawing/2014/main" id="{F4F963C6-D5D7-DC4D-BB70-3B50A046AACA}"/>
              </a:ext>
            </a:extLst>
          </p:cNvPr>
          <p:cNvSpPr txBox="1"/>
          <p:nvPr/>
        </p:nvSpPr>
        <p:spPr>
          <a:xfrm>
            <a:off x="4816938" y="3897221"/>
            <a:ext cx="10317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CPU copy to pinned memory </a:t>
            </a:r>
          </a:p>
        </p:txBody>
      </p:sp>
      <p:sp>
        <p:nvSpPr>
          <p:cNvPr id="101" name="TextBox 100">
            <a:extLst>
              <a:ext uri="{FF2B5EF4-FFF2-40B4-BE49-F238E27FC236}">
                <a16:creationId xmlns:a16="http://schemas.microsoft.com/office/drawing/2014/main" id="{2436E40A-8158-BA45-961A-CDA778A6434D}"/>
              </a:ext>
            </a:extLst>
          </p:cNvPr>
          <p:cNvSpPr txBox="1"/>
          <p:nvPr/>
        </p:nvSpPr>
        <p:spPr>
          <a:xfrm>
            <a:off x="7377899" y="3587142"/>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103" name="Right Arrow 102">
            <a:extLst>
              <a:ext uri="{FF2B5EF4-FFF2-40B4-BE49-F238E27FC236}">
                <a16:creationId xmlns:a16="http://schemas.microsoft.com/office/drawing/2014/main" id="{D4757335-DB0E-234E-9F56-2DF569003707}"/>
              </a:ext>
            </a:extLst>
          </p:cNvPr>
          <p:cNvSpPr/>
          <p:nvPr/>
        </p:nvSpPr>
        <p:spPr bwMode="auto">
          <a:xfrm>
            <a:off x="8508643" y="3621268"/>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4" name="TextBox 103">
            <a:extLst>
              <a:ext uri="{FF2B5EF4-FFF2-40B4-BE49-F238E27FC236}">
                <a16:creationId xmlns:a16="http://schemas.microsoft.com/office/drawing/2014/main" id="{355C8D69-E485-8A42-92B4-8CD0A042CF31}"/>
              </a:ext>
            </a:extLst>
          </p:cNvPr>
          <p:cNvSpPr txBox="1"/>
          <p:nvPr/>
        </p:nvSpPr>
        <p:spPr>
          <a:xfrm>
            <a:off x="7197500" y="3808590"/>
            <a:ext cx="136637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7AB800">
                    <a:lumMod val="50000"/>
                  </a:srgbClr>
                </a:solidFill>
                <a:effectLst/>
                <a:uLnTx/>
                <a:uFillTx/>
                <a:latin typeface="Calibri"/>
                <a:ea typeface="+mn-ea"/>
                <a:cs typeface="+mn-cs"/>
              </a:rPr>
              <a:t>GPU page migration</a:t>
            </a:r>
          </a:p>
        </p:txBody>
      </p:sp>
      <p:sp>
        <p:nvSpPr>
          <p:cNvPr id="106" name="Right Arrow 105">
            <a:extLst>
              <a:ext uri="{FF2B5EF4-FFF2-40B4-BE49-F238E27FC236}">
                <a16:creationId xmlns:a16="http://schemas.microsoft.com/office/drawing/2014/main" id="{BFC3DB71-7B20-AB4C-961F-600FC87FE6C2}"/>
              </a:ext>
            </a:extLst>
          </p:cNvPr>
          <p:cNvSpPr/>
          <p:nvPr/>
        </p:nvSpPr>
        <p:spPr bwMode="auto">
          <a:xfrm>
            <a:off x="8515183" y="3842716"/>
            <a:ext cx="298620" cy="193045"/>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7" name="32-Point Star 106">
            <a:extLst>
              <a:ext uri="{FF2B5EF4-FFF2-40B4-BE49-F238E27FC236}">
                <a16:creationId xmlns:a16="http://schemas.microsoft.com/office/drawing/2014/main" id="{8129CCF0-4EA9-DB44-AA31-08F984DC7A6B}"/>
              </a:ext>
            </a:extLst>
          </p:cNvPr>
          <p:cNvSpPr/>
          <p:nvPr/>
        </p:nvSpPr>
        <p:spPr bwMode="auto">
          <a:xfrm>
            <a:off x="5797380" y="3965211"/>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sp>
        <p:nvSpPr>
          <p:cNvPr id="108" name="Rectangle 107">
            <a:extLst>
              <a:ext uri="{FF2B5EF4-FFF2-40B4-BE49-F238E27FC236}">
                <a16:creationId xmlns:a16="http://schemas.microsoft.com/office/drawing/2014/main" id="{FA20568F-708E-2649-B5DF-241A4E3F3799}"/>
              </a:ext>
            </a:extLst>
          </p:cNvPr>
          <p:cNvSpPr/>
          <p:nvPr/>
        </p:nvSpPr>
        <p:spPr bwMode="auto">
          <a:xfrm>
            <a:off x="6073301" y="1692724"/>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09" name="Rectangle 108">
            <a:extLst>
              <a:ext uri="{FF2B5EF4-FFF2-40B4-BE49-F238E27FC236}">
                <a16:creationId xmlns:a16="http://schemas.microsoft.com/office/drawing/2014/main" id="{44E428C1-F6D3-F34C-93C9-EF3C834AC239}"/>
              </a:ext>
            </a:extLst>
          </p:cNvPr>
          <p:cNvSpPr/>
          <p:nvPr/>
        </p:nvSpPr>
        <p:spPr bwMode="auto">
          <a:xfrm>
            <a:off x="6065806" y="4304345"/>
            <a:ext cx="639018" cy="275922"/>
          </a:xfrm>
          <a:prstGeom prst="rect">
            <a:avLst/>
          </a:prstGeom>
          <a:ln>
            <a:solidFill>
              <a:schemeClr val="tx2"/>
            </a:solidFill>
            <a:prstDash val="sysDot"/>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110" name="Rectangle 109">
            <a:extLst>
              <a:ext uri="{FF2B5EF4-FFF2-40B4-BE49-F238E27FC236}">
                <a16:creationId xmlns:a16="http://schemas.microsoft.com/office/drawing/2014/main" id="{3AB3215C-FE47-EE4F-951E-8F85E9221DA8}"/>
              </a:ext>
            </a:extLst>
          </p:cNvPr>
          <p:cNvSpPr/>
          <p:nvPr/>
        </p:nvSpPr>
        <p:spPr bwMode="auto">
          <a:xfrm>
            <a:off x="6092957" y="4342471"/>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11" name="Rectangle 110">
            <a:extLst>
              <a:ext uri="{FF2B5EF4-FFF2-40B4-BE49-F238E27FC236}">
                <a16:creationId xmlns:a16="http://schemas.microsoft.com/office/drawing/2014/main" id="{27E5DAA8-7D6F-3E45-AF17-F59415A53404}"/>
              </a:ext>
            </a:extLst>
          </p:cNvPr>
          <p:cNvSpPr/>
          <p:nvPr/>
        </p:nvSpPr>
        <p:spPr bwMode="auto">
          <a:xfrm>
            <a:off x="7241975" y="4284403"/>
            <a:ext cx="662352" cy="256150"/>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56" name="Title 1">
            <a:extLst>
              <a:ext uri="{FF2B5EF4-FFF2-40B4-BE49-F238E27FC236}">
                <a16:creationId xmlns:a16="http://schemas.microsoft.com/office/drawing/2014/main" id="{AAF3EF49-E8BD-744A-9C74-B8A2886D5BD1}"/>
              </a:ext>
            </a:extLst>
          </p:cNvPr>
          <p:cNvSpPr txBox="1">
            <a:spLocks/>
          </p:cNvSpPr>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kern="0" dirty="0"/>
              <a:t>MPI + HMM Assuming Data on Host</a:t>
            </a:r>
          </a:p>
        </p:txBody>
      </p:sp>
    </p:spTree>
    <p:extLst>
      <p:ext uri="{BB962C8B-B14F-4D97-AF65-F5344CB8AC3E}">
        <p14:creationId xmlns:p14="http://schemas.microsoft.com/office/powerpoint/2010/main" val="20331208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46"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92" name="Content Placeholder 2">
            <a:extLst>
              <a:ext uri="{FF2B5EF4-FFF2-40B4-BE49-F238E27FC236}">
                <a16:creationId xmlns:a16="http://schemas.microsoft.com/office/drawing/2014/main" id="{F0221B04-5E09-9144-8F6C-AA6C1CBC91D1}"/>
              </a:ext>
            </a:extLst>
          </p:cNvPr>
          <p:cNvSpPr>
            <a:spLocks noGrp="1"/>
          </p:cNvSpPr>
          <p:nvPr>
            <p:ph sz="half" idx="1"/>
          </p:nvPr>
        </p:nvSpPr>
        <p:spPr>
          <a:xfrm>
            <a:off x="269823" y="1143000"/>
            <a:ext cx="4419764" cy="5364991"/>
          </a:xfrm>
        </p:spPr>
        <p:txBody>
          <a:bodyPr/>
          <a:lstStyle/>
          <a:p>
            <a:pPr>
              <a:lnSpc>
                <a:spcPct val="110000"/>
              </a:lnSpc>
            </a:pPr>
            <a:r>
              <a:rPr lang="en-US" sz="2000" dirty="0"/>
              <a:t>MPI can assume data is on some GPU device memory</a:t>
            </a:r>
          </a:p>
          <a:p>
            <a:pPr>
              <a:lnSpc>
                <a:spcPct val="110000"/>
              </a:lnSpc>
            </a:pPr>
            <a:r>
              <a:rPr lang="en-US" sz="2000" dirty="0"/>
              <a:t>MPI would need to move data from the GPU device memory to network pinned memory</a:t>
            </a:r>
          </a:p>
          <a:p>
            <a:pPr lvl="1">
              <a:lnSpc>
                <a:spcPct val="110000"/>
              </a:lnSpc>
            </a:pPr>
            <a:r>
              <a:rPr lang="en-US" sz="1800" dirty="0"/>
              <a:t>This can be either host or GPU memory (but not unified memory)</a:t>
            </a:r>
          </a:p>
          <a:p>
            <a:pPr>
              <a:lnSpc>
                <a:spcPct val="110000"/>
              </a:lnSpc>
            </a:pPr>
            <a:r>
              <a:rPr lang="en-US" sz="2000" dirty="0"/>
              <a:t>On a correct guess</a:t>
            </a:r>
          </a:p>
          <a:p>
            <a:pPr lvl="1">
              <a:lnSpc>
                <a:spcPct val="110000"/>
              </a:lnSpc>
            </a:pPr>
            <a:r>
              <a:rPr lang="en-US" sz="1800" dirty="0"/>
              <a:t>The copy will not trigger a page fault</a:t>
            </a:r>
          </a:p>
          <a:p>
            <a:pPr>
              <a:lnSpc>
                <a:spcPct val="110000"/>
              </a:lnSpc>
            </a:pPr>
            <a:r>
              <a:rPr lang="en-US" sz="2000" dirty="0"/>
              <a:t>On incorrect guess</a:t>
            </a:r>
          </a:p>
          <a:p>
            <a:pPr lvl="1">
              <a:lnSpc>
                <a:spcPct val="110000"/>
              </a:lnSpc>
            </a:pPr>
            <a:r>
              <a:rPr lang="en-US" sz="1800" dirty="0"/>
              <a:t>An </a:t>
            </a:r>
            <a:r>
              <a:rPr lang="en-US" sz="1800" b="1" dirty="0"/>
              <a:t>expensive page fault</a:t>
            </a:r>
            <a:r>
              <a:rPr lang="en-US" sz="1800" dirty="0"/>
              <a:t> will occur when accessing data on the GPU device memory</a:t>
            </a:r>
          </a:p>
          <a:p>
            <a:pPr>
              <a:lnSpc>
                <a:spcPct val="110000"/>
              </a:lnSpc>
            </a:pPr>
            <a:r>
              <a:rPr lang="en-US" sz="2000" dirty="0"/>
              <a:t>Most MPI implementations assume memory to reside on the GPU</a:t>
            </a:r>
          </a:p>
        </p:txBody>
      </p:sp>
      <p:sp>
        <p:nvSpPr>
          <p:cNvPr id="93" name="Rectangle 92">
            <a:extLst>
              <a:ext uri="{FF2B5EF4-FFF2-40B4-BE49-F238E27FC236}">
                <a16:creationId xmlns:a16="http://schemas.microsoft.com/office/drawing/2014/main" id="{4221B88F-5C82-C84B-9D58-ED7F43254FB5}"/>
              </a:ext>
            </a:extLst>
          </p:cNvPr>
          <p:cNvSpPr/>
          <p:nvPr/>
        </p:nvSpPr>
        <p:spPr bwMode="auto">
          <a:xfrm>
            <a:off x="7049071" y="2208141"/>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94" name="Rectangle 93">
            <a:extLst>
              <a:ext uri="{FF2B5EF4-FFF2-40B4-BE49-F238E27FC236}">
                <a16:creationId xmlns:a16="http://schemas.microsoft.com/office/drawing/2014/main" id="{980CDDC0-9C8D-5A42-B72C-28DE3E6CC705}"/>
              </a:ext>
            </a:extLst>
          </p:cNvPr>
          <p:cNvSpPr/>
          <p:nvPr/>
        </p:nvSpPr>
        <p:spPr bwMode="auto">
          <a:xfrm>
            <a:off x="7049071" y="1584386"/>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114" name="Rectangle 113">
            <a:extLst>
              <a:ext uri="{FF2B5EF4-FFF2-40B4-BE49-F238E27FC236}">
                <a16:creationId xmlns:a16="http://schemas.microsoft.com/office/drawing/2014/main" id="{73FAD115-DB4B-7547-BDA0-6FDD8B21FC92}"/>
              </a:ext>
            </a:extLst>
          </p:cNvPr>
          <p:cNvSpPr/>
          <p:nvPr/>
        </p:nvSpPr>
        <p:spPr bwMode="auto">
          <a:xfrm>
            <a:off x="4622620" y="1661872"/>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17" name="Rectangle 116">
            <a:extLst>
              <a:ext uri="{FF2B5EF4-FFF2-40B4-BE49-F238E27FC236}">
                <a16:creationId xmlns:a16="http://schemas.microsoft.com/office/drawing/2014/main" id="{6B4FAE17-CE0B-AE4D-BBCE-B0F67751B696}"/>
              </a:ext>
            </a:extLst>
          </p:cNvPr>
          <p:cNvSpPr/>
          <p:nvPr/>
        </p:nvSpPr>
        <p:spPr bwMode="auto">
          <a:xfrm>
            <a:off x="5973398" y="1584386"/>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118" name="Rectangle 117">
            <a:extLst>
              <a:ext uri="{FF2B5EF4-FFF2-40B4-BE49-F238E27FC236}">
                <a16:creationId xmlns:a16="http://schemas.microsoft.com/office/drawing/2014/main" id="{A290F7FB-394B-BC48-B80A-9547B2C5027D}"/>
              </a:ext>
            </a:extLst>
          </p:cNvPr>
          <p:cNvSpPr/>
          <p:nvPr/>
        </p:nvSpPr>
        <p:spPr bwMode="auto">
          <a:xfrm>
            <a:off x="6138496" y="2064612"/>
            <a:ext cx="455158"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120" name="Straight Connector 119">
            <a:extLst>
              <a:ext uri="{FF2B5EF4-FFF2-40B4-BE49-F238E27FC236}">
                <a16:creationId xmlns:a16="http://schemas.microsoft.com/office/drawing/2014/main" id="{FEB20D04-6758-C349-9CFF-F72E11B41B9D}"/>
              </a:ext>
            </a:extLst>
          </p:cNvPr>
          <p:cNvCxnSpPr>
            <a:cxnSpLocks/>
            <a:stCxn id="114" idx="2"/>
          </p:cNvCxnSpPr>
          <p:nvPr/>
        </p:nvCxnSpPr>
        <p:spPr bwMode="auto">
          <a:xfrm>
            <a:off x="5003620" y="2119072"/>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121" name="Straight Connector 120">
            <a:extLst>
              <a:ext uri="{FF2B5EF4-FFF2-40B4-BE49-F238E27FC236}">
                <a16:creationId xmlns:a16="http://schemas.microsoft.com/office/drawing/2014/main" id="{DA8E913A-6B34-1B4B-93B5-0F0A409722BF}"/>
              </a:ext>
            </a:extLst>
          </p:cNvPr>
          <p:cNvCxnSpPr>
            <a:cxnSpLocks/>
            <a:stCxn id="93" idx="2"/>
          </p:cNvCxnSpPr>
          <p:nvPr/>
        </p:nvCxnSpPr>
        <p:spPr bwMode="auto">
          <a:xfrm>
            <a:off x="7505750" y="2665341"/>
            <a:ext cx="0" cy="377283"/>
          </a:xfrm>
          <a:prstGeom prst="line">
            <a:avLst/>
          </a:prstGeom>
          <a:noFill/>
          <a:ln w="28575" cap="flat" cmpd="sng" algn="ctr">
            <a:solidFill>
              <a:schemeClr val="tx2"/>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134CE2D6-7BBB-2348-8716-96E38B8499E2}"/>
              </a:ext>
            </a:extLst>
          </p:cNvPr>
          <p:cNvCxnSpPr>
            <a:cxnSpLocks/>
          </p:cNvCxnSpPr>
          <p:nvPr/>
        </p:nvCxnSpPr>
        <p:spPr bwMode="auto">
          <a:xfrm>
            <a:off x="6357007" y="2653045"/>
            <a:ext cx="0" cy="377283"/>
          </a:xfrm>
          <a:prstGeom prst="line">
            <a:avLst/>
          </a:prstGeom>
          <a:noFill/>
          <a:ln w="28575" cap="flat" cmpd="sng" algn="ctr">
            <a:solidFill>
              <a:schemeClr val="tx2"/>
            </a:solidFill>
            <a:prstDash val="solid"/>
            <a:round/>
            <a:headEnd type="none" w="med" len="med"/>
            <a:tailEnd type="none" w="med" len="med"/>
          </a:ln>
          <a:effectLst/>
        </p:spPr>
      </p:cxnSp>
      <p:sp>
        <p:nvSpPr>
          <p:cNvPr id="143" name="Rectangle 142">
            <a:extLst>
              <a:ext uri="{FF2B5EF4-FFF2-40B4-BE49-F238E27FC236}">
                <a16:creationId xmlns:a16="http://schemas.microsoft.com/office/drawing/2014/main" id="{DD3605F7-0BA4-B34C-882A-C688E432EEFE}"/>
              </a:ext>
            </a:extLst>
          </p:cNvPr>
          <p:cNvSpPr/>
          <p:nvPr/>
        </p:nvSpPr>
        <p:spPr bwMode="auto">
          <a:xfrm>
            <a:off x="8069163" y="2238121"/>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144" name="Straight Arrow Connector 143">
            <a:extLst>
              <a:ext uri="{FF2B5EF4-FFF2-40B4-BE49-F238E27FC236}">
                <a16:creationId xmlns:a16="http://schemas.microsoft.com/office/drawing/2014/main" id="{FC0104E5-C7A6-CD4C-A743-377D5F0FE4AE}"/>
              </a:ext>
            </a:extLst>
          </p:cNvPr>
          <p:cNvCxnSpPr>
            <a:cxnSpLocks/>
            <a:stCxn id="118" idx="1"/>
            <a:endCxn id="91" idx="0"/>
          </p:cNvCxnSpPr>
          <p:nvPr/>
        </p:nvCxnSpPr>
        <p:spPr bwMode="auto">
          <a:xfrm flipH="1">
            <a:off x="5119115" y="2136377"/>
            <a:ext cx="1019381"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DEFA1BD9-B3DC-8541-9D16-621E888E09E5}"/>
              </a:ext>
            </a:extLst>
          </p:cNvPr>
          <p:cNvCxnSpPr>
            <a:cxnSpLocks/>
            <a:stCxn id="143" idx="2"/>
          </p:cNvCxnSpPr>
          <p:nvPr/>
        </p:nvCxnSpPr>
        <p:spPr bwMode="auto">
          <a:xfrm>
            <a:off x="8526363" y="2668062"/>
            <a:ext cx="0" cy="374562"/>
          </a:xfrm>
          <a:prstGeom prst="line">
            <a:avLst/>
          </a:prstGeom>
          <a:noFill/>
          <a:ln w="28575" cap="flat" cmpd="sng" algn="ctr">
            <a:solidFill>
              <a:schemeClr val="tx2"/>
            </a:solidFill>
            <a:prstDash val="solid"/>
            <a:round/>
            <a:headEnd type="none" w="med" len="med"/>
            <a:tailEnd type="none" w="med" len="med"/>
          </a:ln>
          <a:effectLst/>
        </p:spPr>
      </p:cxnSp>
      <p:sp>
        <p:nvSpPr>
          <p:cNvPr id="146" name="Curved Right Arrow 145">
            <a:extLst>
              <a:ext uri="{FF2B5EF4-FFF2-40B4-BE49-F238E27FC236}">
                <a16:creationId xmlns:a16="http://schemas.microsoft.com/office/drawing/2014/main" id="{1291B3B9-4CEE-7646-B53E-8DCABE5A16D5}"/>
              </a:ext>
            </a:extLst>
          </p:cNvPr>
          <p:cNvSpPr/>
          <p:nvPr/>
        </p:nvSpPr>
        <p:spPr bwMode="auto">
          <a:xfrm rot="16858730">
            <a:off x="7192669" y="1535277"/>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7" name="TextBox 146">
            <a:extLst>
              <a:ext uri="{FF2B5EF4-FFF2-40B4-BE49-F238E27FC236}">
                <a16:creationId xmlns:a16="http://schemas.microsoft.com/office/drawing/2014/main" id="{01154C4B-535E-184F-A9F7-D123CC504680}"/>
              </a:ext>
            </a:extLst>
          </p:cNvPr>
          <p:cNvSpPr txBox="1"/>
          <p:nvPr/>
        </p:nvSpPr>
        <p:spPr>
          <a:xfrm>
            <a:off x="4513469" y="3166355"/>
            <a:ext cx="433814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Correct guess: data is on the target GPU</a:t>
            </a:r>
          </a:p>
        </p:txBody>
      </p:sp>
      <p:sp>
        <p:nvSpPr>
          <p:cNvPr id="150" name="TextBox 149">
            <a:extLst>
              <a:ext uri="{FF2B5EF4-FFF2-40B4-BE49-F238E27FC236}">
                <a16:creationId xmlns:a16="http://schemas.microsoft.com/office/drawing/2014/main" id="{76155D31-3C95-7047-9A7A-80E332386F8A}"/>
              </a:ext>
            </a:extLst>
          </p:cNvPr>
          <p:cNvSpPr txBox="1"/>
          <p:nvPr/>
        </p:nvSpPr>
        <p:spPr>
          <a:xfrm>
            <a:off x="7581859" y="2980807"/>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151" name="Straight Connector 150">
            <a:extLst>
              <a:ext uri="{FF2B5EF4-FFF2-40B4-BE49-F238E27FC236}">
                <a16:creationId xmlns:a16="http://schemas.microsoft.com/office/drawing/2014/main" id="{7DD41FE5-85F0-6040-9A03-7D5202DD725B}"/>
              </a:ext>
            </a:extLst>
          </p:cNvPr>
          <p:cNvCxnSpPr>
            <a:cxnSpLocks/>
          </p:cNvCxnSpPr>
          <p:nvPr/>
        </p:nvCxnSpPr>
        <p:spPr bwMode="auto">
          <a:xfrm>
            <a:off x="4572987" y="3030328"/>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1" name="TextBox 90">
            <a:extLst>
              <a:ext uri="{FF2B5EF4-FFF2-40B4-BE49-F238E27FC236}">
                <a16:creationId xmlns:a16="http://schemas.microsoft.com/office/drawing/2014/main" id="{93AFCC10-4644-CA44-AA7C-8BF051F51992}"/>
              </a:ext>
            </a:extLst>
          </p:cNvPr>
          <p:cNvSpPr txBox="1"/>
          <p:nvPr/>
        </p:nvSpPr>
        <p:spPr>
          <a:xfrm>
            <a:off x="4302239" y="2572483"/>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102" name="Frame 101">
            <a:extLst>
              <a:ext uri="{FF2B5EF4-FFF2-40B4-BE49-F238E27FC236}">
                <a16:creationId xmlns:a16="http://schemas.microsoft.com/office/drawing/2014/main" id="{A0F7431C-4507-6343-92AF-56E492035A3A}"/>
              </a:ext>
            </a:extLst>
          </p:cNvPr>
          <p:cNvSpPr/>
          <p:nvPr/>
        </p:nvSpPr>
        <p:spPr bwMode="auto">
          <a:xfrm>
            <a:off x="6636953" y="3657600"/>
            <a:ext cx="2381525" cy="2286000"/>
          </a:xfrm>
          <a:prstGeom prst="fram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 name="Rectangle 46">
            <a:extLst>
              <a:ext uri="{FF2B5EF4-FFF2-40B4-BE49-F238E27FC236}">
                <a16:creationId xmlns:a16="http://schemas.microsoft.com/office/drawing/2014/main" id="{55AB96D0-6B00-5C40-9310-CAF3AA71A55C}"/>
              </a:ext>
            </a:extLst>
          </p:cNvPr>
          <p:cNvSpPr/>
          <p:nvPr/>
        </p:nvSpPr>
        <p:spPr bwMode="auto">
          <a:xfrm>
            <a:off x="7250683" y="1625349"/>
            <a:ext cx="662352" cy="275922"/>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48" name="TextBox 47">
            <a:extLst>
              <a:ext uri="{FF2B5EF4-FFF2-40B4-BE49-F238E27FC236}">
                <a16:creationId xmlns:a16="http://schemas.microsoft.com/office/drawing/2014/main" id="{04FE2354-D7CA-7442-97EB-D8EEA5A883FB}"/>
              </a:ext>
            </a:extLst>
          </p:cNvPr>
          <p:cNvSpPr txBox="1"/>
          <p:nvPr/>
        </p:nvSpPr>
        <p:spPr>
          <a:xfrm>
            <a:off x="7215731" y="1175727"/>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49" name="Right Arrow 48">
            <a:extLst>
              <a:ext uri="{FF2B5EF4-FFF2-40B4-BE49-F238E27FC236}">
                <a16:creationId xmlns:a16="http://schemas.microsoft.com/office/drawing/2014/main" id="{051779C4-6624-8747-A517-C0D4195FEAD6}"/>
              </a:ext>
            </a:extLst>
          </p:cNvPr>
          <p:cNvSpPr/>
          <p:nvPr/>
        </p:nvSpPr>
        <p:spPr bwMode="auto">
          <a:xfrm>
            <a:off x="8361465" y="1209853"/>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C3FCD44C-C93A-004A-8ABE-CBD1D6FF762E}"/>
              </a:ext>
            </a:extLst>
          </p:cNvPr>
          <p:cNvSpPr/>
          <p:nvPr/>
        </p:nvSpPr>
        <p:spPr bwMode="auto">
          <a:xfrm>
            <a:off x="7076219" y="4856019"/>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66" name="Rectangle 65">
            <a:extLst>
              <a:ext uri="{FF2B5EF4-FFF2-40B4-BE49-F238E27FC236}">
                <a16:creationId xmlns:a16="http://schemas.microsoft.com/office/drawing/2014/main" id="{CB330BAA-07C6-B64A-865E-5CF00C0FE916}"/>
              </a:ext>
            </a:extLst>
          </p:cNvPr>
          <p:cNvSpPr/>
          <p:nvPr/>
        </p:nvSpPr>
        <p:spPr bwMode="auto">
          <a:xfrm>
            <a:off x="7076219" y="4232264"/>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Memory</a:t>
            </a:r>
          </a:p>
        </p:txBody>
      </p:sp>
      <p:sp>
        <p:nvSpPr>
          <p:cNvPr id="68" name="Rectangle 67">
            <a:extLst>
              <a:ext uri="{FF2B5EF4-FFF2-40B4-BE49-F238E27FC236}">
                <a16:creationId xmlns:a16="http://schemas.microsoft.com/office/drawing/2014/main" id="{D2D15F73-7BF0-2545-B938-1C550F4AC3A7}"/>
              </a:ext>
            </a:extLst>
          </p:cNvPr>
          <p:cNvSpPr/>
          <p:nvPr/>
        </p:nvSpPr>
        <p:spPr bwMode="auto">
          <a:xfrm>
            <a:off x="4649768" y="430975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72" name="Rectangle 71">
            <a:extLst>
              <a:ext uri="{FF2B5EF4-FFF2-40B4-BE49-F238E27FC236}">
                <a16:creationId xmlns:a16="http://schemas.microsoft.com/office/drawing/2014/main" id="{8AAC3F48-C7CF-5745-B740-33CCC8657CD0}"/>
              </a:ext>
            </a:extLst>
          </p:cNvPr>
          <p:cNvSpPr/>
          <p:nvPr/>
        </p:nvSpPr>
        <p:spPr bwMode="auto">
          <a:xfrm>
            <a:off x="6000546" y="4232264"/>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 Memory</a:t>
            </a:r>
          </a:p>
        </p:txBody>
      </p:sp>
      <p:sp>
        <p:nvSpPr>
          <p:cNvPr id="73" name="Rectangle 72">
            <a:extLst>
              <a:ext uri="{FF2B5EF4-FFF2-40B4-BE49-F238E27FC236}">
                <a16:creationId xmlns:a16="http://schemas.microsoft.com/office/drawing/2014/main" id="{04EDBB13-7B3C-904C-99B7-5631407725AE}"/>
              </a:ext>
            </a:extLst>
          </p:cNvPr>
          <p:cNvSpPr/>
          <p:nvPr/>
        </p:nvSpPr>
        <p:spPr bwMode="auto">
          <a:xfrm>
            <a:off x="6155145" y="4712490"/>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74" name="Straight Connector 73">
            <a:extLst>
              <a:ext uri="{FF2B5EF4-FFF2-40B4-BE49-F238E27FC236}">
                <a16:creationId xmlns:a16="http://schemas.microsoft.com/office/drawing/2014/main" id="{3EE708FD-FB10-B141-AB61-447483BB2206}"/>
              </a:ext>
            </a:extLst>
          </p:cNvPr>
          <p:cNvCxnSpPr>
            <a:cxnSpLocks/>
            <a:stCxn id="68" idx="2"/>
          </p:cNvCxnSpPr>
          <p:nvPr/>
        </p:nvCxnSpPr>
        <p:spPr bwMode="auto">
          <a:xfrm>
            <a:off x="5030768" y="4766950"/>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058659AB-07FE-5044-A59F-ABBDAC9C906B}"/>
              </a:ext>
            </a:extLst>
          </p:cNvPr>
          <p:cNvCxnSpPr>
            <a:cxnSpLocks/>
            <a:stCxn id="59" idx="2"/>
          </p:cNvCxnSpPr>
          <p:nvPr/>
        </p:nvCxnSpPr>
        <p:spPr bwMode="auto">
          <a:xfrm>
            <a:off x="7532898" y="5313219"/>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3" name="Right Arrow 82">
            <a:extLst>
              <a:ext uri="{FF2B5EF4-FFF2-40B4-BE49-F238E27FC236}">
                <a16:creationId xmlns:a16="http://schemas.microsoft.com/office/drawing/2014/main" id="{018A264C-FE14-484C-AB13-A1549C49C4E0}"/>
              </a:ext>
            </a:extLst>
          </p:cNvPr>
          <p:cNvSpPr/>
          <p:nvPr/>
        </p:nvSpPr>
        <p:spPr bwMode="auto">
          <a:xfrm rot="10800000" flipH="1">
            <a:off x="6762544" y="4246419"/>
            <a:ext cx="394183" cy="239651"/>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84" name="Straight Connector 83">
            <a:extLst>
              <a:ext uri="{FF2B5EF4-FFF2-40B4-BE49-F238E27FC236}">
                <a16:creationId xmlns:a16="http://schemas.microsoft.com/office/drawing/2014/main" id="{CA43D325-57E9-7646-8958-4D25D34CE1F7}"/>
              </a:ext>
            </a:extLst>
          </p:cNvPr>
          <p:cNvCxnSpPr>
            <a:cxnSpLocks/>
          </p:cNvCxnSpPr>
          <p:nvPr/>
        </p:nvCxnSpPr>
        <p:spPr bwMode="auto">
          <a:xfrm>
            <a:off x="6384155" y="5300923"/>
            <a:ext cx="0" cy="377283"/>
          </a:xfrm>
          <a:prstGeom prst="line">
            <a:avLst/>
          </a:prstGeom>
          <a:noFill/>
          <a:ln w="28575" cap="flat" cmpd="sng" algn="ctr">
            <a:solidFill>
              <a:schemeClr val="tx2"/>
            </a:solidFill>
            <a:prstDash val="solid"/>
            <a:round/>
            <a:headEnd type="none" w="med" len="med"/>
            <a:tailEnd type="none" w="med" len="med"/>
          </a:ln>
          <a:effectLst/>
        </p:spPr>
      </p:cxnSp>
      <p:sp>
        <p:nvSpPr>
          <p:cNvPr id="86" name="Rectangle 85">
            <a:extLst>
              <a:ext uri="{FF2B5EF4-FFF2-40B4-BE49-F238E27FC236}">
                <a16:creationId xmlns:a16="http://schemas.microsoft.com/office/drawing/2014/main" id="{0337B79A-B462-A44E-AB82-5010F97BD781}"/>
              </a:ext>
            </a:extLst>
          </p:cNvPr>
          <p:cNvSpPr/>
          <p:nvPr/>
        </p:nvSpPr>
        <p:spPr bwMode="auto">
          <a:xfrm>
            <a:off x="8096311" y="4885999"/>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87" name="Straight Arrow Connector 86">
            <a:extLst>
              <a:ext uri="{FF2B5EF4-FFF2-40B4-BE49-F238E27FC236}">
                <a16:creationId xmlns:a16="http://schemas.microsoft.com/office/drawing/2014/main" id="{70AA9E54-762E-104A-89DF-F71DD68369DA}"/>
              </a:ext>
            </a:extLst>
          </p:cNvPr>
          <p:cNvCxnSpPr>
            <a:cxnSpLocks/>
            <a:stCxn id="73" idx="1"/>
            <a:endCxn id="97" idx="0"/>
          </p:cNvCxnSpPr>
          <p:nvPr/>
        </p:nvCxnSpPr>
        <p:spPr bwMode="auto">
          <a:xfrm flipH="1">
            <a:off x="5146263" y="4784255"/>
            <a:ext cx="1008882" cy="436106"/>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2DC44A1-EA34-0E47-B110-8CE762586F61}"/>
              </a:ext>
            </a:extLst>
          </p:cNvPr>
          <p:cNvCxnSpPr>
            <a:cxnSpLocks/>
            <a:stCxn id="86" idx="2"/>
          </p:cNvCxnSpPr>
          <p:nvPr/>
        </p:nvCxnSpPr>
        <p:spPr bwMode="auto">
          <a:xfrm>
            <a:off x="8553511" y="5315940"/>
            <a:ext cx="0" cy="374562"/>
          </a:xfrm>
          <a:prstGeom prst="line">
            <a:avLst/>
          </a:prstGeom>
          <a:noFill/>
          <a:ln w="28575" cap="flat" cmpd="sng" algn="ctr">
            <a:solidFill>
              <a:schemeClr val="tx2"/>
            </a:solidFill>
            <a:prstDash val="solid"/>
            <a:round/>
            <a:headEnd type="none" w="med" len="med"/>
            <a:tailEnd type="none" w="med" len="med"/>
          </a:ln>
          <a:effectLst/>
        </p:spPr>
      </p:cxnSp>
      <p:sp>
        <p:nvSpPr>
          <p:cNvPr id="89" name="Curved Right Arrow 88">
            <a:extLst>
              <a:ext uri="{FF2B5EF4-FFF2-40B4-BE49-F238E27FC236}">
                <a16:creationId xmlns:a16="http://schemas.microsoft.com/office/drawing/2014/main" id="{7939D9CF-B953-9C45-840C-473922334D3C}"/>
              </a:ext>
            </a:extLst>
          </p:cNvPr>
          <p:cNvSpPr/>
          <p:nvPr/>
        </p:nvSpPr>
        <p:spPr bwMode="auto">
          <a:xfrm rot="16858730">
            <a:off x="7219817" y="4183155"/>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B3D0FCA4-B470-BA4A-B444-97DD454AF988}"/>
              </a:ext>
            </a:extLst>
          </p:cNvPr>
          <p:cNvSpPr txBox="1"/>
          <p:nvPr/>
        </p:nvSpPr>
        <p:spPr>
          <a:xfrm>
            <a:off x="4600135" y="5753761"/>
            <a:ext cx="433814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mn-cs"/>
              </a:rPr>
              <a:t>MPI moving data from host memory on a wrong guess</a:t>
            </a:r>
          </a:p>
        </p:txBody>
      </p:sp>
      <p:sp>
        <p:nvSpPr>
          <p:cNvPr id="95" name="TextBox 94">
            <a:extLst>
              <a:ext uri="{FF2B5EF4-FFF2-40B4-BE49-F238E27FC236}">
                <a16:creationId xmlns:a16="http://schemas.microsoft.com/office/drawing/2014/main" id="{83169F90-2041-674E-BBA6-CBCE6FD8C56E}"/>
              </a:ext>
            </a:extLst>
          </p:cNvPr>
          <p:cNvSpPr txBox="1"/>
          <p:nvPr/>
        </p:nvSpPr>
        <p:spPr>
          <a:xfrm>
            <a:off x="7609007" y="5628685"/>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96" name="Straight Connector 95">
            <a:extLst>
              <a:ext uri="{FF2B5EF4-FFF2-40B4-BE49-F238E27FC236}">
                <a16:creationId xmlns:a16="http://schemas.microsoft.com/office/drawing/2014/main" id="{6478CB9E-1036-4540-A1BD-007FF8B9572A}"/>
              </a:ext>
            </a:extLst>
          </p:cNvPr>
          <p:cNvCxnSpPr>
            <a:cxnSpLocks/>
          </p:cNvCxnSpPr>
          <p:nvPr/>
        </p:nvCxnSpPr>
        <p:spPr bwMode="auto">
          <a:xfrm>
            <a:off x="4600135" y="5678206"/>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97" name="TextBox 96">
            <a:extLst>
              <a:ext uri="{FF2B5EF4-FFF2-40B4-BE49-F238E27FC236}">
                <a16:creationId xmlns:a16="http://schemas.microsoft.com/office/drawing/2014/main" id="{045F1879-A3A5-4842-8B14-B8DA214CDEC1}"/>
              </a:ext>
            </a:extLst>
          </p:cNvPr>
          <p:cNvSpPr txBox="1"/>
          <p:nvPr/>
        </p:nvSpPr>
        <p:spPr>
          <a:xfrm>
            <a:off x="4329387" y="5220361"/>
            <a:ext cx="1633752" cy="400110"/>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sp>
        <p:nvSpPr>
          <p:cNvPr id="101" name="TextBox 100">
            <a:extLst>
              <a:ext uri="{FF2B5EF4-FFF2-40B4-BE49-F238E27FC236}">
                <a16:creationId xmlns:a16="http://schemas.microsoft.com/office/drawing/2014/main" id="{2436E40A-8158-BA45-961A-CDA778A6434D}"/>
              </a:ext>
            </a:extLst>
          </p:cNvPr>
          <p:cNvSpPr txBox="1"/>
          <p:nvPr/>
        </p:nvSpPr>
        <p:spPr>
          <a:xfrm>
            <a:off x="7362909" y="3587142"/>
            <a:ext cx="1194429"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MPI moving data</a:t>
            </a:r>
          </a:p>
        </p:txBody>
      </p:sp>
      <p:sp>
        <p:nvSpPr>
          <p:cNvPr id="103" name="Right Arrow 102">
            <a:extLst>
              <a:ext uri="{FF2B5EF4-FFF2-40B4-BE49-F238E27FC236}">
                <a16:creationId xmlns:a16="http://schemas.microsoft.com/office/drawing/2014/main" id="{D4757335-DB0E-234E-9F56-2DF569003707}"/>
              </a:ext>
            </a:extLst>
          </p:cNvPr>
          <p:cNvSpPr/>
          <p:nvPr/>
        </p:nvSpPr>
        <p:spPr bwMode="auto">
          <a:xfrm>
            <a:off x="8508643" y="3621268"/>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4" name="TextBox 103">
            <a:extLst>
              <a:ext uri="{FF2B5EF4-FFF2-40B4-BE49-F238E27FC236}">
                <a16:creationId xmlns:a16="http://schemas.microsoft.com/office/drawing/2014/main" id="{355C8D69-E485-8A42-92B4-8CD0A042CF31}"/>
              </a:ext>
            </a:extLst>
          </p:cNvPr>
          <p:cNvSpPr txBox="1"/>
          <p:nvPr/>
        </p:nvSpPr>
        <p:spPr>
          <a:xfrm>
            <a:off x="7197500" y="3808590"/>
            <a:ext cx="136637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7AB800">
                    <a:lumMod val="50000"/>
                  </a:srgbClr>
                </a:solidFill>
                <a:effectLst/>
                <a:uLnTx/>
                <a:uFillTx/>
                <a:latin typeface="Calibri"/>
                <a:ea typeface="+mn-ea"/>
                <a:cs typeface="+mn-cs"/>
              </a:rPr>
              <a:t>GPU page migration</a:t>
            </a:r>
          </a:p>
        </p:txBody>
      </p:sp>
      <p:sp>
        <p:nvSpPr>
          <p:cNvPr id="106" name="Right Arrow 105">
            <a:extLst>
              <a:ext uri="{FF2B5EF4-FFF2-40B4-BE49-F238E27FC236}">
                <a16:creationId xmlns:a16="http://schemas.microsoft.com/office/drawing/2014/main" id="{BFC3DB71-7B20-AB4C-961F-600FC87FE6C2}"/>
              </a:ext>
            </a:extLst>
          </p:cNvPr>
          <p:cNvSpPr/>
          <p:nvPr/>
        </p:nvSpPr>
        <p:spPr bwMode="auto">
          <a:xfrm>
            <a:off x="8515183" y="3842716"/>
            <a:ext cx="298620" cy="193045"/>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7" name="32-Point Star 106">
            <a:extLst>
              <a:ext uri="{FF2B5EF4-FFF2-40B4-BE49-F238E27FC236}">
                <a16:creationId xmlns:a16="http://schemas.microsoft.com/office/drawing/2014/main" id="{8129CCF0-4EA9-DB44-AA31-08F984DC7A6B}"/>
              </a:ext>
            </a:extLst>
          </p:cNvPr>
          <p:cNvSpPr/>
          <p:nvPr/>
        </p:nvSpPr>
        <p:spPr bwMode="auto">
          <a:xfrm>
            <a:off x="6762543" y="4038718"/>
            <a:ext cx="746265" cy="186320"/>
          </a:xfrm>
          <a:prstGeom prst="star32">
            <a:avLst>
              <a:gd name="adj" fmla="val 45876"/>
            </a:avLst>
          </a:prstGeom>
          <a:solidFill>
            <a:schemeClr val="bg1"/>
          </a:solid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lvl="0" indent="0" algn="ctr" defTabSz="914309"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A22B38"/>
                </a:solidFill>
                <a:effectLst/>
                <a:uLnTx/>
                <a:uFillTx/>
                <a:latin typeface="Calibri"/>
                <a:ea typeface="+mn-ea"/>
                <a:cs typeface="+mn-cs"/>
              </a:rPr>
              <a:t>Page fault</a:t>
            </a:r>
          </a:p>
        </p:txBody>
      </p:sp>
      <p:sp>
        <p:nvSpPr>
          <p:cNvPr id="108" name="Rectangle 107">
            <a:extLst>
              <a:ext uri="{FF2B5EF4-FFF2-40B4-BE49-F238E27FC236}">
                <a16:creationId xmlns:a16="http://schemas.microsoft.com/office/drawing/2014/main" id="{FA20568F-708E-2649-B5DF-241A4E3F3799}"/>
              </a:ext>
            </a:extLst>
          </p:cNvPr>
          <p:cNvSpPr/>
          <p:nvPr/>
        </p:nvSpPr>
        <p:spPr bwMode="auto">
          <a:xfrm>
            <a:off x="7276420" y="1654236"/>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09" name="Rectangle 108">
            <a:extLst>
              <a:ext uri="{FF2B5EF4-FFF2-40B4-BE49-F238E27FC236}">
                <a16:creationId xmlns:a16="http://schemas.microsoft.com/office/drawing/2014/main" id="{44E428C1-F6D3-F34C-93C9-EF3C834AC239}"/>
              </a:ext>
            </a:extLst>
          </p:cNvPr>
          <p:cNvSpPr/>
          <p:nvPr/>
        </p:nvSpPr>
        <p:spPr bwMode="auto">
          <a:xfrm>
            <a:off x="7220060" y="4273367"/>
            <a:ext cx="662352" cy="275922"/>
          </a:xfrm>
          <a:prstGeom prst="rect">
            <a:avLst/>
          </a:prstGeom>
          <a:ln>
            <a:solidFill>
              <a:schemeClr val="tx2"/>
            </a:solidFill>
            <a:prstDash val="sysDot"/>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110" name="Rectangle 109">
            <a:extLst>
              <a:ext uri="{FF2B5EF4-FFF2-40B4-BE49-F238E27FC236}">
                <a16:creationId xmlns:a16="http://schemas.microsoft.com/office/drawing/2014/main" id="{3AB3215C-FE47-EE4F-951E-8F85E9221DA8}"/>
              </a:ext>
            </a:extLst>
          </p:cNvPr>
          <p:cNvSpPr/>
          <p:nvPr/>
        </p:nvSpPr>
        <p:spPr bwMode="auto">
          <a:xfrm>
            <a:off x="7255555" y="4303998"/>
            <a:ext cx="476250" cy="112246"/>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0" rIns="0" bIns="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data</a:t>
            </a:r>
          </a:p>
        </p:txBody>
      </p:sp>
      <p:sp>
        <p:nvSpPr>
          <p:cNvPr id="111" name="Rectangle 110">
            <a:extLst>
              <a:ext uri="{FF2B5EF4-FFF2-40B4-BE49-F238E27FC236}">
                <a16:creationId xmlns:a16="http://schemas.microsoft.com/office/drawing/2014/main" id="{27E5DAA8-7D6F-3E45-AF17-F59415A53404}"/>
              </a:ext>
            </a:extLst>
          </p:cNvPr>
          <p:cNvSpPr/>
          <p:nvPr/>
        </p:nvSpPr>
        <p:spPr bwMode="auto">
          <a:xfrm>
            <a:off x="6045399" y="4290487"/>
            <a:ext cx="662352" cy="279103"/>
          </a:xfrm>
          <a:prstGeom prst="rect">
            <a:avLst/>
          </a:prstGeom>
          <a:ln>
            <a:solidFill>
              <a:schemeClr val="tx2"/>
            </a:solidFill>
            <a:prstDash val="solid"/>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Page k</a:t>
            </a:r>
          </a:p>
        </p:txBody>
      </p:sp>
      <p:sp>
        <p:nvSpPr>
          <p:cNvPr id="56" name="Right Arrow 55">
            <a:extLst>
              <a:ext uri="{FF2B5EF4-FFF2-40B4-BE49-F238E27FC236}">
                <a16:creationId xmlns:a16="http://schemas.microsoft.com/office/drawing/2014/main" id="{29C8B592-9C4A-8846-AAB3-EB9093CA5B11}"/>
              </a:ext>
            </a:extLst>
          </p:cNvPr>
          <p:cNvSpPr/>
          <p:nvPr/>
        </p:nvSpPr>
        <p:spPr bwMode="auto">
          <a:xfrm rot="20453280" flipH="1">
            <a:off x="6546425" y="1777358"/>
            <a:ext cx="691619"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 name="TextBox 56">
            <a:extLst>
              <a:ext uri="{FF2B5EF4-FFF2-40B4-BE49-F238E27FC236}">
                <a16:creationId xmlns:a16="http://schemas.microsoft.com/office/drawing/2014/main" id="{16B1657E-C3A5-8C4E-AC11-4AADCD58AA84}"/>
              </a:ext>
            </a:extLst>
          </p:cNvPr>
          <p:cNvSpPr txBox="1"/>
          <p:nvPr/>
        </p:nvSpPr>
        <p:spPr>
          <a:xfrm>
            <a:off x="6167886" y="1390605"/>
            <a:ext cx="11944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Direct Memory Access (DMA)</a:t>
            </a:r>
          </a:p>
        </p:txBody>
      </p:sp>
      <p:sp>
        <p:nvSpPr>
          <p:cNvPr id="58" name="Right Arrow 57">
            <a:extLst>
              <a:ext uri="{FF2B5EF4-FFF2-40B4-BE49-F238E27FC236}">
                <a16:creationId xmlns:a16="http://schemas.microsoft.com/office/drawing/2014/main" id="{E6AC0B2D-3175-7541-8BFE-53AEEEA8EAA2}"/>
              </a:ext>
            </a:extLst>
          </p:cNvPr>
          <p:cNvSpPr/>
          <p:nvPr/>
        </p:nvSpPr>
        <p:spPr bwMode="auto">
          <a:xfrm rot="20453280" flipH="1">
            <a:off x="6616036" y="4472497"/>
            <a:ext cx="611403"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 name="TextBox 59">
            <a:extLst>
              <a:ext uri="{FF2B5EF4-FFF2-40B4-BE49-F238E27FC236}">
                <a16:creationId xmlns:a16="http://schemas.microsoft.com/office/drawing/2014/main" id="{8685A341-2558-4A45-A62B-733916901B04}"/>
              </a:ext>
            </a:extLst>
          </p:cNvPr>
          <p:cNvSpPr txBox="1"/>
          <p:nvPr/>
        </p:nvSpPr>
        <p:spPr>
          <a:xfrm rot="20556123">
            <a:off x="6747219" y="4614040"/>
            <a:ext cx="481223"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DMA</a:t>
            </a:r>
          </a:p>
        </p:txBody>
      </p:sp>
      <p:sp>
        <p:nvSpPr>
          <p:cNvPr id="61" name="Title 1">
            <a:extLst>
              <a:ext uri="{FF2B5EF4-FFF2-40B4-BE49-F238E27FC236}">
                <a16:creationId xmlns:a16="http://schemas.microsoft.com/office/drawing/2014/main" id="{F2520DD0-CB1E-1C41-8C49-DB7634431692}"/>
              </a:ext>
            </a:extLst>
          </p:cNvPr>
          <p:cNvSpPr txBox="1">
            <a:spLocks/>
          </p:cNvSpPr>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kern="0" dirty="0"/>
              <a:t>MPI + HMM Assuming Data on GPU</a:t>
            </a:r>
          </a:p>
        </p:txBody>
      </p:sp>
    </p:spTree>
    <p:extLst>
      <p:ext uri="{BB962C8B-B14F-4D97-AF65-F5344CB8AC3E}">
        <p14:creationId xmlns:p14="http://schemas.microsoft.com/office/powerpoint/2010/main" val="18720035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B90638-EAC3-7443-8769-E597C337CAD4}"/>
              </a:ext>
            </a:extLst>
          </p:cNvPr>
          <p:cNvSpPr>
            <a:spLocks noGrp="1"/>
          </p:cNvSpPr>
          <p:nvPr>
            <p:ph type="ctrTitle"/>
          </p:nvPr>
        </p:nvSpPr>
        <p:spPr>
          <a:xfrm>
            <a:off x="1214438" y="2286000"/>
            <a:ext cx="6786562" cy="917575"/>
          </a:xfrm>
        </p:spPr>
        <p:txBody>
          <a:bodyPr/>
          <a:lstStyle/>
          <a:p>
            <a:pPr marL="0" indent="0" algn="ctr">
              <a:buNone/>
            </a:pPr>
            <a:r>
              <a:rPr lang="en-US" dirty="0"/>
              <a:t>Compute Unified Device Architecture (CUDA)</a:t>
            </a:r>
          </a:p>
        </p:txBody>
      </p:sp>
      <p:sp>
        <p:nvSpPr>
          <p:cNvPr id="9" name="Title 1">
            <a:extLst>
              <a:ext uri="{FF2B5EF4-FFF2-40B4-BE49-F238E27FC236}">
                <a16:creationId xmlns:a16="http://schemas.microsoft.com/office/drawing/2014/main" id="{E51DAB34-11F0-284A-A354-472F2E5FDA67}"/>
              </a:ext>
            </a:extLst>
          </p:cNvPr>
          <p:cNvSpPr txBox="1">
            <a:spLocks/>
          </p:cNvSpPr>
          <p:nvPr/>
        </p:nvSpPr>
        <p:spPr bwMode="auto">
          <a:xfrm>
            <a:off x="304800" y="3581400"/>
            <a:ext cx="85344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t>(</a:t>
            </a:r>
            <a:r>
              <a:rPr lang="en-US" altLang="zh-CN" sz="1600" i="1" dirty="0">
                <a:latin typeface="Calibri"/>
              </a:rPr>
              <a:t>Thanks to </a:t>
            </a:r>
            <a:r>
              <a:rPr lang="en-US" altLang="zh-CN" sz="1600" i="1">
                <a:latin typeface="Calibri"/>
              </a:rPr>
              <a:t>CJ Newburn </a:t>
            </a:r>
            <a:r>
              <a:rPr lang="en-US" altLang="zh-CN" sz="1600" i="1" dirty="0">
                <a:latin typeface="Calibri"/>
              </a:rPr>
              <a:t>from NVIDIA for review and comments</a:t>
            </a:r>
            <a:r>
              <a:rPr lang="en-US" sz="1600" dirty="0"/>
              <a:t>)</a:t>
            </a:r>
          </a:p>
          <a:p>
            <a:pPr algn="ctr">
              <a:lnSpc>
                <a:spcPct val="120000"/>
              </a:lnSpc>
            </a:pPr>
            <a:r>
              <a:rPr lang="en-US" sz="1600" dirty="0"/>
              <a:t>Slides Available at </a:t>
            </a:r>
            <a:r>
              <a:rPr lang="en-US" sz="1600" dirty="0">
                <a:hlinkClick r:id="rId2"/>
              </a:rPr>
              <a:t>https://anl.box.com/v/2019-ANL-MPI</a:t>
            </a:r>
            <a:r>
              <a:rPr lang="en-US" sz="1600" dirty="0"/>
              <a:t> </a:t>
            </a:r>
          </a:p>
        </p:txBody>
      </p:sp>
    </p:spTree>
    <p:extLst>
      <p:ext uri="{BB962C8B-B14F-4D97-AF65-F5344CB8AC3E}">
        <p14:creationId xmlns:p14="http://schemas.microsoft.com/office/powerpoint/2010/main" val="3120370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4E0F-EB55-5E41-AE6C-31EAB03E99E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803AC55-8AE4-0D41-A195-33E8126AB512}"/>
              </a:ext>
            </a:extLst>
          </p:cNvPr>
          <p:cNvSpPr>
            <a:spLocks noGrp="1"/>
          </p:cNvSpPr>
          <p:nvPr>
            <p:ph sz="half" idx="1"/>
          </p:nvPr>
        </p:nvSpPr>
        <p:spPr>
          <a:xfrm>
            <a:off x="274320" y="914400"/>
            <a:ext cx="5156616" cy="5394325"/>
          </a:xfrm>
        </p:spPr>
        <p:txBody>
          <a:bodyPr/>
          <a:lstStyle/>
          <a:p>
            <a:r>
              <a:rPr lang="en-US" sz="2000" dirty="0"/>
              <a:t>General-purpose parallel computing platform and programming model released by NVIDIA in 2006</a:t>
            </a:r>
          </a:p>
          <a:p>
            <a:r>
              <a:rPr lang="en-US" sz="2000" dirty="0"/>
              <a:t>Provides a user library (</a:t>
            </a:r>
            <a:r>
              <a:rPr lang="en-US" sz="2000" i="1" dirty="0" err="1"/>
              <a:t>libcuda</a:t>
            </a:r>
            <a:r>
              <a:rPr lang="en-US" sz="2000" dirty="0"/>
              <a:t>), runtime (</a:t>
            </a:r>
            <a:r>
              <a:rPr lang="en-US" sz="2000" i="1" dirty="0" err="1"/>
              <a:t>libcudart</a:t>
            </a:r>
            <a:r>
              <a:rPr lang="en-US" sz="2000" dirty="0"/>
              <a:t>), device drivers and C/C++ compiler (NVCC)</a:t>
            </a:r>
          </a:p>
          <a:p>
            <a:r>
              <a:rPr lang="en-US" sz="2000" dirty="0"/>
              <a:t>Programming language extensions for C/C++</a:t>
            </a:r>
          </a:p>
          <a:p>
            <a:pPr lvl="1"/>
            <a:r>
              <a:rPr lang="en-US" sz="1600" dirty="0"/>
              <a:t>Define C functions to run on the GPU (kernels) using the </a:t>
            </a:r>
            <a:r>
              <a:rPr lang="en-US" sz="1600" b="1" dirty="0"/>
              <a:t>__global__ </a:t>
            </a:r>
            <a:r>
              <a:rPr lang="en-US" sz="1600" dirty="0"/>
              <a:t>declaration specifier</a:t>
            </a:r>
          </a:p>
          <a:p>
            <a:pPr lvl="1"/>
            <a:r>
              <a:rPr lang="en-US" sz="1600" dirty="0"/>
              <a:t>Kernels can be launched with different number of threads using the </a:t>
            </a:r>
            <a:r>
              <a:rPr lang="en-US" sz="1600" b="1" dirty="0"/>
              <a:t>&lt;&lt;&lt;…&gt;&gt;&gt; </a:t>
            </a:r>
            <a:r>
              <a:rPr lang="en-US" sz="1600" dirty="0"/>
              <a:t>execution syntax</a:t>
            </a:r>
          </a:p>
          <a:p>
            <a:pPr lvl="1"/>
            <a:r>
              <a:rPr lang="en-US" sz="1600" dirty="0"/>
              <a:t>Each thread executing the kernel is given a unique thread ID accessible from inside the kernel using the built-in </a:t>
            </a:r>
            <a:r>
              <a:rPr lang="en-US" sz="1600" b="1" dirty="0" err="1"/>
              <a:t>threadIdx</a:t>
            </a:r>
            <a:r>
              <a:rPr lang="en-US" sz="1600" dirty="0"/>
              <a:t> variable</a:t>
            </a:r>
          </a:p>
          <a:p>
            <a:r>
              <a:rPr lang="en-US" sz="2000" dirty="0"/>
              <a:t>Support other languages such as FORTRAN</a:t>
            </a:r>
          </a:p>
        </p:txBody>
      </p:sp>
      <p:sp>
        <p:nvSpPr>
          <p:cNvPr id="5" name="Footer Placeholder 4">
            <a:extLst>
              <a:ext uri="{FF2B5EF4-FFF2-40B4-BE49-F238E27FC236}">
                <a16:creationId xmlns:a16="http://schemas.microsoft.com/office/drawing/2014/main" id="{91BF0E76-396E-024B-B5DF-F63C461731B4}"/>
              </a:ext>
            </a:extLst>
          </p:cNvPr>
          <p:cNvSpPr>
            <a:spLocks noGrp="1"/>
          </p:cNvSpPr>
          <p:nvPr>
            <p:ph type="ftr" sz="quarter" idx="3"/>
          </p:nvPr>
        </p:nvSpPr>
        <p:spPr/>
        <p:txBody>
          <a:bodyPr/>
          <a:lstStyle/>
          <a:p>
            <a:r>
              <a:rPr lang="en-US" dirty="0"/>
              <a:t>Parallel Programming with MPI (06/2019)</a:t>
            </a:r>
          </a:p>
        </p:txBody>
      </p:sp>
      <p:sp>
        <p:nvSpPr>
          <p:cNvPr id="6" name="Slide Number Placeholder 5">
            <a:extLst>
              <a:ext uri="{FF2B5EF4-FFF2-40B4-BE49-F238E27FC236}">
                <a16:creationId xmlns:a16="http://schemas.microsoft.com/office/drawing/2014/main" id="{43C321C8-F79A-9541-B52F-7EC99FD93F86}"/>
              </a:ext>
            </a:extLst>
          </p:cNvPr>
          <p:cNvSpPr>
            <a:spLocks noGrp="1"/>
          </p:cNvSpPr>
          <p:nvPr>
            <p:ph type="sldNum" sz="quarter" idx="4"/>
          </p:nvPr>
        </p:nvSpPr>
        <p:spPr/>
        <p:txBody>
          <a:bodyPr/>
          <a:lstStyle/>
          <a:p>
            <a:fld id="{6B394888-48A7-42F6-AE45-2BD5FD40ED91}" type="slidenum">
              <a:rPr lang="en-US" smtClean="0"/>
              <a:pPr/>
              <a:t>116</a:t>
            </a:fld>
            <a:endParaRPr lang="en-US" dirty="0"/>
          </a:p>
        </p:txBody>
      </p:sp>
      <p:sp>
        <p:nvSpPr>
          <p:cNvPr id="7" name="Rectangle 6">
            <a:extLst>
              <a:ext uri="{FF2B5EF4-FFF2-40B4-BE49-F238E27FC236}">
                <a16:creationId xmlns:a16="http://schemas.microsoft.com/office/drawing/2014/main" id="{4D397587-A59B-BD43-B914-0ABC4E1164DA}"/>
              </a:ext>
            </a:extLst>
          </p:cNvPr>
          <p:cNvSpPr/>
          <p:nvPr/>
        </p:nvSpPr>
        <p:spPr bwMode="auto">
          <a:xfrm>
            <a:off x="5430936" y="1296364"/>
            <a:ext cx="3439464" cy="511601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7CB521"/>
                </a:solidFill>
                <a:effectLst/>
                <a:uLnTx/>
                <a:uFillTx/>
                <a:latin typeface="Courier New" pitchFamily="49" charset="0"/>
                <a:cs typeface="Courier New" pitchFamily="49" charset="0"/>
              </a:rPr>
              <a:t>/* Kernel definition */</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__global__ </a:t>
            </a:r>
            <a:r>
              <a:rPr lang="en-US" sz="1000" b="1" kern="0" dirty="0">
                <a:solidFill>
                  <a:srgbClr val="0070C0"/>
                </a:solidFill>
                <a:latin typeface="Courier New" pitchFamily="49" charset="0"/>
                <a:cs typeface="Courier New" pitchFamily="49" charset="0"/>
              </a:rPr>
              <a:t>void</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gpu_kernel</a:t>
            </a:r>
            <a:r>
              <a:rPr lang="en-US" sz="1000" b="1" kern="0" dirty="0">
                <a:solidFill>
                  <a:srgbClr val="000000"/>
                </a:solidFill>
                <a:latin typeface="Courier New" pitchFamily="49" charset="0"/>
                <a:cs typeface="Courier New" pitchFamily="49" charset="0"/>
              </a:rPr>
              <a:t>(</a:t>
            </a:r>
            <a:r>
              <a:rPr lang="en-US" sz="1000" b="1" kern="0" dirty="0">
                <a:solidFill>
                  <a:srgbClr val="0070C0"/>
                </a:solidFill>
                <a:latin typeface="Courier New" pitchFamily="49" charset="0"/>
                <a:cs typeface="Courier New" pitchFamily="49" charset="0"/>
              </a:rPr>
              <a:t>double</a:t>
            </a:r>
            <a:r>
              <a:rPr lang="en-US" sz="1000" b="1" kern="0" dirty="0">
                <a:solidFill>
                  <a:srgbClr val="000000"/>
                </a:solidFill>
                <a:latin typeface="Courier New" pitchFamily="49" charset="0"/>
                <a:cs typeface="Courier New" pitchFamily="49" charset="0"/>
              </a:rPr>
              <a:t> *in,</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a:solidFill>
                  <a:srgbClr val="0070C0"/>
                </a:solidFill>
                <a:latin typeface="Courier New" pitchFamily="49" charset="0"/>
                <a:cs typeface="Courier New" pitchFamily="49" charset="0"/>
              </a:rPr>
              <a:t>double</a:t>
            </a:r>
            <a:r>
              <a:rPr lang="en-US" sz="1000" b="1" kern="0" dirty="0">
                <a:solidFill>
                  <a:srgbClr val="000000"/>
                </a:solidFill>
                <a:latin typeface="Courier New" pitchFamily="49" charset="0"/>
                <a:cs typeface="Courier New" pitchFamily="49" charset="0"/>
              </a:rPr>
              <a:t> *out)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7CB521"/>
                </a:solidFill>
                <a:latin typeface="Courier New" pitchFamily="49" charset="0"/>
                <a:cs typeface="Courier New" pitchFamily="49" charset="0"/>
              </a:rPr>
              <a:t>  /* get indices from thread id */</a:t>
            </a:r>
            <a:endParaRPr kumimoji="0" lang="en-US" sz="1000" b="1" i="0" u="none" strike="noStrike" kern="0" cap="none" spc="0" normalizeH="0" baseline="0" noProof="0" dirty="0">
              <a:ln>
                <a:noFill/>
              </a:ln>
              <a:solidFill>
                <a:srgbClr val="7CB521"/>
              </a:solidFill>
              <a:effectLst/>
              <a:uLnTx/>
              <a:uFillTx/>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70C0"/>
                </a:solidFill>
                <a:latin typeface="Courier New" pitchFamily="49" charset="0"/>
                <a:cs typeface="Courier New" pitchFamily="49" charset="0"/>
              </a:rPr>
              <a:t>int</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a:t>
            </a:r>
            <a:r>
              <a:rPr lang="en-US" sz="1000" b="1" kern="0" dirty="0">
                <a:solidFill>
                  <a:srgbClr val="000000"/>
                </a:solidFill>
                <a:latin typeface="Courier New" pitchFamily="49" charset="0"/>
                <a:cs typeface="Courier New" pitchFamily="49" charset="0"/>
              </a:rPr>
              <a:t> = </a:t>
            </a:r>
            <a:r>
              <a:rPr lang="en-US" sz="1000" b="1" kern="0" dirty="0" err="1">
                <a:solidFill>
                  <a:srgbClr val="C00000"/>
                </a:solidFill>
                <a:latin typeface="Courier New" pitchFamily="49" charset="0"/>
                <a:cs typeface="Courier New" pitchFamily="49" charset="0"/>
              </a:rPr>
              <a:t>threadIdx</a:t>
            </a:r>
            <a:r>
              <a:rPr lang="en-US" sz="1000" b="1" kern="0" dirty="0" err="1">
                <a:solidFill>
                  <a:srgbClr val="000000"/>
                </a:solidFill>
                <a:latin typeface="Courier New" pitchFamily="49" charset="0"/>
                <a:cs typeface="Courier New" pitchFamily="49" charset="0"/>
              </a:rPr>
              <a:t>.x</a:t>
            </a:r>
            <a:r>
              <a:rPr lang="en-US" sz="1000" b="1" kern="0" dirty="0">
                <a:solidFill>
                  <a:srgbClr val="000000"/>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000" b="1" kern="0" dirty="0">
                <a:solidFill>
                  <a:srgbClr val="0070C0"/>
                </a:solidFill>
                <a:latin typeface="Courier New" pitchFamily="49" charset="0"/>
                <a:cs typeface="Courier New" pitchFamily="49" charset="0"/>
              </a:rPr>
              <a:t>  </a:t>
            </a:r>
            <a:r>
              <a:rPr lang="en-US" sz="1000" b="1" kern="0" dirty="0" err="1">
                <a:solidFill>
                  <a:srgbClr val="0070C0"/>
                </a:solidFill>
                <a:latin typeface="Courier New" pitchFamily="49" charset="0"/>
                <a:cs typeface="Courier New" pitchFamily="49" charset="0"/>
              </a:rPr>
              <a:t>int</a:t>
            </a:r>
            <a:r>
              <a:rPr lang="en-US" sz="1000" b="1" kern="0" dirty="0">
                <a:solidFill>
                  <a:srgbClr val="000000"/>
                </a:solidFill>
                <a:latin typeface="Courier New" pitchFamily="49" charset="0"/>
                <a:cs typeface="Courier New" pitchFamily="49" charset="0"/>
              </a:rPr>
              <a:t> j = </a:t>
            </a:r>
            <a:r>
              <a:rPr lang="en-US" sz="1000" b="1" kern="0" dirty="0" err="1">
                <a:solidFill>
                  <a:srgbClr val="C00000"/>
                </a:solidFill>
                <a:latin typeface="Courier New" pitchFamily="49" charset="0"/>
                <a:cs typeface="Courier New" pitchFamily="49" charset="0"/>
              </a:rPr>
              <a:t>threadIdx</a:t>
            </a:r>
            <a:r>
              <a:rPr lang="en-US" sz="1000" b="1" kern="0" dirty="0" err="1">
                <a:solidFill>
                  <a:srgbClr val="000000"/>
                </a:solidFill>
                <a:latin typeface="Courier New" pitchFamily="49" charset="0"/>
                <a:cs typeface="Courier New" pitchFamily="49" charset="0"/>
              </a:rPr>
              <a:t>.y</a:t>
            </a:r>
            <a:r>
              <a:rPr lang="en-US" sz="1000" b="1" kern="0" dirty="0">
                <a:solidFill>
                  <a:srgbClr val="000000"/>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endParaRPr lang="en-US" sz="1000" b="1" kern="0" dirty="0">
              <a:solidFill>
                <a:srgbClr val="000000"/>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000" b="1" kern="0" dirty="0">
                <a:solidFill>
                  <a:srgbClr val="000000"/>
                </a:solidFill>
                <a:latin typeface="Courier New" pitchFamily="49" charset="0"/>
                <a:cs typeface="Courier New" pitchFamily="49" charset="0"/>
              </a:rPr>
              <a:t>  </a:t>
            </a:r>
            <a:r>
              <a:rPr lang="en-US" sz="1000" b="1" kern="0" dirty="0">
                <a:solidFill>
                  <a:srgbClr val="7CB521"/>
                </a:solidFill>
                <a:latin typeface="Courier New" pitchFamily="49" charset="0"/>
                <a:cs typeface="Courier New" pitchFamily="49" charset="0"/>
              </a:rPr>
              <a:t>/* each thread performs work */</a:t>
            </a:r>
            <a:endParaRPr lang="en-US" sz="1000" b="1" kern="0" dirty="0">
              <a:solidFill>
                <a:srgbClr val="0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rPr>
              <a:t>  out</a:t>
            </a:r>
            <a:r>
              <a:rPr lang="en-US" sz="1000" b="1" kern="0" dirty="0">
                <a:solidFill>
                  <a:srgbClr val="000000"/>
                </a:solidFill>
                <a:latin typeface="Courier New" pitchFamily="49" charset="0"/>
                <a:cs typeface="Courier New" pitchFamily="49" charset="0"/>
              </a:rPr>
              <a:t>[</a:t>
            </a:r>
            <a:r>
              <a:rPr lang="en-US" sz="1000" b="1" kern="0" dirty="0" err="1">
                <a:solidFill>
                  <a:srgbClr val="000000"/>
                </a:solidFill>
                <a:latin typeface="Courier New" pitchFamily="49" charset="0"/>
                <a:cs typeface="Courier New" pitchFamily="49" charset="0"/>
              </a:rPr>
              <a:t>i</a:t>
            </a:r>
            <a:r>
              <a:rPr lang="en-US" sz="1000" b="1" kern="0" dirty="0">
                <a:solidFill>
                  <a:srgbClr val="000000"/>
                </a:solidFill>
                <a:latin typeface="Courier New" pitchFamily="49" charset="0"/>
                <a:cs typeface="Courier New" pitchFamily="49" charset="0"/>
              </a:rPr>
              <a:t>][j] = f(in, </a:t>
            </a:r>
            <a:r>
              <a:rPr lang="en-US" sz="1000" b="1" kern="0" dirty="0" err="1">
                <a:solidFill>
                  <a:srgbClr val="000000"/>
                </a:solidFill>
                <a:latin typeface="Courier New" pitchFamily="49" charset="0"/>
                <a:cs typeface="Courier New" pitchFamily="49" charset="0"/>
              </a:rPr>
              <a:t>i</a:t>
            </a:r>
            <a:r>
              <a:rPr lang="en-US" sz="1000" b="1" kern="0" dirty="0">
                <a:solidFill>
                  <a:srgbClr val="000000"/>
                </a:solidFill>
                <a:latin typeface="Courier New" pitchFamily="49" charset="0"/>
                <a:cs typeface="Courier New" pitchFamily="49" charset="0"/>
              </a:rPr>
              <a:t>, j);</a:t>
            </a:r>
            <a:endPar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err="1">
                <a:solidFill>
                  <a:srgbClr val="0070C0"/>
                </a:solidFill>
                <a:latin typeface="Courier New" pitchFamily="49" charset="0"/>
                <a:cs typeface="Courier New" pitchFamily="49" charset="0"/>
              </a:rPr>
              <a:t>int</a:t>
            </a:r>
            <a:r>
              <a:rPr lang="en-US" sz="1000" b="1" kern="0" dirty="0">
                <a:solidFill>
                  <a:srgbClr val="000000"/>
                </a:solidFill>
                <a:latin typeface="Courier New" pitchFamily="49" charset="0"/>
                <a:cs typeface="Courier New" pitchFamily="49" charset="0"/>
              </a:rPr>
              <a:t> main()</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a:solidFill>
                  <a:srgbClr val="0070C0"/>
                </a:solidFill>
                <a:latin typeface="Courier New" pitchFamily="49" charset="0"/>
                <a:cs typeface="Courier New" pitchFamily="49" charset="0"/>
              </a:rPr>
              <a:t>double</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in_h</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out_h</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in_d</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in_h</a:t>
            </a:r>
            <a:r>
              <a:rPr lang="en-US" sz="1000" b="1" kern="0" dirty="0">
                <a:solidFill>
                  <a:srgbClr val="000000"/>
                </a:solidFill>
                <a:latin typeface="Courier New" pitchFamily="49" charset="0"/>
                <a:cs typeface="Courier New" pitchFamily="49" charset="0"/>
              </a:rPr>
              <a:t>  = malloc(size);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out_h</a:t>
            </a:r>
            <a:r>
              <a:rPr lang="en-US" sz="1000" b="1" kern="0" dirty="0">
                <a:solidFill>
                  <a:srgbClr val="000000"/>
                </a:solidFill>
                <a:latin typeface="Courier New" pitchFamily="49" charset="0"/>
                <a:cs typeface="Courier New" pitchFamily="49" charset="0"/>
              </a:rPr>
              <a:t> = malloc(size);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cudaMalloc</a:t>
            </a:r>
            <a:r>
              <a:rPr lang="en-US" sz="1000" b="1" kern="0" dirty="0">
                <a:solidFill>
                  <a:srgbClr val="000000"/>
                </a:solidFill>
                <a:latin typeface="Courier New" pitchFamily="49" charset="0"/>
                <a:cs typeface="Courier New" pitchFamily="49" charset="0"/>
              </a:rPr>
              <a:t>(&amp;</a:t>
            </a:r>
            <a:r>
              <a:rPr lang="en-US" sz="1000" b="1" kern="0" dirty="0" err="1">
                <a:solidFill>
                  <a:srgbClr val="000000"/>
                </a:solidFill>
                <a:latin typeface="Courier New" pitchFamily="49" charset="0"/>
                <a:cs typeface="Courier New" pitchFamily="49" charset="0"/>
              </a:rPr>
              <a:t>in_d</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cudaMalloc</a:t>
            </a:r>
            <a:r>
              <a:rPr lang="en-US" sz="1000" b="1" kern="0" dirty="0">
                <a:solidFill>
                  <a:srgbClr val="000000"/>
                </a:solidFill>
                <a:latin typeface="Courier New" pitchFamily="49" charset="0"/>
                <a:cs typeface="Courier New" pitchFamily="49" charset="0"/>
              </a:rPr>
              <a:t>(&amp;</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0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cudaMemcpy</a:t>
            </a:r>
            <a:r>
              <a:rPr lang="en-US" sz="1000" b="1" kern="0" dirty="0">
                <a:solidFill>
                  <a:srgbClr val="000000"/>
                </a:solidFill>
                <a:latin typeface="Courier New" pitchFamily="49" charset="0"/>
                <a:cs typeface="Courier New" pitchFamily="49" charset="0"/>
              </a:rPr>
              <a:t>(</a:t>
            </a:r>
            <a:r>
              <a:rPr lang="en-US" sz="1000" b="1" kern="0" dirty="0" err="1">
                <a:solidFill>
                  <a:srgbClr val="000000"/>
                </a:solidFill>
                <a:latin typeface="Courier New" pitchFamily="49" charset="0"/>
                <a:cs typeface="Courier New" pitchFamily="49" charset="0"/>
              </a:rPr>
              <a:t>in_d</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in_h</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cudaMemcpyHostToDevice</a:t>
            </a: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0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7CB521"/>
                </a:solidFill>
                <a:latin typeface="Courier New" pitchFamily="49" charset="0"/>
                <a:cs typeface="Courier New" pitchFamily="49" charset="0"/>
              </a:rPr>
              <a:t>  /* kernel invocation with N threads */</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gpu_kernel</a:t>
            </a:r>
            <a:r>
              <a:rPr lang="en-US" sz="1000" b="1" kern="0" dirty="0">
                <a:solidFill>
                  <a:srgbClr val="C00000"/>
                </a:solidFill>
                <a:latin typeface="Courier New" pitchFamily="49" charset="0"/>
                <a:cs typeface="Courier New" pitchFamily="49" charset="0"/>
              </a:rPr>
              <a:t>&lt;&lt;&lt;</a:t>
            </a:r>
            <a:r>
              <a:rPr lang="en-US" sz="1000" b="1" kern="0" dirty="0">
                <a:solidFill>
                  <a:srgbClr val="000000"/>
                </a:solidFill>
                <a:latin typeface="Courier New" pitchFamily="49" charset="0"/>
                <a:cs typeface="Courier New" pitchFamily="49" charset="0"/>
              </a:rPr>
              <a:t>2,N</a:t>
            </a:r>
            <a:r>
              <a:rPr lang="en-US" sz="1000" b="1" kern="0" dirty="0">
                <a:solidFill>
                  <a:srgbClr val="C00000"/>
                </a:solidFill>
                <a:latin typeface="Courier New" pitchFamily="49" charset="0"/>
                <a:cs typeface="Courier New" pitchFamily="49" charset="0"/>
              </a:rPr>
              <a:t>&gt;&gt;&gt;</a:t>
            </a:r>
            <a:r>
              <a:rPr lang="en-US" sz="1000" b="1" kern="0" dirty="0">
                <a:solidFill>
                  <a:srgbClr val="000000"/>
                </a:solidFill>
                <a:latin typeface="Courier New" pitchFamily="49" charset="0"/>
                <a:cs typeface="Courier New" pitchFamily="49" charset="0"/>
              </a:rPr>
              <a:t>(</a:t>
            </a:r>
            <a:r>
              <a:rPr lang="en-US" sz="1000" b="1" kern="0" err="1">
                <a:solidFill>
                  <a:srgbClr val="000000"/>
                </a:solidFill>
                <a:latin typeface="Courier New" pitchFamily="49" charset="0"/>
                <a:cs typeface="Courier New" pitchFamily="49" charset="0"/>
              </a:rPr>
              <a:t>in</a:t>
            </a:r>
            <a:r>
              <a:rPr lang="en-US" sz="1000" b="1" kern="0">
                <a:solidFill>
                  <a:srgbClr val="000000"/>
                </a:solidFill>
                <a:latin typeface="Courier New" pitchFamily="49" charset="0"/>
                <a:cs typeface="Courier New" pitchFamily="49" charset="0"/>
              </a:rPr>
              <a:t>_d, </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C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cudaMemcpy</a:t>
            </a:r>
            <a:r>
              <a:rPr lang="en-US" sz="1000" b="1" kern="0" dirty="0">
                <a:solidFill>
                  <a:srgbClr val="000000"/>
                </a:solidFill>
                <a:latin typeface="Courier New" pitchFamily="49" charset="0"/>
                <a:cs typeface="Courier New" pitchFamily="49" charset="0"/>
              </a:rPr>
              <a:t>(</a:t>
            </a:r>
            <a:r>
              <a:rPr lang="en-US" sz="1000" b="1" kern="0" dirty="0" err="1">
                <a:solidFill>
                  <a:srgbClr val="000000"/>
                </a:solidFill>
                <a:latin typeface="Courier New" pitchFamily="49" charset="0"/>
                <a:cs typeface="Courier New" pitchFamily="49" charset="0"/>
              </a:rPr>
              <a:t>out_h</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cudaMemcpyDeviceToHost</a:t>
            </a:r>
            <a:r>
              <a:rPr lang="en-US" sz="1000" b="1" kern="0" dirty="0">
                <a:solidFill>
                  <a:srgbClr val="000000"/>
                </a:solidFill>
                <a:latin typeface="Courier New" pitchFamily="49" charset="0"/>
                <a:cs typeface="Courier New" pitchFamily="49" charset="0"/>
              </a:rPr>
              <a:t>);</a:t>
            </a:r>
            <a:endParaRPr lang="en-US" sz="1000" b="1" kern="0" dirty="0">
              <a:solidFill>
                <a:srgbClr val="C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  </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  </a:t>
            </a:r>
            <a:r>
              <a:rPr lang="en-US" sz="1000" b="1" kern="0" dirty="0">
                <a:solidFill>
                  <a:srgbClr val="3B3B3B"/>
                </a:solidFill>
                <a:latin typeface="Courier New" pitchFamily="49" charset="0"/>
                <a:cs typeface="Courier New" pitchFamily="49" charset="0"/>
              </a:rPr>
              <a:t>[...snip...]</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3B3B3B"/>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3B3B3B"/>
                </a:solidFill>
                <a:latin typeface="Courier New" pitchFamily="49" charset="0"/>
                <a:cs typeface="Courier New" pitchFamily="49" charset="0"/>
              </a:rPr>
              <a:t>  </a:t>
            </a:r>
            <a:r>
              <a:rPr lang="en-US" sz="1000" b="1" kern="0" dirty="0">
                <a:solidFill>
                  <a:srgbClr val="0070C0"/>
                </a:solidFill>
                <a:latin typeface="Courier New" pitchFamily="49" charset="0"/>
                <a:cs typeface="Courier New" pitchFamily="49" charset="0"/>
              </a:rPr>
              <a:t>return</a:t>
            </a:r>
            <a:r>
              <a:rPr lang="en-US" sz="1000" b="1" kern="0" dirty="0">
                <a:solidFill>
                  <a:srgbClr val="3B3B3B"/>
                </a:solidFill>
                <a:latin typeface="Courier New" pitchFamily="49" charset="0"/>
                <a:cs typeface="Courier New" pitchFamily="49" charset="0"/>
              </a:rPr>
              <a:t> 0;</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p>
        </p:txBody>
      </p:sp>
    </p:spTree>
    <p:extLst>
      <p:ext uri="{BB962C8B-B14F-4D97-AF65-F5344CB8AC3E}">
        <p14:creationId xmlns:p14="http://schemas.microsoft.com/office/powerpoint/2010/main" val="18181099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EF9D-C8A6-204D-9407-C39807220927}"/>
              </a:ext>
            </a:extLst>
          </p:cNvPr>
          <p:cNvSpPr>
            <a:spLocks noGrp="1"/>
          </p:cNvSpPr>
          <p:nvPr>
            <p:ph type="title"/>
          </p:nvPr>
        </p:nvSpPr>
        <p:spPr/>
        <p:txBody>
          <a:bodyPr/>
          <a:lstStyle/>
          <a:p>
            <a:r>
              <a:rPr lang="en-US" dirty="0"/>
              <a:t>MPI + </a:t>
            </a:r>
            <a:r>
              <a:rPr lang="en-US" dirty="0" err="1"/>
              <a:t>GPUDirect</a:t>
            </a:r>
            <a:r>
              <a:rPr lang="en-US" dirty="0"/>
              <a:t> (CUDA ≥ 4)</a:t>
            </a:r>
          </a:p>
        </p:txBody>
      </p:sp>
      <p:sp>
        <p:nvSpPr>
          <p:cNvPr id="3" name="Content Placeholder 2">
            <a:extLst>
              <a:ext uri="{FF2B5EF4-FFF2-40B4-BE49-F238E27FC236}">
                <a16:creationId xmlns:a16="http://schemas.microsoft.com/office/drawing/2014/main" id="{D177801D-8EBD-0045-A9B1-6EDF202E9F98}"/>
              </a:ext>
            </a:extLst>
          </p:cNvPr>
          <p:cNvSpPr>
            <a:spLocks noGrp="1"/>
          </p:cNvSpPr>
          <p:nvPr>
            <p:ph sz="half" idx="1"/>
          </p:nvPr>
        </p:nvSpPr>
        <p:spPr>
          <a:xfrm>
            <a:off x="457200" y="841248"/>
            <a:ext cx="4434788" cy="2791293"/>
          </a:xfrm>
        </p:spPr>
        <p:txBody>
          <a:bodyPr/>
          <a:lstStyle/>
          <a:p>
            <a:r>
              <a:rPr lang="en-US" sz="1800" dirty="0" err="1"/>
              <a:t>GPUDirect</a:t>
            </a:r>
            <a:r>
              <a:rPr lang="en-US" sz="1800" dirty="0"/>
              <a:t> 1.0 (Q2’ 2010) allows pinned memory to be shared by GPU and NIC such that GPU can directly copy data in/out pinned memory and NIC can DMA data from it</a:t>
            </a:r>
          </a:p>
          <a:p>
            <a:r>
              <a:rPr lang="en-US" sz="1800" dirty="0" err="1"/>
              <a:t>GPUDirect</a:t>
            </a:r>
            <a:r>
              <a:rPr lang="en-US" sz="1800" dirty="0"/>
              <a:t> 2.0 (Peer-to-peer 2011) extends UVA support by allowing direct memory transfers between GPUs in the same node bypassing host completely</a:t>
            </a:r>
          </a:p>
        </p:txBody>
      </p:sp>
      <p:sp>
        <p:nvSpPr>
          <p:cNvPr id="5" name="Footer Placeholder 4">
            <a:extLst>
              <a:ext uri="{FF2B5EF4-FFF2-40B4-BE49-F238E27FC236}">
                <a16:creationId xmlns:a16="http://schemas.microsoft.com/office/drawing/2014/main" id="{BBD3A82C-C17A-3845-A4D2-73477813A5FF}"/>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500F9EF4-EAE5-DD4E-84E5-191D89A25079}"/>
              </a:ext>
            </a:extLst>
          </p:cNvPr>
          <p:cNvSpPr>
            <a:spLocks noGrp="1"/>
          </p:cNvSpPr>
          <p:nvPr>
            <p:ph type="sldNum" sz="quarter" idx="4"/>
          </p:nvPr>
        </p:nvSpPr>
        <p:spPr/>
        <p:txBody>
          <a:bodyPr/>
          <a:lstStyle/>
          <a:p>
            <a:fld id="{6B394888-48A7-42F6-AE45-2BD5FD40ED91}" type="slidenum">
              <a:rPr lang="en-US" smtClean="0"/>
              <a:pPr/>
              <a:t>117</a:t>
            </a:fld>
            <a:endParaRPr lang="en-US" dirty="0"/>
          </a:p>
        </p:txBody>
      </p:sp>
      <p:sp>
        <p:nvSpPr>
          <p:cNvPr id="7" name="Rectangle 6">
            <a:extLst>
              <a:ext uri="{FF2B5EF4-FFF2-40B4-BE49-F238E27FC236}">
                <a16:creationId xmlns:a16="http://schemas.microsoft.com/office/drawing/2014/main" id="{26AB57AB-B492-184A-89BA-64387C8C2F0D}"/>
              </a:ext>
            </a:extLst>
          </p:cNvPr>
          <p:cNvSpPr/>
          <p:nvPr/>
        </p:nvSpPr>
        <p:spPr bwMode="auto">
          <a:xfrm>
            <a:off x="879676" y="4136651"/>
            <a:ext cx="7442521" cy="2164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double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err="1">
                <a:ln>
                  <a:noFill/>
                </a:ln>
                <a:solidFill>
                  <a:srgbClr val="BF5C28">
                    <a:lumMod val="75000"/>
                  </a:srgbClr>
                </a:solidFill>
                <a:effectLst/>
                <a:uLnTx/>
                <a:uFillTx/>
                <a:latin typeface="Courier New" pitchFamily="49" charset="0"/>
                <a:ea typeface="+mn-ea"/>
                <a:cs typeface="Courier New" pitchFamily="49" charset="0"/>
              </a:rPr>
              <a:t>cudaMalloc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if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my_rank</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sender)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C00000"/>
                </a:solidFill>
                <a:latin typeface="Courier New" pitchFamily="49" charset="0"/>
                <a:cs typeface="Courier New" pitchFamily="49" charset="0"/>
              </a:rPr>
              <a:t>&lt;&lt;&lt;</a:t>
            </a:r>
            <a:r>
              <a:rPr lang="en-US" sz="1400" b="1" kern="0" dirty="0">
                <a:solidFill>
                  <a:srgbClr val="D2D2D2">
                    <a:lumMod val="10000"/>
                  </a:srgbClr>
                </a:solidFill>
                <a:latin typeface="Courier New" pitchFamily="49" charset="0"/>
                <a:cs typeface="Courier New" pitchFamily="49" charset="0"/>
              </a:rPr>
              <a:t>..</a:t>
            </a:r>
            <a:r>
              <a:rPr lang="en-US" sz="1400" b="1" kern="0" dirty="0">
                <a:solidFill>
                  <a:srgbClr val="C00000"/>
                </a:solidFill>
                <a:latin typeface="Courier New" pitchFamily="49" charset="0"/>
                <a:cs typeface="Courier New" pitchFamily="49" charset="0"/>
              </a:rPr>
              <a:t>&gt;&gt;&gt;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MPI_Isend</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MPI_DOUBLE, receiver, 0,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comm</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req</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else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MPI_Recv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a:solidFill>
                  <a:srgbClr val="D2D2D2">
                    <a:lumMod val="10000"/>
                  </a:srgbClr>
                </a:solidFill>
                <a:latin typeface="Courier New" pitchFamily="49" charset="0"/>
                <a:cs typeface="Courier New" pitchFamily="49" charset="0"/>
              </a:rPr>
              <a:t>dev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_</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a:t>
            </a:r>
            <a:r>
              <a:rPr lang="en-US" sz="1400" b="1" kern="0" dirty="0">
                <a:solidFill>
                  <a:srgbClr val="D2D2D2">
                    <a:lumMod val="10000"/>
                  </a:srgbClr>
                </a:solidFill>
                <a:latin typeface="Courier New" pitchFamily="49" charset="0"/>
              </a:rPr>
              <a:t>MPI_DOUBLE, sender, 0, </a:t>
            </a:r>
            <a:r>
              <a:rPr lang="en-US" sz="1400" b="1" kern="0" dirty="0" err="1">
                <a:solidFill>
                  <a:srgbClr val="D2D2D2">
                    <a:lumMod val="10000"/>
                  </a:srgbClr>
                </a:solidFill>
                <a:latin typeface="Courier New" pitchFamily="49" charset="0"/>
              </a:rPr>
              <a:t>comm</a:t>
            </a:r>
            <a:r>
              <a:rPr lang="en-US" sz="1400" b="1" kern="0" dirty="0">
                <a:solidFill>
                  <a:srgbClr val="D2D2D2">
                    <a:lumMod val="10000"/>
                  </a:srgbClr>
                </a:solidFill>
                <a:latin typeface="Courier New" pitchFamily="49" charset="0"/>
              </a:rPr>
              <a:t>, &amp;status</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C00000"/>
                </a:solidFill>
                <a:latin typeface="Courier New" pitchFamily="49" charset="0"/>
                <a:cs typeface="Courier New" pitchFamily="49" charset="0"/>
              </a:rPr>
              <a:t>&lt;&lt;&lt;</a:t>
            </a:r>
            <a:r>
              <a:rPr lang="en-US" sz="1400" b="1" kern="0" dirty="0">
                <a:solidFill>
                  <a:srgbClr val="D2D2D2">
                    <a:lumMod val="10000"/>
                  </a:srgbClr>
                </a:solidFill>
                <a:latin typeface="Courier New" pitchFamily="49" charset="0"/>
                <a:cs typeface="Courier New" pitchFamily="49" charset="0"/>
              </a:rPr>
              <a:t>..</a:t>
            </a:r>
            <a:r>
              <a:rPr lang="en-US" sz="1400" b="1" kern="0" dirty="0">
                <a:solidFill>
                  <a:srgbClr val="C00000"/>
                </a:solidFill>
                <a:latin typeface="Courier New" pitchFamily="49" charset="0"/>
                <a:cs typeface="Courier New" pitchFamily="49" charset="0"/>
              </a:rPr>
              <a:t>&gt;&gt;&gt;</a:t>
            </a:r>
            <a:r>
              <a:rPr lang="en-US" sz="1400" b="1" kern="0" dirty="0">
                <a:solidFill>
                  <a:srgbClr val="D2D2D2">
                    <a:lumMod val="10000"/>
                  </a:srgbClr>
                </a:solidFill>
                <a:latin typeface="Courier New" pitchFamily="49" charset="0"/>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lang="en-US" sz="1400" b="1" kern="0" dirty="0">
                <a:solidFill>
                  <a:srgbClr val="D2D2D2">
                    <a:lumMod val="10000"/>
                  </a:srgbClr>
                </a:solidFill>
                <a:latin typeface="Courier New" pitchFamily="49" charset="0"/>
                <a:cs typeface="Courier New" pitchFamily="49" charset="0"/>
              </a:rPr>
              <a:t>);</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grpSp>
        <p:nvGrpSpPr>
          <p:cNvPr id="11" name="Group 10">
            <a:extLst>
              <a:ext uri="{FF2B5EF4-FFF2-40B4-BE49-F238E27FC236}">
                <a16:creationId xmlns:a16="http://schemas.microsoft.com/office/drawing/2014/main" id="{1E4092B5-BE84-9146-95ED-6119C2D0A636}"/>
              </a:ext>
            </a:extLst>
          </p:cNvPr>
          <p:cNvGrpSpPr/>
          <p:nvPr/>
        </p:nvGrpSpPr>
        <p:grpSpPr>
          <a:xfrm>
            <a:off x="4739726" y="825253"/>
            <a:ext cx="4283242" cy="2043209"/>
            <a:chOff x="4348883" y="787382"/>
            <a:chExt cx="4802373" cy="2043209"/>
          </a:xfrm>
        </p:grpSpPr>
        <p:sp>
          <p:nvSpPr>
            <p:cNvPr id="12" name="Rectangle 11">
              <a:extLst>
                <a:ext uri="{FF2B5EF4-FFF2-40B4-BE49-F238E27FC236}">
                  <a16:creationId xmlns:a16="http://schemas.microsoft.com/office/drawing/2014/main" id="{D668BF02-CFC8-264A-B1F4-3D638227D8C6}"/>
                </a:ext>
              </a:extLst>
            </p:cNvPr>
            <p:cNvSpPr/>
            <p:nvPr/>
          </p:nvSpPr>
          <p:spPr bwMode="auto">
            <a:xfrm>
              <a:off x="7168991" y="1780926"/>
              <a:ext cx="913357"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GPU</a:t>
              </a:r>
            </a:p>
          </p:txBody>
        </p:sp>
        <p:sp>
          <p:nvSpPr>
            <p:cNvPr id="13" name="Rectangle 12">
              <a:extLst>
                <a:ext uri="{FF2B5EF4-FFF2-40B4-BE49-F238E27FC236}">
                  <a16:creationId xmlns:a16="http://schemas.microsoft.com/office/drawing/2014/main" id="{3A6CECC6-2E15-3B46-9B71-856F5DC37ECA}"/>
                </a:ext>
              </a:extLst>
            </p:cNvPr>
            <p:cNvSpPr/>
            <p:nvPr/>
          </p:nvSpPr>
          <p:spPr bwMode="auto">
            <a:xfrm>
              <a:off x="7168991" y="1157171"/>
              <a:ext cx="913357" cy="471355"/>
            </a:xfrm>
            <a:prstGeom prst="rect">
              <a:avLst/>
            </a:prstGeom>
            <a:solidFill>
              <a:schemeClr val="accent1">
                <a:alpha val="26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GPU Mem</a:t>
              </a:r>
            </a:p>
          </p:txBody>
        </p:sp>
        <p:sp>
          <p:nvSpPr>
            <p:cNvPr id="14" name="Rectangle 13">
              <a:extLst>
                <a:ext uri="{FF2B5EF4-FFF2-40B4-BE49-F238E27FC236}">
                  <a16:creationId xmlns:a16="http://schemas.microsoft.com/office/drawing/2014/main" id="{BC22861E-28EF-AC48-AD14-B946922C063F}"/>
                </a:ext>
              </a:extLst>
            </p:cNvPr>
            <p:cNvSpPr/>
            <p:nvPr/>
          </p:nvSpPr>
          <p:spPr bwMode="auto">
            <a:xfrm>
              <a:off x="4742540" y="1234657"/>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a:ea typeface="+mn-ea"/>
                  <a:cs typeface="+mn-cs"/>
                </a:rPr>
                <a:t>CPU</a:t>
              </a:r>
            </a:p>
          </p:txBody>
        </p:sp>
        <p:sp>
          <p:nvSpPr>
            <p:cNvPr id="15" name="Rectangle 14">
              <a:extLst>
                <a:ext uri="{FF2B5EF4-FFF2-40B4-BE49-F238E27FC236}">
                  <a16:creationId xmlns:a16="http://schemas.microsoft.com/office/drawing/2014/main" id="{C7AC28BE-6310-2E42-A737-DAE5E71E47D3}"/>
                </a:ext>
              </a:extLst>
            </p:cNvPr>
            <p:cNvSpPr/>
            <p:nvPr/>
          </p:nvSpPr>
          <p:spPr bwMode="auto">
            <a:xfrm>
              <a:off x="6093318" y="1157171"/>
              <a:ext cx="762000" cy="1068659"/>
            </a:xfrm>
            <a:prstGeom prst="rect">
              <a:avLst/>
            </a:prstGeom>
            <a:solidFill>
              <a:schemeClr val="accent2">
                <a:alpha val="38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F497D"/>
                  </a:solidFill>
                  <a:effectLst/>
                  <a:uLnTx/>
                  <a:uFillTx/>
                  <a:latin typeface="Calibri"/>
                  <a:ea typeface="+mn-ea"/>
                  <a:cs typeface="+mn-cs"/>
                </a:rPr>
                <a:t>Host</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dirty="0">
                  <a:solidFill>
                    <a:srgbClr val="1F497D"/>
                  </a:solidFill>
                  <a:latin typeface="Calibri"/>
                </a:rPr>
                <a:t>Mem</a:t>
              </a: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1200" dirty="0">
                <a:solidFill>
                  <a:srgbClr val="1F497D"/>
                </a:solidFill>
                <a:latin typeface="Calibri"/>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1200" dirty="0">
                <a:solidFill>
                  <a:srgbClr val="1F497D"/>
                </a:solidFill>
                <a:latin typeface="Calibri"/>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1F497D"/>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1D47B7E-CB37-A24D-A9C9-78A882AE018B}"/>
                </a:ext>
              </a:extLst>
            </p:cNvPr>
            <p:cNvSpPr/>
            <p:nvPr/>
          </p:nvSpPr>
          <p:spPr bwMode="auto">
            <a:xfrm>
              <a:off x="6246341" y="1637397"/>
              <a:ext cx="469015" cy="143529"/>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cxnSp>
          <p:nvCxnSpPr>
            <p:cNvPr id="17" name="Straight Connector 16">
              <a:extLst>
                <a:ext uri="{FF2B5EF4-FFF2-40B4-BE49-F238E27FC236}">
                  <a16:creationId xmlns:a16="http://schemas.microsoft.com/office/drawing/2014/main" id="{B1A5EE2E-D66C-1549-9180-BF45DA1CC4F4}"/>
                </a:ext>
              </a:extLst>
            </p:cNvPr>
            <p:cNvCxnSpPr>
              <a:cxnSpLocks/>
              <a:stCxn id="14" idx="2"/>
            </p:cNvCxnSpPr>
            <p:nvPr/>
          </p:nvCxnSpPr>
          <p:spPr bwMode="auto">
            <a:xfrm>
              <a:off x="5123540" y="1691857"/>
              <a:ext cx="0" cy="924838"/>
            </a:xfrm>
            <a:prstGeom prst="line">
              <a:avLst/>
            </a:prstGeom>
            <a:noFill/>
            <a:ln w="28575" cap="flat" cmpd="sng" algn="ctr">
              <a:solidFill>
                <a:schemeClr val="tx2"/>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009D33A9-9DFD-8B47-AE82-0C53B17A07DC}"/>
                </a:ext>
              </a:extLst>
            </p:cNvPr>
            <p:cNvCxnSpPr>
              <a:cxnSpLocks/>
              <a:stCxn id="12" idx="2"/>
            </p:cNvCxnSpPr>
            <p:nvPr/>
          </p:nvCxnSpPr>
          <p:spPr bwMode="auto">
            <a:xfrm>
              <a:off x="7625670" y="2238126"/>
              <a:ext cx="551" cy="378569"/>
            </a:xfrm>
            <a:prstGeom prst="line">
              <a:avLst/>
            </a:prstGeom>
            <a:noFill/>
            <a:ln w="28575" cap="flat" cmpd="sng" algn="ctr">
              <a:solidFill>
                <a:schemeClr val="tx2"/>
              </a:solidFill>
              <a:prstDash val="solid"/>
              <a:round/>
              <a:headEnd type="none" w="med" len="med"/>
              <a:tailEnd type="none" w="med" len="med"/>
            </a:ln>
            <a:effectLst/>
          </p:spPr>
        </p:cxnSp>
        <p:sp>
          <p:nvSpPr>
            <p:cNvPr id="19" name="Right Arrow 18">
              <a:extLst>
                <a:ext uri="{FF2B5EF4-FFF2-40B4-BE49-F238E27FC236}">
                  <a16:creationId xmlns:a16="http://schemas.microsoft.com/office/drawing/2014/main" id="{97158D41-9760-3F41-94C2-9A60548144D4}"/>
                </a:ext>
              </a:extLst>
            </p:cNvPr>
            <p:cNvSpPr/>
            <p:nvPr/>
          </p:nvSpPr>
          <p:spPr bwMode="auto">
            <a:xfrm rot="20453280" flipH="1">
              <a:off x="6710989" y="1361048"/>
              <a:ext cx="691619" cy="239651"/>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1F798683-1746-174B-A08E-701BA73C33A0}"/>
                </a:ext>
              </a:extLst>
            </p:cNvPr>
            <p:cNvSpPr txBox="1"/>
            <p:nvPr/>
          </p:nvSpPr>
          <p:spPr>
            <a:xfrm>
              <a:off x="6431240" y="787382"/>
              <a:ext cx="119442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lumMod val="75000"/>
                    </a:srgbClr>
                  </a:solidFill>
                  <a:effectLst/>
                  <a:uLnTx/>
                  <a:uFillTx/>
                  <a:latin typeface="Calibri"/>
                  <a:ea typeface="+mn-ea"/>
                  <a:cs typeface="+mn-cs"/>
                </a:rPr>
                <a:t>Direct Memory Access (DMA)</a:t>
              </a:r>
            </a:p>
          </p:txBody>
        </p:sp>
        <p:cxnSp>
          <p:nvCxnSpPr>
            <p:cNvPr id="21" name="Straight Connector 20">
              <a:extLst>
                <a:ext uri="{FF2B5EF4-FFF2-40B4-BE49-F238E27FC236}">
                  <a16:creationId xmlns:a16="http://schemas.microsoft.com/office/drawing/2014/main" id="{10441F56-87FA-AE48-BED9-E558CB3ACC1A}"/>
                </a:ext>
              </a:extLst>
            </p:cNvPr>
            <p:cNvCxnSpPr>
              <a:cxnSpLocks/>
            </p:cNvCxnSpPr>
            <p:nvPr/>
          </p:nvCxnSpPr>
          <p:spPr bwMode="auto">
            <a:xfrm>
              <a:off x="6476927" y="2225830"/>
              <a:ext cx="0" cy="377283"/>
            </a:xfrm>
            <a:prstGeom prst="line">
              <a:avLst/>
            </a:prstGeom>
            <a:noFill/>
            <a:ln w="28575" cap="flat" cmpd="sng" algn="ctr">
              <a:solidFill>
                <a:schemeClr val="tx2"/>
              </a:solidFill>
              <a:prstDash val="solid"/>
              <a:round/>
              <a:headEnd type="none" w="med" len="med"/>
              <a:tailEnd type="none" w="med" len="med"/>
            </a:ln>
            <a:effectLst/>
          </p:spPr>
        </p:cxnSp>
        <p:sp>
          <p:nvSpPr>
            <p:cNvPr id="22" name="Rectangle 21">
              <a:extLst>
                <a:ext uri="{FF2B5EF4-FFF2-40B4-BE49-F238E27FC236}">
                  <a16:creationId xmlns:a16="http://schemas.microsoft.com/office/drawing/2014/main" id="{C89734B5-B704-BC49-9039-1463DB7846AF}"/>
                </a:ext>
              </a:extLst>
            </p:cNvPr>
            <p:cNvSpPr/>
            <p:nvPr/>
          </p:nvSpPr>
          <p:spPr bwMode="auto">
            <a:xfrm>
              <a:off x="7427798" y="1227922"/>
              <a:ext cx="592480" cy="150541"/>
            </a:xfrm>
            <a:prstGeom prst="rect">
              <a:avLst/>
            </a:prstGeom>
            <a:ln>
              <a:solidFill>
                <a:schemeClr val="tx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5720" rIns="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00" b="1" i="0" u="none" strike="noStrike" kern="1200" cap="none" spc="0" normalizeH="0" baseline="0" noProof="0" dirty="0">
                  <a:ln>
                    <a:noFill/>
                  </a:ln>
                  <a:solidFill>
                    <a:srgbClr val="1F497D"/>
                  </a:solidFill>
                  <a:effectLst/>
                  <a:uLnTx/>
                  <a:uFillTx/>
                  <a:latin typeface="Calibri"/>
                  <a:ea typeface="+mn-ea"/>
                  <a:cs typeface="+mn-cs"/>
                </a:rPr>
                <a:t> void* </a:t>
              </a:r>
              <a:r>
                <a:rPr kumimoji="0" lang="en-US" sz="600" b="1" i="0" u="none" strike="noStrike" kern="1200" cap="none" spc="0" normalizeH="0" baseline="0" noProof="0" dirty="0" err="1">
                  <a:ln>
                    <a:noFill/>
                  </a:ln>
                  <a:solidFill>
                    <a:srgbClr val="1F497D"/>
                  </a:solidFill>
                  <a:effectLst/>
                  <a:uLnTx/>
                  <a:uFillTx/>
                  <a:latin typeface="Calibri"/>
                  <a:ea typeface="+mn-ea"/>
                  <a:cs typeface="+mn-cs"/>
                </a:rPr>
                <a:t>d_data</a:t>
              </a:r>
              <a:endParaRPr kumimoji="0" lang="en-US" sz="600" b="1" i="0" u="none" strike="noStrike" kern="1200" cap="none" spc="0" normalizeH="0" baseline="0" noProof="0" dirty="0">
                <a:ln>
                  <a:noFill/>
                </a:ln>
                <a:solidFill>
                  <a:srgbClr val="1F497D"/>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DDEAFCC5-DEC9-4F45-9874-149964D87D26}"/>
                </a:ext>
              </a:extLst>
            </p:cNvPr>
            <p:cNvSpPr/>
            <p:nvPr/>
          </p:nvSpPr>
          <p:spPr bwMode="auto">
            <a:xfrm>
              <a:off x="8189083" y="1805640"/>
              <a:ext cx="914400" cy="42994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Network Card</a:t>
              </a:r>
            </a:p>
          </p:txBody>
        </p:sp>
        <p:cxnSp>
          <p:nvCxnSpPr>
            <p:cNvPr id="25" name="Straight Connector 24">
              <a:extLst>
                <a:ext uri="{FF2B5EF4-FFF2-40B4-BE49-F238E27FC236}">
                  <a16:creationId xmlns:a16="http://schemas.microsoft.com/office/drawing/2014/main" id="{8DA1CFE6-ADAE-6741-86BC-EF54969BE8C0}"/>
                </a:ext>
              </a:extLst>
            </p:cNvPr>
            <p:cNvCxnSpPr>
              <a:cxnSpLocks/>
            </p:cNvCxnSpPr>
            <p:nvPr/>
          </p:nvCxnSpPr>
          <p:spPr bwMode="auto">
            <a:xfrm>
              <a:off x="8656650" y="2210867"/>
              <a:ext cx="0" cy="377283"/>
            </a:xfrm>
            <a:prstGeom prst="line">
              <a:avLst/>
            </a:prstGeom>
            <a:noFill/>
            <a:ln w="28575" cap="flat" cmpd="sng" algn="ctr">
              <a:solidFill>
                <a:schemeClr val="tx2"/>
              </a:solidFill>
              <a:prstDash val="solid"/>
              <a:round/>
              <a:headEnd type="none" w="med" len="med"/>
              <a:tailEnd type="none" w="med" len="med"/>
            </a:ln>
            <a:effectLst/>
          </p:spPr>
        </p:cxnSp>
        <p:sp>
          <p:nvSpPr>
            <p:cNvPr id="26" name="Curved Right Arrow 25">
              <a:extLst>
                <a:ext uri="{FF2B5EF4-FFF2-40B4-BE49-F238E27FC236}">
                  <a16:creationId xmlns:a16="http://schemas.microsoft.com/office/drawing/2014/main" id="{6571D37A-4AD4-6B4D-8DAC-5BA17CED8385}"/>
                </a:ext>
              </a:extLst>
            </p:cNvPr>
            <p:cNvSpPr/>
            <p:nvPr/>
          </p:nvSpPr>
          <p:spPr bwMode="auto">
            <a:xfrm rot="16858730">
              <a:off x="7312589" y="1108062"/>
              <a:ext cx="542649" cy="2362201"/>
            </a:xfrm>
            <a:prstGeom prst="curved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91E44878-65E5-D44E-9240-6B5FD247650D}"/>
                </a:ext>
              </a:extLst>
            </p:cNvPr>
            <p:cNvSpPr txBox="1"/>
            <p:nvPr/>
          </p:nvSpPr>
          <p:spPr>
            <a:xfrm>
              <a:off x="7701779" y="2553592"/>
              <a:ext cx="119442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BF5C28">
                      <a:lumMod val="75000"/>
                    </a:srgbClr>
                  </a:solidFill>
                  <a:effectLst/>
                  <a:uLnTx/>
                  <a:uFillTx/>
                  <a:latin typeface="Calibri"/>
                  <a:ea typeface="+mn-ea"/>
                  <a:cs typeface="+mn-cs"/>
                </a:rPr>
                <a:t>RDMA</a:t>
              </a:r>
            </a:p>
          </p:txBody>
        </p:sp>
        <p:cxnSp>
          <p:nvCxnSpPr>
            <p:cNvPr id="28" name="Straight Connector 27">
              <a:extLst>
                <a:ext uri="{FF2B5EF4-FFF2-40B4-BE49-F238E27FC236}">
                  <a16:creationId xmlns:a16="http://schemas.microsoft.com/office/drawing/2014/main" id="{0DECEB0A-BEF5-F247-B392-493310DDF1A6}"/>
                </a:ext>
              </a:extLst>
            </p:cNvPr>
            <p:cNvCxnSpPr>
              <a:cxnSpLocks/>
            </p:cNvCxnSpPr>
            <p:nvPr/>
          </p:nvCxnSpPr>
          <p:spPr bwMode="auto">
            <a:xfrm>
              <a:off x="4692907" y="2603113"/>
              <a:ext cx="4458349" cy="0"/>
            </a:xfrm>
            <a:prstGeom prst="line">
              <a:avLst/>
            </a:prstGeom>
            <a:noFill/>
            <a:ln w="28575" cap="flat" cmpd="sng" algn="ctr">
              <a:solidFill>
                <a:schemeClr val="tx2"/>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FE33BDD9-74D2-8E48-8409-A0BCC1320C57}"/>
                </a:ext>
              </a:extLst>
            </p:cNvPr>
            <p:cNvSpPr txBox="1"/>
            <p:nvPr/>
          </p:nvSpPr>
          <p:spPr>
            <a:xfrm>
              <a:off x="4348883" y="1990631"/>
              <a:ext cx="1544750" cy="553998"/>
            </a:xfrm>
            <a:prstGeom prst="rect">
              <a:avLst/>
            </a:prstGeom>
            <a:solidFill>
              <a:schemeClr val="bg1"/>
            </a:solid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9D7D9E">
                      <a:lumMod val="50000"/>
                    </a:srgbClr>
                  </a:solidFill>
                  <a:effectLst/>
                  <a:uLnTx/>
                  <a:uFillTx/>
                  <a:latin typeface="Calibri"/>
                  <a:ea typeface="+mn-ea"/>
                  <a:cs typeface="+mn-cs"/>
                </a:rPr>
                <a:t>Pinned memory available to network and GPU devices</a:t>
              </a:r>
            </a:p>
          </p:txBody>
        </p:sp>
        <p:cxnSp>
          <p:nvCxnSpPr>
            <p:cNvPr id="24" name="Straight Arrow Connector 23">
              <a:extLst>
                <a:ext uri="{FF2B5EF4-FFF2-40B4-BE49-F238E27FC236}">
                  <a16:creationId xmlns:a16="http://schemas.microsoft.com/office/drawing/2014/main" id="{AC60CB00-59EF-A14A-928A-69F0278FE4F7}"/>
                </a:ext>
              </a:extLst>
            </p:cNvPr>
            <p:cNvCxnSpPr>
              <a:cxnSpLocks/>
              <a:stCxn id="16" idx="1"/>
              <a:endCxn id="29" idx="0"/>
            </p:cNvCxnSpPr>
            <p:nvPr/>
          </p:nvCxnSpPr>
          <p:spPr bwMode="auto">
            <a:xfrm flipH="1">
              <a:off x="5121258" y="1709162"/>
              <a:ext cx="1125083" cy="281469"/>
            </a:xfrm>
            <a:prstGeom prst="straightConnector1">
              <a:avLst/>
            </a:prstGeom>
            <a:ln w="19050">
              <a:solidFill>
                <a:schemeClr val="accent5">
                  <a:lumMod val="75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
        <p:nvSpPr>
          <p:cNvPr id="59" name="Right Arrow 58">
            <a:extLst>
              <a:ext uri="{FF2B5EF4-FFF2-40B4-BE49-F238E27FC236}">
                <a16:creationId xmlns:a16="http://schemas.microsoft.com/office/drawing/2014/main" id="{339CFD7A-112C-6549-8E21-7F6B2C47F75B}"/>
              </a:ext>
            </a:extLst>
          </p:cNvPr>
          <p:cNvSpPr/>
          <p:nvPr/>
        </p:nvSpPr>
        <p:spPr bwMode="auto">
          <a:xfrm>
            <a:off x="8631174" y="765912"/>
            <a:ext cx="298620" cy="193045"/>
          </a:xfrm>
          <a:prstGeom prs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 name="TextBox 59">
            <a:extLst>
              <a:ext uri="{FF2B5EF4-FFF2-40B4-BE49-F238E27FC236}">
                <a16:creationId xmlns:a16="http://schemas.microsoft.com/office/drawing/2014/main" id="{96756BF4-AD0F-8A48-A064-F0A425D77157}"/>
              </a:ext>
            </a:extLst>
          </p:cNvPr>
          <p:cNvSpPr txBox="1"/>
          <p:nvPr/>
        </p:nvSpPr>
        <p:spPr>
          <a:xfrm>
            <a:off x="7438994" y="735012"/>
            <a:ext cx="1283357"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BF5C28"/>
                </a:solidFill>
                <a:effectLst/>
                <a:uLnTx/>
                <a:uFillTx/>
                <a:latin typeface="Calibri"/>
                <a:ea typeface="+mn-ea"/>
                <a:cs typeface="+mn-cs"/>
              </a:rPr>
              <a:t>MPI moving data</a:t>
            </a:r>
          </a:p>
        </p:txBody>
      </p:sp>
    </p:spTree>
    <p:extLst>
      <p:ext uri="{BB962C8B-B14F-4D97-AF65-F5344CB8AC3E}">
        <p14:creationId xmlns:p14="http://schemas.microsoft.com/office/powerpoint/2010/main" val="27306208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EF9D-C8A6-204D-9407-C39807220927}"/>
              </a:ext>
            </a:extLst>
          </p:cNvPr>
          <p:cNvSpPr>
            <a:spLocks noGrp="1"/>
          </p:cNvSpPr>
          <p:nvPr>
            <p:ph type="title"/>
          </p:nvPr>
        </p:nvSpPr>
        <p:spPr/>
        <p:txBody>
          <a:bodyPr/>
          <a:lstStyle/>
          <a:p>
            <a:r>
              <a:rPr lang="en-US" dirty="0"/>
              <a:t>MPI + </a:t>
            </a:r>
            <a:r>
              <a:rPr lang="en-US" dirty="0" err="1"/>
              <a:t>GPUDirect</a:t>
            </a:r>
            <a:r>
              <a:rPr lang="en-US" dirty="0"/>
              <a:t> RDMA (CUDA ≥ 5)</a:t>
            </a:r>
          </a:p>
        </p:txBody>
      </p:sp>
      <p:sp>
        <p:nvSpPr>
          <p:cNvPr id="3" name="Content Placeholder 2">
            <a:extLst>
              <a:ext uri="{FF2B5EF4-FFF2-40B4-BE49-F238E27FC236}">
                <a16:creationId xmlns:a16="http://schemas.microsoft.com/office/drawing/2014/main" id="{D177801D-8EBD-0045-A9B1-6EDF202E9F98}"/>
              </a:ext>
            </a:extLst>
          </p:cNvPr>
          <p:cNvSpPr>
            <a:spLocks noGrp="1"/>
          </p:cNvSpPr>
          <p:nvPr>
            <p:ph sz="half" idx="1"/>
          </p:nvPr>
        </p:nvSpPr>
        <p:spPr>
          <a:xfrm>
            <a:off x="457200" y="914400"/>
            <a:ext cx="8229600" cy="2826213"/>
          </a:xfrm>
        </p:spPr>
        <p:txBody>
          <a:bodyPr/>
          <a:lstStyle/>
          <a:p>
            <a:r>
              <a:rPr lang="en-US" dirty="0"/>
              <a:t>Technology introduced in 2013 with Kepler-class GPUs and CUDA-5</a:t>
            </a:r>
          </a:p>
          <a:p>
            <a:pPr>
              <a:lnSpc>
                <a:spcPct val="110000"/>
              </a:lnSpc>
            </a:pPr>
            <a:r>
              <a:rPr lang="en-US" dirty="0"/>
              <a:t>GPU memory is directly accessible to third-party devices, including network interfaces (NIC driver talks to CUDA driver to register GPU memory)</a:t>
            </a:r>
          </a:p>
          <a:p>
            <a:pPr>
              <a:lnSpc>
                <a:spcPct val="110000"/>
              </a:lnSpc>
            </a:pPr>
            <a:r>
              <a:rPr lang="en-US" dirty="0"/>
              <a:t>RDMA operations to/from the device memory are possible and completely bypass the host memory (zero copy)</a:t>
            </a:r>
          </a:p>
        </p:txBody>
      </p:sp>
      <p:sp>
        <p:nvSpPr>
          <p:cNvPr id="5" name="Footer Placeholder 4">
            <a:extLst>
              <a:ext uri="{FF2B5EF4-FFF2-40B4-BE49-F238E27FC236}">
                <a16:creationId xmlns:a16="http://schemas.microsoft.com/office/drawing/2014/main" id="{BBD3A82C-C17A-3845-A4D2-73477813A5FF}"/>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500F9EF4-EAE5-DD4E-84E5-191D89A25079}"/>
              </a:ext>
            </a:extLst>
          </p:cNvPr>
          <p:cNvSpPr>
            <a:spLocks noGrp="1"/>
          </p:cNvSpPr>
          <p:nvPr>
            <p:ph type="sldNum" sz="quarter" idx="4"/>
          </p:nvPr>
        </p:nvSpPr>
        <p:spPr/>
        <p:txBody>
          <a:bodyPr/>
          <a:lstStyle/>
          <a:p>
            <a:fld id="{6B394888-48A7-42F6-AE45-2BD5FD40ED91}" type="slidenum">
              <a:rPr lang="en-US" smtClean="0"/>
              <a:pPr/>
              <a:t>118</a:t>
            </a:fld>
            <a:endParaRPr lang="en-US" dirty="0"/>
          </a:p>
        </p:txBody>
      </p:sp>
      <p:sp>
        <p:nvSpPr>
          <p:cNvPr id="8" name="Rectangle 7">
            <a:extLst>
              <a:ext uri="{FF2B5EF4-FFF2-40B4-BE49-F238E27FC236}">
                <a16:creationId xmlns:a16="http://schemas.microsoft.com/office/drawing/2014/main" id="{3A56FDB8-6165-B648-95E0-6E79EC1E61D8}"/>
              </a:ext>
            </a:extLst>
          </p:cNvPr>
          <p:cNvSpPr/>
          <p:nvPr/>
        </p:nvSpPr>
        <p:spPr bwMode="auto">
          <a:xfrm>
            <a:off x="879676" y="4138033"/>
            <a:ext cx="7442521" cy="2164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double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err="1">
                <a:ln>
                  <a:noFill/>
                </a:ln>
                <a:solidFill>
                  <a:srgbClr val="BF5C28">
                    <a:lumMod val="75000"/>
                  </a:srgbClr>
                </a:solidFill>
                <a:effectLst/>
                <a:uLnTx/>
                <a:uFillTx/>
                <a:latin typeface="Courier New" pitchFamily="49" charset="0"/>
                <a:ea typeface="+mn-ea"/>
                <a:cs typeface="Courier New" pitchFamily="49" charset="0"/>
              </a:rPr>
              <a:t>cudaMalloc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if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my_rank</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sender)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C00000"/>
                </a:solidFill>
                <a:latin typeface="Courier New" pitchFamily="49" charset="0"/>
                <a:cs typeface="Courier New" pitchFamily="49" charset="0"/>
              </a:rPr>
              <a:t>&lt;&lt;&lt;</a:t>
            </a:r>
            <a:r>
              <a:rPr lang="en-US" sz="1400" b="1" kern="0" dirty="0">
                <a:solidFill>
                  <a:srgbClr val="D2D2D2">
                    <a:lumMod val="10000"/>
                  </a:srgbClr>
                </a:solidFill>
                <a:latin typeface="Courier New" pitchFamily="49" charset="0"/>
                <a:cs typeface="Courier New" pitchFamily="49" charset="0"/>
              </a:rPr>
              <a:t>..</a:t>
            </a:r>
            <a:r>
              <a:rPr lang="en-US" sz="1400" b="1" kern="0" dirty="0">
                <a:solidFill>
                  <a:srgbClr val="C00000"/>
                </a:solidFill>
                <a:latin typeface="Courier New" pitchFamily="49" charset="0"/>
                <a:cs typeface="Courier New" pitchFamily="49" charset="0"/>
              </a:rPr>
              <a:t>&gt;&gt;&gt;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MPI_Isend</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MPI_DOUBLE, receiver, 0,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comm</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req</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else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MPI_Recv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a:solidFill>
                  <a:srgbClr val="D2D2D2">
                    <a:lumMod val="10000"/>
                  </a:srgbClr>
                </a:solidFill>
                <a:latin typeface="Courier New" pitchFamily="49" charset="0"/>
                <a:cs typeface="Courier New" pitchFamily="49" charset="0"/>
              </a:rPr>
              <a:t>dev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_</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a:t>
            </a:r>
            <a:r>
              <a:rPr lang="en-US" sz="1400" b="1" kern="0" dirty="0">
                <a:solidFill>
                  <a:srgbClr val="D2D2D2">
                    <a:lumMod val="10000"/>
                  </a:srgbClr>
                </a:solidFill>
                <a:latin typeface="Courier New" pitchFamily="49" charset="0"/>
              </a:rPr>
              <a:t>MPI_DOUBLE, sender, 0, </a:t>
            </a:r>
            <a:r>
              <a:rPr lang="en-US" sz="1400" b="1" kern="0" dirty="0" err="1">
                <a:solidFill>
                  <a:srgbClr val="D2D2D2">
                    <a:lumMod val="10000"/>
                  </a:srgbClr>
                </a:solidFill>
                <a:latin typeface="Courier New" pitchFamily="49" charset="0"/>
              </a:rPr>
              <a:t>comm</a:t>
            </a:r>
            <a:r>
              <a:rPr lang="en-US" sz="1400" b="1" kern="0" dirty="0">
                <a:solidFill>
                  <a:srgbClr val="D2D2D2">
                    <a:lumMod val="10000"/>
                  </a:srgbClr>
                </a:solidFill>
                <a:latin typeface="Courier New" pitchFamily="49" charset="0"/>
              </a:rPr>
              <a:t>, &amp;status</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C00000"/>
                </a:solidFill>
                <a:latin typeface="Courier New" pitchFamily="49" charset="0"/>
                <a:cs typeface="Courier New" pitchFamily="49" charset="0"/>
              </a:rPr>
              <a:t>&lt;&lt;&lt;</a:t>
            </a:r>
            <a:r>
              <a:rPr lang="en-US" sz="1400" b="1" kern="0" dirty="0">
                <a:solidFill>
                  <a:srgbClr val="D2D2D2">
                    <a:lumMod val="10000"/>
                  </a:srgbClr>
                </a:solidFill>
                <a:latin typeface="Courier New" pitchFamily="49" charset="0"/>
                <a:cs typeface="Courier New" pitchFamily="49" charset="0"/>
              </a:rPr>
              <a:t>..</a:t>
            </a:r>
            <a:r>
              <a:rPr lang="en-US" sz="1400" b="1" kern="0" dirty="0">
                <a:solidFill>
                  <a:srgbClr val="C00000"/>
                </a:solidFill>
                <a:latin typeface="Courier New" pitchFamily="49" charset="0"/>
                <a:cs typeface="Courier New" pitchFamily="49" charset="0"/>
              </a:rPr>
              <a:t>&gt;&gt;&gt;</a:t>
            </a:r>
            <a:r>
              <a:rPr lang="en-US" sz="1400" b="1" kern="0" dirty="0">
                <a:solidFill>
                  <a:srgbClr val="D2D2D2">
                    <a:lumMod val="10000"/>
                  </a:srgbClr>
                </a:solidFill>
                <a:latin typeface="Courier New" pitchFamily="49" charset="0"/>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lang="en-US" sz="1400" b="1" kern="0" dirty="0">
                <a:solidFill>
                  <a:srgbClr val="D2D2D2">
                    <a:lumMod val="10000"/>
                  </a:srgbClr>
                </a:solidFill>
                <a:latin typeface="Courier New" pitchFamily="49" charset="0"/>
                <a:cs typeface="Courier New" pitchFamily="49" charset="0"/>
              </a:rPr>
              <a:t>);</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sp>
        <p:nvSpPr>
          <p:cNvPr id="7" name="Oval 6">
            <a:extLst>
              <a:ext uri="{FF2B5EF4-FFF2-40B4-BE49-F238E27FC236}">
                <a16:creationId xmlns:a16="http://schemas.microsoft.com/office/drawing/2014/main" id="{6E8E886C-2B6D-6944-9AA3-48061C71A31C}"/>
              </a:ext>
            </a:extLst>
          </p:cNvPr>
          <p:cNvSpPr/>
          <p:nvPr/>
        </p:nvSpPr>
        <p:spPr bwMode="auto">
          <a:xfrm>
            <a:off x="1202983" y="5156183"/>
            <a:ext cx="1211462" cy="29230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9" name="TextBox 8">
            <a:extLst>
              <a:ext uri="{FF2B5EF4-FFF2-40B4-BE49-F238E27FC236}">
                <a16:creationId xmlns:a16="http://schemas.microsoft.com/office/drawing/2014/main" id="{9A39E3CB-8AFC-B84B-B602-1267962D4DC5}"/>
              </a:ext>
            </a:extLst>
          </p:cNvPr>
          <p:cNvSpPr txBox="1"/>
          <p:nvPr/>
        </p:nvSpPr>
        <p:spPr>
          <a:xfrm>
            <a:off x="4511787" y="4188220"/>
            <a:ext cx="3745896" cy="830997"/>
          </a:xfrm>
          <a:prstGeom prst="rect">
            <a:avLst/>
          </a:prstGeom>
          <a:solidFill>
            <a:schemeClr val="bg1">
              <a:lumMod val="95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solidFill>
                  <a:srgbClr val="000000"/>
                </a:solidFill>
              </a:rPr>
              <a:t>Register memory to ensure CUDA memory operations  complete before granting access to NIC:</a:t>
            </a:r>
          </a:p>
          <a:p>
            <a:pPr marL="352425" lvl="1" indent="-176213">
              <a:buFont typeface="Arial" panose="020B0604020202020204" pitchFamily="34" charset="0"/>
              <a:buChar char="•"/>
            </a:pPr>
            <a:r>
              <a:rPr lang="en-US" sz="1200" dirty="0" err="1">
                <a:solidFill>
                  <a:srgbClr val="000000"/>
                </a:solidFill>
              </a:rPr>
              <a:t>cuPointerSetAttribute</a:t>
            </a:r>
            <a:r>
              <a:rPr lang="en-US" sz="1200" dirty="0">
                <a:solidFill>
                  <a:srgbClr val="000000"/>
                </a:solidFill>
              </a:rPr>
              <a:t>(…, CU_POINTER_ATTRIBUTE_SYNC_MEMOPS, …)</a:t>
            </a:r>
          </a:p>
        </p:txBody>
      </p:sp>
      <p:cxnSp>
        <p:nvCxnSpPr>
          <p:cNvPr id="10" name="Straight Arrow Connector 9">
            <a:extLst>
              <a:ext uri="{FF2B5EF4-FFF2-40B4-BE49-F238E27FC236}">
                <a16:creationId xmlns:a16="http://schemas.microsoft.com/office/drawing/2014/main" id="{0D2DDD1A-A73B-4A42-9EC6-957473659D61}"/>
              </a:ext>
            </a:extLst>
          </p:cNvPr>
          <p:cNvCxnSpPr>
            <a:cxnSpLocks/>
            <a:stCxn id="7" idx="7"/>
            <a:endCxn id="9" idx="1"/>
          </p:cNvCxnSpPr>
          <p:nvPr/>
        </p:nvCxnSpPr>
        <p:spPr bwMode="auto">
          <a:xfrm flipV="1">
            <a:off x="2237030" y="4603719"/>
            <a:ext cx="2274757" cy="595272"/>
          </a:xfrm>
          <a:prstGeom prst="straightConnector1">
            <a:avLst/>
          </a:prstGeom>
          <a:no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7649206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EF9D-C8A6-204D-9407-C39807220927}"/>
              </a:ext>
            </a:extLst>
          </p:cNvPr>
          <p:cNvSpPr>
            <a:spLocks noGrp="1"/>
          </p:cNvSpPr>
          <p:nvPr>
            <p:ph type="title"/>
          </p:nvPr>
        </p:nvSpPr>
        <p:spPr>
          <a:xfrm>
            <a:off x="457200" y="274638"/>
            <a:ext cx="8229600" cy="792162"/>
          </a:xfrm>
        </p:spPr>
        <p:txBody>
          <a:bodyPr/>
          <a:lstStyle/>
          <a:p>
            <a:r>
              <a:rPr lang="en-US" dirty="0"/>
              <a:t>MPI + Unified Memory (CUDA ≥ 6)</a:t>
            </a:r>
          </a:p>
        </p:txBody>
      </p:sp>
      <p:sp>
        <p:nvSpPr>
          <p:cNvPr id="3" name="Content Placeholder 2">
            <a:extLst>
              <a:ext uri="{FF2B5EF4-FFF2-40B4-BE49-F238E27FC236}">
                <a16:creationId xmlns:a16="http://schemas.microsoft.com/office/drawing/2014/main" id="{D177801D-8EBD-0045-A9B1-6EDF202E9F98}"/>
              </a:ext>
            </a:extLst>
          </p:cNvPr>
          <p:cNvSpPr>
            <a:spLocks noGrp="1"/>
          </p:cNvSpPr>
          <p:nvPr>
            <p:ph sz="half" idx="1"/>
          </p:nvPr>
        </p:nvSpPr>
        <p:spPr>
          <a:xfrm>
            <a:off x="457200" y="914400"/>
            <a:ext cx="8229600" cy="2826213"/>
          </a:xfrm>
        </p:spPr>
        <p:txBody>
          <a:bodyPr/>
          <a:lstStyle/>
          <a:p>
            <a:r>
              <a:rPr lang="en-US" dirty="0"/>
              <a:t>Unified Memory (UM) between host and device</a:t>
            </a:r>
          </a:p>
          <a:p>
            <a:pPr lvl="1"/>
            <a:r>
              <a:rPr lang="en-US" dirty="0"/>
              <a:t>CUDA kernel driver has a copy of the page table of the host and can handle </a:t>
            </a:r>
            <a:r>
              <a:rPr lang="en-US" dirty="0" err="1"/>
              <a:t>pagefaults</a:t>
            </a:r>
            <a:r>
              <a:rPr lang="en-US" dirty="0"/>
              <a:t> by migrating pages from host to device &amp; vice versa</a:t>
            </a:r>
          </a:p>
          <a:p>
            <a:r>
              <a:rPr lang="en-US" dirty="0">
                <a:solidFill>
                  <a:srgbClr val="FF0000"/>
                </a:solidFill>
              </a:rPr>
              <a:t>UM-aware MPI implementations stage data into </a:t>
            </a:r>
            <a:r>
              <a:rPr lang="en-US" dirty="0" err="1">
                <a:solidFill>
                  <a:srgbClr val="FF0000"/>
                </a:solidFill>
              </a:rPr>
              <a:t>tmp</a:t>
            </a:r>
            <a:r>
              <a:rPr lang="en-US" dirty="0">
                <a:solidFill>
                  <a:srgbClr val="FF0000"/>
                </a:solidFill>
              </a:rPr>
              <a:t> buffer</a:t>
            </a:r>
          </a:p>
          <a:p>
            <a:r>
              <a:rPr lang="en-US" dirty="0"/>
              <a:t>As mentioned before, performance can be bad</a:t>
            </a:r>
          </a:p>
          <a:p>
            <a:pPr lvl="1"/>
            <a:r>
              <a:rPr lang="en-US" dirty="0"/>
              <a:t>MPI never knows if pages are on host or device (can only guess)</a:t>
            </a:r>
          </a:p>
          <a:p>
            <a:endParaRPr lang="en-US" dirty="0"/>
          </a:p>
          <a:p>
            <a:endParaRPr lang="en-US" dirty="0"/>
          </a:p>
        </p:txBody>
      </p:sp>
      <p:sp>
        <p:nvSpPr>
          <p:cNvPr id="5" name="Footer Placeholder 4">
            <a:extLst>
              <a:ext uri="{FF2B5EF4-FFF2-40B4-BE49-F238E27FC236}">
                <a16:creationId xmlns:a16="http://schemas.microsoft.com/office/drawing/2014/main" id="{BBD3A82C-C17A-3845-A4D2-73477813A5FF}"/>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500F9EF4-EAE5-DD4E-84E5-191D89A25079}"/>
              </a:ext>
            </a:extLst>
          </p:cNvPr>
          <p:cNvSpPr>
            <a:spLocks noGrp="1"/>
          </p:cNvSpPr>
          <p:nvPr>
            <p:ph type="sldNum" sz="quarter" idx="4"/>
          </p:nvPr>
        </p:nvSpPr>
        <p:spPr/>
        <p:txBody>
          <a:bodyPr/>
          <a:lstStyle/>
          <a:p>
            <a:fld id="{6B394888-48A7-42F6-AE45-2BD5FD40ED91}" type="slidenum">
              <a:rPr lang="en-US" smtClean="0"/>
              <a:pPr/>
              <a:t>119</a:t>
            </a:fld>
            <a:endParaRPr lang="en-US" dirty="0"/>
          </a:p>
        </p:txBody>
      </p:sp>
      <p:sp>
        <p:nvSpPr>
          <p:cNvPr id="8" name="Rectangle 7">
            <a:extLst>
              <a:ext uri="{FF2B5EF4-FFF2-40B4-BE49-F238E27FC236}">
                <a16:creationId xmlns:a16="http://schemas.microsoft.com/office/drawing/2014/main" id="{4D53F3DC-5413-2E4A-AEBD-B52CF1EFE9D7}"/>
              </a:ext>
            </a:extLst>
          </p:cNvPr>
          <p:cNvSpPr/>
          <p:nvPr/>
        </p:nvSpPr>
        <p:spPr bwMode="auto">
          <a:xfrm>
            <a:off x="879676" y="3830312"/>
            <a:ext cx="7442521" cy="255561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double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err="1">
                <a:ln>
                  <a:noFill/>
                </a:ln>
                <a:solidFill>
                  <a:srgbClr val="BF5C28">
                    <a:lumMod val="75000"/>
                  </a:srgbClr>
                </a:solidFill>
                <a:effectLst/>
                <a:uLnTx/>
                <a:uFillTx/>
                <a:latin typeface="Courier New" pitchFamily="49" charset="0"/>
                <a:ea typeface="+mn-ea"/>
                <a:cs typeface="Courier New" pitchFamily="49" charset="0"/>
              </a:rPr>
              <a:t>cudaMallocManaged</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lang="en-US" sz="1400" b="1" kern="0" dirty="0">
              <a:solidFill>
                <a:srgbClr val="D2D2D2">
                  <a:lumMod val="10000"/>
                </a:srgbClr>
              </a:solidFill>
              <a:latin typeface="Courier New" pitchFamily="49" charset="0"/>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7CB521"/>
                </a:solidFill>
                <a:effectLst/>
                <a:uLnTx/>
                <a:uFillTx/>
                <a:latin typeface="Courier New" pitchFamily="49" charset="0"/>
                <a:ea typeface="+mn-ea"/>
                <a:cs typeface="Courier New" pitchFamily="49" charset="0"/>
              </a:rPr>
              <a:t>/* initialize </a:t>
            </a:r>
            <a:r>
              <a:rPr kumimoji="0" lang="en-US" sz="1400" b="1" i="0" u="none" strike="noStrike" kern="0" cap="none" spc="0" normalizeH="0" baseline="0" noProof="0" dirty="0" err="1">
                <a:ln>
                  <a:noFill/>
                </a:ln>
                <a:solidFill>
                  <a:srgbClr val="7CB521"/>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7CB521"/>
                </a:solidFill>
                <a:effectLst/>
                <a:uLnTx/>
                <a:uFillTx/>
                <a:latin typeface="Courier New" pitchFamily="49" charset="0"/>
                <a:ea typeface="+mn-ea"/>
                <a:cs typeface="Courier New" pitchFamily="49" charset="0"/>
              </a:rPr>
              <a:t> in host …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if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my_rank</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sender)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C00000"/>
                </a:solidFill>
                <a:latin typeface="Courier New" pitchFamily="49" charset="0"/>
                <a:cs typeface="Courier New" pitchFamily="49" charset="0"/>
              </a:rPr>
              <a:t>&lt;&lt;&lt;</a:t>
            </a:r>
            <a:r>
              <a:rPr lang="en-US" sz="1400" b="1" kern="0" dirty="0">
                <a:solidFill>
                  <a:srgbClr val="D2D2D2">
                    <a:lumMod val="10000"/>
                  </a:srgbClr>
                </a:solidFill>
                <a:latin typeface="Courier New" pitchFamily="49" charset="0"/>
                <a:cs typeface="Courier New" pitchFamily="49" charset="0"/>
              </a:rPr>
              <a:t>..</a:t>
            </a:r>
            <a:r>
              <a:rPr lang="en-US" sz="1400" b="1" kern="0" dirty="0">
                <a:solidFill>
                  <a:srgbClr val="C00000"/>
                </a:solidFill>
                <a:latin typeface="Courier New" pitchFamily="49" charset="0"/>
                <a:cs typeface="Courier New" pitchFamily="49" charset="0"/>
              </a:rPr>
              <a:t>&gt;&gt;&gt;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MPI_Isend</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MPI_DOUBLE, receiver, 0,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comm</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req</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else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MPI_Recv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a:t>
            </a:r>
            <a:r>
              <a:rPr lang="en-US" sz="1400" b="1" kern="0" dirty="0">
                <a:solidFill>
                  <a:srgbClr val="D2D2D2">
                    <a:lumMod val="10000"/>
                  </a:srgbClr>
                </a:solidFill>
                <a:latin typeface="Courier New" pitchFamily="49" charset="0"/>
              </a:rPr>
              <a:t>MPI_DOUBLE, sender, 0, </a:t>
            </a:r>
            <a:r>
              <a:rPr lang="en-US" sz="1400" b="1" kern="0" dirty="0" err="1">
                <a:solidFill>
                  <a:srgbClr val="D2D2D2">
                    <a:lumMod val="10000"/>
                  </a:srgbClr>
                </a:solidFill>
                <a:latin typeface="Courier New" pitchFamily="49" charset="0"/>
              </a:rPr>
              <a:t>comm</a:t>
            </a:r>
            <a:r>
              <a:rPr lang="en-US" sz="1400" b="1" kern="0" dirty="0">
                <a:solidFill>
                  <a:srgbClr val="D2D2D2">
                    <a:lumMod val="10000"/>
                  </a:srgbClr>
                </a:solidFill>
                <a:latin typeface="Courier New" pitchFamily="49" charset="0"/>
              </a:rPr>
              <a:t>, &amp;status</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C00000"/>
                </a:solidFill>
                <a:latin typeface="Courier New" pitchFamily="49" charset="0"/>
                <a:cs typeface="Courier New" pitchFamily="49" charset="0"/>
              </a:rPr>
              <a:t>&lt;&lt;&lt;</a:t>
            </a:r>
            <a:r>
              <a:rPr lang="en-US" sz="1400" b="1" kern="0" dirty="0">
                <a:solidFill>
                  <a:srgbClr val="D2D2D2">
                    <a:lumMod val="10000"/>
                  </a:srgbClr>
                </a:solidFill>
                <a:latin typeface="Courier New" pitchFamily="49" charset="0"/>
                <a:cs typeface="Courier New" pitchFamily="49" charset="0"/>
              </a:rPr>
              <a:t>..</a:t>
            </a:r>
            <a:r>
              <a:rPr lang="en-US" sz="1400" b="1" kern="0" dirty="0">
                <a:solidFill>
                  <a:srgbClr val="C00000"/>
                </a:solidFill>
                <a:latin typeface="Courier New" pitchFamily="49" charset="0"/>
                <a:cs typeface="Courier New" pitchFamily="49" charset="0"/>
              </a:rPr>
              <a:t>&gt;&gt;&gt;</a:t>
            </a:r>
            <a:r>
              <a:rPr lang="en-US" sz="1400" b="1" kern="0" dirty="0">
                <a:solidFill>
                  <a:srgbClr val="D2D2D2">
                    <a:lumMod val="10000"/>
                  </a:srgbClr>
                </a:solidFill>
                <a:latin typeface="Courier New" pitchFamily="49" charset="0"/>
                <a:cs typeface="Courier New" pitchFamily="49" charset="0"/>
              </a:rPr>
              <a:t>(</a:t>
            </a:r>
            <a:r>
              <a:rPr lang="en-US" sz="1400" b="1" kern="0" dirty="0" err="1">
                <a:solidFill>
                  <a:srgbClr val="D2D2D2">
                    <a:lumMod val="10000"/>
                  </a:srgbClr>
                </a:solidFill>
                <a:latin typeface="Courier New" pitchFamily="49" charset="0"/>
                <a:cs typeface="Courier New" pitchFamily="49" charset="0"/>
              </a:rPr>
              <a:t>buf</a:t>
            </a:r>
            <a:r>
              <a:rPr lang="en-US" sz="1400" b="1" kern="0" dirty="0">
                <a:solidFill>
                  <a:srgbClr val="D2D2D2">
                    <a:lumMod val="10000"/>
                  </a:srgbClr>
                </a:solidFill>
                <a:latin typeface="Courier New" pitchFamily="49" charset="0"/>
                <a:cs typeface="Courier New" pitchFamily="49" charset="0"/>
              </a:rPr>
              <a:t>);</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spTree>
    <p:extLst>
      <p:ext uri="{BB962C8B-B14F-4D97-AF65-F5344CB8AC3E}">
        <p14:creationId xmlns:p14="http://schemas.microsoft.com/office/powerpoint/2010/main" val="141950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MPI_WIN_ALLOCATE</a:t>
            </a:r>
          </a:p>
        </p:txBody>
      </p:sp>
      <p:sp>
        <p:nvSpPr>
          <p:cNvPr id="5" name="Rectangle 4"/>
          <p:cNvSpPr/>
          <p:nvPr/>
        </p:nvSpPr>
        <p:spPr bwMode="auto">
          <a:xfrm>
            <a:off x="952500" y="1219200"/>
            <a:ext cx="7467600" cy="44958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main(</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char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MPI_Win</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MPI_Init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collectively create remote accessible memory in a window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MPI_Win_allocate(1000*</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sizeof</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sizeof</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MPI_INFO_NULL,</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MPI_COMM_WORLD, &amp;a, &amp;win);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Array ‘a’ is now accessible from all processes 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MPI_COMM_WORLD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MPI_Win_free</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(&amp;win);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MPI_Finalize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return 0;</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7171795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717280" cy="429406"/>
          </a:xfrm>
        </p:spPr>
        <p:txBody>
          <a:bodyPr/>
          <a:lstStyle/>
          <a:p>
            <a:r>
              <a:rPr lang="en-US" dirty="0"/>
              <a:t>MPI + CUDA Optimizations Historical Summary</a:t>
            </a:r>
          </a:p>
        </p:txBody>
      </p:sp>
      <p:sp>
        <p:nvSpPr>
          <p:cNvPr id="4" name="Slide Number Placeholder 3"/>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0"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sz="1200" b="1" i="0" u="none" strike="noStrike" kern="1200" cap="none" spc="0" normalizeH="0" baseline="0" noProof="0" dirty="0">
              <a:ln>
                <a:noFill/>
              </a:ln>
              <a:solidFill>
                <a:srgbClr val="151515"/>
              </a:solidFill>
              <a:effectLst/>
              <a:uLnTx/>
              <a:uFillTx/>
              <a:latin typeface="Calibri"/>
              <a:ea typeface="+mn-ea"/>
              <a:cs typeface="+mn-cs"/>
            </a:endParaRPr>
          </a:p>
        </p:txBody>
      </p:sp>
      <p:sp>
        <p:nvSpPr>
          <p:cNvPr id="46"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aphicFrame>
        <p:nvGraphicFramePr>
          <p:cNvPr id="7" name="Table 6">
            <a:extLst>
              <a:ext uri="{FF2B5EF4-FFF2-40B4-BE49-F238E27FC236}">
                <a16:creationId xmlns:a16="http://schemas.microsoft.com/office/drawing/2014/main" id="{9AD99BAE-4FC2-0D41-835F-55C196E69CCD}"/>
              </a:ext>
            </a:extLst>
          </p:cNvPr>
          <p:cNvGraphicFramePr>
            <a:graphicFrameLocks noGrp="1"/>
          </p:cNvGraphicFramePr>
          <p:nvPr/>
        </p:nvGraphicFramePr>
        <p:xfrm>
          <a:off x="155448" y="1984670"/>
          <a:ext cx="8839201" cy="3293144"/>
        </p:xfrm>
        <a:graphic>
          <a:graphicData uri="http://schemas.openxmlformats.org/drawingml/2006/table">
            <a:tbl>
              <a:tblPr firstRow="1" bandRow="1">
                <a:tableStyleId>{5940675A-B579-460E-94D1-54222C63F5DA}</a:tableStyleId>
              </a:tblPr>
              <a:tblGrid>
                <a:gridCol w="761999">
                  <a:extLst>
                    <a:ext uri="{9D8B030D-6E8A-4147-A177-3AD203B41FA5}">
                      <a16:colId xmlns:a16="http://schemas.microsoft.com/office/drawing/2014/main" val="3903303630"/>
                    </a:ext>
                  </a:extLst>
                </a:gridCol>
                <a:gridCol w="701615">
                  <a:extLst>
                    <a:ext uri="{9D8B030D-6E8A-4147-A177-3AD203B41FA5}">
                      <a16:colId xmlns:a16="http://schemas.microsoft.com/office/drawing/2014/main" val="904798262"/>
                    </a:ext>
                  </a:extLst>
                </a:gridCol>
                <a:gridCol w="3024996">
                  <a:extLst>
                    <a:ext uri="{9D8B030D-6E8A-4147-A177-3AD203B41FA5}">
                      <a16:colId xmlns:a16="http://schemas.microsoft.com/office/drawing/2014/main" val="3665928816"/>
                    </a:ext>
                  </a:extLst>
                </a:gridCol>
                <a:gridCol w="2593676">
                  <a:extLst>
                    <a:ext uri="{9D8B030D-6E8A-4147-A177-3AD203B41FA5}">
                      <a16:colId xmlns:a16="http://schemas.microsoft.com/office/drawing/2014/main" val="3456729861"/>
                    </a:ext>
                  </a:extLst>
                </a:gridCol>
                <a:gridCol w="1756915">
                  <a:extLst>
                    <a:ext uri="{9D8B030D-6E8A-4147-A177-3AD203B41FA5}">
                      <a16:colId xmlns:a16="http://schemas.microsoft.com/office/drawing/2014/main" val="2687411117"/>
                    </a:ext>
                  </a:extLst>
                </a:gridCol>
              </a:tblGrid>
              <a:tr h="499454">
                <a:tc>
                  <a:txBody>
                    <a:bodyPr/>
                    <a:lstStyle/>
                    <a:p>
                      <a:pPr algn="ctr"/>
                      <a:r>
                        <a:rPr lang="en-US" sz="1600" b="1" dirty="0">
                          <a:solidFill>
                            <a:schemeClr val="bg2">
                              <a:lumMod val="10000"/>
                            </a:schemeClr>
                          </a:solidFill>
                        </a:rPr>
                        <a:t>Period</a:t>
                      </a:r>
                    </a:p>
                  </a:txBody>
                  <a:tcPr marL="0" marR="0" marT="0" marB="0" anchor="ctr">
                    <a:solidFill>
                      <a:schemeClr val="accent1">
                        <a:lumMod val="20000"/>
                        <a:lumOff val="80000"/>
                      </a:schemeClr>
                    </a:solidFill>
                  </a:tcPr>
                </a:tc>
                <a:tc>
                  <a:txBody>
                    <a:bodyPr/>
                    <a:lstStyle/>
                    <a:p>
                      <a:pPr algn="ctr"/>
                      <a:r>
                        <a:rPr lang="en-US" sz="1600" b="1" dirty="0">
                          <a:solidFill>
                            <a:schemeClr val="bg2">
                              <a:lumMod val="10000"/>
                            </a:schemeClr>
                          </a:solidFill>
                        </a:rPr>
                        <a:t>CUDA version</a:t>
                      </a:r>
                    </a:p>
                  </a:txBody>
                  <a:tcPr marL="0" marR="0" marT="0" marB="0" anchor="ctr">
                    <a:solidFill>
                      <a:schemeClr val="accent1">
                        <a:lumMod val="20000"/>
                        <a:lumOff val="80000"/>
                      </a:schemeClr>
                    </a:solidFill>
                  </a:tcPr>
                </a:tc>
                <a:tc>
                  <a:txBody>
                    <a:bodyPr/>
                    <a:lstStyle/>
                    <a:p>
                      <a:pPr algn="ctr"/>
                      <a:r>
                        <a:rPr lang="en-US" sz="1600" b="1" dirty="0">
                          <a:solidFill>
                            <a:schemeClr val="bg2">
                              <a:lumMod val="10000"/>
                            </a:schemeClr>
                          </a:solidFill>
                        </a:rPr>
                        <a:t>Major Features</a:t>
                      </a:r>
                    </a:p>
                  </a:txBody>
                  <a:tcPr marL="0" marR="0" marT="0" marB="0" anchor="ctr">
                    <a:solidFill>
                      <a:schemeClr val="accent1">
                        <a:lumMod val="20000"/>
                        <a:lumOff val="80000"/>
                      </a:schemeClr>
                    </a:solidFill>
                  </a:tcPr>
                </a:tc>
                <a:tc>
                  <a:txBody>
                    <a:bodyPr/>
                    <a:lstStyle/>
                    <a:p>
                      <a:pPr algn="ctr"/>
                      <a:r>
                        <a:rPr lang="en-US" sz="1600" b="1" dirty="0">
                          <a:solidFill>
                            <a:schemeClr val="bg2">
                              <a:lumMod val="10000"/>
                            </a:schemeClr>
                          </a:solidFill>
                        </a:rPr>
                        <a:t>MPI Optimization Space</a:t>
                      </a:r>
                    </a:p>
                  </a:txBody>
                  <a:tcPr marL="0" marR="0" marT="0" marB="0" anchor="ctr">
                    <a:solidFill>
                      <a:schemeClr val="accent1">
                        <a:lumMod val="20000"/>
                        <a:lumOff val="80000"/>
                      </a:schemeClr>
                    </a:solidFill>
                  </a:tcPr>
                </a:tc>
                <a:tc>
                  <a:txBody>
                    <a:bodyPr/>
                    <a:lstStyle/>
                    <a:p>
                      <a:pPr algn="ctr"/>
                      <a:r>
                        <a:rPr lang="en-US" sz="1600" b="1" dirty="0">
                          <a:solidFill>
                            <a:schemeClr val="bg2">
                              <a:lumMod val="10000"/>
                            </a:schemeClr>
                          </a:solidFill>
                        </a:rPr>
                        <a:t>MPI Implementation Requirements </a:t>
                      </a:r>
                    </a:p>
                  </a:txBody>
                  <a:tcPr marL="0" marR="0" marT="0" marB="0" anchor="ctr">
                    <a:solidFill>
                      <a:schemeClr val="accent1">
                        <a:lumMod val="20000"/>
                        <a:lumOff val="80000"/>
                      </a:schemeClr>
                    </a:solidFill>
                  </a:tcPr>
                </a:tc>
                <a:extLst>
                  <a:ext uri="{0D108BD9-81ED-4DB2-BD59-A6C34878D82A}">
                    <a16:rowId xmlns:a16="http://schemas.microsoft.com/office/drawing/2014/main" val="115835013"/>
                  </a:ext>
                </a:extLst>
              </a:tr>
              <a:tr h="970455">
                <a:tc>
                  <a:txBody>
                    <a:bodyPr/>
                    <a:lstStyle/>
                    <a:p>
                      <a:pPr algn="ctr"/>
                      <a:r>
                        <a:rPr lang="en-US" sz="1400" dirty="0">
                          <a:solidFill>
                            <a:schemeClr val="bg2">
                              <a:lumMod val="10000"/>
                            </a:schemeClr>
                          </a:solidFill>
                        </a:rPr>
                        <a:t>After 2011</a:t>
                      </a:r>
                    </a:p>
                  </a:txBody>
                  <a:tcPr marL="0" marR="0" marT="0" marB="0" anchor="ctr"/>
                </a:tc>
                <a:tc>
                  <a:txBody>
                    <a:bodyPr/>
                    <a:lstStyle/>
                    <a:p>
                      <a:pPr algn="ctr"/>
                      <a:r>
                        <a:rPr lang="en-US" sz="1400" dirty="0">
                          <a:solidFill>
                            <a:schemeClr val="bg2">
                              <a:lumMod val="10000"/>
                            </a:schemeClr>
                          </a:solidFill>
                        </a:rPr>
                        <a:t>&gt;= 4.0</a:t>
                      </a:r>
                    </a:p>
                    <a:p>
                      <a:pPr algn="ctr"/>
                      <a:r>
                        <a:rPr lang="en-US" sz="1400" dirty="0">
                          <a:solidFill>
                            <a:schemeClr val="bg2">
                              <a:lumMod val="10000"/>
                            </a:schemeClr>
                          </a:solidFill>
                        </a:rPr>
                        <a:t>&lt; 5.0</a:t>
                      </a:r>
                    </a:p>
                  </a:txBody>
                  <a:tcPr marL="0" marR="0" marT="0" marB="0" anchor="ctr"/>
                </a:tc>
                <a:tc>
                  <a:txBody>
                    <a:bodyPr/>
                    <a:lstStyle/>
                    <a:p>
                      <a:pPr marL="342900" indent="-280988" algn="l">
                        <a:buFont typeface="Arial" panose="020B0604020202020204" pitchFamily="34" charset="0"/>
                        <a:buChar char="•"/>
                        <a:tabLst/>
                      </a:pPr>
                      <a:r>
                        <a:rPr lang="en-US" sz="1400" dirty="0" err="1">
                          <a:solidFill>
                            <a:schemeClr val="bg2">
                              <a:lumMod val="10000"/>
                            </a:schemeClr>
                          </a:solidFill>
                        </a:rPr>
                        <a:t>GPUDirect</a:t>
                      </a:r>
                      <a:r>
                        <a:rPr lang="en-US" sz="1400" dirty="0">
                          <a:solidFill>
                            <a:schemeClr val="bg2">
                              <a:lumMod val="10000"/>
                            </a:schemeClr>
                          </a:solidFill>
                        </a:rPr>
                        <a:t> 1.0: RDMA can use GPU pinned memory</a:t>
                      </a:r>
                    </a:p>
                    <a:p>
                      <a:pPr marL="342900" indent="-280988" algn="l">
                        <a:buFont typeface="Arial" panose="020B0604020202020204" pitchFamily="34" charset="0"/>
                        <a:buChar char="•"/>
                        <a:tabLst/>
                      </a:pPr>
                      <a:r>
                        <a:rPr lang="en-US" sz="1400" dirty="0" err="1">
                          <a:solidFill>
                            <a:schemeClr val="bg2">
                              <a:lumMod val="10000"/>
                            </a:schemeClr>
                          </a:solidFill>
                        </a:rPr>
                        <a:t>GPUDirect</a:t>
                      </a:r>
                      <a:r>
                        <a:rPr lang="en-US" sz="1400" dirty="0">
                          <a:solidFill>
                            <a:schemeClr val="bg2">
                              <a:lumMod val="10000"/>
                            </a:schemeClr>
                          </a:solidFill>
                        </a:rPr>
                        <a:t> 2.0: GPU peer-to-peer DMA possible </a:t>
                      </a:r>
                    </a:p>
                  </a:txBody>
                  <a:tcPr marL="0" marR="0" marT="0" marB="0" anchor="ctr"/>
                </a:tc>
                <a:tc>
                  <a:txBody>
                    <a:bodyPr/>
                    <a:lstStyle/>
                    <a:p>
                      <a:pPr marL="230188" lvl="0" indent="-168275" algn="l">
                        <a:buFont typeface="Arial" panose="020B0604020202020204" pitchFamily="34" charset="0"/>
                        <a:buChar char="•"/>
                        <a:tabLst/>
                      </a:pPr>
                      <a:r>
                        <a:rPr lang="en-US" sz="1400" dirty="0">
                          <a:solidFill>
                            <a:schemeClr val="bg2">
                              <a:lumMod val="10000"/>
                            </a:schemeClr>
                          </a:solidFill>
                        </a:rPr>
                        <a:t>Use DMA and RDMA without extra memory copies to temporary buffers</a:t>
                      </a:r>
                    </a:p>
                  </a:txBody>
                  <a:tcPr marL="0" marR="0" marT="0" marB="0" anchor="ctr"/>
                </a:tc>
                <a:tc>
                  <a:txBody>
                    <a:bodyPr/>
                    <a:lstStyle/>
                    <a:p>
                      <a:pPr algn="ctr"/>
                      <a:r>
                        <a:rPr lang="en-US" sz="1400" dirty="0">
                          <a:solidFill>
                            <a:schemeClr val="bg2">
                              <a:lumMod val="10000"/>
                            </a:schemeClr>
                          </a:solidFill>
                        </a:rPr>
                        <a:t>GPU-aware MPI implementations</a:t>
                      </a:r>
                    </a:p>
                  </a:txBody>
                  <a:tcPr marL="0" marR="0" marT="0" marB="0" anchor="ctr"/>
                </a:tc>
                <a:extLst>
                  <a:ext uri="{0D108BD9-81ED-4DB2-BD59-A6C34878D82A}">
                    <a16:rowId xmlns:a16="http://schemas.microsoft.com/office/drawing/2014/main" val="232007120"/>
                  </a:ext>
                </a:extLst>
              </a:tr>
              <a:tr h="756435">
                <a:tc>
                  <a:txBody>
                    <a:bodyPr/>
                    <a:lstStyle/>
                    <a:p>
                      <a:pPr algn="ctr"/>
                      <a:r>
                        <a:rPr lang="en-US" sz="1400" dirty="0">
                          <a:solidFill>
                            <a:schemeClr val="bg2">
                              <a:lumMod val="10000"/>
                            </a:schemeClr>
                          </a:solidFill>
                        </a:rPr>
                        <a:t>After 2012</a:t>
                      </a:r>
                    </a:p>
                  </a:txBody>
                  <a:tcPr marL="0" marR="0" marT="0" marB="0" anchor="ctr"/>
                </a:tc>
                <a:tc>
                  <a:txBody>
                    <a:bodyPr/>
                    <a:lstStyle/>
                    <a:p>
                      <a:pPr algn="ctr"/>
                      <a:r>
                        <a:rPr lang="en-US" sz="1400" dirty="0">
                          <a:solidFill>
                            <a:schemeClr val="bg2">
                              <a:lumMod val="10000"/>
                            </a:schemeClr>
                          </a:solidFill>
                        </a:rPr>
                        <a:t>&gt;= 5.0</a:t>
                      </a:r>
                    </a:p>
                  </a:txBody>
                  <a:tcPr marL="0" marR="0" marT="0" marB="0" anchor="ctr"/>
                </a:tc>
                <a:tc>
                  <a:txBody>
                    <a:bodyPr/>
                    <a:lstStyle/>
                    <a:p>
                      <a:pPr marL="342900" indent="-280988" algn="l">
                        <a:buFont typeface="Arial" panose="020B0604020202020204" pitchFamily="34" charset="0"/>
                        <a:buChar char="•"/>
                        <a:tabLst/>
                      </a:pPr>
                      <a:r>
                        <a:rPr lang="en-US" sz="1400" dirty="0" err="1">
                          <a:solidFill>
                            <a:schemeClr val="bg2">
                              <a:lumMod val="10000"/>
                            </a:schemeClr>
                          </a:solidFill>
                        </a:rPr>
                        <a:t>GPUDirect</a:t>
                      </a:r>
                      <a:r>
                        <a:rPr lang="en-US" sz="1400" dirty="0">
                          <a:solidFill>
                            <a:schemeClr val="bg2">
                              <a:lumMod val="10000"/>
                            </a:schemeClr>
                          </a:solidFill>
                        </a:rPr>
                        <a:t> RDMA: GPU memory is directly accessible to third-party devices</a:t>
                      </a:r>
                    </a:p>
                  </a:txBody>
                  <a:tcPr marL="0" marR="0" marT="0" marB="0" anchor="ctr"/>
                </a:tc>
                <a:tc>
                  <a:txBody>
                    <a:bodyPr/>
                    <a:lstStyle/>
                    <a:p>
                      <a:pPr marL="230188" lvl="0" indent="-168275" algn="l">
                        <a:buFont typeface="Arial" panose="020B0604020202020204" pitchFamily="34" charset="0"/>
                        <a:buChar char="•"/>
                        <a:tabLst/>
                      </a:pPr>
                      <a:r>
                        <a:rPr lang="en-US" sz="1400" dirty="0">
                          <a:solidFill>
                            <a:schemeClr val="bg2">
                              <a:lumMod val="10000"/>
                            </a:schemeClr>
                          </a:solidFill>
                        </a:rPr>
                        <a:t>Completely bypass host memory through RDMA to/from GPU memory</a:t>
                      </a:r>
                    </a:p>
                  </a:txBody>
                  <a:tcPr marL="0" marR="0" marT="0" marB="0" anchor="ctr"/>
                </a:tc>
                <a:tc>
                  <a:txBody>
                    <a:bodyPr/>
                    <a:lstStyle/>
                    <a:p>
                      <a:pPr algn="ctr"/>
                      <a:r>
                        <a:rPr lang="en-US" sz="1400" dirty="0">
                          <a:solidFill>
                            <a:schemeClr val="bg2">
                              <a:lumMod val="10000"/>
                            </a:schemeClr>
                          </a:solidFill>
                        </a:rPr>
                        <a:t>GPU-aware MPI implementations</a:t>
                      </a:r>
                    </a:p>
                  </a:txBody>
                  <a:tcPr marL="0" marR="0" marT="0" marB="0" anchor="ctr"/>
                </a:tc>
                <a:extLst>
                  <a:ext uri="{0D108BD9-81ED-4DB2-BD59-A6C34878D82A}">
                    <a16:rowId xmlns:a16="http://schemas.microsoft.com/office/drawing/2014/main" val="2782525468"/>
                  </a:ext>
                </a:extLst>
              </a:tr>
              <a:tr h="1054801">
                <a:tc>
                  <a:txBody>
                    <a:bodyPr/>
                    <a:lstStyle/>
                    <a:p>
                      <a:pPr algn="ctr"/>
                      <a:r>
                        <a:rPr lang="en-US" sz="1400" dirty="0">
                          <a:solidFill>
                            <a:schemeClr val="bg2">
                              <a:lumMod val="10000"/>
                            </a:schemeClr>
                          </a:solidFill>
                        </a:rPr>
                        <a:t>After 2014</a:t>
                      </a:r>
                    </a:p>
                  </a:txBody>
                  <a:tcPr marL="0" marR="0" marT="0" marB="0" anchor="ctr"/>
                </a:tc>
                <a:tc>
                  <a:txBody>
                    <a:bodyPr/>
                    <a:lstStyle/>
                    <a:p>
                      <a:pPr algn="ctr"/>
                      <a:r>
                        <a:rPr lang="en-US" sz="1400" dirty="0">
                          <a:solidFill>
                            <a:schemeClr val="bg2">
                              <a:lumMod val="10000"/>
                            </a:schemeClr>
                          </a:solidFill>
                        </a:rPr>
                        <a:t>&gt;= 6.0</a:t>
                      </a:r>
                    </a:p>
                  </a:txBody>
                  <a:tcPr marL="0" marR="0" marT="0" marB="0" anchor="ctr"/>
                </a:tc>
                <a:tc>
                  <a:txBody>
                    <a:bodyPr/>
                    <a:lstStyle/>
                    <a:p>
                      <a:pPr marL="342900" indent="-280988" algn="l">
                        <a:buFont typeface="Arial" panose="020B0604020202020204" pitchFamily="34" charset="0"/>
                        <a:buChar char="•"/>
                        <a:tabLst/>
                      </a:pPr>
                      <a:r>
                        <a:rPr lang="en-US" sz="1400" dirty="0">
                          <a:solidFill>
                            <a:schemeClr val="bg2">
                              <a:lumMod val="10000"/>
                            </a:schemeClr>
                          </a:solidFill>
                        </a:rPr>
                        <a:t>Unified Memory: shared memory between host and devices and automatic page migration</a:t>
                      </a:r>
                    </a:p>
                  </a:txBody>
                  <a:tcPr marL="0" marR="0" marT="0" marB="0" anchor="ctr"/>
                </a:tc>
                <a:tc>
                  <a:txBody>
                    <a:bodyPr/>
                    <a:lstStyle/>
                    <a:p>
                      <a:pPr marL="230188" lvl="0" indent="-168275" algn="l">
                        <a:buFont typeface="Arial" panose="020B0604020202020204" pitchFamily="34" charset="0"/>
                        <a:buChar char="•"/>
                        <a:tabLst/>
                      </a:pPr>
                      <a:r>
                        <a:rPr lang="en-US" sz="1400" dirty="0">
                          <a:solidFill>
                            <a:schemeClr val="bg2">
                              <a:lumMod val="10000"/>
                            </a:schemeClr>
                          </a:solidFill>
                        </a:rPr>
                        <a:t>The hardware takes care of moving data between host and device memories</a:t>
                      </a:r>
                    </a:p>
                    <a:p>
                      <a:pPr marL="230188" lvl="0" indent="-168275" algn="l">
                        <a:buFont typeface="Arial" panose="020B0604020202020204" pitchFamily="34" charset="0"/>
                        <a:buChar char="•"/>
                        <a:tabLst/>
                      </a:pPr>
                      <a:r>
                        <a:rPr lang="en-US" sz="1400" dirty="0">
                          <a:solidFill>
                            <a:schemeClr val="bg2">
                              <a:lumMod val="10000"/>
                            </a:schemeClr>
                          </a:solidFill>
                        </a:rPr>
                        <a:t>MPI optimizations are limited and need user hints</a:t>
                      </a:r>
                    </a:p>
                  </a:txBody>
                  <a:tcPr marL="0" marR="0" marT="0" marB="0" anchor="ctr"/>
                </a:tc>
                <a:tc>
                  <a:txBody>
                    <a:bodyPr/>
                    <a:lstStyle/>
                    <a:p>
                      <a:pPr marL="0" indent="0" algn="ctr">
                        <a:buFont typeface="Arial" panose="020B0604020202020204" pitchFamily="34" charset="0"/>
                        <a:buNone/>
                      </a:pPr>
                      <a:r>
                        <a:rPr lang="en-US" sz="1400" dirty="0">
                          <a:solidFill>
                            <a:schemeClr val="bg2">
                              <a:lumMod val="10000"/>
                            </a:schemeClr>
                          </a:solidFill>
                        </a:rPr>
                        <a:t>GPU-aware MPI implementations needed for performance</a:t>
                      </a:r>
                    </a:p>
                  </a:txBody>
                  <a:tcPr marL="0" marR="0" marT="0" marB="0" anchor="ctr"/>
                </a:tc>
                <a:extLst>
                  <a:ext uri="{0D108BD9-81ED-4DB2-BD59-A6C34878D82A}">
                    <a16:rowId xmlns:a16="http://schemas.microsoft.com/office/drawing/2014/main" val="3835609215"/>
                  </a:ext>
                </a:extLst>
              </a:tr>
            </a:tbl>
          </a:graphicData>
        </a:graphic>
      </p:graphicFrame>
    </p:spTree>
    <p:extLst>
      <p:ext uri="{BB962C8B-B14F-4D97-AF65-F5344CB8AC3E}">
        <p14:creationId xmlns:p14="http://schemas.microsoft.com/office/powerpoint/2010/main" val="25325355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EF9D-C8A6-204D-9407-C39807220927}"/>
              </a:ext>
            </a:extLst>
          </p:cNvPr>
          <p:cNvSpPr>
            <a:spLocks noGrp="1"/>
          </p:cNvSpPr>
          <p:nvPr>
            <p:ph type="title"/>
          </p:nvPr>
        </p:nvSpPr>
        <p:spPr/>
        <p:txBody>
          <a:bodyPr/>
          <a:lstStyle/>
          <a:p>
            <a:r>
              <a:rPr lang="en-US" dirty="0"/>
              <a:t>MPI + </a:t>
            </a:r>
            <a:r>
              <a:rPr lang="en-US" dirty="0" err="1"/>
              <a:t>GPUDirect</a:t>
            </a:r>
            <a:r>
              <a:rPr lang="en-US" dirty="0"/>
              <a:t> RDMA (Supported HW &amp; SW)</a:t>
            </a:r>
          </a:p>
        </p:txBody>
      </p:sp>
      <p:sp>
        <p:nvSpPr>
          <p:cNvPr id="3" name="Content Placeholder 2">
            <a:extLst>
              <a:ext uri="{FF2B5EF4-FFF2-40B4-BE49-F238E27FC236}">
                <a16:creationId xmlns:a16="http://schemas.microsoft.com/office/drawing/2014/main" id="{D177801D-8EBD-0045-A9B1-6EDF202E9F98}"/>
              </a:ext>
            </a:extLst>
          </p:cNvPr>
          <p:cNvSpPr>
            <a:spLocks noGrp="1"/>
          </p:cNvSpPr>
          <p:nvPr>
            <p:ph sz="half" idx="1"/>
          </p:nvPr>
        </p:nvSpPr>
        <p:spPr>
          <a:xfrm>
            <a:off x="457200" y="1143000"/>
            <a:ext cx="8229600" cy="5224346"/>
          </a:xfrm>
        </p:spPr>
        <p:txBody>
          <a:bodyPr/>
          <a:lstStyle/>
          <a:p>
            <a:r>
              <a:rPr lang="en-US" dirty="0"/>
              <a:t>Mellanox Host Channel Adapters (HCA):</a:t>
            </a:r>
          </a:p>
          <a:p>
            <a:pPr lvl="1"/>
            <a:r>
              <a:rPr lang="en-US" dirty="0"/>
              <a:t>ConnectX-3, ConnectX-3 Pro, Connect IB, ConnectX-4, ConnectX-5</a:t>
            </a:r>
          </a:p>
          <a:p>
            <a:pPr lvl="1"/>
            <a:r>
              <a:rPr lang="en-US" dirty="0"/>
              <a:t>MLNX_OFED v2.1-x.x.x or later</a:t>
            </a:r>
          </a:p>
          <a:p>
            <a:pPr lvl="1"/>
            <a:r>
              <a:rPr lang="en-US" dirty="0"/>
              <a:t>Plugin Module to enable </a:t>
            </a:r>
            <a:r>
              <a:rPr lang="en-US" dirty="0" err="1"/>
              <a:t>GPUDirect</a:t>
            </a:r>
            <a:r>
              <a:rPr lang="en-US" dirty="0"/>
              <a:t> RDMA</a:t>
            </a:r>
          </a:p>
          <a:p>
            <a:r>
              <a:rPr lang="en-US" dirty="0"/>
              <a:t>NVIDIA GPUs:</a:t>
            </a:r>
          </a:p>
          <a:p>
            <a:pPr lvl="1"/>
            <a:r>
              <a:rPr lang="en-US" dirty="0"/>
              <a:t>NVIDIA Tesla, Quadro K-Series or Tesla/Quadro P-Series</a:t>
            </a:r>
          </a:p>
          <a:p>
            <a:pPr lvl="1"/>
            <a:r>
              <a:rPr lang="en-US" dirty="0"/>
              <a:t>NVIDIA Driver</a:t>
            </a:r>
          </a:p>
          <a:p>
            <a:pPr lvl="1"/>
            <a:r>
              <a:rPr lang="en-US" dirty="0"/>
              <a:t>NVIDIA Runtime and Toolkit</a:t>
            </a:r>
          </a:p>
          <a:p>
            <a:pPr lvl="1"/>
            <a:endParaRPr lang="en-US" dirty="0"/>
          </a:p>
        </p:txBody>
      </p:sp>
      <p:sp>
        <p:nvSpPr>
          <p:cNvPr id="5" name="Footer Placeholder 4">
            <a:extLst>
              <a:ext uri="{FF2B5EF4-FFF2-40B4-BE49-F238E27FC236}">
                <a16:creationId xmlns:a16="http://schemas.microsoft.com/office/drawing/2014/main" id="{BBD3A82C-C17A-3845-A4D2-73477813A5FF}"/>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500F9EF4-EAE5-DD4E-84E5-191D89A25079}"/>
              </a:ext>
            </a:extLst>
          </p:cNvPr>
          <p:cNvSpPr>
            <a:spLocks noGrp="1"/>
          </p:cNvSpPr>
          <p:nvPr>
            <p:ph type="sldNum" sz="quarter" idx="4"/>
          </p:nvPr>
        </p:nvSpPr>
        <p:spPr/>
        <p:txBody>
          <a:bodyPr/>
          <a:lstStyle/>
          <a:p>
            <a:fld id="{6B394888-48A7-42F6-AE45-2BD5FD40ED91}" type="slidenum">
              <a:rPr lang="en-US" smtClean="0"/>
              <a:pPr/>
              <a:t>121</a:t>
            </a:fld>
            <a:endParaRPr lang="en-US" dirty="0"/>
          </a:p>
        </p:txBody>
      </p:sp>
    </p:spTree>
    <p:extLst>
      <p:ext uri="{BB962C8B-B14F-4D97-AF65-F5344CB8AC3E}">
        <p14:creationId xmlns:p14="http://schemas.microsoft.com/office/powerpoint/2010/main" val="12949565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B90638-EAC3-7443-8769-E597C337CAD4}"/>
              </a:ext>
            </a:extLst>
          </p:cNvPr>
          <p:cNvSpPr>
            <a:spLocks noGrp="1"/>
          </p:cNvSpPr>
          <p:nvPr>
            <p:ph type="ctrTitle"/>
          </p:nvPr>
        </p:nvSpPr>
        <p:spPr>
          <a:xfrm>
            <a:off x="1214438" y="2286000"/>
            <a:ext cx="6786562" cy="917575"/>
          </a:xfrm>
        </p:spPr>
        <p:txBody>
          <a:bodyPr/>
          <a:lstStyle/>
          <a:p>
            <a:pPr marL="0" indent="0" algn="ctr">
              <a:buNone/>
            </a:pPr>
            <a:r>
              <a:rPr lang="en-US" dirty="0"/>
              <a:t>Radeon Open Compute Platfor</a:t>
            </a:r>
            <a:r>
              <a:rPr lang="en-US" u="sng" dirty="0"/>
              <a:t>m</a:t>
            </a:r>
            <a:r>
              <a:rPr lang="en-US" dirty="0"/>
              <a:t> &amp; Heterogeneous-compute Interface for Portability (</a:t>
            </a:r>
            <a:r>
              <a:rPr lang="en-US" dirty="0" err="1"/>
              <a:t>ROCm</a:t>
            </a:r>
            <a:r>
              <a:rPr lang="en-US" dirty="0"/>
              <a:t> &amp; HIP)</a:t>
            </a:r>
          </a:p>
        </p:txBody>
      </p:sp>
      <p:sp>
        <p:nvSpPr>
          <p:cNvPr id="9" name="Title 1">
            <a:extLst>
              <a:ext uri="{FF2B5EF4-FFF2-40B4-BE49-F238E27FC236}">
                <a16:creationId xmlns:a16="http://schemas.microsoft.com/office/drawing/2014/main" id="{E51DAB34-11F0-284A-A354-472F2E5FDA67}"/>
              </a:ext>
            </a:extLst>
          </p:cNvPr>
          <p:cNvSpPr txBox="1">
            <a:spLocks/>
          </p:cNvSpPr>
          <p:nvPr/>
        </p:nvSpPr>
        <p:spPr bwMode="auto">
          <a:xfrm>
            <a:off x="304800" y="3886200"/>
            <a:ext cx="85344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t>(</a:t>
            </a:r>
            <a:r>
              <a:rPr lang="en-US" altLang="zh-CN" sz="1600" i="1" dirty="0">
                <a:latin typeface="Calibri"/>
              </a:rPr>
              <a:t>Thanks to Brad Benton from AMD for review and comments</a:t>
            </a:r>
            <a:r>
              <a:rPr lang="en-US" sz="1600" dirty="0"/>
              <a:t>)</a:t>
            </a:r>
          </a:p>
          <a:p>
            <a:pPr algn="ctr">
              <a:lnSpc>
                <a:spcPct val="120000"/>
              </a:lnSpc>
            </a:pPr>
            <a:r>
              <a:rPr lang="en-US" sz="1600" dirty="0"/>
              <a:t>Slides Available at </a:t>
            </a:r>
            <a:r>
              <a:rPr lang="en-US" sz="1600" dirty="0">
                <a:hlinkClick r:id="rId2"/>
              </a:rPr>
              <a:t>https://anl.box.com/v/2019-ANL-MPI</a:t>
            </a:r>
            <a:r>
              <a:rPr lang="en-US" sz="1600" dirty="0"/>
              <a:t> </a:t>
            </a:r>
          </a:p>
        </p:txBody>
      </p:sp>
    </p:spTree>
    <p:extLst>
      <p:ext uri="{BB962C8B-B14F-4D97-AF65-F5344CB8AC3E}">
        <p14:creationId xmlns:p14="http://schemas.microsoft.com/office/powerpoint/2010/main" val="27054591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2CB9-55E8-C84D-8C78-746FEBAD19EC}"/>
              </a:ext>
            </a:extLst>
          </p:cNvPr>
          <p:cNvSpPr>
            <a:spLocks noGrp="1"/>
          </p:cNvSpPr>
          <p:nvPr>
            <p:ph type="title"/>
          </p:nvPr>
        </p:nvSpPr>
        <p:spPr/>
        <p:txBody>
          <a:bodyPr/>
          <a:lstStyle/>
          <a:p>
            <a:r>
              <a:rPr lang="en-US" dirty="0"/>
              <a:t>Overview</a:t>
            </a:r>
          </a:p>
        </p:txBody>
      </p:sp>
      <p:sp>
        <p:nvSpPr>
          <p:cNvPr id="5" name="Footer Placeholder 4">
            <a:extLst>
              <a:ext uri="{FF2B5EF4-FFF2-40B4-BE49-F238E27FC236}">
                <a16:creationId xmlns:a16="http://schemas.microsoft.com/office/drawing/2014/main" id="{F32799B4-F8E5-FF4D-8A7F-04C384EC5A05}"/>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03F50D69-8327-B64B-969D-D2999D70A326}"/>
              </a:ext>
            </a:extLst>
          </p:cNvPr>
          <p:cNvSpPr>
            <a:spLocks noGrp="1"/>
          </p:cNvSpPr>
          <p:nvPr>
            <p:ph type="sldNum" sz="quarter" idx="4"/>
          </p:nvPr>
        </p:nvSpPr>
        <p:spPr/>
        <p:txBody>
          <a:bodyPr/>
          <a:lstStyle/>
          <a:p>
            <a:fld id="{6B394888-48A7-42F6-AE45-2BD5FD40ED91}" type="slidenum">
              <a:rPr lang="en-US" smtClean="0"/>
              <a:pPr/>
              <a:t>123</a:t>
            </a:fld>
            <a:endParaRPr lang="en-US" dirty="0"/>
          </a:p>
        </p:txBody>
      </p:sp>
      <p:sp>
        <p:nvSpPr>
          <p:cNvPr id="10" name="Content Placeholder 2">
            <a:extLst>
              <a:ext uri="{FF2B5EF4-FFF2-40B4-BE49-F238E27FC236}">
                <a16:creationId xmlns:a16="http://schemas.microsoft.com/office/drawing/2014/main" id="{E35C3210-55F0-5F4B-BED8-EB8F6138673D}"/>
              </a:ext>
            </a:extLst>
          </p:cNvPr>
          <p:cNvSpPr txBox="1">
            <a:spLocks/>
          </p:cNvSpPr>
          <p:nvPr/>
        </p:nvSpPr>
        <p:spPr bwMode="auto">
          <a:xfrm>
            <a:off x="274320" y="841248"/>
            <a:ext cx="5156616" cy="539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800">
                <a:solidFill>
                  <a:schemeClr val="tx1"/>
                </a:solidFill>
                <a:latin typeface="+mn-lt"/>
              </a:defRPr>
            </a:lvl9pPr>
          </a:lstStyle>
          <a:p>
            <a:r>
              <a:rPr lang="en-US" sz="2000" kern="0" dirty="0"/>
              <a:t>General-purpose parallel computing platform and programming model released by AMD in 2016 as alternative to CUDA</a:t>
            </a:r>
          </a:p>
          <a:p>
            <a:r>
              <a:rPr lang="en-US" sz="2000" kern="0" dirty="0"/>
              <a:t>Provides runtime library (</a:t>
            </a:r>
            <a:r>
              <a:rPr lang="en-US" sz="2000" i="1" kern="0" dirty="0" err="1"/>
              <a:t>ROCr</a:t>
            </a:r>
            <a:r>
              <a:rPr lang="en-US" sz="2000" kern="0" dirty="0"/>
              <a:t>), device drivers (</a:t>
            </a:r>
            <a:r>
              <a:rPr lang="en-US" sz="2000" i="1" kern="0" dirty="0" err="1"/>
              <a:t>ROCk</a:t>
            </a:r>
            <a:r>
              <a:rPr lang="en-US" sz="2000" kern="0" dirty="0"/>
              <a:t>) and C/C++ compiler (HCC)</a:t>
            </a:r>
          </a:p>
          <a:p>
            <a:r>
              <a:rPr lang="en-US" sz="2000" dirty="0"/>
              <a:t>HIP extensions for C/C++ language</a:t>
            </a:r>
            <a:endParaRPr lang="en-US" sz="2000" kern="0" dirty="0"/>
          </a:p>
          <a:p>
            <a:pPr lvl="1"/>
            <a:r>
              <a:rPr lang="en-US" sz="1600" dirty="0"/>
              <a:t>Define C functions to run on the GPU (kernels) using the </a:t>
            </a:r>
            <a:r>
              <a:rPr lang="en-US" sz="1600" b="1" dirty="0"/>
              <a:t>__global__ </a:t>
            </a:r>
            <a:r>
              <a:rPr lang="en-US" sz="1600" dirty="0"/>
              <a:t>declaration specifier</a:t>
            </a:r>
            <a:endParaRPr lang="en-US" sz="1600" kern="0" dirty="0"/>
          </a:p>
          <a:p>
            <a:pPr lvl="1"/>
            <a:r>
              <a:rPr lang="en-US" sz="1600" dirty="0"/>
              <a:t>Kernels can be launched with different number of threads using the </a:t>
            </a:r>
            <a:r>
              <a:rPr lang="en-US" sz="1600" b="1" dirty="0"/>
              <a:t>&lt;&lt;&lt;…&gt;&gt;&gt; </a:t>
            </a:r>
            <a:r>
              <a:rPr lang="en-US" sz="1600" dirty="0"/>
              <a:t>execution syntax or the </a:t>
            </a:r>
            <a:r>
              <a:rPr lang="en-US" sz="1600" b="1" dirty="0" err="1"/>
              <a:t>hipLaunchKernelGGL</a:t>
            </a:r>
            <a:r>
              <a:rPr lang="en-US" sz="1600" dirty="0"/>
              <a:t> API</a:t>
            </a:r>
          </a:p>
          <a:p>
            <a:pPr lvl="1"/>
            <a:r>
              <a:rPr lang="en-US" sz="1600" kern="0" dirty="0"/>
              <a:t>Each thread executing the kernel is given a unique thread ID accessible from inside the kernel using the built-in </a:t>
            </a:r>
            <a:r>
              <a:rPr lang="en-US" sz="1600" b="1" kern="0" dirty="0" err="1"/>
              <a:t>threadIdx</a:t>
            </a:r>
            <a:r>
              <a:rPr lang="en-US" sz="1600" kern="0" dirty="0"/>
              <a:t> variable</a:t>
            </a:r>
          </a:p>
          <a:p>
            <a:r>
              <a:rPr lang="en-US" sz="2000" kern="0" dirty="0" err="1"/>
              <a:t>hipcc</a:t>
            </a:r>
            <a:r>
              <a:rPr lang="en-US" sz="2000" kern="0" dirty="0"/>
              <a:t> wrapper script for HCC can compile hip code for NVIDIA GPUs as well</a:t>
            </a:r>
          </a:p>
          <a:p>
            <a:pPr lvl="1"/>
            <a:endParaRPr lang="en-US" sz="1600" kern="0" dirty="0"/>
          </a:p>
        </p:txBody>
      </p:sp>
      <p:sp>
        <p:nvSpPr>
          <p:cNvPr id="7" name="Rectangle 6">
            <a:extLst>
              <a:ext uri="{FF2B5EF4-FFF2-40B4-BE49-F238E27FC236}">
                <a16:creationId xmlns:a16="http://schemas.microsoft.com/office/drawing/2014/main" id="{69AA5880-6FAE-424A-9930-59B2E9020474}"/>
              </a:ext>
            </a:extLst>
          </p:cNvPr>
          <p:cNvSpPr/>
          <p:nvPr/>
        </p:nvSpPr>
        <p:spPr bwMode="auto">
          <a:xfrm>
            <a:off x="5430936" y="977462"/>
            <a:ext cx="3516294" cy="54117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7CB521"/>
                </a:solidFill>
                <a:effectLst/>
                <a:uLnTx/>
                <a:uFillTx/>
                <a:latin typeface="Courier New" pitchFamily="49" charset="0"/>
                <a:cs typeface="Courier New" pitchFamily="49" charset="0"/>
              </a:rPr>
              <a:t>/* Kernel definition */</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__global__ </a:t>
            </a:r>
            <a:r>
              <a:rPr lang="en-US" sz="1000" b="1" kern="0" dirty="0">
                <a:solidFill>
                  <a:srgbClr val="0070C0"/>
                </a:solidFill>
                <a:latin typeface="Courier New" pitchFamily="49" charset="0"/>
                <a:cs typeface="Courier New" pitchFamily="49" charset="0"/>
              </a:rPr>
              <a:t>void</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gpu_kernel</a:t>
            </a:r>
            <a:r>
              <a:rPr lang="en-US" sz="1000" b="1" kern="0" dirty="0">
                <a:solidFill>
                  <a:srgbClr val="000000"/>
                </a:solidFill>
                <a:latin typeface="Courier New" pitchFamily="49" charset="0"/>
                <a:cs typeface="Courier New" pitchFamily="49" charset="0"/>
              </a:rPr>
              <a:t>(</a:t>
            </a:r>
            <a:r>
              <a:rPr lang="en-US" sz="1000" b="1" kern="0" dirty="0">
                <a:solidFill>
                  <a:srgbClr val="0070C0"/>
                </a:solidFill>
                <a:latin typeface="Courier New" pitchFamily="49" charset="0"/>
                <a:cs typeface="Courier New" pitchFamily="49" charset="0"/>
              </a:rPr>
              <a:t>double</a:t>
            </a:r>
            <a:r>
              <a:rPr lang="en-US" sz="1000" b="1" kern="0" dirty="0">
                <a:solidFill>
                  <a:srgbClr val="000000"/>
                </a:solidFill>
                <a:latin typeface="Courier New" pitchFamily="49" charset="0"/>
                <a:cs typeface="Courier New" pitchFamily="49" charset="0"/>
              </a:rPr>
              <a:t> *in,</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70C0"/>
                </a:solidFill>
                <a:latin typeface="Courier New" pitchFamily="49" charset="0"/>
                <a:cs typeface="Courier New" pitchFamily="49" charset="0"/>
              </a:rPr>
              <a:t>                           double</a:t>
            </a:r>
            <a:r>
              <a:rPr lang="en-US" sz="1000" b="1" kern="0" dirty="0">
                <a:solidFill>
                  <a:srgbClr val="000000"/>
                </a:solidFill>
                <a:latin typeface="Courier New" pitchFamily="49" charset="0"/>
                <a:cs typeface="Courier New" pitchFamily="49" charset="0"/>
              </a:rPr>
              <a:t> *out)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7CB521"/>
                </a:solidFill>
                <a:latin typeface="Courier New" pitchFamily="49" charset="0"/>
                <a:cs typeface="Courier New" pitchFamily="49" charset="0"/>
              </a:rPr>
              <a:t>  /* get indices from thread id */</a:t>
            </a:r>
            <a:endParaRPr kumimoji="0" lang="en-US" sz="1000" b="1" i="0" u="none" strike="noStrike" kern="0" cap="none" spc="0" normalizeH="0" baseline="0" noProof="0" dirty="0">
              <a:ln>
                <a:noFill/>
              </a:ln>
              <a:solidFill>
                <a:srgbClr val="7CB521"/>
              </a:solidFill>
              <a:effectLst/>
              <a:uLnTx/>
              <a:uFillTx/>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70C0"/>
                </a:solidFill>
                <a:latin typeface="Courier New" pitchFamily="49" charset="0"/>
                <a:cs typeface="Courier New" pitchFamily="49" charset="0"/>
              </a:rPr>
              <a:t>int</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a:t>
            </a:r>
            <a:r>
              <a:rPr lang="en-US" sz="1000" b="1" kern="0" dirty="0">
                <a:solidFill>
                  <a:srgbClr val="000000"/>
                </a:solidFill>
                <a:latin typeface="Courier New" pitchFamily="49" charset="0"/>
                <a:cs typeface="Courier New" pitchFamily="49" charset="0"/>
              </a:rPr>
              <a:t> = </a:t>
            </a:r>
            <a:r>
              <a:rPr lang="en-US" sz="1000" b="1" kern="0" dirty="0" err="1">
                <a:solidFill>
                  <a:srgbClr val="C00000"/>
                </a:solidFill>
                <a:latin typeface="Courier New" pitchFamily="49" charset="0"/>
                <a:cs typeface="Courier New" pitchFamily="49" charset="0"/>
              </a:rPr>
              <a:t>threadIdx.x</a:t>
            </a:r>
            <a:r>
              <a:rPr lang="en-US" sz="1000" b="1" kern="0" dirty="0">
                <a:solidFill>
                  <a:srgbClr val="000000"/>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000" b="1" kern="0" dirty="0">
                <a:solidFill>
                  <a:srgbClr val="0070C0"/>
                </a:solidFill>
                <a:latin typeface="Courier New" pitchFamily="49" charset="0"/>
                <a:cs typeface="Courier New" pitchFamily="49" charset="0"/>
              </a:rPr>
              <a:t>  </a:t>
            </a:r>
            <a:r>
              <a:rPr lang="en-US" sz="1000" b="1" kern="0" dirty="0" err="1">
                <a:solidFill>
                  <a:srgbClr val="0070C0"/>
                </a:solidFill>
                <a:latin typeface="Courier New" pitchFamily="49" charset="0"/>
                <a:cs typeface="Courier New" pitchFamily="49" charset="0"/>
              </a:rPr>
              <a:t>int</a:t>
            </a:r>
            <a:r>
              <a:rPr lang="en-US" sz="1000" b="1" kern="0" dirty="0">
                <a:solidFill>
                  <a:srgbClr val="000000"/>
                </a:solidFill>
                <a:latin typeface="Courier New" pitchFamily="49" charset="0"/>
                <a:cs typeface="Courier New" pitchFamily="49" charset="0"/>
              </a:rPr>
              <a:t> j = </a:t>
            </a:r>
            <a:r>
              <a:rPr lang="en-US" sz="1000" b="1" kern="0" dirty="0" err="1">
                <a:solidFill>
                  <a:srgbClr val="C00000"/>
                </a:solidFill>
                <a:latin typeface="Courier New" pitchFamily="49" charset="0"/>
                <a:cs typeface="Courier New" pitchFamily="49" charset="0"/>
              </a:rPr>
              <a:t>threadIdx.y</a:t>
            </a:r>
            <a:r>
              <a:rPr lang="en-US" sz="1000" b="1" kern="0" dirty="0">
                <a:solidFill>
                  <a:srgbClr val="000000"/>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endParaRPr lang="en-US" sz="1000" b="1" kern="0" dirty="0">
              <a:solidFill>
                <a:srgbClr val="000000"/>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000" b="1" kern="0" dirty="0">
                <a:solidFill>
                  <a:srgbClr val="000000"/>
                </a:solidFill>
                <a:latin typeface="Courier New" pitchFamily="49" charset="0"/>
                <a:cs typeface="Courier New" pitchFamily="49" charset="0"/>
              </a:rPr>
              <a:t>  </a:t>
            </a:r>
            <a:r>
              <a:rPr lang="en-US" sz="1000" b="1" kern="0" dirty="0">
                <a:solidFill>
                  <a:srgbClr val="7CB521"/>
                </a:solidFill>
                <a:latin typeface="Courier New" pitchFamily="49" charset="0"/>
                <a:cs typeface="Courier New" pitchFamily="49" charset="0"/>
              </a:rPr>
              <a:t>/* each thread performs work */</a:t>
            </a:r>
            <a:endParaRPr lang="en-US" sz="1000" b="1" kern="0" dirty="0">
              <a:solidFill>
                <a:srgbClr val="0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rPr>
              <a:t>  out</a:t>
            </a:r>
            <a:r>
              <a:rPr lang="en-US" sz="1000" b="1" kern="0" dirty="0">
                <a:solidFill>
                  <a:srgbClr val="000000"/>
                </a:solidFill>
                <a:latin typeface="Courier New" pitchFamily="49" charset="0"/>
                <a:cs typeface="Courier New" pitchFamily="49" charset="0"/>
              </a:rPr>
              <a:t>[</a:t>
            </a:r>
            <a:r>
              <a:rPr lang="en-US" sz="1000" b="1" kern="0" dirty="0" err="1">
                <a:solidFill>
                  <a:srgbClr val="000000"/>
                </a:solidFill>
                <a:latin typeface="Courier New" pitchFamily="49" charset="0"/>
                <a:cs typeface="Courier New" pitchFamily="49" charset="0"/>
              </a:rPr>
              <a:t>i</a:t>
            </a:r>
            <a:r>
              <a:rPr lang="en-US" sz="1000" b="1" kern="0" dirty="0">
                <a:solidFill>
                  <a:srgbClr val="000000"/>
                </a:solidFill>
                <a:latin typeface="Courier New" pitchFamily="49" charset="0"/>
                <a:cs typeface="Courier New" pitchFamily="49" charset="0"/>
              </a:rPr>
              <a:t>][j] = f(in, </a:t>
            </a:r>
            <a:r>
              <a:rPr lang="en-US" sz="1000" b="1" kern="0" dirty="0" err="1">
                <a:solidFill>
                  <a:srgbClr val="000000"/>
                </a:solidFill>
                <a:latin typeface="Courier New" pitchFamily="49" charset="0"/>
                <a:cs typeface="Courier New" pitchFamily="49" charset="0"/>
              </a:rPr>
              <a:t>i</a:t>
            </a:r>
            <a:r>
              <a:rPr lang="en-US" sz="1000" b="1" kern="0" dirty="0">
                <a:solidFill>
                  <a:srgbClr val="000000"/>
                </a:solidFill>
                <a:latin typeface="Courier New" pitchFamily="49" charset="0"/>
                <a:cs typeface="Courier New" pitchFamily="49" charset="0"/>
              </a:rPr>
              <a:t>, j);</a:t>
            </a:r>
            <a:endPar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err="1">
                <a:solidFill>
                  <a:srgbClr val="0070C0"/>
                </a:solidFill>
                <a:latin typeface="Courier New" pitchFamily="49" charset="0"/>
                <a:cs typeface="Courier New" pitchFamily="49" charset="0"/>
              </a:rPr>
              <a:t>int</a:t>
            </a:r>
            <a:r>
              <a:rPr lang="en-US" sz="1000" b="1" kern="0" dirty="0">
                <a:solidFill>
                  <a:srgbClr val="000000"/>
                </a:solidFill>
                <a:latin typeface="Courier New" pitchFamily="49" charset="0"/>
                <a:cs typeface="Courier New" pitchFamily="49" charset="0"/>
              </a:rPr>
              <a:t> main()</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000000"/>
                </a:solidFill>
                <a:effectLst/>
                <a:uLnTx/>
                <a:uFillTx/>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a:solidFill>
                  <a:srgbClr val="0070C0"/>
                </a:solidFill>
                <a:latin typeface="Courier New" pitchFamily="49" charset="0"/>
                <a:cs typeface="Courier New" pitchFamily="49" charset="0"/>
              </a:rPr>
              <a:t>double</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in_h</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out_h</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in_d</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in_h</a:t>
            </a:r>
            <a:r>
              <a:rPr lang="en-US" sz="1000" b="1" kern="0" dirty="0">
                <a:solidFill>
                  <a:srgbClr val="000000"/>
                </a:solidFill>
                <a:latin typeface="Courier New" pitchFamily="49" charset="0"/>
                <a:cs typeface="Courier New" pitchFamily="49" charset="0"/>
              </a:rPr>
              <a:t>  = malloc(size);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out_h</a:t>
            </a:r>
            <a:r>
              <a:rPr lang="en-US" sz="1000" b="1" kern="0" dirty="0">
                <a:solidFill>
                  <a:srgbClr val="000000"/>
                </a:solidFill>
                <a:latin typeface="Courier New" pitchFamily="49" charset="0"/>
                <a:cs typeface="Courier New" pitchFamily="49" charset="0"/>
              </a:rPr>
              <a:t> = malloc(size);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hipMalloc</a:t>
            </a:r>
            <a:r>
              <a:rPr lang="en-US" sz="1000" b="1" kern="0" dirty="0">
                <a:solidFill>
                  <a:srgbClr val="000000"/>
                </a:solidFill>
                <a:latin typeface="Courier New" pitchFamily="49" charset="0"/>
                <a:cs typeface="Courier New" pitchFamily="49" charset="0"/>
              </a:rPr>
              <a:t>(&amp;</a:t>
            </a:r>
            <a:r>
              <a:rPr lang="en-US" sz="1000" b="1" kern="0" dirty="0" err="1">
                <a:solidFill>
                  <a:srgbClr val="000000"/>
                </a:solidFill>
                <a:latin typeface="Courier New" pitchFamily="49" charset="0"/>
                <a:cs typeface="Courier New" pitchFamily="49" charset="0"/>
              </a:rPr>
              <a:t>in_d</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hipMalloc</a:t>
            </a:r>
            <a:r>
              <a:rPr lang="en-US" sz="1000" b="1" kern="0" dirty="0">
                <a:solidFill>
                  <a:srgbClr val="000000"/>
                </a:solidFill>
                <a:latin typeface="Courier New" pitchFamily="49" charset="0"/>
                <a:cs typeface="Courier New" pitchFamily="49" charset="0"/>
              </a:rPr>
              <a:t>(&amp;</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0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hipMemcpy</a:t>
            </a:r>
            <a:r>
              <a:rPr lang="en-US" sz="1000" b="1" kern="0" dirty="0">
                <a:solidFill>
                  <a:srgbClr val="000000"/>
                </a:solidFill>
                <a:latin typeface="Courier New" pitchFamily="49" charset="0"/>
                <a:cs typeface="Courier New" pitchFamily="49" charset="0"/>
              </a:rPr>
              <a:t>(</a:t>
            </a:r>
            <a:r>
              <a:rPr lang="en-US" sz="1000" b="1" kern="0" dirty="0" err="1">
                <a:solidFill>
                  <a:srgbClr val="000000"/>
                </a:solidFill>
                <a:latin typeface="Courier New" pitchFamily="49" charset="0"/>
                <a:cs typeface="Courier New" pitchFamily="49" charset="0"/>
              </a:rPr>
              <a:t>in_d</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in_h</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hipMemcpyHostToDevice</a:t>
            </a: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0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7CB521"/>
                </a:solidFill>
                <a:latin typeface="Courier New" pitchFamily="49" charset="0"/>
                <a:cs typeface="Courier New" pitchFamily="49" charset="0"/>
              </a:rPr>
              <a:t>  /* kernel invocation with N threads */</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hipLaunchKernelGGL</a:t>
            </a:r>
            <a:r>
              <a:rPr lang="en-US" sz="1000" b="1" kern="0" dirty="0">
                <a:solidFill>
                  <a:srgbClr val="000000"/>
                </a:solidFill>
                <a:latin typeface="Courier New" pitchFamily="49" charset="0"/>
                <a:cs typeface="Courier New" pitchFamily="49" charset="0"/>
              </a:rPr>
              <a:t>(</a:t>
            </a:r>
            <a:r>
              <a:rPr lang="en-US" sz="1000" b="1" kern="0" dirty="0" err="1">
                <a:solidFill>
                  <a:srgbClr val="000000"/>
                </a:solidFill>
                <a:latin typeface="Courier New" pitchFamily="49" charset="0"/>
                <a:cs typeface="Courier New" pitchFamily="49" charset="0"/>
              </a:rPr>
              <a:t>gpu_kernel</a:t>
            </a:r>
            <a:r>
              <a:rPr lang="en-US" sz="1000" b="1" kern="0" dirty="0">
                <a:solidFill>
                  <a:srgbClr val="000000"/>
                </a:solidFill>
                <a:latin typeface="Courier New" pitchFamily="49" charset="0"/>
                <a:cs typeface="Courier New" pitchFamily="49" charset="0"/>
              </a:rPr>
              <a:t>, dim3(2), </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dim3(N), 0, 0, </a:t>
            </a:r>
            <a:r>
              <a:rPr lang="en-US" sz="1000" b="1" kern="0" dirty="0" err="1">
                <a:solidFill>
                  <a:srgbClr val="000000"/>
                </a:solidFill>
                <a:latin typeface="Courier New" pitchFamily="49" charset="0"/>
                <a:cs typeface="Courier New" pitchFamily="49" charset="0"/>
              </a:rPr>
              <a:t>in_d</a:t>
            </a: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size, </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C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  </a:t>
            </a:r>
            <a:r>
              <a:rPr lang="en-US" sz="1000" b="1" kern="0" dirty="0" err="1">
                <a:solidFill>
                  <a:srgbClr val="CE444C"/>
                </a:solidFill>
                <a:latin typeface="Courier New" pitchFamily="49" charset="0"/>
                <a:cs typeface="Courier New" pitchFamily="49" charset="0"/>
              </a:rPr>
              <a:t>hipMemcpy</a:t>
            </a:r>
            <a:r>
              <a:rPr lang="en-US" sz="1000" b="1" kern="0" dirty="0">
                <a:solidFill>
                  <a:srgbClr val="000000"/>
                </a:solidFill>
                <a:latin typeface="Courier New" pitchFamily="49" charset="0"/>
                <a:cs typeface="Courier New" pitchFamily="49" charset="0"/>
              </a:rPr>
              <a:t>(</a:t>
            </a:r>
            <a:r>
              <a:rPr lang="en-US" sz="1000" b="1" kern="0" dirty="0" err="1">
                <a:solidFill>
                  <a:srgbClr val="000000"/>
                </a:solidFill>
                <a:latin typeface="Courier New" pitchFamily="49" charset="0"/>
                <a:cs typeface="Courier New" pitchFamily="49" charset="0"/>
              </a:rPr>
              <a:t>out_h</a:t>
            </a: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out_d</a:t>
            </a:r>
            <a:r>
              <a:rPr lang="en-US" sz="1000" b="1" kern="0" dirty="0">
                <a:solidFill>
                  <a:srgbClr val="000000"/>
                </a:solidFill>
                <a:latin typeface="Courier New" pitchFamily="49" charset="0"/>
                <a:cs typeface="Courier New" pitchFamily="49" charset="0"/>
              </a:rPr>
              <a:t>, size,</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000000"/>
                </a:solidFill>
                <a:latin typeface="Courier New" pitchFamily="49" charset="0"/>
                <a:cs typeface="Courier New" pitchFamily="49" charset="0"/>
              </a:rPr>
              <a:t>            </a:t>
            </a:r>
            <a:r>
              <a:rPr lang="en-US" sz="1000" b="1" kern="0" dirty="0" err="1">
                <a:solidFill>
                  <a:srgbClr val="000000"/>
                </a:solidFill>
                <a:latin typeface="Courier New" pitchFamily="49" charset="0"/>
                <a:cs typeface="Courier New" pitchFamily="49" charset="0"/>
              </a:rPr>
              <a:t>hipMemcpyDeviceToHost</a:t>
            </a:r>
            <a:r>
              <a:rPr lang="en-US" sz="1000" b="1" kern="0" dirty="0">
                <a:solidFill>
                  <a:srgbClr val="000000"/>
                </a:solidFill>
                <a:latin typeface="Courier New" pitchFamily="49" charset="0"/>
                <a:cs typeface="Courier New" pitchFamily="49" charset="0"/>
              </a:rPr>
              <a:t>);</a:t>
            </a:r>
            <a:endParaRPr lang="en-US" sz="1000" b="1" kern="0" dirty="0">
              <a:solidFill>
                <a:srgbClr val="C00000"/>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  </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C00000"/>
                </a:solidFill>
                <a:latin typeface="Courier New" pitchFamily="49" charset="0"/>
                <a:cs typeface="Courier New" pitchFamily="49" charset="0"/>
              </a:rPr>
              <a:t>  </a:t>
            </a:r>
            <a:r>
              <a:rPr lang="en-US" sz="1000" b="1" kern="0" dirty="0">
                <a:solidFill>
                  <a:srgbClr val="3B3B3B"/>
                </a:solidFill>
                <a:latin typeface="Courier New" pitchFamily="49" charset="0"/>
                <a:cs typeface="Courier New" pitchFamily="49" charset="0"/>
              </a:rPr>
              <a:t>[...snip...]</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endParaRPr lang="en-US" sz="1000" b="1" kern="0" dirty="0">
              <a:solidFill>
                <a:srgbClr val="3B3B3B"/>
              </a:solidFill>
              <a:latin typeface="Courier New" pitchFamily="49" charset="0"/>
              <a:cs typeface="Courier New" pitchFamily="49" charset="0"/>
            </a:endParaRP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lang="en-US" sz="1000" b="1" kern="0" dirty="0">
                <a:solidFill>
                  <a:srgbClr val="3B3B3B"/>
                </a:solidFill>
                <a:latin typeface="Courier New" pitchFamily="49" charset="0"/>
                <a:cs typeface="Courier New" pitchFamily="49" charset="0"/>
              </a:rPr>
              <a:t>  </a:t>
            </a:r>
            <a:r>
              <a:rPr lang="en-US" sz="1000" b="1" kern="0" dirty="0">
                <a:solidFill>
                  <a:srgbClr val="0070C0"/>
                </a:solidFill>
                <a:latin typeface="Courier New" pitchFamily="49" charset="0"/>
                <a:cs typeface="Courier New" pitchFamily="49" charset="0"/>
              </a:rPr>
              <a:t>return</a:t>
            </a:r>
            <a:r>
              <a:rPr lang="en-US" sz="1000" b="1" kern="0" dirty="0">
                <a:solidFill>
                  <a:srgbClr val="3B3B3B"/>
                </a:solidFill>
                <a:latin typeface="Courier New" pitchFamily="49" charset="0"/>
                <a:cs typeface="Courier New" pitchFamily="49" charset="0"/>
              </a:rPr>
              <a:t> 0;</a:t>
            </a:r>
          </a:p>
          <a:p>
            <a:pPr marL="342900" marR="0" lvl="0" indent="-342900" defTabSz="914400" rtl="0" eaLnBrk="1" fontAlgn="base" latinLnBrk="0" hangingPunct="1">
              <a:lnSpc>
                <a:spcPct val="80000"/>
              </a:lnSpc>
              <a:spcBef>
                <a:spcPct val="20000"/>
              </a:spcBef>
              <a:spcAft>
                <a:spcPct val="0"/>
              </a:spcAft>
              <a:buClr>
                <a:srgbClr val="1F497D"/>
              </a:buClr>
              <a:buSzTx/>
              <a:buFontTx/>
              <a:buNone/>
              <a:tabLst/>
              <a:defRPr/>
            </a:pPr>
            <a:r>
              <a:rPr kumimoji="0" lang="en-US" sz="10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p>
        </p:txBody>
      </p:sp>
    </p:spTree>
    <p:extLst>
      <p:ext uri="{BB962C8B-B14F-4D97-AF65-F5344CB8AC3E}">
        <p14:creationId xmlns:p14="http://schemas.microsoft.com/office/powerpoint/2010/main" val="2037051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EF9D-C8A6-204D-9407-C39807220927}"/>
              </a:ext>
            </a:extLst>
          </p:cNvPr>
          <p:cNvSpPr>
            <a:spLocks noGrp="1"/>
          </p:cNvSpPr>
          <p:nvPr>
            <p:ph type="title"/>
          </p:nvPr>
        </p:nvSpPr>
        <p:spPr/>
        <p:txBody>
          <a:bodyPr/>
          <a:lstStyle/>
          <a:p>
            <a:r>
              <a:rPr lang="en-US" dirty="0"/>
              <a:t>MPI + </a:t>
            </a:r>
            <a:r>
              <a:rPr lang="en-US" dirty="0" err="1"/>
              <a:t>ROCm</a:t>
            </a:r>
            <a:endParaRPr lang="en-US" dirty="0"/>
          </a:p>
        </p:txBody>
      </p:sp>
      <p:sp>
        <p:nvSpPr>
          <p:cNvPr id="3" name="Content Placeholder 2">
            <a:extLst>
              <a:ext uri="{FF2B5EF4-FFF2-40B4-BE49-F238E27FC236}">
                <a16:creationId xmlns:a16="http://schemas.microsoft.com/office/drawing/2014/main" id="{D177801D-8EBD-0045-A9B1-6EDF202E9F98}"/>
              </a:ext>
            </a:extLst>
          </p:cNvPr>
          <p:cNvSpPr>
            <a:spLocks noGrp="1"/>
          </p:cNvSpPr>
          <p:nvPr>
            <p:ph sz="half" idx="1"/>
          </p:nvPr>
        </p:nvSpPr>
        <p:spPr>
          <a:xfrm>
            <a:off x="457200" y="1143000"/>
            <a:ext cx="8229600" cy="3042423"/>
          </a:xfrm>
        </p:spPr>
        <p:txBody>
          <a:bodyPr/>
          <a:lstStyle/>
          <a:p>
            <a:r>
              <a:rPr lang="en-US" dirty="0"/>
              <a:t>Since </a:t>
            </a:r>
            <a:r>
              <a:rPr lang="en-US" dirty="0" err="1"/>
              <a:t>ROCm</a:t>
            </a:r>
            <a:r>
              <a:rPr lang="en-US" dirty="0"/>
              <a:t> 1.9.2 (Nov 2018) there is Peer-to-peer and RDMA (</a:t>
            </a:r>
            <a:r>
              <a:rPr lang="en-US" dirty="0" err="1"/>
              <a:t>ROCmRDMA</a:t>
            </a:r>
            <a:r>
              <a:rPr lang="en-US" dirty="0"/>
              <a:t>) MPI support for the Vega GPUs (GCN architecture)</a:t>
            </a:r>
          </a:p>
          <a:p>
            <a:pPr lvl="1"/>
            <a:r>
              <a:rPr lang="en-US" dirty="0"/>
              <a:t>Including support for </a:t>
            </a:r>
            <a:r>
              <a:rPr lang="en-US" dirty="0" err="1"/>
              <a:t>ROCmRDMA</a:t>
            </a:r>
            <a:r>
              <a:rPr lang="en-US" dirty="0"/>
              <a:t> on Mellanox InfiniBand (</a:t>
            </a:r>
            <a:r>
              <a:rPr lang="en-US" dirty="0" err="1"/>
              <a:t>PeerDirect</a:t>
            </a:r>
            <a:r>
              <a:rPr lang="en-US" dirty="0"/>
              <a:t>) and support for GPU's data interaction in different nodes via MPI with HIP</a:t>
            </a:r>
          </a:p>
          <a:p>
            <a:r>
              <a:rPr lang="en-US" dirty="0"/>
              <a:t>No support for HMM yet (under development)</a:t>
            </a:r>
          </a:p>
        </p:txBody>
      </p:sp>
      <p:sp>
        <p:nvSpPr>
          <p:cNvPr id="5" name="Footer Placeholder 4">
            <a:extLst>
              <a:ext uri="{FF2B5EF4-FFF2-40B4-BE49-F238E27FC236}">
                <a16:creationId xmlns:a16="http://schemas.microsoft.com/office/drawing/2014/main" id="{BBD3A82C-C17A-3845-A4D2-73477813A5FF}"/>
              </a:ext>
            </a:extLst>
          </p:cNvPr>
          <p:cNvSpPr>
            <a:spLocks noGrp="1"/>
          </p:cNvSpPr>
          <p:nvPr>
            <p:ph type="ftr" sz="quarter" idx="3"/>
          </p:nvPr>
        </p:nvSpPr>
        <p:spPr/>
        <p:txBody>
          <a:bodyPr/>
          <a:lstStyle/>
          <a:p>
            <a:r>
              <a:rPr lang="en-US"/>
              <a:t>Parallel Programming with MPI (06/2019)</a:t>
            </a:r>
            <a:endParaRPr lang="en-US" dirty="0"/>
          </a:p>
        </p:txBody>
      </p:sp>
      <p:sp>
        <p:nvSpPr>
          <p:cNvPr id="6" name="Slide Number Placeholder 5">
            <a:extLst>
              <a:ext uri="{FF2B5EF4-FFF2-40B4-BE49-F238E27FC236}">
                <a16:creationId xmlns:a16="http://schemas.microsoft.com/office/drawing/2014/main" id="{500F9EF4-EAE5-DD4E-84E5-191D89A25079}"/>
              </a:ext>
            </a:extLst>
          </p:cNvPr>
          <p:cNvSpPr>
            <a:spLocks noGrp="1"/>
          </p:cNvSpPr>
          <p:nvPr>
            <p:ph type="sldNum" sz="quarter" idx="4"/>
          </p:nvPr>
        </p:nvSpPr>
        <p:spPr/>
        <p:txBody>
          <a:bodyPr/>
          <a:lstStyle/>
          <a:p>
            <a:fld id="{6B394888-48A7-42F6-AE45-2BD5FD40ED91}" type="slidenum">
              <a:rPr lang="en-US" smtClean="0"/>
              <a:pPr/>
              <a:t>124</a:t>
            </a:fld>
            <a:endParaRPr lang="en-US" dirty="0"/>
          </a:p>
        </p:txBody>
      </p:sp>
      <p:sp>
        <p:nvSpPr>
          <p:cNvPr id="7" name="Rectangle 6">
            <a:extLst>
              <a:ext uri="{FF2B5EF4-FFF2-40B4-BE49-F238E27FC236}">
                <a16:creationId xmlns:a16="http://schemas.microsoft.com/office/drawing/2014/main" id="{A26C28A4-A802-A744-A8AA-9ACB8F33A0D4}"/>
              </a:ext>
            </a:extLst>
          </p:cNvPr>
          <p:cNvSpPr/>
          <p:nvPr/>
        </p:nvSpPr>
        <p:spPr bwMode="auto">
          <a:xfrm>
            <a:off x="879676" y="4262530"/>
            <a:ext cx="7442521" cy="21645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double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BF5C28">
                    <a:lumMod val="75000"/>
                  </a:srgbClr>
                </a:solidFill>
                <a:latin typeface="Courier New" pitchFamily="49" charset="0"/>
                <a:cs typeface="Courier New" pitchFamily="49" charset="0"/>
              </a:rPr>
              <a:t>hip</a:t>
            </a:r>
            <a:r>
              <a:rPr kumimoji="0" lang="en-US" sz="1400" b="1" i="0" u="none" strike="noStrike" kern="0" cap="none" spc="0" normalizeH="0" baseline="0" noProof="0" dirty="0">
                <a:ln>
                  <a:noFill/>
                </a:ln>
                <a:solidFill>
                  <a:srgbClr val="BF5C28">
                    <a:lumMod val="75000"/>
                  </a:srgbClr>
                </a:solidFill>
                <a:effectLst/>
                <a:uLnTx/>
                <a:uFillTx/>
                <a:latin typeface="Courier New" pitchFamily="49" charset="0"/>
                <a:ea typeface="+mn-ea"/>
                <a:cs typeface="Courier New" pitchFamily="49" charset="0"/>
              </a:rPr>
              <a:t>Malloc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if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my_rank</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sender) {</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000000"/>
                </a:solidFill>
                <a:latin typeface="Courier New" pitchFamily="49" charset="0"/>
                <a:cs typeface="Courier New" pitchFamily="49" charset="0"/>
              </a:rPr>
              <a:t>hipLaunchKernelGGL</a:t>
            </a:r>
            <a:r>
              <a:rPr lang="en-US" sz="1400" b="1" kern="0" dirty="0">
                <a:solidFill>
                  <a:srgbClr val="000000"/>
                </a:solidFill>
                <a:latin typeface="Courier New" pitchFamily="49" charset="0"/>
                <a:cs typeface="Courier New" pitchFamily="49" charset="0"/>
              </a:rPr>
              <a:t>(</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D2D2D2">
                    <a:lumMod val="10000"/>
                  </a:srgbClr>
                </a:solidFill>
                <a:latin typeface="Courier New" pitchFamily="49" charset="0"/>
                <a:cs typeface="Courier New" pitchFamily="49" charset="0"/>
              </a:rPr>
              <a:t>, </a:t>
            </a:r>
            <a:r>
              <a:rPr lang="en-US" sz="1400" b="1" kern="0" dirty="0">
                <a:solidFill>
                  <a:srgbClr val="000000"/>
                </a:solidFill>
                <a:latin typeface="Courier New" pitchFamily="49" charset="0"/>
                <a:cs typeface="Courier New" pitchFamily="49" charset="0"/>
              </a:rPr>
              <a:t>… , </a:t>
            </a:r>
            <a:r>
              <a:rPr lang="en-US" sz="1400" b="1" kern="0" dirty="0" err="1">
                <a:solidFill>
                  <a:srgbClr val="000000"/>
                </a:solidFill>
                <a:latin typeface="Courier New" pitchFamily="49" charset="0"/>
                <a:cs typeface="Courier New" pitchFamily="49" charset="0"/>
              </a:rPr>
              <a:t>d</a:t>
            </a:r>
            <a:r>
              <a:rPr lang="en-US" sz="1400" b="1" kern="0" dirty="0" err="1">
                <a:solidFill>
                  <a:srgbClr val="D2D2D2">
                    <a:lumMod val="10000"/>
                  </a:srgbClr>
                </a:solidFill>
                <a:latin typeface="Courier New" pitchFamily="49" charset="0"/>
                <a:cs typeface="Courier New" pitchFamily="49" charset="0"/>
              </a:rPr>
              <a:t>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MPI_Isend</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MPI_DOUBLE, receiver, 0,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comm</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req</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else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MPI_Recv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a:solidFill>
                  <a:srgbClr val="D2D2D2">
                    <a:lumMod val="10000"/>
                  </a:srgbClr>
                </a:solidFill>
                <a:latin typeface="Courier New" pitchFamily="49" charset="0"/>
                <a:cs typeface="Courier New" pitchFamily="49" charset="0"/>
              </a:rPr>
              <a:t>dev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_</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a:t>
            </a:r>
            <a:r>
              <a:rPr lang="en-US" sz="1400" b="1" kern="0" dirty="0">
                <a:solidFill>
                  <a:srgbClr val="D2D2D2">
                    <a:lumMod val="10000"/>
                  </a:srgbClr>
                </a:solidFill>
                <a:latin typeface="Courier New" pitchFamily="49" charset="0"/>
              </a:rPr>
              <a:t>MPI_DOUBLE, sender, 0, </a:t>
            </a:r>
            <a:r>
              <a:rPr lang="en-US" sz="1400" b="1" kern="0" dirty="0" err="1">
                <a:solidFill>
                  <a:srgbClr val="D2D2D2">
                    <a:lumMod val="10000"/>
                  </a:srgbClr>
                </a:solidFill>
                <a:latin typeface="Courier New" pitchFamily="49" charset="0"/>
              </a:rPr>
              <a:t>comm</a:t>
            </a:r>
            <a:r>
              <a:rPr lang="en-US" sz="1400" b="1" kern="0" dirty="0">
                <a:solidFill>
                  <a:srgbClr val="D2D2D2">
                    <a:lumMod val="10000"/>
                  </a:srgbClr>
                </a:solidFill>
                <a:latin typeface="Courier New" pitchFamily="49" charset="0"/>
              </a:rPr>
              <a:t>, &amp;status</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000000"/>
                </a:solidFill>
                <a:latin typeface="Courier New" pitchFamily="49" charset="0"/>
                <a:cs typeface="Courier New" pitchFamily="49" charset="0"/>
              </a:rPr>
              <a:t>hipLaunchKernelGGL</a:t>
            </a:r>
            <a:r>
              <a:rPr lang="en-US" sz="1400" b="1" kern="0" dirty="0">
                <a:solidFill>
                  <a:srgbClr val="000000"/>
                </a:solidFill>
                <a:latin typeface="Courier New" pitchFamily="49" charset="0"/>
                <a:cs typeface="Courier New" pitchFamily="49" charset="0"/>
              </a:rPr>
              <a:t>(</a:t>
            </a:r>
            <a:r>
              <a:rPr lang="en-US" sz="1400" b="1" kern="0" dirty="0" err="1">
                <a:solidFill>
                  <a:srgbClr val="D2D2D2">
                    <a:lumMod val="10000"/>
                  </a:srgbClr>
                </a:solidFill>
                <a:latin typeface="Courier New" pitchFamily="49" charset="0"/>
                <a:cs typeface="Courier New" pitchFamily="49" charset="0"/>
              </a:rPr>
              <a:t>gpu_kernel</a:t>
            </a:r>
            <a:r>
              <a:rPr lang="en-US" sz="1400" b="1" kern="0" dirty="0">
                <a:solidFill>
                  <a:srgbClr val="D2D2D2">
                    <a:lumMod val="10000"/>
                  </a:srgbClr>
                </a:solidFill>
                <a:latin typeface="Courier New" pitchFamily="49" charset="0"/>
                <a:cs typeface="Courier New" pitchFamily="49" charset="0"/>
              </a:rPr>
              <a:t>, </a:t>
            </a:r>
            <a:r>
              <a:rPr lang="en-US" sz="1400" b="1" kern="0" dirty="0">
                <a:solidFill>
                  <a:srgbClr val="000000"/>
                </a:solidFill>
                <a:latin typeface="Courier New" pitchFamily="49" charset="0"/>
                <a:cs typeface="Courier New" pitchFamily="49" charset="0"/>
              </a:rPr>
              <a:t>… , </a:t>
            </a:r>
            <a:r>
              <a:rPr lang="en-US" sz="1400" b="1" kern="0" dirty="0" err="1">
                <a:solidFill>
                  <a:srgbClr val="000000"/>
                </a:solidFill>
                <a:latin typeface="Courier New" pitchFamily="49" charset="0"/>
                <a:cs typeface="Courier New" pitchFamily="49" charset="0"/>
              </a:rPr>
              <a:t>d</a:t>
            </a:r>
            <a:r>
              <a:rPr lang="en-US" sz="1400" b="1" kern="0" dirty="0" err="1">
                <a:solidFill>
                  <a:srgbClr val="D2D2D2">
                    <a:lumMod val="10000"/>
                  </a:srgbClr>
                </a:solidFill>
                <a:latin typeface="Courier New" pitchFamily="49" charset="0"/>
                <a:cs typeface="Courier New" pitchFamily="49" charset="0"/>
              </a:rPr>
              <a:t>ev_buf</a:t>
            </a:r>
            <a:r>
              <a:rPr lang="en-US" sz="1400" b="1" kern="0" dirty="0">
                <a:solidFill>
                  <a:srgbClr val="D2D2D2">
                    <a:lumMod val="10000"/>
                  </a:srgb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15517238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CEF9D-C8A6-204D-9407-C39807220927}"/>
              </a:ext>
            </a:extLst>
          </p:cNvPr>
          <p:cNvSpPr>
            <a:spLocks noGrp="1"/>
          </p:cNvSpPr>
          <p:nvPr>
            <p:ph type="title"/>
          </p:nvPr>
        </p:nvSpPr>
        <p:spPr/>
        <p:txBody>
          <a:bodyPr/>
          <a:lstStyle/>
          <a:p>
            <a:r>
              <a:rPr lang="en-US" dirty="0" err="1"/>
              <a:t>ROCm</a:t>
            </a:r>
            <a:r>
              <a:rPr lang="en-US" dirty="0"/>
              <a:t> Supported Hardware</a:t>
            </a:r>
          </a:p>
        </p:txBody>
      </p:sp>
      <p:sp>
        <p:nvSpPr>
          <p:cNvPr id="3" name="Content Placeholder 2">
            <a:extLst>
              <a:ext uri="{FF2B5EF4-FFF2-40B4-BE49-F238E27FC236}">
                <a16:creationId xmlns:a16="http://schemas.microsoft.com/office/drawing/2014/main" id="{D177801D-8EBD-0045-A9B1-6EDF202E9F98}"/>
              </a:ext>
            </a:extLst>
          </p:cNvPr>
          <p:cNvSpPr>
            <a:spLocks noGrp="1"/>
          </p:cNvSpPr>
          <p:nvPr>
            <p:ph sz="half" idx="1"/>
          </p:nvPr>
        </p:nvSpPr>
        <p:spPr>
          <a:xfrm>
            <a:off x="457200" y="841248"/>
            <a:ext cx="8229600" cy="3908501"/>
          </a:xfrm>
        </p:spPr>
        <p:txBody>
          <a:bodyPr/>
          <a:lstStyle/>
          <a:p>
            <a:r>
              <a:rPr lang="en-US" dirty="0"/>
              <a:t>Supported AMD GFX8 GPUs:</a:t>
            </a:r>
          </a:p>
          <a:p>
            <a:pPr lvl="1"/>
            <a:r>
              <a:rPr lang="en-US" dirty="0"/>
              <a:t>Fiji chips: AMD Radeon R9 Fury X and Radeon Instinct MI8</a:t>
            </a:r>
          </a:p>
          <a:p>
            <a:pPr lvl="1"/>
            <a:r>
              <a:rPr lang="en-US" dirty="0"/>
              <a:t>Polaris 10 chips: AMD Radeon RX 580 and Radeon Instinct MI6</a:t>
            </a:r>
          </a:p>
          <a:p>
            <a:pPr lvl="1"/>
            <a:r>
              <a:rPr lang="en-US" dirty="0"/>
              <a:t>Polaris 11 chips: AMD Radeon RX 570 and Radeon Pro WX 4100</a:t>
            </a:r>
          </a:p>
          <a:p>
            <a:pPr lvl="1"/>
            <a:r>
              <a:rPr lang="en-US" dirty="0"/>
              <a:t>Polaris 12 chips: AMD Radeon RX 550 and Radeon RX 540</a:t>
            </a:r>
          </a:p>
          <a:p>
            <a:r>
              <a:rPr lang="en-US" dirty="0"/>
              <a:t>Supported AMD GFX9 GPUs:</a:t>
            </a:r>
          </a:p>
          <a:p>
            <a:pPr lvl="1"/>
            <a:r>
              <a:rPr lang="en-US" dirty="0"/>
              <a:t>Vega 10 chips: AMD Radeon RX Vega 64 and Radeon Instinct MI25</a:t>
            </a:r>
          </a:p>
          <a:p>
            <a:pPr lvl="1"/>
            <a:r>
              <a:rPr lang="en-US" dirty="0"/>
              <a:t>Vega 7nm chips: AMD Radeon Instinct MI50, Radeon Instinct MI60 or Radeon VII</a:t>
            </a:r>
          </a:p>
          <a:p>
            <a:r>
              <a:rPr lang="en-US" dirty="0"/>
              <a:t>For the full list of supported hardware and software consult: </a:t>
            </a:r>
            <a:r>
              <a:rPr lang="en-US" dirty="0">
                <a:hlinkClick r:id="rId2"/>
              </a:rPr>
              <a:t>https://github.com/RadeonOpenCompute/ROCm#new-features-and-enhancements-in-rocm-24</a:t>
            </a:r>
            <a:endParaRPr lang="en-US" dirty="0"/>
          </a:p>
          <a:p>
            <a:endParaRPr lang="en-US" dirty="0"/>
          </a:p>
        </p:txBody>
      </p:sp>
      <p:sp>
        <p:nvSpPr>
          <p:cNvPr id="5" name="Footer Placeholder 4">
            <a:extLst>
              <a:ext uri="{FF2B5EF4-FFF2-40B4-BE49-F238E27FC236}">
                <a16:creationId xmlns:a16="http://schemas.microsoft.com/office/drawing/2014/main" id="{BBD3A82C-C17A-3845-A4D2-73477813A5FF}"/>
              </a:ext>
            </a:extLst>
          </p:cNvPr>
          <p:cNvSpPr>
            <a:spLocks noGrp="1"/>
          </p:cNvSpPr>
          <p:nvPr>
            <p:ph type="ftr" sz="quarter" idx="3"/>
          </p:nvPr>
        </p:nvSpPr>
        <p:spPr/>
        <p:txBody>
          <a:bodyPr/>
          <a:lstStyle/>
          <a:p>
            <a:r>
              <a:rPr lang="en-US" dirty="0"/>
              <a:t>Parallel Programming with MPI (06/2019)</a:t>
            </a:r>
          </a:p>
        </p:txBody>
      </p:sp>
      <p:sp>
        <p:nvSpPr>
          <p:cNvPr id="6" name="Slide Number Placeholder 5">
            <a:extLst>
              <a:ext uri="{FF2B5EF4-FFF2-40B4-BE49-F238E27FC236}">
                <a16:creationId xmlns:a16="http://schemas.microsoft.com/office/drawing/2014/main" id="{500F9EF4-EAE5-DD4E-84E5-191D89A25079}"/>
              </a:ext>
            </a:extLst>
          </p:cNvPr>
          <p:cNvSpPr>
            <a:spLocks noGrp="1"/>
          </p:cNvSpPr>
          <p:nvPr>
            <p:ph type="sldNum" sz="quarter" idx="4"/>
          </p:nvPr>
        </p:nvSpPr>
        <p:spPr/>
        <p:txBody>
          <a:bodyPr/>
          <a:lstStyle/>
          <a:p>
            <a:fld id="{6B394888-48A7-42F6-AE45-2BD5FD40ED91}" type="slidenum">
              <a:rPr lang="en-US" smtClean="0"/>
              <a:pPr/>
              <a:t>125</a:t>
            </a:fld>
            <a:endParaRPr lang="en-US" dirty="0"/>
          </a:p>
        </p:txBody>
      </p:sp>
    </p:spTree>
    <p:extLst>
      <p:ext uri="{BB962C8B-B14F-4D97-AF65-F5344CB8AC3E}">
        <p14:creationId xmlns:p14="http://schemas.microsoft.com/office/powerpoint/2010/main" val="1690824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B90638-EAC3-7443-8769-E597C337CAD4}"/>
              </a:ext>
            </a:extLst>
          </p:cNvPr>
          <p:cNvSpPr>
            <a:spLocks noGrp="1"/>
          </p:cNvSpPr>
          <p:nvPr>
            <p:ph type="ctrTitle"/>
          </p:nvPr>
        </p:nvSpPr>
        <p:spPr>
          <a:xfrm>
            <a:off x="1214438" y="2286000"/>
            <a:ext cx="6786562" cy="917575"/>
          </a:xfrm>
        </p:spPr>
        <p:txBody>
          <a:bodyPr/>
          <a:lstStyle/>
          <a:p>
            <a:pPr marL="0" indent="0" algn="ctr">
              <a:buNone/>
            </a:pPr>
            <a:r>
              <a:rPr lang="en-US" dirty="0"/>
              <a:t>OpenMP</a:t>
            </a:r>
          </a:p>
        </p:txBody>
      </p:sp>
      <p:sp>
        <p:nvSpPr>
          <p:cNvPr id="9" name="Title 1">
            <a:extLst>
              <a:ext uri="{FF2B5EF4-FFF2-40B4-BE49-F238E27FC236}">
                <a16:creationId xmlns:a16="http://schemas.microsoft.com/office/drawing/2014/main" id="{E51DAB34-11F0-284A-A354-472F2E5FDA67}"/>
              </a:ext>
            </a:extLst>
          </p:cNvPr>
          <p:cNvSpPr txBox="1">
            <a:spLocks/>
          </p:cNvSpPr>
          <p:nvPr/>
        </p:nvSpPr>
        <p:spPr bwMode="auto">
          <a:xfrm>
            <a:off x="304800" y="3886200"/>
            <a:ext cx="85344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t>(</a:t>
            </a:r>
            <a:r>
              <a:rPr lang="en-US" altLang="zh-CN" sz="1600" i="1" dirty="0">
                <a:latin typeface="Calibri"/>
              </a:rPr>
              <a:t>Thanks to </a:t>
            </a:r>
            <a:r>
              <a:rPr lang="en-US" altLang="zh-CN" sz="1600" i="1" dirty="0" err="1">
                <a:latin typeface="Calibri"/>
              </a:rPr>
              <a:t>Shintaro</a:t>
            </a:r>
            <a:r>
              <a:rPr lang="en-US" altLang="zh-CN" sz="1600" i="1" dirty="0">
                <a:latin typeface="Calibri"/>
              </a:rPr>
              <a:t> Iwasaki from Argonne National Laboratory for review and comments</a:t>
            </a:r>
            <a:r>
              <a:rPr lang="en-US" sz="1600" dirty="0"/>
              <a:t>)</a:t>
            </a:r>
          </a:p>
          <a:p>
            <a:pPr algn="ctr">
              <a:lnSpc>
                <a:spcPct val="120000"/>
              </a:lnSpc>
            </a:pPr>
            <a:r>
              <a:rPr lang="en-US" sz="1600" dirty="0"/>
              <a:t>Slides Available at </a:t>
            </a:r>
            <a:r>
              <a:rPr lang="en-US" sz="1600" dirty="0">
                <a:hlinkClick r:id="rId2"/>
              </a:rPr>
              <a:t>https://anl.box.com/v/2019-ANL-MPI</a:t>
            </a:r>
            <a:r>
              <a:rPr lang="en-US" sz="1600" dirty="0"/>
              <a:t> </a:t>
            </a:r>
          </a:p>
        </p:txBody>
      </p:sp>
    </p:spTree>
    <p:extLst>
      <p:ext uri="{BB962C8B-B14F-4D97-AF65-F5344CB8AC3E}">
        <p14:creationId xmlns:p14="http://schemas.microsoft.com/office/powerpoint/2010/main" val="30016226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C458584C-BA1A-844F-8C22-C57657C865DF}"/>
              </a:ext>
            </a:extLst>
          </p:cNvPr>
          <p:cNvSpPr>
            <a:spLocks noGrp="1"/>
          </p:cNvSpPr>
          <p:nvPr>
            <p:ph idx="1"/>
          </p:nvPr>
        </p:nvSpPr>
        <p:spPr>
          <a:xfrm>
            <a:off x="457201" y="841248"/>
            <a:ext cx="4901184" cy="5181600"/>
          </a:xfrm>
        </p:spPr>
        <p:txBody>
          <a:bodyPr/>
          <a:lstStyle/>
          <a:p>
            <a:r>
              <a:rPr lang="en-US" dirty="0"/>
              <a:t>OpenMP is a multi-platform shared memory and multi-threaded programming model for C/C++ and Fortran programs providing:</a:t>
            </a:r>
          </a:p>
          <a:p>
            <a:pPr lvl="1"/>
            <a:r>
              <a:rPr lang="en-US" dirty="0"/>
              <a:t>Compiler directives for SPMD, tasking, device offload, </a:t>
            </a:r>
            <a:r>
              <a:rPr lang="en-US" dirty="0" err="1"/>
              <a:t>worksharing</a:t>
            </a:r>
            <a:r>
              <a:rPr lang="en-US" dirty="0"/>
              <a:t> and synchronization</a:t>
            </a:r>
          </a:p>
          <a:p>
            <a:pPr lvl="1"/>
            <a:r>
              <a:rPr lang="en-US" dirty="0"/>
              <a:t>OpenMP API runtime library routines to control execution environment, synchronization, timing, …</a:t>
            </a:r>
          </a:p>
          <a:p>
            <a:r>
              <a:rPr lang="en-US" dirty="0"/>
              <a:t>Support for additional devices (a.k.a. targets) is also available starting with V4.0</a:t>
            </a:r>
          </a:p>
          <a:p>
            <a:pPr lvl="1"/>
            <a:endParaRPr lang="en-US" dirty="0"/>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127</a:t>
            </a:fld>
            <a:endParaRPr lang="en-US" dirty="0"/>
          </a:p>
        </p:txBody>
      </p:sp>
      <p:sp>
        <p:nvSpPr>
          <p:cNvPr id="7" name="Rectangle 6">
            <a:extLst>
              <a:ext uri="{FF2B5EF4-FFF2-40B4-BE49-F238E27FC236}">
                <a16:creationId xmlns:a16="http://schemas.microsoft.com/office/drawing/2014/main" id="{0F1429E1-20C6-364E-9BF5-896EE536A82D}"/>
              </a:ext>
            </a:extLst>
          </p:cNvPr>
          <p:cNvSpPr/>
          <p:nvPr/>
        </p:nvSpPr>
        <p:spPr bwMode="auto">
          <a:xfrm>
            <a:off x="5430936" y="1338896"/>
            <a:ext cx="3516294" cy="17476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200" b="1" i="0" u="none" strike="noStrike" kern="0" cap="none" spc="0" normalizeH="0" baseline="0" noProof="0" dirty="0">
                <a:ln>
                  <a:noFill/>
                </a:ln>
                <a:solidFill>
                  <a:srgbClr val="0070C0"/>
                </a:solidFill>
                <a:effectLst/>
                <a:uLnTx/>
                <a:uFillTx/>
                <a:latin typeface="Courier New" pitchFamily="49" charset="0"/>
                <a:cs typeface="Courier New" pitchFamily="49" charset="0"/>
              </a:rPr>
              <a:t>double</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A[N], B[N], C[N];</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lang="en-US" sz="1200" b="1" kern="0" dirty="0">
              <a:solidFill>
                <a:srgbClr val="3B3B3B"/>
              </a:solidFill>
              <a:latin typeface="Courier New" pitchFamily="49" charset="0"/>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0070C0"/>
                </a:solidFill>
                <a:latin typeface="Courier New" pitchFamily="49" charset="0"/>
                <a:cs typeface="Courier New" pitchFamily="49" charset="0"/>
              </a:rPr>
              <a:t>for</a:t>
            </a:r>
            <a:r>
              <a:rPr lang="en-US" sz="1200" b="1" kern="0" dirty="0">
                <a:solidFill>
                  <a:srgbClr val="3B3B3B"/>
                </a:solidFill>
                <a:latin typeface="Courier New" pitchFamily="49" charset="0"/>
                <a:cs typeface="Courier New" pitchFamily="49" charset="0"/>
              </a:rPr>
              <a:t> (</a:t>
            </a:r>
            <a:r>
              <a:rPr lang="en-US" sz="1200" b="1" kern="0" dirty="0" err="1">
                <a:solidFill>
                  <a:srgbClr val="0070C0"/>
                </a:solidFill>
                <a:latin typeface="Courier New" pitchFamily="49" charset="0"/>
                <a:cs typeface="Courier New" pitchFamily="49" charset="0"/>
              </a:rPr>
              <a:t>int</a:t>
            </a:r>
            <a:r>
              <a:rPr lang="en-US" sz="1200" b="1" kern="0" dirty="0">
                <a:solidFill>
                  <a:srgbClr val="3B3B3B"/>
                </a:solidFill>
                <a:latin typeface="Courier New" pitchFamily="49" charset="0"/>
                <a:cs typeface="Courier New" pitchFamily="49" charset="0"/>
              </a:rPr>
              <a:t>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 0;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&lt; N;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3B3B3B"/>
                </a:solidFill>
                <a:latin typeface="Courier New" pitchFamily="49" charset="0"/>
                <a:cs typeface="Courier New" pitchFamily="49" charset="0"/>
              </a:rPr>
              <a:t>  </a:t>
            </a:r>
            <a:r>
              <a:rPr lang="en-US" sz="1200" b="1" kern="0" dirty="0">
                <a:solidFill>
                  <a:srgbClr val="7CB521"/>
                </a:solidFill>
                <a:latin typeface="Courier New" pitchFamily="49" charset="0"/>
                <a:cs typeface="Courier New" pitchFamily="49" charset="0"/>
              </a:rPr>
              <a:t>/* Initialize A and B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lang="en-US" sz="1200" b="1" kern="0" dirty="0">
              <a:solidFill>
                <a:srgbClr val="7CB521"/>
              </a:solidFill>
              <a:latin typeface="Courier New" pitchFamily="49" charset="0"/>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7CB521"/>
                </a:solidFill>
                <a:latin typeface="Courier New" pitchFamily="49" charset="0"/>
                <a:cs typeface="Courier New" pitchFamily="49" charset="0"/>
              </a:rPr>
              <a:t>/* Do vector addition on host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r>
              <a:rPr kumimoji="0" lang="en-US" sz="1200" b="1" i="0" u="none" strike="noStrike" kern="0" cap="none" spc="0" normalizeH="0" baseline="0" noProof="0" dirty="0">
                <a:ln>
                  <a:noFill/>
                </a:ln>
                <a:solidFill>
                  <a:srgbClr val="C00000"/>
                </a:solidFill>
                <a:effectLst/>
                <a:uLnTx/>
                <a:uFillTx/>
                <a:latin typeface="Courier New" pitchFamily="49" charset="0"/>
                <a:cs typeface="Courier New" pitchFamily="49" charset="0"/>
              </a:rPr>
              <a:t>pragma</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a:t>
            </a:r>
            <a:r>
              <a:rPr kumimoji="0" lang="en-US" sz="1200" b="1" i="0" u="none" strike="noStrike" kern="0" cap="none" spc="0" normalizeH="0" baseline="0" noProof="0" dirty="0" err="1">
                <a:ln>
                  <a:noFill/>
                </a:ln>
                <a:solidFill>
                  <a:srgbClr val="3B3B3B"/>
                </a:solidFill>
                <a:effectLst/>
                <a:uLnTx/>
                <a:uFillTx/>
                <a:latin typeface="Courier New" pitchFamily="49" charset="0"/>
                <a:cs typeface="Courier New" pitchFamily="49" charset="0"/>
              </a:rPr>
              <a:t>omp</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parallel for</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0070C0"/>
                </a:solidFill>
                <a:latin typeface="Courier New" pitchFamily="49" charset="0"/>
                <a:cs typeface="Courier New" pitchFamily="49" charset="0"/>
              </a:rPr>
              <a:t>for</a:t>
            </a:r>
            <a:r>
              <a:rPr lang="en-US" sz="1200" b="1" kern="0" dirty="0">
                <a:solidFill>
                  <a:srgbClr val="3B3B3B"/>
                </a:solidFill>
                <a:latin typeface="Courier New" pitchFamily="49" charset="0"/>
                <a:cs typeface="Courier New" pitchFamily="49" charset="0"/>
              </a:rPr>
              <a:t> (</a:t>
            </a:r>
            <a:r>
              <a:rPr lang="en-US" sz="1200" b="1" kern="0" dirty="0" err="1">
                <a:solidFill>
                  <a:srgbClr val="0070C0"/>
                </a:solidFill>
                <a:latin typeface="Courier New" pitchFamily="49" charset="0"/>
                <a:cs typeface="Courier New" pitchFamily="49" charset="0"/>
              </a:rPr>
              <a:t>int</a:t>
            </a:r>
            <a:r>
              <a:rPr lang="en-US" sz="1200" b="1" kern="0" dirty="0">
                <a:solidFill>
                  <a:srgbClr val="3B3B3B"/>
                </a:solidFill>
                <a:latin typeface="Courier New" pitchFamily="49" charset="0"/>
                <a:cs typeface="Courier New" pitchFamily="49" charset="0"/>
              </a:rPr>
              <a:t>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 0;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&lt; N;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3B3B3B"/>
                </a:solidFill>
                <a:latin typeface="Courier New" pitchFamily="49" charset="0"/>
                <a:cs typeface="Courier New" pitchFamily="49" charset="0"/>
              </a:rPr>
              <a:t>  C</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r>
              <a:rPr kumimoji="0" lang="en-US" sz="1200" b="1" i="0" u="none" strike="noStrike" kern="0" cap="none" spc="0" normalizeH="0" baseline="0" noProof="0" dirty="0" err="1">
                <a:ln>
                  <a:noFill/>
                </a:ln>
                <a:solidFill>
                  <a:srgbClr val="3B3B3B"/>
                </a:solidFill>
                <a:effectLst/>
                <a:uLnTx/>
                <a:uFillTx/>
                <a:latin typeface="Courier New" pitchFamily="49" charset="0"/>
                <a:cs typeface="Courier New" pitchFamily="49" charset="0"/>
              </a:rPr>
              <a:t>i</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 A[</a:t>
            </a:r>
            <a:r>
              <a:rPr kumimoji="0" lang="en-US" sz="1200" b="1" i="0" u="none" strike="noStrike" kern="0" cap="none" spc="0" normalizeH="0" baseline="0" noProof="0" dirty="0" err="1">
                <a:ln>
                  <a:noFill/>
                </a:ln>
                <a:solidFill>
                  <a:srgbClr val="3B3B3B"/>
                </a:solidFill>
                <a:effectLst/>
                <a:uLnTx/>
                <a:uFillTx/>
                <a:latin typeface="Courier New" pitchFamily="49" charset="0"/>
                <a:cs typeface="Courier New" pitchFamily="49" charset="0"/>
              </a:rPr>
              <a:t>i</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 B[</a:t>
            </a:r>
            <a:r>
              <a:rPr kumimoji="0" lang="en-US" sz="1200" b="1" i="0" u="none" strike="noStrike" kern="0" cap="none" spc="0" normalizeH="0" baseline="0" noProof="0" dirty="0" err="1">
                <a:ln>
                  <a:noFill/>
                </a:ln>
                <a:solidFill>
                  <a:srgbClr val="3B3B3B"/>
                </a:solidFill>
                <a:effectLst/>
                <a:uLnTx/>
                <a:uFillTx/>
                <a:latin typeface="Courier New" pitchFamily="49" charset="0"/>
                <a:cs typeface="Courier New" pitchFamily="49" charset="0"/>
              </a:rPr>
              <a:t>i</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p>
        </p:txBody>
      </p:sp>
      <p:sp>
        <p:nvSpPr>
          <p:cNvPr id="8" name="Rectangle 7">
            <a:extLst>
              <a:ext uri="{FF2B5EF4-FFF2-40B4-BE49-F238E27FC236}">
                <a16:creationId xmlns:a16="http://schemas.microsoft.com/office/drawing/2014/main" id="{B3E5D043-2308-A14A-B6E7-AD893FFAF987}"/>
              </a:ext>
            </a:extLst>
          </p:cNvPr>
          <p:cNvSpPr/>
          <p:nvPr/>
        </p:nvSpPr>
        <p:spPr bwMode="auto">
          <a:xfrm>
            <a:off x="5430936" y="3881658"/>
            <a:ext cx="3516294" cy="24429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200" b="1" i="0" u="none" strike="noStrike" kern="0" cap="none" spc="0" normalizeH="0" baseline="0" noProof="0" dirty="0">
                <a:ln>
                  <a:noFill/>
                </a:ln>
                <a:solidFill>
                  <a:srgbClr val="0070C0"/>
                </a:solidFill>
                <a:effectLst/>
                <a:uLnTx/>
                <a:uFillTx/>
                <a:latin typeface="Courier New" pitchFamily="49" charset="0"/>
                <a:cs typeface="Courier New" pitchFamily="49" charset="0"/>
              </a:rPr>
              <a:t>double</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A[N], B[N], C[N];</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lang="en-US" sz="1200" b="1" kern="0" dirty="0">
              <a:solidFill>
                <a:srgbClr val="3B3B3B"/>
              </a:solidFill>
              <a:latin typeface="Courier New" pitchFamily="49" charset="0"/>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0070C0"/>
                </a:solidFill>
                <a:latin typeface="Courier New" pitchFamily="49" charset="0"/>
                <a:cs typeface="Courier New" pitchFamily="49" charset="0"/>
              </a:rPr>
              <a:t>for</a:t>
            </a:r>
            <a:r>
              <a:rPr lang="en-US" sz="1200" b="1" kern="0" dirty="0">
                <a:solidFill>
                  <a:srgbClr val="3B3B3B"/>
                </a:solidFill>
                <a:latin typeface="Courier New" pitchFamily="49" charset="0"/>
                <a:cs typeface="Courier New" pitchFamily="49" charset="0"/>
              </a:rPr>
              <a:t> (</a:t>
            </a:r>
            <a:r>
              <a:rPr lang="en-US" sz="1200" b="1" kern="0" dirty="0" err="1">
                <a:solidFill>
                  <a:srgbClr val="0070C0"/>
                </a:solidFill>
                <a:latin typeface="Courier New" pitchFamily="49" charset="0"/>
                <a:cs typeface="Courier New" pitchFamily="49" charset="0"/>
              </a:rPr>
              <a:t>int</a:t>
            </a:r>
            <a:r>
              <a:rPr lang="en-US" sz="1200" b="1" kern="0" dirty="0">
                <a:solidFill>
                  <a:srgbClr val="3B3B3B"/>
                </a:solidFill>
                <a:latin typeface="Courier New" pitchFamily="49" charset="0"/>
                <a:cs typeface="Courier New" pitchFamily="49" charset="0"/>
              </a:rPr>
              <a:t>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 0;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&lt; N;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3B3B3B"/>
                </a:solidFill>
                <a:latin typeface="Courier New" pitchFamily="49" charset="0"/>
                <a:cs typeface="Courier New" pitchFamily="49" charset="0"/>
              </a:rPr>
              <a:t>  </a:t>
            </a:r>
            <a:r>
              <a:rPr lang="en-US" sz="1200" b="1" kern="0" dirty="0">
                <a:solidFill>
                  <a:srgbClr val="7CB521"/>
                </a:solidFill>
                <a:latin typeface="Courier New" pitchFamily="49" charset="0"/>
                <a:cs typeface="Courier New" pitchFamily="49" charset="0"/>
              </a:rPr>
              <a:t>/* Initialize A and B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lang="en-US" sz="1200" b="1" kern="0" dirty="0">
              <a:solidFill>
                <a:srgbClr val="7CB521"/>
              </a:solidFill>
              <a:latin typeface="Courier New" pitchFamily="49" charset="0"/>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7CB521"/>
                </a:solidFill>
                <a:latin typeface="Courier New" pitchFamily="49" charset="0"/>
                <a:cs typeface="Courier New" pitchFamily="49" charset="0"/>
              </a:rPr>
              <a:t>/* Do vector addition on device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r>
              <a:rPr kumimoji="0" lang="en-US" sz="1200" b="1" i="0" u="none" strike="noStrike" kern="0" cap="none" spc="0" normalizeH="0" baseline="0" noProof="0" dirty="0">
                <a:ln>
                  <a:noFill/>
                </a:ln>
                <a:solidFill>
                  <a:srgbClr val="C00000"/>
                </a:solidFill>
                <a:effectLst/>
                <a:uLnTx/>
                <a:uFillTx/>
                <a:latin typeface="Courier New" pitchFamily="49" charset="0"/>
                <a:cs typeface="Courier New" pitchFamily="49" charset="0"/>
              </a:rPr>
              <a:t>pragma</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a:t>
            </a:r>
            <a:r>
              <a:rPr kumimoji="0" lang="en-US" sz="1200" b="1" i="0" u="none" strike="noStrike" kern="0" cap="none" spc="0" normalizeH="0" baseline="0" noProof="0" dirty="0" err="1">
                <a:ln>
                  <a:noFill/>
                </a:ln>
                <a:solidFill>
                  <a:srgbClr val="3B3B3B"/>
                </a:solidFill>
                <a:effectLst/>
                <a:uLnTx/>
                <a:uFillTx/>
                <a:latin typeface="Courier New" pitchFamily="49" charset="0"/>
                <a:cs typeface="Courier New" pitchFamily="49" charset="0"/>
              </a:rPr>
              <a:t>omp</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a:t>
            </a:r>
            <a:r>
              <a:rPr kumimoji="0" lang="en-US" sz="1200" b="1" i="0" u="none" strike="noStrike" kern="0" cap="none" spc="0" normalizeH="0" baseline="0" noProof="0" dirty="0">
                <a:ln>
                  <a:noFill/>
                </a:ln>
                <a:solidFill>
                  <a:srgbClr val="C00000"/>
                </a:solidFill>
                <a:effectLst/>
                <a:uLnTx/>
                <a:uFillTx/>
                <a:latin typeface="Courier New" pitchFamily="49" charset="0"/>
                <a:cs typeface="Courier New" pitchFamily="49" charset="0"/>
              </a:rPr>
              <a:t>target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3B3B3B"/>
                </a:solidFill>
                <a:latin typeface="Courier New" pitchFamily="49" charset="0"/>
                <a:cs typeface="Courier New" pitchFamily="49" charset="0"/>
              </a:rPr>
              <a:t>#</a:t>
            </a:r>
            <a:r>
              <a:rPr lang="en-US" sz="1200" b="1" kern="0" dirty="0">
                <a:solidFill>
                  <a:srgbClr val="C00000"/>
                </a:solidFill>
                <a:latin typeface="Courier New" pitchFamily="49" charset="0"/>
                <a:cs typeface="Courier New" pitchFamily="49" charset="0"/>
              </a:rPr>
              <a:t>pragma</a:t>
            </a:r>
            <a:r>
              <a:rPr lang="en-US" sz="1200" b="1" kern="0" dirty="0">
                <a:solidFill>
                  <a:srgbClr val="3B3B3B"/>
                </a:solidFill>
                <a:latin typeface="Courier New" pitchFamily="49" charset="0"/>
                <a:cs typeface="Courier New" pitchFamily="49" charset="0"/>
              </a:rPr>
              <a:t> </a:t>
            </a:r>
            <a:r>
              <a:rPr lang="en-US" sz="1200" b="1" kern="0" dirty="0" err="1">
                <a:solidFill>
                  <a:srgbClr val="3B3B3B"/>
                </a:solidFill>
                <a:latin typeface="Courier New" pitchFamily="49" charset="0"/>
                <a:cs typeface="Courier New" pitchFamily="49" charset="0"/>
              </a:rPr>
              <a:t>omp</a:t>
            </a:r>
            <a:r>
              <a:rPr lang="en-US" sz="1200" b="1" kern="0" dirty="0">
                <a:solidFill>
                  <a:srgbClr val="3B3B3B"/>
                </a:solidFill>
                <a:latin typeface="Courier New" pitchFamily="49" charset="0"/>
                <a:cs typeface="Courier New" pitchFamily="49" charset="0"/>
              </a:rPr>
              <a:t> teams </a:t>
            </a:r>
            <a:r>
              <a:rPr lang="en-US" sz="1200" b="1" kern="0" dirty="0" err="1">
                <a:solidFill>
                  <a:srgbClr val="3B3B3B"/>
                </a:solidFill>
                <a:latin typeface="Courier New" pitchFamily="49" charset="0"/>
                <a:cs typeface="Courier New" pitchFamily="49" charset="0"/>
              </a:rPr>
              <a:t>num_teams</a:t>
            </a:r>
            <a:r>
              <a:rPr lang="en-US" sz="1200" b="1" kern="0" dirty="0">
                <a:solidFill>
                  <a:srgbClr val="3B3B3B"/>
                </a:solidFill>
                <a:latin typeface="Courier New" pitchFamily="49" charset="0"/>
                <a:cs typeface="Courier New" pitchFamily="49" charset="0"/>
              </a:rPr>
              <a:t>(M)</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r>
              <a:rPr lang="en-US" sz="1200" b="1" kern="0" dirty="0">
                <a:solidFill>
                  <a:srgbClr val="C00000"/>
                </a:solidFill>
                <a:latin typeface="Courier New" pitchFamily="49" charset="0"/>
                <a:cs typeface="Courier New" pitchFamily="49" charset="0"/>
              </a:rPr>
              <a:t>pragma</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a:t>
            </a:r>
            <a:r>
              <a:rPr kumimoji="0" lang="en-US" sz="1200" b="1" i="0" u="none" strike="noStrike" kern="0" cap="none" spc="0" normalizeH="0" baseline="0" noProof="0" dirty="0" err="1">
                <a:ln>
                  <a:noFill/>
                </a:ln>
                <a:solidFill>
                  <a:srgbClr val="3B3B3B"/>
                </a:solidFill>
                <a:effectLst/>
                <a:uLnTx/>
                <a:uFillTx/>
                <a:latin typeface="Courier New" pitchFamily="49" charset="0"/>
                <a:cs typeface="Courier New" pitchFamily="49" charset="0"/>
              </a:rPr>
              <a:t>omp</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a:t>
            </a:r>
            <a:r>
              <a:rPr kumimoji="0" lang="en-US" sz="1200" b="1" i="0" u="none" strike="noStrike" kern="0" cap="none" spc="0" normalizeH="0" baseline="0" noProof="0" dirty="0" err="1">
                <a:ln>
                  <a:noFill/>
                </a:ln>
                <a:solidFill>
                  <a:srgbClr val="3B3B3B"/>
                </a:solidFill>
                <a:effectLst/>
                <a:uLnTx/>
                <a:uFillTx/>
                <a:latin typeface="Courier New" pitchFamily="49" charset="0"/>
                <a:cs typeface="Courier New" pitchFamily="49" charset="0"/>
              </a:rPr>
              <a:t>distr</a:t>
            </a:r>
            <a:r>
              <a:rPr lang="en-US" sz="1200" b="1" kern="0" dirty="0" err="1">
                <a:solidFill>
                  <a:srgbClr val="3B3B3B"/>
                </a:solidFill>
                <a:latin typeface="Courier New" pitchFamily="49" charset="0"/>
                <a:cs typeface="Courier New" pitchFamily="49" charset="0"/>
              </a:rPr>
              <a:t>ibute</a:t>
            </a:r>
            <a:endParaRPr lang="en-US" sz="1200" b="1" kern="0" dirty="0">
              <a:solidFill>
                <a:srgbClr val="3B3B3B"/>
              </a:solidFill>
              <a:latin typeface="Courier New" pitchFamily="49" charset="0"/>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0070C0"/>
                </a:solidFill>
                <a:latin typeface="Courier New" pitchFamily="49" charset="0"/>
                <a:cs typeface="Courier New" pitchFamily="49" charset="0"/>
              </a:rPr>
              <a:t>for</a:t>
            </a:r>
            <a:r>
              <a:rPr lang="en-US" sz="1200" b="1" kern="0" dirty="0">
                <a:solidFill>
                  <a:srgbClr val="3B3B3B"/>
                </a:solidFill>
                <a:latin typeface="Courier New" pitchFamily="49" charset="0"/>
                <a:cs typeface="Courier New" pitchFamily="49" charset="0"/>
              </a:rPr>
              <a:t> (</a:t>
            </a:r>
            <a:r>
              <a:rPr lang="en-US" sz="1200" b="1" kern="0" dirty="0" err="1">
                <a:solidFill>
                  <a:srgbClr val="0070C0"/>
                </a:solidFill>
                <a:latin typeface="Courier New" pitchFamily="49" charset="0"/>
                <a:cs typeface="Courier New" pitchFamily="49" charset="0"/>
              </a:rPr>
              <a:t>int</a:t>
            </a:r>
            <a:r>
              <a:rPr lang="en-US" sz="1200" b="1" kern="0" dirty="0">
                <a:solidFill>
                  <a:srgbClr val="3B3B3B"/>
                </a:solidFill>
                <a:latin typeface="Courier New" pitchFamily="49" charset="0"/>
                <a:cs typeface="Courier New" pitchFamily="49" charset="0"/>
              </a:rPr>
              <a:t>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 0;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&lt; N;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 N/M)</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3B3B3B"/>
                </a:solidFill>
                <a:latin typeface="Courier New" pitchFamily="49" charset="0"/>
                <a:cs typeface="Courier New" pitchFamily="49" charset="0"/>
              </a:rPr>
              <a:t>  #</a:t>
            </a:r>
            <a:r>
              <a:rPr lang="en-US" sz="1200" b="1" kern="0" dirty="0">
                <a:solidFill>
                  <a:srgbClr val="C00000"/>
                </a:solidFill>
                <a:latin typeface="Courier New" pitchFamily="49" charset="0"/>
                <a:cs typeface="Courier New" pitchFamily="49" charset="0"/>
              </a:rPr>
              <a:t>pragma</a:t>
            </a:r>
            <a:r>
              <a:rPr lang="en-US" sz="1200" b="1" kern="0" dirty="0">
                <a:solidFill>
                  <a:srgbClr val="3B3B3B"/>
                </a:solidFill>
                <a:latin typeface="Courier New" pitchFamily="49" charset="0"/>
                <a:cs typeface="Courier New" pitchFamily="49" charset="0"/>
              </a:rPr>
              <a:t> </a:t>
            </a:r>
            <a:r>
              <a:rPr lang="en-US" sz="1200" b="1" kern="0" dirty="0" err="1">
                <a:solidFill>
                  <a:srgbClr val="3B3B3B"/>
                </a:solidFill>
                <a:latin typeface="Courier New" pitchFamily="49" charset="0"/>
                <a:cs typeface="Courier New" pitchFamily="49" charset="0"/>
              </a:rPr>
              <a:t>omp</a:t>
            </a:r>
            <a:r>
              <a:rPr lang="en-US" sz="1200" b="1" kern="0" dirty="0">
                <a:solidFill>
                  <a:srgbClr val="3B3B3B"/>
                </a:solidFill>
                <a:latin typeface="Courier New" pitchFamily="49" charset="0"/>
                <a:cs typeface="Courier New" pitchFamily="49" charset="0"/>
              </a:rPr>
              <a:t> parallel for</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3B3B3B"/>
                </a:solidFill>
                <a:latin typeface="Courier New" pitchFamily="49" charset="0"/>
                <a:cs typeface="Courier New" pitchFamily="49" charset="0"/>
              </a:rPr>
              <a:t>  </a:t>
            </a:r>
            <a:r>
              <a:rPr lang="en-US" sz="1200" b="1" kern="0" dirty="0">
                <a:solidFill>
                  <a:srgbClr val="0070C0"/>
                </a:solidFill>
                <a:latin typeface="Courier New" pitchFamily="49" charset="0"/>
                <a:cs typeface="Courier New" pitchFamily="49" charset="0"/>
              </a:rPr>
              <a:t>for</a:t>
            </a:r>
            <a:r>
              <a:rPr lang="en-US" sz="1200" b="1" kern="0" dirty="0">
                <a:solidFill>
                  <a:srgbClr val="3B3B3B"/>
                </a:solidFill>
                <a:latin typeface="Courier New" pitchFamily="49" charset="0"/>
                <a:cs typeface="Courier New" pitchFamily="49" charset="0"/>
              </a:rPr>
              <a:t> (</a:t>
            </a:r>
            <a:r>
              <a:rPr lang="en-US" sz="1200" b="1" kern="0" dirty="0" err="1">
                <a:solidFill>
                  <a:srgbClr val="0070C0"/>
                </a:solidFill>
                <a:latin typeface="Courier New" pitchFamily="49" charset="0"/>
                <a:cs typeface="Courier New" pitchFamily="49" charset="0"/>
              </a:rPr>
              <a:t>int</a:t>
            </a:r>
            <a:r>
              <a:rPr lang="en-US" sz="1200" b="1" kern="0" dirty="0">
                <a:solidFill>
                  <a:srgbClr val="3B3B3B"/>
                </a:solidFill>
                <a:latin typeface="Courier New" pitchFamily="49" charset="0"/>
                <a:cs typeface="Courier New" pitchFamily="49" charset="0"/>
              </a:rPr>
              <a:t> j = i; j &lt; </a:t>
            </a:r>
            <a:r>
              <a:rPr lang="en-US" sz="1200" b="1" kern="0" dirty="0" err="1">
                <a:solidFill>
                  <a:srgbClr val="3B3B3B"/>
                </a:solidFill>
                <a:latin typeface="Courier New" pitchFamily="49" charset="0"/>
                <a:cs typeface="Courier New" pitchFamily="49" charset="0"/>
              </a:rPr>
              <a:t>i</a:t>
            </a:r>
            <a:r>
              <a:rPr lang="en-US" sz="1200" b="1" kern="0" dirty="0">
                <a:solidFill>
                  <a:srgbClr val="3B3B3B"/>
                </a:solidFill>
                <a:latin typeface="Courier New" pitchFamily="49" charset="0"/>
                <a:cs typeface="Courier New" pitchFamily="49" charset="0"/>
              </a:rPr>
              <a:t> + N/M; </a:t>
            </a:r>
            <a:r>
              <a:rPr lang="en-US" sz="1200" b="1" kern="0" dirty="0" err="1">
                <a:solidFill>
                  <a:srgbClr val="3B3B3B"/>
                </a:solidFill>
                <a:latin typeface="Courier New" pitchFamily="49" charset="0"/>
                <a:cs typeface="Courier New" pitchFamily="49" charset="0"/>
              </a:rPr>
              <a:t>j++</a:t>
            </a:r>
            <a:r>
              <a:rPr lang="en-US" sz="1200" b="1" kern="0" dirty="0">
                <a:solidFill>
                  <a:srgbClr val="3B3B3B"/>
                </a:solidFill>
                <a:latin typeface="Courier New" pitchFamily="49"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a:solidFill>
                  <a:srgbClr val="3B3B3B"/>
                </a:solidFill>
                <a:latin typeface="Courier New" pitchFamily="49" charset="0"/>
                <a:cs typeface="Courier New" pitchFamily="49" charset="0"/>
              </a:rPr>
              <a:t>    C</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a:t>
            </a:r>
            <a:r>
              <a:rPr lang="en-US" sz="1200" b="1" kern="0" dirty="0">
                <a:solidFill>
                  <a:srgbClr val="3B3B3B"/>
                </a:solidFill>
                <a:latin typeface="Courier New" pitchFamily="49" charset="0"/>
                <a:cs typeface="Courier New" pitchFamily="49" charset="0"/>
              </a:rPr>
              <a:t>j</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 A[</a:t>
            </a:r>
            <a:r>
              <a:rPr lang="en-US" sz="1200" b="1" kern="0" dirty="0">
                <a:solidFill>
                  <a:srgbClr val="3B3B3B"/>
                </a:solidFill>
                <a:latin typeface="Courier New" pitchFamily="49" charset="0"/>
                <a:cs typeface="Courier New" pitchFamily="49" charset="0"/>
              </a:rPr>
              <a:t>j</a:t>
            </a:r>
            <a:r>
              <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rPr>
              <a:t>] + B[j];</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200" b="1" i="0" u="none" strike="noStrike" kern="0" cap="none" spc="0" normalizeH="0" baseline="0" noProof="0" dirty="0">
              <a:ln>
                <a:noFill/>
              </a:ln>
              <a:solidFill>
                <a:srgbClr val="3B3B3B"/>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6777698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Memory Management in OpenMP (1/2)</a:t>
            </a:r>
          </a:p>
        </p:txBody>
      </p:sp>
      <p:sp>
        <p:nvSpPr>
          <p:cNvPr id="6" name="Content Placeholder 5">
            <a:extLst>
              <a:ext uri="{FF2B5EF4-FFF2-40B4-BE49-F238E27FC236}">
                <a16:creationId xmlns:a16="http://schemas.microsoft.com/office/drawing/2014/main" id="{C458584C-BA1A-844F-8C22-C57657C865DF}"/>
              </a:ext>
            </a:extLst>
          </p:cNvPr>
          <p:cNvSpPr>
            <a:spLocks noGrp="1"/>
          </p:cNvSpPr>
          <p:nvPr>
            <p:ph idx="1"/>
          </p:nvPr>
        </p:nvSpPr>
        <p:spPr>
          <a:xfrm>
            <a:off x="457200" y="914400"/>
            <a:ext cx="8229599" cy="5394325"/>
          </a:xfrm>
        </p:spPr>
        <p:txBody>
          <a:bodyPr/>
          <a:lstStyle/>
          <a:p>
            <a:r>
              <a:rPr lang="en-US" dirty="0"/>
              <a:t>Host and Target memories are separate and managed by the host using </a:t>
            </a:r>
            <a:r>
              <a:rPr lang="en-US" i="1" dirty="0"/>
              <a:t>Data Environments</a:t>
            </a:r>
            <a:r>
              <a:rPr lang="en-US" dirty="0"/>
              <a:t> (no SVM exposed in OpenMP)</a:t>
            </a:r>
            <a:endParaRPr lang="en-US" i="1" dirty="0"/>
          </a:p>
          <a:p>
            <a:r>
              <a:rPr lang="en-US" dirty="0"/>
              <a:t>A Data Environment encompasses all the variables referenced in a </a:t>
            </a:r>
            <a:r>
              <a:rPr lang="en-US" i="1" dirty="0"/>
              <a:t>task</a:t>
            </a:r>
            <a:r>
              <a:rPr lang="en-US" dirty="0"/>
              <a:t> or </a:t>
            </a:r>
            <a:r>
              <a:rPr lang="en-US" i="1" dirty="0" err="1"/>
              <a:t>worksharing</a:t>
            </a:r>
            <a:r>
              <a:rPr lang="en-US" dirty="0"/>
              <a:t> construct and their access attributes relatively to the thread (these includes the usual suspects like </a:t>
            </a:r>
            <a:r>
              <a:rPr lang="en-US" b="1" dirty="0"/>
              <a:t>private</a:t>
            </a:r>
            <a:r>
              <a:rPr lang="en-US" dirty="0"/>
              <a:t>, </a:t>
            </a:r>
            <a:r>
              <a:rPr lang="en-US" b="1" dirty="0"/>
              <a:t>shared</a:t>
            </a:r>
            <a:r>
              <a:rPr lang="en-US" dirty="0"/>
              <a:t>, </a:t>
            </a:r>
            <a:r>
              <a:rPr lang="en-US" b="1" dirty="0" err="1"/>
              <a:t>firstprivate</a:t>
            </a:r>
            <a:r>
              <a:rPr lang="en-US" dirty="0"/>
              <a:t>, …)</a:t>
            </a:r>
          </a:p>
          <a:p>
            <a:r>
              <a:rPr lang="en-US" dirty="0"/>
              <a:t>OpenMP defines clauses for moving data across the </a:t>
            </a:r>
            <a:r>
              <a:rPr lang="en-US" i="1" dirty="0"/>
              <a:t>Data Environment </a:t>
            </a:r>
            <a:r>
              <a:rPr lang="en-US" dirty="0"/>
              <a:t>of the host device and the target devices (accelerators) identified by the </a:t>
            </a:r>
            <a:r>
              <a:rPr lang="en-US" b="1" dirty="0"/>
              <a:t>target</a:t>
            </a:r>
            <a:r>
              <a:rPr lang="en-US" dirty="0"/>
              <a:t> construct:</a:t>
            </a:r>
            <a:endParaRPr lang="en-US" i="1" dirty="0"/>
          </a:p>
          <a:p>
            <a:pPr lvl="1"/>
            <a:r>
              <a:rPr lang="en-US" b="1" dirty="0"/>
              <a:t>map(</a:t>
            </a:r>
            <a:r>
              <a:rPr lang="en-US" dirty="0"/>
              <a:t>map-type</a:t>
            </a:r>
            <a:r>
              <a:rPr lang="en-US" b="1" dirty="0"/>
              <a:t>: </a:t>
            </a:r>
            <a:r>
              <a:rPr lang="en-US" dirty="0"/>
              <a:t>list</a:t>
            </a:r>
            <a:r>
              <a:rPr lang="en-US" b="1" dirty="0"/>
              <a:t>)</a:t>
            </a:r>
            <a:r>
              <a:rPr lang="en-US" dirty="0"/>
              <a:t>:</a:t>
            </a:r>
            <a:r>
              <a:rPr lang="en-US" b="1" dirty="0"/>
              <a:t> </a:t>
            </a:r>
            <a:r>
              <a:rPr lang="en-US" dirty="0"/>
              <a:t>copies data from/to the data environment of the task running on the host to/from a device target data environment</a:t>
            </a:r>
          </a:p>
          <a:p>
            <a:pPr lvl="1"/>
            <a:r>
              <a:rPr lang="en-US" b="1" dirty="0"/>
              <a:t>map-type</a:t>
            </a:r>
            <a:r>
              <a:rPr lang="en-US" dirty="0"/>
              <a:t>: can be </a:t>
            </a:r>
            <a:r>
              <a:rPr lang="en-US" b="1" dirty="0"/>
              <a:t>to</a:t>
            </a:r>
            <a:r>
              <a:rPr lang="en-US" dirty="0"/>
              <a:t> | </a:t>
            </a:r>
            <a:r>
              <a:rPr lang="en-US" b="1" dirty="0"/>
              <a:t>from</a:t>
            </a:r>
            <a:r>
              <a:rPr lang="en-US" dirty="0"/>
              <a:t> | </a:t>
            </a:r>
            <a:r>
              <a:rPr lang="en-US" b="1" dirty="0" err="1"/>
              <a:t>tofrom</a:t>
            </a:r>
            <a:r>
              <a:rPr lang="en-US" dirty="0"/>
              <a:t> | </a:t>
            </a:r>
            <a:r>
              <a:rPr lang="en-US" b="1" dirty="0" err="1"/>
              <a:t>alloc</a:t>
            </a:r>
            <a:endParaRPr lang="en-US" b="1" dirty="0"/>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128</a:t>
            </a:fld>
            <a:endParaRPr lang="en-US" dirty="0"/>
          </a:p>
        </p:txBody>
      </p:sp>
    </p:spTree>
    <p:extLst>
      <p:ext uri="{BB962C8B-B14F-4D97-AF65-F5344CB8AC3E}">
        <p14:creationId xmlns:p14="http://schemas.microsoft.com/office/powerpoint/2010/main" val="28944141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Memory Management in OpenMP (2/2)</a:t>
            </a:r>
          </a:p>
        </p:txBody>
      </p:sp>
      <p:sp>
        <p:nvSpPr>
          <p:cNvPr id="6" name="Content Placeholder 5">
            <a:extLst>
              <a:ext uri="{FF2B5EF4-FFF2-40B4-BE49-F238E27FC236}">
                <a16:creationId xmlns:a16="http://schemas.microsoft.com/office/drawing/2014/main" id="{C458584C-BA1A-844F-8C22-C57657C865DF}"/>
              </a:ext>
            </a:extLst>
          </p:cNvPr>
          <p:cNvSpPr>
            <a:spLocks noGrp="1"/>
          </p:cNvSpPr>
          <p:nvPr>
            <p:ph idx="1"/>
          </p:nvPr>
        </p:nvSpPr>
        <p:spPr>
          <a:xfrm>
            <a:off x="457200" y="914400"/>
            <a:ext cx="8229599" cy="2295817"/>
          </a:xfrm>
        </p:spPr>
        <p:txBody>
          <a:bodyPr/>
          <a:lstStyle/>
          <a:p>
            <a:r>
              <a:rPr lang="en-US" dirty="0"/>
              <a:t>When </a:t>
            </a:r>
            <a:r>
              <a:rPr lang="en-US" b="1" dirty="0"/>
              <a:t>target</a:t>
            </a:r>
            <a:r>
              <a:rPr lang="en-US" dirty="0"/>
              <a:t> code has to run multiple times on the same data, data movement between host device and target can be minimized using the </a:t>
            </a:r>
            <a:r>
              <a:rPr lang="en-US" b="1" dirty="0"/>
              <a:t>target data</a:t>
            </a:r>
            <a:r>
              <a:rPr lang="en-US" dirty="0"/>
              <a:t> directive covering a structured block </a:t>
            </a:r>
          </a:p>
          <a:p>
            <a:pPr lvl="1"/>
            <a:r>
              <a:rPr lang="en-US" sz="1800" dirty="0"/>
              <a:t>similar construct is </a:t>
            </a:r>
            <a:r>
              <a:rPr lang="en-US" sz="1800" b="1" dirty="0"/>
              <a:t>target </a:t>
            </a:r>
            <a:r>
              <a:rPr lang="en-US" sz="1800" dirty="0"/>
              <a:t>(</a:t>
            </a:r>
            <a:r>
              <a:rPr lang="en-US" sz="1800" b="1" dirty="0"/>
              <a:t>enter</a:t>
            </a:r>
            <a:r>
              <a:rPr lang="en-US" sz="1800" dirty="0"/>
              <a:t> | </a:t>
            </a:r>
            <a:r>
              <a:rPr lang="en-US" sz="1800" b="1" dirty="0"/>
              <a:t>exit</a:t>
            </a:r>
            <a:r>
              <a:rPr lang="en-US" sz="1800" dirty="0"/>
              <a:t>) </a:t>
            </a:r>
            <a:r>
              <a:rPr lang="en-US" sz="1800" b="1" dirty="0"/>
              <a:t>data</a:t>
            </a:r>
            <a:r>
              <a:rPr lang="en-US" sz="1800" dirty="0"/>
              <a:t> defining arbitrary scope</a:t>
            </a:r>
            <a:endParaRPr lang="en-US" sz="1800" b="1" dirty="0"/>
          </a:p>
          <a:p>
            <a:pPr lvl="1"/>
            <a:endParaRPr lang="en-US" sz="2400" dirty="0"/>
          </a:p>
          <a:p>
            <a:endParaRPr lang="en-US" dirty="0"/>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129</a:t>
            </a:fld>
            <a:endParaRPr lang="en-US" dirty="0"/>
          </a:p>
        </p:txBody>
      </p:sp>
      <p:sp>
        <p:nvSpPr>
          <p:cNvPr id="7" name="Rectangle 6">
            <a:extLst>
              <a:ext uri="{FF2B5EF4-FFF2-40B4-BE49-F238E27FC236}">
                <a16:creationId xmlns:a16="http://schemas.microsoft.com/office/drawing/2014/main" id="{609DA87F-56C6-6D4F-AC64-EC6B57829955}"/>
              </a:ext>
            </a:extLst>
          </p:cNvPr>
          <p:cNvSpPr/>
          <p:nvPr/>
        </p:nvSpPr>
        <p:spPr bwMode="auto">
          <a:xfrm>
            <a:off x="850738" y="3438817"/>
            <a:ext cx="7442521" cy="309167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C00000"/>
                </a:solidFill>
                <a:latin typeface="Courier New" panose="02070309020205020404" pitchFamily="49" charset="0"/>
                <a:cs typeface="Courier New" panose="02070309020205020404" pitchFamily="49" charset="0"/>
              </a:rPr>
              <a:t>target data</a:t>
            </a:r>
            <a:r>
              <a:rPr lang="en-US" sz="1100" b="1" dirty="0">
                <a:solidFill>
                  <a:srgbClr val="000000"/>
                </a:solidFill>
                <a:latin typeface="Courier New" panose="02070309020205020404" pitchFamily="49" charset="0"/>
                <a:cs typeface="Courier New" panose="02070309020205020404" pitchFamily="49" charset="0"/>
              </a:rPr>
              <a:t> map(to: X[0:N]) </a:t>
            </a:r>
            <a:r>
              <a:rPr lang="en-US" sz="1100" b="1" dirty="0">
                <a:solidFill>
                  <a:srgbClr val="7CB521"/>
                </a:solidFill>
                <a:latin typeface="Courier New" panose="02070309020205020404" pitchFamily="49" charset="0"/>
                <a:cs typeface="Courier New" panose="02070309020205020404" pitchFamily="49" charset="0"/>
              </a:rPr>
              <a:t>/* Get X to device and keep it there */</a:t>
            </a:r>
          </a:p>
          <a:p>
            <a:r>
              <a:rPr lang="en-US" sz="1100" b="1" dirty="0">
                <a:solidFill>
                  <a:srgbClr val="C00000"/>
                </a:solidFill>
                <a:latin typeface="Courier New" panose="02070309020205020404" pitchFamily="49" charset="0"/>
                <a:cs typeface="Courier New" panose="02070309020205020404" pitchFamily="49" charset="0"/>
              </a:rPr>
              <a:t>{</a:t>
            </a: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target map(from: Y[0:N])    </a:t>
            </a:r>
            <a:r>
              <a:rPr lang="en-US" sz="1100" b="1" dirty="0">
                <a:solidFill>
                  <a:srgbClr val="7CB521"/>
                </a:solidFill>
                <a:latin typeface="Courier New" panose="02070309020205020404" pitchFamily="49" charset="0"/>
                <a:cs typeface="Courier New" panose="02070309020205020404" pitchFamily="49" charset="0"/>
              </a:rPr>
              <a:t>/* Put Y to host data environment */</a:t>
            </a: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teams</a:t>
            </a: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distribute</a:t>
            </a: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parallel for</a:t>
            </a:r>
          </a:p>
          <a:p>
            <a:r>
              <a:rPr lang="en-US" sz="1100" b="1" dirty="0">
                <a:solidFill>
                  <a:srgbClr val="0070C0"/>
                </a:solidFill>
                <a:latin typeface="Courier New" panose="02070309020205020404" pitchFamily="49" charset="0"/>
                <a:cs typeface="Courier New" panose="02070309020205020404" pitchFamily="49" charset="0"/>
              </a:rPr>
              <a:t>for</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70C0"/>
                </a:solidFill>
                <a:latin typeface="Courier New" panose="02070309020205020404" pitchFamily="49" charset="0"/>
                <a:cs typeface="Courier New" panose="02070309020205020404" pitchFamily="49" charset="0"/>
              </a:rPr>
              <a:t>int</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i</a:t>
            </a:r>
            <a:r>
              <a:rPr lang="en-US" sz="1100" b="1" dirty="0">
                <a:solidFill>
                  <a:srgbClr val="000000"/>
                </a:solidFill>
                <a:latin typeface="Courier New" panose="02070309020205020404" pitchFamily="49" charset="0"/>
                <a:cs typeface="Courier New" panose="02070309020205020404" pitchFamily="49" charset="0"/>
              </a:rPr>
              <a:t> = 0; </a:t>
            </a:r>
            <a:r>
              <a:rPr lang="en-US" sz="1100" b="1" dirty="0" err="1">
                <a:solidFill>
                  <a:srgbClr val="000000"/>
                </a:solidFill>
                <a:latin typeface="Courier New" panose="02070309020205020404" pitchFamily="49" charset="0"/>
                <a:cs typeface="Courier New" panose="02070309020205020404" pitchFamily="49" charset="0"/>
              </a:rPr>
              <a:t>i</a:t>
            </a:r>
            <a:r>
              <a:rPr lang="en-US" sz="1100" b="1" dirty="0">
                <a:solidFill>
                  <a:srgbClr val="000000"/>
                </a:solidFill>
                <a:latin typeface="Courier New" panose="02070309020205020404" pitchFamily="49" charset="0"/>
                <a:cs typeface="Courier New" panose="02070309020205020404" pitchFamily="49" charset="0"/>
              </a:rPr>
              <a:t> &lt; N; </a:t>
            </a:r>
            <a:r>
              <a:rPr lang="en-US" sz="1100" b="1" dirty="0" err="1">
                <a:solidFill>
                  <a:srgbClr val="000000"/>
                </a:solidFill>
                <a:latin typeface="Courier New" panose="02070309020205020404" pitchFamily="49" charset="0"/>
                <a:cs typeface="Courier New" panose="02070309020205020404" pitchFamily="49" charset="0"/>
              </a:rPr>
              <a:t>i</a:t>
            </a:r>
            <a:r>
              <a:rPr lang="en-US" sz="1100" b="1" dirty="0">
                <a:solidFill>
                  <a:srgbClr val="000000"/>
                </a:solidFill>
                <a:latin typeface="Courier New" panose="02070309020205020404" pitchFamily="49" charset="0"/>
                <a:cs typeface="Courier New" panose="02070309020205020404" pitchFamily="49" charset="0"/>
              </a:rPr>
              <a:t>++)</a:t>
            </a:r>
          </a:p>
          <a:p>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CB521"/>
                </a:solidFill>
                <a:latin typeface="Courier New" panose="02070309020205020404" pitchFamily="49" charset="0"/>
                <a:cs typeface="Courier New" panose="02070309020205020404" pitchFamily="49" charset="0"/>
              </a:rPr>
              <a:t>/* Compute Y[</a:t>
            </a:r>
            <a:r>
              <a:rPr lang="en-US" sz="1100" b="1" dirty="0" err="1">
                <a:solidFill>
                  <a:srgbClr val="7CB521"/>
                </a:solidFill>
                <a:latin typeface="Courier New" panose="02070309020205020404" pitchFamily="49" charset="0"/>
                <a:cs typeface="Courier New" panose="02070309020205020404" pitchFamily="49" charset="0"/>
              </a:rPr>
              <a:t>i</a:t>
            </a:r>
            <a:r>
              <a:rPr lang="en-US" sz="1100" b="1" dirty="0">
                <a:solidFill>
                  <a:srgbClr val="7CB521"/>
                </a:solidFill>
                <a:latin typeface="Courier New" panose="02070309020205020404" pitchFamily="49" charset="0"/>
                <a:cs typeface="Courier New" panose="02070309020205020404" pitchFamily="49" charset="0"/>
              </a:rPr>
              <a:t>] = f(</a:t>
            </a:r>
            <a:r>
              <a:rPr lang="en-US" sz="1100" b="1" dirty="0" err="1">
                <a:solidFill>
                  <a:srgbClr val="7CB521"/>
                </a:solidFill>
                <a:latin typeface="Courier New" panose="02070309020205020404" pitchFamily="49" charset="0"/>
                <a:cs typeface="Courier New" panose="02070309020205020404" pitchFamily="49" charset="0"/>
              </a:rPr>
              <a:t>X,i</a:t>
            </a:r>
            <a:r>
              <a:rPr lang="en-US" sz="1100" b="1" dirty="0">
                <a:solidFill>
                  <a:srgbClr val="7CB521"/>
                </a:solidFill>
                <a:latin typeface="Courier New" panose="02070309020205020404" pitchFamily="49" charset="0"/>
                <a:cs typeface="Courier New" panose="02070309020205020404" pitchFamily="49" charset="0"/>
              </a:rPr>
              <a:t>) */</a:t>
            </a:r>
          </a:p>
          <a:p>
            <a:endParaRPr lang="en-US" sz="1100" b="1" dirty="0">
              <a:solidFill>
                <a:srgbClr val="000000"/>
              </a:solidFill>
              <a:latin typeface="Courier New" panose="02070309020205020404" pitchFamily="49" charset="0"/>
              <a:cs typeface="Courier New" panose="02070309020205020404" pitchFamily="49" charset="0"/>
            </a:endParaRPr>
          </a:p>
          <a:p>
            <a:r>
              <a:rPr lang="en-US" sz="1100" b="1" dirty="0">
                <a:solidFill>
                  <a:srgbClr val="7CB521"/>
                </a:solidFill>
                <a:latin typeface="Courier New" panose="02070309020205020404" pitchFamily="49" charset="0"/>
                <a:cs typeface="Courier New" panose="02070309020205020404" pitchFamily="49" charset="0"/>
              </a:rPr>
              <a:t>/* Use Y in host */</a:t>
            </a:r>
          </a:p>
          <a:p>
            <a:endParaRPr lang="en-US" sz="1100" b="1" dirty="0">
              <a:solidFill>
                <a:srgbClr val="7CB521"/>
              </a:solidFill>
              <a:latin typeface="Courier New" panose="02070309020205020404" pitchFamily="49" charset="0"/>
              <a:cs typeface="Courier New" panose="02070309020205020404" pitchFamily="49" charset="0"/>
            </a:endParaRP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target map(from: Y[0:N])    </a:t>
            </a:r>
            <a:r>
              <a:rPr lang="en-US" sz="1100" b="1" dirty="0">
                <a:solidFill>
                  <a:srgbClr val="7CB521"/>
                </a:solidFill>
                <a:latin typeface="Courier New" panose="02070309020205020404" pitchFamily="49" charset="0"/>
                <a:cs typeface="Courier New" panose="02070309020205020404" pitchFamily="49" charset="0"/>
              </a:rPr>
              <a:t>/* Put Y to host data environment */</a:t>
            </a: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teams</a:t>
            </a: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distribute</a:t>
            </a:r>
          </a:p>
          <a:p>
            <a:r>
              <a:rPr lang="en-US" sz="1100" b="1" dirty="0">
                <a:solidFill>
                  <a:srgbClr val="000000"/>
                </a:solidFill>
                <a:latin typeface="Courier New" panose="02070309020205020404" pitchFamily="49" charset="0"/>
                <a:cs typeface="Courier New" panose="02070309020205020404" pitchFamily="49" charset="0"/>
              </a:rPr>
              <a:t>#pragma </a:t>
            </a:r>
            <a:r>
              <a:rPr lang="en-US" sz="1100" b="1" dirty="0" err="1">
                <a:solidFill>
                  <a:srgbClr val="000000"/>
                </a:solidFill>
                <a:latin typeface="Courier New" panose="02070309020205020404" pitchFamily="49" charset="0"/>
                <a:cs typeface="Courier New" panose="02070309020205020404" pitchFamily="49" charset="0"/>
              </a:rPr>
              <a:t>omp</a:t>
            </a:r>
            <a:r>
              <a:rPr lang="en-US" sz="1100" b="1" dirty="0">
                <a:solidFill>
                  <a:srgbClr val="000000"/>
                </a:solidFill>
                <a:latin typeface="Courier New" panose="02070309020205020404" pitchFamily="49" charset="0"/>
                <a:cs typeface="Courier New" panose="02070309020205020404" pitchFamily="49" charset="0"/>
              </a:rPr>
              <a:t> parallel for</a:t>
            </a:r>
          </a:p>
          <a:p>
            <a:r>
              <a:rPr lang="en-US" sz="1100" b="1" dirty="0">
                <a:solidFill>
                  <a:srgbClr val="0070C0"/>
                </a:solidFill>
                <a:latin typeface="Courier New" panose="02070309020205020404" pitchFamily="49" charset="0"/>
                <a:cs typeface="Courier New" panose="02070309020205020404" pitchFamily="49" charset="0"/>
              </a:rPr>
              <a:t>for</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70C0"/>
                </a:solidFill>
                <a:latin typeface="Courier New" panose="02070309020205020404" pitchFamily="49" charset="0"/>
                <a:cs typeface="Courier New" panose="02070309020205020404" pitchFamily="49" charset="0"/>
              </a:rPr>
              <a:t>int</a:t>
            </a:r>
            <a:r>
              <a:rPr lang="en-US" sz="1100" b="1" dirty="0">
                <a:solidFill>
                  <a:srgbClr val="000000"/>
                </a:solidFill>
                <a:latin typeface="Courier New" panose="02070309020205020404" pitchFamily="49" charset="0"/>
                <a:cs typeface="Courier New" panose="02070309020205020404" pitchFamily="49" charset="0"/>
              </a:rPr>
              <a:t> </a:t>
            </a:r>
            <a:r>
              <a:rPr lang="en-US" sz="1100" b="1" dirty="0" err="1">
                <a:solidFill>
                  <a:srgbClr val="000000"/>
                </a:solidFill>
                <a:latin typeface="Courier New" panose="02070309020205020404" pitchFamily="49" charset="0"/>
                <a:cs typeface="Courier New" panose="02070309020205020404" pitchFamily="49" charset="0"/>
              </a:rPr>
              <a:t>i</a:t>
            </a:r>
            <a:r>
              <a:rPr lang="en-US" sz="1100" b="1" dirty="0">
                <a:solidFill>
                  <a:srgbClr val="000000"/>
                </a:solidFill>
                <a:latin typeface="Courier New" panose="02070309020205020404" pitchFamily="49" charset="0"/>
                <a:cs typeface="Courier New" panose="02070309020205020404" pitchFamily="49" charset="0"/>
              </a:rPr>
              <a:t> = 0; </a:t>
            </a:r>
            <a:r>
              <a:rPr lang="en-US" sz="1100" b="1" dirty="0" err="1">
                <a:solidFill>
                  <a:srgbClr val="000000"/>
                </a:solidFill>
                <a:latin typeface="Courier New" panose="02070309020205020404" pitchFamily="49" charset="0"/>
                <a:cs typeface="Courier New" panose="02070309020205020404" pitchFamily="49" charset="0"/>
              </a:rPr>
              <a:t>i</a:t>
            </a:r>
            <a:r>
              <a:rPr lang="en-US" sz="1100" b="1" dirty="0">
                <a:solidFill>
                  <a:srgbClr val="000000"/>
                </a:solidFill>
                <a:latin typeface="Courier New" panose="02070309020205020404" pitchFamily="49" charset="0"/>
                <a:cs typeface="Courier New" panose="02070309020205020404" pitchFamily="49" charset="0"/>
              </a:rPr>
              <a:t> &lt; N; </a:t>
            </a:r>
            <a:r>
              <a:rPr lang="en-US" sz="1100" b="1" dirty="0" err="1">
                <a:solidFill>
                  <a:srgbClr val="000000"/>
                </a:solidFill>
                <a:latin typeface="Courier New" panose="02070309020205020404" pitchFamily="49" charset="0"/>
                <a:cs typeface="Courier New" panose="02070309020205020404" pitchFamily="49" charset="0"/>
              </a:rPr>
              <a:t>i</a:t>
            </a:r>
            <a:r>
              <a:rPr lang="en-US" sz="1100" b="1" dirty="0">
                <a:solidFill>
                  <a:srgbClr val="000000"/>
                </a:solidFill>
                <a:latin typeface="Courier New" panose="02070309020205020404" pitchFamily="49" charset="0"/>
                <a:cs typeface="Courier New" panose="02070309020205020404" pitchFamily="49" charset="0"/>
              </a:rPr>
              <a:t>++)</a:t>
            </a:r>
          </a:p>
          <a:p>
            <a:r>
              <a:rPr lang="en-US" sz="1100" b="1" dirty="0">
                <a:solidFill>
                  <a:srgbClr val="000000"/>
                </a:solidFill>
                <a:latin typeface="Courier New" panose="02070309020205020404" pitchFamily="49" charset="0"/>
                <a:cs typeface="Courier New" panose="02070309020205020404" pitchFamily="49" charset="0"/>
              </a:rPr>
              <a:t>  </a:t>
            </a:r>
            <a:r>
              <a:rPr lang="en-US" sz="1100" b="1" dirty="0">
                <a:solidFill>
                  <a:srgbClr val="7CB521"/>
                </a:solidFill>
                <a:latin typeface="Courier New" panose="02070309020205020404" pitchFamily="49" charset="0"/>
                <a:cs typeface="Courier New" panose="02070309020205020404" pitchFamily="49" charset="0"/>
              </a:rPr>
              <a:t>/* Compute Y[</a:t>
            </a:r>
            <a:r>
              <a:rPr lang="en-US" sz="1100" b="1" dirty="0" err="1">
                <a:solidFill>
                  <a:srgbClr val="7CB521"/>
                </a:solidFill>
                <a:latin typeface="Courier New" panose="02070309020205020404" pitchFamily="49" charset="0"/>
                <a:cs typeface="Courier New" panose="02070309020205020404" pitchFamily="49" charset="0"/>
              </a:rPr>
              <a:t>i</a:t>
            </a:r>
            <a:r>
              <a:rPr lang="en-US" sz="1100" b="1" dirty="0">
                <a:solidFill>
                  <a:srgbClr val="7CB521"/>
                </a:solidFill>
                <a:latin typeface="Courier New" panose="02070309020205020404" pitchFamily="49" charset="0"/>
                <a:cs typeface="Courier New" panose="02070309020205020404" pitchFamily="49" charset="0"/>
              </a:rPr>
              <a:t>] = g(</a:t>
            </a:r>
            <a:r>
              <a:rPr lang="en-US" sz="1100" b="1" dirty="0" err="1">
                <a:solidFill>
                  <a:srgbClr val="7CB521"/>
                </a:solidFill>
                <a:latin typeface="Courier New" panose="02070309020205020404" pitchFamily="49" charset="0"/>
                <a:cs typeface="Courier New" panose="02070309020205020404" pitchFamily="49" charset="0"/>
              </a:rPr>
              <a:t>X,i</a:t>
            </a:r>
            <a:r>
              <a:rPr lang="en-US" sz="1100" b="1" dirty="0">
                <a:solidFill>
                  <a:srgbClr val="7CB521"/>
                </a:solidFill>
                <a:latin typeface="Courier New" panose="02070309020205020404" pitchFamily="49" charset="0"/>
                <a:cs typeface="Courier New" panose="02070309020205020404" pitchFamily="49" charset="0"/>
              </a:rPr>
              <a:t>);</a:t>
            </a:r>
            <a:endParaRPr lang="en-US" sz="1100" b="1" dirty="0">
              <a:solidFill>
                <a:srgbClr val="000000"/>
              </a:solidFill>
              <a:latin typeface="Courier New" panose="02070309020205020404" pitchFamily="49" charset="0"/>
              <a:cs typeface="Courier New" panose="02070309020205020404" pitchFamily="49" charset="0"/>
            </a:endParaRPr>
          </a:p>
          <a:p>
            <a:r>
              <a:rPr lang="en-US" sz="1100" b="1" dirty="0">
                <a:solidFill>
                  <a:srgbClr val="C00000"/>
                </a:solidFill>
                <a:latin typeface="Courier New" panose="02070309020205020404" pitchFamily="49" charset="0"/>
                <a:cs typeface="Courier New" panose="02070309020205020404" pitchFamily="49" charset="0"/>
              </a:rPr>
              <a:t>}</a:t>
            </a:r>
          </a:p>
          <a:p>
            <a:endParaRPr lang="en-US" sz="1200" b="1" dirty="0">
              <a:solidFill>
                <a:srgbClr val="000000"/>
              </a:solidFill>
              <a:latin typeface="Courier New" panose="02070309020205020404" pitchFamily="49" charset="0"/>
              <a:cs typeface="Courier New" panose="02070309020205020404" pitchFamily="49" charset="0"/>
            </a:endParaRPr>
          </a:p>
          <a:p>
            <a:endParaRPr lang="en-US" sz="1200" b="1"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925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3740"/>
            <a:ext cx="8229600" cy="792162"/>
          </a:xfrm>
        </p:spPr>
        <p:txBody>
          <a:bodyPr/>
          <a:lstStyle/>
          <a:p>
            <a:r>
              <a:rPr lang="en-US" dirty="0"/>
              <a:t>MPI_WIN_CREATE</a:t>
            </a:r>
          </a:p>
        </p:txBody>
      </p:sp>
      <p:sp>
        <p:nvSpPr>
          <p:cNvPr id="3" name="Content Placeholder 2"/>
          <p:cNvSpPr>
            <a:spLocks noGrp="1"/>
          </p:cNvSpPr>
          <p:nvPr>
            <p:ph idx="1"/>
          </p:nvPr>
        </p:nvSpPr>
        <p:spPr>
          <a:xfrm>
            <a:off x="457200" y="2579565"/>
            <a:ext cx="8229600" cy="3581400"/>
          </a:xfrm>
        </p:spPr>
        <p:txBody>
          <a:bodyPr>
            <a:normAutofit fontScale="92500" lnSpcReduction="20000"/>
          </a:bodyPr>
          <a:lstStyle/>
          <a:p>
            <a:r>
              <a:rPr lang="en-US" sz="2600" dirty="0"/>
              <a:t>Expose a region of memory in an RMA window</a:t>
            </a:r>
          </a:p>
          <a:p>
            <a:pPr lvl="1"/>
            <a:r>
              <a:rPr lang="en-US" sz="2200" dirty="0"/>
              <a:t>Only data exposed in a window can be accessed with RMA ops.</a:t>
            </a:r>
          </a:p>
          <a:p>
            <a:r>
              <a:rPr lang="en-US" sz="2600" dirty="0"/>
              <a:t>Arguments:</a:t>
            </a:r>
          </a:p>
          <a:p>
            <a:pPr lvl="1"/>
            <a:r>
              <a:rPr lang="en-US" sz="2200" b="1" dirty="0"/>
              <a:t>base	- pointer to local data to expose</a:t>
            </a:r>
          </a:p>
          <a:p>
            <a:pPr lvl="1"/>
            <a:r>
              <a:rPr lang="en-US" sz="2200" dirty="0"/>
              <a:t>size	- size of local data in bytes (nonnegative integer)</a:t>
            </a:r>
          </a:p>
          <a:p>
            <a:pPr lvl="1"/>
            <a:r>
              <a:rPr lang="en-US" sz="2200" dirty="0" err="1"/>
              <a:t>disp_unit</a:t>
            </a:r>
            <a:r>
              <a:rPr lang="en-US" sz="2200" dirty="0"/>
              <a:t>	- local unit size for displacements, in bytes (positive integer)</a:t>
            </a:r>
          </a:p>
          <a:p>
            <a:pPr lvl="1"/>
            <a:r>
              <a:rPr lang="en-US" sz="2200" dirty="0"/>
              <a:t>info	- info argument (handle)</a:t>
            </a:r>
          </a:p>
          <a:p>
            <a:pPr lvl="1"/>
            <a:r>
              <a:rPr lang="en-US" sz="2200" dirty="0" err="1"/>
              <a:t>comm</a:t>
            </a:r>
            <a:r>
              <a:rPr lang="en-US" sz="2200" dirty="0"/>
              <a:t>	- communicator (handle)</a:t>
            </a:r>
          </a:p>
          <a:p>
            <a:pPr lvl="1"/>
            <a:r>
              <a:rPr lang="en-US" sz="2200" dirty="0"/>
              <a:t>win             - window (handle)</a:t>
            </a:r>
          </a:p>
        </p:txBody>
      </p:sp>
      <p:sp>
        <p:nvSpPr>
          <p:cNvPr id="8" name="Slide Number Placeholder 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9"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7" name="Rounded Rectangle 6"/>
          <p:cNvSpPr/>
          <p:nvPr/>
        </p:nvSpPr>
        <p:spPr bwMode="auto">
          <a:xfrm>
            <a:off x="1524000" y="1219200"/>
            <a:ext cx="5791200" cy="1073769"/>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MPI_Win_create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(void *base,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size, </a:t>
            </a:r>
            <a:b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b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disp_unit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MPI_Info</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info,</a:t>
            </a:r>
            <a:b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b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Tree>
    <p:extLst>
      <p:ext uri="{BB962C8B-B14F-4D97-AF65-F5344CB8AC3E}">
        <p14:creationId xmlns:p14="http://schemas.microsoft.com/office/powerpoint/2010/main" val="2357550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MPI + OpenMP</a:t>
            </a:r>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130</a:t>
            </a:fld>
            <a:endParaRPr lang="en-US" dirty="0"/>
          </a:p>
        </p:txBody>
      </p:sp>
      <p:sp>
        <p:nvSpPr>
          <p:cNvPr id="7" name="Rectangle 6">
            <a:extLst>
              <a:ext uri="{FF2B5EF4-FFF2-40B4-BE49-F238E27FC236}">
                <a16:creationId xmlns:a16="http://schemas.microsoft.com/office/drawing/2014/main" id="{BFE3C19E-4A73-AD47-924B-DBB19CBD79C6}"/>
              </a:ext>
            </a:extLst>
          </p:cNvPr>
          <p:cNvSpPr/>
          <p:nvPr/>
        </p:nvSpPr>
        <p:spPr bwMode="auto">
          <a:xfrm>
            <a:off x="457200" y="1977199"/>
            <a:ext cx="8229600" cy="431160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r>
              <a:rPr lang="en-US" sz="1200" b="1" dirty="0">
                <a:solidFill>
                  <a:srgbClr val="0070C0"/>
                </a:solidFill>
                <a:latin typeface="Courier New" panose="02070309020205020404" pitchFamily="49" charset="0"/>
                <a:cs typeface="Courier New" panose="02070309020205020404" pitchFamily="49" charset="0"/>
              </a:rPr>
              <a:t>double</a:t>
            </a:r>
            <a:r>
              <a:rPr lang="en-US" sz="1200" b="1" dirty="0">
                <a:solidFill>
                  <a:srgbClr val="000000"/>
                </a:solidFill>
                <a:latin typeface="Courier New" panose="02070309020205020404" pitchFamily="49" charset="0"/>
                <a:cs typeface="Courier New" panose="02070309020205020404" pitchFamily="49" charset="0"/>
              </a:rPr>
              <a:t> *X = malloc(</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solidFill>
                  <a:srgbClr val="000000"/>
                </a:solidFill>
                <a:latin typeface="Courier New" panose="02070309020205020404" pitchFamily="49" charset="0"/>
                <a:cs typeface="Courier New" panose="02070309020205020404" pitchFamily="49" charset="0"/>
              </a:rPr>
              <a:t>(double) * N);</a:t>
            </a:r>
          </a:p>
          <a:p>
            <a:r>
              <a:rPr lang="en-US" sz="1200" b="1" dirty="0">
                <a:solidFill>
                  <a:srgbClr val="0070C0"/>
                </a:solidFill>
                <a:latin typeface="Courier New" panose="02070309020205020404" pitchFamily="49" charset="0"/>
                <a:cs typeface="Courier New" panose="02070309020205020404" pitchFamily="49" charset="0"/>
              </a:rPr>
              <a:t>double</a:t>
            </a:r>
            <a:r>
              <a:rPr lang="en-US" sz="1200" b="1" dirty="0">
                <a:solidFill>
                  <a:srgbClr val="000000"/>
                </a:solidFill>
                <a:latin typeface="Courier New" panose="02070309020205020404" pitchFamily="49" charset="0"/>
                <a:cs typeface="Courier New" panose="02070309020205020404" pitchFamily="49" charset="0"/>
              </a:rPr>
              <a:t> *Y = malloc(</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solidFill>
                  <a:srgbClr val="000000"/>
                </a:solidFill>
                <a:latin typeface="Courier New" panose="02070309020205020404" pitchFamily="49" charset="0"/>
                <a:cs typeface="Courier New" panose="02070309020205020404" pitchFamily="49" charset="0"/>
              </a:rPr>
              <a:t>(double) * N);</a:t>
            </a:r>
          </a:p>
          <a:p>
            <a:r>
              <a:rPr lang="en-US" sz="1200" b="1" dirty="0">
                <a:solidFill>
                  <a:srgbClr val="0070C0"/>
                </a:solidFill>
                <a:latin typeface="Courier New" panose="02070309020205020404" pitchFamily="49" charset="0"/>
                <a:cs typeface="Courier New" panose="02070309020205020404" pitchFamily="49" charset="0"/>
              </a:rPr>
              <a:t>double</a:t>
            </a:r>
            <a:r>
              <a:rPr lang="en-US" sz="1200" b="1" dirty="0">
                <a:solidFill>
                  <a:srgbClr val="000000"/>
                </a:solidFill>
                <a:latin typeface="Courier New" panose="02070309020205020404" pitchFamily="49" charset="0"/>
                <a:cs typeface="Courier New" panose="02070309020205020404" pitchFamily="49" charset="0"/>
              </a:rPr>
              <a:t> *Z = malloc(</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solidFill>
                  <a:srgbClr val="000000"/>
                </a:solidFill>
                <a:latin typeface="Courier New" panose="02070309020205020404" pitchFamily="49" charset="0"/>
                <a:cs typeface="Courier New" panose="02070309020205020404" pitchFamily="49" charset="0"/>
              </a:rPr>
              <a:t>(double) * N);</a:t>
            </a:r>
          </a:p>
          <a:p>
            <a:endParaRPr lang="en-US" sz="1200" b="1" dirty="0">
              <a:solidFill>
                <a:srgbClr val="000000"/>
              </a:solidFill>
              <a:latin typeface="Courier New" panose="02070309020205020404" pitchFamily="49" charset="0"/>
              <a:cs typeface="Courier New" panose="02070309020205020404" pitchFamily="49" charset="0"/>
            </a:endParaRP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target data</a:t>
            </a:r>
            <a:r>
              <a:rPr lang="en-US" sz="1200" b="1" dirty="0">
                <a:solidFill>
                  <a:srgbClr val="000000"/>
                </a:solidFill>
                <a:latin typeface="Courier New" panose="02070309020205020404" pitchFamily="49" charset="0"/>
                <a:cs typeface="Courier New" panose="02070309020205020404" pitchFamily="49" charset="0"/>
              </a:rPr>
              <a:t> map(to: X[0:N]) </a:t>
            </a:r>
            <a:r>
              <a:rPr lang="en-US" sz="1200" b="1" dirty="0">
                <a:solidFill>
                  <a:srgbClr val="7CB521"/>
                </a:solidFill>
                <a:latin typeface="Courier New" panose="02070309020205020404" pitchFamily="49" charset="0"/>
                <a:cs typeface="Courier New" panose="02070309020205020404" pitchFamily="49" charset="0"/>
              </a:rPr>
              <a:t>/* Get X to device and keep it there */</a:t>
            </a:r>
          </a:p>
          <a:p>
            <a:r>
              <a:rPr lang="en-US" sz="1200" b="1" dirty="0">
                <a:solidFill>
                  <a:srgbClr val="C00000"/>
                </a:solidFill>
                <a:latin typeface="Courier New" panose="02070309020205020404" pitchFamily="49" charset="0"/>
                <a:cs typeface="Courier New" panose="02070309020205020404" pitchFamily="49" charset="0"/>
              </a:rPr>
              <a:t>{</a:t>
            </a: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target map(from: Y[0:N])    </a:t>
            </a:r>
            <a:r>
              <a:rPr lang="en-US" sz="1200" b="1" dirty="0">
                <a:solidFill>
                  <a:srgbClr val="7CB521"/>
                </a:solidFill>
                <a:latin typeface="Courier New" panose="02070309020205020404" pitchFamily="49" charset="0"/>
                <a:cs typeface="Courier New" panose="02070309020205020404" pitchFamily="49" charset="0"/>
              </a:rPr>
              <a:t>/* Put Y to host data environment */</a:t>
            </a: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teams</a:t>
            </a: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distribute</a:t>
            </a: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parallel for</a:t>
            </a:r>
          </a:p>
          <a:p>
            <a:r>
              <a:rPr lang="en-US" sz="1200" b="1" dirty="0">
                <a:solidFill>
                  <a:srgbClr val="0070C0"/>
                </a:solidFill>
                <a:latin typeface="Courier New" panose="02070309020205020404" pitchFamily="49" charset="0"/>
                <a:cs typeface="Courier New" panose="02070309020205020404" pitchFamily="49" charset="0"/>
              </a:rPr>
              <a:t>for</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00"/>
                </a:solidFill>
                <a:latin typeface="Courier New" panose="02070309020205020404" pitchFamily="49" charset="0"/>
                <a:cs typeface="Courier New" panose="02070309020205020404" pitchFamily="49" charset="0"/>
              </a:rPr>
              <a:t>i</a:t>
            </a:r>
            <a:r>
              <a:rPr lang="en-US" sz="1200" b="1" dirty="0">
                <a:solidFill>
                  <a:srgbClr val="000000"/>
                </a:solidFill>
                <a:latin typeface="Courier New" panose="02070309020205020404" pitchFamily="49" charset="0"/>
                <a:cs typeface="Courier New" panose="02070309020205020404" pitchFamily="49" charset="0"/>
              </a:rPr>
              <a:t> = 0; </a:t>
            </a:r>
            <a:r>
              <a:rPr lang="en-US" sz="1200" b="1" dirty="0" err="1">
                <a:solidFill>
                  <a:srgbClr val="000000"/>
                </a:solidFill>
                <a:latin typeface="Courier New" panose="02070309020205020404" pitchFamily="49" charset="0"/>
                <a:cs typeface="Courier New" panose="02070309020205020404" pitchFamily="49" charset="0"/>
              </a:rPr>
              <a:t>i</a:t>
            </a:r>
            <a:r>
              <a:rPr lang="en-US" sz="1200" b="1" dirty="0">
                <a:solidFill>
                  <a:srgbClr val="000000"/>
                </a:solidFill>
                <a:latin typeface="Courier New" panose="02070309020205020404" pitchFamily="49" charset="0"/>
                <a:cs typeface="Courier New" panose="02070309020205020404" pitchFamily="49" charset="0"/>
              </a:rPr>
              <a:t> &lt; N; </a:t>
            </a:r>
            <a:r>
              <a:rPr lang="en-US" sz="1200" b="1" dirty="0" err="1">
                <a:solidFill>
                  <a:srgbClr val="000000"/>
                </a:solidFill>
                <a:latin typeface="Courier New" panose="02070309020205020404" pitchFamily="49" charset="0"/>
                <a:cs typeface="Courier New" panose="02070309020205020404" pitchFamily="49" charset="0"/>
              </a:rPr>
              <a:t>i</a:t>
            </a:r>
            <a:r>
              <a:rPr lang="en-US" sz="1200" b="1" dirty="0">
                <a:solidFill>
                  <a:srgbClr val="000000"/>
                </a:solidFill>
                <a:latin typeface="Courier New" panose="02070309020205020404" pitchFamily="49" charset="0"/>
                <a:cs typeface="Courier New" panose="02070309020205020404" pitchFamily="49" charset="0"/>
              </a:rPr>
              <a:t>++)</a:t>
            </a:r>
          </a:p>
          <a:p>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7CB521"/>
                </a:solidFill>
                <a:latin typeface="Courier New" panose="02070309020205020404" pitchFamily="49" charset="0"/>
                <a:cs typeface="Courier New" panose="02070309020205020404" pitchFamily="49" charset="0"/>
              </a:rPr>
              <a:t>/* Compute Y[</a:t>
            </a:r>
            <a:r>
              <a:rPr lang="en-US" sz="1200" b="1" dirty="0" err="1">
                <a:solidFill>
                  <a:srgbClr val="7CB521"/>
                </a:solidFill>
                <a:latin typeface="Courier New" panose="02070309020205020404" pitchFamily="49" charset="0"/>
                <a:cs typeface="Courier New" panose="02070309020205020404" pitchFamily="49" charset="0"/>
              </a:rPr>
              <a:t>i</a:t>
            </a:r>
            <a:r>
              <a:rPr lang="en-US" sz="1200" b="1" dirty="0">
                <a:solidFill>
                  <a:srgbClr val="7CB521"/>
                </a:solidFill>
                <a:latin typeface="Courier New" panose="02070309020205020404" pitchFamily="49" charset="0"/>
                <a:cs typeface="Courier New" panose="02070309020205020404" pitchFamily="49" charset="0"/>
              </a:rPr>
              <a:t>] = f(</a:t>
            </a:r>
            <a:r>
              <a:rPr lang="en-US" sz="1200" b="1" dirty="0" err="1">
                <a:solidFill>
                  <a:srgbClr val="7CB521"/>
                </a:solidFill>
                <a:latin typeface="Courier New" panose="02070309020205020404" pitchFamily="49" charset="0"/>
                <a:cs typeface="Courier New" panose="02070309020205020404" pitchFamily="49" charset="0"/>
              </a:rPr>
              <a:t>X,i</a:t>
            </a:r>
            <a:r>
              <a:rPr lang="en-US" sz="1200" b="1" dirty="0">
                <a:solidFill>
                  <a:srgbClr val="7CB521"/>
                </a:solidFill>
                <a:latin typeface="Courier New" panose="02070309020205020404" pitchFamily="49" charset="0"/>
                <a:cs typeface="Courier New" panose="02070309020205020404" pitchFamily="49" charset="0"/>
              </a:rPr>
              <a:t>) */</a:t>
            </a:r>
          </a:p>
          <a:p>
            <a:endParaRPr lang="en-US" sz="1200" b="1" dirty="0">
              <a:solidFill>
                <a:srgbClr val="000000"/>
              </a:solidFill>
              <a:latin typeface="Courier New" panose="02070309020205020404" pitchFamily="49" charset="0"/>
              <a:cs typeface="Courier New" panose="02070309020205020404" pitchFamily="49" charset="0"/>
            </a:endParaRPr>
          </a:p>
          <a:p>
            <a:r>
              <a:rPr lang="en-US" sz="1200" b="1" dirty="0">
                <a:solidFill>
                  <a:srgbClr val="7CB521"/>
                </a:solidFill>
                <a:latin typeface="Courier New" panose="02070309020205020404" pitchFamily="49" charset="0"/>
                <a:cs typeface="Courier New" panose="02070309020205020404" pitchFamily="49" charset="0"/>
              </a:rPr>
              <a:t>/* Use Y in host */</a:t>
            </a:r>
          </a:p>
          <a:p>
            <a:endParaRPr lang="en-US" sz="1200" b="1" dirty="0">
              <a:solidFill>
                <a:srgbClr val="7CB521"/>
              </a:solidFill>
              <a:latin typeface="Courier New" panose="02070309020205020404" pitchFamily="49" charset="0"/>
              <a:cs typeface="Courier New" panose="02070309020205020404" pitchFamily="49" charset="0"/>
            </a:endParaRP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target map(from: Y[0:N])    </a:t>
            </a:r>
            <a:r>
              <a:rPr lang="en-US" sz="1200" b="1" dirty="0">
                <a:solidFill>
                  <a:srgbClr val="7CB521"/>
                </a:solidFill>
                <a:latin typeface="Courier New" panose="02070309020205020404" pitchFamily="49" charset="0"/>
                <a:cs typeface="Courier New" panose="02070309020205020404" pitchFamily="49" charset="0"/>
              </a:rPr>
              <a:t>/* Put Y to host data environment */</a:t>
            </a: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teams</a:t>
            </a: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distribute</a:t>
            </a:r>
          </a:p>
          <a:p>
            <a:r>
              <a:rPr lang="en-US" sz="1200" b="1" dirty="0">
                <a:solidFill>
                  <a:srgbClr val="000000"/>
                </a:solidFill>
                <a:latin typeface="Courier New" panose="02070309020205020404" pitchFamily="49" charset="0"/>
                <a:cs typeface="Courier New" panose="02070309020205020404" pitchFamily="49" charset="0"/>
              </a:rPr>
              <a:t>#pragma </a:t>
            </a:r>
            <a:r>
              <a:rPr lang="en-US" sz="1200" b="1" dirty="0" err="1">
                <a:solidFill>
                  <a:srgbClr val="000000"/>
                </a:solidFill>
                <a:latin typeface="Courier New" panose="02070309020205020404" pitchFamily="49" charset="0"/>
                <a:cs typeface="Courier New" panose="02070309020205020404" pitchFamily="49" charset="0"/>
              </a:rPr>
              <a:t>omp</a:t>
            </a:r>
            <a:r>
              <a:rPr lang="en-US" sz="1200" b="1" dirty="0">
                <a:solidFill>
                  <a:srgbClr val="000000"/>
                </a:solidFill>
                <a:latin typeface="Courier New" panose="02070309020205020404" pitchFamily="49" charset="0"/>
                <a:cs typeface="Courier New" panose="02070309020205020404" pitchFamily="49" charset="0"/>
              </a:rPr>
              <a:t> parallel for</a:t>
            </a:r>
          </a:p>
          <a:p>
            <a:r>
              <a:rPr lang="en-US" sz="1200" b="1" dirty="0">
                <a:solidFill>
                  <a:srgbClr val="0070C0"/>
                </a:solidFill>
                <a:latin typeface="Courier New" panose="02070309020205020404" pitchFamily="49" charset="0"/>
                <a:cs typeface="Courier New" panose="02070309020205020404" pitchFamily="49" charset="0"/>
              </a:rPr>
              <a:t>for</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int</a:t>
            </a:r>
            <a:r>
              <a:rPr lang="en-US" sz="1200" b="1"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00"/>
                </a:solidFill>
                <a:latin typeface="Courier New" panose="02070309020205020404" pitchFamily="49" charset="0"/>
                <a:cs typeface="Courier New" panose="02070309020205020404" pitchFamily="49" charset="0"/>
              </a:rPr>
              <a:t>i</a:t>
            </a:r>
            <a:r>
              <a:rPr lang="en-US" sz="1200" b="1" dirty="0">
                <a:solidFill>
                  <a:srgbClr val="000000"/>
                </a:solidFill>
                <a:latin typeface="Courier New" panose="02070309020205020404" pitchFamily="49" charset="0"/>
                <a:cs typeface="Courier New" panose="02070309020205020404" pitchFamily="49" charset="0"/>
              </a:rPr>
              <a:t> = 0; </a:t>
            </a:r>
            <a:r>
              <a:rPr lang="en-US" sz="1200" b="1" dirty="0" err="1">
                <a:solidFill>
                  <a:srgbClr val="000000"/>
                </a:solidFill>
                <a:latin typeface="Courier New" panose="02070309020205020404" pitchFamily="49" charset="0"/>
                <a:cs typeface="Courier New" panose="02070309020205020404" pitchFamily="49" charset="0"/>
              </a:rPr>
              <a:t>i</a:t>
            </a:r>
            <a:r>
              <a:rPr lang="en-US" sz="1200" b="1" dirty="0">
                <a:solidFill>
                  <a:srgbClr val="000000"/>
                </a:solidFill>
                <a:latin typeface="Courier New" panose="02070309020205020404" pitchFamily="49" charset="0"/>
                <a:cs typeface="Courier New" panose="02070309020205020404" pitchFamily="49" charset="0"/>
              </a:rPr>
              <a:t> &lt; N; </a:t>
            </a:r>
            <a:r>
              <a:rPr lang="en-US" sz="1200" b="1" dirty="0" err="1">
                <a:solidFill>
                  <a:srgbClr val="000000"/>
                </a:solidFill>
                <a:latin typeface="Courier New" panose="02070309020205020404" pitchFamily="49" charset="0"/>
                <a:cs typeface="Courier New" panose="02070309020205020404" pitchFamily="49" charset="0"/>
              </a:rPr>
              <a:t>i</a:t>
            </a:r>
            <a:r>
              <a:rPr lang="en-US" sz="1200" b="1" dirty="0">
                <a:solidFill>
                  <a:srgbClr val="000000"/>
                </a:solidFill>
                <a:latin typeface="Courier New" panose="02070309020205020404" pitchFamily="49" charset="0"/>
                <a:cs typeface="Courier New" panose="02070309020205020404" pitchFamily="49" charset="0"/>
              </a:rPr>
              <a:t>++)</a:t>
            </a:r>
          </a:p>
          <a:p>
            <a:r>
              <a:rPr lang="en-US" sz="1200" b="1" dirty="0">
                <a:solidFill>
                  <a:srgbClr val="000000"/>
                </a:solidFill>
                <a:latin typeface="Courier New" panose="02070309020205020404" pitchFamily="49" charset="0"/>
                <a:cs typeface="Courier New" panose="02070309020205020404" pitchFamily="49" charset="0"/>
              </a:rPr>
              <a:t>  </a:t>
            </a:r>
            <a:r>
              <a:rPr lang="en-US" sz="1200" b="1" dirty="0">
                <a:solidFill>
                  <a:srgbClr val="7CB521"/>
                </a:solidFill>
                <a:latin typeface="Courier New" panose="02070309020205020404" pitchFamily="49" charset="0"/>
                <a:cs typeface="Courier New" panose="02070309020205020404" pitchFamily="49" charset="0"/>
              </a:rPr>
              <a:t>/* Compute Y[</a:t>
            </a:r>
            <a:r>
              <a:rPr lang="en-US" sz="1200" b="1" dirty="0" err="1">
                <a:solidFill>
                  <a:srgbClr val="7CB521"/>
                </a:solidFill>
                <a:latin typeface="Courier New" panose="02070309020205020404" pitchFamily="49" charset="0"/>
                <a:cs typeface="Courier New" panose="02070309020205020404" pitchFamily="49" charset="0"/>
              </a:rPr>
              <a:t>i</a:t>
            </a:r>
            <a:r>
              <a:rPr lang="en-US" sz="1200" b="1" dirty="0">
                <a:solidFill>
                  <a:srgbClr val="7CB521"/>
                </a:solidFill>
                <a:latin typeface="Courier New" panose="02070309020205020404" pitchFamily="49" charset="0"/>
                <a:cs typeface="Courier New" panose="02070309020205020404" pitchFamily="49" charset="0"/>
              </a:rPr>
              <a:t>] = g(</a:t>
            </a:r>
            <a:r>
              <a:rPr lang="en-US" sz="1200" b="1" dirty="0" err="1">
                <a:solidFill>
                  <a:srgbClr val="7CB521"/>
                </a:solidFill>
                <a:latin typeface="Courier New" panose="02070309020205020404" pitchFamily="49" charset="0"/>
                <a:cs typeface="Courier New" panose="02070309020205020404" pitchFamily="49" charset="0"/>
              </a:rPr>
              <a:t>X,i</a:t>
            </a:r>
            <a:r>
              <a:rPr lang="en-US" sz="1200" b="1" dirty="0">
                <a:solidFill>
                  <a:srgbClr val="7CB521"/>
                </a:solidFill>
                <a:latin typeface="Courier New" panose="02070309020205020404" pitchFamily="49" charset="0"/>
                <a:cs typeface="Courier New" panose="02070309020205020404" pitchFamily="49" charset="0"/>
              </a:rPr>
              <a:t>) */</a:t>
            </a:r>
            <a:endParaRPr lang="en-US" sz="1200" b="1" dirty="0">
              <a:solidFill>
                <a:srgbClr val="000000"/>
              </a:solidFill>
              <a:latin typeface="Courier New" panose="02070309020205020404" pitchFamily="49" charset="0"/>
              <a:cs typeface="Courier New" panose="02070309020205020404" pitchFamily="49" charset="0"/>
            </a:endParaRPr>
          </a:p>
          <a:p>
            <a:r>
              <a:rPr lang="en-US" sz="1200" b="1" dirty="0">
                <a:solidFill>
                  <a:srgbClr val="C00000"/>
                </a:solidFill>
                <a:latin typeface="Courier New" panose="02070309020205020404" pitchFamily="49" charset="0"/>
                <a:cs typeface="Courier New" panose="02070309020205020404"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200" b="1" kern="0" dirty="0" err="1">
                <a:solidFill>
                  <a:srgbClr val="D2D2D2">
                    <a:lumMod val="10000"/>
                  </a:srgbClr>
                </a:solidFill>
                <a:latin typeface="Courier New" pitchFamily="49" charset="0"/>
                <a:cs typeface="Courier New" pitchFamily="49" charset="0"/>
              </a:rPr>
              <a:t>MPI_Allreduce</a:t>
            </a:r>
            <a:r>
              <a:rPr lang="en-US" sz="1200" b="1" kern="0" dirty="0">
                <a:solidFill>
                  <a:srgbClr val="D2D2D2">
                    <a:lumMod val="10000"/>
                  </a:srgbClr>
                </a:solidFill>
                <a:latin typeface="Courier New" pitchFamily="49" charset="0"/>
                <a:cs typeface="Courier New" pitchFamily="49" charset="0"/>
              </a:rPr>
              <a:t>(Y, Z, N, MPI_DOUBLE, MPI_SUM, </a:t>
            </a:r>
            <a:r>
              <a:rPr lang="en-US" sz="1200" b="1" kern="0" dirty="0" err="1">
                <a:solidFill>
                  <a:srgbClr val="D2D2D2">
                    <a:lumMod val="10000"/>
                  </a:srgbClr>
                </a:solidFill>
                <a:latin typeface="Courier New" pitchFamily="49" charset="0"/>
                <a:cs typeface="Courier New" pitchFamily="49" charset="0"/>
              </a:rPr>
              <a:t>comm</a:t>
            </a:r>
            <a:r>
              <a:rPr lang="en-US" sz="1200" b="1" kern="0" dirty="0">
                <a:solidFill>
                  <a:srgbClr val="D2D2D2">
                    <a:lumMod val="10000"/>
                  </a:srgbClr>
                </a:solidFill>
                <a:latin typeface="Courier New" pitchFamily="49" charset="0"/>
                <a:cs typeface="Courier New" pitchFamily="49" charset="0"/>
              </a:rPr>
              <a:t>);</a:t>
            </a:r>
          </a:p>
        </p:txBody>
      </p:sp>
      <p:sp>
        <p:nvSpPr>
          <p:cNvPr id="18" name="Content Placeholder 5">
            <a:extLst>
              <a:ext uri="{FF2B5EF4-FFF2-40B4-BE49-F238E27FC236}">
                <a16:creationId xmlns:a16="http://schemas.microsoft.com/office/drawing/2014/main" id="{2EE7ED3C-49C7-8546-A56C-60FABDD9E64A}"/>
              </a:ext>
            </a:extLst>
          </p:cNvPr>
          <p:cNvSpPr>
            <a:spLocks noGrp="1"/>
          </p:cNvSpPr>
          <p:nvPr>
            <p:ph idx="1"/>
          </p:nvPr>
        </p:nvSpPr>
        <p:spPr>
          <a:xfrm>
            <a:off x="457200" y="914400"/>
            <a:ext cx="8229599" cy="1030974"/>
          </a:xfrm>
        </p:spPr>
        <p:txBody>
          <a:bodyPr/>
          <a:lstStyle/>
          <a:p>
            <a:r>
              <a:rPr lang="en-US" dirty="0"/>
              <a:t>OpenMP makes no assumption on how data movement is done (e.g., HMM capable systems do not require copies)</a:t>
            </a:r>
            <a:endParaRPr lang="en-US" sz="2400" dirty="0"/>
          </a:p>
        </p:txBody>
      </p:sp>
    </p:spTree>
    <p:extLst>
      <p:ext uri="{BB962C8B-B14F-4D97-AF65-F5344CB8AC3E}">
        <p14:creationId xmlns:p14="http://schemas.microsoft.com/office/powerpoint/2010/main" val="23305350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249C-A032-8E4F-A71F-136333961BF5}"/>
              </a:ext>
            </a:extLst>
          </p:cNvPr>
          <p:cNvSpPr>
            <a:spLocks noGrp="1"/>
          </p:cNvSpPr>
          <p:nvPr>
            <p:ph type="title"/>
          </p:nvPr>
        </p:nvSpPr>
        <p:spPr/>
        <p:txBody>
          <a:bodyPr/>
          <a:lstStyle/>
          <a:p>
            <a:r>
              <a:rPr lang="en-US" dirty="0"/>
              <a:t>Example: </a:t>
            </a:r>
            <a:r>
              <a:rPr lang="en-US" dirty="0" err="1"/>
              <a:t>stencil_omp</a:t>
            </a:r>
            <a:endParaRPr lang="en-US" dirty="0"/>
          </a:p>
        </p:txBody>
      </p:sp>
      <p:sp>
        <p:nvSpPr>
          <p:cNvPr id="3" name="Content Placeholder 2">
            <a:extLst>
              <a:ext uri="{FF2B5EF4-FFF2-40B4-BE49-F238E27FC236}">
                <a16:creationId xmlns:a16="http://schemas.microsoft.com/office/drawing/2014/main" id="{0355010A-92F6-0042-8660-7F1E4DDE871A}"/>
              </a:ext>
            </a:extLst>
          </p:cNvPr>
          <p:cNvSpPr>
            <a:spLocks noGrp="1"/>
          </p:cNvSpPr>
          <p:nvPr>
            <p:ph idx="1"/>
          </p:nvPr>
        </p:nvSpPr>
        <p:spPr/>
        <p:txBody>
          <a:bodyPr/>
          <a:lstStyle/>
          <a:p>
            <a:r>
              <a:rPr lang="en-US" i="1" dirty="0"/>
              <a:t>accelerators/</a:t>
            </a:r>
            <a:r>
              <a:rPr lang="en-US" i="1" dirty="0" err="1"/>
              <a:t>stencil_omp.c</a:t>
            </a:r>
            <a:endParaRPr lang="en-US" i="1" dirty="0"/>
          </a:p>
          <a:p>
            <a:r>
              <a:rPr lang="en-US" dirty="0"/>
              <a:t>Solves the same stencil problem presented for point-to-point moving computation to accelerators using OpenMP targets</a:t>
            </a:r>
          </a:p>
        </p:txBody>
      </p:sp>
      <p:sp>
        <p:nvSpPr>
          <p:cNvPr id="4" name="Footer Placeholder 3">
            <a:extLst>
              <a:ext uri="{FF2B5EF4-FFF2-40B4-BE49-F238E27FC236}">
                <a16:creationId xmlns:a16="http://schemas.microsoft.com/office/drawing/2014/main" id="{662838CF-10AB-434F-A2B1-0DF998FF8BBA}"/>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625B5CE9-C931-8241-9C19-29FA80053C0F}"/>
              </a:ext>
            </a:extLst>
          </p:cNvPr>
          <p:cNvSpPr>
            <a:spLocks noGrp="1"/>
          </p:cNvSpPr>
          <p:nvPr>
            <p:ph type="sldNum" sz="quarter" idx="4"/>
          </p:nvPr>
        </p:nvSpPr>
        <p:spPr/>
        <p:txBody>
          <a:bodyPr/>
          <a:lstStyle/>
          <a:p>
            <a:fld id="{6B394888-48A7-42F6-AE45-2BD5FD40ED91}" type="slidenum">
              <a:rPr lang="en-US" smtClean="0"/>
              <a:pPr/>
              <a:t>131</a:t>
            </a:fld>
            <a:endParaRPr lang="en-US" dirty="0"/>
          </a:p>
        </p:txBody>
      </p:sp>
    </p:spTree>
    <p:extLst>
      <p:ext uri="{BB962C8B-B14F-4D97-AF65-F5344CB8AC3E}">
        <p14:creationId xmlns:p14="http://schemas.microsoft.com/office/powerpoint/2010/main" val="13767926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B90638-EAC3-7443-8769-E597C337CAD4}"/>
              </a:ext>
            </a:extLst>
          </p:cNvPr>
          <p:cNvSpPr>
            <a:spLocks noGrp="1"/>
          </p:cNvSpPr>
          <p:nvPr>
            <p:ph type="ctrTitle"/>
          </p:nvPr>
        </p:nvSpPr>
        <p:spPr>
          <a:xfrm>
            <a:off x="1214438" y="2286000"/>
            <a:ext cx="6786562" cy="917575"/>
          </a:xfrm>
        </p:spPr>
        <p:txBody>
          <a:bodyPr/>
          <a:lstStyle/>
          <a:p>
            <a:pPr marL="0" indent="0" algn="ctr">
              <a:buNone/>
            </a:pPr>
            <a:r>
              <a:rPr lang="en-US" dirty="0"/>
              <a:t>OpenCL &amp; SYCL</a:t>
            </a:r>
          </a:p>
        </p:txBody>
      </p:sp>
      <p:sp>
        <p:nvSpPr>
          <p:cNvPr id="9" name="Title 1">
            <a:extLst>
              <a:ext uri="{FF2B5EF4-FFF2-40B4-BE49-F238E27FC236}">
                <a16:creationId xmlns:a16="http://schemas.microsoft.com/office/drawing/2014/main" id="{E51DAB34-11F0-284A-A354-472F2E5FDA67}"/>
              </a:ext>
            </a:extLst>
          </p:cNvPr>
          <p:cNvSpPr txBox="1">
            <a:spLocks/>
          </p:cNvSpPr>
          <p:nvPr/>
        </p:nvSpPr>
        <p:spPr bwMode="auto">
          <a:xfrm>
            <a:off x="304800" y="3886200"/>
            <a:ext cx="85344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t>(</a:t>
            </a:r>
            <a:r>
              <a:rPr lang="en-US" altLang="zh-CN" sz="1600" i="1" dirty="0">
                <a:latin typeface="Calibri"/>
              </a:rPr>
              <a:t>Thanks to Rod Burns from </a:t>
            </a:r>
            <a:r>
              <a:rPr lang="en-US" altLang="zh-CN" sz="1600" i="1" dirty="0" err="1">
                <a:latin typeface="Calibri"/>
              </a:rPr>
              <a:t>Codeplay</a:t>
            </a:r>
            <a:r>
              <a:rPr lang="en-US" altLang="zh-CN" sz="1600" i="1" dirty="0">
                <a:latin typeface="Calibri"/>
              </a:rPr>
              <a:t> for review and comments</a:t>
            </a:r>
            <a:r>
              <a:rPr lang="en-US" sz="1600" dirty="0"/>
              <a:t>)</a:t>
            </a:r>
          </a:p>
          <a:p>
            <a:pPr algn="ctr">
              <a:lnSpc>
                <a:spcPct val="120000"/>
              </a:lnSpc>
            </a:pPr>
            <a:r>
              <a:rPr lang="en-US" sz="1600" dirty="0"/>
              <a:t>Slides Available at </a:t>
            </a:r>
            <a:r>
              <a:rPr lang="en-US" sz="1600" dirty="0">
                <a:hlinkClick r:id="rId2"/>
              </a:rPr>
              <a:t>https://anl.box.com/v/2019-ANL-MPI</a:t>
            </a:r>
            <a:r>
              <a:rPr lang="en-US" sz="1600" dirty="0"/>
              <a:t> </a:t>
            </a:r>
          </a:p>
        </p:txBody>
      </p:sp>
    </p:spTree>
    <p:extLst>
      <p:ext uri="{BB962C8B-B14F-4D97-AF65-F5344CB8AC3E}">
        <p14:creationId xmlns:p14="http://schemas.microsoft.com/office/powerpoint/2010/main" val="11998317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C458584C-BA1A-844F-8C22-C57657C865DF}"/>
              </a:ext>
            </a:extLst>
          </p:cNvPr>
          <p:cNvSpPr>
            <a:spLocks noGrp="1"/>
          </p:cNvSpPr>
          <p:nvPr>
            <p:ph idx="1"/>
          </p:nvPr>
        </p:nvSpPr>
        <p:spPr>
          <a:xfrm>
            <a:off x="457200" y="1143000"/>
            <a:ext cx="8229599" cy="5181600"/>
          </a:xfrm>
        </p:spPr>
        <p:txBody>
          <a:bodyPr/>
          <a:lstStyle/>
          <a:p>
            <a:r>
              <a:rPr lang="en-US" dirty="0"/>
              <a:t>OpenCL is a low-level C/C++ based programming language for heterogeneous computing (CPUs, GPUs, FPGAs, DSPs):</a:t>
            </a:r>
          </a:p>
          <a:p>
            <a:pPr lvl="1"/>
            <a:r>
              <a:rPr lang="en-US" b="1" dirty="0"/>
              <a:t>Platform Layer</a:t>
            </a:r>
            <a:r>
              <a:rPr lang="en-US" dirty="0"/>
              <a:t>: discover devices with their capabilities and create contexts for managing and using them</a:t>
            </a:r>
          </a:p>
          <a:p>
            <a:pPr lvl="1"/>
            <a:r>
              <a:rPr lang="en-US" b="1" dirty="0"/>
              <a:t>Runtime</a:t>
            </a:r>
            <a:r>
              <a:rPr lang="en-US" dirty="0"/>
              <a:t>: manipulate contexts (create command queues, submit work, manage memory and kernels dependencies)</a:t>
            </a:r>
          </a:p>
          <a:p>
            <a:r>
              <a:rPr lang="en-US" dirty="0"/>
              <a:t>SYCL is a single source high-level abstraction layer for OpenCL</a:t>
            </a:r>
          </a:p>
          <a:p>
            <a:pPr lvl="1"/>
            <a:r>
              <a:rPr lang="en-US" dirty="0"/>
              <a:t>Hides a lot of the OpenCL platform layer and runtime details (e.g., platform discovery and explicit data movement)</a:t>
            </a:r>
          </a:p>
          <a:p>
            <a:pPr lvl="1"/>
            <a:r>
              <a:rPr lang="en-US" dirty="0"/>
              <a:t>Takes advantage of C++ features like templatization, lambda functions and parallel constructs introduced by C++11 (e.g., </a:t>
            </a:r>
            <a:r>
              <a:rPr lang="en-US" b="1" dirty="0" err="1"/>
              <a:t>parallel_for</a:t>
            </a:r>
            <a:r>
              <a:rPr lang="en-US" dirty="0"/>
              <a:t>)</a:t>
            </a:r>
          </a:p>
          <a:p>
            <a:r>
              <a:rPr lang="en-US" dirty="0"/>
              <a:t>Think to OpenCL/SYCL as </a:t>
            </a:r>
            <a:r>
              <a:rPr lang="en-US" dirty="0" err="1"/>
              <a:t>ROCm</a:t>
            </a:r>
            <a:r>
              <a:rPr lang="en-US" dirty="0"/>
              <a:t>/HIP or </a:t>
            </a:r>
            <a:r>
              <a:rPr lang="en-US" dirty="0" err="1"/>
              <a:t>CudaRuntime</a:t>
            </a:r>
            <a:r>
              <a:rPr lang="en-US" dirty="0"/>
              <a:t>/</a:t>
            </a:r>
            <a:r>
              <a:rPr lang="en-US" dirty="0" err="1"/>
              <a:t>Cuda</a:t>
            </a:r>
            <a:endParaRPr lang="en-US" dirty="0"/>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133</a:t>
            </a:fld>
            <a:endParaRPr lang="en-US" dirty="0"/>
          </a:p>
        </p:txBody>
      </p:sp>
    </p:spTree>
    <p:extLst>
      <p:ext uri="{BB962C8B-B14F-4D97-AF65-F5344CB8AC3E}">
        <p14:creationId xmlns:p14="http://schemas.microsoft.com/office/powerpoint/2010/main" val="34734701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609F-179F-4847-8BAD-D09C5926CECE}"/>
              </a:ext>
            </a:extLst>
          </p:cNvPr>
          <p:cNvSpPr>
            <a:spLocks noGrp="1"/>
          </p:cNvSpPr>
          <p:nvPr>
            <p:ph type="title"/>
          </p:nvPr>
        </p:nvSpPr>
        <p:spPr>
          <a:xfrm>
            <a:off x="457200" y="274638"/>
            <a:ext cx="8229600" cy="792162"/>
          </a:xfrm>
        </p:spPr>
        <p:txBody>
          <a:bodyPr/>
          <a:lstStyle/>
          <a:p>
            <a:r>
              <a:rPr lang="en-US" dirty="0"/>
              <a:t>Memory Management in OpenCL</a:t>
            </a:r>
          </a:p>
        </p:txBody>
      </p:sp>
      <p:sp>
        <p:nvSpPr>
          <p:cNvPr id="4" name="Footer Placeholder 3">
            <a:extLst>
              <a:ext uri="{FF2B5EF4-FFF2-40B4-BE49-F238E27FC236}">
                <a16:creationId xmlns:a16="http://schemas.microsoft.com/office/drawing/2014/main" id="{102CDEE4-A18B-C243-B6E5-0D6781D33107}"/>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3CA828E6-D87B-4F41-AF1A-FFACE4786E95}"/>
              </a:ext>
            </a:extLst>
          </p:cNvPr>
          <p:cNvSpPr>
            <a:spLocks noGrp="1"/>
          </p:cNvSpPr>
          <p:nvPr>
            <p:ph type="sldNum" sz="quarter" idx="4"/>
          </p:nvPr>
        </p:nvSpPr>
        <p:spPr/>
        <p:txBody>
          <a:bodyPr/>
          <a:lstStyle/>
          <a:p>
            <a:fld id="{6B394888-48A7-42F6-AE45-2BD5FD40ED91}" type="slidenum">
              <a:rPr lang="en-US" smtClean="0"/>
              <a:pPr/>
              <a:t>134</a:t>
            </a:fld>
            <a:endParaRPr lang="en-US" dirty="0"/>
          </a:p>
        </p:txBody>
      </p:sp>
      <p:sp>
        <p:nvSpPr>
          <p:cNvPr id="128" name="Freeform 127">
            <a:extLst>
              <a:ext uri="{FF2B5EF4-FFF2-40B4-BE49-F238E27FC236}">
                <a16:creationId xmlns:a16="http://schemas.microsoft.com/office/drawing/2014/main" id="{9BAA5DB5-E25F-1B4C-88B0-9ADC065A6D7A}"/>
              </a:ext>
            </a:extLst>
          </p:cNvPr>
          <p:cNvSpPr/>
          <p:nvPr/>
        </p:nvSpPr>
        <p:spPr bwMode="auto">
          <a:xfrm>
            <a:off x="4197983" y="3464950"/>
            <a:ext cx="4808389" cy="1064556"/>
          </a:xfrm>
          <a:custGeom>
            <a:avLst/>
            <a:gdLst>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36576 w 5971032"/>
              <a:gd name="connsiteY19" fmla="*/ 484632 h 1033272"/>
              <a:gd name="connsiteX20" fmla="*/ 0 w 5971032"/>
              <a:gd name="connsiteY20" fmla="*/ 0 h 1033272"/>
              <a:gd name="connsiteX0" fmla="*/ 9144 w 5980176"/>
              <a:gd name="connsiteY0" fmla="*/ 0 h 1033272"/>
              <a:gd name="connsiteX1" fmla="*/ 896112 w 5980176"/>
              <a:gd name="connsiteY1" fmla="*/ 0 h 1033272"/>
              <a:gd name="connsiteX2" fmla="*/ 1417320 w 5980176"/>
              <a:gd name="connsiteY2" fmla="*/ 576072 h 1033272"/>
              <a:gd name="connsiteX3" fmla="*/ 2194560 w 5980176"/>
              <a:gd name="connsiteY3" fmla="*/ 566928 h 1033272"/>
              <a:gd name="connsiteX4" fmla="*/ 2606040 w 5980176"/>
              <a:gd name="connsiteY4" fmla="*/ 27432 h 1033272"/>
              <a:gd name="connsiteX5" fmla="*/ 3456432 w 5980176"/>
              <a:gd name="connsiteY5" fmla="*/ 18288 h 1033272"/>
              <a:gd name="connsiteX6" fmla="*/ 3941064 w 5980176"/>
              <a:gd name="connsiteY6" fmla="*/ 548640 h 1033272"/>
              <a:gd name="connsiteX7" fmla="*/ 4672584 w 5980176"/>
              <a:gd name="connsiteY7" fmla="*/ 548640 h 1033272"/>
              <a:gd name="connsiteX8" fmla="*/ 5010912 w 5980176"/>
              <a:gd name="connsiteY8" fmla="*/ 64008 h 1033272"/>
              <a:gd name="connsiteX9" fmla="*/ 5980176 w 5980176"/>
              <a:gd name="connsiteY9" fmla="*/ 64008 h 1033272"/>
              <a:gd name="connsiteX10" fmla="*/ 5980176 w 5980176"/>
              <a:gd name="connsiteY10" fmla="*/ 475488 h 1033272"/>
              <a:gd name="connsiteX11" fmla="*/ 5047488 w 5980176"/>
              <a:gd name="connsiteY11" fmla="*/ 466344 h 1033272"/>
              <a:gd name="connsiteX12" fmla="*/ 4718304 w 5980176"/>
              <a:gd name="connsiteY12" fmla="*/ 996696 h 1033272"/>
              <a:gd name="connsiteX13" fmla="*/ 3968496 w 5980176"/>
              <a:gd name="connsiteY13" fmla="*/ 996696 h 1033272"/>
              <a:gd name="connsiteX14" fmla="*/ 3474720 w 5980176"/>
              <a:gd name="connsiteY14" fmla="*/ 512064 h 1033272"/>
              <a:gd name="connsiteX15" fmla="*/ 2642616 w 5980176"/>
              <a:gd name="connsiteY15" fmla="*/ 502920 h 1033272"/>
              <a:gd name="connsiteX16" fmla="*/ 2185416 w 5980176"/>
              <a:gd name="connsiteY16" fmla="*/ 1024128 h 1033272"/>
              <a:gd name="connsiteX17" fmla="*/ 1435608 w 5980176"/>
              <a:gd name="connsiteY17" fmla="*/ 1033272 h 1033272"/>
              <a:gd name="connsiteX18" fmla="*/ 877824 w 5980176"/>
              <a:gd name="connsiteY18" fmla="*/ 484632 h 1033272"/>
              <a:gd name="connsiteX19" fmla="*/ 0 w 5980176"/>
              <a:gd name="connsiteY19" fmla="*/ 484632 h 1033272"/>
              <a:gd name="connsiteX20" fmla="*/ 9144 w 5980176"/>
              <a:gd name="connsiteY20" fmla="*/ 0 h 1033272"/>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9144 w 5971032"/>
              <a:gd name="connsiteY19" fmla="*/ 493776 h 1033272"/>
              <a:gd name="connsiteX20" fmla="*/ 0 w 5971032"/>
              <a:gd name="connsiteY20" fmla="*/ 0 h 1033272"/>
              <a:gd name="connsiteX0" fmla="*/ 9116 w 5980148"/>
              <a:gd name="connsiteY0" fmla="*/ 0 h 1033272"/>
              <a:gd name="connsiteX1" fmla="*/ 896084 w 5980148"/>
              <a:gd name="connsiteY1" fmla="*/ 0 h 1033272"/>
              <a:gd name="connsiteX2" fmla="*/ 1417292 w 5980148"/>
              <a:gd name="connsiteY2" fmla="*/ 576072 h 1033272"/>
              <a:gd name="connsiteX3" fmla="*/ 2194532 w 5980148"/>
              <a:gd name="connsiteY3" fmla="*/ 566928 h 1033272"/>
              <a:gd name="connsiteX4" fmla="*/ 2606012 w 5980148"/>
              <a:gd name="connsiteY4" fmla="*/ 27432 h 1033272"/>
              <a:gd name="connsiteX5" fmla="*/ 3456404 w 5980148"/>
              <a:gd name="connsiteY5" fmla="*/ 18288 h 1033272"/>
              <a:gd name="connsiteX6" fmla="*/ 3941036 w 5980148"/>
              <a:gd name="connsiteY6" fmla="*/ 548640 h 1033272"/>
              <a:gd name="connsiteX7" fmla="*/ 4672556 w 5980148"/>
              <a:gd name="connsiteY7" fmla="*/ 548640 h 1033272"/>
              <a:gd name="connsiteX8" fmla="*/ 5010884 w 5980148"/>
              <a:gd name="connsiteY8" fmla="*/ 64008 h 1033272"/>
              <a:gd name="connsiteX9" fmla="*/ 5980148 w 5980148"/>
              <a:gd name="connsiteY9" fmla="*/ 64008 h 1033272"/>
              <a:gd name="connsiteX10" fmla="*/ 5980148 w 5980148"/>
              <a:gd name="connsiteY10" fmla="*/ 475488 h 1033272"/>
              <a:gd name="connsiteX11" fmla="*/ 5047460 w 5980148"/>
              <a:gd name="connsiteY11" fmla="*/ 466344 h 1033272"/>
              <a:gd name="connsiteX12" fmla="*/ 4718276 w 5980148"/>
              <a:gd name="connsiteY12" fmla="*/ 996696 h 1033272"/>
              <a:gd name="connsiteX13" fmla="*/ 3968468 w 5980148"/>
              <a:gd name="connsiteY13" fmla="*/ 996696 h 1033272"/>
              <a:gd name="connsiteX14" fmla="*/ 3474692 w 5980148"/>
              <a:gd name="connsiteY14" fmla="*/ 512064 h 1033272"/>
              <a:gd name="connsiteX15" fmla="*/ 2642588 w 5980148"/>
              <a:gd name="connsiteY15" fmla="*/ 502920 h 1033272"/>
              <a:gd name="connsiteX16" fmla="*/ 2185388 w 5980148"/>
              <a:gd name="connsiteY16" fmla="*/ 1024128 h 1033272"/>
              <a:gd name="connsiteX17" fmla="*/ 1435580 w 5980148"/>
              <a:gd name="connsiteY17" fmla="*/ 1033272 h 1033272"/>
              <a:gd name="connsiteX18" fmla="*/ 877796 w 5980148"/>
              <a:gd name="connsiteY18" fmla="*/ 484632 h 1033272"/>
              <a:gd name="connsiteX19" fmla="*/ 0 w 5980148"/>
              <a:gd name="connsiteY19" fmla="*/ 493776 h 1033272"/>
              <a:gd name="connsiteX20" fmla="*/ 9116 w 5980148"/>
              <a:gd name="connsiteY20" fmla="*/ 0 h 1033272"/>
              <a:gd name="connsiteX0" fmla="*/ 0 w 5989292"/>
              <a:gd name="connsiteY0" fmla="*/ 0 h 1033272"/>
              <a:gd name="connsiteX1" fmla="*/ 905228 w 5989292"/>
              <a:gd name="connsiteY1" fmla="*/ 0 h 1033272"/>
              <a:gd name="connsiteX2" fmla="*/ 1426436 w 5989292"/>
              <a:gd name="connsiteY2" fmla="*/ 576072 h 1033272"/>
              <a:gd name="connsiteX3" fmla="*/ 2203676 w 5989292"/>
              <a:gd name="connsiteY3" fmla="*/ 566928 h 1033272"/>
              <a:gd name="connsiteX4" fmla="*/ 2615156 w 5989292"/>
              <a:gd name="connsiteY4" fmla="*/ 27432 h 1033272"/>
              <a:gd name="connsiteX5" fmla="*/ 3465548 w 5989292"/>
              <a:gd name="connsiteY5" fmla="*/ 18288 h 1033272"/>
              <a:gd name="connsiteX6" fmla="*/ 3950180 w 5989292"/>
              <a:gd name="connsiteY6" fmla="*/ 548640 h 1033272"/>
              <a:gd name="connsiteX7" fmla="*/ 4681700 w 5989292"/>
              <a:gd name="connsiteY7" fmla="*/ 548640 h 1033272"/>
              <a:gd name="connsiteX8" fmla="*/ 5020028 w 5989292"/>
              <a:gd name="connsiteY8" fmla="*/ 64008 h 1033272"/>
              <a:gd name="connsiteX9" fmla="*/ 5989292 w 5989292"/>
              <a:gd name="connsiteY9" fmla="*/ 64008 h 1033272"/>
              <a:gd name="connsiteX10" fmla="*/ 5989292 w 5989292"/>
              <a:gd name="connsiteY10" fmla="*/ 475488 h 1033272"/>
              <a:gd name="connsiteX11" fmla="*/ 5056604 w 5989292"/>
              <a:gd name="connsiteY11" fmla="*/ 466344 h 1033272"/>
              <a:gd name="connsiteX12" fmla="*/ 4727420 w 5989292"/>
              <a:gd name="connsiteY12" fmla="*/ 996696 h 1033272"/>
              <a:gd name="connsiteX13" fmla="*/ 3977612 w 5989292"/>
              <a:gd name="connsiteY13" fmla="*/ 996696 h 1033272"/>
              <a:gd name="connsiteX14" fmla="*/ 3483836 w 5989292"/>
              <a:gd name="connsiteY14" fmla="*/ 512064 h 1033272"/>
              <a:gd name="connsiteX15" fmla="*/ 2651732 w 5989292"/>
              <a:gd name="connsiteY15" fmla="*/ 502920 h 1033272"/>
              <a:gd name="connsiteX16" fmla="*/ 2194532 w 5989292"/>
              <a:gd name="connsiteY16" fmla="*/ 1024128 h 1033272"/>
              <a:gd name="connsiteX17" fmla="*/ 1444724 w 5989292"/>
              <a:gd name="connsiteY17" fmla="*/ 1033272 h 1033272"/>
              <a:gd name="connsiteX18" fmla="*/ 886940 w 5989292"/>
              <a:gd name="connsiteY18" fmla="*/ 484632 h 1033272"/>
              <a:gd name="connsiteX19" fmla="*/ 9144 w 5989292"/>
              <a:gd name="connsiteY19" fmla="*/ 493776 h 1033272"/>
              <a:gd name="connsiteX20" fmla="*/ 0 w 5989292"/>
              <a:gd name="connsiteY20" fmla="*/ 0 h 1033272"/>
              <a:gd name="connsiteX0" fmla="*/ 18246 w 5980148"/>
              <a:gd name="connsiteY0" fmla="*/ 0 h 1060704"/>
              <a:gd name="connsiteX1" fmla="*/ 896084 w 5980148"/>
              <a:gd name="connsiteY1" fmla="*/ 27432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01754 w 5980148"/>
              <a:gd name="connsiteY8" fmla="*/ 18288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18288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9144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0 w 6007552"/>
              <a:gd name="connsiteY0" fmla="*/ 0 h 1060704"/>
              <a:gd name="connsiteX1" fmla="*/ 923488 w 6007552"/>
              <a:gd name="connsiteY1" fmla="*/ 0 h 1060704"/>
              <a:gd name="connsiteX2" fmla="*/ 1435566 w 6007552"/>
              <a:gd name="connsiteY2" fmla="*/ 603504 h 1060704"/>
              <a:gd name="connsiteX3" fmla="*/ 2212806 w 6007552"/>
              <a:gd name="connsiteY3" fmla="*/ 594360 h 1060704"/>
              <a:gd name="connsiteX4" fmla="*/ 2624286 w 6007552"/>
              <a:gd name="connsiteY4" fmla="*/ 0 h 1060704"/>
              <a:gd name="connsiteX5" fmla="*/ 3465548 w 6007552"/>
              <a:gd name="connsiteY5" fmla="*/ 0 h 1060704"/>
              <a:gd name="connsiteX6" fmla="*/ 3959310 w 6007552"/>
              <a:gd name="connsiteY6" fmla="*/ 576072 h 1060704"/>
              <a:gd name="connsiteX7" fmla="*/ 4690830 w 6007552"/>
              <a:gd name="connsiteY7" fmla="*/ 576072 h 1060704"/>
              <a:gd name="connsiteX8" fmla="*/ 5020028 w 6007552"/>
              <a:gd name="connsiteY8" fmla="*/ 9144 h 1060704"/>
              <a:gd name="connsiteX9" fmla="*/ 6007552 w 6007552"/>
              <a:gd name="connsiteY9" fmla="*/ 9144 h 1060704"/>
              <a:gd name="connsiteX10" fmla="*/ 5998422 w 6007552"/>
              <a:gd name="connsiteY10" fmla="*/ 502920 h 1060704"/>
              <a:gd name="connsiteX11" fmla="*/ 5065734 w 6007552"/>
              <a:gd name="connsiteY11" fmla="*/ 493776 h 1060704"/>
              <a:gd name="connsiteX12" fmla="*/ 4736550 w 6007552"/>
              <a:gd name="connsiteY12" fmla="*/ 1024128 h 1060704"/>
              <a:gd name="connsiteX13" fmla="*/ 3986742 w 6007552"/>
              <a:gd name="connsiteY13" fmla="*/ 1024128 h 1060704"/>
              <a:gd name="connsiteX14" fmla="*/ 3492966 w 6007552"/>
              <a:gd name="connsiteY14" fmla="*/ 539496 h 1060704"/>
              <a:gd name="connsiteX15" fmla="*/ 2660862 w 6007552"/>
              <a:gd name="connsiteY15" fmla="*/ 530352 h 1060704"/>
              <a:gd name="connsiteX16" fmla="*/ 2203662 w 6007552"/>
              <a:gd name="connsiteY16" fmla="*/ 1051560 h 1060704"/>
              <a:gd name="connsiteX17" fmla="*/ 1453854 w 6007552"/>
              <a:gd name="connsiteY17" fmla="*/ 1060704 h 1060704"/>
              <a:gd name="connsiteX18" fmla="*/ 896070 w 6007552"/>
              <a:gd name="connsiteY18" fmla="*/ 512064 h 1060704"/>
              <a:gd name="connsiteX19" fmla="*/ 18274 w 6007552"/>
              <a:gd name="connsiteY19" fmla="*/ 521208 h 1060704"/>
              <a:gd name="connsiteX20" fmla="*/ 0 w 6007552"/>
              <a:gd name="connsiteY20" fmla="*/ 0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9144 w 5998422"/>
              <a:gd name="connsiteY19" fmla="*/ 521208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4 w 5998422"/>
              <a:gd name="connsiteY19" fmla="*/ 539496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6614 w 5998422"/>
              <a:gd name="connsiteY19" fmla="*/ 545038 h 1060704"/>
              <a:gd name="connsiteX20" fmla="*/ 0 w 5998422"/>
              <a:gd name="connsiteY20" fmla="*/ 9144 h 1060704"/>
              <a:gd name="connsiteX0" fmla="*/ 5520 w 5981809"/>
              <a:gd name="connsiteY0" fmla="*/ 0 h 1062644"/>
              <a:gd name="connsiteX1" fmla="*/ 897745 w 5981809"/>
              <a:gd name="connsiteY1" fmla="*/ 1940 h 1062644"/>
              <a:gd name="connsiteX2" fmla="*/ 1409823 w 5981809"/>
              <a:gd name="connsiteY2" fmla="*/ 605444 h 1062644"/>
              <a:gd name="connsiteX3" fmla="*/ 2187063 w 5981809"/>
              <a:gd name="connsiteY3" fmla="*/ 596300 h 1062644"/>
              <a:gd name="connsiteX4" fmla="*/ 2598543 w 5981809"/>
              <a:gd name="connsiteY4" fmla="*/ 1940 h 1062644"/>
              <a:gd name="connsiteX5" fmla="*/ 3439805 w 5981809"/>
              <a:gd name="connsiteY5" fmla="*/ 1940 h 1062644"/>
              <a:gd name="connsiteX6" fmla="*/ 3933567 w 5981809"/>
              <a:gd name="connsiteY6" fmla="*/ 578012 h 1062644"/>
              <a:gd name="connsiteX7" fmla="*/ 4665087 w 5981809"/>
              <a:gd name="connsiteY7" fmla="*/ 578012 h 1062644"/>
              <a:gd name="connsiteX8" fmla="*/ 4994285 w 5981809"/>
              <a:gd name="connsiteY8" fmla="*/ 11084 h 1062644"/>
              <a:gd name="connsiteX9" fmla="*/ 5981809 w 5981809"/>
              <a:gd name="connsiteY9" fmla="*/ 11084 h 1062644"/>
              <a:gd name="connsiteX10" fmla="*/ 5972679 w 5981809"/>
              <a:gd name="connsiteY10" fmla="*/ 504860 h 1062644"/>
              <a:gd name="connsiteX11" fmla="*/ 5039991 w 5981809"/>
              <a:gd name="connsiteY11" fmla="*/ 495716 h 1062644"/>
              <a:gd name="connsiteX12" fmla="*/ 4710807 w 5981809"/>
              <a:gd name="connsiteY12" fmla="*/ 1026068 h 1062644"/>
              <a:gd name="connsiteX13" fmla="*/ 3960999 w 5981809"/>
              <a:gd name="connsiteY13" fmla="*/ 1026068 h 1062644"/>
              <a:gd name="connsiteX14" fmla="*/ 3467223 w 5981809"/>
              <a:gd name="connsiteY14" fmla="*/ 541436 h 1062644"/>
              <a:gd name="connsiteX15" fmla="*/ 2635119 w 5981809"/>
              <a:gd name="connsiteY15" fmla="*/ 532292 h 1062644"/>
              <a:gd name="connsiteX16" fmla="*/ 2177919 w 5981809"/>
              <a:gd name="connsiteY16" fmla="*/ 1053500 h 1062644"/>
              <a:gd name="connsiteX17" fmla="*/ 1428111 w 5981809"/>
              <a:gd name="connsiteY17" fmla="*/ 1062644 h 1062644"/>
              <a:gd name="connsiteX18" fmla="*/ 870327 w 5981809"/>
              <a:gd name="connsiteY18" fmla="*/ 514004 h 1062644"/>
              <a:gd name="connsiteX19" fmla="*/ 1 w 5981809"/>
              <a:gd name="connsiteY19" fmla="*/ 546978 h 1062644"/>
              <a:gd name="connsiteX20" fmla="*/ 5520 w 5981809"/>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870341 w 5981823"/>
              <a:gd name="connsiteY18" fmla="*/ 514004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6424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57507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59412 w 5981823"/>
              <a:gd name="connsiteY3" fmla="*/ 546424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20227 h 1060704"/>
              <a:gd name="connsiteX1" fmla="*/ 897759 w 5981823"/>
              <a:gd name="connsiteY1" fmla="*/ 0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05992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8186"/>
              <a:gd name="connsiteX1" fmla="*/ 897759 w 5981823"/>
              <a:gd name="connsiteY1" fmla="*/ 16626 h 1068186"/>
              <a:gd name="connsiteX2" fmla="*/ 1409837 w 5981823"/>
              <a:gd name="connsiteY2" fmla="*/ 542544 h 1068186"/>
              <a:gd name="connsiteX3" fmla="*/ 2170479 w 5981823"/>
              <a:gd name="connsiteY3" fmla="*/ 544484 h 1068186"/>
              <a:gd name="connsiteX4" fmla="*/ 2676025 w 5981823"/>
              <a:gd name="connsiteY4" fmla="*/ 0 h 1068186"/>
              <a:gd name="connsiteX5" fmla="*/ 3439819 w 5981823"/>
              <a:gd name="connsiteY5" fmla="*/ 0 h 1068186"/>
              <a:gd name="connsiteX6" fmla="*/ 3933581 w 5981823"/>
              <a:gd name="connsiteY6" fmla="*/ 576072 h 1068186"/>
              <a:gd name="connsiteX7" fmla="*/ 4665101 w 5981823"/>
              <a:gd name="connsiteY7" fmla="*/ 576072 h 1068186"/>
              <a:gd name="connsiteX8" fmla="*/ 4994299 w 5981823"/>
              <a:gd name="connsiteY8" fmla="*/ 9144 h 1068186"/>
              <a:gd name="connsiteX9" fmla="*/ 5981823 w 5981823"/>
              <a:gd name="connsiteY9" fmla="*/ 9144 h 1068186"/>
              <a:gd name="connsiteX10" fmla="*/ 5972693 w 5981823"/>
              <a:gd name="connsiteY10" fmla="*/ 502920 h 1068186"/>
              <a:gd name="connsiteX11" fmla="*/ 5040005 w 5981823"/>
              <a:gd name="connsiteY11" fmla="*/ 493776 h 1068186"/>
              <a:gd name="connsiteX12" fmla="*/ 4710821 w 5981823"/>
              <a:gd name="connsiteY12" fmla="*/ 1024128 h 1068186"/>
              <a:gd name="connsiteX13" fmla="*/ 3961013 w 5981823"/>
              <a:gd name="connsiteY13" fmla="*/ 1024128 h 1068186"/>
              <a:gd name="connsiteX14" fmla="*/ 3467237 w 5981823"/>
              <a:gd name="connsiteY14" fmla="*/ 539496 h 1068186"/>
              <a:gd name="connsiteX15" fmla="*/ 2668334 w 5981823"/>
              <a:gd name="connsiteY15" fmla="*/ 530352 h 1068186"/>
              <a:gd name="connsiteX16" fmla="*/ 2166867 w 5981823"/>
              <a:gd name="connsiteY16" fmla="*/ 1068186 h 1068186"/>
              <a:gd name="connsiteX17" fmla="*/ 1405992 w 5981823"/>
              <a:gd name="connsiteY17" fmla="*/ 1060704 h 1068186"/>
              <a:gd name="connsiteX18" fmla="*/ 909074 w 5981823"/>
              <a:gd name="connsiteY18" fmla="*/ 539773 h 1068186"/>
              <a:gd name="connsiteX19" fmla="*/ 15 w 5981823"/>
              <a:gd name="connsiteY19" fmla="*/ 545038 h 1068186"/>
              <a:gd name="connsiteX20" fmla="*/ 0 w 5981823"/>
              <a:gd name="connsiteY20" fmla="*/ 20227 h 1068186"/>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67237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14685 h 1057102"/>
              <a:gd name="connsiteX1" fmla="*/ 897759 w 5981823"/>
              <a:gd name="connsiteY1" fmla="*/ 11084 h 1057102"/>
              <a:gd name="connsiteX2" fmla="*/ 1409837 w 5981823"/>
              <a:gd name="connsiteY2" fmla="*/ 537002 h 1057102"/>
              <a:gd name="connsiteX3" fmla="*/ 2170479 w 5981823"/>
              <a:gd name="connsiteY3" fmla="*/ 538942 h 1057102"/>
              <a:gd name="connsiteX4" fmla="*/ 2670492 w 5981823"/>
              <a:gd name="connsiteY4" fmla="*/ 11083 h 1057102"/>
              <a:gd name="connsiteX5" fmla="*/ 3445353 w 5981823"/>
              <a:gd name="connsiteY5" fmla="*/ 0 h 1057102"/>
              <a:gd name="connsiteX6" fmla="*/ 3933581 w 5981823"/>
              <a:gd name="connsiteY6" fmla="*/ 570530 h 1057102"/>
              <a:gd name="connsiteX7" fmla="*/ 4665101 w 5981823"/>
              <a:gd name="connsiteY7" fmla="*/ 570530 h 1057102"/>
              <a:gd name="connsiteX8" fmla="*/ 4994299 w 5981823"/>
              <a:gd name="connsiteY8" fmla="*/ 3602 h 1057102"/>
              <a:gd name="connsiteX9" fmla="*/ 5981823 w 5981823"/>
              <a:gd name="connsiteY9" fmla="*/ 3602 h 1057102"/>
              <a:gd name="connsiteX10" fmla="*/ 5972693 w 5981823"/>
              <a:gd name="connsiteY10" fmla="*/ 497378 h 1057102"/>
              <a:gd name="connsiteX11" fmla="*/ 5040005 w 5981823"/>
              <a:gd name="connsiteY11" fmla="*/ 488234 h 1057102"/>
              <a:gd name="connsiteX12" fmla="*/ 4710821 w 5981823"/>
              <a:gd name="connsiteY12" fmla="*/ 1018586 h 1057102"/>
              <a:gd name="connsiteX13" fmla="*/ 3961013 w 5981823"/>
              <a:gd name="connsiteY13" fmla="*/ 1018586 h 1057102"/>
              <a:gd name="connsiteX14" fmla="*/ 3445104 w 5981823"/>
              <a:gd name="connsiteY14" fmla="*/ 533954 h 1057102"/>
              <a:gd name="connsiteX15" fmla="*/ 2668334 w 5981823"/>
              <a:gd name="connsiteY15" fmla="*/ 524810 h 1057102"/>
              <a:gd name="connsiteX16" fmla="*/ 2166868 w 5981823"/>
              <a:gd name="connsiteY16" fmla="*/ 1057102 h 1057102"/>
              <a:gd name="connsiteX17" fmla="*/ 1405992 w 5981823"/>
              <a:gd name="connsiteY17" fmla="*/ 1055162 h 1057102"/>
              <a:gd name="connsiteX18" fmla="*/ 909074 w 5981823"/>
              <a:gd name="connsiteY18" fmla="*/ 534231 h 1057102"/>
              <a:gd name="connsiteX19" fmla="*/ 15 w 5981823"/>
              <a:gd name="connsiteY19" fmla="*/ 539496 h 1057102"/>
              <a:gd name="connsiteX20" fmla="*/ 0 w 5981823"/>
              <a:gd name="connsiteY20" fmla="*/ 14685 h 1057102"/>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55715 w 5981823"/>
              <a:gd name="connsiteY6" fmla="*/ 542821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74005"/>
              <a:gd name="connsiteX1" fmla="*/ 897759 w 5981823"/>
              <a:gd name="connsiteY1" fmla="*/ 16626 h 1074005"/>
              <a:gd name="connsiteX2" fmla="*/ 1409837 w 5981823"/>
              <a:gd name="connsiteY2" fmla="*/ 542544 h 1074005"/>
              <a:gd name="connsiteX3" fmla="*/ 2170479 w 5981823"/>
              <a:gd name="connsiteY3" fmla="*/ 544484 h 1074005"/>
              <a:gd name="connsiteX4" fmla="*/ 2670492 w 5981823"/>
              <a:gd name="connsiteY4" fmla="*/ 0 h 1074005"/>
              <a:gd name="connsiteX5" fmla="*/ 3428753 w 5981823"/>
              <a:gd name="connsiteY5" fmla="*/ 5542 h 1074005"/>
              <a:gd name="connsiteX6" fmla="*/ 3955715 w 5981823"/>
              <a:gd name="connsiteY6" fmla="*/ 542821 h 1074005"/>
              <a:gd name="connsiteX7" fmla="*/ 4665101 w 5981823"/>
              <a:gd name="connsiteY7" fmla="*/ 576072 h 1074005"/>
              <a:gd name="connsiteX8" fmla="*/ 4994299 w 5981823"/>
              <a:gd name="connsiteY8" fmla="*/ 9144 h 1074005"/>
              <a:gd name="connsiteX9" fmla="*/ 5981823 w 5981823"/>
              <a:gd name="connsiteY9" fmla="*/ 9144 h 1074005"/>
              <a:gd name="connsiteX10" fmla="*/ 5972693 w 5981823"/>
              <a:gd name="connsiteY10" fmla="*/ 502920 h 1074005"/>
              <a:gd name="connsiteX11" fmla="*/ 5040005 w 5981823"/>
              <a:gd name="connsiteY11" fmla="*/ 493776 h 1074005"/>
              <a:gd name="connsiteX12" fmla="*/ 4710821 w 5981823"/>
              <a:gd name="connsiteY12" fmla="*/ 1024128 h 1074005"/>
              <a:gd name="connsiteX13" fmla="*/ 3949947 w 5981823"/>
              <a:gd name="connsiteY13" fmla="*/ 1074005 h 1074005"/>
              <a:gd name="connsiteX14" fmla="*/ 3445104 w 5981823"/>
              <a:gd name="connsiteY14" fmla="*/ 539496 h 1074005"/>
              <a:gd name="connsiteX15" fmla="*/ 2668334 w 5981823"/>
              <a:gd name="connsiteY15" fmla="*/ 530352 h 1074005"/>
              <a:gd name="connsiteX16" fmla="*/ 2166868 w 5981823"/>
              <a:gd name="connsiteY16" fmla="*/ 1062644 h 1074005"/>
              <a:gd name="connsiteX17" fmla="*/ 1405992 w 5981823"/>
              <a:gd name="connsiteY17" fmla="*/ 1060704 h 1074005"/>
              <a:gd name="connsiteX18" fmla="*/ 909074 w 5981823"/>
              <a:gd name="connsiteY18" fmla="*/ 539773 h 1074005"/>
              <a:gd name="connsiteX19" fmla="*/ 15 w 5981823"/>
              <a:gd name="connsiteY19" fmla="*/ 545038 h 1074005"/>
              <a:gd name="connsiteX20" fmla="*/ 0 w 5981823"/>
              <a:gd name="connsiteY20" fmla="*/ 20227 h 1074005"/>
              <a:gd name="connsiteX0" fmla="*/ 0 w 5981823"/>
              <a:gd name="connsiteY0" fmla="*/ 20227 h 1062922"/>
              <a:gd name="connsiteX1" fmla="*/ 897759 w 5981823"/>
              <a:gd name="connsiteY1" fmla="*/ 16626 h 1062922"/>
              <a:gd name="connsiteX2" fmla="*/ 1409837 w 5981823"/>
              <a:gd name="connsiteY2" fmla="*/ 542544 h 1062922"/>
              <a:gd name="connsiteX3" fmla="*/ 2170479 w 5981823"/>
              <a:gd name="connsiteY3" fmla="*/ 544484 h 1062922"/>
              <a:gd name="connsiteX4" fmla="*/ 2670492 w 5981823"/>
              <a:gd name="connsiteY4" fmla="*/ 0 h 1062922"/>
              <a:gd name="connsiteX5" fmla="*/ 3428753 w 5981823"/>
              <a:gd name="connsiteY5" fmla="*/ 5542 h 1062922"/>
              <a:gd name="connsiteX6" fmla="*/ 3955715 w 5981823"/>
              <a:gd name="connsiteY6" fmla="*/ 542821 h 1062922"/>
              <a:gd name="connsiteX7" fmla="*/ 4665101 w 5981823"/>
              <a:gd name="connsiteY7" fmla="*/ 576072 h 1062922"/>
              <a:gd name="connsiteX8" fmla="*/ 4994299 w 5981823"/>
              <a:gd name="connsiteY8" fmla="*/ 9144 h 1062922"/>
              <a:gd name="connsiteX9" fmla="*/ 5981823 w 5981823"/>
              <a:gd name="connsiteY9" fmla="*/ 9144 h 1062922"/>
              <a:gd name="connsiteX10" fmla="*/ 5972693 w 5981823"/>
              <a:gd name="connsiteY10" fmla="*/ 502920 h 1062922"/>
              <a:gd name="connsiteX11" fmla="*/ 5040005 w 5981823"/>
              <a:gd name="connsiteY11" fmla="*/ 493776 h 1062922"/>
              <a:gd name="connsiteX12" fmla="*/ 4710821 w 5981823"/>
              <a:gd name="connsiteY12" fmla="*/ 1024128 h 1062922"/>
              <a:gd name="connsiteX13" fmla="*/ 3949947 w 5981823"/>
              <a:gd name="connsiteY13" fmla="*/ 1062922 h 1062922"/>
              <a:gd name="connsiteX14" fmla="*/ 3445104 w 5981823"/>
              <a:gd name="connsiteY14" fmla="*/ 539496 h 1062922"/>
              <a:gd name="connsiteX15" fmla="*/ 2668334 w 5981823"/>
              <a:gd name="connsiteY15" fmla="*/ 530352 h 1062922"/>
              <a:gd name="connsiteX16" fmla="*/ 2166868 w 5981823"/>
              <a:gd name="connsiteY16" fmla="*/ 1062644 h 1062922"/>
              <a:gd name="connsiteX17" fmla="*/ 1405992 w 5981823"/>
              <a:gd name="connsiteY17" fmla="*/ 1060704 h 1062922"/>
              <a:gd name="connsiteX18" fmla="*/ 909074 w 5981823"/>
              <a:gd name="connsiteY18" fmla="*/ 539773 h 1062922"/>
              <a:gd name="connsiteX19" fmla="*/ 15 w 5981823"/>
              <a:gd name="connsiteY19" fmla="*/ 545038 h 1062922"/>
              <a:gd name="connsiteX20" fmla="*/ 0 w 5981823"/>
              <a:gd name="connsiteY20" fmla="*/ 20227 h 1062922"/>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65101 w 5981823"/>
              <a:gd name="connsiteY7" fmla="*/ 576072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1366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14686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909074 w 5978438"/>
              <a:gd name="connsiteY18" fmla="*/ 539773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50857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39774 h 1068463"/>
              <a:gd name="connsiteX19" fmla="*/ 15 w 5978438"/>
              <a:gd name="connsiteY19" fmla="*/ 545038 h 1068463"/>
              <a:gd name="connsiteX20" fmla="*/ 0 w 5978438"/>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27894"/>
              <a:gd name="connsiteX1" fmla="*/ 903277 w 5983956"/>
              <a:gd name="connsiteY1" fmla="*/ 16626 h 1127894"/>
              <a:gd name="connsiteX2" fmla="*/ 1415355 w 5983956"/>
              <a:gd name="connsiteY2" fmla="*/ 542544 h 1127894"/>
              <a:gd name="connsiteX3" fmla="*/ 2175997 w 5983956"/>
              <a:gd name="connsiteY3" fmla="*/ 544484 h 1127894"/>
              <a:gd name="connsiteX4" fmla="*/ 2676010 w 5983956"/>
              <a:gd name="connsiteY4" fmla="*/ 0 h 1127894"/>
              <a:gd name="connsiteX5" fmla="*/ 3434271 w 5983956"/>
              <a:gd name="connsiteY5" fmla="*/ 5542 h 1127894"/>
              <a:gd name="connsiteX6" fmla="*/ 3961233 w 5983956"/>
              <a:gd name="connsiteY6" fmla="*/ 542821 h 1127894"/>
              <a:gd name="connsiteX7" fmla="*/ 4681687 w 5983956"/>
              <a:gd name="connsiteY7" fmla="*/ 542821 h 1127894"/>
              <a:gd name="connsiteX8" fmla="*/ 5182418 w 5983956"/>
              <a:gd name="connsiteY8" fmla="*/ 14686 h 1127894"/>
              <a:gd name="connsiteX9" fmla="*/ 5981807 w 5983956"/>
              <a:gd name="connsiteY9" fmla="*/ 14686 h 1127894"/>
              <a:gd name="connsiteX10" fmla="*/ 5983745 w 5983956"/>
              <a:gd name="connsiteY10" fmla="*/ 541713 h 1127894"/>
              <a:gd name="connsiteX11" fmla="*/ 5178323 w 5983956"/>
              <a:gd name="connsiteY11" fmla="*/ 543653 h 1127894"/>
              <a:gd name="connsiteX12" fmla="*/ 4672073 w 5983956"/>
              <a:gd name="connsiteY12" fmla="*/ 1068463 h 1127894"/>
              <a:gd name="connsiteX13" fmla="*/ 3955465 w 5983956"/>
              <a:gd name="connsiteY13" fmla="*/ 1062922 h 1127894"/>
              <a:gd name="connsiteX14" fmla="*/ 3450622 w 5983956"/>
              <a:gd name="connsiteY14" fmla="*/ 539496 h 1127894"/>
              <a:gd name="connsiteX15" fmla="*/ 2673852 w 5983956"/>
              <a:gd name="connsiteY15" fmla="*/ 530352 h 1127894"/>
              <a:gd name="connsiteX16" fmla="*/ 2172386 w 5983956"/>
              <a:gd name="connsiteY16" fmla="*/ 1062644 h 1127894"/>
              <a:gd name="connsiteX17" fmla="*/ 1411510 w 5983956"/>
              <a:gd name="connsiteY17" fmla="*/ 1060704 h 1127894"/>
              <a:gd name="connsiteX18" fmla="*/ 903526 w 5983956"/>
              <a:gd name="connsiteY18" fmla="*/ 539774 h 1127894"/>
              <a:gd name="connsiteX19" fmla="*/ 0 w 5983956"/>
              <a:gd name="connsiteY19" fmla="*/ 545038 h 1127894"/>
              <a:gd name="connsiteX20" fmla="*/ 5518 w 5983956"/>
              <a:gd name="connsiteY20" fmla="*/ 20227 h 1127894"/>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46849 h 1157877"/>
              <a:gd name="connsiteX1" fmla="*/ 903277 w 5983956"/>
              <a:gd name="connsiteY1" fmla="*/ 43248 h 1157877"/>
              <a:gd name="connsiteX2" fmla="*/ 1415355 w 5983956"/>
              <a:gd name="connsiteY2" fmla="*/ 569166 h 1157877"/>
              <a:gd name="connsiteX3" fmla="*/ 2175997 w 5983956"/>
              <a:gd name="connsiteY3" fmla="*/ 571106 h 1157877"/>
              <a:gd name="connsiteX4" fmla="*/ 2676010 w 5983956"/>
              <a:gd name="connsiteY4" fmla="*/ 26622 h 1157877"/>
              <a:gd name="connsiteX5" fmla="*/ 3434271 w 5983956"/>
              <a:gd name="connsiteY5" fmla="*/ 32164 h 1157877"/>
              <a:gd name="connsiteX6" fmla="*/ 3961233 w 5983956"/>
              <a:gd name="connsiteY6" fmla="*/ 569443 h 1157877"/>
              <a:gd name="connsiteX7" fmla="*/ 4681687 w 5983956"/>
              <a:gd name="connsiteY7" fmla="*/ 569443 h 1157877"/>
              <a:gd name="connsiteX8" fmla="*/ 5182418 w 5983956"/>
              <a:gd name="connsiteY8" fmla="*/ 41308 h 1157877"/>
              <a:gd name="connsiteX9" fmla="*/ 5981807 w 5983956"/>
              <a:gd name="connsiteY9" fmla="*/ 41308 h 1157877"/>
              <a:gd name="connsiteX10" fmla="*/ 5983745 w 5983956"/>
              <a:gd name="connsiteY10" fmla="*/ 568335 h 1157877"/>
              <a:gd name="connsiteX11" fmla="*/ 5178323 w 5983956"/>
              <a:gd name="connsiteY11" fmla="*/ 570275 h 1157877"/>
              <a:gd name="connsiteX12" fmla="*/ 4672073 w 5983956"/>
              <a:gd name="connsiteY12" fmla="*/ 1095085 h 1157877"/>
              <a:gd name="connsiteX13" fmla="*/ 3955465 w 5983956"/>
              <a:gd name="connsiteY13" fmla="*/ 1089544 h 1157877"/>
              <a:gd name="connsiteX14" fmla="*/ 3450622 w 5983956"/>
              <a:gd name="connsiteY14" fmla="*/ 566118 h 1157877"/>
              <a:gd name="connsiteX15" fmla="*/ 2673852 w 5983956"/>
              <a:gd name="connsiteY15" fmla="*/ 556974 h 1157877"/>
              <a:gd name="connsiteX16" fmla="*/ 2172386 w 5983956"/>
              <a:gd name="connsiteY16" fmla="*/ 1089266 h 1157877"/>
              <a:gd name="connsiteX17" fmla="*/ 1411510 w 5983956"/>
              <a:gd name="connsiteY17" fmla="*/ 1087326 h 1157877"/>
              <a:gd name="connsiteX18" fmla="*/ 903526 w 5983956"/>
              <a:gd name="connsiteY18" fmla="*/ 566396 h 1157877"/>
              <a:gd name="connsiteX19" fmla="*/ 0 w 5983956"/>
              <a:gd name="connsiteY19" fmla="*/ 571660 h 1157877"/>
              <a:gd name="connsiteX20" fmla="*/ 5518 w 5983956"/>
              <a:gd name="connsiteY20" fmla="*/ 46849 h 1157877"/>
              <a:gd name="connsiteX0" fmla="*/ 5518 w 5983956"/>
              <a:gd name="connsiteY0" fmla="*/ 20233 h 1131261"/>
              <a:gd name="connsiteX1" fmla="*/ 903277 w 5983956"/>
              <a:gd name="connsiteY1" fmla="*/ 16632 h 1131261"/>
              <a:gd name="connsiteX2" fmla="*/ 1415355 w 5983956"/>
              <a:gd name="connsiteY2" fmla="*/ 542550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0815 h 1151843"/>
              <a:gd name="connsiteX1" fmla="*/ 903277 w 5983956"/>
              <a:gd name="connsiteY1" fmla="*/ 37214 h 1151843"/>
              <a:gd name="connsiteX2" fmla="*/ 1437490 w 5983956"/>
              <a:gd name="connsiteY2" fmla="*/ 552049 h 1151843"/>
              <a:gd name="connsiteX3" fmla="*/ 2175997 w 5983956"/>
              <a:gd name="connsiteY3" fmla="*/ 565072 h 1151843"/>
              <a:gd name="connsiteX4" fmla="*/ 2676010 w 5983956"/>
              <a:gd name="connsiteY4" fmla="*/ 20588 h 1151843"/>
              <a:gd name="connsiteX5" fmla="*/ 3434271 w 5983956"/>
              <a:gd name="connsiteY5" fmla="*/ 26130 h 1151843"/>
              <a:gd name="connsiteX6" fmla="*/ 3961233 w 5983956"/>
              <a:gd name="connsiteY6" fmla="*/ 563409 h 1151843"/>
              <a:gd name="connsiteX7" fmla="*/ 4681687 w 5983956"/>
              <a:gd name="connsiteY7" fmla="*/ 563409 h 1151843"/>
              <a:gd name="connsiteX8" fmla="*/ 5182418 w 5983956"/>
              <a:gd name="connsiteY8" fmla="*/ 35274 h 1151843"/>
              <a:gd name="connsiteX9" fmla="*/ 5981807 w 5983956"/>
              <a:gd name="connsiteY9" fmla="*/ 35274 h 1151843"/>
              <a:gd name="connsiteX10" fmla="*/ 5983745 w 5983956"/>
              <a:gd name="connsiteY10" fmla="*/ 562301 h 1151843"/>
              <a:gd name="connsiteX11" fmla="*/ 5178323 w 5983956"/>
              <a:gd name="connsiteY11" fmla="*/ 564241 h 1151843"/>
              <a:gd name="connsiteX12" fmla="*/ 4672073 w 5983956"/>
              <a:gd name="connsiteY12" fmla="*/ 1089051 h 1151843"/>
              <a:gd name="connsiteX13" fmla="*/ 3955465 w 5983956"/>
              <a:gd name="connsiteY13" fmla="*/ 1083510 h 1151843"/>
              <a:gd name="connsiteX14" fmla="*/ 3450622 w 5983956"/>
              <a:gd name="connsiteY14" fmla="*/ 560084 h 1151843"/>
              <a:gd name="connsiteX15" fmla="*/ 2673852 w 5983956"/>
              <a:gd name="connsiteY15" fmla="*/ 550940 h 1151843"/>
              <a:gd name="connsiteX16" fmla="*/ 2172386 w 5983956"/>
              <a:gd name="connsiteY16" fmla="*/ 1083232 h 1151843"/>
              <a:gd name="connsiteX17" fmla="*/ 1411510 w 5983956"/>
              <a:gd name="connsiteY17" fmla="*/ 1081292 h 1151843"/>
              <a:gd name="connsiteX18" fmla="*/ 903526 w 5983956"/>
              <a:gd name="connsiteY18" fmla="*/ 560362 h 1151843"/>
              <a:gd name="connsiteX19" fmla="*/ 0 w 5983956"/>
              <a:gd name="connsiteY19" fmla="*/ 565626 h 1151843"/>
              <a:gd name="connsiteX20" fmla="*/ 5518 w 5983956"/>
              <a:gd name="connsiteY20" fmla="*/ 40815 h 1151843"/>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2047 h 1153075"/>
              <a:gd name="connsiteX1" fmla="*/ 903277 w 5983956"/>
              <a:gd name="connsiteY1" fmla="*/ 38446 h 1153075"/>
              <a:gd name="connsiteX2" fmla="*/ 1459623 w 5983956"/>
              <a:gd name="connsiteY2" fmla="*/ 569907 h 1153075"/>
              <a:gd name="connsiteX3" fmla="*/ 2175997 w 5983956"/>
              <a:gd name="connsiteY3" fmla="*/ 566304 h 1153075"/>
              <a:gd name="connsiteX4" fmla="*/ 2676010 w 5983956"/>
              <a:gd name="connsiteY4" fmla="*/ 21820 h 1153075"/>
              <a:gd name="connsiteX5" fmla="*/ 3434271 w 5983956"/>
              <a:gd name="connsiteY5" fmla="*/ 27362 h 1153075"/>
              <a:gd name="connsiteX6" fmla="*/ 3961233 w 5983956"/>
              <a:gd name="connsiteY6" fmla="*/ 564641 h 1153075"/>
              <a:gd name="connsiteX7" fmla="*/ 4681687 w 5983956"/>
              <a:gd name="connsiteY7" fmla="*/ 564641 h 1153075"/>
              <a:gd name="connsiteX8" fmla="*/ 5182418 w 5983956"/>
              <a:gd name="connsiteY8" fmla="*/ 36506 h 1153075"/>
              <a:gd name="connsiteX9" fmla="*/ 5981807 w 5983956"/>
              <a:gd name="connsiteY9" fmla="*/ 36506 h 1153075"/>
              <a:gd name="connsiteX10" fmla="*/ 5983745 w 5983956"/>
              <a:gd name="connsiteY10" fmla="*/ 563533 h 1153075"/>
              <a:gd name="connsiteX11" fmla="*/ 5178323 w 5983956"/>
              <a:gd name="connsiteY11" fmla="*/ 565473 h 1153075"/>
              <a:gd name="connsiteX12" fmla="*/ 4672073 w 5983956"/>
              <a:gd name="connsiteY12" fmla="*/ 1090283 h 1153075"/>
              <a:gd name="connsiteX13" fmla="*/ 3955465 w 5983956"/>
              <a:gd name="connsiteY13" fmla="*/ 1084742 h 1153075"/>
              <a:gd name="connsiteX14" fmla="*/ 3450622 w 5983956"/>
              <a:gd name="connsiteY14" fmla="*/ 561316 h 1153075"/>
              <a:gd name="connsiteX15" fmla="*/ 2673852 w 5983956"/>
              <a:gd name="connsiteY15" fmla="*/ 552172 h 1153075"/>
              <a:gd name="connsiteX16" fmla="*/ 2172386 w 5983956"/>
              <a:gd name="connsiteY16" fmla="*/ 1084464 h 1153075"/>
              <a:gd name="connsiteX17" fmla="*/ 1411510 w 5983956"/>
              <a:gd name="connsiteY17" fmla="*/ 1082524 h 1153075"/>
              <a:gd name="connsiteX18" fmla="*/ 903526 w 5983956"/>
              <a:gd name="connsiteY18" fmla="*/ 561594 h 1153075"/>
              <a:gd name="connsiteX19" fmla="*/ 0 w 5983956"/>
              <a:gd name="connsiteY19" fmla="*/ 566858 h 1153075"/>
              <a:gd name="connsiteX20" fmla="*/ 5518 w 5983956"/>
              <a:gd name="connsiteY20" fmla="*/ 42047 h 1153075"/>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06619"/>
              <a:gd name="connsiteX1" fmla="*/ 903277 w 5983956"/>
              <a:gd name="connsiteY1" fmla="*/ 16631 h 1106619"/>
              <a:gd name="connsiteX2" fmla="*/ 1459623 w 5983956"/>
              <a:gd name="connsiteY2" fmla="*/ 548092 h 1106619"/>
              <a:gd name="connsiteX3" fmla="*/ 2175997 w 5983956"/>
              <a:gd name="connsiteY3" fmla="*/ 544489 h 1106619"/>
              <a:gd name="connsiteX4" fmla="*/ 2676010 w 5983956"/>
              <a:gd name="connsiteY4" fmla="*/ 5 h 1106619"/>
              <a:gd name="connsiteX5" fmla="*/ 3434271 w 5983956"/>
              <a:gd name="connsiteY5" fmla="*/ 5547 h 1106619"/>
              <a:gd name="connsiteX6" fmla="*/ 3961233 w 5983956"/>
              <a:gd name="connsiteY6" fmla="*/ 542826 h 1106619"/>
              <a:gd name="connsiteX7" fmla="*/ 4681687 w 5983956"/>
              <a:gd name="connsiteY7" fmla="*/ 542826 h 1106619"/>
              <a:gd name="connsiteX8" fmla="*/ 5182418 w 5983956"/>
              <a:gd name="connsiteY8" fmla="*/ 14691 h 1106619"/>
              <a:gd name="connsiteX9" fmla="*/ 5981807 w 5983956"/>
              <a:gd name="connsiteY9" fmla="*/ 14691 h 1106619"/>
              <a:gd name="connsiteX10" fmla="*/ 5983745 w 5983956"/>
              <a:gd name="connsiteY10" fmla="*/ 541718 h 1106619"/>
              <a:gd name="connsiteX11" fmla="*/ 5178323 w 5983956"/>
              <a:gd name="connsiteY11" fmla="*/ 543658 h 1106619"/>
              <a:gd name="connsiteX12" fmla="*/ 4672073 w 5983956"/>
              <a:gd name="connsiteY12" fmla="*/ 1068468 h 1106619"/>
              <a:gd name="connsiteX13" fmla="*/ 3955465 w 5983956"/>
              <a:gd name="connsiteY13" fmla="*/ 1062927 h 1106619"/>
              <a:gd name="connsiteX14" fmla="*/ 3450622 w 5983956"/>
              <a:gd name="connsiteY14" fmla="*/ 539501 h 1106619"/>
              <a:gd name="connsiteX15" fmla="*/ 2673852 w 5983956"/>
              <a:gd name="connsiteY15" fmla="*/ 530357 h 1106619"/>
              <a:gd name="connsiteX16" fmla="*/ 2172386 w 5983956"/>
              <a:gd name="connsiteY16" fmla="*/ 1062649 h 1106619"/>
              <a:gd name="connsiteX17" fmla="*/ 1411510 w 5983956"/>
              <a:gd name="connsiteY17" fmla="*/ 1060709 h 1106619"/>
              <a:gd name="connsiteX18" fmla="*/ 903526 w 5983956"/>
              <a:gd name="connsiteY18" fmla="*/ 539779 h 1106619"/>
              <a:gd name="connsiteX19" fmla="*/ 0 w 5983956"/>
              <a:gd name="connsiteY19" fmla="*/ 545043 h 1106619"/>
              <a:gd name="connsiteX20" fmla="*/ 5518 w 5983956"/>
              <a:gd name="connsiteY20" fmla="*/ 20232 h 1106619"/>
              <a:gd name="connsiteX0" fmla="*/ 5518 w 5983956"/>
              <a:gd name="connsiteY0" fmla="*/ 20232 h 1069754"/>
              <a:gd name="connsiteX1" fmla="*/ 903277 w 5983956"/>
              <a:gd name="connsiteY1" fmla="*/ 16631 h 1069754"/>
              <a:gd name="connsiteX2" fmla="*/ 1459623 w 5983956"/>
              <a:gd name="connsiteY2" fmla="*/ 548092 h 1069754"/>
              <a:gd name="connsiteX3" fmla="*/ 2175997 w 5983956"/>
              <a:gd name="connsiteY3" fmla="*/ 544489 h 1069754"/>
              <a:gd name="connsiteX4" fmla="*/ 2676010 w 5983956"/>
              <a:gd name="connsiteY4" fmla="*/ 5 h 1069754"/>
              <a:gd name="connsiteX5" fmla="*/ 3434271 w 5983956"/>
              <a:gd name="connsiteY5" fmla="*/ 5547 h 1069754"/>
              <a:gd name="connsiteX6" fmla="*/ 3961233 w 5983956"/>
              <a:gd name="connsiteY6" fmla="*/ 542826 h 1069754"/>
              <a:gd name="connsiteX7" fmla="*/ 4681687 w 5983956"/>
              <a:gd name="connsiteY7" fmla="*/ 542826 h 1069754"/>
              <a:gd name="connsiteX8" fmla="*/ 5182418 w 5983956"/>
              <a:gd name="connsiteY8" fmla="*/ 14691 h 1069754"/>
              <a:gd name="connsiteX9" fmla="*/ 5981807 w 5983956"/>
              <a:gd name="connsiteY9" fmla="*/ 14691 h 1069754"/>
              <a:gd name="connsiteX10" fmla="*/ 5983745 w 5983956"/>
              <a:gd name="connsiteY10" fmla="*/ 541718 h 1069754"/>
              <a:gd name="connsiteX11" fmla="*/ 5178323 w 5983956"/>
              <a:gd name="connsiteY11" fmla="*/ 543658 h 1069754"/>
              <a:gd name="connsiteX12" fmla="*/ 4672073 w 5983956"/>
              <a:gd name="connsiteY12" fmla="*/ 1068468 h 1069754"/>
              <a:gd name="connsiteX13" fmla="*/ 3955465 w 5983956"/>
              <a:gd name="connsiteY13" fmla="*/ 1062927 h 1069754"/>
              <a:gd name="connsiteX14" fmla="*/ 3450622 w 5983956"/>
              <a:gd name="connsiteY14" fmla="*/ 539501 h 1069754"/>
              <a:gd name="connsiteX15" fmla="*/ 2673852 w 5983956"/>
              <a:gd name="connsiteY15" fmla="*/ 530357 h 1069754"/>
              <a:gd name="connsiteX16" fmla="*/ 2172386 w 5983956"/>
              <a:gd name="connsiteY16" fmla="*/ 1062649 h 1069754"/>
              <a:gd name="connsiteX17" fmla="*/ 1411510 w 5983956"/>
              <a:gd name="connsiteY17" fmla="*/ 1060709 h 1069754"/>
              <a:gd name="connsiteX18" fmla="*/ 903526 w 5983956"/>
              <a:gd name="connsiteY18" fmla="*/ 539779 h 1069754"/>
              <a:gd name="connsiteX19" fmla="*/ 0 w 5983956"/>
              <a:gd name="connsiteY19" fmla="*/ 545043 h 1069754"/>
              <a:gd name="connsiteX20" fmla="*/ 5518 w 5983956"/>
              <a:gd name="connsiteY20" fmla="*/ 20232 h 1069754"/>
              <a:gd name="connsiteX0" fmla="*/ 5518 w 5983956"/>
              <a:gd name="connsiteY0" fmla="*/ 20232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19" fmla="*/ 5518 w 5983956"/>
              <a:gd name="connsiteY19" fmla="*/ 20232 h 1069754"/>
              <a:gd name="connsiteX0" fmla="*/ 0 w 5983956"/>
              <a:gd name="connsiteY0" fmla="*/ 545043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0" fmla="*/ 0 w 5080430"/>
              <a:gd name="connsiteY0" fmla="*/ 539779 h 1069754"/>
              <a:gd name="connsiteX1" fmla="*/ 556097 w 5080430"/>
              <a:gd name="connsiteY1" fmla="*/ 548092 h 1069754"/>
              <a:gd name="connsiteX2" fmla="*/ 1272471 w 5080430"/>
              <a:gd name="connsiteY2" fmla="*/ 544489 h 1069754"/>
              <a:gd name="connsiteX3" fmla="*/ 1772484 w 5080430"/>
              <a:gd name="connsiteY3" fmla="*/ 5 h 1069754"/>
              <a:gd name="connsiteX4" fmla="*/ 2530745 w 5080430"/>
              <a:gd name="connsiteY4" fmla="*/ 5547 h 1069754"/>
              <a:gd name="connsiteX5" fmla="*/ 3057707 w 5080430"/>
              <a:gd name="connsiteY5" fmla="*/ 542826 h 1069754"/>
              <a:gd name="connsiteX6" fmla="*/ 3778161 w 5080430"/>
              <a:gd name="connsiteY6" fmla="*/ 542826 h 1069754"/>
              <a:gd name="connsiteX7" fmla="*/ 4278892 w 5080430"/>
              <a:gd name="connsiteY7" fmla="*/ 14691 h 1069754"/>
              <a:gd name="connsiteX8" fmla="*/ 5078281 w 5080430"/>
              <a:gd name="connsiteY8" fmla="*/ 14691 h 1069754"/>
              <a:gd name="connsiteX9" fmla="*/ 5080219 w 5080430"/>
              <a:gd name="connsiteY9" fmla="*/ 541718 h 1069754"/>
              <a:gd name="connsiteX10" fmla="*/ 4274797 w 5080430"/>
              <a:gd name="connsiteY10" fmla="*/ 543658 h 1069754"/>
              <a:gd name="connsiteX11" fmla="*/ 3768547 w 5080430"/>
              <a:gd name="connsiteY11" fmla="*/ 1068468 h 1069754"/>
              <a:gd name="connsiteX12" fmla="*/ 3051939 w 5080430"/>
              <a:gd name="connsiteY12" fmla="*/ 1062927 h 1069754"/>
              <a:gd name="connsiteX13" fmla="*/ 2547096 w 5080430"/>
              <a:gd name="connsiteY13" fmla="*/ 539501 h 1069754"/>
              <a:gd name="connsiteX14" fmla="*/ 1770326 w 5080430"/>
              <a:gd name="connsiteY14" fmla="*/ 530357 h 1069754"/>
              <a:gd name="connsiteX15" fmla="*/ 1268860 w 5080430"/>
              <a:gd name="connsiteY15" fmla="*/ 1062649 h 1069754"/>
              <a:gd name="connsiteX16" fmla="*/ 507984 w 5080430"/>
              <a:gd name="connsiteY16" fmla="*/ 1060709 h 1069754"/>
              <a:gd name="connsiteX17" fmla="*/ 0 w 5080430"/>
              <a:gd name="connsiteY17" fmla="*/ 539779 h 1069754"/>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21535 w 4593981"/>
              <a:gd name="connsiteY0" fmla="*/ 1060709 h 1101909"/>
              <a:gd name="connsiteX1" fmla="*/ 69648 w 4593981"/>
              <a:gd name="connsiteY1" fmla="*/ 548092 h 1101909"/>
              <a:gd name="connsiteX2" fmla="*/ 786022 w 4593981"/>
              <a:gd name="connsiteY2" fmla="*/ 544489 h 1101909"/>
              <a:gd name="connsiteX3" fmla="*/ 1286035 w 4593981"/>
              <a:gd name="connsiteY3" fmla="*/ 5 h 1101909"/>
              <a:gd name="connsiteX4" fmla="*/ 2044296 w 4593981"/>
              <a:gd name="connsiteY4" fmla="*/ 5547 h 1101909"/>
              <a:gd name="connsiteX5" fmla="*/ 2571258 w 4593981"/>
              <a:gd name="connsiteY5" fmla="*/ 542826 h 1101909"/>
              <a:gd name="connsiteX6" fmla="*/ 3291712 w 4593981"/>
              <a:gd name="connsiteY6" fmla="*/ 542826 h 1101909"/>
              <a:gd name="connsiteX7" fmla="*/ 3792443 w 4593981"/>
              <a:gd name="connsiteY7" fmla="*/ 14691 h 1101909"/>
              <a:gd name="connsiteX8" fmla="*/ 4591832 w 4593981"/>
              <a:gd name="connsiteY8" fmla="*/ 14691 h 1101909"/>
              <a:gd name="connsiteX9" fmla="*/ 4593770 w 4593981"/>
              <a:gd name="connsiteY9" fmla="*/ 541718 h 1101909"/>
              <a:gd name="connsiteX10" fmla="*/ 3788348 w 4593981"/>
              <a:gd name="connsiteY10" fmla="*/ 543658 h 1101909"/>
              <a:gd name="connsiteX11" fmla="*/ 3282098 w 4593981"/>
              <a:gd name="connsiteY11" fmla="*/ 1068468 h 1101909"/>
              <a:gd name="connsiteX12" fmla="*/ 2565490 w 4593981"/>
              <a:gd name="connsiteY12" fmla="*/ 1062927 h 1101909"/>
              <a:gd name="connsiteX13" fmla="*/ 2060647 w 4593981"/>
              <a:gd name="connsiteY13" fmla="*/ 539501 h 1101909"/>
              <a:gd name="connsiteX14" fmla="*/ 1283877 w 4593981"/>
              <a:gd name="connsiteY14" fmla="*/ 530357 h 1101909"/>
              <a:gd name="connsiteX15" fmla="*/ 782411 w 4593981"/>
              <a:gd name="connsiteY15" fmla="*/ 1062649 h 1101909"/>
              <a:gd name="connsiteX16" fmla="*/ 21535 w 4593981"/>
              <a:gd name="connsiteY16" fmla="*/ 1060709 h 1101909"/>
              <a:gd name="connsiteX0" fmla="*/ 21535 w 4593981"/>
              <a:gd name="connsiteY0" fmla="*/ 1060709 h 1072099"/>
              <a:gd name="connsiteX1" fmla="*/ 69648 w 4593981"/>
              <a:gd name="connsiteY1" fmla="*/ 548092 h 1072099"/>
              <a:gd name="connsiteX2" fmla="*/ 786022 w 4593981"/>
              <a:gd name="connsiteY2" fmla="*/ 544489 h 1072099"/>
              <a:gd name="connsiteX3" fmla="*/ 1286035 w 4593981"/>
              <a:gd name="connsiteY3" fmla="*/ 5 h 1072099"/>
              <a:gd name="connsiteX4" fmla="*/ 2044296 w 4593981"/>
              <a:gd name="connsiteY4" fmla="*/ 5547 h 1072099"/>
              <a:gd name="connsiteX5" fmla="*/ 2571258 w 4593981"/>
              <a:gd name="connsiteY5" fmla="*/ 542826 h 1072099"/>
              <a:gd name="connsiteX6" fmla="*/ 3291712 w 4593981"/>
              <a:gd name="connsiteY6" fmla="*/ 542826 h 1072099"/>
              <a:gd name="connsiteX7" fmla="*/ 3792443 w 4593981"/>
              <a:gd name="connsiteY7" fmla="*/ 14691 h 1072099"/>
              <a:gd name="connsiteX8" fmla="*/ 4591832 w 4593981"/>
              <a:gd name="connsiteY8" fmla="*/ 14691 h 1072099"/>
              <a:gd name="connsiteX9" fmla="*/ 4593770 w 4593981"/>
              <a:gd name="connsiteY9" fmla="*/ 541718 h 1072099"/>
              <a:gd name="connsiteX10" fmla="*/ 3788348 w 4593981"/>
              <a:gd name="connsiteY10" fmla="*/ 543658 h 1072099"/>
              <a:gd name="connsiteX11" fmla="*/ 3282098 w 4593981"/>
              <a:gd name="connsiteY11" fmla="*/ 1068468 h 1072099"/>
              <a:gd name="connsiteX12" fmla="*/ 2565490 w 4593981"/>
              <a:gd name="connsiteY12" fmla="*/ 1062927 h 1072099"/>
              <a:gd name="connsiteX13" fmla="*/ 2060647 w 4593981"/>
              <a:gd name="connsiteY13" fmla="*/ 539501 h 1072099"/>
              <a:gd name="connsiteX14" fmla="*/ 1283877 w 4593981"/>
              <a:gd name="connsiteY14" fmla="*/ 530357 h 1072099"/>
              <a:gd name="connsiteX15" fmla="*/ 782411 w 4593981"/>
              <a:gd name="connsiteY15" fmla="*/ 1062649 h 1072099"/>
              <a:gd name="connsiteX16" fmla="*/ 21535 w 4593981"/>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6996 w 4579442"/>
              <a:gd name="connsiteY0" fmla="*/ 1060709 h 1072099"/>
              <a:gd name="connsiteX1" fmla="*/ 55109 w 4579442"/>
              <a:gd name="connsiteY1" fmla="*/ 548092 h 1072099"/>
              <a:gd name="connsiteX2" fmla="*/ 771483 w 4579442"/>
              <a:gd name="connsiteY2" fmla="*/ 544489 h 1072099"/>
              <a:gd name="connsiteX3" fmla="*/ 1271496 w 4579442"/>
              <a:gd name="connsiteY3" fmla="*/ 5 h 1072099"/>
              <a:gd name="connsiteX4" fmla="*/ 2029757 w 4579442"/>
              <a:gd name="connsiteY4" fmla="*/ 5547 h 1072099"/>
              <a:gd name="connsiteX5" fmla="*/ 2556719 w 4579442"/>
              <a:gd name="connsiteY5" fmla="*/ 542826 h 1072099"/>
              <a:gd name="connsiteX6" fmla="*/ 3277173 w 4579442"/>
              <a:gd name="connsiteY6" fmla="*/ 542826 h 1072099"/>
              <a:gd name="connsiteX7" fmla="*/ 3777904 w 4579442"/>
              <a:gd name="connsiteY7" fmla="*/ 14691 h 1072099"/>
              <a:gd name="connsiteX8" fmla="*/ 4577293 w 4579442"/>
              <a:gd name="connsiteY8" fmla="*/ 14691 h 1072099"/>
              <a:gd name="connsiteX9" fmla="*/ 4579231 w 4579442"/>
              <a:gd name="connsiteY9" fmla="*/ 541718 h 1072099"/>
              <a:gd name="connsiteX10" fmla="*/ 3773809 w 4579442"/>
              <a:gd name="connsiteY10" fmla="*/ 543658 h 1072099"/>
              <a:gd name="connsiteX11" fmla="*/ 3267559 w 4579442"/>
              <a:gd name="connsiteY11" fmla="*/ 1068468 h 1072099"/>
              <a:gd name="connsiteX12" fmla="*/ 2550951 w 4579442"/>
              <a:gd name="connsiteY12" fmla="*/ 1062927 h 1072099"/>
              <a:gd name="connsiteX13" fmla="*/ 2046108 w 4579442"/>
              <a:gd name="connsiteY13" fmla="*/ 539501 h 1072099"/>
              <a:gd name="connsiteX14" fmla="*/ 1269338 w 4579442"/>
              <a:gd name="connsiteY14" fmla="*/ 530357 h 1072099"/>
              <a:gd name="connsiteX15" fmla="*/ 767872 w 4579442"/>
              <a:gd name="connsiteY15" fmla="*/ 1062649 h 1072099"/>
              <a:gd name="connsiteX16" fmla="*/ 6996 w 4579442"/>
              <a:gd name="connsiteY16" fmla="*/ 1060709 h 1072099"/>
              <a:gd name="connsiteX0" fmla="*/ 11527 w 4583973"/>
              <a:gd name="connsiteY0" fmla="*/ 1060709 h 1072099"/>
              <a:gd name="connsiteX1" fmla="*/ 20371 w 4583973"/>
              <a:gd name="connsiteY1" fmla="*/ 548092 h 1072099"/>
              <a:gd name="connsiteX2" fmla="*/ 776014 w 4583973"/>
              <a:gd name="connsiteY2" fmla="*/ 544489 h 1072099"/>
              <a:gd name="connsiteX3" fmla="*/ 1276027 w 4583973"/>
              <a:gd name="connsiteY3" fmla="*/ 5 h 1072099"/>
              <a:gd name="connsiteX4" fmla="*/ 2034288 w 4583973"/>
              <a:gd name="connsiteY4" fmla="*/ 5547 h 1072099"/>
              <a:gd name="connsiteX5" fmla="*/ 2561250 w 4583973"/>
              <a:gd name="connsiteY5" fmla="*/ 542826 h 1072099"/>
              <a:gd name="connsiteX6" fmla="*/ 3281704 w 4583973"/>
              <a:gd name="connsiteY6" fmla="*/ 542826 h 1072099"/>
              <a:gd name="connsiteX7" fmla="*/ 3782435 w 4583973"/>
              <a:gd name="connsiteY7" fmla="*/ 14691 h 1072099"/>
              <a:gd name="connsiteX8" fmla="*/ 4581824 w 4583973"/>
              <a:gd name="connsiteY8" fmla="*/ 14691 h 1072099"/>
              <a:gd name="connsiteX9" fmla="*/ 4583762 w 4583973"/>
              <a:gd name="connsiteY9" fmla="*/ 541718 h 1072099"/>
              <a:gd name="connsiteX10" fmla="*/ 3778340 w 4583973"/>
              <a:gd name="connsiteY10" fmla="*/ 543658 h 1072099"/>
              <a:gd name="connsiteX11" fmla="*/ 3272090 w 4583973"/>
              <a:gd name="connsiteY11" fmla="*/ 1068468 h 1072099"/>
              <a:gd name="connsiteX12" fmla="*/ 2555482 w 4583973"/>
              <a:gd name="connsiteY12" fmla="*/ 1062927 h 1072099"/>
              <a:gd name="connsiteX13" fmla="*/ 2050639 w 4583973"/>
              <a:gd name="connsiteY13" fmla="*/ 539501 h 1072099"/>
              <a:gd name="connsiteX14" fmla="*/ 1273869 w 4583973"/>
              <a:gd name="connsiteY14" fmla="*/ 530357 h 1072099"/>
              <a:gd name="connsiteX15" fmla="*/ 772403 w 4583973"/>
              <a:gd name="connsiteY15" fmla="*/ 1062649 h 1072099"/>
              <a:gd name="connsiteX16" fmla="*/ 11527 w 4583973"/>
              <a:gd name="connsiteY16" fmla="*/ 1060709 h 1072099"/>
              <a:gd name="connsiteX0" fmla="*/ 16961 w 4589407"/>
              <a:gd name="connsiteY0" fmla="*/ 1060709 h 1072099"/>
              <a:gd name="connsiteX1" fmla="*/ 6171 w 4589407"/>
              <a:gd name="connsiteY1" fmla="*/ 55792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75016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8783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8865 w 4591311"/>
              <a:gd name="connsiteY0" fmla="*/ 1060709 h 1072099"/>
              <a:gd name="connsiteX1" fmla="*/ 3808 w 4591311"/>
              <a:gd name="connsiteY1" fmla="*/ 604927 h 1072099"/>
              <a:gd name="connsiteX2" fmla="*/ 783352 w 4591311"/>
              <a:gd name="connsiteY2" fmla="*/ 544489 h 1072099"/>
              <a:gd name="connsiteX3" fmla="*/ 1283365 w 4591311"/>
              <a:gd name="connsiteY3" fmla="*/ 5 h 1072099"/>
              <a:gd name="connsiteX4" fmla="*/ 2041626 w 4591311"/>
              <a:gd name="connsiteY4" fmla="*/ 5547 h 1072099"/>
              <a:gd name="connsiteX5" fmla="*/ 2568588 w 4591311"/>
              <a:gd name="connsiteY5" fmla="*/ 542826 h 1072099"/>
              <a:gd name="connsiteX6" fmla="*/ 3289042 w 4591311"/>
              <a:gd name="connsiteY6" fmla="*/ 542826 h 1072099"/>
              <a:gd name="connsiteX7" fmla="*/ 3789773 w 4591311"/>
              <a:gd name="connsiteY7" fmla="*/ 14691 h 1072099"/>
              <a:gd name="connsiteX8" fmla="*/ 4589162 w 4591311"/>
              <a:gd name="connsiteY8" fmla="*/ 14691 h 1072099"/>
              <a:gd name="connsiteX9" fmla="*/ 4591100 w 4591311"/>
              <a:gd name="connsiteY9" fmla="*/ 541718 h 1072099"/>
              <a:gd name="connsiteX10" fmla="*/ 3785678 w 4591311"/>
              <a:gd name="connsiteY10" fmla="*/ 543658 h 1072099"/>
              <a:gd name="connsiteX11" fmla="*/ 3279428 w 4591311"/>
              <a:gd name="connsiteY11" fmla="*/ 1068468 h 1072099"/>
              <a:gd name="connsiteX12" fmla="*/ 2562820 w 4591311"/>
              <a:gd name="connsiteY12" fmla="*/ 1062927 h 1072099"/>
              <a:gd name="connsiteX13" fmla="*/ 2057977 w 4591311"/>
              <a:gd name="connsiteY13" fmla="*/ 539501 h 1072099"/>
              <a:gd name="connsiteX14" fmla="*/ 1281207 w 4591311"/>
              <a:gd name="connsiteY14" fmla="*/ 530357 h 1072099"/>
              <a:gd name="connsiteX15" fmla="*/ 779741 w 4591311"/>
              <a:gd name="connsiteY15" fmla="*/ 1062649 h 1072099"/>
              <a:gd name="connsiteX16" fmla="*/ 18865 w 4591311"/>
              <a:gd name="connsiteY16" fmla="*/ 1060709 h 1072099"/>
              <a:gd name="connsiteX0" fmla="*/ 21214 w 4593660"/>
              <a:gd name="connsiteY0" fmla="*/ 1060709 h 1072099"/>
              <a:gd name="connsiteX1" fmla="*/ 1891 w 4593660"/>
              <a:gd name="connsiteY1" fmla="*/ 622018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3472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7744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26290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15396 w 4600642"/>
              <a:gd name="connsiteY0" fmla="*/ 1069254 h 1108699"/>
              <a:gd name="connsiteX1" fmla="*/ 8873 w 4600642"/>
              <a:gd name="connsiteY1" fmla="*/ 626290 h 1108699"/>
              <a:gd name="connsiteX2" fmla="*/ 792683 w 4600642"/>
              <a:gd name="connsiteY2" fmla="*/ 544489 h 1108699"/>
              <a:gd name="connsiteX3" fmla="*/ 1292696 w 4600642"/>
              <a:gd name="connsiteY3" fmla="*/ 5 h 1108699"/>
              <a:gd name="connsiteX4" fmla="*/ 2050957 w 4600642"/>
              <a:gd name="connsiteY4" fmla="*/ 5547 h 1108699"/>
              <a:gd name="connsiteX5" fmla="*/ 2577919 w 4600642"/>
              <a:gd name="connsiteY5" fmla="*/ 542826 h 1108699"/>
              <a:gd name="connsiteX6" fmla="*/ 3298373 w 4600642"/>
              <a:gd name="connsiteY6" fmla="*/ 542826 h 1108699"/>
              <a:gd name="connsiteX7" fmla="*/ 3799104 w 4600642"/>
              <a:gd name="connsiteY7" fmla="*/ 14691 h 1108699"/>
              <a:gd name="connsiteX8" fmla="*/ 4598493 w 4600642"/>
              <a:gd name="connsiteY8" fmla="*/ 14691 h 1108699"/>
              <a:gd name="connsiteX9" fmla="*/ 4600431 w 4600642"/>
              <a:gd name="connsiteY9" fmla="*/ 541718 h 1108699"/>
              <a:gd name="connsiteX10" fmla="*/ 3795009 w 4600642"/>
              <a:gd name="connsiteY10" fmla="*/ 543658 h 1108699"/>
              <a:gd name="connsiteX11" fmla="*/ 3288759 w 4600642"/>
              <a:gd name="connsiteY11" fmla="*/ 1068468 h 1108699"/>
              <a:gd name="connsiteX12" fmla="*/ 2572151 w 4600642"/>
              <a:gd name="connsiteY12" fmla="*/ 1062927 h 1108699"/>
              <a:gd name="connsiteX13" fmla="*/ 2067308 w 4600642"/>
              <a:gd name="connsiteY13" fmla="*/ 539501 h 1108699"/>
              <a:gd name="connsiteX14" fmla="*/ 1290538 w 4600642"/>
              <a:gd name="connsiteY14" fmla="*/ 530357 h 1108699"/>
              <a:gd name="connsiteX15" fmla="*/ 789072 w 4600642"/>
              <a:gd name="connsiteY15" fmla="*/ 1062649 h 1108699"/>
              <a:gd name="connsiteX16" fmla="*/ 15396 w 4600642"/>
              <a:gd name="connsiteY16" fmla="*/ 1069254 h 1108699"/>
              <a:gd name="connsiteX0" fmla="*/ 6523 w 4591769"/>
              <a:gd name="connsiteY0" fmla="*/ 1069254 h 1108699"/>
              <a:gd name="connsiteX1" fmla="*/ 0 w 4591769"/>
              <a:gd name="connsiteY1" fmla="*/ 626290 h 1108699"/>
              <a:gd name="connsiteX2" fmla="*/ 783810 w 4591769"/>
              <a:gd name="connsiteY2" fmla="*/ 544489 h 1108699"/>
              <a:gd name="connsiteX3" fmla="*/ 1283823 w 4591769"/>
              <a:gd name="connsiteY3" fmla="*/ 5 h 1108699"/>
              <a:gd name="connsiteX4" fmla="*/ 2042084 w 4591769"/>
              <a:gd name="connsiteY4" fmla="*/ 5547 h 1108699"/>
              <a:gd name="connsiteX5" fmla="*/ 2569046 w 4591769"/>
              <a:gd name="connsiteY5" fmla="*/ 542826 h 1108699"/>
              <a:gd name="connsiteX6" fmla="*/ 3289500 w 4591769"/>
              <a:gd name="connsiteY6" fmla="*/ 542826 h 1108699"/>
              <a:gd name="connsiteX7" fmla="*/ 3790231 w 4591769"/>
              <a:gd name="connsiteY7" fmla="*/ 14691 h 1108699"/>
              <a:gd name="connsiteX8" fmla="*/ 4589620 w 4591769"/>
              <a:gd name="connsiteY8" fmla="*/ 14691 h 1108699"/>
              <a:gd name="connsiteX9" fmla="*/ 4591558 w 4591769"/>
              <a:gd name="connsiteY9" fmla="*/ 541718 h 1108699"/>
              <a:gd name="connsiteX10" fmla="*/ 3786136 w 4591769"/>
              <a:gd name="connsiteY10" fmla="*/ 543658 h 1108699"/>
              <a:gd name="connsiteX11" fmla="*/ 3279886 w 4591769"/>
              <a:gd name="connsiteY11" fmla="*/ 1068468 h 1108699"/>
              <a:gd name="connsiteX12" fmla="*/ 2563278 w 4591769"/>
              <a:gd name="connsiteY12" fmla="*/ 1062927 h 1108699"/>
              <a:gd name="connsiteX13" fmla="*/ 2058435 w 4591769"/>
              <a:gd name="connsiteY13" fmla="*/ 539501 h 1108699"/>
              <a:gd name="connsiteX14" fmla="*/ 1281665 w 4591769"/>
              <a:gd name="connsiteY14" fmla="*/ 530357 h 1108699"/>
              <a:gd name="connsiteX15" fmla="*/ 780199 w 4591769"/>
              <a:gd name="connsiteY15" fmla="*/ 1062649 h 1108699"/>
              <a:gd name="connsiteX16" fmla="*/ 6523 w 4591769"/>
              <a:gd name="connsiteY16" fmla="*/ 1069254 h 1108699"/>
              <a:gd name="connsiteX0" fmla="*/ 6523 w 4591769"/>
              <a:gd name="connsiteY0" fmla="*/ 1069254 h 1105356"/>
              <a:gd name="connsiteX1" fmla="*/ 0 w 4591769"/>
              <a:gd name="connsiteY1" fmla="*/ 626290 h 1105356"/>
              <a:gd name="connsiteX2" fmla="*/ 783810 w 4591769"/>
              <a:gd name="connsiteY2" fmla="*/ 544489 h 1105356"/>
              <a:gd name="connsiteX3" fmla="*/ 1283823 w 4591769"/>
              <a:gd name="connsiteY3" fmla="*/ 5 h 1105356"/>
              <a:gd name="connsiteX4" fmla="*/ 2042084 w 4591769"/>
              <a:gd name="connsiteY4" fmla="*/ 5547 h 1105356"/>
              <a:gd name="connsiteX5" fmla="*/ 2569046 w 4591769"/>
              <a:gd name="connsiteY5" fmla="*/ 542826 h 1105356"/>
              <a:gd name="connsiteX6" fmla="*/ 3289500 w 4591769"/>
              <a:gd name="connsiteY6" fmla="*/ 542826 h 1105356"/>
              <a:gd name="connsiteX7" fmla="*/ 3790231 w 4591769"/>
              <a:gd name="connsiteY7" fmla="*/ 14691 h 1105356"/>
              <a:gd name="connsiteX8" fmla="*/ 4589620 w 4591769"/>
              <a:gd name="connsiteY8" fmla="*/ 14691 h 1105356"/>
              <a:gd name="connsiteX9" fmla="*/ 4591558 w 4591769"/>
              <a:gd name="connsiteY9" fmla="*/ 541718 h 1105356"/>
              <a:gd name="connsiteX10" fmla="*/ 3786136 w 4591769"/>
              <a:gd name="connsiteY10" fmla="*/ 543658 h 1105356"/>
              <a:gd name="connsiteX11" fmla="*/ 3279886 w 4591769"/>
              <a:gd name="connsiteY11" fmla="*/ 1068468 h 1105356"/>
              <a:gd name="connsiteX12" fmla="*/ 2563278 w 4591769"/>
              <a:gd name="connsiteY12" fmla="*/ 1062927 h 1105356"/>
              <a:gd name="connsiteX13" fmla="*/ 2058435 w 4591769"/>
              <a:gd name="connsiteY13" fmla="*/ 539501 h 1105356"/>
              <a:gd name="connsiteX14" fmla="*/ 1281665 w 4591769"/>
              <a:gd name="connsiteY14" fmla="*/ 530357 h 1105356"/>
              <a:gd name="connsiteX15" fmla="*/ 780199 w 4591769"/>
              <a:gd name="connsiteY15" fmla="*/ 1062649 h 1105356"/>
              <a:gd name="connsiteX16" fmla="*/ 6523 w 4591769"/>
              <a:gd name="connsiteY16" fmla="*/ 1069254 h 1105356"/>
              <a:gd name="connsiteX0" fmla="*/ 2257 w 4591769"/>
              <a:gd name="connsiteY0" fmla="*/ 1116256 h 1127793"/>
              <a:gd name="connsiteX1" fmla="*/ 0 w 4591769"/>
              <a:gd name="connsiteY1" fmla="*/ 626290 h 1127793"/>
              <a:gd name="connsiteX2" fmla="*/ 783810 w 4591769"/>
              <a:gd name="connsiteY2" fmla="*/ 544489 h 1127793"/>
              <a:gd name="connsiteX3" fmla="*/ 1283823 w 4591769"/>
              <a:gd name="connsiteY3" fmla="*/ 5 h 1127793"/>
              <a:gd name="connsiteX4" fmla="*/ 2042084 w 4591769"/>
              <a:gd name="connsiteY4" fmla="*/ 5547 h 1127793"/>
              <a:gd name="connsiteX5" fmla="*/ 2569046 w 4591769"/>
              <a:gd name="connsiteY5" fmla="*/ 542826 h 1127793"/>
              <a:gd name="connsiteX6" fmla="*/ 3289500 w 4591769"/>
              <a:gd name="connsiteY6" fmla="*/ 542826 h 1127793"/>
              <a:gd name="connsiteX7" fmla="*/ 3790231 w 4591769"/>
              <a:gd name="connsiteY7" fmla="*/ 14691 h 1127793"/>
              <a:gd name="connsiteX8" fmla="*/ 4589620 w 4591769"/>
              <a:gd name="connsiteY8" fmla="*/ 14691 h 1127793"/>
              <a:gd name="connsiteX9" fmla="*/ 4591558 w 4591769"/>
              <a:gd name="connsiteY9" fmla="*/ 541718 h 1127793"/>
              <a:gd name="connsiteX10" fmla="*/ 3786136 w 4591769"/>
              <a:gd name="connsiteY10" fmla="*/ 543658 h 1127793"/>
              <a:gd name="connsiteX11" fmla="*/ 3279886 w 4591769"/>
              <a:gd name="connsiteY11" fmla="*/ 1068468 h 1127793"/>
              <a:gd name="connsiteX12" fmla="*/ 2563278 w 4591769"/>
              <a:gd name="connsiteY12" fmla="*/ 1062927 h 1127793"/>
              <a:gd name="connsiteX13" fmla="*/ 2058435 w 4591769"/>
              <a:gd name="connsiteY13" fmla="*/ 539501 h 1127793"/>
              <a:gd name="connsiteX14" fmla="*/ 1281665 w 4591769"/>
              <a:gd name="connsiteY14" fmla="*/ 530357 h 1127793"/>
              <a:gd name="connsiteX15" fmla="*/ 780199 w 4591769"/>
              <a:gd name="connsiteY15" fmla="*/ 1062649 h 1127793"/>
              <a:gd name="connsiteX16" fmla="*/ 2257 w 4591769"/>
              <a:gd name="connsiteY16" fmla="*/ 1116256 h 1127793"/>
              <a:gd name="connsiteX0" fmla="*/ 2257 w 4591769"/>
              <a:gd name="connsiteY0" fmla="*/ 1129075 h 1136213"/>
              <a:gd name="connsiteX1" fmla="*/ 0 w 4591769"/>
              <a:gd name="connsiteY1" fmla="*/ 626290 h 1136213"/>
              <a:gd name="connsiteX2" fmla="*/ 783810 w 4591769"/>
              <a:gd name="connsiteY2" fmla="*/ 544489 h 1136213"/>
              <a:gd name="connsiteX3" fmla="*/ 1283823 w 4591769"/>
              <a:gd name="connsiteY3" fmla="*/ 5 h 1136213"/>
              <a:gd name="connsiteX4" fmla="*/ 2042084 w 4591769"/>
              <a:gd name="connsiteY4" fmla="*/ 5547 h 1136213"/>
              <a:gd name="connsiteX5" fmla="*/ 2569046 w 4591769"/>
              <a:gd name="connsiteY5" fmla="*/ 542826 h 1136213"/>
              <a:gd name="connsiteX6" fmla="*/ 3289500 w 4591769"/>
              <a:gd name="connsiteY6" fmla="*/ 542826 h 1136213"/>
              <a:gd name="connsiteX7" fmla="*/ 3790231 w 4591769"/>
              <a:gd name="connsiteY7" fmla="*/ 14691 h 1136213"/>
              <a:gd name="connsiteX8" fmla="*/ 4589620 w 4591769"/>
              <a:gd name="connsiteY8" fmla="*/ 14691 h 1136213"/>
              <a:gd name="connsiteX9" fmla="*/ 4591558 w 4591769"/>
              <a:gd name="connsiteY9" fmla="*/ 541718 h 1136213"/>
              <a:gd name="connsiteX10" fmla="*/ 3786136 w 4591769"/>
              <a:gd name="connsiteY10" fmla="*/ 543658 h 1136213"/>
              <a:gd name="connsiteX11" fmla="*/ 3279886 w 4591769"/>
              <a:gd name="connsiteY11" fmla="*/ 1068468 h 1136213"/>
              <a:gd name="connsiteX12" fmla="*/ 2563278 w 4591769"/>
              <a:gd name="connsiteY12" fmla="*/ 1062927 h 1136213"/>
              <a:gd name="connsiteX13" fmla="*/ 2058435 w 4591769"/>
              <a:gd name="connsiteY13" fmla="*/ 539501 h 1136213"/>
              <a:gd name="connsiteX14" fmla="*/ 1281665 w 4591769"/>
              <a:gd name="connsiteY14" fmla="*/ 530357 h 1136213"/>
              <a:gd name="connsiteX15" fmla="*/ 780199 w 4591769"/>
              <a:gd name="connsiteY15" fmla="*/ 1062649 h 1136213"/>
              <a:gd name="connsiteX16" fmla="*/ 2257 w 4591769"/>
              <a:gd name="connsiteY16" fmla="*/ 1129075 h 1136213"/>
              <a:gd name="connsiteX0" fmla="*/ 77 w 4593856"/>
              <a:gd name="connsiteY0" fmla="*/ 1141894 h 1145866"/>
              <a:gd name="connsiteX1" fmla="*/ 2087 w 4593856"/>
              <a:gd name="connsiteY1" fmla="*/ 626290 h 1145866"/>
              <a:gd name="connsiteX2" fmla="*/ 785897 w 4593856"/>
              <a:gd name="connsiteY2" fmla="*/ 544489 h 1145866"/>
              <a:gd name="connsiteX3" fmla="*/ 1285910 w 4593856"/>
              <a:gd name="connsiteY3" fmla="*/ 5 h 1145866"/>
              <a:gd name="connsiteX4" fmla="*/ 2044171 w 4593856"/>
              <a:gd name="connsiteY4" fmla="*/ 5547 h 1145866"/>
              <a:gd name="connsiteX5" fmla="*/ 2571133 w 4593856"/>
              <a:gd name="connsiteY5" fmla="*/ 542826 h 1145866"/>
              <a:gd name="connsiteX6" fmla="*/ 3291587 w 4593856"/>
              <a:gd name="connsiteY6" fmla="*/ 542826 h 1145866"/>
              <a:gd name="connsiteX7" fmla="*/ 3792318 w 4593856"/>
              <a:gd name="connsiteY7" fmla="*/ 14691 h 1145866"/>
              <a:gd name="connsiteX8" fmla="*/ 4591707 w 4593856"/>
              <a:gd name="connsiteY8" fmla="*/ 14691 h 1145866"/>
              <a:gd name="connsiteX9" fmla="*/ 4593645 w 4593856"/>
              <a:gd name="connsiteY9" fmla="*/ 541718 h 1145866"/>
              <a:gd name="connsiteX10" fmla="*/ 3788223 w 4593856"/>
              <a:gd name="connsiteY10" fmla="*/ 543658 h 1145866"/>
              <a:gd name="connsiteX11" fmla="*/ 3281973 w 4593856"/>
              <a:gd name="connsiteY11" fmla="*/ 1068468 h 1145866"/>
              <a:gd name="connsiteX12" fmla="*/ 2565365 w 4593856"/>
              <a:gd name="connsiteY12" fmla="*/ 1062927 h 1145866"/>
              <a:gd name="connsiteX13" fmla="*/ 2060522 w 4593856"/>
              <a:gd name="connsiteY13" fmla="*/ 539501 h 1145866"/>
              <a:gd name="connsiteX14" fmla="*/ 1283752 w 4593856"/>
              <a:gd name="connsiteY14" fmla="*/ 530357 h 1145866"/>
              <a:gd name="connsiteX15" fmla="*/ 782286 w 4593856"/>
              <a:gd name="connsiteY15" fmla="*/ 1062649 h 1145866"/>
              <a:gd name="connsiteX16" fmla="*/ 77 w 4593856"/>
              <a:gd name="connsiteY16" fmla="*/ 1141894 h 1145866"/>
              <a:gd name="connsiteX0" fmla="*/ 2256 w 4591769"/>
              <a:gd name="connsiteY0" fmla="*/ 1146166 h 1149362"/>
              <a:gd name="connsiteX1" fmla="*/ 0 w 4591769"/>
              <a:gd name="connsiteY1" fmla="*/ 626290 h 1149362"/>
              <a:gd name="connsiteX2" fmla="*/ 783810 w 4591769"/>
              <a:gd name="connsiteY2" fmla="*/ 544489 h 1149362"/>
              <a:gd name="connsiteX3" fmla="*/ 1283823 w 4591769"/>
              <a:gd name="connsiteY3" fmla="*/ 5 h 1149362"/>
              <a:gd name="connsiteX4" fmla="*/ 2042084 w 4591769"/>
              <a:gd name="connsiteY4" fmla="*/ 5547 h 1149362"/>
              <a:gd name="connsiteX5" fmla="*/ 2569046 w 4591769"/>
              <a:gd name="connsiteY5" fmla="*/ 542826 h 1149362"/>
              <a:gd name="connsiteX6" fmla="*/ 3289500 w 4591769"/>
              <a:gd name="connsiteY6" fmla="*/ 542826 h 1149362"/>
              <a:gd name="connsiteX7" fmla="*/ 3790231 w 4591769"/>
              <a:gd name="connsiteY7" fmla="*/ 14691 h 1149362"/>
              <a:gd name="connsiteX8" fmla="*/ 4589620 w 4591769"/>
              <a:gd name="connsiteY8" fmla="*/ 14691 h 1149362"/>
              <a:gd name="connsiteX9" fmla="*/ 4591558 w 4591769"/>
              <a:gd name="connsiteY9" fmla="*/ 541718 h 1149362"/>
              <a:gd name="connsiteX10" fmla="*/ 3786136 w 4591769"/>
              <a:gd name="connsiteY10" fmla="*/ 543658 h 1149362"/>
              <a:gd name="connsiteX11" fmla="*/ 3279886 w 4591769"/>
              <a:gd name="connsiteY11" fmla="*/ 1068468 h 1149362"/>
              <a:gd name="connsiteX12" fmla="*/ 2563278 w 4591769"/>
              <a:gd name="connsiteY12" fmla="*/ 1062927 h 1149362"/>
              <a:gd name="connsiteX13" fmla="*/ 2058435 w 4591769"/>
              <a:gd name="connsiteY13" fmla="*/ 539501 h 1149362"/>
              <a:gd name="connsiteX14" fmla="*/ 1281665 w 4591769"/>
              <a:gd name="connsiteY14" fmla="*/ 530357 h 1149362"/>
              <a:gd name="connsiteX15" fmla="*/ 780199 w 4591769"/>
              <a:gd name="connsiteY15" fmla="*/ 1062649 h 1149362"/>
              <a:gd name="connsiteX16" fmla="*/ 2256 w 4591769"/>
              <a:gd name="connsiteY16" fmla="*/ 1146166 h 1149362"/>
              <a:gd name="connsiteX0" fmla="*/ 2256 w 4591769"/>
              <a:gd name="connsiteY0" fmla="*/ 1146166 h 1157671"/>
              <a:gd name="connsiteX1" fmla="*/ 0 w 4591769"/>
              <a:gd name="connsiteY1" fmla="*/ 626290 h 1157671"/>
              <a:gd name="connsiteX2" fmla="*/ 783810 w 4591769"/>
              <a:gd name="connsiteY2" fmla="*/ 544489 h 1157671"/>
              <a:gd name="connsiteX3" fmla="*/ 1283823 w 4591769"/>
              <a:gd name="connsiteY3" fmla="*/ 5 h 1157671"/>
              <a:gd name="connsiteX4" fmla="*/ 2042084 w 4591769"/>
              <a:gd name="connsiteY4" fmla="*/ 5547 h 1157671"/>
              <a:gd name="connsiteX5" fmla="*/ 2569046 w 4591769"/>
              <a:gd name="connsiteY5" fmla="*/ 542826 h 1157671"/>
              <a:gd name="connsiteX6" fmla="*/ 3289500 w 4591769"/>
              <a:gd name="connsiteY6" fmla="*/ 542826 h 1157671"/>
              <a:gd name="connsiteX7" fmla="*/ 3790231 w 4591769"/>
              <a:gd name="connsiteY7" fmla="*/ 14691 h 1157671"/>
              <a:gd name="connsiteX8" fmla="*/ 4589620 w 4591769"/>
              <a:gd name="connsiteY8" fmla="*/ 14691 h 1157671"/>
              <a:gd name="connsiteX9" fmla="*/ 4591558 w 4591769"/>
              <a:gd name="connsiteY9" fmla="*/ 541718 h 1157671"/>
              <a:gd name="connsiteX10" fmla="*/ 3786136 w 4591769"/>
              <a:gd name="connsiteY10" fmla="*/ 543658 h 1157671"/>
              <a:gd name="connsiteX11" fmla="*/ 3279886 w 4591769"/>
              <a:gd name="connsiteY11" fmla="*/ 1068468 h 1157671"/>
              <a:gd name="connsiteX12" fmla="*/ 2540372 w 4591769"/>
              <a:gd name="connsiteY12" fmla="*/ 1154694 h 1157671"/>
              <a:gd name="connsiteX13" fmla="*/ 2058435 w 4591769"/>
              <a:gd name="connsiteY13" fmla="*/ 539501 h 1157671"/>
              <a:gd name="connsiteX14" fmla="*/ 1281665 w 4591769"/>
              <a:gd name="connsiteY14" fmla="*/ 530357 h 1157671"/>
              <a:gd name="connsiteX15" fmla="*/ 780199 w 4591769"/>
              <a:gd name="connsiteY15" fmla="*/ 1062649 h 1157671"/>
              <a:gd name="connsiteX16" fmla="*/ 2256 w 4591769"/>
              <a:gd name="connsiteY16" fmla="*/ 1146166 h 1157671"/>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40372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8910"/>
              <a:gd name="connsiteX1" fmla="*/ 0 w 4591769"/>
              <a:gd name="connsiteY1" fmla="*/ 626290 h 1198910"/>
              <a:gd name="connsiteX2" fmla="*/ 783810 w 4591769"/>
              <a:gd name="connsiteY2" fmla="*/ 544489 h 1198910"/>
              <a:gd name="connsiteX3" fmla="*/ 1283823 w 4591769"/>
              <a:gd name="connsiteY3" fmla="*/ 5 h 1198910"/>
              <a:gd name="connsiteX4" fmla="*/ 2042084 w 4591769"/>
              <a:gd name="connsiteY4" fmla="*/ 5547 h 1198910"/>
              <a:gd name="connsiteX5" fmla="*/ 2569046 w 4591769"/>
              <a:gd name="connsiteY5" fmla="*/ 542826 h 1198910"/>
              <a:gd name="connsiteX6" fmla="*/ 3289500 w 4591769"/>
              <a:gd name="connsiteY6" fmla="*/ 542826 h 1198910"/>
              <a:gd name="connsiteX7" fmla="*/ 3790231 w 4591769"/>
              <a:gd name="connsiteY7" fmla="*/ 14691 h 1198910"/>
              <a:gd name="connsiteX8" fmla="*/ 4589620 w 4591769"/>
              <a:gd name="connsiteY8" fmla="*/ 14691 h 1198910"/>
              <a:gd name="connsiteX9" fmla="*/ 4591558 w 4591769"/>
              <a:gd name="connsiteY9" fmla="*/ 541718 h 1198910"/>
              <a:gd name="connsiteX10" fmla="*/ 3786136 w 4591769"/>
              <a:gd name="connsiteY10" fmla="*/ 543658 h 1198910"/>
              <a:gd name="connsiteX11" fmla="*/ 3302793 w 4591769"/>
              <a:gd name="connsiteY11" fmla="*/ 1150404 h 1198910"/>
              <a:gd name="connsiteX12" fmla="*/ 2540372 w 4591769"/>
              <a:gd name="connsiteY12" fmla="*/ 1154694 h 1198910"/>
              <a:gd name="connsiteX13" fmla="*/ 2058435 w 4591769"/>
              <a:gd name="connsiteY13" fmla="*/ 539501 h 1198910"/>
              <a:gd name="connsiteX14" fmla="*/ 1281665 w 4591769"/>
              <a:gd name="connsiteY14" fmla="*/ 530357 h 1198910"/>
              <a:gd name="connsiteX15" fmla="*/ 780199 w 4591769"/>
              <a:gd name="connsiteY15" fmla="*/ 1062649 h 1198910"/>
              <a:gd name="connsiteX16" fmla="*/ 2256 w 4591769"/>
              <a:gd name="connsiteY16" fmla="*/ 1146166 h 1198910"/>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50190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6855"/>
              <a:gd name="connsiteX1" fmla="*/ 0 w 4591769"/>
              <a:gd name="connsiteY1" fmla="*/ 626290 h 1196855"/>
              <a:gd name="connsiteX2" fmla="*/ 783810 w 4591769"/>
              <a:gd name="connsiteY2" fmla="*/ 544489 h 1196855"/>
              <a:gd name="connsiteX3" fmla="*/ 1283823 w 4591769"/>
              <a:gd name="connsiteY3" fmla="*/ 5 h 1196855"/>
              <a:gd name="connsiteX4" fmla="*/ 2042084 w 4591769"/>
              <a:gd name="connsiteY4" fmla="*/ 5547 h 1196855"/>
              <a:gd name="connsiteX5" fmla="*/ 2569046 w 4591769"/>
              <a:gd name="connsiteY5" fmla="*/ 542826 h 1196855"/>
              <a:gd name="connsiteX6" fmla="*/ 3289500 w 4591769"/>
              <a:gd name="connsiteY6" fmla="*/ 542826 h 1196855"/>
              <a:gd name="connsiteX7" fmla="*/ 3790231 w 4591769"/>
              <a:gd name="connsiteY7" fmla="*/ 14691 h 1196855"/>
              <a:gd name="connsiteX8" fmla="*/ 4589620 w 4591769"/>
              <a:gd name="connsiteY8" fmla="*/ 14691 h 1196855"/>
              <a:gd name="connsiteX9" fmla="*/ 4591558 w 4591769"/>
              <a:gd name="connsiteY9" fmla="*/ 541718 h 1196855"/>
              <a:gd name="connsiteX10" fmla="*/ 3786136 w 4591769"/>
              <a:gd name="connsiteY10" fmla="*/ 543658 h 1196855"/>
              <a:gd name="connsiteX11" fmla="*/ 3302793 w 4591769"/>
              <a:gd name="connsiteY11" fmla="*/ 1150404 h 1196855"/>
              <a:gd name="connsiteX12" fmla="*/ 2550190 w 4591769"/>
              <a:gd name="connsiteY12" fmla="*/ 1154694 h 1196855"/>
              <a:gd name="connsiteX13" fmla="*/ 2058435 w 4591769"/>
              <a:gd name="connsiteY13" fmla="*/ 539501 h 1196855"/>
              <a:gd name="connsiteX14" fmla="*/ 1281665 w 4591769"/>
              <a:gd name="connsiteY14" fmla="*/ 530357 h 1196855"/>
              <a:gd name="connsiteX15" fmla="*/ 780199 w 4591769"/>
              <a:gd name="connsiteY15" fmla="*/ 1062649 h 1196855"/>
              <a:gd name="connsiteX16" fmla="*/ 2256 w 4591769"/>
              <a:gd name="connsiteY16" fmla="*/ 1146166 h 1196855"/>
              <a:gd name="connsiteX0" fmla="*/ 2256 w 4591769"/>
              <a:gd name="connsiteY0" fmla="*/ 1146166 h 1154722"/>
              <a:gd name="connsiteX1" fmla="*/ 0 w 4591769"/>
              <a:gd name="connsiteY1" fmla="*/ 626290 h 1154722"/>
              <a:gd name="connsiteX2" fmla="*/ 783810 w 4591769"/>
              <a:gd name="connsiteY2" fmla="*/ 544489 h 1154722"/>
              <a:gd name="connsiteX3" fmla="*/ 1283823 w 4591769"/>
              <a:gd name="connsiteY3" fmla="*/ 5 h 1154722"/>
              <a:gd name="connsiteX4" fmla="*/ 2042084 w 4591769"/>
              <a:gd name="connsiteY4" fmla="*/ 5547 h 1154722"/>
              <a:gd name="connsiteX5" fmla="*/ 2569046 w 4591769"/>
              <a:gd name="connsiteY5" fmla="*/ 542826 h 1154722"/>
              <a:gd name="connsiteX6" fmla="*/ 3289500 w 4591769"/>
              <a:gd name="connsiteY6" fmla="*/ 542826 h 1154722"/>
              <a:gd name="connsiteX7" fmla="*/ 3790231 w 4591769"/>
              <a:gd name="connsiteY7" fmla="*/ 14691 h 1154722"/>
              <a:gd name="connsiteX8" fmla="*/ 4589620 w 4591769"/>
              <a:gd name="connsiteY8" fmla="*/ 14691 h 1154722"/>
              <a:gd name="connsiteX9" fmla="*/ 4591558 w 4591769"/>
              <a:gd name="connsiteY9" fmla="*/ 541718 h 1154722"/>
              <a:gd name="connsiteX10" fmla="*/ 3786136 w 4591769"/>
              <a:gd name="connsiteY10" fmla="*/ 543658 h 1154722"/>
              <a:gd name="connsiteX11" fmla="*/ 3302793 w 4591769"/>
              <a:gd name="connsiteY11" fmla="*/ 1150404 h 1154722"/>
              <a:gd name="connsiteX12" fmla="*/ 2550190 w 4591769"/>
              <a:gd name="connsiteY12" fmla="*/ 1154694 h 1154722"/>
              <a:gd name="connsiteX13" fmla="*/ 2058435 w 4591769"/>
              <a:gd name="connsiteY13" fmla="*/ 539501 h 1154722"/>
              <a:gd name="connsiteX14" fmla="*/ 1281665 w 4591769"/>
              <a:gd name="connsiteY14" fmla="*/ 530357 h 1154722"/>
              <a:gd name="connsiteX15" fmla="*/ 780199 w 4591769"/>
              <a:gd name="connsiteY15" fmla="*/ 1062649 h 1154722"/>
              <a:gd name="connsiteX16" fmla="*/ 2256 w 4591769"/>
              <a:gd name="connsiteY16" fmla="*/ 1146166 h 115472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89500 w 4591769"/>
              <a:gd name="connsiteY6" fmla="*/ 584851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7262"/>
              <a:gd name="connsiteX1" fmla="*/ 0 w 4591769"/>
              <a:gd name="connsiteY1" fmla="*/ 668315 h 1197262"/>
              <a:gd name="connsiteX2" fmla="*/ 783810 w 4591769"/>
              <a:gd name="connsiteY2" fmla="*/ 586514 h 1197262"/>
              <a:gd name="connsiteX3" fmla="*/ 1283823 w 4591769"/>
              <a:gd name="connsiteY3" fmla="*/ 42030 h 1197262"/>
              <a:gd name="connsiteX4" fmla="*/ 2042084 w 4591769"/>
              <a:gd name="connsiteY4" fmla="*/ 47572 h 1197262"/>
              <a:gd name="connsiteX5" fmla="*/ 2546139 w 4591769"/>
              <a:gd name="connsiteY5" fmla="*/ 670064 h 1197262"/>
              <a:gd name="connsiteX6" fmla="*/ 3292773 w 4591769"/>
              <a:gd name="connsiteY6" fmla="*/ 670064 h 1197262"/>
              <a:gd name="connsiteX7" fmla="*/ 3790231 w 4591769"/>
              <a:gd name="connsiteY7" fmla="*/ 56716 h 1197262"/>
              <a:gd name="connsiteX8" fmla="*/ 4589620 w 4591769"/>
              <a:gd name="connsiteY8" fmla="*/ 56716 h 1197262"/>
              <a:gd name="connsiteX9" fmla="*/ 4591558 w 4591769"/>
              <a:gd name="connsiteY9" fmla="*/ 583743 h 1197262"/>
              <a:gd name="connsiteX10" fmla="*/ 3786136 w 4591769"/>
              <a:gd name="connsiteY10" fmla="*/ 585683 h 1197262"/>
              <a:gd name="connsiteX11" fmla="*/ 3302793 w 4591769"/>
              <a:gd name="connsiteY11" fmla="*/ 1192429 h 1197262"/>
              <a:gd name="connsiteX12" fmla="*/ 2550190 w 4591769"/>
              <a:gd name="connsiteY12" fmla="*/ 1196719 h 1197262"/>
              <a:gd name="connsiteX13" fmla="*/ 2058435 w 4591769"/>
              <a:gd name="connsiteY13" fmla="*/ 581526 h 1197262"/>
              <a:gd name="connsiteX14" fmla="*/ 1281665 w 4591769"/>
              <a:gd name="connsiteY14" fmla="*/ 572382 h 1197262"/>
              <a:gd name="connsiteX15" fmla="*/ 780199 w 4591769"/>
              <a:gd name="connsiteY15" fmla="*/ 1104674 h 1197262"/>
              <a:gd name="connsiteX16" fmla="*/ 2256 w 4591769"/>
              <a:gd name="connsiteY16" fmla="*/ 1188191 h 119726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8020"/>
              <a:gd name="connsiteX1" fmla="*/ 0 w 4591769"/>
              <a:gd name="connsiteY1" fmla="*/ 668315 h 1198020"/>
              <a:gd name="connsiteX2" fmla="*/ 783810 w 4591769"/>
              <a:gd name="connsiteY2" fmla="*/ 586514 h 1198020"/>
              <a:gd name="connsiteX3" fmla="*/ 1283823 w 4591769"/>
              <a:gd name="connsiteY3" fmla="*/ 42030 h 1198020"/>
              <a:gd name="connsiteX4" fmla="*/ 2042084 w 4591769"/>
              <a:gd name="connsiteY4" fmla="*/ 47572 h 1198020"/>
              <a:gd name="connsiteX5" fmla="*/ 2546139 w 4591769"/>
              <a:gd name="connsiteY5" fmla="*/ 670064 h 1198020"/>
              <a:gd name="connsiteX6" fmla="*/ 3292773 w 4591769"/>
              <a:gd name="connsiteY6" fmla="*/ 670064 h 1198020"/>
              <a:gd name="connsiteX7" fmla="*/ 3790231 w 4591769"/>
              <a:gd name="connsiteY7" fmla="*/ 56716 h 1198020"/>
              <a:gd name="connsiteX8" fmla="*/ 4589620 w 4591769"/>
              <a:gd name="connsiteY8" fmla="*/ 56716 h 1198020"/>
              <a:gd name="connsiteX9" fmla="*/ 4591558 w 4591769"/>
              <a:gd name="connsiteY9" fmla="*/ 583743 h 1198020"/>
              <a:gd name="connsiteX10" fmla="*/ 3786136 w 4591769"/>
              <a:gd name="connsiteY10" fmla="*/ 585683 h 1198020"/>
              <a:gd name="connsiteX11" fmla="*/ 3302793 w 4591769"/>
              <a:gd name="connsiteY11" fmla="*/ 1192429 h 1198020"/>
              <a:gd name="connsiteX12" fmla="*/ 2550190 w 4591769"/>
              <a:gd name="connsiteY12" fmla="*/ 1196719 h 1198020"/>
              <a:gd name="connsiteX13" fmla="*/ 2058435 w 4591769"/>
              <a:gd name="connsiteY13" fmla="*/ 581526 h 1198020"/>
              <a:gd name="connsiteX14" fmla="*/ 1281665 w 4591769"/>
              <a:gd name="connsiteY14" fmla="*/ 572382 h 1198020"/>
              <a:gd name="connsiteX15" fmla="*/ 780199 w 4591769"/>
              <a:gd name="connsiteY15" fmla="*/ 1104674 h 1198020"/>
              <a:gd name="connsiteX16" fmla="*/ 2256 w 4591769"/>
              <a:gd name="connsiteY16" fmla="*/ 1188191 h 1198020"/>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48941 w 4591769"/>
              <a:gd name="connsiteY14" fmla="*/ 662516 h 1186554"/>
              <a:gd name="connsiteX15" fmla="*/ 780199 w 4591769"/>
              <a:gd name="connsiteY15" fmla="*/ 1093208 h 1186554"/>
              <a:gd name="connsiteX16" fmla="*/ 2256 w 4591769"/>
              <a:gd name="connsiteY16" fmla="*/ 1176725 h 1186554"/>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33454 h 1142820"/>
              <a:gd name="connsiteX1" fmla="*/ 0 w 4591769"/>
              <a:gd name="connsiteY1" fmla="*/ 613578 h 1142820"/>
              <a:gd name="connsiteX2" fmla="*/ 764175 w 4591769"/>
              <a:gd name="connsiteY2" fmla="*/ 616990 h 1142820"/>
              <a:gd name="connsiteX3" fmla="*/ 1244554 w 4591769"/>
              <a:gd name="connsiteY3" fmla="*/ 79061 h 1142820"/>
              <a:gd name="connsiteX4" fmla="*/ 2064991 w 4591769"/>
              <a:gd name="connsiteY4" fmla="*/ 78048 h 1142820"/>
              <a:gd name="connsiteX5" fmla="*/ 2546139 w 4591769"/>
              <a:gd name="connsiteY5" fmla="*/ 615327 h 1142820"/>
              <a:gd name="connsiteX6" fmla="*/ 3292773 w 4591769"/>
              <a:gd name="connsiteY6" fmla="*/ 615327 h 1142820"/>
              <a:gd name="connsiteX7" fmla="*/ 3773870 w 4591769"/>
              <a:gd name="connsiteY7" fmla="*/ 80637 h 1142820"/>
              <a:gd name="connsiteX8" fmla="*/ 4589620 w 4591769"/>
              <a:gd name="connsiteY8" fmla="*/ 1979 h 1142820"/>
              <a:gd name="connsiteX9" fmla="*/ 4591558 w 4591769"/>
              <a:gd name="connsiteY9" fmla="*/ 529006 h 1142820"/>
              <a:gd name="connsiteX10" fmla="*/ 3786136 w 4591769"/>
              <a:gd name="connsiteY10" fmla="*/ 530946 h 1142820"/>
              <a:gd name="connsiteX11" fmla="*/ 3302793 w 4591769"/>
              <a:gd name="connsiteY11" fmla="*/ 1137692 h 1142820"/>
              <a:gd name="connsiteX12" fmla="*/ 2550190 w 4591769"/>
              <a:gd name="connsiteY12" fmla="*/ 1141982 h 1142820"/>
              <a:gd name="connsiteX13" fmla="*/ 2058435 w 4591769"/>
              <a:gd name="connsiteY13" fmla="*/ 612002 h 1142820"/>
              <a:gd name="connsiteX14" fmla="*/ 1258758 w 4591769"/>
              <a:gd name="connsiteY14" fmla="*/ 615968 h 1142820"/>
              <a:gd name="connsiteX15" fmla="*/ 770382 w 4591769"/>
              <a:gd name="connsiteY15" fmla="*/ 1138428 h 1142820"/>
              <a:gd name="connsiteX16" fmla="*/ 2256 w 4591769"/>
              <a:gd name="connsiteY16" fmla="*/ 1133454 h 1142820"/>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73870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1475 h 1140003"/>
              <a:gd name="connsiteX1" fmla="*/ 0 w 4591769"/>
              <a:gd name="connsiteY1" fmla="*/ 611599 h 1140003"/>
              <a:gd name="connsiteX2" fmla="*/ 764175 w 4591769"/>
              <a:gd name="connsiteY2" fmla="*/ 615011 h 1140003"/>
              <a:gd name="connsiteX3" fmla="*/ 1244554 w 4591769"/>
              <a:gd name="connsiteY3" fmla="*/ 77082 h 1140003"/>
              <a:gd name="connsiteX4" fmla="*/ 2064991 w 4591769"/>
              <a:gd name="connsiteY4" fmla="*/ 76069 h 1140003"/>
              <a:gd name="connsiteX5" fmla="*/ 2546139 w 4591769"/>
              <a:gd name="connsiteY5" fmla="*/ 613348 h 1140003"/>
              <a:gd name="connsiteX6" fmla="*/ 3292773 w 4591769"/>
              <a:gd name="connsiteY6" fmla="*/ 613348 h 1140003"/>
              <a:gd name="connsiteX7" fmla="*/ 3783688 w 4591769"/>
              <a:gd name="connsiteY7" fmla="*/ 78658 h 1140003"/>
              <a:gd name="connsiteX8" fmla="*/ 4589620 w 4591769"/>
              <a:gd name="connsiteY8" fmla="*/ 0 h 1140003"/>
              <a:gd name="connsiteX9" fmla="*/ 4591558 w 4591769"/>
              <a:gd name="connsiteY9" fmla="*/ 527027 h 1140003"/>
              <a:gd name="connsiteX10" fmla="*/ 3789408 w 4591769"/>
              <a:gd name="connsiteY10" fmla="*/ 607625 h 1140003"/>
              <a:gd name="connsiteX11" fmla="*/ 3302793 w 4591769"/>
              <a:gd name="connsiteY11" fmla="*/ 1135713 h 1140003"/>
              <a:gd name="connsiteX12" fmla="*/ 2550190 w 4591769"/>
              <a:gd name="connsiteY12" fmla="*/ 1140003 h 1140003"/>
              <a:gd name="connsiteX13" fmla="*/ 2058435 w 4591769"/>
              <a:gd name="connsiteY13" fmla="*/ 610023 h 1140003"/>
              <a:gd name="connsiteX14" fmla="*/ 1258758 w 4591769"/>
              <a:gd name="connsiteY14" fmla="*/ 613989 h 1140003"/>
              <a:gd name="connsiteX15" fmla="*/ 770382 w 4591769"/>
              <a:gd name="connsiteY15" fmla="*/ 1136449 h 1140003"/>
              <a:gd name="connsiteX16" fmla="*/ 2256 w 4591769"/>
              <a:gd name="connsiteY16" fmla="*/ 1131475 h 1140003"/>
              <a:gd name="connsiteX0" fmla="*/ 2256 w 4591769"/>
              <a:gd name="connsiteY0" fmla="*/ 1092240 h 1100768"/>
              <a:gd name="connsiteX1" fmla="*/ 0 w 4591769"/>
              <a:gd name="connsiteY1" fmla="*/ 572364 h 1100768"/>
              <a:gd name="connsiteX2" fmla="*/ 764175 w 4591769"/>
              <a:gd name="connsiteY2" fmla="*/ 575776 h 1100768"/>
              <a:gd name="connsiteX3" fmla="*/ 1244554 w 4591769"/>
              <a:gd name="connsiteY3" fmla="*/ 37847 h 1100768"/>
              <a:gd name="connsiteX4" fmla="*/ 2064991 w 4591769"/>
              <a:gd name="connsiteY4" fmla="*/ 36834 h 1100768"/>
              <a:gd name="connsiteX5" fmla="*/ 2546139 w 4591769"/>
              <a:gd name="connsiteY5" fmla="*/ 574113 h 1100768"/>
              <a:gd name="connsiteX6" fmla="*/ 3292773 w 4591769"/>
              <a:gd name="connsiteY6" fmla="*/ 574113 h 1100768"/>
              <a:gd name="connsiteX7" fmla="*/ 3783688 w 4591769"/>
              <a:gd name="connsiteY7" fmla="*/ 39423 h 1100768"/>
              <a:gd name="connsiteX8" fmla="*/ 4589620 w 4591769"/>
              <a:gd name="connsiteY8" fmla="*/ 39423 h 1100768"/>
              <a:gd name="connsiteX9" fmla="*/ 4591558 w 4591769"/>
              <a:gd name="connsiteY9" fmla="*/ 487792 h 1100768"/>
              <a:gd name="connsiteX10" fmla="*/ 3789408 w 4591769"/>
              <a:gd name="connsiteY10" fmla="*/ 568390 h 1100768"/>
              <a:gd name="connsiteX11" fmla="*/ 3302793 w 4591769"/>
              <a:gd name="connsiteY11" fmla="*/ 1096478 h 1100768"/>
              <a:gd name="connsiteX12" fmla="*/ 2550190 w 4591769"/>
              <a:gd name="connsiteY12" fmla="*/ 1100768 h 1100768"/>
              <a:gd name="connsiteX13" fmla="*/ 2058435 w 4591769"/>
              <a:gd name="connsiteY13" fmla="*/ 570788 h 1100768"/>
              <a:gd name="connsiteX14" fmla="*/ 1258758 w 4591769"/>
              <a:gd name="connsiteY14" fmla="*/ 574754 h 1100768"/>
              <a:gd name="connsiteX15" fmla="*/ 770382 w 4591769"/>
              <a:gd name="connsiteY15" fmla="*/ 1097214 h 1100768"/>
              <a:gd name="connsiteX16" fmla="*/ 2256 w 4591769"/>
              <a:gd name="connsiteY16" fmla="*/ 1092240 h 1100768"/>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450966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1769" h="1063942">
                <a:moveTo>
                  <a:pt x="2256" y="1055414"/>
                </a:moveTo>
                <a:cubicBezTo>
                  <a:pt x="1682" y="896557"/>
                  <a:pt x="209" y="690400"/>
                  <a:pt x="0" y="535538"/>
                </a:cubicBezTo>
                <a:lnTo>
                  <a:pt x="764175" y="538950"/>
                </a:lnTo>
                <a:cubicBezTo>
                  <a:pt x="860339" y="535077"/>
                  <a:pt x="1122651" y="2355"/>
                  <a:pt x="1244554" y="1021"/>
                </a:cubicBezTo>
                <a:lnTo>
                  <a:pt x="2064991" y="8"/>
                </a:lnTo>
                <a:cubicBezTo>
                  <a:pt x="2206657" y="-2382"/>
                  <a:pt x="2449498" y="532954"/>
                  <a:pt x="2546139" y="537287"/>
                </a:cubicBezTo>
                <a:cubicBezTo>
                  <a:pt x="2642780" y="541620"/>
                  <a:pt x="3174871" y="537911"/>
                  <a:pt x="3292773" y="537287"/>
                </a:cubicBezTo>
                <a:cubicBezTo>
                  <a:pt x="3410675" y="536663"/>
                  <a:pt x="3695171" y="6499"/>
                  <a:pt x="3783688" y="2597"/>
                </a:cubicBezTo>
                <a:cubicBezTo>
                  <a:pt x="3872205" y="-1305"/>
                  <a:pt x="4384132" y="3428"/>
                  <a:pt x="4589620" y="2597"/>
                </a:cubicBezTo>
                <a:cubicBezTo>
                  <a:pt x="4588421" y="180120"/>
                  <a:pt x="4592757" y="352101"/>
                  <a:pt x="4591558" y="529624"/>
                </a:cubicBezTo>
                <a:lnTo>
                  <a:pt x="3789408" y="531564"/>
                </a:lnTo>
                <a:cubicBezTo>
                  <a:pt x="3659697" y="531412"/>
                  <a:pt x="3398067" y="1059413"/>
                  <a:pt x="3302793" y="1059652"/>
                </a:cubicBezTo>
                <a:lnTo>
                  <a:pt x="2550190" y="1063942"/>
                </a:lnTo>
                <a:cubicBezTo>
                  <a:pt x="2414790" y="1061540"/>
                  <a:pt x="2209862" y="534233"/>
                  <a:pt x="2058435" y="533962"/>
                </a:cubicBezTo>
                <a:cubicBezTo>
                  <a:pt x="1922773" y="539653"/>
                  <a:pt x="1345809" y="535402"/>
                  <a:pt x="1258758" y="537928"/>
                </a:cubicBezTo>
                <a:cubicBezTo>
                  <a:pt x="1171707" y="540454"/>
                  <a:pt x="884899" y="1056075"/>
                  <a:pt x="770382" y="1060388"/>
                </a:cubicBezTo>
                <a:cubicBezTo>
                  <a:pt x="655865" y="1064701"/>
                  <a:pt x="227755" y="1059529"/>
                  <a:pt x="2256" y="1055414"/>
                </a:cubicBezTo>
                <a:close/>
              </a:path>
            </a:pathLst>
          </a:custGeom>
          <a:solidFill>
            <a:srgbClr val="7CB521">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sp>
        <p:nvSpPr>
          <p:cNvPr id="185" name="Freeform 184">
            <a:extLst>
              <a:ext uri="{FF2B5EF4-FFF2-40B4-BE49-F238E27FC236}">
                <a16:creationId xmlns:a16="http://schemas.microsoft.com/office/drawing/2014/main" id="{2BCBDE48-92AD-2844-AA5F-FD259A8D702C}"/>
              </a:ext>
            </a:extLst>
          </p:cNvPr>
          <p:cNvSpPr/>
          <p:nvPr/>
        </p:nvSpPr>
        <p:spPr bwMode="auto">
          <a:xfrm flipV="1">
            <a:off x="4197983" y="2935750"/>
            <a:ext cx="4808389" cy="1064556"/>
          </a:xfrm>
          <a:custGeom>
            <a:avLst/>
            <a:gdLst>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36576 w 5971032"/>
              <a:gd name="connsiteY19" fmla="*/ 484632 h 1033272"/>
              <a:gd name="connsiteX20" fmla="*/ 0 w 5971032"/>
              <a:gd name="connsiteY20" fmla="*/ 0 h 1033272"/>
              <a:gd name="connsiteX0" fmla="*/ 9144 w 5980176"/>
              <a:gd name="connsiteY0" fmla="*/ 0 h 1033272"/>
              <a:gd name="connsiteX1" fmla="*/ 896112 w 5980176"/>
              <a:gd name="connsiteY1" fmla="*/ 0 h 1033272"/>
              <a:gd name="connsiteX2" fmla="*/ 1417320 w 5980176"/>
              <a:gd name="connsiteY2" fmla="*/ 576072 h 1033272"/>
              <a:gd name="connsiteX3" fmla="*/ 2194560 w 5980176"/>
              <a:gd name="connsiteY3" fmla="*/ 566928 h 1033272"/>
              <a:gd name="connsiteX4" fmla="*/ 2606040 w 5980176"/>
              <a:gd name="connsiteY4" fmla="*/ 27432 h 1033272"/>
              <a:gd name="connsiteX5" fmla="*/ 3456432 w 5980176"/>
              <a:gd name="connsiteY5" fmla="*/ 18288 h 1033272"/>
              <a:gd name="connsiteX6" fmla="*/ 3941064 w 5980176"/>
              <a:gd name="connsiteY6" fmla="*/ 548640 h 1033272"/>
              <a:gd name="connsiteX7" fmla="*/ 4672584 w 5980176"/>
              <a:gd name="connsiteY7" fmla="*/ 548640 h 1033272"/>
              <a:gd name="connsiteX8" fmla="*/ 5010912 w 5980176"/>
              <a:gd name="connsiteY8" fmla="*/ 64008 h 1033272"/>
              <a:gd name="connsiteX9" fmla="*/ 5980176 w 5980176"/>
              <a:gd name="connsiteY9" fmla="*/ 64008 h 1033272"/>
              <a:gd name="connsiteX10" fmla="*/ 5980176 w 5980176"/>
              <a:gd name="connsiteY10" fmla="*/ 475488 h 1033272"/>
              <a:gd name="connsiteX11" fmla="*/ 5047488 w 5980176"/>
              <a:gd name="connsiteY11" fmla="*/ 466344 h 1033272"/>
              <a:gd name="connsiteX12" fmla="*/ 4718304 w 5980176"/>
              <a:gd name="connsiteY12" fmla="*/ 996696 h 1033272"/>
              <a:gd name="connsiteX13" fmla="*/ 3968496 w 5980176"/>
              <a:gd name="connsiteY13" fmla="*/ 996696 h 1033272"/>
              <a:gd name="connsiteX14" fmla="*/ 3474720 w 5980176"/>
              <a:gd name="connsiteY14" fmla="*/ 512064 h 1033272"/>
              <a:gd name="connsiteX15" fmla="*/ 2642616 w 5980176"/>
              <a:gd name="connsiteY15" fmla="*/ 502920 h 1033272"/>
              <a:gd name="connsiteX16" fmla="*/ 2185416 w 5980176"/>
              <a:gd name="connsiteY16" fmla="*/ 1024128 h 1033272"/>
              <a:gd name="connsiteX17" fmla="*/ 1435608 w 5980176"/>
              <a:gd name="connsiteY17" fmla="*/ 1033272 h 1033272"/>
              <a:gd name="connsiteX18" fmla="*/ 877824 w 5980176"/>
              <a:gd name="connsiteY18" fmla="*/ 484632 h 1033272"/>
              <a:gd name="connsiteX19" fmla="*/ 0 w 5980176"/>
              <a:gd name="connsiteY19" fmla="*/ 484632 h 1033272"/>
              <a:gd name="connsiteX20" fmla="*/ 9144 w 5980176"/>
              <a:gd name="connsiteY20" fmla="*/ 0 h 1033272"/>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9144 w 5971032"/>
              <a:gd name="connsiteY19" fmla="*/ 493776 h 1033272"/>
              <a:gd name="connsiteX20" fmla="*/ 0 w 5971032"/>
              <a:gd name="connsiteY20" fmla="*/ 0 h 1033272"/>
              <a:gd name="connsiteX0" fmla="*/ 9116 w 5980148"/>
              <a:gd name="connsiteY0" fmla="*/ 0 h 1033272"/>
              <a:gd name="connsiteX1" fmla="*/ 896084 w 5980148"/>
              <a:gd name="connsiteY1" fmla="*/ 0 h 1033272"/>
              <a:gd name="connsiteX2" fmla="*/ 1417292 w 5980148"/>
              <a:gd name="connsiteY2" fmla="*/ 576072 h 1033272"/>
              <a:gd name="connsiteX3" fmla="*/ 2194532 w 5980148"/>
              <a:gd name="connsiteY3" fmla="*/ 566928 h 1033272"/>
              <a:gd name="connsiteX4" fmla="*/ 2606012 w 5980148"/>
              <a:gd name="connsiteY4" fmla="*/ 27432 h 1033272"/>
              <a:gd name="connsiteX5" fmla="*/ 3456404 w 5980148"/>
              <a:gd name="connsiteY5" fmla="*/ 18288 h 1033272"/>
              <a:gd name="connsiteX6" fmla="*/ 3941036 w 5980148"/>
              <a:gd name="connsiteY6" fmla="*/ 548640 h 1033272"/>
              <a:gd name="connsiteX7" fmla="*/ 4672556 w 5980148"/>
              <a:gd name="connsiteY7" fmla="*/ 548640 h 1033272"/>
              <a:gd name="connsiteX8" fmla="*/ 5010884 w 5980148"/>
              <a:gd name="connsiteY8" fmla="*/ 64008 h 1033272"/>
              <a:gd name="connsiteX9" fmla="*/ 5980148 w 5980148"/>
              <a:gd name="connsiteY9" fmla="*/ 64008 h 1033272"/>
              <a:gd name="connsiteX10" fmla="*/ 5980148 w 5980148"/>
              <a:gd name="connsiteY10" fmla="*/ 475488 h 1033272"/>
              <a:gd name="connsiteX11" fmla="*/ 5047460 w 5980148"/>
              <a:gd name="connsiteY11" fmla="*/ 466344 h 1033272"/>
              <a:gd name="connsiteX12" fmla="*/ 4718276 w 5980148"/>
              <a:gd name="connsiteY12" fmla="*/ 996696 h 1033272"/>
              <a:gd name="connsiteX13" fmla="*/ 3968468 w 5980148"/>
              <a:gd name="connsiteY13" fmla="*/ 996696 h 1033272"/>
              <a:gd name="connsiteX14" fmla="*/ 3474692 w 5980148"/>
              <a:gd name="connsiteY14" fmla="*/ 512064 h 1033272"/>
              <a:gd name="connsiteX15" fmla="*/ 2642588 w 5980148"/>
              <a:gd name="connsiteY15" fmla="*/ 502920 h 1033272"/>
              <a:gd name="connsiteX16" fmla="*/ 2185388 w 5980148"/>
              <a:gd name="connsiteY16" fmla="*/ 1024128 h 1033272"/>
              <a:gd name="connsiteX17" fmla="*/ 1435580 w 5980148"/>
              <a:gd name="connsiteY17" fmla="*/ 1033272 h 1033272"/>
              <a:gd name="connsiteX18" fmla="*/ 877796 w 5980148"/>
              <a:gd name="connsiteY18" fmla="*/ 484632 h 1033272"/>
              <a:gd name="connsiteX19" fmla="*/ 0 w 5980148"/>
              <a:gd name="connsiteY19" fmla="*/ 493776 h 1033272"/>
              <a:gd name="connsiteX20" fmla="*/ 9116 w 5980148"/>
              <a:gd name="connsiteY20" fmla="*/ 0 h 1033272"/>
              <a:gd name="connsiteX0" fmla="*/ 0 w 5989292"/>
              <a:gd name="connsiteY0" fmla="*/ 0 h 1033272"/>
              <a:gd name="connsiteX1" fmla="*/ 905228 w 5989292"/>
              <a:gd name="connsiteY1" fmla="*/ 0 h 1033272"/>
              <a:gd name="connsiteX2" fmla="*/ 1426436 w 5989292"/>
              <a:gd name="connsiteY2" fmla="*/ 576072 h 1033272"/>
              <a:gd name="connsiteX3" fmla="*/ 2203676 w 5989292"/>
              <a:gd name="connsiteY3" fmla="*/ 566928 h 1033272"/>
              <a:gd name="connsiteX4" fmla="*/ 2615156 w 5989292"/>
              <a:gd name="connsiteY4" fmla="*/ 27432 h 1033272"/>
              <a:gd name="connsiteX5" fmla="*/ 3465548 w 5989292"/>
              <a:gd name="connsiteY5" fmla="*/ 18288 h 1033272"/>
              <a:gd name="connsiteX6" fmla="*/ 3950180 w 5989292"/>
              <a:gd name="connsiteY6" fmla="*/ 548640 h 1033272"/>
              <a:gd name="connsiteX7" fmla="*/ 4681700 w 5989292"/>
              <a:gd name="connsiteY7" fmla="*/ 548640 h 1033272"/>
              <a:gd name="connsiteX8" fmla="*/ 5020028 w 5989292"/>
              <a:gd name="connsiteY8" fmla="*/ 64008 h 1033272"/>
              <a:gd name="connsiteX9" fmla="*/ 5989292 w 5989292"/>
              <a:gd name="connsiteY9" fmla="*/ 64008 h 1033272"/>
              <a:gd name="connsiteX10" fmla="*/ 5989292 w 5989292"/>
              <a:gd name="connsiteY10" fmla="*/ 475488 h 1033272"/>
              <a:gd name="connsiteX11" fmla="*/ 5056604 w 5989292"/>
              <a:gd name="connsiteY11" fmla="*/ 466344 h 1033272"/>
              <a:gd name="connsiteX12" fmla="*/ 4727420 w 5989292"/>
              <a:gd name="connsiteY12" fmla="*/ 996696 h 1033272"/>
              <a:gd name="connsiteX13" fmla="*/ 3977612 w 5989292"/>
              <a:gd name="connsiteY13" fmla="*/ 996696 h 1033272"/>
              <a:gd name="connsiteX14" fmla="*/ 3483836 w 5989292"/>
              <a:gd name="connsiteY14" fmla="*/ 512064 h 1033272"/>
              <a:gd name="connsiteX15" fmla="*/ 2651732 w 5989292"/>
              <a:gd name="connsiteY15" fmla="*/ 502920 h 1033272"/>
              <a:gd name="connsiteX16" fmla="*/ 2194532 w 5989292"/>
              <a:gd name="connsiteY16" fmla="*/ 1024128 h 1033272"/>
              <a:gd name="connsiteX17" fmla="*/ 1444724 w 5989292"/>
              <a:gd name="connsiteY17" fmla="*/ 1033272 h 1033272"/>
              <a:gd name="connsiteX18" fmla="*/ 886940 w 5989292"/>
              <a:gd name="connsiteY18" fmla="*/ 484632 h 1033272"/>
              <a:gd name="connsiteX19" fmla="*/ 9144 w 5989292"/>
              <a:gd name="connsiteY19" fmla="*/ 493776 h 1033272"/>
              <a:gd name="connsiteX20" fmla="*/ 0 w 5989292"/>
              <a:gd name="connsiteY20" fmla="*/ 0 h 1033272"/>
              <a:gd name="connsiteX0" fmla="*/ 18246 w 5980148"/>
              <a:gd name="connsiteY0" fmla="*/ 0 h 1060704"/>
              <a:gd name="connsiteX1" fmla="*/ 896084 w 5980148"/>
              <a:gd name="connsiteY1" fmla="*/ 27432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01754 w 5980148"/>
              <a:gd name="connsiteY8" fmla="*/ 18288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18288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9144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0 w 6007552"/>
              <a:gd name="connsiteY0" fmla="*/ 0 h 1060704"/>
              <a:gd name="connsiteX1" fmla="*/ 923488 w 6007552"/>
              <a:gd name="connsiteY1" fmla="*/ 0 h 1060704"/>
              <a:gd name="connsiteX2" fmla="*/ 1435566 w 6007552"/>
              <a:gd name="connsiteY2" fmla="*/ 603504 h 1060704"/>
              <a:gd name="connsiteX3" fmla="*/ 2212806 w 6007552"/>
              <a:gd name="connsiteY3" fmla="*/ 594360 h 1060704"/>
              <a:gd name="connsiteX4" fmla="*/ 2624286 w 6007552"/>
              <a:gd name="connsiteY4" fmla="*/ 0 h 1060704"/>
              <a:gd name="connsiteX5" fmla="*/ 3465548 w 6007552"/>
              <a:gd name="connsiteY5" fmla="*/ 0 h 1060704"/>
              <a:gd name="connsiteX6" fmla="*/ 3959310 w 6007552"/>
              <a:gd name="connsiteY6" fmla="*/ 576072 h 1060704"/>
              <a:gd name="connsiteX7" fmla="*/ 4690830 w 6007552"/>
              <a:gd name="connsiteY7" fmla="*/ 576072 h 1060704"/>
              <a:gd name="connsiteX8" fmla="*/ 5020028 w 6007552"/>
              <a:gd name="connsiteY8" fmla="*/ 9144 h 1060704"/>
              <a:gd name="connsiteX9" fmla="*/ 6007552 w 6007552"/>
              <a:gd name="connsiteY9" fmla="*/ 9144 h 1060704"/>
              <a:gd name="connsiteX10" fmla="*/ 5998422 w 6007552"/>
              <a:gd name="connsiteY10" fmla="*/ 502920 h 1060704"/>
              <a:gd name="connsiteX11" fmla="*/ 5065734 w 6007552"/>
              <a:gd name="connsiteY11" fmla="*/ 493776 h 1060704"/>
              <a:gd name="connsiteX12" fmla="*/ 4736550 w 6007552"/>
              <a:gd name="connsiteY12" fmla="*/ 1024128 h 1060704"/>
              <a:gd name="connsiteX13" fmla="*/ 3986742 w 6007552"/>
              <a:gd name="connsiteY13" fmla="*/ 1024128 h 1060704"/>
              <a:gd name="connsiteX14" fmla="*/ 3492966 w 6007552"/>
              <a:gd name="connsiteY14" fmla="*/ 539496 h 1060704"/>
              <a:gd name="connsiteX15" fmla="*/ 2660862 w 6007552"/>
              <a:gd name="connsiteY15" fmla="*/ 530352 h 1060704"/>
              <a:gd name="connsiteX16" fmla="*/ 2203662 w 6007552"/>
              <a:gd name="connsiteY16" fmla="*/ 1051560 h 1060704"/>
              <a:gd name="connsiteX17" fmla="*/ 1453854 w 6007552"/>
              <a:gd name="connsiteY17" fmla="*/ 1060704 h 1060704"/>
              <a:gd name="connsiteX18" fmla="*/ 896070 w 6007552"/>
              <a:gd name="connsiteY18" fmla="*/ 512064 h 1060704"/>
              <a:gd name="connsiteX19" fmla="*/ 18274 w 6007552"/>
              <a:gd name="connsiteY19" fmla="*/ 521208 h 1060704"/>
              <a:gd name="connsiteX20" fmla="*/ 0 w 6007552"/>
              <a:gd name="connsiteY20" fmla="*/ 0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9144 w 5998422"/>
              <a:gd name="connsiteY19" fmla="*/ 521208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4 w 5998422"/>
              <a:gd name="connsiteY19" fmla="*/ 539496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6614 w 5998422"/>
              <a:gd name="connsiteY19" fmla="*/ 545038 h 1060704"/>
              <a:gd name="connsiteX20" fmla="*/ 0 w 5998422"/>
              <a:gd name="connsiteY20" fmla="*/ 9144 h 1060704"/>
              <a:gd name="connsiteX0" fmla="*/ 5520 w 5981809"/>
              <a:gd name="connsiteY0" fmla="*/ 0 h 1062644"/>
              <a:gd name="connsiteX1" fmla="*/ 897745 w 5981809"/>
              <a:gd name="connsiteY1" fmla="*/ 1940 h 1062644"/>
              <a:gd name="connsiteX2" fmla="*/ 1409823 w 5981809"/>
              <a:gd name="connsiteY2" fmla="*/ 605444 h 1062644"/>
              <a:gd name="connsiteX3" fmla="*/ 2187063 w 5981809"/>
              <a:gd name="connsiteY3" fmla="*/ 596300 h 1062644"/>
              <a:gd name="connsiteX4" fmla="*/ 2598543 w 5981809"/>
              <a:gd name="connsiteY4" fmla="*/ 1940 h 1062644"/>
              <a:gd name="connsiteX5" fmla="*/ 3439805 w 5981809"/>
              <a:gd name="connsiteY5" fmla="*/ 1940 h 1062644"/>
              <a:gd name="connsiteX6" fmla="*/ 3933567 w 5981809"/>
              <a:gd name="connsiteY6" fmla="*/ 578012 h 1062644"/>
              <a:gd name="connsiteX7" fmla="*/ 4665087 w 5981809"/>
              <a:gd name="connsiteY7" fmla="*/ 578012 h 1062644"/>
              <a:gd name="connsiteX8" fmla="*/ 4994285 w 5981809"/>
              <a:gd name="connsiteY8" fmla="*/ 11084 h 1062644"/>
              <a:gd name="connsiteX9" fmla="*/ 5981809 w 5981809"/>
              <a:gd name="connsiteY9" fmla="*/ 11084 h 1062644"/>
              <a:gd name="connsiteX10" fmla="*/ 5972679 w 5981809"/>
              <a:gd name="connsiteY10" fmla="*/ 504860 h 1062644"/>
              <a:gd name="connsiteX11" fmla="*/ 5039991 w 5981809"/>
              <a:gd name="connsiteY11" fmla="*/ 495716 h 1062644"/>
              <a:gd name="connsiteX12" fmla="*/ 4710807 w 5981809"/>
              <a:gd name="connsiteY12" fmla="*/ 1026068 h 1062644"/>
              <a:gd name="connsiteX13" fmla="*/ 3960999 w 5981809"/>
              <a:gd name="connsiteY13" fmla="*/ 1026068 h 1062644"/>
              <a:gd name="connsiteX14" fmla="*/ 3467223 w 5981809"/>
              <a:gd name="connsiteY14" fmla="*/ 541436 h 1062644"/>
              <a:gd name="connsiteX15" fmla="*/ 2635119 w 5981809"/>
              <a:gd name="connsiteY15" fmla="*/ 532292 h 1062644"/>
              <a:gd name="connsiteX16" fmla="*/ 2177919 w 5981809"/>
              <a:gd name="connsiteY16" fmla="*/ 1053500 h 1062644"/>
              <a:gd name="connsiteX17" fmla="*/ 1428111 w 5981809"/>
              <a:gd name="connsiteY17" fmla="*/ 1062644 h 1062644"/>
              <a:gd name="connsiteX18" fmla="*/ 870327 w 5981809"/>
              <a:gd name="connsiteY18" fmla="*/ 514004 h 1062644"/>
              <a:gd name="connsiteX19" fmla="*/ 1 w 5981809"/>
              <a:gd name="connsiteY19" fmla="*/ 546978 h 1062644"/>
              <a:gd name="connsiteX20" fmla="*/ 5520 w 5981809"/>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870341 w 5981823"/>
              <a:gd name="connsiteY18" fmla="*/ 514004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6424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57507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59412 w 5981823"/>
              <a:gd name="connsiteY3" fmla="*/ 546424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20227 h 1060704"/>
              <a:gd name="connsiteX1" fmla="*/ 897759 w 5981823"/>
              <a:gd name="connsiteY1" fmla="*/ 0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05992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8186"/>
              <a:gd name="connsiteX1" fmla="*/ 897759 w 5981823"/>
              <a:gd name="connsiteY1" fmla="*/ 16626 h 1068186"/>
              <a:gd name="connsiteX2" fmla="*/ 1409837 w 5981823"/>
              <a:gd name="connsiteY2" fmla="*/ 542544 h 1068186"/>
              <a:gd name="connsiteX3" fmla="*/ 2170479 w 5981823"/>
              <a:gd name="connsiteY3" fmla="*/ 544484 h 1068186"/>
              <a:gd name="connsiteX4" fmla="*/ 2676025 w 5981823"/>
              <a:gd name="connsiteY4" fmla="*/ 0 h 1068186"/>
              <a:gd name="connsiteX5" fmla="*/ 3439819 w 5981823"/>
              <a:gd name="connsiteY5" fmla="*/ 0 h 1068186"/>
              <a:gd name="connsiteX6" fmla="*/ 3933581 w 5981823"/>
              <a:gd name="connsiteY6" fmla="*/ 576072 h 1068186"/>
              <a:gd name="connsiteX7" fmla="*/ 4665101 w 5981823"/>
              <a:gd name="connsiteY7" fmla="*/ 576072 h 1068186"/>
              <a:gd name="connsiteX8" fmla="*/ 4994299 w 5981823"/>
              <a:gd name="connsiteY8" fmla="*/ 9144 h 1068186"/>
              <a:gd name="connsiteX9" fmla="*/ 5981823 w 5981823"/>
              <a:gd name="connsiteY9" fmla="*/ 9144 h 1068186"/>
              <a:gd name="connsiteX10" fmla="*/ 5972693 w 5981823"/>
              <a:gd name="connsiteY10" fmla="*/ 502920 h 1068186"/>
              <a:gd name="connsiteX11" fmla="*/ 5040005 w 5981823"/>
              <a:gd name="connsiteY11" fmla="*/ 493776 h 1068186"/>
              <a:gd name="connsiteX12" fmla="*/ 4710821 w 5981823"/>
              <a:gd name="connsiteY12" fmla="*/ 1024128 h 1068186"/>
              <a:gd name="connsiteX13" fmla="*/ 3961013 w 5981823"/>
              <a:gd name="connsiteY13" fmla="*/ 1024128 h 1068186"/>
              <a:gd name="connsiteX14" fmla="*/ 3467237 w 5981823"/>
              <a:gd name="connsiteY14" fmla="*/ 539496 h 1068186"/>
              <a:gd name="connsiteX15" fmla="*/ 2668334 w 5981823"/>
              <a:gd name="connsiteY15" fmla="*/ 530352 h 1068186"/>
              <a:gd name="connsiteX16" fmla="*/ 2166867 w 5981823"/>
              <a:gd name="connsiteY16" fmla="*/ 1068186 h 1068186"/>
              <a:gd name="connsiteX17" fmla="*/ 1405992 w 5981823"/>
              <a:gd name="connsiteY17" fmla="*/ 1060704 h 1068186"/>
              <a:gd name="connsiteX18" fmla="*/ 909074 w 5981823"/>
              <a:gd name="connsiteY18" fmla="*/ 539773 h 1068186"/>
              <a:gd name="connsiteX19" fmla="*/ 15 w 5981823"/>
              <a:gd name="connsiteY19" fmla="*/ 545038 h 1068186"/>
              <a:gd name="connsiteX20" fmla="*/ 0 w 5981823"/>
              <a:gd name="connsiteY20" fmla="*/ 20227 h 1068186"/>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67237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14685 h 1057102"/>
              <a:gd name="connsiteX1" fmla="*/ 897759 w 5981823"/>
              <a:gd name="connsiteY1" fmla="*/ 11084 h 1057102"/>
              <a:gd name="connsiteX2" fmla="*/ 1409837 w 5981823"/>
              <a:gd name="connsiteY2" fmla="*/ 537002 h 1057102"/>
              <a:gd name="connsiteX3" fmla="*/ 2170479 w 5981823"/>
              <a:gd name="connsiteY3" fmla="*/ 538942 h 1057102"/>
              <a:gd name="connsiteX4" fmla="*/ 2670492 w 5981823"/>
              <a:gd name="connsiteY4" fmla="*/ 11083 h 1057102"/>
              <a:gd name="connsiteX5" fmla="*/ 3445353 w 5981823"/>
              <a:gd name="connsiteY5" fmla="*/ 0 h 1057102"/>
              <a:gd name="connsiteX6" fmla="*/ 3933581 w 5981823"/>
              <a:gd name="connsiteY6" fmla="*/ 570530 h 1057102"/>
              <a:gd name="connsiteX7" fmla="*/ 4665101 w 5981823"/>
              <a:gd name="connsiteY7" fmla="*/ 570530 h 1057102"/>
              <a:gd name="connsiteX8" fmla="*/ 4994299 w 5981823"/>
              <a:gd name="connsiteY8" fmla="*/ 3602 h 1057102"/>
              <a:gd name="connsiteX9" fmla="*/ 5981823 w 5981823"/>
              <a:gd name="connsiteY9" fmla="*/ 3602 h 1057102"/>
              <a:gd name="connsiteX10" fmla="*/ 5972693 w 5981823"/>
              <a:gd name="connsiteY10" fmla="*/ 497378 h 1057102"/>
              <a:gd name="connsiteX11" fmla="*/ 5040005 w 5981823"/>
              <a:gd name="connsiteY11" fmla="*/ 488234 h 1057102"/>
              <a:gd name="connsiteX12" fmla="*/ 4710821 w 5981823"/>
              <a:gd name="connsiteY12" fmla="*/ 1018586 h 1057102"/>
              <a:gd name="connsiteX13" fmla="*/ 3961013 w 5981823"/>
              <a:gd name="connsiteY13" fmla="*/ 1018586 h 1057102"/>
              <a:gd name="connsiteX14" fmla="*/ 3445104 w 5981823"/>
              <a:gd name="connsiteY14" fmla="*/ 533954 h 1057102"/>
              <a:gd name="connsiteX15" fmla="*/ 2668334 w 5981823"/>
              <a:gd name="connsiteY15" fmla="*/ 524810 h 1057102"/>
              <a:gd name="connsiteX16" fmla="*/ 2166868 w 5981823"/>
              <a:gd name="connsiteY16" fmla="*/ 1057102 h 1057102"/>
              <a:gd name="connsiteX17" fmla="*/ 1405992 w 5981823"/>
              <a:gd name="connsiteY17" fmla="*/ 1055162 h 1057102"/>
              <a:gd name="connsiteX18" fmla="*/ 909074 w 5981823"/>
              <a:gd name="connsiteY18" fmla="*/ 534231 h 1057102"/>
              <a:gd name="connsiteX19" fmla="*/ 15 w 5981823"/>
              <a:gd name="connsiteY19" fmla="*/ 539496 h 1057102"/>
              <a:gd name="connsiteX20" fmla="*/ 0 w 5981823"/>
              <a:gd name="connsiteY20" fmla="*/ 14685 h 1057102"/>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55715 w 5981823"/>
              <a:gd name="connsiteY6" fmla="*/ 542821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74005"/>
              <a:gd name="connsiteX1" fmla="*/ 897759 w 5981823"/>
              <a:gd name="connsiteY1" fmla="*/ 16626 h 1074005"/>
              <a:gd name="connsiteX2" fmla="*/ 1409837 w 5981823"/>
              <a:gd name="connsiteY2" fmla="*/ 542544 h 1074005"/>
              <a:gd name="connsiteX3" fmla="*/ 2170479 w 5981823"/>
              <a:gd name="connsiteY3" fmla="*/ 544484 h 1074005"/>
              <a:gd name="connsiteX4" fmla="*/ 2670492 w 5981823"/>
              <a:gd name="connsiteY4" fmla="*/ 0 h 1074005"/>
              <a:gd name="connsiteX5" fmla="*/ 3428753 w 5981823"/>
              <a:gd name="connsiteY5" fmla="*/ 5542 h 1074005"/>
              <a:gd name="connsiteX6" fmla="*/ 3955715 w 5981823"/>
              <a:gd name="connsiteY6" fmla="*/ 542821 h 1074005"/>
              <a:gd name="connsiteX7" fmla="*/ 4665101 w 5981823"/>
              <a:gd name="connsiteY7" fmla="*/ 576072 h 1074005"/>
              <a:gd name="connsiteX8" fmla="*/ 4994299 w 5981823"/>
              <a:gd name="connsiteY8" fmla="*/ 9144 h 1074005"/>
              <a:gd name="connsiteX9" fmla="*/ 5981823 w 5981823"/>
              <a:gd name="connsiteY9" fmla="*/ 9144 h 1074005"/>
              <a:gd name="connsiteX10" fmla="*/ 5972693 w 5981823"/>
              <a:gd name="connsiteY10" fmla="*/ 502920 h 1074005"/>
              <a:gd name="connsiteX11" fmla="*/ 5040005 w 5981823"/>
              <a:gd name="connsiteY11" fmla="*/ 493776 h 1074005"/>
              <a:gd name="connsiteX12" fmla="*/ 4710821 w 5981823"/>
              <a:gd name="connsiteY12" fmla="*/ 1024128 h 1074005"/>
              <a:gd name="connsiteX13" fmla="*/ 3949947 w 5981823"/>
              <a:gd name="connsiteY13" fmla="*/ 1074005 h 1074005"/>
              <a:gd name="connsiteX14" fmla="*/ 3445104 w 5981823"/>
              <a:gd name="connsiteY14" fmla="*/ 539496 h 1074005"/>
              <a:gd name="connsiteX15" fmla="*/ 2668334 w 5981823"/>
              <a:gd name="connsiteY15" fmla="*/ 530352 h 1074005"/>
              <a:gd name="connsiteX16" fmla="*/ 2166868 w 5981823"/>
              <a:gd name="connsiteY16" fmla="*/ 1062644 h 1074005"/>
              <a:gd name="connsiteX17" fmla="*/ 1405992 w 5981823"/>
              <a:gd name="connsiteY17" fmla="*/ 1060704 h 1074005"/>
              <a:gd name="connsiteX18" fmla="*/ 909074 w 5981823"/>
              <a:gd name="connsiteY18" fmla="*/ 539773 h 1074005"/>
              <a:gd name="connsiteX19" fmla="*/ 15 w 5981823"/>
              <a:gd name="connsiteY19" fmla="*/ 545038 h 1074005"/>
              <a:gd name="connsiteX20" fmla="*/ 0 w 5981823"/>
              <a:gd name="connsiteY20" fmla="*/ 20227 h 1074005"/>
              <a:gd name="connsiteX0" fmla="*/ 0 w 5981823"/>
              <a:gd name="connsiteY0" fmla="*/ 20227 h 1062922"/>
              <a:gd name="connsiteX1" fmla="*/ 897759 w 5981823"/>
              <a:gd name="connsiteY1" fmla="*/ 16626 h 1062922"/>
              <a:gd name="connsiteX2" fmla="*/ 1409837 w 5981823"/>
              <a:gd name="connsiteY2" fmla="*/ 542544 h 1062922"/>
              <a:gd name="connsiteX3" fmla="*/ 2170479 w 5981823"/>
              <a:gd name="connsiteY3" fmla="*/ 544484 h 1062922"/>
              <a:gd name="connsiteX4" fmla="*/ 2670492 w 5981823"/>
              <a:gd name="connsiteY4" fmla="*/ 0 h 1062922"/>
              <a:gd name="connsiteX5" fmla="*/ 3428753 w 5981823"/>
              <a:gd name="connsiteY5" fmla="*/ 5542 h 1062922"/>
              <a:gd name="connsiteX6" fmla="*/ 3955715 w 5981823"/>
              <a:gd name="connsiteY6" fmla="*/ 542821 h 1062922"/>
              <a:gd name="connsiteX7" fmla="*/ 4665101 w 5981823"/>
              <a:gd name="connsiteY7" fmla="*/ 576072 h 1062922"/>
              <a:gd name="connsiteX8" fmla="*/ 4994299 w 5981823"/>
              <a:gd name="connsiteY8" fmla="*/ 9144 h 1062922"/>
              <a:gd name="connsiteX9" fmla="*/ 5981823 w 5981823"/>
              <a:gd name="connsiteY9" fmla="*/ 9144 h 1062922"/>
              <a:gd name="connsiteX10" fmla="*/ 5972693 w 5981823"/>
              <a:gd name="connsiteY10" fmla="*/ 502920 h 1062922"/>
              <a:gd name="connsiteX11" fmla="*/ 5040005 w 5981823"/>
              <a:gd name="connsiteY11" fmla="*/ 493776 h 1062922"/>
              <a:gd name="connsiteX12" fmla="*/ 4710821 w 5981823"/>
              <a:gd name="connsiteY12" fmla="*/ 1024128 h 1062922"/>
              <a:gd name="connsiteX13" fmla="*/ 3949947 w 5981823"/>
              <a:gd name="connsiteY13" fmla="*/ 1062922 h 1062922"/>
              <a:gd name="connsiteX14" fmla="*/ 3445104 w 5981823"/>
              <a:gd name="connsiteY14" fmla="*/ 539496 h 1062922"/>
              <a:gd name="connsiteX15" fmla="*/ 2668334 w 5981823"/>
              <a:gd name="connsiteY15" fmla="*/ 530352 h 1062922"/>
              <a:gd name="connsiteX16" fmla="*/ 2166868 w 5981823"/>
              <a:gd name="connsiteY16" fmla="*/ 1062644 h 1062922"/>
              <a:gd name="connsiteX17" fmla="*/ 1405992 w 5981823"/>
              <a:gd name="connsiteY17" fmla="*/ 1060704 h 1062922"/>
              <a:gd name="connsiteX18" fmla="*/ 909074 w 5981823"/>
              <a:gd name="connsiteY18" fmla="*/ 539773 h 1062922"/>
              <a:gd name="connsiteX19" fmla="*/ 15 w 5981823"/>
              <a:gd name="connsiteY19" fmla="*/ 545038 h 1062922"/>
              <a:gd name="connsiteX20" fmla="*/ 0 w 5981823"/>
              <a:gd name="connsiteY20" fmla="*/ 20227 h 1062922"/>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65101 w 5981823"/>
              <a:gd name="connsiteY7" fmla="*/ 576072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1366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14686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909074 w 5978438"/>
              <a:gd name="connsiteY18" fmla="*/ 539773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50857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39774 h 1068463"/>
              <a:gd name="connsiteX19" fmla="*/ 15 w 5978438"/>
              <a:gd name="connsiteY19" fmla="*/ 545038 h 1068463"/>
              <a:gd name="connsiteX20" fmla="*/ 0 w 5978438"/>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27894"/>
              <a:gd name="connsiteX1" fmla="*/ 903277 w 5983956"/>
              <a:gd name="connsiteY1" fmla="*/ 16626 h 1127894"/>
              <a:gd name="connsiteX2" fmla="*/ 1415355 w 5983956"/>
              <a:gd name="connsiteY2" fmla="*/ 542544 h 1127894"/>
              <a:gd name="connsiteX3" fmla="*/ 2175997 w 5983956"/>
              <a:gd name="connsiteY3" fmla="*/ 544484 h 1127894"/>
              <a:gd name="connsiteX4" fmla="*/ 2676010 w 5983956"/>
              <a:gd name="connsiteY4" fmla="*/ 0 h 1127894"/>
              <a:gd name="connsiteX5" fmla="*/ 3434271 w 5983956"/>
              <a:gd name="connsiteY5" fmla="*/ 5542 h 1127894"/>
              <a:gd name="connsiteX6" fmla="*/ 3961233 w 5983956"/>
              <a:gd name="connsiteY6" fmla="*/ 542821 h 1127894"/>
              <a:gd name="connsiteX7" fmla="*/ 4681687 w 5983956"/>
              <a:gd name="connsiteY7" fmla="*/ 542821 h 1127894"/>
              <a:gd name="connsiteX8" fmla="*/ 5182418 w 5983956"/>
              <a:gd name="connsiteY8" fmla="*/ 14686 h 1127894"/>
              <a:gd name="connsiteX9" fmla="*/ 5981807 w 5983956"/>
              <a:gd name="connsiteY9" fmla="*/ 14686 h 1127894"/>
              <a:gd name="connsiteX10" fmla="*/ 5983745 w 5983956"/>
              <a:gd name="connsiteY10" fmla="*/ 541713 h 1127894"/>
              <a:gd name="connsiteX11" fmla="*/ 5178323 w 5983956"/>
              <a:gd name="connsiteY11" fmla="*/ 543653 h 1127894"/>
              <a:gd name="connsiteX12" fmla="*/ 4672073 w 5983956"/>
              <a:gd name="connsiteY12" fmla="*/ 1068463 h 1127894"/>
              <a:gd name="connsiteX13" fmla="*/ 3955465 w 5983956"/>
              <a:gd name="connsiteY13" fmla="*/ 1062922 h 1127894"/>
              <a:gd name="connsiteX14" fmla="*/ 3450622 w 5983956"/>
              <a:gd name="connsiteY14" fmla="*/ 539496 h 1127894"/>
              <a:gd name="connsiteX15" fmla="*/ 2673852 w 5983956"/>
              <a:gd name="connsiteY15" fmla="*/ 530352 h 1127894"/>
              <a:gd name="connsiteX16" fmla="*/ 2172386 w 5983956"/>
              <a:gd name="connsiteY16" fmla="*/ 1062644 h 1127894"/>
              <a:gd name="connsiteX17" fmla="*/ 1411510 w 5983956"/>
              <a:gd name="connsiteY17" fmla="*/ 1060704 h 1127894"/>
              <a:gd name="connsiteX18" fmla="*/ 903526 w 5983956"/>
              <a:gd name="connsiteY18" fmla="*/ 539774 h 1127894"/>
              <a:gd name="connsiteX19" fmla="*/ 0 w 5983956"/>
              <a:gd name="connsiteY19" fmla="*/ 545038 h 1127894"/>
              <a:gd name="connsiteX20" fmla="*/ 5518 w 5983956"/>
              <a:gd name="connsiteY20" fmla="*/ 20227 h 1127894"/>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46849 h 1157877"/>
              <a:gd name="connsiteX1" fmla="*/ 903277 w 5983956"/>
              <a:gd name="connsiteY1" fmla="*/ 43248 h 1157877"/>
              <a:gd name="connsiteX2" fmla="*/ 1415355 w 5983956"/>
              <a:gd name="connsiteY2" fmla="*/ 569166 h 1157877"/>
              <a:gd name="connsiteX3" fmla="*/ 2175997 w 5983956"/>
              <a:gd name="connsiteY3" fmla="*/ 571106 h 1157877"/>
              <a:gd name="connsiteX4" fmla="*/ 2676010 w 5983956"/>
              <a:gd name="connsiteY4" fmla="*/ 26622 h 1157877"/>
              <a:gd name="connsiteX5" fmla="*/ 3434271 w 5983956"/>
              <a:gd name="connsiteY5" fmla="*/ 32164 h 1157877"/>
              <a:gd name="connsiteX6" fmla="*/ 3961233 w 5983956"/>
              <a:gd name="connsiteY6" fmla="*/ 569443 h 1157877"/>
              <a:gd name="connsiteX7" fmla="*/ 4681687 w 5983956"/>
              <a:gd name="connsiteY7" fmla="*/ 569443 h 1157877"/>
              <a:gd name="connsiteX8" fmla="*/ 5182418 w 5983956"/>
              <a:gd name="connsiteY8" fmla="*/ 41308 h 1157877"/>
              <a:gd name="connsiteX9" fmla="*/ 5981807 w 5983956"/>
              <a:gd name="connsiteY9" fmla="*/ 41308 h 1157877"/>
              <a:gd name="connsiteX10" fmla="*/ 5983745 w 5983956"/>
              <a:gd name="connsiteY10" fmla="*/ 568335 h 1157877"/>
              <a:gd name="connsiteX11" fmla="*/ 5178323 w 5983956"/>
              <a:gd name="connsiteY11" fmla="*/ 570275 h 1157877"/>
              <a:gd name="connsiteX12" fmla="*/ 4672073 w 5983956"/>
              <a:gd name="connsiteY12" fmla="*/ 1095085 h 1157877"/>
              <a:gd name="connsiteX13" fmla="*/ 3955465 w 5983956"/>
              <a:gd name="connsiteY13" fmla="*/ 1089544 h 1157877"/>
              <a:gd name="connsiteX14" fmla="*/ 3450622 w 5983956"/>
              <a:gd name="connsiteY14" fmla="*/ 566118 h 1157877"/>
              <a:gd name="connsiteX15" fmla="*/ 2673852 w 5983956"/>
              <a:gd name="connsiteY15" fmla="*/ 556974 h 1157877"/>
              <a:gd name="connsiteX16" fmla="*/ 2172386 w 5983956"/>
              <a:gd name="connsiteY16" fmla="*/ 1089266 h 1157877"/>
              <a:gd name="connsiteX17" fmla="*/ 1411510 w 5983956"/>
              <a:gd name="connsiteY17" fmla="*/ 1087326 h 1157877"/>
              <a:gd name="connsiteX18" fmla="*/ 903526 w 5983956"/>
              <a:gd name="connsiteY18" fmla="*/ 566396 h 1157877"/>
              <a:gd name="connsiteX19" fmla="*/ 0 w 5983956"/>
              <a:gd name="connsiteY19" fmla="*/ 571660 h 1157877"/>
              <a:gd name="connsiteX20" fmla="*/ 5518 w 5983956"/>
              <a:gd name="connsiteY20" fmla="*/ 46849 h 1157877"/>
              <a:gd name="connsiteX0" fmla="*/ 5518 w 5983956"/>
              <a:gd name="connsiteY0" fmla="*/ 20233 h 1131261"/>
              <a:gd name="connsiteX1" fmla="*/ 903277 w 5983956"/>
              <a:gd name="connsiteY1" fmla="*/ 16632 h 1131261"/>
              <a:gd name="connsiteX2" fmla="*/ 1415355 w 5983956"/>
              <a:gd name="connsiteY2" fmla="*/ 542550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0815 h 1151843"/>
              <a:gd name="connsiteX1" fmla="*/ 903277 w 5983956"/>
              <a:gd name="connsiteY1" fmla="*/ 37214 h 1151843"/>
              <a:gd name="connsiteX2" fmla="*/ 1437490 w 5983956"/>
              <a:gd name="connsiteY2" fmla="*/ 552049 h 1151843"/>
              <a:gd name="connsiteX3" fmla="*/ 2175997 w 5983956"/>
              <a:gd name="connsiteY3" fmla="*/ 565072 h 1151843"/>
              <a:gd name="connsiteX4" fmla="*/ 2676010 w 5983956"/>
              <a:gd name="connsiteY4" fmla="*/ 20588 h 1151843"/>
              <a:gd name="connsiteX5" fmla="*/ 3434271 w 5983956"/>
              <a:gd name="connsiteY5" fmla="*/ 26130 h 1151843"/>
              <a:gd name="connsiteX6" fmla="*/ 3961233 w 5983956"/>
              <a:gd name="connsiteY6" fmla="*/ 563409 h 1151843"/>
              <a:gd name="connsiteX7" fmla="*/ 4681687 w 5983956"/>
              <a:gd name="connsiteY7" fmla="*/ 563409 h 1151843"/>
              <a:gd name="connsiteX8" fmla="*/ 5182418 w 5983956"/>
              <a:gd name="connsiteY8" fmla="*/ 35274 h 1151843"/>
              <a:gd name="connsiteX9" fmla="*/ 5981807 w 5983956"/>
              <a:gd name="connsiteY9" fmla="*/ 35274 h 1151843"/>
              <a:gd name="connsiteX10" fmla="*/ 5983745 w 5983956"/>
              <a:gd name="connsiteY10" fmla="*/ 562301 h 1151843"/>
              <a:gd name="connsiteX11" fmla="*/ 5178323 w 5983956"/>
              <a:gd name="connsiteY11" fmla="*/ 564241 h 1151843"/>
              <a:gd name="connsiteX12" fmla="*/ 4672073 w 5983956"/>
              <a:gd name="connsiteY12" fmla="*/ 1089051 h 1151843"/>
              <a:gd name="connsiteX13" fmla="*/ 3955465 w 5983956"/>
              <a:gd name="connsiteY13" fmla="*/ 1083510 h 1151843"/>
              <a:gd name="connsiteX14" fmla="*/ 3450622 w 5983956"/>
              <a:gd name="connsiteY14" fmla="*/ 560084 h 1151843"/>
              <a:gd name="connsiteX15" fmla="*/ 2673852 w 5983956"/>
              <a:gd name="connsiteY15" fmla="*/ 550940 h 1151843"/>
              <a:gd name="connsiteX16" fmla="*/ 2172386 w 5983956"/>
              <a:gd name="connsiteY16" fmla="*/ 1083232 h 1151843"/>
              <a:gd name="connsiteX17" fmla="*/ 1411510 w 5983956"/>
              <a:gd name="connsiteY17" fmla="*/ 1081292 h 1151843"/>
              <a:gd name="connsiteX18" fmla="*/ 903526 w 5983956"/>
              <a:gd name="connsiteY18" fmla="*/ 560362 h 1151843"/>
              <a:gd name="connsiteX19" fmla="*/ 0 w 5983956"/>
              <a:gd name="connsiteY19" fmla="*/ 565626 h 1151843"/>
              <a:gd name="connsiteX20" fmla="*/ 5518 w 5983956"/>
              <a:gd name="connsiteY20" fmla="*/ 40815 h 1151843"/>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2047 h 1153075"/>
              <a:gd name="connsiteX1" fmla="*/ 903277 w 5983956"/>
              <a:gd name="connsiteY1" fmla="*/ 38446 h 1153075"/>
              <a:gd name="connsiteX2" fmla="*/ 1459623 w 5983956"/>
              <a:gd name="connsiteY2" fmla="*/ 569907 h 1153075"/>
              <a:gd name="connsiteX3" fmla="*/ 2175997 w 5983956"/>
              <a:gd name="connsiteY3" fmla="*/ 566304 h 1153075"/>
              <a:gd name="connsiteX4" fmla="*/ 2676010 w 5983956"/>
              <a:gd name="connsiteY4" fmla="*/ 21820 h 1153075"/>
              <a:gd name="connsiteX5" fmla="*/ 3434271 w 5983956"/>
              <a:gd name="connsiteY5" fmla="*/ 27362 h 1153075"/>
              <a:gd name="connsiteX6" fmla="*/ 3961233 w 5983956"/>
              <a:gd name="connsiteY6" fmla="*/ 564641 h 1153075"/>
              <a:gd name="connsiteX7" fmla="*/ 4681687 w 5983956"/>
              <a:gd name="connsiteY7" fmla="*/ 564641 h 1153075"/>
              <a:gd name="connsiteX8" fmla="*/ 5182418 w 5983956"/>
              <a:gd name="connsiteY8" fmla="*/ 36506 h 1153075"/>
              <a:gd name="connsiteX9" fmla="*/ 5981807 w 5983956"/>
              <a:gd name="connsiteY9" fmla="*/ 36506 h 1153075"/>
              <a:gd name="connsiteX10" fmla="*/ 5983745 w 5983956"/>
              <a:gd name="connsiteY10" fmla="*/ 563533 h 1153075"/>
              <a:gd name="connsiteX11" fmla="*/ 5178323 w 5983956"/>
              <a:gd name="connsiteY11" fmla="*/ 565473 h 1153075"/>
              <a:gd name="connsiteX12" fmla="*/ 4672073 w 5983956"/>
              <a:gd name="connsiteY12" fmla="*/ 1090283 h 1153075"/>
              <a:gd name="connsiteX13" fmla="*/ 3955465 w 5983956"/>
              <a:gd name="connsiteY13" fmla="*/ 1084742 h 1153075"/>
              <a:gd name="connsiteX14" fmla="*/ 3450622 w 5983956"/>
              <a:gd name="connsiteY14" fmla="*/ 561316 h 1153075"/>
              <a:gd name="connsiteX15" fmla="*/ 2673852 w 5983956"/>
              <a:gd name="connsiteY15" fmla="*/ 552172 h 1153075"/>
              <a:gd name="connsiteX16" fmla="*/ 2172386 w 5983956"/>
              <a:gd name="connsiteY16" fmla="*/ 1084464 h 1153075"/>
              <a:gd name="connsiteX17" fmla="*/ 1411510 w 5983956"/>
              <a:gd name="connsiteY17" fmla="*/ 1082524 h 1153075"/>
              <a:gd name="connsiteX18" fmla="*/ 903526 w 5983956"/>
              <a:gd name="connsiteY18" fmla="*/ 561594 h 1153075"/>
              <a:gd name="connsiteX19" fmla="*/ 0 w 5983956"/>
              <a:gd name="connsiteY19" fmla="*/ 566858 h 1153075"/>
              <a:gd name="connsiteX20" fmla="*/ 5518 w 5983956"/>
              <a:gd name="connsiteY20" fmla="*/ 42047 h 1153075"/>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06619"/>
              <a:gd name="connsiteX1" fmla="*/ 903277 w 5983956"/>
              <a:gd name="connsiteY1" fmla="*/ 16631 h 1106619"/>
              <a:gd name="connsiteX2" fmla="*/ 1459623 w 5983956"/>
              <a:gd name="connsiteY2" fmla="*/ 548092 h 1106619"/>
              <a:gd name="connsiteX3" fmla="*/ 2175997 w 5983956"/>
              <a:gd name="connsiteY3" fmla="*/ 544489 h 1106619"/>
              <a:gd name="connsiteX4" fmla="*/ 2676010 w 5983956"/>
              <a:gd name="connsiteY4" fmla="*/ 5 h 1106619"/>
              <a:gd name="connsiteX5" fmla="*/ 3434271 w 5983956"/>
              <a:gd name="connsiteY5" fmla="*/ 5547 h 1106619"/>
              <a:gd name="connsiteX6" fmla="*/ 3961233 w 5983956"/>
              <a:gd name="connsiteY6" fmla="*/ 542826 h 1106619"/>
              <a:gd name="connsiteX7" fmla="*/ 4681687 w 5983956"/>
              <a:gd name="connsiteY7" fmla="*/ 542826 h 1106619"/>
              <a:gd name="connsiteX8" fmla="*/ 5182418 w 5983956"/>
              <a:gd name="connsiteY8" fmla="*/ 14691 h 1106619"/>
              <a:gd name="connsiteX9" fmla="*/ 5981807 w 5983956"/>
              <a:gd name="connsiteY9" fmla="*/ 14691 h 1106619"/>
              <a:gd name="connsiteX10" fmla="*/ 5983745 w 5983956"/>
              <a:gd name="connsiteY10" fmla="*/ 541718 h 1106619"/>
              <a:gd name="connsiteX11" fmla="*/ 5178323 w 5983956"/>
              <a:gd name="connsiteY11" fmla="*/ 543658 h 1106619"/>
              <a:gd name="connsiteX12" fmla="*/ 4672073 w 5983956"/>
              <a:gd name="connsiteY12" fmla="*/ 1068468 h 1106619"/>
              <a:gd name="connsiteX13" fmla="*/ 3955465 w 5983956"/>
              <a:gd name="connsiteY13" fmla="*/ 1062927 h 1106619"/>
              <a:gd name="connsiteX14" fmla="*/ 3450622 w 5983956"/>
              <a:gd name="connsiteY14" fmla="*/ 539501 h 1106619"/>
              <a:gd name="connsiteX15" fmla="*/ 2673852 w 5983956"/>
              <a:gd name="connsiteY15" fmla="*/ 530357 h 1106619"/>
              <a:gd name="connsiteX16" fmla="*/ 2172386 w 5983956"/>
              <a:gd name="connsiteY16" fmla="*/ 1062649 h 1106619"/>
              <a:gd name="connsiteX17" fmla="*/ 1411510 w 5983956"/>
              <a:gd name="connsiteY17" fmla="*/ 1060709 h 1106619"/>
              <a:gd name="connsiteX18" fmla="*/ 903526 w 5983956"/>
              <a:gd name="connsiteY18" fmla="*/ 539779 h 1106619"/>
              <a:gd name="connsiteX19" fmla="*/ 0 w 5983956"/>
              <a:gd name="connsiteY19" fmla="*/ 545043 h 1106619"/>
              <a:gd name="connsiteX20" fmla="*/ 5518 w 5983956"/>
              <a:gd name="connsiteY20" fmla="*/ 20232 h 1106619"/>
              <a:gd name="connsiteX0" fmla="*/ 5518 w 5983956"/>
              <a:gd name="connsiteY0" fmla="*/ 20232 h 1069754"/>
              <a:gd name="connsiteX1" fmla="*/ 903277 w 5983956"/>
              <a:gd name="connsiteY1" fmla="*/ 16631 h 1069754"/>
              <a:gd name="connsiteX2" fmla="*/ 1459623 w 5983956"/>
              <a:gd name="connsiteY2" fmla="*/ 548092 h 1069754"/>
              <a:gd name="connsiteX3" fmla="*/ 2175997 w 5983956"/>
              <a:gd name="connsiteY3" fmla="*/ 544489 h 1069754"/>
              <a:gd name="connsiteX4" fmla="*/ 2676010 w 5983956"/>
              <a:gd name="connsiteY4" fmla="*/ 5 h 1069754"/>
              <a:gd name="connsiteX5" fmla="*/ 3434271 w 5983956"/>
              <a:gd name="connsiteY5" fmla="*/ 5547 h 1069754"/>
              <a:gd name="connsiteX6" fmla="*/ 3961233 w 5983956"/>
              <a:gd name="connsiteY6" fmla="*/ 542826 h 1069754"/>
              <a:gd name="connsiteX7" fmla="*/ 4681687 w 5983956"/>
              <a:gd name="connsiteY7" fmla="*/ 542826 h 1069754"/>
              <a:gd name="connsiteX8" fmla="*/ 5182418 w 5983956"/>
              <a:gd name="connsiteY8" fmla="*/ 14691 h 1069754"/>
              <a:gd name="connsiteX9" fmla="*/ 5981807 w 5983956"/>
              <a:gd name="connsiteY9" fmla="*/ 14691 h 1069754"/>
              <a:gd name="connsiteX10" fmla="*/ 5983745 w 5983956"/>
              <a:gd name="connsiteY10" fmla="*/ 541718 h 1069754"/>
              <a:gd name="connsiteX11" fmla="*/ 5178323 w 5983956"/>
              <a:gd name="connsiteY11" fmla="*/ 543658 h 1069754"/>
              <a:gd name="connsiteX12" fmla="*/ 4672073 w 5983956"/>
              <a:gd name="connsiteY12" fmla="*/ 1068468 h 1069754"/>
              <a:gd name="connsiteX13" fmla="*/ 3955465 w 5983956"/>
              <a:gd name="connsiteY13" fmla="*/ 1062927 h 1069754"/>
              <a:gd name="connsiteX14" fmla="*/ 3450622 w 5983956"/>
              <a:gd name="connsiteY14" fmla="*/ 539501 h 1069754"/>
              <a:gd name="connsiteX15" fmla="*/ 2673852 w 5983956"/>
              <a:gd name="connsiteY15" fmla="*/ 530357 h 1069754"/>
              <a:gd name="connsiteX16" fmla="*/ 2172386 w 5983956"/>
              <a:gd name="connsiteY16" fmla="*/ 1062649 h 1069754"/>
              <a:gd name="connsiteX17" fmla="*/ 1411510 w 5983956"/>
              <a:gd name="connsiteY17" fmla="*/ 1060709 h 1069754"/>
              <a:gd name="connsiteX18" fmla="*/ 903526 w 5983956"/>
              <a:gd name="connsiteY18" fmla="*/ 539779 h 1069754"/>
              <a:gd name="connsiteX19" fmla="*/ 0 w 5983956"/>
              <a:gd name="connsiteY19" fmla="*/ 545043 h 1069754"/>
              <a:gd name="connsiteX20" fmla="*/ 5518 w 5983956"/>
              <a:gd name="connsiteY20" fmla="*/ 20232 h 1069754"/>
              <a:gd name="connsiteX0" fmla="*/ 5518 w 5983956"/>
              <a:gd name="connsiteY0" fmla="*/ 20232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19" fmla="*/ 5518 w 5983956"/>
              <a:gd name="connsiteY19" fmla="*/ 20232 h 1069754"/>
              <a:gd name="connsiteX0" fmla="*/ 0 w 5983956"/>
              <a:gd name="connsiteY0" fmla="*/ 545043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0" fmla="*/ 0 w 5080430"/>
              <a:gd name="connsiteY0" fmla="*/ 539779 h 1069754"/>
              <a:gd name="connsiteX1" fmla="*/ 556097 w 5080430"/>
              <a:gd name="connsiteY1" fmla="*/ 548092 h 1069754"/>
              <a:gd name="connsiteX2" fmla="*/ 1272471 w 5080430"/>
              <a:gd name="connsiteY2" fmla="*/ 544489 h 1069754"/>
              <a:gd name="connsiteX3" fmla="*/ 1772484 w 5080430"/>
              <a:gd name="connsiteY3" fmla="*/ 5 h 1069754"/>
              <a:gd name="connsiteX4" fmla="*/ 2530745 w 5080430"/>
              <a:gd name="connsiteY4" fmla="*/ 5547 h 1069754"/>
              <a:gd name="connsiteX5" fmla="*/ 3057707 w 5080430"/>
              <a:gd name="connsiteY5" fmla="*/ 542826 h 1069754"/>
              <a:gd name="connsiteX6" fmla="*/ 3778161 w 5080430"/>
              <a:gd name="connsiteY6" fmla="*/ 542826 h 1069754"/>
              <a:gd name="connsiteX7" fmla="*/ 4278892 w 5080430"/>
              <a:gd name="connsiteY7" fmla="*/ 14691 h 1069754"/>
              <a:gd name="connsiteX8" fmla="*/ 5078281 w 5080430"/>
              <a:gd name="connsiteY8" fmla="*/ 14691 h 1069754"/>
              <a:gd name="connsiteX9" fmla="*/ 5080219 w 5080430"/>
              <a:gd name="connsiteY9" fmla="*/ 541718 h 1069754"/>
              <a:gd name="connsiteX10" fmla="*/ 4274797 w 5080430"/>
              <a:gd name="connsiteY10" fmla="*/ 543658 h 1069754"/>
              <a:gd name="connsiteX11" fmla="*/ 3768547 w 5080430"/>
              <a:gd name="connsiteY11" fmla="*/ 1068468 h 1069754"/>
              <a:gd name="connsiteX12" fmla="*/ 3051939 w 5080430"/>
              <a:gd name="connsiteY12" fmla="*/ 1062927 h 1069754"/>
              <a:gd name="connsiteX13" fmla="*/ 2547096 w 5080430"/>
              <a:gd name="connsiteY13" fmla="*/ 539501 h 1069754"/>
              <a:gd name="connsiteX14" fmla="*/ 1770326 w 5080430"/>
              <a:gd name="connsiteY14" fmla="*/ 530357 h 1069754"/>
              <a:gd name="connsiteX15" fmla="*/ 1268860 w 5080430"/>
              <a:gd name="connsiteY15" fmla="*/ 1062649 h 1069754"/>
              <a:gd name="connsiteX16" fmla="*/ 507984 w 5080430"/>
              <a:gd name="connsiteY16" fmla="*/ 1060709 h 1069754"/>
              <a:gd name="connsiteX17" fmla="*/ 0 w 5080430"/>
              <a:gd name="connsiteY17" fmla="*/ 539779 h 1069754"/>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21535 w 4593981"/>
              <a:gd name="connsiteY0" fmla="*/ 1060709 h 1101909"/>
              <a:gd name="connsiteX1" fmla="*/ 69648 w 4593981"/>
              <a:gd name="connsiteY1" fmla="*/ 548092 h 1101909"/>
              <a:gd name="connsiteX2" fmla="*/ 786022 w 4593981"/>
              <a:gd name="connsiteY2" fmla="*/ 544489 h 1101909"/>
              <a:gd name="connsiteX3" fmla="*/ 1286035 w 4593981"/>
              <a:gd name="connsiteY3" fmla="*/ 5 h 1101909"/>
              <a:gd name="connsiteX4" fmla="*/ 2044296 w 4593981"/>
              <a:gd name="connsiteY4" fmla="*/ 5547 h 1101909"/>
              <a:gd name="connsiteX5" fmla="*/ 2571258 w 4593981"/>
              <a:gd name="connsiteY5" fmla="*/ 542826 h 1101909"/>
              <a:gd name="connsiteX6" fmla="*/ 3291712 w 4593981"/>
              <a:gd name="connsiteY6" fmla="*/ 542826 h 1101909"/>
              <a:gd name="connsiteX7" fmla="*/ 3792443 w 4593981"/>
              <a:gd name="connsiteY7" fmla="*/ 14691 h 1101909"/>
              <a:gd name="connsiteX8" fmla="*/ 4591832 w 4593981"/>
              <a:gd name="connsiteY8" fmla="*/ 14691 h 1101909"/>
              <a:gd name="connsiteX9" fmla="*/ 4593770 w 4593981"/>
              <a:gd name="connsiteY9" fmla="*/ 541718 h 1101909"/>
              <a:gd name="connsiteX10" fmla="*/ 3788348 w 4593981"/>
              <a:gd name="connsiteY10" fmla="*/ 543658 h 1101909"/>
              <a:gd name="connsiteX11" fmla="*/ 3282098 w 4593981"/>
              <a:gd name="connsiteY11" fmla="*/ 1068468 h 1101909"/>
              <a:gd name="connsiteX12" fmla="*/ 2565490 w 4593981"/>
              <a:gd name="connsiteY12" fmla="*/ 1062927 h 1101909"/>
              <a:gd name="connsiteX13" fmla="*/ 2060647 w 4593981"/>
              <a:gd name="connsiteY13" fmla="*/ 539501 h 1101909"/>
              <a:gd name="connsiteX14" fmla="*/ 1283877 w 4593981"/>
              <a:gd name="connsiteY14" fmla="*/ 530357 h 1101909"/>
              <a:gd name="connsiteX15" fmla="*/ 782411 w 4593981"/>
              <a:gd name="connsiteY15" fmla="*/ 1062649 h 1101909"/>
              <a:gd name="connsiteX16" fmla="*/ 21535 w 4593981"/>
              <a:gd name="connsiteY16" fmla="*/ 1060709 h 1101909"/>
              <a:gd name="connsiteX0" fmla="*/ 21535 w 4593981"/>
              <a:gd name="connsiteY0" fmla="*/ 1060709 h 1072099"/>
              <a:gd name="connsiteX1" fmla="*/ 69648 w 4593981"/>
              <a:gd name="connsiteY1" fmla="*/ 548092 h 1072099"/>
              <a:gd name="connsiteX2" fmla="*/ 786022 w 4593981"/>
              <a:gd name="connsiteY2" fmla="*/ 544489 h 1072099"/>
              <a:gd name="connsiteX3" fmla="*/ 1286035 w 4593981"/>
              <a:gd name="connsiteY3" fmla="*/ 5 h 1072099"/>
              <a:gd name="connsiteX4" fmla="*/ 2044296 w 4593981"/>
              <a:gd name="connsiteY4" fmla="*/ 5547 h 1072099"/>
              <a:gd name="connsiteX5" fmla="*/ 2571258 w 4593981"/>
              <a:gd name="connsiteY5" fmla="*/ 542826 h 1072099"/>
              <a:gd name="connsiteX6" fmla="*/ 3291712 w 4593981"/>
              <a:gd name="connsiteY6" fmla="*/ 542826 h 1072099"/>
              <a:gd name="connsiteX7" fmla="*/ 3792443 w 4593981"/>
              <a:gd name="connsiteY7" fmla="*/ 14691 h 1072099"/>
              <a:gd name="connsiteX8" fmla="*/ 4591832 w 4593981"/>
              <a:gd name="connsiteY8" fmla="*/ 14691 h 1072099"/>
              <a:gd name="connsiteX9" fmla="*/ 4593770 w 4593981"/>
              <a:gd name="connsiteY9" fmla="*/ 541718 h 1072099"/>
              <a:gd name="connsiteX10" fmla="*/ 3788348 w 4593981"/>
              <a:gd name="connsiteY10" fmla="*/ 543658 h 1072099"/>
              <a:gd name="connsiteX11" fmla="*/ 3282098 w 4593981"/>
              <a:gd name="connsiteY11" fmla="*/ 1068468 h 1072099"/>
              <a:gd name="connsiteX12" fmla="*/ 2565490 w 4593981"/>
              <a:gd name="connsiteY12" fmla="*/ 1062927 h 1072099"/>
              <a:gd name="connsiteX13" fmla="*/ 2060647 w 4593981"/>
              <a:gd name="connsiteY13" fmla="*/ 539501 h 1072099"/>
              <a:gd name="connsiteX14" fmla="*/ 1283877 w 4593981"/>
              <a:gd name="connsiteY14" fmla="*/ 530357 h 1072099"/>
              <a:gd name="connsiteX15" fmla="*/ 782411 w 4593981"/>
              <a:gd name="connsiteY15" fmla="*/ 1062649 h 1072099"/>
              <a:gd name="connsiteX16" fmla="*/ 21535 w 4593981"/>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6996 w 4579442"/>
              <a:gd name="connsiteY0" fmla="*/ 1060709 h 1072099"/>
              <a:gd name="connsiteX1" fmla="*/ 55109 w 4579442"/>
              <a:gd name="connsiteY1" fmla="*/ 548092 h 1072099"/>
              <a:gd name="connsiteX2" fmla="*/ 771483 w 4579442"/>
              <a:gd name="connsiteY2" fmla="*/ 544489 h 1072099"/>
              <a:gd name="connsiteX3" fmla="*/ 1271496 w 4579442"/>
              <a:gd name="connsiteY3" fmla="*/ 5 h 1072099"/>
              <a:gd name="connsiteX4" fmla="*/ 2029757 w 4579442"/>
              <a:gd name="connsiteY4" fmla="*/ 5547 h 1072099"/>
              <a:gd name="connsiteX5" fmla="*/ 2556719 w 4579442"/>
              <a:gd name="connsiteY5" fmla="*/ 542826 h 1072099"/>
              <a:gd name="connsiteX6" fmla="*/ 3277173 w 4579442"/>
              <a:gd name="connsiteY6" fmla="*/ 542826 h 1072099"/>
              <a:gd name="connsiteX7" fmla="*/ 3777904 w 4579442"/>
              <a:gd name="connsiteY7" fmla="*/ 14691 h 1072099"/>
              <a:gd name="connsiteX8" fmla="*/ 4577293 w 4579442"/>
              <a:gd name="connsiteY8" fmla="*/ 14691 h 1072099"/>
              <a:gd name="connsiteX9" fmla="*/ 4579231 w 4579442"/>
              <a:gd name="connsiteY9" fmla="*/ 541718 h 1072099"/>
              <a:gd name="connsiteX10" fmla="*/ 3773809 w 4579442"/>
              <a:gd name="connsiteY10" fmla="*/ 543658 h 1072099"/>
              <a:gd name="connsiteX11" fmla="*/ 3267559 w 4579442"/>
              <a:gd name="connsiteY11" fmla="*/ 1068468 h 1072099"/>
              <a:gd name="connsiteX12" fmla="*/ 2550951 w 4579442"/>
              <a:gd name="connsiteY12" fmla="*/ 1062927 h 1072099"/>
              <a:gd name="connsiteX13" fmla="*/ 2046108 w 4579442"/>
              <a:gd name="connsiteY13" fmla="*/ 539501 h 1072099"/>
              <a:gd name="connsiteX14" fmla="*/ 1269338 w 4579442"/>
              <a:gd name="connsiteY14" fmla="*/ 530357 h 1072099"/>
              <a:gd name="connsiteX15" fmla="*/ 767872 w 4579442"/>
              <a:gd name="connsiteY15" fmla="*/ 1062649 h 1072099"/>
              <a:gd name="connsiteX16" fmla="*/ 6996 w 4579442"/>
              <a:gd name="connsiteY16" fmla="*/ 1060709 h 1072099"/>
              <a:gd name="connsiteX0" fmla="*/ 11527 w 4583973"/>
              <a:gd name="connsiteY0" fmla="*/ 1060709 h 1072099"/>
              <a:gd name="connsiteX1" fmla="*/ 20371 w 4583973"/>
              <a:gd name="connsiteY1" fmla="*/ 548092 h 1072099"/>
              <a:gd name="connsiteX2" fmla="*/ 776014 w 4583973"/>
              <a:gd name="connsiteY2" fmla="*/ 544489 h 1072099"/>
              <a:gd name="connsiteX3" fmla="*/ 1276027 w 4583973"/>
              <a:gd name="connsiteY3" fmla="*/ 5 h 1072099"/>
              <a:gd name="connsiteX4" fmla="*/ 2034288 w 4583973"/>
              <a:gd name="connsiteY4" fmla="*/ 5547 h 1072099"/>
              <a:gd name="connsiteX5" fmla="*/ 2561250 w 4583973"/>
              <a:gd name="connsiteY5" fmla="*/ 542826 h 1072099"/>
              <a:gd name="connsiteX6" fmla="*/ 3281704 w 4583973"/>
              <a:gd name="connsiteY6" fmla="*/ 542826 h 1072099"/>
              <a:gd name="connsiteX7" fmla="*/ 3782435 w 4583973"/>
              <a:gd name="connsiteY7" fmla="*/ 14691 h 1072099"/>
              <a:gd name="connsiteX8" fmla="*/ 4581824 w 4583973"/>
              <a:gd name="connsiteY8" fmla="*/ 14691 h 1072099"/>
              <a:gd name="connsiteX9" fmla="*/ 4583762 w 4583973"/>
              <a:gd name="connsiteY9" fmla="*/ 541718 h 1072099"/>
              <a:gd name="connsiteX10" fmla="*/ 3778340 w 4583973"/>
              <a:gd name="connsiteY10" fmla="*/ 543658 h 1072099"/>
              <a:gd name="connsiteX11" fmla="*/ 3272090 w 4583973"/>
              <a:gd name="connsiteY11" fmla="*/ 1068468 h 1072099"/>
              <a:gd name="connsiteX12" fmla="*/ 2555482 w 4583973"/>
              <a:gd name="connsiteY12" fmla="*/ 1062927 h 1072099"/>
              <a:gd name="connsiteX13" fmla="*/ 2050639 w 4583973"/>
              <a:gd name="connsiteY13" fmla="*/ 539501 h 1072099"/>
              <a:gd name="connsiteX14" fmla="*/ 1273869 w 4583973"/>
              <a:gd name="connsiteY14" fmla="*/ 530357 h 1072099"/>
              <a:gd name="connsiteX15" fmla="*/ 772403 w 4583973"/>
              <a:gd name="connsiteY15" fmla="*/ 1062649 h 1072099"/>
              <a:gd name="connsiteX16" fmla="*/ 11527 w 4583973"/>
              <a:gd name="connsiteY16" fmla="*/ 1060709 h 1072099"/>
              <a:gd name="connsiteX0" fmla="*/ 16961 w 4589407"/>
              <a:gd name="connsiteY0" fmla="*/ 1060709 h 1072099"/>
              <a:gd name="connsiteX1" fmla="*/ 6171 w 4589407"/>
              <a:gd name="connsiteY1" fmla="*/ 55792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75016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8783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8865 w 4591311"/>
              <a:gd name="connsiteY0" fmla="*/ 1060709 h 1072099"/>
              <a:gd name="connsiteX1" fmla="*/ 3808 w 4591311"/>
              <a:gd name="connsiteY1" fmla="*/ 604927 h 1072099"/>
              <a:gd name="connsiteX2" fmla="*/ 783352 w 4591311"/>
              <a:gd name="connsiteY2" fmla="*/ 544489 h 1072099"/>
              <a:gd name="connsiteX3" fmla="*/ 1283365 w 4591311"/>
              <a:gd name="connsiteY3" fmla="*/ 5 h 1072099"/>
              <a:gd name="connsiteX4" fmla="*/ 2041626 w 4591311"/>
              <a:gd name="connsiteY4" fmla="*/ 5547 h 1072099"/>
              <a:gd name="connsiteX5" fmla="*/ 2568588 w 4591311"/>
              <a:gd name="connsiteY5" fmla="*/ 542826 h 1072099"/>
              <a:gd name="connsiteX6" fmla="*/ 3289042 w 4591311"/>
              <a:gd name="connsiteY6" fmla="*/ 542826 h 1072099"/>
              <a:gd name="connsiteX7" fmla="*/ 3789773 w 4591311"/>
              <a:gd name="connsiteY7" fmla="*/ 14691 h 1072099"/>
              <a:gd name="connsiteX8" fmla="*/ 4589162 w 4591311"/>
              <a:gd name="connsiteY8" fmla="*/ 14691 h 1072099"/>
              <a:gd name="connsiteX9" fmla="*/ 4591100 w 4591311"/>
              <a:gd name="connsiteY9" fmla="*/ 541718 h 1072099"/>
              <a:gd name="connsiteX10" fmla="*/ 3785678 w 4591311"/>
              <a:gd name="connsiteY10" fmla="*/ 543658 h 1072099"/>
              <a:gd name="connsiteX11" fmla="*/ 3279428 w 4591311"/>
              <a:gd name="connsiteY11" fmla="*/ 1068468 h 1072099"/>
              <a:gd name="connsiteX12" fmla="*/ 2562820 w 4591311"/>
              <a:gd name="connsiteY12" fmla="*/ 1062927 h 1072099"/>
              <a:gd name="connsiteX13" fmla="*/ 2057977 w 4591311"/>
              <a:gd name="connsiteY13" fmla="*/ 539501 h 1072099"/>
              <a:gd name="connsiteX14" fmla="*/ 1281207 w 4591311"/>
              <a:gd name="connsiteY14" fmla="*/ 530357 h 1072099"/>
              <a:gd name="connsiteX15" fmla="*/ 779741 w 4591311"/>
              <a:gd name="connsiteY15" fmla="*/ 1062649 h 1072099"/>
              <a:gd name="connsiteX16" fmla="*/ 18865 w 4591311"/>
              <a:gd name="connsiteY16" fmla="*/ 1060709 h 1072099"/>
              <a:gd name="connsiteX0" fmla="*/ 21214 w 4593660"/>
              <a:gd name="connsiteY0" fmla="*/ 1060709 h 1072099"/>
              <a:gd name="connsiteX1" fmla="*/ 1891 w 4593660"/>
              <a:gd name="connsiteY1" fmla="*/ 622018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3472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7744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26290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15396 w 4600642"/>
              <a:gd name="connsiteY0" fmla="*/ 1069254 h 1108699"/>
              <a:gd name="connsiteX1" fmla="*/ 8873 w 4600642"/>
              <a:gd name="connsiteY1" fmla="*/ 626290 h 1108699"/>
              <a:gd name="connsiteX2" fmla="*/ 792683 w 4600642"/>
              <a:gd name="connsiteY2" fmla="*/ 544489 h 1108699"/>
              <a:gd name="connsiteX3" fmla="*/ 1292696 w 4600642"/>
              <a:gd name="connsiteY3" fmla="*/ 5 h 1108699"/>
              <a:gd name="connsiteX4" fmla="*/ 2050957 w 4600642"/>
              <a:gd name="connsiteY4" fmla="*/ 5547 h 1108699"/>
              <a:gd name="connsiteX5" fmla="*/ 2577919 w 4600642"/>
              <a:gd name="connsiteY5" fmla="*/ 542826 h 1108699"/>
              <a:gd name="connsiteX6" fmla="*/ 3298373 w 4600642"/>
              <a:gd name="connsiteY6" fmla="*/ 542826 h 1108699"/>
              <a:gd name="connsiteX7" fmla="*/ 3799104 w 4600642"/>
              <a:gd name="connsiteY7" fmla="*/ 14691 h 1108699"/>
              <a:gd name="connsiteX8" fmla="*/ 4598493 w 4600642"/>
              <a:gd name="connsiteY8" fmla="*/ 14691 h 1108699"/>
              <a:gd name="connsiteX9" fmla="*/ 4600431 w 4600642"/>
              <a:gd name="connsiteY9" fmla="*/ 541718 h 1108699"/>
              <a:gd name="connsiteX10" fmla="*/ 3795009 w 4600642"/>
              <a:gd name="connsiteY10" fmla="*/ 543658 h 1108699"/>
              <a:gd name="connsiteX11" fmla="*/ 3288759 w 4600642"/>
              <a:gd name="connsiteY11" fmla="*/ 1068468 h 1108699"/>
              <a:gd name="connsiteX12" fmla="*/ 2572151 w 4600642"/>
              <a:gd name="connsiteY12" fmla="*/ 1062927 h 1108699"/>
              <a:gd name="connsiteX13" fmla="*/ 2067308 w 4600642"/>
              <a:gd name="connsiteY13" fmla="*/ 539501 h 1108699"/>
              <a:gd name="connsiteX14" fmla="*/ 1290538 w 4600642"/>
              <a:gd name="connsiteY14" fmla="*/ 530357 h 1108699"/>
              <a:gd name="connsiteX15" fmla="*/ 789072 w 4600642"/>
              <a:gd name="connsiteY15" fmla="*/ 1062649 h 1108699"/>
              <a:gd name="connsiteX16" fmla="*/ 15396 w 4600642"/>
              <a:gd name="connsiteY16" fmla="*/ 1069254 h 1108699"/>
              <a:gd name="connsiteX0" fmla="*/ 6523 w 4591769"/>
              <a:gd name="connsiteY0" fmla="*/ 1069254 h 1108699"/>
              <a:gd name="connsiteX1" fmla="*/ 0 w 4591769"/>
              <a:gd name="connsiteY1" fmla="*/ 626290 h 1108699"/>
              <a:gd name="connsiteX2" fmla="*/ 783810 w 4591769"/>
              <a:gd name="connsiteY2" fmla="*/ 544489 h 1108699"/>
              <a:gd name="connsiteX3" fmla="*/ 1283823 w 4591769"/>
              <a:gd name="connsiteY3" fmla="*/ 5 h 1108699"/>
              <a:gd name="connsiteX4" fmla="*/ 2042084 w 4591769"/>
              <a:gd name="connsiteY4" fmla="*/ 5547 h 1108699"/>
              <a:gd name="connsiteX5" fmla="*/ 2569046 w 4591769"/>
              <a:gd name="connsiteY5" fmla="*/ 542826 h 1108699"/>
              <a:gd name="connsiteX6" fmla="*/ 3289500 w 4591769"/>
              <a:gd name="connsiteY6" fmla="*/ 542826 h 1108699"/>
              <a:gd name="connsiteX7" fmla="*/ 3790231 w 4591769"/>
              <a:gd name="connsiteY7" fmla="*/ 14691 h 1108699"/>
              <a:gd name="connsiteX8" fmla="*/ 4589620 w 4591769"/>
              <a:gd name="connsiteY8" fmla="*/ 14691 h 1108699"/>
              <a:gd name="connsiteX9" fmla="*/ 4591558 w 4591769"/>
              <a:gd name="connsiteY9" fmla="*/ 541718 h 1108699"/>
              <a:gd name="connsiteX10" fmla="*/ 3786136 w 4591769"/>
              <a:gd name="connsiteY10" fmla="*/ 543658 h 1108699"/>
              <a:gd name="connsiteX11" fmla="*/ 3279886 w 4591769"/>
              <a:gd name="connsiteY11" fmla="*/ 1068468 h 1108699"/>
              <a:gd name="connsiteX12" fmla="*/ 2563278 w 4591769"/>
              <a:gd name="connsiteY12" fmla="*/ 1062927 h 1108699"/>
              <a:gd name="connsiteX13" fmla="*/ 2058435 w 4591769"/>
              <a:gd name="connsiteY13" fmla="*/ 539501 h 1108699"/>
              <a:gd name="connsiteX14" fmla="*/ 1281665 w 4591769"/>
              <a:gd name="connsiteY14" fmla="*/ 530357 h 1108699"/>
              <a:gd name="connsiteX15" fmla="*/ 780199 w 4591769"/>
              <a:gd name="connsiteY15" fmla="*/ 1062649 h 1108699"/>
              <a:gd name="connsiteX16" fmla="*/ 6523 w 4591769"/>
              <a:gd name="connsiteY16" fmla="*/ 1069254 h 1108699"/>
              <a:gd name="connsiteX0" fmla="*/ 6523 w 4591769"/>
              <a:gd name="connsiteY0" fmla="*/ 1069254 h 1105356"/>
              <a:gd name="connsiteX1" fmla="*/ 0 w 4591769"/>
              <a:gd name="connsiteY1" fmla="*/ 626290 h 1105356"/>
              <a:gd name="connsiteX2" fmla="*/ 783810 w 4591769"/>
              <a:gd name="connsiteY2" fmla="*/ 544489 h 1105356"/>
              <a:gd name="connsiteX3" fmla="*/ 1283823 w 4591769"/>
              <a:gd name="connsiteY3" fmla="*/ 5 h 1105356"/>
              <a:gd name="connsiteX4" fmla="*/ 2042084 w 4591769"/>
              <a:gd name="connsiteY4" fmla="*/ 5547 h 1105356"/>
              <a:gd name="connsiteX5" fmla="*/ 2569046 w 4591769"/>
              <a:gd name="connsiteY5" fmla="*/ 542826 h 1105356"/>
              <a:gd name="connsiteX6" fmla="*/ 3289500 w 4591769"/>
              <a:gd name="connsiteY6" fmla="*/ 542826 h 1105356"/>
              <a:gd name="connsiteX7" fmla="*/ 3790231 w 4591769"/>
              <a:gd name="connsiteY7" fmla="*/ 14691 h 1105356"/>
              <a:gd name="connsiteX8" fmla="*/ 4589620 w 4591769"/>
              <a:gd name="connsiteY8" fmla="*/ 14691 h 1105356"/>
              <a:gd name="connsiteX9" fmla="*/ 4591558 w 4591769"/>
              <a:gd name="connsiteY9" fmla="*/ 541718 h 1105356"/>
              <a:gd name="connsiteX10" fmla="*/ 3786136 w 4591769"/>
              <a:gd name="connsiteY10" fmla="*/ 543658 h 1105356"/>
              <a:gd name="connsiteX11" fmla="*/ 3279886 w 4591769"/>
              <a:gd name="connsiteY11" fmla="*/ 1068468 h 1105356"/>
              <a:gd name="connsiteX12" fmla="*/ 2563278 w 4591769"/>
              <a:gd name="connsiteY12" fmla="*/ 1062927 h 1105356"/>
              <a:gd name="connsiteX13" fmla="*/ 2058435 w 4591769"/>
              <a:gd name="connsiteY13" fmla="*/ 539501 h 1105356"/>
              <a:gd name="connsiteX14" fmla="*/ 1281665 w 4591769"/>
              <a:gd name="connsiteY14" fmla="*/ 530357 h 1105356"/>
              <a:gd name="connsiteX15" fmla="*/ 780199 w 4591769"/>
              <a:gd name="connsiteY15" fmla="*/ 1062649 h 1105356"/>
              <a:gd name="connsiteX16" fmla="*/ 6523 w 4591769"/>
              <a:gd name="connsiteY16" fmla="*/ 1069254 h 1105356"/>
              <a:gd name="connsiteX0" fmla="*/ 2257 w 4591769"/>
              <a:gd name="connsiteY0" fmla="*/ 1116256 h 1127793"/>
              <a:gd name="connsiteX1" fmla="*/ 0 w 4591769"/>
              <a:gd name="connsiteY1" fmla="*/ 626290 h 1127793"/>
              <a:gd name="connsiteX2" fmla="*/ 783810 w 4591769"/>
              <a:gd name="connsiteY2" fmla="*/ 544489 h 1127793"/>
              <a:gd name="connsiteX3" fmla="*/ 1283823 w 4591769"/>
              <a:gd name="connsiteY3" fmla="*/ 5 h 1127793"/>
              <a:gd name="connsiteX4" fmla="*/ 2042084 w 4591769"/>
              <a:gd name="connsiteY4" fmla="*/ 5547 h 1127793"/>
              <a:gd name="connsiteX5" fmla="*/ 2569046 w 4591769"/>
              <a:gd name="connsiteY5" fmla="*/ 542826 h 1127793"/>
              <a:gd name="connsiteX6" fmla="*/ 3289500 w 4591769"/>
              <a:gd name="connsiteY6" fmla="*/ 542826 h 1127793"/>
              <a:gd name="connsiteX7" fmla="*/ 3790231 w 4591769"/>
              <a:gd name="connsiteY7" fmla="*/ 14691 h 1127793"/>
              <a:gd name="connsiteX8" fmla="*/ 4589620 w 4591769"/>
              <a:gd name="connsiteY8" fmla="*/ 14691 h 1127793"/>
              <a:gd name="connsiteX9" fmla="*/ 4591558 w 4591769"/>
              <a:gd name="connsiteY9" fmla="*/ 541718 h 1127793"/>
              <a:gd name="connsiteX10" fmla="*/ 3786136 w 4591769"/>
              <a:gd name="connsiteY10" fmla="*/ 543658 h 1127793"/>
              <a:gd name="connsiteX11" fmla="*/ 3279886 w 4591769"/>
              <a:gd name="connsiteY11" fmla="*/ 1068468 h 1127793"/>
              <a:gd name="connsiteX12" fmla="*/ 2563278 w 4591769"/>
              <a:gd name="connsiteY12" fmla="*/ 1062927 h 1127793"/>
              <a:gd name="connsiteX13" fmla="*/ 2058435 w 4591769"/>
              <a:gd name="connsiteY13" fmla="*/ 539501 h 1127793"/>
              <a:gd name="connsiteX14" fmla="*/ 1281665 w 4591769"/>
              <a:gd name="connsiteY14" fmla="*/ 530357 h 1127793"/>
              <a:gd name="connsiteX15" fmla="*/ 780199 w 4591769"/>
              <a:gd name="connsiteY15" fmla="*/ 1062649 h 1127793"/>
              <a:gd name="connsiteX16" fmla="*/ 2257 w 4591769"/>
              <a:gd name="connsiteY16" fmla="*/ 1116256 h 1127793"/>
              <a:gd name="connsiteX0" fmla="*/ 2257 w 4591769"/>
              <a:gd name="connsiteY0" fmla="*/ 1129075 h 1136213"/>
              <a:gd name="connsiteX1" fmla="*/ 0 w 4591769"/>
              <a:gd name="connsiteY1" fmla="*/ 626290 h 1136213"/>
              <a:gd name="connsiteX2" fmla="*/ 783810 w 4591769"/>
              <a:gd name="connsiteY2" fmla="*/ 544489 h 1136213"/>
              <a:gd name="connsiteX3" fmla="*/ 1283823 w 4591769"/>
              <a:gd name="connsiteY3" fmla="*/ 5 h 1136213"/>
              <a:gd name="connsiteX4" fmla="*/ 2042084 w 4591769"/>
              <a:gd name="connsiteY4" fmla="*/ 5547 h 1136213"/>
              <a:gd name="connsiteX5" fmla="*/ 2569046 w 4591769"/>
              <a:gd name="connsiteY5" fmla="*/ 542826 h 1136213"/>
              <a:gd name="connsiteX6" fmla="*/ 3289500 w 4591769"/>
              <a:gd name="connsiteY6" fmla="*/ 542826 h 1136213"/>
              <a:gd name="connsiteX7" fmla="*/ 3790231 w 4591769"/>
              <a:gd name="connsiteY7" fmla="*/ 14691 h 1136213"/>
              <a:gd name="connsiteX8" fmla="*/ 4589620 w 4591769"/>
              <a:gd name="connsiteY8" fmla="*/ 14691 h 1136213"/>
              <a:gd name="connsiteX9" fmla="*/ 4591558 w 4591769"/>
              <a:gd name="connsiteY9" fmla="*/ 541718 h 1136213"/>
              <a:gd name="connsiteX10" fmla="*/ 3786136 w 4591769"/>
              <a:gd name="connsiteY10" fmla="*/ 543658 h 1136213"/>
              <a:gd name="connsiteX11" fmla="*/ 3279886 w 4591769"/>
              <a:gd name="connsiteY11" fmla="*/ 1068468 h 1136213"/>
              <a:gd name="connsiteX12" fmla="*/ 2563278 w 4591769"/>
              <a:gd name="connsiteY12" fmla="*/ 1062927 h 1136213"/>
              <a:gd name="connsiteX13" fmla="*/ 2058435 w 4591769"/>
              <a:gd name="connsiteY13" fmla="*/ 539501 h 1136213"/>
              <a:gd name="connsiteX14" fmla="*/ 1281665 w 4591769"/>
              <a:gd name="connsiteY14" fmla="*/ 530357 h 1136213"/>
              <a:gd name="connsiteX15" fmla="*/ 780199 w 4591769"/>
              <a:gd name="connsiteY15" fmla="*/ 1062649 h 1136213"/>
              <a:gd name="connsiteX16" fmla="*/ 2257 w 4591769"/>
              <a:gd name="connsiteY16" fmla="*/ 1129075 h 1136213"/>
              <a:gd name="connsiteX0" fmla="*/ 77 w 4593856"/>
              <a:gd name="connsiteY0" fmla="*/ 1141894 h 1145866"/>
              <a:gd name="connsiteX1" fmla="*/ 2087 w 4593856"/>
              <a:gd name="connsiteY1" fmla="*/ 626290 h 1145866"/>
              <a:gd name="connsiteX2" fmla="*/ 785897 w 4593856"/>
              <a:gd name="connsiteY2" fmla="*/ 544489 h 1145866"/>
              <a:gd name="connsiteX3" fmla="*/ 1285910 w 4593856"/>
              <a:gd name="connsiteY3" fmla="*/ 5 h 1145866"/>
              <a:gd name="connsiteX4" fmla="*/ 2044171 w 4593856"/>
              <a:gd name="connsiteY4" fmla="*/ 5547 h 1145866"/>
              <a:gd name="connsiteX5" fmla="*/ 2571133 w 4593856"/>
              <a:gd name="connsiteY5" fmla="*/ 542826 h 1145866"/>
              <a:gd name="connsiteX6" fmla="*/ 3291587 w 4593856"/>
              <a:gd name="connsiteY6" fmla="*/ 542826 h 1145866"/>
              <a:gd name="connsiteX7" fmla="*/ 3792318 w 4593856"/>
              <a:gd name="connsiteY7" fmla="*/ 14691 h 1145866"/>
              <a:gd name="connsiteX8" fmla="*/ 4591707 w 4593856"/>
              <a:gd name="connsiteY8" fmla="*/ 14691 h 1145866"/>
              <a:gd name="connsiteX9" fmla="*/ 4593645 w 4593856"/>
              <a:gd name="connsiteY9" fmla="*/ 541718 h 1145866"/>
              <a:gd name="connsiteX10" fmla="*/ 3788223 w 4593856"/>
              <a:gd name="connsiteY10" fmla="*/ 543658 h 1145866"/>
              <a:gd name="connsiteX11" fmla="*/ 3281973 w 4593856"/>
              <a:gd name="connsiteY11" fmla="*/ 1068468 h 1145866"/>
              <a:gd name="connsiteX12" fmla="*/ 2565365 w 4593856"/>
              <a:gd name="connsiteY12" fmla="*/ 1062927 h 1145866"/>
              <a:gd name="connsiteX13" fmla="*/ 2060522 w 4593856"/>
              <a:gd name="connsiteY13" fmla="*/ 539501 h 1145866"/>
              <a:gd name="connsiteX14" fmla="*/ 1283752 w 4593856"/>
              <a:gd name="connsiteY14" fmla="*/ 530357 h 1145866"/>
              <a:gd name="connsiteX15" fmla="*/ 782286 w 4593856"/>
              <a:gd name="connsiteY15" fmla="*/ 1062649 h 1145866"/>
              <a:gd name="connsiteX16" fmla="*/ 77 w 4593856"/>
              <a:gd name="connsiteY16" fmla="*/ 1141894 h 1145866"/>
              <a:gd name="connsiteX0" fmla="*/ 2256 w 4591769"/>
              <a:gd name="connsiteY0" fmla="*/ 1146166 h 1149362"/>
              <a:gd name="connsiteX1" fmla="*/ 0 w 4591769"/>
              <a:gd name="connsiteY1" fmla="*/ 626290 h 1149362"/>
              <a:gd name="connsiteX2" fmla="*/ 783810 w 4591769"/>
              <a:gd name="connsiteY2" fmla="*/ 544489 h 1149362"/>
              <a:gd name="connsiteX3" fmla="*/ 1283823 w 4591769"/>
              <a:gd name="connsiteY3" fmla="*/ 5 h 1149362"/>
              <a:gd name="connsiteX4" fmla="*/ 2042084 w 4591769"/>
              <a:gd name="connsiteY4" fmla="*/ 5547 h 1149362"/>
              <a:gd name="connsiteX5" fmla="*/ 2569046 w 4591769"/>
              <a:gd name="connsiteY5" fmla="*/ 542826 h 1149362"/>
              <a:gd name="connsiteX6" fmla="*/ 3289500 w 4591769"/>
              <a:gd name="connsiteY6" fmla="*/ 542826 h 1149362"/>
              <a:gd name="connsiteX7" fmla="*/ 3790231 w 4591769"/>
              <a:gd name="connsiteY7" fmla="*/ 14691 h 1149362"/>
              <a:gd name="connsiteX8" fmla="*/ 4589620 w 4591769"/>
              <a:gd name="connsiteY8" fmla="*/ 14691 h 1149362"/>
              <a:gd name="connsiteX9" fmla="*/ 4591558 w 4591769"/>
              <a:gd name="connsiteY9" fmla="*/ 541718 h 1149362"/>
              <a:gd name="connsiteX10" fmla="*/ 3786136 w 4591769"/>
              <a:gd name="connsiteY10" fmla="*/ 543658 h 1149362"/>
              <a:gd name="connsiteX11" fmla="*/ 3279886 w 4591769"/>
              <a:gd name="connsiteY11" fmla="*/ 1068468 h 1149362"/>
              <a:gd name="connsiteX12" fmla="*/ 2563278 w 4591769"/>
              <a:gd name="connsiteY12" fmla="*/ 1062927 h 1149362"/>
              <a:gd name="connsiteX13" fmla="*/ 2058435 w 4591769"/>
              <a:gd name="connsiteY13" fmla="*/ 539501 h 1149362"/>
              <a:gd name="connsiteX14" fmla="*/ 1281665 w 4591769"/>
              <a:gd name="connsiteY14" fmla="*/ 530357 h 1149362"/>
              <a:gd name="connsiteX15" fmla="*/ 780199 w 4591769"/>
              <a:gd name="connsiteY15" fmla="*/ 1062649 h 1149362"/>
              <a:gd name="connsiteX16" fmla="*/ 2256 w 4591769"/>
              <a:gd name="connsiteY16" fmla="*/ 1146166 h 1149362"/>
              <a:gd name="connsiteX0" fmla="*/ 2256 w 4591769"/>
              <a:gd name="connsiteY0" fmla="*/ 1146166 h 1157671"/>
              <a:gd name="connsiteX1" fmla="*/ 0 w 4591769"/>
              <a:gd name="connsiteY1" fmla="*/ 626290 h 1157671"/>
              <a:gd name="connsiteX2" fmla="*/ 783810 w 4591769"/>
              <a:gd name="connsiteY2" fmla="*/ 544489 h 1157671"/>
              <a:gd name="connsiteX3" fmla="*/ 1283823 w 4591769"/>
              <a:gd name="connsiteY3" fmla="*/ 5 h 1157671"/>
              <a:gd name="connsiteX4" fmla="*/ 2042084 w 4591769"/>
              <a:gd name="connsiteY4" fmla="*/ 5547 h 1157671"/>
              <a:gd name="connsiteX5" fmla="*/ 2569046 w 4591769"/>
              <a:gd name="connsiteY5" fmla="*/ 542826 h 1157671"/>
              <a:gd name="connsiteX6" fmla="*/ 3289500 w 4591769"/>
              <a:gd name="connsiteY6" fmla="*/ 542826 h 1157671"/>
              <a:gd name="connsiteX7" fmla="*/ 3790231 w 4591769"/>
              <a:gd name="connsiteY7" fmla="*/ 14691 h 1157671"/>
              <a:gd name="connsiteX8" fmla="*/ 4589620 w 4591769"/>
              <a:gd name="connsiteY8" fmla="*/ 14691 h 1157671"/>
              <a:gd name="connsiteX9" fmla="*/ 4591558 w 4591769"/>
              <a:gd name="connsiteY9" fmla="*/ 541718 h 1157671"/>
              <a:gd name="connsiteX10" fmla="*/ 3786136 w 4591769"/>
              <a:gd name="connsiteY10" fmla="*/ 543658 h 1157671"/>
              <a:gd name="connsiteX11" fmla="*/ 3279886 w 4591769"/>
              <a:gd name="connsiteY11" fmla="*/ 1068468 h 1157671"/>
              <a:gd name="connsiteX12" fmla="*/ 2540372 w 4591769"/>
              <a:gd name="connsiteY12" fmla="*/ 1154694 h 1157671"/>
              <a:gd name="connsiteX13" fmla="*/ 2058435 w 4591769"/>
              <a:gd name="connsiteY13" fmla="*/ 539501 h 1157671"/>
              <a:gd name="connsiteX14" fmla="*/ 1281665 w 4591769"/>
              <a:gd name="connsiteY14" fmla="*/ 530357 h 1157671"/>
              <a:gd name="connsiteX15" fmla="*/ 780199 w 4591769"/>
              <a:gd name="connsiteY15" fmla="*/ 1062649 h 1157671"/>
              <a:gd name="connsiteX16" fmla="*/ 2256 w 4591769"/>
              <a:gd name="connsiteY16" fmla="*/ 1146166 h 1157671"/>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40372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8910"/>
              <a:gd name="connsiteX1" fmla="*/ 0 w 4591769"/>
              <a:gd name="connsiteY1" fmla="*/ 626290 h 1198910"/>
              <a:gd name="connsiteX2" fmla="*/ 783810 w 4591769"/>
              <a:gd name="connsiteY2" fmla="*/ 544489 h 1198910"/>
              <a:gd name="connsiteX3" fmla="*/ 1283823 w 4591769"/>
              <a:gd name="connsiteY3" fmla="*/ 5 h 1198910"/>
              <a:gd name="connsiteX4" fmla="*/ 2042084 w 4591769"/>
              <a:gd name="connsiteY4" fmla="*/ 5547 h 1198910"/>
              <a:gd name="connsiteX5" fmla="*/ 2569046 w 4591769"/>
              <a:gd name="connsiteY5" fmla="*/ 542826 h 1198910"/>
              <a:gd name="connsiteX6" fmla="*/ 3289500 w 4591769"/>
              <a:gd name="connsiteY6" fmla="*/ 542826 h 1198910"/>
              <a:gd name="connsiteX7" fmla="*/ 3790231 w 4591769"/>
              <a:gd name="connsiteY7" fmla="*/ 14691 h 1198910"/>
              <a:gd name="connsiteX8" fmla="*/ 4589620 w 4591769"/>
              <a:gd name="connsiteY8" fmla="*/ 14691 h 1198910"/>
              <a:gd name="connsiteX9" fmla="*/ 4591558 w 4591769"/>
              <a:gd name="connsiteY9" fmla="*/ 541718 h 1198910"/>
              <a:gd name="connsiteX10" fmla="*/ 3786136 w 4591769"/>
              <a:gd name="connsiteY10" fmla="*/ 543658 h 1198910"/>
              <a:gd name="connsiteX11" fmla="*/ 3302793 w 4591769"/>
              <a:gd name="connsiteY11" fmla="*/ 1150404 h 1198910"/>
              <a:gd name="connsiteX12" fmla="*/ 2540372 w 4591769"/>
              <a:gd name="connsiteY12" fmla="*/ 1154694 h 1198910"/>
              <a:gd name="connsiteX13" fmla="*/ 2058435 w 4591769"/>
              <a:gd name="connsiteY13" fmla="*/ 539501 h 1198910"/>
              <a:gd name="connsiteX14" fmla="*/ 1281665 w 4591769"/>
              <a:gd name="connsiteY14" fmla="*/ 530357 h 1198910"/>
              <a:gd name="connsiteX15" fmla="*/ 780199 w 4591769"/>
              <a:gd name="connsiteY15" fmla="*/ 1062649 h 1198910"/>
              <a:gd name="connsiteX16" fmla="*/ 2256 w 4591769"/>
              <a:gd name="connsiteY16" fmla="*/ 1146166 h 1198910"/>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50190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6855"/>
              <a:gd name="connsiteX1" fmla="*/ 0 w 4591769"/>
              <a:gd name="connsiteY1" fmla="*/ 626290 h 1196855"/>
              <a:gd name="connsiteX2" fmla="*/ 783810 w 4591769"/>
              <a:gd name="connsiteY2" fmla="*/ 544489 h 1196855"/>
              <a:gd name="connsiteX3" fmla="*/ 1283823 w 4591769"/>
              <a:gd name="connsiteY3" fmla="*/ 5 h 1196855"/>
              <a:gd name="connsiteX4" fmla="*/ 2042084 w 4591769"/>
              <a:gd name="connsiteY4" fmla="*/ 5547 h 1196855"/>
              <a:gd name="connsiteX5" fmla="*/ 2569046 w 4591769"/>
              <a:gd name="connsiteY5" fmla="*/ 542826 h 1196855"/>
              <a:gd name="connsiteX6" fmla="*/ 3289500 w 4591769"/>
              <a:gd name="connsiteY6" fmla="*/ 542826 h 1196855"/>
              <a:gd name="connsiteX7" fmla="*/ 3790231 w 4591769"/>
              <a:gd name="connsiteY7" fmla="*/ 14691 h 1196855"/>
              <a:gd name="connsiteX8" fmla="*/ 4589620 w 4591769"/>
              <a:gd name="connsiteY8" fmla="*/ 14691 h 1196855"/>
              <a:gd name="connsiteX9" fmla="*/ 4591558 w 4591769"/>
              <a:gd name="connsiteY9" fmla="*/ 541718 h 1196855"/>
              <a:gd name="connsiteX10" fmla="*/ 3786136 w 4591769"/>
              <a:gd name="connsiteY10" fmla="*/ 543658 h 1196855"/>
              <a:gd name="connsiteX11" fmla="*/ 3302793 w 4591769"/>
              <a:gd name="connsiteY11" fmla="*/ 1150404 h 1196855"/>
              <a:gd name="connsiteX12" fmla="*/ 2550190 w 4591769"/>
              <a:gd name="connsiteY12" fmla="*/ 1154694 h 1196855"/>
              <a:gd name="connsiteX13" fmla="*/ 2058435 w 4591769"/>
              <a:gd name="connsiteY13" fmla="*/ 539501 h 1196855"/>
              <a:gd name="connsiteX14" fmla="*/ 1281665 w 4591769"/>
              <a:gd name="connsiteY14" fmla="*/ 530357 h 1196855"/>
              <a:gd name="connsiteX15" fmla="*/ 780199 w 4591769"/>
              <a:gd name="connsiteY15" fmla="*/ 1062649 h 1196855"/>
              <a:gd name="connsiteX16" fmla="*/ 2256 w 4591769"/>
              <a:gd name="connsiteY16" fmla="*/ 1146166 h 1196855"/>
              <a:gd name="connsiteX0" fmla="*/ 2256 w 4591769"/>
              <a:gd name="connsiteY0" fmla="*/ 1146166 h 1154722"/>
              <a:gd name="connsiteX1" fmla="*/ 0 w 4591769"/>
              <a:gd name="connsiteY1" fmla="*/ 626290 h 1154722"/>
              <a:gd name="connsiteX2" fmla="*/ 783810 w 4591769"/>
              <a:gd name="connsiteY2" fmla="*/ 544489 h 1154722"/>
              <a:gd name="connsiteX3" fmla="*/ 1283823 w 4591769"/>
              <a:gd name="connsiteY3" fmla="*/ 5 h 1154722"/>
              <a:gd name="connsiteX4" fmla="*/ 2042084 w 4591769"/>
              <a:gd name="connsiteY4" fmla="*/ 5547 h 1154722"/>
              <a:gd name="connsiteX5" fmla="*/ 2569046 w 4591769"/>
              <a:gd name="connsiteY5" fmla="*/ 542826 h 1154722"/>
              <a:gd name="connsiteX6" fmla="*/ 3289500 w 4591769"/>
              <a:gd name="connsiteY6" fmla="*/ 542826 h 1154722"/>
              <a:gd name="connsiteX7" fmla="*/ 3790231 w 4591769"/>
              <a:gd name="connsiteY7" fmla="*/ 14691 h 1154722"/>
              <a:gd name="connsiteX8" fmla="*/ 4589620 w 4591769"/>
              <a:gd name="connsiteY8" fmla="*/ 14691 h 1154722"/>
              <a:gd name="connsiteX9" fmla="*/ 4591558 w 4591769"/>
              <a:gd name="connsiteY9" fmla="*/ 541718 h 1154722"/>
              <a:gd name="connsiteX10" fmla="*/ 3786136 w 4591769"/>
              <a:gd name="connsiteY10" fmla="*/ 543658 h 1154722"/>
              <a:gd name="connsiteX11" fmla="*/ 3302793 w 4591769"/>
              <a:gd name="connsiteY11" fmla="*/ 1150404 h 1154722"/>
              <a:gd name="connsiteX12" fmla="*/ 2550190 w 4591769"/>
              <a:gd name="connsiteY12" fmla="*/ 1154694 h 1154722"/>
              <a:gd name="connsiteX13" fmla="*/ 2058435 w 4591769"/>
              <a:gd name="connsiteY13" fmla="*/ 539501 h 1154722"/>
              <a:gd name="connsiteX14" fmla="*/ 1281665 w 4591769"/>
              <a:gd name="connsiteY14" fmla="*/ 530357 h 1154722"/>
              <a:gd name="connsiteX15" fmla="*/ 780199 w 4591769"/>
              <a:gd name="connsiteY15" fmla="*/ 1062649 h 1154722"/>
              <a:gd name="connsiteX16" fmla="*/ 2256 w 4591769"/>
              <a:gd name="connsiteY16" fmla="*/ 1146166 h 115472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89500 w 4591769"/>
              <a:gd name="connsiteY6" fmla="*/ 584851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7262"/>
              <a:gd name="connsiteX1" fmla="*/ 0 w 4591769"/>
              <a:gd name="connsiteY1" fmla="*/ 668315 h 1197262"/>
              <a:gd name="connsiteX2" fmla="*/ 783810 w 4591769"/>
              <a:gd name="connsiteY2" fmla="*/ 586514 h 1197262"/>
              <a:gd name="connsiteX3" fmla="*/ 1283823 w 4591769"/>
              <a:gd name="connsiteY3" fmla="*/ 42030 h 1197262"/>
              <a:gd name="connsiteX4" fmla="*/ 2042084 w 4591769"/>
              <a:gd name="connsiteY4" fmla="*/ 47572 h 1197262"/>
              <a:gd name="connsiteX5" fmla="*/ 2546139 w 4591769"/>
              <a:gd name="connsiteY5" fmla="*/ 670064 h 1197262"/>
              <a:gd name="connsiteX6" fmla="*/ 3292773 w 4591769"/>
              <a:gd name="connsiteY6" fmla="*/ 670064 h 1197262"/>
              <a:gd name="connsiteX7" fmla="*/ 3790231 w 4591769"/>
              <a:gd name="connsiteY7" fmla="*/ 56716 h 1197262"/>
              <a:gd name="connsiteX8" fmla="*/ 4589620 w 4591769"/>
              <a:gd name="connsiteY8" fmla="*/ 56716 h 1197262"/>
              <a:gd name="connsiteX9" fmla="*/ 4591558 w 4591769"/>
              <a:gd name="connsiteY9" fmla="*/ 583743 h 1197262"/>
              <a:gd name="connsiteX10" fmla="*/ 3786136 w 4591769"/>
              <a:gd name="connsiteY10" fmla="*/ 585683 h 1197262"/>
              <a:gd name="connsiteX11" fmla="*/ 3302793 w 4591769"/>
              <a:gd name="connsiteY11" fmla="*/ 1192429 h 1197262"/>
              <a:gd name="connsiteX12" fmla="*/ 2550190 w 4591769"/>
              <a:gd name="connsiteY12" fmla="*/ 1196719 h 1197262"/>
              <a:gd name="connsiteX13" fmla="*/ 2058435 w 4591769"/>
              <a:gd name="connsiteY13" fmla="*/ 581526 h 1197262"/>
              <a:gd name="connsiteX14" fmla="*/ 1281665 w 4591769"/>
              <a:gd name="connsiteY14" fmla="*/ 572382 h 1197262"/>
              <a:gd name="connsiteX15" fmla="*/ 780199 w 4591769"/>
              <a:gd name="connsiteY15" fmla="*/ 1104674 h 1197262"/>
              <a:gd name="connsiteX16" fmla="*/ 2256 w 4591769"/>
              <a:gd name="connsiteY16" fmla="*/ 1188191 h 119726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8020"/>
              <a:gd name="connsiteX1" fmla="*/ 0 w 4591769"/>
              <a:gd name="connsiteY1" fmla="*/ 668315 h 1198020"/>
              <a:gd name="connsiteX2" fmla="*/ 783810 w 4591769"/>
              <a:gd name="connsiteY2" fmla="*/ 586514 h 1198020"/>
              <a:gd name="connsiteX3" fmla="*/ 1283823 w 4591769"/>
              <a:gd name="connsiteY3" fmla="*/ 42030 h 1198020"/>
              <a:gd name="connsiteX4" fmla="*/ 2042084 w 4591769"/>
              <a:gd name="connsiteY4" fmla="*/ 47572 h 1198020"/>
              <a:gd name="connsiteX5" fmla="*/ 2546139 w 4591769"/>
              <a:gd name="connsiteY5" fmla="*/ 670064 h 1198020"/>
              <a:gd name="connsiteX6" fmla="*/ 3292773 w 4591769"/>
              <a:gd name="connsiteY6" fmla="*/ 670064 h 1198020"/>
              <a:gd name="connsiteX7" fmla="*/ 3790231 w 4591769"/>
              <a:gd name="connsiteY7" fmla="*/ 56716 h 1198020"/>
              <a:gd name="connsiteX8" fmla="*/ 4589620 w 4591769"/>
              <a:gd name="connsiteY8" fmla="*/ 56716 h 1198020"/>
              <a:gd name="connsiteX9" fmla="*/ 4591558 w 4591769"/>
              <a:gd name="connsiteY9" fmla="*/ 583743 h 1198020"/>
              <a:gd name="connsiteX10" fmla="*/ 3786136 w 4591769"/>
              <a:gd name="connsiteY10" fmla="*/ 585683 h 1198020"/>
              <a:gd name="connsiteX11" fmla="*/ 3302793 w 4591769"/>
              <a:gd name="connsiteY11" fmla="*/ 1192429 h 1198020"/>
              <a:gd name="connsiteX12" fmla="*/ 2550190 w 4591769"/>
              <a:gd name="connsiteY12" fmla="*/ 1196719 h 1198020"/>
              <a:gd name="connsiteX13" fmla="*/ 2058435 w 4591769"/>
              <a:gd name="connsiteY13" fmla="*/ 581526 h 1198020"/>
              <a:gd name="connsiteX14" fmla="*/ 1281665 w 4591769"/>
              <a:gd name="connsiteY14" fmla="*/ 572382 h 1198020"/>
              <a:gd name="connsiteX15" fmla="*/ 780199 w 4591769"/>
              <a:gd name="connsiteY15" fmla="*/ 1104674 h 1198020"/>
              <a:gd name="connsiteX16" fmla="*/ 2256 w 4591769"/>
              <a:gd name="connsiteY16" fmla="*/ 1188191 h 1198020"/>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48941 w 4591769"/>
              <a:gd name="connsiteY14" fmla="*/ 662516 h 1186554"/>
              <a:gd name="connsiteX15" fmla="*/ 780199 w 4591769"/>
              <a:gd name="connsiteY15" fmla="*/ 1093208 h 1186554"/>
              <a:gd name="connsiteX16" fmla="*/ 2256 w 4591769"/>
              <a:gd name="connsiteY16" fmla="*/ 1176725 h 1186554"/>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33454 h 1142820"/>
              <a:gd name="connsiteX1" fmla="*/ 0 w 4591769"/>
              <a:gd name="connsiteY1" fmla="*/ 613578 h 1142820"/>
              <a:gd name="connsiteX2" fmla="*/ 764175 w 4591769"/>
              <a:gd name="connsiteY2" fmla="*/ 616990 h 1142820"/>
              <a:gd name="connsiteX3" fmla="*/ 1244554 w 4591769"/>
              <a:gd name="connsiteY3" fmla="*/ 79061 h 1142820"/>
              <a:gd name="connsiteX4" fmla="*/ 2064991 w 4591769"/>
              <a:gd name="connsiteY4" fmla="*/ 78048 h 1142820"/>
              <a:gd name="connsiteX5" fmla="*/ 2546139 w 4591769"/>
              <a:gd name="connsiteY5" fmla="*/ 615327 h 1142820"/>
              <a:gd name="connsiteX6" fmla="*/ 3292773 w 4591769"/>
              <a:gd name="connsiteY6" fmla="*/ 615327 h 1142820"/>
              <a:gd name="connsiteX7" fmla="*/ 3773870 w 4591769"/>
              <a:gd name="connsiteY7" fmla="*/ 80637 h 1142820"/>
              <a:gd name="connsiteX8" fmla="*/ 4589620 w 4591769"/>
              <a:gd name="connsiteY8" fmla="*/ 1979 h 1142820"/>
              <a:gd name="connsiteX9" fmla="*/ 4591558 w 4591769"/>
              <a:gd name="connsiteY9" fmla="*/ 529006 h 1142820"/>
              <a:gd name="connsiteX10" fmla="*/ 3786136 w 4591769"/>
              <a:gd name="connsiteY10" fmla="*/ 530946 h 1142820"/>
              <a:gd name="connsiteX11" fmla="*/ 3302793 w 4591769"/>
              <a:gd name="connsiteY11" fmla="*/ 1137692 h 1142820"/>
              <a:gd name="connsiteX12" fmla="*/ 2550190 w 4591769"/>
              <a:gd name="connsiteY12" fmla="*/ 1141982 h 1142820"/>
              <a:gd name="connsiteX13" fmla="*/ 2058435 w 4591769"/>
              <a:gd name="connsiteY13" fmla="*/ 612002 h 1142820"/>
              <a:gd name="connsiteX14" fmla="*/ 1258758 w 4591769"/>
              <a:gd name="connsiteY14" fmla="*/ 615968 h 1142820"/>
              <a:gd name="connsiteX15" fmla="*/ 770382 w 4591769"/>
              <a:gd name="connsiteY15" fmla="*/ 1138428 h 1142820"/>
              <a:gd name="connsiteX16" fmla="*/ 2256 w 4591769"/>
              <a:gd name="connsiteY16" fmla="*/ 1133454 h 1142820"/>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73870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1475 h 1140003"/>
              <a:gd name="connsiteX1" fmla="*/ 0 w 4591769"/>
              <a:gd name="connsiteY1" fmla="*/ 611599 h 1140003"/>
              <a:gd name="connsiteX2" fmla="*/ 764175 w 4591769"/>
              <a:gd name="connsiteY2" fmla="*/ 615011 h 1140003"/>
              <a:gd name="connsiteX3" fmla="*/ 1244554 w 4591769"/>
              <a:gd name="connsiteY3" fmla="*/ 77082 h 1140003"/>
              <a:gd name="connsiteX4" fmla="*/ 2064991 w 4591769"/>
              <a:gd name="connsiteY4" fmla="*/ 76069 h 1140003"/>
              <a:gd name="connsiteX5" fmla="*/ 2546139 w 4591769"/>
              <a:gd name="connsiteY5" fmla="*/ 613348 h 1140003"/>
              <a:gd name="connsiteX6" fmla="*/ 3292773 w 4591769"/>
              <a:gd name="connsiteY6" fmla="*/ 613348 h 1140003"/>
              <a:gd name="connsiteX7" fmla="*/ 3783688 w 4591769"/>
              <a:gd name="connsiteY7" fmla="*/ 78658 h 1140003"/>
              <a:gd name="connsiteX8" fmla="*/ 4589620 w 4591769"/>
              <a:gd name="connsiteY8" fmla="*/ 0 h 1140003"/>
              <a:gd name="connsiteX9" fmla="*/ 4591558 w 4591769"/>
              <a:gd name="connsiteY9" fmla="*/ 527027 h 1140003"/>
              <a:gd name="connsiteX10" fmla="*/ 3789408 w 4591769"/>
              <a:gd name="connsiteY10" fmla="*/ 607625 h 1140003"/>
              <a:gd name="connsiteX11" fmla="*/ 3302793 w 4591769"/>
              <a:gd name="connsiteY11" fmla="*/ 1135713 h 1140003"/>
              <a:gd name="connsiteX12" fmla="*/ 2550190 w 4591769"/>
              <a:gd name="connsiteY12" fmla="*/ 1140003 h 1140003"/>
              <a:gd name="connsiteX13" fmla="*/ 2058435 w 4591769"/>
              <a:gd name="connsiteY13" fmla="*/ 610023 h 1140003"/>
              <a:gd name="connsiteX14" fmla="*/ 1258758 w 4591769"/>
              <a:gd name="connsiteY14" fmla="*/ 613989 h 1140003"/>
              <a:gd name="connsiteX15" fmla="*/ 770382 w 4591769"/>
              <a:gd name="connsiteY15" fmla="*/ 1136449 h 1140003"/>
              <a:gd name="connsiteX16" fmla="*/ 2256 w 4591769"/>
              <a:gd name="connsiteY16" fmla="*/ 1131475 h 1140003"/>
              <a:gd name="connsiteX0" fmla="*/ 2256 w 4591769"/>
              <a:gd name="connsiteY0" fmla="*/ 1092240 h 1100768"/>
              <a:gd name="connsiteX1" fmla="*/ 0 w 4591769"/>
              <a:gd name="connsiteY1" fmla="*/ 572364 h 1100768"/>
              <a:gd name="connsiteX2" fmla="*/ 764175 w 4591769"/>
              <a:gd name="connsiteY2" fmla="*/ 575776 h 1100768"/>
              <a:gd name="connsiteX3" fmla="*/ 1244554 w 4591769"/>
              <a:gd name="connsiteY3" fmla="*/ 37847 h 1100768"/>
              <a:gd name="connsiteX4" fmla="*/ 2064991 w 4591769"/>
              <a:gd name="connsiteY4" fmla="*/ 36834 h 1100768"/>
              <a:gd name="connsiteX5" fmla="*/ 2546139 w 4591769"/>
              <a:gd name="connsiteY5" fmla="*/ 574113 h 1100768"/>
              <a:gd name="connsiteX6" fmla="*/ 3292773 w 4591769"/>
              <a:gd name="connsiteY6" fmla="*/ 574113 h 1100768"/>
              <a:gd name="connsiteX7" fmla="*/ 3783688 w 4591769"/>
              <a:gd name="connsiteY7" fmla="*/ 39423 h 1100768"/>
              <a:gd name="connsiteX8" fmla="*/ 4589620 w 4591769"/>
              <a:gd name="connsiteY8" fmla="*/ 39423 h 1100768"/>
              <a:gd name="connsiteX9" fmla="*/ 4591558 w 4591769"/>
              <a:gd name="connsiteY9" fmla="*/ 487792 h 1100768"/>
              <a:gd name="connsiteX10" fmla="*/ 3789408 w 4591769"/>
              <a:gd name="connsiteY10" fmla="*/ 568390 h 1100768"/>
              <a:gd name="connsiteX11" fmla="*/ 3302793 w 4591769"/>
              <a:gd name="connsiteY11" fmla="*/ 1096478 h 1100768"/>
              <a:gd name="connsiteX12" fmla="*/ 2550190 w 4591769"/>
              <a:gd name="connsiteY12" fmla="*/ 1100768 h 1100768"/>
              <a:gd name="connsiteX13" fmla="*/ 2058435 w 4591769"/>
              <a:gd name="connsiteY13" fmla="*/ 570788 h 1100768"/>
              <a:gd name="connsiteX14" fmla="*/ 1258758 w 4591769"/>
              <a:gd name="connsiteY14" fmla="*/ 574754 h 1100768"/>
              <a:gd name="connsiteX15" fmla="*/ 770382 w 4591769"/>
              <a:gd name="connsiteY15" fmla="*/ 1097214 h 1100768"/>
              <a:gd name="connsiteX16" fmla="*/ 2256 w 4591769"/>
              <a:gd name="connsiteY16" fmla="*/ 1092240 h 1100768"/>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450966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1769" h="1063942">
                <a:moveTo>
                  <a:pt x="2256" y="1055414"/>
                </a:moveTo>
                <a:cubicBezTo>
                  <a:pt x="1682" y="896557"/>
                  <a:pt x="209" y="690400"/>
                  <a:pt x="0" y="535538"/>
                </a:cubicBezTo>
                <a:lnTo>
                  <a:pt x="764175" y="538950"/>
                </a:lnTo>
                <a:cubicBezTo>
                  <a:pt x="860339" y="535077"/>
                  <a:pt x="1122651" y="2355"/>
                  <a:pt x="1244554" y="1021"/>
                </a:cubicBezTo>
                <a:lnTo>
                  <a:pt x="2064991" y="8"/>
                </a:lnTo>
                <a:cubicBezTo>
                  <a:pt x="2206657" y="-2382"/>
                  <a:pt x="2449498" y="532954"/>
                  <a:pt x="2546139" y="537287"/>
                </a:cubicBezTo>
                <a:cubicBezTo>
                  <a:pt x="2642780" y="541620"/>
                  <a:pt x="3174871" y="537911"/>
                  <a:pt x="3292773" y="537287"/>
                </a:cubicBezTo>
                <a:cubicBezTo>
                  <a:pt x="3410675" y="536663"/>
                  <a:pt x="3695171" y="6499"/>
                  <a:pt x="3783688" y="2597"/>
                </a:cubicBezTo>
                <a:cubicBezTo>
                  <a:pt x="3872205" y="-1305"/>
                  <a:pt x="4384132" y="3428"/>
                  <a:pt x="4589620" y="2597"/>
                </a:cubicBezTo>
                <a:cubicBezTo>
                  <a:pt x="4588421" y="180120"/>
                  <a:pt x="4592757" y="352101"/>
                  <a:pt x="4591558" y="529624"/>
                </a:cubicBezTo>
                <a:lnTo>
                  <a:pt x="3789408" y="531564"/>
                </a:lnTo>
                <a:cubicBezTo>
                  <a:pt x="3659697" y="531412"/>
                  <a:pt x="3398067" y="1059413"/>
                  <a:pt x="3302793" y="1059652"/>
                </a:cubicBezTo>
                <a:lnTo>
                  <a:pt x="2550190" y="1063942"/>
                </a:lnTo>
                <a:cubicBezTo>
                  <a:pt x="2414790" y="1061540"/>
                  <a:pt x="2209862" y="534233"/>
                  <a:pt x="2058435" y="533962"/>
                </a:cubicBezTo>
                <a:cubicBezTo>
                  <a:pt x="1922773" y="539653"/>
                  <a:pt x="1345809" y="535402"/>
                  <a:pt x="1258758" y="537928"/>
                </a:cubicBezTo>
                <a:cubicBezTo>
                  <a:pt x="1171707" y="540454"/>
                  <a:pt x="884899" y="1056075"/>
                  <a:pt x="770382" y="1060388"/>
                </a:cubicBezTo>
                <a:cubicBezTo>
                  <a:pt x="655865" y="1064701"/>
                  <a:pt x="227755" y="1059529"/>
                  <a:pt x="2256" y="1055414"/>
                </a:cubicBezTo>
                <a:close/>
              </a:path>
            </a:pathLst>
          </a:custGeom>
          <a:solidFill>
            <a:srgbClr val="0070C0">
              <a:alpha val="51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dirty="0">
              <a:latin typeface="Calibri" pitchFamily="34" charset="0"/>
            </a:endParaRPr>
          </a:p>
        </p:txBody>
      </p:sp>
      <p:sp>
        <p:nvSpPr>
          <p:cNvPr id="186" name="Freeform 185">
            <a:extLst>
              <a:ext uri="{FF2B5EF4-FFF2-40B4-BE49-F238E27FC236}">
                <a16:creationId xmlns:a16="http://schemas.microsoft.com/office/drawing/2014/main" id="{B3DEF0FA-32F3-BE4A-BE61-9A687FE18766}"/>
              </a:ext>
            </a:extLst>
          </p:cNvPr>
          <p:cNvSpPr/>
          <p:nvPr/>
        </p:nvSpPr>
        <p:spPr bwMode="auto">
          <a:xfrm>
            <a:off x="4197983" y="5305686"/>
            <a:ext cx="4808389" cy="1062006"/>
          </a:xfrm>
          <a:custGeom>
            <a:avLst/>
            <a:gdLst>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36576 w 5971032"/>
              <a:gd name="connsiteY19" fmla="*/ 484632 h 1033272"/>
              <a:gd name="connsiteX20" fmla="*/ 0 w 5971032"/>
              <a:gd name="connsiteY20" fmla="*/ 0 h 1033272"/>
              <a:gd name="connsiteX0" fmla="*/ 9144 w 5980176"/>
              <a:gd name="connsiteY0" fmla="*/ 0 h 1033272"/>
              <a:gd name="connsiteX1" fmla="*/ 896112 w 5980176"/>
              <a:gd name="connsiteY1" fmla="*/ 0 h 1033272"/>
              <a:gd name="connsiteX2" fmla="*/ 1417320 w 5980176"/>
              <a:gd name="connsiteY2" fmla="*/ 576072 h 1033272"/>
              <a:gd name="connsiteX3" fmla="*/ 2194560 w 5980176"/>
              <a:gd name="connsiteY3" fmla="*/ 566928 h 1033272"/>
              <a:gd name="connsiteX4" fmla="*/ 2606040 w 5980176"/>
              <a:gd name="connsiteY4" fmla="*/ 27432 h 1033272"/>
              <a:gd name="connsiteX5" fmla="*/ 3456432 w 5980176"/>
              <a:gd name="connsiteY5" fmla="*/ 18288 h 1033272"/>
              <a:gd name="connsiteX6" fmla="*/ 3941064 w 5980176"/>
              <a:gd name="connsiteY6" fmla="*/ 548640 h 1033272"/>
              <a:gd name="connsiteX7" fmla="*/ 4672584 w 5980176"/>
              <a:gd name="connsiteY7" fmla="*/ 548640 h 1033272"/>
              <a:gd name="connsiteX8" fmla="*/ 5010912 w 5980176"/>
              <a:gd name="connsiteY8" fmla="*/ 64008 h 1033272"/>
              <a:gd name="connsiteX9" fmla="*/ 5980176 w 5980176"/>
              <a:gd name="connsiteY9" fmla="*/ 64008 h 1033272"/>
              <a:gd name="connsiteX10" fmla="*/ 5980176 w 5980176"/>
              <a:gd name="connsiteY10" fmla="*/ 475488 h 1033272"/>
              <a:gd name="connsiteX11" fmla="*/ 5047488 w 5980176"/>
              <a:gd name="connsiteY11" fmla="*/ 466344 h 1033272"/>
              <a:gd name="connsiteX12" fmla="*/ 4718304 w 5980176"/>
              <a:gd name="connsiteY12" fmla="*/ 996696 h 1033272"/>
              <a:gd name="connsiteX13" fmla="*/ 3968496 w 5980176"/>
              <a:gd name="connsiteY13" fmla="*/ 996696 h 1033272"/>
              <a:gd name="connsiteX14" fmla="*/ 3474720 w 5980176"/>
              <a:gd name="connsiteY14" fmla="*/ 512064 h 1033272"/>
              <a:gd name="connsiteX15" fmla="*/ 2642616 w 5980176"/>
              <a:gd name="connsiteY15" fmla="*/ 502920 h 1033272"/>
              <a:gd name="connsiteX16" fmla="*/ 2185416 w 5980176"/>
              <a:gd name="connsiteY16" fmla="*/ 1024128 h 1033272"/>
              <a:gd name="connsiteX17" fmla="*/ 1435608 w 5980176"/>
              <a:gd name="connsiteY17" fmla="*/ 1033272 h 1033272"/>
              <a:gd name="connsiteX18" fmla="*/ 877824 w 5980176"/>
              <a:gd name="connsiteY18" fmla="*/ 484632 h 1033272"/>
              <a:gd name="connsiteX19" fmla="*/ 0 w 5980176"/>
              <a:gd name="connsiteY19" fmla="*/ 484632 h 1033272"/>
              <a:gd name="connsiteX20" fmla="*/ 9144 w 5980176"/>
              <a:gd name="connsiteY20" fmla="*/ 0 h 1033272"/>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9144 w 5971032"/>
              <a:gd name="connsiteY19" fmla="*/ 493776 h 1033272"/>
              <a:gd name="connsiteX20" fmla="*/ 0 w 5971032"/>
              <a:gd name="connsiteY20" fmla="*/ 0 h 1033272"/>
              <a:gd name="connsiteX0" fmla="*/ 9116 w 5980148"/>
              <a:gd name="connsiteY0" fmla="*/ 0 h 1033272"/>
              <a:gd name="connsiteX1" fmla="*/ 896084 w 5980148"/>
              <a:gd name="connsiteY1" fmla="*/ 0 h 1033272"/>
              <a:gd name="connsiteX2" fmla="*/ 1417292 w 5980148"/>
              <a:gd name="connsiteY2" fmla="*/ 576072 h 1033272"/>
              <a:gd name="connsiteX3" fmla="*/ 2194532 w 5980148"/>
              <a:gd name="connsiteY3" fmla="*/ 566928 h 1033272"/>
              <a:gd name="connsiteX4" fmla="*/ 2606012 w 5980148"/>
              <a:gd name="connsiteY4" fmla="*/ 27432 h 1033272"/>
              <a:gd name="connsiteX5" fmla="*/ 3456404 w 5980148"/>
              <a:gd name="connsiteY5" fmla="*/ 18288 h 1033272"/>
              <a:gd name="connsiteX6" fmla="*/ 3941036 w 5980148"/>
              <a:gd name="connsiteY6" fmla="*/ 548640 h 1033272"/>
              <a:gd name="connsiteX7" fmla="*/ 4672556 w 5980148"/>
              <a:gd name="connsiteY7" fmla="*/ 548640 h 1033272"/>
              <a:gd name="connsiteX8" fmla="*/ 5010884 w 5980148"/>
              <a:gd name="connsiteY8" fmla="*/ 64008 h 1033272"/>
              <a:gd name="connsiteX9" fmla="*/ 5980148 w 5980148"/>
              <a:gd name="connsiteY9" fmla="*/ 64008 h 1033272"/>
              <a:gd name="connsiteX10" fmla="*/ 5980148 w 5980148"/>
              <a:gd name="connsiteY10" fmla="*/ 475488 h 1033272"/>
              <a:gd name="connsiteX11" fmla="*/ 5047460 w 5980148"/>
              <a:gd name="connsiteY11" fmla="*/ 466344 h 1033272"/>
              <a:gd name="connsiteX12" fmla="*/ 4718276 w 5980148"/>
              <a:gd name="connsiteY12" fmla="*/ 996696 h 1033272"/>
              <a:gd name="connsiteX13" fmla="*/ 3968468 w 5980148"/>
              <a:gd name="connsiteY13" fmla="*/ 996696 h 1033272"/>
              <a:gd name="connsiteX14" fmla="*/ 3474692 w 5980148"/>
              <a:gd name="connsiteY14" fmla="*/ 512064 h 1033272"/>
              <a:gd name="connsiteX15" fmla="*/ 2642588 w 5980148"/>
              <a:gd name="connsiteY15" fmla="*/ 502920 h 1033272"/>
              <a:gd name="connsiteX16" fmla="*/ 2185388 w 5980148"/>
              <a:gd name="connsiteY16" fmla="*/ 1024128 h 1033272"/>
              <a:gd name="connsiteX17" fmla="*/ 1435580 w 5980148"/>
              <a:gd name="connsiteY17" fmla="*/ 1033272 h 1033272"/>
              <a:gd name="connsiteX18" fmla="*/ 877796 w 5980148"/>
              <a:gd name="connsiteY18" fmla="*/ 484632 h 1033272"/>
              <a:gd name="connsiteX19" fmla="*/ 0 w 5980148"/>
              <a:gd name="connsiteY19" fmla="*/ 493776 h 1033272"/>
              <a:gd name="connsiteX20" fmla="*/ 9116 w 5980148"/>
              <a:gd name="connsiteY20" fmla="*/ 0 h 1033272"/>
              <a:gd name="connsiteX0" fmla="*/ 0 w 5989292"/>
              <a:gd name="connsiteY0" fmla="*/ 0 h 1033272"/>
              <a:gd name="connsiteX1" fmla="*/ 905228 w 5989292"/>
              <a:gd name="connsiteY1" fmla="*/ 0 h 1033272"/>
              <a:gd name="connsiteX2" fmla="*/ 1426436 w 5989292"/>
              <a:gd name="connsiteY2" fmla="*/ 576072 h 1033272"/>
              <a:gd name="connsiteX3" fmla="*/ 2203676 w 5989292"/>
              <a:gd name="connsiteY3" fmla="*/ 566928 h 1033272"/>
              <a:gd name="connsiteX4" fmla="*/ 2615156 w 5989292"/>
              <a:gd name="connsiteY4" fmla="*/ 27432 h 1033272"/>
              <a:gd name="connsiteX5" fmla="*/ 3465548 w 5989292"/>
              <a:gd name="connsiteY5" fmla="*/ 18288 h 1033272"/>
              <a:gd name="connsiteX6" fmla="*/ 3950180 w 5989292"/>
              <a:gd name="connsiteY6" fmla="*/ 548640 h 1033272"/>
              <a:gd name="connsiteX7" fmla="*/ 4681700 w 5989292"/>
              <a:gd name="connsiteY7" fmla="*/ 548640 h 1033272"/>
              <a:gd name="connsiteX8" fmla="*/ 5020028 w 5989292"/>
              <a:gd name="connsiteY8" fmla="*/ 64008 h 1033272"/>
              <a:gd name="connsiteX9" fmla="*/ 5989292 w 5989292"/>
              <a:gd name="connsiteY9" fmla="*/ 64008 h 1033272"/>
              <a:gd name="connsiteX10" fmla="*/ 5989292 w 5989292"/>
              <a:gd name="connsiteY10" fmla="*/ 475488 h 1033272"/>
              <a:gd name="connsiteX11" fmla="*/ 5056604 w 5989292"/>
              <a:gd name="connsiteY11" fmla="*/ 466344 h 1033272"/>
              <a:gd name="connsiteX12" fmla="*/ 4727420 w 5989292"/>
              <a:gd name="connsiteY12" fmla="*/ 996696 h 1033272"/>
              <a:gd name="connsiteX13" fmla="*/ 3977612 w 5989292"/>
              <a:gd name="connsiteY13" fmla="*/ 996696 h 1033272"/>
              <a:gd name="connsiteX14" fmla="*/ 3483836 w 5989292"/>
              <a:gd name="connsiteY14" fmla="*/ 512064 h 1033272"/>
              <a:gd name="connsiteX15" fmla="*/ 2651732 w 5989292"/>
              <a:gd name="connsiteY15" fmla="*/ 502920 h 1033272"/>
              <a:gd name="connsiteX16" fmla="*/ 2194532 w 5989292"/>
              <a:gd name="connsiteY16" fmla="*/ 1024128 h 1033272"/>
              <a:gd name="connsiteX17" fmla="*/ 1444724 w 5989292"/>
              <a:gd name="connsiteY17" fmla="*/ 1033272 h 1033272"/>
              <a:gd name="connsiteX18" fmla="*/ 886940 w 5989292"/>
              <a:gd name="connsiteY18" fmla="*/ 484632 h 1033272"/>
              <a:gd name="connsiteX19" fmla="*/ 9144 w 5989292"/>
              <a:gd name="connsiteY19" fmla="*/ 493776 h 1033272"/>
              <a:gd name="connsiteX20" fmla="*/ 0 w 5989292"/>
              <a:gd name="connsiteY20" fmla="*/ 0 h 1033272"/>
              <a:gd name="connsiteX0" fmla="*/ 18246 w 5980148"/>
              <a:gd name="connsiteY0" fmla="*/ 0 h 1060704"/>
              <a:gd name="connsiteX1" fmla="*/ 896084 w 5980148"/>
              <a:gd name="connsiteY1" fmla="*/ 27432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01754 w 5980148"/>
              <a:gd name="connsiteY8" fmla="*/ 18288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18288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9144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0 w 6007552"/>
              <a:gd name="connsiteY0" fmla="*/ 0 h 1060704"/>
              <a:gd name="connsiteX1" fmla="*/ 923488 w 6007552"/>
              <a:gd name="connsiteY1" fmla="*/ 0 h 1060704"/>
              <a:gd name="connsiteX2" fmla="*/ 1435566 w 6007552"/>
              <a:gd name="connsiteY2" fmla="*/ 603504 h 1060704"/>
              <a:gd name="connsiteX3" fmla="*/ 2212806 w 6007552"/>
              <a:gd name="connsiteY3" fmla="*/ 594360 h 1060704"/>
              <a:gd name="connsiteX4" fmla="*/ 2624286 w 6007552"/>
              <a:gd name="connsiteY4" fmla="*/ 0 h 1060704"/>
              <a:gd name="connsiteX5" fmla="*/ 3465548 w 6007552"/>
              <a:gd name="connsiteY5" fmla="*/ 0 h 1060704"/>
              <a:gd name="connsiteX6" fmla="*/ 3959310 w 6007552"/>
              <a:gd name="connsiteY6" fmla="*/ 576072 h 1060704"/>
              <a:gd name="connsiteX7" fmla="*/ 4690830 w 6007552"/>
              <a:gd name="connsiteY7" fmla="*/ 576072 h 1060704"/>
              <a:gd name="connsiteX8" fmla="*/ 5020028 w 6007552"/>
              <a:gd name="connsiteY8" fmla="*/ 9144 h 1060704"/>
              <a:gd name="connsiteX9" fmla="*/ 6007552 w 6007552"/>
              <a:gd name="connsiteY9" fmla="*/ 9144 h 1060704"/>
              <a:gd name="connsiteX10" fmla="*/ 5998422 w 6007552"/>
              <a:gd name="connsiteY10" fmla="*/ 502920 h 1060704"/>
              <a:gd name="connsiteX11" fmla="*/ 5065734 w 6007552"/>
              <a:gd name="connsiteY11" fmla="*/ 493776 h 1060704"/>
              <a:gd name="connsiteX12" fmla="*/ 4736550 w 6007552"/>
              <a:gd name="connsiteY12" fmla="*/ 1024128 h 1060704"/>
              <a:gd name="connsiteX13" fmla="*/ 3986742 w 6007552"/>
              <a:gd name="connsiteY13" fmla="*/ 1024128 h 1060704"/>
              <a:gd name="connsiteX14" fmla="*/ 3492966 w 6007552"/>
              <a:gd name="connsiteY14" fmla="*/ 539496 h 1060704"/>
              <a:gd name="connsiteX15" fmla="*/ 2660862 w 6007552"/>
              <a:gd name="connsiteY15" fmla="*/ 530352 h 1060704"/>
              <a:gd name="connsiteX16" fmla="*/ 2203662 w 6007552"/>
              <a:gd name="connsiteY16" fmla="*/ 1051560 h 1060704"/>
              <a:gd name="connsiteX17" fmla="*/ 1453854 w 6007552"/>
              <a:gd name="connsiteY17" fmla="*/ 1060704 h 1060704"/>
              <a:gd name="connsiteX18" fmla="*/ 896070 w 6007552"/>
              <a:gd name="connsiteY18" fmla="*/ 512064 h 1060704"/>
              <a:gd name="connsiteX19" fmla="*/ 18274 w 6007552"/>
              <a:gd name="connsiteY19" fmla="*/ 521208 h 1060704"/>
              <a:gd name="connsiteX20" fmla="*/ 0 w 6007552"/>
              <a:gd name="connsiteY20" fmla="*/ 0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9144 w 5998422"/>
              <a:gd name="connsiteY19" fmla="*/ 521208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4 w 5998422"/>
              <a:gd name="connsiteY19" fmla="*/ 539496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6614 w 5998422"/>
              <a:gd name="connsiteY19" fmla="*/ 545038 h 1060704"/>
              <a:gd name="connsiteX20" fmla="*/ 0 w 5998422"/>
              <a:gd name="connsiteY20" fmla="*/ 9144 h 1060704"/>
              <a:gd name="connsiteX0" fmla="*/ 5520 w 5981809"/>
              <a:gd name="connsiteY0" fmla="*/ 0 h 1062644"/>
              <a:gd name="connsiteX1" fmla="*/ 897745 w 5981809"/>
              <a:gd name="connsiteY1" fmla="*/ 1940 h 1062644"/>
              <a:gd name="connsiteX2" fmla="*/ 1409823 w 5981809"/>
              <a:gd name="connsiteY2" fmla="*/ 605444 h 1062644"/>
              <a:gd name="connsiteX3" fmla="*/ 2187063 w 5981809"/>
              <a:gd name="connsiteY3" fmla="*/ 596300 h 1062644"/>
              <a:gd name="connsiteX4" fmla="*/ 2598543 w 5981809"/>
              <a:gd name="connsiteY4" fmla="*/ 1940 h 1062644"/>
              <a:gd name="connsiteX5" fmla="*/ 3439805 w 5981809"/>
              <a:gd name="connsiteY5" fmla="*/ 1940 h 1062644"/>
              <a:gd name="connsiteX6" fmla="*/ 3933567 w 5981809"/>
              <a:gd name="connsiteY6" fmla="*/ 578012 h 1062644"/>
              <a:gd name="connsiteX7" fmla="*/ 4665087 w 5981809"/>
              <a:gd name="connsiteY7" fmla="*/ 578012 h 1062644"/>
              <a:gd name="connsiteX8" fmla="*/ 4994285 w 5981809"/>
              <a:gd name="connsiteY8" fmla="*/ 11084 h 1062644"/>
              <a:gd name="connsiteX9" fmla="*/ 5981809 w 5981809"/>
              <a:gd name="connsiteY9" fmla="*/ 11084 h 1062644"/>
              <a:gd name="connsiteX10" fmla="*/ 5972679 w 5981809"/>
              <a:gd name="connsiteY10" fmla="*/ 504860 h 1062644"/>
              <a:gd name="connsiteX11" fmla="*/ 5039991 w 5981809"/>
              <a:gd name="connsiteY11" fmla="*/ 495716 h 1062644"/>
              <a:gd name="connsiteX12" fmla="*/ 4710807 w 5981809"/>
              <a:gd name="connsiteY12" fmla="*/ 1026068 h 1062644"/>
              <a:gd name="connsiteX13" fmla="*/ 3960999 w 5981809"/>
              <a:gd name="connsiteY13" fmla="*/ 1026068 h 1062644"/>
              <a:gd name="connsiteX14" fmla="*/ 3467223 w 5981809"/>
              <a:gd name="connsiteY14" fmla="*/ 541436 h 1062644"/>
              <a:gd name="connsiteX15" fmla="*/ 2635119 w 5981809"/>
              <a:gd name="connsiteY15" fmla="*/ 532292 h 1062644"/>
              <a:gd name="connsiteX16" fmla="*/ 2177919 w 5981809"/>
              <a:gd name="connsiteY16" fmla="*/ 1053500 h 1062644"/>
              <a:gd name="connsiteX17" fmla="*/ 1428111 w 5981809"/>
              <a:gd name="connsiteY17" fmla="*/ 1062644 h 1062644"/>
              <a:gd name="connsiteX18" fmla="*/ 870327 w 5981809"/>
              <a:gd name="connsiteY18" fmla="*/ 514004 h 1062644"/>
              <a:gd name="connsiteX19" fmla="*/ 1 w 5981809"/>
              <a:gd name="connsiteY19" fmla="*/ 546978 h 1062644"/>
              <a:gd name="connsiteX20" fmla="*/ 5520 w 5981809"/>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870341 w 5981823"/>
              <a:gd name="connsiteY18" fmla="*/ 514004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6424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57507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59412 w 5981823"/>
              <a:gd name="connsiteY3" fmla="*/ 546424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20227 h 1060704"/>
              <a:gd name="connsiteX1" fmla="*/ 897759 w 5981823"/>
              <a:gd name="connsiteY1" fmla="*/ 0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05992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8186"/>
              <a:gd name="connsiteX1" fmla="*/ 897759 w 5981823"/>
              <a:gd name="connsiteY1" fmla="*/ 16626 h 1068186"/>
              <a:gd name="connsiteX2" fmla="*/ 1409837 w 5981823"/>
              <a:gd name="connsiteY2" fmla="*/ 542544 h 1068186"/>
              <a:gd name="connsiteX3" fmla="*/ 2170479 w 5981823"/>
              <a:gd name="connsiteY3" fmla="*/ 544484 h 1068186"/>
              <a:gd name="connsiteX4" fmla="*/ 2676025 w 5981823"/>
              <a:gd name="connsiteY4" fmla="*/ 0 h 1068186"/>
              <a:gd name="connsiteX5" fmla="*/ 3439819 w 5981823"/>
              <a:gd name="connsiteY5" fmla="*/ 0 h 1068186"/>
              <a:gd name="connsiteX6" fmla="*/ 3933581 w 5981823"/>
              <a:gd name="connsiteY6" fmla="*/ 576072 h 1068186"/>
              <a:gd name="connsiteX7" fmla="*/ 4665101 w 5981823"/>
              <a:gd name="connsiteY7" fmla="*/ 576072 h 1068186"/>
              <a:gd name="connsiteX8" fmla="*/ 4994299 w 5981823"/>
              <a:gd name="connsiteY8" fmla="*/ 9144 h 1068186"/>
              <a:gd name="connsiteX9" fmla="*/ 5981823 w 5981823"/>
              <a:gd name="connsiteY9" fmla="*/ 9144 h 1068186"/>
              <a:gd name="connsiteX10" fmla="*/ 5972693 w 5981823"/>
              <a:gd name="connsiteY10" fmla="*/ 502920 h 1068186"/>
              <a:gd name="connsiteX11" fmla="*/ 5040005 w 5981823"/>
              <a:gd name="connsiteY11" fmla="*/ 493776 h 1068186"/>
              <a:gd name="connsiteX12" fmla="*/ 4710821 w 5981823"/>
              <a:gd name="connsiteY12" fmla="*/ 1024128 h 1068186"/>
              <a:gd name="connsiteX13" fmla="*/ 3961013 w 5981823"/>
              <a:gd name="connsiteY13" fmla="*/ 1024128 h 1068186"/>
              <a:gd name="connsiteX14" fmla="*/ 3467237 w 5981823"/>
              <a:gd name="connsiteY14" fmla="*/ 539496 h 1068186"/>
              <a:gd name="connsiteX15" fmla="*/ 2668334 w 5981823"/>
              <a:gd name="connsiteY15" fmla="*/ 530352 h 1068186"/>
              <a:gd name="connsiteX16" fmla="*/ 2166867 w 5981823"/>
              <a:gd name="connsiteY16" fmla="*/ 1068186 h 1068186"/>
              <a:gd name="connsiteX17" fmla="*/ 1405992 w 5981823"/>
              <a:gd name="connsiteY17" fmla="*/ 1060704 h 1068186"/>
              <a:gd name="connsiteX18" fmla="*/ 909074 w 5981823"/>
              <a:gd name="connsiteY18" fmla="*/ 539773 h 1068186"/>
              <a:gd name="connsiteX19" fmla="*/ 15 w 5981823"/>
              <a:gd name="connsiteY19" fmla="*/ 545038 h 1068186"/>
              <a:gd name="connsiteX20" fmla="*/ 0 w 5981823"/>
              <a:gd name="connsiteY20" fmla="*/ 20227 h 1068186"/>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67237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14685 h 1057102"/>
              <a:gd name="connsiteX1" fmla="*/ 897759 w 5981823"/>
              <a:gd name="connsiteY1" fmla="*/ 11084 h 1057102"/>
              <a:gd name="connsiteX2" fmla="*/ 1409837 w 5981823"/>
              <a:gd name="connsiteY2" fmla="*/ 537002 h 1057102"/>
              <a:gd name="connsiteX3" fmla="*/ 2170479 w 5981823"/>
              <a:gd name="connsiteY3" fmla="*/ 538942 h 1057102"/>
              <a:gd name="connsiteX4" fmla="*/ 2670492 w 5981823"/>
              <a:gd name="connsiteY4" fmla="*/ 11083 h 1057102"/>
              <a:gd name="connsiteX5" fmla="*/ 3445353 w 5981823"/>
              <a:gd name="connsiteY5" fmla="*/ 0 h 1057102"/>
              <a:gd name="connsiteX6" fmla="*/ 3933581 w 5981823"/>
              <a:gd name="connsiteY6" fmla="*/ 570530 h 1057102"/>
              <a:gd name="connsiteX7" fmla="*/ 4665101 w 5981823"/>
              <a:gd name="connsiteY7" fmla="*/ 570530 h 1057102"/>
              <a:gd name="connsiteX8" fmla="*/ 4994299 w 5981823"/>
              <a:gd name="connsiteY8" fmla="*/ 3602 h 1057102"/>
              <a:gd name="connsiteX9" fmla="*/ 5981823 w 5981823"/>
              <a:gd name="connsiteY9" fmla="*/ 3602 h 1057102"/>
              <a:gd name="connsiteX10" fmla="*/ 5972693 w 5981823"/>
              <a:gd name="connsiteY10" fmla="*/ 497378 h 1057102"/>
              <a:gd name="connsiteX11" fmla="*/ 5040005 w 5981823"/>
              <a:gd name="connsiteY11" fmla="*/ 488234 h 1057102"/>
              <a:gd name="connsiteX12" fmla="*/ 4710821 w 5981823"/>
              <a:gd name="connsiteY12" fmla="*/ 1018586 h 1057102"/>
              <a:gd name="connsiteX13" fmla="*/ 3961013 w 5981823"/>
              <a:gd name="connsiteY13" fmla="*/ 1018586 h 1057102"/>
              <a:gd name="connsiteX14" fmla="*/ 3445104 w 5981823"/>
              <a:gd name="connsiteY14" fmla="*/ 533954 h 1057102"/>
              <a:gd name="connsiteX15" fmla="*/ 2668334 w 5981823"/>
              <a:gd name="connsiteY15" fmla="*/ 524810 h 1057102"/>
              <a:gd name="connsiteX16" fmla="*/ 2166868 w 5981823"/>
              <a:gd name="connsiteY16" fmla="*/ 1057102 h 1057102"/>
              <a:gd name="connsiteX17" fmla="*/ 1405992 w 5981823"/>
              <a:gd name="connsiteY17" fmla="*/ 1055162 h 1057102"/>
              <a:gd name="connsiteX18" fmla="*/ 909074 w 5981823"/>
              <a:gd name="connsiteY18" fmla="*/ 534231 h 1057102"/>
              <a:gd name="connsiteX19" fmla="*/ 15 w 5981823"/>
              <a:gd name="connsiteY19" fmla="*/ 539496 h 1057102"/>
              <a:gd name="connsiteX20" fmla="*/ 0 w 5981823"/>
              <a:gd name="connsiteY20" fmla="*/ 14685 h 1057102"/>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55715 w 5981823"/>
              <a:gd name="connsiteY6" fmla="*/ 542821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74005"/>
              <a:gd name="connsiteX1" fmla="*/ 897759 w 5981823"/>
              <a:gd name="connsiteY1" fmla="*/ 16626 h 1074005"/>
              <a:gd name="connsiteX2" fmla="*/ 1409837 w 5981823"/>
              <a:gd name="connsiteY2" fmla="*/ 542544 h 1074005"/>
              <a:gd name="connsiteX3" fmla="*/ 2170479 w 5981823"/>
              <a:gd name="connsiteY3" fmla="*/ 544484 h 1074005"/>
              <a:gd name="connsiteX4" fmla="*/ 2670492 w 5981823"/>
              <a:gd name="connsiteY4" fmla="*/ 0 h 1074005"/>
              <a:gd name="connsiteX5" fmla="*/ 3428753 w 5981823"/>
              <a:gd name="connsiteY5" fmla="*/ 5542 h 1074005"/>
              <a:gd name="connsiteX6" fmla="*/ 3955715 w 5981823"/>
              <a:gd name="connsiteY6" fmla="*/ 542821 h 1074005"/>
              <a:gd name="connsiteX7" fmla="*/ 4665101 w 5981823"/>
              <a:gd name="connsiteY7" fmla="*/ 576072 h 1074005"/>
              <a:gd name="connsiteX8" fmla="*/ 4994299 w 5981823"/>
              <a:gd name="connsiteY8" fmla="*/ 9144 h 1074005"/>
              <a:gd name="connsiteX9" fmla="*/ 5981823 w 5981823"/>
              <a:gd name="connsiteY9" fmla="*/ 9144 h 1074005"/>
              <a:gd name="connsiteX10" fmla="*/ 5972693 w 5981823"/>
              <a:gd name="connsiteY10" fmla="*/ 502920 h 1074005"/>
              <a:gd name="connsiteX11" fmla="*/ 5040005 w 5981823"/>
              <a:gd name="connsiteY11" fmla="*/ 493776 h 1074005"/>
              <a:gd name="connsiteX12" fmla="*/ 4710821 w 5981823"/>
              <a:gd name="connsiteY12" fmla="*/ 1024128 h 1074005"/>
              <a:gd name="connsiteX13" fmla="*/ 3949947 w 5981823"/>
              <a:gd name="connsiteY13" fmla="*/ 1074005 h 1074005"/>
              <a:gd name="connsiteX14" fmla="*/ 3445104 w 5981823"/>
              <a:gd name="connsiteY14" fmla="*/ 539496 h 1074005"/>
              <a:gd name="connsiteX15" fmla="*/ 2668334 w 5981823"/>
              <a:gd name="connsiteY15" fmla="*/ 530352 h 1074005"/>
              <a:gd name="connsiteX16" fmla="*/ 2166868 w 5981823"/>
              <a:gd name="connsiteY16" fmla="*/ 1062644 h 1074005"/>
              <a:gd name="connsiteX17" fmla="*/ 1405992 w 5981823"/>
              <a:gd name="connsiteY17" fmla="*/ 1060704 h 1074005"/>
              <a:gd name="connsiteX18" fmla="*/ 909074 w 5981823"/>
              <a:gd name="connsiteY18" fmla="*/ 539773 h 1074005"/>
              <a:gd name="connsiteX19" fmla="*/ 15 w 5981823"/>
              <a:gd name="connsiteY19" fmla="*/ 545038 h 1074005"/>
              <a:gd name="connsiteX20" fmla="*/ 0 w 5981823"/>
              <a:gd name="connsiteY20" fmla="*/ 20227 h 1074005"/>
              <a:gd name="connsiteX0" fmla="*/ 0 w 5981823"/>
              <a:gd name="connsiteY0" fmla="*/ 20227 h 1062922"/>
              <a:gd name="connsiteX1" fmla="*/ 897759 w 5981823"/>
              <a:gd name="connsiteY1" fmla="*/ 16626 h 1062922"/>
              <a:gd name="connsiteX2" fmla="*/ 1409837 w 5981823"/>
              <a:gd name="connsiteY2" fmla="*/ 542544 h 1062922"/>
              <a:gd name="connsiteX3" fmla="*/ 2170479 w 5981823"/>
              <a:gd name="connsiteY3" fmla="*/ 544484 h 1062922"/>
              <a:gd name="connsiteX4" fmla="*/ 2670492 w 5981823"/>
              <a:gd name="connsiteY4" fmla="*/ 0 h 1062922"/>
              <a:gd name="connsiteX5" fmla="*/ 3428753 w 5981823"/>
              <a:gd name="connsiteY5" fmla="*/ 5542 h 1062922"/>
              <a:gd name="connsiteX6" fmla="*/ 3955715 w 5981823"/>
              <a:gd name="connsiteY6" fmla="*/ 542821 h 1062922"/>
              <a:gd name="connsiteX7" fmla="*/ 4665101 w 5981823"/>
              <a:gd name="connsiteY7" fmla="*/ 576072 h 1062922"/>
              <a:gd name="connsiteX8" fmla="*/ 4994299 w 5981823"/>
              <a:gd name="connsiteY8" fmla="*/ 9144 h 1062922"/>
              <a:gd name="connsiteX9" fmla="*/ 5981823 w 5981823"/>
              <a:gd name="connsiteY9" fmla="*/ 9144 h 1062922"/>
              <a:gd name="connsiteX10" fmla="*/ 5972693 w 5981823"/>
              <a:gd name="connsiteY10" fmla="*/ 502920 h 1062922"/>
              <a:gd name="connsiteX11" fmla="*/ 5040005 w 5981823"/>
              <a:gd name="connsiteY11" fmla="*/ 493776 h 1062922"/>
              <a:gd name="connsiteX12" fmla="*/ 4710821 w 5981823"/>
              <a:gd name="connsiteY12" fmla="*/ 1024128 h 1062922"/>
              <a:gd name="connsiteX13" fmla="*/ 3949947 w 5981823"/>
              <a:gd name="connsiteY13" fmla="*/ 1062922 h 1062922"/>
              <a:gd name="connsiteX14" fmla="*/ 3445104 w 5981823"/>
              <a:gd name="connsiteY14" fmla="*/ 539496 h 1062922"/>
              <a:gd name="connsiteX15" fmla="*/ 2668334 w 5981823"/>
              <a:gd name="connsiteY15" fmla="*/ 530352 h 1062922"/>
              <a:gd name="connsiteX16" fmla="*/ 2166868 w 5981823"/>
              <a:gd name="connsiteY16" fmla="*/ 1062644 h 1062922"/>
              <a:gd name="connsiteX17" fmla="*/ 1405992 w 5981823"/>
              <a:gd name="connsiteY17" fmla="*/ 1060704 h 1062922"/>
              <a:gd name="connsiteX18" fmla="*/ 909074 w 5981823"/>
              <a:gd name="connsiteY18" fmla="*/ 539773 h 1062922"/>
              <a:gd name="connsiteX19" fmla="*/ 15 w 5981823"/>
              <a:gd name="connsiteY19" fmla="*/ 545038 h 1062922"/>
              <a:gd name="connsiteX20" fmla="*/ 0 w 5981823"/>
              <a:gd name="connsiteY20" fmla="*/ 20227 h 1062922"/>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65101 w 5981823"/>
              <a:gd name="connsiteY7" fmla="*/ 576072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1366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14686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909074 w 5978438"/>
              <a:gd name="connsiteY18" fmla="*/ 539773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50857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39774 h 1068463"/>
              <a:gd name="connsiteX19" fmla="*/ 15 w 5978438"/>
              <a:gd name="connsiteY19" fmla="*/ 545038 h 1068463"/>
              <a:gd name="connsiteX20" fmla="*/ 0 w 5978438"/>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27894"/>
              <a:gd name="connsiteX1" fmla="*/ 903277 w 5983956"/>
              <a:gd name="connsiteY1" fmla="*/ 16626 h 1127894"/>
              <a:gd name="connsiteX2" fmla="*/ 1415355 w 5983956"/>
              <a:gd name="connsiteY2" fmla="*/ 542544 h 1127894"/>
              <a:gd name="connsiteX3" fmla="*/ 2175997 w 5983956"/>
              <a:gd name="connsiteY3" fmla="*/ 544484 h 1127894"/>
              <a:gd name="connsiteX4" fmla="*/ 2676010 w 5983956"/>
              <a:gd name="connsiteY4" fmla="*/ 0 h 1127894"/>
              <a:gd name="connsiteX5" fmla="*/ 3434271 w 5983956"/>
              <a:gd name="connsiteY5" fmla="*/ 5542 h 1127894"/>
              <a:gd name="connsiteX6" fmla="*/ 3961233 w 5983956"/>
              <a:gd name="connsiteY6" fmla="*/ 542821 h 1127894"/>
              <a:gd name="connsiteX7" fmla="*/ 4681687 w 5983956"/>
              <a:gd name="connsiteY7" fmla="*/ 542821 h 1127894"/>
              <a:gd name="connsiteX8" fmla="*/ 5182418 w 5983956"/>
              <a:gd name="connsiteY8" fmla="*/ 14686 h 1127894"/>
              <a:gd name="connsiteX9" fmla="*/ 5981807 w 5983956"/>
              <a:gd name="connsiteY9" fmla="*/ 14686 h 1127894"/>
              <a:gd name="connsiteX10" fmla="*/ 5983745 w 5983956"/>
              <a:gd name="connsiteY10" fmla="*/ 541713 h 1127894"/>
              <a:gd name="connsiteX11" fmla="*/ 5178323 w 5983956"/>
              <a:gd name="connsiteY11" fmla="*/ 543653 h 1127894"/>
              <a:gd name="connsiteX12" fmla="*/ 4672073 w 5983956"/>
              <a:gd name="connsiteY12" fmla="*/ 1068463 h 1127894"/>
              <a:gd name="connsiteX13" fmla="*/ 3955465 w 5983956"/>
              <a:gd name="connsiteY13" fmla="*/ 1062922 h 1127894"/>
              <a:gd name="connsiteX14" fmla="*/ 3450622 w 5983956"/>
              <a:gd name="connsiteY14" fmla="*/ 539496 h 1127894"/>
              <a:gd name="connsiteX15" fmla="*/ 2673852 w 5983956"/>
              <a:gd name="connsiteY15" fmla="*/ 530352 h 1127894"/>
              <a:gd name="connsiteX16" fmla="*/ 2172386 w 5983956"/>
              <a:gd name="connsiteY16" fmla="*/ 1062644 h 1127894"/>
              <a:gd name="connsiteX17" fmla="*/ 1411510 w 5983956"/>
              <a:gd name="connsiteY17" fmla="*/ 1060704 h 1127894"/>
              <a:gd name="connsiteX18" fmla="*/ 903526 w 5983956"/>
              <a:gd name="connsiteY18" fmla="*/ 539774 h 1127894"/>
              <a:gd name="connsiteX19" fmla="*/ 0 w 5983956"/>
              <a:gd name="connsiteY19" fmla="*/ 545038 h 1127894"/>
              <a:gd name="connsiteX20" fmla="*/ 5518 w 5983956"/>
              <a:gd name="connsiteY20" fmla="*/ 20227 h 1127894"/>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46849 h 1157877"/>
              <a:gd name="connsiteX1" fmla="*/ 903277 w 5983956"/>
              <a:gd name="connsiteY1" fmla="*/ 43248 h 1157877"/>
              <a:gd name="connsiteX2" fmla="*/ 1415355 w 5983956"/>
              <a:gd name="connsiteY2" fmla="*/ 569166 h 1157877"/>
              <a:gd name="connsiteX3" fmla="*/ 2175997 w 5983956"/>
              <a:gd name="connsiteY3" fmla="*/ 571106 h 1157877"/>
              <a:gd name="connsiteX4" fmla="*/ 2676010 w 5983956"/>
              <a:gd name="connsiteY4" fmla="*/ 26622 h 1157877"/>
              <a:gd name="connsiteX5" fmla="*/ 3434271 w 5983956"/>
              <a:gd name="connsiteY5" fmla="*/ 32164 h 1157877"/>
              <a:gd name="connsiteX6" fmla="*/ 3961233 w 5983956"/>
              <a:gd name="connsiteY6" fmla="*/ 569443 h 1157877"/>
              <a:gd name="connsiteX7" fmla="*/ 4681687 w 5983956"/>
              <a:gd name="connsiteY7" fmla="*/ 569443 h 1157877"/>
              <a:gd name="connsiteX8" fmla="*/ 5182418 w 5983956"/>
              <a:gd name="connsiteY8" fmla="*/ 41308 h 1157877"/>
              <a:gd name="connsiteX9" fmla="*/ 5981807 w 5983956"/>
              <a:gd name="connsiteY9" fmla="*/ 41308 h 1157877"/>
              <a:gd name="connsiteX10" fmla="*/ 5983745 w 5983956"/>
              <a:gd name="connsiteY10" fmla="*/ 568335 h 1157877"/>
              <a:gd name="connsiteX11" fmla="*/ 5178323 w 5983956"/>
              <a:gd name="connsiteY11" fmla="*/ 570275 h 1157877"/>
              <a:gd name="connsiteX12" fmla="*/ 4672073 w 5983956"/>
              <a:gd name="connsiteY12" fmla="*/ 1095085 h 1157877"/>
              <a:gd name="connsiteX13" fmla="*/ 3955465 w 5983956"/>
              <a:gd name="connsiteY13" fmla="*/ 1089544 h 1157877"/>
              <a:gd name="connsiteX14" fmla="*/ 3450622 w 5983956"/>
              <a:gd name="connsiteY14" fmla="*/ 566118 h 1157877"/>
              <a:gd name="connsiteX15" fmla="*/ 2673852 w 5983956"/>
              <a:gd name="connsiteY15" fmla="*/ 556974 h 1157877"/>
              <a:gd name="connsiteX16" fmla="*/ 2172386 w 5983956"/>
              <a:gd name="connsiteY16" fmla="*/ 1089266 h 1157877"/>
              <a:gd name="connsiteX17" fmla="*/ 1411510 w 5983956"/>
              <a:gd name="connsiteY17" fmla="*/ 1087326 h 1157877"/>
              <a:gd name="connsiteX18" fmla="*/ 903526 w 5983956"/>
              <a:gd name="connsiteY18" fmla="*/ 566396 h 1157877"/>
              <a:gd name="connsiteX19" fmla="*/ 0 w 5983956"/>
              <a:gd name="connsiteY19" fmla="*/ 571660 h 1157877"/>
              <a:gd name="connsiteX20" fmla="*/ 5518 w 5983956"/>
              <a:gd name="connsiteY20" fmla="*/ 46849 h 1157877"/>
              <a:gd name="connsiteX0" fmla="*/ 5518 w 5983956"/>
              <a:gd name="connsiteY0" fmla="*/ 20233 h 1131261"/>
              <a:gd name="connsiteX1" fmla="*/ 903277 w 5983956"/>
              <a:gd name="connsiteY1" fmla="*/ 16632 h 1131261"/>
              <a:gd name="connsiteX2" fmla="*/ 1415355 w 5983956"/>
              <a:gd name="connsiteY2" fmla="*/ 542550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0815 h 1151843"/>
              <a:gd name="connsiteX1" fmla="*/ 903277 w 5983956"/>
              <a:gd name="connsiteY1" fmla="*/ 37214 h 1151843"/>
              <a:gd name="connsiteX2" fmla="*/ 1437490 w 5983956"/>
              <a:gd name="connsiteY2" fmla="*/ 552049 h 1151843"/>
              <a:gd name="connsiteX3" fmla="*/ 2175997 w 5983956"/>
              <a:gd name="connsiteY3" fmla="*/ 565072 h 1151843"/>
              <a:gd name="connsiteX4" fmla="*/ 2676010 w 5983956"/>
              <a:gd name="connsiteY4" fmla="*/ 20588 h 1151843"/>
              <a:gd name="connsiteX5" fmla="*/ 3434271 w 5983956"/>
              <a:gd name="connsiteY5" fmla="*/ 26130 h 1151843"/>
              <a:gd name="connsiteX6" fmla="*/ 3961233 w 5983956"/>
              <a:gd name="connsiteY6" fmla="*/ 563409 h 1151843"/>
              <a:gd name="connsiteX7" fmla="*/ 4681687 w 5983956"/>
              <a:gd name="connsiteY7" fmla="*/ 563409 h 1151843"/>
              <a:gd name="connsiteX8" fmla="*/ 5182418 w 5983956"/>
              <a:gd name="connsiteY8" fmla="*/ 35274 h 1151843"/>
              <a:gd name="connsiteX9" fmla="*/ 5981807 w 5983956"/>
              <a:gd name="connsiteY9" fmla="*/ 35274 h 1151843"/>
              <a:gd name="connsiteX10" fmla="*/ 5983745 w 5983956"/>
              <a:gd name="connsiteY10" fmla="*/ 562301 h 1151843"/>
              <a:gd name="connsiteX11" fmla="*/ 5178323 w 5983956"/>
              <a:gd name="connsiteY11" fmla="*/ 564241 h 1151843"/>
              <a:gd name="connsiteX12" fmla="*/ 4672073 w 5983956"/>
              <a:gd name="connsiteY12" fmla="*/ 1089051 h 1151843"/>
              <a:gd name="connsiteX13" fmla="*/ 3955465 w 5983956"/>
              <a:gd name="connsiteY13" fmla="*/ 1083510 h 1151843"/>
              <a:gd name="connsiteX14" fmla="*/ 3450622 w 5983956"/>
              <a:gd name="connsiteY14" fmla="*/ 560084 h 1151843"/>
              <a:gd name="connsiteX15" fmla="*/ 2673852 w 5983956"/>
              <a:gd name="connsiteY15" fmla="*/ 550940 h 1151843"/>
              <a:gd name="connsiteX16" fmla="*/ 2172386 w 5983956"/>
              <a:gd name="connsiteY16" fmla="*/ 1083232 h 1151843"/>
              <a:gd name="connsiteX17" fmla="*/ 1411510 w 5983956"/>
              <a:gd name="connsiteY17" fmla="*/ 1081292 h 1151843"/>
              <a:gd name="connsiteX18" fmla="*/ 903526 w 5983956"/>
              <a:gd name="connsiteY18" fmla="*/ 560362 h 1151843"/>
              <a:gd name="connsiteX19" fmla="*/ 0 w 5983956"/>
              <a:gd name="connsiteY19" fmla="*/ 565626 h 1151843"/>
              <a:gd name="connsiteX20" fmla="*/ 5518 w 5983956"/>
              <a:gd name="connsiteY20" fmla="*/ 40815 h 1151843"/>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2047 h 1153075"/>
              <a:gd name="connsiteX1" fmla="*/ 903277 w 5983956"/>
              <a:gd name="connsiteY1" fmla="*/ 38446 h 1153075"/>
              <a:gd name="connsiteX2" fmla="*/ 1459623 w 5983956"/>
              <a:gd name="connsiteY2" fmla="*/ 569907 h 1153075"/>
              <a:gd name="connsiteX3" fmla="*/ 2175997 w 5983956"/>
              <a:gd name="connsiteY3" fmla="*/ 566304 h 1153075"/>
              <a:gd name="connsiteX4" fmla="*/ 2676010 w 5983956"/>
              <a:gd name="connsiteY4" fmla="*/ 21820 h 1153075"/>
              <a:gd name="connsiteX5" fmla="*/ 3434271 w 5983956"/>
              <a:gd name="connsiteY5" fmla="*/ 27362 h 1153075"/>
              <a:gd name="connsiteX6" fmla="*/ 3961233 w 5983956"/>
              <a:gd name="connsiteY6" fmla="*/ 564641 h 1153075"/>
              <a:gd name="connsiteX7" fmla="*/ 4681687 w 5983956"/>
              <a:gd name="connsiteY7" fmla="*/ 564641 h 1153075"/>
              <a:gd name="connsiteX8" fmla="*/ 5182418 w 5983956"/>
              <a:gd name="connsiteY8" fmla="*/ 36506 h 1153075"/>
              <a:gd name="connsiteX9" fmla="*/ 5981807 w 5983956"/>
              <a:gd name="connsiteY9" fmla="*/ 36506 h 1153075"/>
              <a:gd name="connsiteX10" fmla="*/ 5983745 w 5983956"/>
              <a:gd name="connsiteY10" fmla="*/ 563533 h 1153075"/>
              <a:gd name="connsiteX11" fmla="*/ 5178323 w 5983956"/>
              <a:gd name="connsiteY11" fmla="*/ 565473 h 1153075"/>
              <a:gd name="connsiteX12" fmla="*/ 4672073 w 5983956"/>
              <a:gd name="connsiteY12" fmla="*/ 1090283 h 1153075"/>
              <a:gd name="connsiteX13" fmla="*/ 3955465 w 5983956"/>
              <a:gd name="connsiteY13" fmla="*/ 1084742 h 1153075"/>
              <a:gd name="connsiteX14" fmla="*/ 3450622 w 5983956"/>
              <a:gd name="connsiteY14" fmla="*/ 561316 h 1153075"/>
              <a:gd name="connsiteX15" fmla="*/ 2673852 w 5983956"/>
              <a:gd name="connsiteY15" fmla="*/ 552172 h 1153075"/>
              <a:gd name="connsiteX16" fmla="*/ 2172386 w 5983956"/>
              <a:gd name="connsiteY16" fmla="*/ 1084464 h 1153075"/>
              <a:gd name="connsiteX17" fmla="*/ 1411510 w 5983956"/>
              <a:gd name="connsiteY17" fmla="*/ 1082524 h 1153075"/>
              <a:gd name="connsiteX18" fmla="*/ 903526 w 5983956"/>
              <a:gd name="connsiteY18" fmla="*/ 561594 h 1153075"/>
              <a:gd name="connsiteX19" fmla="*/ 0 w 5983956"/>
              <a:gd name="connsiteY19" fmla="*/ 566858 h 1153075"/>
              <a:gd name="connsiteX20" fmla="*/ 5518 w 5983956"/>
              <a:gd name="connsiteY20" fmla="*/ 42047 h 1153075"/>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06619"/>
              <a:gd name="connsiteX1" fmla="*/ 903277 w 5983956"/>
              <a:gd name="connsiteY1" fmla="*/ 16631 h 1106619"/>
              <a:gd name="connsiteX2" fmla="*/ 1459623 w 5983956"/>
              <a:gd name="connsiteY2" fmla="*/ 548092 h 1106619"/>
              <a:gd name="connsiteX3" fmla="*/ 2175997 w 5983956"/>
              <a:gd name="connsiteY3" fmla="*/ 544489 h 1106619"/>
              <a:gd name="connsiteX4" fmla="*/ 2676010 w 5983956"/>
              <a:gd name="connsiteY4" fmla="*/ 5 h 1106619"/>
              <a:gd name="connsiteX5" fmla="*/ 3434271 w 5983956"/>
              <a:gd name="connsiteY5" fmla="*/ 5547 h 1106619"/>
              <a:gd name="connsiteX6" fmla="*/ 3961233 w 5983956"/>
              <a:gd name="connsiteY6" fmla="*/ 542826 h 1106619"/>
              <a:gd name="connsiteX7" fmla="*/ 4681687 w 5983956"/>
              <a:gd name="connsiteY7" fmla="*/ 542826 h 1106619"/>
              <a:gd name="connsiteX8" fmla="*/ 5182418 w 5983956"/>
              <a:gd name="connsiteY8" fmla="*/ 14691 h 1106619"/>
              <a:gd name="connsiteX9" fmla="*/ 5981807 w 5983956"/>
              <a:gd name="connsiteY9" fmla="*/ 14691 h 1106619"/>
              <a:gd name="connsiteX10" fmla="*/ 5983745 w 5983956"/>
              <a:gd name="connsiteY10" fmla="*/ 541718 h 1106619"/>
              <a:gd name="connsiteX11" fmla="*/ 5178323 w 5983956"/>
              <a:gd name="connsiteY11" fmla="*/ 543658 h 1106619"/>
              <a:gd name="connsiteX12" fmla="*/ 4672073 w 5983956"/>
              <a:gd name="connsiteY12" fmla="*/ 1068468 h 1106619"/>
              <a:gd name="connsiteX13" fmla="*/ 3955465 w 5983956"/>
              <a:gd name="connsiteY13" fmla="*/ 1062927 h 1106619"/>
              <a:gd name="connsiteX14" fmla="*/ 3450622 w 5983956"/>
              <a:gd name="connsiteY14" fmla="*/ 539501 h 1106619"/>
              <a:gd name="connsiteX15" fmla="*/ 2673852 w 5983956"/>
              <a:gd name="connsiteY15" fmla="*/ 530357 h 1106619"/>
              <a:gd name="connsiteX16" fmla="*/ 2172386 w 5983956"/>
              <a:gd name="connsiteY16" fmla="*/ 1062649 h 1106619"/>
              <a:gd name="connsiteX17" fmla="*/ 1411510 w 5983956"/>
              <a:gd name="connsiteY17" fmla="*/ 1060709 h 1106619"/>
              <a:gd name="connsiteX18" fmla="*/ 903526 w 5983956"/>
              <a:gd name="connsiteY18" fmla="*/ 539779 h 1106619"/>
              <a:gd name="connsiteX19" fmla="*/ 0 w 5983956"/>
              <a:gd name="connsiteY19" fmla="*/ 545043 h 1106619"/>
              <a:gd name="connsiteX20" fmla="*/ 5518 w 5983956"/>
              <a:gd name="connsiteY20" fmla="*/ 20232 h 1106619"/>
              <a:gd name="connsiteX0" fmla="*/ 5518 w 5983956"/>
              <a:gd name="connsiteY0" fmla="*/ 20232 h 1069754"/>
              <a:gd name="connsiteX1" fmla="*/ 903277 w 5983956"/>
              <a:gd name="connsiteY1" fmla="*/ 16631 h 1069754"/>
              <a:gd name="connsiteX2" fmla="*/ 1459623 w 5983956"/>
              <a:gd name="connsiteY2" fmla="*/ 548092 h 1069754"/>
              <a:gd name="connsiteX3" fmla="*/ 2175997 w 5983956"/>
              <a:gd name="connsiteY3" fmla="*/ 544489 h 1069754"/>
              <a:gd name="connsiteX4" fmla="*/ 2676010 w 5983956"/>
              <a:gd name="connsiteY4" fmla="*/ 5 h 1069754"/>
              <a:gd name="connsiteX5" fmla="*/ 3434271 w 5983956"/>
              <a:gd name="connsiteY5" fmla="*/ 5547 h 1069754"/>
              <a:gd name="connsiteX6" fmla="*/ 3961233 w 5983956"/>
              <a:gd name="connsiteY6" fmla="*/ 542826 h 1069754"/>
              <a:gd name="connsiteX7" fmla="*/ 4681687 w 5983956"/>
              <a:gd name="connsiteY7" fmla="*/ 542826 h 1069754"/>
              <a:gd name="connsiteX8" fmla="*/ 5182418 w 5983956"/>
              <a:gd name="connsiteY8" fmla="*/ 14691 h 1069754"/>
              <a:gd name="connsiteX9" fmla="*/ 5981807 w 5983956"/>
              <a:gd name="connsiteY9" fmla="*/ 14691 h 1069754"/>
              <a:gd name="connsiteX10" fmla="*/ 5983745 w 5983956"/>
              <a:gd name="connsiteY10" fmla="*/ 541718 h 1069754"/>
              <a:gd name="connsiteX11" fmla="*/ 5178323 w 5983956"/>
              <a:gd name="connsiteY11" fmla="*/ 543658 h 1069754"/>
              <a:gd name="connsiteX12" fmla="*/ 4672073 w 5983956"/>
              <a:gd name="connsiteY12" fmla="*/ 1068468 h 1069754"/>
              <a:gd name="connsiteX13" fmla="*/ 3955465 w 5983956"/>
              <a:gd name="connsiteY13" fmla="*/ 1062927 h 1069754"/>
              <a:gd name="connsiteX14" fmla="*/ 3450622 w 5983956"/>
              <a:gd name="connsiteY14" fmla="*/ 539501 h 1069754"/>
              <a:gd name="connsiteX15" fmla="*/ 2673852 w 5983956"/>
              <a:gd name="connsiteY15" fmla="*/ 530357 h 1069754"/>
              <a:gd name="connsiteX16" fmla="*/ 2172386 w 5983956"/>
              <a:gd name="connsiteY16" fmla="*/ 1062649 h 1069754"/>
              <a:gd name="connsiteX17" fmla="*/ 1411510 w 5983956"/>
              <a:gd name="connsiteY17" fmla="*/ 1060709 h 1069754"/>
              <a:gd name="connsiteX18" fmla="*/ 903526 w 5983956"/>
              <a:gd name="connsiteY18" fmla="*/ 539779 h 1069754"/>
              <a:gd name="connsiteX19" fmla="*/ 0 w 5983956"/>
              <a:gd name="connsiteY19" fmla="*/ 545043 h 1069754"/>
              <a:gd name="connsiteX20" fmla="*/ 5518 w 5983956"/>
              <a:gd name="connsiteY20" fmla="*/ 20232 h 1069754"/>
              <a:gd name="connsiteX0" fmla="*/ 5518 w 5983956"/>
              <a:gd name="connsiteY0" fmla="*/ 20232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19" fmla="*/ 5518 w 5983956"/>
              <a:gd name="connsiteY19" fmla="*/ 20232 h 1069754"/>
              <a:gd name="connsiteX0" fmla="*/ 0 w 5983956"/>
              <a:gd name="connsiteY0" fmla="*/ 545043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0" fmla="*/ 0 w 5080430"/>
              <a:gd name="connsiteY0" fmla="*/ 539779 h 1069754"/>
              <a:gd name="connsiteX1" fmla="*/ 556097 w 5080430"/>
              <a:gd name="connsiteY1" fmla="*/ 548092 h 1069754"/>
              <a:gd name="connsiteX2" fmla="*/ 1272471 w 5080430"/>
              <a:gd name="connsiteY2" fmla="*/ 544489 h 1069754"/>
              <a:gd name="connsiteX3" fmla="*/ 1772484 w 5080430"/>
              <a:gd name="connsiteY3" fmla="*/ 5 h 1069754"/>
              <a:gd name="connsiteX4" fmla="*/ 2530745 w 5080430"/>
              <a:gd name="connsiteY4" fmla="*/ 5547 h 1069754"/>
              <a:gd name="connsiteX5" fmla="*/ 3057707 w 5080430"/>
              <a:gd name="connsiteY5" fmla="*/ 542826 h 1069754"/>
              <a:gd name="connsiteX6" fmla="*/ 3778161 w 5080430"/>
              <a:gd name="connsiteY6" fmla="*/ 542826 h 1069754"/>
              <a:gd name="connsiteX7" fmla="*/ 4278892 w 5080430"/>
              <a:gd name="connsiteY7" fmla="*/ 14691 h 1069754"/>
              <a:gd name="connsiteX8" fmla="*/ 5078281 w 5080430"/>
              <a:gd name="connsiteY8" fmla="*/ 14691 h 1069754"/>
              <a:gd name="connsiteX9" fmla="*/ 5080219 w 5080430"/>
              <a:gd name="connsiteY9" fmla="*/ 541718 h 1069754"/>
              <a:gd name="connsiteX10" fmla="*/ 4274797 w 5080430"/>
              <a:gd name="connsiteY10" fmla="*/ 543658 h 1069754"/>
              <a:gd name="connsiteX11" fmla="*/ 3768547 w 5080430"/>
              <a:gd name="connsiteY11" fmla="*/ 1068468 h 1069754"/>
              <a:gd name="connsiteX12" fmla="*/ 3051939 w 5080430"/>
              <a:gd name="connsiteY12" fmla="*/ 1062927 h 1069754"/>
              <a:gd name="connsiteX13" fmla="*/ 2547096 w 5080430"/>
              <a:gd name="connsiteY13" fmla="*/ 539501 h 1069754"/>
              <a:gd name="connsiteX14" fmla="*/ 1770326 w 5080430"/>
              <a:gd name="connsiteY14" fmla="*/ 530357 h 1069754"/>
              <a:gd name="connsiteX15" fmla="*/ 1268860 w 5080430"/>
              <a:gd name="connsiteY15" fmla="*/ 1062649 h 1069754"/>
              <a:gd name="connsiteX16" fmla="*/ 507984 w 5080430"/>
              <a:gd name="connsiteY16" fmla="*/ 1060709 h 1069754"/>
              <a:gd name="connsiteX17" fmla="*/ 0 w 5080430"/>
              <a:gd name="connsiteY17" fmla="*/ 539779 h 1069754"/>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21535 w 4593981"/>
              <a:gd name="connsiteY0" fmla="*/ 1060709 h 1101909"/>
              <a:gd name="connsiteX1" fmla="*/ 69648 w 4593981"/>
              <a:gd name="connsiteY1" fmla="*/ 548092 h 1101909"/>
              <a:gd name="connsiteX2" fmla="*/ 786022 w 4593981"/>
              <a:gd name="connsiteY2" fmla="*/ 544489 h 1101909"/>
              <a:gd name="connsiteX3" fmla="*/ 1286035 w 4593981"/>
              <a:gd name="connsiteY3" fmla="*/ 5 h 1101909"/>
              <a:gd name="connsiteX4" fmla="*/ 2044296 w 4593981"/>
              <a:gd name="connsiteY4" fmla="*/ 5547 h 1101909"/>
              <a:gd name="connsiteX5" fmla="*/ 2571258 w 4593981"/>
              <a:gd name="connsiteY5" fmla="*/ 542826 h 1101909"/>
              <a:gd name="connsiteX6" fmla="*/ 3291712 w 4593981"/>
              <a:gd name="connsiteY6" fmla="*/ 542826 h 1101909"/>
              <a:gd name="connsiteX7" fmla="*/ 3792443 w 4593981"/>
              <a:gd name="connsiteY7" fmla="*/ 14691 h 1101909"/>
              <a:gd name="connsiteX8" fmla="*/ 4591832 w 4593981"/>
              <a:gd name="connsiteY8" fmla="*/ 14691 h 1101909"/>
              <a:gd name="connsiteX9" fmla="*/ 4593770 w 4593981"/>
              <a:gd name="connsiteY9" fmla="*/ 541718 h 1101909"/>
              <a:gd name="connsiteX10" fmla="*/ 3788348 w 4593981"/>
              <a:gd name="connsiteY10" fmla="*/ 543658 h 1101909"/>
              <a:gd name="connsiteX11" fmla="*/ 3282098 w 4593981"/>
              <a:gd name="connsiteY11" fmla="*/ 1068468 h 1101909"/>
              <a:gd name="connsiteX12" fmla="*/ 2565490 w 4593981"/>
              <a:gd name="connsiteY12" fmla="*/ 1062927 h 1101909"/>
              <a:gd name="connsiteX13" fmla="*/ 2060647 w 4593981"/>
              <a:gd name="connsiteY13" fmla="*/ 539501 h 1101909"/>
              <a:gd name="connsiteX14" fmla="*/ 1283877 w 4593981"/>
              <a:gd name="connsiteY14" fmla="*/ 530357 h 1101909"/>
              <a:gd name="connsiteX15" fmla="*/ 782411 w 4593981"/>
              <a:gd name="connsiteY15" fmla="*/ 1062649 h 1101909"/>
              <a:gd name="connsiteX16" fmla="*/ 21535 w 4593981"/>
              <a:gd name="connsiteY16" fmla="*/ 1060709 h 1101909"/>
              <a:gd name="connsiteX0" fmla="*/ 21535 w 4593981"/>
              <a:gd name="connsiteY0" fmla="*/ 1060709 h 1072099"/>
              <a:gd name="connsiteX1" fmla="*/ 69648 w 4593981"/>
              <a:gd name="connsiteY1" fmla="*/ 548092 h 1072099"/>
              <a:gd name="connsiteX2" fmla="*/ 786022 w 4593981"/>
              <a:gd name="connsiteY2" fmla="*/ 544489 h 1072099"/>
              <a:gd name="connsiteX3" fmla="*/ 1286035 w 4593981"/>
              <a:gd name="connsiteY3" fmla="*/ 5 h 1072099"/>
              <a:gd name="connsiteX4" fmla="*/ 2044296 w 4593981"/>
              <a:gd name="connsiteY4" fmla="*/ 5547 h 1072099"/>
              <a:gd name="connsiteX5" fmla="*/ 2571258 w 4593981"/>
              <a:gd name="connsiteY5" fmla="*/ 542826 h 1072099"/>
              <a:gd name="connsiteX6" fmla="*/ 3291712 w 4593981"/>
              <a:gd name="connsiteY6" fmla="*/ 542826 h 1072099"/>
              <a:gd name="connsiteX7" fmla="*/ 3792443 w 4593981"/>
              <a:gd name="connsiteY7" fmla="*/ 14691 h 1072099"/>
              <a:gd name="connsiteX8" fmla="*/ 4591832 w 4593981"/>
              <a:gd name="connsiteY8" fmla="*/ 14691 h 1072099"/>
              <a:gd name="connsiteX9" fmla="*/ 4593770 w 4593981"/>
              <a:gd name="connsiteY9" fmla="*/ 541718 h 1072099"/>
              <a:gd name="connsiteX10" fmla="*/ 3788348 w 4593981"/>
              <a:gd name="connsiteY10" fmla="*/ 543658 h 1072099"/>
              <a:gd name="connsiteX11" fmla="*/ 3282098 w 4593981"/>
              <a:gd name="connsiteY11" fmla="*/ 1068468 h 1072099"/>
              <a:gd name="connsiteX12" fmla="*/ 2565490 w 4593981"/>
              <a:gd name="connsiteY12" fmla="*/ 1062927 h 1072099"/>
              <a:gd name="connsiteX13" fmla="*/ 2060647 w 4593981"/>
              <a:gd name="connsiteY13" fmla="*/ 539501 h 1072099"/>
              <a:gd name="connsiteX14" fmla="*/ 1283877 w 4593981"/>
              <a:gd name="connsiteY14" fmla="*/ 530357 h 1072099"/>
              <a:gd name="connsiteX15" fmla="*/ 782411 w 4593981"/>
              <a:gd name="connsiteY15" fmla="*/ 1062649 h 1072099"/>
              <a:gd name="connsiteX16" fmla="*/ 21535 w 4593981"/>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6996 w 4579442"/>
              <a:gd name="connsiteY0" fmla="*/ 1060709 h 1072099"/>
              <a:gd name="connsiteX1" fmla="*/ 55109 w 4579442"/>
              <a:gd name="connsiteY1" fmla="*/ 548092 h 1072099"/>
              <a:gd name="connsiteX2" fmla="*/ 771483 w 4579442"/>
              <a:gd name="connsiteY2" fmla="*/ 544489 h 1072099"/>
              <a:gd name="connsiteX3" fmla="*/ 1271496 w 4579442"/>
              <a:gd name="connsiteY3" fmla="*/ 5 h 1072099"/>
              <a:gd name="connsiteX4" fmla="*/ 2029757 w 4579442"/>
              <a:gd name="connsiteY4" fmla="*/ 5547 h 1072099"/>
              <a:gd name="connsiteX5" fmla="*/ 2556719 w 4579442"/>
              <a:gd name="connsiteY5" fmla="*/ 542826 h 1072099"/>
              <a:gd name="connsiteX6" fmla="*/ 3277173 w 4579442"/>
              <a:gd name="connsiteY6" fmla="*/ 542826 h 1072099"/>
              <a:gd name="connsiteX7" fmla="*/ 3777904 w 4579442"/>
              <a:gd name="connsiteY7" fmla="*/ 14691 h 1072099"/>
              <a:gd name="connsiteX8" fmla="*/ 4577293 w 4579442"/>
              <a:gd name="connsiteY8" fmla="*/ 14691 h 1072099"/>
              <a:gd name="connsiteX9" fmla="*/ 4579231 w 4579442"/>
              <a:gd name="connsiteY9" fmla="*/ 541718 h 1072099"/>
              <a:gd name="connsiteX10" fmla="*/ 3773809 w 4579442"/>
              <a:gd name="connsiteY10" fmla="*/ 543658 h 1072099"/>
              <a:gd name="connsiteX11" fmla="*/ 3267559 w 4579442"/>
              <a:gd name="connsiteY11" fmla="*/ 1068468 h 1072099"/>
              <a:gd name="connsiteX12" fmla="*/ 2550951 w 4579442"/>
              <a:gd name="connsiteY12" fmla="*/ 1062927 h 1072099"/>
              <a:gd name="connsiteX13" fmla="*/ 2046108 w 4579442"/>
              <a:gd name="connsiteY13" fmla="*/ 539501 h 1072099"/>
              <a:gd name="connsiteX14" fmla="*/ 1269338 w 4579442"/>
              <a:gd name="connsiteY14" fmla="*/ 530357 h 1072099"/>
              <a:gd name="connsiteX15" fmla="*/ 767872 w 4579442"/>
              <a:gd name="connsiteY15" fmla="*/ 1062649 h 1072099"/>
              <a:gd name="connsiteX16" fmla="*/ 6996 w 4579442"/>
              <a:gd name="connsiteY16" fmla="*/ 1060709 h 1072099"/>
              <a:gd name="connsiteX0" fmla="*/ 11527 w 4583973"/>
              <a:gd name="connsiteY0" fmla="*/ 1060709 h 1072099"/>
              <a:gd name="connsiteX1" fmla="*/ 20371 w 4583973"/>
              <a:gd name="connsiteY1" fmla="*/ 548092 h 1072099"/>
              <a:gd name="connsiteX2" fmla="*/ 776014 w 4583973"/>
              <a:gd name="connsiteY2" fmla="*/ 544489 h 1072099"/>
              <a:gd name="connsiteX3" fmla="*/ 1276027 w 4583973"/>
              <a:gd name="connsiteY3" fmla="*/ 5 h 1072099"/>
              <a:gd name="connsiteX4" fmla="*/ 2034288 w 4583973"/>
              <a:gd name="connsiteY4" fmla="*/ 5547 h 1072099"/>
              <a:gd name="connsiteX5" fmla="*/ 2561250 w 4583973"/>
              <a:gd name="connsiteY5" fmla="*/ 542826 h 1072099"/>
              <a:gd name="connsiteX6" fmla="*/ 3281704 w 4583973"/>
              <a:gd name="connsiteY6" fmla="*/ 542826 h 1072099"/>
              <a:gd name="connsiteX7" fmla="*/ 3782435 w 4583973"/>
              <a:gd name="connsiteY7" fmla="*/ 14691 h 1072099"/>
              <a:gd name="connsiteX8" fmla="*/ 4581824 w 4583973"/>
              <a:gd name="connsiteY8" fmla="*/ 14691 h 1072099"/>
              <a:gd name="connsiteX9" fmla="*/ 4583762 w 4583973"/>
              <a:gd name="connsiteY9" fmla="*/ 541718 h 1072099"/>
              <a:gd name="connsiteX10" fmla="*/ 3778340 w 4583973"/>
              <a:gd name="connsiteY10" fmla="*/ 543658 h 1072099"/>
              <a:gd name="connsiteX11" fmla="*/ 3272090 w 4583973"/>
              <a:gd name="connsiteY11" fmla="*/ 1068468 h 1072099"/>
              <a:gd name="connsiteX12" fmla="*/ 2555482 w 4583973"/>
              <a:gd name="connsiteY12" fmla="*/ 1062927 h 1072099"/>
              <a:gd name="connsiteX13" fmla="*/ 2050639 w 4583973"/>
              <a:gd name="connsiteY13" fmla="*/ 539501 h 1072099"/>
              <a:gd name="connsiteX14" fmla="*/ 1273869 w 4583973"/>
              <a:gd name="connsiteY14" fmla="*/ 530357 h 1072099"/>
              <a:gd name="connsiteX15" fmla="*/ 772403 w 4583973"/>
              <a:gd name="connsiteY15" fmla="*/ 1062649 h 1072099"/>
              <a:gd name="connsiteX16" fmla="*/ 11527 w 4583973"/>
              <a:gd name="connsiteY16" fmla="*/ 1060709 h 1072099"/>
              <a:gd name="connsiteX0" fmla="*/ 16961 w 4589407"/>
              <a:gd name="connsiteY0" fmla="*/ 1060709 h 1072099"/>
              <a:gd name="connsiteX1" fmla="*/ 6171 w 4589407"/>
              <a:gd name="connsiteY1" fmla="*/ 55792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75016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8783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8865 w 4591311"/>
              <a:gd name="connsiteY0" fmla="*/ 1060709 h 1072099"/>
              <a:gd name="connsiteX1" fmla="*/ 3808 w 4591311"/>
              <a:gd name="connsiteY1" fmla="*/ 604927 h 1072099"/>
              <a:gd name="connsiteX2" fmla="*/ 783352 w 4591311"/>
              <a:gd name="connsiteY2" fmla="*/ 544489 h 1072099"/>
              <a:gd name="connsiteX3" fmla="*/ 1283365 w 4591311"/>
              <a:gd name="connsiteY3" fmla="*/ 5 h 1072099"/>
              <a:gd name="connsiteX4" fmla="*/ 2041626 w 4591311"/>
              <a:gd name="connsiteY4" fmla="*/ 5547 h 1072099"/>
              <a:gd name="connsiteX5" fmla="*/ 2568588 w 4591311"/>
              <a:gd name="connsiteY5" fmla="*/ 542826 h 1072099"/>
              <a:gd name="connsiteX6" fmla="*/ 3289042 w 4591311"/>
              <a:gd name="connsiteY6" fmla="*/ 542826 h 1072099"/>
              <a:gd name="connsiteX7" fmla="*/ 3789773 w 4591311"/>
              <a:gd name="connsiteY7" fmla="*/ 14691 h 1072099"/>
              <a:gd name="connsiteX8" fmla="*/ 4589162 w 4591311"/>
              <a:gd name="connsiteY8" fmla="*/ 14691 h 1072099"/>
              <a:gd name="connsiteX9" fmla="*/ 4591100 w 4591311"/>
              <a:gd name="connsiteY9" fmla="*/ 541718 h 1072099"/>
              <a:gd name="connsiteX10" fmla="*/ 3785678 w 4591311"/>
              <a:gd name="connsiteY10" fmla="*/ 543658 h 1072099"/>
              <a:gd name="connsiteX11" fmla="*/ 3279428 w 4591311"/>
              <a:gd name="connsiteY11" fmla="*/ 1068468 h 1072099"/>
              <a:gd name="connsiteX12" fmla="*/ 2562820 w 4591311"/>
              <a:gd name="connsiteY12" fmla="*/ 1062927 h 1072099"/>
              <a:gd name="connsiteX13" fmla="*/ 2057977 w 4591311"/>
              <a:gd name="connsiteY13" fmla="*/ 539501 h 1072099"/>
              <a:gd name="connsiteX14" fmla="*/ 1281207 w 4591311"/>
              <a:gd name="connsiteY14" fmla="*/ 530357 h 1072099"/>
              <a:gd name="connsiteX15" fmla="*/ 779741 w 4591311"/>
              <a:gd name="connsiteY15" fmla="*/ 1062649 h 1072099"/>
              <a:gd name="connsiteX16" fmla="*/ 18865 w 4591311"/>
              <a:gd name="connsiteY16" fmla="*/ 1060709 h 1072099"/>
              <a:gd name="connsiteX0" fmla="*/ 21214 w 4593660"/>
              <a:gd name="connsiteY0" fmla="*/ 1060709 h 1072099"/>
              <a:gd name="connsiteX1" fmla="*/ 1891 w 4593660"/>
              <a:gd name="connsiteY1" fmla="*/ 622018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3472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7744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26290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15396 w 4600642"/>
              <a:gd name="connsiteY0" fmla="*/ 1069254 h 1108699"/>
              <a:gd name="connsiteX1" fmla="*/ 8873 w 4600642"/>
              <a:gd name="connsiteY1" fmla="*/ 626290 h 1108699"/>
              <a:gd name="connsiteX2" fmla="*/ 792683 w 4600642"/>
              <a:gd name="connsiteY2" fmla="*/ 544489 h 1108699"/>
              <a:gd name="connsiteX3" fmla="*/ 1292696 w 4600642"/>
              <a:gd name="connsiteY3" fmla="*/ 5 h 1108699"/>
              <a:gd name="connsiteX4" fmla="*/ 2050957 w 4600642"/>
              <a:gd name="connsiteY4" fmla="*/ 5547 h 1108699"/>
              <a:gd name="connsiteX5" fmla="*/ 2577919 w 4600642"/>
              <a:gd name="connsiteY5" fmla="*/ 542826 h 1108699"/>
              <a:gd name="connsiteX6" fmla="*/ 3298373 w 4600642"/>
              <a:gd name="connsiteY6" fmla="*/ 542826 h 1108699"/>
              <a:gd name="connsiteX7" fmla="*/ 3799104 w 4600642"/>
              <a:gd name="connsiteY7" fmla="*/ 14691 h 1108699"/>
              <a:gd name="connsiteX8" fmla="*/ 4598493 w 4600642"/>
              <a:gd name="connsiteY8" fmla="*/ 14691 h 1108699"/>
              <a:gd name="connsiteX9" fmla="*/ 4600431 w 4600642"/>
              <a:gd name="connsiteY9" fmla="*/ 541718 h 1108699"/>
              <a:gd name="connsiteX10" fmla="*/ 3795009 w 4600642"/>
              <a:gd name="connsiteY10" fmla="*/ 543658 h 1108699"/>
              <a:gd name="connsiteX11" fmla="*/ 3288759 w 4600642"/>
              <a:gd name="connsiteY11" fmla="*/ 1068468 h 1108699"/>
              <a:gd name="connsiteX12" fmla="*/ 2572151 w 4600642"/>
              <a:gd name="connsiteY12" fmla="*/ 1062927 h 1108699"/>
              <a:gd name="connsiteX13" fmla="*/ 2067308 w 4600642"/>
              <a:gd name="connsiteY13" fmla="*/ 539501 h 1108699"/>
              <a:gd name="connsiteX14" fmla="*/ 1290538 w 4600642"/>
              <a:gd name="connsiteY14" fmla="*/ 530357 h 1108699"/>
              <a:gd name="connsiteX15" fmla="*/ 789072 w 4600642"/>
              <a:gd name="connsiteY15" fmla="*/ 1062649 h 1108699"/>
              <a:gd name="connsiteX16" fmla="*/ 15396 w 4600642"/>
              <a:gd name="connsiteY16" fmla="*/ 1069254 h 1108699"/>
              <a:gd name="connsiteX0" fmla="*/ 6523 w 4591769"/>
              <a:gd name="connsiteY0" fmla="*/ 1069254 h 1108699"/>
              <a:gd name="connsiteX1" fmla="*/ 0 w 4591769"/>
              <a:gd name="connsiteY1" fmla="*/ 626290 h 1108699"/>
              <a:gd name="connsiteX2" fmla="*/ 783810 w 4591769"/>
              <a:gd name="connsiteY2" fmla="*/ 544489 h 1108699"/>
              <a:gd name="connsiteX3" fmla="*/ 1283823 w 4591769"/>
              <a:gd name="connsiteY3" fmla="*/ 5 h 1108699"/>
              <a:gd name="connsiteX4" fmla="*/ 2042084 w 4591769"/>
              <a:gd name="connsiteY4" fmla="*/ 5547 h 1108699"/>
              <a:gd name="connsiteX5" fmla="*/ 2569046 w 4591769"/>
              <a:gd name="connsiteY5" fmla="*/ 542826 h 1108699"/>
              <a:gd name="connsiteX6" fmla="*/ 3289500 w 4591769"/>
              <a:gd name="connsiteY6" fmla="*/ 542826 h 1108699"/>
              <a:gd name="connsiteX7" fmla="*/ 3790231 w 4591769"/>
              <a:gd name="connsiteY7" fmla="*/ 14691 h 1108699"/>
              <a:gd name="connsiteX8" fmla="*/ 4589620 w 4591769"/>
              <a:gd name="connsiteY8" fmla="*/ 14691 h 1108699"/>
              <a:gd name="connsiteX9" fmla="*/ 4591558 w 4591769"/>
              <a:gd name="connsiteY9" fmla="*/ 541718 h 1108699"/>
              <a:gd name="connsiteX10" fmla="*/ 3786136 w 4591769"/>
              <a:gd name="connsiteY10" fmla="*/ 543658 h 1108699"/>
              <a:gd name="connsiteX11" fmla="*/ 3279886 w 4591769"/>
              <a:gd name="connsiteY11" fmla="*/ 1068468 h 1108699"/>
              <a:gd name="connsiteX12" fmla="*/ 2563278 w 4591769"/>
              <a:gd name="connsiteY12" fmla="*/ 1062927 h 1108699"/>
              <a:gd name="connsiteX13" fmla="*/ 2058435 w 4591769"/>
              <a:gd name="connsiteY13" fmla="*/ 539501 h 1108699"/>
              <a:gd name="connsiteX14" fmla="*/ 1281665 w 4591769"/>
              <a:gd name="connsiteY14" fmla="*/ 530357 h 1108699"/>
              <a:gd name="connsiteX15" fmla="*/ 780199 w 4591769"/>
              <a:gd name="connsiteY15" fmla="*/ 1062649 h 1108699"/>
              <a:gd name="connsiteX16" fmla="*/ 6523 w 4591769"/>
              <a:gd name="connsiteY16" fmla="*/ 1069254 h 1108699"/>
              <a:gd name="connsiteX0" fmla="*/ 6523 w 4591769"/>
              <a:gd name="connsiteY0" fmla="*/ 1069254 h 1105356"/>
              <a:gd name="connsiteX1" fmla="*/ 0 w 4591769"/>
              <a:gd name="connsiteY1" fmla="*/ 626290 h 1105356"/>
              <a:gd name="connsiteX2" fmla="*/ 783810 w 4591769"/>
              <a:gd name="connsiteY2" fmla="*/ 544489 h 1105356"/>
              <a:gd name="connsiteX3" fmla="*/ 1283823 w 4591769"/>
              <a:gd name="connsiteY3" fmla="*/ 5 h 1105356"/>
              <a:gd name="connsiteX4" fmla="*/ 2042084 w 4591769"/>
              <a:gd name="connsiteY4" fmla="*/ 5547 h 1105356"/>
              <a:gd name="connsiteX5" fmla="*/ 2569046 w 4591769"/>
              <a:gd name="connsiteY5" fmla="*/ 542826 h 1105356"/>
              <a:gd name="connsiteX6" fmla="*/ 3289500 w 4591769"/>
              <a:gd name="connsiteY6" fmla="*/ 542826 h 1105356"/>
              <a:gd name="connsiteX7" fmla="*/ 3790231 w 4591769"/>
              <a:gd name="connsiteY7" fmla="*/ 14691 h 1105356"/>
              <a:gd name="connsiteX8" fmla="*/ 4589620 w 4591769"/>
              <a:gd name="connsiteY8" fmla="*/ 14691 h 1105356"/>
              <a:gd name="connsiteX9" fmla="*/ 4591558 w 4591769"/>
              <a:gd name="connsiteY9" fmla="*/ 541718 h 1105356"/>
              <a:gd name="connsiteX10" fmla="*/ 3786136 w 4591769"/>
              <a:gd name="connsiteY10" fmla="*/ 543658 h 1105356"/>
              <a:gd name="connsiteX11" fmla="*/ 3279886 w 4591769"/>
              <a:gd name="connsiteY11" fmla="*/ 1068468 h 1105356"/>
              <a:gd name="connsiteX12" fmla="*/ 2563278 w 4591769"/>
              <a:gd name="connsiteY12" fmla="*/ 1062927 h 1105356"/>
              <a:gd name="connsiteX13" fmla="*/ 2058435 w 4591769"/>
              <a:gd name="connsiteY13" fmla="*/ 539501 h 1105356"/>
              <a:gd name="connsiteX14" fmla="*/ 1281665 w 4591769"/>
              <a:gd name="connsiteY14" fmla="*/ 530357 h 1105356"/>
              <a:gd name="connsiteX15" fmla="*/ 780199 w 4591769"/>
              <a:gd name="connsiteY15" fmla="*/ 1062649 h 1105356"/>
              <a:gd name="connsiteX16" fmla="*/ 6523 w 4591769"/>
              <a:gd name="connsiteY16" fmla="*/ 1069254 h 1105356"/>
              <a:gd name="connsiteX0" fmla="*/ 2257 w 4591769"/>
              <a:gd name="connsiteY0" fmla="*/ 1116256 h 1127793"/>
              <a:gd name="connsiteX1" fmla="*/ 0 w 4591769"/>
              <a:gd name="connsiteY1" fmla="*/ 626290 h 1127793"/>
              <a:gd name="connsiteX2" fmla="*/ 783810 w 4591769"/>
              <a:gd name="connsiteY2" fmla="*/ 544489 h 1127793"/>
              <a:gd name="connsiteX3" fmla="*/ 1283823 w 4591769"/>
              <a:gd name="connsiteY3" fmla="*/ 5 h 1127793"/>
              <a:gd name="connsiteX4" fmla="*/ 2042084 w 4591769"/>
              <a:gd name="connsiteY4" fmla="*/ 5547 h 1127793"/>
              <a:gd name="connsiteX5" fmla="*/ 2569046 w 4591769"/>
              <a:gd name="connsiteY5" fmla="*/ 542826 h 1127793"/>
              <a:gd name="connsiteX6" fmla="*/ 3289500 w 4591769"/>
              <a:gd name="connsiteY6" fmla="*/ 542826 h 1127793"/>
              <a:gd name="connsiteX7" fmla="*/ 3790231 w 4591769"/>
              <a:gd name="connsiteY7" fmla="*/ 14691 h 1127793"/>
              <a:gd name="connsiteX8" fmla="*/ 4589620 w 4591769"/>
              <a:gd name="connsiteY8" fmla="*/ 14691 h 1127793"/>
              <a:gd name="connsiteX9" fmla="*/ 4591558 w 4591769"/>
              <a:gd name="connsiteY9" fmla="*/ 541718 h 1127793"/>
              <a:gd name="connsiteX10" fmla="*/ 3786136 w 4591769"/>
              <a:gd name="connsiteY10" fmla="*/ 543658 h 1127793"/>
              <a:gd name="connsiteX11" fmla="*/ 3279886 w 4591769"/>
              <a:gd name="connsiteY11" fmla="*/ 1068468 h 1127793"/>
              <a:gd name="connsiteX12" fmla="*/ 2563278 w 4591769"/>
              <a:gd name="connsiteY12" fmla="*/ 1062927 h 1127793"/>
              <a:gd name="connsiteX13" fmla="*/ 2058435 w 4591769"/>
              <a:gd name="connsiteY13" fmla="*/ 539501 h 1127793"/>
              <a:gd name="connsiteX14" fmla="*/ 1281665 w 4591769"/>
              <a:gd name="connsiteY14" fmla="*/ 530357 h 1127793"/>
              <a:gd name="connsiteX15" fmla="*/ 780199 w 4591769"/>
              <a:gd name="connsiteY15" fmla="*/ 1062649 h 1127793"/>
              <a:gd name="connsiteX16" fmla="*/ 2257 w 4591769"/>
              <a:gd name="connsiteY16" fmla="*/ 1116256 h 1127793"/>
              <a:gd name="connsiteX0" fmla="*/ 2257 w 4591769"/>
              <a:gd name="connsiteY0" fmla="*/ 1129075 h 1136213"/>
              <a:gd name="connsiteX1" fmla="*/ 0 w 4591769"/>
              <a:gd name="connsiteY1" fmla="*/ 626290 h 1136213"/>
              <a:gd name="connsiteX2" fmla="*/ 783810 w 4591769"/>
              <a:gd name="connsiteY2" fmla="*/ 544489 h 1136213"/>
              <a:gd name="connsiteX3" fmla="*/ 1283823 w 4591769"/>
              <a:gd name="connsiteY3" fmla="*/ 5 h 1136213"/>
              <a:gd name="connsiteX4" fmla="*/ 2042084 w 4591769"/>
              <a:gd name="connsiteY4" fmla="*/ 5547 h 1136213"/>
              <a:gd name="connsiteX5" fmla="*/ 2569046 w 4591769"/>
              <a:gd name="connsiteY5" fmla="*/ 542826 h 1136213"/>
              <a:gd name="connsiteX6" fmla="*/ 3289500 w 4591769"/>
              <a:gd name="connsiteY6" fmla="*/ 542826 h 1136213"/>
              <a:gd name="connsiteX7" fmla="*/ 3790231 w 4591769"/>
              <a:gd name="connsiteY7" fmla="*/ 14691 h 1136213"/>
              <a:gd name="connsiteX8" fmla="*/ 4589620 w 4591769"/>
              <a:gd name="connsiteY8" fmla="*/ 14691 h 1136213"/>
              <a:gd name="connsiteX9" fmla="*/ 4591558 w 4591769"/>
              <a:gd name="connsiteY9" fmla="*/ 541718 h 1136213"/>
              <a:gd name="connsiteX10" fmla="*/ 3786136 w 4591769"/>
              <a:gd name="connsiteY10" fmla="*/ 543658 h 1136213"/>
              <a:gd name="connsiteX11" fmla="*/ 3279886 w 4591769"/>
              <a:gd name="connsiteY11" fmla="*/ 1068468 h 1136213"/>
              <a:gd name="connsiteX12" fmla="*/ 2563278 w 4591769"/>
              <a:gd name="connsiteY12" fmla="*/ 1062927 h 1136213"/>
              <a:gd name="connsiteX13" fmla="*/ 2058435 w 4591769"/>
              <a:gd name="connsiteY13" fmla="*/ 539501 h 1136213"/>
              <a:gd name="connsiteX14" fmla="*/ 1281665 w 4591769"/>
              <a:gd name="connsiteY14" fmla="*/ 530357 h 1136213"/>
              <a:gd name="connsiteX15" fmla="*/ 780199 w 4591769"/>
              <a:gd name="connsiteY15" fmla="*/ 1062649 h 1136213"/>
              <a:gd name="connsiteX16" fmla="*/ 2257 w 4591769"/>
              <a:gd name="connsiteY16" fmla="*/ 1129075 h 1136213"/>
              <a:gd name="connsiteX0" fmla="*/ 77 w 4593856"/>
              <a:gd name="connsiteY0" fmla="*/ 1141894 h 1145866"/>
              <a:gd name="connsiteX1" fmla="*/ 2087 w 4593856"/>
              <a:gd name="connsiteY1" fmla="*/ 626290 h 1145866"/>
              <a:gd name="connsiteX2" fmla="*/ 785897 w 4593856"/>
              <a:gd name="connsiteY2" fmla="*/ 544489 h 1145866"/>
              <a:gd name="connsiteX3" fmla="*/ 1285910 w 4593856"/>
              <a:gd name="connsiteY3" fmla="*/ 5 h 1145866"/>
              <a:gd name="connsiteX4" fmla="*/ 2044171 w 4593856"/>
              <a:gd name="connsiteY4" fmla="*/ 5547 h 1145866"/>
              <a:gd name="connsiteX5" fmla="*/ 2571133 w 4593856"/>
              <a:gd name="connsiteY5" fmla="*/ 542826 h 1145866"/>
              <a:gd name="connsiteX6" fmla="*/ 3291587 w 4593856"/>
              <a:gd name="connsiteY6" fmla="*/ 542826 h 1145866"/>
              <a:gd name="connsiteX7" fmla="*/ 3792318 w 4593856"/>
              <a:gd name="connsiteY7" fmla="*/ 14691 h 1145866"/>
              <a:gd name="connsiteX8" fmla="*/ 4591707 w 4593856"/>
              <a:gd name="connsiteY8" fmla="*/ 14691 h 1145866"/>
              <a:gd name="connsiteX9" fmla="*/ 4593645 w 4593856"/>
              <a:gd name="connsiteY9" fmla="*/ 541718 h 1145866"/>
              <a:gd name="connsiteX10" fmla="*/ 3788223 w 4593856"/>
              <a:gd name="connsiteY10" fmla="*/ 543658 h 1145866"/>
              <a:gd name="connsiteX11" fmla="*/ 3281973 w 4593856"/>
              <a:gd name="connsiteY11" fmla="*/ 1068468 h 1145866"/>
              <a:gd name="connsiteX12" fmla="*/ 2565365 w 4593856"/>
              <a:gd name="connsiteY12" fmla="*/ 1062927 h 1145866"/>
              <a:gd name="connsiteX13" fmla="*/ 2060522 w 4593856"/>
              <a:gd name="connsiteY13" fmla="*/ 539501 h 1145866"/>
              <a:gd name="connsiteX14" fmla="*/ 1283752 w 4593856"/>
              <a:gd name="connsiteY14" fmla="*/ 530357 h 1145866"/>
              <a:gd name="connsiteX15" fmla="*/ 782286 w 4593856"/>
              <a:gd name="connsiteY15" fmla="*/ 1062649 h 1145866"/>
              <a:gd name="connsiteX16" fmla="*/ 77 w 4593856"/>
              <a:gd name="connsiteY16" fmla="*/ 1141894 h 1145866"/>
              <a:gd name="connsiteX0" fmla="*/ 2256 w 4591769"/>
              <a:gd name="connsiteY0" fmla="*/ 1146166 h 1149362"/>
              <a:gd name="connsiteX1" fmla="*/ 0 w 4591769"/>
              <a:gd name="connsiteY1" fmla="*/ 626290 h 1149362"/>
              <a:gd name="connsiteX2" fmla="*/ 783810 w 4591769"/>
              <a:gd name="connsiteY2" fmla="*/ 544489 h 1149362"/>
              <a:gd name="connsiteX3" fmla="*/ 1283823 w 4591769"/>
              <a:gd name="connsiteY3" fmla="*/ 5 h 1149362"/>
              <a:gd name="connsiteX4" fmla="*/ 2042084 w 4591769"/>
              <a:gd name="connsiteY4" fmla="*/ 5547 h 1149362"/>
              <a:gd name="connsiteX5" fmla="*/ 2569046 w 4591769"/>
              <a:gd name="connsiteY5" fmla="*/ 542826 h 1149362"/>
              <a:gd name="connsiteX6" fmla="*/ 3289500 w 4591769"/>
              <a:gd name="connsiteY6" fmla="*/ 542826 h 1149362"/>
              <a:gd name="connsiteX7" fmla="*/ 3790231 w 4591769"/>
              <a:gd name="connsiteY7" fmla="*/ 14691 h 1149362"/>
              <a:gd name="connsiteX8" fmla="*/ 4589620 w 4591769"/>
              <a:gd name="connsiteY8" fmla="*/ 14691 h 1149362"/>
              <a:gd name="connsiteX9" fmla="*/ 4591558 w 4591769"/>
              <a:gd name="connsiteY9" fmla="*/ 541718 h 1149362"/>
              <a:gd name="connsiteX10" fmla="*/ 3786136 w 4591769"/>
              <a:gd name="connsiteY10" fmla="*/ 543658 h 1149362"/>
              <a:gd name="connsiteX11" fmla="*/ 3279886 w 4591769"/>
              <a:gd name="connsiteY11" fmla="*/ 1068468 h 1149362"/>
              <a:gd name="connsiteX12" fmla="*/ 2563278 w 4591769"/>
              <a:gd name="connsiteY12" fmla="*/ 1062927 h 1149362"/>
              <a:gd name="connsiteX13" fmla="*/ 2058435 w 4591769"/>
              <a:gd name="connsiteY13" fmla="*/ 539501 h 1149362"/>
              <a:gd name="connsiteX14" fmla="*/ 1281665 w 4591769"/>
              <a:gd name="connsiteY14" fmla="*/ 530357 h 1149362"/>
              <a:gd name="connsiteX15" fmla="*/ 780199 w 4591769"/>
              <a:gd name="connsiteY15" fmla="*/ 1062649 h 1149362"/>
              <a:gd name="connsiteX16" fmla="*/ 2256 w 4591769"/>
              <a:gd name="connsiteY16" fmla="*/ 1146166 h 1149362"/>
              <a:gd name="connsiteX0" fmla="*/ 2256 w 4591769"/>
              <a:gd name="connsiteY0" fmla="*/ 1146166 h 1157671"/>
              <a:gd name="connsiteX1" fmla="*/ 0 w 4591769"/>
              <a:gd name="connsiteY1" fmla="*/ 626290 h 1157671"/>
              <a:gd name="connsiteX2" fmla="*/ 783810 w 4591769"/>
              <a:gd name="connsiteY2" fmla="*/ 544489 h 1157671"/>
              <a:gd name="connsiteX3" fmla="*/ 1283823 w 4591769"/>
              <a:gd name="connsiteY3" fmla="*/ 5 h 1157671"/>
              <a:gd name="connsiteX4" fmla="*/ 2042084 w 4591769"/>
              <a:gd name="connsiteY4" fmla="*/ 5547 h 1157671"/>
              <a:gd name="connsiteX5" fmla="*/ 2569046 w 4591769"/>
              <a:gd name="connsiteY5" fmla="*/ 542826 h 1157671"/>
              <a:gd name="connsiteX6" fmla="*/ 3289500 w 4591769"/>
              <a:gd name="connsiteY6" fmla="*/ 542826 h 1157671"/>
              <a:gd name="connsiteX7" fmla="*/ 3790231 w 4591769"/>
              <a:gd name="connsiteY7" fmla="*/ 14691 h 1157671"/>
              <a:gd name="connsiteX8" fmla="*/ 4589620 w 4591769"/>
              <a:gd name="connsiteY8" fmla="*/ 14691 h 1157671"/>
              <a:gd name="connsiteX9" fmla="*/ 4591558 w 4591769"/>
              <a:gd name="connsiteY9" fmla="*/ 541718 h 1157671"/>
              <a:gd name="connsiteX10" fmla="*/ 3786136 w 4591769"/>
              <a:gd name="connsiteY10" fmla="*/ 543658 h 1157671"/>
              <a:gd name="connsiteX11" fmla="*/ 3279886 w 4591769"/>
              <a:gd name="connsiteY11" fmla="*/ 1068468 h 1157671"/>
              <a:gd name="connsiteX12" fmla="*/ 2540372 w 4591769"/>
              <a:gd name="connsiteY12" fmla="*/ 1154694 h 1157671"/>
              <a:gd name="connsiteX13" fmla="*/ 2058435 w 4591769"/>
              <a:gd name="connsiteY13" fmla="*/ 539501 h 1157671"/>
              <a:gd name="connsiteX14" fmla="*/ 1281665 w 4591769"/>
              <a:gd name="connsiteY14" fmla="*/ 530357 h 1157671"/>
              <a:gd name="connsiteX15" fmla="*/ 780199 w 4591769"/>
              <a:gd name="connsiteY15" fmla="*/ 1062649 h 1157671"/>
              <a:gd name="connsiteX16" fmla="*/ 2256 w 4591769"/>
              <a:gd name="connsiteY16" fmla="*/ 1146166 h 1157671"/>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40372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8910"/>
              <a:gd name="connsiteX1" fmla="*/ 0 w 4591769"/>
              <a:gd name="connsiteY1" fmla="*/ 626290 h 1198910"/>
              <a:gd name="connsiteX2" fmla="*/ 783810 w 4591769"/>
              <a:gd name="connsiteY2" fmla="*/ 544489 h 1198910"/>
              <a:gd name="connsiteX3" fmla="*/ 1283823 w 4591769"/>
              <a:gd name="connsiteY3" fmla="*/ 5 h 1198910"/>
              <a:gd name="connsiteX4" fmla="*/ 2042084 w 4591769"/>
              <a:gd name="connsiteY4" fmla="*/ 5547 h 1198910"/>
              <a:gd name="connsiteX5" fmla="*/ 2569046 w 4591769"/>
              <a:gd name="connsiteY5" fmla="*/ 542826 h 1198910"/>
              <a:gd name="connsiteX6" fmla="*/ 3289500 w 4591769"/>
              <a:gd name="connsiteY6" fmla="*/ 542826 h 1198910"/>
              <a:gd name="connsiteX7" fmla="*/ 3790231 w 4591769"/>
              <a:gd name="connsiteY7" fmla="*/ 14691 h 1198910"/>
              <a:gd name="connsiteX8" fmla="*/ 4589620 w 4591769"/>
              <a:gd name="connsiteY8" fmla="*/ 14691 h 1198910"/>
              <a:gd name="connsiteX9" fmla="*/ 4591558 w 4591769"/>
              <a:gd name="connsiteY9" fmla="*/ 541718 h 1198910"/>
              <a:gd name="connsiteX10" fmla="*/ 3786136 w 4591769"/>
              <a:gd name="connsiteY10" fmla="*/ 543658 h 1198910"/>
              <a:gd name="connsiteX11" fmla="*/ 3302793 w 4591769"/>
              <a:gd name="connsiteY11" fmla="*/ 1150404 h 1198910"/>
              <a:gd name="connsiteX12" fmla="*/ 2540372 w 4591769"/>
              <a:gd name="connsiteY12" fmla="*/ 1154694 h 1198910"/>
              <a:gd name="connsiteX13" fmla="*/ 2058435 w 4591769"/>
              <a:gd name="connsiteY13" fmla="*/ 539501 h 1198910"/>
              <a:gd name="connsiteX14" fmla="*/ 1281665 w 4591769"/>
              <a:gd name="connsiteY14" fmla="*/ 530357 h 1198910"/>
              <a:gd name="connsiteX15" fmla="*/ 780199 w 4591769"/>
              <a:gd name="connsiteY15" fmla="*/ 1062649 h 1198910"/>
              <a:gd name="connsiteX16" fmla="*/ 2256 w 4591769"/>
              <a:gd name="connsiteY16" fmla="*/ 1146166 h 1198910"/>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50190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6855"/>
              <a:gd name="connsiteX1" fmla="*/ 0 w 4591769"/>
              <a:gd name="connsiteY1" fmla="*/ 626290 h 1196855"/>
              <a:gd name="connsiteX2" fmla="*/ 783810 w 4591769"/>
              <a:gd name="connsiteY2" fmla="*/ 544489 h 1196855"/>
              <a:gd name="connsiteX3" fmla="*/ 1283823 w 4591769"/>
              <a:gd name="connsiteY3" fmla="*/ 5 h 1196855"/>
              <a:gd name="connsiteX4" fmla="*/ 2042084 w 4591769"/>
              <a:gd name="connsiteY4" fmla="*/ 5547 h 1196855"/>
              <a:gd name="connsiteX5" fmla="*/ 2569046 w 4591769"/>
              <a:gd name="connsiteY5" fmla="*/ 542826 h 1196855"/>
              <a:gd name="connsiteX6" fmla="*/ 3289500 w 4591769"/>
              <a:gd name="connsiteY6" fmla="*/ 542826 h 1196855"/>
              <a:gd name="connsiteX7" fmla="*/ 3790231 w 4591769"/>
              <a:gd name="connsiteY7" fmla="*/ 14691 h 1196855"/>
              <a:gd name="connsiteX8" fmla="*/ 4589620 w 4591769"/>
              <a:gd name="connsiteY8" fmla="*/ 14691 h 1196855"/>
              <a:gd name="connsiteX9" fmla="*/ 4591558 w 4591769"/>
              <a:gd name="connsiteY9" fmla="*/ 541718 h 1196855"/>
              <a:gd name="connsiteX10" fmla="*/ 3786136 w 4591769"/>
              <a:gd name="connsiteY10" fmla="*/ 543658 h 1196855"/>
              <a:gd name="connsiteX11" fmla="*/ 3302793 w 4591769"/>
              <a:gd name="connsiteY11" fmla="*/ 1150404 h 1196855"/>
              <a:gd name="connsiteX12" fmla="*/ 2550190 w 4591769"/>
              <a:gd name="connsiteY12" fmla="*/ 1154694 h 1196855"/>
              <a:gd name="connsiteX13" fmla="*/ 2058435 w 4591769"/>
              <a:gd name="connsiteY13" fmla="*/ 539501 h 1196855"/>
              <a:gd name="connsiteX14" fmla="*/ 1281665 w 4591769"/>
              <a:gd name="connsiteY14" fmla="*/ 530357 h 1196855"/>
              <a:gd name="connsiteX15" fmla="*/ 780199 w 4591769"/>
              <a:gd name="connsiteY15" fmla="*/ 1062649 h 1196855"/>
              <a:gd name="connsiteX16" fmla="*/ 2256 w 4591769"/>
              <a:gd name="connsiteY16" fmla="*/ 1146166 h 1196855"/>
              <a:gd name="connsiteX0" fmla="*/ 2256 w 4591769"/>
              <a:gd name="connsiteY0" fmla="*/ 1146166 h 1154722"/>
              <a:gd name="connsiteX1" fmla="*/ 0 w 4591769"/>
              <a:gd name="connsiteY1" fmla="*/ 626290 h 1154722"/>
              <a:gd name="connsiteX2" fmla="*/ 783810 w 4591769"/>
              <a:gd name="connsiteY2" fmla="*/ 544489 h 1154722"/>
              <a:gd name="connsiteX3" fmla="*/ 1283823 w 4591769"/>
              <a:gd name="connsiteY3" fmla="*/ 5 h 1154722"/>
              <a:gd name="connsiteX4" fmla="*/ 2042084 w 4591769"/>
              <a:gd name="connsiteY4" fmla="*/ 5547 h 1154722"/>
              <a:gd name="connsiteX5" fmla="*/ 2569046 w 4591769"/>
              <a:gd name="connsiteY5" fmla="*/ 542826 h 1154722"/>
              <a:gd name="connsiteX6" fmla="*/ 3289500 w 4591769"/>
              <a:gd name="connsiteY6" fmla="*/ 542826 h 1154722"/>
              <a:gd name="connsiteX7" fmla="*/ 3790231 w 4591769"/>
              <a:gd name="connsiteY7" fmla="*/ 14691 h 1154722"/>
              <a:gd name="connsiteX8" fmla="*/ 4589620 w 4591769"/>
              <a:gd name="connsiteY8" fmla="*/ 14691 h 1154722"/>
              <a:gd name="connsiteX9" fmla="*/ 4591558 w 4591769"/>
              <a:gd name="connsiteY9" fmla="*/ 541718 h 1154722"/>
              <a:gd name="connsiteX10" fmla="*/ 3786136 w 4591769"/>
              <a:gd name="connsiteY10" fmla="*/ 543658 h 1154722"/>
              <a:gd name="connsiteX11" fmla="*/ 3302793 w 4591769"/>
              <a:gd name="connsiteY11" fmla="*/ 1150404 h 1154722"/>
              <a:gd name="connsiteX12" fmla="*/ 2550190 w 4591769"/>
              <a:gd name="connsiteY12" fmla="*/ 1154694 h 1154722"/>
              <a:gd name="connsiteX13" fmla="*/ 2058435 w 4591769"/>
              <a:gd name="connsiteY13" fmla="*/ 539501 h 1154722"/>
              <a:gd name="connsiteX14" fmla="*/ 1281665 w 4591769"/>
              <a:gd name="connsiteY14" fmla="*/ 530357 h 1154722"/>
              <a:gd name="connsiteX15" fmla="*/ 780199 w 4591769"/>
              <a:gd name="connsiteY15" fmla="*/ 1062649 h 1154722"/>
              <a:gd name="connsiteX16" fmla="*/ 2256 w 4591769"/>
              <a:gd name="connsiteY16" fmla="*/ 1146166 h 115472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89500 w 4591769"/>
              <a:gd name="connsiteY6" fmla="*/ 584851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7262"/>
              <a:gd name="connsiteX1" fmla="*/ 0 w 4591769"/>
              <a:gd name="connsiteY1" fmla="*/ 668315 h 1197262"/>
              <a:gd name="connsiteX2" fmla="*/ 783810 w 4591769"/>
              <a:gd name="connsiteY2" fmla="*/ 586514 h 1197262"/>
              <a:gd name="connsiteX3" fmla="*/ 1283823 w 4591769"/>
              <a:gd name="connsiteY3" fmla="*/ 42030 h 1197262"/>
              <a:gd name="connsiteX4" fmla="*/ 2042084 w 4591769"/>
              <a:gd name="connsiteY4" fmla="*/ 47572 h 1197262"/>
              <a:gd name="connsiteX5" fmla="*/ 2546139 w 4591769"/>
              <a:gd name="connsiteY5" fmla="*/ 670064 h 1197262"/>
              <a:gd name="connsiteX6" fmla="*/ 3292773 w 4591769"/>
              <a:gd name="connsiteY6" fmla="*/ 670064 h 1197262"/>
              <a:gd name="connsiteX7" fmla="*/ 3790231 w 4591769"/>
              <a:gd name="connsiteY7" fmla="*/ 56716 h 1197262"/>
              <a:gd name="connsiteX8" fmla="*/ 4589620 w 4591769"/>
              <a:gd name="connsiteY8" fmla="*/ 56716 h 1197262"/>
              <a:gd name="connsiteX9" fmla="*/ 4591558 w 4591769"/>
              <a:gd name="connsiteY9" fmla="*/ 583743 h 1197262"/>
              <a:gd name="connsiteX10" fmla="*/ 3786136 w 4591769"/>
              <a:gd name="connsiteY10" fmla="*/ 585683 h 1197262"/>
              <a:gd name="connsiteX11" fmla="*/ 3302793 w 4591769"/>
              <a:gd name="connsiteY11" fmla="*/ 1192429 h 1197262"/>
              <a:gd name="connsiteX12" fmla="*/ 2550190 w 4591769"/>
              <a:gd name="connsiteY12" fmla="*/ 1196719 h 1197262"/>
              <a:gd name="connsiteX13" fmla="*/ 2058435 w 4591769"/>
              <a:gd name="connsiteY13" fmla="*/ 581526 h 1197262"/>
              <a:gd name="connsiteX14" fmla="*/ 1281665 w 4591769"/>
              <a:gd name="connsiteY14" fmla="*/ 572382 h 1197262"/>
              <a:gd name="connsiteX15" fmla="*/ 780199 w 4591769"/>
              <a:gd name="connsiteY15" fmla="*/ 1104674 h 1197262"/>
              <a:gd name="connsiteX16" fmla="*/ 2256 w 4591769"/>
              <a:gd name="connsiteY16" fmla="*/ 1188191 h 119726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8020"/>
              <a:gd name="connsiteX1" fmla="*/ 0 w 4591769"/>
              <a:gd name="connsiteY1" fmla="*/ 668315 h 1198020"/>
              <a:gd name="connsiteX2" fmla="*/ 783810 w 4591769"/>
              <a:gd name="connsiteY2" fmla="*/ 586514 h 1198020"/>
              <a:gd name="connsiteX3" fmla="*/ 1283823 w 4591769"/>
              <a:gd name="connsiteY3" fmla="*/ 42030 h 1198020"/>
              <a:gd name="connsiteX4" fmla="*/ 2042084 w 4591769"/>
              <a:gd name="connsiteY4" fmla="*/ 47572 h 1198020"/>
              <a:gd name="connsiteX5" fmla="*/ 2546139 w 4591769"/>
              <a:gd name="connsiteY5" fmla="*/ 670064 h 1198020"/>
              <a:gd name="connsiteX6" fmla="*/ 3292773 w 4591769"/>
              <a:gd name="connsiteY6" fmla="*/ 670064 h 1198020"/>
              <a:gd name="connsiteX7" fmla="*/ 3790231 w 4591769"/>
              <a:gd name="connsiteY7" fmla="*/ 56716 h 1198020"/>
              <a:gd name="connsiteX8" fmla="*/ 4589620 w 4591769"/>
              <a:gd name="connsiteY8" fmla="*/ 56716 h 1198020"/>
              <a:gd name="connsiteX9" fmla="*/ 4591558 w 4591769"/>
              <a:gd name="connsiteY9" fmla="*/ 583743 h 1198020"/>
              <a:gd name="connsiteX10" fmla="*/ 3786136 w 4591769"/>
              <a:gd name="connsiteY10" fmla="*/ 585683 h 1198020"/>
              <a:gd name="connsiteX11" fmla="*/ 3302793 w 4591769"/>
              <a:gd name="connsiteY11" fmla="*/ 1192429 h 1198020"/>
              <a:gd name="connsiteX12" fmla="*/ 2550190 w 4591769"/>
              <a:gd name="connsiteY12" fmla="*/ 1196719 h 1198020"/>
              <a:gd name="connsiteX13" fmla="*/ 2058435 w 4591769"/>
              <a:gd name="connsiteY13" fmla="*/ 581526 h 1198020"/>
              <a:gd name="connsiteX14" fmla="*/ 1281665 w 4591769"/>
              <a:gd name="connsiteY14" fmla="*/ 572382 h 1198020"/>
              <a:gd name="connsiteX15" fmla="*/ 780199 w 4591769"/>
              <a:gd name="connsiteY15" fmla="*/ 1104674 h 1198020"/>
              <a:gd name="connsiteX16" fmla="*/ 2256 w 4591769"/>
              <a:gd name="connsiteY16" fmla="*/ 1188191 h 1198020"/>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48941 w 4591769"/>
              <a:gd name="connsiteY14" fmla="*/ 662516 h 1186554"/>
              <a:gd name="connsiteX15" fmla="*/ 780199 w 4591769"/>
              <a:gd name="connsiteY15" fmla="*/ 1093208 h 1186554"/>
              <a:gd name="connsiteX16" fmla="*/ 2256 w 4591769"/>
              <a:gd name="connsiteY16" fmla="*/ 1176725 h 1186554"/>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33454 h 1142820"/>
              <a:gd name="connsiteX1" fmla="*/ 0 w 4591769"/>
              <a:gd name="connsiteY1" fmla="*/ 613578 h 1142820"/>
              <a:gd name="connsiteX2" fmla="*/ 764175 w 4591769"/>
              <a:gd name="connsiteY2" fmla="*/ 616990 h 1142820"/>
              <a:gd name="connsiteX3" fmla="*/ 1244554 w 4591769"/>
              <a:gd name="connsiteY3" fmla="*/ 79061 h 1142820"/>
              <a:gd name="connsiteX4" fmla="*/ 2064991 w 4591769"/>
              <a:gd name="connsiteY4" fmla="*/ 78048 h 1142820"/>
              <a:gd name="connsiteX5" fmla="*/ 2546139 w 4591769"/>
              <a:gd name="connsiteY5" fmla="*/ 615327 h 1142820"/>
              <a:gd name="connsiteX6" fmla="*/ 3292773 w 4591769"/>
              <a:gd name="connsiteY6" fmla="*/ 615327 h 1142820"/>
              <a:gd name="connsiteX7" fmla="*/ 3773870 w 4591769"/>
              <a:gd name="connsiteY7" fmla="*/ 80637 h 1142820"/>
              <a:gd name="connsiteX8" fmla="*/ 4589620 w 4591769"/>
              <a:gd name="connsiteY8" fmla="*/ 1979 h 1142820"/>
              <a:gd name="connsiteX9" fmla="*/ 4591558 w 4591769"/>
              <a:gd name="connsiteY9" fmla="*/ 529006 h 1142820"/>
              <a:gd name="connsiteX10" fmla="*/ 3786136 w 4591769"/>
              <a:gd name="connsiteY10" fmla="*/ 530946 h 1142820"/>
              <a:gd name="connsiteX11" fmla="*/ 3302793 w 4591769"/>
              <a:gd name="connsiteY11" fmla="*/ 1137692 h 1142820"/>
              <a:gd name="connsiteX12" fmla="*/ 2550190 w 4591769"/>
              <a:gd name="connsiteY12" fmla="*/ 1141982 h 1142820"/>
              <a:gd name="connsiteX13" fmla="*/ 2058435 w 4591769"/>
              <a:gd name="connsiteY13" fmla="*/ 612002 h 1142820"/>
              <a:gd name="connsiteX14" fmla="*/ 1258758 w 4591769"/>
              <a:gd name="connsiteY14" fmla="*/ 615968 h 1142820"/>
              <a:gd name="connsiteX15" fmla="*/ 770382 w 4591769"/>
              <a:gd name="connsiteY15" fmla="*/ 1138428 h 1142820"/>
              <a:gd name="connsiteX16" fmla="*/ 2256 w 4591769"/>
              <a:gd name="connsiteY16" fmla="*/ 1133454 h 1142820"/>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73870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1475 h 1140003"/>
              <a:gd name="connsiteX1" fmla="*/ 0 w 4591769"/>
              <a:gd name="connsiteY1" fmla="*/ 611599 h 1140003"/>
              <a:gd name="connsiteX2" fmla="*/ 764175 w 4591769"/>
              <a:gd name="connsiteY2" fmla="*/ 615011 h 1140003"/>
              <a:gd name="connsiteX3" fmla="*/ 1244554 w 4591769"/>
              <a:gd name="connsiteY3" fmla="*/ 77082 h 1140003"/>
              <a:gd name="connsiteX4" fmla="*/ 2064991 w 4591769"/>
              <a:gd name="connsiteY4" fmla="*/ 76069 h 1140003"/>
              <a:gd name="connsiteX5" fmla="*/ 2546139 w 4591769"/>
              <a:gd name="connsiteY5" fmla="*/ 613348 h 1140003"/>
              <a:gd name="connsiteX6" fmla="*/ 3292773 w 4591769"/>
              <a:gd name="connsiteY6" fmla="*/ 613348 h 1140003"/>
              <a:gd name="connsiteX7" fmla="*/ 3783688 w 4591769"/>
              <a:gd name="connsiteY7" fmla="*/ 78658 h 1140003"/>
              <a:gd name="connsiteX8" fmla="*/ 4589620 w 4591769"/>
              <a:gd name="connsiteY8" fmla="*/ 0 h 1140003"/>
              <a:gd name="connsiteX9" fmla="*/ 4591558 w 4591769"/>
              <a:gd name="connsiteY9" fmla="*/ 527027 h 1140003"/>
              <a:gd name="connsiteX10" fmla="*/ 3789408 w 4591769"/>
              <a:gd name="connsiteY10" fmla="*/ 607625 h 1140003"/>
              <a:gd name="connsiteX11" fmla="*/ 3302793 w 4591769"/>
              <a:gd name="connsiteY11" fmla="*/ 1135713 h 1140003"/>
              <a:gd name="connsiteX12" fmla="*/ 2550190 w 4591769"/>
              <a:gd name="connsiteY12" fmla="*/ 1140003 h 1140003"/>
              <a:gd name="connsiteX13" fmla="*/ 2058435 w 4591769"/>
              <a:gd name="connsiteY13" fmla="*/ 610023 h 1140003"/>
              <a:gd name="connsiteX14" fmla="*/ 1258758 w 4591769"/>
              <a:gd name="connsiteY14" fmla="*/ 613989 h 1140003"/>
              <a:gd name="connsiteX15" fmla="*/ 770382 w 4591769"/>
              <a:gd name="connsiteY15" fmla="*/ 1136449 h 1140003"/>
              <a:gd name="connsiteX16" fmla="*/ 2256 w 4591769"/>
              <a:gd name="connsiteY16" fmla="*/ 1131475 h 1140003"/>
              <a:gd name="connsiteX0" fmla="*/ 2256 w 4591769"/>
              <a:gd name="connsiteY0" fmla="*/ 1092240 h 1100768"/>
              <a:gd name="connsiteX1" fmla="*/ 0 w 4591769"/>
              <a:gd name="connsiteY1" fmla="*/ 572364 h 1100768"/>
              <a:gd name="connsiteX2" fmla="*/ 764175 w 4591769"/>
              <a:gd name="connsiteY2" fmla="*/ 575776 h 1100768"/>
              <a:gd name="connsiteX3" fmla="*/ 1244554 w 4591769"/>
              <a:gd name="connsiteY3" fmla="*/ 37847 h 1100768"/>
              <a:gd name="connsiteX4" fmla="*/ 2064991 w 4591769"/>
              <a:gd name="connsiteY4" fmla="*/ 36834 h 1100768"/>
              <a:gd name="connsiteX5" fmla="*/ 2546139 w 4591769"/>
              <a:gd name="connsiteY5" fmla="*/ 574113 h 1100768"/>
              <a:gd name="connsiteX6" fmla="*/ 3292773 w 4591769"/>
              <a:gd name="connsiteY6" fmla="*/ 574113 h 1100768"/>
              <a:gd name="connsiteX7" fmla="*/ 3783688 w 4591769"/>
              <a:gd name="connsiteY7" fmla="*/ 39423 h 1100768"/>
              <a:gd name="connsiteX8" fmla="*/ 4589620 w 4591769"/>
              <a:gd name="connsiteY8" fmla="*/ 39423 h 1100768"/>
              <a:gd name="connsiteX9" fmla="*/ 4591558 w 4591769"/>
              <a:gd name="connsiteY9" fmla="*/ 487792 h 1100768"/>
              <a:gd name="connsiteX10" fmla="*/ 3789408 w 4591769"/>
              <a:gd name="connsiteY10" fmla="*/ 568390 h 1100768"/>
              <a:gd name="connsiteX11" fmla="*/ 3302793 w 4591769"/>
              <a:gd name="connsiteY11" fmla="*/ 1096478 h 1100768"/>
              <a:gd name="connsiteX12" fmla="*/ 2550190 w 4591769"/>
              <a:gd name="connsiteY12" fmla="*/ 1100768 h 1100768"/>
              <a:gd name="connsiteX13" fmla="*/ 2058435 w 4591769"/>
              <a:gd name="connsiteY13" fmla="*/ 570788 h 1100768"/>
              <a:gd name="connsiteX14" fmla="*/ 1258758 w 4591769"/>
              <a:gd name="connsiteY14" fmla="*/ 574754 h 1100768"/>
              <a:gd name="connsiteX15" fmla="*/ 770382 w 4591769"/>
              <a:gd name="connsiteY15" fmla="*/ 1097214 h 1100768"/>
              <a:gd name="connsiteX16" fmla="*/ 2256 w 4591769"/>
              <a:gd name="connsiteY16" fmla="*/ 1092240 h 1100768"/>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450966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292773 w 4591769"/>
              <a:gd name="connsiteY5" fmla="*/ 537279 h 1063934"/>
              <a:gd name="connsiteX6" fmla="*/ 3783688 w 4591769"/>
              <a:gd name="connsiteY6" fmla="*/ 2589 h 1063934"/>
              <a:gd name="connsiteX7" fmla="*/ 4589620 w 4591769"/>
              <a:gd name="connsiteY7" fmla="*/ 2589 h 1063934"/>
              <a:gd name="connsiteX8" fmla="*/ 4591558 w 4591769"/>
              <a:gd name="connsiteY8" fmla="*/ 529616 h 1063934"/>
              <a:gd name="connsiteX9" fmla="*/ 3789408 w 4591769"/>
              <a:gd name="connsiteY9" fmla="*/ 531556 h 1063934"/>
              <a:gd name="connsiteX10" fmla="*/ 3302793 w 4591769"/>
              <a:gd name="connsiteY10" fmla="*/ 1059644 h 1063934"/>
              <a:gd name="connsiteX11" fmla="*/ 2550190 w 4591769"/>
              <a:gd name="connsiteY11" fmla="*/ 1063934 h 1063934"/>
              <a:gd name="connsiteX12" fmla="*/ 2058435 w 4591769"/>
              <a:gd name="connsiteY12" fmla="*/ 533954 h 1063934"/>
              <a:gd name="connsiteX13" fmla="*/ 1258758 w 4591769"/>
              <a:gd name="connsiteY13" fmla="*/ 537920 h 1063934"/>
              <a:gd name="connsiteX14" fmla="*/ 770382 w 4591769"/>
              <a:gd name="connsiteY14" fmla="*/ 1060380 h 1063934"/>
              <a:gd name="connsiteX15" fmla="*/ 2256 w 4591769"/>
              <a:gd name="connsiteY15" fmla="*/ 1055406 h 1063934"/>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783688 w 4591769"/>
              <a:gd name="connsiteY5" fmla="*/ 2589 h 1063934"/>
              <a:gd name="connsiteX6" fmla="*/ 4589620 w 4591769"/>
              <a:gd name="connsiteY6" fmla="*/ 2589 h 1063934"/>
              <a:gd name="connsiteX7" fmla="*/ 4591558 w 4591769"/>
              <a:gd name="connsiteY7" fmla="*/ 529616 h 1063934"/>
              <a:gd name="connsiteX8" fmla="*/ 3789408 w 4591769"/>
              <a:gd name="connsiteY8" fmla="*/ 531556 h 1063934"/>
              <a:gd name="connsiteX9" fmla="*/ 3302793 w 4591769"/>
              <a:gd name="connsiteY9" fmla="*/ 1059644 h 1063934"/>
              <a:gd name="connsiteX10" fmla="*/ 2550190 w 4591769"/>
              <a:gd name="connsiteY10" fmla="*/ 1063934 h 1063934"/>
              <a:gd name="connsiteX11" fmla="*/ 2058435 w 4591769"/>
              <a:gd name="connsiteY11" fmla="*/ 533954 h 1063934"/>
              <a:gd name="connsiteX12" fmla="*/ 1258758 w 4591769"/>
              <a:gd name="connsiteY12" fmla="*/ 537920 h 1063934"/>
              <a:gd name="connsiteX13" fmla="*/ 770382 w 4591769"/>
              <a:gd name="connsiteY13" fmla="*/ 1060380 h 1063934"/>
              <a:gd name="connsiteX14" fmla="*/ 2256 w 4591769"/>
              <a:gd name="connsiteY14" fmla="*/ 1055406 h 1063934"/>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783688 w 4591769"/>
              <a:gd name="connsiteY5" fmla="*/ 2589 h 1063934"/>
              <a:gd name="connsiteX6" fmla="*/ 4589620 w 4591769"/>
              <a:gd name="connsiteY6" fmla="*/ 2589 h 1063934"/>
              <a:gd name="connsiteX7" fmla="*/ 4591558 w 4591769"/>
              <a:gd name="connsiteY7" fmla="*/ 529616 h 1063934"/>
              <a:gd name="connsiteX8" fmla="*/ 3789408 w 4591769"/>
              <a:gd name="connsiteY8" fmla="*/ 531556 h 1063934"/>
              <a:gd name="connsiteX9" fmla="*/ 2550190 w 4591769"/>
              <a:gd name="connsiteY9" fmla="*/ 1063934 h 1063934"/>
              <a:gd name="connsiteX10" fmla="*/ 2058435 w 4591769"/>
              <a:gd name="connsiteY10" fmla="*/ 533954 h 1063934"/>
              <a:gd name="connsiteX11" fmla="*/ 1258758 w 4591769"/>
              <a:gd name="connsiteY11" fmla="*/ 537920 h 1063934"/>
              <a:gd name="connsiteX12" fmla="*/ 770382 w 4591769"/>
              <a:gd name="connsiteY12" fmla="*/ 1060380 h 1063934"/>
              <a:gd name="connsiteX13" fmla="*/ 2256 w 4591769"/>
              <a:gd name="connsiteY13" fmla="*/ 1055406 h 1063934"/>
              <a:gd name="connsiteX0" fmla="*/ 2256 w 4591769"/>
              <a:gd name="connsiteY0" fmla="*/ 1055406 h 1062006"/>
              <a:gd name="connsiteX1" fmla="*/ 0 w 4591769"/>
              <a:gd name="connsiteY1" fmla="*/ 535530 h 1062006"/>
              <a:gd name="connsiteX2" fmla="*/ 764175 w 4591769"/>
              <a:gd name="connsiteY2" fmla="*/ 538942 h 1062006"/>
              <a:gd name="connsiteX3" fmla="*/ 1244554 w 4591769"/>
              <a:gd name="connsiteY3" fmla="*/ 1013 h 1062006"/>
              <a:gd name="connsiteX4" fmla="*/ 2064991 w 4591769"/>
              <a:gd name="connsiteY4" fmla="*/ 0 h 1062006"/>
              <a:gd name="connsiteX5" fmla="*/ 3783688 w 4591769"/>
              <a:gd name="connsiteY5" fmla="*/ 2589 h 1062006"/>
              <a:gd name="connsiteX6" fmla="*/ 4589620 w 4591769"/>
              <a:gd name="connsiteY6" fmla="*/ 2589 h 1062006"/>
              <a:gd name="connsiteX7" fmla="*/ 4591558 w 4591769"/>
              <a:gd name="connsiteY7" fmla="*/ 529616 h 1062006"/>
              <a:gd name="connsiteX8" fmla="*/ 3789408 w 4591769"/>
              <a:gd name="connsiteY8" fmla="*/ 531556 h 1062006"/>
              <a:gd name="connsiteX9" fmla="*/ 2058435 w 4591769"/>
              <a:gd name="connsiteY9" fmla="*/ 533954 h 1062006"/>
              <a:gd name="connsiteX10" fmla="*/ 1258758 w 4591769"/>
              <a:gd name="connsiteY10" fmla="*/ 537920 h 1062006"/>
              <a:gd name="connsiteX11" fmla="*/ 770382 w 4591769"/>
              <a:gd name="connsiteY11" fmla="*/ 1060380 h 1062006"/>
              <a:gd name="connsiteX12" fmla="*/ 2256 w 4591769"/>
              <a:gd name="connsiteY12" fmla="*/ 1055406 h 10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91769" h="1062006">
                <a:moveTo>
                  <a:pt x="2256" y="1055406"/>
                </a:moveTo>
                <a:cubicBezTo>
                  <a:pt x="1682" y="896549"/>
                  <a:pt x="209" y="690392"/>
                  <a:pt x="0" y="535530"/>
                </a:cubicBezTo>
                <a:lnTo>
                  <a:pt x="764175" y="538942"/>
                </a:lnTo>
                <a:cubicBezTo>
                  <a:pt x="860339" y="535069"/>
                  <a:pt x="1122651" y="2347"/>
                  <a:pt x="1244554" y="1013"/>
                </a:cubicBezTo>
                <a:lnTo>
                  <a:pt x="2064991" y="0"/>
                </a:lnTo>
                <a:lnTo>
                  <a:pt x="3783688" y="2589"/>
                </a:lnTo>
                <a:cubicBezTo>
                  <a:pt x="3872205" y="-1313"/>
                  <a:pt x="4384132" y="3420"/>
                  <a:pt x="4589620" y="2589"/>
                </a:cubicBezTo>
                <a:cubicBezTo>
                  <a:pt x="4588421" y="180112"/>
                  <a:pt x="4592757" y="352093"/>
                  <a:pt x="4591558" y="529616"/>
                </a:cubicBezTo>
                <a:lnTo>
                  <a:pt x="3789408" y="531556"/>
                </a:lnTo>
                <a:lnTo>
                  <a:pt x="2058435" y="533954"/>
                </a:lnTo>
                <a:cubicBezTo>
                  <a:pt x="1922773" y="539645"/>
                  <a:pt x="1345809" y="535394"/>
                  <a:pt x="1258758" y="537920"/>
                </a:cubicBezTo>
                <a:cubicBezTo>
                  <a:pt x="1171707" y="540446"/>
                  <a:pt x="884899" y="1056067"/>
                  <a:pt x="770382" y="1060380"/>
                </a:cubicBezTo>
                <a:cubicBezTo>
                  <a:pt x="655865" y="1064693"/>
                  <a:pt x="227755" y="1059521"/>
                  <a:pt x="2256" y="1055406"/>
                </a:cubicBezTo>
                <a:close/>
              </a:path>
            </a:pathLst>
          </a:custGeom>
          <a:solidFill>
            <a:srgbClr val="7CB521">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sp>
        <p:nvSpPr>
          <p:cNvPr id="187" name="Freeform 186">
            <a:extLst>
              <a:ext uri="{FF2B5EF4-FFF2-40B4-BE49-F238E27FC236}">
                <a16:creationId xmlns:a16="http://schemas.microsoft.com/office/drawing/2014/main" id="{25B958EA-8CD8-A543-8945-A7E324763BD5}"/>
              </a:ext>
            </a:extLst>
          </p:cNvPr>
          <p:cNvSpPr/>
          <p:nvPr/>
        </p:nvSpPr>
        <p:spPr bwMode="auto">
          <a:xfrm flipV="1">
            <a:off x="4197983" y="4778406"/>
            <a:ext cx="4808389" cy="1062006"/>
          </a:xfrm>
          <a:custGeom>
            <a:avLst/>
            <a:gdLst>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36576 w 5971032"/>
              <a:gd name="connsiteY19" fmla="*/ 484632 h 1033272"/>
              <a:gd name="connsiteX20" fmla="*/ 0 w 5971032"/>
              <a:gd name="connsiteY20" fmla="*/ 0 h 1033272"/>
              <a:gd name="connsiteX0" fmla="*/ 9144 w 5980176"/>
              <a:gd name="connsiteY0" fmla="*/ 0 h 1033272"/>
              <a:gd name="connsiteX1" fmla="*/ 896112 w 5980176"/>
              <a:gd name="connsiteY1" fmla="*/ 0 h 1033272"/>
              <a:gd name="connsiteX2" fmla="*/ 1417320 w 5980176"/>
              <a:gd name="connsiteY2" fmla="*/ 576072 h 1033272"/>
              <a:gd name="connsiteX3" fmla="*/ 2194560 w 5980176"/>
              <a:gd name="connsiteY3" fmla="*/ 566928 h 1033272"/>
              <a:gd name="connsiteX4" fmla="*/ 2606040 w 5980176"/>
              <a:gd name="connsiteY4" fmla="*/ 27432 h 1033272"/>
              <a:gd name="connsiteX5" fmla="*/ 3456432 w 5980176"/>
              <a:gd name="connsiteY5" fmla="*/ 18288 h 1033272"/>
              <a:gd name="connsiteX6" fmla="*/ 3941064 w 5980176"/>
              <a:gd name="connsiteY6" fmla="*/ 548640 h 1033272"/>
              <a:gd name="connsiteX7" fmla="*/ 4672584 w 5980176"/>
              <a:gd name="connsiteY7" fmla="*/ 548640 h 1033272"/>
              <a:gd name="connsiteX8" fmla="*/ 5010912 w 5980176"/>
              <a:gd name="connsiteY8" fmla="*/ 64008 h 1033272"/>
              <a:gd name="connsiteX9" fmla="*/ 5980176 w 5980176"/>
              <a:gd name="connsiteY9" fmla="*/ 64008 h 1033272"/>
              <a:gd name="connsiteX10" fmla="*/ 5980176 w 5980176"/>
              <a:gd name="connsiteY10" fmla="*/ 475488 h 1033272"/>
              <a:gd name="connsiteX11" fmla="*/ 5047488 w 5980176"/>
              <a:gd name="connsiteY11" fmla="*/ 466344 h 1033272"/>
              <a:gd name="connsiteX12" fmla="*/ 4718304 w 5980176"/>
              <a:gd name="connsiteY12" fmla="*/ 996696 h 1033272"/>
              <a:gd name="connsiteX13" fmla="*/ 3968496 w 5980176"/>
              <a:gd name="connsiteY13" fmla="*/ 996696 h 1033272"/>
              <a:gd name="connsiteX14" fmla="*/ 3474720 w 5980176"/>
              <a:gd name="connsiteY14" fmla="*/ 512064 h 1033272"/>
              <a:gd name="connsiteX15" fmla="*/ 2642616 w 5980176"/>
              <a:gd name="connsiteY15" fmla="*/ 502920 h 1033272"/>
              <a:gd name="connsiteX16" fmla="*/ 2185416 w 5980176"/>
              <a:gd name="connsiteY16" fmla="*/ 1024128 h 1033272"/>
              <a:gd name="connsiteX17" fmla="*/ 1435608 w 5980176"/>
              <a:gd name="connsiteY17" fmla="*/ 1033272 h 1033272"/>
              <a:gd name="connsiteX18" fmla="*/ 877824 w 5980176"/>
              <a:gd name="connsiteY18" fmla="*/ 484632 h 1033272"/>
              <a:gd name="connsiteX19" fmla="*/ 0 w 5980176"/>
              <a:gd name="connsiteY19" fmla="*/ 484632 h 1033272"/>
              <a:gd name="connsiteX20" fmla="*/ 9144 w 5980176"/>
              <a:gd name="connsiteY20" fmla="*/ 0 h 1033272"/>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9144 w 5971032"/>
              <a:gd name="connsiteY19" fmla="*/ 493776 h 1033272"/>
              <a:gd name="connsiteX20" fmla="*/ 0 w 5971032"/>
              <a:gd name="connsiteY20" fmla="*/ 0 h 1033272"/>
              <a:gd name="connsiteX0" fmla="*/ 9116 w 5980148"/>
              <a:gd name="connsiteY0" fmla="*/ 0 h 1033272"/>
              <a:gd name="connsiteX1" fmla="*/ 896084 w 5980148"/>
              <a:gd name="connsiteY1" fmla="*/ 0 h 1033272"/>
              <a:gd name="connsiteX2" fmla="*/ 1417292 w 5980148"/>
              <a:gd name="connsiteY2" fmla="*/ 576072 h 1033272"/>
              <a:gd name="connsiteX3" fmla="*/ 2194532 w 5980148"/>
              <a:gd name="connsiteY3" fmla="*/ 566928 h 1033272"/>
              <a:gd name="connsiteX4" fmla="*/ 2606012 w 5980148"/>
              <a:gd name="connsiteY4" fmla="*/ 27432 h 1033272"/>
              <a:gd name="connsiteX5" fmla="*/ 3456404 w 5980148"/>
              <a:gd name="connsiteY5" fmla="*/ 18288 h 1033272"/>
              <a:gd name="connsiteX6" fmla="*/ 3941036 w 5980148"/>
              <a:gd name="connsiteY6" fmla="*/ 548640 h 1033272"/>
              <a:gd name="connsiteX7" fmla="*/ 4672556 w 5980148"/>
              <a:gd name="connsiteY7" fmla="*/ 548640 h 1033272"/>
              <a:gd name="connsiteX8" fmla="*/ 5010884 w 5980148"/>
              <a:gd name="connsiteY8" fmla="*/ 64008 h 1033272"/>
              <a:gd name="connsiteX9" fmla="*/ 5980148 w 5980148"/>
              <a:gd name="connsiteY9" fmla="*/ 64008 h 1033272"/>
              <a:gd name="connsiteX10" fmla="*/ 5980148 w 5980148"/>
              <a:gd name="connsiteY10" fmla="*/ 475488 h 1033272"/>
              <a:gd name="connsiteX11" fmla="*/ 5047460 w 5980148"/>
              <a:gd name="connsiteY11" fmla="*/ 466344 h 1033272"/>
              <a:gd name="connsiteX12" fmla="*/ 4718276 w 5980148"/>
              <a:gd name="connsiteY12" fmla="*/ 996696 h 1033272"/>
              <a:gd name="connsiteX13" fmla="*/ 3968468 w 5980148"/>
              <a:gd name="connsiteY13" fmla="*/ 996696 h 1033272"/>
              <a:gd name="connsiteX14" fmla="*/ 3474692 w 5980148"/>
              <a:gd name="connsiteY14" fmla="*/ 512064 h 1033272"/>
              <a:gd name="connsiteX15" fmla="*/ 2642588 w 5980148"/>
              <a:gd name="connsiteY15" fmla="*/ 502920 h 1033272"/>
              <a:gd name="connsiteX16" fmla="*/ 2185388 w 5980148"/>
              <a:gd name="connsiteY16" fmla="*/ 1024128 h 1033272"/>
              <a:gd name="connsiteX17" fmla="*/ 1435580 w 5980148"/>
              <a:gd name="connsiteY17" fmla="*/ 1033272 h 1033272"/>
              <a:gd name="connsiteX18" fmla="*/ 877796 w 5980148"/>
              <a:gd name="connsiteY18" fmla="*/ 484632 h 1033272"/>
              <a:gd name="connsiteX19" fmla="*/ 0 w 5980148"/>
              <a:gd name="connsiteY19" fmla="*/ 493776 h 1033272"/>
              <a:gd name="connsiteX20" fmla="*/ 9116 w 5980148"/>
              <a:gd name="connsiteY20" fmla="*/ 0 h 1033272"/>
              <a:gd name="connsiteX0" fmla="*/ 0 w 5989292"/>
              <a:gd name="connsiteY0" fmla="*/ 0 h 1033272"/>
              <a:gd name="connsiteX1" fmla="*/ 905228 w 5989292"/>
              <a:gd name="connsiteY1" fmla="*/ 0 h 1033272"/>
              <a:gd name="connsiteX2" fmla="*/ 1426436 w 5989292"/>
              <a:gd name="connsiteY2" fmla="*/ 576072 h 1033272"/>
              <a:gd name="connsiteX3" fmla="*/ 2203676 w 5989292"/>
              <a:gd name="connsiteY3" fmla="*/ 566928 h 1033272"/>
              <a:gd name="connsiteX4" fmla="*/ 2615156 w 5989292"/>
              <a:gd name="connsiteY4" fmla="*/ 27432 h 1033272"/>
              <a:gd name="connsiteX5" fmla="*/ 3465548 w 5989292"/>
              <a:gd name="connsiteY5" fmla="*/ 18288 h 1033272"/>
              <a:gd name="connsiteX6" fmla="*/ 3950180 w 5989292"/>
              <a:gd name="connsiteY6" fmla="*/ 548640 h 1033272"/>
              <a:gd name="connsiteX7" fmla="*/ 4681700 w 5989292"/>
              <a:gd name="connsiteY7" fmla="*/ 548640 h 1033272"/>
              <a:gd name="connsiteX8" fmla="*/ 5020028 w 5989292"/>
              <a:gd name="connsiteY8" fmla="*/ 64008 h 1033272"/>
              <a:gd name="connsiteX9" fmla="*/ 5989292 w 5989292"/>
              <a:gd name="connsiteY9" fmla="*/ 64008 h 1033272"/>
              <a:gd name="connsiteX10" fmla="*/ 5989292 w 5989292"/>
              <a:gd name="connsiteY10" fmla="*/ 475488 h 1033272"/>
              <a:gd name="connsiteX11" fmla="*/ 5056604 w 5989292"/>
              <a:gd name="connsiteY11" fmla="*/ 466344 h 1033272"/>
              <a:gd name="connsiteX12" fmla="*/ 4727420 w 5989292"/>
              <a:gd name="connsiteY12" fmla="*/ 996696 h 1033272"/>
              <a:gd name="connsiteX13" fmla="*/ 3977612 w 5989292"/>
              <a:gd name="connsiteY13" fmla="*/ 996696 h 1033272"/>
              <a:gd name="connsiteX14" fmla="*/ 3483836 w 5989292"/>
              <a:gd name="connsiteY14" fmla="*/ 512064 h 1033272"/>
              <a:gd name="connsiteX15" fmla="*/ 2651732 w 5989292"/>
              <a:gd name="connsiteY15" fmla="*/ 502920 h 1033272"/>
              <a:gd name="connsiteX16" fmla="*/ 2194532 w 5989292"/>
              <a:gd name="connsiteY16" fmla="*/ 1024128 h 1033272"/>
              <a:gd name="connsiteX17" fmla="*/ 1444724 w 5989292"/>
              <a:gd name="connsiteY17" fmla="*/ 1033272 h 1033272"/>
              <a:gd name="connsiteX18" fmla="*/ 886940 w 5989292"/>
              <a:gd name="connsiteY18" fmla="*/ 484632 h 1033272"/>
              <a:gd name="connsiteX19" fmla="*/ 9144 w 5989292"/>
              <a:gd name="connsiteY19" fmla="*/ 493776 h 1033272"/>
              <a:gd name="connsiteX20" fmla="*/ 0 w 5989292"/>
              <a:gd name="connsiteY20" fmla="*/ 0 h 1033272"/>
              <a:gd name="connsiteX0" fmla="*/ 18246 w 5980148"/>
              <a:gd name="connsiteY0" fmla="*/ 0 h 1060704"/>
              <a:gd name="connsiteX1" fmla="*/ 896084 w 5980148"/>
              <a:gd name="connsiteY1" fmla="*/ 27432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01754 w 5980148"/>
              <a:gd name="connsiteY8" fmla="*/ 18288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18288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9144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0 w 6007552"/>
              <a:gd name="connsiteY0" fmla="*/ 0 h 1060704"/>
              <a:gd name="connsiteX1" fmla="*/ 923488 w 6007552"/>
              <a:gd name="connsiteY1" fmla="*/ 0 h 1060704"/>
              <a:gd name="connsiteX2" fmla="*/ 1435566 w 6007552"/>
              <a:gd name="connsiteY2" fmla="*/ 603504 h 1060704"/>
              <a:gd name="connsiteX3" fmla="*/ 2212806 w 6007552"/>
              <a:gd name="connsiteY3" fmla="*/ 594360 h 1060704"/>
              <a:gd name="connsiteX4" fmla="*/ 2624286 w 6007552"/>
              <a:gd name="connsiteY4" fmla="*/ 0 h 1060704"/>
              <a:gd name="connsiteX5" fmla="*/ 3465548 w 6007552"/>
              <a:gd name="connsiteY5" fmla="*/ 0 h 1060704"/>
              <a:gd name="connsiteX6" fmla="*/ 3959310 w 6007552"/>
              <a:gd name="connsiteY6" fmla="*/ 576072 h 1060704"/>
              <a:gd name="connsiteX7" fmla="*/ 4690830 w 6007552"/>
              <a:gd name="connsiteY7" fmla="*/ 576072 h 1060704"/>
              <a:gd name="connsiteX8" fmla="*/ 5020028 w 6007552"/>
              <a:gd name="connsiteY8" fmla="*/ 9144 h 1060704"/>
              <a:gd name="connsiteX9" fmla="*/ 6007552 w 6007552"/>
              <a:gd name="connsiteY9" fmla="*/ 9144 h 1060704"/>
              <a:gd name="connsiteX10" fmla="*/ 5998422 w 6007552"/>
              <a:gd name="connsiteY10" fmla="*/ 502920 h 1060704"/>
              <a:gd name="connsiteX11" fmla="*/ 5065734 w 6007552"/>
              <a:gd name="connsiteY11" fmla="*/ 493776 h 1060704"/>
              <a:gd name="connsiteX12" fmla="*/ 4736550 w 6007552"/>
              <a:gd name="connsiteY12" fmla="*/ 1024128 h 1060704"/>
              <a:gd name="connsiteX13" fmla="*/ 3986742 w 6007552"/>
              <a:gd name="connsiteY13" fmla="*/ 1024128 h 1060704"/>
              <a:gd name="connsiteX14" fmla="*/ 3492966 w 6007552"/>
              <a:gd name="connsiteY14" fmla="*/ 539496 h 1060704"/>
              <a:gd name="connsiteX15" fmla="*/ 2660862 w 6007552"/>
              <a:gd name="connsiteY15" fmla="*/ 530352 h 1060704"/>
              <a:gd name="connsiteX16" fmla="*/ 2203662 w 6007552"/>
              <a:gd name="connsiteY16" fmla="*/ 1051560 h 1060704"/>
              <a:gd name="connsiteX17" fmla="*/ 1453854 w 6007552"/>
              <a:gd name="connsiteY17" fmla="*/ 1060704 h 1060704"/>
              <a:gd name="connsiteX18" fmla="*/ 896070 w 6007552"/>
              <a:gd name="connsiteY18" fmla="*/ 512064 h 1060704"/>
              <a:gd name="connsiteX19" fmla="*/ 18274 w 6007552"/>
              <a:gd name="connsiteY19" fmla="*/ 521208 h 1060704"/>
              <a:gd name="connsiteX20" fmla="*/ 0 w 6007552"/>
              <a:gd name="connsiteY20" fmla="*/ 0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9144 w 5998422"/>
              <a:gd name="connsiteY19" fmla="*/ 521208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4 w 5998422"/>
              <a:gd name="connsiteY19" fmla="*/ 539496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6614 w 5998422"/>
              <a:gd name="connsiteY19" fmla="*/ 545038 h 1060704"/>
              <a:gd name="connsiteX20" fmla="*/ 0 w 5998422"/>
              <a:gd name="connsiteY20" fmla="*/ 9144 h 1060704"/>
              <a:gd name="connsiteX0" fmla="*/ 5520 w 5981809"/>
              <a:gd name="connsiteY0" fmla="*/ 0 h 1062644"/>
              <a:gd name="connsiteX1" fmla="*/ 897745 w 5981809"/>
              <a:gd name="connsiteY1" fmla="*/ 1940 h 1062644"/>
              <a:gd name="connsiteX2" fmla="*/ 1409823 w 5981809"/>
              <a:gd name="connsiteY2" fmla="*/ 605444 h 1062644"/>
              <a:gd name="connsiteX3" fmla="*/ 2187063 w 5981809"/>
              <a:gd name="connsiteY3" fmla="*/ 596300 h 1062644"/>
              <a:gd name="connsiteX4" fmla="*/ 2598543 w 5981809"/>
              <a:gd name="connsiteY4" fmla="*/ 1940 h 1062644"/>
              <a:gd name="connsiteX5" fmla="*/ 3439805 w 5981809"/>
              <a:gd name="connsiteY5" fmla="*/ 1940 h 1062644"/>
              <a:gd name="connsiteX6" fmla="*/ 3933567 w 5981809"/>
              <a:gd name="connsiteY6" fmla="*/ 578012 h 1062644"/>
              <a:gd name="connsiteX7" fmla="*/ 4665087 w 5981809"/>
              <a:gd name="connsiteY7" fmla="*/ 578012 h 1062644"/>
              <a:gd name="connsiteX8" fmla="*/ 4994285 w 5981809"/>
              <a:gd name="connsiteY8" fmla="*/ 11084 h 1062644"/>
              <a:gd name="connsiteX9" fmla="*/ 5981809 w 5981809"/>
              <a:gd name="connsiteY9" fmla="*/ 11084 h 1062644"/>
              <a:gd name="connsiteX10" fmla="*/ 5972679 w 5981809"/>
              <a:gd name="connsiteY10" fmla="*/ 504860 h 1062644"/>
              <a:gd name="connsiteX11" fmla="*/ 5039991 w 5981809"/>
              <a:gd name="connsiteY11" fmla="*/ 495716 h 1062644"/>
              <a:gd name="connsiteX12" fmla="*/ 4710807 w 5981809"/>
              <a:gd name="connsiteY12" fmla="*/ 1026068 h 1062644"/>
              <a:gd name="connsiteX13" fmla="*/ 3960999 w 5981809"/>
              <a:gd name="connsiteY13" fmla="*/ 1026068 h 1062644"/>
              <a:gd name="connsiteX14" fmla="*/ 3467223 w 5981809"/>
              <a:gd name="connsiteY14" fmla="*/ 541436 h 1062644"/>
              <a:gd name="connsiteX15" fmla="*/ 2635119 w 5981809"/>
              <a:gd name="connsiteY15" fmla="*/ 532292 h 1062644"/>
              <a:gd name="connsiteX16" fmla="*/ 2177919 w 5981809"/>
              <a:gd name="connsiteY16" fmla="*/ 1053500 h 1062644"/>
              <a:gd name="connsiteX17" fmla="*/ 1428111 w 5981809"/>
              <a:gd name="connsiteY17" fmla="*/ 1062644 h 1062644"/>
              <a:gd name="connsiteX18" fmla="*/ 870327 w 5981809"/>
              <a:gd name="connsiteY18" fmla="*/ 514004 h 1062644"/>
              <a:gd name="connsiteX19" fmla="*/ 1 w 5981809"/>
              <a:gd name="connsiteY19" fmla="*/ 546978 h 1062644"/>
              <a:gd name="connsiteX20" fmla="*/ 5520 w 5981809"/>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870341 w 5981823"/>
              <a:gd name="connsiteY18" fmla="*/ 514004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6424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57507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59412 w 5981823"/>
              <a:gd name="connsiteY3" fmla="*/ 546424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20227 h 1060704"/>
              <a:gd name="connsiteX1" fmla="*/ 897759 w 5981823"/>
              <a:gd name="connsiteY1" fmla="*/ 0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05992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8186"/>
              <a:gd name="connsiteX1" fmla="*/ 897759 w 5981823"/>
              <a:gd name="connsiteY1" fmla="*/ 16626 h 1068186"/>
              <a:gd name="connsiteX2" fmla="*/ 1409837 w 5981823"/>
              <a:gd name="connsiteY2" fmla="*/ 542544 h 1068186"/>
              <a:gd name="connsiteX3" fmla="*/ 2170479 w 5981823"/>
              <a:gd name="connsiteY3" fmla="*/ 544484 h 1068186"/>
              <a:gd name="connsiteX4" fmla="*/ 2676025 w 5981823"/>
              <a:gd name="connsiteY4" fmla="*/ 0 h 1068186"/>
              <a:gd name="connsiteX5" fmla="*/ 3439819 w 5981823"/>
              <a:gd name="connsiteY5" fmla="*/ 0 h 1068186"/>
              <a:gd name="connsiteX6" fmla="*/ 3933581 w 5981823"/>
              <a:gd name="connsiteY6" fmla="*/ 576072 h 1068186"/>
              <a:gd name="connsiteX7" fmla="*/ 4665101 w 5981823"/>
              <a:gd name="connsiteY7" fmla="*/ 576072 h 1068186"/>
              <a:gd name="connsiteX8" fmla="*/ 4994299 w 5981823"/>
              <a:gd name="connsiteY8" fmla="*/ 9144 h 1068186"/>
              <a:gd name="connsiteX9" fmla="*/ 5981823 w 5981823"/>
              <a:gd name="connsiteY9" fmla="*/ 9144 h 1068186"/>
              <a:gd name="connsiteX10" fmla="*/ 5972693 w 5981823"/>
              <a:gd name="connsiteY10" fmla="*/ 502920 h 1068186"/>
              <a:gd name="connsiteX11" fmla="*/ 5040005 w 5981823"/>
              <a:gd name="connsiteY11" fmla="*/ 493776 h 1068186"/>
              <a:gd name="connsiteX12" fmla="*/ 4710821 w 5981823"/>
              <a:gd name="connsiteY12" fmla="*/ 1024128 h 1068186"/>
              <a:gd name="connsiteX13" fmla="*/ 3961013 w 5981823"/>
              <a:gd name="connsiteY13" fmla="*/ 1024128 h 1068186"/>
              <a:gd name="connsiteX14" fmla="*/ 3467237 w 5981823"/>
              <a:gd name="connsiteY14" fmla="*/ 539496 h 1068186"/>
              <a:gd name="connsiteX15" fmla="*/ 2668334 w 5981823"/>
              <a:gd name="connsiteY15" fmla="*/ 530352 h 1068186"/>
              <a:gd name="connsiteX16" fmla="*/ 2166867 w 5981823"/>
              <a:gd name="connsiteY16" fmla="*/ 1068186 h 1068186"/>
              <a:gd name="connsiteX17" fmla="*/ 1405992 w 5981823"/>
              <a:gd name="connsiteY17" fmla="*/ 1060704 h 1068186"/>
              <a:gd name="connsiteX18" fmla="*/ 909074 w 5981823"/>
              <a:gd name="connsiteY18" fmla="*/ 539773 h 1068186"/>
              <a:gd name="connsiteX19" fmla="*/ 15 w 5981823"/>
              <a:gd name="connsiteY19" fmla="*/ 545038 h 1068186"/>
              <a:gd name="connsiteX20" fmla="*/ 0 w 5981823"/>
              <a:gd name="connsiteY20" fmla="*/ 20227 h 1068186"/>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67237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14685 h 1057102"/>
              <a:gd name="connsiteX1" fmla="*/ 897759 w 5981823"/>
              <a:gd name="connsiteY1" fmla="*/ 11084 h 1057102"/>
              <a:gd name="connsiteX2" fmla="*/ 1409837 w 5981823"/>
              <a:gd name="connsiteY2" fmla="*/ 537002 h 1057102"/>
              <a:gd name="connsiteX3" fmla="*/ 2170479 w 5981823"/>
              <a:gd name="connsiteY3" fmla="*/ 538942 h 1057102"/>
              <a:gd name="connsiteX4" fmla="*/ 2670492 w 5981823"/>
              <a:gd name="connsiteY4" fmla="*/ 11083 h 1057102"/>
              <a:gd name="connsiteX5" fmla="*/ 3445353 w 5981823"/>
              <a:gd name="connsiteY5" fmla="*/ 0 h 1057102"/>
              <a:gd name="connsiteX6" fmla="*/ 3933581 w 5981823"/>
              <a:gd name="connsiteY6" fmla="*/ 570530 h 1057102"/>
              <a:gd name="connsiteX7" fmla="*/ 4665101 w 5981823"/>
              <a:gd name="connsiteY7" fmla="*/ 570530 h 1057102"/>
              <a:gd name="connsiteX8" fmla="*/ 4994299 w 5981823"/>
              <a:gd name="connsiteY8" fmla="*/ 3602 h 1057102"/>
              <a:gd name="connsiteX9" fmla="*/ 5981823 w 5981823"/>
              <a:gd name="connsiteY9" fmla="*/ 3602 h 1057102"/>
              <a:gd name="connsiteX10" fmla="*/ 5972693 w 5981823"/>
              <a:gd name="connsiteY10" fmla="*/ 497378 h 1057102"/>
              <a:gd name="connsiteX11" fmla="*/ 5040005 w 5981823"/>
              <a:gd name="connsiteY11" fmla="*/ 488234 h 1057102"/>
              <a:gd name="connsiteX12" fmla="*/ 4710821 w 5981823"/>
              <a:gd name="connsiteY12" fmla="*/ 1018586 h 1057102"/>
              <a:gd name="connsiteX13" fmla="*/ 3961013 w 5981823"/>
              <a:gd name="connsiteY13" fmla="*/ 1018586 h 1057102"/>
              <a:gd name="connsiteX14" fmla="*/ 3445104 w 5981823"/>
              <a:gd name="connsiteY14" fmla="*/ 533954 h 1057102"/>
              <a:gd name="connsiteX15" fmla="*/ 2668334 w 5981823"/>
              <a:gd name="connsiteY15" fmla="*/ 524810 h 1057102"/>
              <a:gd name="connsiteX16" fmla="*/ 2166868 w 5981823"/>
              <a:gd name="connsiteY16" fmla="*/ 1057102 h 1057102"/>
              <a:gd name="connsiteX17" fmla="*/ 1405992 w 5981823"/>
              <a:gd name="connsiteY17" fmla="*/ 1055162 h 1057102"/>
              <a:gd name="connsiteX18" fmla="*/ 909074 w 5981823"/>
              <a:gd name="connsiteY18" fmla="*/ 534231 h 1057102"/>
              <a:gd name="connsiteX19" fmla="*/ 15 w 5981823"/>
              <a:gd name="connsiteY19" fmla="*/ 539496 h 1057102"/>
              <a:gd name="connsiteX20" fmla="*/ 0 w 5981823"/>
              <a:gd name="connsiteY20" fmla="*/ 14685 h 1057102"/>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55715 w 5981823"/>
              <a:gd name="connsiteY6" fmla="*/ 542821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74005"/>
              <a:gd name="connsiteX1" fmla="*/ 897759 w 5981823"/>
              <a:gd name="connsiteY1" fmla="*/ 16626 h 1074005"/>
              <a:gd name="connsiteX2" fmla="*/ 1409837 w 5981823"/>
              <a:gd name="connsiteY2" fmla="*/ 542544 h 1074005"/>
              <a:gd name="connsiteX3" fmla="*/ 2170479 w 5981823"/>
              <a:gd name="connsiteY3" fmla="*/ 544484 h 1074005"/>
              <a:gd name="connsiteX4" fmla="*/ 2670492 w 5981823"/>
              <a:gd name="connsiteY4" fmla="*/ 0 h 1074005"/>
              <a:gd name="connsiteX5" fmla="*/ 3428753 w 5981823"/>
              <a:gd name="connsiteY5" fmla="*/ 5542 h 1074005"/>
              <a:gd name="connsiteX6" fmla="*/ 3955715 w 5981823"/>
              <a:gd name="connsiteY6" fmla="*/ 542821 h 1074005"/>
              <a:gd name="connsiteX7" fmla="*/ 4665101 w 5981823"/>
              <a:gd name="connsiteY7" fmla="*/ 576072 h 1074005"/>
              <a:gd name="connsiteX8" fmla="*/ 4994299 w 5981823"/>
              <a:gd name="connsiteY8" fmla="*/ 9144 h 1074005"/>
              <a:gd name="connsiteX9" fmla="*/ 5981823 w 5981823"/>
              <a:gd name="connsiteY9" fmla="*/ 9144 h 1074005"/>
              <a:gd name="connsiteX10" fmla="*/ 5972693 w 5981823"/>
              <a:gd name="connsiteY10" fmla="*/ 502920 h 1074005"/>
              <a:gd name="connsiteX11" fmla="*/ 5040005 w 5981823"/>
              <a:gd name="connsiteY11" fmla="*/ 493776 h 1074005"/>
              <a:gd name="connsiteX12" fmla="*/ 4710821 w 5981823"/>
              <a:gd name="connsiteY12" fmla="*/ 1024128 h 1074005"/>
              <a:gd name="connsiteX13" fmla="*/ 3949947 w 5981823"/>
              <a:gd name="connsiteY13" fmla="*/ 1074005 h 1074005"/>
              <a:gd name="connsiteX14" fmla="*/ 3445104 w 5981823"/>
              <a:gd name="connsiteY14" fmla="*/ 539496 h 1074005"/>
              <a:gd name="connsiteX15" fmla="*/ 2668334 w 5981823"/>
              <a:gd name="connsiteY15" fmla="*/ 530352 h 1074005"/>
              <a:gd name="connsiteX16" fmla="*/ 2166868 w 5981823"/>
              <a:gd name="connsiteY16" fmla="*/ 1062644 h 1074005"/>
              <a:gd name="connsiteX17" fmla="*/ 1405992 w 5981823"/>
              <a:gd name="connsiteY17" fmla="*/ 1060704 h 1074005"/>
              <a:gd name="connsiteX18" fmla="*/ 909074 w 5981823"/>
              <a:gd name="connsiteY18" fmla="*/ 539773 h 1074005"/>
              <a:gd name="connsiteX19" fmla="*/ 15 w 5981823"/>
              <a:gd name="connsiteY19" fmla="*/ 545038 h 1074005"/>
              <a:gd name="connsiteX20" fmla="*/ 0 w 5981823"/>
              <a:gd name="connsiteY20" fmla="*/ 20227 h 1074005"/>
              <a:gd name="connsiteX0" fmla="*/ 0 w 5981823"/>
              <a:gd name="connsiteY0" fmla="*/ 20227 h 1062922"/>
              <a:gd name="connsiteX1" fmla="*/ 897759 w 5981823"/>
              <a:gd name="connsiteY1" fmla="*/ 16626 h 1062922"/>
              <a:gd name="connsiteX2" fmla="*/ 1409837 w 5981823"/>
              <a:gd name="connsiteY2" fmla="*/ 542544 h 1062922"/>
              <a:gd name="connsiteX3" fmla="*/ 2170479 w 5981823"/>
              <a:gd name="connsiteY3" fmla="*/ 544484 h 1062922"/>
              <a:gd name="connsiteX4" fmla="*/ 2670492 w 5981823"/>
              <a:gd name="connsiteY4" fmla="*/ 0 h 1062922"/>
              <a:gd name="connsiteX5" fmla="*/ 3428753 w 5981823"/>
              <a:gd name="connsiteY5" fmla="*/ 5542 h 1062922"/>
              <a:gd name="connsiteX6" fmla="*/ 3955715 w 5981823"/>
              <a:gd name="connsiteY6" fmla="*/ 542821 h 1062922"/>
              <a:gd name="connsiteX7" fmla="*/ 4665101 w 5981823"/>
              <a:gd name="connsiteY7" fmla="*/ 576072 h 1062922"/>
              <a:gd name="connsiteX8" fmla="*/ 4994299 w 5981823"/>
              <a:gd name="connsiteY8" fmla="*/ 9144 h 1062922"/>
              <a:gd name="connsiteX9" fmla="*/ 5981823 w 5981823"/>
              <a:gd name="connsiteY9" fmla="*/ 9144 h 1062922"/>
              <a:gd name="connsiteX10" fmla="*/ 5972693 w 5981823"/>
              <a:gd name="connsiteY10" fmla="*/ 502920 h 1062922"/>
              <a:gd name="connsiteX11" fmla="*/ 5040005 w 5981823"/>
              <a:gd name="connsiteY11" fmla="*/ 493776 h 1062922"/>
              <a:gd name="connsiteX12" fmla="*/ 4710821 w 5981823"/>
              <a:gd name="connsiteY12" fmla="*/ 1024128 h 1062922"/>
              <a:gd name="connsiteX13" fmla="*/ 3949947 w 5981823"/>
              <a:gd name="connsiteY13" fmla="*/ 1062922 h 1062922"/>
              <a:gd name="connsiteX14" fmla="*/ 3445104 w 5981823"/>
              <a:gd name="connsiteY14" fmla="*/ 539496 h 1062922"/>
              <a:gd name="connsiteX15" fmla="*/ 2668334 w 5981823"/>
              <a:gd name="connsiteY15" fmla="*/ 530352 h 1062922"/>
              <a:gd name="connsiteX16" fmla="*/ 2166868 w 5981823"/>
              <a:gd name="connsiteY16" fmla="*/ 1062644 h 1062922"/>
              <a:gd name="connsiteX17" fmla="*/ 1405992 w 5981823"/>
              <a:gd name="connsiteY17" fmla="*/ 1060704 h 1062922"/>
              <a:gd name="connsiteX18" fmla="*/ 909074 w 5981823"/>
              <a:gd name="connsiteY18" fmla="*/ 539773 h 1062922"/>
              <a:gd name="connsiteX19" fmla="*/ 15 w 5981823"/>
              <a:gd name="connsiteY19" fmla="*/ 545038 h 1062922"/>
              <a:gd name="connsiteX20" fmla="*/ 0 w 5981823"/>
              <a:gd name="connsiteY20" fmla="*/ 20227 h 1062922"/>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65101 w 5981823"/>
              <a:gd name="connsiteY7" fmla="*/ 576072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1366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14686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909074 w 5978438"/>
              <a:gd name="connsiteY18" fmla="*/ 539773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50857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39774 h 1068463"/>
              <a:gd name="connsiteX19" fmla="*/ 15 w 5978438"/>
              <a:gd name="connsiteY19" fmla="*/ 545038 h 1068463"/>
              <a:gd name="connsiteX20" fmla="*/ 0 w 5978438"/>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27894"/>
              <a:gd name="connsiteX1" fmla="*/ 903277 w 5983956"/>
              <a:gd name="connsiteY1" fmla="*/ 16626 h 1127894"/>
              <a:gd name="connsiteX2" fmla="*/ 1415355 w 5983956"/>
              <a:gd name="connsiteY2" fmla="*/ 542544 h 1127894"/>
              <a:gd name="connsiteX3" fmla="*/ 2175997 w 5983956"/>
              <a:gd name="connsiteY3" fmla="*/ 544484 h 1127894"/>
              <a:gd name="connsiteX4" fmla="*/ 2676010 w 5983956"/>
              <a:gd name="connsiteY4" fmla="*/ 0 h 1127894"/>
              <a:gd name="connsiteX5" fmla="*/ 3434271 w 5983956"/>
              <a:gd name="connsiteY5" fmla="*/ 5542 h 1127894"/>
              <a:gd name="connsiteX6" fmla="*/ 3961233 w 5983956"/>
              <a:gd name="connsiteY6" fmla="*/ 542821 h 1127894"/>
              <a:gd name="connsiteX7" fmla="*/ 4681687 w 5983956"/>
              <a:gd name="connsiteY7" fmla="*/ 542821 h 1127894"/>
              <a:gd name="connsiteX8" fmla="*/ 5182418 w 5983956"/>
              <a:gd name="connsiteY8" fmla="*/ 14686 h 1127894"/>
              <a:gd name="connsiteX9" fmla="*/ 5981807 w 5983956"/>
              <a:gd name="connsiteY9" fmla="*/ 14686 h 1127894"/>
              <a:gd name="connsiteX10" fmla="*/ 5983745 w 5983956"/>
              <a:gd name="connsiteY10" fmla="*/ 541713 h 1127894"/>
              <a:gd name="connsiteX11" fmla="*/ 5178323 w 5983956"/>
              <a:gd name="connsiteY11" fmla="*/ 543653 h 1127894"/>
              <a:gd name="connsiteX12" fmla="*/ 4672073 w 5983956"/>
              <a:gd name="connsiteY12" fmla="*/ 1068463 h 1127894"/>
              <a:gd name="connsiteX13" fmla="*/ 3955465 w 5983956"/>
              <a:gd name="connsiteY13" fmla="*/ 1062922 h 1127894"/>
              <a:gd name="connsiteX14" fmla="*/ 3450622 w 5983956"/>
              <a:gd name="connsiteY14" fmla="*/ 539496 h 1127894"/>
              <a:gd name="connsiteX15" fmla="*/ 2673852 w 5983956"/>
              <a:gd name="connsiteY15" fmla="*/ 530352 h 1127894"/>
              <a:gd name="connsiteX16" fmla="*/ 2172386 w 5983956"/>
              <a:gd name="connsiteY16" fmla="*/ 1062644 h 1127894"/>
              <a:gd name="connsiteX17" fmla="*/ 1411510 w 5983956"/>
              <a:gd name="connsiteY17" fmla="*/ 1060704 h 1127894"/>
              <a:gd name="connsiteX18" fmla="*/ 903526 w 5983956"/>
              <a:gd name="connsiteY18" fmla="*/ 539774 h 1127894"/>
              <a:gd name="connsiteX19" fmla="*/ 0 w 5983956"/>
              <a:gd name="connsiteY19" fmla="*/ 545038 h 1127894"/>
              <a:gd name="connsiteX20" fmla="*/ 5518 w 5983956"/>
              <a:gd name="connsiteY20" fmla="*/ 20227 h 1127894"/>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46849 h 1157877"/>
              <a:gd name="connsiteX1" fmla="*/ 903277 w 5983956"/>
              <a:gd name="connsiteY1" fmla="*/ 43248 h 1157877"/>
              <a:gd name="connsiteX2" fmla="*/ 1415355 w 5983956"/>
              <a:gd name="connsiteY2" fmla="*/ 569166 h 1157877"/>
              <a:gd name="connsiteX3" fmla="*/ 2175997 w 5983956"/>
              <a:gd name="connsiteY3" fmla="*/ 571106 h 1157877"/>
              <a:gd name="connsiteX4" fmla="*/ 2676010 w 5983956"/>
              <a:gd name="connsiteY4" fmla="*/ 26622 h 1157877"/>
              <a:gd name="connsiteX5" fmla="*/ 3434271 w 5983956"/>
              <a:gd name="connsiteY5" fmla="*/ 32164 h 1157877"/>
              <a:gd name="connsiteX6" fmla="*/ 3961233 w 5983956"/>
              <a:gd name="connsiteY6" fmla="*/ 569443 h 1157877"/>
              <a:gd name="connsiteX7" fmla="*/ 4681687 w 5983956"/>
              <a:gd name="connsiteY7" fmla="*/ 569443 h 1157877"/>
              <a:gd name="connsiteX8" fmla="*/ 5182418 w 5983956"/>
              <a:gd name="connsiteY8" fmla="*/ 41308 h 1157877"/>
              <a:gd name="connsiteX9" fmla="*/ 5981807 w 5983956"/>
              <a:gd name="connsiteY9" fmla="*/ 41308 h 1157877"/>
              <a:gd name="connsiteX10" fmla="*/ 5983745 w 5983956"/>
              <a:gd name="connsiteY10" fmla="*/ 568335 h 1157877"/>
              <a:gd name="connsiteX11" fmla="*/ 5178323 w 5983956"/>
              <a:gd name="connsiteY11" fmla="*/ 570275 h 1157877"/>
              <a:gd name="connsiteX12" fmla="*/ 4672073 w 5983956"/>
              <a:gd name="connsiteY12" fmla="*/ 1095085 h 1157877"/>
              <a:gd name="connsiteX13" fmla="*/ 3955465 w 5983956"/>
              <a:gd name="connsiteY13" fmla="*/ 1089544 h 1157877"/>
              <a:gd name="connsiteX14" fmla="*/ 3450622 w 5983956"/>
              <a:gd name="connsiteY14" fmla="*/ 566118 h 1157877"/>
              <a:gd name="connsiteX15" fmla="*/ 2673852 w 5983956"/>
              <a:gd name="connsiteY15" fmla="*/ 556974 h 1157877"/>
              <a:gd name="connsiteX16" fmla="*/ 2172386 w 5983956"/>
              <a:gd name="connsiteY16" fmla="*/ 1089266 h 1157877"/>
              <a:gd name="connsiteX17" fmla="*/ 1411510 w 5983956"/>
              <a:gd name="connsiteY17" fmla="*/ 1087326 h 1157877"/>
              <a:gd name="connsiteX18" fmla="*/ 903526 w 5983956"/>
              <a:gd name="connsiteY18" fmla="*/ 566396 h 1157877"/>
              <a:gd name="connsiteX19" fmla="*/ 0 w 5983956"/>
              <a:gd name="connsiteY19" fmla="*/ 571660 h 1157877"/>
              <a:gd name="connsiteX20" fmla="*/ 5518 w 5983956"/>
              <a:gd name="connsiteY20" fmla="*/ 46849 h 1157877"/>
              <a:gd name="connsiteX0" fmla="*/ 5518 w 5983956"/>
              <a:gd name="connsiteY0" fmla="*/ 20233 h 1131261"/>
              <a:gd name="connsiteX1" fmla="*/ 903277 w 5983956"/>
              <a:gd name="connsiteY1" fmla="*/ 16632 h 1131261"/>
              <a:gd name="connsiteX2" fmla="*/ 1415355 w 5983956"/>
              <a:gd name="connsiteY2" fmla="*/ 542550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0815 h 1151843"/>
              <a:gd name="connsiteX1" fmla="*/ 903277 w 5983956"/>
              <a:gd name="connsiteY1" fmla="*/ 37214 h 1151843"/>
              <a:gd name="connsiteX2" fmla="*/ 1437490 w 5983956"/>
              <a:gd name="connsiteY2" fmla="*/ 552049 h 1151843"/>
              <a:gd name="connsiteX3" fmla="*/ 2175997 w 5983956"/>
              <a:gd name="connsiteY3" fmla="*/ 565072 h 1151843"/>
              <a:gd name="connsiteX4" fmla="*/ 2676010 w 5983956"/>
              <a:gd name="connsiteY4" fmla="*/ 20588 h 1151843"/>
              <a:gd name="connsiteX5" fmla="*/ 3434271 w 5983956"/>
              <a:gd name="connsiteY5" fmla="*/ 26130 h 1151843"/>
              <a:gd name="connsiteX6" fmla="*/ 3961233 w 5983956"/>
              <a:gd name="connsiteY6" fmla="*/ 563409 h 1151843"/>
              <a:gd name="connsiteX7" fmla="*/ 4681687 w 5983956"/>
              <a:gd name="connsiteY7" fmla="*/ 563409 h 1151843"/>
              <a:gd name="connsiteX8" fmla="*/ 5182418 w 5983956"/>
              <a:gd name="connsiteY8" fmla="*/ 35274 h 1151843"/>
              <a:gd name="connsiteX9" fmla="*/ 5981807 w 5983956"/>
              <a:gd name="connsiteY9" fmla="*/ 35274 h 1151843"/>
              <a:gd name="connsiteX10" fmla="*/ 5983745 w 5983956"/>
              <a:gd name="connsiteY10" fmla="*/ 562301 h 1151843"/>
              <a:gd name="connsiteX11" fmla="*/ 5178323 w 5983956"/>
              <a:gd name="connsiteY11" fmla="*/ 564241 h 1151843"/>
              <a:gd name="connsiteX12" fmla="*/ 4672073 w 5983956"/>
              <a:gd name="connsiteY12" fmla="*/ 1089051 h 1151843"/>
              <a:gd name="connsiteX13" fmla="*/ 3955465 w 5983956"/>
              <a:gd name="connsiteY13" fmla="*/ 1083510 h 1151843"/>
              <a:gd name="connsiteX14" fmla="*/ 3450622 w 5983956"/>
              <a:gd name="connsiteY14" fmla="*/ 560084 h 1151843"/>
              <a:gd name="connsiteX15" fmla="*/ 2673852 w 5983956"/>
              <a:gd name="connsiteY15" fmla="*/ 550940 h 1151843"/>
              <a:gd name="connsiteX16" fmla="*/ 2172386 w 5983956"/>
              <a:gd name="connsiteY16" fmla="*/ 1083232 h 1151843"/>
              <a:gd name="connsiteX17" fmla="*/ 1411510 w 5983956"/>
              <a:gd name="connsiteY17" fmla="*/ 1081292 h 1151843"/>
              <a:gd name="connsiteX18" fmla="*/ 903526 w 5983956"/>
              <a:gd name="connsiteY18" fmla="*/ 560362 h 1151843"/>
              <a:gd name="connsiteX19" fmla="*/ 0 w 5983956"/>
              <a:gd name="connsiteY19" fmla="*/ 565626 h 1151843"/>
              <a:gd name="connsiteX20" fmla="*/ 5518 w 5983956"/>
              <a:gd name="connsiteY20" fmla="*/ 40815 h 1151843"/>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2047 h 1153075"/>
              <a:gd name="connsiteX1" fmla="*/ 903277 w 5983956"/>
              <a:gd name="connsiteY1" fmla="*/ 38446 h 1153075"/>
              <a:gd name="connsiteX2" fmla="*/ 1459623 w 5983956"/>
              <a:gd name="connsiteY2" fmla="*/ 569907 h 1153075"/>
              <a:gd name="connsiteX3" fmla="*/ 2175997 w 5983956"/>
              <a:gd name="connsiteY3" fmla="*/ 566304 h 1153075"/>
              <a:gd name="connsiteX4" fmla="*/ 2676010 w 5983956"/>
              <a:gd name="connsiteY4" fmla="*/ 21820 h 1153075"/>
              <a:gd name="connsiteX5" fmla="*/ 3434271 w 5983956"/>
              <a:gd name="connsiteY5" fmla="*/ 27362 h 1153075"/>
              <a:gd name="connsiteX6" fmla="*/ 3961233 w 5983956"/>
              <a:gd name="connsiteY6" fmla="*/ 564641 h 1153075"/>
              <a:gd name="connsiteX7" fmla="*/ 4681687 w 5983956"/>
              <a:gd name="connsiteY7" fmla="*/ 564641 h 1153075"/>
              <a:gd name="connsiteX8" fmla="*/ 5182418 w 5983956"/>
              <a:gd name="connsiteY8" fmla="*/ 36506 h 1153075"/>
              <a:gd name="connsiteX9" fmla="*/ 5981807 w 5983956"/>
              <a:gd name="connsiteY9" fmla="*/ 36506 h 1153075"/>
              <a:gd name="connsiteX10" fmla="*/ 5983745 w 5983956"/>
              <a:gd name="connsiteY10" fmla="*/ 563533 h 1153075"/>
              <a:gd name="connsiteX11" fmla="*/ 5178323 w 5983956"/>
              <a:gd name="connsiteY11" fmla="*/ 565473 h 1153075"/>
              <a:gd name="connsiteX12" fmla="*/ 4672073 w 5983956"/>
              <a:gd name="connsiteY12" fmla="*/ 1090283 h 1153075"/>
              <a:gd name="connsiteX13" fmla="*/ 3955465 w 5983956"/>
              <a:gd name="connsiteY13" fmla="*/ 1084742 h 1153075"/>
              <a:gd name="connsiteX14" fmla="*/ 3450622 w 5983956"/>
              <a:gd name="connsiteY14" fmla="*/ 561316 h 1153075"/>
              <a:gd name="connsiteX15" fmla="*/ 2673852 w 5983956"/>
              <a:gd name="connsiteY15" fmla="*/ 552172 h 1153075"/>
              <a:gd name="connsiteX16" fmla="*/ 2172386 w 5983956"/>
              <a:gd name="connsiteY16" fmla="*/ 1084464 h 1153075"/>
              <a:gd name="connsiteX17" fmla="*/ 1411510 w 5983956"/>
              <a:gd name="connsiteY17" fmla="*/ 1082524 h 1153075"/>
              <a:gd name="connsiteX18" fmla="*/ 903526 w 5983956"/>
              <a:gd name="connsiteY18" fmla="*/ 561594 h 1153075"/>
              <a:gd name="connsiteX19" fmla="*/ 0 w 5983956"/>
              <a:gd name="connsiteY19" fmla="*/ 566858 h 1153075"/>
              <a:gd name="connsiteX20" fmla="*/ 5518 w 5983956"/>
              <a:gd name="connsiteY20" fmla="*/ 42047 h 1153075"/>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06619"/>
              <a:gd name="connsiteX1" fmla="*/ 903277 w 5983956"/>
              <a:gd name="connsiteY1" fmla="*/ 16631 h 1106619"/>
              <a:gd name="connsiteX2" fmla="*/ 1459623 w 5983956"/>
              <a:gd name="connsiteY2" fmla="*/ 548092 h 1106619"/>
              <a:gd name="connsiteX3" fmla="*/ 2175997 w 5983956"/>
              <a:gd name="connsiteY3" fmla="*/ 544489 h 1106619"/>
              <a:gd name="connsiteX4" fmla="*/ 2676010 w 5983956"/>
              <a:gd name="connsiteY4" fmla="*/ 5 h 1106619"/>
              <a:gd name="connsiteX5" fmla="*/ 3434271 w 5983956"/>
              <a:gd name="connsiteY5" fmla="*/ 5547 h 1106619"/>
              <a:gd name="connsiteX6" fmla="*/ 3961233 w 5983956"/>
              <a:gd name="connsiteY6" fmla="*/ 542826 h 1106619"/>
              <a:gd name="connsiteX7" fmla="*/ 4681687 w 5983956"/>
              <a:gd name="connsiteY7" fmla="*/ 542826 h 1106619"/>
              <a:gd name="connsiteX8" fmla="*/ 5182418 w 5983956"/>
              <a:gd name="connsiteY8" fmla="*/ 14691 h 1106619"/>
              <a:gd name="connsiteX9" fmla="*/ 5981807 w 5983956"/>
              <a:gd name="connsiteY9" fmla="*/ 14691 h 1106619"/>
              <a:gd name="connsiteX10" fmla="*/ 5983745 w 5983956"/>
              <a:gd name="connsiteY10" fmla="*/ 541718 h 1106619"/>
              <a:gd name="connsiteX11" fmla="*/ 5178323 w 5983956"/>
              <a:gd name="connsiteY11" fmla="*/ 543658 h 1106619"/>
              <a:gd name="connsiteX12" fmla="*/ 4672073 w 5983956"/>
              <a:gd name="connsiteY12" fmla="*/ 1068468 h 1106619"/>
              <a:gd name="connsiteX13" fmla="*/ 3955465 w 5983956"/>
              <a:gd name="connsiteY13" fmla="*/ 1062927 h 1106619"/>
              <a:gd name="connsiteX14" fmla="*/ 3450622 w 5983956"/>
              <a:gd name="connsiteY14" fmla="*/ 539501 h 1106619"/>
              <a:gd name="connsiteX15" fmla="*/ 2673852 w 5983956"/>
              <a:gd name="connsiteY15" fmla="*/ 530357 h 1106619"/>
              <a:gd name="connsiteX16" fmla="*/ 2172386 w 5983956"/>
              <a:gd name="connsiteY16" fmla="*/ 1062649 h 1106619"/>
              <a:gd name="connsiteX17" fmla="*/ 1411510 w 5983956"/>
              <a:gd name="connsiteY17" fmla="*/ 1060709 h 1106619"/>
              <a:gd name="connsiteX18" fmla="*/ 903526 w 5983956"/>
              <a:gd name="connsiteY18" fmla="*/ 539779 h 1106619"/>
              <a:gd name="connsiteX19" fmla="*/ 0 w 5983956"/>
              <a:gd name="connsiteY19" fmla="*/ 545043 h 1106619"/>
              <a:gd name="connsiteX20" fmla="*/ 5518 w 5983956"/>
              <a:gd name="connsiteY20" fmla="*/ 20232 h 1106619"/>
              <a:gd name="connsiteX0" fmla="*/ 5518 w 5983956"/>
              <a:gd name="connsiteY0" fmla="*/ 20232 h 1069754"/>
              <a:gd name="connsiteX1" fmla="*/ 903277 w 5983956"/>
              <a:gd name="connsiteY1" fmla="*/ 16631 h 1069754"/>
              <a:gd name="connsiteX2" fmla="*/ 1459623 w 5983956"/>
              <a:gd name="connsiteY2" fmla="*/ 548092 h 1069754"/>
              <a:gd name="connsiteX3" fmla="*/ 2175997 w 5983956"/>
              <a:gd name="connsiteY3" fmla="*/ 544489 h 1069754"/>
              <a:gd name="connsiteX4" fmla="*/ 2676010 w 5983956"/>
              <a:gd name="connsiteY4" fmla="*/ 5 h 1069754"/>
              <a:gd name="connsiteX5" fmla="*/ 3434271 w 5983956"/>
              <a:gd name="connsiteY5" fmla="*/ 5547 h 1069754"/>
              <a:gd name="connsiteX6" fmla="*/ 3961233 w 5983956"/>
              <a:gd name="connsiteY6" fmla="*/ 542826 h 1069754"/>
              <a:gd name="connsiteX7" fmla="*/ 4681687 w 5983956"/>
              <a:gd name="connsiteY7" fmla="*/ 542826 h 1069754"/>
              <a:gd name="connsiteX8" fmla="*/ 5182418 w 5983956"/>
              <a:gd name="connsiteY8" fmla="*/ 14691 h 1069754"/>
              <a:gd name="connsiteX9" fmla="*/ 5981807 w 5983956"/>
              <a:gd name="connsiteY9" fmla="*/ 14691 h 1069754"/>
              <a:gd name="connsiteX10" fmla="*/ 5983745 w 5983956"/>
              <a:gd name="connsiteY10" fmla="*/ 541718 h 1069754"/>
              <a:gd name="connsiteX11" fmla="*/ 5178323 w 5983956"/>
              <a:gd name="connsiteY11" fmla="*/ 543658 h 1069754"/>
              <a:gd name="connsiteX12" fmla="*/ 4672073 w 5983956"/>
              <a:gd name="connsiteY12" fmla="*/ 1068468 h 1069754"/>
              <a:gd name="connsiteX13" fmla="*/ 3955465 w 5983956"/>
              <a:gd name="connsiteY13" fmla="*/ 1062927 h 1069754"/>
              <a:gd name="connsiteX14" fmla="*/ 3450622 w 5983956"/>
              <a:gd name="connsiteY14" fmla="*/ 539501 h 1069754"/>
              <a:gd name="connsiteX15" fmla="*/ 2673852 w 5983956"/>
              <a:gd name="connsiteY15" fmla="*/ 530357 h 1069754"/>
              <a:gd name="connsiteX16" fmla="*/ 2172386 w 5983956"/>
              <a:gd name="connsiteY16" fmla="*/ 1062649 h 1069754"/>
              <a:gd name="connsiteX17" fmla="*/ 1411510 w 5983956"/>
              <a:gd name="connsiteY17" fmla="*/ 1060709 h 1069754"/>
              <a:gd name="connsiteX18" fmla="*/ 903526 w 5983956"/>
              <a:gd name="connsiteY18" fmla="*/ 539779 h 1069754"/>
              <a:gd name="connsiteX19" fmla="*/ 0 w 5983956"/>
              <a:gd name="connsiteY19" fmla="*/ 545043 h 1069754"/>
              <a:gd name="connsiteX20" fmla="*/ 5518 w 5983956"/>
              <a:gd name="connsiteY20" fmla="*/ 20232 h 1069754"/>
              <a:gd name="connsiteX0" fmla="*/ 5518 w 5983956"/>
              <a:gd name="connsiteY0" fmla="*/ 20232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19" fmla="*/ 5518 w 5983956"/>
              <a:gd name="connsiteY19" fmla="*/ 20232 h 1069754"/>
              <a:gd name="connsiteX0" fmla="*/ 0 w 5983956"/>
              <a:gd name="connsiteY0" fmla="*/ 545043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0" fmla="*/ 0 w 5080430"/>
              <a:gd name="connsiteY0" fmla="*/ 539779 h 1069754"/>
              <a:gd name="connsiteX1" fmla="*/ 556097 w 5080430"/>
              <a:gd name="connsiteY1" fmla="*/ 548092 h 1069754"/>
              <a:gd name="connsiteX2" fmla="*/ 1272471 w 5080430"/>
              <a:gd name="connsiteY2" fmla="*/ 544489 h 1069754"/>
              <a:gd name="connsiteX3" fmla="*/ 1772484 w 5080430"/>
              <a:gd name="connsiteY3" fmla="*/ 5 h 1069754"/>
              <a:gd name="connsiteX4" fmla="*/ 2530745 w 5080430"/>
              <a:gd name="connsiteY4" fmla="*/ 5547 h 1069754"/>
              <a:gd name="connsiteX5" fmla="*/ 3057707 w 5080430"/>
              <a:gd name="connsiteY5" fmla="*/ 542826 h 1069754"/>
              <a:gd name="connsiteX6" fmla="*/ 3778161 w 5080430"/>
              <a:gd name="connsiteY6" fmla="*/ 542826 h 1069754"/>
              <a:gd name="connsiteX7" fmla="*/ 4278892 w 5080430"/>
              <a:gd name="connsiteY7" fmla="*/ 14691 h 1069754"/>
              <a:gd name="connsiteX8" fmla="*/ 5078281 w 5080430"/>
              <a:gd name="connsiteY8" fmla="*/ 14691 h 1069754"/>
              <a:gd name="connsiteX9" fmla="*/ 5080219 w 5080430"/>
              <a:gd name="connsiteY9" fmla="*/ 541718 h 1069754"/>
              <a:gd name="connsiteX10" fmla="*/ 4274797 w 5080430"/>
              <a:gd name="connsiteY10" fmla="*/ 543658 h 1069754"/>
              <a:gd name="connsiteX11" fmla="*/ 3768547 w 5080430"/>
              <a:gd name="connsiteY11" fmla="*/ 1068468 h 1069754"/>
              <a:gd name="connsiteX12" fmla="*/ 3051939 w 5080430"/>
              <a:gd name="connsiteY12" fmla="*/ 1062927 h 1069754"/>
              <a:gd name="connsiteX13" fmla="*/ 2547096 w 5080430"/>
              <a:gd name="connsiteY13" fmla="*/ 539501 h 1069754"/>
              <a:gd name="connsiteX14" fmla="*/ 1770326 w 5080430"/>
              <a:gd name="connsiteY14" fmla="*/ 530357 h 1069754"/>
              <a:gd name="connsiteX15" fmla="*/ 1268860 w 5080430"/>
              <a:gd name="connsiteY15" fmla="*/ 1062649 h 1069754"/>
              <a:gd name="connsiteX16" fmla="*/ 507984 w 5080430"/>
              <a:gd name="connsiteY16" fmla="*/ 1060709 h 1069754"/>
              <a:gd name="connsiteX17" fmla="*/ 0 w 5080430"/>
              <a:gd name="connsiteY17" fmla="*/ 539779 h 1069754"/>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21535 w 4593981"/>
              <a:gd name="connsiteY0" fmla="*/ 1060709 h 1101909"/>
              <a:gd name="connsiteX1" fmla="*/ 69648 w 4593981"/>
              <a:gd name="connsiteY1" fmla="*/ 548092 h 1101909"/>
              <a:gd name="connsiteX2" fmla="*/ 786022 w 4593981"/>
              <a:gd name="connsiteY2" fmla="*/ 544489 h 1101909"/>
              <a:gd name="connsiteX3" fmla="*/ 1286035 w 4593981"/>
              <a:gd name="connsiteY3" fmla="*/ 5 h 1101909"/>
              <a:gd name="connsiteX4" fmla="*/ 2044296 w 4593981"/>
              <a:gd name="connsiteY4" fmla="*/ 5547 h 1101909"/>
              <a:gd name="connsiteX5" fmla="*/ 2571258 w 4593981"/>
              <a:gd name="connsiteY5" fmla="*/ 542826 h 1101909"/>
              <a:gd name="connsiteX6" fmla="*/ 3291712 w 4593981"/>
              <a:gd name="connsiteY6" fmla="*/ 542826 h 1101909"/>
              <a:gd name="connsiteX7" fmla="*/ 3792443 w 4593981"/>
              <a:gd name="connsiteY7" fmla="*/ 14691 h 1101909"/>
              <a:gd name="connsiteX8" fmla="*/ 4591832 w 4593981"/>
              <a:gd name="connsiteY8" fmla="*/ 14691 h 1101909"/>
              <a:gd name="connsiteX9" fmla="*/ 4593770 w 4593981"/>
              <a:gd name="connsiteY9" fmla="*/ 541718 h 1101909"/>
              <a:gd name="connsiteX10" fmla="*/ 3788348 w 4593981"/>
              <a:gd name="connsiteY10" fmla="*/ 543658 h 1101909"/>
              <a:gd name="connsiteX11" fmla="*/ 3282098 w 4593981"/>
              <a:gd name="connsiteY11" fmla="*/ 1068468 h 1101909"/>
              <a:gd name="connsiteX12" fmla="*/ 2565490 w 4593981"/>
              <a:gd name="connsiteY12" fmla="*/ 1062927 h 1101909"/>
              <a:gd name="connsiteX13" fmla="*/ 2060647 w 4593981"/>
              <a:gd name="connsiteY13" fmla="*/ 539501 h 1101909"/>
              <a:gd name="connsiteX14" fmla="*/ 1283877 w 4593981"/>
              <a:gd name="connsiteY14" fmla="*/ 530357 h 1101909"/>
              <a:gd name="connsiteX15" fmla="*/ 782411 w 4593981"/>
              <a:gd name="connsiteY15" fmla="*/ 1062649 h 1101909"/>
              <a:gd name="connsiteX16" fmla="*/ 21535 w 4593981"/>
              <a:gd name="connsiteY16" fmla="*/ 1060709 h 1101909"/>
              <a:gd name="connsiteX0" fmla="*/ 21535 w 4593981"/>
              <a:gd name="connsiteY0" fmla="*/ 1060709 h 1072099"/>
              <a:gd name="connsiteX1" fmla="*/ 69648 w 4593981"/>
              <a:gd name="connsiteY1" fmla="*/ 548092 h 1072099"/>
              <a:gd name="connsiteX2" fmla="*/ 786022 w 4593981"/>
              <a:gd name="connsiteY2" fmla="*/ 544489 h 1072099"/>
              <a:gd name="connsiteX3" fmla="*/ 1286035 w 4593981"/>
              <a:gd name="connsiteY3" fmla="*/ 5 h 1072099"/>
              <a:gd name="connsiteX4" fmla="*/ 2044296 w 4593981"/>
              <a:gd name="connsiteY4" fmla="*/ 5547 h 1072099"/>
              <a:gd name="connsiteX5" fmla="*/ 2571258 w 4593981"/>
              <a:gd name="connsiteY5" fmla="*/ 542826 h 1072099"/>
              <a:gd name="connsiteX6" fmla="*/ 3291712 w 4593981"/>
              <a:gd name="connsiteY6" fmla="*/ 542826 h 1072099"/>
              <a:gd name="connsiteX7" fmla="*/ 3792443 w 4593981"/>
              <a:gd name="connsiteY7" fmla="*/ 14691 h 1072099"/>
              <a:gd name="connsiteX8" fmla="*/ 4591832 w 4593981"/>
              <a:gd name="connsiteY8" fmla="*/ 14691 h 1072099"/>
              <a:gd name="connsiteX9" fmla="*/ 4593770 w 4593981"/>
              <a:gd name="connsiteY9" fmla="*/ 541718 h 1072099"/>
              <a:gd name="connsiteX10" fmla="*/ 3788348 w 4593981"/>
              <a:gd name="connsiteY10" fmla="*/ 543658 h 1072099"/>
              <a:gd name="connsiteX11" fmla="*/ 3282098 w 4593981"/>
              <a:gd name="connsiteY11" fmla="*/ 1068468 h 1072099"/>
              <a:gd name="connsiteX12" fmla="*/ 2565490 w 4593981"/>
              <a:gd name="connsiteY12" fmla="*/ 1062927 h 1072099"/>
              <a:gd name="connsiteX13" fmla="*/ 2060647 w 4593981"/>
              <a:gd name="connsiteY13" fmla="*/ 539501 h 1072099"/>
              <a:gd name="connsiteX14" fmla="*/ 1283877 w 4593981"/>
              <a:gd name="connsiteY14" fmla="*/ 530357 h 1072099"/>
              <a:gd name="connsiteX15" fmla="*/ 782411 w 4593981"/>
              <a:gd name="connsiteY15" fmla="*/ 1062649 h 1072099"/>
              <a:gd name="connsiteX16" fmla="*/ 21535 w 4593981"/>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6996 w 4579442"/>
              <a:gd name="connsiteY0" fmla="*/ 1060709 h 1072099"/>
              <a:gd name="connsiteX1" fmla="*/ 55109 w 4579442"/>
              <a:gd name="connsiteY1" fmla="*/ 548092 h 1072099"/>
              <a:gd name="connsiteX2" fmla="*/ 771483 w 4579442"/>
              <a:gd name="connsiteY2" fmla="*/ 544489 h 1072099"/>
              <a:gd name="connsiteX3" fmla="*/ 1271496 w 4579442"/>
              <a:gd name="connsiteY3" fmla="*/ 5 h 1072099"/>
              <a:gd name="connsiteX4" fmla="*/ 2029757 w 4579442"/>
              <a:gd name="connsiteY4" fmla="*/ 5547 h 1072099"/>
              <a:gd name="connsiteX5" fmla="*/ 2556719 w 4579442"/>
              <a:gd name="connsiteY5" fmla="*/ 542826 h 1072099"/>
              <a:gd name="connsiteX6" fmla="*/ 3277173 w 4579442"/>
              <a:gd name="connsiteY6" fmla="*/ 542826 h 1072099"/>
              <a:gd name="connsiteX7" fmla="*/ 3777904 w 4579442"/>
              <a:gd name="connsiteY7" fmla="*/ 14691 h 1072099"/>
              <a:gd name="connsiteX8" fmla="*/ 4577293 w 4579442"/>
              <a:gd name="connsiteY8" fmla="*/ 14691 h 1072099"/>
              <a:gd name="connsiteX9" fmla="*/ 4579231 w 4579442"/>
              <a:gd name="connsiteY9" fmla="*/ 541718 h 1072099"/>
              <a:gd name="connsiteX10" fmla="*/ 3773809 w 4579442"/>
              <a:gd name="connsiteY10" fmla="*/ 543658 h 1072099"/>
              <a:gd name="connsiteX11" fmla="*/ 3267559 w 4579442"/>
              <a:gd name="connsiteY11" fmla="*/ 1068468 h 1072099"/>
              <a:gd name="connsiteX12" fmla="*/ 2550951 w 4579442"/>
              <a:gd name="connsiteY12" fmla="*/ 1062927 h 1072099"/>
              <a:gd name="connsiteX13" fmla="*/ 2046108 w 4579442"/>
              <a:gd name="connsiteY13" fmla="*/ 539501 h 1072099"/>
              <a:gd name="connsiteX14" fmla="*/ 1269338 w 4579442"/>
              <a:gd name="connsiteY14" fmla="*/ 530357 h 1072099"/>
              <a:gd name="connsiteX15" fmla="*/ 767872 w 4579442"/>
              <a:gd name="connsiteY15" fmla="*/ 1062649 h 1072099"/>
              <a:gd name="connsiteX16" fmla="*/ 6996 w 4579442"/>
              <a:gd name="connsiteY16" fmla="*/ 1060709 h 1072099"/>
              <a:gd name="connsiteX0" fmla="*/ 11527 w 4583973"/>
              <a:gd name="connsiteY0" fmla="*/ 1060709 h 1072099"/>
              <a:gd name="connsiteX1" fmla="*/ 20371 w 4583973"/>
              <a:gd name="connsiteY1" fmla="*/ 548092 h 1072099"/>
              <a:gd name="connsiteX2" fmla="*/ 776014 w 4583973"/>
              <a:gd name="connsiteY2" fmla="*/ 544489 h 1072099"/>
              <a:gd name="connsiteX3" fmla="*/ 1276027 w 4583973"/>
              <a:gd name="connsiteY3" fmla="*/ 5 h 1072099"/>
              <a:gd name="connsiteX4" fmla="*/ 2034288 w 4583973"/>
              <a:gd name="connsiteY4" fmla="*/ 5547 h 1072099"/>
              <a:gd name="connsiteX5" fmla="*/ 2561250 w 4583973"/>
              <a:gd name="connsiteY5" fmla="*/ 542826 h 1072099"/>
              <a:gd name="connsiteX6" fmla="*/ 3281704 w 4583973"/>
              <a:gd name="connsiteY6" fmla="*/ 542826 h 1072099"/>
              <a:gd name="connsiteX7" fmla="*/ 3782435 w 4583973"/>
              <a:gd name="connsiteY7" fmla="*/ 14691 h 1072099"/>
              <a:gd name="connsiteX8" fmla="*/ 4581824 w 4583973"/>
              <a:gd name="connsiteY8" fmla="*/ 14691 h 1072099"/>
              <a:gd name="connsiteX9" fmla="*/ 4583762 w 4583973"/>
              <a:gd name="connsiteY9" fmla="*/ 541718 h 1072099"/>
              <a:gd name="connsiteX10" fmla="*/ 3778340 w 4583973"/>
              <a:gd name="connsiteY10" fmla="*/ 543658 h 1072099"/>
              <a:gd name="connsiteX11" fmla="*/ 3272090 w 4583973"/>
              <a:gd name="connsiteY11" fmla="*/ 1068468 h 1072099"/>
              <a:gd name="connsiteX12" fmla="*/ 2555482 w 4583973"/>
              <a:gd name="connsiteY12" fmla="*/ 1062927 h 1072099"/>
              <a:gd name="connsiteX13" fmla="*/ 2050639 w 4583973"/>
              <a:gd name="connsiteY13" fmla="*/ 539501 h 1072099"/>
              <a:gd name="connsiteX14" fmla="*/ 1273869 w 4583973"/>
              <a:gd name="connsiteY14" fmla="*/ 530357 h 1072099"/>
              <a:gd name="connsiteX15" fmla="*/ 772403 w 4583973"/>
              <a:gd name="connsiteY15" fmla="*/ 1062649 h 1072099"/>
              <a:gd name="connsiteX16" fmla="*/ 11527 w 4583973"/>
              <a:gd name="connsiteY16" fmla="*/ 1060709 h 1072099"/>
              <a:gd name="connsiteX0" fmla="*/ 16961 w 4589407"/>
              <a:gd name="connsiteY0" fmla="*/ 1060709 h 1072099"/>
              <a:gd name="connsiteX1" fmla="*/ 6171 w 4589407"/>
              <a:gd name="connsiteY1" fmla="*/ 55792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75016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8783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8865 w 4591311"/>
              <a:gd name="connsiteY0" fmla="*/ 1060709 h 1072099"/>
              <a:gd name="connsiteX1" fmla="*/ 3808 w 4591311"/>
              <a:gd name="connsiteY1" fmla="*/ 604927 h 1072099"/>
              <a:gd name="connsiteX2" fmla="*/ 783352 w 4591311"/>
              <a:gd name="connsiteY2" fmla="*/ 544489 h 1072099"/>
              <a:gd name="connsiteX3" fmla="*/ 1283365 w 4591311"/>
              <a:gd name="connsiteY3" fmla="*/ 5 h 1072099"/>
              <a:gd name="connsiteX4" fmla="*/ 2041626 w 4591311"/>
              <a:gd name="connsiteY4" fmla="*/ 5547 h 1072099"/>
              <a:gd name="connsiteX5" fmla="*/ 2568588 w 4591311"/>
              <a:gd name="connsiteY5" fmla="*/ 542826 h 1072099"/>
              <a:gd name="connsiteX6" fmla="*/ 3289042 w 4591311"/>
              <a:gd name="connsiteY6" fmla="*/ 542826 h 1072099"/>
              <a:gd name="connsiteX7" fmla="*/ 3789773 w 4591311"/>
              <a:gd name="connsiteY7" fmla="*/ 14691 h 1072099"/>
              <a:gd name="connsiteX8" fmla="*/ 4589162 w 4591311"/>
              <a:gd name="connsiteY8" fmla="*/ 14691 h 1072099"/>
              <a:gd name="connsiteX9" fmla="*/ 4591100 w 4591311"/>
              <a:gd name="connsiteY9" fmla="*/ 541718 h 1072099"/>
              <a:gd name="connsiteX10" fmla="*/ 3785678 w 4591311"/>
              <a:gd name="connsiteY10" fmla="*/ 543658 h 1072099"/>
              <a:gd name="connsiteX11" fmla="*/ 3279428 w 4591311"/>
              <a:gd name="connsiteY11" fmla="*/ 1068468 h 1072099"/>
              <a:gd name="connsiteX12" fmla="*/ 2562820 w 4591311"/>
              <a:gd name="connsiteY12" fmla="*/ 1062927 h 1072099"/>
              <a:gd name="connsiteX13" fmla="*/ 2057977 w 4591311"/>
              <a:gd name="connsiteY13" fmla="*/ 539501 h 1072099"/>
              <a:gd name="connsiteX14" fmla="*/ 1281207 w 4591311"/>
              <a:gd name="connsiteY14" fmla="*/ 530357 h 1072099"/>
              <a:gd name="connsiteX15" fmla="*/ 779741 w 4591311"/>
              <a:gd name="connsiteY15" fmla="*/ 1062649 h 1072099"/>
              <a:gd name="connsiteX16" fmla="*/ 18865 w 4591311"/>
              <a:gd name="connsiteY16" fmla="*/ 1060709 h 1072099"/>
              <a:gd name="connsiteX0" fmla="*/ 21214 w 4593660"/>
              <a:gd name="connsiteY0" fmla="*/ 1060709 h 1072099"/>
              <a:gd name="connsiteX1" fmla="*/ 1891 w 4593660"/>
              <a:gd name="connsiteY1" fmla="*/ 622018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3472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7744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26290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15396 w 4600642"/>
              <a:gd name="connsiteY0" fmla="*/ 1069254 h 1108699"/>
              <a:gd name="connsiteX1" fmla="*/ 8873 w 4600642"/>
              <a:gd name="connsiteY1" fmla="*/ 626290 h 1108699"/>
              <a:gd name="connsiteX2" fmla="*/ 792683 w 4600642"/>
              <a:gd name="connsiteY2" fmla="*/ 544489 h 1108699"/>
              <a:gd name="connsiteX3" fmla="*/ 1292696 w 4600642"/>
              <a:gd name="connsiteY3" fmla="*/ 5 h 1108699"/>
              <a:gd name="connsiteX4" fmla="*/ 2050957 w 4600642"/>
              <a:gd name="connsiteY4" fmla="*/ 5547 h 1108699"/>
              <a:gd name="connsiteX5" fmla="*/ 2577919 w 4600642"/>
              <a:gd name="connsiteY5" fmla="*/ 542826 h 1108699"/>
              <a:gd name="connsiteX6" fmla="*/ 3298373 w 4600642"/>
              <a:gd name="connsiteY6" fmla="*/ 542826 h 1108699"/>
              <a:gd name="connsiteX7" fmla="*/ 3799104 w 4600642"/>
              <a:gd name="connsiteY7" fmla="*/ 14691 h 1108699"/>
              <a:gd name="connsiteX8" fmla="*/ 4598493 w 4600642"/>
              <a:gd name="connsiteY8" fmla="*/ 14691 h 1108699"/>
              <a:gd name="connsiteX9" fmla="*/ 4600431 w 4600642"/>
              <a:gd name="connsiteY9" fmla="*/ 541718 h 1108699"/>
              <a:gd name="connsiteX10" fmla="*/ 3795009 w 4600642"/>
              <a:gd name="connsiteY10" fmla="*/ 543658 h 1108699"/>
              <a:gd name="connsiteX11" fmla="*/ 3288759 w 4600642"/>
              <a:gd name="connsiteY11" fmla="*/ 1068468 h 1108699"/>
              <a:gd name="connsiteX12" fmla="*/ 2572151 w 4600642"/>
              <a:gd name="connsiteY12" fmla="*/ 1062927 h 1108699"/>
              <a:gd name="connsiteX13" fmla="*/ 2067308 w 4600642"/>
              <a:gd name="connsiteY13" fmla="*/ 539501 h 1108699"/>
              <a:gd name="connsiteX14" fmla="*/ 1290538 w 4600642"/>
              <a:gd name="connsiteY14" fmla="*/ 530357 h 1108699"/>
              <a:gd name="connsiteX15" fmla="*/ 789072 w 4600642"/>
              <a:gd name="connsiteY15" fmla="*/ 1062649 h 1108699"/>
              <a:gd name="connsiteX16" fmla="*/ 15396 w 4600642"/>
              <a:gd name="connsiteY16" fmla="*/ 1069254 h 1108699"/>
              <a:gd name="connsiteX0" fmla="*/ 6523 w 4591769"/>
              <a:gd name="connsiteY0" fmla="*/ 1069254 h 1108699"/>
              <a:gd name="connsiteX1" fmla="*/ 0 w 4591769"/>
              <a:gd name="connsiteY1" fmla="*/ 626290 h 1108699"/>
              <a:gd name="connsiteX2" fmla="*/ 783810 w 4591769"/>
              <a:gd name="connsiteY2" fmla="*/ 544489 h 1108699"/>
              <a:gd name="connsiteX3" fmla="*/ 1283823 w 4591769"/>
              <a:gd name="connsiteY3" fmla="*/ 5 h 1108699"/>
              <a:gd name="connsiteX4" fmla="*/ 2042084 w 4591769"/>
              <a:gd name="connsiteY4" fmla="*/ 5547 h 1108699"/>
              <a:gd name="connsiteX5" fmla="*/ 2569046 w 4591769"/>
              <a:gd name="connsiteY5" fmla="*/ 542826 h 1108699"/>
              <a:gd name="connsiteX6" fmla="*/ 3289500 w 4591769"/>
              <a:gd name="connsiteY6" fmla="*/ 542826 h 1108699"/>
              <a:gd name="connsiteX7" fmla="*/ 3790231 w 4591769"/>
              <a:gd name="connsiteY7" fmla="*/ 14691 h 1108699"/>
              <a:gd name="connsiteX8" fmla="*/ 4589620 w 4591769"/>
              <a:gd name="connsiteY8" fmla="*/ 14691 h 1108699"/>
              <a:gd name="connsiteX9" fmla="*/ 4591558 w 4591769"/>
              <a:gd name="connsiteY9" fmla="*/ 541718 h 1108699"/>
              <a:gd name="connsiteX10" fmla="*/ 3786136 w 4591769"/>
              <a:gd name="connsiteY10" fmla="*/ 543658 h 1108699"/>
              <a:gd name="connsiteX11" fmla="*/ 3279886 w 4591769"/>
              <a:gd name="connsiteY11" fmla="*/ 1068468 h 1108699"/>
              <a:gd name="connsiteX12" fmla="*/ 2563278 w 4591769"/>
              <a:gd name="connsiteY12" fmla="*/ 1062927 h 1108699"/>
              <a:gd name="connsiteX13" fmla="*/ 2058435 w 4591769"/>
              <a:gd name="connsiteY13" fmla="*/ 539501 h 1108699"/>
              <a:gd name="connsiteX14" fmla="*/ 1281665 w 4591769"/>
              <a:gd name="connsiteY14" fmla="*/ 530357 h 1108699"/>
              <a:gd name="connsiteX15" fmla="*/ 780199 w 4591769"/>
              <a:gd name="connsiteY15" fmla="*/ 1062649 h 1108699"/>
              <a:gd name="connsiteX16" fmla="*/ 6523 w 4591769"/>
              <a:gd name="connsiteY16" fmla="*/ 1069254 h 1108699"/>
              <a:gd name="connsiteX0" fmla="*/ 6523 w 4591769"/>
              <a:gd name="connsiteY0" fmla="*/ 1069254 h 1105356"/>
              <a:gd name="connsiteX1" fmla="*/ 0 w 4591769"/>
              <a:gd name="connsiteY1" fmla="*/ 626290 h 1105356"/>
              <a:gd name="connsiteX2" fmla="*/ 783810 w 4591769"/>
              <a:gd name="connsiteY2" fmla="*/ 544489 h 1105356"/>
              <a:gd name="connsiteX3" fmla="*/ 1283823 w 4591769"/>
              <a:gd name="connsiteY3" fmla="*/ 5 h 1105356"/>
              <a:gd name="connsiteX4" fmla="*/ 2042084 w 4591769"/>
              <a:gd name="connsiteY4" fmla="*/ 5547 h 1105356"/>
              <a:gd name="connsiteX5" fmla="*/ 2569046 w 4591769"/>
              <a:gd name="connsiteY5" fmla="*/ 542826 h 1105356"/>
              <a:gd name="connsiteX6" fmla="*/ 3289500 w 4591769"/>
              <a:gd name="connsiteY6" fmla="*/ 542826 h 1105356"/>
              <a:gd name="connsiteX7" fmla="*/ 3790231 w 4591769"/>
              <a:gd name="connsiteY7" fmla="*/ 14691 h 1105356"/>
              <a:gd name="connsiteX8" fmla="*/ 4589620 w 4591769"/>
              <a:gd name="connsiteY8" fmla="*/ 14691 h 1105356"/>
              <a:gd name="connsiteX9" fmla="*/ 4591558 w 4591769"/>
              <a:gd name="connsiteY9" fmla="*/ 541718 h 1105356"/>
              <a:gd name="connsiteX10" fmla="*/ 3786136 w 4591769"/>
              <a:gd name="connsiteY10" fmla="*/ 543658 h 1105356"/>
              <a:gd name="connsiteX11" fmla="*/ 3279886 w 4591769"/>
              <a:gd name="connsiteY11" fmla="*/ 1068468 h 1105356"/>
              <a:gd name="connsiteX12" fmla="*/ 2563278 w 4591769"/>
              <a:gd name="connsiteY12" fmla="*/ 1062927 h 1105356"/>
              <a:gd name="connsiteX13" fmla="*/ 2058435 w 4591769"/>
              <a:gd name="connsiteY13" fmla="*/ 539501 h 1105356"/>
              <a:gd name="connsiteX14" fmla="*/ 1281665 w 4591769"/>
              <a:gd name="connsiteY14" fmla="*/ 530357 h 1105356"/>
              <a:gd name="connsiteX15" fmla="*/ 780199 w 4591769"/>
              <a:gd name="connsiteY15" fmla="*/ 1062649 h 1105356"/>
              <a:gd name="connsiteX16" fmla="*/ 6523 w 4591769"/>
              <a:gd name="connsiteY16" fmla="*/ 1069254 h 1105356"/>
              <a:gd name="connsiteX0" fmla="*/ 2257 w 4591769"/>
              <a:gd name="connsiteY0" fmla="*/ 1116256 h 1127793"/>
              <a:gd name="connsiteX1" fmla="*/ 0 w 4591769"/>
              <a:gd name="connsiteY1" fmla="*/ 626290 h 1127793"/>
              <a:gd name="connsiteX2" fmla="*/ 783810 w 4591769"/>
              <a:gd name="connsiteY2" fmla="*/ 544489 h 1127793"/>
              <a:gd name="connsiteX3" fmla="*/ 1283823 w 4591769"/>
              <a:gd name="connsiteY3" fmla="*/ 5 h 1127793"/>
              <a:gd name="connsiteX4" fmla="*/ 2042084 w 4591769"/>
              <a:gd name="connsiteY4" fmla="*/ 5547 h 1127793"/>
              <a:gd name="connsiteX5" fmla="*/ 2569046 w 4591769"/>
              <a:gd name="connsiteY5" fmla="*/ 542826 h 1127793"/>
              <a:gd name="connsiteX6" fmla="*/ 3289500 w 4591769"/>
              <a:gd name="connsiteY6" fmla="*/ 542826 h 1127793"/>
              <a:gd name="connsiteX7" fmla="*/ 3790231 w 4591769"/>
              <a:gd name="connsiteY7" fmla="*/ 14691 h 1127793"/>
              <a:gd name="connsiteX8" fmla="*/ 4589620 w 4591769"/>
              <a:gd name="connsiteY8" fmla="*/ 14691 h 1127793"/>
              <a:gd name="connsiteX9" fmla="*/ 4591558 w 4591769"/>
              <a:gd name="connsiteY9" fmla="*/ 541718 h 1127793"/>
              <a:gd name="connsiteX10" fmla="*/ 3786136 w 4591769"/>
              <a:gd name="connsiteY10" fmla="*/ 543658 h 1127793"/>
              <a:gd name="connsiteX11" fmla="*/ 3279886 w 4591769"/>
              <a:gd name="connsiteY11" fmla="*/ 1068468 h 1127793"/>
              <a:gd name="connsiteX12" fmla="*/ 2563278 w 4591769"/>
              <a:gd name="connsiteY12" fmla="*/ 1062927 h 1127793"/>
              <a:gd name="connsiteX13" fmla="*/ 2058435 w 4591769"/>
              <a:gd name="connsiteY13" fmla="*/ 539501 h 1127793"/>
              <a:gd name="connsiteX14" fmla="*/ 1281665 w 4591769"/>
              <a:gd name="connsiteY14" fmla="*/ 530357 h 1127793"/>
              <a:gd name="connsiteX15" fmla="*/ 780199 w 4591769"/>
              <a:gd name="connsiteY15" fmla="*/ 1062649 h 1127793"/>
              <a:gd name="connsiteX16" fmla="*/ 2257 w 4591769"/>
              <a:gd name="connsiteY16" fmla="*/ 1116256 h 1127793"/>
              <a:gd name="connsiteX0" fmla="*/ 2257 w 4591769"/>
              <a:gd name="connsiteY0" fmla="*/ 1129075 h 1136213"/>
              <a:gd name="connsiteX1" fmla="*/ 0 w 4591769"/>
              <a:gd name="connsiteY1" fmla="*/ 626290 h 1136213"/>
              <a:gd name="connsiteX2" fmla="*/ 783810 w 4591769"/>
              <a:gd name="connsiteY2" fmla="*/ 544489 h 1136213"/>
              <a:gd name="connsiteX3" fmla="*/ 1283823 w 4591769"/>
              <a:gd name="connsiteY3" fmla="*/ 5 h 1136213"/>
              <a:gd name="connsiteX4" fmla="*/ 2042084 w 4591769"/>
              <a:gd name="connsiteY4" fmla="*/ 5547 h 1136213"/>
              <a:gd name="connsiteX5" fmla="*/ 2569046 w 4591769"/>
              <a:gd name="connsiteY5" fmla="*/ 542826 h 1136213"/>
              <a:gd name="connsiteX6" fmla="*/ 3289500 w 4591769"/>
              <a:gd name="connsiteY6" fmla="*/ 542826 h 1136213"/>
              <a:gd name="connsiteX7" fmla="*/ 3790231 w 4591769"/>
              <a:gd name="connsiteY7" fmla="*/ 14691 h 1136213"/>
              <a:gd name="connsiteX8" fmla="*/ 4589620 w 4591769"/>
              <a:gd name="connsiteY8" fmla="*/ 14691 h 1136213"/>
              <a:gd name="connsiteX9" fmla="*/ 4591558 w 4591769"/>
              <a:gd name="connsiteY9" fmla="*/ 541718 h 1136213"/>
              <a:gd name="connsiteX10" fmla="*/ 3786136 w 4591769"/>
              <a:gd name="connsiteY10" fmla="*/ 543658 h 1136213"/>
              <a:gd name="connsiteX11" fmla="*/ 3279886 w 4591769"/>
              <a:gd name="connsiteY11" fmla="*/ 1068468 h 1136213"/>
              <a:gd name="connsiteX12" fmla="*/ 2563278 w 4591769"/>
              <a:gd name="connsiteY12" fmla="*/ 1062927 h 1136213"/>
              <a:gd name="connsiteX13" fmla="*/ 2058435 w 4591769"/>
              <a:gd name="connsiteY13" fmla="*/ 539501 h 1136213"/>
              <a:gd name="connsiteX14" fmla="*/ 1281665 w 4591769"/>
              <a:gd name="connsiteY14" fmla="*/ 530357 h 1136213"/>
              <a:gd name="connsiteX15" fmla="*/ 780199 w 4591769"/>
              <a:gd name="connsiteY15" fmla="*/ 1062649 h 1136213"/>
              <a:gd name="connsiteX16" fmla="*/ 2257 w 4591769"/>
              <a:gd name="connsiteY16" fmla="*/ 1129075 h 1136213"/>
              <a:gd name="connsiteX0" fmla="*/ 77 w 4593856"/>
              <a:gd name="connsiteY0" fmla="*/ 1141894 h 1145866"/>
              <a:gd name="connsiteX1" fmla="*/ 2087 w 4593856"/>
              <a:gd name="connsiteY1" fmla="*/ 626290 h 1145866"/>
              <a:gd name="connsiteX2" fmla="*/ 785897 w 4593856"/>
              <a:gd name="connsiteY2" fmla="*/ 544489 h 1145866"/>
              <a:gd name="connsiteX3" fmla="*/ 1285910 w 4593856"/>
              <a:gd name="connsiteY3" fmla="*/ 5 h 1145866"/>
              <a:gd name="connsiteX4" fmla="*/ 2044171 w 4593856"/>
              <a:gd name="connsiteY4" fmla="*/ 5547 h 1145866"/>
              <a:gd name="connsiteX5" fmla="*/ 2571133 w 4593856"/>
              <a:gd name="connsiteY5" fmla="*/ 542826 h 1145866"/>
              <a:gd name="connsiteX6" fmla="*/ 3291587 w 4593856"/>
              <a:gd name="connsiteY6" fmla="*/ 542826 h 1145866"/>
              <a:gd name="connsiteX7" fmla="*/ 3792318 w 4593856"/>
              <a:gd name="connsiteY7" fmla="*/ 14691 h 1145866"/>
              <a:gd name="connsiteX8" fmla="*/ 4591707 w 4593856"/>
              <a:gd name="connsiteY8" fmla="*/ 14691 h 1145866"/>
              <a:gd name="connsiteX9" fmla="*/ 4593645 w 4593856"/>
              <a:gd name="connsiteY9" fmla="*/ 541718 h 1145866"/>
              <a:gd name="connsiteX10" fmla="*/ 3788223 w 4593856"/>
              <a:gd name="connsiteY10" fmla="*/ 543658 h 1145866"/>
              <a:gd name="connsiteX11" fmla="*/ 3281973 w 4593856"/>
              <a:gd name="connsiteY11" fmla="*/ 1068468 h 1145866"/>
              <a:gd name="connsiteX12" fmla="*/ 2565365 w 4593856"/>
              <a:gd name="connsiteY12" fmla="*/ 1062927 h 1145866"/>
              <a:gd name="connsiteX13" fmla="*/ 2060522 w 4593856"/>
              <a:gd name="connsiteY13" fmla="*/ 539501 h 1145866"/>
              <a:gd name="connsiteX14" fmla="*/ 1283752 w 4593856"/>
              <a:gd name="connsiteY14" fmla="*/ 530357 h 1145866"/>
              <a:gd name="connsiteX15" fmla="*/ 782286 w 4593856"/>
              <a:gd name="connsiteY15" fmla="*/ 1062649 h 1145866"/>
              <a:gd name="connsiteX16" fmla="*/ 77 w 4593856"/>
              <a:gd name="connsiteY16" fmla="*/ 1141894 h 1145866"/>
              <a:gd name="connsiteX0" fmla="*/ 2256 w 4591769"/>
              <a:gd name="connsiteY0" fmla="*/ 1146166 h 1149362"/>
              <a:gd name="connsiteX1" fmla="*/ 0 w 4591769"/>
              <a:gd name="connsiteY1" fmla="*/ 626290 h 1149362"/>
              <a:gd name="connsiteX2" fmla="*/ 783810 w 4591769"/>
              <a:gd name="connsiteY2" fmla="*/ 544489 h 1149362"/>
              <a:gd name="connsiteX3" fmla="*/ 1283823 w 4591769"/>
              <a:gd name="connsiteY3" fmla="*/ 5 h 1149362"/>
              <a:gd name="connsiteX4" fmla="*/ 2042084 w 4591769"/>
              <a:gd name="connsiteY4" fmla="*/ 5547 h 1149362"/>
              <a:gd name="connsiteX5" fmla="*/ 2569046 w 4591769"/>
              <a:gd name="connsiteY5" fmla="*/ 542826 h 1149362"/>
              <a:gd name="connsiteX6" fmla="*/ 3289500 w 4591769"/>
              <a:gd name="connsiteY6" fmla="*/ 542826 h 1149362"/>
              <a:gd name="connsiteX7" fmla="*/ 3790231 w 4591769"/>
              <a:gd name="connsiteY7" fmla="*/ 14691 h 1149362"/>
              <a:gd name="connsiteX8" fmla="*/ 4589620 w 4591769"/>
              <a:gd name="connsiteY8" fmla="*/ 14691 h 1149362"/>
              <a:gd name="connsiteX9" fmla="*/ 4591558 w 4591769"/>
              <a:gd name="connsiteY9" fmla="*/ 541718 h 1149362"/>
              <a:gd name="connsiteX10" fmla="*/ 3786136 w 4591769"/>
              <a:gd name="connsiteY10" fmla="*/ 543658 h 1149362"/>
              <a:gd name="connsiteX11" fmla="*/ 3279886 w 4591769"/>
              <a:gd name="connsiteY11" fmla="*/ 1068468 h 1149362"/>
              <a:gd name="connsiteX12" fmla="*/ 2563278 w 4591769"/>
              <a:gd name="connsiteY12" fmla="*/ 1062927 h 1149362"/>
              <a:gd name="connsiteX13" fmla="*/ 2058435 w 4591769"/>
              <a:gd name="connsiteY13" fmla="*/ 539501 h 1149362"/>
              <a:gd name="connsiteX14" fmla="*/ 1281665 w 4591769"/>
              <a:gd name="connsiteY14" fmla="*/ 530357 h 1149362"/>
              <a:gd name="connsiteX15" fmla="*/ 780199 w 4591769"/>
              <a:gd name="connsiteY15" fmla="*/ 1062649 h 1149362"/>
              <a:gd name="connsiteX16" fmla="*/ 2256 w 4591769"/>
              <a:gd name="connsiteY16" fmla="*/ 1146166 h 1149362"/>
              <a:gd name="connsiteX0" fmla="*/ 2256 w 4591769"/>
              <a:gd name="connsiteY0" fmla="*/ 1146166 h 1157671"/>
              <a:gd name="connsiteX1" fmla="*/ 0 w 4591769"/>
              <a:gd name="connsiteY1" fmla="*/ 626290 h 1157671"/>
              <a:gd name="connsiteX2" fmla="*/ 783810 w 4591769"/>
              <a:gd name="connsiteY2" fmla="*/ 544489 h 1157671"/>
              <a:gd name="connsiteX3" fmla="*/ 1283823 w 4591769"/>
              <a:gd name="connsiteY3" fmla="*/ 5 h 1157671"/>
              <a:gd name="connsiteX4" fmla="*/ 2042084 w 4591769"/>
              <a:gd name="connsiteY4" fmla="*/ 5547 h 1157671"/>
              <a:gd name="connsiteX5" fmla="*/ 2569046 w 4591769"/>
              <a:gd name="connsiteY5" fmla="*/ 542826 h 1157671"/>
              <a:gd name="connsiteX6" fmla="*/ 3289500 w 4591769"/>
              <a:gd name="connsiteY6" fmla="*/ 542826 h 1157671"/>
              <a:gd name="connsiteX7" fmla="*/ 3790231 w 4591769"/>
              <a:gd name="connsiteY7" fmla="*/ 14691 h 1157671"/>
              <a:gd name="connsiteX8" fmla="*/ 4589620 w 4591769"/>
              <a:gd name="connsiteY8" fmla="*/ 14691 h 1157671"/>
              <a:gd name="connsiteX9" fmla="*/ 4591558 w 4591769"/>
              <a:gd name="connsiteY9" fmla="*/ 541718 h 1157671"/>
              <a:gd name="connsiteX10" fmla="*/ 3786136 w 4591769"/>
              <a:gd name="connsiteY10" fmla="*/ 543658 h 1157671"/>
              <a:gd name="connsiteX11" fmla="*/ 3279886 w 4591769"/>
              <a:gd name="connsiteY11" fmla="*/ 1068468 h 1157671"/>
              <a:gd name="connsiteX12" fmla="*/ 2540372 w 4591769"/>
              <a:gd name="connsiteY12" fmla="*/ 1154694 h 1157671"/>
              <a:gd name="connsiteX13" fmla="*/ 2058435 w 4591769"/>
              <a:gd name="connsiteY13" fmla="*/ 539501 h 1157671"/>
              <a:gd name="connsiteX14" fmla="*/ 1281665 w 4591769"/>
              <a:gd name="connsiteY14" fmla="*/ 530357 h 1157671"/>
              <a:gd name="connsiteX15" fmla="*/ 780199 w 4591769"/>
              <a:gd name="connsiteY15" fmla="*/ 1062649 h 1157671"/>
              <a:gd name="connsiteX16" fmla="*/ 2256 w 4591769"/>
              <a:gd name="connsiteY16" fmla="*/ 1146166 h 1157671"/>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40372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8910"/>
              <a:gd name="connsiteX1" fmla="*/ 0 w 4591769"/>
              <a:gd name="connsiteY1" fmla="*/ 626290 h 1198910"/>
              <a:gd name="connsiteX2" fmla="*/ 783810 w 4591769"/>
              <a:gd name="connsiteY2" fmla="*/ 544489 h 1198910"/>
              <a:gd name="connsiteX3" fmla="*/ 1283823 w 4591769"/>
              <a:gd name="connsiteY3" fmla="*/ 5 h 1198910"/>
              <a:gd name="connsiteX4" fmla="*/ 2042084 w 4591769"/>
              <a:gd name="connsiteY4" fmla="*/ 5547 h 1198910"/>
              <a:gd name="connsiteX5" fmla="*/ 2569046 w 4591769"/>
              <a:gd name="connsiteY5" fmla="*/ 542826 h 1198910"/>
              <a:gd name="connsiteX6" fmla="*/ 3289500 w 4591769"/>
              <a:gd name="connsiteY6" fmla="*/ 542826 h 1198910"/>
              <a:gd name="connsiteX7" fmla="*/ 3790231 w 4591769"/>
              <a:gd name="connsiteY7" fmla="*/ 14691 h 1198910"/>
              <a:gd name="connsiteX8" fmla="*/ 4589620 w 4591769"/>
              <a:gd name="connsiteY8" fmla="*/ 14691 h 1198910"/>
              <a:gd name="connsiteX9" fmla="*/ 4591558 w 4591769"/>
              <a:gd name="connsiteY9" fmla="*/ 541718 h 1198910"/>
              <a:gd name="connsiteX10" fmla="*/ 3786136 w 4591769"/>
              <a:gd name="connsiteY10" fmla="*/ 543658 h 1198910"/>
              <a:gd name="connsiteX11" fmla="*/ 3302793 w 4591769"/>
              <a:gd name="connsiteY11" fmla="*/ 1150404 h 1198910"/>
              <a:gd name="connsiteX12" fmla="*/ 2540372 w 4591769"/>
              <a:gd name="connsiteY12" fmla="*/ 1154694 h 1198910"/>
              <a:gd name="connsiteX13" fmla="*/ 2058435 w 4591769"/>
              <a:gd name="connsiteY13" fmla="*/ 539501 h 1198910"/>
              <a:gd name="connsiteX14" fmla="*/ 1281665 w 4591769"/>
              <a:gd name="connsiteY14" fmla="*/ 530357 h 1198910"/>
              <a:gd name="connsiteX15" fmla="*/ 780199 w 4591769"/>
              <a:gd name="connsiteY15" fmla="*/ 1062649 h 1198910"/>
              <a:gd name="connsiteX16" fmla="*/ 2256 w 4591769"/>
              <a:gd name="connsiteY16" fmla="*/ 1146166 h 1198910"/>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50190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6855"/>
              <a:gd name="connsiteX1" fmla="*/ 0 w 4591769"/>
              <a:gd name="connsiteY1" fmla="*/ 626290 h 1196855"/>
              <a:gd name="connsiteX2" fmla="*/ 783810 w 4591769"/>
              <a:gd name="connsiteY2" fmla="*/ 544489 h 1196855"/>
              <a:gd name="connsiteX3" fmla="*/ 1283823 w 4591769"/>
              <a:gd name="connsiteY3" fmla="*/ 5 h 1196855"/>
              <a:gd name="connsiteX4" fmla="*/ 2042084 w 4591769"/>
              <a:gd name="connsiteY4" fmla="*/ 5547 h 1196855"/>
              <a:gd name="connsiteX5" fmla="*/ 2569046 w 4591769"/>
              <a:gd name="connsiteY5" fmla="*/ 542826 h 1196855"/>
              <a:gd name="connsiteX6" fmla="*/ 3289500 w 4591769"/>
              <a:gd name="connsiteY6" fmla="*/ 542826 h 1196855"/>
              <a:gd name="connsiteX7" fmla="*/ 3790231 w 4591769"/>
              <a:gd name="connsiteY7" fmla="*/ 14691 h 1196855"/>
              <a:gd name="connsiteX8" fmla="*/ 4589620 w 4591769"/>
              <a:gd name="connsiteY8" fmla="*/ 14691 h 1196855"/>
              <a:gd name="connsiteX9" fmla="*/ 4591558 w 4591769"/>
              <a:gd name="connsiteY9" fmla="*/ 541718 h 1196855"/>
              <a:gd name="connsiteX10" fmla="*/ 3786136 w 4591769"/>
              <a:gd name="connsiteY10" fmla="*/ 543658 h 1196855"/>
              <a:gd name="connsiteX11" fmla="*/ 3302793 w 4591769"/>
              <a:gd name="connsiteY11" fmla="*/ 1150404 h 1196855"/>
              <a:gd name="connsiteX12" fmla="*/ 2550190 w 4591769"/>
              <a:gd name="connsiteY12" fmla="*/ 1154694 h 1196855"/>
              <a:gd name="connsiteX13" fmla="*/ 2058435 w 4591769"/>
              <a:gd name="connsiteY13" fmla="*/ 539501 h 1196855"/>
              <a:gd name="connsiteX14" fmla="*/ 1281665 w 4591769"/>
              <a:gd name="connsiteY14" fmla="*/ 530357 h 1196855"/>
              <a:gd name="connsiteX15" fmla="*/ 780199 w 4591769"/>
              <a:gd name="connsiteY15" fmla="*/ 1062649 h 1196855"/>
              <a:gd name="connsiteX16" fmla="*/ 2256 w 4591769"/>
              <a:gd name="connsiteY16" fmla="*/ 1146166 h 1196855"/>
              <a:gd name="connsiteX0" fmla="*/ 2256 w 4591769"/>
              <a:gd name="connsiteY0" fmla="*/ 1146166 h 1154722"/>
              <a:gd name="connsiteX1" fmla="*/ 0 w 4591769"/>
              <a:gd name="connsiteY1" fmla="*/ 626290 h 1154722"/>
              <a:gd name="connsiteX2" fmla="*/ 783810 w 4591769"/>
              <a:gd name="connsiteY2" fmla="*/ 544489 h 1154722"/>
              <a:gd name="connsiteX3" fmla="*/ 1283823 w 4591769"/>
              <a:gd name="connsiteY3" fmla="*/ 5 h 1154722"/>
              <a:gd name="connsiteX4" fmla="*/ 2042084 w 4591769"/>
              <a:gd name="connsiteY4" fmla="*/ 5547 h 1154722"/>
              <a:gd name="connsiteX5" fmla="*/ 2569046 w 4591769"/>
              <a:gd name="connsiteY5" fmla="*/ 542826 h 1154722"/>
              <a:gd name="connsiteX6" fmla="*/ 3289500 w 4591769"/>
              <a:gd name="connsiteY6" fmla="*/ 542826 h 1154722"/>
              <a:gd name="connsiteX7" fmla="*/ 3790231 w 4591769"/>
              <a:gd name="connsiteY7" fmla="*/ 14691 h 1154722"/>
              <a:gd name="connsiteX8" fmla="*/ 4589620 w 4591769"/>
              <a:gd name="connsiteY8" fmla="*/ 14691 h 1154722"/>
              <a:gd name="connsiteX9" fmla="*/ 4591558 w 4591769"/>
              <a:gd name="connsiteY9" fmla="*/ 541718 h 1154722"/>
              <a:gd name="connsiteX10" fmla="*/ 3786136 w 4591769"/>
              <a:gd name="connsiteY10" fmla="*/ 543658 h 1154722"/>
              <a:gd name="connsiteX11" fmla="*/ 3302793 w 4591769"/>
              <a:gd name="connsiteY11" fmla="*/ 1150404 h 1154722"/>
              <a:gd name="connsiteX12" fmla="*/ 2550190 w 4591769"/>
              <a:gd name="connsiteY12" fmla="*/ 1154694 h 1154722"/>
              <a:gd name="connsiteX13" fmla="*/ 2058435 w 4591769"/>
              <a:gd name="connsiteY13" fmla="*/ 539501 h 1154722"/>
              <a:gd name="connsiteX14" fmla="*/ 1281665 w 4591769"/>
              <a:gd name="connsiteY14" fmla="*/ 530357 h 1154722"/>
              <a:gd name="connsiteX15" fmla="*/ 780199 w 4591769"/>
              <a:gd name="connsiteY15" fmla="*/ 1062649 h 1154722"/>
              <a:gd name="connsiteX16" fmla="*/ 2256 w 4591769"/>
              <a:gd name="connsiteY16" fmla="*/ 1146166 h 115472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89500 w 4591769"/>
              <a:gd name="connsiteY6" fmla="*/ 584851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7262"/>
              <a:gd name="connsiteX1" fmla="*/ 0 w 4591769"/>
              <a:gd name="connsiteY1" fmla="*/ 668315 h 1197262"/>
              <a:gd name="connsiteX2" fmla="*/ 783810 w 4591769"/>
              <a:gd name="connsiteY2" fmla="*/ 586514 h 1197262"/>
              <a:gd name="connsiteX3" fmla="*/ 1283823 w 4591769"/>
              <a:gd name="connsiteY3" fmla="*/ 42030 h 1197262"/>
              <a:gd name="connsiteX4" fmla="*/ 2042084 w 4591769"/>
              <a:gd name="connsiteY4" fmla="*/ 47572 h 1197262"/>
              <a:gd name="connsiteX5" fmla="*/ 2546139 w 4591769"/>
              <a:gd name="connsiteY5" fmla="*/ 670064 h 1197262"/>
              <a:gd name="connsiteX6" fmla="*/ 3292773 w 4591769"/>
              <a:gd name="connsiteY6" fmla="*/ 670064 h 1197262"/>
              <a:gd name="connsiteX7" fmla="*/ 3790231 w 4591769"/>
              <a:gd name="connsiteY7" fmla="*/ 56716 h 1197262"/>
              <a:gd name="connsiteX8" fmla="*/ 4589620 w 4591769"/>
              <a:gd name="connsiteY8" fmla="*/ 56716 h 1197262"/>
              <a:gd name="connsiteX9" fmla="*/ 4591558 w 4591769"/>
              <a:gd name="connsiteY9" fmla="*/ 583743 h 1197262"/>
              <a:gd name="connsiteX10" fmla="*/ 3786136 w 4591769"/>
              <a:gd name="connsiteY10" fmla="*/ 585683 h 1197262"/>
              <a:gd name="connsiteX11" fmla="*/ 3302793 w 4591769"/>
              <a:gd name="connsiteY11" fmla="*/ 1192429 h 1197262"/>
              <a:gd name="connsiteX12" fmla="*/ 2550190 w 4591769"/>
              <a:gd name="connsiteY12" fmla="*/ 1196719 h 1197262"/>
              <a:gd name="connsiteX13" fmla="*/ 2058435 w 4591769"/>
              <a:gd name="connsiteY13" fmla="*/ 581526 h 1197262"/>
              <a:gd name="connsiteX14" fmla="*/ 1281665 w 4591769"/>
              <a:gd name="connsiteY14" fmla="*/ 572382 h 1197262"/>
              <a:gd name="connsiteX15" fmla="*/ 780199 w 4591769"/>
              <a:gd name="connsiteY15" fmla="*/ 1104674 h 1197262"/>
              <a:gd name="connsiteX16" fmla="*/ 2256 w 4591769"/>
              <a:gd name="connsiteY16" fmla="*/ 1188191 h 119726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8020"/>
              <a:gd name="connsiteX1" fmla="*/ 0 w 4591769"/>
              <a:gd name="connsiteY1" fmla="*/ 668315 h 1198020"/>
              <a:gd name="connsiteX2" fmla="*/ 783810 w 4591769"/>
              <a:gd name="connsiteY2" fmla="*/ 586514 h 1198020"/>
              <a:gd name="connsiteX3" fmla="*/ 1283823 w 4591769"/>
              <a:gd name="connsiteY3" fmla="*/ 42030 h 1198020"/>
              <a:gd name="connsiteX4" fmla="*/ 2042084 w 4591769"/>
              <a:gd name="connsiteY4" fmla="*/ 47572 h 1198020"/>
              <a:gd name="connsiteX5" fmla="*/ 2546139 w 4591769"/>
              <a:gd name="connsiteY5" fmla="*/ 670064 h 1198020"/>
              <a:gd name="connsiteX6" fmla="*/ 3292773 w 4591769"/>
              <a:gd name="connsiteY6" fmla="*/ 670064 h 1198020"/>
              <a:gd name="connsiteX7" fmla="*/ 3790231 w 4591769"/>
              <a:gd name="connsiteY7" fmla="*/ 56716 h 1198020"/>
              <a:gd name="connsiteX8" fmla="*/ 4589620 w 4591769"/>
              <a:gd name="connsiteY8" fmla="*/ 56716 h 1198020"/>
              <a:gd name="connsiteX9" fmla="*/ 4591558 w 4591769"/>
              <a:gd name="connsiteY9" fmla="*/ 583743 h 1198020"/>
              <a:gd name="connsiteX10" fmla="*/ 3786136 w 4591769"/>
              <a:gd name="connsiteY10" fmla="*/ 585683 h 1198020"/>
              <a:gd name="connsiteX11" fmla="*/ 3302793 w 4591769"/>
              <a:gd name="connsiteY11" fmla="*/ 1192429 h 1198020"/>
              <a:gd name="connsiteX12" fmla="*/ 2550190 w 4591769"/>
              <a:gd name="connsiteY12" fmla="*/ 1196719 h 1198020"/>
              <a:gd name="connsiteX13" fmla="*/ 2058435 w 4591769"/>
              <a:gd name="connsiteY13" fmla="*/ 581526 h 1198020"/>
              <a:gd name="connsiteX14" fmla="*/ 1281665 w 4591769"/>
              <a:gd name="connsiteY14" fmla="*/ 572382 h 1198020"/>
              <a:gd name="connsiteX15" fmla="*/ 780199 w 4591769"/>
              <a:gd name="connsiteY15" fmla="*/ 1104674 h 1198020"/>
              <a:gd name="connsiteX16" fmla="*/ 2256 w 4591769"/>
              <a:gd name="connsiteY16" fmla="*/ 1188191 h 1198020"/>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48941 w 4591769"/>
              <a:gd name="connsiteY14" fmla="*/ 662516 h 1186554"/>
              <a:gd name="connsiteX15" fmla="*/ 780199 w 4591769"/>
              <a:gd name="connsiteY15" fmla="*/ 1093208 h 1186554"/>
              <a:gd name="connsiteX16" fmla="*/ 2256 w 4591769"/>
              <a:gd name="connsiteY16" fmla="*/ 1176725 h 1186554"/>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33454 h 1142820"/>
              <a:gd name="connsiteX1" fmla="*/ 0 w 4591769"/>
              <a:gd name="connsiteY1" fmla="*/ 613578 h 1142820"/>
              <a:gd name="connsiteX2" fmla="*/ 764175 w 4591769"/>
              <a:gd name="connsiteY2" fmla="*/ 616990 h 1142820"/>
              <a:gd name="connsiteX3" fmla="*/ 1244554 w 4591769"/>
              <a:gd name="connsiteY3" fmla="*/ 79061 h 1142820"/>
              <a:gd name="connsiteX4" fmla="*/ 2064991 w 4591769"/>
              <a:gd name="connsiteY4" fmla="*/ 78048 h 1142820"/>
              <a:gd name="connsiteX5" fmla="*/ 2546139 w 4591769"/>
              <a:gd name="connsiteY5" fmla="*/ 615327 h 1142820"/>
              <a:gd name="connsiteX6" fmla="*/ 3292773 w 4591769"/>
              <a:gd name="connsiteY6" fmla="*/ 615327 h 1142820"/>
              <a:gd name="connsiteX7" fmla="*/ 3773870 w 4591769"/>
              <a:gd name="connsiteY7" fmla="*/ 80637 h 1142820"/>
              <a:gd name="connsiteX8" fmla="*/ 4589620 w 4591769"/>
              <a:gd name="connsiteY8" fmla="*/ 1979 h 1142820"/>
              <a:gd name="connsiteX9" fmla="*/ 4591558 w 4591769"/>
              <a:gd name="connsiteY9" fmla="*/ 529006 h 1142820"/>
              <a:gd name="connsiteX10" fmla="*/ 3786136 w 4591769"/>
              <a:gd name="connsiteY10" fmla="*/ 530946 h 1142820"/>
              <a:gd name="connsiteX11" fmla="*/ 3302793 w 4591769"/>
              <a:gd name="connsiteY11" fmla="*/ 1137692 h 1142820"/>
              <a:gd name="connsiteX12" fmla="*/ 2550190 w 4591769"/>
              <a:gd name="connsiteY12" fmla="*/ 1141982 h 1142820"/>
              <a:gd name="connsiteX13" fmla="*/ 2058435 w 4591769"/>
              <a:gd name="connsiteY13" fmla="*/ 612002 h 1142820"/>
              <a:gd name="connsiteX14" fmla="*/ 1258758 w 4591769"/>
              <a:gd name="connsiteY14" fmla="*/ 615968 h 1142820"/>
              <a:gd name="connsiteX15" fmla="*/ 770382 w 4591769"/>
              <a:gd name="connsiteY15" fmla="*/ 1138428 h 1142820"/>
              <a:gd name="connsiteX16" fmla="*/ 2256 w 4591769"/>
              <a:gd name="connsiteY16" fmla="*/ 1133454 h 1142820"/>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73870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1475 h 1140003"/>
              <a:gd name="connsiteX1" fmla="*/ 0 w 4591769"/>
              <a:gd name="connsiteY1" fmla="*/ 611599 h 1140003"/>
              <a:gd name="connsiteX2" fmla="*/ 764175 w 4591769"/>
              <a:gd name="connsiteY2" fmla="*/ 615011 h 1140003"/>
              <a:gd name="connsiteX3" fmla="*/ 1244554 w 4591769"/>
              <a:gd name="connsiteY3" fmla="*/ 77082 h 1140003"/>
              <a:gd name="connsiteX4" fmla="*/ 2064991 w 4591769"/>
              <a:gd name="connsiteY4" fmla="*/ 76069 h 1140003"/>
              <a:gd name="connsiteX5" fmla="*/ 2546139 w 4591769"/>
              <a:gd name="connsiteY5" fmla="*/ 613348 h 1140003"/>
              <a:gd name="connsiteX6" fmla="*/ 3292773 w 4591769"/>
              <a:gd name="connsiteY6" fmla="*/ 613348 h 1140003"/>
              <a:gd name="connsiteX7" fmla="*/ 3783688 w 4591769"/>
              <a:gd name="connsiteY7" fmla="*/ 78658 h 1140003"/>
              <a:gd name="connsiteX8" fmla="*/ 4589620 w 4591769"/>
              <a:gd name="connsiteY8" fmla="*/ 0 h 1140003"/>
              <a:gd name="connsiteX9" fmla="*/ 4591558 w 4591769"/>
              <a:gd name="connsiteY9" fmla="*/ 527027 h 1140003"/>
              <a:gd name="connsiteX10" fmla="*/ 3789408 w 4591769"/>
              <a:gd name="connsiteY10" fmla="*/ 607625 h 1140003"/>
              <a:gd name="connsiteX11" fmla="*/ 3302793 w 4591769"/>
              <a:gd name="connsiteY11" fmla="*/ 1135713 h 1140003"/>
              <a:gd name="connsiteX12" fmla="*/ 2550190 w 4591769"/>
              <a:gd name="connsiteY12" fmla="*/ 1140003 h 1140003"/>
              <a:gd name="connsiteX13" fmla="*/ 2058435 w 4591769"/>
              <a:gd name="connsiteY13" fmla="*/ 610023 h 1140003"/>
              <a:gd name="connsiteX14" fmla="*/ 1258758 w 4591769"/>
              <a:gd name="connsiteY14" fmla="*/ 613989 h 1140003"/>
              <a:gd name="connsiteX15" fmla="*/ 770382 w 4591769"/>
              <a:gd name="connsiteY15" fmla="*/ 1136449 h 1140003"/>
              <a:gd name="connsiteX16" fmla="*/ 2256 w 4591769"/>
              <a:gd name="connsiteY16" fmla="*/ 1131475 h 1140003"/>
              <a:gd name="connsiteX0" fmla="*/ 2256 w 4591769"/>
              <a:gd name="connsiteY0" fmla="*/ 1092240 h 1100768"/>
              <a:gd name="connsiteX1" fmla="*/ 0 w 4591769"/>
              <a:gd name="connsiteY1" fmla="*/ 572364 h 1100768"/>
              <a:gd name="connsiteX2" fmla="*/ 764175 w 4591769"/>
              <a:gd name="connsiteY2" fmla="*/ 575776 h 1100768"/>
              <a:gd name="connsiteX3" fmla="*/ 1244554 w 4591769"/>
              <a:gd name="connsiteY3" fmla="*/ 37847 h 1100768"/>
              <a:gd name="connsiteX4" fmla="*/ 2064991 w 4591769"/>
              <a:gd name="connsiteY4" fmla="*/ 36834 h 1100768"/>
              <a:gd name="connsiteX5" fmla="*/ 2546139 w 4591769"/>
              <a:gd name="connsiteY5" fmla="*/ 574113 h 1100768"/>
              <a:gd name="connsiteX6" fmla="*/ 3292773 w 4591769"/>
              <a:gd name="connsiteY6" fmla="*/ 574113 h 1100768"/>
              <a:gd name="connsiteX7" fmla="*/ 3783688 w 4591769"/>
              <a:gd name="connsiteY7" fmla="*/ 39423 h 1100768"/>
              <a:gd name="connsiteX8" fmla="*/ 4589620 w 4591769"/>
              <a:gd name="connsiteY8" fmla="*/ 39423 h 1100768"/>
              <a:gd name="connsiteX9" fmla="*/ 4591558 w 4591769"/>
              <a:gd name="connsiteY9" fmla="*/ 487792 h 1100768"/>
              <a:gd name="connsiteX10" fmla="*/ 3789408 w 4591769"/>
              <a:gd name="connsiteY10" fmla="*/ 568390 h 1100768"/>
              <a:gd name="connsiteX11" fmla="*/ 3302793 w 4591769"/>
              <a:gd name="connsiteY11" fmla="*/ 1096478 h 1100768"/>
              <a:gd name="connsiteX12" fmla="*/ 2550190 w 4591769"/>
              <a:gd name="connsiteY12" fmla="*/ 1100768 h 1100768"/>
              <a:gd name="connsiteX13" fmla="*/ 2058435 w 4591769"/>
              <a:gd name="connsiteY13" fmla="*/ 570788 h 1100768"/>
              <a:gd name="connsiteX14" fmla="*/ 1258758 w 4591769"/>
              <a:gd name="connsiteY14" fmla="*/ 574754 h 1100768"/>
              <a:gd name="connsiteX15" fmla="*/ 770382 w 4591769"/>
              <a:gd name="connsiteY15" fmla="*/ 1097214 h 1100768"/>
              <a:gd name="connsiteX16" fmla="*/ 2256 w 4591769"/>
              <a:gd name="connsiteY16" fmla="*/ 1092240 h 1100768"/>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450966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292773 w 4591769"/>
              <a:gd name="connsiteY5" fmla="*/ 537279 h 1063934"/>
              <a:gd name="connsiteX6" fmla="*/ 3783688 w 4591769"/>
              <a:gd name="connsiteY6" fmla="*/ 2589 h 1063934"/>
              <a:gd name="connsiteX7" fmla="*/ 4589620 w 4591769"/>
              <a:gd name="connsiteY7" fmla="*/ 2589 h 1063934"/>
              <a:gd name="connsiteX8" fmla="*/ 4591558 w 4591769"/>
              <a:gd name="connsiteY8" fmla="*/ 529616 h 1063934"/>
              <a:gd name="connsiteX9" fmla="*/ 3789408 w 4591769"/>
              <a:gd name="connsiteY9" fmla="*/ 531556 h 1063934"/>
              <a:gd name="connsiteX10" fmla="*/ 3302793 w 4591769"/>
              <a:gd name="connsiteY10" fmla="*/ 1059644 h 1063934"/>
              <a:gd name="connsiteX11" fmla="*/ 2550190 w 4591769"/>
              <a:gd name="connsiteY11" fmla="*/ 1063934 h 1063934"/>
              <a:gd name="connsiteX12" fmla="*/ 2058435 w 4591769"/>
              <a:gd name="connsiteY12" fmla="*/ 533954 h 1063934"/>
              <a:gd name="connsiteX13" fmla="*/ 1258758 w 4591769"/>
              <a:gd name="connsiteY13" fmla="*/ 537920 h 1063934"/>
              <a:gd name="connsiteX14" fmla="*/ 770382 w 4591769"/>
              <a:gd name="connsiteY14" fmla="*/ 1060380 h 1063934"/>
              <a:gd name="connsiteX15" fmla="*/ 2256 w 4591769"/>
              <a:gd name="connsiteY15" fmla="*/ 1055406 h 1063934"/>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783688 w 4591769"/>
              <a:gd name="connsiteY5" fmla="*/ 2589 h 1063934"/>
              <a:gd name="connsiteX6" fmla="*/ 4589620 w 4591769"/>
              <a:gd name="connsiteY6" fmla="*/ 2589 h 1063934"/>
              <a:gd name="connsiteX7" fmla="*/ 4591558 w 4591769"/>
              <a:gd name="connsiteY7" fmla="*/ 529616 h 1063934"/>
              <a:gd name="connsiteX8" fmla="*/ 3789408 w 4591769"/>
              <a:gd name="connsiteY8" fmla="*/ 531556 h 1063934"/>
              <a:gd name="connsiteX9" fmla="*/ 3302793 w 4591769"/>
              <a:gd name="connsiteY9" fmla="*/ 1059644 h 1063934"/>
              <a:gd name="connsiteX10" fmla="*/ 2550190 w 4591769"/>
              <a:gd name="connsiteY10" fmla="*/ 1063934 h 1063934"/>
              <a:gd name="connsiteX11" fmla="*/ 2058435 w 4591769"/>
              <a:gd name="connsiteY11" fmla="*/ 533954 h 1063934"/>
              <a:gd name="connsiteX12" fmla="*/ 1258758 w 4591769"/>
              <a:gd name="connsiteY12" fmla="*/ 537920 h 1063934"/>
              <a:gd name="connsiteX13" fmla="*/ 770382 w 4591769"/>
              <a:gd name="connsiteY13" fmla="*/ 1060380 h 1063934"/>
              <a:gd name="connsiteX14" fmla="*/ 2256 w 4591769"/>
              <a:gd name="connsiteY14" fmla="*/ 1055406 h 1063934"/>
              <a:gd name="connsiteX0" fmla="*/ 2256 w 4591769"/>
              <a:gd name="connsiteY0" fmla="*/ 1055406 h 1062006"/>
              <a:gd name="connsiteX1" fmla="*/ 0 w 4591769"/>
              <a:gd name="connsiteY1" fmla="*/ 535530 h 1062006"/>
              <a:gd name="connsiteX2" fmla="*/ 764175 w 4591769"/>
              <a:gd name="connsiteY2" fmla="*/ 538942 h 1062006"/>
              <a:gd name="connsiteX3" fmla="*/ 1244554 w 4591769"/>
              <a:gd name="connsiteY3" fmla="*/ 1013 h 1062006"/>
              <a:gd name="connsiteX4" fmla="*/ 2064991 w 4591769"/>
              <a:gd name="connsiteY4" fmla="*/ 0 h 1062006"/>
              <a:gd name="connsiteX5" fmla="*/ 3783688 w 4591769"/>
              <a:gd name="connsiteY5" fmla="*/ 2589 h 1062006"/>
              <a:gd name="connsiteX6" fmla="*/ 4589620 w 4591769"/>
              <a:gd name="connsiteY6" fmla="*/ 2589 h 1062006"/>
              <a:gd name="connsiteX7" fmla="*/ 4591558 w 4591769"/>
              <a:gd name="connsiteY7" fmla="*/ 529616 h 1062006"/>
              <a:gd name="connsiteX8" fmla="*/ 3789408 w 4591769"/>
              <a:gd name="connsiteY8" fmla="*/ 531556 h 1062006"/>
              <a:gd name="connsiteX9" fmla="*/ 3302793 w 4591769"/>
              <a:gd name="connsiteY9" fmla="*/ 1059644 h 1062006"/>
              <a:gd name="connsiteX10" fmla="*/ 2058435 w 4591769"/>
              <a:gd name="connsiteY10" fmla="*/ 533954 h 1062006"/>
              <a:gd name="connsiteX11" fmla="*/ 1258758 w 4591769"/>
              <a:gd name="connsiteY11" fmla="*/ 537920 h 1062006"/>
              <a:gd name="connsiteX12" fmla="*/ 770382 w 4591769"/>
              <a:gd name="connsiteY12" fmla="*/ 1060380 h 1062006"/>
              <a:gd name="connsiteX13" fmla="*/ 2256 w 4591769"/>
              <a:gd name="connsiteY13" fmla="*/ 1055406 h 1062006"/>
              <a:gd name="connsiteX0" fmla="*/ 2256 w 4591769"/>
              <a:gd name="connsiteY0" fmla="*/ 1055406 h 1062006"/>
              <a:gd name="connsiteX1" fmla="*/ 0 w 4591769"/>
              <a:gd name="connsiteY1" fmla="*/ 535530 h 1062006"/>
              <a:gd name="connsiteX2" fmla="*/ 764175 w 4591769"/>
              <a:gd name="connsiteY2" fmla="*/ 538942 h 1062006"/>
              <a:gd name="connsiteX3" fmla="*/ 1244554 w 4591769"/>
              <a:gd name="connsiteY3" fmla="*/ 1013 h 1062006"/>
              <a:gd name="connsiteX4" fmla="*/ 2064991 w 4591769"/>
              <a:gd name="connsiteY4" fmla="*/ 0 h 1062006"/>
              <a:gd name="connsiteX5" fmla="*/ 3783688 w 4591769"/>
              <a:gd name="connsiteY5" fmla="*/ 2589 h 1062006"/>
              <a:gd name="connsiteX6" fmla="*/ 4589620 w 4591769"/>
              <a:gd name="connsiteY6" fmla="*/ 2589 h 1062006"/>
              <a:gd name="connsiteX7" fmla="*/ 4591558 w 4591769"/>
              <a:gd name="connsiteY7" fmla="*/ 529616 h 1062006"/>
              <a:gd name="connsiteX8" fmla="*/ 3789408 w 4591769"/>
              <a:gd name="connsiteY8" fmla="*/ 531556 h 1062006"/>
              <a:gd name="connsiteX9" fmla="*/ 2058435 w 4591769"/>
              <a:gd name="connsiteY9" fmla="*/ 533954 h 1062006"/>
              <a:gd name="connsiteX10" fmla="*/ 1258758 w 4591769"/>
              <a:gd name="connsiteY10" fmla="*/ 537920 h 1062006"/>
              <a:gd name="connsiteX11" fmla="*/ 770382 w 4591769"/>
              <a:gd name="connsiteY11" fmla="*/ 1060380 h 1062006"/>
              <a:gd name="connsiteX12" fmla="*/ 2256 w 4591769"/>
              <a:gd name="connsiteY12" fmla="*/ 1055406 h 10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91769" h="1062006">
                <a:moveTo>
                  <a:pt x="2256" y="1055406"/>
                </a:moveTo>
                <a:cubicBezTo>
                  <a:pt x="1682" y="896549"/>
                  <a:pt x="209" y="690392"/>
                  <a:pt x="0" y="535530"/>
                </a:cubicBezTo>
                <a:lnTo>
                  <a:pt x="764175" y="538942"/>
                </a:lnTo>
                <a:cubicBezTo>
                  <a:pt x="860339" y="535069"/>
                  <a:pt x="1122651" y="2347"/>
                  <a:pt x="1244554" y="1013"/>
                </a:cubicBezTo>
                <a:lnTo>
                  <a:pt x="2064991" y="0"/>
                </a:lnTo>
                <a:lnTo>
                  <a:pt x="3783688" y="2589"/>
                </a:lnTo>
                <a:cubicBezTo>
                  <a:pt x="3872205" y="-1313"/>
                  <a:pt x="4384132" y="3420"/>
                  <a:pt x="4589620" y="2589"/>
                </a:cubicBezTo>
                <a:cubicBezTo>
                  <a:pt x="4588421" y="180112"/>
                  <a:pt x="4592757" y="352093"/>
                  <a:pt x="4591558" y="529616"/>
                </a:cubicBezTo>
                <a:lnTo>
                  <a:pt x="3789408" y="531556"/>
                </a:lnTo>
                <a:lnTo>
                  <a:pt x="2058435" y="533954"/>
                </a:lnTo>
                <a:cubicBezTo>
                  <a:pt x="1922773" y="539645"/>
                  <a:pt x="1345809" y="535394"/>
                  <a:pt x="1258758" y="537920"/>
                </a:cubicBezTo>
                <a:cubicBezTo>
                  <a:pt x="1171707" y="540446"/>
                  <a:pt x="884899" y="1056067"/>
                  <a:pt x="770382" y="1060380"/>
                </a:cubicBezTo>
                <a:cubicBezTo>
                  <a:pt x="655865" y="1064693"/>
                  <a:pt x="227755" y="1059521"/>
                  <a:pt x="2256" y="1055406"/>
                </a:cubicBezTo>
                <a:close/>
              </a:path>
            </a:pathLst>
          </a:custGeom>
          <a:solidFill>
            <a:srgbClr val="0070C0">
              <a:alpha val="51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dirty="0">
              <a:latin typeface="Calibri" pitchFamily="34" charset="0"/>
            </a:endParaRPr>
          </a:p>
        </p:txBody>
      </p:sp>
      <p:sp>
        <p:nvSpPr>
          <p:cNvPr id="188" name="Freeform 187">
            <a:extLst>
              <a:ext uri="{FF2B5EF4-FFF2-40B4-BE49-F238E27FC236}">
                <a16:creationId xmlns:a16="http://schemas.microsoft.com/office/drawing/2014/main" id="{A5292E65-956E-B24E-924D-0A87D713FC62}"/>
              </a:ext>
            </a:extLst>
          </p:cNvPr>
          <p:cNvSpPr/>
          <p:nvPr/>
        </p:nvSpPr>
        <p:spPr bwMode="auto">
          <a:xfrm>
            <a:off x="4197983" y="2159474"/>
            <a:ext cx="4808389" cy="542140"/>
          </a:xfrm>
          <a:custGeom>
            <a:avLst/>
            <a:gdLst>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36576 w 5971032"/>
              <a:gd name="connsiteY19" fmla="*/ 484632 h 1033272"/>
              <a:gd name="connsiteX20" fmla="*/ 0 w 5971032"/>
              <a:gd name="connsiteY20" fmla="*/ 0 h 1033272"/>
              <a:gd name="connsiteX0" fmla="*/ 9144 w 5980176"/>
              <a:gd name="connsiteY0" fmla="*/ 0 h 1033272"/>
              <a:gd name="connsiteX1" fmla="*/ 896112 w 5980176"/>
              <a:gd name="connsiteY1" fmla="*/ 0 h 1033272"/>
              <a:gd name="connsiteX2" fmla="*/ 1417320 w 5980176"/>
              <a:gd name="connsiteY2" fmla="*/ 576072 h 1033272"/>
              <a:gd name="connsiteX3" fmla="*/ 2194560 w 5980176"/>
              <a:gd name="connsiteY3" fmla="*/ 566928 h 1033272"/>
              <a:gd name="connsiteX4" fmla="*/ 2606040 w 5980176"/>
              <a:gd name="connsiteY4" fmla="*/ 27432 h 1033272"/>
              <a:gd name="connsiteX5" fmla="*/ 3456432 w 5980176"/>
              <a:gd name="connsiteY5" fmla="*/ 18288 h 1033272"/>
              <a:gd name="connsiteX6" fmla="*/ 3941064 w 5980176"/>
              <a:gd name="connsiteY6" fmla="*/ 548640 h 1033272"/>
              <a:gd name="connsiteX7" fmla="*/ 4672584 w 5980176"/>
              <a:gd name="connsiteY7" fmla="*/ 548640 h 1033272"/>
              <a:gd name="connsiteX8" fmla="*/ 5010912 w 5980176"/>
              <a:gd name="connsiteY8" fmla="*/ 64008 h 1033272"/>
              <a:gd name="connsiteX9" fmla="*/ 5980176 w 5980176"/>
              <a:gd name="connsiteY9" fmla="*/ 64008 h 1033272"/>
              <a:gd name="connsiteX10" fmla="*/ 5980176 w 5980176"/>
              <a:gd name="connsiteY10" fmla="*/ 475488 h 1033272"/>
              <a:gd name="connsiteX11" fmla="*/ 5047488 w 5980176"/>
              <a:gd name="connsiteY11" fmla="*/ 466344 h 1033272"/>
              <a:gd name="connsiteX12" fmla="*/ 4718304 w 5980176"/>
              <a:gd name="connsiteY12" fmla="*/ 996696 h 1033272"/>
              <a:gd name="connsiteX13" fmla="*/ 3968496 w 5980176"/>
              <a:gd name="connsiteY13" fmla="*/ 996696 h 1033272"/>
              <a:gd name="connsiteX14" fmla="*/ 3474720 w 5980176"/>
              <a:gd name="connsiteY14" fmla="*/ 512064 h 1033272"/>
              <a:gd name="connsiteX15" fmla="*/ 2642616 w 5980176"/>
              <a:gd name="connsiteY15" fmla="*/ 502920 h 1033272"/>
              <a:gd name="connsiteX16" fmla="*/ 2185416 w 5980176"/>
              <a:gd name="connsiteY16" fmla="*/ 1024128 h 1033272"/>
              <a:gd name="connsiteX17" fmla="*/ 1435608 w 5980176"/>
              <a:gd name="connsiteY17" fmla="*/ 1033272 h 1033272"/>
              <a:gd name="connsiteX18" fmla="*/ 877824 w 5980176"/>
              <a:gd name="connsiteY18" fmla="*/ 484632 h 1033272"/>
              <a:gd name="connsiteX19" fmla="*/ 0 w 5980176"/>
              <a:gd name="connsiteY19" fmla="*/ 484632 h 1033272"/>
              <a:gd name="connsiteX20" fmla="*/ 9144 w 5980176"/>
              <a:gd name="connsiteY20" fmla="*/ 0 h 1033272"/>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9144 w 5971032"/>
              <a:gd name="connsiteY19" fmla="*/ 493776 h 1033272"/>
              <a:gd name="connsiteX20" fmla="*/ 0 w 5971032"/>
              <a:gd name="connsiteY20" fmla="*/ 0 h 1033272"/>
              <a:gd name="connsiteX0" fmla="*/ 9116 w 5980148"/>
              <a:gd name="connsiteY0" fmla="*/ 0 h 1033272"/>
              <a:gd name="connsiteX1" fmla="*/ 896084 w 5980148"/>
              <a:gd name="connsiteY1" fmla="*/ 0 h 1033272"/>
              <a:gd name="connsiteX2" fmla="*/ 1417292 w 5980148"/>
              <a:gd name="connsiteY2" fmla="*/ 576072 h 1033272"/>
              <a:gd name="connsiteX3" fmla="*/ 2194532 w 5980148"/>
              <a:gd name="connsiteY3" fmla="*/ 566928 h 1033272"/>
              <a:gd name="connsiteX4" fmla="*/ 2606012 w 5980148"/>
              <a:gd name="connsiteY4" fmla="*/ 27432 h 1033272"/>
              <a:gd name="connsiteX5" fmla="*/ 3456404 w 5980148"/>
              <a:gd name="connsiteY5" fmla="*/ 18288 h 1033272"/>
              <a:gd name="connsiteX6" fmla="*/ 3941036 w 5980148"/>
              <a:gd name="connsiteY6" fmla="*/ 548640 h 1033272"/>
              <a:gd name="connsiteX7" fmla="*/ 4672556 w 5980148"/>
              <a:gd name="connsiteY7" fmla="*/ 548640 h 1033272"/>
              <a:gd name="connsiteX8" fmla="*/ 5010884 w 5980148"/>
              <a:gd name="connsiteY8" fmla="*/ 64008 h 1033272"/>
              <a:gd name="connsiteX9" fmla="*/ 5980148 w 5980148"/>
              <a:gd name="connsiteY9" fmla="*/ 64008 h 1033272"/>
              <a:gd name="connsiteX10" fmla="*/ 5980148 w 5980148"/>
              <a:gd name="connsiteY10" fmla="*/ 475488 h 1033272"/>
              <a:gd name="connsiteX11" fmla="*/ 5047460 w 5980148"/>
              <a:gd name="connsiteY11" fmla="*/ 466344 h 1033272"/>
              <a:gd name="connsiteX12" fmla="*/ 4718276 w 5980148"/>
              <a:gd name="connsiteY12" fmla="*/ 996696 h 1033272"/>
              <a:gd name="connsiteX13" fmla="*/ 3968468 w 5980148"/>
              <a:gd name="connsiteY13" fmla="*/ 996696 h 1033272"/>
              <a:gd name="connsiteX14" fmla="*/ 3474692 w 5980148"/>
              <a:gd name="connsiteY14" fmla="*/ 512064 h 1033272"/>
              <a:gd name="connsiteX15" fmla="*/ 2642588 w 5980148"/>
              <a:gd name="connsiteY15" fmla="*/ 502920 h 1033272"/>
              <a:gd name="connsiteX16" fmla="*/ 2185388 w 5980148"/>
              <a:gd name="connsiteY16" fmla="*/ 1024128 h 1033272"/>
              <a:gd name="connsiteX17" fmla="*/ 1435580 w 5980148"/>
              <a:gd name="connsiteY17" fmla="*/ 1033272 h 1033272"/>
              <a:gd name="connsiteX18" fmla="*/ 877796 w 5980148"/>
              <a:gd name="connsiteY18" fmla="*/ 484632 h 1033272"/>
              <a:gd name="connsiteX19" fmla="*/ 0 w 5980148"/>
              <a:gd name="connsiteY19" fmla="*/ 493776 h 1033272"/>
              <a:gd name="connsiteX20" fmla="*/ 9116 w 5980148"/>
              <a:gd name="connsiteY20" fmla="*/ 0 h 1033272"/>
              <a:gd name="connsiteX0" fmla="*/ 0 w 5989292"/>
              <a:gd name="connsiteY0" fmla="*/ 0 h 1033272"/>
              <a:gd name="connsiteX1" fmla="*/ 905228 w 5989292"/>
              <a:gd name="connsiteY1" fmla="*/ 0 h 1033272"/>
              <a:gd name="connsiteX2" fmla="*/ 1426436 w 5989292"/>
              <a:gd name="connsiteY2" fmla="*/ 576072 h 1033272"/>
              <a:gd name="connsiteX3" fmla="*/ 2203676 w 5989292"/>
              <a:gd name="connsiteY3" fmla="*/ 566928 h 1033272"/>
              <a:gd name="connsiteX4" fmla="*/ 2615156 w 5989292"/>
              <a:gd name="connsiteY4" fmla="*/ 27432 h 1033272"/>
              <a:gd name="connsiteX5" fmla="*/ 3465548 w 5989292"/>
              <a:gd name="connsiteY5" fmla="*/ 18288 h 1033272"/>
              <a:gd name="connsiteX6" fmla="*/ 3950180 w 5989292"/>
              <a:gd name="connsiteY6" fmla="*/ 548640 h 1033272"/>
              <a:gd name="connsiteX7" fmla="*/ 4681700 w 5989292"/>
              <a:gd name="connsiteY7" fmla="*/ 548640 h 1033272"/>
              <a:gd name="connsiteX8" fmla="*/ 5020028 w 5989292"/>
              <a:gd name="connsiteY8" fmla="*/ 64008 h 1033272"/>
              <a:gd name="connsiteX9" fmla="*/ 5989292 w 5989292"/>
              <a:gd name="connsiteY9" fmla="*/ 64008 h 1033272"/>
              <a:gd name="connsiteX10" fmla="*/ 5989292 w 5989292"/>
              <a:gd name="connsiteY10" fmla="*/ 475488 h 1033272"/>
              <a:gd name="connsiteX11" fmla="*/ 5056604 w 5989292"/>
              <a:gd name="connsiteY11" fmla="*/ 466344 h 1033272"/>
              <a:gd name="connsiteX12" fmla="*/ 4727420 w 5989292"/>
              <a:gd name="connsiteY12" fmla="*/ 996696 h 1033272"/>
              <a:gd name="connsiteX13" fmla="*/ 3977612 w 5989292"/>
              <a:gd name="connsiteY13" fmla="*/ 996696 h 1033272"/>
              <a:gd name="connsiteX14" fmla="*/ 3483836 w 5989292"/>
              <a:gd name="connsiteY14" fmla="*/ 512064 h 1033272"/>
              <a:gd name="connsiteX15" fmla="*/ 2651732 w 5989292"/>
              <a:gd name="connsiteY15" fmla="*/ 502920 h 1033272"/>
              <a:gd name="connsiteX16" fmla="*/ 2194532 w 5989292"/>
              <a:gd name="connsiteY16" fmla="*/ 1024128 h 1033272"/>
              <a:gd name="connsiteX17" fmla="*/ 1444724 w 5989292"/>
              <a:gd name="connsiteY17" fmla="*/ 1033272 h 1033272"/>
              <a:gd name="connsiteX18" fmla="*/ 886940 w 5989292"/>
              <a:gd name="connsiteY18" fmla="*/ 484632 h 1033272"/>
              <a:gd name="connsiteX19" fmla="*/ 9144 w 5989292"/>
              <a:gd name="connsiteY19" fmla="*/ 493776 h 1033272"/>
              <a:gd name="connsiteX20" fmla="*/ 0 w 5989292"/>
              <a:gd name="connsiteY20" fmla="*/ 0 h 1033272"/>
              <a:gd name="connsiteX0" fmla="*/ 18246 w 5980148"/>
              <a:gd name="connsiteY0" fmla="*/ 0 h 1060704"/>
              <a:gd name="connsiteX1" fmla="*/ 896084 w 5980148"/>
              <a:gd name="connsiteY1" fmla="*/ 27432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01754 w 5980148"/>
              <a:gd name="connsiteY8" fmla="*/ 18288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18288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9144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0 w 6007552"/>
              <a:gd name="connsiteY0" fmla="*/ 0 h 1060704"/>
              <a:gd name="connsiteX1" fmla="*/ 923488 w 6007552"/>
              <a:gd name="connsiteY1" fmla="*/ 0 h 1060704"/>
              <a:gd name="connsiteX2" fmla="*/ 1435566 w 6007552"/>
              <a:gd name="connsiteY2" fmla="*/ 603504 h 1060704"/>
              <a:gd name="connsiteX3" fmla="*/ 2212806 w 6007552"/>
              <a:gd name="connsiteY3" fmla="*/ 594360 h 1060704"/>
              <a:gd name="connsiteX4" fmla="*/ 2624286 w 6007552"/>
              <a:gd name="connsiteY4" fmla="*/ 0 h 1060704"/>
              <a:gd name="connsiteX5" fmla="*/ 3465548 w 6007552"/>
              <a:gd name="connsiteY5" fmla="*/ 0 h 1060704"/>
              <a:gd name="connsiteX6" fmla="*/ 3959310 w 6007552"/>
              <a:gd name="connsiteY6" fmla="*/ 576072 h 1060704"/>
              <a:gd name="connsiteX7" fmla="*/ 4690830 w 6007552"/>
              <a:gd name="connsiteY7" fmla="*/ 576072 h 1060704"/>
              <a:gd name="connsiteX8" fmla="*/ 5020028 w 6007552"/>
              <a:gd name="connsiteY8" fmla="*/ 9144 h 1060704"/>
              <a:gd name="connsiteX9" fmla="*/ 6007552 w 6007552"/>
              <a:gd name="connsiteY9" fmla="*/ 9144 h 1060704"/>
              <a:gd name="connsiteX10" fmla="*/ 5998422 w 6007552"/>
              <a:gd name="connsiteY10" fmla="*/ 502920 h 1060704"/>
              <a:gd name="connsiteX11" fmla="*/ 5065734 w 6007552"/>
              <a:gd name="connsiteY11" fmla="*/ 493776 h 1060704"/>
              <a:gd name="connsiteX12" fmla="*/ 4736550 w 6007552"/>
              <a:gd name="connsiteY12" fmla="*/ 1024128 h 1060704"/>
              <a:gd name="connsiteX13" fmla="*/ 3986742 w 6007552"/>
              <a:gd name="connsiteY13" fmla="*/ 1024128 h 1060704"/>
              <a:gd name="connsiteX14" fmla="*/ 3492966 w 6007552"/>
              <a:gd name="connsiteY14" fmla="*/ 539496 h 1060704"/>
              <a:gd name="connsiteX15" fmla="*/ 2660862 w 6007552"/>
              <a:gd name="connsiteY15" fmla="*/ 530352 h 1060704"/>
              <a:gd name="connsiteX16" fmla="*/ 2203662 w 6007552"/>
              <a:gd name="connsiteY16" fmla="*/ 1051560 h 1060704"/>
              <a:gd name="connsiteX17" fmla="*/ 1453854 w 6007552"/>
              <a:gd name="connsiteY17" fmla="*/ 1060704 h 1060704"/>
              <a:gd name="connsiteX18" fmla="*/ 896070 w 6007552"/>
              <a:gd name="connsiteY18" fmla="*/ 512064 h 1060704"/>
              <a:gd name="connsiteX19" fmla="*/ 18274 w 6007552"/>
              <a:gd name="connsiteY19" fmla="*/ 521208 h 1060704"/>
              <a:gd name="connsiteX20" fmla="*/ 0 w 6007552"/>
              <a:gd name="connsiteY20" fmla="*/ 0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9144 w 5998422"/>
              <a:gd name="connsiteY19" fmla="*/ 521208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4 w 5998422"/>
              <a:gd name="connsiteY19" fmla="*/ 539496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6614 w 5998422"/>
              <a:gd name="connsiteY19" fmla="*/ 545038 h 1060704"/>
              <a:gd name="connsiteX20" fmla="*/ 0 w 5998422"/>
              <a:gd name="connsiteY20" fmla="*/ 9144 h 1060704"/>
              <a:gd name="connsiteX0" fmla="*/ 5520 w 5981809"/>
              <a:gd name="connsiteY0" fmla="*/ 0 h 1062644"/>
              <a:gd name="connsiteX1" fmla="*/ 897745 w 5981809"/>
              <a:gd name="connsiteY1" fmla="*/ 1940 h 1062644"/>
              <a:gd name="connsiteX2" fmla="*/ 1409823 w 5981809"/>
              <a:gd name="connsiteY2" fmla="*/ 605444 h 1062644"/>
              <a:gd name="connsiteX3" fmla="*/ 2187063 w 5981809"/>
              <a:gd name="connsiteY3" fmla="*/ 596300 h 1062644"/>
              <a:gd name="connsiteX4" fmla="*/ 2598543 w 5981809"/>
              <a:gd name="connsiteY4" fmla="*/ 1940 h 1062644"/>
              <a:gd name="connsiteX5" fmla="*/ 3439805 w 5981809"/>
              <a:gd name="connsiteY5" fmla="*/ 1940 h 1062644"/>
              <a:gd name="connsiteX6" fmla="*/ 3933567 w 5981809"/>
              <a:gd name="connsiteY6" fmla="*/ 578012 h 1062644"/>
              <a:gd name="connsiteX7" fmla="*/ 4665087 w 5981809"/>
              <a:gd name="connsiteY7" fmla="*/ 578012 h 1062644"/>
              <a:gd name="connsiteX8" fmla="*/ 4994285 w 5981809"/>
              <a:gd name="connsiteY8" fmla="*/ 11084 h 1062644"/>
              <a:gd name="connsiteX9" fmla="*/ 5981809 w 5981809"/>
              <a:gd name="connsiteY9" fmla="*/ 11084 h 1062644"/>
              <a:gd name="connsiteX10" fmla="*/ 5972679 w 5981809"/>
              <a:gd name="connsiteY10" fmla="*/ 504860 h 1062644"/>
              <a:gd name="connsiteX11" fmla="*/ 5039991 w 5981809"/>
              <a:gd name="connsiteY11" fmla="*/ 495716 h 1062644"/>
              <a:gd name="connsiteX12" fmla="*/ 4710807 w 5981809"/>
              <a:gd name="connsiteY12" fmla="*/ 1026068 h 1062644"/>
              <a:gd name="connsiteX13" fmla="*/ 3960999 w 5981809"/>
              <a:gd name="connsiteY13" fmla="*/ 1026068 h 1062644"/>
              <a:gd name="connsiteX14" fmla="*/ 3467223 w 5981809"/>
              <a:gd name="connsiteY14" fmla="*/ 541436 h 1062644"/>
              <a:gd name="connsiteX15" fmla="*/ 2635119 w 5981809"/>
              <a:gd name="connsiteY15" fmla="*/ 532292 h 1062644"/>
              <a:gd name="connsiteX16" fmla="*/ 2177919 w 5981809"/>
              <a:gd name="connsiteY16" fmla="*/ 1053500 h 1062644"/>
              <a:gd name="connsiteX17" fmla="*/ 1428111 w 5981809"/>
              <a:gd name="connsiteY17" fmla="*/ 1062644 h 1062644"/>
              <a:gd name="connsiteX18" fmla="*/ 870327 w 5981809"/>
              <a:gd name="connsiteY18" fmla="*/ 514004 h 1062644"/>
              <a:gd name="connsiteX19" fmla="*/ 1 w 5981809"/>
              <a:gd name="connsiteY19" fmla="*/ 546978 h 1062644"/>
              <a:gd name="connsiteX20" fmla="*/ 5520 w 5981809"/>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870341 w 5981823"/>
              <a:gd name="connsiteY18" fmla="*/ 514004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6424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57507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59412 w 5981823"/>
              <a:gd name="connsiteY3" fmla="*/ 546424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20227 h 1060704"/>
              <a:gd name="connsiteX1" fmla="*/ 897759 w 5981823"/>
              <a:gd name="connsiteY1" fmla="*/ 0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05992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8186"/>
              <a:gd name="connsiteX1" fmla="*/ 897759 w 5981823"/>
              <a:gd name="connsiteY1" fmla="*/ 16626 h 1068186"/>
              <a:gd name="connsiteX2" fmla="*/ 1409837 w 5981823"/>
              <a:gd name="connsiteY2" fmla="*/ 542544 h 1068186"/>
              <a:gd name="connsiteX3" fmla="*/ 2170479 w 5981823"/>
              <a:gd name="connsiteY3" fmla="*/ 544484 h 1068186"/>
              <a:gd name="connsiteX4" fmla="*/ 2676025 w 5981823"/>
              <a:gd name="connsiteY4" fmla="*/ 0 h 1068186"/>
              <a:gd name="connsiteX5" fmla="*/ 3439819 w 5981823"/>
              <a:gd name="connsiteY5" fmla="*/ 0 h 1068186"/>
              <a:gd name="connsiteX6" fmla="*/ 3933581 w 5981823"/>
              <a:gd name="connsiteY6" fmla="*/ 576072 h 1068186"/>
              <a:gd name="connsiteX7" fmla="*/ 4665101 w 5981823"/>
              <a:gd name="connsiteY7" fmla="*/ 576072 h 1068186"/>
              <a:gd name="connsiteX8" fmla="*/ 4994299 w 5981823"/>
              <a:gd name="connsiteY8" fmla="*/ 9144 h 1068186"/>
              <a:gd name="connsiteX9" fmla="*/ 5981823 w 5981823"/>
              <a:gd name="connsiteY9" fmla="*/ 9144 h 1068186"/>
              <a:gd name="connsiteX10" fmla="*/ 5972693 w 5981823"/>
              <a:gd name="connsiteY10" fmla="*/ 502920 h 1068186"/>
              <a:gd name="connsiteX11" fmla="*/ 5040005 w 5981823"/>
              <a:gd name="connsiteY11" fmla="*/ 493776 h 1068186"/>
              <a:gd name="connsiteX12" fmla="*/ 4710821 w 5981823"/>
              <a:gd name="connsiteY12" fmla="*/ 1024128 h 1068186"/>
              <a:gd name="connsiteX13" fmla="*/ 3961013 w 5981823"/>
              <a:gd name="connsiteY13" fmla="*/ 1024128 h 1068186"/>
              <a:gd name="connsiteX14" fmla="*/ 3467237 w 5981823"/>
              <a:gd name="connsiteY14" fmla="*/ 539496 h 1068186"/>
              <a:gd name="connsiteX15" fmla="*/ 2668334 w 5981823"/>
              <a:gd name="connsiteY15" fmla="*/ 530352 h 1068186"/>
              <a:gd name="connsiteX16" fmla="*/ 2166867 w 5981823"/>
              <a:gd name="connsiteY16" fmla="*/ 1068186 h 1068186"/>
              <a:gd name="connsiteX17" fmla="*/ 1405992 w 5981823"/>
              <a:gd name="connsiteY17" fmla="*/ 1060704 h 1068186"/>
              <a:gd name="connsiteX18" fmla="*/ 909074 w 5981823"/>
              <a:gd name="connsiteY18" fmla="*/ 539773 h 1068186"/>
              <a:gd name="connsiteX19" fmla="*/ 15 w 5981823"/>
              <a:gd name="connsiteY19" fmla="*/ 545038 h 1068186"/>
              <a:gd name="connsiteX20" fmla="*/ 0 w 5981823"/>
              <a:gd name="connsiteY20" fmla="*/ 20227 h 1068186"/>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67237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14685 h 1057102"/>
              <a:gd name="connsiteX1" fmla="*/ 897759 w 5981823"/>
              <a:gd name="connsiteY1" fmla="*/ 11084 h 1057102"/>
              <a:gd name="connsiteX2" fmla="*/ 1409837 w 5981823"/>
              <a:gd name="connsiteY2" fmla="*/ 537002 h 1057102"/>
              <a:gd name="connsiteX3" fmla="*/ 2170479 w 5981823"/>
              <a:gd name="connsiteY3" fmla="*/ 538942 h 1057102"/>
              <a:gd name="connsiteX4" fmla="*/ 2670492 w 5981823"/>
              <a:gd name="connsiteY4" fmla="*/ 11083 h 1057102"/>
              <a:gd name="connsiteX5" fmla="*/ 3445353 w 5981823"/>
              <a:gd name="connsiteY5" fmla="*/ 0 h 1057102"/>
              <a:gd name="connsiteX6" fmla="*/ 3933581 w 5981823"/>
              <a:gd name="connsiteY6" fmla="*/ 570530 h 1057102"/>
              <a:gd name="connsiteX7" fmla="*/ 4665101 w 5981823"/>
              <a:gd name="connsiteY7" fmla="*/ 570530 h 1057102"/>
              <a:gd name="connsiteX8" fmla="*/ 4994299 w 5981823"/>
              <a:gd name="connsiteY8" fmla="*/ 3602 h 1057102"/>
              <a:gd name="connsiteX9" fmla="*/ 5981823 w 5981823"/>
              <a:gd name="connsiteY9" fmla="*/ 3602 h 1057102"/>
              <a:gd name="connsiteX10" fmla="*/ 5972693 w 5981823"/>
              <a:gd name="connsiteY10" fmla="*/ 497378 h 1057102"/>
              <a:gd name="connsiteX11" fmla="*/ 5040005 w 5981823"/>
              <a:gd name="connsiteY11" fmla="*/ 488234 h 1057102"/>
              <a:gd name="connsiteX12" fmla="*/ 4710821 w 5981823"/>
              <a:gd name="connsiteY12" fmla="*/ 1018586 h 1057102"/>
              <a:gd name="connsiteX13" fmla="*/ 3961013 w 5981823"/>
              <a:gd name="connsiteY13" fmla="*/ 1018586 h 1057102"/>
              <a:gd name="connsiteX14" fmla="*/ 3445104 w 5981823"/>
              <a:gd name="connsiteY14" fmla="*/ 533954 h 1057102"/>
              <a:gd name="connsiteX15" fmla="*/ 2668334 w 5981823"/>
              <a:gd name="connsiteY15" fmla="*/ 524810 h 1057102"/>
              <a:gd name="connsiteX16" fmla="*/ 2166868 w 5981823"/>
              <a:gd name="connsiteY16" fmla="*/ 1057102 h 1057102"/>
              <a:gd name="connsiteX17" fmla="*/ 1405992 w 5981823"/>
              <a:gd name="connsiteY17" fmla="*/ 1055162 h 1057102"/>
              <a:gd name="connsiteX18" fmla="*/ 909074 w 5981823"/>
              <a:gd name="connsiteY18" fmla="*/ 534231 h 1057102"/>
              <a:gd name="connsiteX19" fmla="*/ 15 w 5981823"/>
              <a:gd name="connsiteY19" fmla="*/ 539496 h 1057102"/>
              <a:gd name="connsiteX20" fmla="*/ 0 w 5981823"/>
              <a:gd name="connsiteY20" fmla="*/ 14685 h 1057102"/>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55715 w 5981823"/>
              <a:gd name="connsiteY6" fmla="*/ 542821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74005"/>
              <a:gd name="connsiteX1" fmla="*/ 897759 w 5981823"/>
              <a:gd name="connsiteY1" fmla="*/ 16626 h 1074005"/>
              <a:gd name="connsiteX2" fmla="*/ 1409837 w 5981823"/>
              <a:gd name="connsiteY2" fmla="*/ 542544 h 1074005"/>
              <a:gd name="connsiteX3" fmla="*/ 2170479 w 5981823"/>
              <a:gd name="connsiteY3" fmla="*/ 544484 h 1074005"/>
              <a:gd name="connsiteX4" fmla="*/ 2670492 w 5981823"/>
              <a:gd name="connsiteY4" fmla="*/ 0 h 1074005"/>
              <a:gd name="connsiteX5" fmla="*/ 3428753 w 5981823"/>
              <a:gd name="connsiteY5" fmla="*/ 5542 h 1074005"/>
              <a:gd name="connsiteX6" fmla="*/ 3955715 w 5981823"/>
              <a:gd name="connsiteY6" fmla="*/ 542821 h 1074005"/>
              <a:gd name="connsiteX7" fmla="*/ 4665101 w 5981823"/>
              <a:gd name="connsiteY7" fmla="*/ 576072 h 1074005"/>
              <a:gd name="connsiteX8" fmla="*/ 4994299 w 5981823"/>
              <a:gd name="connsiteY8" fmla="*/ 9144 h 1074005"/>
              <a:gd name="connsiteX9" fmla="*/ 5981823 w 5981823"/>
              <a:gd name="connsiteY9" fmla="*/ 9144 h 1074005"/>
              <a:gd name="connsiteX10" fmla="*/ 5972693 w 5981823"/>
              <a:gd name="connsiteY10" fmla="*/ 502920 h 1074005"/>
              <a:gd name="connsiteX11" fmla="*/ 5040005 w 5981823"/>
              <a:gd name="connsiteY11" fmla="*/ 493776 h 1074005"/>
              <a:gd name="connsiteX12" fmla="*/ 4710821 w 5981823"/>
              <a:gd name="connsiteY12" fmla="*/ 1024128 h 1074005"/>
              <a:gd name="connsiteX13" fmla="*/ 3949947 w 5981823"/>
              <a:gd name="connsiteY13" fmla="*/ 1074005 h 1074005"/>
              <a:gd name="connsiteX14" fmla="*/ 3445104 w 5981823"/>
              <a:gd name="connsiteY14" fmla="*/ 539496 h 1074005"/>
              <a:gd name="connsiteX15" fmla="*/ 2668334 w 5981823"/>
              <a:gd name="connsiteY15" fmla="*/ 530352 h 1074005"/>
              <a:gd name="connsiteX16" fmla="*/ 2166868 w 5981823"/>
              <a:gd name="connsiteY16" fmla="*/ 1062644 h 1074005"/>
              <a:gd name="connsiteX17" fmla="*/ 1405992 w 5981823"/>
              <a:gd name="connsiteY17" fmla="*/ 1060704 h 1074005"/>
              <a:gd name="connsiteX18" fmla="*/ 909074 w 5981823"/>
              <a:gd name="connsiteY18" fmla="*/ 539773 h 1074005"/>
              <a:gd name="connsiteX19" fmla="*/ 15 w 5981823"/>
              <a:gd name="connsiteY19" fmla="*/ 545038 h 1074005"/>
              <a:gd name="connsiteX20" fmla="*/ 0 w 5981823"/>
              <a:gd name="connsiteY20" fmla="*/ 20227 h 1074005"/>
              <a:gd name="connsiteX0" fmla="*/ 0 w 5981823"/>
              <a:gd name="connsiteY0" fmla="*/ 20227 h 1062922"/>
              <a:gd name="connsiteX1" fmla="*/ 897759 w 5981823"/>
              <a:gd name="connsiteY1" fmla="*/ 16626 h 1062922"/>
              <a:gd name="connsiteX2" fmla="*/ 1409837 w 5981823"/>
              <a:gd name="connsiteY2" fmla="*/ 542544 h 1062922"/>
              <a:gd name="connsiteX3" fmla="*/ 2170479 w 5981823"/>
              <a:gd name="connsiteY3" fmla="*/ 544484 h 1062922"/>
              <a:gd name="connsiteX4" fmla="*/ 2670492 w 5981823"/>
              <a:gd name="connsiteY4" fmla="*/ 0 h 1062922"/>
              <a:gd name="connsiteX5" fmla="*/ 3428753 w 5981823"/>
              <a:gd name="connsiteY5" fmla="*/ 5542 h 1062922"/>
              <a:gd name="connsiteX6" fmla="*/ 3955715 w 5981823"/>
              <a:gd name="connsiteY6" fmla="*/ 542821 h 1062922"/>
              <a:gd name="connsiteX7" fmla="*/ 4665101 w 5981823"/>
              <a:gd name="connsiteY7" fmla="*/ 576072 h 1062922"/>
              <a:gd name="connsiteX8" fmla="*/ 4994299 w 5981823"/>
              <a:gd name="connsiteY8" fmla="*/ 9144 h 1062922"/>
              <a:gd name="connsiteX9" fmla="*/ 5981823 w 5981823"/>
              <a:gd name="connsiteY9" fmla="*/ 9144 h 1062922"/>
              <a:gd name="connsiteX10" fmla="*/ 5972693 w 5981823"/>
              <a:gd name="connsiteY10" fmla="*/ 502920 h 1062922"/>
              <a:gd name="connsiteX11" fmla="*/ 5040005 w 5981823"/>
              <a:gd name="connsiteY11" fmla="*/ 493776 h 1062922"/>
              <a:gd name="connsiteX12" fmla="*/ 4710821 w 5981823"/>
              <a:gd name="connsiteY12" fmla="*/ 1024128 h 1062922"/>
              <a:gd name="connsiteX13" fmla="*/ 3949947 w 5981823"/>
              <a:gd name="connsiteY13" fmla="*/ 1062922 h 1062922"/>
              <a:gd name="connsiteX14" fmla="*/ 3445104 w 5981823"/>
              <a:gd name="connsiteY14" fmla="*/ 539496 h 1062922"/>
              <a:gd name="connsiteX15" fmla="*/ 2668334 w 5981823"/>
              <a:gd name="connsiteY15" fmla="*/ 530352 h 1062922"/>
              <a:gd name="connsiteX16" fmla="*/ 2166868 w 5981823"/>
              <a:gd name="connsiteY16" fmla="*/ 1062644 h 1062922"/>
              <a:gd name="connsiteX17" fmla="*/ 1405992 w 5981823"/>
              <a:gd name="connsiteY17" fmla="*/ 1060704 h 1062922"/>
              <a:gd name="connsiteX18" fmla="*/ 909074 w 5981823"/>
              <a:gd name="connsiteY18" fmla="*/ 539773 h 1062922"/>
              <a:gd name="connsiteX19" fmla="*/ 15 w 5981823"/>
              <a:gd name="connsiteY19" fmla="*/ 545038 h 1062922"/>
              <a:gd name="connsiteX20" fmla="*/ 0 w 5981823"/>
              <a:gd name="connsiteY20" fmla="*/ 20227 h 1062922"/>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65101 w 5981823"/>
              <a:gd name="connsiteY7" fmla="*/ 576072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1366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14686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909074 w 5978438"/>
              <a:gd name="connsiteY18" fmla="*/ 539773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50857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39774 h 1068463"/>
              <a:gd name="connsiteX19" fmla="*/ 15 w 5978438"/>
              <a:gd name="connsiteY19" fmla="*/ 545038 h 1068463"/>
              <a:gd name="connsiteX20" fmla="*/ 0 w 5978438"/>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27894"/>
              <a:gd name="connsiteX1" fmla="*/ 903277 w 5983956"/>
              <a:gd name="connsiteY1" fmla="*/ 16626 h 1127894"/>
              <a:gd name="connsiteX2" fmla="*/ 1415355 w 5983956"/>
              <a:gd name="connsiteY2" fmla="*/ 542544 h 1127894"/>
              <a:gd name="connsiteX3" fmla="*/ 2175997 w 5983956"/>
              <a:gd name="connsiteY3" fmla="*/ 544484 h 1127894"/>
              <a:gd name="connsiteX4" fmla="*/ 2676010 w 5983956"/>
              <a:gd name="connsiteY4" fmla="*/ 0 h 1127894"/>
              <a:gd name="connsiteX5" fmla="*/ 3434271 w 5983956"/>
              <a:gd name="connsiteY5" fmla="*/ 5542 h 1127894"/>
              <a:gd name="connsiteX6" fmla="*/ 3961233 w 5983956"/>
              <a:gd name="connsiteY6" fmla="*/ 542821 h 1127894"/>
              <a:gd name="connsiteX7" fmla="*/ 4681687 w 5983956"/>
              <a:gd name="connsiteY7" fmla="*/ 542821 h 1127894"/>
              <a:gd name="connsiteX8" fmla="*/ 5182418 w 5983956"/>
              <a:gd name="connsiteY8" fmla="*/ 14686 h 1127894"/>
              <a:gd name="connsiteX9" fmla="*/ 5981807 w 5983956"/>
              <a:gd name="connsiteY9" fmla="*/ 14686 h 1127894"/>
              <a:gd name="connsiteX10" fmla="*/ 5983745 w 5983956"/>
              <a:gd name="connsiteY10" fmla="*/ 541713 h 1127894"/>
              <a:gd name="connsiteX11" fmla="*/ 5178323 w 5983956"/>
              <a:gd name="connsiteY11" fmla="*/ 543653 h 1127894"/>
              <a:gd name="connsiteX12" fmla="*/ 4672073 w 5983956"/>
              <a:gd name="connsiteY12" fmla="*/ 1068463 h 1127894"/>
              <a:gd name="connsiteX13" fmla="*/ 3955465 w 5983956"/>
              <a:gd name="connsiteY13" fmla="*/ 1062922 h 1127894"/>
              <a:gd name="connsiteX14" fmla="*/ 3450622 w 5983956"/>
              <a:gd name="connsiteY14" fmla="*/ 539496 h 1127894"/>
              <a:gd name="connsiteX15" fmla="*/ 2673852 w 5983956"/>
              <a:gd name="connsiteY15" fmla="*/ 530352 h 1127894"/>
              <a:gd name="connsiteX16" fmla="*/ 2172386 w 5983956"/>
              <a:gd name="connsiteY16" fmla="*/ 1062644 h 1127894"/>
              <a:gd name="connsiteX17" fmla="*/ 1411510 w 5983956"/>
              <a:gd name="connsiteY17" fmla="*/ 1060704 h 1127894"/>
              <a:gd name="connsiteX18" fmla="*/ 903526 w 5983956"/>
              <a:gd name="connsiteY18" fmla="*/ 539774 h 1127894"/>
              <a:gd name="connsiteX19" fmla="*/ 0 w 5983956"/>
              <a:gd name="connsiteY19" fmla="*/ 545038 h 1127894"/>
              <a:gd name="connsiteX20" fmla="*/ 5518 w 5983956"/>
              <a:gd name="connsiteY20" fmla="*/ 20227 h 1127894"/>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46849 h 1157877"/>
              <a:gd name="connsiteX1" fmla="*/ 903277 w 5983956"/>
              <a:gd name="connsiteY1" fmla="*/ 43248 h 1157877"/>
              <a:gd name="connsiteX2" fmla="*/ 1415355 w 5983956"/>
              <a:gd name="connsiteY2" fmla="*/ 569166 h 1157877"/>
              <a:gd name="connsiteX3" fmla="*/ 2175997 w 5983956"/>
              <a:gd name="connsiteY3" fmla="*/ 571106 h 1157877"/>
              <a:gd name="connsiteX4" fmla="*/ 2676010 w 5983956"/>
              <a:gd name="connsiteY4" fmla="*/ 26622 h 1157877"/>
              <a:gd name="connsiteX5" fmla="*/ 3434271 w 5983956"/>
              <a:gd name="connsiteY5" fmla="*/ 32164 h 1157877"/>
              <a:gd name="connsiteX6" fmla="*/ 3961233 w 5983956"/>
              <a:gd name="connsiteY6" fmla="*/ 569443 h 1157877"/>
              <a:gd name="connsiteX7" fmla="*/ 4681687 w 5983956"/>
              <a:gd name="connsiteY7" fmla="*/ 569443 h 1157877"/>
              <a:gd name="connsiteX8" fmla="*/ 5182418 w 5983956"/>
              <a:gd name="connsiteY8" fmla="*/ 41308 h 1157877"/>
              <a:gd name="connsiteX9" fmla="*/ 5981807 w 5983956"/>
              <a:gd name="connsiteY9" fmla="*/ 41308 h 1157877"/>
              <a:gd name="connsiteX10" fmla="*/ 5983745 w 5983956"/>
              <a:gd name="connsiteY10" fmla="*/ 568335 h 1157877"/>
              <a:gd name="connsiteX11" fmla="*/ 5178323 w 5983956"/>
              <a:gd name="connsiteY11" fmla="*/ 570275 h 1157877"/>
              <a:gd name="connsiteX12" fmla="*/ 4672073 w 5983956"/>
              <a:gd name="connsiteY12" fmla="*/ 1095085 h 1157877"/>
              <a:gd name="connsiteX13" fmla="*/ 3955465 w 5983956"/>
              <a:gd name="connsiteY13" fmla="*/ 1089544 h 1157877"/>
              <a:gd name="connsiteX14" fmla="*/ 3450622 w 5983956"/>
              <a:gd name="connsiteY14" fmla="*/ 566118 h 1157877"/>
              <a:gd name="connsiteX15" fmla="*/ 2673852 w 5983956"/>
              <a:gd name="connsiteY15" fmla="*/ 556974 h 1157877"/>
              <a:gd name="connsiteX16" fmla="*/ 2172386 w 5983956"/>
              <a:gd name="connsiteY16" fmla="*/ 1089266 h 1157877"/>
              <a:gd name="connsiteX17" fmla="*/ 1411510 w 5983956"/>
              <a:gd name="connsiteY17" fmla="*/ 1087326 h 1157877"/>
              <a:gd name="connsiteX18" fmla="*/ 903526 w 5983956"/>
              <a:gd name="connsiteY18" fmla="*/ 566396 h 1157877"/>
              <a:gd name="connsiteX19" fmla="*/ 0 w 5983956"/>
              <a:gd name="connsiteY19" fmla="*/ 571660 h 1157877"/>
              <a:gd name="connsiteX20" fmla="*/ 5518 w 5983956"/>
              <a:gd name="connsiteY20" fmla="*/ 46849 h 1157877"/>
              <a:gd name="connsiteX0" fmla="*/ 5518 w 5983956"/>
              <a:gd name="connsiteY0" fmla="*/ 20233 h 1131261"/>
              <a:gd name="connsiteX1" fmla="*/ 903277 w 5983956"/>
              <a:gd name="connsiteY1" fmla="*/ 16632 h 1131261"/>
              <a:gd name="connsiteX2" fmla="*/ 1415355 w 5983956"/>
              <a:gd name="connsiteY2" fmla="*/ 542550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0815 h 1151843"/>
              <a:gd name="connsiteX1" fmla="*/ 903277 w 5983956"/>
              <a:gd name="connsiteY1" fmla="*/ 37214 h 1151843"/>
              <a:gd name="connsiteX2" fmla="*/ 1437490 w 5983956"/>
              <a:gd name="connsiteY2" fmla="*/ 552049 h 1151843"/>
              <a:gd name="connsiteX3" fmla="*/ 2175997 w 5983956"/>
              <a:gd name="connsiteY3" fmla="*/ 565072 h 1151843"/>
              <a:gd name="connsiteX4" fmla="*/ 2676010 w 5983956"/>
              <a:gd name="connsiteY4" fmla="*/ 20588 h 1151843"/>
              <a:gd name="connsiteX5" fmla="*/ 3434271 w 5983956"/>
              <a:gd name="connsiteY5" fmla="*/ 26130 h 1151843"/>
              <a:gd name="connsiteX6" fmla="*/ 3961233 w 5983956"/>
              <a:gd name="connsiteY6" fmla="*/ 563409 h 1151843"/>
              <a:gd name="connsiteX7" fmla="*/ 4681687 w 5983956"/>
              <a:gd name="connsiteY7" fmla="*/ 563409 h 1151843"/>
              <a:gd name="connsiteX8" fmla="*/ 5182418 w 5983956"/>
              <a:gd name="connsiteY8" fmla="*/ 35274 h 1151843"/>
              <a:gd name="connsiteX9" fmla="*/ 5981807 w 5983956"/>
              <a:gd name="connsiteY9" fmla="*/ 35274 h 1151843"/>
              <a:gd name="connsiteX10" fmla="*/ 5983745 w 5983956"/>
              <a:gd name="connsiteY10" fmla="*/ 562301 h 1151843"/>
              <a:gd name="connsiteX11" fmla="*/ 5178323 w 5983956"/>
              <a:gd name="connsiteY11" fmla="*/ 564241 h 1151843"/>
              <a:gd name="connsiteX12" fmla="*/ 4672073 w 5983956"/>
              <a:gd name="connsiteY12" fmla="*/ 1089051 h 1151843"/>
              <a:gd name="connsiteX13" fmla="*/ 3955465 w 5983956"/>
              <a:gd name="connsiteY13" fmla="*/ 1083510 h 1151843"/>
              <a:gd name="connsiteX14" fmla="*/ 3450622 w 5983956"/>
              <a:gd name="connsiteY14" fmla="*/ 560084 h 1151843"/>
              <a:gd name="connsiteX15" fmla="*/ 2673852 w 5983956"/>
              <a:gd name="connsiteY15" fmla="*/ 550940 h 1151843"/>
              <a:gd name="connsiteX16" fmla="*/ 2172386 w 5983956"/>
              <a:gd name="connsiteY16" fmla="*/ 1083232 h 1151843"/>
              <a:gd name="connsiteX17" fmla="*/ 1411510 w 5983956"/>
              <a:gd name="connsiteY17" fmla="*/ 1081292 h 1151843"/>
              <a:gd name="connsiteX18" fmla="*/ 903526 w 5983956"/>
              <a:gd name="connsiteY18" fmla="*/ 560362 h 1151843"/>
              <a:gd name="connsiteX19" fmla="*/ 0 w 5983956"/>
              <a:gd name="connsiteY19" fmla="*/ 565626 h 1151843"/>
              <a:gd name="connsiteX20" fmla="*/ 5518 w 5983956"/>
              <a:gd name="connsiteY20" fmla="*/ 40815 h 1151843"/>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2047 h 1153075"/>
              <a:gd name="connsiteX1" fmla="*/ 903277 w 5983956"/>
              <a:gd name="connsiteY1" fmla="*/ 38446 h 1153075"/>
              <a:gd name="connsiteX2" fmla="*/ 1459623 w 5983956"/>
              <a:gd name="connsiteY2" fmla="*/ 569907 h 1153075"/>
              <a:gd name="connsiteX3" fmla="*/ 2175997 w 5983956"/>
              <a:gd name="connsiteY3" fmla="*/ 566304 h 1153075"/>
              <a:gd name="connsiteX4" fmla="*/ 2676010 w 5983956"/>
              <a:gd name="connsiteY4" fmla="*/ 21820 h 1153075"/>
              <a:gd name="connsiteX5" fmla="*/ 3434271 w 5983956"/>
              <a:gd name="connsiteY5" fmla="*/ 27362 h 1153075"/>
              <a:gd name="connsiteX6" fmla="*/ 3961233 w 5983956"/>
              <a:gd name="connsiteY6" fmla="*/ 564641 h 1153075"/>
              <a:gd name="connsiteX7" fmla="*/ 4681687 w 5983956"/>
              <a:gd name="connsiteY7" fmla="*/ 564641 h 1153075"/>
              <a:gd name="connsiteX8" fmla="*/ 5182418 w 5983956"/>
              <a:gd name="connsiteY8" fmla="*/ 36506 h 1153075"/>
              <a:gd name="connsiteX9" fmla="*/ 5981807 w 5983956"/>
              <a:gd name="connsiteY9" fmla="*/ 36506 h 1153075"/>
              <a:gd name="connsiteX10" fmla="*/ 5983745 w 5983956"/>
              <a:gd name="connsiteY10" fmla="*/ 563533 h 1153075"/>
              <a:gd name="connsiteX11" fmla="*/ 5178323 w 5983956"/>
              <a:gd name="connsiteY11" fmla="*/ 565473 h 1153075"/>
              <a:gd name="connsiteX12" fmla="*/ 4672073 w 5983956"/>
              <a:gd name="connsiteY12" fmla="*/ 1090283 h 1153075"/>
              <a:gd name="connsiteX13" fmla="*/ 3955465 w 5983956"/>
              <a:gd name="connsiteY13" fmla="*/ 1084742 h 1153075"/>
              <a:gd name="connsiteX14" fmla="*/ 3450622 w 5983956"/>
              <a:gd name="connsiteY14" fmla="*/ 561316 h 1153075"/>
              <a:gd name="connsiteX15" fmla="*/ 2673852 w 5983956"/>
              <a:gd name="connsiteY15" fmla="*/ 552172 h 1153075"/>
              <a:gd name="connsiteX16" fmla="*/ 2172386 w 5983956"/>
              <a:gd name="connsiteY16" fmla="*/ 1084464 h 1153075"/>
              <a:gd name="connsiteX17" fmla="*/ 1411510 w 5983956"/>
              <a:gd name="connsiteY17" fmla="*/ 1082524 h 1153075"/>
              <a:gd name="connsiteX18" fmla="*/ 903526 w 5983956"/>
              <a:gd name="connsiteY18" fmla="*/ 561594 h 1153075"/>
              <a:gd name="connsiteX19" fmla="*/ 0 w 5983956"/>
              <a:gd name="connsiteY19" fmla="*/ 566858 h 1153075"/>
              <a:gd name="connsiteX20" fmla="*/ 5518 w 5983956"/>
              <a:gd name="connsiteY20" fmla="*/ 42047 h 1153075"/>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06619"/>
              <a:gd name="connsiteX1" fmla="*/ 903277 w 5983956"/>
              <a:gd name="connsiteY1" fmla="*/ 16631 h 1106619"/>
              <a:gd name="connsiteX2" fmla="*/ 1459623 w 5983956"/>
              <a:gd name="connsiteY2" fmla="*/ 548092 h 1106619"/>
              <a:gd name="connsiteX3" fmla="*/ 2175997 w 5983956"/>
              <a:gd name="connsiteY3" fmla="*/ 544489 h 1106619"/>
              <a:gd name="connsiteX4" fmla="*/ 2676010 w 5983956"/>
              <a:gd name="connsiteY4" fmla="*/ 5 h 1106619"/>
              <a:gd name="connsiteX5" fmla="*/ 3434271 w 5983956"/>
              <a:gd name="connsiteY5" fmla="*/ 5547 h 1106619"/>
              <a:gd name="connsiteX6" fmla="*/ 3961233 w 5983956"/>
              <a:gd name="connsiteY6" fmla="*/ 542826 h 1106619"/>
              <a:gd name="connsiteX7" fmla="*/ 4681687 w 5983956"/>
              <a:gd name="connsiteY7" fmla="*/ 542826 h 1106619"/>
              <a:gd name="connsiteX8" fmla="*/ 5182418 w 5983956"/>
              <a:gd name="connsiteY8" fmla="*/ 14691 h 1106619"/>
              <a:gd name="connsiteX9" fmla="*/ 5981807 w 5983956"/>
              <a:gd name="connsiteY9" fmla="*/ 14691 h 1106619"/>
              <a:gd name="connsiteX10" fmla="*/ 5983745 w 5983956"/>
              <a:gd name="connsiteY10" fmla="*/ 541718 h 1106619"/>
              <a:gd name="connsiteX11" fmla="*/ 5178323 w 5983956"/>
              <a:gd name="connsiteY11" fmla="*/ 543658 h 1106619"/>
              <a:gd name="connsiteX12" fmla="*/ 4672073 w 5983956"/>
              <a:gd name="connsiteY12" fmla="*/ 1068468 h 1106619"/>
              <a:gd name="connsiteX13" fmla="*/ 3955465 w 5983956"/>
              <a:gd name="connsiteY13" fmla="*/ 1062927 h 1106619"/>
              <a:gd name="connsiteX14" fmla="*/ 3450622 w 5983956"/>
              <a:gd name="connsiteY14" fmla="*/ 539501 h 1106619"/>
              <a:gd name="connsiteX15" fmla="*/ 2673852 w 5983956"/>
              <a:gd name="connsiteY15" fmla="*/ 530357 h 1106619"/>
              <a:gd name="connsiteX16" fmla="*/ 2172386 w 5983956"/>
              <a:gd name="connsiteY16" fmla="*/ 1062649 h 1106619"/>
              <a:gd name="connsiteX17" fmla="*/ 1411510 w 5983956"/>
              <a:gd name="connsiteY17" fmla="*/ 1060709 h 1106619"/>
              <a:gd name="connsiteX18" fmla="*/ 903526 w 5983956"/>
              <a:gd name="connsiteY18" fmla="*/ 539779 h 1106619"/>
              <a:gd name="connsiteX19" fmla="*/ 0 w 5983956"/>
              <a:gd name="connsiteY19" fmla="*/ 545043 h 1106619"/>
              <a:gd name="connsiteX20" fmla="*/ 5518 w 5983956"/>
              <a:gd name="connsiteY20" fmla="*/ 20232 h 1106619"/>
              <a:gd name="connsiteX0" fmla="*/ 5518 w 5983956"/>
              <a:gd name="connsiteY0" fmla="*/ 20232 h 1069754"/>
              <a:gd name="connsiteX1" fmla="*/ 903277 w 5983956"/>
              <a:gd name="connsiteY1" fmla="*/ 16631 h 1069754"/>
              <a:gd name="connsiteX2" fmla="*/ 1459623 w 5983956"/>
              <a:gd name="connsiteY2" fmla="*/ 548092 h 1069754"/>
              <a:gd name="connsiteX3" fmla="*/ 2175997 w 5983956"/>
              <a:gd name="connsiteY3" fmla="*/ 544489 h 1069754"/>
              <a:gd name="connsiteX4" fmla="*/ 2676010 w 5983956"/>
              <a:gd name="connsiteY4" fmla="*/ 5 h 1069754"/>
              <a:gd name="connsiteX5" fmla="*/ 3434271 w 5983956"/>
              <a:gd name="connsiteY5" fmla="*/ 5547 h 1069754"/>
              <a:gd name="connsiteX6" fmla="*/ 3961233 w 5983956"/>
              <a:gd name="connsiteY6" fmla="*/ 542826 h 1069754"/>
              <a:gd name="connsiteX7" fmla="*/ 4681687 w 5983956"/>
              <a:gd name="connsiteY7" fmla="*/ 542826 h 1069754"/>
              <a:gd name="connsiteX8" fmla="*/ 5182418 w 5983956"/>
              <a:gd name="connsiteY8" fmla="*/ 14691 h 1069754"/>
              <a:gd name="connsiteX9" fmla="*/ 5981807 w 5983956"/>
              <a:gd name="connsiteY9" fmla="*/ 14691 h 1069754"/>
              <a:gd name="connsiteX10" fmla="*/ 5983745 w 5983956"/>
              <a:gd name="connsiteY10" fmla="*/ 541718 h 1069754"/>
              <a:gd name="connsiteX11" fmla="*/ 5178323 w 5983956"/>
              <a:gd name="connsiteY11" fmla="*/ 543658 h 1069754"/>
              <a:gd name="connsiteX12" fmla="*/ 4672073 w 5983956"/>
              <a:gd name="connsiteY12" fmla="*/ 1068468 h 1069754"/>
              <a:gd name="connsiteX13" fmla="*/ 3955465 w 5983956"/>
              <a:gd name="connsiteY13" fmla="*/ 1062927 h 1069754"/>
              <a:gd name="connsiteX14" fmla="*/ 3450622 w 5983956"/>
              <a:gd name="connsiteY14" fmla="*/ 539501 h 1069754"/>
              <a:gd name="connsiteX15" fmla="*/ 2673852 w 5983956"/>
              <a:gd name="connsiteY15" fmla="*/ 530357 h 1069754"/>
              <a:gd name="connsiteX16" fmla="*/ 2172386 w 5983956"/>
              <a:gd name="connsiteY16" fmla="*/ 1062649 h 1069754"/>
              <a:gd name="connsiteX17" fmla="*/ 1411510 w 5983956"/>
              <a:gd name="connsiteY17" fmla="*/ 1060709 h 1069754"/>
              <a:gd name="connsiteX18" fmla="*/ 903526 w 5983956"/>
              <a:gd name="connsiteY18" fmla="*/ 539779 h 1069754"/>
              <a:gd name="connsiteX19" fmla="*/ 0 w 5983956"/>
              <a:gd name="connsiteY19" fmla="*/ 545043 h 1069754"/>
              <a:gd name="connsiteX20" fmla="*/ 5518 w 5983956"/>
              <a:gd name="connsiteY20" fmla="*/ 20232 h 1069754"/>
              <a:gd name="connsiteX0" fmla="*/ 5518 w 5983956"/>
              <a:gd name="connsiteY0" fmla="*/ 20232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19" fmla="*/ 5518 w 5983956"/>
              <a:gd name="connsiteY19" fmla="*/ 20232 h 1069754"/>
              <a:gd name="connsiteX0" fmla="*/ 0 w 5983956"/>
              <a:gd name="connsiteY0" fmla="*/ 545043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0" fmla="*/ 0 w 5080430"/>
              <a:gd name="connsiteY0" fmla="*/ 539779 h 1069754"/>
              <a:gd name="connsiteX1" fmla="*/ 556097 w 5080430"/>
              <a:gd name="connsiteY1" fmla="*/ 548092 h 1069754"/>
              <a:gd name="connsiteX2" fmla="*/ 1272471 w 5080430"/>
              <a:gd name="connsiteY2" fmla="*/ 544489 h 1069754"/>
              <a:gd name="connsiteX3" fmla="*/ 1772484 w 5080430"/>
              <a:gd name="connsiteY3" fmla="*/ 5 h 1069754"/>
              <a:gd name="connsiteX4" fmla="*/ 2530745 w 5080430"/>
              <a:gd name="connsiteY4" fmla="*/ 5547 h 1069754"/>
              <a:gd name="connsiteX5" fmla="*/ 3057707 w 5080430"/>
              <a:gd name="connsiteY5" fmla="*/ 542826 h 1069754"/>
              <a:gd name="connsiteX6" fmla="*/ 3778161 w 5080430"/>
              <a:gd name="connsiteY6" fmla="*/ 542826 h 1069754"/>
              <a:gd name="connsiteX7" fmla="*/ 4278892 w 5080430"/>
              <a:gd name="connsiteY7" fmla="*/ 14691 h 1069754"/>
              <a:gd name="connsiteX8" fmla="*/ 5078281 w 5080430"/>
              <a:gd name="connsiteY8" fmla="*/ 14691 h 1069754"/>
              <a:gd name="connsiteX9" fmla="*/ 5080219 w 5080430"/>
              <a:gd name="connsiteY9" fmla="*/ 541718 h 1069754"/>
              <a:gd name="connsiteX10" fmla="*/ 4274797 w 5080430"/>
              <a:gd name="connsiteY10" fmla="*/ 543658 h 1069754"/>
              <a:gd name="connsiteX11" fmla="*/ 3768547 w 5080430"/>
              <a:gd name="connsiteY11" fmla="*/ 1068468 h 1069754"/>
              <a:gd name="connsiteX12" fmla="*/ 3051939 w 5080430"/>
              <a:gd name="connsiteY12" fmla="*/ 1062927 h 1069754"/>
              <a:gd name="connsiteX13" fmla="*/ 2547096 w 5080430"/>
              <a:gd name="connsiteY13" fmla="*/ 539501 h 1069754"/>
              <a:gd name="connsiteX14" fmla="*/ 1770326 w 5080430"/>
              <a:gd name="connsiteY14" fmla="*/ 530357 h 1069754"/>
              <a:gd name="connsiteX15" fmla="*/ 1268860 w 5080430"/>
              <a:gd name="connsiteY15" fmla="*/ 1062649 h 1069754"/>
              <a:gd name="connsiteX16" fmla="*/ 507984 w 5080430"/>
              <a:gd name="connsiteY16" fmla="*/ 1060709 h 1069754"/>
              <a:gd name="connsiteX17" fmla="*/ 0 w 5080430"/>
              <a:gd name="connsiteY17" fmla="*/ 539779 h 1069754"/>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21535 w 4593981"/>
              <a:gd name="connsiteY0" fmla="*/ 1060709 h 1101909"/>
              <a:gd name="connsiteX1" fmla="*/ 69648 w 4593981"/>
              <a:gd name="connsiteY1" fmla="*/ 548092 h 1101909"/>
              <a:gd name="connsiteX2" fmla="*/ 786022 w 4593981"/>
              <a:gd name="connsiteY2" fmla="*/ 544489 h 1101909"/>
              <a:gd name="connsiteX3" fmla="*/ 1286035 w 4593981"/>
              <a:gd name="connsiteY3" fmla="*/ 5 h 1101909"/>
              <a:gd name="connsiteX4" fmla="*/ 2044296 w 4593981"/>
              <a:gd name="connsiteY4" fmla="*/ 5547 h 1101909"/>
              <a:gd name="connsiteX5" fmla="*/ 2571258 w 4593981"/>
              <a:gd name="connsiteY5" fmla="*/ 542826 h 1101909"/>
              <a:gd name="connsiteX6" fmla="*/ 3291712 w 4593981"/>
              <a:gd name="connsiteY6" fmla="*/ 542826 h 1101909"/>
              <a:gd name="connsiteX7" fmla="*/ 3792443 w 4593981"/>
              <a:gd name="connsiteY7" fmla="*/ 14691 h 1101909"/>
              <a:gd name="connsiteX8" fmla="*/ 4591832 w 4593981"/>
              <a:gd name="connsiteY8" fmla="*/ 14691 h 1101909"/>
              <a:gd name="connsiteX9" fmla="*/ 4593770 w 4593981"/>
              <a:gd name="connsiteY9" fmla="*/ 541718 h 1101909"/>
              <a:gd name="connsiteX10" fmla="*/ 3788348 w 4593981"/>
              <a:gd name="connsiteY10" fmla="*/ 543658 h 1101909"/>
              <a:gd name="connsiteX11" fmla="*/ 3282098 w 4593981"/>
              <a:gd name="connsiteY11" fmla="*/ 1068468 h 1101909"/>
              <a:gd name="connsiteX12" fmla="*/ 2565490 w 4593981"/>
              <a:gd name="connsiteY12" fmla="*/ 1062927 h 1101909"/>
              <a:gd name="connsiteX13" fmla="*/ 2060647 w 4593981"/>
              <a:gd name="connsiteY13" fmla="*/ 539501 h 1101909"/>
              <a:gd name="connsiteX14" fmla="*/ 1283877 w 4593981"/>
              <a:gd name="connsiteY14" fmla="*/ 530357 h 1101909"/>
              <a:gd name="connsiteX15" fmla="*/ 782411 w 4593981"/>
              <a:gd name="connsiteY15" fmla="*/ 1062649 h 1101909"/>
              <a:gd name="connsiteX16" fmla="*/ 21535 w 4593981"/>
              <a:gd name="connsiteY16" fmla="*/ 1060709 h 1101909"/>
              <a:gd name="connsiteX0" fmla="*/ 21535 w 4593981"/>
              <a:gd name="connsiteY0" fmla="*/ 1060709 h 1072099"/>
              <a:gd name="connsiteX1" fmla="*/ 69648 w 4593981"/>
              <a:gd name="connsiteY1" fmla="*/ 548092 h 1072099"/>
              <a:gd name="connsiteX2" fmla="*/ 786022 w 4593981"/>
              <a:gd name="connsiteY2" fmla="*/ 544489 h 1072099"/>
              <a:gd name="connsiteX3" fmla="*/ 1286035 w 4593981"/>
              <a:gd name="connsiteY3" fmla="*/ 5 h 1072099"/>
              <a:gd name="connsiteX4" fmla="*/ 2044296 w 4593981"/>
              <a:gd name="connsiteY4" fmla="*/ 5547 h 1072099"/>
              <a:gd name="connsiteX5" fmla="*/ 2571258 w 4593981"/>
              <a:gd name="connsiteY5" fmla="*/ 542826 h 1072099"/>
              <a:gd name="connsiteX6" fmla="*/ 3291712 w 4593981"/>
              <a:gd name="connsiteY6" fmla="*/ 542826 h 1072099"/>
              <a:gd name="connsiteX7" fmla="*/ 3792443 w 4593981"/>
              <a:gd name="connsiteY7" fmla="*/ 14691 h 1072099"/>
              <a:gd name="connsiteX8" fmla="*/ 4591832 w 4593981"/>
              <a:gd name="connsiteY8" fmla="*/ 14691 h 1072099"/>
              <a:gd name="connsiteX9" fmla="*/ 4593770 w 4593981"/>
              <a:gd name="connsiteY9" fmla="*/ 541718 h 1072099"/>
              <a:gd name="connsiteX10" fmla="*/ 3788348 w 4593981"/>
              <a:gd name="connsiteY10" fmla="*/ 543658 h 1072099"/>
              <a:gd name="connsiteX11" fmla="*/ 3282098 w 4593981"/>
              <a:gd name="connsiteY11" fmla="*/ 1068468 h 1072099"/>
              <a:gd name="connsiteX12" fmla="*/ 2565490 w 4593981"/>
              <a:gd name="connsiteY12" fmla="*/ 1062927 h 1072099"/>
              <a:gd name="connsiteX13" fmla="*/ 2060647 w 4593981"/>
              <a:gd name="connsiteY13" fmla="*/ 539501 h 1072099"/>
              <a:gd name="connsiteX14" fmla="*/ 1283877 w 4593981"/>
              <a:gd name="connsiteY14" fmla="*/ 530357 h 1072099"/>
              <a:gd name="connsiteX15" fmla="*/ 782411 w 4593981"/>
              <a:gd name="connsiteY15" fmla="*/ 1062649 h 1072099"/>
              <a:gd name="connsiteX16" fmla="*/ 21535 w 4593981"/>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6996 w 4579442"/>
              <a:gd name="connsiteY0" fmla="*/ 1060709 h 1072099"/>
              <a:gd name="connsiteX1" fmla="*/ 55109 w 4579442"/>
              <a:gd name="connsiteY1" fmla="*/ 548092 h 1072099"/>
              <a:gd name="connsiteX2" fmla="*/ 771483 w 4579442"/>
              <a:gd name="connsiteY2" fmla="*/ 544489 h 1072099"/>
              <a:gd name="connsiteX3" fmla="*/ 1271496 w 4579442"/>
              <a:gd name="connsiteY3" fmla="*/ 5 h 1072099"/>
              <a:gd name="connsiteX4" fmla="*/ 2029757 w 4579442"/>
              <a:gd name="connsiteY4" fmla="*/ 5547 h 1072099"/>
              <a:gd name="connsiteX5" fmla="*/ 2556719 w 4579442"/>
              <a:gd name="connsiteY5" fmla="*/ 542826 h 1072099"/>
              <a:gd name="connsiteX6" fmla="*/ 3277173 w 4579442"/>
              <a:gd name="connsiteY6" fmla="*/ 542826 h 1072099"/>
              <a:gd name="connsiteX7" fmla="*/ 3777904 w 4579442"/>
              <a:gd name="connsiteY7" fmla="*/ 14691 h 1072099"/>
              <a:gd name="connsiteX8" fmla="*/ 4577293 w 4579442"/>
              <a:gd name="connsiteY8" fmla="*/ 14691 h 1072099"/>
              <a:gd name="connsiteX9" fmla="*/ 4579231 w 4579442"/>
              <a:gd name="connsiteY9" fmla="*/ 541718 h 1072099"/>
              <a:gd name="connsiteX10" fmla="*/ 3773809 w 4579442"/>
              <a:gd name="connsiteY10" fmla="*/ 543658 h 1072099"/>
              <a:gd name="connsiteX11" fmla="*/ 3267559 w 4579442"/>
              <a:gd name="connsiteY11" fmla="*/ 1068468 h 1072099"/>
              <a:gd name="connsiteX12" fmla="*/ 2550951 w 4579442"/>
              <a:gd name="connsiteY12" fmla="*/ 1062927 h 1072099"/>
              <a:gd name="connsiteX13" fmla="*/ 2046108 w 4579442"/>
              <a:gd name="connsiteY13" fmla="*/ 539501 h 1072099"/>
              <a:gd name="connsiteX14" fmla="*/ 1269338 w 4579442"/>
              <a:gd name="connsiteY14" fmla="*/ 530357 h 1072099"/>
              <a:gd name="connsiteX15" fmla="*/ 767872 w 4579442"/>
              <a:gd name="connsiteY15" fmla="*/ 1062649 h 1072099"/>
              <a:gd name="connsiteX16" fmla="*/ 6996 w 4579442"/>
              <a:gd name="connsiteY16" fmla="*/ 1060709 h 1072099"/>
              <a:gd name="connsiteX0" fmla="*/ 11527 w 4583973"/>
              <a:gd name="connsiteY0" fmla="*/ 1060709 h 1072099"/>
              <a:gd name="connsiteX1" fmla="*/ 20371 w 4583973"/>
              <a:gd name="connsiteY1" fmla="*/ 548092 h 1072099"/>
              <a:gd name="connsiteX2" fmla="*/ 776014 w 4583973"/>
              <a:gd name="connsiteY2" fmla="*/ 544489 h 1072099"/>
              <a:gd name="connsiteX3" fmla="*/ 1276027 w 4583973"/>
              <a:gd name="connsiteY3" fmla="*/ 5 h 1072099"/>
              <a:gd name="connsiteX4" fmla="*/ 2034288 w 4583973"/>
              <a:gd name="connsiteY4" fmla="*/ 5547 h 1072099"/>
              <a:gd name="connsiteX5" fmla="*/ 2561250 w 4583973"/>
              <a:gd name="connsiteY5" fmla="*/ 542826 h 1072099"/>
              <a:gd name="connsiteX6" fmla="*/ 3281704 w 4583973"/>
              <a:gd name="connsiteY6" fmla="*/ 542826 h 1072099"/>
              <a:gd name="connsiteX7" fmla="*/ 3782435 w 4583973"/>
              <a:gd name="connsiteY7" fmla="*/ 14691 h 1072099"/>
              <a:gd name="connsiteX8" fmla="*/ 4581824 w 4583973"/>
              <a:gd name="connsiteY8" fmla="*/ 14691 h 1072099"/>
              <a:gd name="connsiteX9" fmla="*/ 4583762 w 4583973"/>
              <a:gd name="connsiteY9" fmla="*/ 541718 h 1072099"/>
              <a:gd name="connsiteX10" fmla="*/ 3778340 w 4583973"/>
              <a:gd name="connsiteY10" fmla="*/ 543658 h 1072099"/>
              <a:gd name="connsiteX11" fmla="*/ 3272090 w 4583973"/>
              <a:gd name="connsiteY11" fmla="*/ 1068468 h 1072099"/>
              <a:gd name="connsiteX12" fmla="*/ 2555482 w 4583973"/>
              <a:gd name="connsiteY12" fmla="*/ 1062927 h 1072099"/>
              <a:gd name="connsiteX13" fmla="*/ 2050639 w 4583973"/>
              <a:gd name="connsiteY13" fmla="*/ 539501 h 1072099"/>
              <a:gd name="connsiteX14" fmla="*/ 1273869 w 4583973"/>
              <a:gd name="connsiteY14" fmla="*/ 530357 h 1072099"/>
              <a:gd name="connsiteX15" fmla="*/ 772403 w 4583973"/>
              <a:gd name="connsiteY15" fmla="*/ 1062649 h 1072099"/>
              <a:gd name="connsiteX16" fmla="*/ 11527 w 4583973"/>
              <a:gd name="connsiteY16" fmla="*/ 1060709 h 1072099"/>
              <a:gd name="connsiteX0" fmla="*/ 16961 w 4589407"/>
              <a:gd name="connsiteY0" fmla="*/ 1060709 h 1072099"/>
              <a:gd name="connsiteX1" fmla="*/ 6171 w 4589407"/>
              <a:gd name="connsiteY1" fmla="*/ 55792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75016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8783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8865 w 4591311"/>
              <a:gd name="connsiteY0" fmla="*/ 1060709 h 1072099"/>
              <a:gd name="connsiteX1" fmla="*/ 3808 w 4591311"/>
              <a:gd name="connsiteY1" fmla="*/ 604927 h 1072099"/>
              <a:gd name="connsiteX2" fmla="*/ 783352 w 4591311"/>
              <a:gd name="connsiteY2" fmla="*/ 544489 h 1072099"/>
              <a:gd name="connsiteX3" fmla="*/ 1283365 w 4591311"/>
              <a:gd name="connsiteY3" fmla="*/ 5 h 1072099"/>
              <a:gd name="connsiteX4" fmla="*/ 2041626 w 4591311"/>
              <a:gd name="connsiteY4" fmla="*/ 5547 h 1072099"/>
              <a:gd name="connsiteX5" fmla="*/ 2568588 w 4591311"/>
              <a:gd name="connsiteY5" fmla="*/ 542826 h 1072099"/>
              <a:gd name="connsiteX6" fmla="*/ 3289042 w 4591311"/>
              <a:gd name="connsiteY6" fmla="*/ 542826 h 1072099"/>
              <a:gd name="connsiteX7" fmla="*/ 3789773 w 4591311"/>
              <a:gd name="connsiteY7" fmla="*/ 14691 h 1072099"/>
              <a:gd name="connsiteX8" fmla="*/ 4589162 w 4591311"/>
              <a:gd name="connsiteY8" fmla="*/ 14691 h 1072099"/>
              <a:gd name="connsiteX9" fmla="*/ 4591100 w 4591311"/>
              <a:gd name="connsiteY9" fmla="*/ 541718 h 1072099"/>
              <a:gd name="connsiteX10" fmla="*/ 3785678 w 4591311"/>
              <a:gd name="connsiteY10" fmla="*/ 543658 h 1072099"/>
              <a:gd name="connsiteX11" fmla="*/ 3279428 w 4591311"/>
              <a:gd name="connsiteY11" fmla="*/ 1068468 h 1072099"/>
              <a:gd name="connsiteX12" fmla="*/ 2562820 w 4591311"/>
              <a:gd name="connsiteY12" fmla="*/ 1062927 h 1072099"/>
              <a:gd name="connsiteX13" fmla="*/ 2057977 w 4591311"/>
              <a:gd name="connsiteY13" fmla="*/ 539501 h 1072099"/>
              <a:gd name="connsiteX14" fmla="*/ 1281207 w 4591311"/>
              <a:gd name="connsiteY14" fmla="*/ 530357 h 1072099"/>
              <a:gd name="connsiteX15" fmla="*/ 779741 w 4591311"/>
              <a:gd name="connsiteY15" fmla="*/ 1062649 h 1072099"/>
              <a:gd name="connsiteX16" fmla="*/ 18865 w 4591311"/>
              <a:gd name="connsiteY16" fmla="*/ 1060709 h 1072099"/>
              <a:gd name="connsiteX0" fmla="*/ 21214 w 4593660"/>
              <a:gd name="connsiteY0" fmla="*/ 1060709 h 1072099"/>
              <a:gd name="connsiteX1" fmla="*/ 1891 w 4593660"/>
              <a:gd name="connsiteY1" fmla="*/ 622018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3472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7744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26290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15396 w 4600642"/>
              <a:gd name="connsiteY0" fmla="*/ 1069254 h 1108699"/>
              <a:gd name="connsiteX1" fmla="*/ 8873 w 4600642"/>
              <a:gd name="connsiteY1" fmla="*/ 626290 h 1108699"/>
              <a:gd name="connsiteX2" fmla="*/ 792683 w 4600642"/>
              <a:gd name="connsiteY2" fmla="*/ 544489 h 1108699"/>
              <a:gd name="connsiteX3" fmla="*/ 1292696 w 4600642"/>
              <a:gd name="connsiteY3" fmla="*/ 5 h 1108699"/>
              <a:gd name="connsiteX4" fmla="*/ 2050957 w 4600642"/>
              <a:gd name="connsiteY4" fmla="*/ 5547 h 1108699"/>
              <a:gd name="connsiteX5" fmla="*/ 2577919 w 4600642"/>
              <a:gd name="connsiteY5" fmla="*/ 542826 h 1108699"/>
              <a:gd name="connsiteX6" fmla="*/ 3298373 w 4600642"/>
              <a:gd name="connsiteY6" fmla="*/ 542826 h 1108699"/>
              <a:gd name="connsiteX7" fmla="*/ 3799104 w 4600642"/>
              <a:gd name="connsiteY7" fmla="*/ 14691 h 1108699"/>
              <a:gd name="connsiteX8" fmla="*/ 4598493 w 4600642"/>
              <a:gd name="connsiteY8" fmla="*/ 14691 h 1108699"/>
              <a:gd name="connsiteX9" fmla="*/ 4600431 w 4600642"/>
              <a:gd name="connsiteY9" fmla="*/ 541718 h 1108699"/>
              <a:gd name="connsiteX10" fmla="*/ 3795009 w 4600642"/>
              <a:gd name="connsiteY10" fmla="*/ 543658 h 1108699"/>
              <a:gd name="connsiteX11" fmla="*/ 3288759 w 4600642"/>
              <a:gd name="connsiteY11" fmla="*/ 1068468 h 1108699"/>
              <a:gd name="connsiteX12" fmla="*/ 2572151 w 4600642"/>
              <a:gd name="connsiteY12" fmla="*/ 1062927 h 1108699"/>
              <a:gd name="connsiteX13" fmla="*/ 2067308 w 4600642"/>
              <a:gd name="connsiteY13" fmla="*/ 539501 h 1108699"/>
              <a:gd name="connsiteX14" fmla="*/ 1290538 w 4600642"/>
              <a:gd name="connsiteY14" fmla="*/ 530357 h 1108699"/>
              <a:gd name="connsiteX15" fmla="*/ 789072 w 4600642"/>
              <a:gd name="connsiteY15" fmla="*/ 1062649 h 1108699"/>
              <a:gd name="connsiteX16" fmla="*/ 15396 w 4600642"/>
              <a:gd name="connsiteY16" fmla="*/ 1069254 h 1108699"/>
              <a:gd name="connsiteX0" fmla="*/ 6523 w 4591769"/>
              <a:gd name="connsiteY0" fmla="*/ 1069254 h 1108699"/>
              <a:gd name="connsiteX1" fmla="*/ 0 w 4591769"/>
              <a:gd name="connsiteY1" fmla="*/ 626290 h 1108699"/>
              <a:gd name="connsiteX2" fmla="*/ 783810 w 4591769"/>
              <a:gd name="connsiteY2" fmla="*/ 544489 h 1108699"/>
              <a:gd name="connsiteX3" fmla="*/ 1283823 w 4591769"/>
              <a:gd name="connsiteY3" fmla="*/ 5 h 1108699"/>
              <a:gd name="connsiteX4" fmla="*/ 2042084 w 4591769"/>
              <a:gd name="connsiteY4" fmla="*/ 5547 h 1108699"/>
              <a:gd name="connsiteX5" fmla="*/ 2569046 w 4591769"/>
              <a:gd name="connsiteY5" fmla="*/ 542826 h 1108699"/>
              <a:gd name="connsiteX6" fmla="*/ 3289500 w 4591769"/>
              <a:gd name="connsiteY6" fmla="*/ 542826 h 1108699"/>
              <a:gd name="connsiteX7" fmla="*/ 3790231 w 4591769"/>
              <a:gd name="connsiteY7" fmla="*/ 14691 h 1108699"/>
              <a:gd name="connsiteX8" fmla="*/ 4589620 w 4591769"/>
              <a:gd name="connsiteY8" fmla="*/ 14691 h 1108699"/>
              <a:gd name="connsiteX9" fmla="*/ 4591558 w 4591769"/>
              <a:gd name="connsiteY9" fmla="*/ 541718 h 1108699"/>
              <a:gd name="connsiteX10" fmla="*/ 3786136 w 4591769"/>
              <a:gd name="connsiteY10" fmla="*/ 543658 h 1108699"/>
              <a:gd name="connsiteX11" fmla="*/ 3279886 w 4591769"/>
              <a:gd name="connsiteY11" fmla="*/ 1068468 h 1108699"/>
              <a:gd name="connsiteX12" fmla="*/ 2563278 w 4591769"/>
              <a:gd name="connsiteY12" fmla="*/ 1062927 h 1108699"/>
              <a:gd name="connsiteX13" fmla="*/ 2058435 w 4591769"/>
              <a:gd name="connsiteY13" fmla="*/ 539501 h 1108699"/>
              <a:gd name="connsiteX14" fmla="*/ 1281665 w 4591769"/>
              <a:gd name="connsiteY14" fmla="*/ 530357 h 1108699"/>
              <a:gd name="connsiteX15" fmla="*/ 780199 w 4591769"/>
              <a:gd name="connsiteY15" fmla="*/ 1062649 h 1108699"/>
              <a:gd name="connsiteX16" fmla="*/ 6523 w 4591769"/>
              <a:gd name="connsiteY16" fmla="*/ 1069254 h 1108699"/>
              <a:gd name="connsiteX0" fmla="*/ 6523 w 4591769"/>
              <a:gd name="connsiteY0" fmla="*/ 1069254 h 1105356"/>
              <a:gd name="connsiteX1" fmla="*/ 0 w 4591769"/>
              <a:gd name="connsiteY1" fmla="*/ 626290 h 1105356"/>
              <a:gd name="connsiteX2" fmla="*/ 783810 w 4591769"/>
              <a:gd name="connsiteY2" fmla="*/ 544489 h 1105356"/>
              <a:gd name="connsiteX3" fmla="*/ 1283823 w 4591769"/>
              <a:gd name="connsiteY3" fmla="*/ 5 h 1105356"/>
              <a:gd name="connsiteX4" fmla="*/ 2042084 w 4591769"/>
              <a:gd name="connsiteY4" fmla="*/ 5547 h 1105356"/>
              <a:gd name="connsiteX5" fmla="*/ 2569046 w 4591769"/>
              <a:gd name="connsiteY5" fmla="*/ 542826 h 1105356"/>
              <a:gd name="connsiteX6" fmla="*/ 3289500 w 4591769"/>
              <a:gd name="connsiteY6" fmla="*/ 542826 h 1105356"/>
              <a:gd name="connsiteX7" fmla="*/ 3790231 w 4591769"/>
              <a:gd name="connsiteY7" fmla="*/ 14691 h 1105356"/>
              <a:gd name="connsiteX8" fmla="*/ 4589620 w 4591769"/>
              <a:gd name="connsiteY8" fmla="*/ 14691 h 1105356"/>
              <a:gd name="connsiteX9" fmla="*/ 4591558 w 4591769"/>
              <a:gd name="connsiteY9" fmla="*/ 541718 h 1105356"/>
              <a:gd name="connsiteX10" fmla="*/ 3786136 w 4591769"/>
              <a:gd name="connsiteY10" fmla="*/ 543658 h 1105356"/>
              <a:gd name="connsiteX11" fmla="*/ 3279886 w 4591769"/>
              <a:gd name="connsiteY11" fmla="*/ 1068468 h 1105356"/>
              <a:gd name="connsiteX12" fmla="*/ 2563278 w 4591769"/>
              <a:gd name="connsiteY12" fmla="*/ 1062927 h 1105356"/>
              <a:gd name="connsiteX13" fmla="*/ 2058435 w 4591769"/>
              <a:gd name="connsiteY13" fmla="*/ 539501 h 1105356"/>
              <a:gd name="connsiteX14" fmla="*/ 1281665 w 4591769"/>
              <a:gd name="connsiteY14" fmla="*/ 530357 h 1105356"/>
              <a:gd name="connsiteX15" fmla="*/ 780199 w 4591769"/>
              <a:gd name="connsiteY15" fmla="*/ 1062649 h 1105356"/>
              <a:gd name="connsiteX16" fmla="*/ 6523 w 4591769"/>
              <a:gd name="connsiteY16" fmla="*/ 1069254 h 1105356"/>
              <a:gd name="connsiteX0" fmla="*/ 2257 w 4591769"/>
              <a:gd name="connsiteY0" fmla="*/ 1116256 h 1127793"/>
              <a:gd name="connsiteX1" fmla="*/ 0 w 4591769"/>
              <a:gd name="connsiteY1" fmla="*/ 626290 h 1127793"/>
              <a:gd name="connsiteX2" fmla="*/ 783810 w 4591769"/>
              <a:gd name="connsiteY2" fmla="*/ 544489 h 1127793"/>
              <a:gd name="connsiteX3" fmla="*/ 1283823 w 4591769"/>
              <a:gd name="connsiteY3" fmla="*/ 5 h 1127793"/>
              <a:gd name="connsiteX4" fmla="*/ 2042084 w 4591769"/>
              <a:gd name="connsiteY4" fmla="*/ 5547 h 1127793"/>
              <a:gd name="connsiteX5" fmla="*/ 2569046 w 4591769"/>
              <a:gd name="connsiteY5" fmla="*/ 542826 h 1127793"/>
              <a:gd name="connsiteX6" fmla="*/ 3289500 w 4591769"/>
              <a:gd name="connsiteY6" fmla="*/ 542826 h 1127793"/>
              <a:gd name="connsiteX7" fmla="*/ 3790231 w 4591769"/>
              <a:gd name="connsiteY7" fmla="*/ 14691 h 1127793"/>
              <a:gd name="connsiteX8" fmla="*/ 4589620 w 4591769"/>
              <a:gd name="connsiteY8" fmla="*/ 14691 h 1127793"/>
              <a:gd name="connsiteX9" fmla="*/ 4591558 w 4591769"/>
              <a:gd name="connsiteY9" fmla="*/ 541718 h 1127793"/>
              <a:gd name="connsiteX10" fmla="*/ 3786136 w 4591769"/>
              <a:gd name="connsiteY10" fmla="*/ 543658 h 1127793"/>
              <a:gd name="connsiteX11" fmla="*/ 3279886 w 4591769"/>
              <a:gd name="connsiteY11" fmla="*/ 1068468 h 1127793"/>
              <a:gd name="connsiteX12" fmla="*/ 2563278 w 4591769"/>
              <a:gd name="connsiteY12" fmla="*/ 1062927 h 1127793"/>
              <a:gd name="connsiteX13" fmla="*/ 2058435 w 4591769"/>
              <a:gd name="connsiteY13" fmla="*/ 539501 h 1127793"/>
              <a:gd name="connsiteX14" fmla="*/ 1281665 w 4591769"/>
              <a:gd name="connsiteY14" fmla="*/ 530357 h 1127793"/>
              <a:gd name="connsiteX15" fmla="*/ 780199 w 4591769"/>
              <a:gd name="connsiteY15" fmla="*/ 1062649 h 1127793"/>
              <a:gd name="connsiteX16" fmla="*/ 2257 w 4591769"/>
              <a:gd name="connsiteY16" fmla="*/ 1116256 h 1127793"/>
              <a:gd name="connsiteX0" fmla="*/ 2257 w 4591769"/>
              <a:gd name="connsiteY0" fmla="*/ 1129075 h 1136213"/>
              <a:gd name="connsiteX1" fmla="*/ 0 w 4591769"/>
              <a:gd name="connsiteY1" fmla="*/ 626290 h 1136213"/>
              <a:gd name="connsiteX2" fmla="*/ 783810 w 4591769"/>
              <a:gd name="connsiteY2" fmla="*/ 544489 h 1136213"/>
              <a:gd name="connsiteX3" fmla="*/ 1283823 w 4591769"/>
              <a:gd name="connsiteY3" fmla="*/ 5 h 1136213"/>
              <a:gd name="connsiteX4" fmla="*/ 2042084 w 4591769"/>
              <a:gd name="connsiteY4" fmla="*/ 5547 h 1136213"/>
              <a:gd name="connsiteX5" fmla="*/ 2569046 w 4591769"/>
              <a:gd name="connsiteY5" fmla="*/ 542826 h 1136213"/>
              <a:gd name="connsiteX6" fmla="*/ 3289500 w 4591769"/>
              <a:gd name="connsiteY6" fmla="*/ 542826 h 1136213"/>
              <a:gd name="connsiteX7" fmla="*/ 3790231 w 4591769"/>
              <a:gd name="connsiteY7" fmla="*/ 14691 h 1136213"/>
              <a:gd name="connsiteX8" fmla="*/ 4589620 w 4591769"/>
              <a:gd name="connsiteY8" fmla="*/ 14691 h 1136213"/>
              <a:gd name="connsiteX9" fmla="*/ 4591558 w 4591769"/>
              <a:gd name="connsiteY9" fmla="*/ 541718 h 1136213"/>
              <a:gd name="connsiteX10" fmla="*/ 3786136 w 4591769"/>
              <a:gd name="connsiteY10" fmla="*/ 543658 h 1136213"/>
              <a:gd name="connsiteX11" fmla="*/ 3279886 w 4591769"/>
              <a:gd name="connsiteY11" fmla="*/ 1068468 h 1136213"/>
              <a:gd name="connsiteX12" fmla="*/ 2563278 w 4591769"/>
              <a:gd name="connsiteY12" fmla="*/ 1062927 h 1136213"/>
              <a:gd name="connsiteX13" fmla="*/ 2058435 w 4591769"/>
              <a:gd name="connsiteY13" fmla="*/ 539501 h 1136213"/>
              <a:gd name="connsiteX14" fmla="*/ 1281665 w 4591769"/>
              <a:gd name="connsiteY14" fmla="*/ 530357 h 1136213"/>
              <a:gd name="connsiteX15" fmla="*/ 780199 w 4591769"/>
              <a:gd name="connsiteY15" fmla="*/ 1062649 h 1136213"/>
              <a:gd name="connsiteX16" fmla="*/ 2257 w 4591769"/>
              <a:gd name="connsiteY16" fmla="*/ 1129075 h 1136213"/>
              <a:gd name="connsiteX0" fmla="*/ 77 w 4593856"/>
              <a:gd name="connsiteY0" fmla="*/ 1141894 h 1145866"/>
              <a:gd name="connsiteX1" fmla="*/ 2087 w 4593856"/>
              <a:gd name="connsiteY1" fmla="*/ 626290 h 1145866"/>
              <a:gd name="connsiteX2" fmla="*/ 785897 w 4593856"/>
              <a:gd name="connsiteY2" fmla="*/ 544489 h 1145866"/>
              <a:gd name="connsiteX3" fmla="*/ 1285910 w 4593856"/>
              <a:gd name="connsiteY3" fmla="*/ 5 h 1145866"/>
              <a:gd name="connsiteX4" fmla="*/ 2044171 w 4593856"/>
              <a:gd name="connsiteY4" fmla="*/ 5547 h 1145866"/>
              <a:gd name="connsiteX5" fmla="*/ 2571133 w 4593856"/>
              <a:gd name="connsiteY5" fmla="*/ 542826 h 1145866"/>
              <a:gd name="connsiteX6" fmla="*/ 3291587 w 4593856"/>
              <a:gd name="connsiteY6" fmla="*/ 542826 h 1145866"/>
              <a:gd name="connsiteX7" fmla="*/ 3792318 w 4593856"/>
              <a:gd name="connsiteY7" fmla="*/ 14691 h 1145866"/>
              <a:gd name="connsiteX8" fmla="*/ 4591707 w 4593856"/>
              <a:gd name="connsiteY8" fmla="*/ 14691 h 1145866"/>
              <a:gd name="connsiteX9" fmla="*/ 4593645 w 4593856"/>
              <a:gd name="connsiteY9" fmla="*/ 541718 h 1145866"/>
              <a:gd name="connsiteX10" fmla="*/ 3788223 w 4593856"/>
              <a:gd name="connsiteY10" fmla="*/ 543658 h 1145866"/>
              <a:gd name="connsiteX11" fmla="*/ 3281973 w 4593856"/>
              <a:gd name="connsiteY11" fmla="*/ 1068468 h 1145866"/>
              <a:gd name="connsiteX12" fmla="*/ 2565365 w 4593856"/>
              <a:gd name="connsiteY12" fmla="*/ 1062927 h 1145866"/>
              <a:gd name="connsiteX13" fmla="*/ 2060522 w 4593856"/>
              <a:gd name="connsiteY13" fmla="*/ 539501 h 1145866"/>
              <a:gd name="connsiteX14" fmla="*/ 1283752 w 4593856"/>
              <a:gd name="connsiteY14" fmla="*/ 530357 h 1145866"/>
              <a:gd name="connsiteX15" fmla="*/ 782286 w 4593856"/>
              <a:gd name="connsiteY15" fmla="*/ 1062649 h 1145866"/>
              <a:gd name="connsiteX16" fmla="*/ 77 w 4593856"/>
              <a:gd name="connsiteY16" fmla="*/ 1141894 h 1145866"/>
              <a:gd name="connsiteX0" fmla="*/ 2256 w 4591769"/>
              <a:gd name="connsiteY0" fmla="*/ 1146166 h 1149362"/>
              <a:gd name="connsiteX1" fmla="*/ 0 w 4591769"/>
              <a:gd name="connsiteY1" fmla="*/ 626290 h 1149362"/>
              <a:gd name="connsiteX2" fmla="*/ 783810 w 4591769"/>
              <a:gd name="connsiteY2" fmla="*/ 544489 h 1149362"/>
              <a:gd name="connsiteX3" fmla="*/ 1283823 w 4591769"/>
              <a:gd name="connsiteY3" fmla="*/ 5 h 1149362"/>
              <a:gd name="connsiteX4" fmla="*/ 2042084 w 4591769"/>
              <a:gd name="connsiteY4" fmla="*/ 5547 h 1149362"/>
              <a:gd name="connsiteX5" fmla="*/ 2569046 w 4591769"/>
              <a:gd name="connsiteY5" fmla="*/ 542826 h 1149362"/>
              <a:gd name="connsiteX6" fmla="*/ 3289500 w 4591769"/>
              <a:gd name="connsiteY6" fmla="*/ 542826 h 1149362"/>
              <a:gd name="connsiteX7" fmla="*/ 3790231 w 4591769"/>
              <a:gd name="connsiteY7" fmla="*/ 14691 h 1149362"/>
              <a:gd name="connsiteX8" fmla="*/ 4589620 w 4591769"/>
              <a:gd name="connsiteY8" fmla="*/ 14691 h 1149362"/>
              <a:gd name="connsiteX9" fmla="*/ 4591558 w 4591769"/>
              <a:gd name="connsiteY9" fmla="*/ 541718 h 1149362"/>
              <a:gd name="connsiteX10" fmla="*/ 3786136 w 4591769"/>
              <a:gd name="connsiteY10" fmla="*/ 543658 h 1149362"/>
              <a:gd name="connsiteX11" fmla="*/ 3279886 w 4591769"/>
              <a:gd name="connsiteY11" fmla="*/ 1068468 h 1149362"/>
              <a:gd name="connsiteX12" fmla="*/ 2563278 w 4591769"/>
              <a:gd name="connsiteY12" fmla="*/ 1062927 h 1149362"/>
              <a:gd name="connsiteX13" fmla="*/ 2058435 w 4591769"/>
              <a:gd name="connsiteY13" fmla="*/ 539501 h 1149362"/>
              <a:gd name="connsiteX14" fmla="*/ 1281665 w 4591769"/>
              <a:gd name="connsiteY14" fmla="*/ 530357 h 1149362"/>
              <a:gd name="connsiteX15" fmla="*/ 780199 w 4591769"/>
              <a:gd name="connsiteY15" fmla="*/ 1062649 h 1149362"/>
              <a:gd name="connsiteX16" fmla="*/ 2256 w 4591769"/>
              <a:gd name="connsiteY16" fmla="*/ 1146166 h 1149362"/>
              <a:gd name="connsiteX0" fmla="*/ 2256 w 4591769"/>
              <a:gd name="connsiteY0" fmla="*/ 1146166 h 1157671"/>
              <a:gd name="connsiteX1" fmla="*/ 0 w 4591769"/>
              <a:gd name="connsiteY1" fmla="*/ 626290 h 1157671"/>
              <a:gd name="connsiteX2" fmla="*/ 783810 w 4591769"/>
              <a:gd name="connsiteY2" fmla="*/ 544489 h 1157671"/>
              <a:gd name="connsiteX3" fmla="*/ 1283823 w 4591769"/>
              <a:gd name="connsiteY3" fmla="*/ 5 h 1157671"/>
              <a:gd name="connsiteX4" fmla="*/ 2042084 w 4591769"/>
              <a:gd name="connsiteY4" fmla="*/ 5547 h 1157671"/>
              <a:gd name="connsiteX5" fmla="*/ 2569046 w 4591769"/>
              <a:gd name="connsiteY5" fmla="*/ 542826 h 1157671"/>
              <a:gd name="connsiteX6" fmla="*/ 3289500 w 4591769"/>
              <a:gd name="connsiteY6" fmla="*/ 542826 h 1157671"/>
              <a:gd name="connsiteX7" fmla="*/ 3790231 w 4591769"/>
              <a:gd name="connsiteY7" fmla="*/ 14691 h 1157671"/>
              <a:gd name="connsiteX8" fmla="*/ 4589620 w 4591769"/>
              <a:gd name="connsiteY8" fmla="*/ 14691 h 1157671"/>
              <a:gd name="connsiteX9" fmla="*/ 4591558 w 4591769"/>
              <a:gd name="connsiteY9" fmla="*/ 541718 h 1157671"/>
              <a:gd name="connsiteX10" fmla="*/ 3786136 w 4591769"/>
              <a:gd name="connsiteY10" fmla="*/ 543658 h 1157671"/>
              <a:gd name="connsiteX11" fmla="*/ 3279886 w 4591769"/>
              <a:gd name="connsiteY11" fmla="*/ 1068468 h 1157671"/>
              <a:gd name="connsiteX12" fmla="*/ 2540372 w 4591769"/>
              <a:gd name="connsiteY12" fmla="*/ 1154694 h 1157671"/>
              <a:gd name="connsiteX13" fmla="*/ 2058435 w 4591769"/>
              <a:gd name="connsiteY13" fmla="*/ 539501 h 1157671"/>
              <a:gd name="connsiteX14" fmla="*/ 1281665 w 4591769"/>
              <a:gd name="connsiteY14" fmla="*/ 530357 h 1157671"/>
              <a:gd name="connsiteX15" fmla="*/ 780199 w 4591769"/>
              <a:gd name="connsiteY15" fmla="*/ 1062649 h 1157671"/>
              <a:gd name="connsiteX16" fmla="*/ 2256 w 4591769"/>
              <a:gd name="connsiteY16" fmla="*/ 1146166 h 1157671"/>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40372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8910"/>
              <a:gd name="connsiteX1" fmla="*/ 0 w 4591769"/>
              <a:gd name="connsiteY1" fmla="*/ 626290 h 1198910"/>
              <a:gd name="connsiteX2" fmla="*/ 783810 w 4591769"/>
              <a:gd name="connsiteY2" fmla="*/ 544489 h 1198910"/>
              <a:gd name="connsiteX3" fmla="*/ 1283823 w 4591769"/>
              <a:gd name="connsiteY3" fmla="*/ 5 h 1198910"/>
              <a:gd name="connsiteX4" fmla="*/ 2042084 w 4591769"/>
              <a:gd name="connsiteY4" fmla="*/ 5547 h 1198910"/>
              <a:gd name="connsiteX5" fmla="*/ 2569046 w 4591769"/>
              <a:gd name="connsiteY5" fmla="*/ 542826 h 1198910"/>
              <a:gd name="connsiteX6" fmla="*/ 3289500 w 4591769"/>
              <a:gd name="connsiteY6" fmla="*/ 542826 h 1198910"/>
              <a:gd name="connsiteX7" fmla="*/ 3790231 w 4591769"/>
              <a:gd name="connsiteY7" fmla="*/ 14691 h 1198910"/>
              <a:gd name="connsiteX8" fmla="*/ 4589620 w 4591769"/>
              <a:gd name="connsiteY8" fmla="*/ 14691 h 1198910"/>
              <a:gd name="connsiteX9" fmla="*/ 4591558 w 4591769"/>
              <a:gd name="connsiteY9" fmla="*/ 541718 h 1198910"/>
              <a:gd name="connsiteX10" fmla="*/ 3786136 w 4591769"/>
              <a:gd name="connsiteY10" fmla="*/ 543658 h 1198910"/>
              <a:gd name="connsiteX11" fmla="*/ 3302793 w 4591769"/>
              <a:gd name="connsiteY11" fmla="*/ 1150404 h 1198910"/>
              <a:gd name="connsiteX12" fmla="*/ 2540372 w 4591769"/>
              <a:gd name="connsiteY12" fmla="*/ 1154694 h 1198910"/>
              <a:gd name="connsiteX13" fmla="*/ 2058435 w 4591769"/>
              <a:gd name="connsiteY13" fmla="*/ 539501 h 1198910"/>
              <a:gd name="connsiteX14" fmla="*/ 1281665 w 4591769"/>
              <a:gd name="connsiteY14" fmla="*/ 530357 h 1198910"/>
              <a:gd name="connsiteX15" fmla="*/ 780199 w 4591769"/>
              <a:gd name="connsiteY15" fmla="*/ 1062649 h 1198910"/>
              <a:gd name="connsiteX16" fmla="*/ 2256 w 4591769"/>
              <a:gd name="connsiteY16" fmla="*/ 1146166 h 1198910"/>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50190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6855"/>
              <a:gd name="connsiteX1" fmla="*/ 0 w 4591769"/>
              <a:gd name="connsiteY1" fmla="*/ 626290 h 1196855"/>
              <a:gd name="connsiteX2" fmla="*/ 783810 w 4591769"/>
              <a:gd name="connsiteY2" fmla="*/ 544489 h 1196855"/>
              <a:gd name="connsiteX3" fmla="*/ 1283823 w 4591769"/>
              <a:gd name="connsiteY3" fmla="*/ 5 h 1196855"/>
              <a:gd name="connsiteX4" fmla="*/ 2042084 w 4591769"/>
              <a:gd name="connsiteY4" fmla="*/ 5547 h 1196855"/>
              <a:gd name="connsiteX5" fmla="*/ 2569046 w 4591769"/>
              <a:gd name="connsiteY5" fmla="*/ 542826 h 1196855"/>
              <a:gd name="connsiteX6" fmla="*/ 3289500 w 4591769"/>
              <a:gd name="connsiteY6" fmla="*/ 542826 h 1196855"/>
              <a:gd name="connsiteX7" fmla="*/ 3790231 w 4591769"/>
              <a:gd name="connsiteY7" fmla="*/ 14691 h 1196855"/>
              <a:gd name="connsiteX8" fmla="*/ 4589620 w 4591769"/>
              <a:gd name="connsiteY8" fmla="*/ 14691 h 1196855"/>
              <a:gd name="connsiteX9" fmla="*/ 4591558 w 4591769"/>
              <a:gd name="connsiteY9" fmla="*/ 541718 h 1196855"/>
              <a:gd name="connsiteX10" fmla="*/ 3786136 w 4591769"/>
              <a:gd name="connsiteY10" fmla="*/ 543658 h 1196855"/>
              <a:gd name="connsiteX11" fmla="*/ 3302793 w 4591769"/>
              <a:gd name="connsiteY11" fmla="*/ 1150404 h 1196855"/>
              <a:gd name="connsiteX12" fmla="*/ 2550190 w 4591769"/>
              <a:gd name="connsiteY12" fmla="*/ 1154694 h 1196855"/>
              <a:gd name="connsiteX13" fmla="*/ 2058435 w 4591769"/>
              <a:gd name="connsiteY13" fmla="*/ 539501 h 1196855"/>
              <a:gd name="connsiteX14" fmla="*/ 1281665 w 4591769"/>
              <a:gd name="connsiteY14" fmla="*/ 530357 h 1196855"/>
              <a:gd name="connsiteX15" fmla="*/ 780199 w 4591769"/>
              <a:gd name="connsiteY15" fmla="*/ 1062649 h 1196855"/>
              <a:gd name="connsiteX16" fmla="*/ 2256 w 4591769"/>
              <a:gd name="connsiteY16" fmla="*/ 1146166 h 1196855"/>
              <a:gd name="connsiteX0" fmla="*/ 2256 w 4591769"/>
              <a:gd name="connsiteY0" fmla="*/ 1146166 h 1154722"/>
              <a:gd name="connsiteX1" fmla="*/ 0 w 4591769"/>
              <a:gd name="connsiteY1" fmla="*/ 626290 h 1154722"/>
              <a:gd name="connsiteX2" fmla="*/ 783810 w 4591769"/>
              <a:gd name="connsiteY2" fmla="*/ 544489 h 1154722"/>
              <a:gd name="connsiteX3" fmla="*/ 1283823 w 4591769"/>
              <a:gd name="connsiteY3" fmla="*/ 5 h 1154722"/>
              <a:gd name="connsiteX4" fmla="*/ 2042084 w 4591769"/>
              <a:gd name="connsiteY4" fmla="*/ 5547 h 1154722"/>
              <a:gd name="connsiteX5" fmla="*/ 2569046 w 4591769"/>
              <a:gd name="connsiteY5" fmla="*/ 542826 h 1154722"/>
              <a:gd name="connsiteX6" fmla="*/ 3289500 w 4591769"/>
              <a:gd name="connsiteY6" fmla="*/ 542826 h 1154722"/>
              <a:gd name="connsiteX7" fmla="*/ 3790231 w 4591769"/>
              <a:gd name="connsiteY7" fmla="*/ 14691 h 1154722"/>
              <a:gd name="connsiteX8" fmla="*/ 4589620 w 4591769"/>
              <a:gd name="connsiteY8" fmla="*/ 14691 h 1154722"/>
              <a:gd name="connsiteX9" fmla="*/ 4591558 w 4591769"/>
              <a:gd name="connsiteY9" fmla="*/ 541718 h 1154722"/>
              <a:gd name="connsiteX10" fmla="*/ 3786136 w 4591769"/>
              <a:gd name="connsiteY10" fmla="*/ 543658 h 1154722"/>
              <a:gd name="connsiteX11" fmla="*/ 3302793 w 4591769"/>
              <a:gd name="connsiteY11" fmla="*/ 1150404 h 1154722"/>
              <a:gd name="connsiteX12" fmla="*/ 2550190 w 4591769"/>
              <a:gd name="connsiteY12" fmla="*/ 1154694 h 1154722"/>
              <a:gd name="connsiteX13" fmla="*/ 2058435 w 4591769"/>
              <a:gd name="connsiteY13" fmla="*/ 539501 h 1154722"/>
              <a:gd name="connsiteX14" fmla="*/ 1281665 w 4591769"/>
              <a:gd name="connsiteY14" fmla="*/ 530357 h 1154722"/>
              <a:gd name="connsiteX15" fmla="*/ 780199 w 4591769"/>
              <a:gd name="connsiteY15" fmla="*/ 1062649 h 1154722"/>
              <a:gd name="connsiteX16" fmla="*/ 2256 w 4591769"/>
              <a:gd name="connsiteY16" fmla="*/ 1146166 h 115472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89500 w 4591769"/>
              <a:gd name="connsiteY6" fmla="*/ 584851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7262"/>
              <a:gd name="connsiteX1" fmla="*/ 0 w 4591769"/>
              <a:gd name="connsiteY1" fmla="*/ 668315 h 1197262"/>
              <a:gd name="connsiteX2" fmla="*/ 783810 w 4591769"/>
              <a:gd name="connsiteY2" fmla="*/ 586514 h 1197262"/>
              <a:gd name="connsiteX3" fmla="*/ 1283823 w 4591769"/>
              <a:gd name="connsiteY3" fmla="*/ 42030 h 1197262"/>
              <a:gd name="connsiteX4" fmla="*/ 2042084 w 4591769"/>
              <a:gd name="connsiteY4" fmla="*/ 47572 h 1197262"/>
              <a:gd name="connsiteX5" fmla="*/ 2546139 w 4591769"/>
              <a:gd name="connsiteY5" fmla="*/ 670064 h 1197262"/>
              <a:gd name="connsiteX6" fmla="*/ 3292773 w 4591769"/>
              <a:gd name="connsiteY6" fmla="*/ 670064 h 1197262"/>
              <a:gd name="connsiteX7" fmla="*/ 3790231 w 4591769"/>
              <a:gd name="connsiteY7" fmla="*/ 56716 h 1197262"/>
              <a:gd name="connsiteX8" fmla="*/ 4589620 w 4591769"/>
              <a:gd name="connsiteY8" fmla="*/ 56716 h 1197262"/>
              <a:gd name="connsiteX9" fmla="*/ 4591558 w 4591769"/>
              <a:gd name="connsiteY9" fmla="*/ 583743 h 1197262"/>
              <a:gd name="connsiteX10" fmla="*/ 3786136 w 4591769"/>
              <a:gd name="connsiteY10" fmla="*/ 585683 h 1197262"/>
              <a:gd name="connsiteX11" fmla="*/ 3302793 w 4591769"/>
              <a:gd name="connsiteY11" fmla="*/ 1192429 h 1197262"/>
              <a:gd name="connsiteX12" fmla="*/ 2550190 w 4591769"/>
              <a:gd name="connsiteY12" fmla="*/ 1196719 h 1197262"/>
              <a:gd name="connsiteX13" fmla="*/ 2058435 w 4591769"/>
              <a:gd name="connsiteY13" fmla="*/ 581526 h 1197262"/>
              <a:gd name="connsiteX14" fmla="*/ 1281665 w 4591769"/>
              <a:gd name="connsiteY14" fmla="*/ 572382 h 1197262"/>
              <a:gd name="connsiteX15" fmla="*/ 780199 w 4591769"/>
              <a:gd name="connsiteY15" fmla="*/ 1104674 h 1197262"/>
              <a:gd name="connsiteX16" fmla="*/ 2256 w 4591769"/>
              <a:gd name="connsiteY16" fmla="*/ 1188191 h 119726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8020"/>
              <a:gd name="connsiteX1" fmla="*/ 0 w 4591769"/>
              <a:gd name="connsiteY1" fmla="*/ 668315 h 1198020"/>
              <a:gd name="connsiteX2" fmla="*/ 783810 w 4591769"/>
              <a:gd name="connsiteY2" fmla="*/ 586514 h 1198020"/>
              <a:gd name="connsiteX3" fmla="*/ 1283823 w 4591769"/>
              <a:gd name="connsiteY3" fmla="*/ 42030 h 1198020"/>
              <a:gd name="connsiteX4" fmla="*/ 2042084 w 4591769"/>
              <a:gd name="connsiteY4" fmla="*/ 47572 h 1198020"/>
              <a:gd name="connsiteX5" fmla="*/ 2546139 w 4591769"/>
              <a:gd name="connsiteY5" fmla="*/ 670064 h 1198020"/>
              <a:gd name="connsiteX6" fmla="*/ 3292773 w 4591769"/>
              <a:gd name="connsiteY6" fmla="*/ 670064 h 1198020"/>
              <a:gd name="connsiteX7" fmla="*/ 3790231 w 4591769"/>
              <a:gd name="connsiteY7" fmla="*/ 56716 h 1198020"/>
              <a:gd name="connsiteX8" fmla="*/ 4589620 w 4591769"/>
              <a:gd name="connsiteY8" fmla="*/ 56716 h 1198020"/>
              <a:gd name="connsiteX9" fmla="*/ 4591558 w 4591769"/>
              <a:gd name="connsiteY9" fmla="*/ 583743 h 1198020"/>
              <a:gd name="connsiteX10" fmla="*/ 3786136 w 4591769"/>
              <a:gd name="connsiteY10" fmla="*/ 585683 h 1198020"/>
              <a:gd name="connsiteX11" fmla="*/ 3302793 w 4591769"/>
              <a:gd name="connsiteY11" fmla="*/ 1192429 h 1198020"/>
              <a:gd name="connsiteX12" fmla="*/ 2550190 w 4591769"/>
              <a:gd name="connsiteY12" fmla="*/ 1196719 h 1198020"/>
              <a:gd name="connsiteX13" fmla="*/ 2058435 w 4591769"/>
              <a:gd name="connsiteY13" fmla="*/ 581526 h 1198020"/>
              <a:gd name="connsiteX14" fmla="*/ 1281665 w 4591769"/>
              <a:gd name="connsiteY14" fmla="*/ 572382 h 1198020"/>
              <a:gd name="connsiteX15" fmla="*/ 780199 w 4591769"/>
              <a:gd name="connsiteY15" fmla="*/ 1104674 h 1198020"/>
              <a:gd name="connsiteX16" fmla="*/ 2256 w 4591769"/>
              <a:gd name="connsiteY16" fmla="*/ 1188191 h 1198020"/>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48941 w 4591769"/>
              <a:gd name="connsiteY14" fmla="*/ 662516 h 1186554"/>
              <a:gd name="connsiteX15" fmla="*/ 780199 w 4591769"/>
              <a:gd name="connsiteY15" fmla="*/ 1093208 h 1186554"/>
              <a:gd name="connsiteX16" fmla="*/ 2256 w 4591769"/>
              <a:gd name="connsiteY16" fmla="*/ 1176725 h 1186554"/>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33454 h 1142820"/>
              <a:gd name="connsiteX1" fmla="*/ 0 w 4591769"/>
              <a:gd name="connsiteY1" fmla="*/ 613578 h 1142820"/>
              <a:gd name="connsiteX2" fmla="*/ 764175 w 4591769"/>
              <a:gd name="connsiteY2" fmla="*/ 616990 h 1142820"/>
              <a:gd name="connsiteX3" fmla="*/ 1244554 w 4591769"/>
              <a:gd name="connsiteY3" fmla="*/ 79061 h 1142820"/>
              <a:gd name="connsiteX4" fmla="*/ 2064991 w 4591769"/>
              <a:gd name="connsiteY4" fmla="*/ 78048 h 1142820"/>
              <a:gd name="connsiteX5" fmla="*/ 2546139 w 4591769"/>
              <a:gd name="connsiteY5" fmla="*/ 615327 h 1142820"/>
              <a:gd name="connsiteX6" fmla="*/ 3292773 w 4591769"/>
              <a:gd name="connsiteY6" fmla="*/ 615327 h 1142820"/>
              <a:gd name="connsiteX7" fmla="*/ 3773870 w 4591769"/>
              <a:gd name="connsiteY7" fmla="*/ 80637 h 1142820"/>
              <a:gd name="connsiteX8" fmla="*/ 4589620 w 4591769"/>
              <a:gd name="connsiteY8" fmla="*/ 1979 h 1142820"/>
              <a:gd name="connsiteX9" fmla="*/ 4591558 w 4591769"/>
              <a:gd name="connsiteY9" fmla="*/ 529006 h 1142820"/>
              <a:gd name="connsiteX10" fmla="*/ 3786136 w 4591769"/>
              <a:gd name="connsiteY10" fmla="*/ 530946 h 1142820"/>
              <a:gd name="connsiteX11" fmla="*/ 3302793 w 4591769"/>
              <a:gd name="connsiteY11" fmla="*/ 1137692 h 1142820"/>
              <a:gd name="connsiteX12" fmla="*/ 2550190 w 4591769"/>
              <a:gd name="connsiteY12" fmla="*/ 1141982 h 1142820"/>
              <a:gd name="connsiteX13" fmla="*/ 2058435 w 4591769"/>
              <a:gd name="connsiteY13" fmla="*/ 612002 h 1142820"/>
              <a:gd name="connsiteX14" fmla="*/ 1258758 w 4591769"/>
              <a:gd name="connsiteY14" fmla="*/ 615968 h 1142820"/>
              <a:gd name="connsiteX15" fmla="*/ 770382 w 4591769"/>
              <a:gd name="connsiteY15" fmla="*/ 1138428 h 1142820"/>
              <a:gd name="connsiteX16" fmla="*/ 2256 w 4591769"/>
              <a:gd name="connsiteY16" fmla="*/ 1133454 h 1142820"/>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73870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1475 h 1140003"/>
              <a:gd name="connsiteX1" fmla="*/ 0 w 4591769"/>
              <a:gd name="connsiteY1" fmla="*/ 611599 h 1140003"/>
              <a:gd name="connsiteX2" fmla="*/ 764175 w 4591769"/>
              <a:gd name="connsiteY2" fmla="*/ 615011 h 1140003"/>
              <a:gd name="connsiteX3" fmla="*/ 1244554 w 4591769"/>
              <a:gd name="connsiteY3" fmla="*/ 77082 h 1140003"/>
              <a:gd name="connsiteX4" fmla="*/ 2064991 w 4591769"/>
              <a:gd name="connsiteY4" fmla="*/ 76069 h 1140003"/>
              <a:gd name="connsiteX5" fmla="*/ 2546139 w 4591769"/>
              <a:gd name="connsiteY5" fmla="*/ 613348 h 1140003"/>
              <a:gd name="connsiteX6" fmla="*/ 3292773 w 4591769"/>
              <a:gd name="connsiteY6" fmla="*/ 613348 h 1140003"/>
              <a:gd name="connsiteX7" fmla="*/ 3783688 w 4591769"/>
              <a:gd name="connsiteY7" fmla="*/ 78658 h 1140003"/>
              <a:gd name="connsiteX8" fmla="*/ 4589620 w 4591769"/>
              <a:gd name="connsiteY8" fmla="*/ 0 h 1140003"/>
              <a:gd name="connsiteX9" fmla="*/ 4591558 w 4591769"/>
              <a:gd name="connsiteY9" fmla="*/ 527027 h 1140003"/>
              <a:gd name="connsiteX10" fmla="*/ 3789408 w 4591769"/>
              <a:gd name="connsiteY10" fmla="*/ 607625 h 1140003"/>
              <a:gd name="connsiteX11" fmla="*/ 3302793 w 4591769"/>
              <a:gd name="connsiteY11" fmla="*/ 1135713 h 1140003"/>
              <a:gd name="connsiteX12" fmla="*/ 2550190 w 4591769"/>
              <a:gd name="connsiteY12" fmla="*/ 1140003 h 1140003"/>
              <a:gd name="connsiteX13" fmla="*/ 2058435 w 4591769"/>
              <a:gd name="connsiteY13" fmla="*/ 610023 h 1140003"/>
              <a:gd name="connsiteX14" fmla="*/ 1258758 w 4591769"/>
              <a:gd name="connsiteY14" fmla="*/ 613989 h 1140003"/>
              <a:gd name="connsiteX15" fmla="*/ 770382 w 4591769"/>
              <a:gd name="connsiteY15" fmla="*/ 1136449 h 1140003"/>
              <a:gd name="connsiteX16" fmla="*/ 2256 w 4591769"/>
              <a:gd name="connsiteY16" fmla="*/ 1131475 h 1140003"/>
              <a:gd name="connsiteX0" fmla="*/ 2256 w 4591769"/>
              <a:gd name="connsiteY0" fmla="*/ 1092240 h 1100768"/>
              <a:gd name="connsiteX1" fmla="*/ 0 w 4591769"/>
              <a:gd name="connsiteY1" fmla="*/ 572364 h 1100768"/>
              <a:gd name="connsiteX2" fmla="*/ 764175 w 4591769"/>
              <a:gd name="connsiteY2" fmla="*/ 575776 h 1100768"/>
              <a:gd name="connsiteX3" fmla="*/ 1244554 w 4591769"/>
              <a:gd name="connsiteY3" fmla="*/ 37847 h 1100768"/>
              <a:gd name="connsiteX4" fmla="*/ 2064991 w 4591769"/>
              <a:gd name="connsiteY4" fmla="*/ 36834 h 1100768"/>
              <a:gd name="connsiteX5" fmla="*/ 2546139 w 4591769"/>
              <a:gd name="connsiteY5" fmla="*/ 574113 h 1100768"/>
              <a:gd name="connsiteX6" fmla="*/ 3292773 w 4591769"/>
              <a:gd name="connsiteY6" fmla="*/ 574113 h 1100768"/>
              <a:gd name="connsiteX7" fmla="*/ 3783688 w 4591769"/>
              <a:gd name="connsiteY7" fmla="*/ 39423 h 1100768"/>
              <a:gd name="connsiteX8" fmla="*/ 4589620 w 4591769"/>
              <a:gd name="connsiteY8" fmla="*/ 39423 h 1100768"/>
              <a:gd name="connsiteX9" fmla="*/ 4591558 w 4591769"/>
              <a:gd name="connsiteY9" fmla="*/ 487792 h 1100768"/>
              <a:gd name="connsiteX10" fmla="*/ 3789408 w 4591769"/>
              <a:gd name="connsiteY10" fmla="*/ 568390 h 1100768"/>
              <a:gd name="connsiteX11" fmla="*/ 3302793 w 4591769"/>
              <a:gd name="connsiteY11" fmla="*/ 1096478 h 1100768"/>
              <a:gd name="connsiteX12" fmla="*/ 2550190 w 4591769"/>
              <a:gd name="connsiteY12" fmla="*/ 1100768 h 1100768"/>
              <a:gd name="connsiteX13" fmla="*/ 2058435 w 4591769"/>
              <a:gd name="connsiteY13" fmla="*/ 570788 h 1100768"/>
              <a:gd name="connsiteX14" fmla="*/ 1258758 w 4591769"/>
              <a:gd name="connsiteY14" fmla="*/ 574754 h 1100768"/>
              <a:gd name="connsiteX15" fmla="*/ 770382 w 4591769"/>
              <a:gd name="connsiteY15" fmla="*/ 1097214 h 1100768"/>
              <a:gd name="connsiteX16" fmla="*/ 2256 w 4591769"/>
              <a:gd name="connsiteY16" fmla="*/ 1092240 h 1100768"/>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450966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292773 w 4591769"/>
              <a:gd name="connsiteY5" fmla="*/ 537279 h 1063934"/>
              <a:gd name="connsiteX6" fmla="*/ 3783688 w 4591769"/>
              <a:gd name="connsiteY6" fmla="*/ 2589 h 1063934"/>
              <a:gd name="connsiteX7" fmla="*/ 4589620 w 4591769"/>
              <a:gd name="connsiteY7" fmla="*/ 2589 h 1063934"/>
              <a:gd name="connsiteX8" fmla="*/ 4591558 w 4591769"/>
              <a:gd name="connsiteY8" fmla="*/ 529616 h 1063934"/>
              <a:gd name="connsiteX9" fmla="*/ 3789408 w 4591769"/>
              <a:gd name="connsiteY9" fmla="*/ 531556 h 1063934"/>
              <a:gd name="connsiteX10" fmla="*/ 3302793 w 4591769"/>
              <a:gd name="connsiteY10" fmla="*/ 1059644 h 1063934"/>
              <a:gd name="connsiteX11" fmla="*/ 2550190 w 4591769"/>
              <a:gd name="connsiteY11" fmla="*/ 1063934 h 1063934"/>
              <a:gd name="connsiteX12" fmla="*/ 2058435 w 4591769"/>
              <a:gd name="connsiteY12" fmla="*/ 533954 h 1063934"/>
              <a:gd name="connsiteX13" fmla="*/ 1258758 w 4591769"/>
              <a:gd name="connsiteY13" fmla="*/ 537920 h 1063934"/>
              <a:gd name="connsiteX14" fmla="*/ 770382 w 4591769"/>
              <a:gd name="connsiteY14" fmla="*/ 1060380 h 1063934"/>
              <a:gd name="connsiteX15" fmla="*/ 2256 w 4591769"/>
              <a:gd name="connsiteY15" fmla="*/ 1055406 h 1063934"/>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783688 w 4591769"/>
              <a:gd name="connsiteY5" fmla="*/ 2589 h 1063934"/>
              <a:gd name="connsiteX6" fmla="*/ 4589620 w 4591769"/>
              <a:gd name="connsiteY6" fmla="*/ 2589 h 1063934"/>
              <a:gd name="connsiteX7" fmla="*/ 4591558 w 4591769"/>
              <a:gd name="connsiteY7" fmla="*/ 529616 h 1063934"/>
              <a:gd name="connsiteX8" fmla="*/ 3789408 w 4591769"/>
              <a:gd name="connsiteY8" fmla="*/ 531556 h 1063934"/>
              <a:gd name="connsiteX9" fmla="*/ 3302793 w 4591769"/>
              <a:gd name="connsiteY9" fmla="*/ 1059644 h 1063934"/>
              <a:gd name="connsiteX10" fmla="*/ 2550190 w 4591769"/>
              <a:gd name="connsiteY10" fmla="*/ 1063934 h 1063934"/>
              <a:gd name="connsiteX11" fmla="*/ 2058435 w 4591769"/>
              <a:gd name="connsiteY11" fmla="*/ 533954 h 1063934"/>
              <a:gd name="connsiteX12" fmla="*/ 1258758 w 4591769"/>
              <a:gd name="connsiteY12" fmla="*/ 537920 h 1063934"/>
              <a:gd name="connsiteX13" fmla="*/ 770382 w 4591769"/>
              <a:gd name="connsiteY13" fmla="*/ 1060380 h 1063934"/>
              <a:gd name="connsiteX14" fmla="*/ 2256 w 4591769"/>
              <a:gd name="connsiteY14" fmla="*/ 1055406 h 1063934"/>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783688 w 4591769"/>
              <a:gd name="connsiteY5" fmla="*/ 2589 h 1063934"/>
              <a:gd name="connsiteX6" fmla="*/ 4589620 w 4591769"/>
              <a:gd name="connsiteY6" fmla="*/ 2589 h 1063934"/>
              <a:gd name="connsiteX7" fmla="*/ 4591558 w 4591769"/>
              <a:gd name="connsiteY7" fmla="*/ 529616 h 1063934"/>
              <a:gd name="connsiteX8" fmla="*/ 3789408 w 4591769"/>
              <a:gd name="connsiteY8" fmla="*/ 531556 h 1063934"/>
              <a:gd name="connsiteX9" fmla="*/ 2550190 w 4591769"/>
              <a:gd name="connsiteY9" fmla="*/ 1063934 h 1063934"/>
              <a:gd name="connsiteX10" fmla="*/ 2058435 w 4591769"/>
              <a:gd name="connsiteY10" fmla="*/ 533954 h 1063934"/>
              <a:gd name="connsiteX11" fmla="*/ 1258758 w 4591769"/>
              <a:gd name="connsiteY11" fmla="*/ 537920 h 1063934"/>
              <a:gd name="connsiteX12" fmla="*/ 770382 w 4591769"/>
              <a:gd name="connsiteY12" fmla="*/ 1060380 h 1063934"/>
              <a:gd name="connsiteX13" fmla="*/ 2256 w 4591769"/>
              <a:gd name="connsiteY13" fmla="*/ 1055406 h 1063934"/>
              <a:gd name="connsiteX0" fmla="*/ 2256 w 4591769"/>
              <a:gd name="connsiteY0" fmla="*/ 1055406 h 1062006"/>
              <a:gd name="connsiteX1" fmla="*/ 0 w 4591769"/>
              <a:gd name="connsiteY1" fmla="*/ 535530 h 1062006"/>
              <a:gd name="connsiteX2" fmla="*/ 764175 w 4591769"/>
              <a:gd name="connsiteY2" fmla="*/ 538942 h 1062006"/>
              <a:gd name="connsiteX3" fmla="*/ 1244554 w 4591769"/>
              <a:gd name="connsiteY3" fmla="*/ 1013 h 1062006"/>
              <a:gd name="connsiteX4" fmla="*/ 2064991 w 4591769"/>
              <a:gd name="connsiteY4" fmla="*/ 0 h 1062006"/>
              <a:gd name="connsiteX5" fmla="*/ 3783688 w 4591769"/>
              <a:gd name="connsiteY5" fmla="*/ 2589 h 1062006"/>
              <a:gd name="connsiteX6" fmla="*/ 4589620 w 4591769"/>
              <a:gd name="connsiteY6" fmla="*/ 2589 h 1062006"/>
              <a:gd name="connsiteX7" fmla="*/ 4591558 w 4591769"/>
              <a:gd name="connsiteY7" fmla="*/ 529616 h 1062006"/>
              <a:gd name="connsiteX8" fmla="*/ 3789408 w 4591769"/>
              <a:gd name="connsiteY8" fmla="*/ 531556 h 1062006"/>
              <a:gd name="connsiteX9" fmla="*/ 2058435 w 4591769"/>
              <a:gd name="connsiteY9" fmla="*/ 533954 h 1062006"/>
              <a:gd name="connsiteX10" fmla="*/ 1258758 w 4591769"/>
              <a:gd name="connsiteY10" fmla="*/ 537920 h 1062006"/>
              <a:gd name="connsiteX11" fmla="*/ 770382 w 4591769"/>
              <a:gd name="connsiteY11" fmla="*/ 1060380 h 1062006"/>
              <a:gd name="connsiteX12" fmla="*/ 2256 w 4591769"/>
              <a:gd name="connsiteY12" fmla="*/ 1055406 h 1062006"/>
              <a:gd name="connsiteX0" fmla="*/ 11766 w 4601279"/>
              <a:gd name="connsiteY0" fmla="*/ 1065976 h 1072576"/>
              <a:gd name="connsiteX1" fmla="*/ 0 w 4601279"/>
              <a:gd name="connsiteY1" fmla="*/ 0 h 1072576"/>
              <a:gd name="connsiteX2" fmla="*/ 773685 w 4601279"/>
              <a:gd name="connsiteY2" fmla="*/ 549512 h 1072576"/>
              <a:gd name="connsiteX3" fmla="*/ 1254064 w 4601279"/>
              <a:gd name="connsiteY3" fmla="*/ 11583 h 1072576"/>
              <a:gd name="connsiteX4" fmla="*/ 2074501 w 4601279"/>
              <a:gd name="connsiteY4" fmla="*/ 10570 h 1072576"/>
              <a:gd name="connsiteX5" fmla="*/ 3793198 w 4601279"/>
              <a:gd name="connsiteY5" fmla="*/ 13159 h 1072576"/>
              <a:gd name="connsiteX6" fmla="*/ 4599130 w 4601279"/>
              <a:gd name="connsiteY6" fmla="*/ 13159 h 1072576"/>
              <a:gd name="connsiteX7" fmla="*/ 4601068 w 4601279"/>
              <a:gd name="connsiteY7" fmla="*/ 540186 h 1072576"/>
              <a:gd name="connsiteX8" fmla="*/ 3798918 w 4601279"/>
              <a:gd name="connsiteY8" fmla="*/ 542126 h 1072576"/>
              <a:gd name="connsiteX9" fmla="*/ 2067945 w 4601279"/>
              <a:gd name="connsiteY9" fmla="*/ 544524 h 1072576"/>
              <a:gd name="connsiteX10" fmla="*/ 1268268 w 4601279"/>
              <a:gd name="connsiteY10" fmla="*/ 548490 h 1072576"/>
              <a:gd name="connsiteX11" fmla="*/ 779892 w 4601279"/>
              <a:gd name="connsiteY11" fmla="*/ 1070950 h 1072576"/>
              <a:gd name="connsiteX12" fmla="*/ 11766 w 4601279"/>
              <a:gd name="connsiteY12" fmla="*/ 1065976 h 1072576"/>
              <a:gd name="connsiteX0" fmla="*/ 5426 w 4594939"/>
              <a:gd name="connsiteY0" fmla="*/ 1069151 h 1075751"/>
              <a:gd name="connsiteX1" fmla="*/ 0 w 4594939"/>
              <a:gd name="connsiteY1" fmla="*/ 0 h 1075751"/>
              <a:gd name="connsiteX2" fmla="*/ 767345 w 4594939"/>
              <a:gd name="connsiteY2" fmla="*/ 552687 h 1075751"/>
              <a:gd name="connsiteX3" fmla="*/ 1247724 w 4594939"/>
              <a:gd name="connsiteY3" fmla="*/ 14758 h 1075751"/>
              <a:gd name="connsiteX4" fmla="*/ 2068161 w 4594939"/>
              <a:gd name="connsiteY4" fmla="*/ 13745 h 1075751"/>
              <a:gd name="connsiteX5" fmla="*/ 3786858 w 4594939"/>
              <a:gd name="connsiteY5" fmla="*/ 16334 h 1075751"/>
              <a:gd name="connsiteX6" fmla="*/ 4592790 w 4594939"/>
              <a:gd name="connsiteY6" fmla="*/ 16334 h 1075751"/>
              <a:gd name="connsiteX7" fmla="*/ 4594728 w 4594939"/>
              <a:gd name="connsiteY7" fmla="*/ 543361 h 1075751"/>
              <a:gd name="connsiteX8" fmla="*/ 3792578 w 4594939"/>
              <a:gd name="connsiteY8" fmla="*/ 545301 h 1075751"/>
              <a:gd name="connsiteX9" fmla="*/ 2061605 w 4594939"/>
              <a:gd name="connsiteY9" fmla="*/ 547699 h 1075751"/>
              <a:gd name="connsiteX10" fmla="*/ 1261928 w 4594939"/>
              <a:gd name="connsiteY10" fmla="*/ 551665 h 1075751"/>
              <a:gd name="connsiteX11" fmla="*/ 773552 w 4594939"/>
              <a:gd name="connsiteY11" fmla="*/ 1074125 h 1075751"/>
              <a:gd name="connsiteX12" fmla="*/ 5426 w 4594939"/>
              <a:gd name="connsiteY12" fmla="*/ 1069151 h 1075751"/>
              <a:gd name="connsiteX0" fmla="*/ 5426 w 4594939"/>
              <a:gd name="connsiteY0" fmla="*/ 1069151 h 1075751"/>
              <a:gd name="connsiteX1" fmla="*/ 0 w 4594939"/>
              <a:gd name="connsiteY1" fmla="*/ 0 h 1075751"/>
              <a:gd name="connsiteX2" fmla="*/ 767345 w 4594939"/>
              <a:gd name="connsiteY2" fmla="*/ 9762 h 1075751"/>
              <a:gd name="connsiteX3" fmla="*/ 1247724 w 4594939"/>
              <a:gd name="connsiteY3" fmla="*/ 14758 h 1075751"/>
              <a:gd name="connsiteX4" fmla="*/ 2068161 w 4594939"/>
              <a:gd name="connsiteY4" fmla="*/ 13745 h 1075751"/>
              <a:gd name="connsiteX5" fmla="*/ 3786858 w 4594939"/>
              <a:gd name="connsiteY5" fmla="*/ 16334 h 1075751"/>
              <a:gd name="connsiteX6" fmla="*/ 4592790 w 4594939"/>
              <a:gd name="connsiteY6" fmla="*/ 16334 h 1075751"/>
              <a:gd name="connsiteX7" fmla="*/ 4594728 w 4594939"/>
              <a:gd name="connsiteY7" fmla="*/ 543361 h 1075751"/>
              <a:gd name="connsiteX8" fmla="*/ 3792578 w 4594939"/>
              <a:gd name="connsiteY8" fmla="*/ 545301 h 1075751"/>
              <a:gd name="connsiteX9" fmla="*/ 2061605 w 4594939"/>
              <a:gd name="connsiteY9" fmla="*/ 547699 h 1075751"/>
              <a:gd name="connsiteX10" fmla="*/ 1261928 w 4594939"/>
              <a:gd name="connsiteY10" fmla="*/ 551665 h 1075751"/>
              <a:gd name="connsiteX11" fmla="*/ 773552 w 4594939"/>
              <a:gd name="connsiteY11" fmla="*/ 1074125 h 1075751"/>
              <a:gd name="connsiteX12" fmla="*/ 5426 w 4594939"/>
              <a:gd name="connsiteY12" fmla="*/ 1069151 h 1075751"/>
              <a:gd name="connsiteX0" fmla="*/ 5426 w 4594939"/>
              <a:gd name="connsiteY0" fmla="*/ 1144074 h 1150674"/>
              <a:gd name="connsiteX1" fmla="*/ 0 w 4594939"/>
              <a:gd name="connsiteY1" fmla="*/ 74923 h 1150674"/>
              <a:gd name="connsiteX2" fmla="*/ 1247724 w 4594939"/>
              <a:gd name="connsiteY2" fmla="*/ 89681 h 1150674"/>
              <a:gd name="connsiteX3" fmla="*/ 2068161 w 4594939"/>
              <a:gd name="connsiteY3" fmla="*/ 88668 h 1150674"/>
              <a:gd name="connsiteX4" fmla="*/ 3786858 w 4594939"/>
              <a:gd name="connsiteY4" fmla="*/ 91257 h 1150674"/>
              <a:gd name="connsiteX5" fmla="*/ 4592790 w 4594939"/>
              <a:gd name="connsiteY5" fmla="*/ 91257 h 1150674"/>
              <a:gd name="connsiteX6" fmla="*/ 4594728 w 4594939"/>
              <a:gd name="connsiteY6" fmla="*/ 618284 h 1150674"/>
              <a:gd name="connsiteX7" fmla="*/ 3792578 w 4594939"/>
              <a:gd name="connsiteY7" fmla="*/ 620224 h 1150674"/>
              <a:gd name="connsiteX8" fmla="*/ 2061605 w 4594939"/>
              <a:gd name="connsiteY8" fmla="*/ 622622 h 1150674"/>
              <a:gd name="connsiteX9" fmla="*/ 1261928 w 4594939"/>
              <a:gd name="connsiteY9" fmla="*/ 626588 h 1150674"/>
              <a:gd name="connsiteX10" fmla="*/ 773552 w 4594939"/>
              <a:gd name="connsiteY10" fmla="*/ 1149048 h 1150674"/>
              <a:gd name="connsiteX11" fmla="*/ 5426 w 4594939"/>
              <a:gd name="connsiteY11" fmla="*/ 1144074 h 1150674"/>
              <a:gd name="connsiteX0" fmla="*/ 5426 w 4594939"/>
              <a:gd name="connsiteY0" fmla="*/ 1069151 h 1075751"/>
              <a:gd name="connsiteX1" fmla="*/ 0 w 4594939"/>
              <a:gd name="connsiteY1" fmla="*/ 0 h 1075751"/>
              <a:gd name="connsiteX2" fmla="*/ 1247724 w 4594939"/>
              <a:gd name="connsiteY2" fmla="*/ 14758 h 1075751"/>
              <a:gd name="connsiteX3" fmla="*/ 2068161 w 4594939"/>
              <a:gd name="connsiteY3" fmla="*/ 13745 h 1075751"/>
              <a:gd name="connsiteX4" fmla="*/ 3786858 w 4594939"/>
              <a:gd name="connsiteY4" fmla="*/ 16334 h 1075751"/>
              <a:gd name="connsiteX5" fmla="*/ 4592790 w 4594939"/>
              <a:gd name="connsiteY5" fmla="*/ 16334 h 1075751"/>
              <a:gd name="connsiteX6" fmla="*/ 4594728 w 4594939"/>
              <a:gd name="connsiteY6" fmla="*/ 543361 h 1075751"/>
              <a:gd name="connsiteX7" fmla="*/ 3792578 w 4594939"/>
              <a:gd name="connsiteY7" fmla="*/ 545301 h 1075751"/>
              <a:gd name="connsiteX8" fmla="*/ 2061605 w 4594939"/>
              <a:gd name="connsiteY8" fmla="*/ 547699 h 1075751"/>
              <a:gd name="connsiteX9" fmla="*/ 1261928 w 4594939"/>
              <a:gd name="connsiteY9" fmla="*/ 551665 h 1075751"/>
              <a:gd name="connsiteX10" fmla="*/ 773552 w 4594939"/>
              <a:gd name="connsiteY10" fmla="*/ 1074125 h 1075751"/>
              <a:gd name="connsiteX11" fmla="*/ 5426 w 4594939"/>
              <a:gd name="connsiteY11" fmla="*/ 1069151 h 1075751"/>
              <a:gd name="connsiteX0" fmla="*/ 2256 w 4591769"/>
              <a:gd name="connsiteY0" fmla="*/ 1059626 h 1066226"/>
              <a:gd name="connsiteX1" fmla="*/ 0 w 4591769"/>
              <a:gd name="connsiteY1" fmla="*/ 0 h 1066226"/>
              <a:gd name="connsiteX2" fmla="*/ 1244554 w 4591769"/>
              <a:gd name="connsiteY2" fmla="*/ 5233 h 1066226"/>
              <a:gd name="connsiteX3" fmla="*/ 2064991 w 4591769"/>
              <a:gd name="connsiteY3" fmla="*/ 4220 h 1066226"/>
              <a:gd name="connsiteX4" fmla="*/ 3783688 w 4591769"/>
              <a:gd name="connsiteY4" fmla="*/ 6809 h 1066226"/>
              <a:gd name="connsiteX5" fmla="*/ 4589620 w 4591769"/>
              <a:gd name="connsiteY5" fmla="*/ 6809 h 1066226"/>
              <a:gd name="connsiteX6" fmla="*/ 4591558 w 4591769"/>
              <a:gd name="connsiteY6" fmla="*/ 533836 h 1066226"/>
              <a:gd name="connsiteX7" fmla="*/ 3789408 w 4591769"/>
              <a:gd name="connsiteY7" fmla="*/ 535776 h 1066226"/>
              <a:gd name="connsiteX8" fmla="*/ 2058435 w 4591769"/>
              <a:gd name="connsiteY8" fmla="*/ 538174 h 1066226"/>
              <a:gd name="connsiteX9" fmla="*/ 1258758 w 4591769"/>
              <a:gd name="connsiteY9" fmla="*/ 542140 h 1066226"/>
              <a:gd name="connsiteX10" fmla="*/ 770382 w 4591769"/>
              <a:gd name="connsiteY10" fmla="*/ 1064600 h 1066226"/>
              <a:gd name="connsiteX11" fmla="*/ 2256 w 4591769"/>
              <a:gd name="connsiteY11" fmla="*/ 1059626 h 1066226"/>
              <a:gd name="connsiteX0" fmla="*/ 2256 w 4591769"/>
              <a:gd name="connsiteY0" fmla="*/ 1059626 h 1066226"/>
              <a:gd name="connsiteX1" fmla="*/ 0 w 4591769"/>
              <a:gd name="connsiteY1" fmla="*/ 0 h 1066226"/>
              <a:gd name="connsiteX2" fmla="*/ 1244554 w 4591769"/>
              <a:gd name="connsiteY2" fmla="*/ 5233 h 1066226"/>
              <a:gd name="connsiteX3" fmla="*/ 2064991 w 4591769"/>
              <a:gd name="connsiteY3" fmla="*/ 4220 h 1066226"/>
              <a:gd name="connsiteX4" fmla="*/ 3783688 w 4591769"/>
              <a:gd name="connsiteY4" fmla="*/ 6809 h 1066226"/>
              <a:gd name="connsiteX5" fmla="*/ 4589620 w 4591769"/>
              <a:gd name="connsiteY5" fmla="*/ 6809 h 1066226"/>
              <a:gd name="connsiteX6" fmla="*/ 4591558 w 4591769"/>
              <a:gd name="connsiteY6" fmla="*/ 533836 h 1066226"/>
              <a:gd name="connsiteX7" fmla="*/ 3789408 w 4591769"/>
              <a:gd name="connsiteY7" fmla="*/ 535776 h 1066226"/>
              <a:gd name="connsiteX8" fmla="*/ 2058435 w 4591769"/>
              <a:gd name="connsiteY8" fmla="*/ 538174 h 1066226"/>
              <a:gd name="connsiteX9" fmla="*/ 1258758 w 4591769"/>
              <a:gd name="connsiteY9" fmla="*/ 542140 h 1066226"/>
              <a:gd name="connsiteX10" fmla="*/ 770382 w 4591769"/>
              <a:gd name="connsiteY10" fmla="*/ 1064600 h 1066226"/>
              <a:gd name="connsiteX11" fmla="*/ 2256 w 4591769"/>
              <a:gd name="connsiteY11" fmla="*/ 1059626 h 1066226"/>
              <a:gd name="connsiteX0" fmla="*/ 2256 w 4591769"/>
              <a:gd name="connsiteY0" fmla="*/ 564326 h 1064620"/>
              <a:gd name="connsiteX1" fmla="*/ 0 w 4591769"/>
              <a:gd name="connsiteY1" fmla="*/ 0 h 1064620"/>
              <a:gd name="connsiteX2" fmla="*/ 1244554 w 4591769"/>
              <a:gd name="connsiteY2" fmla="*/ 5233 h 1064620"/>
              <a:gd name="connsiteX3" fmla="*/ 2064991 w 4591769"/>
              <a:gd name="connsiteY3" fmla="*/ 4220 h 1064620"/>
              <a:gd name="connsiteX4" fmla="*/ 3783688 w 4591769"/>
              <a:gd name="connsiteY4" fmla="*/ 6809 h 1064620"/>
              <a:gd name="connsiteX5" fmla="*/ 4589620 w 4591769"/>
              <a:gd name="connsiteY5" fmla="*/ 6809 h 1064620"/>
              <a:gd name="connsiteX6" fmla="*/ 4591558 w 4591769"/>
              <a:gd name="connsiteY6" fmla="*/ 533836 h 1064620"/>
              <a:gd name="connsiteX7" fmla="*/ 3789408 w 4591769"/>
              <a:gd name="connsiteY7" fmla="*/ 535776 h 1064620"/>
              <a:gd name="connsiteX8" fmla="*/ 2058435 w 4591769"/>
              <a:gd name="connsiteY8" fmla="*/ 538174 h 1064620"/>
              <a:gd name="connsiteX9" fmla="*/ 1258758 w 4591769"/>
              <a:gd name="connsiteY9" fmla="*/ 542140 h 1064620"/>
              <a:gd name="connsiteX10" fmla="*/ 770382 w 4591769"/>
              <a:gd name="connsiteY10" fmla="*/ 1064600 h 1064620"/>
              <a:gd name="connsiteX11" fmla="*/ 2256 w 4591769"/>
              <a:gd name="connsiteY11" fmla="*/ 564326 h 1064620"/>
              <a:gd name="connsiteX0" fmla="*/ 2256 w 4591769"/>
              <a:gd name="connsiteY0" fmla="*/ 564326 h 600221"/>
              <a:gd name="connsiteX1" fmla="*/ 0 w 4591769"/>
              <a:gd name="connsiteY1" fmla="*/ 0 h 600221"/>
              <a:gd name="connsiteX2" fmla="*/ 1244554 w 4591769"/>
              <a:gd name="connsiteY2" fmla="*/ 5233 h 600221"/>
              <a:gd name="connsiteX3" fmla="*/ 2064991 w 4591769"/>
              <a:gd name="connsiteY3" fmla="*/ 4220 h 600221"/>
              <a:gd name="connsiteX4" fmla="*/ 3783688 w 4591769"/>
              <a:gd name="connsiteY4" fmla="*/ 6809 h 600221"/>
              <a:gd name="connsiteX5" fmla="*/ 4589620 w 4591769"/>
              <a:gd name="connsiteY5" fmla="*/ 6809 h 600221"/>
              <a:gd name="connsiteX6" fmla="*/ 4591558 w 4591769"/>
              <a:gd name="connsiteY6" fmla="*/ 533836 h 600221"/>
              <a:gd name="connsiteX7" fmla="*/ 3789408 w 4591769"/>
              <a:gd name="connsiteY7" fmla="*/ 535776 h 600221"/>
              <a:gd name="connsiteX8" fmla="*/ 2058435 w 4591769"/>
              <a:gd name="connsiteY8" fmla="*/ 538174 h 600221"/>
              <a:gd name="connsiteX9" fmla="*/ 1258758 w 4591769"/>
              <a:gd name="connsiteY9" fmla="*/ 542140 h 600221"/>
              <a:gd name="connsiteX10" fmla="*/ 2256 w 4591769"/>
              <a:gd name="connsiteY10" fmla="*/ 564326 h 600221"/>
              <a:gd name="connsiteX0" fmla="*/ 2256 w 4591769"/>
              <a:gd name="connsiteY0" fmla="*/ 551626 h 589918"/>
              <a:gd name="connsiteX1" fmla="*/ 0 w 4591769"/>
              <a:gd name="connsiteY1" fmla="*/ 0 h 589918"/>
              <a:gd name="connsiteX2" fmla="*/ 1244554 w 4591769"/>
              <a:gd name="connsiteY2" fmla="*/ 5233 h 589918"/>
              <a:gd name="connsiteX3" fmla="*/ 2064991 w 4591769"/>
              <a:gd name="connsiteY3" fmla="*/ 4220 h 589918"/>
              <a:gd name="connsiteX4" fmla="*/ 3783688 w 4591769"/>
              <a:gd name="connsiteY4" fmla="*/ 6809 h 589918"/>
              <a:gd name="connsiteX5" fmla="*/ 4589620 w 4591769"/>
              <a:gd name="connsiteY5" fmla="*/ 6809 h 589918"/>
              <a:gd name="connsiteX6" fmla="*/ 4591558 w 4591769"/>
              <a:gd name="connsiteY6" fmla="*/ 533836 h 589918"/>
              <a:gd name="connsiteX7" fmla="*/ 3789408 w 4591769"/>
              <a:gd name="connsiteY7" fmla="*/ 535776 h 589918"/>
              <a:gd name="connsiteX8" fmla="*/ 2058435 w 4591769"/>
              <a:gd name="connsiteY8" fmla="*/ 538174 h 589918"/>
              <a:gd name="connsiteX9" fmla="*/ 1258758 w 4591769"/>
              <a:gd name="connsiteY9" fmla="*/ 542140 h 589918"/>
              <a:gd name="connsiteX10" fmla="*/ 2256 w 4591769"/>
              <a:gd name="connsiteY10" fmla="*/ 551626 h 589918"/>
              <a:gd name="connsiteX0" fmla="*/ 2256 w 4591769"/>
              <a:gd name="connsiteY0" fmla="*/ 551626 h 551626"/>
              <a:gd name="connsiteX1" fmla="*/ 0 w 4591769"/>
              <a:gd name="connsiteY1" fmla="*/ 0 h 551626"/>
              <a:gd name="connsiteX2" fmla="*/ 1244554 w 4591769"/>
              <a:gd name="connsiteY2" fmla="*/ 5233 h 551626"/>
              <a:gd name="connsiteX3" fmla="*/ 2064991 w 4591769"/>
              <a:gd name="connsiteY3" fmla="*/ 4220 h 551626"/>
              <a:gd name="connsiteX4" fmla="*/ 3783688 w 4591769"/>
              <a:gd name="connsiteY4" fmla="*/ 6809 h 551626"/>
              <a:gd name="connsiteX5" fmla="*/ 4589620 w 4591769"/>
              <a:gd name="connsiteY5" fmla="*/ 6809 h 551626"/>
              <a:gd name="connsiteX6" fmla="*/ 4591558 w 4591769"/>
              <a:gd name="connsiteY6" fmla="*/ 533836 h 551626"/>
              <a:gd name="connsiteX7" fmla="*/ 3789408 w 4591769"/>
              <a:gd name="connsiteY7" fmla="*/ 535776 h 551626"/>
              <a:gd name="connsiteX8" fmla="*/ 2058435 w 4591769"/>
              <a:gd name="connsiteY8" fmla="*/ 538174 h 551626"/>
              <a:gd name="connsiteX9" fmla="*/ 1258758 w 4591769"/>
              <a:gd name="connsiteY9" fmla="*/ 542140 h 551626"/>
              <a:gd name="connsiteX10" fmla="*/ 2256 w 4591769"/>
              <a:gd name="connsiteY10" fmla="*/ 551626 h 551626"/>
              <a:gd name="connsiteX0" fmla="*/ 5426 w 4591769"/>
              <a:gd name="connsiteY0" fmla="*/ 542101 h 542140"/>
              <a:gd name="connsiteX1" fmla="*/ 0 w 4591769"/>
              <a:gd name="connsiteY1" fmla="*/ 0 h 542140"/>
              <a:gd name="connsiteX2" fmla="*/ 1244554 w 4591769"/>
              <a:gd name="connsiteY2" fmla="*/ 5233 h 542140"/>
              <a:gd name="connsiteX3" fmla="*/ 2064991 w 4591769"/>
              <a:gd name="connsiteY3" fmla="*/ 4220 h 542140"/>
              <a:gd name="connsiteX4" fmla="*/ 3783688 w 4591769"/>
              <a:gd name="connsiteY4" fmla="*/ 6809 h 542140"/>
              <a:gd name="connsiteX5" fmla="*/ 4589620 w 4591769"/>
              <a:gd name="connsiteY5" fmla="*/ 6809 h 542140"/>
              <a:gd name="connsiteX6" fmla="*/ 4591558 w 4591769"/>
              <a:gd name="connsiteY6" fmla="*/ 533836 h 542140"/>
              <a:gd name="connsiteX7" fmla="*/ 3789408 w 4591769"/>
              <a:gd name="connsiteY7" fmla="*/ 535776 h 542140"/>
              <a:gd name="connsiteX8" fmla="*/ 2058435 w 4591769"/>
              <a:gd name="connsiteY8" fmla="*/ 538174 h 542140"/>
              <a:gd name="connsiteX9" fmla="*/ 1258758 w 4591769"/>
              <a:gd name="connsiteY9" fmla="*/ 542140 h 542140"/>
              <a:gd name="connsiteX10" fmla="*/ 5426 w 4591769"/>
              <a:gd name="connsiteY10" fmla="*/ 542101 h 542140"/>
              <a:gd name="connsiteX0" fmla="*/ 2256 w 4591769"/>
              <a:gd name="connsiteY0" fmla="*/ 542101 h 542140"/>
              <a:gd name="connsiteX1" fmla="*/ 0 w 4591769"/>
              <a:gd name="connsiteY1" fmla="*/ 0 h 542140"/>
              <a:gd name="connsiteX2" fmla="*/ 1244554 w 4591769"/>
              <a:gd name="connsiteY2" fmla="*/ 5233 h 542140"/>
              <a:gd name="connsiteX3" fmla="*/ 2064991 w 4591769"/>
              <a:gd name="connsiteY3" fmla="*/ 4220 h 542140"/>
              <a:gd name="connsiteX4" fmla="*/ 3783688 w 4591769"/>
              <a:gd name="connsiteY4" fmla="*/ 6809 h 542140"/>
              <a:gd name="connsiteX5" fmla="*/ 4589620 w 4591769"/>
              <a:gd name="connsiteY5" fmla="*/ 6809 h 542140"/>
              <a:gd name="connsiteX6" fmla="*/ 4591558 w 4591769"/>
              <a:gd name="connsiteY6" fmla="*/ 533836 h 542140"/>
              <a:gd name="connsiteX7" fmla="*/ 3789408 w 4591769"/>
              <a:gd name="connsiteY7" fmla="*/ 535776 h 542140"/>
              <a:gd name="connsiteX8" fmla="*/ 2058435 w 4591769"/>
              <a:gd name="connsiteY8" fmla="*/ 538174 h 542140"/>
              <a:gd name="connsiteX9" fmla="*/ 1258758 w 4591769"/>
              <a:gd name="connsiteY9" fmla="*/ 542140 h 542140"/>
              <a:gd name="connsiteX10" fmla="*/ 2256 w 4591769"/>
              <a:gd name="connsiteY10" fmla="*/ 542101 h 54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91769" h="542140">
                <a:moveTo>
                  <a:pt x="2256" y="542101"/>
                </a:moveTo>
                <a:cubicBezTo>
                  <a:pt x="1682" y="383244"/>
                  <a:pt x="209" y="154862"/>
                  <a:pt x="0" y="0"/>
                </a:cubicBezTo>
                <a:cubicBezTo>
                  <a:pt x="251431" y="5243"/>
                  <a:pt x="900389" y="4530"/>
                  <a:pt x="1244554" y="5233"/>
                </a:cubicBezTo>
                <a:lnTo>
                  <a:pt x="2064991" y="4220"/>
                </a:lnTo>
                <a:lnTo>
                  <a:pt x="3783688" y="6809"/>
                </a:lnTo>
                <a:cubicBezTo>
                  <a:pt x="3872205" y="2907"/>
                  <a:pt x="4384132" y="7640"/>
                  <a:pt x="4589620" y="6809"/>
                </a:cubicBezTo>
                <a:cubicBezTo>
                  <a:pt x="4588421" y="184332"/>
                  <a:pt x="4592757" y="356313"/>
                  <a:pt x="4591558" y="533836"/>
                </a:cubicBezTo>
                <a:lnTo>
                  <a:pt x="3789408" y="535776"/>
                </a:lnTo>
                <a:lnTo>
                  <a:pt x="2058435" y="538174"/>
                </a:lnTo>
                <a:cubicBezTo>
                  <a:pt x="1922773" y="543865"/>
                  <a:pt x="1601454" y="541486"/>
                  <a:pt x="1258758" y="542140"/>
                </a:cubicBezTo>
                <a:lnTo>
                  <a:pt x="2256" y="542101"/>
                </a:lnTo>
                <a:close/>
              </a:path>
            </a:pathLst>
          </a:custGeom>
          <a:solidFill>
            <a:srgbClr val="7CB521">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pitchFamily="34" charset="0"/>
            </a:endParaRPr>
          </a:p>
        </p:txBody>
      </p:sp>
      <p:sp>
        <p:nvSpPr>
          <p:cNvPr id="190" name="Freeform 189">
            <a:extLst>
              <a:ext uri="{FF2B5EF4-FFF2-40B4-BE49-F238E27FC236}">
                <a16:creationId xmlns:a16="http://schemas.microsoft.com/office/drawing/2014/main" id="{EED93250-A43D-D549-8065-5B2503B1D4F5}"/>
              </a:ext>
            </a:extLst>
          </p:cNvPr>
          <p:cNvSpPr/>
          <p:nvPr/>
        </p:nvSpPr>
        <p:spPr bwMode="auto">
          <a:xfrm>
            <a:off x="4197983" y="1206790"/>
            <a:ext cx="4808389" cy="542140"/>
          </a:xfrm>
          <a:custGeom>
            <a:avLst/>
            <a:gdLst>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36576 w 5971032"/>
              <a:gd name="connsiteY19" fmla="*/ 484632 h 1033272"/>
              <a:gd name="connsiteX20" fmla="*/ 0 w 5971032"/>
              <a:gd name="connsiteY20" fmla="*/ 0 h 1033272"/>
              <a:gd name="connsiteX0" fmla="*/ 9144 w 5980176"/>
              <a:gd name="connsiteY0" fmla="*/ 0 h 1033272"/>
              <a:gd name="connsiteX1" fmla="*/ 896112 w 5980176"/>
              <a:gd name="connsiteY1" fmla="*/ 0 h 1033272"/>
              <a:gd name="connsiteX2" fmla="*/ 1417320 w 5980176"/>
              <a:gd name="connsiteY2" fmla="*/ 576072 h 1033272"/>
              <a:gd name="connsiteX3" fmla="*/ 2194560 w 5980176"/>
              <a:gd name="connsiteY3" fmla="*/ 566928 h 1033272"/>
              <a:gd name="connsiteX4" fmla="*/ 2606040 w 5980176"/>
              <a:gd name="connsiteY4" fmla="*/ 27432 h 1033272"/>
              <a:gd name="connsiteX5" fmla="*/ 3456432 w 5980176"/>
              <a:gd name="connsiteY5" fmla="*/ 18288 h 1033272"/>
              <a:gd name="connsiteX6" fmla="*/ 3941064 w 5980176"/>
              <a:gd name="connsiteY6" fmla="*/ 548640 h 1033272"/>
              <a:gd name="connsiteX7" fmla="*/ 4672584 w 5980176"/>
              <a:gd name="connsiteY7" fmla="*/ 548640 h 1033272"/>
              <a:gd name="connsiteX8" fmla="*/ 5010912 w 5980176"/>
              <a:gd name="connsiteY8" fmla="*/ 64008 h 1033272"/>
              <a:gd name="connsiteX9" fmla="*/ 5980176 w 5980176"/>
              <a:gd name="connsiteY9" fmla="*/ 64008 h 1033272"/>
              <a:gd name="connsiteX10" fmla="*/ 5980176 w 5980176"/>
              <a:gd name="connsiteY10" fmla="*/ 475488 h 1033272"/>
              <a:gd name="connsiteX11" fmla="*/ 5047488 w 5980176"/>
              <a:gd name="connsiteY11" fmla="*/ 466344 h 1033272"/>
              <a:gd name="connsiteX12" fmla="*/ 4718304 w 5980176"/>
              <a:gd name="connsiteY12" fmla="*/ 996696 h 1033272"/>
              <a:gd name="connsiteX13" fmla="*/ 3968496 w 5980176"/>
              <a:gd name="connsiteY13" fmla="*/ 996696 h 1033272"/>
              <a:gd name="connsiteX14" fmla="*/ 3474720 w 5980176"/>
              <a:gd name="connsiteY14" fmla="*/ 512064 h 1033272"/>
              <a:gd name="connsiteX15" fmla="*/ 2642616 w 5980176"/>
              <a:gd name="connsiteY15" fmla="*/ 502920 h 1033272"/>
              <a:gd name="connsiteX16" fmla="*/ 2185416 w 5980176"/>
              <a:gd name="connsiteY16" fmla="*/ 1024128 h 1033272"/>
              <a:gd name="connsiteX17" fmla="*/ 1435608 w 5980176"/>
              <a:gd name="connsiteY17" fmla="*/ 1033272 h 1033272"/>
              <a:gd name="connsiteX18" fmla="*/ 877824 w 5980176"/>
              <a:gd name="connsiteY18" fmla="*/ 484632 h 1033272"/>
              <a:gd name="connsiteX19" fmla="*/ 0 w 5980176"/>
              <a:gd name="connsiteY19" fmla="*/ 484632 h 1033272"/>
              <a:gd name="connsiteX20" fmla="*/ 9144 w 5980176"/>
              <a:gd name="connsiteY20" fmla="*/ 0 h 1033272"/>
              <a:gd name="connsiteX0" fmla="*/ 0 w 5971032"/>
              <a:gd name="connsiteY0" fmla="*/ 0 h 1033272"/>
              <a:gd name="connsiteX1" fmla="*/ 886968 w 5971032"/>
              <a:gd name="connsiteY1" fmla="*/ 0 h 1033272"/>
              <a:gd name="connsiteX2" fmla="*/ 1408176 w 5971032"/>
              <a:gd name="connsiteY2" fmla="*/ 576072 h 1033272"/>
              <a:gd name="connsiteX3" fmla="*/ 2185416 w 5971032"/>
              <a:gd name="connsiteY3" fmla="*/ 566928 h 1033272"/>
              <a:gd name="connsiteX4" fmla="*/ 2596896 w 5971032"/>
              <a:gd name="connsiteY4" fmla="*/ 27432 h 1033272"/>
              <a:gd name="connsiteX5" fmla="*/ 3447288 w 5971032"/>
              <a:gd name="connsiteY5" fmla="*/ 18288 h 1033272"/>
              <a:gd name="connsiteX6" fmla="*/ 3931920 w 5971032"/>
              <a:gd name="connsiteY6" fmla="*/ 548640 h 1033272"/>
              <a:gd name="connsiteX7" fmla="*/ 4663440 w 5971032"/>
              <a:gd name="connsiteY7" fmla="*/ 548640 h 1033272"/>
              <a:gd name="connsiteX8" fmla="*/ 5001768 w 5971032"/>
              <a:gd name="connsiteY8" fmla="*/ 64008 h 1033272"/>
              <a:gd name="connsiteX9" fmla="*/ 5971032 w 5971032"/>
              <a:gd name="connsiteY9" fmla="*/ 64008 h 1033272"/>
              <a:gd name="connsiteX10" fmla="*/ 5971032 w 5971032"/>
              <a:gd name="connsiteY10" fmla="*/ 475488 h 1033272"/>
              <a:gd name="connsiteX11" fmla="*/ 5038344 w 5971032"/>
              <a:gd name="connsiteY11" fmla="*/ 466344 h 1033272"/>
              <a:gd name="connsiteX12" fmla="*/ 4709160 w 5971032"/>
              <a:gd name="connsiteY12" fmla="*/ 996696 h 1033272"/>
              <a:gd name="connsiteX13" fmla="*/ 3959352 w 5971032"/>
              <a:gd name="connsiteY13" fmla="*/ 996696 h 1033272"/>
              <a:gd name="connsiteX14" fmla="*/ 3465576 w 5971032"/>
              <a:gd name="connsiteY14" fmla="*/ 512064 h 1033272"/>
              <a:gd name="connsiteX15" fmla="*/ 2633472 w 5971032"/>
              <a:gd name="connsiteY15" fmla="*/ 502920 h 1033272"/>
              <a:gd name="connsiteX16" fmla="*/ 2176272 w 5971032"/>
              <a:gd name="connsiteY16" fmla="*/ 1024128 h 1033272"/>
              <a:gd name="connsiteX17" fmla="*/ 1426464 w 5971032"/>
              <a:gd name="connsiteY17" fmla="*/ 1033272 h 1033272"/>
              <a:gd name="connsiteX18" fmla="*/ 868680 w 5971032"/>
              <a:gd name="connsiteY18" fmla="*/ 484632 h 1033272"/>
              <a:gd name="connsiteX19" fmla="*/ 9144 w 5971032"/>
              <a:gd name="connsiteY19" fmla="*/ 493776 h 1033272"/>
              <a:gd name="connsiteX20" fmla="*/ 0 w 5971032"/>
              <a:gd name="connsiteY20" fmla="*/ 0 h 1033272"/>
              <a:gd name="connsiteX0" fmla="*/ 9116 w 5980148"/>
              <a:gd name="connsiteY0" fmla="*/ 0 h 1033272"/>
              <a:gd name="connsiteX1" fmla="*/ 896084 w 5980148"/>
              <a:gd name="connsiteY1" fmla="*/ 0 h 1033272"/>
              <a:gd name="connsiteX2" fmla="*/ 1417292 w 5980148"/>
              <a:gd name="connsiteY2" fmla="*/ 576072 h 1033272"/>
              <a:gd name="connsiteX3" fmla="*/ 2194532 w 5980148"/>
              <a:gd name="connsiteY3" fmla="*/ 566928 h 1033272"/>
              <a:gd name="connsiteX4" fmla="*/ 2606012 w 5980148"/>
              <a:gd name="connsiteY4" fmla="*/ 27432 h 1033272"/>
              <a:gd name="connsiteX5" fmla="*/ 3456404 w 5980148"/>
              <a:gd name="connsiteY5" fmla="*/ 18288 h 1033272"/>
              <a:gd name="connsiteX6" fmla="*/ 3941036 w 5980148"/>
              <a:gd name="connsiteY6" fmla="*/ 548640 h 1033272"/>
              <a:gd name="connsiteX7" fmla="*/ 4672556 w 5980148"/>
              <a:gd name="connsiteY7" fmla="*/ 548640 h 1033272"/>
              <a:gd name="connsiteX8" fmla="*/ 5010884 w 5980148"/>
              <a:gd name="connsiteY8" fmla="*/ 64008 h 1033272"/>
              <a:gd name="connsiteX9" fmla="*/ 5980148 w 5980148"/>
              <a:gd name="connsiteY9" fmla="*/ 64008 h 1033272"/>
              <a:gd name="connsiteX10" fmla="*/ 5980148 w 5980148"/>
              <a:gd name="connsiteY10" fmla="*/ 475488 h 1033272"/>
              <a:gd name="connsiteX11" fmla="*/ 5047460 w 5980148"/>
              <a:gd name="connsiteY11" fmla="*/ 466344 h 1033272"/>
              <a:gd name="connsiteX12" fmla="*/ 4718276 w 5980148"/>
              <a:gd name="connsiteY12" fmla="*/ 996696 h 1033272"/>
              <a:gd name="connsiteX13" fmla="*/ 3968468 w 5980148"/>
              <a:gd name="connsiteY13" fmla="*/ 996696 h 1033272"/>
              <a:gd name="connsiteX14" fmla="*/ 3474692 w 5980148"/>
              <a:gd name="connsiteY14" fmla="*/ 512064 h 1033272"/>
              <a:gd name="connsiteX15" fmla="*/ 2642588 w 5980148"/>
              <a:gd name="connsiteY15" fmla="*/ 502920 h 1033272"/>
              <a:gd name="connsiteX16" fmla="*/ 2185388 w 5980148"/>
              <a:gd name="connsiteY16" fmla="*/ 1024128 h 1033272"/>
              <a:gd name="connsiteX17" fmla="*/ 1435580 w 5980148"/>
              <a:gd name="connsiteY17" fmla="*/ 1033272 h 1033272"/>
              <a:gd name="connsiteX18" fmla="*/ 877796 w 5980148"/>
              <a:gd name="connsiteY18" fmla="*/ 484632 h 1033272"/>
              <a:gd name="connsiteX19" fmla="*/ 0 w 5980148"/>
              <a:gd name="connsiteY19" fmla="*/ 493776 h 1033272"/>
              <a:gd name="connsiteX20" fmla="*/ 9116 w 5980148"/>
              <a:gd name="connsiteY20" fmla="*/ 0 h 1033272"/>
              <a:gd name="connsiteX0" fmla="*/ 0 w 5989292"/>
              <a:gd name="connsiteY0" fmla="*/ 0 h 1033272"/>
              <a:gd name="connsiteX1" fmla="*/ 905228 w 5989292"/>
              <a:gd name="connsiteY1" fmla="*/ 0 h 1033272"/>
              <a:gd name="connsiteX2" fmla="*/ 1426436 w 5989292"/>
              <a:gd name="connsiteY2" fmla="*/ 576072 h 1033272"/>
              <a:gd name="connsiteX3" fmla="*/ 2203676 w 5989292"/>
              <a:gd name="connsiteY3" fmla="*/ 566928 h 1033272"/>
              <a:gd name="connsiteX4" fmla="*/ 2615156 w 5989292"/>
              <a:gd name="connsiteY4" fmla="*/ 27432 h 1033272"/>
              <a:gd name="connsiteX5" fmla="*/ 3465548 w 5989292"/>
              <a:gd name="connsiteY5" fmla="*/ 18288 h 1033272"/>
              <a:gd name="connsiteX6" fmla="*/ 3950180 w 5989292"/>
              <a:gd name="connsiteY6" fmla="*/ 548640 h 1033272"/>
              <a:gd name="connsiteX7" fmla="*/ 4681700 w 5989292"/>
              <a:gd name="connsiteY7" fmla="*/ 548640 h 1033272"/>
              <a:gd name="connsiteX8" fmla="*/ 5020028 w 5989292"/>
              <a:gd name="connsiteY8" fmla="*/ 64008 h 1033272"/>
              <a:gd name="connsiteX9" fmla="*/ 5989292 w 5989292"/>
              <a:gd name="connsiteY9" fmla="*/ 64008 h 1033272"/>
              <a:gd name="connsiteX10" fmla="*/ 5989292 w 5989292"/>
              <a:gd name="connsiteY10" fmla="*/ 475488 h 1033272"/>
              <a:gd name="connsiteX11" fmla="*/ 5056604 w 5989292"/>
              <a:gd name="connsiteY11" fmla="*/ 466344 h 1033272"/>
              <a:gd name="connsiteX12" fmla="*/ 4727420 w 5989292"/>
              <a:gd name="connsiteY12" fmla="*/ 996696 h 1033272"/>
              <a:gd name="connsiteX13" fmla="*/ 3977612 w 5989292"/>
              <a:gd name="connsiteY13" fmla="*/ 996696 h 1033272"/>
              <a:gd name="connsiteX14" fmla="*/ 3483836 w 5989292"/>
              <a:gd name="connsiteY14" fmla="*/ 512064 h 1033272"/>
              <a:gd name="connsiteX15" fmla="*/ 2651732 w 5989292"/>
              <a:gd name="connsiteY15" fmla="*/ 502920 h 1033272"/>
              <a:gd name="connsiteX16" fmla="*/ 2194532 w 5989292"/>
              <a:gd name="connsiteY16" fmla="*/ 1024128 h 1033272"/>
              <a:gd name="connsiteX17" fmla="*/ 1444724 w 5989292"/>
              <a:gd name="connsiteY17" fmla="*/ 1033272 h 1033272"/>
              <a:gd name="connsiteX18" fmla="*/ 886940 w 5989292"/>
              <a:gd name="connsiteY18" fmla="*/ 484632 h 1033272"/>
              <a:gd name="connsiteX19" fmla="*/ 9144 w 5989292"/>
              <a:gd name="connsiteY19" fmla="*/ 493776 h 1033272"/>
              <a:gd name="connsiteX20" fmla="*/ 0 w 5989292"/>
              <a:gd name="connsiteY20" fmla="*/ 0 h 1033272"/>
              <a:gd name="connsiteX0" fmla="*/ 18246 w 5980148"/>
              <a:gd name="connsiteY0" fmla="*/ 0 h 1060704"/>
              <a:gd name="connsiteX1" fmla="*/ 896084 w 5980148"/>
              <a:gd name="connsiteY1" fmla="*/ 27432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54864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56404 w 5980148"/>
              <a:gd name="connsiteY5" fmla="*/ 4572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10884 w 5980148"/>
              <a:gd name="connsiteY8" fmla="*/ 91440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0148"/>
              <a:gd name="connsiteY0" fmla="*/ 0 h 1060704"/>
              <a:gd name="connsiteX1" fmla="*/ 905214 w 5980148"/>
              <a:gd name="connsiteY1" fmla="*/ 0 h 1060704"/>
              <a:gd name="connsiteX2" fmla="*/ 1417292 w 5980148"/>
              <a:gd name="connsiteY2" fmla="*/ 603504 h 1060704"/>
              <a:gd name="connsiteX3" fmla="*/ 2194532 w 5980148"/>
              <a:gd name="connsiteY3" fmla="*/ 594360 h 1060704"/>
              <a:gd name="connsiteX4" fmla="*/ 2606012 w 5980148"/>
              <a:gd name="connsiteY4" fmla="*/ 0 h 1060704"/>
              <a:gd name="connsiteX5" fmla="*/ 3447274 w 5980148"/>
              <a:gd name="connsiteY5" fmla="*/ 0 h 1060704"/>
              <a:gd name="connsiteX6" fmla="*/ 3941036 w 5980148"/>
              <a:gd name="connsiteY6" fmla="*/ 576072 h 1060704"/>
              <a:gd name="connsiteX7" fmla="*/ 4672556 w 5980148"/>
              <a:gd name="connsiteY7" fmla="*/ 576072 h 1060704"/>
              <a:gd name="connsiteX8" fmla="*/ 5001754 w 5980148"/>
              <a:gd name="connsiteY8" fmla="*/ 18288 h 1060704"/>
              <a:gd name="connsiteX9" fmla="*/ 5980148 w 5980148"/>
              <a:gd name="connsiteY9" fmla="*/ 91440 h 1060704"/>
              <a:gd name="connsiteX10" fmla="*/ 5980148 w 5980148"/>
              <a:gd name="connsiteY10" fmla="*/ 502920 h 1060704"/>
              <a:gd name="connsiteX11" fmla="*/ 5047460 w 5980148"/>
              <a:gd name="connsiteY11" fmla="*/ 493776 h 1060704"/>
              <a:gd name="connsiteX12" fmla="*/ 4718276 w 5980148"/>
              <a:gd name="connsiteY12" fmla="*/ 1024128 h 1060704"/>
              <a:gd name="connsiteX13" fmla="*/ 3968468 w 5980148"/>
              <a:gd name="connsiteY13" fmla="*/ 1024128 h 1060704"/>
              <a:gd name="connsiteX14" fmla="*/ 3474692 w 5980148"/>
              <a:gd name="connsiteY14" fmla="*/ 539496 h 1060704"/>
              <a:gd name="connsiteX15" fmla="*/ 2642588 w 5980148"/>
              <a:gd name="connsiteY15" fmla="*/ 530352 h 1060704"/>
              <a:gd name="connsiteX16" fmla="*/ 2185388 w 5980148"/>
              <a:gd name="connsiteY16" fmla="*/ 1051560 h 1060704"/>
              <a:gd name="connsiteX17" fmla="*/ 1435580 w 5980148"/>
              <a:gd name="connsiteY17" fmla="*/ 1060704 h 1060704"/>
              <a:gd name="connsiteX18" fmla="*/ 877796 w 5980148"/>
              <a:gd name="connsiteY18" fmla="*/ 512064 h 1060704"/>
              <a:gd name="connsiteX19" fmla="*/ 0 w 5980148"/>
              <a:gd name="connsiteY19" fmla="*/ 521208 h 1060704"/>
              <a:gd name="connsiteX20" fmla="*/ 18246 w 598014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18288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18246 w 5989278"/>
              <a:gd name="connsiteY0" fmla="*/ 0 h 1060704"/>
              <a:gd name="connsiteX1" fmla="*/ 905214 w 5989278"/>
              <a:gd name="connsiteY1" fmla="*/ 0 h 1060704"/>
              <a:gd name="connsiteX2" fmla="*/ 1417292 w 5989278"/>
              <a:gd name="connsiteY2" fmla="*/ 603504 h 1060704"/>
              <a:gd name="connsiteX3" fmla="*/ 2194532 w 5989278"/>
              <a:gd name="connsiteY3" fmla="*/ 594360 h 1060704"/>
              <a:gd name="connsiteX4" fmla="*/ 2606012 w 5989278"/>
              <a:gd name="connsiteY4" fmla="*/ 0 h 1060704"/>
              <a:gd name="connsiteX5" fmla="*/ 3447274 w 5989278"/>
              <a:gd name="connsiteY5" fmla="*/ 0 h 1060704"/>
              <a:gd name="connsiteX6" fmla="*/ 3941036 w 5989278"/>
              <a:gd name="connsiteY6" fmla="*/ 576072 h 1060704"/>
              <a:gd name="connsiteX7" fmla="*/ 4672556 w 5989278"/>
              <a:gd name="connsiteY7" fmla="*/ 576072 h 1060704"/>
              <a:gd name="connsiteX8" fmla="*/ 5001754 w 5989278"/>
              <a:gd name="connsiteY8" fmla="*/ 9144 h 1060704"/>
              <a:gd name="connsiteX9" fmla="*/ 5989278 w 5989278"/>
              <a:gd name="connsiteY9" fmla="*/ 9144 h 1060704"/>
              <a:gd name="connsiteX10" fmla="*/ 5980148 w 5989278"/>
              <a:gd name="connsiteY10" fmla="*/ 502920 h 1060704"/>
              <a:gd name="connsiteX11" fmla="*/ 5047460 w 5989278"/>
              <a:gd name="connsiteY11" fmla="*/ 493776 h 1060704"/>
              <a:gd name="connsiteX12" fmla="*/ 4718276 w 5989278"/>
              <a:gd name="connsiteY12" fmla="*/ 1024128 h 1060704"/>
              <a:gd name="connsiteX13" fmla="*/ 3968468 w 5989278"/>
              <a:gd name="connsiteY13" fmla="*/ 1024128 h 1060704"/>
              <a:gd name="connsiteX14" fmla="*/ 3474692 w 5989278"/>
              <a:gd name="connsiteY14" fmla="*/ 539496 h 1060704"/>
              <a:gd name="connsiteX15" fmla="*/ 2642588 w 5989278"/>
              <a:gd name="connsiteY15" fmla="*/ 530352 h 1060704"/>
              <a:gd name="connsiteX16" fmla="*/ 2185388 w 5989278"/>
              <a:gd name="connsiteY16" fmla="*/ 1051560 h 1060704"/>
              <a:gd name="connsiteX17" fmla="*/ 1435580 w 5989278"/>
              <a:gd name="connsiteY17" fmla="*/ 1060704 h 1060704"/>
              <a:gd name="connsiteX18" fmla="*/ 877796 w 5989278"/>
              <a:gd name="connsiteY18" fmla="*/ 512064 h 1060704"/>
              <a:gd name="connsiteX19" fmla="*/ 0 w 5989278"/>
              <a:gd name="connsiteY19" fmla="*/ 521208 h 1060704"/>
              <a:gd name="connsiteX20" fmla="*/ 18246 w 5989278"/>
              <a:gd name="connsiteY20" fmla="*/ 0 h 1060704"/>
              <a:gd name="connsiteX0" fmla="*/ 0 w 6007552"/>
              <a:gd name="connsiteY0" fmla="*/ 0 h 1060704"/>
              <a:gd name="connsiteX1" fmla="*/ 923488 w 6007552"/>
              <a:gd name="connsiteY1" fmla="*/ 0 h 1060704"/>
              <a:gd name="connsiteX2" fmla="*/ 1435566 w 6007552"/>
              <a:gd name="connsiteY2" fmla="*/ 603504 h 1060704"/>
              <a:gd name="connsiteX3" fmla="*/ 2212806 w 6007552"/>
              <a:gd name="connsiteY3" fmla="*/ 594360 h 1060704"/>
              <a:gd name="connsiteX4" fmla="*/ 2624286 w 6007552"/>
              <a:gd name="connsiteY4" fmla="*/ 0 h 1060704"/>
              <a:gd name="connsiteX5" fmla="*/ 3465548 w 6007552"/>
              <a:gd name="connsiteY5" fmla="*/ 0 h 1060704"/>
              <a:gd name="connsiteX6" fmla="*/ 3959310 w 6007552"/>
              <a:gd name="connsiteY6" fmla="*/ 576072 h 1060704"/>
              <a:gd name="connsiteX7" fmla="*/ 4690830 w 6007552"/>
              <a:gd name="connsiteY7" fmla="*/ 576072 h 1060704"/>
              <a:gd name="connsiteX8" fmla="*/ 5020028 w 6007552"/>
              <a:gd name="connsiteY8" fmla="*/ 9144 h 1060704"/>
              <a:gd name="connsiteX9" fmla="*/ 6007552 w 6007552"/>
              <a:gd name="connsiteY9" fmla="*/ 9144 h 1060704"/>
              <a:gd name="connsiteX10" fmla="*/ 5998422 w 6007552"/>
              <a:gd name="connsiteY10" fmla="*/ 502920 h 1060704"/>
              <a:gd name="connsiteX11" fmla="*/ 5065734 w 6007552"/>
              <a:gd name="connsiteY11" fmla="*/ 493776 h 1060704"/>
              <a:gd name="connsiteX12" fmla="*/ 4736550 w 6007552"/>
              <a:gd name="connsiteY12" fmla="*/ 1024128 h 1060704"/>
              <a:gd name="connsiteX13" fmla="*/ 3986742 w 6007552"/>
              <a:gd name="connsiteY13" fmla="*/ 1024128 h 1060704"/>
              <a:gd name="connsiteX14" fmla="*/ 3492966 w 6007552"/>
              <a:gd name="connsiteY14" fmla="*/ 539496 h 1060704"/>
              <a:gd name="connsiteX15" fmla="*/ 2660862 w 6007552"/>
              <a:gd name="connsiteY15" fmla="*/ 530352 h 1060704"/>
              <a:gd name="connsiteX16" fmla="*/ 2203662 w 6007552"/>
              <a:gd name="connsiteY16" fmla="*/ 1051560 h 1060704"/>
              <a:gd name="connsiteX17" fmla="*/ 1453854 w 6007552"/>
              <a:gd name="connsiteY17" fmla="*/ 1060704 h 1060704"/>
              <a:gd name="connsiteX18" fmla="*/ 896070 w 6007552"/>
              <a:gd name="connsiteY18" fmla="*/ 512064 h 1060704"/>
              <a:gd name="connsiteX19" fmla="*/ 18274 w 6007552"/>
              <a:gd name="connsiteY19" fmla="*/ 521208 h 1060704"/>
              <a:gd name="connsiteX20" fmla="*/ 0 w 6007552"/>
              <a:gd name="connsiteY20" fmla="*/ 0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9144 w 5998422"/>
              <a:gd name="connsiteY19" fmla="*/ 521208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4 w 5998422"/>
              <a:gd name="connsiteY19" fmla="*/ 539496 h 1060704"/>
              <a:gd name="connsiteX20" fmla="*/ 0 w 5998422"/>
              <a:gd name="connsiteY20" fmla="*/ 9144 h 1060704"/>
              <a:gd name="connsiteX0" fmla="*/ 0 w 5998422"/>
              <a:gd name="connsiteY0" fmla="*/ 9144 h 1060704"/>
              <a:gd name="connsiteX1" fmla="*/ 914358 w 5998422"/>
              <a:gd name="connsiteY1" fmla="*/ 0 h 1060704"/>
              <a:gd name="connsiteX2" fmla="*/ 1426436 w 5998422"/>
              <a:gd name="connsiteY2" fmla="*/ 603504 h 1060704"/>
              <a:gd name="connsiteX3" fmla="*/ 2203676 w 5998422"/>
              <a:gd name="connsiteY3" fmla="*/ 594360 h 1060704"/>
              <a:gd name="connsiteX4" fmla="*/ 2615156 w 5998422"/>
              <a:gd name="connsiteY4" fmla="*/ 0 h 1060704"/>
              <a:gd name="connsiteX5" fmla="*/ 3456418 w 5998422"/>
              <a:gd name="connsiteY5" fmla="*/ 0 h 1060704"/>
              <a:gd name="connsiteX6" fmla="*/ 3950180 w 5998422"/>
              <a:gd name="connsiteY6" fmla="*/ 576072 h 1060704"/>
              <a:gd name="connsiteX7" fmla="*/ 4681700 w 5998422"/>
              <a:gd name="connsiteY7" fmla="*/ 576072 h 1060704"/>
              <a:gd name="connsiteX8" fmla="*/ 5010898 w 5998422"/>
              <a:gd name="connsiteY8" fmla="*/ 9144 h 1060704"/>
              <a:gd name="connsiteX9" fmla="*/ 5998422 w 5998422"/>
              <a:gd name="connsiteY9" fmla="*/ 9144 h 1060704"/>
              <a:gd name="connsiteX10" fmla="*/ 5989292 w 5998422"/>
              <a:gd name="connsiteY10" fmla="*/ 502920 h 1060704"/>
              <a:gd name="connsiteX11" fmla="*/ 5056604 w 5998422"/>
              <a:gd name="connsiteY11" fmla="*/ 493776 h 1060704"/>
              <a:gd name="connsiteX12" fmla="*/ 4727420 w 5998422"/>
              <a:gd name="connsiteY12" fmla="*/ 1024128 h 1060704"/>
              <a:gd name="connsiteX13" fmla="*/ 3977612 w 5998422"/>
              <a:gd name="connsiteY13" fmla="*/ 1024128 h 1060704"/>
              <a:gd name="connsiteX14" fmla="*/ 3483836 w 5998422"/>
              <a:gd name="connsiteY14" fmla="*/ 539496 h 1060704"/>
              <a:gd name="connsiteX15" fmla="*/ 2651732 w 5998422"/>
              <a:gd name="connsiteY15" fmla="*/ 530352 h 1060704"/>
              <a:gd name="connsiteX16" fmla="*/ 2194532 w 5998422"/>
              <a:gd name="connsiteY16" fmla="*/ 1051560 h 1060704"/>
              <a:gd name="connsiteX17" fmla="*/ 1444724 w 5998422"/>
              <a:gd name="connsiteY17" fmla="*/ 1060704 h 1060704"/>
              <a:gd name="connsiteX18" fmla="*/ 886940 w 5998422"/>
              <a:gd name="connsiteY18" fmla="*/ 512064 h 1060704"/>
              <a:gd name="connsiteX19" fmla="*/ 16614 w 5998422"/>
              <a:gd name="connsiteY19" fmla="*/ 545038 h 1060704"/>
              <a:gd name="connsiteX20" fmla="*/ 0 w 5998422"/>
              <a:gd name="connsiteY20" fmla="*/ 9144 h 1060704"/>
              <a:gd name="connsiteX0" fmla="*/ 5520 w 5981809"/>
              <a:gd name="connsiteY0" fmla="*/ 0 h 1062644"/>
              <a:gd name="connsiteX1" fmla="*/ 897745 w 5981809"/>
              <a:gd name="connsiteY1" fmla="*/ 1940 h 1062644"/>
              <a:gd name="connsiteX2" fmla="*/ 1409823 w 5981809"/>
              <a:gd name="connsiteY2" fmla="*/ 605444 h 1062644"/>
              <a:gd name="connsiteX3" fmla="*/ 2187063 w 5981809"/>
              <a:gd name="connsiteY3" fmla="*/ 596300 h 1062644"/>
              <a:gd name="connsiteX4" fmla="*/ 2598543 w 5981809"/>
              <a:gd name="connsiteY4" fmla="*/ 1940 h 1062644"/>
              <a:gd name="connsiteX5" fmla="*/ 3439805 w 5981809"/>
              <a:gd name="connsiteY5" fmla="*/ 1940 h 1062644"/>
              <a:gd name="connsiteX6" fmla="*/ 3933567 w 5981809"/>
              <a:gd name="connsiteY6" fmla="*/ 578012 h 1062644"/>
              <a:gd name="connsiteX7" fmla="*/ 4665087 w 5981809"/>
              <a:gd name="connsiteY7" fmla="*/ 578012 h 1062644"/>
              <a:gd name="connsiteX8" fmla="*/ 4994285 w 5981809"/>
              <a:gd name="connsiteY8" fmla="*/ 11084 h 1062644"/>
              <a:gd name="connsiteX9" fmla="*/ 5981809 w 5981809"/>
              <a:gd name="connsiteY9" fmla="*/ 11084 h 1062644"/>
              <a:gd name="connsiteX10" fmla="*/ 5972679 w 5981809"/>
              <a:gd name="connsiteY10" fmla="*/ 504860 h 1062644"/>
              <a:gd name="connsiteX11" fmla="*/ 5039991 w 5981809"/>
              <a:gd name="connsiteY11" fmla="*/ 495716 h 1062644"/>
              <a:gd name="connsiteX12" fmla="*/ 4710807 w 5981809"/>
              <a:gd name="connsiteY12" fmla="*/ 1026068 h 1062644"/>
              <a:gd name="connsiteX13" fmla="*/ 3960999 w 5981809"/>
              <a:gd name="connsiteY13" fmla="*/ 1026068 h 1062644"/>
              <a:gd name="connsiteX14" fmla="*/ 3467223 w 5981809"/>
              <a:gd name="connsiteY14" fmla="*/ 541436 h 1062644"/>
              <a:gd name="connsiteX15" fmla="*/ 2635119 w 5981809"/>
              <a:gd name="connsiteY15" fmla="*/ 532292 h 1062644"/>
              <a:gd name="connsiteX16" fmla="*/ 2177919 w 5981809"/>
              <a:gd name="connsiteY16" fmla="*/ 1053500 h 1062644"/>
              <a:gd name="connsiteX17" fmla="*/ 1428111 w 5981809"/>
              <a:gd name="connsiteY17" fmla="*/ 1062644 h 1062644"/>
              <a:gd name="connsiteX18" fmla="*/ 870327 w 5981809"/>
              <a:gd name="connsiteY18" fmla="*/ 514004 h 1062644"/>
              <a:gd name="connsiteX19" fmla="*/ 1 w 5981809"/>
              <a:gd name="connsiteY19" fmla="*/ 546978 h 1062644"/>
              <a:gd name="connsiteX20" fmla="*/ 5520 w 5981809"/>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870341 w 5981823"/>
              <a:gd name="connsiteY18" fmla="*/ 514004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9837 w 5981823"/>
              <a:gd name="connsiteY2" fmla="*/ 605444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87077 w 5981823"/>
              <a:gd name="connsiteY3" fmla="*/ 596300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6424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57507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35133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598557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76011 w 5981823"/>
              <a:gd name="connsiteY3" fmla="*/ 540882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0 h 1062644"/>
              <a:gd name="connsiteX1" fmla="*/ 897759 w 5981823"/>
              <a:gd name="connsiteY1" fmla="*/ 1940 h 1062644"/>
              <a:gd name="connsiteX2" fmla="*/ 1404303 w 5981823"/>
              <a:gd name="connsiteY2" fmla="*/ 550026 h 1062644"/>
              <a:gd name="connsiteX3" fmla="*/ 2159412 w 5981823"/>
              <a:gd name="connsiteY3" fmla="*/ 546424 h 1062644"/>
              <a:gd name="connsiteX4" fmla="*/ 2676025 w 5981823"/>
              <a:gd name="connsiteY4" fmla="*/ 1940 h 1062644"/>
              <a:gd name="connsiteX5" fmla="*/ 3439819 w 5981823"/>
              <a:gd name="connsiteY5" fmla="*/ 1940 h 1062644"/>
              <a:gd name="connsiteX6" fmla="*/ 3933581 w 5981823"/>
              <a:gd name="connsiteY6" fmla="*/ 578012 h 1062644"/>
              <a:gd name="connsiteX7" fmla="*/ 4665101 w 5981823"/>
              <a:gd name="connsiteY7" fmla="*/ 578012 h 1062644"/>
              <a:gd name="connsiteX8" fmla="*/ 4994299 w 5981823"/>
              <a:gd name="connsiteY8" fmla="*/ 11084 h 1062644"/>
              <a:gd name="connsiteX9" fmla="*/ 5981823 w 5981823"/>
              <a:gd name="connsiteY9" fmla="*/ 11084 h 1062644"/>
              <a:gd name="connsiteX10" fmla="*/ 5972693 w 5981823"/>
              <a:gd name="connsiteY10" fmla="*/ 504860 h 1062644"/>
              <a:gd name="connsiteX11" fmla="*/ 5040005 w 5981823"/>
              <a:gd name="connsiteY11" fmla="*/ 495716 h 1062644"/>
              <a:gd name="connsiteX12" fmla="*/ 4710821 w 5981823"/>
              <a:gd name="connsiteY12" fmla="*/ 1026068 h 1062644"/>
              <a:gd name="connsiteX13" fmla="*/ 3961013 w 5981823"/>
              <a:gd name="connsiteY13" fmla="*/ 1026068 h 1062644"/>
              <a:gd name="connsiteX14" fmla="*/ 3467237 w 5981823"/>
              <a:gd name="connsiteY14" fmla="*/ 541436 h 1062644"/>
              <a:gd name="connsiteX15" fmla="*/ 2668334 w 5981823"/>
              <a:gd name="connsiteY15" fmla="*/ 532292 h 1062644"/>
              <a:gd name="connsiteX16" fmla="*/ 2177933 w 5981823"/>
              <a:gd name="connsiteY16" fmla="*/ 1053500 h 1062644"/>
              <a:gd name="connsiteX17" fmla="*/ 1428125 w 5981823"/>
              <a:gd name="connsiteY17" fmla="*/ 1062644 h 1062644"/>
              <a:gd name="connsiteX18" fmla="*/ 909074 w 5981823"/>
              <a:gd name="connsiteY18" fmla="*/ 541713 h 1062644"/>
              <a:gd name="connsiteX19" fmla="*/ 15 w 5981823"/>
              <a:gd name="connsiteY19" fmla="*/ 546978 h 1062644"/>
              <a:gd name="connsiteX20" fmla="*/ 0 w 5981823"/>
              <a:gd name="connsiteY20" fmla="*/ 0 h 1062644"/>
              <a:gd name="connsiteX0" fmla="*/ 0 w 5981823"/>
              <a:gd name="connsiteY0" fmla="*/ 20227 h 1060704"/>
              <a:gd name="connsiteX1" fmla="*/ 897759 w 5981823"/>
              <a:gd name="connsiteY1" fmla="*/ 0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59412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4303 w 5981823"/>
              <a:gd name="connsiteY2" fmla="*/ 548086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28125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0704"/>
              <a:gd name="connsiteX1" fmla="*/ 897759 w 5981823"/>
              <a:gd name="connsiteY1" fmla="*/ 16626 h 1060704"/>
              <a:gd name="connsiteX2" fmla="*/ 1409837 w 5981823"/>
              <a:gd name="connsiteY2" fmla="*/ 542544 h 1060704"/>
              <a:gd name="connsiteX3" fmla="*/ 2170479 w 5981823"/>
              <a:gd name="connsiteY3" fmla="*/ 544484 h 1060704"/>
              <a:gd name="connsiteX4" fmla="*/ 2676025 w 5981823"/>
              <a:gd name="connsiteY4" fmla="*/ 0 h 1060704"/>
              <a:gd name="connsiteX5" fmla="*/ 3439819 w 5981823"/>
              <a:gd name="connsiteY5" fmla="*/ 0 h 1060704"/>
              <a:gd name="connsiteX6" fmla="*/ 3933581 w 5981823"/>
              <a:gd name="connsiteY6" fmla="*/ 576072 h 1060704"/>
              <a:gd name="connsiteX7" fmla="*/ 4665101 w 5981823"/>
              <a:gd name="connsiteY7" fmla="*/ 576072 h 1060704"/>
              <a:gd name="connsiteX8" fmla="*/ 4994299 w 5981823"/>
              <a:gd name="connsiteY8" fmla="*/ 9144 h 1060704"/>
              <a:gd name="connsiteX9" fmla="*/ 5981823 w 5981823"/>
              <a:gd name="connsiteY9" fmla="*/ 9144 h 1060704"/>
              <a:gd name="connsiteX10" fmla="*/ 5972693 w 5981823"/>
              <a:gd name="connsiteY10" fmla="*/ 502920 h 1060704"/>
              <a:gd name="connsiteX11" fmla="*/ 5040005 w 5981823"/>
              <a:gd name="connsiteY11" fmla="*/ 493776 h 1060704"/>
              <a:gd name="connsiteX12" fmla="*/ 4710821 w 5981823"/>
              <a:gd name="connsiteY12" fmla="*/ 1024128 h 1060704"/>
              <a:gd name="connsiteX13" fmla="*/ 3961013 w 5981823"/>
              <a:gd name="connsiteY13" fmla="*/ 1024128 h 1060704"/>
              <a:gd name="connsiteX14" fmla="*/ 3467237 w 5981823"/>
              <a:gd name="connsiteY14" fmla="*/ 539496 h 1060704"/>
              <a:gd name="connsiteX15" fmla="*/ 2668334 w 5981823"/>
              <a:gd name="connsiteY15" fmla="*/ 530352 h 1060704"/>
              <a:gd name="connsiteX16" fmla="*/ 2177933 w 5981823"/>
              <a:gd name="connsiteY16" fmla="*/ 1051560 h 1060704"/>
              <a:gd name="connsiteX17" fmla="*/ 1405992 w 5981823"/>
              <a:gd name="connsiteY17" fmla="*/ 1060704 h 1060704"/>
              <a:gd name="connsiteX18" fmla="*/ 909074 w 5981823"/>
              <a:gd name="connsiteY18" fmla="*/ 539773 h 1060704"/>
              <a:gd name="connsiteX19" fmla="*/ 15 w 5981823"/>
              <a:gd name="connsiteY19" fmla="*/ 545038 h 1060704"/>
              <a:gd name="connsiteX20" fmla="*/ 0 w 5981823"/>
              <a:gd name="connsiteY20" fmla="*/ 20227 h 1060704"/>
              <a:gd name="connsiteX0" fmla="*/ 0 w 5981823"/>
              <a:gd name="connsiteY0" fmla="*/ 20227 h 1068186"/>
              <a:gd name="connsiteX1" fmla="*/ 897759 w 5981823"/>
              <a:gd name="connsiteY1" fmla="*/ 16626 h 1068186"/>
              <a:gd name="connsiteX2" fmla="*/ 1409837 w 5981823"/>
              <a:gd name="connsiteY2" fmla="*/ 542544 h 1068186"/>
              <a:gd name="connsiteX3" fmla="*/ 2170479 w 5981823"/>
              <a:gd name="connsiteY3" fmla="*/ 544484 h 1068186"/>
              <a:gd name="connsiteX4" fmla="*/ 2676025 w 5981823"/>
              <a:gd name="connsiteY4" fmla="*/ 0 h 1068186"/>
              <a:gd name="connsiteX5" fmla="*/ 3439819 w 5981823"/>
              <a:gd name="connsiteY5" fmla="*/ 0 h 1068186"/>
              <a:gd name="connsiteX6" fmla="*/ 3933581 w 5981823"/>
              <a:gd name="connsiteY6" fmla="*/ 576072 h 1068186"/>
              <a:gd name="connsiteX7" fmla="*/ 4665101 w 5981823"/>
              <a:gd name="connsiteY7" fmla="*/ 576072 h 1068186"/>
              <a:gd name="connsiteX8" fmla="*/ 4994299 w 5981823"/>
              <a:gd name="connsiteY8" fmla="*/ 9144 h 1068186"/>
              <a:gd name="connsiteX9" fmla="*/ 5981823 w 5981823"/>
              <a:gd name="connsiteY9" fmla="*/ 9144 h 1068186"/>
              <a:gd name="connsiteX10" fmla="*/ 5972693 w 5981823"/>
              <a:gd name="connsiteY10" fmla="*/ 502920 h 1068186"/>
              <a:gd name="connsiteX11" fmla="*/ 5040005 w 5981823"/>
              <a:gd name="connsiteY11" fmla="*/ 493776 h 1068186"/>
              <a:gd name="connsiteX12" fmla="*/ 4710821 w 5981823"/>
              <a:gd name="connsiteY12" fmla="*/ 1024128 h 1068186"/>
              <a:gd name="connsiteX13" fmla="*/ 3961013 w 5981823"/>
              <a:gd name="connsiteY13" fmla="*/ 1024128 h 1068186"/>
              <a:gd name="connsiteX14" fmla="*/ 3467237 w 5981823"/>
              <a:gd name="connsiteY14" fmla="*/ 539496 h 1068186"/>
              <a:gd name="connsiteX15" fmla="*/ 2668334 w 5981823"/>
              <a:gd name="connsiteY15" fmla="*/ 530352 h 1068186"/>
              <a:gd name="connsiteX16" fmla="*/ 2166867 w 5981823"/>
              <a:gd name="connsiteY16" fmla="*/ 1068186 h 1068186"/>
              <a:gd name="connsiteX17" fmla="*/ 1405992 w 5981823"/>
              <a:gd name="connsiteY17" fmla="*/ 1060704 h 1068186"/>
              <a:gd name="connsiteX18" fmla="*/ 909074 w 5981823"/>
              <a:gd name="connsiteY18" fmla="*/ 539773 h 1068186"/>
              <a:gd name="connsiteX19" fmla="*/ 15 w 5981823"/>
              <a:gd name="connsiteY19" fmla="*/ 545038 h 1068186"/>
              <a:gd name="connsiteX20" fmla="*/ 0 w 5981823"/>
              <a:gd name="connsiteY20" fmla="*/ 20227 h 1068186"/>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67237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39819 w 5981823"/>
              <a:gd name="connsiteY5" fmla="*/ 0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6025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14685 h 1057102"/>
              <a:gd name="connsiteX1" fmla="*/ 897759 w 5981823"/>
              <a:gd name="connsiteY1" fmla="*/ 11084 h 1057102"/>
              <a:gd name="connsiteX2" fmla="*/ 1409837 w 5981823"/>
              <a:gd name="connsiteY2" fmla="*/ 537002 h 1057102"/>
              <a:gd name="connsiteX3" fmla="*/ 2170479 w 5981823"/>
              <a:gd name="connsiteY3" fmla="*/ 538942 h 1057102"/>
              <a:gd name="connsiteX4" fmla="*/ 2670492 w 5981823"/>
              <a:gd name="connsiteY4" fmla="*/ 11083 h 1057102"/>
              <a:gd name="connsiteX5" fmla="*/ 3445353 w 5981823"/>
              <a:gd name="connsiteY5" fmla="*/ 0 h 1057102"/>
              <a:gd name="connsiteX6" fmla="*/ 3933581 w 5981823"/>
              <a:gd name="connsiteY6" fmla="*/ 570530 h 1057102"/>
              <a:gd name="connsiteX7" fmla="*/ 4665101 w 5981823"/>
              <a:gd name="connsiteY7" fmla="*/ 570530 h 1057102"/>
              <a:gd name="connsiteX8" fmla="*/ 4994299 w 5981823"/>
              <a:gd name="connsiteY8" fmla="*/ 3602 h 1057102"/>
              <a:gd name="connsiteX9" fmla="*/ 5981823 w 5981823"/>
              <a:gd name="connsiteY9" fmla="*/ 3602 h 1057102"/>
              <a:gd name="connsiteX10" fmla="*/ 5972693 w 5981823"/>
              <a:gd name="connsiteY10" fmla="*/ 497378 h 1057102"/>
              <a:gd name="connsiteX11" fmla="*/ 5040005 w 5981823"/>
              <a:gd name="connsiteY11" fmla="*/ 488234 h 1057102"/>
              <a:gd name="connsiteX12" fmla="*/ 4710821 w 5981823"/>
              <a:gd name="connsiteY12" fmla="*/ 1018586 h 1057102"/>
              <a:gd name="connsiteX13" fmla="*/ 3961013 w 5981823"/>
              <a:gd name="connsiteY13" fmla="*/ 1018586 h 1057102"/>
              <a:gd name="connsiteX14" fmla="*/ 3445104 w 5981823"/>
              <a:gd name="connsiteY14" fmla="*/ 533954 h 1057102"/>
              <a:gd name="connsiteX15" fmla="*/ 2668334 w 5981823"/>
              <a:gd name="connsiteY15" fmla="*/ 524810 h 1057102"/>
              <a:gd name="connsiteX16" fmla="*/ 2166868 w 5981823"/>
              <a:gd name="connsiteY16" fmla="*/ 1057102 h 1057102"/>
              <a:gd name="connsiteX17" fmla="*/ 1405992 w 5981823"/>
              <a:gd name="connsiteY17" fmla="*/ 1055162 h 1057102"/>
              <a:gd name="connsiteX18" fmla="*/ 909074 w 5981823"/>
              <a:gd name="connsiteY18" fmla="*/ 534231 h 1057102"/>
              <a:gd name="connsiteX19" fmla="*/ 15 w 5981823"/>
              <a:gd name="connsiteY19" fmla="*/ 539496 h 1057102"/>
              <a:gd name="connsiteX20" fmla="*/ 0 w 5981823"/>
              <a:gd name="connsiteY20" fmla="*/ 14685 h 1057102"/>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453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33581 w 5981823"/>
              <a:gd name="connsiteY6" fmla="*/ 576072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62644"/>
              <a:gd name="connsiteX1" fmla="*/ 897759 w 5981823"/>
              <a:gd name="connsiteY1" fmla="*/ 16626 h 1062644"/>
              <a:gd name="connsiteX2" fmla="*/ 1409837 w 5981823"/>
              <a:gd name="connsiteY2" fmla="*/ 542544 h 1062644"/>
              <a:gd name="connsiteX3" fmla="*/ 2170479 w 5981823"/>
              <a:gd name="connsiteY3" fmla="*/ 544484 h 1062644"/>
              <a:gd name="connsiteX4" fmla="*/ 2670492 w 5981823"/>
              <a:gd name="connsiteY4" fmla="*/ 0 h 1062644"/>
              <a:gd name="connsiteX5" fmla="*/ 3428753 w 5981823"/>
              <a:gd name="connsiteY5" fmla="*/ 5542 h 1062644"/>
              <a:gd name="connsiteX6" fmla="*/ 3955715 w 5981823"/>
              <a:gd name="connsiteY6" fmla="*/ 542821 h 1062644"/>
              <a:gd name="connsiteX7" fmla="*/ 4665101 w 5981823"/>
              <a:gd name="connsiteY7" fmla="*/ 576072 h 1062644"/>
              <a:gd name="connsiteX8" fmla="*/ 4994299 w 5981823"/>
              <a:gd name="connsiteY8" fmla="*/ 9144 h 1062644"/>
              <a:gd name="connsiteX9" fmla="*/ 5981823 w 5981823"/>
              <a:gd name="connsiteY9" fmla="*/ 9144 h 1062644"/>
              <a:gd name="connsiteX10" fmla="*/ 5972693 w 5981823"/>
              <a:gd name="connsiteY10" fmla="*/ 502920 h 1062644"/>
              <a:gd name="connsiteX11" fmla="*/ 5040005 w 5981823"/>
              <a:gd name="connsiteY11" fmla="*/ 493776 h 1062644"/>
              <a:gd name="connsiteX12" fmla="*/ 4710821 w 5981823"/>
              <a:gd name="connsiteY12" fmla="*/ 1024128 h 1062644"/>
              <a:gd name="connsiteX13" fmla="*/ 3961013 w 5981823"/>
              <a:gd name="connsiteY13" fmla="*/ 1024128 h 1062644"/>
              <a:gd name="connsiteX14" fmla="*/ 3445104 w 5981823"/>
              <a:gd name="connsiteY14" fmla="*/ 539496 h 1062644"/>
              <a:gd name="connsiteX15" fmla="*/ 2668334 w 5981823"/>
              <a:gd name="connsiteY15" fmla="*/ 530352 h 1062644"/>
              <a:gd name="connsiteX16" fmla="*/ 2166868 w 5981823"/>
              <a:gd name="connsiteY16" fmla="*/ 1062644 h 1062644"/>
              <a:gd name="connsiteX17" fmla="*/ 1405992 w 5981823"/>
              <a:gd name="connsiteY17" fmla="*/ 1060704 h 1062644"/>
              <a:gd name="connsiteX18" fmla="*/ 909074 w 5981823"/>
              <a:gd name="connsiteY18" fmla="*/ 539773 h 1062644"/>
              <a:gd name="connsiteX19" fmla="*/ 15 w 5981823"/>
              <a:gd name="connsiteY19" fmla="*/ 545038 h 1062644"/>
              <a:gd name="connsiteX20" fmla="*/ 0 w 5981823"/>
              <a:gd name="connsiteY20" fmla="*/ 20227 h 1062644"/>
              <a:gd name="connsiteX0" fmla="*/ 0 w 5981823"/>
              <a:gd name="connsiteY0" fmla="*/ 20227 h 1074005"/>
              <a:gd name="connsiteX1" fmla="*/ 897759 w 5981823"/>
              <a:gd name="connsiteY1" fmla="*/ 16626 h 1074005"/>
              <a:gd name="connsiteX2" fmla="*/ 1409837 w 5981823"/>
              <a:gd name="connsiteY2" fmla="*/ 542544 h 1074005"/>
              <a:gd name="connsiteX3" fmla="*/ 2170479 w 5981823"/>
              <a:gd name="connsiteY3" fmla="*/ 544484 h 1074005"/>
              <a:gd name="connsiteX4" fmla="*/ 2670492 w 5981823"/>
              <a:gd name="connsiteY4" fmla="*/ 0 h 1074005"/>
              <a:gd name="connsiteX5" fmla="*/ 3428753 w 5981823"/>
              <a:gd name="connsiteY5" fmla="*/ 5542 h 1074005"/>
              <a:gd name="connsiteX6" fmla="*/ 3955715 w 5981823"/>
              <a:gd name="connsiteY6" fmla="*/ 542821 h 1074005"/>
              <a:gd name="connsiteX7" fmla="*/ 4665101 w 5981823"/>
              <a:gd name="connsiteY7" fmla="*/ 576072 h 1074005"/>
              <a:gd name="connsiteX8" fmla="*/ 4994299 w 5981823"/>
              <a:gd name="connsiteY8" fmla="*/ 9144 h 1074005"/>
              <a:gd name="connsiteX9" fmla="*/ 5981823 w 5981823"/>
              <a:gd name="connsiteY9" fmla="*/ 9144 h 1074005"/>
              <a:gd name="connsiteX10" fmla="*/ 5972693 w 5981823"/>
              <a:gd name="connsiteY10" fmla="*/ 502920 h 1074005"/>
              <a:gd name="connsiteX11" fmla="*/ 5040005 w 5981823"/>
              <a:gd name="connsiteY11" fmla="*/ 493776 h 1074005"/>
              <a:gd name="connsiteX12" fmla="*/ 4710821 w 5981823"/>
              <a:gd name="connsiteY12" fmla="*/ 1024128 h 1074005"/>
              <a:gd name="connsiteX13" fmla="*/ 3949947 w 5981823"/>
              <a:gd name="connsiteY13" fmla="*/ 1074005 h 1074005"/>
              <a:gd name="connsiteX14" fmla="*/ 3445104 w 5981823"/>
              <a:gd name="connsiteY14" fmla="*/ 539496 h 1074005"/>
              <a:gd name="connsiteX15" fmla="*/ 2668334 w 5981823"/>
              <a:gd name="connsiteY15" fmla="*/ 530352 h 1074005"/>
              <a:gd name="connsiteX16" fmla="*/ 2166868 w 5981823"/>
              <a:gd name="connsiteY16" fmla="*/ 1062644 h 1074005"/>
              <a:gd name="connsiteX17" fmla="*/ 1405992 w 5981823"/>
              <a:gd name="connsiteY17" fmla="*/ 1060704 h 1074005"/>
              <a:gd name="connsiteX18" fmla="*/ 909074 w 5981823"/>
              <a:gd name="connsiteY18" fmla="*/ 539773 h 1074005"/>
              <a:gd name="connsiteX19" fmla="*/ 15 w 5981823"/>
              <a:gd name="connsiteY19" fmla="*/ 545038 h 1074005"/>
              <a:gd name="connsiteX20" fmla="*/ 0 w 5981823"/>
              <a:gd name="connsiteY20" fmla="*/ 20227 h 1074005"/>
              <a:gd name="connsiteX0" fmla="*/ 0 w 5981823"/>
              <a:gd name="connsiteY0" fmla="*/ 20227 h 1062922"/>
              <a:gd name="connsiteX1" fmla="*/ 897759 w 5981823"/>
              <a:gd name="connsiteY1" fmla="*/ 16626 h 1062922"/>
              <a:gd name="connsiteX2" fmla="*/ 1409837 w 5981823"/>
              <a:gd name="connsiteY2" fmla="*/ 542544 h 1062922"/>
              <a:gd name="connsiteX3" fmla="*/ 2170479 w 5981823"/>
              <a:gd name="connsiteY3" fmla="*/ 544484 h 1062922"/>
              <a:gd name="connsiteX4" fmla="*/ 2670492 w 5981823"/>
              <a:gd name="connsiteY4" fmla="*/ 0 h 1062922"/>
              <a:gd name="connsiteX5" fmla="*/ 3428753 w 5981823"/>
              <a:gd name="connsiteY5" fmla="*/ 5542 h 1062922"/>
              <a:gd name="connsiteX6" fmla="*/ 3955715 w 5981823"/>
              <a:gd name="connsiteY6" fmla="*/ 542821 h 1062922"/>
              <a:gd name="connsiteX7" fmla="*/ 4665101 w 5981823"/>
              <a:gd name="connsiteY7" fmla="*/ 576072 h 1062922"/>
              <a:gd name="connsiteX8" fmla="*/ 4994299 w 5981823"/>
              <a:gd name="connsiteY8" fmla="*/ 9144 h 1062922"/>
              <a:gd name="connsiteX9" fmla="*/ 5981823 w 5981823"/>
              <a:gd name="connsiteY9" fmla="*/ 9144 h 1062922"/>
              <a:gd name="connsiteX10" fmla="*/ 5972693 w 5981823"/>
              <a:gd name="connsiteY10" fmla="*/ 502920 h 1062922"/>
              <a:gd name="connsiteX11" fmla="*/ 5040005 w 5981823"/>
              <a:gd name="connsiteY11" fmla="*/ 493776 h 1062922"/>
              <a:gd name="connsiteX12" fmla="*/ 4710821 w 5981823"/>
              <a:gd name="connsiteY12" fmla="*/ 1024128 h 1062922"/>
              <a:gd name="connsiteX13" fmla="*/ 3949947 w 5981823"/>
              <a:gd name="connsiteY13" fmla="*/ 1062922 h 1062922"/>
              <a:gd name="connsiteX14" fmla="*/ 3445104 w 5981823"/>
              <a:gd name="connsiteY14" fmla="*/ 539496 h 1062922"/>
              <a:gd name="connsiteX15" fmla="*/ 2668334 w 5981823"/>
              <a:gd name="connsiteY15" fmla="*/ 530352 h 1062922"/>
              <a:gd name="connsiteX16" fmla="*/ 2166868 w 5981823"/>
              <a:gd name="connsiteY16" fmla="*/ 1062644 h 1062922"/>
              <a:gd name="connsiteX17" fmla="*/ 1405992 w 5981823"/>
              <a:gd name="connsiteY17" fmla="*/ 1060704 h 1062922"/>
              <a:gd name="connsiteX18" fmla="*/ 909074 w 5981823"/>
              <a:gd name="connsiteY18" fmla="*/ 539773 h 1062922"/>
              <a:gd name="connsiteX19" fmla="*/ 15 w 5981823"/>
              <a:gd name="connsiteY19" fmla="*/ 545038 h 1062922"/>
              <a:gd name="connsiteX20" fmla="*/ 0 w 5981823"/>
              <a:gd name="connsiteY20" fmla="*/ 20227 h 1062922"/>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65101 w 5981823"/>
              <a:gd name="connsiteY7" fmla="*/ 576072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4994299 w 5981823"/>
              <a:gd name="connsiteY8" fmla="*/ 9144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1366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040005 w 5981823"/>
              <a:gd name="connsiteY11" fmla="*/ 493776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2693 w 5981823"/>
              <a:gd name="connsiteY10" fmla="*/ 502920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9144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81823"/>
              <a:gd name="connsiteY0" fmla="*/ 20227 h 1068463"/>
              <a:gd name="connsiteX1" fmla="*/ 897759 w 5981823"/>
              <a:gd name="connsiteY1" fmla="*/ 16626 h 1068463"/>
              <a:gd name="connsiteX2" fmla="*/ 1409837 w 5981823"/>
              <a:gd name="connsiteY2" fmla="*/ 542544 h 1068463"/>
              <a:gd name="connsiteX3" fmla="*/ 2170479 w 5981823"/>
              <a:gd name="connsiteY3" fmla="*/ 544484 h 1068463"/>
              <a:gd name="connsiteX4" fmla="*/ 2670492 w 5981823"/>
              <a:gd name="connsiteY4" fmla="*/ 0 h 1068463"/>
              <a:gd name="connsiteX5" fmla="*/ 3428753 w 5981823"/>
              <a:gd name="connsiteY5" fmla="*/ 5542 h 1068463"/>
              <a:gd name="connsiteX6" fmla="*/ 3955715 w 5981823"/>
              <a:gd name="connsiteY6" fmla="*/ 542821 h 1068463"/>
              <a:gd name="connsiteX7" fmla="*/ 4676169 w 5981823"/>
              <a:gd name="connsiteY7" fmla="*/ 542821 h 1068463"/>
              <a:gd name="connsiteX8" fmla="*/ 5176900 w 5981823"/>
              <a:gd name="connsiteY8" fmla="*/ 14686 h 1068463"/>
              <a:gd name="connsiteX9" fmla="*/ 5981823 w 5981823"/>
              <a:gd name="connsiteY9" fmla="*/ 14686 h 1068463"/>
              <a:gd name="connsiteX10" fmla="*/ 5978227 w 5981823"/>
              <a:gd name="connsiteY10" fmla="*/ 541713 h 1068463"/>
              <a:gd name="connsiteX11" fmla="*/ 5172805 w 5981823"/>
              <a:gd name="connsiteY11" fmla="*/ 543653 h 1068463"/>
              <a:gd name="connsiteX12" fmla="*/ 4666555 w 5981823"/>
              <a:gd name="connsiteY12" fmla="*/ 1068463 h 1068463"/>
              <a:gd name="connsiteX13" fmla="*/ 3949947 w 5981823"/>
              <a:gd name="connsiteY13" fmla="*/ 1062922 h 1068463"/>
              <a:gd name="connsiteX14" fmla="*/ 3445104 w 5981823"/>
              <a:gd name="connsiteY14" fmla="*/ 539496 h 1068463"/>
              <a:gd name="connsiteX15" fmla="*/ 2668334 w 5981823"/>
              <a:gd name="connsiteY15" fmla="*/ 530352 h 1068463"/>
              <a:gd name="connsiteX16" fmla="*/ 2166868 w 5981823"/>
              <a:gd name="connsiteY16" fmla="*/ 1062644 h 1068463"/>
              <a:gd name="connsiteX17" fmla="*/ 1405992 w 5981823"/>
              <a:gd name="connsiteY17" fmla="*/ 1060704 h 1068463"/>
              <a:gd name="connsiteX18" fmla="*/ 909074 w 5981823"/>
              <a:gd name="connsiteY18" fmla="*/ 539773 h 1068463"/>
              <a:gd name="connsiteX19" fmla="*/ 15 w 5981823"/>
              <a:gd name="connsiteY19" fmla="*/ 545038 h 1068463"/>
              <a:gd name="connsiteX20" fmla="*/ 0 w 5981823"/>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909074 w 5978438"/>
              <a:gd name="connsiteY18" fmla="*/ 539773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50857 h 1068463"/>
              <a:gd name="connsiteX19" fmla="*/ 15 w 5978438"/>
              <a:gd name="connsiteY19" fmla="*/ 545038 h 1068463"/>
              <a:gd name="connsiteX20" fmla="*/ 0 w 5978438"/>
              <a:gd name="connsiteY20" fmla="*/ 20227 h 1068463"/>
              <a:gd name="connsiteX0" fmla="*/ 0 w 5978438"/>
              <a:gd name="connsiteY0" fmla="*/ 20227 h 1068463"/>
              <a:gd name="connsiteX1" fmla="*/ 897759 w 5978438"/>
              <a:gd name="connsiteY1" fmla="*/ 16626 h 1068463"/>
              <a:gd name="connsiteX2" fmla="*/ 1409837 w 5978438"/>
              <a:gd name="connsiteY2" fmla="*/ 542544 h 1068463"/>
              <a:gd name="connsiteX3" fmla="*/ 2170479 w 5978438"/>
              <a:gd name="connsiteY3" fmla="*/ 544484 h 1068463"/>
              <a:gd name="connsiteX4" fmla="*/ 2670492 w 5978438"/>
              <a:gd name="connsiteY4" fmla="*/ 0 h 1068463"/>
              <a:gd name="connsiteX5" fmla="*/ 3428753 w 5978438"/>
              <a:gd name="connsiteY5" fmla="*/ 5542 h 1068463"/>
              <a:gd name="connsiteX6" fmla="*/ 3955715 w 5978438"/>
              <a:gd name="connsiteY6" fmla="*/ 542821 h 1068463"/>
              <a:gd name="connsiteX7" fmla="*/ 4676169 w 5978438"/>
              <a:gd name="connsiteY7" fmla="*/ 542821 h 1068463"/>
              <a:gd name="connsiteX8" fmla="*/ 5176900 w 5978438"/>
              <a:gd name="connsiteY8" fmla="*/ 14686 h 1068463"/>
              <a:gd name="connsiteX9" fmla="*/ 5976289 w 5978438"/>
              <a:gd name="connsiteY9" fmla="*/ 14686 h 1068463"/>
              <a:gd name="connsiteX10" fmla="*/ 5978227 w 5978438"/>
              <a:gd name="connsiteY10" fmla="*/ 541713 h 1068463"/>
              <a:gd name="connsiteX11" fmla="*/ 5172805 w 5978438"/>
              <a:gd name="connsiteY11" fmla="*/ 543653 h 1068463"/>
              <a:gd name="connsiteX12" fmla="*/ 4666555 w 5978438"/>
              <a:gd name="connsiteY12" fmla="*/ 1068463 h 1068463"/>
              <a:gd name="connsiteX13" fmla="*/ 3949947 w 5978438"/>
              <a:gd name="connsiteY13" fmla="*/ 1062922 h 1068463"/>
              <a:gd name="connsiteX14" fmla="*/ 3445104 w 5978438"/>
              <a:gd name="connsiteY14" fmla="*/ 539496 h 1068463"/>
              <a:gd name="connsiteX15" fmla="*/ 2668334 w 5978438"/>
              <a:gd name="connsiteY15" fmla="*/ 530352 h 1068463"/>
              <a:gd name="connsiteX16" fmla="*/ 2166868 w 5978438"/>
              <a:gd name="connsiteY16" fmla="*/ 1062644 h 1068463"/>
              <a:gd name="connsiteX17" fmla="*/ 1405992 w 5978438"/>
              <a:gd name="connsiteY17" fmla="*/ 1060704 h 1068463"/>
              <a:gd name="connsiteX18" fmla="*/ 898008 w 5978438"/>
              <a:gd name="connsiteY18" fmla="*/ 539774 h 1068463"/>
              <a:gd name="connsiteX19" fmla="*/ 15 w 5978438"/>
              <a:gd name="connsiteY19" fmla="*/ 545038 h 1068463"/>
              <a:gd name="connsiteX20" fmla="*/ 0 w 5978438"/>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068463"/>
              <a:gd name="connsiteX1" fmla="*/ 903277 w 5983956"/>
              <a:gd name="connsiteY1" fmla="*/ 16626 h 1068463"/>
              <a:gd name="connsiteX2" fmla="*/ 1415355 w 5983956"/>
              <a:gd name="connsiteY2" fmla="*/ 542544 h 1068463"/>
              <a:gd name="connsiteX3" fmla="*/ 2175997 w 5983956"/>
              <a:gd name="connsiteY3" fmla="*/ 544484 h 1068463"/>
              <a:gd name="connsiteX4" fmla="*/ 2676010 w 5983956"/>
              <a:gd name="connsiteY4" fmla="*/ 0 h 1068463"/>
              <a:gd name="connsiteX5" fmla="*/ 3434271 w 5983956"/>
              <a:gd name="connsiteY5" fmla="*/ 5542 h 1068463"/>
              <a:gd name="connsiteX6" fmla="*/ 3961233 w 5983956"/>
              <a:gd name="connsiteY6" fmla="*/ 542821 h 1068463"/>
              <a:gd name="connsiteX7" fmla="*/ 4681687 w 5983956"/>
              <a:gd name="connsiteY7" fmla="*/ 542821 h 1068463"/>
              <a:gd name="connsiteX8" fmla="*/ 5182418 w 5983956"/>
              <a:gd name="connsiteY8" fmla="*/ 14686 h 1068463"/>
              <a:gd name="connsiteX9" fmla="*/ 5981807 w 5983956"/>
              <a:gd name="connsiteY9" fmla="*/ 14686 h 1068463"/>
              <a:gd name="connsiteX10" fmla="*/ 5983745 w 5983956"/>
              <a:gd name="connsiteY10" fmla="*/ 541713 h 1068463"/>
              <a:gd name="connsiteX11" fmla="*/ 5178323 w 5983956"/>
              <a:gd name="connsiteY11" fmla="*/ 543653 h 1068463"/>
              <a:gd name="connsiteX12" fmla="*/ 4672073 w 5983956"/>
              <a:gd name="connsiteY12" fmla="*/ 1068463 h 1068463"/>
              <a:gd name="connsiteX13" fmla="*/ 3955465 w 5983956"/>
              <a:gd name="connsiteY13" fmla="*/ 1062922 h 1068463"/>
              <a:gd name="connsiteX14" fmla="*/ 3450622 w 5983956"/>
              <a:gd name="connsiteY14" fmla="*/ 539496 h 1068463"/>
              <a:gd name="connsiteX15" fmla="*/ 2673852 w 5983956"/>
              <a:gd name="connsiteY15" fmla="*/ 530352 h 1068463"/>
              <a:gd name="connsiteX16" fmla="*/ 2172386 w 5983956"/>
              <a:gd name="connsiteY16" fmla="*/ 1062644 h 1068463"/>
              <a:gd name="connsiteX17" fmla="*/ 1411510 w 5983956"/>
              <a:gd name="connsiteY17" fmla="*/ 1060704 h 1068463"/>
              <a:gd name="connsiteX18" fmla="*/ 903526 w 5983956"/>
              <a:gd name="connsiteY18" fmla="*/ 539774 h 1068463"/>
              <a:gd name="connsiteX19" fmla="*/ 0 w 5983956"/>
              <a:gd name="connsiteY19" fmla="*/ 545038 h 1068463"/>
              <a:gd name="connsiteX20" fmla="*/ 5518 w 5983956"/>
              <a:gd name="connsiteY20" fmla="*/ 20227 h 1068463"/>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27514"/>
              <a:gd name="connsiteX1" fmla="*/ 903277 w 5983956"/>
              <a:gd name="connsiteY1" fmla="*/ 16626 h 1127514"/>
              <a:gd name="connsiteX2" fmla="*/ 1415355 w 5983956"/>
              <a:gd name="connsiteY2" fmla="*/ 542544 h 1127514"/>
              <a:gd name="connsiteX3" fmla="*/ 2175997 w 5983956"/>
              <a:gd name="connsiteY3" fmla="*/ 544484 h 1127514"/>
              <a:gd name="connsiteX4" fmla="*/ 2676010 w 5983956"/>
              <a:gd name="connsiteY4" fmla="*/ 0 h 1127514"/>
              <a:gd name="connsiteX5" fmla="*/ 3434271 w 5983956"/>
              <a:gd name="connsiteY5" fmla="*/ 5542 h 1127514"/>
              <a:gd name="connsiteX6" fmla="*/ 3961233 w 5983956"/>
              <a:gd name="connsiteY6" fmla="*/ 542821 h 1127514"/>
              <a:gd name="connsiteX7" fmla="*/ 4681687 w 5983956"/>
              <a:gd name="connsiteY7" fmla="*/ 542821 h 1127514"/>
              <a:gd name="connsiteX8" fmla="*/ 5182418 w 5983956"/>
              <a:gd name="connsiteY8" fmla="*/ 14686 h 1127514"/>
              <a:gd name="connsiteX9" fmla="*/ 5981807 w 5983956"/>
              <a:gd name="connsiteY9" fmla="*/ 14686 h 1127514"/>
              <a:gd name="connsiteX10" fmla="*/ 5983745 w 5983956"/>
              <a:gd name="connsiteY10" fmla="*/ 541713 h 1127514"/>
              <a:gd name="connsiteX11" fmla="*/ 5178323 w 5983956"/>
              <a:gd name="connsiteY11" fmla="*/ 543653 h 1127514"/>
              <a:gd name="connsiteX12" fmla="*/ 4672073 w 5983956"/>
              <a:gd name="connsiteY12" fmla="*/ 1068463 h 1127514"/>
              <a:gd name="connsiteX13" fmla="*/ 3955465 w 5983956"/>
              <a:gd name="connsiteY13" fmla="*/ 1062922 h 1127514"/>
              <a:gd name="connsiteX14" fmla="*/ 3450622 w 5983956"/>
              <a:gd name="connsiteY14" fmla="*/ 539496 h 1127514"/>
              <a:gd name="connsiteX15" fmla="*/ 2673852 w 5983956"/>
              <a:gd name="connsiteY15" fmla="*/ 530352 h 1127514"/>
              <a:gd name="connsiteX16" fmla="*/ 2172386 w 5983956"/>
              <a:gd name="connsiteY16" fmla="*/ 1062644 h 1127514"/>
              <a:gd name="connsiteX17" fmla="*/ 1411510 w 5983956"/>
              <a:gd name="connsiteY17" fmla="*/ 1060704 h 1127514"/>
              <a:gd name="connsiteX18" fmla="*/ 903526 w 5983956"/>
              <a:gd name="connsiteY18" fmla="*/ 539774 h 1127514"/>
              <a:gd name="connsiteX19" fmla="*/ 0 w 5983956"/>
              <a:gd name="connsiteY19" fmla="*/ 545038 h 1127514"/>
              <a:gd name="connsiteX20" fmla="*/ 5518 w 5983956"/>
              <a:gd name="connsiteY20" fmla="*/ 20227 h 1127514"/>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31788"/>
              <a:gd name="connsiteX1" fmla="*/ 903277 w 5983956"/>
              <a:gd name="connsiteY1" fmla="*/ 16626 h 1131788"/>
              <a:gd name="connsiteX2" fmla="*/ 1415355 w 5983956"/>
              <a:gd name="connsiteY2" fmla="*/ 542544 h 1131788"/>
              <a:gd name="connsiteX3" fmla="*/ 2175997 w 5983956"/>
              <a:gd name="connsiteY3" fmla="*/ 544484 h 1131788"/>
              <a:gd name="connsiteX4" fmla="*/ 2676010 w 5983956"/>
              <a:gd name="connsiteY4" fmla="*/ 0 h 1131788"/>
              <a:gd name="connsiteX5" fmla="*/ 3434271 w 5983956"/>
              <a:gd name="connsiteY5" fmla="*/ 5542 h 1131788"/>
              <a:gd name="connsiteX6" fmla="*/ 3961233 w 5983956"/>
              <a:gd name="connsiteY6" fmla="*/ 542821 h 1131788"/>
              <a:gd name="connsiteX7" fmla="*/ 4681687 w 5983956"/>
              <a:gd name="connsiteY7" fmla="*/ 542821 h 1131788"/>
              <a:gd name="connsiteX8" fmla="*/ 5182418 w 5983956"/>
              <a:gd name="connsiteY8" fmla="*/ 14686 h 1131788"/>
              <a:gd name="connsiteX9" fmla="*/ 5981807 w 5983956"/>
              <a:gd name="connsiteY9" fmla="*/ 14686 h 1131788"/>
              <a:gd name="connsiteX10" fmla="*/ 5983745 w 5983956"/>
              <a:gd name="connsiteY10" fmla="*/ 541713 h 1131788"/>
              <a:gd name="connsiteX11" fmla="*/ 5178323 w 5983956"/>
              <a:gd name="connsiteY11" fmla="*/ 543653 h 1131788"/>
              <a:gd name="connsiteX12" fmla="*/ 4672073 w 5983956"/>
              <a:gd name="connsiteY12" fmla="*/ 1068463 h 1131788"/>
              <a:gd name="connsiteX13" fmla="*/ 3955465 w 5983956"/>
              <a:gd name="connsiteY13" fmla="*/ 1062922 h 1131788"/>
              <a:gd name="connsiteX14" fmla="*/ 3450622 w 5983956"/>
              <a:gd name="connsiteY14" fmla="*/ 539496 h 1131788"/>
              <a:gd name="connsiteX15" fmla="*/ 2673852 w 5983956"/>
              <a:gd name="connsiteY15" fmla="*/ 530352 h 1131788"/>
              <a:gd name="connsiteX16" fmla="*/ 2172386 w 5983956"/>
              <a:gd name="connsiteY16" fmla="*/ 1062644 h 1131788"/>
              <a:gd name="connsiteX17" fmla="*/ 1411510 w 5983956"/>
              <a:gd name="connsiteY17" fmla="*/ 1060704 h 1131788"/>
              <a:gd name="connsiteX18" fmla="*/ 903526 w 5983956"/>
              <a:gd name="connsiteY18" fmla="*/ 539774 h 1131788"/>
              <a:gd name="connsiteX19" fmla="*/ 0 w 5983956"/>
              <a:gd name="connsiteY19" fmla="*/ 545038 h 1131788"/>
              <a:gd name="connsiteX20" fmla="*/ 5518 w 5983956"/>
              <a:gd name="connsiteY20" fmla="*/ 20227 h 1131788"/>
              <a:gd name="connsiteX0" fmla="*/ 5518 w 5983956"/>
              <a:gd name="connsiteY0" fmla="*/ 20227 h 1127894"/>
              <a:gd name="connsiteX1" fmla="*/ 903277 w 5983956"/>
              <a:gd name="connsiteY1" fmla="*/ 16626 h 1127894"/>
              <a:gd name="connsiteX2" fmla="*/ 1415355 w 5983956"/>
              <a:gd name="connsiteY2" fmla="*/ 542544 h 1127894"/>
              <a:gd name="connsiteX3" fmla="*/ 2175997 w 5983956"/>
              <a:gd name="connsiteY3" fmla="*/ 544484 h 1127894"/>
              <a:gd name="connsiteX4" fmla="*/ 2676010 w 5983956"/>
              <a:gd name="connsiteY4" fmla="*/ 0 h 1127894"/>
              <a:gd name="connsiteX5" fmla="*/ 3434271 w 5983956"/>
              <a:gd name="connsiteY5" fmla="*/ 5542 h 1127894"/>
              <a:gd name="connsiteX6" fmla="*/ 3961233 w 5983956"/>
              <a:gd name="connsiteY6" fmla="*/ 542821 h 1127894"/>
              <a:gd name="connsiteX7" fmla="*/ 4681687 w 5983956"/>
              <a:gd name="connsiteY7" fmla="*/ 542821 h 1127894"/>
              <a:gd name="connsiteX8" fmla="*/ 5182418 w 5983956"/>
              <a:gd name="connsiteY8" fmla="*/ 14686 h 1127894"/>
              <a:gd name="connsiteX9" fmla="*/ 5981807 w 5983956"/>
              <a:gd name="connsiteY9" fmla="*/ 14686 h 1127894"/>
              <a:gd name="connsiteX10" fmla="*/ 5983745 w 5983956"/>
              <a:gd name="connsiteY10" fmla="*/ 541713 h 1127894"/>
              <a:gd name="connsiteX11" fmla="*/ 5178323 w 5983956"/>
              <a:gd name="connsiteY11" fmla="*/ 543653 h 1127894"/>
              <a:gd name="connsiteX12" fmla="*/ 4672073 w 5983956"/>
              <a:gd name="connsiteY12" fmla="*/ 1068463 h 1127894"/>
              <a:gd name="connsiteX13" fmla="*/ 3955465 w 5983956"/>
              <a:gd name="connsiteY13" fmla="*/ 1062922 h 1127894"/>
              <a:gd name="connsiteX14" fmla="*/ 3450622 w 5983956"/>
              <a:gd name="connsiteY14" fmla="*/ 539496 h 1127894"/>
              <a:gd name="connsiteX15" fmla="*/ 2673852 w 5983956"/>
              <a:gd name="connsiteY15" fmla="*/ 530352 h 1127894"/>
              <a:gd name="connsiteX16" fmla="*/ 2172386 w 5983956"/>
              <a:gd name="connsiteY16" fmla="*/ 1062644 h 1127894"/>
              <a:gd name="connsiteX17" fmla="*/ 1411510 w 5983956"/>
              <a:gd name="connsiteY17" fmla="*/ 1060704 h 1127894"/>
              <a:gd name="connsiteX18" fmla="*/ 903526 w 5983956"/>
              <a:gd name="connsiteY18" fmla="*/ 539774 h 1127894"/>
              <a:gd name="connsiteX19" fmla="*/ 0 w 5983956"/>
              <a:gd name="connsiteY19" fmla="*/ 545038 h 1127894"/>
              <a:gd name="connsiteX20" fmla="*/ 5518 w 5983956"/>
              <a:gd name="connsiteY20" fmla="*/ 20227 h 1127894"/>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23493"/>
              <a:gd name="connsiteX1" fmla="*/ 903277 w 5983956"/>
              <a:gd name="connsiteY1" fmla="*/ 16626 h 1123493"/>
              <a:gd name="connsiteX2" fmla="*/ 1415355 w 5983956"/>
              <a:gd name="connsiteY2" fmla="*/ 542544 h 1123493"/>
              <a:gd name="connsiteX3" fmla="*/ 2175997 w 5983956"/>
              <a:gd name="connsiteY3" fmla="*/ 544484 h 1123493"/>
              <a:gd name="connsiteX4" fmla="*/ 2676010 w 5983956"/>
              <a:gd name="connsiteY4" fmla="*/ 0 h 1123493"/>
              <a:gd name="connsiteX5" fmla="*/ 3434271 w 5983956"/>
              <a:gd name="connsiteY5" fmla="*/ 5542 h 1123493"/>
              <a:gd name="connsiteX6" fmla="*/ 3961233 w 5983956"/>
              <a:gd name="connsiteY6" fmla="*/ 542821 h 1123493"/>
              <a:gd name="connsiteX7" fmla="*/ 4681687 w 5983956"/>
              <a:gd name="connsiteY7" fmla="*/ 542821 h 1123493"/>
              <a:gd name="connsiteX8" fmla="*/ 5182418 w 5983956"/>
              <a:gd name="connsiteY8" fmla="*/ 14686 h 1123493"/>
              <a:gd name="connsiteX9" fmla="*/ 5981807 w 5983956"/>
              <a:gd name="connsiteY9" fmla="*/ 14686 h 1123493"/>
              <a:gd name="connsiteX10" fmla="*/ 5983745 w 5983956"/>
              <a:gd name="connsiteY10" fmla="*/ 541713 h 1123493"/>
              <a:gd name="connsiteX11" fmla="*/ 5178323 w 5983956"/>
              <a:gd name="connsiteY11" fmla="*/ 543653 h 1123493"/>
              <a:gd name="connsiteX12" fmla="*/ 4672073 w 5983956"/>
              <a:gd name="connsiteY12" fmla="*/ 1068463 h 1123493"/>
              <a:gd name="connsiteX13" fmla="*/ 3955465 w 5983956"/>
              <a:gd name="connsiteY13" fmla="*/ 1062922 h 1123493"/>
              <a:gd name="connsiteX14" fmla="*/ 3450622 w 5983956"/>
              <a:gd name="connsiteY14" fmla="*/ 539496 h 1123493"/>
              <a:gd name="connsiteX15" fmla="*/ 2673852 w 5983956"/>
              <a:gd name="connsiteY15" fmla="*/ 530352 h 1123493"/>
              <a:gd name="connsiteX16" fmla="*/ 2172386 w 5983956"/>
              <a:gd name="connsiteY16" fmla="*/ 1062644 h 1123493"/>
              <a:gd name="connsiteX17" fmla="*/ 1411510 w 5983956"/>
              <a:gd name="connsiteY17" fmla="*/ 1060704 h 1123493"/>
              <a:gd name="connsiteX18" fmla="*/ 903526 w 5983956"/>
              <a:gd name="connsiteY18" fmla="*/ 539774 h 1123493"/>
              <a:gd name="connsiteX19" fmla="*/ 0 w 5983956"/>
              <a:gd name="connsiteY19" fmla="*/ 545038 h 1123493"/>
              <a:gd name="connsiteX20" fmla="*/ 5518 w 5983956"/>
              <a:gd name="connsiteY20" fmla="*/ 20227 h 1123493"/>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27 h 1131255"/>
              <a:gd name="connsiteX1" fmla="*/ 903277 w 5983956"/>
              <a:gd name="connsiteY1" fmla="*/ 16626 h 1131255"/>
              <a:gd name="connsiteX2" fmla="*/ 1415355 w 5983956"/>
              <a:gd name="connsiteY2" fmla="*/ 542544 h 1131255"/>
              <a:gd name="connsiteX3" fmla="*/ 2175997 w 5983956"/>
              <a:gd name="connsiteY3" fmla="*/ 544484 h 1131255"/>
              <a:gd name="connsiteX4" fmla="*/ 2676010 w 5983956"/>
              <a:gd name="connsiteY4" fmla="*/ 0 h 1131255"/>
              <a:gd name="connsiteX5" fmla="*/ 3434271 w 5983956"/>
              <a:gd name="connsiteY5" fmla="*/ 5542 h 1131255"/>
              <a:gd name="connsiteX6" fmla="*/ 3961233 w 5983956"/>
              <a:gd name="connsiteY6" fmla="*/ 542821 h 1131255"/>
              <a:gd name="connsiteX7" fmla="*/ 4681687 w 5983956"/>
              <a:gd name="connsiteY7" fmla="*/ 542821 h 1131255"/>
              <a:gd name="connsiteX8" fmla="*/ 5182418 w 5983956"/>
              <a:gd name="connsiteY8" fmla="*/ 14686 h 1131255"/>
              <a:gd name="connsiteX9" fmla="*/ 5981807 w 5983956"/>
              <a:gd name="connsiteY9" fmla="*/ 14686 h 1131255"/>
              <a:gd name="connsiteX10" fmla="*/ 5983745 w 5983956"/>
              <a:gd name="connsiteY10" fmla="*/ 541713 h 1131255"/>
              <a:gd name="connsiteX11" fmla="*/ 5178323 w 5983956"/>
              <a:gd name="connsiteY11" fmla="*/ 543653 h 1131255"/>
              <a:gd name="connsiteX12" fmla="*/ 4672073 w 5983956"/>
              <a:gd name="connsiteY12" fmla="*/ 1068463 h 1131255"/>
              <a:gd name="connsiteX13" fmla="*/ 3955465 w 5983956"/>
              <a:gd name="connsiteY13" fmla="*/ 1062922 h 1131255"/>
              <a:gd name="connsiteX14" fmla="*/ 3450622 w 5983956"/>
              <a:gd name="connsiteY14" fmla="*/ 539496 h 1131255"/>
              <a:gd name="connsiteX15" fmla="*/ 2673852 w 5983956"/>
              <a:gd name="connsiteY15" fmla="*/ 530352 h 1131255"/>
              <a:gd name="connsiteX16" fmla="*/ 2172386 w 5983956"/>
              <a:gd name="connsiteY16" fmla="*/ 1062644 h 1131255"/>
              <a:gd name="connsiteX17" fmla="*/ 1411510 w 5983956"/>
              <a:gd name="connsiteY17" fmla="*/ 1060704 h 1131255"/>
              <a:gd name="connsiteX18" fmla="*/ 903526 w 5983956"/>
              <a:gd name="connsiteY18" fmla="*/ 539774 h 1131255"/>
              <a:gd name="connsiteX19" fmla="*/ 0 w 5983956"/>
              <a:gd name="connsiteY19" fmla="*/ 545038 h 1131255"/>
              <a:gd name="connsiteX20" fmla="*/ 5518 w 5983956"/>
              <a:gd name="connsiteY20" fmla="*/ 20227 h 1131255"/>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15355 w 5983956"/>
              <a:gd name="connsiteY2" fmla="*/ 542549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107123 h 1218151"/>
              <a:gd name="connsiteX1" fmla="*/ 903277 w 5983956"/>
              <a:gd name="connsiteY1" fmla="*/ 103522 h 1218151"/>
              <a:gd name="connsiteX2" fmla="*/ 1415355 w 5983956"/>
              <a:gd name="connsiteY2" fmla="*/ 629440 h 1218151"/>
              <a:gd name="connsiteX3" fmla="*/ 2175997 w 5983956"/>
              <a:gd name="connsiteY3" fmla="*/ 631380 h 1218151"/>
              <a:gd name="connsiteX4" fmla="*/ 2676010 w 5983956"/>
              <a:gd name="connsiteY4" fmla="*/ 86896 h 1218151"/>
              <a:gd name="connsiteX5" fmla="*/ 3434271 w 5983956"/>
              <a:gd name="connsiteY5" fmla="*/ 92438 h 1218151"/>
              <a:gd name="connsiteX6" fmla="*/ 3961233 w 5983956"/>
              <a:gd name="connsiteY6" fmla="*/ 629717 h 1218151"/>
              <a:gd name="connsiteX7" fmla="*/ 4681687 w 5983956"/>
              <a:gd name="connsiteY7" fmla="*/ 629717 h 1218151"/>
              <a:gd name="connsiteX8" fmla="*/ 5182418 w 5983956"/>
              <a:gd name="connsiteY8" fmla="*/ 101582 h 1218151"/>
              <a:gd name="connsiteX9" fmla="*/ 5981807 w 5983956"/>
              <a:gd name="connsiteY9" fmla="*/ 101582 h 1218151"/>
              <a:gd name="connsiteX10" fmla="*/ 5983745 w 5983956"/>
              <a:gd name="connsiteY10" fmla="*/ 628609 h 1218151"/>
              <a:gd name="connsiteX11" fmla="*/ 5178323 w 5983956"/>
              <a:gd name="connsiteY11" fmla="*/ 630549 h 1218151"/>
              <a:gd name="connsiteX12" fmla="*/ 4672073 w 5983956"/>
              <a:gd name="connsiteY12" fmla="*/ 1155359 h 1218151"/>
              <a:gd name="connsiteX13" fmla="*/ 3955465 w 5983956"/>
              <a:gd name="connsiteY13" fmla="*/ 1149818 h 1218151"/>
              <a:gd name="connsiteX14" fmla="*/ 3450622 w 5983956"/>
              <a:gd name="connsiteY14" fmla="*/ 626392 h 1218151"/>
              <a:gd name="connsiteX15" fmla="*/ 2673852 w 5983956"/>
              <a:gd name="connsiteY15" fmla="*/ 617248 h 1218151"/>
              <a:gd name="connsiteX16" fmla="*/ 2172386 w 5983956"/>
              <a:gd name="connsiteY16" fmla="*/ 1149540 h 1218151"/>
              <a:gd name="connsiteX17" fmla="*/ 1411510 w 5983956"/>
              <a:gd name="connsiteY17" fmla="*/ 1147600 h 1218151"/>
              <a:gd name="connsiteX18" fmla="*/ 903526 w 5983956"/>
              <a:gd name="connsiteY18" fmla="*/ 626670 h 1218151"/>
              <a:gd name="connsiteX19" fmla="*/ 0 w 5983956"/>
              <a:gd name="connsiteY19" fmla="*/ 631934 h 1218151"/>
              <a:gd name="connsiteX20" fmla="*/ 5518 w 5983956"/>
              <a:gd name="connsiteY20" fmla="*/ 107123 h 1218151"/>
              <a:gd name="connsiteX0" fmla="*/ 5518 w 5983956"/>
              <a:gd name="connsiteY0" fmla="*/ 46849 h 1157877"/>
              <a:gd name="connsiteX1" fmla="*/ 903277 w 5983956"/>
              <a:gd name="connsiteY1" fmla="*/ 43248 h 1157877"/>
              <a:gd name="connsiteX2" fmla="*/ 1415355 w 5983956"/>
              <a:gd name="connsiteY2" fmla="*/ 569166 h 1157877"/>
              <a:gd name="connsiteX3" fmla="*/ 2175997 w 5983956"/>
              <a:gd name="connsiteY3" fmla="*/ 571106 h 1157877"/>
              <a:gd name="connsiteX4" fmla="*/ 2676010 w 5983956"/>
              <a:gd name="connsiteY4" fmla="*/ 26622 h 1157877"/>
              <a:gd name="connsiteX5" fmla="*/ 3434271 w 5983956"/>
              <a:gd name="connsiteY5" fmla="*/ 32164 h 1157877"/>
              <a:gd name="connsiteX6" fmla="*/ 3961233 w 5983956"/>
              <a:gd name="connsiteY6" fmla="*/ 569443 h 1157877"/>
              <a:gd name="connsiteX7" fmla="*/ 4681687 w 5983956"/>
              <a:gd name="connsiteY7" fmla="*/ 569443 h 1157877"/>
              <a:gd name="connsiteX8" fmla="*/ 5182418 w 5983956"/>
              <a:gd name="connsiteY8" fmla="*/ 41308 h 1157877"/>
              <a:gd name="connsiteX9" fmla="*/ 5981807 w 5983956"/>
              <a:gd name="connsiteY9" fmla="*/ 41308 h 1157877"/>
              <a:gd name="connsiteX10" fmla="*/ 5983745 w 5983956"/>
              <a:gd name="connsiteY10" fmla="*/ 568335 h 1157877"/>
              <a:gd name="connsiteX11" fmla="*/ 5178323 w 5983956"/>
              <a:gd name="connsiteY11" fmla="*/ 570275 h 1157877"/>
              <a:gd name="connsiteX12" fmla="*/ 4672073 w 5983956"/>
              <a:gd name="connsiteY12" fmla="*/ 1095085 h 1157877"/>
              <a:gd name="connsiteX13" fmla="*/ 3955465 w 5983956"/>
              <a:gd name="connsiteY13" fmla="*/ 1089544 h 1157877"/>
              <a:gd name="connsiteX14" fmla="*/ 3450622 w 5983956"/>
              <a:gd name="connsiteY14" fmla="*/ 566118 h 1157877"/>
              <a:gd name="connsiteX15" fmla="*/ 2673852 w 5983956"/>
              <a:gd name="connsiteY15" fmla="*/ 556974 h 1157877"/>
              <a:gd name="connsiteX16" fmla="*/ 2172386 w 5983956"/>
              <a:gd name="connsiteY16" fmla="*/ 1089266 h 1157877"/>
              <a:gd name="connsiteX17" fmla="*/ 1411510 w 5983956"/>
              <a:gd name="connsiteY17" fmla="*/ 1087326 h 1157877"/>
              <a:gd name="connsiteX18" fmla="*/ 903526 w 5983956"/>
              <a:gd name="connsiteY18" fmla="*/ 566396 h 1157877"/>
              <a:gd name="connsiteX19" fmla="*/ 0 w 5983956"/>
              <a:gd name="connsiteY19" fmla="*/ 571660 h 1157877"/>
              <a:gd name="connsiteX20" fmla="*/ 5518 w 5983956"/>
              <a:gd name="connsiteY20" fmla="*/ 46849 h 1157877"/>
              <a:gd name="connsiteX0" fmla="*/ 5518 w 5983956"/>
              <a:gd name="connsiteY0" fmla="*/ 20233 h 1131261"/>
              <a:gd name="connsiteX1" fmla="*/ 903277 w 5983956"/>
              <a:gd name="connsiteY1" fmla="*/ 16632 h 1131261"/>
              <a:gd name="connsiteX2" fmla="*/ 1415355 w 5983956"/>
              <a:gd name="connsiteY2" fmla="*/ 542550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0815 h 1151843"/>
              <a:gd name="connsiteX1" fmla="*/ 903277 w 5983956"/>
              <a:gd name="connsiteY1" fmla="*/ 37214 h 1151843"/>
              <a:gd name="connsiteX2" fmla="*/ 1437490 w 5983956"/>
              <a:gd name="connsiteY2" fmla="*/ 552049 h 1151843"/>
              <a:gd name="connsiteX3" fmla="*/ 2175997 w 5983956"/>
              <a:gd name="connsiteY3" fmla="*/ 565072 h 1151843"/>
              <a:gd name="connsiteX4" fmla="*/ 2676010 w 5983956"/>
              <a:gd name="connsiteY4" fmla="*/ 20588 h 1151843"/>
              <a:gd name="connsiteX5" fmla="*/ 3434271 w 5983956"/>
              <a:gd name="connsiteY5" fmla="*/ 26130 h 1151843"/>
              <a:gd name="connsiteX6" fmla="*/ 3961233 w 5983956"/>
              <a:gd name="connsiteY6" fmla="*/ 563409 h 1151843"/>
              <a:gd name="connsiteX7" fmla="*/ 4681687 w 5983956"/>
              <a:gd name="connsiteY7" fmla="*/ 563409 h 1151843"/>
              <a:gd name="connsiteX8" fmla="*/ 5182418 w 5983956"/>
              <a:gd name="connsiteY8" fmla="*/ 35274 h 1151843"/>
              <a:gd name="connsiteX9" fmla="*/ 5981807 w 5983956"/>
              <a:gd name="connsiteY9" fmla="*/ 35274 h 1151843"/>
              <a:gd name="connsiteX10" fmla="*/ 5983745 w 5983956"/>
              <a:gd name="connsiteY10" fmla="*/ 562301 h 1151843"/>
              <a:gd name="connsiteX11" fmla="*/ 5178323 w 5983956"/>
              <a:gd name="connsiteY11" fmla="*/ 564241 h 1151843"/>
              <a:gd name="connsiteX12" fmla="*/ 4672073 w 5983956"/>
              <a:gd name="connsiteY12" fmla="*/ 1089051 h 1151843"/>
              <a:gd name="connsiteX13" fmla="*/ 3955465 w 5983956"/>
              <a:gd name="connsiteY13" fmla="*/ 1083510 h 1151843"/>
              <a:gd name="connsiteX14" fmla="*/ 3450622 w 5983956"/>
              <a:gd name="connsiteY14" fmla="*/ 560084 h 1151843"/>
              <a:gd name="connsiteX15" fmla="*/ 2673852 w 5983956"/>
              <a:gd name="connsiteY15" fmla="*/ 550940 h 1151843"/>
              <a:gd name="connsiteX16" fmla="*/ 2172386 w 5983956"/>
              <a:gd name="connsiteY16" fmla="*/ 1083232 h 1151843"/>
              <a:gd name="connsiteX17" fmla="*/ 1411510 w 5983956"/>
              <a:gd name="connsiteY17" fmla="*/ 1081292 h 1151843"/>
              <a:gd name="connsiteX18" fmla="*/ 903526 w 5983956"/>
              <a:gd name="connsiteY18" fmla="*/ 560362 h 1151843"/>
              <a:gd name="connsiteX19" fmla="*/ 0 w 5983956"/>
              <a:gd name="connsiteY19" fmla="*/ 565626 h 1151843"/>
              <a:gd name="connsiteX20" fmla="*/ 5518 w 5983956"/>
              <a:gd name="connsiteY20" fmla="*/ 40815 h 1151843"/>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37490 w 5983956"/>
              <a:gd name="connsiteY2" fmla="*/ 531467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42047 h 1153075"/>
              <a:gd name="connsiteX1" fmla="*/ 903277 w 5983956"/>
              <a:gd name="connsiteY1" fmla="*/ 38446 h 1153075"/>
              <a:gd name="connsiteX2" fmla="*/ 1459623 w 5983956"/>
              <a:gd name="connsiteY2" fmla="*/ 569907 h 1153075"/>
              <a:gd name="connsiteX3" fmla="*/ 2175997 w 5983956"/>
              <a:gd name="connsiteY3" fmla="*/ 566304 h 1153075"/>
              <a:gd name="connsiteX4" fmla="*/ 2676010 w 5983956"/>
              <a:gd name="connsiteY4" fmla="*/ 21820 h 1153075"/>
              <a:gd name="connsiteX5" fmla="*/ 3434271 w 5983956"/>
              <a:gd name="connsiteY5" fmla="*/ 27362 h 1153075"/>
              <a:gd name="connsiteX6" fmla="*/ 3961233 w 5983956"/>
              <a:gd name="connsiteY6" fmla="*/ 564641 h 1153075"/>
              <a:gd name="connsiteX7" fmla="*/ 4681687 w 5983956"/>
              <a:gd name="connsiteY7" fmla="*/ 564641 h 1153075"/>
              <a:gd name="connsiteX8" fmla="*/ 5182418 w 5983956"/>
              <a:gd name="connsiteY8" fmla="*/ 36506 h 1153075"/>
              <a:gd name="connsiteX9" fmla="*/ 5981807 w 5983956"/>
              <a:gd name="connsiteY9" fmla="*/ 36506 h 1153075"/>
              <a:gd name="connsiteX10" fmla="*/ 5983745 w 5983956"/>
              <a:gd name="connsiteY10" fmla="*/ 563533 h 1153075"/>
              <a:gd name="connsiteX11" fmla="*/ 5178323 w 5983956"/>
              <a:gd name="connsiteY11" fmla="*/ 565473 h 1153075"/>
              <a:gd name="connsiteX12" fmla="*/ 4672073 w 5983956"/>
              <a:gd name="connsiteY12" fmla="*/ 1090283 h 1153075"/>
              <a:gd name="connsiteX13" fmla="*/ 3955465 w 5983956"/>
              <a:gd name="connsiteY13" fmla="*/ 1084742 h 1153075"/>
              <a:gd name="connsiteX14" fmla="*/ 3450622 w 5983956"/>
              <a:gd name="connsiteY14" fmla="*/ 561316 h 1153075"/>
              <a:gd name="connsiteX15" fmla="*/ 2673852 w 5983956"/>
              <a:gd name="connsiteY15" fmla="*/ 552172 h 1153075"/>
              <a:gd name="connsiteX16" fmla="*/ 2172386 w 5983956"/>
              <a:gd name="connsiteY16" fmla="*/ 1084464 h 1153075"/>
              <a:gd name="connsiteX17" fmla="*/ 1411510 w 5983956"/>
              <a:gd name="connsiteY17" fmla="*/ 1082524 h 1153075"/>
              <a:gd name="connsiteX18" fmla="*/ 903526 w 5983956"/>
              <a:gd name="connsiteY18" fmla="*/ 561594 h 1153075"/>
              <a:gd name="connsiteX19" fmla="*/ 0 w 5983956"/>
              <a:gd name="connsiteY19" fmla="*/ 566858 h 1153075"/>
              <a:gd name="connsiteX20" fmla="*/ 5518 w 5983956"/>
              <a:gd name="connsiteY20" fmla="*/ 42047 h 1153075"/>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3 h 1131261"/>
              <a:gd name="connsiteX1" fmla="*/ 903277 w 5983956"/>
              <a:gd name="connsiteY1" fmla="*/ 16632 h 1131261"/>
              <a:gd name="connsiteX2" fmla="*/ 1459623 w 5983956"/>
              <a:gd name="connsiteY2" fmla="*/ 548093 h 1131261"/>
              <a:gd name="connsiteX3" fmla="*/ 2175997 w 5983956"/>
              <a:gd name="connsiteY3" fmla="*/ 544490 h 1131261"/>
              <a:gd name="connsiteX4" fmla="*/ 2676010 w 5983956"/>
              <a:gd name="connsiteY4" fmla="*/ 6 h 1131261"/>
              <a:gd name="connsiteX5" fmla="*/ 3434271 w 5983956"/>
              <a:gd name="connsiteY5" fmla="*/ 5548 h 1131261"/>
              <a:gd name="connsiteX6" fmla="*/ 3961233 w 5983956"/>
              <a:gd name="connsiteY6" fmla="*/ 542827 h 1131261"/>
              <a:gd name="connsiteX7" fmla="*/ 4681687 w 5983956"/>
              <a:gd name="connsiteY7" fmla="*/ 542827 h 1131261"/>
              <a:gd name="connsiteX8" fmla="*/ 5182418 w 5983956"/>
              <a:gd name="connsiteY8" fmla="*/ 14692 h 1131261"/>
              <a:gd name="connsiteX9" fmla="*/ 5981807 w 5983956"/>
              <a:gd name="connsiteY9" fmla="*/ 14692 h 1131261"/>
              <a:gd name="connsiteX10" fmla="*/ 5983745 w 5983956"/>
              <a:gd name="connsiteY10" fmla="*/ 541719 h 1131261"/>
              <a:gd name="connsiteX11" fmla="*/ 5178323 w 5983956"/>
              <a:gd name="connsiteY11" fmla="*/ 543659 h 1131261"/>
              <a:gd name="connsiteX12" fmla="*/ 4672073 w 5983956"/>
              <a:gd name="connsiteY12" fmla="*/ 1068469 h 1131261"/>
              <a:gd name="connsiteX13" fmla="*/ 3955465 w 5983956"/>
              <a:gd name="connsiteY13" fmla="*/ 1062928 h 1131261"/>
              <a:gd name="connsiteX14" fmla="*/ 3450622 w 5983956"/>
              <a:gd name="connsiteY14" fmla="*/ 539502 h 1131261"/>
              <a:gd name="connsiteX15" fmla="*/ 2673852 w 5983956"/>
              <a:gd name="connsiteY15" fmla="*/ 530358 h 1131261"/>
              <a:gd name="connsiteX16" fmla="*/ 2172386 w 5983956"/>
              <a:gd name="connsiteY16" fmla="*/ 1062650 h 1131261"/>
              <a:gd name="connsiteX17" fmla="*/ 1411510 w 5983956"/>
              <a:gd name="connsiteY17" fmla="*/ 1060710 h 1131261"/>
              <a:gd name="connsiteX18" fmla="*/ 903526 w 5983956"/>
              <a:gd name="connsiteY18" fmla="*/ 539780 h 1131261"/>
              <a:gd name="connsiteX19" fmla="*/ 0 w 5983956"/>
              <a:gd name="connsiteY19" fmla="*/ 545044 h 1131261"/>
              <a:gd name="connsiteX20" fmla="*/ 5518 w 5983956"/>
              <a:gd name="connsiteY20" fmla="*/ 20233 h 1131261"/>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31260"/>
              <a:gd name="connsiteX1" fmla="*/ 903277 w 5983956"/>
              <a:gd name="connsiteY1" fmla="*/ 16631 h 1131260"/>
              <a:gd name="connsiteX2" fmla="*/ 1459623 w 5983956"/>
              <a:gd name="connsiteY2" fmla="*/ 548092 h 1131260"/>
              <a:gd name="connsiteX3" fmla="*/ 2175997 w 5983956"/>
              <a:gd name="connsiteY3" fmla="*/ 544489 h 1131260"/>
              <a:gd name="connsiteX4" fmla="*/ 2676010 w 5983956"/>
              <a:gd name="connsiteY4" fmla="*/ 5 h 1131260"/>
              <a:gd name="connsiteX5" fmla="*/ 3434271 w 5983956"/>
              <a:gd name="connsiteY5" fmla="*/ 5547 h 1131260"/>
              <a:gd name="connsiteX6" fmla="*/ 3961233 w 5983956"/>
              <a:gd name="connsiteY6" fmla="*/ 542826 h 1131260"/>
              <a:gd name="connsiteX7" fmla="*/ 4681687 w 5983956"/>
              <a:gd name="connsiteY7" fmla="*/ 542826 h 1131260"/>
              <a:gd name="connsiteX8" fmla="*/ 5182418 w 5983956"/>
              <a:gd name="connsiteY8" fmla="*/ 14691 h 1131260"/>
              <a:gd name="connsiteX9" fmla="*/ 5981807 w 5983956"/>
              <a:gd name="connsiteY9" fmla="*/ 14691 h 1131260"/>
              <a:gd name="connsiteX10" fmla="*/ 5983745 w 5983956"/>
              <a:gd name="connsiteY10" fmla="*/ 541718 h 1131260"/>
              <a:gd name="connsiteX11" fmla="*/ 5178323 w 5983956"/>
              <a:gd name="connsiteY11" fmla="*/ 543658 h 1131260"/>
              <a:gd name="connsiteX12" fmla="*/ 4672073 w 5983956"/>
              <a:gd name="connsiteY12" fmla="*/ 1068468 h 1131260"/>
              <a:gd name="connsiteX13" fmla="*/ 3955465 w 5983956"/>
              <a:gd name="connsiteY13" fmla="*/ 1062927 h 1131260"/>
              <a:gd name="connsiteX14" fmla="*/ 3450622 w 5983956"/>
              <a:gd name="connsiteY14" fmla="*/ 539501 h 1131260"/>
              <a:gd name="connsiteX15" fmla="*/ 2673852 w 5983956"/>
              <a:gd name="connsiteY15" fmla="*/ 530357 h 1131260"/>
              <a:gd name="connsiteX16" fmla="*/ 2172386 w 5983956"/>
              <a:gd name="connsiteY16" fmla="*/ 1062649 h 1131260"/>
              <a:gd name="connsiteX17" fmla="*/ 1411510 w 5983956"/>
              <a:gd name="connsiteY17" fmla="*/ 1060709 h 1131260"/>
              <a:gd name="connsiteX18" fmla="*/ 903526 w 5983956"/>
              <a:gd name="connsiteY18" fmla="*/ 539779 h 1131260"/>
              <a:gd name="connsiteX19" fmla="*/ 0 w 5983956"/>
              <a:gd name="connsiteY19" fmla="*/ 545043 h 1131260"/>
              <a:gd name="connsiteX20" fmla="*/ 5518 w 5983956"/>
              <a:gd name="connsiteY20" fmla="*/ 20232 h 1131260"/>
              <a:gd name="connsiteX0" fmla="*/ 5518 w 5983956"/>
              <a:gd name="connsiteY0" fmla="*/ 20232 h 1106619"/>
              <a:gd name="connsiteX1" fmla="*/ 903277 w 5983956"/>
              <a:gd name="connsiteY1" fmla="*/ 16631 h 1106619"/>
              <a:gd name="connsiteX2" fmla="*/ 1459623 w 5983956"/>
              <a:gd name="connsiteY2" fmla="*/ 548092 h 1106619"/>
              <a:gd name="connsiteX3" fmla="*/ 2175997 w 5983956"/>
              <a:gd name="connsiteY3" fmla="*/ 544489 h 1106619"/>
              <a:gd name="connsiteX4" fmla="*/ 2676010 w 5983956"/>
              <a:gd name="connsiteY4" fmla="*/ 5 h 1106619"/>
              <a:gd name="connsiteX5" fmla="*/ 3434271 w 5983956"/>
              <a:gd name="connsiteY5" fmla="*/ 5547 h 1106619"/>
              <a:gd name="connsiteX6" fmla="*/ 3961233 w 5983956"/>
              <a:gd name="connsiteY6" fmla="*/ 542826 h 1106619"/>
              <a:gd name="connsiteX7" fmla="*/ 4681687 w 5983956"/>
              <a:gd name="connsiteY7" fmla="*/ 542826 h 1106619"/>
              <a:gd name="connsiteX8" fmla="*/ 5182418 w 5983956"/>
              <a:gd name="connsiteY8" fmla="*/ 14691 h 1106619"/>
              <a:gd name="connsiteX9" fmla="*/ 5981807 w 5983956"/>
              <a:gd name="connsiteY9" fmla="*/ 14691 h 1106619"/>
              <a:gd name="connsiteX10" fmla="*/ 5983745 w 5983956"/>
              <a:gd name="connsiteY10" fmla="*/ 541718 h 1106619"/>
              <a:gd name="connsiteX11" fmla="*/ 5178323 w 5983956"/>
              <a:gd name="connsiteY11" fmla="*/ 543658 h 1106619"/>
              <a:gd name="connsiteX12" fmla="*/ 4672073 w 5983956"/>
              <a:gd name="connsiteY12" fmla="*/ 1068468 h 1106619"/>
              <a:gd name="connsiteX13" fmla="*/ 3955465 w 5983956"/>
              <a:gd name="connsiteY13" fmla="*/ 1062927 h 1106619"/>
              <a:gd name="connsiteX14" fmla="*/ 3450622 w 5983956"/>
              <a:gd name="connsiteY14" fmla="*/ 539501 h 1106619"/>
              <a:gd name="connsiteX15" fmla="*/ 2673852 w 5983956"/>
              <a:gd name="connsiteY15" fmla="*/ 530357 h 1106619"/>
              <a:gd name="connsiteX16" fmla="*/ 2172386 w 5983956"/>
              <a:gd name="connsiteY16" fmla="*/ 1062649 h 1106619"/>
              <a:gd name="connsiteX17" fmla="*/ 1411510 w 5983956"/>
              <a:gd name="connsiteY17" fmla="*/ 1060709 h 1106619"/>
              <a:gd name="connsiteX18" fmla="*/ 903526 w 5983956"/>
              <a:gd name="connsiteY18" fmla="*/ 539779 h 1106619"/>
              <a:gd name="connsiteX19" fmla="*/ 0 w 5983956"/>
              <a:gd name="connsiteY19" fmla="*/ 545043 h 1106619"/>
              <a:gd name="connsiteX20" fmla="*/ 5518 w 5983956"/>
              <a:gd name="connsiteY20" fmla="*/ 20232 h 1106619"/>
              <a:gd name="connsiteX0" fmla="*/ 5518 w 5983956"/>
              <a:gd name="connsiteY0" fmla="*/ 20232 h 1069754"/>
              <a:gd name="connsiteX1" fmla="*/ 903277 w 5983956"/>
              <a:gd name="connsiteY1" fmla="*/ 16631 h 1069754"/>
              <a:gd name="connsiteX2" fmla="*/ 1459623 w 5983956"/>
              <a:gd name="connsiteY2" fmla="*/ 548092 h 1069754"/>
              <a:gd name="connsiteX3" fmla="*/ 2175997 w 5983956"/>
              <a:gd name="connsiteY3" fmla="*/ 544489 h 1069754"/>
              <a:gd name="connsiteX4" fmla="*/ 2676010 w 5983956"/>
              <a:gd name="connsiteY4" fmla="*/ 5 h 1069754"/>
              <a:gd name="connsiteX5" fmla="*/ 3434271 w 5983956"/>
              <a:gd name="connsiteY5" fmla="*/ 5547 h 1069754"/>
              <a:gd name="connsiteX6" fmla="*/ 3961233 w 5983956"/>
              <a:gd name="connsiteY6" fmla="*/ 542826 h 1069754"/>
              <a:gd name="connsiteX7" fmla="*/ 4681687 w 5983956"/>
              <a:gd name="connsiteY7" fmla="*/ 542826 h 1069754"/>
              <a:gd name="connsiteX8" fmla="*/ 5182418 w 5983956"/>
              <a:gd name="connsiteY8" fmla="*/ 14691 h 1069754"/>
              <a:gd name="connsiteX9" fmla="*/ 5981807 w 5983956"/>
              <a:gd name="connsiteY9" fmla="*/ 14691 h 1069754"/>
              <a:gd name="connsiteX10" fmla="*/ 5983745 w 5983956"/>
              <a:gd name="connsiteY10" fmla="*/ 541718 h 1069754"/>
              <a:gd name="connsiteX11" fmla="*/ 5178323 w 5983956"/>
              <a:gd name="connsiteY11" fmla="*/ 543658 h 1069754"/>
              <a:gd name="connsiteX12" fmla="*/ 4672073 w 5983956"/>
              <a:gd name="connsiteY12" fmla="*/ 1068468 h 1069754"/>
              <a:gd name="connsiteX13" fmla="*/ 3955465 w 5983956"/>
              <a:gd name="connsiteY13" fmla="*/ 1062927 h 1069754"/>
              <a:gd name="connsiteX14" fmla="*/ 3450622 w 5983956"/>
              <a:gd name="connsiteY14" fmla="*/ 539501 h 1069754"/>
              <a:gd name="connsiteX15" fmla="*/ 2673852 w 5983956"/>
              <a:gd name="connsiteY15" fmla="*/ 530357 h 1069754"/>
              <a:gd name="connsiteX16" fmla="*/ 2172386 w 5983956"/>
              <a:gd name="connsiteY16" fmla="*/ 1062649 h 1069754"/>
              <a:gd name="connsiteX17" fmla="*/ 1411510 w 5983956"/>
              <a:gd name="connsiteY17" fmla="*/ 1060709 h 1069754"/>
              <a:gd name="connsiteX18" fmla="*/ 903526 w 5983956"/>
              <a:gd name="connsiteY18" fmla="*/ 539779 h 1069754"/>
              <a:gd name="connsiteX19" fmla="*/ 0 w 5983956"/>
              <a:gd name="connsiteY19" fmla="*/ 545043 h 1069754"/>
              <a:gd name="connsiteX20" fmla="*/ 5518 w 5983956"/>
              <a:gd name="connsiteY20" fmla="*/ 20232 h 1069754"/>
              <a:gd name="connsiteX0" fmla="*/ 5518 w 5983956"/>
              <a:gd name="connsiteY0" fmla="*/ 20232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19" fmla="*/ 5518 w 5983956"/>
              <a:gd name="connsiteY19" fmla="*/ 20232 h 1069754"/>
              <a:gd name="connsiteX0" fmla="*/ 0 w 5983956"/>
              <a:gd name="connsiteY0" fmla="*/ 545043 h 1069754"/>
              <a:gd name="connsiteX1" fmla="*/ 1459623 w 5983956"/>
              <a:gd name="connsiteY1" fmla="*/ 548092 h 1069754"/>
              <a:gd name="connsiteX2" fmla="*/ 2175997 w 5983956"/>
              <a:gd name="connsiteY2" fmla="*/ 544489 h 1069754"/>
              <a:gd name="connsiteX3" fmla="*/ 2676010 w 5983956"/>
              <a:gd name="connsiteY3" fmla="*/ 5 h 1069754"/>
              <a:gd name="connsiteX4" fmla="*/ 3434271 w 5983956"/>
              <a:gd name="connsiteY4" fmla="*/ 5547 h 1069754"/>
              <a:gd name="connsiteX5" fmla="*/ 3961233 w 5983956"/>
              <a:gd name="connsiteY5" fmla="*/ 542826 h 1069754"/>
              <a:gd name="connsiteX6" fmla="*/ 4681687 w 5983956"/>
              <a:gd name="connsiteY6" fmla="*/ 542826 h 1069754"/>
              <a:gd name="connsiteX7" fmla="*/ 5182418 w 5983956"/>
              <a:gd name="connsiteY7" fmla="*/ 14691 h 1069754"/>
              <a:gd name="connsiteX8" fmla="*/ 5981807 w 5983956"/>
              <a:gd name="connsiteY8" fmla="*/ 14691 h 1069754"/>
              <a:gd name="connsiteX9" fmla="*/ 5983745 w 5983956"/>
              <a:gd name="connsiteY9" fmla="*/ 541718 h 1069754"/>
              <a:gd name="connsiteX10" fmla="*/ 5178323 w 5983956"/>
              <a:gd name="connsiteY10" fmla="*/ 543658 h 1069754"/>
              <a:gd name="connsiteX11" fmla="*/ 4672073 w 5983956"/>
              <a:gd name="connsiteY11" fmla="*/ 1068468 h 1069754"/>
              <a:gd name="connsiteX12" fmla="*/ 3955465 w 5983956"/>
              <a:gd name="connsiteY12" fmla="*/ 1062927 h 1069754"/>
              <a:gd name="connsiteX13" fmla="*/ 3450622 w 5983956"/>
              <a:gd name="connsiteY13" fmla="*/ 539501 h 1069754"/>
              <a:gd name="connsiteX14" fmla="*/ 2673852 w 5983956"/>
              <a:gd name="connsiteY14" fmla="*/ 530357 h 1069754"/>
              <a:gd name="connsiteX15" fmla="*/ 2172386 w 5983956"/>
              <a:gd name="connsiteY15" fmla="*/ 1062649 h 1069754"/>
              <a:gd name="connsiteX16" fmla="*/ 1411510 w 5983956"/>
              <a:gd name="connsiteY16" fmla="*/ 1060709 h 1069754"/>
              <a:gd name="connsiteX17" fmla="*/ 903526 w 5983956"/>
              <a:gd name="connsiteY17" fmla="*/ 539779 h 1069754"/>
              <a:gd name="connsiteX18" fmla="*/ 0 w 5983956"/>
              <a:gd name="connsiteY18" fmla="*/ 545043 h 1069754"/>
              <a:gd name="connsiteX0" fmla="*/ 0 w 5080430"/>
              <a:gd name="connsiteY0" fmla="*/ 539779 h 1069754"/>
              <a:gd name="connsiteX1" fmla="*/ 556097 w 5080430"/>
              <a:gd name="connsiteY1" fmla="*/ 548092 h 1069754"/>
              <a:gd name="connsiteX2" fmla="*/ 1272471 w 5080430"/>
              <a:gd name="connsiteY2" fmla="*/ 544489 h 1069754"/>
              <a:gd name="connsiteX3" fmla="*/ 1772484 w 5080430"/>
              <a:gd name="connsiteY3" fmla="*/ 5 h 1069754"/>
              <a:gd name="connsiteX4" fmla="*/ 2530745 w 5080430"/>
              <a:gd name="connsiteY4" fmla="*/ 5547 h 1069754"/>
              <a:gd name="connsiteX5" fmla="*/ 3057707 w 5080430"/>
              <a:gd name="connsiteY5" fmla="*/ 542826 h 1069754"/>
              <a:gd name="connsiteX6" fmla="*/ 3778161 w 5080430"/>
              <a:gd name="connsiteY6" fmla="*/ 542826 h 1069754"/>
              <a:gd name="connsiteX7" fmla="*/ 4278892 w 5080430"/>
              <a:gd name="connsiteY7" fmla="*/ 14691 h 1069754"/>
              <a:gd name="connsiteX8" fmla="*/ 5078281 w 5080430"/>
              <a:gd name="connsiteY8" fmla="*/ 14691 h 1069754"/>
              <a:gd name="connsiteX9" fmla="*/ 5080219 w 5080430"/>
              <a:gd name="connsiteY9" fmla="*/ 541718 h 1069754"/>
              <a:gd name="connsiteX10" fmla="*/ 4274797 w 5080430"/>
              <a:gd name="connsiteY10" fmla="*/ 543658 h 1069754"/>
              <a:gd name="connsiteX11" fmla="*/ 3768547 w 5080430"/>
              <a:gd name="connsiteY11" fmla="*/ 1068468 h 1069754"/>
              <a:gd name="connsiteX12" fmla="*/ 3051939 w 5080430"/>
              <a:gd name="connsiteY12" fmla="*/ 1062927 h 1069754"/>
              <a:gd name="connsiteX13" fmla="*/ 2547096 w 5080430"/>
              <a:gd name="connsiteY13" fmla="*/ 539501 h 1069754"/>
              <a:gd name="connsiteX14" fmla="*/ 1770326 w 5080430"/>
              <a:gd name="connsiteY14" fmla="*/ 530357 h 1069754"/>
              <a:gd name="connsiteX15" fmla="*/ 1268860 w 5080430"/>
              <a:gd name="connsiteY15" fmla="*/ 1062649 h 1069754"/>
              <a:gd name="connsiteX16" fmla="*/ 507984 w 5080430"/>
              <a:gd name="connsiteY16" fmla="*/ 1060709 h 1069754"/>
              <a:gd name="connsiteX17" fmla="*/ 0 w 5080430"/>
              <a:gd name="connsiteY17" fmla="*/ 539779 h 1069754"/>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71147 w 4643593"/>
              <a:gd name="connsiteY0" fmla="*/ 1060709 h 1101909"/>
              <a:gd name="connsiteX1" fmla="*/ 119260 w 4643593"/>
              <a:gd name="connsiteY1" fmla="*/ 548092 h 1101909"/>
              <a:gd name="connsiteX2" fmla="*/ 835634 w 4643593"/>
              <a:gd name="connsiteY2" fmla="*/ 544489 h 1101909"/>
              <a:gd name="connsiteX3" fmla="*/ 1335647 w 4643593"/>
              <a:gd name="connsiteY3" fmla="*/ 5 h 1101909"/>
              <a:gd name="connsiteX4" fmla="*/ 2093908 w 4643593"/>
              <a:gd name="connsiteY4" fmla="*/ 5547 h 1101909"/>
              <a:gd name="connsiteX5" fmla="*/ 2620870 w 4643593"/>
              <a:gd name="connsiteY5" fmla="*/ 542826 h 1101909"/>
              <a:gd name="connsiteX6" fmla="*/ 3341324 w 4643593"/>
              <a:gd name="connsiteY6" fmla="*/ 542826 h 1101909"/>
              <a:gd name="connsiteX7" fmla="*/ 3842055 w 4643593"/>
              <a:gd name="connsiteY7" fmla="*/ 14691 h 1101909"/>
              <a:gd name="connsiteX8" fmla="*/ 4641444 w 4643593"/>
              <a:gd name="connsiteY8" fmla="*/ 14691 h 1101909"/>
              <a:gd name="connsiteX9" fmla="*/ 4643382 w 4643593"/>
              <a:gd name="connsiteY9" fmla="*/ 541718 h 1101909"/>
              <a:gd name="connsiteX10" fmla="*/ 3837960 w 4643593"/>
              <a:gd name="connsiteY10" fmla="*/ 543658 h 1101909"/>
              <a:gd name="connsiteX11" fmla="*/ 3331710 w 4643593"/>
              <a:gd name="connsiteY11" fmla="*/ 1068468 h 1101909"/>
              <a:gd name="connsiteX12" fmla="*/ 2615102 w 4643593"/>
              <a:gd name="connsiteY12" fmla="*/ 1062927 h 1101909"/>
              <a:gd name="connsiteX13" fmla="*/ 2110259 w 4643593"/>
              <a:gd name="connsiteY13" fmla="*/ 539501 h 1101909"/>
              <a:gd name="connsiteX14" fmla="*/ 1333489 w 4643593"/>
              <a:gd name="connsiteY14" fmla="*/ 530357 h 1101909"/>
              <a:gd name="connsiteX15" fmla="*/ 832023 w 4643593"/>
              <a:gd name="connsiteY15" fmla="*/ 1062649 h 1101909"/>
              <a:gd name="connsiteX16" fmla="*/ 71147 w 4643593"/>
              <a:gd name="connsiteY16" fmla="*/ 1060709 h 1101909"/>
              <a:gd name="connsiteX0" fmla="*/ 21535 w 4593981"/>
              <a:gd name="connsiteY0" fmla="*/ 1060709 h 1101909"/>
              <a:gd name="connsiteX1" fmla="*/ 69648 w 4593981"/>
              <a:gd name="connsiteY1" fmla="*/ 548092 h 1101909"/>
              <a:gd name="connsiteX2" fmla="*/ 786022 w 4593981"/>
              <a:gd name="connsiteY2" fmla="*/ 544489 h 1101909"/>
              <a:gd name="connsiteX3" fmla="*/ 1286035 w 4593981"/>
              <a:gd name="connsiteY3" fmla="*/ 5 h 1101909"/>
              <a:gd name="connsiteX4" fmla="*/ 2044296 w 4593981"/>
              <a:gd name="connsiteY4" fmla="*/ 5547 h 1101909"/>
              <a:gd name="connsiteX5" fmla="*/ 2571258 w 4593981"/>
              <a:gd name="connsiteY5" fmla="*/ 542826 h 1101909"/>
              <a:gd name="connsiteX6" fmla="*/ 3291712 w 4593981"/>
              <a:gd name="connsiteY6" fmla="*/ 542826 h 1101909"/>
              <a:gd name="connsiteX7" fmla="*/ 3792443 w 4593981"/>
              <a:gd name="connsiteY7" fmla="*/ 14691 h 1101909"/>
              <a:gd name="connsiteX8" fmla="*/ 4591832 w 4593981"/>
              <a:gd name="connsiteY8" fmla="*/ 14691 h 1101909"/>
              <a:gd name="connsiteX9" fmla="*/ 4593770 w 4593981"/>
              <a:gd name="connsiteY9" fmla="*/ 541718 h 1101909"/>
              <a:gd name="connsiteX10" fmla="*/ 3788348 w 4593981"/>
              <a:gd name="connsiteY10" fmla="*/ 543658 h 1101909"/>
              <a:gd name="connsiteX11" fmla="*/ 3282098 w 4593981"/>
              <a:gd name="connsiteY11" fmla="*/ 1068468 h 1101909"/>
              <a:gd name="connsiteX12" fmla="*/ 2565490 w 4593981"/>
              <a:gd name="connsiteY12" fmla="*/ 1062927 h 1101909"/>
              <a:gd name="connsiteX13" fmla="*/ 2060647 w 4593981"/>
              <a:gd name="connsiteY13" fmla="*/ 539501 h 1101909"/>
              <a:gd name="connsiteX14" fmla="*/ 1283877 w 4593981"/>
              <a:gd name="connsiteY14" fmla="*/ 530357 h 1101909"/>
              <a:gd name="connsiteX15" fmla="*/ 782411 w 4593981"/>
              <a:gd name="connsiteY15" fmla="*/ 1062649 h 1101909"/>
              <a:gd name="connsiteX16" fmla="*/ 21535 w 4593981"/>
              <a:gd name="connsiteY16" fmla="*/ 1060709 h 1101909"/>
              <a:gd name="connsiteX0" fmla="*/ 21535 w 4593981"/>
              <a:gd name="connsiteY0" fmla="*/ 1060709 h 1072099"/>
              <a:gd name="connsiteX1" fmla="*/ 69648 w 4593981"/>
              <a:gd name="connsiteY1" fmla="*/ 548092 h 1072099"/>
              <a:gd name="connsiteX2" fmla="*/ 786022 w 4593981"/>
              <a:gd name="connsiteY2" fmla="*/ 544489 h 1072099"/>
              <a:gd name="connsiteX3" fmla="*/ 1286035 w 4593981"/>
              <a:gd name="connsiteY3" fmla="*/ 5 h 1072099"/>
              <a:gd name="connsiteX4" fmla="*/ 2044296 w 4593981"/>
              <a:gd name="connsiteY4" fmla="*/ 5547 h 1072099"/>
              <a:gd name="connsiteX5" fmla="*/ 2571258 w 4593981"/>
              <a:gd name="connsiteY5" fmla="*/ 542826 h 1072099"/>
              <a:gd name="connsiteX6" fmla="*/ 3291712 w 4593981"/>
              <a:gd name="connsiteY6" fmla="*/ 542826 h 1072099"/>
              <a:gd name="connsiteX7" fmla="*/ 3792443 w 4593981"/>
              <a:gd name="connsiteY7" fmla="*/ 14691 h 1072099"/>
              <a:gd name="connsiteX8" fmla="*/ 4591832 w 4593981"/>
              <a:gd name="connsiteY8" fmla="*/ 14691 h 1072099"/>
              <a:gd name="connsiteX9" fmla="*/ 4593770 w 4593981"/>
              <a:gd name="connsiteY9" fmla="*/ 541718 h 1072099"/>
              <a:gd name="connsiteX10" fmla="*/ 3788348 w 4593981"/>
              <a:gd name="connsiteY10" fmla="*/ 543658 h 1072099"/>
              <a:gd name="connsiteX11" fmla="*/ 3282098 w 4593981"/>
              <a:gd name="connsiteY11" fmla="*/ 1068468 h 1072099"/>
              <a:gd name="connsiteX12" fmla="*/ 2565490 w 4593981"/>
              <a:gd name="connsiteY12" fmla="*/ 1062927 h 1072099"/>
              <a:gd name="connsiteX13" fmla="*/ 2060647 w 4593981"/>
              <a:gd name="connsiteY13" fmla="*/ 539501 h 1072099"/>
              <a:gd name="connsiteX14" fmla="*/ 1283877 w 4593981"/>
              <a:gd name="connsiteY14" fmla="*/ 530357 h 1072099"/>
              <a:gd name="connsiteX15" fmla="*/ 782411 w 4593981"/>
              <a:gd name="connsiteY15" fmla="*/ 1062649 h 1072099"/>
              <a:gd name="connsiteX16" fmla="*/ 21535 w 4593981"/>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35138 w 4607584"/>
              <a:gd name="connsiteY0" fmla="*/ 1060709 h 1072099"/>
              <a:gd name="connsiteX1" fmla="*/ 83251 w 4607584"/>
              <a:gd name="connsiteY1" fmla="*/ 548092 h 1072099"/>
              <a:gd name="connsiteX2" fmla="*/ 799625 w 4607584"/>
              <a:gd name="connsiteY2" fmla="*/ 544489 h 1072099"/>
              <a:gd name="connsiteX3" fmla="*/ 1299638 w 4607584"/>
              <a:gd name="connsiteY3" fmla="*/ 5 h 1072099"/>
              <a:gd name="connsiteX4" fmla="*/ 2057899 w 4607584"/>
              <a:gd name="connsiteY4" fmla="*/ 5547 h 1072099"/>
              <a:gd name="connsiteX5" fmla="*/ 2584861 w 4607584"/>
              <a:gd name="connsiteY5" fmla="*/ 542826 h 1072099"/>
              <a:gd name="connsiteX6" fmla="*/ 3305315 w 4607584"/>
              <a:gd name="connsiteY6" fmla="*/ 542826 h 1072099"/>
              <a:gd name="connsiteX7" fmla="*/ 3806046 w 4607584"/>
              <a:gd name="connsiteY7" fmla="*/ 14691 h 1072099"/>
              <a:gd name="connsiteX8" fmla="*/ 4605435 w 4607584"/>
              <a:gd name="connsiteY8" fmla="*/ 14691 h 1072099"/>
              <a:gd name="connsiteX9" fmla="*/ 4607373 w 4607584"/>
              <a:gd name="connsiteY9" fmla="*/ 541718 h 1072099"/>
              <a:gd name="connsiteX10" fmla="*/ 3801951 w 4607584"/>
              <a:gd name="connsiteY10" fmla="*/ 543658 h 1072099"/>
              <a:gd name="connsiteX11" fmla="*/ 3295701 w 4607584"/>
              <a:gd name="connsiteY11" fmla="*/ 1068468 h 1072099"/>
              <a:gd name="connsiteX12" fmla="*/ 2579093 w 4607584"/>
              <a:gd name="connsiteY12" fmla="*/ 1062927 h 1072099"/>
              <a:gd name="connsiteX13" fmla="*/ 2074250 w 4607584"/>
              <a:gd name="connsiteY13" fmla="*/ 539501 h 1072099"/>
              <a:gd name="connsiteX14" fmla="*/ 1297480 w 4607584"/>
              <a:gd name="connsiteY14" fmla="*/ 530357 h 1072099"/>
              <a:gd name="connsiteX15" fmla="*/ 796014 w 4607584"/>
              <a:gd name="connsiteY15" fmla="*/ 1062649 h 1072099"/>
              <a:gd name="connsiteX16" fmla="*/ 35138 w 4607584"/>
              <a:gd name="connsiteY16" fmla="*/ 1060709 h 1072099"/>
              <a:gd name="connsiteX0" fmla="*/ 6996 w 4579442"/>
              <a:gd name="connsiteY0" fmla="*/ 1060709 h 1072099"/>
              <a:gd name="connsiteX1" fmla="*/ 55109 w 4579442"/>
              <a:gd name="connsiteY1" fmla="*/ 548092 h 1072099"/>
              <a:gd name="connsiteX2" fmla="*/ 771483 w 4579442"/>
              <a:gd name="connsiteY2" fmla="*/ 544489 h 1072099"/>
              <a:gd name="connsiteX3" fmla="*/ 1271496 w 4579442"/>
              <a:gd name="connsiteY3" fmla="*/ 5 h 1072099"/>
              <a:gd name="connsiteX4" fmla="*/ 2029757 w 4579442"/>
              <a:gd name="connsiteY4" fmla="*/ 5547 h 1072099"/>
              <a:gd name="connsiteX5" fmla="*/ 2556719 w 4579442"/>
              <a:gd name="connsiteY5" fmla="*/ 542826 h 1072099"/>
              <a:gd name="connsiteX6" fmla="*/ 3277173 w 4579442"/>
              <a:gd name="connsiteY6" fmla="*/ 542826 h 1072099"/>
              <a:gd name="connsiteX7" fmla="*/ 3777904 w 4579442"/>
              <a:gd name="connsiteY7" fmla="*/ 14691 h 1072099"/>
              <a:gd name="connsiteX8" fmla="*/ 4577293 w 4579442"/>
              <a:gd name="connsiteY8" fmla="*/ 14691 h 1072099"/>
              <a:gd name="connsiteX9" fmla="*/ 4579231 w 4579442"/>
              <a:gd name="connsiteY9" fmla="*/ 541718 h 1072099"/>
              <a:gd name="connsiteX10" fmla="*/ 3773809 w 4579442"/>
              <a:gd name="connsiteY10" fmla="*/ 543658 h 1072099"/>
              <a:gd name="connsiteX11" fmla="*/ 3267559 w 4579442"/>
              <a:gd name="connsiteY11" fmla="*/ 1068468 h 1072099"/>
              <a:gd name="connsiteX12" fmla="*/ 2550951 w 4579442"/>
              <a:gd name="connsiteY12" fmla="*/ 1062927 h 1072099"/>
              <a:gd name="connsiteX13" fmla="*/ 2046108 w 4579442"/>
              <a:gd name="connsiteY13" fmla="*/ 539501 h 1072099"/>
              <a:gd name="connsiteX14" fmla="*/ 1269338 w 4579442"/>
              <a:gd name="connsiteY14" fmla="*/ 530357 h 1072099"/>
              <a:gd name="connsiteX15" fmla="*/ 767872 w 4579442"/>
              <a:gd name="connsiteY15" fmla="*/ 1062649 h 1072099"/>
              <a:gd name="connsiteX16" fmla="*/ 6996 w 4579442"/>
              <a:gd name="connsiteY16" fmla="*/ 1060709 h 1072099"/>
              <a:gd name="connsiteX0" fmla="*/ 11527 w 4583973"/>
              <a:gd name="connsiteY0" fmla="*/ 1060709 h 1072099"/>
              <a:gd name="connsiteX1" fmla="*/ 20371 w 4583973"/>
              <a:gd name="connsiteY1" fmla="*/ 548092 h 1072099"/>
              <a:gd name="connsiteX2" fmla="*/ 776014 w 4583973"/>
              <a:gd name="connsiteY2" fmla="*/ 544489 h 1072099"/>
              <a:gd name="connsiteX3" fmla="*/ 1276027 w 4583973"/>
              <a:gd name="connsiteY3" fmla="*/ 5 h 1072099"/>
              <a:gd name="connsiteX4" fmla="*/ 2034288 w 4583973"/>
              <a:gd name="connsiteY4" fmla="*/ 5547 h 1072099"/>
              <a:gd name="connsiteX5" fmla="*/ 2561250 w 4583973"/>
              <a:gd name="connsiteY5" fmla="*/ 542826 h 1072099"/>
              <a:gd name="connsiteX6" fmla="*/ 3281704 w 4583973"/>
              <a:gd name="connsiteY6" fmla="*/ 542826 h 1072099"/>
              <a:gd name="connsiteX7" fmla="*/ 3782435 w 4583973"/>
              <a:gd name="connsiteY7" fmla="*/ 14691 h 1072099"/>
              <a:gd name="connsiteX8" fmla="*/ 4581824 w 4583973"/>
              <a:gd name="connsiteY8" fmla="*/ 14691 h 1072099"/>
              <a:gd name="connsiteX9" fmla="*/ 4583762 w 4583973"/>
              <a:gd name="connsiteY9" fmla="*/ 541718 h 1072099"/>
              <a:gd name="connsiteX10" fmla="*/ 3778340 w 4583973"/>
              <a:gd name="connsiteY10" fmla="*/ 543658 h 1072099"/>
              <a:gd name="connsiteX11" fmla="*/ 3272090 w 4583973"/>
              <a:gd name="connsiteY11" fmla="*/ 1068468 h 1072099"/>
              <a:gd name="connsiteX12" fmla="*/ 2555482 w 4583973"/>
              <a:gd name="connsiteY12" fmla="*/ 1062927 h 1072099"/>
              <a:gd name="connsiteX13" fmla="*/ 2050639 w 4583973"/>
              <a:gd name="connsiteY13" fmla="*/ 539501 h 1072099"/>
              <a:gd name="connsiteX14" fmla="*/ 1273869 w 4583973"/>
              <a:gd name="connsiteY14" fmla="*/ 530357 h 1072099"/>
              <a:gd name="connsiteX15" fmla="*/ 772403 w 4583973"/>
              <a:gd name="connsiteY15" fmla="*/ 1062649 h 1072099"/>
              <a:gd name="connsiteX16" fmla="*/ 11527 w 4583973"/>
              <a:gd name="connsiteY16" fmla="*/ 1060709 h 1072099"/>
              <a:gd name="connsiteX0" fmla="*/ 16961 w 4589407"/>
              <a:gd name="connsiteY0" fmla="*/ 1060709 h 1072099"/>
              <a:gd name="connsiteX1" fmla="*/ 6171 w 4589407"/>
              <a:gd name="connsiteY1" fmla="*/ 55792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75016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6961 w 4589407"/>
              <a:gd name="connsiteY0" fmla="*/ 1060709 h 1072099"/>
              <a:gd name="connsiteX1" fmla="*/ 6171 w 4589407"/>
              <a:gd name="connsiteY1" fmla="*/ 587835 h 1072099"/>
              <a:gd name="connsiteX2" fmla="*/ 781448 w 4589407"/>
              <a:gd name="connsiteY2" fmla="*/ 544489 h 1072099"/>
              <a:gd name="connsiteX3" fmla="*/ 1281461 w 4589407"/>
              <a:gd name="connsiteY3" fmla="*/ 5 h 1072099"/>
              <a:gd name="connsiteX4" fmla="*/ 2039722 w 4589407"/>
              <a:gd name="connsiteY4" fmla="*/ 5547 h 1072099"/>
              <a:gd name="connsiteX5" fmla="*/ 2566684 w 4589407"/>
              <a:gd name="connsiteY5" fmla="*/ 542826 h 1072099"/>
              <a:gd name="connsiteX6" fmla="*/ 3287138 w 4589407"/>
              <a:gd name="connsiteY6" fmla="*/ 542826 h 1072099"/>
              <a:gd name="connsiteX7" fmla="*/ 3787869 w 4589407"/>
              <a:gd name="connsiteY7" fmla="*/ 14691 h 1072099"/>
              <a:gd name="connsiteX8" fmla="*/ 4587258 w 4589407"/>
              <a:gd name="connsiteY8" fmla="*/ 14691 h 1072099"/>
              <a:gd name="connsiteX9" fmla="*/ 4589196 w 4589407"/>
              <a:gd name="connsiteY9" fmla="*/ 541718 h 1072099"/>
              <a:gd name="connsiteX10" fmla="*/ 3783774 w 4589407"/>
              <a:gd name="connsiteY10" fmla="*/ 543658 h 1072099"/>
              <a:gd name="connsiteX11" fmla="*/ 3277524 w 4589407"/>
              <a:gd name="connsiteY11" fmla="*/ 1068468 h 1072099"/>
              <a:gd name="connsiteX12" fmla="*/ 2560916 w 4589407"/>
              <a:gd name="connsiteY12" fmla="*/ 1062927 h 1072099"/>
              <a:gd name="connsiteX13" fmla="*/ 2056073 w 4589407"/>
              <a:gd name="connsiteY13" fmla="*/ 539501 h 1072099"/>
              <a:gd name="connsiteX14" fmla="*/ 1279303 w 4589407"/>
              <a:gd name="connsiteY14" fmla="*/ 530357 h 1072099"/>
              <a:gd name="connsiteX15" fmla="*/ 777837 w 4589407"/>
              <a:gd name="connsiteY15" fmla="*/ 1062649 h 1072099"/>
              <a:gd name="connsiteX16" fmla="*/ 16961 w 4589407"/>
              <a:gd name="connsiteY16" fmla="*/ 1060709 h 1072099"/>
              <a:gd name="connsiteX0" fmla="*/ 18865 w 4591311"/>
              <a:gd name="connsiteY0" fmla="*/ 1060709 h 1072099"/>
              <a:gd name="connsiteX1" fmla="*/ 3808 w 4591311"/>
              <a:gd name="connsiteY1" fmla="*/ 604927 h 1072099"/>
              <a:gd name="connsiteX2" fmla="*/ 783352 w 4591311"/>
              <a:gd name="connsiteY2" fmla="*/ 544489 h 1072099"/>
              <a:gd name="connsiteX3" fmla="*/ 1283365 w 4591311"/>
              <a:gd name="connsiteY3" fmla="*/ 5 h 1072099"/>
              <a:gd name="connsiteX4" fmla="*/ 2041626 w 4591311"/>
              <a:gd name="connsiteY4" fmla="*/ 5547 h 1072099"/>
              <a:gd name="connsiteX5" fmla="*/ 2568588 w 4591311"/>
              <a:gd name="connsiteY5" fmla="*/ 542826 h 1072099"/>
              <a:gd name="connsiteX6" fmla="*/ 3289042 w 4591311"/>
              <a:gd name="connsiteY6" fmla="*/ 542826 h 1072099"/>
              <a:gd name="connsiteX7" fmla="*/ 3789773 w 4591311"/>
              <a:gd name="connsiteY7" fmla="*/ 14691 h 1072099"/>
              <a:gd name="connsiteX8" fmla="*/ 4589162 w 4591311"/>
              <a:gd name="connsiteY8" fmla="*/ 14691 h 1072099"/>
              <a:gd name="connsiteX9" fmla="*/ 4591100 w 4591311"/>
              <a:gd name="connsiteY9" fmla="*/ 541718 h 1072099"/>
              <a:gd name="connsiteX10" fmla="*/ 3785678 w 4591311"/>
              <a:gd name="connsiteY10" fmla="*/ 543658 h 1072099"/>
              <a:gd name="connsiteX11" fmla="*/ 3279428 w 4591311"/>
              <a:gd name="connsiteY11" fmla="*/ 1068468 h 1072099"/>
              <a:gd name="connsiteX12" fmla="*/ 2562820 w 4591311"/>
              <a:gd name="connsiteY12" fmla="*/ 1062927 h 1072099"/>
              <a:gd name="connsiteX13" fmla="*/ 2057977 w 4591311"/>
              <a:gd name="connsiteY13" fmla="*/ 539501 h 1072099"/>
              <a:gd name="connsiteX14" fmla="*/ 1281207 w 4591311"/>
              <a:gd name="connsiteY14" fmla="*/ 530357 h 1072099"/>
              <a:gd name="connsiteX15" fmla="*/ 779741 w 4591311"/>
              <a:gd name="connsiteY15" fmla="*/ 1062649 h 1072099"/>
              <a:gd name="connsiteX16" fmla="*/ 18865 w 4591311"/>
              <a:gd name="connsiteY16" fmla="*/ 1060709 h 1072099"/>
              <a:gd name="connsiteX0" fmla="*/ 21214 w 4593660"/>
              <a:gd name="connsiteY0" fmla="*/ 1060709 h 1072099"/>
              <a:gd name="connsiteX1" fmla="*/ 1891 w 4593660"/>
              <a:gd name="connsiteY1" fmla="*/ 622018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3472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17744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21214 w 4593660"/>
              <a:gd name="connsiteY0" fmla="*/ 1060709 h 1072099"/>
              <a:gd name="connsiteX1" fmla="*/ 1891 w 4593660"/>
              <a:gd name="connsiteY1" fmla="*/ 626290 h 1072099"/>
              <a:gd name="connsiteX2" fmla="*/ 785701 w 4593660"/>
              <a:gd name="connsiteY2" fmla="*/ 544489 h 1072099"/>
              <a:gd name="connsiteX3" fmla="*/ 1285714 w 4593660"/>
              <a:gd name="connsiteY3" fmla="*/ 5 h 1072099"/>
              <a:gd name="connsiteX4" fmla="*/ 2043975 w 4593660"/>
              <a:gd name="connsiteY4" fmla="*/ 5547 h 1072099"/>
              <a:gd name="connsiteX5" fmla="*/ 2570937 w 4593660"/>
              <a:gd name="connsiteY5" fmla="*/ 542826 h 1072099"/>
              <a:gd name="connsiteX6" fmla="*/ 3291391 w 4593660"/>
              <a:gd name="connsiteY6" fmla="*/ 542826 h 1072099"/>
              <a:gd name="connsiteX7" fmla="*/ 3792122 w 4593660"/>
              <a:gd name="connsiteY7" fmla="*/ 14691 h 1072099"/>
              <a:gd name="connsiteX8" fmla="*/ 4591511 w 4593660"/>
              <a:gd name="connsiteY8" fmla="*/ 14691 h 1072099"/>
              <a:gd name="connsiteX9" fmla="*/ 4593449 w 4593660"/>
              <a:gd name="connsiteY9" fmla="*/ 541718 h 1072099"/>
              <a:gd name="connsiteX10" fmla="*/ 3788027 w 4593660"/>
              <a:gd name="connsiteY10" fmla="*/ 543658 h 1072099"/>
              <a:gd name="connsiteX11" fmla="*/ 3281777 w 4593660"/>
              <a:gd name="connsiteY11" fmla="*/ 1068468 h 1072099"/>
              <a:gd name="connsiteX12" fmla="*/ 2565169 w 4593660"/>
              <a:gd name="connsiteY12" fmla="*/ 1062927 h 1072099"/>
              <a:gd name="connsiteX13" fmla="*/ 2060326 w 4593660"/>
              <a:gd name="connsiteY13" fmla="*/ 539501 h 1072099"/>
              <a:gd name="connsiteX14" fmla="*/ 1283556 w 4593660"/>
              <a:gd name="connsiteY14" fmla="*/ 530357 h 1072099"/>
              <a:gd name="connsiteX15" fmla="*/ 782090 w 4593660"/>
              <a:gd name="connsiteY15" fmla="*/ 1062649 h 1072099"/>
              <a:gd name="connsiteX16" fmla="*/ 21214 w 4593660"/>
              <a:gd name="connsiteY16" fmla="*/ 1060709 h 1072099"/>
              <a:gd name="connsiteX0" fmla="*/ 15396 w 4600642"/>
              <a:gd name="connsiteY0" fmla="*/ 1069254 h 1108699"/>
              <a:gd name="connsiteX1" fmla="*/ 8873 w 4600642"/>
              <a:gd name="connsiteY1" fmla="*/ 626290 h 1108699"/>
              <a:gd name="connsiteX2" fmla="*/ 792683 w 4600642"/>
              <a:gd name="connsiteY2" fmla="*/ 544489 h 1108699"/>
              <a:gd name="connsiteX3" fmla="*/ 1292696 w 4600642"/>
              <a:gd name="connsiteY3" fmla="*/ 5 h 1108699"/>
              <a:gd name="connsiteX4" fmla="*/ 2050957 w 4600642"/>
              <a:gd name="connsiteY4" fmla="*/ 5547 h 1108699"/>
              <a:gd name="connsiteX5" fmla="*/ 2577919 w 4600642"/>
              <a:gd name="connsiteY5" fmla="*/ 542826 h 1108699"/>
              <a:gd name="connsiteX6" fmla="*/ 3298373 w 4600642"/>
              <a:gd name="connsiteY6" fmla="*/ 542826 h 1108699"/>
              <a:gd name="connsiteX7" fmla="*/ 3799104 w 4600642"/>
              <a:gd name="connsiteY7" fmla="*/ 14691 h 1108699"/>
              <a:gd name="connsiteX8" fmla="*/ 4598493 w 4600642"/>
              <a:gd name="connsiteY8" fmla="*/ 14691 h 1108699"/>
              <a:gd name="connsiteX9" fmla="*/ 4600431 w 4600642"/>
              <a:gd name="connsiteY9" fmla="*/ 541718 h 1108699"/>
              <a:gd name="connsiteX10" fmla="*/ 3795009 w 4600642"/>
              <a:gd name="connsiteY10" fmla="*/ 543658 h 1108699"/>
              <a:gd name="connsiteX11" fmla="*/ 3288759 w 4600642"/>
              <a:gd name="connsiteY11" fmla="*/ 1068468 h 1108699"/>
              <a:gd name="connsiteX12" fmla="*/ 2572151 w 4600642"/>
              <a:gd name="connsiteY12" fmla="*/ 1062927 h 1108699"/>
              <a:gd name="connsiteX13" fmla="*/ 2067308 w 4600642"/>
              <a:gd name="connsiteY13" fmla="*/ 539501 h 1108699"/>
              <a:gd name="connsiteX14" fmla="*/ 1290538 w 4600642"/>
              <a:gd name="connsiteY14" fmla="*/ 530357 h 1108699"/>
              <a:gd name="connsiteX15" fmla="*/ 789072 w 4600642"/>
              <a:gd name="connsiteY15" fmla="*/ 1062649 h 1108699"/>
              <a:gd name="connsiteX16" fmla="*/ 15396 w 4600642"/>
              <a:gd name="connsiteY16" fmla="*/ 1069254 h 1108699"/>
              <a:gd name="connsiteX0" fmla="*/ 6523 w 4591769"/>
              <a:gd name="connsiteY0" fmla="*/ 1069254 h 1108699"/>
              <a:gd name="connsiteX1" fmla="*/ 0 w 4591769"/>
              <a:gd name="connsiteY1" fmla="*/ 626290 h 1108699"/>
              <a:gd name="connsiteX2" fmla="*/ 783810 w 4591769"/>
              <a:gd name="connsiteY2" fmla="*/ 544489 h 1108699"/>
              <a:gd name="connsiteX3" fmla="*/ 1283823 w 4591769"/>
              <a:gd name="connsiteY3" fmla="*/ 5 h 1108699"/>
              <a:gd name="connsiteX4" fmla="*/ 2042084 w 4591769"/>
              <a:gd name="connsiteY4" fmla="*/ 5547 h 1108699"/>
              <a:gd name="connsiteX5" fmla="*/ 2569046 w 4591769"/>
              <a:gd name="connsiteY5" fmla="*/ 542826 h 1108699"/>
              <a:gd name="connsiteX6" fmla="*/ 3289500 w 4591769"/>
              <a:gd name="connsiteY6" fmla="*/ 542826 h 1108699"/>
              <a:gd name="connsiteX7" fmla="*/ 3790231 w 4591769"/>
              <a:gd name="connsiteY7" fmla="*/ 14691 h 1108699"/>
              <a:gd name="connsiteX8" fmla="*/ 4589620 w 4591769"/>
              <a:gd name="connsiteY8" fmla="*/ 14691 h 1108699"/>
              <a:gd name="connsiteX9" fmla="*/ 4591558 w 4591769"/>
              <a:gd name="connsiteY9" fmla="*/ 541718 h 1108699"/>
              <a:gd name="connsiteX10" fmla="*/ 3786136 w 4591769"/>
              <a:gd name="connsiteY10" fmla="*/ 543658 h 1108699"/>
              <a:gd name="connsiteX11" fmla="*/ 3279886 w 4591769"/>
              <a:gd name="connsiteY11" fmla="*/ 1068468 h 1108699"/>
              <a:gd name="connsiteX12" fmla="*/ 2563278 w 4591769"/>
              <a:gd name="connsiteY12" fmla="*/ 1062927 h 1108699"/>
              <a:gd name="connsiteX13" fmla="*/ 2058435 w 4591769"/>
              <a:gd name="connsiteY13" fmla="*/ 539501 h 1108699"/>
              <a:gd name="connsiteX14" fmla="*/ 1281665 w 4591769"/>
              <a:gd name="connsiteY14" fmla="*/ 530357 h 1108699"/>
              <a:gd name="connsiteX15" fmla="*/ 780199 w 4591769"/>
              <a:gd name="connsiteY15" fmla="*/ 1062649 h 1108699"/>
              <a:gd name="connsiteX16" fmla="*/ 6523 w 4591769"/>
              <a:gd name="connsiteY16" fmla="*/ 1069254 h 1108699"/>
              <a:gd name="connsiteX0" fmla="*/ 6523 w 4591769"/>
              <a:gd name="connsiteY0" fmla="*/ 1069254 h 1105356"/>
              <a:gd name="connsiteX1" fmla="*/ 0 w 4591769"/>
              <a:gd name="connsiteY1" fmla="*/ 626290 h 1105356"/>
              <a:gd name="connsiteX2" fmla="*/ 783810 w 4591769"/>
              <a:gd name="connsiteY2" fmla="*/ 544489 h 1105356"/>
              <a:gd name="connsiteX3" fmla="*/ 1283823 w 4591769"/>
              <a:gd name="connsiteY3" fmla="*/ 5 h 1105356"/>
              <a:gd name="connsiteX4" fmla="*/ 2042084 w 4591769"/>
              <a:gd name="connsiteY4" fmla="*/ 5547 h 1105356"/>
              <a:gd name="connsiteX5" fmla="*/ 2569046 w 4591769"/>
              <a:gd name="connsiteY5" fmla="*/ 542826 h 1105356"/>
              <a:gd name="connsiteX6" fmla="*/ 3289500 w 4591769"/>
              <a:gd name="connsiteY6" fmla="*/ 542826 h 1105356"/>
              <a:gd name="connsiteX7" fmla="*/ 3790231 w 4591769"/>
              <a:gd name="connsiteY7" fmla="*/ 14691 h 1105356"/>
              <a:gd name="connsiteX8" fmla="*/ 4589620 w 4591769"/>
              <a:gd name="connsiteY8" fmla="*/ 14691 h 1105356"/>
              <a:gd name="connsiteX9" fmla="*/ 4591558 w 4591769"/>
              <a:gd name="connsiteY9" fmla="*/ 541718 h 1105356"/>
              <a:gd name="connsiteX10" fmla="*/ 3786136 w 4591769"/>
              <a:gd name="connsiteY10" fmla="*/ 543658 h 1105356"/>
              <a:gd name="connsiteX11" fmla="*/ 3279886 w 4591769"/>
              <a:gd name="connsiteY11" fmla="*/ 1068468 h 1105356"/>
              <a:gd name="connsiteX12" fmla="*/ 2563278 w 4591769"/>
              <a:gd name="connsiteY12" fmla="*/ 1062927 h 1105356"/>
              <a:gd name="connsiteX13" fmla="*/ 2058435 w 4591769"/>
              <a:gd name="connsiteY13" fmla="*/ 539501 h 1105356"/>
              <a:gd name="connsiteX14" fmla="*/ 1281665 w 4591769"/>
              <a:gd name="connsiteY14" fmla="*/ 530357 h 1105356"/>
              <a:gd name="connsiteX15" fmla="*/ 780199 w 4591769"/>
              <a:gd name="connsiteY15" fmla="*/ 1062649 h 1105356"/>
              <a:gd name="connsiteX16" fmla="*/ 6523 w 4591769"/>
              <a:gd name="connsiteY16" fmla="*/ 1069254 h 1105356"/>
              <a:gd name="connsiteX0" fmla="*/ 2257 w 4591769"/>
              <a:gd name="connsiteY0" fmla="*/ 1116256 h 1127793"/>
              <a:gd name="connsiteX1" fmla="*/ 0 w 4591769"/>
              <a:gd name="connsiteY1" fmla="*/ 626290 h 1127793"/>
              <a:gd name="connsiteX2" fmla="*/ 783810 w 4591769"/>
              <a:gd name="connsiteY2" fmla="*/ 544489 h 1127793"/>
              <a:gd name="connsiteX3" fmla="*/ 1283823 w 4591769"/>
              <a:gd name="connsiteY3" fmla="*/ 5 h 1127793"/>
              <a:gd name="connsiteX4" fmla="*/ 2042084 w 4591769"/>
              <a:gd name="connsiteY4" fmla="*/ 5547 h 1127793"/>
              <a:gd name="connsiteX5" fmla="*/ 2569046 w 4591769"/>
              <a:gd name="connsiteY5" fmla="*/ 542826 h 1127793"/>
              <a:gd name="connsiteX6" fmla="*/ 3289500 w 4591769"/>
              <a:gd name="connsiteY6" fmla="*/ 542826 h 1127793"/>
              <a:gd name="connsiteX7" fmla="*/ 3790231 w 4591769"/>
              <a:gd name="connsiteY7" fmla="*/ 14691 h 1127793"/>
              <a:gd name="connsiteX8" fmla="*/ 4589620 w 4591769"/>
              <a:gd name="connsiteY8" fmla="*/ 14691 h 1127793"/>
              <a:gd name="connsiteX9" fmla="*/ 4591558 w 4591769"/>
              <a:gd name="connsiteY9" fmla="*/ 541718 h 1127793"/>
              <a:gd name="connsiteX10" fmla="*/ 3786136 w 4591769"/>
              <a:gd name="connsiteY10" fmla="*/ 543658 h 1127793"/>
              <a:gd name="connsiteX11" fmla="*/ 3279886 w 4591769"/>
              <a:gd name="connsiteY11" fmla="*/ 1068468 h 1127793"/>
              <a:gd name="connsiteX12" fmla="*/ 2563278 w 4591769"/>
              <a:gd name="connsiteY12" fmla="*/ 1062927 h 1127793"/>
              <a:gd name="connsiteX13" fmla="*/ 2058435 w 4591769"/>
              <a:gd name="connsiteY13" fmla="*/ 539501 h 1127793"/>
              <a:gd name="connsiteX14" fmla="*/ 1281665 w 4591769"/>
              <a:gd name="connsiteY14" fmla="*/ 530357 h 1127793"/>
              <a:gd name="connsiteX15" fmla="*/ 780199 w 4591769"/>
              <a:gd name="connsiteY15" fmla="*/ 1062649 h 1127793"/>
              <a:gd name="connsiteX16" fmla="*/ 2257 w 4591769"/>
              <a:gd name="connsiteY16" fmla="*/ 1116256 h 1127793"/>
              <a:gd name="connsiteX0" fmla="*/ 2257 w 4591769"/>
              <a:gd name="connsiteY0" fmla="*/ 1129075 h 1136213"/>
              <a:gd name="connsiteX1" fmla="*/ 0 w 4591769"/>
              <a:gd name="connsiteY1" fmla="*/ 626290 h 1136213"/>
              <a:gd name="connsiteX2" fmla="*/ 783810 w 4591769"/>
              <a:gd name="connsiteY2" fmla="*/ 544489 h 1136213"/>
              <a:gd name="connsiteX3" fmla="*/ 1283823 w 4591769"/>
              <a:gd name="connsiteY3" fmla="*/ 5 h 1136213"/>
              <a:gd name="connsiteX4" fmla="*/ 2042084 w 4591769"/>
              <a:gd name="connsiteY4" fmla="*/ 5547 h 1136213"/>
              <a:gd name="connsiteX5" fmla="*/ 2569046 w 4591769"/>
              <a:gd name="connsiteY5" fmla="*/ 542826 h 1136213"/>
              <a:gd name="connsiteX6" fmla="*/ 3289500 w 4591769"/>
              <a:gd name="connsiteY6" fmla="*/ 542826 h 1136213"/>
              <a:gd name="connsiteX7" fmla="*/ 3790231 w 4591769"/>
              <a:gd name="connsiteY7" fmla="*/ 14691 h 1136213"/>
              <a:gd name="connsiteX8" fmla="*/ 4589620 w 4591769"/>
              <a:gd name="connsiteY8" fmla="*/ 14691 h 1136213"/>
              <a:gd name="connsiteX9" fmla="*/ 4591558 w 4591769"/>
              <a:gd name="connsiteY9" fmla="*/ 541718 h 1136213"/>
              <a:gd name="connsiteX10" fmla="*/ 3786136 w 4591769"/>
              <a:gd name="connsiteY10" fmla="*/ 543658 h 1136213"/>
              <a:gd name="connsiteX11" fmla="*/ 3279886 w 4591769"/>
              <a:gd name="connsiteY11" fmla="*/ 1068468 h 1136213"/>
              <a:gd name="connsiteX12" fmla="*/ 2563278 w 4591769"/>
              <a:gd name="connsiteY12" fmla="*/ 1062927 h 1136213"/>
              <a:gd name="connsiteX13" fmla="*/ 2058435 w 4591769"/>
              <a:gd name="connsiteY13" fmla="*/ 539501 h 1136213"/>
              <a:gd name="connsiteX14" fmla="*/ 1281665 w 4591769"/>
              <a:gd name="connsiteY14" fmla="*/ 530357 h 1136213"/>
              <a:gd name="connsiteX15" fmla="*/ 780199 w 4591769"/>
              <a:gd name="connsiteY15" fmla="*/ 1062649 h 1136213"/>
              <a:gd name="connsiteX16" fmla="*/ 2257 w 4591769"/>
              <a:gd name="connsiteY16" fmla="*/ 1129075 h 1136213"/>
              <a:gd name="connsiteX0" fmla="*/ 77 w 4593856"/>
              <a:gd name="connsiteY0" fmla="*/ 1141894 h 1145866"/>
              <a:gd name="connsiteX1" fmla="*/ 2087 w 4593856"/>
              <a:gd name="connsiteY1" fmla="*/ 626290 h 1145866"/>
              <a:gd name="connsiteX2" fmla="*/ 785897 w 4593856"/>
              <a:gd name="connsiteY2" fmla="*/ 544489 h 1145866"/>
              <a:gd name="connsiteX3" fmla="*/ 1285910 w 4593856"/>
              <a:gd name="connsiteY3" fmla="*/ 5 h 1145866"/>
              <a:gd name="connsiteX4" fmla="*/ 2044171 w 4593856"/>
              <a:gd name="connsiteY4" fmla="*/ 5547 h 1145866"/>
              <a:gd name="connsiteX5" fmla="*/ 2571133 w 4593856"/>
              <a:gd name="connsiteY5" fmla="*/ 542826 h 1145866"/>
              <a:gd name="connsiteX6" fmla="*/ 3291587 w 4593856"/>
              <a:gd name="connsiteY6" fmla="*/ 542826 h 1145866"/>
              <a:gd name="connsiteX7" fmla="*/ 3792318 w 4593856"/>
              <a:gd name="connsiteY7" fmla="*/ 14691 h 1145866"/>
              <a:gd name="connsiteX8" fmla="*/ 4591707 w 4593856"/>
              <a:gd name="connsiteY8" fmla="*/ 14691 h 1145866"/>
              <a:gd name="connsiteX9" fmla="*/ 4593645 w 4593856"/>
              <a:gd name="connsiteY9" fmla="*/ 541718 h 1145866"/>
              <a:gd name="connsiteX10" fmla="*/ 3788223 w 4593856"/>
              <a:gd name="connsiteY10" fmla="*/ 543658 h 1145866"/>
              <a:gd name="connsiteX11" fmla="*/ 3281973 w 4593856"/>
              <a:gd name="connsiteY11" fmla="*/ 1068468 h 1145866"/>
              <a:gd name="connsiteX12" fmla="*/ 2565365 w 4593856"/>
              <a:gd name="connsiteY12" fmla="*/ 1062927 h 1145866"/>
              <a:gd name="connsiteX13" fmla="*/ 2060522 w 4593856"/>
              <a:gd name="connsiteY13" fmla="*/ 539501 h 1145866"/>
              <a:gd name="connsiteX14" fmla="*/ 1283752 w 4593856"/>
              <a:gd name="connsiteY14" fmla="*/ 530357 h 1145866"/>
              <a:gd name="connsiteX15" fmla="*/ 782286 w 4593856"/>
              <a:gd name="connsiteY15" fmla="*/ 1062649 h 1145866"/>
              <a:gd name="connsiteX16" fmla="*/ 77 w 4593856"/>
              <a:gd name="connsiteY16" fmla="*/ 1141894 h 1145866"/>
              <a:gd name="connsiteX0" fmla="*/ 2256 w 4591769"/>
              <a:gd name="connsiteY0" fmla="*/ 1146166 h 1149362"/>
              <a:gd name="connsiteX1" fmla="*/ 0 w 4591769"/>
              <a:gd name="connsiteY1" fmla="*/ 626290 h 1149362"/>
              <a:gd name="connsiteX2" fmla="*/ 783810 w 4591769"/>
              <a:gd name="connsiteY2" fmla="*/ 544489 h 1149362"/>
              <a:gd name="connsiteX3" fmla="*/ 1283823 w 4591769"/>
              <a:gd name="connsiteY3" fmla="*/ 5 h 1149362"/>
              <a:gd name="connsiteX4" fmla="*/ 2042084 w 4591769"/>
              <a:gd name="connsiteY4" fmla="*/ 5547 h 1149362"/>
              <a:gd name="connsiteX5" fmla="*/ 2569046 w 4591769"/>
              <a:gd name="connsiteY5" fmla="*/ 542826 h 1149362"/>
              <a:gd name="connsiteX6" fmla="*/ 3289500 w 4591769"/>
              <a:gd name="connsiteY6" fmla="*/ 542826 h 1149362"/>
              <a:gd name="connsiteX7" fmla="*/ 3790231 w 4591769"/>
              <a:gd name="connsiteY7" fmla="*/ 14691 h 1149362"/>
              <a:gd name="connsiteX8" fmla="*/ 4589620 w 4591769"/>
              <a:gd name="connsiteY8" fmla="*/ 14691 h 1149362"/>
              <a:gd name="connsiteX9" fmla="*/ 4591558 w 4591769"/>
              <a:gd name="connsiteY9" fmla="*/ 541718 h 1149362"/>
              <a:gd name="connsiteX10" fmla="*/ 3786136 w 4591769"/>
              <a:gd name="connsiteY10" fmla="*/ 543658 h 1149362"/>
              <a:gd name="connsiteX11" fmla="*/ 3279886 w 4591769"/>
              <a:gd name="connsiteY11" fmla="*/ 1068468 h 1149362"/>
              <a:gd name="connsiteX12" fmla="*/ 2563278 w 4591769"/>
              <a:gd name="connsiteY12" fmla="*/ 1062927 h 1149362"/>
              <a:gd name="connsiteX13" fmla="*/ 2058435 w 4591769"/>
              <a:gd name="connsiteY13" fmla="*/ 539501 h 1149362"/>
              <a:gd name="connsiteX14" fmla="*/ 1281665 w 4591769"/>
              <a:gd name="connsiteY14" fmla="*/ 530357 h 1149362"/>
              <a:gd name="connsiteX15" fmla="*/ 780199 w 4591769"/>
              <a:gd name="connsiteY15" fmla="*/ 1062649 h 1149362"/>
              <a:gd name="connsiteX16" fmla="*/ 2256 w 4591769"/>
              <a:gd name="connsiteY16" fmla="*/ 1146166 h 1149362"/>
              <a:gd name="connsiteX0" fmla="*/ 2256 w 4591769"/>
              <a:gd name="connsiteY0" fmla="*/ 1146166 h 1157671"/>
              <a:gd name="connsiteX1" fmla="*/ 0 w 4591769"/>
              <a:gd name="connsiteY1" fmla="*/ 626290 h 1157671"/>
              <a:gd name="connsiteX2" fmla="*/ 783810 w 4591769"/>
              <a:gd name="connsiteY2" fmla="*/ 544489 h 1157671"/>
              <a:gd name="connsiteX3" fmla="*/ 1283823 w 4591769"/>
              <a:gd name="connsiteY3" fmla="*/ 5 h 1157671"/>
              <a:gd name="connsiteX4" fmla="*/ 2042084 w 4591769"/>
              <a:gd name="connsiteY4" fmla="*/ 5547 h 1157671"/>
              <a:gd name="connsiteX5" fmla="*/ 2569046 w 4591769"/>
              <a:gd name="connsiteY5" fmla="*/ 542826 h 1157671"/>
              <a:gd name="connsiteX6" fmla="*/ 3289500 w 4591769"/>
              <a:gd name="connsiteY6" fmla="*/ 542826 h 1157671"/>
              <a:gd name="connsiteX7" fmla="*/ 3790231 w 4591769"/>
              <a:gd name="connsiteY7" fmla="*/ 14691 h 1157671"/>
              <a:gd name="connsiteX8" fmla="*/ 4589620 w 4591769"/>
              <a:gd name="connsiteY8" fmla="*/ 14691 h 1157671"/>
              <a:gd name="connsiteX9" fmla="*/ 4591558 w 4591769"/>
              <a:gd name="connsiteY9" fmla="*/ 541718 h 1157671"/>
              <a:gd name="connsiteX10" fmla="*/ 3786136 w 4591769"/>
              <a:gd name="connsiteY10" fmla="*/ 543658 h 1157671"/>
              <a:gd name="connsiteX11" fmla="*/ 3279886 w 4591769"/>
              <a:gd name="connsiteY11" fmla="*/ 1068468 h 1157671"/>
              <a:gd name="connsiteX12" fmla="*/ 2540372 w 4591769"/>
              <a:gd name="connsiteY12" fmla="*/ 1154694 h 1157671"/>
              <a:gd name="connsiteX13" fmla="*/ 2058435 w 4591769"/>
              <a:gd name="connsiteY13" fmla="*/ 539501 h 1157671"/>
              <a:gd name="connsiteX14" fmla="*/ 1281665 w 4591769"/>
              <a:gd name="connsiteY14" fmla="*/ 530357 h 1157671"/>
              <a:gd name="connsiteX15" fmla="*/ 780199 w 4591769"/>
              <a:gd name="connsiteY15" fmla="*/ 1062649 h 1157671"/>
              <a:gd name="connsiteX16" fmla="*/ 2256 w 4591769"/>
              <a:gd name="connsiteY16" fmla="*/ 1146166 h 1157671"/>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40372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8910"/>
              <a:gd name="connsiteX1" fmla="*/ 0 w 4591769"/>
              <a:gd name="connsiteY1" fmla="*/ 626290 h 1198910"/>
              <a:gd name="connsiteX2" fmla="*/ 783810 w 4591769"/>
              <a:gd name="connsiteY2" fmla="*/ 544489 h 1198910"/>
              <a:gd name="connsiteX3" fmla="*/ 1283823 w 4591769"/>
              <a:gd name="connsiteY3" fmla="*/ 5 h 1198910"/>
              <a:gd name="connsiteX4" fmla="*/ 2042084 w 4591769"/>
              <a:gd name="connsiteY4" fmla="*/ 5547 h 1198910"/>
              <a:gd name="connsiteX5" fmla="*/ 2569046 w 4591769"/>
              <a:gd name="connsiteY5" fmla="*/ 542826 h 1198910"/>
              <a:gd name="connsiteX6" fmla="*/ 3289500 w 4591769"/>
              <a:gd name="connsiteY6" fmla="*/ 542826 h 1198910"/>
              <a:gd name="connsiteX7" fmla="*/ 3790231 w 4591769"/>
              <a:gd name="connsiteY7" fmla="*/ 14691 h 1198910"/>
              <a:gd name="connsiteX8" fmla="*/ 4589620 w 4591769"/>
              <a:gd name="connsiteY8" fmla="*/ 14691 h 1198910"/>
              <a:gd name="connsiteX9" fmla="*/ 4591558 w 4591769"/>
              <a:gd name="connsiteY9" fmla="*/ 541718 h 1198910"/>
              <a:gd name="connsiteX10" fmla="*/ 3786136 w 4591769"/>
              <a:gd name="connsiteY10" fmla="*/ 543658 h 1198910"/>
              <a:gd name="connsiteX11" fmla="*/ 3302793 w 4591769"/>
              <a:gd name="connsiteY11" fmla="*/ 1150404 h 1198910"/>
              <a:gd name="connsiteX12" fmla="*/ 2540372 w 4591769"/>
              <a:gd name="connsiteY12" fmla="*/ 1154694 h 1198910"/>
              <a:gd name="connsiteX13" fmla="*/ 2058435 w 4591769"/>
              <a:gd name="connsiteY13" fmla="*/ 539501 h 1198910"/>
              <a:gd name="connsiteX14" fmla="*/ 1281665 w 4591769"/>
              <a:gd name="connsiteY14" fmla="*/ 530357 h 1198910"/>
              <a:gd name="connsiteX15" fmla="*/ 780199 w 4591769"/>
              <a:gd name="connsiteY15" fmla="*/ 1062649 h 1198910"/>
              <a:gd name="connsiteX16" fmla="*/ 2256 w 4591769"/>
              <a:gd name="connsiteY16" fmla="*/ 1146166 h 1198910"/>
              <a:gd name="connsiteX0" fmla="*/ 2256 w 4591769"/>
              <a:gd name="connsiteY0" fmla="*/ 1146166 h 1228953"/>
              <a:gd name="connsiteX1" fmla="*/ 0 w 4591769"/>
              <a:gd name="connsiteY1" fmla="*/ 626290 h 1228953"/>
              <a:gd name="connsiteX2" fmla="*/ 783810 w 4591769"/>
              <a:gd name="connsiteY2" fmla="*/ 544489 h 1228953"/>
              <a:gd name="connsiteX3" fmla="*/ 1283823 w 4591769"/>
              <a:gd name="connsiteY3" fmla="*/ 5 h 1228953"/>
              <a:gd name="connsiteX4" fmla="*/ 2042084 w 4591769"/>
              <a:gd name="connsiteY4" fmla="*/ 5547 h 1228953"/>
              <a:gd name="connsiteX5" fmla="*/ 2569046 w 4591769"/>
              <a:gd name="connsiteY5" fmla="*/ 542826 h 1228953"/>
              <a:gd name="connsiteX6" fmla="*/ 3289500 w 4591769"/>
              <a:gd name="connsiteY6" fmla="*/ 542826 h 1228953"/>
              <a:gd name="connsiteX7" fmla="*/ 3790231 w 4591769"/>
              <a:gd name="connsiteY7" fmla="*/ 14691 h 1228953"/>
              <a:gd name="connsiteX8" fmla="*/ 4589620 w 4591769"/>
              <a:gd name="connsiteY8" fmla="*/ 14691 h 1228953"/>
              <a:gd name="connsiteX9" fmla="*/ 4591558 w 4591769"/>
              <a:gd name="connsiteY9" fmla="*/ 541718 h 1228953"/>
              <a:gd name="connsiteX10" fmla="*/ 3786136 w 4591769"/>
              <a:gd name="connsiteY10" fmla="*/ 543658 h 1228953"/>
              <a:gd name="connsiteX11" fmla="*/ 3302793 w 4591769"/>
              <a:gd name="connsiteY11" fmla="*/ 1150404 h 1228953"/>
              <a:gd name="connsiteX12" fmla="*/ 2550190 w 4591769"/>
              <a:gd name="connsiteY12" fmla="*/ 1154694 h 1228953"/>
              <a:gd name="connsiteX13" fmla="*/ 2058435 w 4591769"/>
              <a:gd name="connsiteY13" fmla="*/ 539501 h 1228953"/>
              <a:gd name="connsiteX14" fmla="*/ 1281665 w 4591769"/>
              <a:gd name="connsiteY14" fmla="*/ 530357 h 1228953"/>
              <a:gd name="connsiteX15" fmla="*/ 780199 w 4591769"/>
              <a:gd name="connsiteY15" fmla="*/ 1062649 h 1228953"/>
              <a:gd name="connsiteX16" fmla="*/ 2256 w 4591769"/>
              <a:gd name="connsiteY16" fmla="*/ 1146166 h 1228953"/>
              <a:gd name="connsiteX0" fmla="*/ 2256 w 4591769"/>
              <a:gd name="connsiteY0" fmla="*/ 1146166 h 1196855"/>
              <a:gd name="connsiteX1" fmla="*/ 0 w 4591769"/>
              <a:gd name="connsiteY1" fmla="*/ 626290 h 1196855"/>
              <a:gd name="connsiteX2" fmla="*/ 783810 w 4591769"/>
              <a:gd name="connsiteY2" fmla="*/ 544489 h 1196855"/>
              <a:gd name="connsiteX3" fmla="*/ 1283823 w 4591769"/>
              <a:gd name="connsiteY3" fmla="*/ 5 h 1196855"/>
              <a:gd name="connsiteX4" fmla="*/ 2042084 w 4591769"/>
              <a:gd name="connsiteY4" fmla="*/ 5547 h 1196855"/>
              <a:gd name="connsiteX5" fmla="*/ 2569046 w 4591769"/>
              <a:gd name="connsiteY5" fmla="*/ 542826 h 1196855"/>
              <a:gd name="connsiteX6" fmla="*/ 3289500 w 4591769"/>
              <a:gd name="connsiteY6" fmla="*/ 542826 h 1196855"/>
              <a:gd name="connsiteX7" fmla="*/ 3790231 w 4591769"/>
              <a:gd name="connsiteY7" fmla="*/ 14691 h 1196855"/>
              <a:gd name="connsiteX8" fmla="*/ 4589620 w 4591769"/>
              <a:gd name="connsiteY8" fmla="*/ 14691 h 1196855"/>
              <a:gd name="connsiteX9" fmla="*/ 4591558 w 4591769"/>
              <a:gd name="connsiteY9" fmla="*/ 541718 h 1196855"/>
              <a:gd name="connsiteX10" fmla="*/ 3786136 w 4591769"/>
              <a:gd name="connsiteY10" fmla="*/ 543658 h 1196855"/>
              <a:gd name="connsiteX11" fmla="*/ 3302793 w 4591769"/>
              <a:gd name="connsiteY11" fmla="*/ 1150404 h 1196855"/>
              <a:gd name="connsiteX12" fmla="*/ 2550190 w 4591769"/>
              <a:gd name="connsiteY12" fmla="*/ 1154694 h 1196855"/>
              <a:gd name="connsiteX13" fmla="*/ 2058435 w 4591769"/>
              <a:gd name="connsiteY13" fmla="*/ 539501 h 1196855"/>
              <a:gd name="connsiteX14" fmla="*/ 1281665 w 4591769"/>
              <a:gd name="connsiteY14" fmla="*/ 530357 h 1196855"/>
              <a:gd name="connsiteX15" fmla="*/ 780199 w 4591769"/>
              <a:gd name="connsiteY15" fmla="*/ 1062649 h 1196855"/>
              <a:gd name="connsiteX16" fmla="*/ 2256 w 4591769"/>
              <a:gd name="connsiteY16" fmla="*/ 1146166 h 1196855"/>
              <a:gd name="connsiteX0" fmla="*/ 2256 w 4591769"/>
              <a:gd name="connsiteY0" fmla="*/ 1146166 h 1154722"/>
              <a:gd name="connsiteX1" fmla="*/ 0 w 4591769"/>
              <a:gd name="connsiteY1" fmla="*/ 626290 h 1154722"/>
              <a:gd name="connsiteX2" fmla="*/ 783810 w 4591769"/>
              <a:gd name="connsiteY2" fmla="*/ 544489 h 1154722"/>
              <a:gd name="connsiteX3" fmla="*/ 1283823 w 4591769"/>
              <a:gd name="connsiteY3" fmla="*/ 5 h 1154722"/>
              <a:gd name="connsiteX4" fmla="*/ 2042084 w 4591769"/>
              <a:gd name="connsiteY4" fmla="*/ 5547 h 1154722"/>
              <a:gd name="connsiteX5" fmla="*/ 2569046 w 4591769"/>
              <a:gd name="connsiteY5" fmla="*/ 542826 h 1154722"/>
              <a:gd name="connsiteX6" fmla="*/ 3289500 w 4591769"/>
              <a:gd name="connsiteY6" fmla="*/ 542826 h 1154722"/>
              <a:gd name="connsiteX7" fmla="*/ 3790231 w 4591769"/>
              <a:gd name="connsiteY7" fmla="*/ 14691 h 1154722"/>
              <a:gd name="connsiteX8" fmla="*/ 4589620 w 4591769"/>
              <a:gd name="connsiteY8" fmla="*/ 14691 h 1154722"/>
              <a:gd name="connsiteX9" fmla="*/ 4591558 w 4591769"/>
              <a:gd name="connsiteY9" fmla="*/ 541718 h 1154722"/>
              <a:gd name="connsiteX10" fmla="*/ 3786136 w 4591769"/>
              <a:gd name="connsiteY10" fmla="*/ 543658 h 1154722"/>
              <a:gd name="connsiteX11" fmla="*/ 3302793 w 4591769"/>
              <a:gd name="connsiteY11" fmla="*/ 1150404 h 1154722"/>
              <a:gd name="connsiteX12" fmla="*/ 2550190 w 4591769"/>
              <a:gd name="connsiteY12" fmla="*/ 1154694 h 1154722"/>
              <a:gd name="connsiteX13" fmla="*/ 2058435 w 4591769"/>
              <a:gd name="connsiteY13" fmla="*/ 539501 h 1154722"/>
              <a:gd name="connsiteX14" fmla="*/ 1281665 w 4591769"/>
              <a:gd name="connsiteY14" fmla="*/ 530357 h 1154722"/>
              <a:gd name="connsiteX15" fmla="*/ 780199 w 4591769"/>
              <a:gd name="connsiteY15" fmla="*/ 1062649 h 1154722"/>
              <a:gd name="connsiteX16" fmla="*/ 2256 w 4591769"/>
              <a:gd name="connsiteY16" fmla="*/ 1146166 h 115472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89500 w 4591769"/>
              <a:gd name="connsiteY6" fmla="*/ 584851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7262"/>
              <a:gd name="connsiteX1" fmla="*/ 0 w 4591769"/>
              <a:gd name="connsiteY1" fmla="*/ 668315 h 1197262"/>
              <a:gd name="connsiteX2" fmla="*/ 783810 w 4591769"/>
              <a:gd name="connsiteY2" fmla="*/ 586514 h 1197262"/>
              <a:gd name="connsiteX3" fmla="*/ 1283823 w 4591769"/>
              <a:gd name="connsiteY3" fmla="*/ 42030 h 1197262"/>
              <a:gd name="connsiteX4" fmla="*/ 2042084 w 4591769"/>
              <a:gd name="connsiteY4" fmla="*/ 47572 h 1197262"/>
              <a:gd name="connsiteX5" fmla="*/ 2546139 w 4591769"/>
              <a:gd name="connsiteY5" fmla="*/ 670064 h 1197262"/>
              <a:gd name="connsiteX6" fmla="*/ 3292773 w 4591769"/>
              <a:gd name="connsiteY6" fmla="*/ 670064 h 1197262"/>
              <a:gd name="connsiteX7" fmla="*/ 3790231 w 4591769"/>
              <a:gd name="connsiteY7" fmla="*/ 56716 h 1197262"/>
              <a:gd name="connsiteX8" fmla="*/ 4589620 w 4591769"/>
              <a:gd name="connsiteY8" fmla="*/ 56716 h 1197262"/>
              <a:gd name="connsiteX9" fmla="*/ 4591558 w 4591769"/>
              <a:gd name="connsiteY9" fmla="*/ 583743 h 1197262"/>
              <a:gd name="connsiteX10" fmla="*/ 3786136 w 4591769"/>
              <a:gd name="connsiteY10" fmla="*/ 585683 h 1197262"/>
              <a:gd name="connsiteX11" fmla="*/ 3302793 w 4591769"/>
              <a:gd name="connsiteY11" fmla="*/ 1192429 h 1197262"/>
              <a:gd name="connsiteX12" fmla="*/ 2550190 w 4591769"/>
              <a:gd name="connsiteY12" fmla="*/ 1196719 h 1197262"/>
              <a:gd name="connsiteX13" fmla="*/ 2058435 w 4591769"/>
              <a:gd name="connsiteY13" fmla="*/ 581526 h 1197262"/>
              <a:gd name="connsiteX14" fmla="*/ 1281665 w 4591769"/>
              <a:gd name="connsiteY14" fmla="*/ 572382 h 1197262"/>
              <a:gd name="connsiteX15" fmla="*/ 780199 w 4591769"/>
              <a:gd name="connsiteY15" fmla="*/ 1104674 h 1197262"/>
              <a:gd name="connsiteX16" fmla="*/ 2256 w 4591769"/>
              <a:gd name="connsiteY16" fmla="*/ 1188191 h 1197262"/>
              <a:gd name="connsiteX0" fmla="*/ 2256 w 4591769"/>
              <a:gd name="connsiteY0" fmla="*/ 1188191 h 1196747"/>
              <a:gd name="connsiteX1" fmla="*/ 0 w 4591769"/>
              <a:gd name="connsiteY1" fmla="*/ 668315 h 1196747"/>
              <a:gd name="connsiteX2" fmla="*/ 783810 w 4591769"/>
              <a:gd name="connsiteY2" fmla="*/ 586514 h 1196747"/>
              <a:gd name="connsiteX3" fmla="*/ 1283823 w 4591769"/>
              <a:gd name="connsiteY3" fmla="*/ 42030 h 1196747"/>
              <a:gd name="connsiteX4" fmla="*/ 2042084 w 4591769"/>
              <a:gd name="connsiteY4" fmla="*/ 47572 h 1196747"/>
              <a:gd name="connsiteX5" fmla="*/ 2546139 w 4591769"/>
              <a:gd name="connsiteY5" fmla="*/ 670064 h 1196747"/>
              <a:gd name="connsiteX6" fmla="*/ 3292773 w 4591769"/>
              <a:gd name="connsiteY6" fmla="*/ 670064 h 1196747"/>
              <a:gd name="connsiteX7" fmla="*/ 3790231 w 4591769"/>
              <a:gd name="connsiteY7" fmla="*/ 56716 h 1196747"/>
              <a:gd name="connsiteX8" fmla="*/ 4589620 w 4591769"/>
              <a:gd name="connsiteY8" fmla="*/ 56716 h 1196747"/>
              <a:gd name="connsiteX9" fmla="*/ 4591558 w 4591769"/>
              <a:gd name="connsiteY9" fmla="*/ 583743 h 1196747"/>
              <a:gd name="connsiteX10" fmla="*/ 3786136 w 4591769"/>
              <a:gd name="connsiteY10" fmla="*/ 585683 h 1196747"/>
              <a:gd name="connsiteX11" fmla="*/ 3302793 w 4591769"/>
              <a:gd name="connsiteY11" fmla="*/ 1192429 h 1196747"/>
              <a:gd name="connsiteX12" fmla="*/ 2550190 w 4591769"/>
              <a:gd name="connsiteY12" fmla="*/ 1196719 h 1196747"/>
              <a:gd name="connsiteX13" fmla="*/ 2058435 w 4591769"/>
              <a:gd name="connsiteY13" fmla="*/ 581526 h 1196747"/>
              <a:gd name="connsiteX14" fmla="*/ 1281665 w 4591769"/>
              <a:gd name="connsiteY14" fmla="*/ 572382 h 1196747"/>
              <a:gd name="connsiteX15" fmla="*/ 780199 w 4591769"/>
              <a:gd name="connsiteY15" fmla="*/ 1104674 h 1196747"/>
              <a:gd name="connsiteX16" fmla="*/ 2256 w 4591769"/>
              <a:gd name="connsiteY16" fmla="*/ 1188191 h 1196747"/>
              <a:gd name="connsiteX0" fmla="*/ 2256 w 4591769"/>
              <a:gd name="connsiteY0" fmla="*/ 1188191 h 1198020"/>
              <a:gd name="connsiteX1" fmla="*/ 0 w 4591769"/>
              <a:gd name="connsiteY1" fmla="*/ 668315 h 1198020"/>
              <a:gd name="connsiteX2" fmla="*/ 783810 w 4591769"/>
              <a:gd name="connsiteY2" fmla="*/ 586514 h 1198020"/>
              <a:gd name="connsiteX3" fmla="*/ 1283823 w 4591769"/>
              <a:gd name="connsiteY3" fmla="*/ 42030 h 1198020"/>
              <a:gd name="connsiteX4" fmla="*/ 2042084 w 4591769"/>
              <a:gd name="connsiteY4" fmla="*/ 47572 h 1198020"/>
              <a:gd name="connsiteX5" fmla="*/ 2546139 w 4591769"/>
              <a:gd name="connsiteY5" fmla="*/ 670064 h 1198020"/>
              <a:gd name="connsiteX6" fmla="*/ 3292773 w 4591769"/>
              <a:gd name="connsiteY6" fmla="*/ 670064 h 1198020"/>
              <a:gd name="connsiteX7" fmla="*/ 3790231 w 4591769"/>
              <a:gd name="connsiteY7" fmla="*/ 56716 h 1198020"/>
              <a:gd name="connsiteX8" fmla="*/ 4589620 w 4591769"/>
              <a:gd name="connsiteY8" fmla="*/ 56716 h 1198020"/>
              <a:gd name="connsiteX9" fmla="*/ 4591558 w 4591769"/>
              <a:gd name="connsiteY9" fmla="*/ 583743 h 1198020"/>
              <a:gd name="connsiteX10" fmla="*/ 3786136 w 4591769"/>
              <a:gd name="connsiteY10" fmla="*/ 585683 h 1198020"/>
              <a:gd name="connsiteX11" fmla="*/ 3302793 w 4591769"/>
              <a:gd name="connsiteY11" fmla="*/ 1192429 h 1198020"/>
              <a:gd name="connsiteX12" fmla="*/ 2550190 w 4591769"/>
              <a:gd name="connsiteY12" fmla="*/ 1196719 h 1198020"/>
              <a:gd name="connsiteX13" fmla="*/ 2058435 w 4591769"/>
              <a:gd name="connsiteY13" fmla="*/ 581526 h 1198020"/>
              <a:gd name="connsiteX14" fmla="*/ 1281665 w 4591769"/>
              <a:gd name="connsiteY14" fmla="*/ 572382 h 1198020"/>
              <a:gd name="connsiteX15" fmla="*/ 780199 w 4591769"/>
              <a:gd name="connsiteY15" fmla="*/ 1104674 h 1198020"/>
              <a:gd name="connsiteX16" fmla="*/ 2256 w 4591769"/>
              <a:gd name="connsiteY16" fmla="*/ 1188191 h 1198020"/>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81665 w 4591769"/>
              <a:gd name="connsiteY14" fmla="*/ 560916 h 1186554"/>
              <a:gd name="connsiteX15" fmla="*/ 780199 w 4591769"/>
              <a:gd name="connsiteY15" fmla="*/ 1093208 h 1186554"/>
              <a:gd name="connsiteX16" fmla="*/ 2256 w 4591769"/>
              <a:gd name="connsiteY16" fmla="*/ 1176725 h 1186554"/>
              <a:gd name="connsiteX0" fmla="*/ 2256 w 4591769"/>
              <a:gd name="connsiteY0" fmla="*/ 1176725 h 1186554"/>
              <a:gd name="connsiteX1" fmla="*/ 0 w 4591769"/>
              <a:gd name="connsiteY1" fmla="*/ 656849 h 1186554"/>
              <a:gd name="connsiteX2" fmla="*/ 783810 w 4591769"/>
              <a:gd name="connsiteY2" fmla="*/ 575048 h 1186554"/>
              <a:gd name="connsiteX3" fmla="*/ 1283823 w 4591769"/>
              <a:gd name="connsiteY3" fmla="*/ 30564 h 1186554"/>
              <a:gd name="connsiteX4" fmla="*/ 2042084 w 4591769"/>
              <a:gd name="connsiteY4" fmla="*/ 36106 h 1186554"/>
              <a:gd name="connsiteX5" fmla="*/ 2546139 w 4591769"/>
              <a:gd name="connsiteY5" fmla="*/ 658598 h 1186554"/>
              <a:gd name="connsiteX6" fmla="*/ 3292773 w 4591769"/>
              <a:gd name="connsiteY6" fmla="*/ 658598 h 1186554"/>
              <a:gd name="connsiteX7" fmla="*/ 3790231 w 4591769"/>
              <a:gd name="connsiteY7" fmla="*/ 45250 h 1186554"/>
              <a:gd name="connsiteX8" fmla="*/ 4589620 w 4591769"/>
              <a:gd name="connsiteY8" fmla="*/ 45250 h 1186554"/>
              <a:gd name="connsiteX9" fmla="*/ 4591558 w 4591769"/>
              <a:gd name="connsiteY9" fmla="*/ 572277 h 1186554"/>
              <a:gd name="connsiteX10" fmla="*/ 3786136 w 4591769"/>
              <a:gd name="connsiteY10" fmla="*/ 574217 h 1186554"/>
              <a:gd name="connsiteX11" fmla="*/ 3302793 w 4591769"/>
              <a:gd name="connsiteY11" fmla="*/ 1180963 h 1186554"/>
              <a:gd name="connsiteX12" fmla="*/ 2550190 w 4591769"/>
              <a:gd name="connsiteY12" fmla="*/ 1185253 h 1186554"/>
              <a:gd name="connsiteX13" fmla="*/ 2058435 w 4591769"/>
              <a:gd name="connsiteY13" fmla="*/ 570060 h 1186554"/>
              <a:gd name="connsiteX14" fmla="*/ 1248941 w 4591769"/>
              <a:gd name="connsiteY14" fmla="*/ 662516 h 1186554"/>
              <a:gd name="connsiteX15" fmla="*/ 780199 w 4591769"/>
              <a:gd name="connsiteY15" fmla="*/ 1093208 h 1186554"/>
              <a:gd name="connsiteX16" fmla="*/ 2256 w 4591769"/>
              <a:gd name="connsiteY16" fmla="*/ 1176725 h 1186554"/>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48941 w 4591769"/>
              <a:gd name="connsiteY14" fmla="*/ 662516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83823 w 4591769"/>
              <a:gd name="connsiteY3" fmla="*/ 30564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42084 w 4591769"/>
              <a:gd name="connsiteY4" fmla="*/ 36106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80199 w 4591769"/>
              <a:gd name="connsiteY15" fmla="*/ 1093208 h 1223866"/>
              <a:gd name="connsiteX16" fmla="*/ 2256 w 4591769"/>
              <a:gd name="connsiteY16" fmla="*/ 1176725 h 1223866"/>
              <a:gd name="connsiteX0" fmla="*/ 2256 w 4591769"/>
              <a:gd name="connsiteY0" fmla="*/ 1176725 h 1223866"/>
              <a:gd name="connsiteX1" fmla="*/ 0 w 4591769"/>
              <a:gd name="connsiteY1" fmla="*/ 656849 h 1223866"/>
              <a:gd name="connsiteX2" fmla="*/ 783810 w 4591769"/>
              <a:gd name="connsiteY2" fmla="*/ 575048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223866"/>
              <a:gd name="connsiteX1" fmla="*/ 0 w 4591769"/>
              <a:gd name="connsiteY1" fmla="*/ 656849 h 1223866"/>
              <a:gd name="connsiteX2" fmla="*/ 764175 w 4591769"/>
              <a:gd name="connsiteY2" fmla="*/ 660261 h 1223866"/>
              <a:gd name="connsiteX3" fmla="*/ 1244554 w 4591769"/>
              <a:gd name="connsiteY3" fmla="*/ 122332 h 1223866"/>
              <a:gd name="connsiteX4" fmla="*/ 2064991 w 4591769"/>
              <a:gd name="connsiteY4" fmla="*/ 121319 h 1223866"/>
              <a:gd name="connsiteX5" fmla="*/ 2546139 w 4591769"/>
              <a:gd name="connsiteY5" fmla="*/ 658598 h 1223866"/>
              <a:gd name="connsiteX6" fmla="*/ 3292773 w 4591769"/>
              <a:gd name="connsiteY6" fmla="*/ 658598 h 1223866"/>
              <a:gd name="connsiteX7" fmla="*/ 3790231 w 4591769"/>
              <a:gd name="connsiteY7" fmla="*/ 45250 h 1223866"/>
              <a:gd name="connsiteX8" fmla="*/ 4589620 w 4591769"/>
              <a:gd name="connsiteY8" fmla="*/ 45250 h 1223866"/>
              <a:gd name="connsiteX9" fmla="*/ 4591558 w 4591769"/>
              <a:gd name="connsiteY9" fmla="*/ 572277 h 1223866"/>
              <a:gd name="connsiteX10" fmla="*/ 3786136 w 4591769"/>
              <a:gd name="connsiteY10" fmla="*/ 574217 h 1223866"/>
              <a:gd name="connsiteX11" fmla="*/ 3302793 w 4591769"/>
              <a:gd name="connsiteY11" fmla="*/ 1180963 h 1223866"/>
              <a:gd name="connsiteX12" fmla="*/ 2550190 w 4591769"/>
              <a:gd name="connsiteY12" fmla="*/ 1185253 h 1223866"/>
              <a:gd name="connsiteX13" fmla="*/ 2058435 w 4591769"/>
              <a:gd name="connsiteY13" fmla="*/ 655273 h 1223866"/>
              <a:gd name="connsiteX14" fmla="*/ 1258758 w 4591769"/>
              <a:gd name="connsiteY14" fmla="*/ 659239 h 1223866"/>
              <a:gd name="connsiteX15" fmla="*/ 770382 w 4591769"/>
              <a:gd name="connsiteY15" fmla="*/ 1181699 h 1223866"/>
              <a:gd name="connsiteX16" fmla="*/ 2256 w 4591769"/>
              <a:gd name="connsiteY16" fmla="*/ 1176725 h 1223866"/>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76725 h 1186091"/>
              <a:gd name="connsiteX1" fmla="*/ 0 w 4591769"/>
              <a:gd name="connsiteY1" fmla="*/ 656849 h 1186091"/>
              <a:gd name="connsiteX2" fmla="*/ 764175 w 4591769"/>
              <a:gd name="connsiteY2" fmla="*/ 660261 h 1186091"/>
              <a:gd name="connsiteX3" fmla="*/ 1244554 w 4591769"/>
              <a:gd name="connsiteY3" fmla="*/ 122332 h 1186091"/>
              <a:gd name="connsiteX4" fmla="*/ 2064991 w 4591769"/>
              <a:gd name="connsiteY4" fmla="*/ 121319 h 1186091"/>
              <a:gd name="connsiteX5" fmla="*/ 2546139 w 4591769"/>
              <a:gd name="connsiteY5" fmla="*/ 658598 h 1186091"/>
              <a:gd name="connsiteX6" fmla="*/ 3292773 w 4591769"/>
              <a:gd name="connsiteY6" fmla="*/ 658598 h 1186091"/>
              <a:gd name="connsiteX7" fmla="*/ 3790231 w 4591769"/>
              <a:gd name="connsiteY7" fmla="*/ 45250 h 1186091"/>
              <a:gd name="connsiteX8" fmla="*/ 4589620 w 4591769"/>
              <a:gd name="connsiteY8" fmla="*/ 45250 h 1186091"/>
              <a:gd name="connsiteX9" fmla="*/ 4591558 w 4591769"/>
              <a:gd name="connsiteY9" fmla="*/ 572277 h 1186091"/>
              <a:gd name="connsiteX10" fmla="*/ 3786136 w 4591769"/>
              <a:gd name="connsiteY10" fmla="*/ 574217 h 1186091"/>
              <a:gd name="connsiteX11" fmla="*/ 3302793 w 4591769"/>
              <a:gd name="connsiteY11" fmla="*/ 1180963 h 1186091"/>
              <a:gd name="connsiteX12" fmla="*/ 2550190 w 4591769"/>
              <a:gd name="connsiteY12" fmla="*/ 1185253 h 1186091"/>
              <a:gd name="connsiteX13" fmla="*/ 2058435 w 4591769"/>
              <a:gd name="connsiteY13" fmla="*/ 655273 h 1186091"/>
              <a:gd name="connsiteX14" fmla="*/ 1258758 w 4591769"/>
              <a:gd name="connsiteY14" fmla="*/ 659239 h 1186091"/>
              <a:gd name="connsiteX15" fmla="*/ 770382 w 4591769"/>
              <a:gd name="connsiteY15" fmla="*/ 1181699 h 1186091"/>
              <a:gd name="connsiteX16" fmla="*/ 2256 w 4591769"/>
              <a:gd name="connsiteY16" fmla="*/ 1176725 h 1186091"/>
              <a:gd name="connsiteX0" fmla="*/ 2256 w 4591769"/>
              <a:gd name="connsiteY0" fmla="*/ 1133454 h 1142820"/>
              <a:gd name="connsiteX1" fmla="*/ 0 w 4591769"/>
              <a:gd name="connsiteY1" fmla="*/ 613578 h 1142820"/>
              <a:gd name="connsiteX2" fmla="*/ 764175 w 4591769"/>
              <a:gd name="connsiteY2" fmla="*/ 616990 h 1142820"/>
              <a:gd name="connsiteX3" fmla="*/ 1244554 w 4591769"/>
              <a:gd name="connsiteY3" fmla="*/ 79061 h 1142820"/>
              <a:gd name="connsiteX4" fmla="*/ 2064991 w 4591769"/>
              <a:gd name="connsiteY4" fmla="*/ 78048 h 1142820"/>
              <a:gd name="connsiteX5" fmla="*/ 2546139 w 4591769"/>
              <a:gd name="connsiteY5" fmla="*/ 615327 h 1142820"/>
              <a:gd name="connsiteX6" fmla="*/ 3292773 w 4591769"/>
              <a:gd name="connsiteY6" fmla="*/ 615327 h 1142820"/>
              <a:gd name="connsiteX7" fmla="*/ 3773870 w 4591769"/>
              <a:gd name="connsiteY7" fmla="*/ 80637 h 1142820"/>
              <a:gd name="connsiteX8" fmla="*/ 4589620 w 4591769"/>
              <a:gd name="connsiteY8" fmla="*/ 1979 h 1142820"/>
              <a:gd name="connsiteX9" fmla="*/ 4591558 w 4591769"/>
              <a:gd name="connsiteY9" fmla="*/ 529006 h 1142820"/>
              <a:gd name="connsiteX10" fmla="*/ 3786136 w 4591769"/>
              <a:gd name="connsiteY10" fmla="*/ 530946 h 1142820"/>
              <a:gd name="connsiteX11" fmla="*/ 3302793 w 4591769"/>
              <a:gd name="connsiteY11" fmla="*/ 1137692 h 1142820"/>
              <a:gd name="connsiteX12" fmla="*/ 2550190 w 4591769"/>
              <a:gd name="connsiteY12" fmla="*/ 1141982 h 1142820"/>
              <a:gd name="connsiteX13" fmla="*/ 2058435 w 4591769"/>
              <a:gd name="connsiteY13" fmla="*/ 612002 h 1142820"/>
              <a:gd name="connsiteX14" fmla="*/ 1258758 w 4591769"/>
              <a:gd name="connsiteY14" fmla="*/ 615968 h 1142820"/>
              <a:gd name="connsiteX15" fmla="*/ 770382 w 4591769"/>
              <a:gd name="connsiteY15" fmla="*/ 1138428 h 1142820"/>
              <a:gd name="connsiteX16" fmla="*/ 2256 w 4591769"/>
              <a:gd name="connsiteY16" fmla="*/ 1133454 h 1142820"/>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78837"/>
              <a:gd name="connsiteX1" fmla="*/ 0 w 4591769"/>
              <a:gd name="connsiteY1" fmla="*/ 613578 h 1178837"/>
              <a:gd name="connsiteX2" fmla="*/ 764175 w 4591769"/>
              <a:gd name="connsiteY2" fmla="*/ 616990 h 1178837"/>
              <a:gd name="connsiteX3" fmla="*/ 1244554 w 4591769"/>
              <a:gd name="connsiteY3" fmla="*/ 79061 h 1178837"/>
              <a:gd name="connsiteX4" fmla="*/ 2064991 w 4591769"/>
              <a:gd name="connsiteY4" fmla="*/ 78048 h 1178837"/>
              <a:gd name="connsiteX5" fmla="*/ 2546139 w 4591769"/>
              <a:gd name="connsiteY5" fmla="*/ 615327 h 1178837"/>
              <a:gd name="connsiteX6" fmla="*/ 3292773 w 4591769"/>
              <a:gd name="connsiteY6" fmla="*/ 615327 h 1178837"/>
              <a:gd name="connsiteX7" fmla="*/ 3773870 w 4591769"/>
              <a:gd name="connsiteY7" fmla="*/ 80637 h 1178837"/>
              <a:gd name="connsiteX8" fmla="*/ 4589620 w 4591769"/>
              <a:gd name="connsiteY8" fmla="*/ 1979 h 1178837"/>
              <a:gd name="connsiteX9" fmla="*/ 4591558 w 4591769"/>
              <a:gd name="connsiteY9" fmla="*/ 529006 h 1178837"/>
              <a:gd name="connsiteX10" fmla="*/ 3789408 w 4591769"/>
              <a:gd name="connsiteY10" fmla="*/ 609604 h 1178837"/>
              <a:gd name="connsiteX11" fmla="*/ 3302793 w 4591769"/>
              <a:gd name="connsiteY11" fmla="*/ 1137692 h 1178837"/>
              <a:gd name="connsiteX12" fmla="*/ 2550190 w 4591769"/>
              <a:gd name="connsiteY12" fmla="*/ 1141982 h 1178837"/>
              <a:gd name="connsiteX13" fmla="*/ 2058435 w 4591769"/>
              <a:gd name="connsiteY13" fmla="*/ 612002 h 1178837"/>
              <a:gd name="connsiteX14" fmla="*/ 1258758 w 4591769"/>
              <a:gd name="connsiteY14" fmla="*/ 615968 h 1178837"/>
              <a:gd name="connsiteX15" fmla="*/ 770382 w 4591769"/>
              <a:gd name="connsiteY15" fmla="*/ 1138428 h 1178837"/>
              <a:gd name="connsiteX16" fmla="*/ 2256 w 4591769"/>
              <a:gd name="connsiteY16" fmla="*/ 1133454 h 1178837"/>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73870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3454 h 1141982"/>
              <a:gd name="connsiteX1" fmla="*/ 0 w 4591769"/>
              <a:gd name="connsiteY1" fmla="*/ 613578 h 1141982"/>
              <a:gd name="connsiteX2" fmla="*/ 764175 w 4591769"/>
              <a:gd name="connsiteY2" fmla="*/ 616990 h 1141982"/>
              <a:gd name="connsiteX3" fmla="*/ 1244554 w 4591769"/>
              <a:gd name="connsiteY3" fmla="*/ 79061 h 1141982"/>
              <a:gd name="connsiteX4" fmla="*/ 2064991 w 4591769"/>
              <a:gd name="connsiteY4" fmla="*/ 78048 h 1141982"/>
              <a:gd name="connsiteX5" fmla="*/ 2546139 w 4591769"/>
              <a:gd name="connsiteY5" fmla="*/ 615327 h 1141982"/>
              <a:gd name="connsiteX6" fmla="*/ 3292773 w 4591769"/>
              <a:gd name="connsiteY6" fmla="*/ 615327 h 1141982"/>
              <a:gd name="connsiteX7" fmla="*/ 3783688 w 4591769"/>
              <a:gd name="connsiteY7" fmla="*/ 80637 h 1141982"/>
              <a:gd name="connsiteX8" fmla="*/ 4589620 w 4591769"/>
              <a:gd name="connsiteY8" fmla="*/ 1979 h 1141982"/>
              <a:gd name="connsiteX9" fmla="*/ 4591558 w 4591769"/>
              <a:gd name="connsiteY9" fmla="*/ 529006 h 1141982"/>
              <a:gd name="connsiteX10" fmla="*/ 3789408 w 4591769"/>
              <a:gd name="connsiteY10" fmla="*/ 609604 h 1141982"/>
              <a:gd name="connsiteX11" fmla="*/ 3302793 w 4591769"/>
              <a:gd name="connsiteY11" fmla="*/ 1137692 h 1141982"/>
              <a:gd name="connsiteX12" fmla="*/ 2550190 w 4591769"/>
              <a:gd name="connsiteY12" fmla="*/ 1141982 h 1141982"/>
              <a:gd name="connsiteX13" fmla="*/ 2058435 w 4591769"/>
              <a:gd name="connsiteY13" fmla="*/ 612002 h 1141982"/>
              <a:gd name="connsiteX14" fmla="*/ 1258758 w 4591769"/>
              <a:gd name="connsiteY14" fmla="*/ 615968 h 1141982"/>
              <a:gd name="connsiteX15" fmla="*/ 770382 w 4591769"/>
              <a:gd name="connsiteY15" fmla="*/ 1138428 h 1141982"/>
              <a:gd name="connsiteX16" fmla="*/ 2256 w 4591769"/>
              <a:gd name="connsiteY16" fmla="*/ 1133454 h 1141982"/>
              <a:gd name="connsiteX0" fmla="*/ 2256 w 4591769"/>
              <a:gd name="connsiteY0" fmla="*/ 1131475 h 1140003"/>
              <a:gd name="connsiteX1" fmla="*/ 0 w 4591769"/>
              <a:gd name="connsiteY1" fmla="*/ 611599 h 1140003"/>
              <a:gd name="connsiteX2" fmla="*/ 764175 w 4591769"/>
              <a:gd name="connsiteY2" fmla="*/ 615011 h 1140003"/>
              <a:gd name="connsiteX3" fmla="*/ 1244554 w 4591769"/>
              <a:gd name="connsiteY3" fmla="*/ 77082 h 1140003"/>
              <a:gd name="connsiteX4" fmla="*/ 2064991 w 4591769"/>
              <a:gd name="connsiteY4" fmla="*/ 76069 h 1140003"/>
              <a:gd name="connsiteX5" fmla="*/ 2546139 w 4591769"/>
              <a:gd name="connsiteY5" fmla="*/ 613348 h 1140003"/>
              <a:gd name="connsiteX6" fmla="*/ 3292773 w 4591769"/>
              <a:gd name="connsiteY6" fmla="*/ 613348 h 1140003"/>
              <a:gd name="connsiteX7" fmla="*/ 3783688 w 4591769"/>
              <a:gd name="connsiteY7" fmla="*/ 78658 h 1140003"/>
              <a:gd name="connsiteX8" fmla="*/ 4589620 w 4591769"/>
              <a:gd name="connsiteY8" fmla="*/ 0 h 1140003"/>
              <a:gd name="connsiteX9" fmla="*/ 4591558 w 4591769"/>
              <a:gd name="connsiteY9" fmla="*/ 527027 h 1140003"/>
              <a:gd name="connsiteX10" fmla="*/ 3789408 w 4591769"/>
              <a:gd name="connsiteY10" fmla="*/ 607625 h 1140003"/>
              <a:gd name="connsiteX11" fmla="*/ 3302793 w 4591769"/>
              <a:gd name="connsiteY11" fmla="*/ 1135713 h 1140003"/>
              <a:gd name="connsiteX12" fmla="*/ 2550190 w 4591769"/>
              <a:gd name="connsiteY12" fmla="*/ 1140003 h 1140003"/>
              <a:gd name="connsiteX13" fmla="*/ 2058435 w 4591769"/>
              <a:gd name="connsiteY13" fmla="*/ 610023 h 1140003"/>
              <a:gd name="connsiteX14" fmla="*/ 1258758 w 4591769"/>
              <a:gd name="connsiteY14" fmla="*/ 613989 h 1140003"/>
              <a:gd name="connsiteX15" fmla="*/ 770382 w 4591769"/>
              <a:gd name="connsiteY15" fmla="*/ 1136449 h 1140003"/>
              <a:gd name="connsiteX16" fmla="*/ 2256 w 4591769"/>
              <a:gd name="connsiteY16" fmla="*/ 1131475 h 1140003"/>
              <a:gd name="connsiteX0" fmla="*/ 2256 w 4591769"/>
              <a:gd name="connsiteY0" fmla="*/ 1092240 h 1100768"/>
              <a:gd name="connsiteX1" fmla="*/ 0 w 4591769"/>
              <a:gd name="connsiteY1" fmla="*/ 572364 h 1100768"/>
              <a:gd name="connsiteX2" fmla="*/ 764175 w 4591769"/>
              <a:gd name="connsiteY2" fmla="*/ 575776 h 1100768"/>
              <a:gd name="connsiteX3" fmla="*/ 1244554 w 4591769"/>
              <a:gd name="connsiteY3" fmla="*/ 37847 h 1100768"/>
              <a:gd name="connsiteX4" fmla="*/ 2064991 w 4591769"/>
              <a:gd name="connsiteY4" fmla="*/ 36834 h 1100768"/>
              <a:gd name="connsiteX5" fmla="*/ 2546139 w 4591769"/>
              <a:gd name="connsiteY5" fmla="*/ 574113 h 1100768"/>
              <a:gd name="connsiteX6" fmla="*/ 3292773 w 4591769"/>
              <a:gd name="connsiteY6" fmla="*/ 574113 h 1100768"/>
              <a:gd name="connsiteX7" fmla="*/ 3783688 w 4591769"/>
              <a:gd name="connsiteY7" fmla="*/ 39423 h 1100768"/>
              <a:gd name="connsiteX8" fmla="*/ 4589620 w 4591769"/>
              <a:gd name="connsiteY8" fmla="*/ 39423 h 1100768"/>
              <a:gd name="connsiteX9" fmla="*/ 4591558 w 4591769"/>
              <a:gd name="connsiteY9" fmla="*/ 487792 h 1100768"/>
              <a:gd name="connsiteX10" fmla="*/ 3789408 w 4591769"/>
              <a:gd name="connsiteY10" fmla="*/ 568390 h 1100768"/>
              <a:gd name="connsiteX11" fmla="*/ 3302793 w 4591769"/>
              <a:gd name="connsiteY11" fmla="*/ 1096478 h 1100768"/>
              <a:gd name="connsiteX12" fmla="*/ 2550190 w 4591769"/>
              <a:gd name="connsiteY12" fmla="*/ 1100768 h 1100768"/>
              <a:gd name="connsiteX13" fmla="*/ 2058435 w 4591769"/>
              <a:gd name="connsiteY13" fmla="*/ 570788 h 1100768"/>
              <a:gd name="connsiteX14" fmla="*/ 1258758 w 4591769"/>
              <a:gd name="connsiteY14" fmla="*/ 574754 h 1100768"/>
              <a:gd name="connsiteX15" fmla="*/ 770382 w 4591769"/>
              <a:gd name="connsiteY15" fmla="*/ 1097214 h 1100768"/>
              <a:gd name="connsiteX16" fmla="*/ 2256 w 4591769"/>
              <a:gd name="connsiteY16" fmla="*/ 1092240 h 1100768"/>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450966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14 h 1063942"/>
              <a:gd name="connsiteX1" fmla="*/ 0 w 4591769"/>
              <a:gd name="connsiteY1" fmla="*/ 535538 h 1063942"/>
              <a:gd name="connsiteX2" fmla="*/ 764175 w 4591769"/>
              <a:gd name="connsiteY2" fmla="*/ 538950 h 1063942"/>
              <a:gd name="connsiteX3" fmla="*/ 1244554 w 4591769"/>
              <a:gd name="connsiteY3" fmla="*/ 1021 h 1063942"/>
              <a:gd name="connsiteX4" fmla="*/ 2064991 w 4591769"/>
              <a:gd name="connsiteY4" fmla="*/ 8 h 1063942"/>
              <a:gd name="connsiteX5" fmla="*/ 2546139 w 4591769"/>
              <a:gd name="connsiteY5" fmla="*/ 537287 h 1063942"/>
              <a:gd name="connsiteX6" fmla="*/ 3292773 w 4591769"/>
              <a:gd name="connsiteY6" fmla="*/ 537287 h 1063942"/>
              <a:gd name="connsiteX7" fmla="*/ 3783688 w 4591769"/>
              <a:gd name="connsiteY7" fmla="*/ 2597 h 1063942"/>
              <a:gd name="connsiteX8" fmla="*/ 4589620 w 4591769"/>
              <a:gd name="connsiteY8" fmla="*/ 2597 h 1063942"/>
              <a:gd name="connsiteX9" fmla="*/ 4591558 w 4591769"/>
              <a:gd name="connsiteY9" fmla="*/ 529624 h 1063942"/>
              <a:gd name="connsiteX10" fmla="*/ 3789408 w 4591769"/>
              <a:gd name="connsiteY10" fmla="*/ 531564 h 1063942"/>
              <a:gd name="connsiteX11" fmla="*/ 3302793 w 4591769"/>
              <a:gd name="connsiteY11" fmla="*/ 1059652 h 1063942"/>
              <a:gd name="connsiteX12" fmla="*/ 2550190 w 4591769"/>
              <a:gd name="connsiteY12" fmla="*/ 1063942 h 1063942"/>
              <a:gd name="connsiteX13" fmla="*/ 2058435 w 4591769"/>
              <a:gd name="connsiteY13" fmla="*/ 533962 h 1063942"/>
              <a:gd name="connsiteX14" fmla="*/ 1258758 w 4591769"/>
              <a:gd name="connsiteY14" fmla="*/ 537928 h 1063942"/>
              <a:gd name="connsiteX15" fmla="*/ 770382 w 4591769"/>
              <a:gd name="connsiteY15" fmla="*/ 1060388 h 1063942"/>
              <a:gd name="connsiteX16" fmla="*/ 2256 w 4591769"/>
              <a:gd name="connsiteY16" fmla="*/ 1055414 h 1063942"/>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292773 w 4591769"/>
              <a:gd name="connsiteY5" fmla="*/ 537279 h 1063934"/>
              <a:gd name="connsiteX6" fmla="*/ 3783688 w 4591769"/>
              <a:gd name="connsiteY6" fmla="*/ 2589 h 1063934"/>
              <a:gd name="connsiteX7" fmla="*/ 4589620 w 4591769"/>
              <a:gd name="connsiteY7" fmla="*/ 2589 h 1063934"/>
              <a:gd name="connsiteX8" fmla="*/ 4591558 w 4591769"/>
              <a:gd name="connsiteY8" fmla="*/ 529616 h 1063934"/>
              <a:gd name="connsiteX9" fmla="*/ 3789408 w 4591769"/>
              <a:gd name="connsiteY9" fmla="*/ 531556 h 1063934"/>
              <a:gd name="connsiteX10" fmla="*/ 3302793 w 4591769"/>
              <a:gd name="connsiteY10" fmla="*/ 1059644 h 1063934"/>
              <a:gd name="connsiteX11" fmla="*/ 2550190 w 4591769"/>
              <a:gd name="connsiteY11" fmla="*/ 1063934 h 1063934"/>
              <a:gd name="connsiteX12" fmla="*/ 2058435 w 4591769"/>
              <a:gd name="connsiteY12" fmla="*/ 533954 h 1063934"/>
              <a:gd name="connsiteX13" fmla="*/ 1258758 w 4591769"/>
              <a:gd name="connsiteY13" fmla="*/ 537920 h 1063934"/>
              <a:gd name="connsiteX14" fmla="*/ 770382 w 4591769"/>
              <a:gd name="connsiteY14" fmla="*/ 1060380 h 1063934"/>
              <a:gd name="connsiteX15" fmla="*/ 2256 w 4591769"/>
              <a:gd name="connsiteY15" fmla="*/ 1055406 h 1063934"/>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783688 w 4591769"/>
              <a:gd name="connsiteY5" fmla="*/ 2589 h 1063934"/>
              <a:gd name="connsiteX6" fmla="*/ 4589620 w 4591769"/>
              <a:gd name="connsiteY6" fmla="*/ 2589 h 1063934"/>
              <a:gd name="connsiteX7" fmla="*/ 4591558 w 4591769"/>
              <a:gd name="connsiteY7" fmla="*/ 529616 h 1063934"/>
              <a:gd name="connsiteX8" fmla="*/ 3789408 w 4591769"/>
              <a:gd name="connsiteY8" fmla="*/ 531556 h 1063934"/>
              <a:gd name="connsiteX9" fmla="*/ 3302793 w 4591769"/>
              <a:gd name="connsiteY9" fmla="*/ 1059644 h 1063934"/>
              <a:gd name="connsiteX10" fmla="*/ 2550190 w 4591769"/>
              <a:gd name="connsiteY10" fmla="*/ 1063934 h 1063934"/>
              <a:gd name="connsiteX11" fmla="*/ 2058435 w 4591769"/>
              <a:gd name="connsiteY11" fmla="*/ 533954 h 1063934"/>
              <a:gd name="connsiteX12" fmla="*/ 1258758 w 4591769"/>
              <a:gd name="connsiteY12" fmla="*/ 537920 h 1063934"/>
              <a:gd name="connsiteX13" fmla="*/ 770382 w 4591769"/>
              <a:gd name="connsiteY13" fmla="*/ 1060380 h 1063934"/>
              <a:gd name="connsiteX14" fmla="*/ 2256 w 4591769"/>
              <a:gd name="connsiteY14" fmla="*/ 1055406 h 1063934"/>
              <a:gd name="connsiteX0" fmla="*/ 2256 w 4591769"/>
              <a:gd name="connsiteY0" fmla="*/ 1055406 h 1063934"/>
              <a:gd name="connsiteX1" fmla="*/ 0 w 4591769"/>
              <a:gd name="connsiteY1" fmla="*/ 535530 h 1063934"/>
              <a:gd name="connsiteX2" fmla="*/ 764175 w 4591769"/>
              <a:gd name="connsiteY2" fmla="*/ 538942 h 1063934"/>
              <a:gd name="connsiteX3" fmla="*/ 1244554 w 4591769"/>
              <a:gd name="connsiteY3" fmla="*/ 1013 h 1063934"/>
              <a:gd name="connsiteX4" fmla="*/ 2064991 w 4591769"/>
              <a:gd name="connsiteY4" fmla="*/ 0 h 1063934"/>
              <a:gd name="connsiteX5" fmla="*/ 3783688 w 4591769"/>
              <a:gd name="connsiteY5" fmla="*/ 2589 h 1063934"/>
              <a:gd name="connsiteX6" fmla="*/ 4589620 w 4591769"/>
              <a:gd name="connsiteY6" fmla="*/ 2589 h 1063934"/>
              <a:gd name="connsiteX7" fmla="*/ 4591558 w 4591769"/>
              <a:gd name="connsiteY7" fmla="*/ 529616 h 1063934"/>
              <a:gd name="connsiteX8" fmla="*/ 3789408 w 4591769"/>
              <a:gd name="connsiteY8" fmla="*/ 531556 h 1063934"/>
              <a:gd name="connsiteX9" fmla="*/ 2550190 w 4591769"/>
              <a:gd name="connsiteY9" fmla="*/ 1063934 h 1063934"/>
              <a:gd name="connsiteX10" fmla="*/ 2058435 w 4591769"/>
              <a:gd name="connsiteY10" fmla="*/ 533954 h 1063934"/>
              <a:gd name="connsiteX11" fmla="*/ 1258758 w 4591769"/>
              <a:gd name="connsiteY11" fmla="*/ 537920 h 1063934"/>
              <a:gd name="connsiteX12" fmla="*/ 770382 w 4591769"/>
              <a:gd name="connsiteY12" fmla="*/ 1060380 h 1063934"/>
              <a:gd name="connsiteX13" fmla="*/ 2256 w 4591769"/>
              <a:gd name="connsiteY13" fmla="*/ 1055406 h 1063934"/>
              <a:gd name="connsiteX0" fmla="*/ 2256 w 4591769"/>
              <a:gd name="connsiteY0" fmla="*/ 1055406 h 1062006"/>
              <a:gd name="connsiteX1" fmla="*/ 0 w 4591769"/>
              <a:gd name="connsiteY1" fmla="*/ 535530 h 1062006"/>
              <a:gd name="connsiteX2" fmla="*/ 764175 w 4591769"/>
              <a:gd name="connsiteY2" fmla="*/ 538942 h 1062006"/>
              <a:gd name="connsiteX3" fmla="*/ 1244554 w 4591769"/>
              <a:gd name="connsiteY3" fmla="*/ 1013 h 1062006"/>
              <a:gd name="connsiteX4" fmla="*/ 2064991 w 4591769"/>
              <a:gd name="connsiteY4" fmla="*/ 0 h 1062006"/>
              <a:gd name="connsiteX5" fmla="*/ 3783688 w 4591769"/>
              <a:gd name="connsiteY5" fmla="*/ 2589 h 1062006"/>
              <a:gd name="connsiteX6" fmla="*/ 4589620 w 4591769"/>
              <a:gd name="connsiteY6" fmla="*/ 2589 h 1062006"/>
              <a:gd name="connsiteX7" fmla="*/ 4591558 w 4591769"/>
              <a:gd name="connsiteY7" fmla="*/ 529616 h 1062006"/>
              <a:gd name="connsiteX8" fmla="*/ 3789408 w 4591769"/>
              <a:gd name="connsiteY8" fmla="*/ 531556 h 1062006"/>
              <a:gd name="connsiteX9" fmla="*/ 2058435 w 4591769"/>
              <a:gd name="connsiteY9" fmla="*/ 533954 h 1062006"/>
              <a:gd name="connsiteX10" fmla="*/ 1258758 w 4591769"/>
              <a:gd name="connsiteY10" fmla="*/ 537920 h 1062006"/>
              <a:gd name="connsiteX11" fmla="*/ 770382 w 4591769"/>
              <a:gd name="connsiteY11" fmla="*/ 1060380 h 1062006"/>
              <a:gd name="connsiteX12" fmla="*/ 2256 w 4591769"/>
              <a:gd name="connsiteY12" fmla="*/ 1055406 h 1062006"/>
              <a:gd name="connsiteX0" fmla="*/ 11766 w 4601279"/>
              <a:gd name="connsiteY0" fmla="*/ 1065976 h 1072576"/>
              <a:gd name="connsiteX1" fmla="*/ 0 w 4601279"/>
              <a:gd name="connsiteY1" fmla="*/ 0 h 1072576"/>
              <a:gd name="connsiteX2" fmla="*/ 773685 w 4601279"/>
              <a:gd name="connsiteY2" fmla="*/ 549512 h 1072576"/>
              <a:gd name="connsiteX3" fmla="*/ 1254064 w 4601279"/>
              <a:gd name="connsiteY3" fmla="*/ 11583 h 1072576"/>
              <a:gd name="connsiteX4" fmla="*/ 2074501 w 4601279"/>
              <a:gd name="connsiteY4" fmla="*/ 10570 h 1072576"/>
              <a:gd name="connsiteX5" fmla="*/ 3793198 w 4601279"/>
              <a:gd name="connsiteY5" fmla="*/ 13159 h 1072576"/>
              <a:gd name="connsiteX6" fmla="*/ 4599130 w 4601279"/>
              <a:gd name="connsiteY6" fmla="*/ 13159 h 1072576"/>
              <a:gd name="connsiteX7" fmla="*/ 4601068 w 4601279"/>
              <a:gd name="connsiteY7" fmla="*/ 540186 h 1072576"/>
              <a:gd name="connsiteX8" fmla="*/ 3798918 w 4601279"/>
              <a:gd name="connsiteY8" fmla="*/ 542126 h 1072576"/>
              <a:gd name="connsiteX9" fmla="*/ 2067945 w 4601279"/>
              <a:gd name="connsiteY9" fmla="*/ 544524 h 1072576"/>
              <a:gd name="connsiteX10" fmla="*/ 1268268 w 4601279"/>
              <a:gd name="connsiteY10" fmla="*/ 548490 h 1072576"/>
              <a:gd name="connsiteX11" fmla="*/ 779892 w 4601279"/>
              <a:gd name="connsiteY11" fmla="*/ 1070950 h 1072576"/>
              <a:gd name="connsiteX12" fmla="*/ 11766 w 4601279"/>
              <a:gd name="connsiteY12" fmla="*/ 1065976 h 1072576"/>
              <a:gd name="connsiteX0" fmla="*/ 5426 w 4594939"/>
              <a:gd name="connsiteY0" fmla="*/ 1069151 h 1075751"/>
              <a:gd name="connsiteX1" fmla="*/ 0 w 4594939"/>
              <a:gd name="connsiteY1" fmla="*/ 0 h 1075751"/>
              <a:gd name="connsiteX2" fmla="*/ 767345 w 4594939"/>
              <a:gd name="connsiteY2" fmla="*/ 552687 h 1075751"/>
              <a:gd name="connsiteX3" fmla="*/ 1247724 w 4594939"/>
              <a:gd name="connsiteY3" fmla="*/ 14758 h 1075751"/>
              <a:gd name="connsiteX4" fmla="*/ 2068161 w 4594939"/>
              <a:gd name="connsiteY4" fmla="*/ 13745 h 1075751"/>
              <a:gd name="connsiteX5" fmla="*/ 3786858 w 4594939"/>
              <a:gd name="connsiteY5" fmla="*/ 16334 h 1075751"/>
              <a:gd name="connsiteX6" fmla="*/ 4592790 w 4594939"/>
              <a:gd name="connsiteY6" fmla="*/ 16334 h 1075751"/>
              <a:gd name="connsiteX7" fmla="*/ 4594728 w 4594939"/>
              <a:gd name="connsiteY7" fmla="*/ 543361 h 1075751"/>
              <a:gd name="connsiteX8" fmla="*/ 3792578 w 4594939"/>
              <a:gd name="connsiteY8" fmla="*/ 545301 h 1075751"/>
              <a:gd name="connsiteX9" fmla="*/ 2061605 w 4594939"/>
              <a:gd name="connsiteY9" fmla="*/ 547699 h 1075751"/>
              <a:gd name="connsiteX10" fmla="*/ 1261928 w 4594939"/>
              <a:gd name="connsiteY10" fmla="*/ 551665 h 1075751"/>
              <a:gd name="connsiteX11" fmla="*/ 773552 w 4594939"/>
              <a:gd name="connsiteY11" fmla="*/ 1074125 h 1075751"/>
              <a:gd name="connsiteX12" fmla="*/ 5426 w 4594939"/>
              <a:gd name="connsiteY12" fmla="*/ 1069151 h 1075751"/>
              <a:gd name="connsiteX0" fmla="*/ 5426 w 4594939"/>
              <a:gd name="connsiteY0" fmla="*/ 1069151 h 1075751"/>
              <a:gd name="connsiteX1" fmla="*/ 0 w 4594939"/>
              <a:gd name="connsiteY1" fmla="*/ 0 h 1075751"/>
              <a:gd name="connsiteX2" fmla="*/ 767345 w 4594939"/>
              <a:gd name="connsiteY2" fmla="*/ 9762 h 1075751"/>
              <a:gd name="connsiteX3" fmla="*/ 1247724 w 4594939"/>
              <a:gd name="connsiteY3" fmla="*/ 14758 h 1075751"/>
              <a:gd name="connsiteX4" fmla="*/ 2068161 w 4594939"/>
              <a:gd name="connsiteY4" fmla="*/ 13745 h 1075751"/>
              <a:gd name="connsiteX5" fmla="*/ 3786858 w 4594939"/>
              <a:gd name="connsiteY5" fmla="*/ 16334 h 1075751"/>
              <a:gd name="connsiteX6" fmla="*/ 4592790 w 4594939"/>
              <a:gd name="connsiteY6" fmla="*/ 16334 h 1075751"/>
              <a:gd name="connsiteX7" fmla="*/ 4594728 w 4594939"/>
              <a:gd name="connsiteY7" fmla="*/ 543361 h 1075751"/>
              <a:gd name="connsiteX8" fmla="*/ 3792578 w 4594939"/>
              <a:gd name="connsiteY8" fmla="*/ 545301 h 1075751"/>
              <a:gd name="connsiteX9" fmla="*/ 2061605 w 4594939"/>
              <a:gd name="connsiteY9" fmla="*/ 547699 h 1075751"/>
              <a:gd name="connsiteX10" fmla="*/ 1261928 w 4594939"/>
              <a:gd name="connsiteY10" fmla="*/ 551665 h 1075751"/>
              <a:gd name="connsiteX11" fmla="*/ 773552 w 4594939"/>
              <a:gd name="connsiteY11" fmla="*/ 1074125 h 1075751"/>
              <a:gd name="connsiteX12" fmla="*/ 5426 w 4594939"/>
              <a:gd name="connsiteY12" fmla="*/ 1069151 h 1075751"/>
              <a:gd name="connsiteX0" fmla="*/ 5426 w 4594939"/>
              <a:gd name="connsiteY0" fmla="*/ 1144074 h 1150674"/>
              <a:gd name="connsiteX1" fmla="*/ 0 w 4594939"/>
              <a:gd name="connsiteY1" fmla="*/ 74923 h 1150674"/>
              <a:gd name="connsiteX2" fmla="*/ 1247724 w 4594939"/>
              <a:gd name="connsiteY2" fmla="*/ 89681 h 1150674"/>
              <a:gd name="connsiteX3" fmla="*/ 2068161 w 4594939"/>
              <a:gd name="connsiteY3" fmla="*/ 88668 h 1150674"/>
              <a:gd name="connsiteX4" fmla="*/ 3786858 w 4594939"/>
              <a:gd name="connsiteY4" fmla="*/ 91257 h 1150674"/>
              <a:gd name="connsiteX5" fmla="*/ 4592790 w 4594939"/>
              <a:gd name="connsiteY5" fmla="*/ 91257 h 1150674"/>
              <a:gd name="connsiteX6" fmla="*/ 4594728 w 4594939"/>
              <a:gd name="connsiteY6" fmla="*/ 618284 h 1150674"/>
              <a:gd name="connsiteX7" fmla="*/ 3792578 w 4594939"/>
              <a:gd name="connsiteY7" fmla="*/ 620224 h 1150674"/>
              <a:gd name="connsiteX8" fmla="*/ 2061605 w 4594939"/>
              <a:gd name="connsiteY8" fmla="*/ 622622 h 1150674"/>
              <a:gd name="connsiteX9" fmla="*/ 1261928 w 4594939"/>
              <a:gd name="connsiteY9" fmla="*/ 626588 h 1150674"/>
              <a:gd name="connsiteX10" fmla="*/ 773552 w 4594939"/>
              <a:gd name="connsiteY10" fmla="*/ 1149048 h 1150674"/>
              <a:gd name="connsiteX11" fmla="*/ 5426 w 4594939"/>
              <a:gd name="connsiteY11" fmla="*/ 1144074 h 1150674"/>
              <a:gd name="connsiteX0" fmla="*/ 5426 w 4594939"/>
              <a:gd name="connsiteY0" fmla="*/ 1069151 h 1075751"/>
              <a:gd name="connsiteX1" fmla="*/ 0 w 4594939"/>
              <a:gd name="connsiteY1" fmla="*/ 0 h 1075751"/>
              <a:gd name="connsiteX2" fmla="*/ 1247724 w 4594939"/>
              <a:gd name="connsiteY2" fmla="*/ 14758 h 1075751"/>
              <a:gd name="connsiteX3" fmla="*/ 2068161 w 4594939"/>
              <a:gd name="connsiteY3" fmla="*/ 13745 h 1075751"/>
              <a:gd name="connsiteX4" fmla="*/ 3786858 w 4594939"/>
              <a:gd name="connsiteY4" fmla="*/ 16334 h 1075751"/>
              <a:gd name="connsiteX5" fmla="*/ 4592790 w 4594939"/>
              <a:gd name="connsiteY5" fmla="*/ 16334 h 1075751"/>
              <a:gd name="connsiteX6" fmla="*/ 4594728 w 4594939"/>
              <a:gd name="connsiteY6" fmla="*/ 543361 h 1075751"/>
              <a:gd name="connsiteX7" fmla="*/ 3792578 w 4594939"/>
              <a:gd name="connsiteY7" fmla="*/ 545301 h 1075751"/>
              <a:gd name="connsiteX8" fmla="*/ 2061605 w 4594939"/>
              <a:gd name="connsiteY8" fmla="*/ 547699 h 1075751"/>
              <a:gd name="connsiteX9" fmla="*/ 1261928 w 4594939"/>
              <a:gd name="connsiteY9" fmla="*/ 551665 h 1075751"/>
              <a:gd name="connsiteX10" fmla="*/ 773552 w 4594939"/>
              <a:gd name="connsiteY10" fmla="*/ 1074125 h 1075751"/>
              <a:gd name="connsiteX11" fmla="*/ 5426 w 4594939"/>
              <a:gd name="connsiteY11" fmla="*/ 1069151 h 1075751"/>
              <a:gd name="connsiteX0" fmla="*/ 2256 w 4591769"/>
              <a:gd name="connsiteY0" fmla="*/ 1059626 h 1066226"/>
              <a:gd name="connsiteX1" fmla="*/ 0 w 4591769"/>
              <a:gd name="connsiteY1" fmla="*/ 0 h 1066226"/>
              <a:gd name="connsiteX2" fmla="*/ 1244554 w 4591769"/>
              <a:gd name="connsiteY2" fmla="*/ 5233 h 1066226"/>
              <a:gd name="connsiteX3" fmla="*/ 2064991 w 4591769"/>
              <a:gd name="connsiteY3" fmla="*/ 4220 h 1066226"/>
              <a:gd name="connsiteX4" fmla="*/ 3783688 w 4591769"/>
              <a:gd name="connsiteY4" fmla="*/ 6809 h 1066226"/>
              <a:gd name="connsiteX5" fmla="*/ 4589620 w 4591769"/>
              <a:gd name="connsiteY5" fmla="*/ 6809 h 1066226"/>
              <a:gd name="connsiteX6" fmla="*/ 4591558 w 4591769"/>
              <a:gd name="connsiteY6" fmla="*/ 533836 h 1066226"/>
              <a:gd name="connsiteX7" fmla="*/ 3789408 w 4591769"/>
              <a:gd name="connsiteY7" fmla="*/ 535776 h 1066226"/>
              <a:gd name="connsiteX8" fmla="*/ 2058435 w 4591769"/>
              <a:gd name="connsiteY8" fmla="*/ 538174 h 1066226"/>
              <a:gd name="connsiteX9" fmla="*/ 1258758 w 4591769"/>
              <a:gd name="connsiteY9" fmla="*/ 542140 h 1066226"/>
              <a:gd name="connsiteX10" fmla="*/ 770382 w 4591769"/>
              <a:gd name="connsiteY10" fmla="*/ 1064600 h 1066226"/>
              <a:gd name="connsiteX11" fmla="*/ 2256 w 4591769"/>
              <a:gd name="connsiteY11" fmla="*/ 1059626 h 1066226"/>
              <a:gd name="connsiteX0" fmla="*/ 2256 w 4591769"/>
              <a:gd name="connsiteY0" fmla="*/ 1059626 h 1066226"/>
              <a:gd name="connsiteX1" fmla="*/ 0 w 4591769"/>
              <a:gd name="connsiteY1" fmla="*/ 0 h 1066226"/>
              <a:gd name="connsiteX2" fmla="*/ 1244554 w 4591769"/>
              <a:gd name="connsiteY2" fmla="*/ 5233 h 1066226"/>
              <a:gd name="connsiteX3" fmla="*/ 2064991 w 4591769"/>
              <a:gd name="connsiteY3" fmla="*/ 4220 h 1066226"/>
              <a:gd name="connsiteX4" fmla="*/ 3783688 w 4591769"/>
              <a:gd name="connsiteY4" fmla="*/ 6809 h 1066226"/>
              <a:gd name="connsiteX5" fmla="*/ 4589620 w 4591769"/>
              <a:gd name="connsiteY5" fmla="*/ 6809 h 1066226"/>
              <a:gd name="connsiteX6" fmla="*/ 4591558 w 4591769"/>
              <a:gd name="connsiteY6" fmla="*/ 533836 h 1066226"/>
              <a:gd name="connsiteX7" fmla="*/ 3789408 w 4591769"/>
              <a:gd name="connsiteY7" fmla="*/ 535776 h 1066226"/>
              <a:gd name="connsiteX8" fmla="*/ 2058435 w 4591769"/>
              <a:gd name="connsiteY8" fmla="*/ 538174 h 1066226"/>
              <a:gd name="connsiteX9" fmla="*/ 1258758 w 4591769"/>
              <a:gd name="connsiteY9" fmla="*/ 542140 h 1066226"/>
              <a:gd name="connsiteX10" fmla="*/ 770382 w 4591769"/>
              <a:gd name="connsiteY10" fmla="*/ 1064600 h 1066226"/>
              <a:gd name="connsiteX11" fmla="*/ 2256 w 4591769"/>
              <a:gd name="connsiteY11" fmla="*/ 1059626 h 1066226"/>
              <a:gd name="connsiteX0" fmla="*/ 2256 w 4591769"/>
              <a:gd name="connsiteY0" fmla="*/ 564326 h 1064620"/>
              <a:gd name="connsiteX1" fmla="*/ 0 w 4591769"/>
              <a:gd name="connsiteY1" fmla="*/ 0 h 1064620"/>
              <a:gd name="connsiteX2" fmla="*/ 1244554 w 4591769"/>
              <a:gd name="connsiteY2" fmla="*/ 5233 h 1064620"/>
              <a:gd name="connsiteX3" fmla="*/ 2064991 w 4591769"/>
              <a:gd name="connsiteY3" fmla="*/ 4220 h 1064620"/>
              <a:gd name="connsiteX4" fmla="*/ 3783688 w 4591769"/>
              <a:gd name="connsiteY4" fmla="*/ 6809 h 1064620"/>
              <a:gd name="connsiteX5" fmla="*/ 4589620 w 4591769"/>
              <a:gd name="connsiteY5" fmla="*/ 6809 h 1064620"/>
              <a:gd name="connsiteX6" fmla="*/ 4591558 w 4591769"/>
              <a:gd name="connsiteY6" fmla="*/ 533836 h 1064620"/>
              <a:gd name="connsiteX7" fmla="*/ 3789408 w 4591769"/>
              <a:gd name="connsiteY7" fmla="*/ 535776 h 1064620"/>
              <a:gd name="connsiteX8" fmla="*/ 2058435 w 4591769"/>
              <a:gd name="connsiteY8" fmla="*/ 538174 h 1064620"/>
              <a:gd name="connsiteX9" fmla="*/ 1258758 w 4591769"/>
              <a:gd name="connsiteY9" fmla="*/ 542140 h 1064620"/>
              <a:gd name="connsiteX10" fmla="*/ 770382 w 4591769"/>
              <a:gd name="connsiteY10" fmla="*/ 1064600 h 1064620"/>
              <a:gd name="connsiteX11" fmla="*/ 2256 w 4591769"/>
              <a:gd name="connsiteY11" fmla="*/ 564326 h 1064620"/>
              <a:gd name="connsiteX0" fmla="*/ 2256 w 4591769"/>
              <a:gd name="connsiteY0" fmla="*/ 564326 h 600221"/>
              <a:gd name="connsiteX1" fmla="*/ 0 w 4591769"/>
              <a:gd name="connsiteY1" fmla="*/ 0 h 600221"/>
              <a:gd name="connsiteX2" fmla="*/ 1244554 w 4591769"/>
              <a:gd name="connsiteY2" fmla="*/ 5233 h 600221"/>
              <a:gd name="connsiteX3" fmla="*/ 2064991 w 4591769"/>
              <a:gd name="connsiteY3" fmla="*/ 4220 h 600221"/>
              <a:gd name="connsiteX4" fmla="*/ 3783688 w 4591769"/>
              <a:gd name="connsiteY4" fmla="*/ 6809 h 600221"/>
              <a:gd name="connsiteX5" fmla="*/ 4589620 w 4591769"/>
              <a:gd name="connsiteY5" fmla="*/ 6809 h 600221"/>
              <a:gd name="connsiteX6" fmla="*/ 4591558 w 4591769"/>
              <a:gd name="connsiteY6" fmla="*/ 533836 h 600221"/>
              <a:gd name="connsiteX7" fmla="*/ 3789408 w 4591769"/>
              <a:gd name="connsiteY7" fmla="*/ 535776 h 600221"/>
              <a:gd name="connsiteX8" fmla="*/ 2058435 w 4591769"/>
              <a:gd name="connsiteY8" fmla="*/ 538174 h 600221"/>
              <a:gd name="connsiteX9" fmla="*/ 1258758 w 4591769"/>
              <a:gd name="connsiteY9" fmla="*/ 542140 h 600221"/>
              <a:gd name="connsiteX10" fmla="*/ 2256 w 4591769"/>
              <a:gd name="connsiteY10" fmla="*/ 564326 h 600221"/>
              <a:gd name="connsiteX0" fmla="*/ 2256 w 4591769"/>
              <a:gd name="connsiteY0" fmla="*/ 551626 h 589918"/>
              <a:gd name="connsiteX1" fmla="*/ 0 w 4591769"/>
              <a:gd name="connsiteY1" fmla="*/ 0 h 589918"/>
              <a:gd name="connsiteX2" fmla="*/ 1244554 w 4591769"/>
              <a:gd name="connsiteY2" fmla="*/ 5233 h 589918"/>
              <a:gd name="connsiteX3" fmla="*/ 2064991 w 4591769"/>
              <a:gd name="connsiteY3" fmla="*/ 4220 h 589918"/>
              <a:gd name="connsiteX4" fmla="*/ 3783688 w 4591769"/>
              <a:gd name="connsiteY4" fmla="*/ 6809 h 589918"/>
              <a:gd name="connsiteX5" fmla="*/ 4589620 w 4591769"/>
              <a:gd name="connsiteY5" fmla="*/ 6809 h 589918"/>
              <a:gd name="connsiteX6" fmla="*/ 4591558 w 4591769"/>
              <a:gd name="connsiteY6" fmla="*/ 533836 h 589918"/>
              <a:gd name="connsiteX7" fmla="*/ 3789408 w 4591769"/>
              <a:gd name="connsiteY7" fmla="*/ 535776 h 589918"/>
              <a:gd name="connsiteX8" fmla="*/ 2058435 w 4591769"/>
              <a:gd name="connsiteY8" fmla="*/ 538174 h 589918"/>
              <a:gd name="connsiteX9" fmla="*/ 1258758 w 4591769"/>
              <a:gd name="connsiteY9" fmla="*/ 542140 h 589918"/>
              <a:gd name="connsiteX10" fmla="*/ 2256 w 4591769"/>
              <a:gd name="connsiteY10" fmla="*/ 551626 h 589918"/>
              <a:gd name="connsiteX0" fmla="*/ 2256 w 4591769"/>
              <a:gd name="connsiteY0" fmla="*/ 551626 h 551626"/>
              <a:gd name="connsiteX1" fmla="*/ 0 w 4591769"/>
              <a:gd name="connsiteY1" fmla="*/ 0 h 551626"/>
              <a:gd name="connsiteX2" fmla="*/ 1244554 w 4591769"/>
              <a:gd name="connsiteY2" fmla="*/ 5233 h 551626"/>
              <a:gd name="connsiteX3" fmla="*/ 2064991 w 4591769"/>
              <a:gd name="connsiteY3" fmla="*/ 4220 h 551626"/>
              <a:gd name="connsiteX4" fmla="*/ 3783688 w 4591769"/>
              <a:gd name="connsiteY4" fmla="*/ 6809 h 551626"/>
              <a:gd name="connsiteX5" fmla="*/ 4589620 w 4591769"/>
              <a:gd name="connsiteY5" fmla="*/ 6809 h 551626"/>
              <a:gd name="connsiteX6" fmla="*/ 4591558 w 4591769"/>
              <a:gd name="connsiteY6" fmla="*/ 533836 h 551626"/>
              <a:gd name="connsiteX7" fmla="*/ 3789408 w 4591769"/>
              <a:gd name="connsiteY7" fmla="*/ 535776 h 551626"/>
              <a:gd name="connsiteX8" fmla="*/ 2058435 w 4591769"/>
              <a:gd name="connsiteY8" fmla="*/ 538174 h 551626"/>
              <a:gd name="connsiteX9" fmla="*/ 1258758 w 4591769"/>
              <a:gd name="connsiteY9" fmla="*/ 542140 h 551626"/>
              <a:gd name="connsiteX10" fmla="*/ 2256 w 4591769"/>
              <a:gd name="connsiteY10" fmla="*/ 551626 h 551626"/>
              <a:gd name="connsiteX0" fmla="*/ 5426 w 4591769"/>
              <a:gd name="connsiteY0" fmla="*/ 542101 h 542140"/>
              <a:gd name="connsiteX1" fmla="*/ 0 w 4591769"/>
              <a:gd name="connsiteY1" fmla="*/ 0 h 542140"/>
              <a:gd name="connsiteX2" fmla="*/ 1244554 w 4591769"/>
              <a:gd name="connsiteY2" fmla="*/ 5233 h 542140"/>
              <a:gd name="connsiteX3" fmla="*/ 2064991 w 4591769"/>
              <a:gd name="connsiteY3" fmla="*/ 4220 h 542140"/>
              <a:gd name="connsiteX4" fmla="*/ 3783688 w 4591769"/>
              <a:gd name="connsiteY4" fmla="*/ 6809 h 542140"/>
              <a:gd name="connsiteX5" fmla="*/ 4589620 w 4591769"/>
              <a:gd name="connsiteY5" fmla="*/ 6809 h 542140"/>
              <a:gd name="connsiteX6" fmla="*/ 4591558 w 4591769"/>
              <a:gd name="connsiteY6" fmla="*/ 533836 h 542140"/>
              <a:gd name="connsiteX7" fmla="*/ 3789408 w 4591769"/>
              <a:gd name="connsiteY7" fmla="*/ 535776 h 542140"/>
              <a:gd name="connsiteX8" fmla="*/ 2058435 w 4591769"/>
              <a:gd name="connsiteY8" fmla="*/ 538174 h 542140"/>
              <a:gd name="connsiteX9" fmla="*/ 1258758 w 4591769"/>
              <a:gd name="connsiteY9" fmla="*/ 542140 h 542140"/>
              <a:gd name="connsiteX10" fmla="*/ 5426 w 4591769"/>
              <a:gd name="connsiteY10" fmla="*/ 542101 h 542140"/>
              <a:gd name="connsiteX0" fmla="*/ 2256 w 4591769"/>
              <a:gd name="connsiteY0" fmla="*/ 542101 h 542140"/>
              <a:gd name="connsiteX1" fmla="*/ 0 w 4591769"/>
              <a:gd name="connsiteY1" fmla="*/ 0 h 542140"/>
              <a:gd name="connsiteX2" fmla="*/ 1244554 w 4591769"/>
              <a:gd name="connsiteY2" fmla="*/ 5233 h 542140"/>
              <a:gd name="connsiteX3" fmla="*/ 2064991 w 4591769"/>
              <a:gd name="connsiteY3" fmla="*/ 4220 h 542140"/>
              <a:gd name="connsiteX4" fmla="*/ 3783688 w 4591769"/>
              <a:gd name="connsiteY4" fmla="*/ 6809 h 542140"/>
              <a:gd name="connsiteX5" fmla="*/ 4589620 w 4591769"/>
              <a:gd name="connsiteY5" fmla="*/ 6809 h 542140"/>
              <a:gd name="connsiteX6" fmla="*/ 4591558 w 4591769"/>
              <a:gd name="connsiteY6" fmla="*/ 533836 h 542140"/>
              <a:gd name="connsiteX7" fmla="*/ 3789408 w 4591769"/>
              <a:gd name="connsiteY7" fmla="*/ 535776 h 542140"/>
              <a:gd name="connsiteX8" fmla="*/ 2058435 w 4591769"/>
              <a:gd name="connsiteY8" fmla="*/ 538174 h 542140"/>
              <a:gd name="connsiteX9" fmla="*/ 1258758 w 4591769"/>
              <a:gd name="connsiteY9" fmla="*/ 542140 h 542140"/>
              <a:gd name="connsiteX10" fmla="*/ 2256 w 4591769"/>
              <a:gd name="connsiteY10" fmla="*/ 542101 h 54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91769" h="542140">
                <a:moveTo>
                  <a:pt x="2256" y="542101"/>
                </a:moveTo>
                <a:cubicBezTo>
                  <a:pt x="1682" y="383244"/>
                  <a:pt x="209" y="154862"/>
                  <a:pt x="0" y="0"/>
                </a:cubicBezTo>
                <a:cubicBezTo>
                  <a:pt x="251431" y="5243"/>
                  <a:pt x="900389" y="4530"/>
                  <a:pt x="1244554" y="5233"/>
                </a:cubicBezTo>
                <a:lnTo>
                  <a:pt x="2064991" y="4220"/>
                </a:lnTo>
                <a:lnTo>
                  <a:pt x="3783688" y="6809"/>
                </a:lnTo>
                <a:cubicBezTo>
                  <a:pt x="3872205" y="2907"/>
                  <a:pt x="4384132" y="7640"/>
                  <a:pt x="4589620" y="6809"/>
                </a:cubicBezTo>
                <a:cubicBezTo>
                  <a:pt x="4588421" y="184332"/>
                  <a:pt x="4592757" y="356313"/>
                  <a:pt x="4591558" y="533836"/>
                </a:cubicBezTo>
                <a:lnTo>
                  <a:pt x="3789408" y="535776"/>
                </a:lnTo>
                <a:lnTo>
                  <a:pt x="2058435" y="538174"/>
                </a:lnTo>
                <a:cubicBezTo>
                  <a:pt x="1922773" y="543865"/>
                  <a:pt x="1601454" y="541486"/>
                  <a:pt x="1258758" y="542140"/>
                </a:cubicBezTo>
                <a:lnTo>
                  <a:pt x="2256" y="542101"/>
                </a:lnTo>
                <a:close/>
              </a:path>
            </a:pathLst>
          </a:custGeom>
          <a:solidFill>
            <a:srgbClr val="0070C0">
              <a:alpha val="51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b="1" dirty="0">
              <a:latin typeface="Calibri" pitchFamily="34" charset="0"/>
            </a:endParaRPr>
          </a:p>
        </p:txBody>
      </p:sp>
      <p:sp>
        <p:nvSpPr>
          <p:cNvPr id="191" name="TextBox 190">
            <a:extLst>
              <a:ext uri="{FF2B5EF4-FFF2-40B4-BE49-F238E27FC236}">
                <a16:creationId xmlns:a16="http://schemas.microsoft.com/office/drawing/2014/main" id="{3CCC85F3-89CE-FB4E-96F1-F41541CFA0BC}"/>
              </a:ext>
            </a:extLst>
          </p:cNvPr>
          <p:cNvSpPr txBox="1"/>
          <p:nvPr/>
        </p:nvSpPr>
        <p:spPr>
          <a:xfrm>
            <a:off x="4185437" y="2217437"/>
            <a:ext cx="986167" cy="430887"/>
          </a:xfrm>
          <a:prstGeom prst="rect">
            <a:avLst/>
          </a:prstGeom>
          <a:noFill/>
        </p:spPr>
        <p:txBody>
          <a:bodyPr wrap="none" rtlCol="0">
            <a:spAutoFit/>
          </a:bodyPr>
          <a:lstStyle/>
          <a:p>
            <a:r>
              <a:rPr lang="en-US" sz="1100" dirty="0">
                <a:solidFill>
                  <a:schemeClr val="bg2">
                    <a:lumMod val="10000"/>
                  </a:schemeClr>
                </a:solidFill>
              </a:rPr>
              <a:t>Host </a:t>
            </a:r>
          </a:p>
          <a:p>
            <a:r>
              <a:rPr lang="en-US" sz="1100" dirty="0">
                <a:solidFill>
                  <a:schemeClr val="bg2">
                    <a:lumMod val="10000"/>
                  </a:schemeClr>
                </a:solidFill>
              </a:rPr>
              <a:t>address space</a:t>
            </a:r>
          </a:p>
        </p:txBody>
      </p:sp>
      <p:sp>
        <p:nvSpPr>
          <p:cNvPr id="192" name="TextBox 191">
            <a:extLst>
              <a:ext uri="{FF2B5EF4-FFF2-40B4-BE49-F238E27FC236}">
                <a16:creationId xmlns:a16="http://schemas.microsoft.com/office/drawing/2014/main" id="{5E247370-02BE-2441-8EC5-EAE9042A5470}"/>
              </a:ext>
            </a:extLst>
          </p:cNvPr>
          <p:cNvSpPr txBox="1"/>
          <p:nvPr/>
        </p:nvSpPr>
        <p:spPr>
          <a:xfrm>
            <a:off x="4140833" y="1271315"/>
            <a:ext cx="989373" cy="430887"/>
          </a:xfrm>
          <a:prstGeom prst="rect">
            <a:avLst/>
          </a:prstGeom>
          <a:noFill/>
        </p:spPr>
        <p:txBody>
          <a:bodyPr wrap="none" rtlCol="0">
            <a:spAutoFit/>
          </a:bodyPr>
          <a:lstStyle/>
          <a:p>
            <a:r>
              <a:rPr lang="en-US" sz="1100" dirty="0">
                <a:solidFill>
                  <a:schemeClr val="bg2">
                    <a:lumMod val="10000"/>
                  </a:schemeClr>
                </a:solidFill>
              </a:rPr>
              <a:t>Device </a:t>
            </a:r>
            <a:r>
              <a:rPr lang="en-US" sz="1100" b="1" dirty="0">
                <a:solidFill>
                  <a:schemeClr val="bg2">
                    <a:lumMod val="10000"/>
                  </a:schemeClr>
                </a:solidFill>
              </a:rPr>
              <a:t>global</a:t>
            </a:r>
            <a:r>
              <a:rPr lang="en-US" sz="1100" dirty="0">
                <a:solidFill>
                  <a:schemeClr val="bg2">
                    <a:lumMod val="10000"/>
                  </a:schemeClr>
                </a:solidFill>
              </a:rPr>
              <a:t> </a:t>
            </a:r>
          </a:p>
          <a:p>
            <a:r>
              <a:rPr lang="en-US" sz="1100" dirty="0">
                <a:solidFill>
                  <a:schemeClr val="bg2">
                    <a:lumMod val="10000"/>
                  </a:schemeClr>
                </a:solidFill>
              </a:rPr>
              <a:t>address space</a:t>
            </a:r>
          </a:p>
        </p:txBody>
      </p:sp>
      <p:sp>
        <p:nvSpPr>
          <p:cNvPr id="194" name="TextBox 193">
            <a:extLst>
              <a:ext uri="{FF2B5EF4-FFF2-40B4-BE49-F238E27FC236}">
                <a16:creationId xmlns:a16="http://schemas.microsoft.com/office/drawing/2014/main" id="{AA435E3A-CF69-0744-B03A-1D5E3935D605}"/>
              </a:ext>
            </a:extLst>
          </p:cNvPr>
          <p:cNvSpPr txBox="1"/>
          <p:nvPr/>
        </p:nvSpPr>
        <p:spPr>
          <a:xfrm>
            <a:off x="5592097" y="1277805"/>
            <a:ext cx="580608"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Regular</a:t>
            </a:r>
          </a:p>
          <a:p>
            <a:pPr algn="ctr"/>
            <a:r>
              <a:rPr lang="en-US" sz="1000" dirty="0">
                <a:solidFill>
                  <a:schemeClr val="bg2">
                    <a:lumMod val="10000"/>
                  </a:schemeClr>
                </a:solidFill>
              </a:rPr>
              <a:t>buffer</a:t>
            </a:r>
          </a:p>
        </p:txBody>
      </p:sp>
      <p:sp>
        <p:nvSpPr>
          <p:cNvPr id="195" name="TextBox 194">
            <a:extLst>
              <a:ext uri="{FF2B5EF4-FFF2-40B4-BE49-F238E27FC236}">
                <a16:creationId xmlns:a16="http://schemas.microsoft.com/office/drawing/2014/main" id="{A84CD06F-5F07-DD43-87DE-4C7A56DBBD76}"/>
              </a:ext>
            </a:extLst>
          </p:cNvPr>
          <p:cNvSpPr txBox="1"/>
          <p:nvPr/>
        </p:nvSpPr>
        <p:spPr>
          <a:xfrm>
            <a:off x="5429392" y="2225535"/>
            <a:ext cx="906018"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Mapped</a:t>
            </a:r>
          </a:p>
          <a:p>
            <a:pPr algn="ctr"/>
            <a:r>
              <a:rPr lang="en-US" sz="1000" dirty="0">
                <a:solidFill>
                  <a:schemeClr val="bg2">
                    <a:lumMod val="10000"/>
                  </a:schemeClr>
                </a:solidFill>
              </a:rPr>
              <a:t>regular buffer</a:t>
            </a:r>
          </a:p>
        </p:txBody>
      </p:sp>
      <p:cxnSp>
        <p:nvCxnSpPr>
          <p:cNvPr id="197" name="Straight Connector 196">
            <a:extLst>
              <a:ext uri="{FF2B5EF4-FFF2-40B4-BE49-F238E27FC236}">
                <a16:creationId xmlns:a16="http://schemas.microsoft.com/office/drawing/2014/main" id="{E93E8BA5-B685-CB42-A75B-F4836DFAE8B4}"/>
              </a:ext>
            </a:extLst>
          </p:cNvPr>
          <p:cNvCxnSpPr>
            <a:cxnSpLocks/>
          </p:cNvCxnSpPr>
          <p:nvPr/>
        </p:nvCxnSpPr>
        <p:spPr bwMode="auto">
          <a:xfrm flipH="1">
            <a:off x="5439812" y="1676955"/>
            <a:ext cx="152285" cy="538146"/>
          </a:xfrm>
          <a:prstGeom prst="line">
            <a:avLst/>
          </a:prstGeom>
          <a:ln>
            <a:solidFill>
              <a:schemeClr val="tx2">
                <a:lumMod val="50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74D1E8D3-EA31-6A49-B6A9-6657552B2825}"/>
              </a:ext>
            </a:extLst>
          </p:cNvPr>
          <p:cNvCxnSpPr>
            <a:cxnSpLocks/>
          </p:cNvCxnSpPr>
          <p:nvPr/>
        </p:nvCxnSpPr>
        <p:spPr bwMode="auto">
          <a:xfrm>
            <a:off x="6172705" y="1676955"/>
            <a:ext cx="152285" cy="538146"/>
          </a:xfrm>
          <a:prstGeom prst="line">
            <a:avLst/>
          </a:prstGeom>
          <a:ln>
            <a:solidFill>
              <a:schemeClr val="tx2">
                <a:lumMod val="50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2" name="TextBox 201">
            <a:extLst>
              <a:ext uri="{FF2B5EF4-FFF2-40B4-BE49-F238E27FC236}">
                <a16:creationId xmlns:a16="http://schemas.microsoft.com/office/drawing/2014/main" id="{20E446A3-99E2-E145-9A0D-38979F0DC498}"/>
              </a:ext>
            </a:extLst>
          </p:cNvPr>
          <p:cNvSpPr txBox="1"/>
          <p:nvPr/>
        </p:nvSpPr>
        <p:spPr>
          <a:xfrm>
            <a:off x="6675515" y="2225535"/>
            <a:ext cx="1500731"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All other host</a:t>
            </a:r>
          </a:p>
          <a:p>
            <a:pPr algn="ctr"/>
            <a:r>
              <a:rPr lang="en-US" sz="1000" dirty="0">
                <a:solidFill>
                  <a:schemeClr val="bg2">
                    <a:lumMod val="10000"/>
                  </a:schemeClr>
                </a:solidFill>
              </a:rPr>
              <a:t>data (heap, stacks, static)</a:t>
            </a:r>
          </a:p>
        </p:txBody>
      </p:sp>
      <p:sp>
        <p:nvSpPr>
          <p:cNvPr id="472" name="TextBox 471">
            <a:extLst>
              <a:ext uri="{FF2B5EF4-FFF2-40B4-BE49-F238E27FC236}">
                <a16:creationId xmlns:a16="http://schemas.microsoft.com/office/drawing/2014/main" id="{2E0087CF-77F0-9342-84D3-B424F84B524A}"/>
              </a:ext>
            </a:extLst>
          </p:cNvPr>
          <p:cNvSpPr txBox="1"/>
          <p:nvPr/>
        </p:nvSpPr>
        <p:spPr>
          <a:xfrm>
            <a:off x="4185437" y="4047888"/>
            <a:ext cx="986167" cy="430887"/>
          </a:xfrm>
          <a:prstGeom prst="rect">
            <a:avLst/>
          </a:prstGeom>
          <a:noFill/>
        </p:spPr>
        <p:txBody>
          <a:bodyPr wrap="none" rtlCol="0">
            <a:spAutoFit/>
          </a:bodyPr>
          <a:lstStyle/>
          <a:p>
            <a:r>
              <a:rPr lang="en-US" sz="1100" dirty="0">
                <a:solidFill>
                  <a:schemeClr val="bg2">
                    <a:lumMod val="10000"/>
                  </a:schemeClr>
                </a:solidFill>
              </a:rPr>
              <a:t>Host </a:t>
            </a:r>
          </a:p>
          <a:p>
            <a:r>
              <a:rPr lang="en-US" sz="1100" dirty="0">
                <a:solidFill>
                  <a:schemeClr val="bg2">
                    <a:lumMod val="10000"/>
                  </a:schemeClr>
                </a:solidFill>
              </a:rPr>
              <a:t>address space</a:t>
            </a:r>
          </a:p>
        </p:txBody>
      </p:sp>
      <p:sp>
        <p:nvSpPr>
          <p:cNvPr id="473" name="TextBox 472">
            <a:extLst>
              <a:ext uri="{FF2B5EF4-FFF2-40B4-BE49-F238E27FC236}">
                <a16:creationId xmlns:a16="http://schemas.microsoft.com/office/drawing/2014/main" id="{DF45F552-B5CF-FC4A-AA1A-4326C39434CD}"/>
              </a:ext>
            </a:extLst>
          </p:cNvPr>
          <p:cNvSpPr txBox="1"/>
          <p:nvPr/>
        </p:nvSpPr>
        <p:spPr>
          <a:xfrm>
            <a:off x="4185437" y="3005058"/>
            <a:ext cx="989373" cy="430887"/>
          </a:xfrm>
          <a:prstGeom prst="rect">
            <a:avLst/>
          </a:prstGeom>
          <a:noFill/>
        </p:spPr>
        <p:txBody>
          <a:bodyPr wrap="none" rtlCol="0">
            <a:spAutoFit/>
          </a:bodyPr>
          <a:lstStyle/>
          <a:p>
            <a:r>
              <a:rPr lang="en-US" sz="1100" dirty="0">
                <a:solidFill>
                  <a:schemeClr val="bg2">
                    <a:lumMod val="10000"/>
                  </a:schemeClr>
                </a:solidFill>
              </a:rPr>
              <a:t>Device </a:t>
            </a:r>
            <a:r>
              <a:rPr lang="en-US" sz="1100" b="1" dirty="0">
                <a:solidFill>
                  <a:schemeClr val="bg2">
                    <a:lumMod val="10000"/>
                  </a:schemeClr>
                </a:solidFill>
              </a:rPr>
              <a:t>global</a:t>
            </a:r>
            <a:r>
              <a:rPr lang="en-US" sz="1100" dirty="0">
                <a:solidFill>
                  <a:schemeClr val="bg2">
                    <a:lumMod val="10000"/>
                  </a:schemeClr>
                </a:solidFill>
              </a:rPr>
              <a:t> </a:t>
            </a:r>
          </a:p>
          <a:p>
            <a:r>
              <a:rPr lang="en-US" sz="1100" dirty="0">
                <a:solidFill>
                  <a:schemeClr val="bg2">
                    <a:lumMod val="10000"/>
                  </a:schemeClr>
                </a:solidFill>
              </a:rPr>
              <a:t>address space</a:t>
            </a:r>
          </a:p>
        </p:txBody>
      </p:sp>
      <p:sp>
        <p:nvSpPr>
          <p:cNvPr id="474" name="TextBox 473">
            <a:extLst>
              <a:ext uri="{FF2B5EF4-FFF2-40B4-BE49-F238E27FC236}">
                <a16:creationId xmlns:a16="http://schemas.microsoft.com/office/drawing/2014/main" id="{922C745A-FAB6-8F41-AF7A-9B8DCACB4F8B}"/>
              </a:ext>
            </a:extLst>
          </p:cNvPr>
          <p:cNvSpPr txBox="1"/>
          <p:nvPr/>
        </p:nvSpPr>
        <p:spPr>
          <a:xfrm>
            <a:off x="5674863" y="3533051"/>
            <a:ext cx="505267"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SVM</a:t>
            </a:r>
          </a:p>
          <a:p>
            <a:pPr algn="ctr"/>
            <a:r>
              <a:rPr lang="en-US" sz="1000" dirty="0">
                <a:solidFill>
                  <a:schemeClr val="bg2">
                    <a:lumMod val="10000"/>
                  </a:schemeClr>
                </a:solidFill>
              </a:rPr>
              <a:t>buffer</a:t>
            </a:r>
          </a:p>
        </p:txBody>
      </p:sp>
      <p:sp>
        <p:nvSpPr>
          <p:cNvPr id="490" name="TextBox 489">
            <a:extLst>
              <a:ext uri="{FF2B5EF4-FFF2-40B4-BE49-F238E27FC236}">
                <a16:creationId xmlns:a16="http://schemas.microsoft.com/office/drawing/2014/main" id="{A795DFC1-114F-7247-B0C8-B8A8F94DF131}"/>
              </a:ext>
            </a:extLst>
          </p:cNvPr>
          <p:cNvSpPr txBox="1"/>
          <p:nvPr/>
        </p:nvSpPr>
        <p:spPr>
          <a:xfrm>
            <a:off x="7008173" y="3071321"/>
            <a:ext cx="508473" cy="246221"/>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Buffer</a:t>
            </a:r>
            <a:endParaRPr lang="en-US" sz="1100" dirty="0">
              <a:solidFill>
                <a:schemeClr val="bg2">
                  <a:lumMod val="10000"/>
                </a:schemeClr>
              </a:solidFill>
            </a:endParaRPr>
          </a:p>
        </p:txBody>
      </p:sp>
      <p:sp>
        <p:nvSpPr>
          <p:cNvPr id="491" name="TextBox 490">
            <a:extLst>
              <a:ext uri="{FF2B5EF4-FFF2-40B4-BE49-F238E27FC236}">
                <a16:creationId xmlns:a16="http://schemas.microsoft.com/office/drawing/2014/main" id="{73CA650F-AAC8-EE46-9EC3-120352AC7988}"/>
              </a:ext>
            </a:extLst>
          </p:cNvPr>
          <p:cNvSpPr txBox="1"/>
          <p:nvPr/>
        </p:nvSpPr>
        <p:spPr>
          <a:xfrm>
            <a:off x="6809402" y="4044943"/>
            <a:ext cx="906017"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Mapped</a:t>
            </a:r>
          </a:p>
          <a:p>
            <a:pPr algn="ctr"/>
            <a:r>
              <a:rPr lang="en-US" sz="1000" dirty="0">
                <a:solidFill>
                  <a:schemeClr val="bg2">
                    <a:lumMod val="10000"/>
                  </a:schemeClr>
                </a:solidFill>
              </a:rPr>
              <a:t>regular buffer</a:t>
            </a:r>
          </a:p>
        </p:txBody>
      </p:sp>
      <p:sp>
        <p:nvSpPr>
          <p:cNvPr id="492" name="TextBox 491">
            <a:extLst>
              <a:ext uri="{FF2B5EF4-FFF2-40B4-BE49-F238E27FC236}">
                <a16:creationId xmlns:a16="http://schemas.microsoft.com/office/drawing/2014/main" id="{B19101EA-F73F-D14E-BC8E-FB67AE81AAFF}"/>
              </a:ext>
            </a:extLst>
          </p:cNvPr>
          <p:cNvSpPr txBox="1"/>
          <p:nvPr/>
        </p:nvSpPr>
        <p:spPr>
          <a:xfrm>
            <a:off x="8176246" y="3533051"/>
            <a:ext cx="774571"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Another</a:t>
            </a:r>
          </a:p>
          <a:p>
            <a:pPr algn="ctr"/>
            <a:r>
              <a:rPr lang="en-US" sz="1000" dirty="0">
                <a:solidFill>
                  <a:schemeClr val="bg2">
                    <a:lumMod val="10000"/>
                  </a:schemeClr>
                </a:solidFill>
              </a:rPr>
              <a:t>SVM buffer</a:t>
            </a:r>
          </a:p>
        </p:txBody>
      </p:sp>
      <p:cxnSp>
        <p:nvCxnSpPr>
          <p:cNvPr id="493" name="Straight Connector 492">
            <a:extLst>
              <a:ext uri="{FF2B5EF4-FFF2-40B4-BE49-F238E27FC236}">
                <a16:creationId xmlns:a16="http://schemas.microsoft.com/office/drawing/2014/main" id="{9C8CC444-88C3-C645-86D3-44B65DD9714D}"/>
              </a:ext>
            </a:extLst>
          </p:cNvPr>
          <p:cNvCxnSpPr>
            <a:cxnSpLocks/>
          </p:cNvCxnSpPr>
          <p:nvPr/>
        </p:nvCxnSpPr>
        <p:spPr bwMode="auto">
          <a:xfrm flipH="1">
            <a:off x="6809402" y="3317542"/>
            <a:ext cx="198772" cy="727401"/>
          </a:xfrm>
          <a:prstGeom prst="line">
            <a:avLst/>
          </a:prstGeom>
          <a:ln>
            <a:solidFill>
              <a:schemeClr val="tx2">
                <a:lumMod val="50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B39B88DB-2EE0-BC48-8527-DA61F65DC2B5}"/>
              </a:ext>
            </a:extLst>
          </p:cNvPr>
          <p:cNvCxnSpPr>
            <a:cxnSpLocks/>
          </p:cNvCxnSpPr>
          <p:nvPr/>
        </p:nvCxnSpPr>
        <p:spPr bwMode="auto">
          <a:xfrm>
            <a:off x="7516646" y="3317542"/>
            <a:ext cx="198773" cy="727401"/>
          </a:xfrm>
          <a:prstGeom prst="line">
            <a:avLst/>
          </a:prstGeom>
          <a:ln>
            <a:solidFill>
              <a:schemeClr val="tx2">
                <a:lumMod val="50000"/>
              </a:schemeClr>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17" name="TextBox 516">
            <a:extLst>
              <a:ext uri="{FF2B5EF4-FFF2-40B4-BE49-F238E27FC236}">
                <a16:creationId xmlns:a16="http://schemas.microsoft.com/office/drawing/2014/main" id="{68377D58-C432-E846-A480-35D84862D666}"/>
              </a:ext>
            </a:extLst>
          </p:cNvPr>
          <p:cNvSpPr txBox="1"/>
          <p:nvPr/>
        </p:nvSpPr>
        <p:spPr>
          <a:xfrm>
            <a:off x="5592097" y="5366454"/>
            <a:ext cx="505267"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SVM</a:t>
            </a:r>
          </a:p>
          <a:p>
            <a:pPr algn="ctr"/>
            <a:r>
              <a:rPr lang="en-US" sz="1000" dirty="0">
                <a:solidFill>
                  <a:schemeClr val="bg2">
                    <a:lumMod val="10000"/>
                  </a:schemeClr>
                </a:solidFill>
              </a:rPr>
              <a:t>buffer</a:t>
            </a:r>
          </a:p>
        </p:txBody>
      </p:sp>
      <p:sp>
        <p:nvSpPr>
          <p:cNvPr id="518" name="TextBox 517">
            <a:extLst>
              <a:ext uri="{FF2B5EF4-FFF2-40B4-BE49-F238E27FC236}">
                <a16:creationId xmlns:a16="http://schemas.microsoft.com/office/drawing/2014/main" id="{8741C480-BDBF-DB4D-B13C-10C36B2CBC84}"/>
              </a:ext>
            </a:extLst>
          </p:cNvPr>
          <p:cNvSpPr txBox="1"/>
          <p:nvPr/>
        </p:nvSpPr>
        <p:spPr>
          <a:xfrm>
            <a:off x="8093480" y="5366454"/>
            <a:ext cx="774571"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Another</a:t>
            </a:r>
          </a:p>
          <a:p>
            <a:pPr algn="ctr"/>
            <a:r>
              <a:rPr lang="en-US" sz="1000" dirty="0">
                <a:solidFill>
                  <a:schemeClr val="bg2">
                    <a:lumMod val="10000"/>
                  </a:schemeClr>
                </a:solidFill>
              </a:rPr>
              <a:t>SVM buffer</a:t>
            </a:r>
          </a:p>
        </p:txBody>
      </p:sp>
      <p:sp>
        <p:nvSpPr>
          <p:cNvPr id="519" name="TextBox 518">
            <a:extLst>
              <a:ext uri="{FF2B5EF4-FFF2-40B4-BE49-F238E27FC236}">
                <a16:creationId xmlns:a16="http://schemas.microsoft.com/office/drawing/2014/main" id="{ECCEE5ED-05A6-A249-9025-05A9BB5E0D9B}"/>
              </a:ext>
            </a:extLst>
          </p:cNvPr>
          <p:cNvSpPr txBox="1"/>
          <p:nvPr/>
        </p:nvSpPr>
        <p:spPr>
          <a:xfrm>
            <a:off x="6345056" y="5366454"/>
            <a:ext cx="1500731" cy="400110"/>
          </a:xfrm>
          <a:prstGeom prst="rect">
            <a:avLst/>
          </a:prstGeom>
          <a:noFill/>
          <a:ln>
            <a:solidFill>
              <a:schemeClr val="tx2">
                <a:lumMod val="50000"/>
              </a:schemeClr>
            </a:solidFill>
          </a:ln>
        </p:spPr>
        <p:txBody>
          <a:bodyPr wrap="none" rtlCol="0">
            <a:spAutoFit/>
          </a:bodyPr>
          <a:lstStyle/>
          <a:p>
            <a:pPr algn="ctr"/>
            <a:r>
              <a:rPr lang="en-US" sz="1000" dirty="0">
                <a:solidFill>
                  <a:schemeClr val="bg2">
                    <a:lumMod val="10000"/>
                  </a:schemeClr>
                </a:solidFill>
              </a:rPr>
              <a:t>All other host</a:t>
            </a:r>
          </a:p>
          <a:p>
            <a:pPr algn="ctr"/>
            <a:r>
              <a:rPr lang="en-US" sz="1000" dirty="0">
                <a:solidFill>
                  <a:schemeClr val="bg2">
                    <a:lumMod val="10000"/>
                  </a:schemeClr>
                </a:solidFill>
              </a:rPr>
              <a:t>data (heap, stacks, static)</a:t>
            </a:r>
          </a:p>
        </p:txBody>
      </p:sp>
      <p:sp>
        <p:nvSpPr>
          <p:cNvPr id="520" name="Content Placeholder 5">
            <a:extLst>
              <a:ext uri="{FF2B5EF4-FFF2-40B4-BE49-F238E27FC236}">
                <a16:creationId xmlns:a16="http://schemas.microsoft.com/office/drawing/2014/main" id="{1542BC1E-53CA-9C47-9B22-8C9D4EA5E699}"/>
              </a:ext>
            </a:extLst>
          </p:cNvPr>
          <p:cNvSpPr txBox="1">
            <a:spLocks/>
          </p:cNvSpPr>
          <p:nvPr/>
        </p:nvSpPr>
        <p:spPr bwMode="auto">
          <a:xfrm>
            <a:off x="256338" y="1367428"/>
            <a:ext cx="3882101" cy="12672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r>
              <a:rPr lang="en-US" sz="1800" kern="0" dirty="0"/>
              <a:t>In OpenCL ≤ 1.2 host and device virtual address spaces are managed separately</a:t>
            </a:r>
          </a:p>
        </p:txBody>
      </p:sp>
      <p:sp>
        <p:nvSpPr>
          <p:cNvPr id="521" name="Content Placeholder 5">
            <a:extLst>
              <a:ext uri="{FF2B5EF4-FFF2-40B4-BE49-F238E27FC236}">
                <a16:creationId xmlns:a16="http://schemas.microsoft.com/office/drawing/2014/main" id="{F17CCA3F-6989-134E-9A2E-D1B020FD5F76}"/>
              </a:ext>
            </a:extLst>
          </p:cNvPr>
          <p:cNvSpPr txBox="1">
            <a:spLocks/>
          </p:cNvSpPr>
          <p:nvPr/>
        </p:nvSpPr>
        <p:spPr bwMode="auto">
          <a:xfrm>
            <a:off x="261461" y="2595943"/>
            <a:ext cx="3882101" cy="20088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r>
              <a:rPr lang="en-US" sz="1800" kern="0" dirty="0"/>
              <a:t>In OpenCL ≥ 2.0 host and device can share part of the virtual address space using Shared Virtual Memory (SVM)</a:t>
            </a:r>
          </a:p>
          <a:p>
            <a:pPr lvl="1"/>
            <a:r>
              <a:rPr lang="en-US" sz="1400" kern="0" dirty="0"/>
              <a:t>Coarse-grained buffer sharing (whole)</a:t>
            </a:r>
          </a:p>
          <a:p>
            <a:pPr lvl="1"/>
            <a:r>
              <a:rPr lang="en-US" sz="1400" kern="0" dirty="0"/>
              <a:t>Fine-grained buffer sharing (load/store)</a:t>
            </a:r>
          </a:p>
        </p:txBody>
      </p:sp>
      <p:sp>
        <p:nvSpPr>
          <p:cNvPr id="522" name="Content Placeholder 5">
            <a:extLst>
              <a:ext uri="{FF2B5EF4-FFF2-40B4-BE49-F238E27FC236}">
                <a16:creationId xmlns:a16="http://schemas.microsoft.com/office/drawing/2014/main" id="{18D5D552-6022-5F4C-BD7A-AF7EB4D9863D}"/>
              </a:ext>
            </a:extLst>
          </p:cNvPr>
          <p:cNvSpPr txBox="1">
            <a:spLocks/>
          </p:cNvSpPr>
          <p:nvPr/>
        </p:nvSpPr>
        <p:spPr bwMode="auto">
          <a:xfrm>
            <a:off x="256337" y="4612245"/>
            <a:ext cx="3882101" cy="19250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r>
              <a:rPr lang="en-US" sz="1800" kern="0" dirty="0"/>
              <a:t>In OpenCL ≥ 2.0 host and device can also share the all the virtual address space (system) if native hardware support is available</a:t>
            </a:r>
          </a:p>
          <a:p>
            <a:pPr lvl="1"/>
            <a:r>
              <a:rPr lang="en-US" sz="1400" kern="0" dirty="0"/>
              <a:t>Fine-grained system sharing (requires hardware atomics)</a:t>
            </a:r>
          </a:p>
        </p:txBody>
      </p:sp>
      <p:sp>
        <p:nvSpPr>
          <p:cNvPr id="523" name="TextBox 522">
            <a:extLst>
              <a:ext uri="{FF2B5EF4-FFF2-40B4-BE49-F238E27FC236}">
                <a16:creationId xmlns:a16="http://schemas.microsoft.com/office/drawing/2014/main" id="{97C820D2-B341-9C4F-8495-AB310D006E44}"/>
              </a:ext>
            </a:extLst>
          </p:cNvPr>
          <p:cNvSpPr txBox="1"/>
          <p:nvPr/>
        </p:nvSpPr>
        <p:spPr>
          <a:xfrm>
            <a:off x="4181723" y="5895267"/>
            <a:ext cx="986167" cy="430887"/>
          </a:xfrm>
          <a:prstGeom prst="rect">
            <a:avLst/>
          </a:prstGeom>
          <a:noFill/>
        </p:spPr>
        <p:txBody>
          <a:bodyPr wrap="none" rtlCol="0">
            <a:spAutoFit/>
          </a:bodyPr>
          <a:lstStyle/>
          <a:p>
            <a:r>
              <a:rPr lang="en-US" sz="1100" dirty="0">
                <a:solidFill>
                  <a:schemeClr val="bg2">
                    <a:lumMod val="10000"/>
                  </a:schemeClr>
                </a:solidFill>
              </a:rPr>
              <a:t>Host </a:t>
            </a:r>
          </a:p>
          <a:p>
            <a:r>
              <a:rPr lang="en-US" sz="1100" dirty="0">
                <a:solidFill>
                  <a:schemeClr val="bg2">
                    <a:lumMod val="10000"/>
                  </a:schemeClr>
                </a:solidFill>
              </a:rPr>
              <a:t>address space</a:t>
            </a:r>
          </a:p>
        </p:txBody>
      </p:sp>
      <p:sp>
        <p:nvSpPr>
          <p:cNvPr id="524" name="TextBox 523">
            <a:extLst>
              <a:ext uri="{FF2B5EF4-FFF2-40B4-BE49-F238E27FC236}">
                <a16:creationId xmlns:a16="http://schemas.microsoft.com/office/drawing/2014/main" id="{98D0859A-4CCA-5847-AE38-BBCD60FE5599}"/>
              </a:ext>
            </a:extLst>
          </p:cNvPr>
          <p:cNvSpPr txBox="1"/>
          <p:nvPr/>
        </p:nvSpPr>
        <p:spPr>
          <a:xfrm>
            <a:off x="4181723" y="4830135"/>
            <a:ext cx="989373" cy="430887"/>
          </a:xfrm>
          <a:prstGeom prst="rect">
            <a:avLst/>
          </a:prstGeom>
          <a:noFill/>
        </p:spPr>
        <p:txBody>
          <a:bodyPr wrap="none" rtlCol="0">
            <a:spAutoFit/>
          </a:bodyPr>
          <a:lstStyle/>
          <a:p>
            <a:r>
              <a:rPr lang="en-US" sz="1100" dirty="0">
                <a:solidFill>
                  <a:schemeClr val="bg2">
                    <a:lumMod val="10000"/>
                  </a:schemeClr>
                </a:solidFill>
              </a:rPr>
              <a:t>Device </a:t>
            </a:r>
            <a:r>
              <a:rPr lang="en-US" sz="1100" b="1" dirty="0">
                <a:solidFill>
                  <a:schemeClr val="bg2">
                    <a:lumMod val="10000"/>
                  </a:schemeClr>
                </a:solidFill>
              </a:rPr>
              <a:t>global</a:t>
            </a:r>
            <a:r>
              <a:rPr lang="en-US" sz="1100" dirty="0">
                <a:solidFill>
                  <a:schemeClr val="bg2">
                    <a:lumMod val="10000"/>
                  </a:schemeClr>
                </a:solidFill>
              </a:rPr>
              <a:t> </a:t>
            </a:r>
          </a:p>
          <a:p>
            <a:r>
              <a:rPr lang="en-US" sz="1100" dirty="0">
                <a:solidFill>
                  <a:schemeClr val="bg2">
                    <a:lumMod val="10000"/>
                  </a:schemeClr>
                </a:solidFill>
              </a:rPr>
              <a:t>address space</a:t>
            </a:r>
          </a:p>
        </p:txBody>
      </p:sp>
    </p:spTree>
    <p:extLst>
      <p:ext uri="{BB962C8B-B14F-4D97-AF65-F5344CB8AC3E}">
        <p14:creationId xmlns:p14="http://schemas.microsoft.com/office/powerpoint/2010/main" val="93200482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a:xfrm>
            <a:off x="457200" y="274638"/>
            <a:ext cx="8229600" cy="792162"/>
          </a:xfrm>
        </p:spPr>
        <p:txBody>
          <a:bodyPr/>
          <a:lstStyle/>
          <a:p>
            <a:r>
              <a:rPr lang="en-US" dirty="0"/>
              <a:t>Example: MPI + Coarse-grained SVM in OpenCL</a:t>
            </a:r>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135</a:t>
            </a:fld>
            <a:endParaRPr lang="en-US" dirty="0"/>
          </a:p>
        </p:txBody>
      </p:sp>
      <p:sp>
        <p:nvSpPr>
          <p:cNvPr id="7" name="Rectangle 6">
            <a:extLst>
              <a:ext uri="{FF2B5EF4-FFF2-40B4-BE49-F238E27FC236}">
                <a16:creationId xmlns:a16="http://schemas.microsoft.com/office/drawing/2014/main" id="{BFE3C19E-4A73-AD47-924B-DBB19CBD79C6}"/>
              </a:ext>
            </a:extLst>
          </p:cNvPr>
          <p:cNvSpPr/>
          <p:nvPr/>
        </p:nvSpPr>
        <p:spPr bwMode="auto">
          <a:xfrm>
            <a:off x="879676" y="1088247"/>
            <a:ext cx="7442521" cy="515050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45720" tIns="45720" rIns="9144"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7CB521"/>
                </a:solidFill>
                <a:latin typeface="Courier New" pitchFamily="49" charset="0"/>
                <a:cs typeface="Courier New" pitchFamily="49" charset="0"/>
              </a:rPr>
              <a:t>/*</a:t>
            </a:r>
            <a:r>
              <a:rPr lang="en-US" sz="1400" b="1" kern="0" dirty="0">
                <a:solidFill>
                  <a:srgbClr val="0070C0"/>
                </a:solidFill>
                <a:latin typeface="Courier New" pitchFamily="49" charset="0"/>
                <a:cs typeface="Courier New" pitchFamily="49" charset="0"/>
              </a:rPr>
              <a:t> </a:t>
            </a:r>
            <a:r>
              <a:rPr lang="en-US" sz="1400" b="1" kern="0" dirty="0">
                <a:solidFill>
                  <a:srgbClr val="7CB521"/>
                </a:solidFill>
                <a:latin typeface="Courier New" pitchFamily="49" charset="0"/>
                <a:cs typeface="Courier New" pitchFamily="49" charset="0"/>
              </a:rPr>
              <a:t>Coarse-grained sharing */</a:t>
            </a:r>
            <a:endParaRPr kumimoji="0" lang="en-US" sz="1400" b="1" i="0" u="none" strike="noStrike" kern="0" cap="none" spc="0" normalizeH="0" baseline="0" noProof="0" dirty="0">
              <a:ln>
                <a:noFill/>
              </a:ln>
              <a:solidFill>
                <a:srgbClr val="7CB521"/>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BF5C28">
                    <a:lumMod val="75000"/>
                  </a:srgbClr>
                </a:solidFill>
                <a:latin typeface="Courier New" pitchFamily="49" charset="0"/>
                <a:cs typeface="Courier New" pitchFamily="49" charset="0"/>
              </a:rPr>
              <a:t>__kernel </a:t>
            </a:r>
            <a:r>
              <a:rPr lang="en-US" sz="1400" b="1" kern="0" dirty="0">
                <a:solidFill>
                  <a:srgbClr val="0070C0"/>
                </a:solidFill>
                <a:latin typeface="Courier New" pitchFamily="49" charset="0"/>
                <a:cs typeface="Courier New" pitchFamily="49" charset="0"/>
              </a:rPr>
              <a:t>void</a:t>
            </a:r>
            <a:r>
              <a:rPr lang="en-US" sz="1400" b="1" kern="0" dirty="0">
                <a:solidFill>
                  <a:srgbClr val="000000"/>
                </a:solidFill>
                <a:latin typeface="Courier New" pitchFamily="49" charset="0"/>
                <a:cs typeface="Courier New" pitchFamily="49" charset="0"/>
              </a:rPr>
              <a:t> </a:t>
            </a:r>
            <a:r>
              <a:rPr lang="en-US" sz="1400" b="1" kern="0" dirty="0" err="1">
                <a:solidFill>
                  <a:srgbClr val="000000"/>
                </a:solidFill>
                <a:latin typeface="Courier New" pitchFamily="49" charset="0"/>
                <a:cs typeface="Courier New" pitchFamily="49" charset="0"/>
              </a:rPr>
              <a:t>gpu_kernel</a:t>
            </a:r>
            <a:r>
              <a:rPr lang="en-US" sz="1400" b="1" kern="0" dirty="0">
                <a:solidFill>
                  <a:srgbClr val="000000"/>
                </a:solidFill>
                <a:latin typeface="Courier New" pitchFamily="49" charset="0"/>
                <a:cs typeface="Courier New" pitchFamily="49" charset="0"/>
              </a:rPr>
              <a:t>(</a:t>
            </a:r>
            <a:r>
              <a:rPr lang="en-US" sz="1400" b="1" kern="0" dirty="0">
                <a:solidFill>
                  <a:srgbClr val="BF5C28">
                    <a:lumMod val="75000"/>
                  </a:srgbClr>
                </a:solidFill>
                <a:latin typeface="Courier New" pitchFamily="49" charset="0"/>
                <a:cs typeface="Courier New" pitchFamily="49" charset="0"/>
              </a:rPr>
              <a:t>__global </a:t>
            </a:r>
            <a:r>
              <a:rPr lang="en-US" sz="1400" b="1" kern="0" dirty="0">
                <a:solidFill>
                  <a:srgbClr val="0070C0"/>
                </a:solidFill>
                <a:latin typeface="Courier New" pitchFamily="49" charset="0"/>
                <a:cs typeface="Courier New" pitchFamily="49" charset="0"/>
              </a:rPr>
              <a:t>double</a:t>
            </a:r>
            <a:r>
              <a:rPr lang="en-US" sz="1400" b="1" kern="0" dirty="0">
                <a:solidFill>
                  <a:srgbClr val="000000"/>
                </a:solidFill>
                <a:latin typeface="Courier New" pitchFamily="49" charset="0"/>
                <a:cs typeface="Courier New" pitchFamily="49" charset="0"/>
              </a:rPr>
              <a:t> *</a:t>
            </a:r>
            <a:r>
              <a:rPr lang="en-US" sz="1400" b="1" kern="0" dirty="0" err="1">
                <a:solidFill>
                  <a:srgbClr val="000000"/>
                </a:solidFill>
                <a:latin typeface="Courier New" pitchFamily="49" charset="0"/>
                <a:cs typeface="Courier New" pitchFamily="49" charset="0"/>
              </a:rPr>
              <a:t>buf</a:t>
            </a:r>
            <a:r>
              <a:rPr lang="en-US" sz="1400" b="1" kern="0" dirty="0">
                <a:solidFill>
                  <a:srgbClr val="000000"/>
                </a:solidFill>
                <a:latin typeface="Courier New" pitchFamily="49"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000000"/>
                </a:solidFill>
                <a:latin typeface="Courier New" pitchFamily="49"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000000"/>
                </a:solidFill>
                <a:latin typeface="Courier New" pitchFamily="49" charset="0"/>
                <a:cs typeface="Courier New" pitchFamily="49" charset="0"/>
              </a:rPr>
              <a:t>    [...snip...]</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000000"/>
                </a:solidFill>
                <a:latin typeface="Courier New" pitchFamily="49" charset="0"/>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lang="en-US" sz="1400" b="1" kern="0" dirty="0">
              <a:solidFill>
                <a:srgbClr val="0070C0"/>
              </a:solidFill>
              <a:latin typeface="Courier New" pitchFamily="49" charset="0"/>
              <a:cs typeface="Courier New" pitchFamily="49" charset="0"/>
            </a:endParaRPr>
          </a:p>
          <a:p>
            <a:pPr marL="342900" indent="-342900" fontAlgn="base">
              <a:lnSpc>
                <a:spcPct val="80000"/>
              </a:lnSpc>
              <a:spcBef>
                <a:spcPct val="20000"/>
              </a:spcBef>
              <a:spcAft>
                <a:spcPct val="0"/>
              </a:spcAft>
              <a:buClr>
                <a:srgbClr val="1F497D"/>
              </a:buClr>
              <a:defRPr/>
            </a:pPr>
            <a:r>
              <a:rPr lang="en-US" sz="1400" b="1" kern="0" dirty="0">
                <a:solidFill>
                  <a:srgbClr val="7CB521"/>
                </a:solidFill>
                <a:latin typeface="Courier New" pitchFamily="49" charset="0"/>
                <a:cs typeface="Courier New" pitchFamily="49" charset="0"/>
              </a:rPr>
              <a:t>/* Create context, program, kernel, and command queue */ </a:t>
            </a:r>
            <a:endPar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double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err="1">
                <a:solidFill>
                  <a:schemeClr val="bg2">
                    <a:lumMod val="10000"/>
                  </a:schemeClr>
                </a:solidFill>
                <a:latin typeface="Courier New" pitchFamily="49" charset="0"/>
                <a:cs typeface="Courier New" pitchFamily="49" charset="0"/>
              </a:rPr>
              <a:t>dev_buf</a:t>
            </a:r>
            <a:r>
              <a:rPr lang="en-US" sz="1400" b="1" kern="0" dirty="0">
                <a:solidFill>
                  <a:schemeClr val="bg2">
                    <a:lumMod val="10000"/>
                  </a:schemeClr>
                </a:solidFill>
                <a:latin typeface="Courier New" pitchFamily="49" charset="0"/>
                <a:cs typeface="Courier New" pitchFamily="49" charset="0"/>
              </a:rPr>
              <a:t> = </a:t>
            </a:r>
            <a:r>
              <a:rPr lang="en-US" sz="1400" b="1" kern="0" dirty="0" err="1">
                <a:solidFill>
                  <a:srgbClr val="BF5C28">
                    <a:lumMod val="75000"/>
                  </a:srgbClr>
                </a:solidFill>
                <a:latin typeface="Courier New" pitchFamily="49" charset="0"/>
                <a:cs typeface="Courier New" pitchFamily="49" charset="0"/>
              </a:rPr>
              <a:t>clSVMAlloc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ctx</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CL_MEM_READ_WRITE, size, 0);</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err="1">
                <a:solidFill>
                  <a:srgbClr val="BF5C28">
                    <a:lumMod val="75000"/>
                  </a:srgbClr>
                </a:solidFill>
                <a:latin typeface="Courier New" pitchFamily="49" charset="0"/>
                <a:cs typeface="Courier New" pitchFamily="49" charset="0"/>
              </a:rPr>
              <a:t>clSetKernelArgSVMPointer</a:t>
            </a:r>
            <a:r>
              <a:rPr lang="en-US" sz="1400" b="1" kern="0" dirty="0">
                <a:solidFill>
                  <a:srgbClr val="D2D2D2">
                    <a:lumMod val="10000"/>
                  </a:srgbClr>
                </a:solidFill>
                <a:latin typeface="Courier New" pitchFamily="49" charset="0"/>
                <a:cs typeface="Courier New" pitchFamily="49" charset="0"/>
              </a:rPr>
              <a:t>(kernel, 0, </a:t>
            </a:r>
            <a:r>
              <a:rPr lang="en-US" sz="1400" b="1" kern="0" dirty="0" err="1">
                <a:solidFill>
                  <a:srgbClr val="D2D2D2">
                    <a:lumMod val="10000"/>
                  </a:srgbClr>
                </a:solidFill>
                <a:latin typeface="Courier New" pitchFamily="49" charset="0"/>
                <a:cs typeface="Courier New" pitchFamily="49" charset="0"/>
              </a:rPr>
              <a:t>dev_buf</a:t>
            </a:r>
            <a:r>
              <a:rPr lang="en-US" sz="1400" b="1" kern="0" dirty="0">
                <a:solidFill>
                  <a:srgbClr val="D2D2D2">
                    <a:lumMod val="10000"/>
                  </a:srgbClr>
                </a:solidFill>
                <a:latin typeface="Courier New" pitchFamily="49" charset="0"/>
                <a:cs typeface="Courier New" pitchFamily="49" charset="0"/>
              </a:rPr>
              <a:t>);</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lvl="0" indent="-342900" fontAlgn="base">
              <a:lnSpc>
                <a:spcPct val="80000"/>
              </a:lnSpc>
              <a:spcBef>
                <a:spcPct val="20000"/>
              </a:spcBef>
              <a:spcAft>
                <a:spcPct val="0"/>
              </a:spcAft>
              <a:buClr>
                <a:srgbClr val="1F497D"/>
              </a:buClr>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if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my_rank</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sender)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BF5C28">
                    <a:lumMod val="75000"/>
                  </a:srgbClr>
                </a:solidFill>
                <a:latin typeface="Courier New" pitchFamily="49" charset="0"/>
                <a:cs typeface="Courier New" pitchFamily="49" charset="0"/>
              </a:rPr>
              <a:t>clEnqueueNDRangeKernel</a:t>
            </a:r>
            <a:r>
              <a:rPr lang="en-US" sz="1400" b="1" kern="0" dirty="0">
                <a:solidFill>
                  <a:srgbClr val="D2D2D2">
                    <a:lumMod val="10000"/>
                  </a:srgbClr>
                </a:solidFill>
                <a:latin typeface="Courier New" pitchFamily="49" charset="0"/>
                <a:cs typeface="Courier New" pitchFamily="49" charset="0"/>
              </a:rPr>
              <a:t>(queue, kernel, …);</a:t>
            </a:r>
          </a:p>
          <a:p>
            <a:pPr marL="342900" lvl="0" indent="-342900" fontAlgn="base">
              <a:lnSpc>
                <a:spcPct val="80000"/>
              </a:lnSpc>
              <a:spcBef>
                <a:spcPct val="20000"/>
              </a:spcBef>
              <a:spcAft>
                <a:spcPct val="0"/>
              </a:spcAft>
              <a:buClr>
                <a:srgbClr val="1F497D"/>
              </a:buClr>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lang="en-US" sz="1400" b="1" kern="0" dirty="0" err="1">
                <a:solidFill>
                  <a:srgbClr val="BF5C28">
                    <a:lumMod val="75000"/>
                  </a:srgbClr>
                </a:solidFill>
                <a:latin typeface="Courier New" pitchFamily="49" charset="0"/>
                <a:cs typeface="Courier New" pitchFamily="49" charset="0"/>
              </a:rPr>
              <a:t>clEnqueueSVMMap</a:t>
            </a:r>
            <a:r>
              <a:rPr lang="en-US" sz="1400" b="1" kern="0" dirty="0">
                <a:solidFill>
                  <a:srgbClr val="000000"/>
                </a:solidFill>
                <a:latin typeface="Courier New" pitchFamily="49" charset="0"/>
                <a:cs typeface="Courier New" pitchFamily="49" charset="0"/>
              </a:rPr>
              <a:t>(queue, CL_TRUE, CL_MAP_READ, </a:t>
            </a:r>
            <a:r>
              <a:rPr lang="en-US" sz="1400" b="1" kern="0" dirty="0" err="1">
                <a:solidFill>
                  <a:srgbClr val="000000"/>
                </a:solidFill>
                <a:latin typeface="Courier New" pitchFamily="49" charset="0"/>
                <a:cs typeface="Courier New" pitchFamily="49" charset="0"/>
              </a:rPr>
              <a:t>dev_buf</a:t>
            </a:r>
            <a:r>
              <a:rPr lang="en-US" sz="1400" b="1" kern="0" dirty="0">
                <a:solidFill>
                  <a:srgbClr val="000000"/>
                </a:solidFill>
                <a:latin typeface="Courier New" pitchFamily="49" charset="0"/>
                <a:cs typeface="Courier New" pitchFamily="49" charset="0"/>
              </a:rPr>
              <a:t>, …);</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1F497D"/>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MPI_Isend</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err="1">
                <a:solidFill>
                  <a:srgbClr val="D2D2D2">
                    <a:lumMod val="10000"/>
                  </a:srgbClr>
                </a:solidFill>
                <a:latin typeface="Courier New" pitchFamily="49" charset="0"/>
                <a:cs typeface="Courier New" pitchFamily="49" charset="0"/>
              </a:rPr>
              <a:t>dev_buf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MPI_DOUBLE, receiver, 0,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comm</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req</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1F497D"/>
                </a:solidFill>
                <a:latin typeface="Courier New" pitchFamily="49" charset="0"/>
                <a:cs typeface="Courier New" pitchFamily="49" charset="0"/>
              </a:rPr>
              <a:t>MPI_Wait</a:t>
            </a:r>
            <a:r>
              <a:rPr lang="en-US" sz="1400" b="1" kern="0" dirty="0">
                <a:solidFill>
                  <a:srgbClr val="D2D2D2">
                    <a:lumMod val="10000"/>
                  </a:srgbClr>
                </a:solidFill>
                <a:latin typeface="Courier New" pitchFamily="49" charset="0"/>
                <a:cs typeface="Courier New" pitchFamily="49" charset="0"/>
              </a:rPr>
              <a:t>(</a:t>
            </a:r>
            <a:r>
              <a:rPr lang="en-US" sz="1400" b="1" kern="0" dirty="0" err="1">
                <a:solidFill>
                  <a:srgbClr val="D2D2D2">
                    <a:lumMod val="10000"/>
                  </a:srgbClr>
                </a:solidFill>
                <a:latin typeface="Courier New" pitchFamily="49" charset="0"/>
                <a:cs typeface="Courier New" pitchFamily="49" charset="0"/>
              </a:rPr>
              <a:t>req</a:t>
            </a:r>
            <a:r>
              <a:rPr lang="en-US" sz="1400" b="1" kern="0" dirty="0">
                <a:solidFill>
                  <a:srgbClr val="D2D2D2">
                    <a:lumMod val="10000"/>
                  </a:srgbClr>
                </a:solidFill>
                <a:latin typeface="Courier New" pitchFamily="49" charset="0"/>
                <a:cs typeface="Courier New" pitchFamily="49" charset="0"/>
              </a:rPr>
              <a:t>, &amp;status);</a:t>
            </a:r>
            <a:endParaRPr lang="en-US" sz="1400" b="1" kern="0" dirty="0">
              <a:solidFill>
                <a:srgbClr val="1F497D"/>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BF5C28">
                    <a:lumMod val="75000"/>
                  </a:srgbClr>
                </a:solidFill>
                <a:latin typeface="Courier New" pitchFamily="49" charset="0"/>
                <a:cs typeface="Courier New" pitchFamily="49" charset="0"/>
              </a:rPr>
              <a:t>clEnqueueSVMUnmap</a:t>
            </a:r>
            <a:r>
              <a:rPr lang="en-US" sz="1400" b="1" kern="0" dirty="0">
                <a:solidFill>
                  <a:srgbClr val="000000"/>
                </a:solidFill>
                <a:latin typeface="Courier New" pitchFamily="49" charset="0"/>
                <a:cs typeface="Courier New" pitchFamily="49" charset="0"/>
              </a:rPr>
              <a:t>(queue, </a:t>
            </a:r>
            <a:r>
              <a:rPr lang="en-US" sz="1400" b="1" kern="0" dirty="0" err="1">
                <a:solidFill>
                  <a:srgbClr val="000000"/>
                </a:solidFill>
                <a:latin typeface="Courier New" pitchFamily="49" charset="0"/>
                <a:cs typeface="Courier New" pitchFamily="49" charset="0"/>
              </a:rPr>
              <a:t>dev_buf</a:t>
            </a:r>
            <a:r>
              <a:rPr lang="en-US" sz="1400" b="1" kern="0" dirty="0">
                <a:solidFill>
                  <a:srgbClr val="000000"/>
                </a:solidFill>
                <a:latin typeface="Courier New" pitchFamily="49" charset="0"/>
                <a:cs typeface="Courier New" pitchFamily="49" charset="0"/>
              </a:rPr>
              <a:t>, …);</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a:ln>
                  <a:noFill/>
                </a:ln>
                <a:solidFill>
                  <a:srgbClr val="0070C0"/>
                </a:solidFill>
                <a:effectLst/>
                <a:uLnTx/>
                <a:uFillTx/>
                <a:latin typeface="Courier New" pitchFamily="49" charset="0"/>
                <a:ea typeface="+mn-ea"/>
                <a:cs typeface="Courier New" pitchFamily="49" charset="0"/>
              </a:rPr>
              <a:t>else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BF5C28">
                    <a:lumMod val="75000"/>
                  </a:srgbClr>
                </a:solidFill>
                <a:latin typeface="Courier New" pitchFamily="49" charset="0"/>
                <a:cs typeface="Courier New" pitchFamily="49" charset="0"/>
              </a:rPr>
              <a:t>clEnqueueSVMMap</a:t>
            </a:r>
            <a:r>
              <a:rPr lang="en-US" sz="1400" b="1" kern="0" dirty="0">
                <a:solidFill>
                  <a:srgbClr val="000000"/>
                </a:solidFill>
                <a:latin typeface="Courier New" pitchFamily="49" charset="0"/>
                <a:cs typeface="Courier New" pitchFamily="49" charset="0"/>
              </a:rPr>
              <a:t>(queue, CL_TRUE, CL_MAP_READ, </a:t>
            </a:r>
            <a:r>
              <a:rPr lang="en-US" sz="1400" b="1" kern="0" dirty="0" err="1">
                <a:solidFill>
                  <a:srgbClr val="000000"/>
                </a:solidFill>
                <a:latin typeface="Courier New" pitchFamily="49" charset="0"/>
                <a:cs typeface="Courier New" pitchFamily="49" charset="0"/>
              </a:rPr>
              <a:t>dev_buf</a:t>
            </a:r>
            <a:r>
              <a:rPr lang="en-US" sz="1400" b="1" kern="0" dirty="0">
                <a:solidFill>
                  <a:srgbClr val="000000"/>
                </a:solidFill>
                <a:latin typeface="Courier New" pitchFamily="49" charset="0"/>
                <a:cs typeface="Courier New" pitchFamily="49" charset="0"/>
              </a:rPr>
              <a:t>, …);</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lang="en-US" sz="1400" b="1" kern="0" dirty="0">
                <a:solidFill>
                  <a:srgbClr val="D2D2D2">
                    <a:lumMod val="10000"/>
                  </a:srgbClr>
                </a:solidFill>
                <a:latin typeface="Courier New" pitchFamily="49" charset="0"/>
                <a:cs typeface="Courier New" pitchFamily="49" charset="0"/>
              </a:rPr>
              <a:t>    </a:t>
            </a:r>
            <a:r>
              <a:rPr kumimoji="0" lang="en-US" sz="1400" b="1" i="0" u="none" strike="noStrike" kern="0" cap="none" spc="0" normalizeH="0" baseline="0" noProof="0" dirty="0" err="1">
                <a:ln>
                  <a:noFill/>
                </a:ln>
                <a:solidFill>
                  <a:srgbClr val="1F497D"/>
                </a:solidFill>
                <a:effectLst/>
                <a:uLnTx/>
                <a:uFillTx/>
                <a:latin typeface="Courier New" pitchFamily="49" charset="0"/>
                <a:ea typeface="+mn-ea"/>
                <a:cs typeface="Courier New" pitchFamily="49" charset="0"/>
              </a:rPr>
              <a:t>MPI_Recv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lang="en-US" sz="1400" b="1" kern="0" dirty="0">
                <a:solidFill>
                  <a:srgbClr val="D2D2D2">
                    <a:lumMod val="10000"/>
                  </a:srgbClr>
                </a:solidFill>
                <a:latin typeface="Courier New" pitchFamily="49" charset="0"/>
                <a:cs typeface="Courier New" pitchFamily="49" charset="0"/>
              </a:rPr>
              <a:t>dev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_</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size, </a:t>
            </a:r>
            <a:r>
              <a:rPr lang="en-US" sz="1400" b="1" kern="0" dirty="0">
                <a:solidFill>
                  <a:srgbClr val="D2D2D2">
                    <a:lumMod val="10000"/>
                  </a:srgbClr>
                </a:solidFill>
                <a:latin typeface="Courier New" pitchFamily="49" charset="0"/>
              </a:rPr>
              <a:t>MPI_DOUBLE, sender, 0, </a:t>
            </a:r>
            <a:r>
              <a:rPr lang="en-US" sz="1400" b="1" kern="0" dirty="0" err="1">
                <a:solidFill>
                  <a:srgbClr val="D2D2D2">
                    <a:lumMod val="10000"/>
                  </a:srgbClr>
                </a:solidFill>
                <a:latin typeface="Courier New" pitchFamily="49" charset="0"/>
              </a:rPr>
              <a:t>comm</a:t>
            </a:r>
            <a:r>
              <a:rPr lang="en-US" sz="1400" b="1" kern="0" dirty="0">
                <a:solidFill>
                  <a:srgbClr val="D2D2D2">
                    <a:lumMod val="10000"/>
                  </a:srgbClr>
                </a:solidFill>
                <a:latin typeface="Courier New" pitchFamily="49" charset="0"/>
              </a:rPr>
              <a:t>, &amp;status</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BF5C28">
                    <a:lumMod val="75000"/>
                  </a:srgbClr>
                </a:solidFill>
                <a:latin typeface="Courier New" pitchFamily="49" charset="0"/>
                <a:cs typeface="Courier New" pitchFamily="49" charset="0"/>
              </a:rPr>
              <a:t>clEnqueueSVMUnmap</a:t>
            </a:r>
            <a:r>
              <a:rPr lang="en-US" sz="1400" b="1" kern="0" dirty="0">
                <a:solidFill>
                  <a:srgbClr val="000000"/>
                </a:solidFill>
                <a:latin typeface="Courier New" pitchFamily="49" charset="0"/>
                <a:cs typeface="Courier New" pitchFamily="49" charset="0"/>
              </a:rPr>
              <a:t>(queue, </a:t>
            </a:r>
            <a:r>
              <a:rPr lang="en-US" sz="1400" b="1" kern="0" dirty="0" err="1">
                <a:solidFill>
                  <a:srgbClr val="000000"/>
                </a:solidFill>
                <a:latin typeface="Courier New" pitchFamily="49" charset="0"/>
                <a:cs typeface="Courier New" pitchFamily="49" charset="0"/>
              </a:rPr>
              <a:t>dev_buf</a:t>
            </a:r>
            <a:r>
              <a:rPr lang="en-US" sz="1400" b="1" kern="0" dirty="0">
                <a:solidFill>
                  <a:srgbClr val="000000"/>
                </a:solidFill>
                <a:latin typeface="Courier New" pitchFamily="49" charset="0"/>
                <a:cs typeface="Courier New" pitchFamily="49" charset="0"/>
              </a:rPr>
              <a:t>, …, &amp;event);</a:t>
            </a: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lvl="0" indent="-342900" fontAlgn="base">
              <a:lnSpc>
                <a:spcPct val="80000"/>
              </a:lnSpc>
              <a:spcBef>
                <a:spcPct val="20000"/>
              </a:spcBef>
              <a:spcAft>
                <a:spcPct val="0"/>
              </a:spcAft>
              <a:buClr>
                <a:srgbClr val="1F497D"/>
              </a:buClr>
              <a:defRPr/>
            </a:pPr>
            <a:r>
              <a:rPr lang="en-US" sz="1400" b="1" kern="0" dirty="0">
                <a:solidFill>
                  <a:srgbClr val="D2D2D2">
                    <a:lumMod val="10000"/>
                  </a:srgbClr>
                </a:solidFill>
                <a:latin typeface="Courier New" pitchFamily="49" charset="0"/>
                <a:cs typeface="Courier New" pitchFamily="49" charset="0"/>
              </a:rPr>
              <a:t>    </a:t>
            </a:r>
            <a:r>
              <a:rPr lang="en-US" sz="1400" b="1" kern="0" dirty="0" err="1">
                <a:solidFill>
                  <a:srgbClr val="BF5C28">
                    <a:lumMod val="75000"/>
                  </a:srgbClr>
                </a:solidFill>
                <a:latin typeface="Courier New" pitchFamily="49" charset="0"/>
                <a:cs typeface="Courier New" pitchFamily="49" charset="0"/>
              </a:rPr>
              <a:t>clEnqueueNDRangeKernel</a:t>
            </a:r>
            <a:r>
              <a:rPr lang="en-US" sz="1400" b="1" kern="0" dirty="0">
                <a:solidFill>
                  <a:srgbClr val="D2D2D2">
                    <a:lumMod val="10000"/>
                  </a:srgbClr>
                </a:solidFill>
                <a:latin typeface="Courier New" pitchFamily="49" charset="0"/>
                <a:cs typeface="Courier New" pitchFamily="49" charset="0"/>
              </a:rPr>
              <a:t>(queue, kernel, …, 1, &amp;event, …);</a:t>
            </a:r>
          </a:p>
          <a:p>
            <a:pPr marL="342900" lvl="0" indent="-342900" fontAlgn="base">
              <a:lnSpc>
                <a:spcPct val="80000"/>
              </a:lnSpc>
              <a:spcBef>
                <a:spcPct val="20000"/>
              </a:spcBef>
              <a:spcAft>
                <a:spcPct val="0"/>
              </a:spcAft>
              <a:buClr>
                <a:srgbClr val="1F497D"/>
              </a:buClr>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sp>
        <p:nvSpPr>
          <p:cNvPr id="10" name="Oval 9">
            <a:extLst>
              <a:ext uri="{FF2B5EF4-FFF2-40B4-BE49-F238E27FC236}">
                <a16:creationId xmlns:a16="http://schemas.microsoft.com/office/drawing/2014/main" id="{BC0F92E7-6C1F-8048-9965-D95809747BF2}"/>
              </a:ext>
            </a:extLst>
          </p:cNvPr>
          <p:cNvSpPr/>
          <p:nvPr/>
        </p:nvSpPr>
        <p:spPr bwMode="auto">
          <a:xfrm>
            <a:off x="3695075" y="4038611"/>
            <a:ext cx="1004342" cy="29230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11" name="TextBox 10">
            <a:extLst>
              <a:ext uri="{FF2B5EF4-FFF2-40B4-BE49-F238E27FC236}">
                <a16:creationId xmlns:a16="http://schemas.microsoft.com/office/drawing/2014/main" id="{D0919832-D0D9-B14D-8F6D-62D84D4B2254}"/>
              </a:ext>
            </a:extLst>
          </p:cNvPr>
          <p:cNvSpPr txBox="1"/>
          <p:nvPr/>
        </p:nvSpPr>
        <p:spPr>
          <a:xfrm>
            <a:off x="5760732" y="3561249"/>
            <a:ext cx="1933609" cy="276999"/>
          </a:xfrm>
          <a:prstGeom prst="rect">
            <a:avLst/>
          </a:prstGeom>
          <a:solidFill>
            <a:schemeClr val="bg1">
              <a:lumMod val="95000"/>
            </a:schemeClr>
          </a:solidFill>
          <a:ln>
            <a:solidFill>
              <a:srgbClr val="FF0000"/>
            </a:solidFill>
          </a:ln>
        </p:spPr>
        <p:txBody>
          <a:bodyPr wrap="square" rtlCol="0">
            <a:spAutoFit/>
          </a:bodyPr>
          <a:lstStyle>
            <a:defPPr>
              <a:defRPr lang="en-US"/>
            </a:defPPr>
            <a:lvl1pPr marL="171450" indent="-171450">
              <a:buFont typeface="Arial" panose="020B0604020202020204" pitchFamily="34" charset="0"/>
              <a:buChar char="•"/>
              <a:defRPr sz="1200">
                <a:solidFill>
                  <a:srgbClr val="000000"/>
                </a:solidFill>
              </a:defRPr>
            </a:lvl1pPr>
            <a:lvl2pPr marL="352425" lvl="1" indent="-176213">
              <a:buFont typeface="Arial" panose="020B0604020202020204" pitchFamily="34" charset="0"/>
              <a:buChar char="•"/>
              <a:defRPr sz="1200">
                <a:solidFill>
                  <a:srgbClr val="000000"/>
                </a:solidFill>
              </a:defRPr>
            </a:lvl2pPr>
          </a:lstStyle>
          <a:p>
            <a:pPr marL="0" indent="0" algn="ctr">
              <a:buNone/>
            </a:pPr>
            <a:r>
              <a:rPr lang="en-US" dirty="0"/>
              <a:t>Block until mapping is done</a:t>
            </a:r>
          </a:p>
        </p:txBody>
      </p:sp>
      <p:cxnSp>
        <p:nvCxnSpPr>
          <p:cNvPr id="13" name="Straight Arrow Connector 12">
            <a:extLst>
              <a:ext uri="{FF2B5EF4-FFF2-40B4-BE49-F238E27FC236}">
                <a16:creationId xmlns:a16="http://schemas.microsoft.com/office/drawing/2014/main" id="{C1098B65-84E0-AF43-A598-4B38735F3FAE}"/>
              </a:ext>
            </a:extLst>
          </p:cNvPr>
          <p:cNvCxnSpPr>
            <a:cxnSpLocks/>
            <a:stCxn id="10" idx="7"/>
            <a:endCxn id="11" idx="1"/>
          </p:cNvCxnSpPr>
          <p:nvPr/>
        </p:nvCxnSpPr>
        <p:spPr bwMode="auto">
          <a:xfrm flipV="1">
            <a:off x="4552335" y="3699749"/>
            <a:ext cx="1208397" cy="381670"/>
          </a:xfrm>
          <a:prstGeom prst="straightConnector1">
            <a:avLst/>
          </a:prstGeom>
          <a:noFill/>
          <a:ln w="9525" cap="flat" cmpd="sng" algn="ctr">
            <a:solidFill>
              <a:srgbClr val="FF0000"/>
            </a:solidFill>
            <a:prstDash val="solid"/>
            <a:round/>
            <a:headEnd type="none" w="med" len="med"/>
            <a:tailEnd type="triangle"/>
          </a:ln>
          <a:effectLst/>
        </p:spPr>
      </p:cxnSp>
      <p:sp>
        <p:nvSpPr>
          <p:cNvPr id="15" name="Oval 14">
            <a:extLst>
              <a:ext uri="{FF2B5EF4-FFF2-40B4-BE49-F238E27FC236}">
                <a16:creationId xmlns:a16="http://schemas.microsoft.com/office/drawing/2014/main" id="{40EE66A2-3C69-6441-9C08-4604642CAE30}"/>
              </a:ext>
            </a:extLst>
          </p:cNvPr>
          <p:cNvSpPr/>
          <p:nvPr/>
        </p:nvSpPr>
        <p:spPr bwMode="auto">
          <a:xfrm>
            <a:off x="5129865" y="5502481"/>
            <a:ext cx="1004342" cy="29230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16" name="Oval 15">
            <a:extLst>
              <a:ext uri="{FF2B5EF4-FFF2-40B4-BE49-F238E27FC236}">
                <a16:creationId xmlns:a16="http://schemas.microsoft.com/office/drawing/2014/main" id="{0D2471E6-3BD3-054D-8327-E28A1DB5F0F6}"/>
              </a:ext>
            </a:extLst>
          </p:cNvPr>
          <p:cNvSpPr/>
          <p:nvPr/>
        </p:nvSpPr>
        <p:spPr bwMode="auto">
          <a:xfrm>
            <a:off x="5888148" y="5747536"/>
            <a:ext cx="1004342" cy="29230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alibri" pitchFamily="34" charset="0"/>
            </a:endParaRPr>
          </a:p>
        </p:txBody>
      </p:sp>
      <p:sp>
        <p:nvSpPr>
          <p:cNvPr id="17" name="TextBox 16">
            <a:extLst>
              <a:ext uri="{FF2B5EF4-FFF2-40B4-BE49-F238E27FC236}">
                <a16:creationId xmlns:a16="http://schemas.microsoft.com/office/drawing/2014/main" id="{48A692E3-13D9-9C4C-9C6D-ED612E8FE952}"/>
              </a:ext>
            </a:extLst>
          </p:cNvPr>
          <p:cNvSpPr txBox="1"/>
          <p:nvPr/>
        </p:nvSpPr>
        <p:spPr>
          <a:xfrm>
            <a:off x="5609064" y="4786791"/>
            <a:ext cx="2085277" cy="276999"/>
          </a:xfrm>
          <a:prstGeom prst="rect">
            <a:avLst/>
          </a:prstGeom>
          <a:solidFill>
            <a:schemeClr val="bg1">
              <a:lumMod val="95000"/>
            </a:schemeClr>
          </a:solidFill>
          <a:ln>
            <a:solidFill>
              <a:srgbClr val="FF0000"/>
            </a:solidFill>
          </a:ln>
        </p:spPr>
        <p:txBody>
          <a:bodyPr wrap="square" rtlCol="0">
            <a:spAutoFit/>
          </a:bodyPr>
          <a:lstStyle>
            <a:defPPr>
              <a:defRPr lang="en-US"/>
            </a:defPPr>
            <a:lvl1pPr indent="0">
              <a:buFont typeface="Arial" panose="020B0604020202020204" pitchFamily="34" charset="0"/>
              <a:buNone/>
              <a:defRPr sz="1200">
                <a:solidFill>
                  <a:srgbClr val="000000"/>
                </a:solidFill>
              </a:defRPr>
            </a:lvl1pPr>
            <a:lvl2pPr marL="352425" lvl="1" indent="-176213">
              <a:buFont typeface="Arial" panose="020B0604020202020204" pitchFamily="34" charset="0"/>
              <a:buChar char="•"/>
              <a:defRPr sz="1200">
                <a:solidFill>
                  <a:srgbClr val="000000"/>
                </a:solidFill>
              </a:defRPr>
            </a:lvl2pPr>
          </a:lstStyle>
          <a:p>
            <a:pPr algn="ctr"/>
            <a:r>
              <a:rPr lang="en-US" dirty="0"/>
              <a:t>Dependency/Synchronization</a:t>
            </a:r>
          </a:p>
        </p:txBody>
      </p:sp>
      <p:cxnSp>
        <p:nvCxnSpPr>
          <p:cNvPr id="22" name="Elbow Connector 21">
            <a:extLst>
              <a:ext uri="{FF2B5EF4-FFF2-40B4-BE49-F238E27FC236}">
                <a16:creationId xmlns:a16="http://schemas.microsoft.com/office/drawing/2014/main" id="{4825E0F6-606F-6949-B380-D3F40BB0BB2C}"/>
              </a:ext>
            </a:extLst>
          </p:cNvPr>
          <p:cNvCxnSpPr>
            <a:stCxn id="16" idx="6"/>
            <a:endCxn id="17" idx="3"/>
          </p:cNvCxnSpPr>
          <p:nvPr/>
        </p:nvCxnSpPr>
        <p:spPr bwMode="auto">
          <a:xfrm flipV="1">
            <a:off x="6892490" y="4925291"/>
            <a:ext cx="801851" cy="968399"/>
          </a:xfrm>
          <a:prstGeom prst="bentConnector3">
            <a:avLst>
              <a:gd name="adj1" fmla="val 142416"/>
            </a:avLst>
          </a:prstGeom>
          <a:noFill/>
          <a:ln w="9525" cap="flat" cmpd="sng" algn="ctr">
            <a:solidFill>
              <a:srgbClr val="FF0000"/>
            </a:solidFill>
            <a:prstDash val="solid"/>
            <a:round/>
            <a:headEnd type="none" w="med" len="med"/>
            <a:tailEnd type="triangle"/>
          </a:ln>
          <a:effectLst/>
        </p:spPr>
      </p:cxnSp>
      <p:cxnSp>
        <p:nvCxnSpPr>
          <p:cNvPr id="25" name="Straight Connector 24">
            <a:extLst>
              <a:ext uri="{FF2B5EF4-FFF2-40B4-BE49-F238E27FC236}">
                <a16:creationId xmlns:a16="http://schemas.microsoft.com/office/drawing/2014/main" id="{590362AA-7FF4-784C-A274-0B13C63203D7}"/>
              </a:ext>
            </a:extLst>
          </p:cNvPr>
          <p:cNvCxnSpPr>
            <a:stCxn id="15" idx="6"/>
          </p:cNvCxnSpPr>
          <p:nvPr/>
        </p:nvCxnSpPr>
        <p:spPr bwMode="auto">
          <a:xfrm flipV="1">
            <a:off x="6134207" y="5631787"/>
            <a:ext cx="1894671" cy="16848"/>
          </a:xfrm>
          <a:prstGeom prst="line">
            <a:avLst/>
          </a:prstGeom>
          <a:no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202239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MPI + SVM in OpenCL</a:t>
            </a:r>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136</a:t>
            </a:fld>
            <a:endParaRPr lang="en-US" dirty="0"/>
          </a:p>
        </p:txBody>
      </p:sp>
      <p:sp>
        <p:nvSpPr>
          <p:cNvPr id="9" name="Content Placeholder 5">
            <a:extLst>
              <a:ext uri="{FF2B5EF4-FFF2-40B4-BE49-F238E27FC236}">
                <a16:creationId xmlns:a16="http://schemas.microsoft.com/office/drawing/2014/main" id="{367D975F-75F8-5B4E-8F0B-7443CDA7B003}"/>
              </a:ext>
            </a:extLst>
          </p:cNvPr>
          <p:cNvSpPr>
            <a:spLocks noGrp="1"/>
          </p:cNvSpPr>
          <p:nvPr>
            <p:ph idx="1"/>
          </p:nvPr>
        </p:nvSpPr>
        <p:spPr>
          <a:xfrm>
            <a:off x="457200" y="914400"/>
            <a:ext cx="8229599" cy="5394325"/>
          </a:xfrm>
        </p:spPr>
        <p:txBody>
          <a:bodyPr/>
          <a:lstStyle/>
          <a:p>
            <a:pPr marL="457200"/>
            <a:r>
              <a:rPr lang="en-US" dirty="0"/>
              <a:t>Coarse-grained SVM sharing can leverage UVA and potentially enable </a:t>
            </a:r>
            <a:r>
              <a:rPr lang="en-US" dirty="0" err="1"/>
              <a:t>GPUDirect</a:t>
            </a:r>
            <a:r>
              <a:rPr lang="en-US" dirty="0"/>
              <a:t>-like optimizations, however</a:t>
            </a:r>
          </a:p>
          <a:p>
            <a:pPr marL="857250" lvl="1"/>
            <a:r>
              <a:rPr lang="en-US" dirty="0"/>
              <a:t>Since coarse-grained sharing support is mandatory, OpenCL implementations do not have to rely on any specific hardware memory management feature (e.g., UVA)</a:t>
            </a:r>
          </a:p>
          <a:p>
            <a:pPr marL="857250" lvl="1"/>
            <a:r>
              <a:rPr lang="en-US" dirty="0"/>
              <a:t>The specification does not define the behavior if host tries accessing shared memory without first mapping it (e.g., when passing an SVM pointer to MPI directly → MPI cannot map it as it lacks OpenCL </a:t>
            </a:r>
            <a:r>
              <a:rPr lang="en-US" dirty="0" err="1"/>
              <a:t>ctx</a:t>
            </a:r>
            <a:r>
              <a:rPr lang="en-US" dirty="0"/>
              <a:t>)</a:t>
            </a:r>
          </a:p>
          <a:p>
            <a:pPr marL="857250" lvl="1"/>
            <a:r>
              <a:rPr lang="en-US" dirty="0"/>
              <a:t>The specification does not define any query API that third party libraries can use to discover whether a pointer is an SVM pointer</a:t>
            </a:r>
          </a:p>
          <a:p>
            <a:pPr marL="1257300" lvl="2"/>
            <a:r>
              <a:rPr lang="en-US" dirty="0"/>
              <a:t>MPI implementations cannot query ownership and do optimizations</a:t>
            </a:r>
          </a:p>
          <a:p>
            <a:pPr marL="457200"/>
            <a:r>
              <a:rPr lang="en-US" dirty="0"/>
              <a:t>Fine-grained SVM sharing is similar to HMM (or Unified Memory in CUDA) and in theory can work directly with MPI</a:t>
            </a:r>
          </a:p>
        </p:txBody>
      </p:sp>
    </p:spTree>
    <p:extLst>
      <p:ext uri="{BB962C8B-B14F-4D97-AF65-F5344CB8AC3E}">
        <p14:creationId xmlns:p14="http://schemas.microsoft.com/office/powerpoint/2010/main" val="41972932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Memory Management in SYCL</a:t>
            </a:r>
          </a:p>
        </p:txBody>
      </p:sp>
      <p:sp>
        <p:nvSpPr>
          <p:cNvPr id="6" name="Content Placeholder 5">
            <a:extLst>
              <a:ext uri="{FF2B5EF4-FFF2-40B4-BE49-F238E27FC236}">
                <a16:creationId xmlns:a16="http://schemas.microsoft.com/office/drawing/2014/main" id="{C458584C-BA1A-844F-8C22-C57657C865DF}"/>
              </a:ext>
            </a:extLst>
          </p:cNvPr>
          <p:cNvSpPr>
            <a:spLocks noGrp="1"/>
          </p:cNvSpPr>
          <p:nvPr>
            <p:ph idx="1"/>
          </p:nvPr>
        </p:nvSpPr>
        <p:spPr>
          <a:xfrm>
            <a:off x="457200" y="914400"/>
            <a:ext cx="8229599" cy="5181600"/>
          </a:xfrm>
        </p:spPr>
        <p:txBody>
          <a:bodyPr/>
          <a:lstStyle/>
          <a:p>
            <a:r>
              <a:rPr lang="en-US" dirty="0"/>
              <a:t>Unlike OpenCL, SYCL does not require the user to explicitly manage data dependencies and synchronization</a:t>
            </a:r>
          </a:p>
          <a:p>
            <a:r>
              <a:rPr lang="en-US" dirty="0"/>
              <a:t>The SYCL runtime provides memory consistency by automatically handling data dependencies</a:t>
            </a:r>
          </a:p>
          <a:p>
            <a:r>
              <a:rPr lang="en-US" dirty="0"/>
              <a:t>In order to do so SYCL defines:</a:t>
            </a:r>
          </a:p>
          <a:p>
            <a:pPr lvl="1"/>
            <a:r>
              <a:rPr lang="en-US" b="1" dirty="0"/>
              <a:t>Buffers</a:t>
            </a:r>
            <a:r>
              <a:rPr lang="en-US" dirty="0"/>
              <a:t> represent memory allocated using default or user defined allocators</a:t>
            </a:r>
            <a:endParaRPr lang="en-US" dirty="0">
              <a:latin typeface="Courier New" panose="02070309020205020404" pitchFamily="49" charset="0"/>
              <a:cs typeface="Courier New" panose="02070309020205020404" pitchFamily="49" charset="0"/>
            </a:endParaRPr>
          </a:p>
          <a:p>
            <a:pPr lvl="1"/>
            <a:r>
              <a:rPr lang="en-US" b="1" dirty="0"/>
              <a:t>Accessors</a:t>
            </a:r>
            <a:r>
              <a:rPr lang="en-US" dirty="0"/>
              <a:t> define access modes (read, write, </a:t>
            </a:r>
            <a:r>
              <a:rPr lang="en-US" dirty="0" err="1"/>
              <a:t>read_write</a:t>
            </a:r>
            <a:r>
              <a:rPr lang="en-US" dirty="0"/>
              <a:t>, …) to buffers providing SYCL with all the information it needs to manage memory access dependencies</a:t>
            </a:r>
            <a:endParaRPr lang="en-US" b="1" dirty="0"/>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137</a:t>
            </a:fld>
            <a:endParaRPr lang="en-US" dirty="0"/>
          </a:p>
        </p:txBody>
      </p:sp>
    </p:spTree>
    <p:extLst>
      <p:ext uri="{BB962C8B-B14F-4D97-AF65-F5344CB8AC3E}">
        <p14:creationId xmlns:p14="http://schemas.microsoft.com/office/powerpoint/2010/main" val="17389097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Shared Virtual Memory in SYCL</a:t>
            </a:r>
          </a:p>
        </p:txBody>
      </p:sp>
      <p:sp>
        <p:nvSpPr>
          <p:cNvPr id="6" name="Content Placeholder 5">
            <a:extLst>
              <a:ext uri="{FF2B5EF4-FFF2-40B4-BE49-F238E27FC236}">
                <a16:creationId xmlns:a16="http://schemas.microsoft.com/office/drawing/2014/main" id="{C458584C-BA1A-844F-8C22-C57657C865DF}"/>
              </a:ext>
            </a:extLst>
          </p:cNvPr>
          <p:cNvSpPr>
            <a:spLocks noGrp="1"/>
          </p:cNvSpPr>
          <p:nvPr>
            <p:ph idx="1"/>
          </p:nvPr>
        </p:nvSpPr>
        <p:spPr>
          <a:xfrm>
            <a:off x="457200" y="914400"/>
            <a:ext cx="8229599" cy="5181600"/>
          </a:xfrm>
        </p:spPr>
        <p:txBody>
          <a:bodyPr/>
          <a:lstStyle/>
          <a:p>
            <a:r>
              <a:rPr lang="en-US" dirty="0"/>
              <a:t>Introduced in SYCL 2.0</a:t>
            </a:r>
          </a:p>
          <a:p>
            <a:r>
              <a:rPr lang="en-US" dirty="0"/>
              <a:t>Specification is not yet finalized and is therefore still evolving</a:t>
            </a:r>
          </a:p>
          <a:p>
            <a:r>
              <a:rPr lang="en-US" dirty="0"/>
              <a:t>Eventually will provide SVM functionalities as OpenCL ≥ 2.0</a:t>
            </a:r>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138</a:t>
            </a:fld>
            <a:endParaRPr lang="en-US" dirty="0"/>
          </a:p>
        </p:txBody>
      </p:sp>
    </p:spTree>
    <p:extLst>
      <p:ext uri="{BB962C8B-B14F-4D97-AF65-F5344CB8AC3E}">
        <p14:creationId xmlns:p14="http://schemas.microsoft.com/office/powerpoint/2010/main" val="40285113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0D9C-3FC9-4848-8EF6-765282B1096A}"/>
              </a:ext>
            </a:extLst>
          </p:cNvPr>
          <p:cNvSpPr>
            <a:spLocks noGrp="1"/>
          </p:cNvSpPr>
          <p:nvPr>
            <p:ph type="title"/>
          </p:nvPr>
        </p:nvSpPr>
        <p:spPr/>
        <p:txBody>
          <a:bodyPr/>
          <a:lstStyle/>
          <a:p>
            <a:r>
              <a:rPr lang="en-US" dirty="0"/>
              <a:t>OpenCL ≥ 2.0 Vendor Support</a:t>
            </a:r>
          </a:p>
        </p:txBody>
      </p:sp>
      <p:sp>
        <p:nvSpPr>
          <p:cNvPr id="3" name="Content Placeholder 2">
            <a:extLst>
              <a:ext uri="{FF2B5EF4-FFF2-40B4-BE49-F238E27FC236}">
                <a16:creationId xmlns:a16="http://schemas.microsoft.com/office/drawing/2014/main" id="{B1CE172E-0A8C-3542-8DAD-D05D18640298}"/>
              </a:ext>
            </a:extLst>
          </p:cNvPr>
          <p:cNvSpPr>
            <a:spLocks noGrp="1"/>
          </p:cNvSpPr>
          <p:nvPr>
            <p:ph idx="1"/>
          </p:nvPr>
        </p:nvSpPr>
        <p:spPr>
          <a:xfrm>
            <a:off x="457200" y="914400"/>
            <a:ext cx="8229600" cy="5181600"/>
          </a:xfrm>
        </p:spPr>
        <p:txBody>
          <a:bodyPr/>
          <a:lstStyle/>
          <a:p>
            <a:r>
              <a:rPr lang="en-US" dirty="0"/>
              <a:t>AMD </a:t>
            </a:r>
            <a:r>
              <a:rPr lang="en-US" dirty="0" err="1"/>
              <a:t>ROCm</a:t>
            </a:r>
            <a:r>
              <a:rPr lang="en-US" dirty="0"/>
              <a:t> 2.0: </a:t>
            </a:r>
          </a:p>
          <a:p>
            <a:pPr lvl="1"/>
            <a:r>
              <a:rPr lang="en-US" dirty="0">
                <a:hlinkClick r:id="rId3"/>
              </a:rPr>
              <a:t>https://github.com/RadeonOpenCompute/ROCm-OpenCL-Runtime</a:t>
            </a:r>
            <a:endParaRPr lang="en-US" dirty="0"/>
          </a:p>
          <a:p>
            <a:r>
              <a:rPr lang="en-US" dirty="0"/>
              <a:t>NVIDIA driver 378.66 (beta for evaluation): </a:t>
            </a:r>
          </a:p>
          <a:p>
            <a:pPr lvl="1"/>
            <a:r>
              <a:rPr lang="en-US" dirty="0">
                <a:hlinkClick r:id="rId4"/>
              </a:rPr>
              <a:t>https://www.nvidia.com/download/driverResults.aspx/115492/en-us</a:t>
            </a:r>
            <a:endParaRPr lang="en-US" dirty="0"/>
          </a:p>
          <a:p>
            <a:r>
              <a:rPr lang="en-US" dirty="0"/>
              <a:t>Intel SDK for OpenCL Applications: </a:t>
            </a:r>
          </a:p>
          <a:p>
            <a:pPr lvl="1"/>
            <a:r>
              <a:rPr lang="en-US" dirty="0">
                <a:hlinkClick r:id="rId5"/>
              </a:rPr>
              <a:t>https://software.intel.com/en-us/intel-opencl</a:t>
            </a:r>
            <a:endParaRPr lang="en-US" dirty="0"/>
          </a:p>
          <a:p>
            <a:r>
              <a:rPr lang="en-US" dirty="0"/>
              <a:t>POCL:</a:t>
            </a:r>
          </a:p>
          <a:p>
            <a:pPr lvl="1"/>
            <a:r>
              <a:rPr lang="en-US" dirty="0">
                <a:hlinkClick r:id="rId6"/>
              </a:rPr>
              <a:t>http://portablecl.org/index.html</a:t>
            </a:r>
            <a:endParaRPr lang="en-US" dirty="0"/>
          </a:p>
          <a:p>
            <a:r>
              <a:rPr lang="en-US" dirty="0"/>
              <a:t>Currently no vendor supports </a:t>
            </a:r>
            <a:r>
              <a:rPr lang="en-US" dirty="0" err="1"/>
              <a:t>GPUDirect</a:t>
            </a:r>
            <a:r>
              <a:rPr lang="en-US" dirty="0"/>
              <a:t> RDMA like features using SVM</a:t>
            </a:r>
          </a:p>
        </p:txBody>
      </p:sp>
      <p:sp>
        <p:nvSpPr>
          <p:cNvPr id="4" name="Footer Placeholder 3">
            <a:extLst>
              <a:ext uri="{FF2B5EF4-FFF2-40B4-BE49-F238E27FC236}">
                <a16:creationId xmlns:a16="http://schemas.microsoft.com/office/drawing/2014/main" id="{A6BE03F9-2250-274F-9BE0-AB496872CA6E}"/>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CAB7A536-1615-FA47-9B4D-DF3C1D272FEE}"/>
              </a:ext>
            </a:extLst>
          </p:cNvPr>
          <p:cNvSpPr>
            <a:spLocks noGrp="1"/>
          </p:cNvSpPr>
          <p:nvPr>
            <p:ph type="sldNum" sz="quarter" idx="4"/>
          </p:nvPr>
        </p:nvSpPr>
        <p:spPr/>
        <p:txBody>
          <a:bodyPr/>
          <a:lstStyle/>
          <a:p>
            <a:fld id="{6B394888-48A7-42F6-AE45-2BD5FD40ED91}" type="slidenum">
              <a:rPr lang="en-US" smtClean="0"/>
              <a:pPr/>
              <a:t>139</a:t>
            </a:fld>
            <a:endParaRPr lang="en-US" dirty="0"/>
          </a:p>
        </p:txBody>
      </p:sp>
    </p:spTree>
    <p:extLst>
      <p:ext uri="{BB962C8B-B14F-4D97-AF65-F5344CB8AC3E}">
        <p14:creationId xmlns:p14="http://schemas.microsoft.com/office/powerpoint/2010/main" val="235802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a:t>Example with MPI_WIN_CREATE</a:t>
            </a:r>
          </a:p>
        </p:txBody>
      </p:sp>
      <p:sp>
        <p:nvSpPr>
          <p:cNvPr id="5" name="Rectangle 4"/>
          <p:cNvSpPr/>
          <p:nvPr/>
        </p:nvSpPr>
        <p:spPr bwMode="auto">
          <a:xfrm>
            <a:off x="876300" y="685800"/>
            <a:ext cx="7620000" cy="5715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main(</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char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MPI_Win</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MPI_Init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create private memory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MPI_Alloc_mem</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(1000*</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sizeof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MPI_INFO_NULL, &amp;a);</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use private memory like you normally would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a[0] = 1;  a[1] = 2;</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collectively declare memory as remotely accessible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MPI_Win_create</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(a, 1000*sizeof(int), sizeof(int),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MPI_INFO_NULL,	MPI_COMM_WORLD, &amp;win);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Array ‘a’ is now accessibly by all processes 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MPI_COMM_WORLD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MPI_Win_free</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(&amp;win);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MPI_Free_mem</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MPI_Finalize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return 0;</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268689765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2B1E1-6911-AE43-BF81-5F41922A0920}"/>
              </a:ext>
            </a:extLst>
          </p:cNvPr>
          <p:cNvSpPr>
            <a:spLocks noGrp="1"/>
          </p:cNvSpPr>
          <p:nvPr>
            <p:ph type="title"/>
          </p:nvPr>
        </p:nvSpPr>
        <p:spPr/>
        <p:txBody>
          <a:bodyPr/>
          <a:lstStyle/>
          <a:p>
            <a:r>
              <a:rPr lang="en-US" dirty="0"/>
              <a:t>SYCL Implementations</a:t>
            </a:r>
          </a:p>
        </p:txBody>
      </p:sp>
      <p:sp>
        <p:nvSpPr>
          <p:cNvPr id="6" name="Content Placeholder 5">
            <a:extLst>
              <a:ext uri="{FF2B5EF4-FFF2-40B4-BE49-F238E27FC236}">
                <a16:creationId xmlns:a16="http://schemas.microsoft.com/office/drawing/2014/main" id="{C458584C-BA1A-844F-8C22-C57657C865DF}"/>
              </a:ext>
            </a:extLst>
          </p:cNvPr>
          <p:cNvSpPr>
            <a:spLocks noGrp="1"/>
          </p:cNvSpPr>
          <p:nvPr>
            <p:ph idx="1"/>
          </p:nvPr>
        </p:nvSpPr>
        <p:spPr>
          <a:xfrm>
            <a:off x="457200" y="1143000"/>
            <a:ext cx="8229599" cy="5181600"/>
          </a:xfrm>
        </p:spPr>
        <p:txBody>
          <a:bodyPr/>
          <a:lstStyle/>
          <a:p>
            <a:r>
              <a:rPr lang="en-US" dirty="0"/>
              <a:t>Intel contribution to the LLVM Clang compiler for SYCL </a:t>
            </a:r>
          </a:p>
          <a:p>
            <a:pPr lvl="1"/>
            <a:r>
              <a:rPr lang="en-US" dirty="0">
                <a:hlinkClick r:id="rId2"/>
              </a:rPr>
              <a:t>https://github.com/intel/llvm/tree/sycl</a:t>
            </a:r>
            <a:r>
              <a:rPr lang="en-US" dirty="0"/>
              <a:t> </a:t>
            </a:r>
          </a:p>
          <a:p>
            <a:r>
              <a:rPr lang="en-US" dirty="0" err="1"/>
              <a:t>triSYCL</a:t>
            </a:r>
            <a:r>
              <a:rPr lang="en-US" dirty="0"/>
              <a:t> (v1.2.1)</a:t>
            </a:r>
          </a:p>
          <a:p>
            <a:pPr lvl="1"/>
            <a:r>
              <a:rPr lang="en-US" dirty="0">
                <a:hlinkClick r:id="rId3"/>
              </a:rPr>
              <a:t>https://github.com/triSYCL/triSYCL</a:t>
            </a:r>
            <a:endParaRPr lang="en-US" dirty="0"/>
          </a:p>
          <a:p>
            <a:r>
              <a:rPr lang="en-US" dirty="0" err="1"/>
              <a:t>hipSYCL</a:t>
            </a:r>
            <a:r>
              <a:rPr lang="en-US" dirty="0"/>
              <a:t> (v1.2.1)</a:t>
            </a:r>
          </a:p>
          <a:p>
            <a:pPr lvl="1"/>
            <a:r>
              <a:rPr lang="en-US" dirty="0">
                <a:hlinkClick r:id="rId4"/>
              </a:rPr>
              <a:t>https://github.com/illuhad/hipSYCL</a:t>
            </a:r>
            <a:r>
              <a:rPr lang="en-US" dirty="0"/>
              <a:t> </a:t>
            </a:r>
          </a:p>
          <a:p>
            <a:r>
              <a:rPr lang="en-US" dirty="0" err="1"/>
              <a:t>sycl-gtx</a:t>
            </a:r>
            <a:r>
              <a:rPr lang="en-US" dirty="0"/>
              <a:t> (v1.2.1)</a:t>
            </a:r>
          </a:p>
          <a:p>
            <a:pPr lvl="1"/>
            <a:r>
              <a:rPr lang="en-US" dirty="0">
                <a:hlinkClick r:id="rId5"/>
              </a:rPr>
              <a:t>https://github.com/proGTX/sycl-gtx</a:t>
            </a:r>
            <a:endParaRPr lang="en-US" dirty="0"/>
          </a:p>
          <a:p>
            <a:r>
              <a:rPr lang="en-US" dirty="0" err="1"/>
              <a:t>ComputeCpp</a:t>
            </a:r>
            <a:r>
              <a:rPr lang="en-US" dirty="0"/>
              <a:t> (v1.2.1)</a:t>
            </a:r>
          </a:p>
          <a:p>
            <a:pPr lvl="1"/>
            <a:r>
              <a:rPr lang="en-US" dirty="0">
                <a:hlinkClick r:id="rId6"/>
              </a:rPr>
              <a:t>https://www.codeplay.com/products/computesuite/computecpp</a:t>
            </a:r>
            <a:endParaRPr lang="en-US" dirty="0"/>
          </a:p>
        </p:txBody>
      </p:sp>
      <p:sp>
        <p:nvSpPr>
          <p:cNvPr id="3" name="Footer Placeholder 2">
            <a:extLst>
              <a:ext uri="{FF2B5EF4-FFF2-40B4-BE49-F238E27FC236}">
                <a16:creationId xmlns:a16="http://schemas.microsoft.com/office/drawing/2014/main" id="{65CF87FD-DD81-B742-9243-44850DE5F633}"/>
              </a:ext>
            </a:extLst>
          </p:cNvPr>
          <p:cNvSpPr>
            <a:spLocks noGrp="1"/>
          </p:cNvSpPr>
          <p:nvPr>
            <p:ph type="ftr" sz="quarter" idx="3"/>
          </p:nvPr>
        </p:nvSpPr>
        <p:spPr/>
        <p:txBody>
          <a:bodyPr/>
          <a:lstStyle/>
          <a:p>
            <a:r>
              <a:rPr lang="en-US"/>
              <a:t>Parallel Programming with MPI (06/2019)</a:t>
            </a:r>
            <a:endParaRPr lang="en-US" dirty="0"/>
          </a:p>
        </p:txBody>
      </p:sp>
      <p:sp>
        <p:nvSpPr>
          <p:cNvPr id="4" name="Slide Number Placeholder 3">
            <a:extLst>
              <a:ext uri="{FF2B5EF4-FFF2-40B4-BE49-F238E27FC236}">
                <a16:creationId xmlns:a16="http://schemas.microsoft.com/office/drawing/2014/main" id="{23BFCE96-E1AD-6E43-AEEA-85B229DAF0E9}"/>
              </a:ext>
            </a:extLst>
          </p:cNvPr>
          <p:cNvSpPr>
            <a:spLocks noGrp="1"/>
          </p:cNvSpPr>
          <p:nvPr>
            <p:ph type="sldNum" sz="quarter" idx="4"/>
          </p:nvPr>
        </p:nvSpPr>
        <p:spPr/>
        <p:txBody>
          <a:bodyPr/>
          <a:lstStyle/>
          <a:p>
            <a:fld id="{6B394888-48A7-42F6-AE45-2BD5FD40ED91}" type="slidenum">
              <a:rPr lang="en-US" smtClean="0"/>
              <a:pPr/>
              <a:t>140</a:t>
            </a:fld>
            <a:endParaRPr lang="en-US" dirty="0"/>
          </a:p>
        </p:txBody>
      </p:sp>
    </p:spTree>
    <p:extLst>
      <p:ext uri="{BB962C8B-B14F-4D97-AF65-F5344CB8AC3E}">
        <p14:creationId xmlns:p14="http://schemas.microsoft.com/office/powerpoint/2010/main" val="242824568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DFC8-9DE3-B740-A1DF-A1E9B994711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160A6CE-574C-E84A-A2AE-54214490796D}"/>
              </a:ext>
            </a:extLst>
          </p:cNvPr>
          <p:cNvSpPr>
            <a:spLocks noGrp="1"/>
          </p:cNvSpPr>
          <p:nvPr>
            <p:ph idx="1"/>
          </p:nvPr>
        </p:nvSpPr>
        <p:spPr>
          <a:xfrm>
            <a:off x="457200" y="914400"/>
            <a:ext cx="8229600" cy="5493834"/>
          </a:xfrm>
        </p:spPr>
        <p:txBody>
          <a:bodyPr/>
          <a:lstStyle/>
          <a:p>
            <a:r>
              <a:rPr lang="en-US" dirty="0"/>
              <a:t>Accelerators are becoming increasingly important in HPC</a:t>
            </a:r>
          </a:p>
          <a:p>
            <a:r>
              <a:rPr lang="en-US" dirty="0"/>
              <a:t>MPI is playing its role in enabling the usage of accelerators across distributed memory nodes</a:t>
            </a:r>
          </a:p>
          <a:p>
            <a:r>
              <a:rPr lang="en-US" dirty="0"/>
              <a:t>The situation with MPI + GPU support is improving in both MPI implementations and in GPU hardware/software</a:t>
            </a:r>
          </a:p>
          <a:p>
            <a:pPr lvl="1"/>
            <a:r>
              <a:rPr lang="en-US" dirty="0"/>
              <a:t>For CUDA and </a:t>
            </a:r>
            <a:r>
              <a:rPr lang="en-US" dirty="0" err="1"/>
              <a:t>ROCm</a:t>
            </a:r>
            <a:r>
              <a:rPr lang="en-US" dirty="0"/>
              <a:t> P2P/RDMA support from GPU memory is enabled for contiguous datatypes through the UCX driver</a:t>
            </a:r>
          </a:p>
          <a:p>
            <a:pPr lvl="1"/>
            <a:r>
              <a:rPr lang="en-US" dirty="0"/>
              <a:t>For OpenCL/SYCL SVM can potentially enable similar optimizations as CUDA/</a:t>
            </a:r>
            <a:r>
              <a:rPr lang="en-US" dirty="0" err="1"/>
              <a:t>ROCm</a:t>
            </a:r>
            <a:r>
              <a:rPr lang="en-US" dirty="0"/>
              <a:t> but at the current state no such support is available and explicit data movement between host and device memory is still required</a:t>
            </a:r>
          </a:p>
          <a:p>
            <a:pPr lvl="1"/>
            <a:r>
              <a:rPr lang="en-US" dirty="0"/>
              <a:t>For OpenMP/</a:t>
            </a:r>
            <a:r>
              <a:rPr lang="en-US" dirty="0" err="1"/>
              <a:t>OpenACC</a:t>
            </a:r>
            <a:r>
              <a:rPr lang="en-US" dirty="0"/>
              <a:t> data movement is managed through directives but compilers can decide to leverage HMM</a:t>
            </a:r>
          </a:p>
        </p:txBody>
      </p:sp>
      <p:sp>
        <p:nvSpPr>
          <p:cNvPr id="4" name="Footer Placeholder 3">
            <a:extLst>
              <a:ext uri="{FF2B5EF4-FFF2-40B4-BE49-F238E27FC236}">
                <a16:creationId xmlns:a16="http://schemas.microsoft.com/office/drawing/2014/main" id="{19629BDD-70E5-B843-8B04-F8D2F8D31415}"/>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7DBC21D6-5E6C-F246-9CD8-801AD85B102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95407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Concluding Remarks</a:t>
            </a:r>
          </a:p>
        </p:txBody>
      </p:sp>
      <p:sp>
        <p:nvSpPr>
          <p:cNvPr id="3" name="Content Placeholder 2"/>
          <p:cNvSpPr>
            <a:spLocks noGrp="1"/>
          </p:cNvSpPr>
          <p:nvPr>
            <p:ph idx="1"/>
          </p:nvPr>
        </p:nvSpPr>
        <p:spPr>
          <a:xfrm>
            <a:off x="457200" y="838200"/>
            <a:ext cx="8458200" cy="5181600"/>
          </a:xfrm>
        </p:spPr>
        <p:txBody>
          <a:bodyPr/>
          <a:lstStyle/>
          <a:p>
            <a:r>
              <a:rPr lang="en-US" dirty="0"/>
              <a:t>Parallelism is critical today, given that that is the only way to achieve performance improvement with the modern hardware</a:t>
            </a:r>
          </a:p>
          <a:p>
            <a:r>
              <a:rPr lang="en-US" dirty="0"/>
              <a:t>MPI is an industry standard model for parallel programming</a:t>
            </a:r>
          </a:p>
          <a:p>
            <a:pPr lvl="1"/>
            <a:r>
              <a:rPr lang="en-US" dirty="0"/>
              <a:t>A large number of implementations of MPI exist (both commercial and public domain)</a:t>
            </a:r>
          </a:p>
          <a:p>
            <a:pPr lvl="1"/>
            <a:r>
              <a:rPr lang="en-US" dirty="0"/>
              <a:t>Virtually every system in the world supports MPI</a:t>
            </a:r>
          </a:p>
          <a:p>
            <a:r>
              <a:rPr lang="en-US" dirty="0"/>
              <a:t>Gives user explicit control on data management</a:t>
            </a:r>
          </a:p>
          <a:p>
            <a:r>
              <a:rPr lang="en-US" dirty="0"/>
              <a:t>Widely used by many </a:t>
            </a:r>
            <a:r>
              <a:rPr lang="en-US" dirty="0" err="1"/>
              <a:t>many</a:t>
            </a:r>
            <a:r>
              <a:rPr lang="en-US" dirty="0"/>
              <a:t> scientific applications with great success</a:t>
            </a:r>
          </a:p>
          <a:p>
            <a:r>
              <a:rPr lang="en-US" dirty="0"/>
              <a:t>Your application can be next!</a:t>
            </a:r>
          </a:p>
        </p:txBody>
      </p:sp>
      <p:sp>
        <p:nvSpPr>
          <p:cNvPr id="4" name="Slide Number Placeholder 3"/>
          <p:cNvSpPr>
            <a:spLocks noGrp="1"/>
          </p:cNvSpPr>
          <p:nvPr>
            <p:ph type="sldNum" sz="quarter" idx="4"/>
          </p:nvPr>
        </p:nvSpPr>
        <p:spPr/>
        <p:txBody>
          <a:bodyPr/>
          <a:lstStyle/>
          <a:p>
            <a:fld id="{6B394888-48A7-42F6-AE45-2BD5FD40ED91}" type="slidenum">
              <a:rPr lang="en-US" smtClean="0"/>
              <a:pPr/>
              <a:t>142</a:t>
            </a:fld>
            <a:endParaRPr lang="en-US" dirty="0"/>
          </a:p>
        </p:txBody>
      </p:sp>
      <p:sp>
        <p:nvSpPr>
          <p:cNvPr id="6" name="Footer Placeholder 4"/>
          <p:cNvSpPr>
            <a:spLocks noGrp="1"/>
          </p:cNvSpPr>
          <p:nvPr>
            <p:ph type="ftr" sz="quarter" idx="3"/>
          </p:nvPr>
        </p:nvSpPr>
        <p:spPr>
          <a:xfrm>
            <a:off x="1981200" y="6553200"/>
            <a:ext cx="5410200" cy="244475"/>
          </a:xfrm>
        </p:spPr>
        <p:txBody>
          <a:bodyPr/>
          <a:lstStyle/>
          <a:p>
            <a:r>
              <a:rPr lang="en-US"/>
              <a:t>Parallel Programming with MPI (06/2019)</a:t>
            </a:r>
            <a:endParaRPr lang="en-US" dirty="0"/>
          </a:p>
        </p:txBody>
      </p:sp>
    </p:spTree>
    <p:extLst>
      <p:ext uri="{BB962C8B-B14F-4D97-AF65-F5344CB8AC3E}">
        <p14:creationId xmlns:p14="http://schemas.microsoft.com/office/powerpoint/2010/main" val="39325792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Pointers</a:t>
            </a:r>
          </a:p>
        </p:txBody>
      </p:sp>
      <p:sp>
        <p:nvSpPr>
          <p:cNvPr id="4" name="Slide Number Placeholder 3"/>
          <p:cNvSpPr>
            <a:spLocks noGrp="1"/>
          </p:cNvSpPr>
          <p:nvPr>
            <p:ph type="sldNum" sz="quarter" idx="4"/>
          </p:nvPr>
        </p:nvSpPr>
        <p:spPr/>
        <p:txBody>
          <a:bodyPr/>
          <a:lstStyle/>
          <a:p>
            <a:fld id="{6B394888-48A7-42F6-AE45-2BD5FD40ED91}" type="slidenum">
              <a:rPr lang="en-US" smtClean="0"/>
              <a:pPr/>
              <a:t>143</a:t>
            </a:fld>
            <a:endParaRPr lang="en-US" dirty="0"/>
          </a:p>
        </p:txBody>
      </p:sp>
      <p:sp>
        <p:nvSpPr>
          <p:cNvPr id="6" name="Footer Placeholder 4"/>
          <p:cNvSpPr>
            <a:spLocks noGrp="1"/>
          </p:cNvSpPr>
          <p:nvPr>
            <p:ph type="ftr" sz="quarter" idx="3"/>
          </p:nvPr>
        </p:nvSpPr>
        <p:spPr>
          <a:xfrm>
            <a:off x="1981200" y="6553200"/>
            <a:ext cx="5410200" cy="244475"/>
          </a:xfrm>
        </p:spPr>
        <p:txBody>
          <a:bodyPr/>
          <a:lstStyle/>
          <a:p>
            <a:r>
              <a:rPr lang="en-US"/>
              <a:t>Parallel Programming with MPI (06/2019)</a:t>
            </a:r>
            <a:endParaRPr lang="en-US" dirty="0"/>
          </a:p>
        </p:txBody>
      </p:sp>
      <p:sp>
        <p:nvSpPr>
          <p:cNvPr id="8" name="Content Placeholder 2"/>
          <p:cNvSpPr>
            <a:spLocks noGrp="1"/>
          </p:cNvSpPr>
          <p:nvPr>
            <p:ph idx="1"/>
          </p:nvPr>
        </p:nvSpPr>
        <p:spPr>
          <a:xfrm>
            <a:off x="533400" y="1143000"/>
            <a:ext cx="8382000" cy="5181600"/>
          </a:xfrm>
        </p:spPr>
        <p:txBody>
          <a:bodyPr/>
          <a:lstStyle/>
          <a:p>
            <a:r>
              <a:rPr lang="en-US" sz="2000" dirty="0"/>
              <a:t>MPI standard : </a:t>
            </a:r>
            <a:r>
              <a:rPr lang="en-US" sz="2000" dirty="0">
                <a:hlinkClick r:id="rId3"/>
              </a:rPr>
              <a:t>http://www.mpi-forum.org/docs/docs.html</a:t>
            </a:r>
            <a:endParaRPr lang="en-US" sz="2000" dirty="0"/>
          </a:p>
          <a:p>
            <a:r>
              <a:rPr lang="en-US" sz="2000" dirty="0"/>
              <a:t>MPI Forum : </a:t>
            </a:r>
            <a:r>
              <a:rPr lang="en-US" sz="2000" dirty="0">
                <a:hlinkClick r:id="rId4"/>
              </a:rPr>
              <a:t>http://www.mpi-forum.org/</a:t>
            </a:r>
            <a:endParaRPr lang="en-US" sz="2000" dirty="0"/>
          </a:p>
          <a:p>
            <a:pPr>
              <a:buNone/>
            </a:pPr>
            <a:endParaRPr lang="en-US" sz="1200" dirty="0"/>
          </a:p>
          <a:p>
            <a:r>
              <a:rPr lang="en-US" sz="2000" dirty="0"/>
              <a:t>MPI implementations: </a:t>
            </a:r>
          </a:p>
          <a:p>
            <a:pPr lvl="1"/>
            <a:r>
              <a:rPr lang="en-US" sz="1800" dirty="0"/>
              <a:t>MPICH : </a:t>
            </a:r>
            <a:r>
              <a:rPr lang="en-US" sz="1800" dirty="0">
                <a:hlinkClick r:id="rId5"/>
              </a:rPr>
              <a:t>http://www.mpich.org</a:t>
            </a:r>
            <a:endParaRPr lang="en-US" sz="1800" dirty="0"/>
          </a:p>
          <a:p>
            <a:pPr lvl="1"/>
            <a:r>
              <a:rPr lang="en-US" sz="1800" dirty="0"/>
              <a:t>MVAPICH : </a:t>
            </a:r>
            <a:r>
              <a:rPr lang="en-US" sz="1800" dirty="0">
                <a:hlinkClick r:id="rId6"/>
              </a:rPr>
              <a:t>http://mvapich.cse.ohio-state.edu/</a:t>
            </a:r>
            <a:r>
              <a:rPr lang="en-US" sz="1800" dirty="0"/>
              <a:t> </a:t>
            </a:r>
          </a:p>
          <a:p>
            <a:pPr lvl="1"/>
            <a:r>
              <a:rPr lang="en-US" sz="1800" dirty="0"/>
              <a:t>Intel MPI: </a:t>
            </a:r>
            <a:r>
              <a:rPr lang="en-US" sz="1800" dirty="0">
                <a:hlinkClick r:id="rId7"/>
              </a:rPr>
              <a:t>http://software.intel.com/en-us/intel-mpi-library/</a:t>
            </a:r>
            <a:endParaRPr lang="en-US" sz="1800" dirty="0"/>
          </a:p>
          <a:p>
            <a:pPr lvl="1"/>
            <a:r>
              <a:rPr lang="en-US" sz="1800" dirty="0"/>
              <a:t>Microsoft MPI: </a:t>
            </a:r>
            <a:r>
              <a:rPr lang="en-US" sz="1800" dirty="0">
                <a:hlinkClick r:id="rId8"/>
              </a:rPr>
              <a:t>www.microsoft.com/en-us/download/details.aspx?id=39961</a:t>
            </a:r>
            <a:endParaRPr lang="en-US" sz="1800" dirty="0"/>
          </a:p>
          <a:p>
            <a:pPr lvl="1"/>
            <a:r>
              <a:rPr lang="en-US" sz="1800" dirty="0"/>
              <a:t>Open MPI : </a:t>
            </a:r>
            <a:r>
              <a:rPr lang="en-US" sz="1800" dirty="0">
                <a:hlinkClick r:id="rId9"/>
              </a:rPr>
              <a:t>http://www.open-mpi.org/</a:t>
            </a:r>
            <a:endParaRPr lang="en-US" sz="1800" dirty="0"/>
          </a:p>
          <a:p>
            <a:pPr lvl="1"/>
            <a:r>
              <a:rPr lang="en-US" sz="1800" dirty="0"/>
              <a:t>IBM MPI, Cray MPI, HP MPI, TH MPI, …</a:t>
            </a:r>
          </a:p>
          <a:p>
            <a:r>
              <a:rPr lang="en-US" sz="2200" dirty="0"/>
              <a:t>Several MPI tutorials can be found on the web</a:t>
            </a:r>
          </a:p>
          <a:p>
            <a:pPr lvl="1">
              <a:buNone/>
            </a:pPr>
            <a:endParaRPr lang="en-US" sz="1800" dirty="0"/>
          </a:p>
          <a:p>
            <a:endParaRPr lang="en-US" sz="2000" dirty="0"/>
          </a:p>
        </p:txBody>
      </p:sp>
    </p:spTree>
    <p:extLst>
      <p:ext uri="{BB962C8B-B14F-4D97-AF65-F5344CB8AC3E}">
        <p14:creationId xmlns:p14="http://schemas.microsoft.com/office/powerpoint/2010/main" val="325543138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Tutorial Books on MPI</a:t>
            </a:r>
          </a:p>
        </p:txBody>
      </p:sp>
      <p:sp>
        <p:nvSpPr>
          <p:cNvPr id="5" name="Slide Number Placeholder 4"/>
          <p:cNvSpPr>
            <a:spLocks noGrp="1"/>
          </p:cNvSpPr>
          <p:nvPr>
            <p:ph type="sldNum" sz="quarter" idx="4"/>
          </p:nvPr>
        </p:nvSpPr>
        <p:spPr/>
        <p:txBody>
          <a:bodyPr/>
          <a:lstStyle/>
          <a:p>
            <a:fld id="{6B394888-48A7-42F6-AE45-2BD5FD40ED91}" type="slidenum">
              <a:rPr lang="en-US" smtClean="0"/>
              <a:pPr/>
              <a:t>144</a:t>
            </a:fld>
            <a:endParaRPr lang="en-US" dirty="0"/>
          </a:p>
        </p:txBody>
      </p:sp>
      <p:pic>
        <p:nvPicPr>
          <p:cNvPr id="6" name="Picture 5" descr="UsingM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90600"/>
            <a:ext cx="4114800" cy="4809596"/>
          </a:xfrm>
          <a:prstGeom prst="rect">
            <a:avLst/>
          </a:prstGeom>
          <a:ln>
            <a:solidFill>
              <a:schemeClr val="bg2">
                <a:lumMod val="10000"/>
              </a:schemeClr>
            </a:solidFill>
          </a:ln>
          <a:effectLst>
            <a:outerShdw blurRad="50800" dist="76200" dir="2700000" algn="tl" rotWithShape="0">
              <a:prstClr val="black">
                <a:alpha val="40000"/>
              </a:prstClr>
            </a:outerShdw>
          </a:effectLst>
        </p:spPr>
      </p:pic>
      <p:pic>
        <p:nvPicPr>
          <p:cNvPr id="7" name="Picture 6" descr="UsingAdvancedM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990600"/>
            <a:ext cx="4301159" cy="4800600"/>
          </a:xfrm>
          <a:prstGeom prst="rect">
            <a:avLst/>
          </a:prstGeom>
          <a:ln>
            <a:solidFill>
              <a:schemeClr val="bg2">
                <a:lumMod val="10000"/>
              </a:schemeClr>
            </a:solidFill>
          </a:ln>
          <a:effectLst>
            <a:outerShdw blurRad="50800" dist="76200" dir="2700000" algn="tl" rotWithShape="0">
              <a:prstClr val="black">
                <a:alpha val="40000"/>
              </a:prstClr>
            </a:outerShdw>
          </a:effectLst>
        </p:spPr>
      </p:pic>
      <p:sp>
        <p:nvSpPr>
          <p:cNvPr id="8" name="TextBox 7"/>
          <p:cNvSpPr txBox="1"/>
          <p:nvPr/>
        </p:nvSpPr>
        <p:spPr>
          <a:xfrm>
            <a:off x="1730791" y="5802868"/>
            <a:ext cx="1100118" cy="369332"/>
          </a:xfrm>
          <a:prstGeom prst="rect">
            <a:avLst/>
          </a:prstGeom>
          <a:noFill/>
        </p:spPr>
        <p:txBody>
          <a:bodyPr wrap="none" rtlCol="0">
            <a:spAutoFit/>
          </a:bodyPr>
          <a:lstStyle/>
          <a:p>
            <a:r>
              <a:rPr lang="en-US" b="1" dirty="0">
                <a:solidFill>
                  <a:srgbClr val="D2D2D2">
                    <a:lumMod val="10000"/>
                  </a:srgbClr>
                </a:solidFill>
              </a:rPr>
              <a:t>Basic</a:t>
            </a:r>
            <a:r>
              <a:rPr lang="en-US" sz="1400" b="1" dirty="0">
                <a:solidFill>
                  <a:srgbClr val="616161"/>
                </a:solidFill>
              </a:rPr>
              <a:t> </a:t>
            </a:r>
            <a:r>
              <a:rPr lang="en-US" b="1" dirty="0">
                <a:solidFill>
                  <a:srgbClr val="D2D2D2">
                    <a:lumMod val="10000"/>
                  </a:srgbClr>
                </a:solidFill>
              </a:rPr>
              <a:t>MPI</a:t>
            </a:r>
          </a:p>
        </p:txBody>
      </p:sp>
      <p:sp>
        <p:nvSpPr>
          <p:cNvPr id="9" name="TextBox 8"/>
          <p:cNvSpPr txBox="1"/>
          <p:nvPr/>
        </p:nvSpPr>
        <p:spPr>
          <a:xfrm>
            <a:off x="5257800" y="5802868"/>
            <a:ext cx="3134191" cy="369332"/>
          </a:xfrm>
          <a:prstGeom prst="rect">
            <a:avLst/>
          </a:prstGeom>
          <a:noFill/>
        </p:spPr>
        <p:txBody>
          <a:bodyPr wrap="none" rtlCol="0">
            <a:spAutoFit/>
          </a:bodyPr>
          <a:lstStyle/>
          <a:p>
            <a:r>
              <a:rPr lang="en-US" b="1" dirty="0">
                <a:solidFill>
                  <a:srgbClr val="D2D2D2">
                    <a:lumMod val="10000"/>
                  </a:srgbClr>
                </a:solidFill>
              </a:rPr>
              <a:t>Advanced</a:t>
            </a:r>
            <a:r>
              <a:rPr lang="en-US" sz="1400" b="1" dirty="0">
                <a:solidFill>
                  <a:srgbClr val="616161"/>
                </a:solidFill>
              </a:rPr>
              <a:t> </a:t>
            </a:r>
            <a:r>
              <a:rPr lang="en-US" b="1" dirty="0">
                <a:solidFill>
                  <a:srgbClr val="D2D2D2">
                    <a:lumMod val="10000"/>
                  </a:srgbClr>
                </a:solidFill>
              </a:rPr>
              <a:t>MPI</a:t>
            </a:r>
            <a:r>
              <a:rPr lang="en-US" sz="1400" b="1" dirty="0">
                <a:solidFill>
                  <a:srgbClr val="616161"/>
                </a:solidFill>
              </a:rPr>
              <a:t>, </a:t>
            </a:r>
            <a:r>
              <a:rPr lang="en-US" b="1" dirty="0">
                <a:solidFill>
                  <a:srgbClr val="D2D2D2">
                    <a:lumMod val="10000"/>
                  </a:srgbClr>
                </a:solidFill>
              </a:rPr>
              <a:t>including</a:t>
            </a:r>
            <a:r>
              <a:rPr lang="en-US" sz="1400" b="1" dirty="0">
                <a:solidFill>
                  <a:srgbClr val="616161"/>
                </a:solidFill>
              </a:rPr>
              <a:t> </a:t>
            </a:r>
            <a:r>
              <a:rPr lang="en-US" b="1" dirty="0">
                <a:solidFill>
                  <a:srgbClr val="D2D2D2">
                    <a:lumMod val="10000"/>
                  </a:srgbClr>
                </a:solidFill>
              </a:rPr>
              <a:t>MPI-3</a:t>
            </a:r>
          </a:p>
        </p:txBody>
      </p:sp>
      <p:sp>
        <p:nvSpPr>
          <p:cNvPr id="10" name="Footer Placeholder 3"/>
          <p:cNvSpPr>
            <a:spLocks noGrp="1"/>
          </p:cNvSpPr>
          <p:nvPr>
            <p:ph type="ftr" sz="quarter" idx="3"/>
          </p:nvPr>
        </p:nvSpPr>
        <p:spPr>
          <a:xfrm>
            <a:off x="1981200" y="6553200"/>
            <a:ext cx="5410200" cy="244475"/>
          </a:xfrm>
        </p:spPr>
        <p:txBody>
          <a:bodyPr/>
          <a:lstStyle/>
          <a:p>
            <a:r>
              <a:rPr lang="en-US"/>
              <a:t>Parallel Programming with MPI (06/2019)</a:t>
            </a:r>
            <a:endParaRPr lang="en-US" dirty="0"/>
          </a:p>
        </p:txBody>
      </p:sp>
    </p:spTree>
    <p:extLst>
      <p:ext uri="{BB962C8B-B14F-4D97-AF65-F5344CB8AC3E}">
        <p14:creationId xmlns:p14="http://schemas.microsoft.com/office/powerpoint/2010/main" val="8845031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93" y="379269"/>
            <a:ext cx="7419416" cy="422563"/>
          </a:xfrm>
        </p:spPr>
        <p:txBody>
          <a:bodyPr>
            <a:noAutofit/>
          </a:bodyPr>
          <a:lstStyle/>
          <a:p>
            <a:r>
              <a:rPr lang="en-US" sz="2800" dirty="0"/>
              <a:t>New </a:t>
            </a:r>
            <a:r>
              <a:rPr lang="en-US" sz="2600" dirty="0"/>
              <a:t>Book</a:t>
            </a:r>
            <a:r>
              <a:rPr lang="en-US" sz="2800" dirty="0"/>
              <a:t> on Parallel Programming Models</a:t>
            </a:r>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4906" b="14906"/>
          <a:stretch>
            <a:fillRect/>
          </a:stretch>
        </p:blipFill>
        <p:spPr>
          <a:xfrm>
            <a:off x="4343400" y="954234"/>
            <a:ext cx="4662911" cy="4487004"/>
          </a:xfrm>
          <a:ln>
            <a:solidFill>
              <a:schemeClr val="bg2">
                <a:lumMod val="10000"/>
              </a:schemeClr>
            </a:solidFill>
          </a:ln>
          <a:effectLst>
            <a:outerShdw blurRad="50800" dist="76200" dir="2700000" algn="tl" rotWithShape="0">
              <a:prstClr val="black">
                <a:alpha val="40000"/>
              </a:prstClr>
            </a:outerShdw>
          </a:effectLst>
        </p:spPr>
      </p:pic>
      <p:sp>
        <p:nvSpPr>
          <p:cNvPr id="6" name="Text Placeholder 5"/>
          <p:cNvSpPr>
            <a:spLocks noGrp="1"/>
          </p:cNvSpPr>
          <p:nvPr>
            <p:ph type="body" sz="half" idx="2"/>
          </p:nvPr>
        </p:nvSpPr>
        <p:spPr>
          <a:xfrm>
            <a:off x="64652" y="906184"/>
            <a:ext cx="4281055" cy="5480394"/>
          </a:xfrm>
        </p:spPr>
        <p:txBody>
          <a:bodyPr>
            <a:noAutofit/>
          </a:bodyPr>
          <a:lstStyle/>
          <a:p>
            <a:pPr>
              <a:lnSpc>
                <a:spcPct val="110000"/>
              </a:lnSpc>
              <a:spcBef>
                <a:spcPts val="300"/>
              </a:spcBef>
            </a:pPr>
            <a:r>
              <a:rPr lang="en-US" sz="1400" dirty="0"/>
              <a:t>Edited by </a:t>
            </a:r>
            <a:r>
              <a:rPr lang="en-US" sz="1400" dirty="0" err="1"/>
              <a:t>Pavan</a:t>
            </a:r>
            <a:r>
              <a:rPr lang="en-US" sz="1400" dirty="0"/>
              <a:t> </a:t>
            </a:r>
            <a:r>
              <a:rPr lang="en-US" sz="1400" dirty="0" err="1"/>
              <a:t>Balaji</a:t>
            </a:r>
            <a:endParaRPr lang="en-US" sz="1400" dirty="0"/>
          </a:p>
          <a:p>
            <a:pPr marL="257175" indent="-257175">
              <a:lnSpc>
                <a:spcPct val="110000"/>
              </a:lnSpc>
              <a:spcBef>
                <a:spcPts val="300"/>
              </a:spcBef>
              <a:buFont typeface="Arial" charset="0"/>
              <a:buChar char="•"/>
            </a:pPr>
            <a:r>
              <a:rPr lang="en-US" sz="1400" b="1" i="1" dirty="0"/>
              <a:t>MPI:</a:t>
            </a:r>
            <a:r>
              <a:rPr lang="en-US" sz="1400" dirty="0"/>
              <a:t> W. </a:t>
            </a:r>
            <a:r>
              <a:rPr lang="en-US" sz="1400" dirty="0" err="1"/>
              <a:t>Gropp</a:t>
            </a:r>
            <a:r>
              <a:rPr lang="en-US" sz="1400" dirty="0"/>
              <a:t> and R. Thakur</a:t>
            </a:r>
          </a:p>
          <a:p>
            <a:pPr marL="257175" indent="-257175">
              <a:lnSpc>
                <a:spcPct val="110000"/>
              </a:lnSpc>
              <a:spcBef>
                <a:spcPts val="300"/>
              </a:spcBef>
              <a:buFont typeface="Arial" charset="0"/>
              <a:buChar char="•"/>
            </a:pPr>
            <a:r>
              <a:rPr lang="en-US" sz="1400" b="1" i="1" dirty="0" err="1"/>
              <a:t>GASNet</a:t>
            </a:r>
            <a:r>
              <a:rPr lang="en-US" sz="1400" b="1" i="1" dirty="0"/>
              <a:t>:</a:t>
            </a:r>
            <a:r>
              <a:rPr lang="en-US" sz="1400" dirty="0"/>
              <a:t> P. Hargrove</a:t>
            </a:r>
          </a:p>
          <a:p>
            <a:pPr marL="257175" indent="-257175">
              <a:lnSpc>
                <a:spcPct val="110000"/>
              </a:lnSpc>
              <a:spcBef>
                <a:spcPts val="300"/>
              </a:spcBef>
              <a:buFont typeface="Arial" charset="0"/>
              <a:buChar char="•"/>
            </a:pPr>
            <a:r>
              <a:rPr lang="en-US" sz="1400" b="1" i="1" dirty="0" err="1"/>
              <a:t>OpenSHMEM</a:t>
            </a:r>
            <a:r>
              <a:rPr lang="en-US" sz="1400" b="1" i="1" dirty="0"/>
              <a:t>:</a:t>
            </a:r>
            <a:r>
              <a:rPr lang="en-US" sz="1400" dirty="0"/>
              <a:t> J. Kuehn and S. Poole</a:t>
            </a:r>
          </a:p>
          <a:p>
            <a:pPr marL="257175" indent="-257175">
              <a:lnSpc>
                <a:spcPct val="110000"/>
              </a:lnSpc>
              <a:spcBef>
                <a:spcPts val="300"/>
              </a:spcBef>
              <a:buFont typeface="Arial" charset="0"/>
              <a:buChar char="•"/>
            </a:pPr>
            <a:r>
              <a:rPr lang="en-US" sz="1400" b="1" i="1" dirty="0"/>
              <a:t>UPC:</a:t>
            </a:r>
            <a:r>
              <a:rPr lang="en-US" sz="1400" dirty="0"/>
              <a:t> K. </a:t>
            </a:r>
            <a:r>
              <a:rPr lang="en-US" sz="1400" dirty="0" err="1"/>
              <a:t>Yelick</a:t>
            </a:r>
            <a:r>
              <a:rPr lang="en-US" sz="1400" dirty="0"/>
              <a:t> and Y. Zheng</a:t>
            </a:r>
          </a:p>
          <a:p>
            <a:pPr marL="257175" indent="-257175">
              <a:lnSpc>
                <a:spcPct val="110000"/>
              </a:lnSpc>
              <a:spcBef>
                <a:spcPts val="300"/>
              </a:spcBef>
              <a:buFont typeface="Arial" charset="0"/>
              <a:buChar char="•"/>
            </a:pPr>
            <a:r>
              <a:rPr lang="en-US" sz="1400" b="1" i="1" dirty="0"/>
              <a:t>Global Arrays:</a:t>
            </a:r>
            <a:r>
              <a:rPr lang="en-US" sz="1400" dirty="0"/>
              <a:t> S. </a:t>
            </a:r>
            <a:r>
              <a:rPr lang="en-US" sz="1400" dirty="0" err="1"/>
              <a:t>Krishnamoorthy</a:t>
            </a:r>
            <a:r>
              <a:rPr lang="en-US" sz="1400" dirty="0"/>
              <a:t>, J. Daily, A. Vishnu, and B. Palmer</a:t>
            </a:r>
          </a:p>
          <a:p>
            <a:pPr marL="257175" indent="-257175">
              <a:lnSpc>
                <a:spcPct val="110000"/>
              </a:lnSpc>
              <a:spcBef>
                <a:spcPts val="300"/>
              </a:spcBef>
              <a:buFont typeface="Arial" charset="0"/>
              <a:buChar char="•"/>
            </a:pPr>
            <a:r>
              <a:rPr lang="en-US" sz="1400" b="1" i="1" dirty="0"/>
              <a:t>Chapel:</a:t>
            </a:r>
            <a:r>
              <a:rPr lang="en-US" sz="1400" dirty="0"/>
              <a:t> B. Chamberlain</a:t>
            </a:r>
          </a:p>
          <a:p>
            <a:pPr marL="257175" indent="-257175">
              <a:lnSpc>
                <a:spcPct val="110000"/>
              </a:lnSpc>
              <a:spcBef>
                <a:spcPts val="300"/>
              </a:spcBef>
              <a:buFont typeface="Arial" charset="0"/>
              <a:buChar char="•"/>
            </a:pPr>
            <a:r>
              <a:rPr lang="en-US" sz="1400" b="1" i="1" dirty="0"/>
              <a:t>Charm++:</a:t>
            </a:r>
            <a:r>
              <a:rPr lang="en-US" sz="1400" dirty="0"/>
              <a:t> L. Kale, N. Jain, and J. </a:t>
            </a:r>
            <a:r>
              <a:rPr lang="en-US" sz="1400" dirty="0" err="1"/>
              <a:t>Lifflander</a:t>
            </a:r>
            <a:endParaRPr lang="en-US" sz="1400" dirty="0"/>
          </a:p>
          <a:p>
            <a:pPr marL="257175" indent="-257175">
              <a:lnSpc>
                <a:spcPct val="110000"/>
              </a:lnSpc>
              <a:spcBef>
                <a:spcPts val="300"/>
              </a:spcBef>
              <a:buFont typeface="Arial" charset="0"/>
              <a:buChar char="•"/>
            </a:pPr>
            <a:r>
              <a:rPr lang="en-US" sz="1400" b="1" i="1" dirty="0"/>
              <a:t>ADLB:</a:t>
            </a:r>
            <a:r>
              <a:rPr lang="en-US" sz="1400" dirty="0"/>
              <a:t> E. Lusk, R. Butler, and S. Pieper</a:t>
            </a:r>
          </a:p>
          <a:p>
            <a:pPr marL="257175" indent="-257175">
              <a:lnSpc>
                <a:spcPct val="110000"/>
              </a:lnSpc>
              <a:spcBef>
                <a:spcPts val="300"/>
              </a:spcBef>
              <a:buFont typeface="Arial" charset="0"/>
              <a:buChar char="•"/>
            </a:pPr>
            <a:r>
              <a:rPr lang="en-US" sz="1400" b="1" i="1" dirty="0"/>
              <a:t>Scioto:</a:t>
            </a:r>
            <a:r>
              <a:rPr lang="en-US" sz="1400" dirty="0"/>
              <a:t> J. </a:t>
            </a:r>
            <a:r>
              <a:rPr lang="en-US" sz="1400" dirty="0" err="1"/>
              <a:t>Dinan</a:t>
            </a:r>
            <a:endParaRPr lang="en-US" sz="1400" dirty="0"/>
          </a:p>
          <a:p>
            <a:pPr marL="257175" indent="-257175">
              <a:lnSpc>
                <a:spcPct val="110000"/>
              </a:lnSpc>
              <a:spcBef>
                <a:spcPts val="300"/>
              </a:spcBef>
              <a:buFont typeface="Arial" charset="0"/>
              <a:buChar char="•"/>
            </a:pPr>
            <a:r>
              <a:rPr lang="en-US" sz="1400" b="1" i="1" dirty="0"/>
              <a:t>SWIFT:</a:t>
            </a:r>
            <a:r>
              <a:rPr lang="en-US" sz="1400" dirty="0"/>
              <a:t> T. Armstrong, J. M. Wozniak, M. Wilde, and I. Foster</a:t>
            </a:r>
          </a:p>
          <a:p>
            <a:pPr marL="257175" indent="-257175">
              <a:lnSpc>
                <a:spcPct val="110000"/>
              </a:lnSpc>
              <a:spcBef>
                <a:spcPts val="300"/>
              </a:spcBef>
              <a:buFont typeface="Arial" charset="0"/>
              <a:buChar char="•"/>
            </a:pPr>
            <a:r>
              <a:rPr lang="en-US" sz="1400" b="1" i="1" dirty="0" err="1"/>
              <a:t>CnC</a:t>
            </a:r>
            <a:r>
              <a:rPr lang="en-US" sz="1400" b="1" i="1" dirty="0"/>
              <a:t>:</a:t>
            </a:r>
            <a:r>
              <a:rPr lang="en-US" sz="1400" dirty="0"/>
              <a:t> K. </a:t>
            </a:r>
            <a:r>
              <a:rPr lang="en-US" sz="1400" dirty="0" err="1"/>
              <a:t>Knobe</a:t>
            </a:r>
            <a:r>
              <a:rPr lang="en-US" sz="1400" dirty="0"/>
              <a:t>, M. Burke, and F. </a:t>
            </a:r>
            <a:r>
              <a:rPr lang="en-US" sz="1400" dirty="0" err="1"/>
              <a:t>Schlimbach</a:t>
            </a:r>
            <a:endParaRPr lang="en-US" sz="1400" dirty="0"/>
          </a:p>
          <a:p>
            <a:pPr marL="257175" indent="-257175">
              <a:lnSpc>
                <a:spcPct val="110000"/>
              </a:lnSpc>
              <a:spcBef>
                <a:spcPts val="300"/>
              </a:spcBef>
              <a:buFont typeface="Arial" charset="0"/>
              <a:buChar char="•"/>
            </a:pPr>
            <a:r>
              <a:rPr lang="en-US" sz="1400" b="1" i="1" dirty="0" err="1"/>
              <a:t>OpenMP</a:t>
            </a:r>
            <a:r>
              <a:rPr lang="en-US" sz="1400" b="1" i="1" dirty="0"/>
              <a:t>:</a:t>
            </a:r>
            <a:r>
              <a:rPr lang="en-US" sz="1400" dirty="0"/>
              <a:t> B. Chapman, D. </a:t>
            </a:r>
            <a:r>
              <a:rPr lang="en-US" sz="1400" dirty="0" err="1"/>
              <a:t>Eachempati</a:t>
            </a:r>
            <a:r>
              <a:rPr lang="en-US" sz="1400" dirty="0"/>
              <a:t>, and S. </a:t>
            </a:r>
            <a:r>
              <a:rPr lang="en-US" sz="1400" dirty="0" err="1"/>
              <a:t>Chandrasekaran</a:t>
            </a:r>
            <a:endParaRPr lang="en-US" sz="1400" dirty="0"/>
          </a:p>
          <a:p>
            <a:pPr marL="257175" indent="-257175">
              <a:lnSpc>
                <a:spcPct val="110000"/>
              </a:lnSpc>
              <a:spcBef>
                <a:spcPts val="300"/>
              </a:spcBef>
              <a:buFont typeface="Arial" charset="0"/>
              <a:buChar char="•"/>
            </a:pPr>
            <a:r>
              <a:rPr lang="en-US" sz="1400" b="1" i="1" dirty="0" err="1"/>
              <a:t>Cilk</a:t>
            </a:r>
            <a:r>
              <a:rPr lang="en-US" sz="1400" b="1" i="1" dirty="0"/>
              <a:t> Plus:</a:t>
            </a:r>
            <a:r>
              <a:rPr lang="en-US" sz="1400" dirty="0"/>
              <a:t> A. Robison and C. </a:t>
            </a:r>
            <a:r>
              <a:rPr lang="en-US" sz="1400" dirty="0" err="1"/>
              <a:t>Leiserson</a:t>
            </a:r>
            <a:endParaRPr lang="en-US" sz="1400" dirty="0"/>
          </a:p>
          <a:p>
            <a:pPr marL="257175" indent="-257175">
              <a:lnSpc>
                <a:spcPct val="110000"/>
              </a:lnSpc>
              <a:spcBef>
                <a:spcPts val="300"/>
              </a:spcBef>
              <a:buFont typeface="Arial" charset="0"/>
              <a:buChar char="•"/>
            </a:pPr>
            <a:r>
              <a:rPr lang="en-US" sz="1400" b="1" i="1" dirty="0"/>
              <a:t>Intel TBB:</a:t>
            </a:r>
            <a:r>
              <a:rPr lang="en-US" sz="1400" dirty="0"/>
              <a:t> A. </a:t>
            </a:r>
            <a:r>
              <a:rPr lang="en-US" sz="1400" dirty="0" err="1"/>
              <a:t>Kukanov</a:t>
            </a:r>
            <a:endParaRPr lang="en-US" sz="1400" dirty="0"/>
          </a:p>
          <a:p>
            <a:pPr marL="257175" indent="-257175">
              <a:lnSpc>
                <a:spcPct val="110000"/>
              </a:lnSpc>
              <a:spcBef>
                <a:spcPts val="300"/>
              </a:spcBef>
              <a:buFont typeface="Arial" charset="0"/>
              <a:buChar char="•"/>
            </a:pPr>
            <a:r>
              <a:rPr lang="en-US" sz="1400" b="1" i="1" dirty="0"/>
              <a:t>CUDA:</a:t>
            </a:r>
            <a:r>
              <a:rPr lang="en-US" sz="1400" dirty="0"/>
              <a:t> W. </a:t>
            </a:r>
            <a:r>
              <a:rPr lang="en-US" sz="1400" dirty="0" err="1"/>
              <a:t>Hwu</a:t>
            </a:r>
            <a:r>
              <a:rPr lang="en-US" sz="1400" dirty="0"/>
              <a:t> and D. Kirk</a:t>
            </a:r>
          </a:p>
          <a:p>
            <a:pPr marL="257175" indent="-257175">
              <a:lnSpc>
                <a:spcPct val="110000"/>
              </a:lnSpc>
              <a:spcBef>
                <a:spcPts val="300"/>
              </a:spcBef>
              <a:buFont typeface="Arial" charset="0"/>
              <a:buChar char="•"/>
            </a:pPr>
            <a:r>
              <a:rPr lang="en-US" sz="1400" b="1" i="1" dirty="0" err="1"/>
              <a:t>OpenCL</a:t>
            </a:r>
            <a:r>
              <a:rPr lang="en-US" sz="1400" b="1" i="1" dirty="0"/>
              <a:t>:</a:t>
            </a:r>
            <a:r>
              <a:rPr lang="en-US" sz="1400" dirty="0"/>
              <a:t> T. Mattson</a:t>
            </a:r>
          </a:p>
        </p:txBody>
      </p:sp>
      <p:sp>
        <p:nvSpPr>
          <p:cNvPr id="5" name="Slide Number Placeholder 4"/>
          <p:cNvSpPr>
            <a:spLocks noGrp="1"/>
          </p:cNvSpPr>
          <p:nvPr>
            <p:ph type="sldNum" sz="quarter" idx="12"/>
          </p:nvPr>
        </p:nvSpPr>
        <p:spPr/>
        <p:txBody>
          <a:bodyPr/>
          <a:lstStyle/>
          <a:p>
            <a:fld id="{979A8827-EC23-ED41-862E-C84A977538C0}" type="slidenum">
              <a:rPr lang="en-US" smtClean="0">
                <a:solidFill>
                  <a:srgbClr val="D2D2D2">
                    <a:lumMod val="10000"/>
                  </a:srgbClr>
                </a:solidFill>
              </a:rPr>
              <a:pPr/>
              <a:t>145</a:t>
            </a:fld>
            <a:endParaRPr lang="en-US" dirty="0">
              <a:solidFill>
                <a:srgbClr val="D2D2D2">
                  <a:lumMod val="10000"/>
                </a:srgbClr>
              </a:solidFill>
            </a:endParaRPr>
          </a:p>
        </p:txBody>
      </p:sp>
      <p:sp>
        <p:nvSpPr>
          <p:cNvPr id="9" name="Footer Placeholder 3"/>
          <p:cNvSpPr>
            <a:spLocks noGrp="1"/>
          </p:cNvSpPr>
          <p:nvPr>
            <p:ph type="ftr" sz="quarter" idx="4294967295"/>
          </p:nvPr>
        </p:nvSpPr>
        <p:spPr>
          <a:xfrm>
            <a:off x="1981200" y="6553200"/>
            <a:ext cx="5410200" cy="244475"/>
          </a:xfrm>
          <a:prstGeom prst="rect">
            <a:avLst/>
          </a:prstGeom>
        </p:spPr>
        <p:txBody>
          <a:bodyPr/>
          <a:lstStyle/>
          <a:p>
            <a:r>
              <a:rPr lang="en-US"/>
              <a:t>Parallel Programming with MPI (06/2019)</a:t>
            </a:r>
            <a:endParaRPr lang="en-US" dirty="0"/>
          </a:p>
        </p:txBody>
      </p:sp>
      <p:sp>
        <p:nvSpPr>
          <p:cNvPr id="11" name="TextBox 10"/>
          <p:cNvSpPr txBox="1"/>
          <p:nvPr/>
        </p:nvSpPr>
        <p:spPr>
          <a:xfrm>
            <a:off x="2770908" y="42201"/>
            <a:ext cx="184731" cy="369332"/>
          </a:xfrm>
          <a:prstGeom prst="rect">
            <a:avLst/>
          </a:prstGeom>
          <a:noFill/>
        </p:spPr>
        <p:txBody>
          <a:bodyPr wrap="none" rtlCol="0">
            <a:spAutoFit/>
          </a:bodyPr>
          <a:lstStyle/>
          <a:p>
            <a:endParaRPr lang="en-US" b="1" dirty="0">
              <a:solidFill>
                <a:srgbClr val="FF0000"/>
              </a:solidFill>
            </a:endParaRPr>
          </a:p>
        </p:txBody>
      </p:sp>
    </p:spTree>
    <p:extLst>
      <p:ext uri="{BB962C8B-B14F-4D97-AF65-F5344CB8AC3E}">
        <p14:creationId xmlns:p14="http://schemas.microsoft.com/office/powerpoint/2010/main" val="37759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MPI_WIN_CREATE_DYNAMIC</a:t>
            </a:r>
          </a:p>
        </p:txBody>
      </p:sp>
      <p:sp>
        <p:nvSpPr>
          <p:cNvPr id="3" name="Content Placeholder 2"/>
          <p:cNvSpPr>
            <a:spLocks noGrp="1"/>
          </p:cNvSpPr>
          <p:nvPr>
            <p:ph idx="1"/>
          </p:nvPr>
        </p:nvSpPr>
        <p:spPr>
          <a:xfrm>
            <a:off x="457200" y="2057400"/>
            <a:ext cx="8229600" cy="4267200"/>
          </a:xfrm>
        </p:spPr>
        <p:txBody>
          <a:bodyPr>
            <a:normAutofit lnSpcReduction="10000"/>
          </a:bodyPr>
          <a:lstStyle/>
          <a:p>
            <a:r>
              <a:rPr lang="en-US" dirty="0"/>
              <a:t>Create an RMA window, to which data can later be attached</a:t>
            </a:r>
          </a:p>
          <a:p>
            <a:pPr lvl="1"/>
            <a:r>
              <a:rPr lang="en-US" dirty="0"/>
              <a:t>Only data exposed in a window can be accessed with RMA ops</a:t>
            </a:r>
          </a:p>
          <a:p>
            <a:r>
              <a:rPr lang="en-US" dirty="0"/>
              <a:t>Initially “</a:t>
            </a:r>
            <a:r>
              <a:rPr lang="en-US" sz="2000" b="1" dirty="0">
                <a:latin typeface="Courier New" panose="02070309020205020404" pitchFamily="49" charset="0"/>
                <a:cs typeface="Courier New" panose="02070309020205020404" pitchFamily="49" charset="0"/>
              </a:rPr>
              <a:t>empty</a:t>
            </a:r>
            <a:r>
              <a:rPr lang="en-US" dirty="0"/>
              <a:t>”</a:t>
            </a:r>
          </a:p>
          <a:p>
            <a:pPr lvl="1"/>
            <a:r>
              <a:rPr lang="en-US" dirty="0"/>
              <a:t>Application can dynamically attach/detach memory to this window by calling </a:t>
            </a:r>
            <a:r>
              <a:rPr lang="en-US" b="1" dirty="0" err="1">
                <a:latin typeface="Courier New" panose="02070309020205020404" pitchFamily="49" charset="0"/>
                <a:cs typeface="Courier New" panose="02070309020205020404" pitchFamily="49" charset="0"/>
              </a:rPr>
              <a:t>MPI_Win_attach</a:t>
            </a:r>
            <a:r>
              <a:rPr lang="en-US" b="1" dirty="0">
                <a:latin typeface="Courier New" panose="02070309020205020404" pitchFamily="49" charset="0"/>
                <a:cs typeface="Courier New" panose="02070309020205020404" pitchFamily="49" charset="0"/>
              </a:rPr>
              <a:t>/detach</a:t>
            </a:r>
          </a:p>
          <a:p>
            <a:pPr lvl="1"/>
            <a:r>
              <a:rPr lang="en-US" dirty="0"/>
              <a:t>Application can access data on this window only after a memory region has been attached</a:t>
            </a:r>
          </a:p>
          <a:p>
            <a:r>
              <a:rPr lang="en-US" dirty="0"/>
              <a:t>Window origin is </a:t>
            </a:r>
            <a:r>
              <a:rPr lang="en-US" sz="2000" b="1" dirty="0">
                <a:latin typeface="Courier New" panose="02070309020205020404" pitchFamily="49" charset="0"/>
                <a:cs typeface="Courier New" panose="02070309020205020404" pitchFamily="49" charset="0"/>
              </a:rPr>
              <a:t>MPI_BOTTOM</a:t>
            </a:r>
          </a:p>
          <a:p>
            <a:pPr lvl="1"/>
            <a:r>
              <a:rPr lang="en-US" dirty="0"/>
              <a:t>Displacements are segment addresses relative to </a:t>
            </a:r>
            <a:r>
              <a:rPr lang="en-US" b="1" dirty="0">
                <a:latin typeface="Courier New" panose="02070309020205020404" pitchFamily="49" charset="0"/>
                <a:cs typeface="Courier New" panose="02070309020205020404" pitchFamily="49" charset="0"/>
              </a:rPr>
              <a:t>MPI_BOTTOM</a:t>
            </a:r>
          </a:p>
          <a:p>
            <a:pPr lvl="1"/>
            <a:r>
              <a:rPr lang="en-US" dirty="0"/>
              <a:t>Must tell others the displacement after calling attach</a:t>
            </a:r>
          </a:p>
        </p:txBody>
      </p:sp>
      <p:sp>
        <p:nvSpPr>
          <p:cNvPr id="8" name="Slide Number Placeholder 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9"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7" name="Rounded Rectangle 6"/>
          <p:cNvSpPr/>
          <p:nvPr/>
        </p:nvSpPr>
        <p:spPr bwMode="auto">
          <a:xfrm>
            <a:off x="1219200" y="1143000"/>
            <a:ext cx="6629400" cy="746871"/>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MPI_Win_create_dynamic</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MPI_Info</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info,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Tree>
    <p:extLst>
      <p:ext uri="{BB962C8B-B14F-4D97-AF65-F5344CB8AC3E}">
        <p14:creationId xmlns:p14="http://schemas.microsoft.com/office/powerpoint/2010/main" val="400001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73" y="76200"/>
            <a:ext cx="8229600" cy="792162"/>
          </a:xfrm>
        </p:spPr>
        <p:txBody>
          <a:bodyPr/>
          <a:lstStyle/>
          <a:p>
            <a:r>
              <a:rPr lang="en-US" dirty="0"/>
              <a:t>Example with MPI_WIN_CREATE_DYNAMIC</a:t>
            </a:r>
          </a:p>
        </p:txBody>
      </p:sp>
      <p:sp>
        <p:nvSpPr>
          <p:cNvPr id="5" name="Rectangle 4"/>
          <p:cNvSpPr/>
          <p:nvPr/>
        </p:nvSpPr>
        <p:spPr bwMode="auto">
          <a:xfrm>
            <a:off x="990600" y="577850"/>
            <a:ext cx="7391400" cy="59594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main(</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char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MPI_Win</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MPI_Init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BF5C28"/>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MPI_Win_create_dynamic</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(MPI_INFO_NULL, MPI_COMM_WORLD, &amp;win);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create private memory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malloc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(1000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sizeof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use private memory like you normally would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a[0] = 1;  a[1] = 2;</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locally declare memory as remotely accessible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BF5C28"/>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MPI_Win_attach(win</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a, 1000*</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sizeof(int</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Array ‘a’ is now accessible from all processes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undeclare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remotely accessible memory */</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MPI_Win_detach</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(win, a);  </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free(a);</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EC730D"/>
                </a:solidFill>
                <a:effectLst/>
                <a:uLnTx/>
                <a:uFillTx/>
                <a:latin typeface="Courier New" pitchFamily="49" charset="0"/>
                <a:ea typeface="+mn-ea"/>
                <a:cs typeface="Courier New" pitchFamily="49" charset="0"/>
              </a:rPr>
              <a:t>MPI_Win_free</a:t>
            </a:r>
            <a:r>
              <a:rPr kumimoji="0" lang="en-US" sz="1400" b="1" i="0" u="none" strike="noStrike" kern="0" cap="none" spc="0" normalizeH="0" baseline="0" noProof="0" dirty="0">
                <a:ln>
                  <a:noFill/>
                </a:ln>
                <a:solidFill>
                  <a:srgbClr val="EC730D"/>
                </a:solidFill>
                <a:effectLst/>
                <a:uLnTx/>
                <a:uFillTx/>
                <a:latin typeface="Courier New" pitchFamily="49" charset="0"/>
                <a:ea typeface="+mn-ea"/>
                <a:cs typeface="Courier New" pitchFamily="49" charset="0"/>
              </a:rPr>
              <a:t>(&amp;win);</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MPI_Finalize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return 0;</a:t>
            </a:r>
          </a:p>
          <a:p>
            <a:pPr marL="342900" marR="0" lvl="0" indent="-342900" algn="l" defTabSz="914400" rtl="0" eaLnBrk="1" fontAlgn="base" latinLnBrk="0" hangingPunct="1">
              <a:lnSpc>
                <a:spcPct val="120000"/>
              </a:lnSpc>
              <a:spcBef>
                <a:spcPts val="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164604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a:t>
            </a:r>
          </a:p>
        </p:txBody>
      </p:sp>
      <p:sp>
        <p:nvSpPr>
          <p:cNvPr id="3" name="Content Placeholder 2"/>
          <p:cNvSpPr>
            <a:spLocks noGrp="1"/>
          </p:cNvSpPr>
          <p:nvPr>
            <p:ph idx="1"/>
          </p:nvPr>
        </p:nvSpPr>
        <p:spPr/>
        <p:txBody>
          <a:bodyPr/>
          <a:lstStyle/>
          <a:p>
            <a:r>
              <a:rPr lang="en-US" dirty="0"/>
              <a:t>MPI provides ability to read, write and atomically modify data in remotely accessible memory regions</a:t>
            </a:r>
          </a:p>
          <a:p>
            <a:pPr lvl="1"/>
            <a:r>
              <a:rPr lang="en-US" altLang="zh-CN" b="1" dirty="0">
                <a:latin typeface="Courier New" panose="02070309020205020404" pitchFamily="49" charset="0"/>
                <a:cs typeface="Courier New" panose="02070309020205020404" pitchFamily="49" charset="0"/>
              </a:rPr>
              <a:t>MPI_PUT</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MPI_GET</a:t>
            </a:r>
          </a:p>
          <a:p>
            <a:pPr lvl="1"/>
            <a:r>
              <a:rPr lang="en-US" b="1" dirty="0">
                <a:latin typeface="Courier New" panose="02070309020205020404" pitchFamily="49" charset="0"/>
                <a:cs typeface="Courier New" panose="02070309020205020404" pitchFamily="49" charset="0"/>
              </a:rPr>
              <a:t>MPI_ACCUMULATE </a:t>
            </a:r>
            <a:r>
              <a:rPr lang="en-US" sz="1600" b="1" dirty="0">
                <a:solidFill>
                  <a:srgbClr val="BF5C28"/>
                </a:solidFill>
                <a:latin typeface="Courier New" pitchFamily="49" charset="0"/>
                <a:ea typeface="+mn-ea"/>
                <a:cs typeface="Courier New" pitchFamily="49" charset="0"/>
              </a:rPr>
              <a:t>(atomic)</a:t>
            </a:r>
          </a:p>
          <a:p>
            <a:pPr lvl="1"/>
            <a:r>
              <a:rPr lang="en-US" b="1" dirty="0">
                <a:latin typeface="Courier New" panose="02070309020205020404" pitchFamily="49" charset="0"/>
                <a:cs typeface="Courier New" panose="02070309020205020404" pitchFamily="49" charset="0"/>
              </a:rPr>
              <a:t>MPI_GET_ACCUMULATE </a:t>
            </a:r>
            <a:r>
              <a:rPr lang="en-US" altLang="zh-CN" sz="1600" b="1" dirty="0">
                <a:solidFill>
                  <a:srgbClr val="BF5C28"/>
                </a:solidFill>
                <a:latin typeface="Courier New" pitchFamily="49" charset="0"/>
                <a:ea typeface="+mn-ea"/>
                <a:cs typeface="Courier New" pitchFamily="49" charset="0"/>
              </a:rPr>
              <a:t>(atomic)</a:t>
            </a:r>
            <a:endParaRPr lang="en-US" sz="1600" b="1" dirty="0">
              <a:solidFill>
                <a:srgbClr val="BF5C28"/>
              </a:solidFill>
              <a:latin typeface="Courier New" pitchFamily="49" charset="0"/>
              <a:ea typeface="+mn-ea"/>
              <a:cs typeface="Courier New" pitchFamily="49" charset="0"/>
            </a:endParaRPr>
          </a:p>
          <a:p>
            <a:pPr lvl="1"/>
            <a:r>
              <a:rPr lang="en-US" b="1" dirty="0">
                <a:latin typeface="Courier New" panose="02070309020205020404" pitchFamily="49" charset="0"/>
                <a:cs typeface="Courier New" panose="02070309020205020404" pitchFamily="49" charset="0"/>
              </a:rPr>
              <a:t>MPI_COMPARE_AND_SWAP </a:t>
            </a:r>
            <a:r>
              <a:rPr lang="en-US" altLang="zh-CN" sz="1600" b="1" dirty="0">
                <a:solidFill>
                  <a:srgbClr val="BF5C28"/>
                </a:solidFill>
                <a:latin typeface="Courier New" pitchFamily="49" charset="0"/>
                <a:ea typeface="+mn-ea"/>
                <a:cs typeface="Courier New" pitchFamily="49" charset="0"/>
              </a:rPr>
              <a:t>(atomic)</a:t>
            </a:r>
            <a:endParaRPr lang="en-US" sz="1600" b="1" dirty="0">
              <a:solidFill>
                <a:srgbClr val="BF5C28"/>
              </a:solidFill>
              <a:latin typeface="Courier New" pitchFamily="49" charset="0"/>
              <a:ea typeface="+mn-ea"/>
              <a:cs typeface="Courier New" pitchFamily="49" charset="0"/>
            </a:endParaRPr>
          </a:p>
          <a:p>
            <a:pPr lvl="1"/>
            <a:r>
              <a:rPr lang="en-US" b="1" dirty="0">
                <a:latin typeface="Courier New" panose="02070309020205020404" pitchFamily="49" charset="0"/>
                <a:cs typeface="Courier New" panose="02070309020205020404" pitchFamily="49" charset="0"/>
              </a:rPr>
              <a:t>MPI_FETCH_AND_OP</a:t>
            </a:r>
            <a:r>
              <a:rPr lang="en-US" sz="1600" b="1" dirty="0">
                <a:solidFill>
                  <a:srgbClr val="BF5C28"/>
                </a:solidFill>
                <a:latin typeface="Courier New" panose="02070309020205020404" pitchFamily="49" charset="0"/>
                <a:ea typeface="+mn-ea"/>
                <a:cs typeface="Courier New" pitchFamily="49" charset="0"/>
              </a:rPr>
              <a:t> </a:t>
            </a:r>
            <a:r>
              <a:rPr lang="en-US" altLang="zh-CN" sz="1600" b="1" dirty="0">
                <a:solidFill>
                  <a:srgbClr val="BF5C28"/>
                </a:solidFill>
                <a:latin typeface="Courier New" pitchFamily="49" charset="0"/>
                <a:ea typeface="+mn-ea"/>
                <a:cs typeface="Courier New" pitchFamily="49" charset="0"/>
              </a:rPr>
              <a:t>(atomic)</a:t>
            </a:r>
            <a:endParaRPr lang="en-US" sz="1600" b="1" dirty="0">
              <a:solidFill>
                <a:srgbClr val="BF5C28"/>
              </a:solidFill>
              <a:latin typeface="Courier New" pitchFamily="49" charset="0"/>
              <a:ea typeface="+mn-ea"/>
              <a:cs typeface="Courier New" pitchFamily="49" charset="0"/>
            </a:endParaRP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4" name="文本框 3"/>
          <p:cNvSpPr txBox="1"/>
          <p:nvPr/>
        </p:nvSpPr>
        <p:spPr>
          <a:xfrm>
            <a:off x="-48107" y="5176575"/>
            <a:ext cx="1846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616161"/>
              </a:solidFill>
              <a:effectLst/>
              <a:uLnTx/>
              <a:uFillTx/>
              <a:latin typeface="Calibri"/>
              <a:ea typeface="+mn-ea"/>
              <a:cs typeface="+mn-cs"/>
            </a:endParaRPr>
          </a:p>
        </p:txBody>
      </p:sp>
    </p:spTree>
    <p:extLst>
      <p:ext uri="{BB962C8B-B14F-4D97-AF65-F5344CB8AC3E}">
        <p14:creationId xmlns:p14="http://schemas.microsoft.com/office/powerpoint/2010/main" val="335196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a:t>
            </a:r>
            <a:r>
              <a:rPr lang="en-US" i="1" dirty="0"/>
              <a:t>Put</a:t>
            </a:r>
          </a:p>
        </p:txBody>
      </p:sp>
      <p:sp>
        <p:nvSpPr>
          <p:cNvPr id="3" name="Content Placeholder 2"/>
          <p:cNvSpPr>
            <a:spLocks noGrp="1"/>
          </p:cNvSpPr>
          <p:nvPr>
            <p:ph idx="1"/>
          </p:nvPr>
        </p:nvSpPr>
        <p:spPr>
          <a:xfrm>
            <a:off x="457200" y="2514600"/>
            <a:ext cx="8229600" cy="1219200"/>
          </a:xfrm>
        </p:spPr>
        <p:txBody>
          <a:bodyPr/>
          <a:lstStyle/>
          <a:p>
            <a:r>
              <a:rPr lang="en-US" dirty="0"/>
              <a:t>Move data </a:t>
            </a:r>
            <a:r>
              <a:rPr lang="en-US" u="sng" dirty="0"/>
              <a:t>from</a:t>
            </a:r>
            <a:r>
              <a:rPr lang="en-US" dirty="0"/>
              <a:t> origin, </a:t>
            </a:r>
            <a:r>
              <a:rPr lang="en-US" u="sng" dirty="0"/>
              <a:t>to</a:t>
            </a:r>
            <a:r>
              <a:rPr lang="en-US" dirty="0"/>
              <a:t> target</a:t>
            </a:r>
          </a:p>
          <a:p>
            <a:r>
              <a:rPr lang="en-US" altLang="zh-CN" dirty="0">
                <a:solidFill>
                  <a:srgbClr val="151515"/>
                </a:solidFill>
              </a:rPr>
              <a:t>Separate data description triples for </a:t>
            </a:r>
            <a:r>
              <a:rPr lang="en-US" altLang="zh-CN" b="1" kern="1200" dirty="0">
                <a:solidFill>
                  <a:srgbClr val="008000"/>
                </a:solidFill>
                <a:cs typeface="Courier New"/>
              </a:rPr>
              <a:t>origin</a:t>
            </a:r>
            <a:r>
              <a:rPr lang="en-US" altLang="zh-CN" dirty="0">
                <a:solidFill>
                  <a:srgbClr val="151515"/>
                </a:solidFill>
              </a:rPr>
              <a:t> and </a:t>
            </a:r>
            <a:r>
              <a:rPr lang="en-US" altLang="zh-CN" b="1" kern="1200" dirty="0">
                <a:solidFill>
                  <a:srgbClr val="0000FF"/>
                </a:solidFill>
                <a:cs typeface="Courier New"/>
              </a:rPr>
              <a:t>target</a:t>
            </a:r>
            <a:endParaRPr lang="en-US" b="1" kern="1200" dirty="0">
              <a:solidFill>
                <a:srgbClr val="0000FF"/>
              </a:solidFill>
              <a:cs typeface="Courier New"/>
            </a:endParaRPr>
          </a:p>
        </p:txBody>
      </p:sp>
      <p:sp>
        <p:nvSpPr>
          <p:cNvPr id="30" name="Slide Number Placeholder 29"/>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17" name="Rounded Rectangle 16"/>
          <p:cNvSpPr/>
          <p:nvPr/>
        </p:nvSpPr>
        <p:spPr bwMode="auto">
          <a:xfrm>
            <a:off x="6400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18" name="Rounded Rectangle 17"/>
          <p:cNvSpPr/>
          <p:nvPr/>
        </p:nvSpPr>
        <p:spPr bwMode="auto">
          <a:xfrm>
            <a:off x="4876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19" name="AutoShape 24"/>
          <p:cNvSpPr>
            <a:spLocks noChangeArrowheads="1"/>
          </p:cNvSpPr>
          <p:nvPr/>
        </p:nvSpPr>
        <p:spPr bwMode="auto">
          <a:xfrm>
            <a:off x="5029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20" name="AutoShape 24"/>
          <p:cNvSpPr>
            <a:spLocks noChangeArrowheads="1"/>
          </p:cNvSpPr>
          <p:nvPr/>
        </p:nvSpPr>
        <p:spPr bwMode="auto">
          <a:xfrm>
            <a:off x="6553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cxnSp>
        <p:nvCxnSpPr>
          <p:cNvPr id="21" name="Straight Connector 20"/>
          <p:cNvCxnSpPr/>
          <p:nvPr/>
        </p:nvCxnSpPr>
        <p:spPr bwMode="auto">
          <a:xfrm rot="5400000">
            <a:off x="5029994" y="5051742"/>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bwMode="auto">
          <a:xfrm>
            <a:off x="5181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24" name="Rectangle 23"/>
          <p:cNvSpPr/>
          <p:nvPr/>
        </p:nvSpPr>
        <p:spPr bwMode="auto">
          <a:xfrm>
            <a:off x="6705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28" name="TextBox 27"/>
          <p:cNvSpPr txBox="1"/>
          <p:nvPr/>
        </p:nvSpPr>
        <p:spPr>
          <a:xfrm>
            <a:off x="5029200" y="6019800"/>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Origin</a:t>
            </a:r>
          </a:p>
        </p:txBody>
      </p:sp>
      <p:sp>
        <p:nvSpPr>
          <p:cNvPr id="29" name="Rounded Rectangle 28"/>
          <p:cNvSpPr/>
          <p:nvPr/>
        </p:nvSpPr>
        <p:spPr bwMode="auto">
          <a:xfrm>
            <a:off x="1143000" y="986060"/>
            <a:ext cx="6858000" cy="1409748"/>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MPI_Put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const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origin_addr</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origin_count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target_rank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target_disp</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target_count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31"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cxnSp>
        <p:nvCxnSpPr>
          <p:cNvPr id="7" name="Straight Arrow Connector 6"/>
          <p:cNvCxnSpPr/>
          <p:nvPr/>
        </p:nvCxnSpPr>
        <p:spPr bwMode="auto">
          <a:xfrm flipV="1">
            <a:off x="5486400" y="4800600"/>
            <a:ext cx="1295400" cy="914400"/>
          </a:xfrm>
          <a:prstGeom prst="straightConnector1">
            <a:avLst/>
          </a:prstGeom>
          <a:noFill/>
          <a:ln w="76200" cap="flat" cmpd="sng" algn="ctr">
            <a:solidFill>
              <a:srgbClr val="800000"/>
            </a:solidFill>
            <a:prstDash val="solid"/>
            <a:round/>
            <a:headEnd type="none" w="med" len="med"/>
            <a:tailEnd type="stealth" w="med" len="med"/>
          </a:ln>
          <a:effectLst/>
        </p:spPr>
      </p:cxnSp>
      <p:sp>
        <p:nvSpPr>
          <p:cNvPr id="34" name="TextBox 33"/>
          <p:cNvSpPr txBox="1"/>
          <p:nvPr/>
        </p:nvSpPr>
        <p:spPr>
          <a:xfrm>
            <a:off x="6629400" y="6019800"/>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Target</a:t>
            </a:r>
          </a:p>
        </p:txBody>
      </p:sp>
      <p:sp>
        <p:nvSpPr>
          <p:cNvPr id="35" name="TextBox 34"/>
          <p:cNvSpPr txBox="1"/>
          <p:nvPr/>
        </p:nvSpPr>
        <p:spPr>
          <a:xfrm>
            <a:off x="7620000" y="4267200"/>
            <a:ext cx="1143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 Accessible Memory</a:t>
            </a:r>
          </a:p>
        </p:txBody>
      </p:sp>
      <p:sp>
        <p:nvSpPr>
          <p:cNvPr id="36" name="TextBox 35"/>
          <p:cNvSpPr txBox="1"/>
          <p:nvPr/>
        </p:nvSpPr>
        <p:spPr>
          <a:xfrm>
            <a:off x="7620000" y="5435024"/>
            <a:ext cx="1143000"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 Memory</a:t>
            </a:r>
          </a:p>
        </p:txBody>
      </p:sp>
    </p:spTree>
    <p:extLst>
      <p:ext uri="{BB962C8B-B14F-4D97-AF65-F5344CB8AC3E}">
        <p14:creationId xmlns:p14="http://schemas.microsoft.com/office/powerpoint/2010/main" val="2602235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a:t>
            </a:r>
            <a:r>
              <a:rPr lang="en-US" i="1" dirty="0"/>
              <a:t>Get</a:t>
            </a:r>
          </a:p>
        </p:txBody>
      </p:sp>
      <p:sp>
        <p:nvSpPr>
          <p:cNvPr id="3" name="Content Placeholder 2"/>
          <p:cNvSpPr>
            <a:spLocks noGrp="1"/>
          </p:cNvSpPr>
          <p:nvPr>
            <p:ph idx="1"/>
          </p:nvPr>
        </p:nvSpPr>
        <p:spPr>
          <a:xfrm>
            <a:off x="457200" y="2514600"/>
            <a:ext cx="8229600" cy="1219200"/>
          </a:xfrm>
        </p:spPr>
        <p:txBody>
          <a:bodyPr/>
          <a:lstStyle/>
          <a:p>
            <a:r>
              <a:rPr lang="en-US" dirty="0"/>
              <a:t>Move data </a:t>
            </a:r>
            <a:r>
              <a:rPr lang="en-US" u="sng" dirty="0"/>
              <a:t>to</a:t>
            </a:r>
            <a:r>
              <a:rPr lang="en-US" dirty="0"/>
              <a:t> origin, </a:t>
            </a:r>
            <a:r>
              <a:rPr lang="en-US" u="sng" dirty="0"/>
              <a:t>from</a:t>
            </a:r>
            <a:r>
              <a:rPr lang="en-US" dirty="0"/>
              <a:t> target</a:t>
            </a:r>
          </a:p>
          <a:p>
            <a:r>
              <a:rPr lang="en-US" altLang="zh-CN" dirty="0">
                <a:solidFill>
                  <a:srgbClr val="151515"/>
                </a:solidFill>
              </a:rPr>
              <a:t>Separate data description triples for </a:t>
            </a:r>
            <a:r>
              <a:rPr lang="en-US" altLang="zh-CN" b="1" kern="1200" dirty="0">
                <a:solidFill>
                  <a:srgbClr val="008000"/>
                </a:solidFill>
                <a:cs typeface="Courier New"/>
              </a:rPr>
              <a:t>origin</a:t>
            </a:r>
            <a:r>
              <a:rPr lang="en-US" altLang="zh-CN" dirty="0">
                <a:solidFill>
                  <a:srgbClr val="151515"/>
                </a:solidFill>
              </a:rPr>
              <a:t> and </a:t>
            </a:r>
            <a:r>
              <a:rPr lang="en-US" altLang="zh-CN" b="1" kern="1200" dirty="0">
                <a:solidFill>
                  <a:srgbClr val="0000FF"/>
                </a:solidFill>
                <a:cs typeface="Courier New"/>
              </a:rPr>
              <a:t>target</a:t>
            </a:r>
            <a:endParaRPr lang="en-US" b="1" kern="1200" dirty="0">
              <a:solidFill>
                <a:srgbClr val="0000FF"/>
              </a:solidFill>
              <a:cs typeface="Courier New"/>
            </a:endParaRPr>
          </a:p>
        </p:txBody>
      </p:sp>
      <p:sp>
        <p:nvSpPr>
          <p:cNvPr id="30" name="Slide Number Placeholder 29"/>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17" name="Rounded Rectangle 16"/>
          <p:cNvSpPr/>
          <p:nvPr/>
        </p:nvSpPr>
        <p:spPr bwMode="auto">
          <a:xfrm>
            <a:off x="6400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18" name="Rounded Rectangle 17"/>
          <p:cNvSpPr/>
          <p:nvPr/>
        </p:nvSpPr>
        <p:spPr bwMode="auto">
          <a:xfrm>
            <a:off x="4876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19" name="AutoShape 24"/>
          <p:cNvSpPr>
            <a:spLocks noChangeArrowheads="1"/>
          </p:cNvSpPr>
          <p:nvPr/>
        </p:nvSpPr>
        <p:spPr bwMode="auto">
          <a:xfrm>
            <a:off x="5029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20" name="AutoShape 24"/>
          <p:cNvSpPr>
            <a:spLocks noChangeArrowheads="1"/>
          </p:cNvSpPr>
          <p:nvPr/>
        </p:nvSpPr>
        <p:spPr bwMode="auto">
          <a:xfrm>
            <a:off x="6553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cxnSp>
        <p:nvCxnSpPr>
          <p:cNvPr id="21" name="Straight Connector 20"/>
          <p:cNvCxnSpPr/>
          <p:nvPr/>
        </p:nvCxnSpPr>
        <p:spPr bwMode="auto">
          <a:xfrm rot="5400000">
            <a:off x="5029994" y="5051742"/>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bwMode="auto">
          <a:xfrm>
            <a:off x="5181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24" name="Rectangle 23"/>
          <p:cNvSpPr/>
          <p:nvPr/>
        </p:nvSpPr>
        <p:spPr bwMode="auto">
          <a:xfrm>
            <a:off x="6705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28" name="TextBox 27"/>
          <p:cNvSpPr txBox="1"/>
          <p:nvPr/>
        </p:nvSpPr>
        <p:spPr>
          <a:xfrm>
            <a:off x="5029200" y="6019800"/>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Origin</a:t>
            </a:r>
          </a:p>
        </p:txBody>
      </p:sp>
      <p:sp>
        <p:nvSpPr>
          <p:cNvPr id="29" name="Rounded Rectangle 28"/>
          <p:cNvSpPr/>
          <p:nvPr/>
        </p:nvSpPr>
        <p:spPr bwMode="auto">
          <a:xfrm>
            <a:off x="1143000" y="986060"/>
            <a:ext cx="6858000" cy="1409748"/>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MPI_Get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void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origin_addr</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origin_count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target_rank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target_disp</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target_count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31"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34" name="TextBox 33"/>
          <p:cNvSpPr txBox="1"/>
          <p:nvPr/>
        </p:nvSpPr>
        <p:spPr>
          <a:xfrm>
            <a:off x="6629400" y="6019800"/>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Target</a:t>
            </a:r>
          </a:p>
        </p:txBody>
      </p:sp>
      <p:sp>
        <p:nvSpPr>
          <p:cNvPr id="35" name="TextBox 34"/>
          <p:cNvSpPr txBox="1"/>
          <p:nvPr/>
        </p:nvSpPr>
        <p:spPr>
          <a:xfrm>
            <a:off x="7620000" y="4267200"/>
            <a:ext cx="1143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 Accessible Memory</a:t>
            </a:r>
          </a:p>
        </p:txBody>
      </p:sp>
      <p:sp>
        <p:nvSpPr>
          <p:cNvPr id="36" name="TextBox 35"/>
          <p:cNvSpPr txBox="1"/>
          <p:nvPr/>
        </p:nvSpPr>
        <p:spPr>
          <a:xfrm>
            <a:off x="7620000" y="5435024"/>
            <a:ext cx="1143000"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 Memory</a:t>
            </a:r>
          </a:p>
        </p:txBody>
      </p:sp>
      <p:sp>
        <p:nvSpPr>
          <p:cNvPr id="22" name="任意形状 23"/>
          <p:cNvSpPr/>
          <p:nvPr/>
        </p:nvSpPr>
        <p:spPr>
          <a:xfrm rot="19425623">
            <a:off x="5329703" y="5120865"/>
            <a:ext cx="1622885" cy="211053"/>
          </a:xfrm>
          <a:custGeom>
            <a:avLst/>
            <a:gdLst>
              <a:gd name="connsiteX0" fmla="*/ 30239 w 1563802"/>
              <a:gd name="connsiteY0" fmla="*/ 0 h 298056"/>
              <a:gd name="connsiteX1" fmla="*/ 1563778 w 1563802"/>
              <a:gd name="connsiteY1" fmla="*/ 177106 h 298056"/>
              <a:gd name="connsiteX2" fmla="*/ 0 w 1563802"/>
              <a:gd name="connsiteY2" fmla="*/ 298056 h 298056"/>
              <a:gd name="connsiteX3" fmla="*/ 0 w 1563802"/>
              <a:gd name="connsiteY3" fmla="*/ 298056 h 298056"/>
            </a:gdLst>
            <a:ahLst/>
            <a:cxnLst>
              <a:cxn ang="0">
                <a:pos x="connsiteX0" y="connsiteY0"/>
              </a:cxn>
              <a:cxn ang="0">
                <a:pos x="connsiteX1" y="connsiteY1"/>
              </a:cxn>
              <a:cxn ang="0">
                <a:pos x="connsiteX2" y="connsiteY2"/>
              </a:cxn>
              <a:cxn ang="0">
                <a:pos x="connsiteX3" y="connsiteY3"/>
              </a:cxn>
            </a:cxnLst>
            <a:rect l="l" t="t" r="r" b="b"/>
            <a:pathLst>
              <a:path w="1563802" h="298056">
                <a:moveTo>
                  <a:pt x="30239" y="0"/>
                </a:moveTo>
                <a:cubicBezTo>
                  <a:pt x="799528" y="63715"/>
                  <a:pt x="1568818" y="127430"/>
                  <a:pt x="1563778" y="177106"/>
                </a:cubicBezTo>
                <a:cubicBezTo>
                  <a:pt x="1558738" y="226782"/>
                  <a:pt x="0" y="298056"/>
                  <a:pt x="0" y="298056"/>
                </a:cubicBezTo>
                <a:lnTo>
                  <a:pt x="0" y="298056"/>
                </a:lnTo>
              </a:path>
            </a:pathLst>
          </a:custGeom>
          <a:ln w="76200" cmpd="sng">
            <a:solidFill>
              <a:srgbClr val="800000"/>
            </a:solidFill>
            <a:headEnd type="none"/>
            <a:tailEnd type="stealth"/>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151515"/>
              </a:solidFill>
              <a:effectLst/>
              <a:uLnTx/>
              <a:uFillTx/>
              <a:latin typeface="Calibri"/>
              <a:ea typeface="+mn-ea"/>
              <a:cs typeface="Calibri" panose="020F0502020204030204" pitchFamily="34" charset="0"/>
            </a:endParaRPr>
          </a:p>
        </p:txBody>
      </p:sp>
    </p:spTree>
    <p:extLst>
      <p:ext uri="{BB962C8B-B14F-4D97-AF65-F5344CB8AC3E}">
        <p14:creationId xmlns:p14="http://schemas.microsoft.com/office/powerpoint/2010/main" val="247934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Outline</a:t>
            </a:r>
          </a:p>
        </p:txBody>
      </p:sp>
      <p:sp>
        <p:nvSpPr>
          <p:cNvPr id="36867" name="Rectangle 3"/>
          <p:cNvSpPr>
            <a:spLocks noGrp="1" noChangeArrowheads="1"/>
          </p:cNvSpPr>
          <p:nvPr>
            <p:ph sz="half" idx="1"/>
          </p:nvPr>
        </p:nvSpPr>
        <p:spPr>
          <a:xfrm>
            <a:off x="341313" y="1077026"/>
            <a:ext cx="4300537" cy="5232414"/>
          </a:xfrm>
        </p:spPr>
        <p:txBody>
          <a:bodyPr/>
          <a:lstStyle/>
          <a:p>
            <a:pPr eaLnBrk="1" hangingPunct="1">
              <a:buFont typeface="Wingdings" charset="2"/>
              <a:buNone/>
            </a:pPr>
            <a:r>
              <a:rPr lang="en-US" sz="2000" b="1" u="sng" dirty="0"/>
              <a:t>Morning</a:t>
            </a:r>
          </a:p>
          <a:p>
            <a:pPr eaLnBrk="1" hangingPunct="1"/>
            <a:r>
              <a:rPr lang="en-US" sz="2000" dirty="0"/>
              <a:t>Session 1</a:t>
            </a:r>
          </a:p>
          <a:p>
            <a:pPr lvl="1"/>
            <a:r>
              <a:rPr lang="en-US" sz="1600" dirty="0"/>
              <a:t>Introduction to MPI</a:t>
            </a:r>
          </a:p>
          <a:p>
            <a:pPr lvl="2"/>
            <a:r>
              <a:rPr lang="en-US" sz="1400" dirty="0"/>
              <a:t>Basic concepts</a:t>
            </a:r>
          </a:p>
          <a:p>
            <a:pPr lvl="2"/>
            <a:r>
              <a:rPr lang="en-US" sz="1400" dirty="0"/>
              <a:t>MPI-1, MPI-2, MPI-3</a:t>
            </a:r>
          </a:p>
          <a:p>
            <a:pPr lvl="1"/>
            <a:r>
              <a:rPr lang="en-US" sz="1600" dirty="0"/>
              <a:t>Installing and running MPI</a:t>
            </a:r>
          </a:p>
          <a:p>
            <a:pPr lvl="1"/>
            <a:r>
              <a:rPr lang="en-US" sz="1600" dirty="0"/>
              <a:t>Point-to-point Communication</a:t>
            </a:r>
          </a:p>
          <a:p>
            <a:pPr lvl="1"/>
            <a:r>
              <a:rPr lang="en-US" sz="1600" dirty="0"/>
              <a:t>Collective Communication</a:t>
            </a:r>
          </a:p>
          <a:p>
            <a:pPr lvl="1"/>
            <a:r>
              <a:rPr lang="en-US" sz="1600" dirty="0"/>
              <a:t>Derived Datatypes</a:t>
            </a:r>
          </a:p>
          <a:p>
            <a:r>
              <a:rPr lang="en-US" sz="2000" dirty="0"/>
              <a:t>Session 2</a:t>
            </a:r>
          </a:p>
          <a:p>
            <a:pPr lvl="1"/>
            <a:r>
              <a:rPr lang="en-US" sz="1600" dirty="0"/>
              <a:t>MPI One-sided Communication (RMA)</a:t>
            </a:r>
          </a:p>
          <a:p>
            <a:pPr marL="0" indent="0" eaLnBrk="1" hangingPunct="1">
              <a:buNone/>
            </a:pPr>
            <a:endParaRPr lang="en-US" sz="2000" dirty="0"/>
          </a:p>
        </p:txBody>
      </p:sp>
      <p:sp>
        <p:nvSpPr>
          <p:cNvPr id="36868" name="Rectangle 4"/>
          <p:cNvSpPr>
            <a:spLocks noGrp="1" noChangeArrowheads="1"/>
          </p:cNvSpPr>
          <p:nvPr>
            <p:ph sz="half" idx="2"/>
          </p:nvPr>
        </p:nvSpPr>
        <p:spPr>
          <a:xfrm>
            <a:off x="4827588" y="1157401"/>
            <a:ext cx="4170362" cy="5079701"/>
          </a:xfrm>
        </p:spPr>
        <p:txBody>
          <a:bodyPr/>
          <a:lstStyle/>
          <a:p>
            <a:pPr eaLnBrk="1" hangingPunct="1">
              <a:lnSpc>
                <a:spcPct val="110000"/>
              </a:lnSpc>
              <a:buFont typeface="Wingdings" charset="2"/>
              <a:buNone/>
            </a:pPr>
            <a:r>
              <a:rPr lang="en-US" sz="2000" b="1" u="sng" dirty="0"/>
              <a:t>Afternoon</a:t>
            </a:r>
          </a:p>
          <a:p>
            <a:pPr>
              <a:lnSpc>
                <a:spcPct val="110000"/>
              </a:lnSpc>
            </a:pPr>
            <a:r>
              <a:rPr lang="en-US" sz="2000" dirty="0"/>
              <a:t>Hybrid Programming</a:t>
            </a:r>
          </a:p>
          <a:p>
            <a:pPr lvl="1">
              <a:lnSpc>
                <a:spcPct val="110000"/>
              </a:lnSpc>
            </a:pPr>
            <a:r>
              <a:rPr lang="en-US" sz="1600" dirty="0"/>
              <a:t>Thread safety specification in MPI and how it enables hybrid programming</a:t>
            </a:r>
          </a:p>
          <a:p>
            <a:pPr lvl="1">
              <a:lnSpc>
                <a:spcPct val="110000"/>
              </a:lnSpc>
            </a:pPr>
            <a:r>
              <a:rPr lang="en-US" sz="1600" dirty="0"/>
              <a:t>MPI + OpenMP</a:t>
            </a:r>
          </a:p>
          <a:p>
            <a:pPr lvl="1">
              <a:lnSpc>
                <a:spcPct val="110000"/>
              </a:lnSpc>
            </a:pPr>
            <a:r>
              <a:rPr lang="en-US" sz="1600" dirty="0"/>
              <a:t>MPI + shared memory</a:t>
            </a:r>
          </a:p>
          <a:p>
            <a:pPr lvl="1">
              <a:lnSpc>
                <a:spcPct val="110000"/>
              </a:lnSpc>
            </a:pPr>
            <a:r>
              <a:rPr lang="en-US" sz="1600" dirty="0"/>
              <a:t>MPI + accelerators</a:t>
            </a:r>
          </a:p>
        </p:txBody>
      </p:sp>
      <p:sp>
        <p:nvSpPr>
          <p:cNvPr id="36869" name="Slide Number Placeholder 4"/>
          <p:cNvSpPr txBox="1">
            <a:spLocks noGrp="1"/>
          </p:cNvSpPr>
          <p:nvPr/>
        </p:nvSpPr>
        <p:spPr bwMode="auto">
          <a:xfrm>
            <a:off x="8494713" y="6465888"/>
            <a:ext cx="471487" cy="344487"/>
          </a:xfrm>
          <a:prstGeom prst="rect">
            <a:avLst/>
          </a:prstGeom>
          <a:noFill/>
          <a:ln w="9525">
            <a:noFill/>
            <a:miter lim="800000"/>
            <a:headEnd/>
            <a:tailEnd/>
          </a:ln>
        </p:spPr>
        <p:txBody>
          <a:bodyPr>
            <a:prstTxWarp prst="textNoShape">
              <a:avLst/>
            </a:prstTxWarp>
          </a:bodyPr>
          <a:lstStyle/>
          <a:p>
            <a:pPr algn="r"/>
            <a:fld id="{E315A5F9-CE9F-094A-B3BD-29619D6935E8}" type="slidenum">
              <a:rPr lang="en-US" sz="1000" b="1">
                <a:solidFill>
                  <a:schemeClr val="bg1"/>
                </a:solidFill>
              </a:rPr>
              <a:pPr algn="r"/>
              <a:t>2</a:t>
            </a:fld>
            <a:endParaRPr lang="en-US" sz="1000" b="1">
              <a:solidFill>
                <a:schemeClr val="bg1"/>
              </a:solidFill>
            </a:endParaRPr>
          </a:p>
        </p:txBody>
      </p:sp>
      <p:sp>
        <p:nvSpPr>
          <p:cNvPr id="36870" name="Slide Number Placeholder 6"/>
          <p:cNvSpPr>
            <a:spLocks noGrp="1"/>
          </p:cNvSpPr>
          <p:nvPr>
            <p:ph type="sldNum" sz="quarter" idx="4294967295"/>
          </p:nvPr>
        </p:nvSpPr>
        <p:spPr>
          <a:xfrm>
            <a:off x="8759825" y="6489700"/>
            <a:ext cx="384175" cy="365125"/>
          </a:xfrm>
          <a:prstGeom prst="rect">
            <a:avLst/>
          </a:prstGeom>
          <a:noFill/>
        </p:spPr>
        <p:txBody>
          <a:bodyPr/>
          <a:lstStyle/>
          <a:p>
            <a:fld id="{8AE00860-0F25-AE4C-848E-3423871CF08A}" type="slidenum">
              <a:rPr lang="en-US" sz="1100" b="0" i="0" smtClean="0"/>
              <a:pPr/>
              <a:t>2</a:t>
            </a:fld>
            <a:endParaRPr lang="en-US" sz="1100" b="0" i="0" dirty="0"/>
          </a:p>
        </p:txBody>
      </p:sp>
      <p:sp>
        <p:nvSpPr>
          <p:cNvPr id="7" name="Footer Placeholder 6"/>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54281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6400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 name="AutoShape 24"/>
          <p:cNvSpPr>
            <a:spLocks noChangeArrowheads="1"/>
          </p:cNvSpPr>
          <p:nvPr/>
        </p:nvSpPr>
        <p:spPr bwMode="auto">
          <a:xfrm>
            <a:off x="6553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p:cNvSpPr/>
          <p:nvPr/>
        </p:nvSpPr>
        <p:spPr bwMode="auto">
          <a:xfrm>
            <a:off x="5181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 name="Title 1"/>
          <p:cNvSpPr>
            <a:spLocks noGrp="1"/>
          </p:cNvSpPr>
          <p:nvPr>
            <p:ph type="title"/>
          </p:nvPr>
        </p:nvSpPr>
        <p:spPr/>
        <p:txBody>
          <a:bodyPr/>
          <a:lstStyle/>
          <a:p>
            <a:r>
              <a:rPr lang="en-US" sz="2600" b="1" baseline="0" dirty="0">
                <a:solidFill>
                  <a:schemeClr val="tx2"/>
                </a:solidFill>
                <a:latin typeface="+mj-lt"/>
                <a:ea typeface="+mj-ea"/>
                <a:cs typeface="+mj-cs"/>
              </a:rPr>
              <a:t>Atomic Data </a:t>
            </a:r>
            <a:r>
              <a:rPr lang="en-US" dirty="0"/>
              <a:t>A</a:t>
            </a:r>
            <a:r>
              <a:rPr lang="en-US" sz="2600" b="1" baseline="0" dirty="0">
                <a:solidFill>
                  <a:schemeClr val="tx2"/>
                </a:solidFill>
                <a:latin typeface="+mj-lt"/>
                <a:ea typeface="+mj-ea"/>
                <a:cs typeface="+mj-cs"/>
              </a:rPr>
              <a:t>ggregation: </a:t>
            </a:r>
            <a:r>
              <a:rPr lang="en-US" sz="2600" b="1" i="1" baseline="0" dirty="0">
                <a:solidFill>
                  <a:schemeClr val="tx2"/>
                </a:solidFill>
                <a:latin typeface="+mj-lt"/>
                <a:ea typeface="+mj-ea"/>
                <a:cs typeface="+mj-cs"/>
              </a:rPr>
              <a:t>Accumulate</a:t>
            </a:r>
            <a:endParaRPr lang="en-US" dirty="0"/>
          </a:p>
        </p:txBody>
      </p:sp>
      <p:sp>
        <p:nvSpPr>
          <p:cNvPr id="3" name="Content Placeholder 2"/>
          <p:cNvSpPr>
            <a:spLocks noGrp="1"/>
          </p:cNvSpPr>
          <p:nvPr>
            <p:ph idx="1"/>
          </p:nvPr>
        </p:nvSpPr>
        <p:spPr>
          <a:xfrm>
            <a:off x="457200" y="2426731"/>
            <a:ext cx="8382000" cy="4110593"/>
          </a:xfrm>
        </p:spPr>
        <p:txBody>
          <a:bodyPr>
            <a:normAutofit fontScale="70000" lnSpcReduction="20000"/>
          </a:bodyPr>
          <a:lstStyle/>
          <a:p>
            <a:pPr>
              <a:lnSpc>
                <a:spcPct val="130000"/>
              </a:lnSpc>
            </a:pPr>
            <a:r>
              <a:rPr lang="en-US" sz="2900" dirty="0"/>
              <a:t>Atomic update operation, similar to a put</a:t>
            </a:r>
          </a:p>
          <a:p>
            <a:pPr lvl="1">
              <a:lnSpc>
                <a:spcPct val="130000"/>
              </a:lnSpc>
            </a:pPr>
            <a:r>
              <a:rPr lang="en-US" sz="2600" dirty="0"/>
              <a:t>Reduces origin and target data into target buffer using op argument as combiner</a:t>
            </a:r>
          </a:p>
          <a:p>
            <a:pPr lvl="1">
              <a:lnSpc>
                <a:spcPct val="130000"/>
              </a:lnSpc>
            </a:pPr>
            <a:r>
              <a:rPr lang="en-US" altLang="zh-CN" sz="2600" dirty="0"/>
              <a:t>Op = </a:t>
            </a:r>
            <a:r>
              <a:rPr lang="en-US" altLang="zh-CN" sz="2600" b="1" dirty="0">
                <a:latin typeface="Courier New" panose="02070309020205020404" pitchFamily="49" charset="0"/>
                <a:cs typeface="Courier New" panose="02070309020205020404" pitchFamily="49" charset="0"/>
              </a:rPr>
              <a:t>MPI_SUM, MPI_PROD, MPI_OR, MPI_REPLACE</a:t>
            </a:r>
            <a:r>
              <a:rPr lang="en-US" altLang="zh-CN" sz="2600" dirty="0"/>
              <a:t>, …</a:t>
            </a:r>
            <a:endParaRPr lang="en-US" sz="2600" dirty="0"/>
          </a:p>
          <a:p>
            <a:pPr lvl="1">
              <a:lnSpc>
                <a:spcPct val="130000"/>
              </a:lnSpc>
            </a:pPr>
            <a:r>
              <a:rPr lang="en-US" sz="2600" dirty="0"/>
              <a:t>Predefined ops only, no user-defined operations</a:t>
            </a:r>
          </a:p>
          <a:p>
            <a:pPr>
              <a:lnSpc>
                <a:spcPct val="130000"/>
              </a:lnSpc>
            </a:pPr>
            <a:r>
              <a:rPr lang="en-US" sz="2900" dirty="0"/>
              <a:t>Different data layouts between</a:t>
            </a:r>
            <a:br>
              <a:rPr lang="en-US" sz="2900" dirty="0"/>
            </a:br>
            <a:r>
              <a:rPr lang="en-US" sz="2900" dirty="0"/>
              <a:t>target/origin OK</a:t>
            </a:r>
          </a:p>
          <a:p>
            <a:pPr lvl="1">
              <a:lnSpc>
                <a:spcPct val="130000"/>
              </a:lnSpc>
            </a:pPr>
            <a:r>
              <a:rPr lang="en-US" sz="2600" dirty="0"/>
              <a:t>Basic type elements must match</a:t>
            </a:r>
          </a:p>
          <a:p>
            <a:pPr>
              <a:lnSpc>
                <a:spcPct val="130000"/>
              </a:lnSpc>
            </a:pPr>
            <a:r>
              <a:rPr lang="en-US" sz="2900" dirty="0"/>
              <a:t>Op = </a:t>
            </a:r>
            <a:r>
              <a:rPr lang="en-US" sz="2900" b="1" dirty="0">
                <a:latin typeface="Courier New" panose="02070309020205020404" pitchFamily="49" charset="0"/>
                <a:cs typeface="Courier New" panose="02070309020205020404" pitchFamily="49" charset="0"/>
              </a:rPr>
              <a:t>MPI_REPLACE</a:t>
            </a:r>
          </a:p>
          <a:p>
            <a:pPr lvl="1">
              <a:lnSpc>
                <a:spcPct val="130000"/>
              </a:lnSpc>
            </a:pPr>
            <a:r>
              <a:rPr lang="en-US" sz="2600" dirty="0"/>
              <a:t>Implements </a:t>
            </a:r>
            <a:r>
              <a:rPr lang="en-US" sz="2600" i="1" dirty="0"/>
              <a:t>f(</a:t>
            </a:r>
            <a:r>
              <a:rPr lang="en-US" sz="2600" i="1" dirty="0" err="1"/>
              <a:t>a,b</a:t>
            </a:r>
            <a:r>
              <a:rPr lang="en-US" sz="2600" i="1" dirty="0"/>
              <a:t>)=b</a:t>
            </a:r>
            <a:endParaRPr lang="en-US" sz="2600" dirty="0"/>
          </a:p>
          <a:p>
            <a:pPr lvl="1">
              <a:lnSpc>
                <a:spcPct val="130000"/>
              </a:lnSpc>
            </a:pPr>
            <a:r>
              <a:rPr lang="en-US" sz="2600" dirty="0"/>
              <a:t>Atomic PUT</a:t>
            </a:r>
          </a:p>
        </p:txBody>
      </p:sp>
      <p:sp>
        <p:nvSpPr>
          <p:cNvPr id="20" name="Slide Number Placeholder 19"/>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6" name="Rounded Rectangle 5"/>
          <p:cNvSpPr/>
          <p:nvPr/>
        </p:nvSpPr>
        <p:spPr bwMode="auto">
          <a:xfrm>
            <a:off x="4876800" y="4126468"/>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 name="AutoShape 24"/>
          <p:cNvSpPr>
            <a:spLocks noChangeArrowheads="1"/>
          </p:cNvSpPr>
          <p:nvPr/>
        </p:nvSpPr>
        <p:spPr bwMode="auto">
          <a:xfrm>
            <a:off x="5029200" y="4278868"/>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9" name="Straight Connector 8"/>
          <p:cNvCxnSpPr/>
          <p:nvPr/>
        </p:nvCxnSpPr>
        <p:spPr bwMode="auto">
          <a:xfrm rot="5400000">
            <a:off x="5029994" y="5051742"/>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bwMode="auto">
          <a:xfrm>
            <a:off x="6705600" y="5509736"/>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 name="Rounded Rectangle 18"/>
          <p:cNvSpPr/>
          <p:nvPr/>
        </p:nvSpPr>
        <p:spPr bwMode="auto">
          <a:xfrm>
            <a:off x="872836" y="805628"/>
            <a:ext cx="7353300" cy="1447800"/>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MPI_Accumulate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const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origin_addr</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origin_count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target_rank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target_disp</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target_count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BF5C28">
                    <a:lumMod val="60000"/>
                    <a:lumOff val="40000"/>
                  </a:srgbClr>
                </a:solidFill>
                <a:effectLst/>
                <a:uLnTx/>
                <a:uFillTx/>
                <a:latin typeface="Courier New"/>
                <a:ea typeface="+mn-ea"/>
                <a:cs typeface="Courier New"/>
              </a:rPr>
              <a:t>MPI_Op</a:t>
            </a:r>
            <a:r>
              <a:rPr kumimoji="0" lang="en-US" sz="1600" b="1" i="0" u="none" strike="noStrike" kern="1200" cap="none" spc="0" normalizeH="0" baseline="0" noProof="0" dirty="0">
                <a:ln>
                  <a:noFill/>
                </a:ln>
                <a:solidFill>
                  <a:srgbClr val="BF5C28">
                    <a:lumMod val="60000"/>
                    <a:lumOff val="40000"/>
                  </a:srgbClr>
                </a:solidFill>
                <a:effectLst/>
                <a:uLnTx/>
                <a:uFillTx/>
                <a:latin typeface="Courier New"/>
                <a:ea typeface="+mn-ea"/>
                <a:cs typeface="Courier New"/>
              </a:rPr>
              <a:t> op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21"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22" name="TextBox 21"/>
          <p:cNvSpPr txBox="1"/>
          <p:nvPr/>
        </p:nvSpPr>
        <p:spPr>
          <a:xfrm>
            <a:off x="4953000" y="5943600"/>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Origin</a:t>
            </a:r>
          </a:p>
        </p:txBody>
      </p:sp>
      <p:sp>
        <p:nvSpPr>
          <p:cNvPr id="24" name="TextBox 23"/>
          <p:cNvSpPr txBox="1"/>
          <p:nvPr/>
        </p:nvSpPr>
        <p:spPr>
          <a:xfrm>
            <a:off x="6553200" y="5943600"/>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Target</a:t>
            </a:r>
          </a:p>
        </p:txBody>
      </p:sp>
      <p:sp>
        <p:nvSpPr>
          <p:cNvPr id="25" name="TextBox 24"/>
          <p:cNvSpPr txBox="1"/>
          <p:nvPr/>
        </p:nvSpPr>
        <p:spPr>
          <a:xfrm>
            <a:off x="7620000" y="4191000"/>
            <a:ext cx="1143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 Accessible Memory</a:t>
            </a:r>
          </a:p>
        </p:txBody>
      </p:sp>
      <p:sp>
        <p:nvSpPr>
          <p:cNvPr id="26" name="TextBox 25"/>
          <p:cNvSpPr txBox="1"/>
          <p:nvPr/>
        </p:nvSpPr>
        <p:spPr>
          <a:xfrm>
            <a:off x="7620000" y="5358824"/>
            <a:ext cx="1143000"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 Memory</a:t>
            </a:r>
          </a:p>
        </p:txBody>
      </p:sp>
      <p:sp>
        <p:nvSpPr>
          <p:cNvPr id="23" name="Oval 22"/>
          <p:cNvSpPr/>
          <p:nvPr/>
        </p:nvSpPr>
        <p:spPr bwMode="auto">
          <a:xfrm>
            <a:off x="6553200" y="4495800"/>
            <a:ext cx="665204" cy="381000"/>
          </a:xfrm>
          <a:prstGeom prst="ellipse">
            <a:avLst/>
          </a:prstGeom>
          <a:solidFill>
            <a:schemeClr val="tx2">
              <a:lumMod val="60000"/>
              <a:lumOff val="4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libri"/>
                <a:ea typeface="+mn-ea"/>
                <a:cs typeface="+mn-cs"/>
              </a:rPr>
              <a:t>+=</a:t>
            </a:r>
          </a:p>
        </p:txBody>
      </p:sp>
      <p:cxnSp>
        <p:nvCxnSpPr>
          <p:cNvPr id="10" name="Straight Arrow Connector 9"/>
          <p:cNvCxnSpPr/>
          <p:nvPr/>
        </p:nvCxnSpPr>
        <p:spPr bwMode="auto">
          <a:xfrm flipV="1">
            <a:off x="5486400" y="4736068"/>
            <a:ext cx="1295400" cy="978932"/>
          </a:xfrm>
          <a:prstGeom prst="straightConnector1">
            <a:avLst/>
          </a:prstGeom>
          <a:ln w="76200" cmpd="sng">
            <a:solidFill>
              <a:srgbClr val="800000"/>
            </a:solidFill>
            <a:headEnd type="none" w="med" len="med"/>
            <a:tailEnd type="stealth"/>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769308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277"/>
            <a:ext cx="8229600" cy="792162"/>
          </a:xfrm>
        </p:spPr>
        <p:txBody>
          <a:bodyPr/>
          <a:lstStyle/>
          <a:p>
            <a:r>
              <a:rPr lang="en-US" sz="2600" b="1" baseline="0" dirty="0">
                <a:solidFill>
                  <a:schemeClr val="tx2"/>
                </a:solidFill>
                <a:latin typeface="+mj-lt"/>
                <a:ea typeface="+mj-ea"/>
                <a:cs typeface="+mj-cs"/>
              </a:rPr>
              <a:t>Atomic Data Aggregation: </a:t>
            </a:r>
            <a:r>
              <a:rPr lang="en-US" i="1" dirty="0"/>
              <a:t>G</a:t>
            </a:r>
            <a:r>
              <a:rPr lang="en-US" sz="2600" b="1" i="1" baseline="0" dirty="0">
                <a:solidFill>
                  <a:schemeClr val="tx2"/>
                </a:solidFill>
                <a:latin typeface="+mj-lt"/>
                <a:ea typeface="+mj-ea"/>
                <a:cs typeface="+mj-cs"/>
              </a:rPr>
              <a:t>et Accumulate</a:t>
            </a:r>
            <a:endParaRPr lang="en-US" dirty="0"/>
          </a:p>
        </p:txBody>
      </p:sp>
      <p:sp>
        <p:nvSpPr>
          <p:cNvPr id="3" name="Content Placeholder 2"/>
          <p:cNvSpPr>
            <a:spLocks noGrp="1"/>
          </p:cNvSpPr>
          <p:nvPr>
            <p:ph idx="1"/>
          </p:nvPr>
        </p:nvSpPr>
        <p:spPr>
          <a:xfrm>
            <a:off x="457200" y="2819399"/>
            <a:ext cx="8382000" cy="3657601"/>
          </a:xfrm>
        </p:spPr>
        <p:txBody>
          <a:bodyPr>
            <a:normAutofit fontScale="77500" lnSpcReduction="20000"/>
          </a:bodyPr>
          <a:lstStyle/>
          <a:p>
            <a:r>
              <a:rPr lang="en-US" sz="2600" dirty="0"/>
              <a:t>Atomic read-modify-write</a:t>
            </a:r>
          </a:p>
          <a:p>
            <a:pPr lvl="1"/>
            <a:r>
              <a:rPr lang="en-US" sz="2300" dirty="0"/>
              <a:t>Op = </a:t>
            </a:r>
            <a:r>
              <a:rPr lang="en-US" sz="2300" b="1" dirty="0">
                <a:latin typeface="Courier New" panose="02070309020205020404" pitchFamily="49" charset="0"/>
                <a:cs typeface="Courier New" panose="02070309020205020404" pitchFamily="49" charset="0"/>
              </a:rPr>
              <a:t>MPI_SUM, MPI_PROD, MPI_OR, MPI_REPLACE, MPI_NO_OP</a:t>
            </a:r>
            <a:r>
              <a:rPr lang="en-US" sz="2300" dirty="0"/>
              <a:t>, …</a:t>
            </a:r>
          </a:p>
          <a:p>
            <a:pPr lvl="1"/>
            <a:r>
              <a:rPr lang="en-US" sz="2300" dirty="0"/>
              <a:t>Predefined ops only</a:t>
            </a:r>
          </a:p>
          <a:p>
            <a:r>
              <a:rPr lang="en-US" sz="2600" dirty="0"/>
              <a:t>Accumulated data stored in target buffer</a:t>
            </a:r>
          </a:p>
          <a:p>
            <a:r>
              <a:rPr lang="en-US" sz="2600" dirty="0"/>
              <a:t>Original data stored in result </a:t>
            </a:r>
            <a:r>
              <a:rPr lang="en-US" sz="2600" dirty="0" err="1"/>
              <a:t>buf</a:t>
            </a:r>
            <a:endParaRPr lang="en-US" sz="2600" dirty="0"/>
          </a:p>
          <a:p>
            <a:r>
              <a:rPr lang="en-US" sz="2600" dirty="0"/>
              <a:t>Different data layouts between</a:t>
            </a:r>
            <a:br>
              <a:rPr lang="en-US" sz="2600" dirty="0"/>
            </a:br>
            <a:r>
              <a:rPr lang="en-US" sz="2600" dirty="0"/>
              <a:t>target/origin OK</a:t>
            </a:r>
          </a:p>
          <a:p>
            <a:pPr lvl="1"/>
            <a:r>
              <a:rPr lang="en-US" sz="2300" dirty="0"/>
              <a:t>Basic type elements must match</a:t>
            </a:r>
          </a:p>
          <a:p>
            <a:r>
              <a:rPr lang="en-US" sz="2600" dirty="0"/>
              <a:t>Atomic get with </a:t>
            </a:r>
            <a:r>
              <a:rPr lang="en-US" sz="2600" b="1" dirty="0">
                <a:latin typeface="Courier New" panose="02070309020205020404" pitchFamily="49" charset="0"/>
                <a:cs typeface="Courier New" panose="02070309020205020404" pitchFamily="49" charset="0"/>
              </a:rPr>
              <a:t>MPI_NO_OP</a:t>
            </a:r>
          </a:p>
          <a:p>
            <a:r>
              <a:rPr lang="en-US" sz="2600" dirty="0"/>
              <a:t>Atomic swap with </a:t>
            </a:r>
            <a:r>
              <a:rPr lang="en-US" sz="2600" b="1" dirty="0">
                <a:latin typeface="Courier New" panose="02070309020205020404" pitchFamily="49" charset="0"/>
                <a:cs typeface="Courier New" panose="02070309020205020404" pitchFamily="49" charset="0"/>
              </a:rPr>
              <a:t>MPI_REPLACE</a:t>
            </a:r>
          </a:p>
        </p:txBody>
      </p:sp>
      <p:sp>
        <p:nvSpPr>
          <p:cNvPr id="21" name="Slide Number Placeholder 20"/>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20" name="Rounded Rectangle 19"/>
          <p:cNvSpPr/>
          <p:nvPr/>
        </p:nvSpPr>
        <p:spPr bwMode="auto">
          <a:xfrm>
            <a:off x="838200" y="677052"/>
            <a:ext cx="7467600" cy="2063544"/>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MPI_Get_accumulate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const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origin_addr</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origin_count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a:ln>
                  <a:noFill/>
                </a:ln>
                <a:solidFill>
                  <a:srgbClr val="FF0000"/>
                </a:solidFill>
                <a:effectLst/>
                <a:uLnTx/>
                <a:uFillTx/>
                <a:latin typeface="Courier New"/>
                <a:ea typeface="+mn-ea"/>
                <a:cs typeface="Courier New"/>
              </a:rPr>
              <a:t>void *</a:t>
            </a:r>
            <a:r>
              <a:rPr kumimoji="0" lang="en-US" sz="1600" b="1" i="0" u="none" strike="noStrike" kern="1200" cap="none" spc="0" normalizeH="0" baseline="0" noProof="0" dirty="0" err="1">
                <a:ln>
                  <a:noFill/>
                </a:ln>
                <a:solidFill>
                  <a:srgbClr val="FF0000"/>
                </a:solidFill>
                <a:effectLst/>
                <a:uLnTx/>
                <a:uFillTx/>
                <a:latin typeface="Courier New"/>
                <a:ea typeface="+mn-ea"/>
                <a:cs typeface="Courier New"/>
              </a:rPr>
              <a:t>result_addr,int</a:t>
            </a:r>
            <a:r>
              <a:rPr kumimoji="0" lang="en-US" sz="1600" b="1" i="0" u="none" strike="noStrike" kern="1200" cap="none" spc="0" normalizeH="0" baseline="0" noProof="0" dirty="0">
                <a:ln>
                  <a:noFill/>
                </a:ln>
                <a:solidFill>
                  <a:srgbClr val="FF0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FF0000"/>
                </a:solidFill>
                <a:effectLst/>
                <a:uLnTx/>
                <a:uFillTx/>
                <a:latin typeface="Courier New"/>
                <a:ea typeface="+mn-ea"/>
                <a:cs typeface="Courier New"/>
              </a:rPr>
              <a:t>result_count</a:t>
            </a:r>
            <a:r>
              <a:rPr kumimoji="0" lang="en-US" sz="1600" b="1" i="0" u="none" strike="noStrike" kern="1200" cap="none" spc="0" normalizeH="0" baseline="0" noProof="0" dirty="0">
                <a:ln>
                  <a:noFill/>
                </a:ln>
                <a:solidFill>
                  <a:srgbClr val="FF0000"/>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FF0000"/>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FF0000"/>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FF0000"/>
                </a:solidFill>
                <a:effectLst/>
                <a:uLnTx/>
                <a:uFillTx/>
                <a:latin typeface="Courier New"/>
                <a:ea typeface="+mn-ea"/>
                <a:cs typeface="Courier New"/>
              </a:rPr>
              <a:t>result_dtype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target_rank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target_disp,int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target_count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E29A75"/>
                </a:solidFill>
                <a:effectLst/>
                <a:uLnTx/>
                <a:uFillTx/>
                <a:latin typeface="Courier New"/>
                <a:ea typeface="+mn-ea"/>
                <a:cs typeface="Courier New"/>
              </a:rPr>
              <a:t>MPI_Op</a:t>
            </a:r>
            <a:r>
              <a:rPr kumimoji="0" lang="en-US" sz="1600" b="1" i="0" u="none" strike="noStrike" kern="1200" cap="none" spc="0" normalizeH="0" baseline="0" noProof="0" dirty="0">
                <a:ln>
                  <a:noFill/>
                </a:ln>
                <a:solidFill>
                  <a:srgbClr val="E29A75"/>
                </a:solidFill>
                <a:effectLst/>
                <a:uLnTx/>
                <a:uFillTx/>
                <a:latin typeface="Courier New"/>
                <a:ea typeface="+mn-ea"/>
                <a:cs typeface="Courier New"/>
              </a:rPr>
              <a:t> op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23"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24" name="Rounded Rectangle 23"/>
          <p:cNvSpPr/>
          <p:nvPr/>
        </p:nvSpPr>
        <p:spPr bwMode="auto">
          <a:xfrm>
            <a:off x="6400800" y="4175236"/>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 name="AutoShape 24"/>
          <p:cNvSpPr>
            <a:spLocks noChangeArrowheads="1"/>
          </p:cNvSpPr>
          <p:nvPr/>
        </p:nvSpPr>
        <p:spPr bwMode="auto">
          <a:xfrm>
            <a:off x="6553200" y="4327636"/>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Rectangle 25"/>
          <p:cNvSpPr/>
          <p:nvPr/>
        </p:nvSpPr>
        <p:spPr bwMode="auto">
          <a:xfrm>
            <a:off x="5181600" y="5558504"/>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 name="Rounded Rectangle 26"/>
          <p:cNvSpPr/>
          <p:nvPr/>
        </p:nvSpPr>
        <p:spPr bwMode="auto">
          <a:xfrm>
            <a:off x="4876800" y="4175236"/>
            <a:ext cx="1066800"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 name="AutoShape 24"/>
          <p:cNvSpPr>
            <a:spLocks noChangeArrowheads="1"/>
          </p:cNvSpPr>
          <p:nvPr/>
        </p:nvSpPr>
        <p:spPr bwMode="auto">
          <a:xfrm>
            <a:off x="5029200" y="4327636"/>
            <a:ext cx="762000" cy="730250"/>
          </a:xfrm>
          <a:prstGeom prst="cube">
            <a:avLst>
              <a:gd name="adj" fmla="val 25000"/>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9" name="Straight Connector 28"/>
          <p:cNvCxnSpPr/>
          <p:nvPr/>
        </p:nvCxnSpPr>
        <p:spPr bwMode="auto">
          <a:xfrm rot="5400000">
            <a:off x="5029994" y="5100510"/>
            <a:ext cx="22860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bwMode="auto">
          <a:xfrm>
            <a:off x="6705600" y="5558504"/>
            <a:ext cx="457200" cy="381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 name="Oval 30"/>
          <p:cNvSpPr/>
          <p:nvPr/>
        </p:nvSpPr>
        <p:spPr bwMode="auto">
          <a:xfrm>
            <a:off x="6553200" y="4544568"/>
            <a:ext cx="665204" cy="381000"/>
          </a:xfrm>
          <a:prstGeom prst="ellipse">
            <a:avLst/>
          </a:prstGeom>
          <a:solidFill>
            <a:schemeClr val="tx2">
              <a:lumMod val="60000"/>
              <a:lumOff val="4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libri"/>
                <a:ea typeface="+mn-ea"/>
                <a:cs typeface="+mn-cs"/>
              </a:rPr>
              <a:t>+=</a:t>
            </a:r>
          </a:p>
        </p:txBody>
      </p:sp>
      <p:sp>
        <p:nvSpPr>
          <p:cNvPr id="33" name="TextBox 32"/>
          <p:cNvSpPr txBox="1"/>
          <p:nvPr/>
        </p:nvSpPr>
        <p:spPr>
          <a:xfrm>
            <a:off x="4953000" y="5992368"/>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Origin</a:t>
            </a:r>
          </a:p>
        </p:txBody>
      </p:sp>
      <p:sp>
        <p:nvSpPr>
          <p:cNvPr id="34" name="TextBox 33"/>
          <p:cNvSpPr txBox="1"/>
          <p:nvPr/>
        </p:nvSpPr>
        <p:spPr>
          <a:xfrm>
            <a:off x="6553200" y="5992368"/>
            <a:ext cx="762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Target</a:t>
            </a:r>
          </a:p>
        </p:txBody>
      </p:sp>
      <p:sp>
        <p:nvSpPr>
          <p:cNvPr id="35" name="TextBox 34"/>
          <p:cNvSpPr txBox="1"/>
          <p:nvPr/>
        </p:nvSpPr>
        <p:spPr>
          <a:xfrm>
            <a:off x="7620000" y="4239768"/>
            <a:ext cx="11430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 Accessible Memory</a:t>
            </a:r>
          </a:p>
        </p:txBody>
      </p:sp>
      <p:sp>
        <p:nvSpPr>
          <p:cNvPr id="36" name="TextBox 35"/>
          <p:cNvSpPr txBox="1"/>
          <p:nvPr/>
        </p:nvSpPr>
        <p:spPr>
          <a:xfrm>
            <a:off x="7620000" y="5407592"/>
            <a:ext cx="1143000" cy="58477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 Memory</a:t>
            </a:r>
          </a:p>
        </p:txBody>
      </p:sp>
      <p:sp>
        <p:nvSpPr>
          <p:cNvPr id="37" name="任意形状 23"/>
          <p:cNvSpPr/>
          <p:nvPr/>
        </p:nvSpPr>
        <p:spPr>
          <a:xfrm rot="19425623">
            <a:off x="5333864" y="5182345"/>
            <a:ext cx="1579876" cy="211053"/>
          </a:xfrm>
          <a:custGeom>
            <a:avLst/>
            <a:gdLst>
              <a:gd name="connsiteX0" fmla="*/ 30239 w 1563802"/>
              <a:gd name="connsiteY0" fmla="*/ 0 h 298056"/>
              <a:gd name="connsiteX1" fmla="*/ 1563778 w 1563802"/>
              <a:gd name="connsiteY1" fmla="*/ 177106 h 298056"/>
              <a:gd name="connsiteX2" fmla="*/ 0 w 1563802"/>
              <a:gd name="connsiteY2" fmla="*/ 298056 h 298056"/>
              <a:gd name="connsiteX3" fmla="*/ 0 w 1563802"/>
              <a:gd name="connsiteY3" fmla="*/ 298056 h 298056"/>
            </a:gdLst>
            <a:ahLst/>
            <a:cxnLst>
              <a:cxn ang="0">
                <a:pos x="connsiteX0" y="connsiteY0"/>
              </a:cxn>
              <a:cxn ang="0">
                <a:pos x="connsiteX1" y="connsiteY1"/>
              </a:cxn>
              <a:cxn ang="0">
                <a:pos x="connsiteX2" y="connsiteY2"/>
              </a:cxn>
              <a:cxn ang="0">
                <a:pos x="connsiteX3" y="connsiteY3"/>
              </a:cxn>
            </a:cxnLst>
            <a:rect l="l" t="t" r="r" b="b"/>
            <a:pathLst>
              <a:path w="1563802" h="298056">
                <a:moveTo>
                  <a:pt x="30239" y="0"/>
                </a:moveTo>
                <a:cubicBezTo>
                  <a:pt x="799528" y="63715"/>
                  <a:pt x="1568818" y="127430"/>
                  <a:pt x="1563778" y="177106"/>
                </a:cubicBezTo>
                <a:cubicBezTo>
                  <a:pt x="1558738" y="226782"/>
                  <a:pt x="0" y="298056"/>
                  <a:pt x="0" y="298056"/>
                </a:cubicBezTo>
                <a:lnTo>
                  <a:pt x="0" y="298056"/>
                </a:lnTo>
              </a:path>
            </a:pathLst>
          </a:custGeom>
          <a:ln w="76200" cmpd="sng">
            <a:solidFill>
              <a:srgbClr val="800000"/>
            </a:solidFill>
            <a:headEnd type="none"/>
            <a:tailEnd type="stealth"/>
          </a:ln>
          <a:effectLst/>
        </p:spPr>
        <p:style>
          <a:lnRef idx="2">
            <a:schemeClr val="accent1"/>
          </a:lnRef>
          <a:fillRef idx="0">
            <a:schemeClr val="accent1"/>
          </a:fillRef>
          <a:effectRef idx="1">
            <a:schemeClr val="accent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199972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baseline="0" dirty="0">
                <a:solidFill>
                  <a:schemeClr val="tx2"/>
                </a:solidFill>
                <a:latin typeface="+mj-lt"/>
                <a:ea typeface="+mj-ea"/>
                <a:cs typeface="+mj-cs"/>
              </a:rPr>
              <a:t>Atomic Data Aggregation: </a:t>
            </a:r>
            <a:r>
              <a:rPr lang="en-US" i="1" dirty="0"/>
              <a:t>FOP / CAS</a:t>
            </a:r>
            <a:endParaRPr lang="en-US" dirty="0"/>
          </a:p>
        </p:txBody>
      </p:sp>
      <p:sp>
        <p:nvSpPr>
          <p:cNvPr id="10" name="Content Placeholder 9"/>
          <p:cNvSpPr>
            <a:spLocks noGrp="1"/>
          </p:cNvSpPr>
          <p:nvPr>
            <p:ph idx="1"/>
          </p:nvPr>
        </p:nvSpPr>
        <p:spPr>
          <a:xfrm>
            <a:off x="457200" y="3733800"/>
            <a:ext cx="8229600" cy="2362200"/>
          </a:xfrm>
        </p:spPr>
        <p:txBody>
          <a:bodyPr/>
          <a:lstStyle/>
          <a:p>
            <a:r>
              <a:rPr lang="en-US" dirty="0"/>
              <a:t>FOP: Simpler version of </a:t>
            </a:r>
            <a:r>
              <a:rPr lang="en-US" dirty="0" err="1"/>
              <a:t>MPI_Get_accumulate</a:t>
            </a:r>
            <a:endParaRPr lang="en-US" dirty="0"/>
          </a:p>
          <a:p>
            <a:pPr lvl="1"/>
            <a:r>
              <a:rPr lang="en-US" dirty="0"/>
              <a:t>All buffers share a single predefined </a:t>
            </a:r>
            <a:r>
              <a:rPr lang="en-US" dirty="0" err="1"/>
              <a:t>datatype</a:t>
            </a:r>
            <a:endParaRPr lang="en-US" dirty="0"/>
          </a:p>
          <a:p>
            <a:pPr lvl="1"/>
            <a:r>
              <a:rPr lang="en-US" dirty="0"/>
              <a:t>No count argument (it’s always 1)</a:t>
            </a:r>
          </a:p>
          <a:p>
            <a:pPr lvl="1"/>
            <a:r>
              <a:rPr lang="en-US" dirty="0"/>
              <a:t>Simpler interface allows hardware optimization</a:t>
            </a:r>
          </a:p>
          <a:p>
            <a:r>
              <a:rPr lang="en-US" dirty="0"/>
              <a:t>CAS: Atomic swap if target value is equal to compare value</a:t>
            </a:r>
          </a:p>
        </p:txBody>
      </p:sp>
      <p:sp>
        <p:nvSpPr>
          <p:cNvPr id="21" name="Slide Number Placeholder 20"/>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20" name="Rounded Rectangle 19"/>
          <p:cNvSpPr/>
          <p:nvPr/>
        </p:nvSpPr>
        <p:spPr bwMode="auto">
          <a:xfrm>
            <a:off x="609600" y="2114527"/>
            <a:ext cx="8001000" cy="1409748"/>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MPI_Compare_and_swap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const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origin_addr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8AC28">
                    <a:lumMod val="75000"/>
                  </a:srgbClr>
                </a:solidFill>
                <a:effectLst/>
                <a:uLnTx/>
                <a:uFillTx/>
                <a:latin typeface="Courier New"/>
                <a:ea typeface="+mn-ea"/>
                <a:cs typeface="Courier New"/>
              </a:rPr>
              <a:t>const</a:t>
            </a:r>
            <a:r>
              <a:rPr kumimoji="0" lang="en-US" sz="1600" b="1" i="0" u="none" strike="noStrike" kern="1200" cap="none" spc="0" normalizeH="0" baseline="0" noProof="0" dirty="0">
                <a:ln>
                  <a:noFill/>
                </a:ln>
                <a:solidFill>
                  <a:srgbClr val="D8AC28">
                    <a:lumMod val="75000"/>
                  </a:srgbClr>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D8AC28">
                    <a:lumMod val="75000"/>
                  </a:srgbClr>
                </a:solidFill>
                <a:effectLst/>
                <a:uLnTx/>
                <a:uFillTx/>
                <a:latin typeface="Courier New"/>
                <a:ea typeface="+mn-ea"/>
                <a:cs typeface="Courier New"/>
              </a:rPr>
              <a:t>compare_addr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a:ln>
                  <a:noFill/>
                </a:ln>
                <a:solidFill>
                  <a:srgbClr val="FF0000"/>
                </a:solidFill>
                <a:effectLst/>
                <a:uLnTx/>
                <a:uFillTx/>
                <a:latin typeface="Courier New"/>
                <a:ea typeface="+mn-ea"/>
                <a:cs typeface="Courier New"/>
              </a:rPr>
              <a:t>void *</a:t>
            </a:r>
            <a:r>
              <a:rPr kumimoji="0" lang="en-US" sz="1600" b="1" i="0" u="none" strike="noStrike" kern="1200" cap="none" spc="0" normalizeH="0" baseline="0" noProof="0" dirty="0" err="1">
                <a:ln>
                  <a:noFill/>
                </a:ln>
                <a:solidFill>
                  <a:srgbClr val="FF0000"/>
                </a:solidFill>
                <a:effectLst/>
                <a:uLnTx/>
                <a:uFillTx/>
                <a:latin typeface="Courier New"/>
                <a:ea typeface="+mn-ea"/>
                <a:cs typeface="Courier New"/>
              </a:rPr>
              <a:t>result_addr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target_rank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target_disp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23" name="Rounded Rectangle 22"/>
          <p:cNvSpPr/>
          <p:nvPr/>
        </p:nvSpPr>
        <p:spPr bwMode="auto">
          <a:xfrm>
            <a:off x="731520" y="906376"/>
            <a:ext cx="7696200" cy="1082850"/>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MPI_Fetch_and_op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const</a:t>
            </a:r>
            <a:r>
              <a:rPr kumimoji="0" lang="en-US" sz="1600" b="1" i="0" u="none" strike="noStrike" kern="1200" cap="none" spc="0" normalizeH="0" baseline="0" noProof="0" dirty="0">
                <a:ln>
                  <a:noFill/>
                </a:ln>
                <a:solidFill>
                  <a:srgbClr val="008000"/>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008000"/>
                </a:solidFill>
                <a:effectLst/>
                <a:uLnTx/>
                <a:uFillTx/>
                <a:latin typeface="Courier New"/>
                <a:ea typeface="+mn-ea"/>
                <a:cs typeface="Courier New"/>
              </a:rPr>
              <a:t>origin_addr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a:ln>
                  <a:noFill/>
                </a:ln>
                <a:solidFill>
                  <a:srgbClr val="FF0000"/>
                </a:solidFill>
                <a:effectLst/>
                <a:uLnTx/>
                <a:uFillTx/>
                <a:latin typeface="Courier New"/>
                <a:ea typeface="+mn-ea"/>
                <a:cs typeface="Courier New"/>
              </a:rPr>
              <a:t>void *</a:t>
            </a:r>
            <a:r>
              <a:rPr kumimoji="0" lang="en-US" sz="1600" b="1" i="0" u="none" strike="noStrike" kern="1200" cap="none" spc="0" normalizeH="0" baseline="0" noProof="0" dirty="0" err="1">
                <a:ln>
                  <a:noFill/>
                </a:ln>
                <a:solidFill>
                  <a:srgbClr val="FF0000"/>
                </a:solidFill>
                <a:effectLst/>
                <a:uLnTx/>
                <a:uFillTx/>
                <a:latin typeface="Courier New"/>
                <a:ea typeface="+mn-ea"/>
                <a:cs typeface="Courier New"/>
              </a:rPr>
              <a:t>result_addr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MPI_Datatype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dtype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target_rank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0000FF"/>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0000FF"/>
                </a:solidFill>
                <a:effectLst/>
                <a:uLnTx/>
                <a:uFillTx/>
                <a:latin typeface="Courier New"/>
                <a:ea typeface="+mn-ea"/>
                <a:cs typeface="Courier New"/>
              </a:rPr>
              <a:t>target_disp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E29A75"/>
                </a:solidFill>
                <a:effectLst/>
                <a:uLnTx/>
                <a:uFillTx/>
                <a:latin typeface="Courier New"/>
                <a:ea typeface="+mn-ea"/>
                <a:cs typeface="Courier New"/>
              </a:rPr>
              <a:t>MPI_Op</a:t>
            </a:r>
            <a:r>
              <a:rPr kumimoji="0" lang="en-US" sz="1600" b="1" i="0" u="none" strike="noStrike" kern="1200" cap="none" spc="0" normalizeH="0" baseline="0" noProof="0" dirty="0">
                <a:ln>
                  <a:noFill/>
                </a:ln>
                <a:solidFill>
                  <a:srgbClr val="E29A75"/>
                </a:solidFill>
                <a:effectLst/>
                <a:uLnTx/>
                <a:uFillTx/>
                <a:latin typeface="Courier New"/>
                <a:ea typeface="+mn-ea"/>
                <a:cs typeface="Courier New"/>
              </a:rPr>
              <a:t> op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9"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211065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of Operations in MPI RMA</a:t>
            </a:r>
          </a:p>
        </p:txBody>
      </p:sp>
      <p:sp>
        <p:nvSpPr>
          <p:cNvPr id="3" name="Content Placeholder 2"/>
          <p:cNvSpPr>
            <a:spLocks noGrp="1"/>
          </p:cNvSpPr>
          <p:nvPr>
            <p:ph idx="1"/>
          </p:nvPr>
        </p:nvSpPr>
        <p:spPr>
          <a:xfrm>
            <a:off x="533400" y="838200"/>
            <a:ext cx="8458200" cy="5486400"/>
          </a:xfrm>
        </p:spPr>
        <p:txBody>
          <a:bodyPr>
            <a:normAutofit/>
          </a:bodyPr>
          <a:lstStyle/>
          <a:p>
            <a:r>
              <a:rPr lang="en-US" sz="2000" dirty="0"/>
              <a:t>No guaranteed ordering for Put/Get operations</a:t>
            </a:r>
          </a:p>
          <a:p>
            <a:r>
              <a:rPr lang="en-US" sz="2000" dirty="0"/>
              <a:t>Result of concurrent Puts to the same location undefined</a:t>
            </a:r>
          </a:p>
          <a:p>
            <a:r>
              <a:rPr lang="en-US" sz="2000" dirty="0"/>
              <a:t>Result of Get concurrent Put/Accumulate undefined</a:t>
            </a:r>
          </a:p>
          <a:p>
            <a:pPr lvl="1"/>
            <a:r>
              <a:rPr lang="en-US" dirty="0"/>
              <a:t>Can be garbage in both cases</a:t>
            </a:r>
          </a:p>
          <a:p>
            <a:r>
              <a:rPr lang="en-US" sz="2000" dirty="0"/>
              <a:t>Result of concurrent accumulate operations to the same location are defined according to the order in which they occurred</a:t>
            </a:r>
          </a:p>
          <a:p>
            <a:pPr lvl="1"/>
            <a:r>
              <a:rPr lang="en-US" dirty="0"/>
              <a:t>Atomic put: Accumulate with op = MPI_REPLACE</a:t>
            </a:r>
          </a:p>
          <a:p>
            <a:pPr lvl="1"/>
            <a:r>
              <a:rPr lang="en-US" dirty="0"/>
              <a:t>Atomic get: </a:t>
            </a:r>
            <a:r>
              <a:rPr lang="en-US" dirty="0" err="1"/>
              <a:t>Get_accumulate</a:t>
            </a:r>
            <a:r>
              <a:rPr lang="en-US" dirty="0"/>
              <a:t> with op = MPI_NO_OP</a:t>
            </a:r>
          </a:p>
          <a:p>
            <a:r>
              <a:rPr lang="en-US" sz="2000" dirty="0"/>
              <a:t>Accumulate operations from a given process are ordered by default</a:t>
            </a:r>
          </a:p>
          <a:p>
            <a:pPr lvl="1"/>
            <a:r>
              <a:rPr lang="en-US" dirty="0"/>
              <a:t>User can tell the MPI implementation that (s)he does not require ordering as optimization hint</a:t>
            </a:r>
          </a:p>
          <a:p>
            <a:pPr lvl="1"/>
            <a:r>
              <a:rPr lang="en-US" dirty="0"/>
              <a:t>You can ask for only the needed orderings: RAW (read-after-write), WAR, RAR, or WAW</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346356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1F497D"/>
                </a:solidFill>
              </a:rPr>
              <a:t>Examples with operation ordering</a:t>
            </a:r>
            <a:endParaRPr kumimoji="1" lang="zh-CN" altLang="en-US" dirty="0"/>
          </a:p>
        </p:txBody>
      </p:sp>
      <p:sp>
        <p:nvSpPr>
          <p:cNvPr id="5" name="幻灯片编号占位符 4"/>
          <p:cNvSpPr>
            <a:spLocks noGrp="1"/>
          </p:cNvSpPr>
          <p:nvPr>
            <p:ph type="sldNum" sz="quarter" idx="4"/>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E210ED-782C-6F4B-93A7-44B64A3CACA7}" type="slidenum">
              <a:rPr kumimoji="1" lang="zh-CN" alt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1" i="1" u="none" strike="noStrike" kern="1200" cap="none" spc="0" normalizeH="0" baseline="0" noProof="0">
              <a:ln>
                <a:noFill/>
              </a:ln>
              <a:solidFill>
                <a:srgbClr val="151515"/>
              </a:solidFill>
              <a:effectLst/>
              <a:uLnTx/>
              <a:uFillTx/>
              <a:latin typeface="Calibri"/>
              <a:ea typeface="+mn-ea"/>
              <a:cs typeface="+mn-cs"/>
            </a:endParaRPr>
          </a:p>
        </p:txBody>
      </p:sp>
      <p:cxnSp>
        <p:nvCxnSpPr>
          <p:cNvPr id="15" name="直线连接符 14"/>
          <p:cNvCxnSpPr/>
          <p:nvPr/>
        </p:nvCxnSpPr>
        <p:spPr bwMode="auto">
          <a:xfrm>
            <a:off x="2402898" y="1592310"/>
            <a:ext cx="3361" cy="46800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bwMode="auto">
          <a:xfrm flipH="1">
            <a:off x="4271924" y="1609822"/>
            <a:ext cx="6177" cy="46800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9" name="TextBox 27"/>
          <p:cNvSpPr txBox="1"/>
          <p:nvPr/>
        </p:nvSpPr>
        <p:spPr>
          <a:xfrm>
            <a:off x="1878572" y="1219200"/>
            <a:ext cx="1068321" cy="369332"/>
          </a:xfrm>
          <a:prstGeom prst="rect">
            <a:avLst/>
          </a:prstGeom>
          <a:noFill/>
          <a:ln w="12700">
            <a:noFill/>
            <a:miter lim="800000"/>
            <a:headEnd type="none" w="sm" len="sm"/>
            <a:tailEnd type="none" w="sm" len="sm"/>
          </a:ln>
          <a:effectLst/>
        </p:spPr>
        <p:txBody>
          <a:bodyPr wrap="none">
            <a:spAutoFit/>
          </a:bodyPr>
          <a:lstStyle>
            <a:defPPr>
              <a:defRPr lang="en-US"/>
            </a:defPPr>
            <a:lvl1pPr>
              <a:lnSpc>
                <a:spcPct val="100000"/>
              </a:lnSpc>
              <a:spcBef>
                <a:spcPct val="0"/>
              </a:spcBef>
              <a:buClrTx/>
              <a:buFontTx/>
              <a:buNone/>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Process 0</a:t>
            </a:r>
          </a:p>
        </p:txBody>
      </p:sp>
      <p:sp>
        <p:nvSpPr>
          <p:cNvPr id="64" name="TextBox 27"/>
          <p:cNvSpPr txBox="1"/>
          <p:nvPr/>
        </p:nvSpPr>
        <p:spPr>
          <a:xfrm>
            <a:off x="3737756" y="1228822"/>
            <a:ext cx="1068321" cy="369332"/>
          </a:xfrm>
          <a:prstGeom prst="rect">
            <a:avLst/>
          </a:prstGeom>
          <a:noFill/>
          <a:ln w="12700">
            <a:noFill/>
            <a:miter lim="800000"/>
            <a:headEnd type="none" w="sm" len="sm"/>
            <a:tailEnd type="none" w="sm" len="sm"/>
          </a:ln>
          <a:effectLst/>
        </p:spPr>
        <p:txBody>
          <a:bodyPr wrap="none">
            <a:spAutoFit/>
          </a:bodyPr>
          <a:lstStyle>
            <a:defPPr>
              <a:defRPr lang="en-US"/>
            </a:defPPr>
            <a:lvl1pPr>
              <a:lnSpc>
                <a:spcPct val="100000"/>
              </a:lnSpc>
              <a:spcBef>
                <a:spcPct val="0"/>
              </a:spcBef>
              <a:buClrTx/>
              <a:buFontTx/>
              <a:buNone/>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Process 1</a:t>
            </a:r>
          </a:p>
        </p:txBody>
      </p:sp>
      <p:grpSp>
        <p:nvGrpSpPr>
          <p:cNvPr id="90" name="组 89"/>
          <p:cNvGrpSpPr/>
          <p:nvPr/>
        </p:nvGrpSpPr>
        <p:grpSpPr>
          <a:xfrm>
            <a:off x="350926" y="4876800"/>
            <a:ext cx="4650475" cy="1097600"/>
            <a:chOff x="-209562" y="2057400"/>
            <a:chExt cx="4650475" cy="1097600"/>
          </a:xfrm>
        </p:grpSpPr>
        <p:sp>
          <p:nvSpPr>
            <p:cNvPr id="91" name="文本框 90"/>
            <p:cNvSpPr txBox="1"/>
            <p:nvPr/>
          </p:nvSpPr>
          <p:spPr>
            <a:xfrm>
              <a:off x="-209562" y="2057400"/>
              <a:ext cx="2093041"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GET_ACC (y, x+=2, P1)</a:t>
              </a:r>
            </a:p>
          </p:txBody>
        </p:sp>
        <p:sp>
          <p:nvSpPr>
            <p:cNvPr id="92" name="文本框 91"/>
            <p:cNvSpPr txBox="1"/>
            <p:nvPr/>
          </p:nvSpPr>
          <p:spPr>
            <a:xfrm>
              <a:off x="437564" y="2404864"/>
              <a:ext cx="1428396"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 (x+=1, P1)</a:t>
              </a:r>
            </a:p>
          </p:txBody>
        </p:sp>
        <p:cxnSp>
          <p:nvCxnSpPr>
            <p:cNvPr id="93" name="直线箭头连接符 92"/>
            <p:cNvCxnSpPr/>
            <p:nvPr/>
          </p:nvCxnSpPr>
          <p:spPr bwMode="auto">
            <a:xfrm>
              <a:off x="1979177" y="2673789"/>
              <a:ext cx="1700473" cy="327323"/>
            </a:xfrm>
            <a:prstGeom prst="straightConnector1">
              <a:avLst/>
            </a:prstGeom>
            <a:noFill/>
            <a:ln w="28575">
              <a:solidFill>
                <a:schemeClr val="bg2">
                  <a:lumMod val="10000"/>
                </a:schemeClr>
              </a:solidFill>
              <a:round/>
              <a:headEnd type="none" w="sm" len="sm"/>
              <a:tailEnd type="triangle" w="med" len="sm"/>
            </a:ln>
            <a:effectLst/>
          </p:spPr>
        </p:cxnSp>
        <p:sp>
          <p:nvSpPr>
            <p:cNvPr id="94" name="文本框 93"/>
            <p:cNvSpPr txBox="1"/>
            <p:nvPr/>
          </p:nvSpPr>
          <p:spPr>
            <a:xfrm>
              <a:off x="3755883" y="2486510"/>
              <a:ext cx="67468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x += 2</a:t>
              </a:r>
              <a:endParaRPr kumimoji="1" lang="zh-CN" altLang="en-US"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95" name="文本框 94"/>
            <p:cNvSpPr txBox="1"/>
            <p:nvPr/>
          </p:nvSpPr>
          <p:spPr>
            <a:xfrm>
              <a:off x="3756618" y="2816446"/>
              <a:ext cx="674684" cy="338554"/>
            </a:xfrm>
            <a:prstGeom prst="rect">
              <a:avLst/>
            </a:prstGeom>
            <a:noFill/>
          </p:spPr>
          <p:txBody>
            <a:bodyPr wrap="none" rtlCol="0">
              <a:spAutoFit/>
            </a:bodyPr>
            <a:lstStyle>
              <a:defPPr>
                <a:defRPr lang="en-US"/>
              </a:defPPr>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x += 1</a:t>
              </a:r>
              <a:endParaRPr kumimoji="0" lang="zh-CN" altLang="en-US"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96" name="任意形状 95"/>
            <p:cNvSpPr/>
            <p:nvPr/>
          </p:nvSpPr>
          <p:spPr>
            <a:xfrm>
              <a:off x="1898220" y="2295622"/>
              <a:ext cx="1781462" cy="609600"/>
            </a:xfrm>
            <a:custGeom>
              <a:avLst/>
              <a:gdLst>
                <a:gd name="connsiteX0" fmla="*/ 0 w 1728666"/>
                <a:gd name="connsiteY0" fmla="*/ 0 h 811319"/>
                <a:gd name="connsiteX1" fmla="*/ 1728555 w 1728666"/>
                <a:gd name="connsiteY1" fmla="*/ 540879 h 811319"/>
                <a:gd name="connsiteX2" fmla="*/ 94071 w 1728666"/>
                <a:gd name="connsiteY2" fmla="*/ 811319 h 811319"/>
              </a:gdLst>
              <a:ahLst/>
              <a:cxnLst>
                <a:cxn ang="0">
                  <a:pos x="connsiteX0" y="connsiteY0"/>
                </a:cxn>
                <a:cxn ang="0">
                  <a:pos x="connsiteX1" y="connsiteY1"/>
                </a:cxn>
                <a:cxn ang="0">
                  <a:pos x="connsiteX2" y="connsiteY2"/>
                </a:cxn>
              </a:cxnLst>
              <a:rect l="l" t="t" r="r" b="b"/>
              <a:pathLst>
                <a:path w="1728666" h="811319">
                  <a:moveTo>
                    <a:pt x="0" y="0"/>
                  </a:moveTo>
                  <a:cubicBezTo>
                    <a:pt x="856438" y="202829"/>
                    <a:pt x="1712877" y="405659"/>
                    <a:pt x="1728555" y="540879"/>
                  </a:cubicBezTo>
                  <a:cubicBezTo>
                    <a:pt x="1744233" y="676099"/>
                    <a:pt x="94071" y="811319"/>
                    <a:pt x="94071" y="811319"/>
                  </a:cubicBezTo>
                </a:path>
              </a:pathLst>
            </a:custGeom>
            <a:noFill/>
            <a:ln w="28575">
              <a:solidFill>
                <a:schemeClr val="bg2">
                  <a:lumMod val="10000"/>
                </a:schemeClr>
              </a:solidFill>
              <a:round/>
              <a:headEnd type="none" w="sm" len="sm"/>
              <a:tailEnd type="triangle" w="med"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97" name="文本框 96"/>
            <p:cNvSpPr txBox="1"/>
            <p:nvPr/>
          </p:nvSpPr>
          <p:spPr>
            <a:xfrm>
              <a:off x="1342421" y="2752822"/>
              <a:ext cx="535724"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C00000"/>
                  </a:solidFill>
                  <a:effectLst/>
                  <a:uLnTx/>
                  <a:uFillTx/>
                  <a:latin typeface="Calibri"/>
                  <a:ea typeface="+mn-ea"/>
                  <a:cs typeface="Calibri" panose="020F0502020204030204" pitchFamily="34" charset="0"/>
                </a:rPr>
                <a:t>y=2 </a:t>
              </a:r>
            </a:p>
          </p:txBody>
        </p:sp>
        <p:sp>
          <p:nvSpPr>
            <p:cNvPr id="98" name="TextBox 27"/>
            <p:cNvSpPr txBox="1"/>
            <p:nvPr/>
          </p:nvSpPr>
          <p:spPr>
            <a:xfrm>
              <a:off x="3755113" y="2099846"/>
              <a:ext cx="685800" cy="338554"/>
            </a:xfrm>
            <a:prstGeom prst="rect">
              <a:avLst/>
            </a:prstGeom>
            <a:noFill/>
          </p:spPr>
          <p:txBody>
            <a:bodyPr wrap="square" rtlCol="0">
              <a:spAutoFit/>
            </a:bodyPr>
            <a:lstStyle>
              <a:defPPr>
                <a:defRPr lang="en-US"/>
              </a:defPPr>
              <a:lvl1pPr algn="ctr">
                <a:defRPr b="1">
                  <a:solidFill>
                    <a:srgbClr val="C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a:ea typeface="+mn-ea"/>
                  <a:cs typeface="Calibri" panose="020F0502020204030204" pitchFamily="34" charset="0"/>
                </a:rPr>
                <a:t>x = 2</a:t>
              </a:r>
            </a:p>
          </p:txBody>
        </p:sp>
      </p:grpSp>
      <p:grpSp>
        <p:nvGrpSpPr>
          <p:cNvPr id="102" name="组 101"/>
          <p:cNvGrpSpPr/>
          <p:nvPr/>
        </p:nvGrpSpPr>
        <p:grpSpPr>
          <a:xfrm>
            <a:off x="1166400" y="3322000"/>
            <a:ext cx="3816705" cy="1097600"/>
            <a:chOff x="624208" y="2057400"/>
            <a:chExt cx="3816705" cy="1097600"/>
          </a:xfrm>
        </p:grpSpPr>
        <p:sp>
          <p:nvSpPr>
            <p:cNvPr id="103" name="文本框 102"/>
            <p:cNvSpPr txBox="1"/>
            <p:nvPr/>
          </p:nvSpPr>
          <p:spPr>
            <a:xfrm>
              <a:off x="624208" y="2057400"/>
              <a:ext cx="1270199"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PUT(x=2, P1)</a:t>
              </a:r>
            </a:p>
          </p:txBody>
        </p:sp>
        <p:sp>
          <p:nvSpPr>
            <p:cNvPr id="104" name="文本框 103"/>
            <p:cNvSpPr txBox="1"/>
            <p:nvPr/>
          </p:nvSpPr>
          <p:spPr>
            <a:xfrm>
              <a:off x="637062" y="2404864"/>
              <a:ext cx="1248158"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GET(y, x, P1)</a:t>
              </a:r>
            </a:p>
          </p:txBody>
        </p:sp>
        <p:cxnSp>
          <p:nvCxnSpPr>
            <p:cNvPr id="105" name="直线箭头连接符 104"/>
            <p:cNvCxnSpPr/>
            <p:nvPr/>
          </p:nvCxnSpPr>
          <p:spPr bwMode="auto">
            <a:xfrm>
              <a:off x="1942564" y="2220331"/>
              <a:ext cx="1780643" cy="780781"/>
            </a:xfrm>
            <a:prstGeom prst="straightConnector1">
              <a:avLst/>
            </a:prstGeom>
            <a:noFill/>
            <a:ln w="28575">
              <a:solidFill>
                <a:schemeClr val="bg2">
                  <a:lumMod val="10000"/>
                </a:schemeClr>
              </a:solidFill>
              <a:round/>
              <a:headEnd type="none" w="sm" len="sm"/>
              <a:tailEnd type="triangle" w="med" len="sm"/>
            </a:ln>
            <a:effectLst/>
          </p:spPr>
        </p:cxnSp>
        <p:sp>
          <p:nvSpPr>
            <p:cNvPr id="106" name="文本框 105"/>
            <p:cNvSpPr txBox="1"/>
            <p:nvPr/>
          </p:nvSpPr>
          <p:spPr>
            <a:xfrm>
              <a:off x="3756618" y="2816446"/>
              <a:ext cx="572492" cy="338554"/>
            </a:xfrm>
            <a:prstGeom prst="rect">
              <a:avLst/>
            </a:prstGeom>
            <a:noFill/>
          </p:spPr>
          <p:txBody>
            <a:bodyPr wrap="none" rtlCol="0">
              <a:spAutoFit/>
            </a:bodyPr>
            <a:lstStyle>
              <a:defPPr>
                <a:defRPr lang="en-US"/>
              </a:defPPr>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x = 2</a:t>
              </a:r>
              <a:endParaRPr kumimoji="0" lang="zh-CN" altLang="en-US"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107" name="任意形状 106"/>
            <p:cNvSpPr/>
            <p:nvPr/>
          </p:nvSpPr>
          <p:spPr>
            <a:xfrm>
              <a:off x="1894407" y="2590800"/>
              <a:ext cx="1781462" cy="228600"/>
            </a:xfrm>
            <a:custGeom>
              <a:avLst/>
              <a:gdLst>
                <a:gd name="connsiteX0" fmla="*/ 0 w 1728666"/>
                <a:gd name="connsiteY0" fmla="*/ 0 h 811319"/>
                <a:gd name="connsiteX1" fmla="*/ 1728555 w 1728666"/>
                <a:gd name="connsiteY1" fmla="*/ 540879 h 811319"/>
                <a:gd name="connsiteX2" fmla="*/ 94071 w 1728666"/>
                <a:gd name="connsiteY2" fmla="*/ 811319 h 811319"/>
              </a:gdLst>
              <a:ahLst/>
              <a:cxnLst>
                <a:cxn ang="0">
                  <a:pos x="connsiteX0" y="connsiteY0"/>
                </a:cxn>
                <a:cxn ang="0">
                  <a:pos x="connsiteX1" y="connsiteY1"/>
                </a:cxn>
                <a:cxn ang="0">
                  <a:pos x="connsiteX2" y="connsiteY2"/>
                </a:cxn>
              </a:cxnLst>
              <a:rect l="l" t="t" r="r" b="b"/>
              <a:pathLst>
                <a:path w="1728666" h="811319">
                  <a:moveTo>
                    <a:pt x="0" y="0"/>
                  </a:moveTo>
                  <a:cubicBezTo>
                    <a:pt x="856438" y="202829"/>
                    <a:pt x="1712877" y="405659"/>
                    <a:pt x="1728555" y="540879"/>
                  </a:cubicBezTo>
                  <a:cubicBezTo>
                    <a:pt x="1744233" y="676099"/>
                    <a:pt x="94071" y="811319"/>
                    <a:pt x="94071" y="811319"/>
                  </a:cubicBezTo>
                </a:path>
              </a:pathLst>
            </a:custGeom>
            <a:noFill/>
            <a:ln w="28575">
              <a:solidFill>
                <a:schemeClr val="bg2">
                  <a:lumMod val="10000"/>
                </a:schemeClr>
              </a:solidFill>
              <a:round/>
              <a:headEnd type="none" w="sm" len="sm"/>
              <a:tailEnd type="triangle" w="med"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08" name="文本框 107"/>
            <p:cNvSpPr txBox="1"/>
            <p:nvPr/>
          </p:nvSpPr>
          <p:spPr>
            <a:xfrm>
              <a:off x="1372878" y="2752822"/>
              <a:ext cx="505267"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C00000"/>
                  </a:solidFill>
                  <a:effectLst/>
                  <a:uLnTx/>
                  <a:uFillTx/>
                  <a:latin typeface="Calibri"/>
                  <a:ea typeface="+mn-ea"/>
                  <a:cs typeface="Calibri" panose="020F0502020204030204" pitchFamily="34" charset="0"/>
                </a:rPr>
                <a:t>y=1</a:t>
              </a:r>
            </a:p>
          </p:txBody>
        </p:sp>
        <p:sp>
          <p:nvSpPr>
            <p:cNvPr id="109" name="TextBox 27"/>
            <p:cNvSpPr txBox="1"/>
            <p:nvPr/>
          </p:nvSpPr>
          <p:spPr>
            <a:xfrm>
              <a:off x="3755113" y="2252246"/>
              <a:ext cx="685800" cy="338554"/>
            </a:xfrm>
            <a:prstGeom prst="rect">
              <a:avLst/>
            </a:prstGeom>
            <a:noFill/>
          </p:spPr>
          <p:txBody>
            <a:bodyPr wrap="square" rtlCol="0">
              <a:spAutoFit/>
            </a:bodyPr>
            <a:lstStyle>
              <a:defPPr>
                <a:defRPr lang="en-US"/>
              </a:defPPr>
              <a:lvl1pPr algn="ctr">
                <a:defRPr b="1">
                  <a:solidFill>
                    <a:srgbClr val="C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a:ea typeface="+mn-ea"/>
                  <a:cs typeface="Calibri" panose="020F0502020204030204" pitchFamily="34" charset="0"/>
                </a:rPr>
                <a:t>x = 1</a:t>
              </a:r>
            </a:p>
          </p:txBody>
        </p:sp>
      </p:grpSp>
      <p:grpSp>
        <p:nvGrpSpPr>
          <p:cNvPr id="119" name="组 118"/>
          <p:cNvGrpSpPr/>
          <p:nvPr/>
        </p:nvGrpSpPr>
        <p:grpSpPr>
          <a:xfrm>
            <a:off x="1159695" y="1828800"/>
            <a:ext cx="3816705" cy="1097600"/>
            <a:chOff x="831495" y="1828800"/>
            <a:chExt cx="3816705" cy="1097600"/>
          </a:xfrm>
        </p:grpSpPr>
        <p:grpSp>
          <p:nvGrpSpPr>
            <p:cNvPr id="69" name="组 68"/>
            <p:cNvGrpSpPr/>
            <p:nvPr/>
          </p:nvGrpSpPr>
          <p:grpSpPr>
            <a:xfrm>
              <a:off x="831495" y="1828800"/>
              <a:ext cx="3816705" cy="1097600"/>
              <a:chOff x="624208" y="2057400"/>
              <a:chExt cx="3816705" cy="1097600"/>
            </a:xfrm>
          </p:grpSpPr>
          <p:sp>
            <p:nvSpPr>
              <p:cNvPr id="19" name="文本框 18"/>
              <p:cNvSpPr txBox="1"/>
              <p:nvPr/>
            </p:nvSpPr>
            <p:spPr>
              <a:xfrm>
                <a:off x="624208" y="2057400"/>
                <a:ext cx="1270199"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PUT(x=1, P1)</a:t>
                </a:r>
              </a:p>
            </p:txBody>
          </p:sp>
          <p:sp>
            <p:nvSpPr>
              <p:cNvPr id="20" name="文本框 19"/>
              <p:cNvSpPr txBox="1"/>
              <p:nvPr/>
            </p:nvSpPr>
            <p:spPr>
              <a:xfrm>
                <a:off x="626041" y="2404864"/>
                <a:ext cx="1270199" cy="338554"/>
              </a:xfrm>
              <a:prstGeom prst="rect">
                <a:avLst/>
              </a:prstGeom>
              <a:noFill/>
              <a:ln w="12700">
                <a:noFill/>
                <a:miter lim="800000"/>
                <a:headEnd type="none" w="sm" len="sm"/>
                <a:tailEnd type="none" w="sm" len="sm"/>
              </a:ln>
              <a:effectLst/>
            </p:spPr>
            <p:txBody>
              <a:bodyPr wrap="none">
                <a:spAutoFit/>
              </a:bodyPr>
              <a:lstStyle>
                <a:defPPr>
                  <a:defRPr lang="en-US"/>
                </a:defPPr>
                <a:lvl1pPr algn="ctr">
                  <a:lnSpc>
                    <a:spcPct val="100000"/>
                  </a:lnSpc>
                  <a:spcBef>
                    <a:spcPct val="0"/>
                  </a:spcBef>
                  <a:buClrTx/>
                  <a:buFontTx/>
                  <a:buNone/>
                  <a:defRPr b="1"/>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PUT(x=2, P1)</a:t>
                </a:r>
              </a:p>
            </p:txBody>
          </p:sp>
          <p:cxnSp>
            <p:nvCxnSpPr>
              <p:cNvPr id="22" name="直线箭头连接符 21"/>
              <p:cNvCxnSpPr/>
              <p:nvPr/>
            </p:nvCxnSpPr>
            <p:spPr bwMode="auto">
              <a:xfrm>
                <a:off x="1942564" y="2220331"/>
                <a:ext cx="1780643" cy="780781"/>
              </a:xfrm>
              <a:prstGeom prst="straightConnector1">
                <a:avLst/>
              </a:prstGeom>
              <a:noFill/>
              <a:ln w="28575">
                <a:solidFill>
                  <a:schemeClr val="bg2">
                    <a:lumMod val="10000"/>
                  </a:schemeClr>
                </a:solidFill>
                <a:round/>
                <a:headEnd type="none" w="sm" len="sm"/>
                <a:tailEnd type="triangle" w="med" len="sm"/>
              </a:ln>
              <a:effectLst/>
            </p:spPr>
          </p:cxnSp>
          <p:sp>
            <p:nvSpPr>
              <p:cNvPr id="24" name="文本框 23"/>
              <p:cNvSpPr txBox="1"/>
              <p:nvPr/>
            </p:nvSpPr>
            <p:spPr>
              <a:xfrm>
                <a:off x="3756618" y="2816446"/>
                <a:ext cx="572492" cy="338554"/>
              </a:xfrm>
              <a:prstGeom prst="rect">
                <a:avLst/>
              </a:prstGeom>
              <a:noFill/>
            </p:spPr>
            <p:txBody>
              <a:bodyPr wrap="none" rtlCol="0">
                <a:spAutoFit/>
              </a:bodyPr>
              <a:lstStyle>
                <a:defPPr>
                  <a:defRPr lang="en-US"/>
                </a:defPPr>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x = 1</a:t>
                </a:r>
                <a:endParaRPr kumimoji="0" lang="zh-CN" altLang="en-US"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63" name="TextBox 27"/>
              <p:cNvSpPr txBox="1"/>
              <p:nvPr/>
            </p:nvSpPr>
            <p:spPr>
              <a:xfrm>
                <a:off x="3755113" y="2099846"/>
                <a:ext cx="685800" cy="338554"/>
              </a:xfrm>
              <a:prstGeom prst="rect">
                <a:avLst/>
              </a:prstGeom>
              <a:noFill/>
            </p:spPr>
            <p:txBody>
              <a:bodyPr wrap="square" rtlCol="0">
                <a:spAutoFit/>
              </a:bodyPr>
              <a:lstStyle>
                <a:defPPr>
                  <a:defRPr lang="en-US"/>
                </a:defPPr>
                <a:lvl1pPr algn="ctr">
                  <a:defRPr b="1">
                    <a:solidFill>
                      <a:srgbClr val="C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Calibri"/>
                    <a:ea typeface="+mn-ea"/>
                    <a:cs typeface="Calibri" panose="020F0502020204030204" pitchFamily="34" charset="0"/>
                  </a:rPr>
                  <a:t>x = 0</a:t>
                </a:r>
              </a:p>
            </p:txBody>
          </p:sp>
        </p:grpSp>
        <p:cxnSp>
          <p:nvCxnSpPr>
            <p:cNvPr id="110" name="直线箭头连接符 109"/>
            <p:cNvCxnSpPr>
              <a:stCxn id="20" idx="3"/>
            </p:cNvCxnSpPr>
            <p:nvPr/>
          </p:nvCxnSpPr>
          <p:spPr bwMode="auto">
            <a:xfrm>
              <a:off x="2103527" y="2345541"/>
              <a:ext cx="1782673" cy="169059"/>
            </a:xfrm>
            <a:prstGeom prst="straightConnector1">
              <a:avLst/>
            </a:prstGeom>
            <a:noFill/>
            <a:ln w="28575">
              <a:solidFill>
                <a:schemeClr val="bg2">
                  <a:lumMod val="10000"/>
                </a:schemeClr>
              </a:solidFill>
              <a:round/>
              <a:headEnd type="none" w="sm" len="sm"/>
              <a:tailEnd type="triangle" w="med" len="sm"/>
            </a:ln>
            <a:effectLst/>
          </p:spPr>
        </p:cxnSp>
        <p:sp>
          <p:nvSpPr>
            <p:cNvPr id="113" name="文本框 112"/>
            <p:cNvSpPr txBox="1"/>
            <p:nvPr/>
          </p:nvSpPr>
          <p:spPr>
            <a:xfrm>
              <a:off x="3952742" y="2297639"/>
              <a:ext cx="572492" cy="338554"/>
            </a:xfrm>
            <a:prstGeom prst="rect">
              <a:avLst/>
            </a:prstGeom>
            <a:noFill/>
          </p:spPr>
          <p:txBody>
            <a:bodyPr wrap="none" rtlCol="0">
              <a:spAutoFit/>
            </a:bodyPr>
            <a:lstStyle>
              <a:defPPr>
                <a:defRPr lang="en-US"/>
              </a:defPPr>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x = 2</a:t>
              </a:r>
              <a:endParaRPr kumimoji="0" lang="zh-CN" altLang="en-US"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grpSp>
      <p:cxnSp>
        <p:nvCxnSpPr>
          <p:cNvPr id="121" name="Straight Connector 5"/>
          <p:cNvCxnSpPr/>
          <p:nvPr/>
        </p:nvCxnSpPr>
        <p:spPr bwMode="auto">
          <a:xfrm>
            <a:off x="1242600" y="2971800"/>
            <a:ext cx="4320000" cy="0"/>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cxnSp>
        <p:nvCxnSpPr>
          <p:cNvPr id="122" name="Straight Connector 5"/>
          <p:cNvCxnSpPr/>
          <p:nvPr/>
        </p:nvCxnSpPr>
        <p:spPr bwMode="auto">
          <a:xfrm>
            <a:off x="1295400" y="4495800"/>
            <a:ext cx="4320000" cy="0"/>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132" name="文本框 131"/>
          <p:cNvSpPr txBox="1"/>
          <p:nvPr/>
        </p:nvSpPr>
        <p:spPr>
          <a:xfrm>
            <a:off x="5110481" y="2020669"/>
            <a:ext cx="36372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2D2D2">
                    <a:lumMod val="10000"/>
                  </a:srgbClr>
                </a:solidFill>
                <a:effectLst/>
                <a:uLnTx/>
                <a:uFillTx/>
                <a:latin typeface="Calibri"/>
                <a:ea typeface="+mn-ea"/>
                <a:cs typeface="+mn-cs"/>
              </a:rPr>
              <a:t>1. Concurrent Puts:</a:t>
            </a:r>
            <a:r>
              <a:rPr kumimoji="0" lang="en-US" altLang="zh-CN" sz="1800" b="0" i="0" u="none" strike="noStrike" kern="1200" cap="none" spc="0" normalizeH="0" baseline="0" noProof="0" dirty="0">
                <a:ln>
                  <a:noFill/>
                </a:ln>
                <a:solidFill>
                  <a:srgbClr val="616161"/>
                </a:solidFill>
                <a:effectLst/>
                <a:uLnTx/>
                <a:uFillTx/>
                <a:latin typeface="Calibri"/>
                <a:ea typeface="+mn-ea"/>
                <a:cs typeface="+mn-cs"/>
              </a:rPr>
              <a:t> </a:t>
            </a:r>
            <a:r>
              <a:rPr kumimoji="0" lang="en-US" altLang="zh-CN" sz="1800" b="1" i="0" u="none" strike="noStrike" kern="1200" cap="none" spc="0" normalizeH="0" baseline="0" noProof="0" dirty="0">
                <a:ln>
                  <a:noFill/>
                </a:ln>
                <a:solidFill>
                  <a:srgbClr val="C00000"/>
                </a:solidFill>
                <a:effectLst/>
                <a:uLnTx/>
                <a:uFillTx/>
                <a:latin typeface="Calibri"/>
                <a:ea typeface="+mn-ea"/>
                <a:cs typeface="+mn-cs"/>
              </a:rPr>
              <a:t>undefined</a:t>
            </a:r>
            <a:endParaRPr kumimoji="0" lang="zh-CN" altLang="en-US" sz="1800" b="1" i="0" u="none" strike="noStrike" kern="1200" cap="none" spc="0" normalizeH="0" baseline="0" noProof="0" dirty="0">
              <a:ln>
                <a:noFill/>
              </a:ln>
              <a:solidFill>
                <a:srgbClr val="C00000"/>
              </a:solidFill>
              <a:effectLst/>
              <a:uLnTx/>
              <a:uFillTx/>
              <a:latin typeface="Calibri"/>
              <a:ea typeface="+mn-ea"/>
              <a:cs typeface="+mn-cs"/>
            </a:endParaRPr>
          </a:p>
        </p:txBody>
      </p:sp>
      <p:sp>
        <p:nvSpPr>
          <p:cNvPr id="133" name="文本框 132"/>
          <p:cNvSpPr txBox="1"/>
          <p:nvPr/>
        </p:nvSpPr>
        <p:spPr>
          <a:xfrm>
            <a:off x="5105400" y="3429000"/>
            <a:ext cx="363728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2D2D2">
                    <a:lumMod val="10000"/>
                  </a:srgbClr>
                </a:solidFill>
                <a:effectLst/>
                <a:uLnTx/>
                <a:uFillTx/>
                <a:latin typeface="Calibri"/>
                <a:ea typeface="+mn-ea"/>
                <a:cs typeface="+mn-cs"/>
              </a:rPr>
              <a:t>2. Concurrent Get and Put/Accumulates:</a:t>
            </a:r>
            <a:r>
              <a:rPr kumimoji="0" lang="en-US" altLang="zh-CN" sz="1800" b="0" i="0" u="none" strike="noStrike" kern="1200" cap="none" spc="0" normalizeH="0" baseline="0" noProof="0" dirty="0">
                <a:ln>
                  <a:noFill/>
                </a:ln>
                <a:solidFill>
                  <a:srgbClr val="616161"/>
                </a:solidFill>
                <a:effectLst/>
                <a:uLnTx/>
                <a:uFillTx/>
                <a:latin typeface="Calibri"/>
                <a:ea typeface="+mn-ea"/>
                <a:cs typeface="+mn-cs"/>
              </a:rPr>
              <a:t> </a:t>
            </a:r>
            <a:r>
              <a:rPr kumimoji="0" lang="en-US" altLang="zh-CN" sz="1800" b="1" i="0" u="none" strike="noStrike" kern="1200" cap="none" spc="0" normalizeH="0" baseline="0" noProof="0" dirty="0">
                <a:ln>
                  <a:noFill/>
                </a:ln>
                <a:solidFill>
                  <a:srgbClr val="C00000"/>
                </a:solidFill>
                <a:effectLst/>
                <a:uLnTx/>
                <a:uFillTx/>
                <a:latin typeface="Calibri"/>
                <a:ea typeface="+mn-ea"/>
                <a:cs typeface="+mn-cs"/>
              </a:rPr>
              <a:t>undefined</a:t>
            </a:r>
            <a:endParaRPr kumimoji="0" lang="zh-CN" altLang="en-US" sz="1800" b="1" i="0" u="none" strike="noStrike" kern="1200" cap="none" spc="0" normalizeH="0" baseline="0" noProof="0" dirty="0">
              <a:ln>
                <a:noFill/>
              </a:ln>
              <a:solidFill>
                <a:srgbClr val="C00000"/>
              </a:solidFill>
              <a:effectLst/>
              <a:uLnTx/>
              <a:uFillTx/>
              <a:latin typeface="Calibri"/>
              <a:ea typeface="+mn-ea"/>
              <a:cs typeface="+mn-cs"/>
            </a:endParaRPr>
          </a:p>
        </p:txBody>
      </p:sp>
      <p:sp>
        <p:nvSpPr>
          <p:cNvPr id="134" name="文本框 133"/>
          <p:cNvSpPr txBox="1"/>
          <p:nvPr/>
        </p:nvSpPr>
        <p:spPr>
          <a:xfrm>
            <a:off x="5105400" y="5105400"/>
            <a:ext cx="38862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D2D2D2">
                    <a:lumMod val="10000"/>
                  </a:srgbClr>
                </a:solidFill>
                <a:effectLst/>
                <a:uLnTx/>
                <a:uFillTx/>
                <a:latin typeface="Calibri"/>
                <a:ea typeface="+mn-ea"/>
                <a:cs typeface="+mn-cs"/>
              </a:rPr>
              <a:t>3. Concurrent Accumulate operations to the same location:</a:t>
            </a:r>
            <a:r>
              <a:rPr kumimoji="0" lang="en-US" altLang="zh-CN" sz="1800" b="0" i="0" u="none" strike="noStrike" kern="1200" cap="none" spc="0" normalizeH="0" baseline="0" noProof="0" dirty="0">
                <a:ln>
                  <a:noFill/>
                </a:ln>
                <a:solidFill>
                  <a:srgbClr val="616161"/>
                </a:solidFill>
                <a:effectLst/>
                <a:uLnTx/>
                <a:uFillTx/>
                <a:latin typeface="Calibri"/>
                <a:ea typeface="+mn-ea"/>
                <a:cs typeface="+mn-cs"/>
              </a:rPr>
              <a:t> </a:t>
            </a:r>
            <a:r>
              <a:rPr kumimoji="0" lang="en-US" altLang="zh-CN" sz="1800" b="1" i="0" u="none" strike="noStrike" kern="1200" cap="none" spc="0" normalizeH="0" baseline="0" noProof="0" dirty="0">
                <a:ln>
                  <a:noFill/>
                </a:ln>
                <a:solidFill>
                  <a:srgbClr val="C00000"/>
                </a:solidFill>
                <a:effectLst/>
                <a:uLnTx/>
                <a:uFillTx/>
                <a:latin typeface="Calibri"/>
                <a:ea typeface="+mn-ea"/>
                <a:cs typeface="+mn-cs"/>
              </a:rPr>
              <a:t> ordering is guaranteed</a:t>
            </a:r>
            <a:endParaRPr kumimoji="0" lang="en-US" altLang="zh-CN" sz="1800" b="0" i="0" u="none" strike="noStrike" kern="1200" cap="none" spc="0" normalizeH="0" baseline="0" noProof="0" dirty="0">
              <a:ln>
                <a:noFill/>
              </a:ln>
              <a:solidFill>
                <a:srgbClr val="616161"/>
              </a:solidFill>
              <a:effectLst/>
              <a:uLnTx/>
              <a:uFillTx/>
              <a:latin typeface="Calibri"/>
              <a:ea typeface="+mn-ea"/>
              <a:cs typeface="+mn-cs"/>
            </a:endParaRPr>
          </a:p>
        </p:txBody>
      </p:sp>
      <p:sp>
        <p:nvSpPr>
          <p:cNvPr id="136" name="文本框 135"/>
          <p:cNvSpPr txBox="1"/>
          <p:nvPr/>
        </p:nvSpPr>
        <p:spPr>
          <a:xfrm>
            <a:off x="-711200" y="5669280"/>
            <a:ext cx="1846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3" name="Footer Placeholder 2"/>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300710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RMA Synchronization Models</a:t>
            </a:r>
          </a:p>
        </p:txBody>
      </p:sp>
      <p:sp>
        <p:nvSpPr>
          <p:cNvPr id="3" name="Content Placeholder 2"/>
          <p:cNvSpPr>
            <a:spLocks noGrp="1"/>
          </p:cNvSpPr>
          <p:nvPr>
            <p:ph idx="1"/>
          </p:nvPr>
        </p:nvSpPr>
        <p:spPr>
          <a:xfrm>
            <a:off x="457200" y="762000"/>
            <a:ext cx="8458200" cy="5741626"/>
          </a:xfrm>
        </p:spPr>
        <p:txBody>
          <a:bodyPr>
            <a:normAutofit/>
          </a:bodyPr>
          <a:lstStyle/>
          <a:p>
            <a:pPr>
              <a:lnSpc>
                <a:spcPct val="110000"/>
              </a:lnSpc>
            </a:pPr>
            <a:r>
              <a:rPr lang="en-US" sz="2000" dirty="0"/>
              <a:t>RMA data access model</a:t>
            </a:r>
          </a:p>
          <a:p>
            <a:pPr lvl="1">
              <a:lnSpc>
                <a:spcPct val="110000"/>
              </a:lnSpc>
            </a:pPr>
            <a:r>
              <a:rPr lang="en-US" dirty="0"/>
              <a:t>When is a process allowed to read/write remotely accessible memory?</a:t>
            </a:r>
          </a:p>
          <a:p>
            <a:pPr lvl="1">
              <a:lnSpc>
                <a:spcPct val="110000"/>
              </a:lnSpc>
            </a:pPr>
            <a:r>
              <a:rPr lang="en-US" dirty="0"/>
              <a:t>When is data written by process X is available for process Y to read?</a:t>
            </a:r>
          </a:p>
          <a:p>
            <a:pPr lvl="1">
              <a:lnSpc>
                <a:spcPct val="110000"/>
              </a:lnSpc>
            </a:pPr>
            <a:r>
              <a:rPr lang="en-US" dirty="0"/>
              <a:t>RMA synchronization models define these semantics</a:t>
            </a:r>
          </a:p>
          <a:p>
            <a:pPr>
              <a:lnSpc>
                <a:spcPct val="110000"/>
              </a:lnSpc>
            </a:pPr>
            <a:r>
              <a:rPr lang="en-US" sz="2000" dirty="0"/>
              <a:t>Three synchronization models provided by MPI:</a:t>
            </a:r>
          </a:p>
          <a:p>
            <a:pPr lvl="1">
              <a:lnSpc>
                <a:spcPct val="110000"/>
              </a:lnSpc>
            </a:pPr>
            <a:r>
              <a:rPr lang="en-US" dirty="0"/>
              <a:t>Fence (active target)</a:t>
            </a:r>
          </a:p>
          <a:p>
            <a:pPr lvl="1">
              <a:lnSpc>
                <a:spcPct val="110000"/>
              </a:lnSpc>
            </a:pPr>
            <a:r>
              <a:rPr lang="en-US" dirty="0"/>
              <a:t>Post-start-complete-wait (generalized active target)</a:t>
            </a:r>
          </a:p>
          <a:p>
            <a:pPr lvl="1">
              <a:lnSpc>
                <a:spcPct val="110000"/>
              </a:lnSpc>
            </a:pPr>
            <a:r>
              <a:rPr lang="en-US" dirty="0"/>
              <a:t>Lock/Unlock (passive target)</a:t>
            </a:r>
          </a:p>
          <a:p>
            <a:pPr>
              <a:lnSpc>
                <a:spcPct val="110000"/>
              </a:lnSpc>
            </a:pPr>
            <a:r>
              <a:rPr lang="en-US" sz="2000" dirty="0"/>
              <a:t>Data accesses occur within two types of “epochs”</a:t>
            </a:r>
          </a:p>
          <a:p>
            <a:pPr lvl="1">
              <a:lnSpc>
                <a:spcPct val="110000"/>
              </a:lnSpc>
            </a:pPr>
            <a:r>
              <a:rPr lang="en-US" i="1" dirty="0"/>
              <a:t>Access epochs</a:t>
            </a:r>
            <a:r>
              <a:rPr lang="en-US" dirty="0"/>
              <a:t>: contain a set of operations issued by an origin process</a:t>
            </a:r>
          </a:p>
          <a:p>
            <a:pPr lvl="1">
              <a:lnSpc>
                <a:spcPct val="110000"/>
              </a:lnSpc>
            </a:pPr>
            <a:r>
              <a:rPr lang="en-US" i="1" dirty="0"/>
              <a:t>Exposure epochs</a:t>
            </a:r>
            <a:r>
              <a:rPr lang="en-US" dirty="0"/>
              <a:t>: enable remote processes to update a target’s window</a:t>
            </a:r>
          </a:p>
          <a:p>
            <a:pPr lvl="1">
              <a:lnSpc>
                <a:spcPct val="110000"/>
              </a:lnSpc>
            </a:pPr>
            <a:r>
              <a:rPr lang="en-US" dirty="0"/>
              <a:t>Epochs define ordering and completion semantics</a:t>
            </a:r>
          </a:p>
          <a:p>
            <a:pPr lvl="1">
              <a:lnSpc>
                <a:spcPct val="110000"/>
              </a:lnSpc>
            </a:pPr>
            <a:r>
              <a:rPr lang="en-US" dirty="0"/>
              <a:t>Synchronization models provide mechanisms for establishing epochs</a:t>
            </a:r>
          </a:p>
          <a:p>
            <a:pPr lvl="2">
              <a:lnSpc>
                <a:spcPct val="110000"/>
              </a:lnSpc>
            </a:pPr>
            <a:r>
              <a:rPr lang="en-US" sz="2000" dirty="0"/>
              <a:t>E.g., starting, ending, and synchronizing epochs</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302066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Fence: Active Target Synchronization</a:t>
            </a:r>
          </a:p>
        </p:txBody>
      </p:sp>
      <p:sp>
        <p:nvSpPr>
          <p:cNvPr id="3" name="Content Placeholder 2"/>
          <p:cNvSpPr>
            <a:spLocks noGrp="1"/>
          </p:cNvSpPr>
          <p:nvPr>
            <p:ph idx="1"/>
          </p:nvPr>
        </p:nvSpPr>
        <p:spPr>
          <a:xfrm>
            <a:off x="152400" y="1600200"/>
            <a:ext cx="4648200" cy="4724400"/>
          </a:xfrm>
        </p:spPr>
        <p:txBody>
          <a:bodyPr>
            <a:noAutofit/>
          </a:bodyPr>
          <a:lstStyle/>
          <a:p>
            <a:r>
              <a:rPr lang="en-US" sz="2000" dirty="0"/>
              <a:t>Collective synchronization model</a:t>
            </a:r>
          </a:p>
          <a:p>
            <a:r>
              <a:rPr lang="en-US" sz="2000" dirty="0"/>
              <a:t>Starts </a:t>
            </a:r>
            <a:r>
              <a:rPr lang="en-US" sz="2000" i="1" dirty="0"/>
              <a:t>and</a:t>
            </a:r>
            <a:r>
              <a:rPr lang="en-US" sz="2000" dirty="0"/>
              <a:t> ends access and exposure epochs on all processes in the window</a:t>
            </a:r>
          </a:p>
          <a:p>
            <a:r>
              <a:rPr lang="en-US" sz="2000" dirty="0"/>
              <a:t>All processes in group of “win” do an </a:t>
            </a:r>
            <a:r>
              <a:rPr lang="en-US" sz="2000" b="1" dirty="0">
                <a:latin typeface="Courier New" panose="02070309020205020404" pitchFamily="49" charset="0"/>
                <a:cs typeface="Courier New" panose="02070309020205020404" pitchFamily="49" charset="0"/>
              </a:rPr>
              <a:t>MPI_WIN_FENCE </a:t>
            </a:r>
            <a:r>
              <a:rPr lang="en-US" sz="2000" dirty="0"/>
              <a:t>to open an epoch</a:t>
            </a:r>
          </a:p>
          <a:p>
            <a:r>
              <a:rPr lang="en-US" sz="2000" dirty="0"/>
              <a:t>Everyone can issue </a:t>
            </a:r>
            <a:r>
              <a:rPr lang="en-US" sz="2000" b="1" dirty="0">
                <a:latin typeface="Courier New" panose="02070309020205020404" pitchFamily="49" charset="0"/>
                <a:cs typeface="Courier New" panose="02070309020205020404" pitchFamily="49" charset="0"/>
              </a:rPr>
              <a:t>PUT/GET</a:t>
            </a:r>
            <a:r>
              <a:rPr lang="en-US" sz="2000" dirty="0"/>
              <a:t> operations to read/write data</a:t>
            </a:r>
          </a:p>
          <a:p>
            <a:r>
              <a:rPr lang="en-US" sz="2000" dirty="0"/>
              <a:t>Everyone does an </a:t>
            </a:r>
            <a:r>
              <a:rPr lang="en-US" sz="2000" b="1" dirty="0">
                <a:latin typeface="Courier New" panose="02070309020205020404" pitchFamily="49" charset="0"/>
                <a:cs typeface="Courier New" panose="02070309020205020404" pitchFamily="49" charset="0"/>
              </a:rPr>
              <a:t>MPI_WIN_FENCE </a:t>
            </a:r>
            <a:r>
              <a:rPr lang="en-US" sz="2000" dirty="0"/>
              <a:t>to close the epoch</a:t>
            </a:r>
          </a:p>
          <a:p>
            <a:r>
              <a:rPr lang="en-US" sz="2000" dirty="0"/>
              <a:t>All operations complete at the second fence synchronization</a:t>
            </a:r>
          </a:p>
        </p:txBody>
      </p:sp>
      <p:sp>
        <p:nvSpPr>
          <p:cNvPr id="19" name="Slide Number Placeholder 18"/>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cxnSp>
        <p:nvCxnSpPr>
          <p:cNvPr id="6" name="Straight Connector 5"/>
          <p:cNvCxnSpPr>
            <a:stCxn id="10" idx="3"/>
          </p:cNvCxnSpPr>
          <p:nvPr/>
        </p:nvCxnSpPr>
        <p:spPr bwMode="auto">
          <a:xfrm flipV="1">
            <a:off x="5539030" y="2831068"/>
            <a:ext cx="3376370" cy="32266"/>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4800600" y="2678668"/>
            <a:ext cx="7384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Fence</a:t>
            </a:r>
          </a:p>
        </p:txBody>
      </p:sp>
      <p:cxnSp>
        <p:nvCxnSpPr>
          <p:cNvPr id="14" name="Straight Connector 13"/>
          <p:cNvCxnSpPr/>
          <p:nvPr/>
        </p:nvCxnSpPr>
        <p:spPr bwMode="auto">
          <a:xfrm>
            <a:off x="5628254" y="2514600"/>
            <a:ext cx="10546" cy="29718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a:off x="7152254" y="2514600"/>
            <a:ext cx="10546" cy="29718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7" idx="3"/>
          </p:cNvCxnSpPr>
          <p:nvPr/>
        </p:nvCxnSpPr>
        <p:spPr bwMode="auto">
          <a:xfrm>
            <a:off x="5539030" y="5149334"/>
            <a:ext cx="3376370" cy="32266"/>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4800600" y="4964668"/>
            <a:ext cx="7384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Fence</a:t>
            </a:r>
          </a:p>
        </p:txBody>
      </p:sp>
      <p:sp>
        <p:nvSpPr>
          <p:cNvPr id="20" name="Rounded Rectangle 19"/>
          <p:cNvSpPr/>
          <p:nvPr/>
        </p:nvSpPr>
        <p:spPr bwMode="auto">
          <a:xfrm>
            <a:off x="2057400" y="990600"/>
            <a:ext cx="4876800" cy="419973"/>
          </a:xfrm>
          <a:prstGeom prst="roundRect">
            <a:avLst/>
          </a:prstGeom>
          <a:solidFill>
            <a:schemeClr val="bg1">
              <a:lumMod val="85000"/>
            </a:schemeClr>
          </a:solidFill>
          <a:ln>
            <a:solidFill>
              <a:schemeClr val="tx1">
                <a:lumMod val="5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MPI_Win_fence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assert,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21"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4" name="Right Arrow 3"/>
          <p:cNvSpPr/>
          <p:nvPr/>
        </p:nvSpPr>
        <p:spPr bwMode="auto">
          <a:xfrm>
            <a:off x="5638800" y="3124200"/>
            <a:ext cx="1524000" cy="228600"/>
          </a:xfrm>
          <a:prstGeom prst="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 name="Curved Right Arrow 4"/>
          <p:cNvSpPr/>
          <p:nvPr/>
        </p:nvSpPr>
        <p:spPr bwMode="auto">
          <a:xfrm>
            <a:off x="5638800" y="3505200"/>
            <a:ext cx="1524000" cy="762000"/>
          </a:xfrm>
          <a:prstGeom prst="curved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 name="Left Arrow 10"/>
          <p:cNvSpPr/>
          <p:nvPr/>
        </p:nvSpPr>
        <p:spPr bwMode="auto">
          <a:xfrm>
            <a:off x="5638800" y="4343400"/>
            <a:ext cx="1524000" cy="228600"/>
          </a:xfrm>
          <a:prstGeom prst="lef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 name="TextBox 27"/>
          <p:cNvSpPr txBox="1"/>
          <p:nvPr/>
        </p:nvSpPr>
        <p:spPr>
          <a:xfrm>
            <a:off x="5334000" y="2057400"/>
            <a:ext cx="533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mn-cs"/>
              </a:rPr>
              <a:t>P0</a:t>
            </a:r>
          </a:p>
        </p:txBody>
      </p:sp>
      <p:sp>
        <p:nvSpPr>
          <p:cNvPr id="29" name="TextBox 28"/>
          <p:cNvSpPr txBox="1"/>
          <p:nvPr/>
        </p:nvSpPr>
        <p:spPr>
          <a:xfrm>
            <a:off x="6934200" y="2057400"/>
            <a:ext cx="533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mn-cs"/>
              </a:rPr>
              <a:t>P1</a:t>
            </a:r>
          </a:p>
        </p:txBody>
      </p:sp>
      <p:cxnSp>
        <p:nvCxnSpPr>
          <p:cNvPr id="30" name="Straight Connector 29"/>
          <p:cNvCxnSpPr/>
          <p:nvPr/>
        </p:nvCxnSpPr>
        <p:spPr bwMode="auto">
          <a:xfrm>
            <a:off x="8686800" y="2514600"/>
            <a:ext cx="10546" cy="2971800"/>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458200" y="2057400"/>
            <a:ext cx="533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D2D2D2">
                    <a:lumMod val="10000"/>
                  </a:srgbClr>
                </a:solidFill>
                <a:effectLst/>
                <a:uLnTx/>
                <a:uFillTx/>
                <a:latin typeface="Calibri"/>
                <a:ea typeface="+mn-ea"/>
                <a:cs typeface="+mn-cs"/>
              </a:rPr>
              <a:t>P2</a:t>
            </a:r>
          </a:p>
        </p:txBody>
      </p:sp>
      <p:sp>
        <p:nvSpPr>
          <p:cNvPr id="32" name="Right Arrow 31"/>
          <p:cNvSpPr/>
          <p:nvPr/>
        </p:nvSpPr>
        <p:spPr bwMode="auto">
          <a:xfrm>
            <a:off x="7162800" y="3733800"/>
            <a:ext cx="1524000" cy="228600"/>
          </a:xfrm>
          <a:prstGeom prst="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 name="Curved Right Arrow 33"/>
          <p:cNvSpPr/>
          <p:nvPr/>
        </p:nvSpPr>
        <p:spPr bwMode="auto">
          <a:xfrm>
            <a:off x="7162800" y="4343400"/>
            <a:ext cx="1524000" cy="762000"/>
          </a:xfrm>
          <a:prstGeom prst="curved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Tree>
    <p:extLst>
      <p:ext uri="{BB962C8B-B14F-4D97-AF65-F5344CB8AC3E}">
        <p14:creationId xmlns:p14="http://schemas.microsoft.com/office/powerpoint/2010/main" val="455291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Stencil with RMA Fence (1/2)</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6" name="文本框 5"/>
          <p:cNvSpPr txBox="1"/>
          <p:nvPr/>
        </p:nvSpPr>
        <p:spPr>
          <a:xfrm>
            <a:off x="5422122" y="2764460"/>
            <a:ext cx="1506441" cy="369332"/>
          </a:xfrm>
          <a:prstGeom prst="rect">
            <a:avLst/>
          </a:prstGeom>
          <a:solidFill>
            <a:srgbClr val="FFFFFF">
              <a:alpha val="60000"/>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FF6600"/>
                </a:solidFill>
                <a:effectLst/>
                <a:uLnTx/>
                <a:uFillTx/>
                <a:latin typeface="Calibri"/>
                <a:ea typeface="+mn-ea"/>
                <a:cs typeface="Calibri" panose="020F0502020204030204" pitchFamily="34" charset="0"/>
              </a:rPr>
              <a:t>Origin buffers</a:t>
            </a:r>
            <a:endParaRPr kumimoji="1" lang="zh-CN" altLang="en-US" sz="1800" b="0" i="0" u="none" strike="noStrike" kern="1200" cap="none" spc="0" normalizeH="0" baseline="0" noProof="0" dirty="0">
              <a:ln>
                <a:noFill/>
              </a:ln>
              <a:solidFill>
                <a:srgbClr val="FF6600"/>
              </a:solidFill>
              <a:effectLst/>
              <a:uLnTx/>
              <a:uFillTx/>
              <a:latin typeface="Calibri"/>
              <a:ea typeface="+mn-ea"/>
              <a:cs typeface="Calibri" panose="020F0502020204030204" pitchFamily="34" charset="0"/>
            </a:endParaRPr>
          </a:p>
        </p:txBody>
      </p:sp>
      <p:sp>
        <p:nvSpPr>
          <p:cNvPr id="7" name="文本框 6"/>
          <p:cNvSpPr txBox="1"/>
          <p:nvPr/>
        </p:nvSpPr>
        <p:spPr>
          <a:xfrm>
            <a:off x="5474851" y="2346776"/>
            <a:ext cx="1506441" cy="369332"/>
          </a:xfrm>
          <a:prstGeom prst="rect">
            <a:avLst/>
          </a:prstGeom>
          <a:solidFill>
            <a:srgbClr val="FFFFFF">
              <a:alpha val="60000"/>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7AB800">
                    <a:lumMod val="75000"/>
                  </a:srgbClr>
                </a:solidFill>
                <a:effectLst/>
                <a:uLnTx/>
                <a:uFillTx/>
                <a:latin typeface="Calibri"/>
                <a:ea typeface="+mn-ea"/>
                <a:cs typeface="Calibri" panose="020F0502020204030204" pitchFamily="34" charset="0"/>
              </a:rPr>
              <a:t>Target buffers</a:t>
            </a:r>
            <a:endParaRPr kumimoji="1" lang="zh-CN" altLang="en-US" sz="1800" b="0" i="0" u="none" strike="noStrike" kern="1200" cap="none" spc="0" normalizeH="0" baseline="0" noProof="0" dirty="0">
              <a:ln>
                <a:noFill/>
              </a:ln>
              <a:solidFill>
                <a:srgbClr val="7AB800">
                  <a:lumMod val="75000"/>
                </a:srgbClr>
              </a:solidFill>
              <a:effectLst/>
              <a:uLnTx/>
              <a:uFillTx/>
              <a:latin typeface="Calibri"/>
              <a:ea typeface="+mn-ea"/>
              <a:cs typeface="Calibri" panose="020F0502020204030204" pitchFamily="34" charset="0"/>
            </a:endParaRPr>
          </a:p>
        </p:txBody>
      </p:sp>
      <p:grpSp>
        <p:nvGrpSpPr>
          <p:cNvPr id="8" name="Group 20"/>
          <p:cNvGrpSpPr/>
          <p:nvPr/>
        </p:nvGrpSpPr>
        <p:grpSpPr>
          <a:xfrm>
            <a:off x="1221599" y="4988113"/>
            <a:ext cx="1516094" cy="880034"/>
            <a:chOff x="3296951" y="4044939"/>
            <a:chExt cx="1516094" cy="880034"/>
          </a:xfrm>
        </p:grpSpPr>
        <p:sp>
          <p:nvSpPr>
            <p:cNvPr id="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69" name="Group 19"/>
            <p:cNvGrpSpPr/>
            <p:nvPr/>
          </p:nvGrpSpPr>
          <p:grpSpPr>
            <a:xfrm>
              <a:off x="3423962" y="4044945"/>
              <a:ext cx="1262072" cy="109544"/>
              <a:chOff x="3423962" y="4044945"/>
              <a:chExt cx="1262072" cy="109544"/>
            </a:xfrm>
            <a:solidFill>
              <a:srgbClr val="FFFF00"/>
            </a:solidFill>
          </p:grpSpPr>
          <p:sp>
            <p:nvSpPr>
              <p:cNvPr id="9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7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106" name="Group 791"/>
          <p:cNvGrpSpPr/>
          <p:nvPr/>
        </p:nvGrpSpPr>
        <p:grpSpPr>
          <a:xfrm>
            <a:off x="3456346" y="4989713"/>
            <a:ext cx="1516094" cy="880034"/>
            <a:chOff x="3296951" y="4044939"/>
            <a:chExt cx="1516094" cy="880034"/>
          </a:xfrm>
        </p:grpSpPr>
        <p:sp>
          <p:nvSpPr>
            <p:cNvPr id="10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0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1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2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3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4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5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167" name="Group 852"/>
            <p:cNvGrpSpPr/>
            <p:nvPr/>
          </p:nvGrpSpPr>
          <p:grpSpPr>
            <a:xfrm>
              <a:off x="3423962" y="4044945"/>
              <a:ext cx="1262072" cy="109544"/>
              <a:chOff x="3423962" y="4044945"/>
              <a:chExt cx="1262072" cy="109544"/>
            </a:xfrm>
            <a:solidFill>
              <a:srgbClr val="FFFF00"/>
            </a:solidFill>
          </p:grpSpPr>
          <p:sp>
            <p:nvSpPr>
              <p:cNvPr id="19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16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6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7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8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19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204" name="Group 889"/>
          <p:cNvGrpSpPr/>
          <p:nvPr/>
        </p:nvGrpSpPr>
        <p:grpSpPr>
          <a:xfrm>
            <a:off x="5807775" y="4989725"/>
            <a:ext cx="1516094" cy="880034"/>
            <a:chOff x="3296951" y="4044939"/>
            <a:chExt cx="1516094" cy="880034"/>
          </a:xfrm>
        </p:grpSpPr>
        <p:sp>
          <p:nvSpPr>
            <p:cNvPr id="20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0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1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2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3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4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5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265" name="Group 950"/>
            <p:cNvGrpSpPr/>
            <p:nvPr/>
          </p:nvGrpSpPr>
          <p:grpSpPr>
            <a:xfrm>
              <a:off x="3423962" y="4044945"/>
              <a:ext cx="1262072" cy="109544"/>
              <a:chOff x="3423962" y="4044945"/>
              <a:chExt cx="1262072" cy="109544"/>
            </a:xfrm>
            <a:solidFill>
              <a:srgbClr val="FFFF00"/>
            </a:solidFill>
          </p:grpSpPr>
          <p:sp>
            <p:nvSpPr>
              <p:cNvPr id="29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26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6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7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8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29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302" name="Group 989"/>
          <p:cNvGrpSpPr/>
          <p:nvPr/>
        </p:nvGrpSpPr>
        <p:grpSpPr>
          <a:xfrm>
            <a:off x="1216825" y="3194130"/>
            <a:ext cx="1516094" cy="880034"/>
            <a:chOff x="3296951" y="4044939"/>
            <a:chExt cx="1516094" cy="880034"/>
          </a:xfrm>
        </p:grpSpPr>
        <p:sp>
          <p:nvSpPr>
            <p:cNvPr id="30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0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1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2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3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4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5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363" name="Group 1611"/>
            <p:cNvGrpSpPr/>
            <p:nvPr/>
          </p:nvGrpSpPr>
          <p:grpSpPr>
            <a:xfrm>
              <a:off x="3423962" y="4044945"/>
              <a:ext cx="1262072" cy="109544"/>
              <a:chOff x="3423962" y="4044945"/>
              <a:chExt cx="1262072" cy="109544"/>
            </a:xfrm>
            <a:solidFill>
              <a:srgbClr val="FFFF00"/>
            </a:solidFill>
          </p:grpSpPr>
          <p:sp>
            <p:nvSpPr>
              <p:cNvPr id="39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9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36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6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7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38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400" name="Group 990"/>
          <p:cNvGrpSpPr/>
          <p:nvPr/>
        </p:nvGrpSpPr>
        <p:grpSpPr>
          <a:xfrm>
            <a:off x="3478938" y="3194130"/>
            <a:ext cx="1516094" cy="880034"/>
            <a:chOff x="3296951" y="4044939"/>
            <a:chExt cx="1516094" cy="880034"/>
          </a:xfrm>
        </p:grpSpPr>
        <p:sp>
          <p:nvSpPr>
            <p:cNvPr id="401"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2"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3"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4"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5"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6"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7"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8"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09"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0"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1"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2"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3"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4"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5"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6"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7"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8"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19"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0"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1"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2"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3"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4"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5"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6"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7"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8"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29"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0"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1"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2"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3" name="Rectangle 116"/>
            <p:cNvSpPr>
              <a:spLocks noChangeArrowheads="1"/>
            </p:cNvSpPr>
            <p:nvPr/>
          </p:nvSpPr>
          <p:spPr bwMode="auto">
            <a:xfrm>
              <a:off x="342397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34" name="Rectangle 126"/>
            <p:cNvSpPr>
              <a:spLocks noChangeArrowheads="1"/>
            </p:cNvSpPr>
            <p:nvPr/>
          </p:nvSpPr>
          <p:spPr bwMode="auto">
            <a:xfrm>
              <a:off x="342397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5" name="Rectangle 136"/>
            <p:cNvSpPr>
              <a:spLocks noChangeArrowheads="1"/>
            </p:cNvSpPr>
            <p:nvPr/>
          </p:nvSpPr>
          <p:spPr bwMode="auto">
            <a:xfrm>
              <a:off x="342397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36" name="Rectangle 146"/>
            <p:cNvSpPr>
              <a:spLocks noChangeArrowheads="1"/>
            </p:cNvSpPr>
            <p:nvPr/>
          </p:nvSpPr>
          <p:spPr bwMode="auto">
            <a:xfrm>
              <a:off x="342397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7" name="Rectangle 123"/>
            <p:cNvSpPr>
              <a:spLocks noChangeArrowheads="1"/>
            </p:cNvSpPr>
            <p:nvPr/>
          </p:nvSpPr>
          <p:spPr bwMode="auto">
            <a:xfrm>
              <a:off x="456063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8" name="Rectangle 133"/>
            <p:cNvSpPr>
              <a:spLocks noChangeArrowheads="1"/>
            </p:cNvSpPr>
            <p:nvPr/>
          </p:nvSpPr>
          <p:spPr bwMode="auto">
            <a:xfrm>
              <a:off x="456063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39" name="Rectangle 143"/>
            <p:cNvSpPr>
              <a:spLocks noChangeArrowheads="1"/>
            </p:cNvSpPr>
            <p:nvPr/>
          </p:nvSpPr>
          <p:spPr bwMode="auto">
            <a:xfrm>
              <a:off x="456063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40" name="Rectangle 153"/>
            <p:cNvSpPr>
              <a:spLocks noChangeArrowheads="1"/>
            </p:cNvSpPr>
            <p:nvPr/>
          </p:nvSpPr>
          <p:spPr bwMode="auto">
            <a:xfrm>
              <a:off x="456063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41" name="Rectangle 146"/>
            <p:cNvSpPr>
              <a:spLocks noChangeArrowheads="1"/>
            </p:cNvSpPr>
            <p:nvPr/>
          </p:nvSpPr>
          <p:spPr bwMode="auto">
            <a:xfrm>
              <a:off x="355097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42" name="Rectangle 147"/>
            <p:cNvSpPr>
              <a:spLocks noChangeArrowheads="1"/>
            </p:cNvSpPr>
            <p:nvPr/>
          </p:nvSpPr>
          <p:spPr bwMode="auto">
            <a:xfrm>
              <a:off x="3676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43" name="Rectangle 148"/>
            <p:cNvSpPr>
              <a:spLocks noChangeArrowheads="1"/>
            </p:cNvSpPr>
            <p:nvPr/>
          </p:nvSpPr>
          <p:spPr bwMode="auto">
            <a:xfrm>
              <a:off x="3801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44" name="Rectangle 149"/>
            <p:cNvSpPr>
              <a:spLocks noChangeArrowheads="1"/>
            </p:cNvSpPr>
            <p:nvPr/>
          </p:nvSpPr>
          <p:spPr bwMode="auto">
            <a:xfrm>
              <a:off x="3927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45" name="Rectangle 150"/>
            <p:cNvSpPr>
              <a:spLocks noChangeArrowheads="1"/>
            </p:cNvSpPr>
            <p:nvPr/>
          </p:nvSpPr>
          <p:spPr bwMode="auto">
            <a:xfrm>
              <a:off x="4057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46" name="Rectangle 151"/>
            <p:cNvSpPr>
              <a:spLocks noChangeArrowheads="1"/>
            </p:cNvSpPr>
            <p:nvPr/>
          </p:nvSpPr>
          <p:spPr bwMode="auto">
            <a:xfrm>
              <a:off x="4182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47" name="Rectangle 152"/>
            <p:cNvSpPr>
              <a:spLocks noChangeArrowheads="1"/>
            </p:cNvSpPr>
            <p:nvPr/>
          </p:nvSpPr>
          <p:spPr bwMode="auto">
            <a:xfrm>
              <a:off x="4308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48" name="Rectangle 153"/>
            <p:cNvSpPr>
              <a:spLocks noChangeArrowheads="1"/>
            </p:cNvSpPr>
            <p:nvPr/>
          </p:nvSpPr>
          <p:spPr bwMode="auto">
            <a:xfrm>
              <a:off x="443362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49" name="Rectangle 146"/>
            <p:cNvSpPr>
              <a:spLocks noChangeArrowheads="1"/>
            </p:cNvSpPr>
            <p:nvPr/>
          </p:nvSpPr>
          <p:spPr bwMode="auto">
            <a:xfrm>
              <a:off x="342396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0" name="Rectangle 153"/>
            <p:cNvSpPr>
              <a:spLocks noChangeArrowheads="1"/>
            </p:cNvSpPr>
            <p:nvPr/>
          </p:nvSpPr>
          <p:spPr bwMode="auto">
            <a:xfrm>
              <a:off x="456062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451" name="Rectangle 116"/>
            <p:cNvSpPr>
              <a:spLocks noChangeArrowheads="1"/>
            </p:cNvSpPr>
            <p:nvPr/>
          </p:nvSpPr>
          <p:spPr bwMode="auto">
            <a:xfrm>
              <a:off x="355097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2" name="Rectangle 117"/>
            <p:cNvSpPr>
              <a:spLocks noChangeArrowheads="1"/>
            </p:cNvSpPr>
            <p:nvPr/>
          </p:nvSpPr>
          <p:spPr bwMode="auto">
            <a:xfrm>
              <a:off x="3676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3" name="Rectangle 118"/>
            <p:cNvSpPr>
              <a:spLocks noChangeArrowheads="1"/>
            </p:cNvSpPr>
            <p:nvPr/>
          </p:nvSpPr>
          <p:spPr bwMode="auto">
            <a:xfrm>
              <a:off x="3801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4" name="Rectangle 119"/>
            <p:cNvSpPr>
              <a:spLocks noChangeArrowheads="1"/>
            </p:cNvSpPr>
            <p:nvPr/>
          </p:nvSpPr>
          <p:spPr bwMode="auto">
            <a:xfrm>
              <a:off x="3927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5" name="Rectangle 120"/>
            <p:cNvSpPr>
              <a:spLocks noChangeArrowheads="1"/>
            </p:cNvSpPr>
            <p:nvPr/>
          </p:nvSpPr>
          <p:spPr bwMode="auto">
            <a:xfrm>
              <a:off x="4057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6" name="Rectangle 121"/>
            <p:cNvSpPr>
              <a:spLocks noChangeArrowheads="1"/>
            </p:cNvSpPr>
            <p:nvPr/>
          </p:nvSpPr>
          <p:spPr bwMode="auto">
            <a:xfrm>
              <a:off x="4182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7" name="Rectangle 122"/>
            <p:cNvSpPr>
              <a:spLocks noChangeArrowheads="1"/>
            </p:cNvSpPr>
            <p:nvPr/>
          </p:nvSpPr>
          <p:spPr bwMode="auto">
            <a:xfrm>
              <a:off x="4308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8" name="Rectangle 123"/>
            <p:cNvSpPr>
              <a:spLocks noChangeArrowheads="1"/>
            </p:cNvSpPr>
            <p:nvPr/>
          </p:nvSpPr>
          <p:spPr bwMode="auto">
            <a:xfrm>
              <a:off x="443362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59" name="Rectangle 116"/>
            <p:cNvSpPr>
              <a:spLocks noChangeArrowheads="1"/>
            </p:cNvSpPr>
            <p:nvPr/>
          </p:nvSpPr>
          <p:spPr bwMode="auto">
            <a:xfrm>
              <a:off x="3423968" y="4155022"/>
              <a:ext cx="125412" cy="10953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0" name="Rectangle 123"/>
            <p:cNvSpPr>
              <a:spLocks noChangeArrowheads="1"/>
            </p:cNvSpPr>
            <p:nvPr/>
          </p:nvSpPr>
          <p:spPr bwMode="auto">
            <a:xfrm>
              <a:off x="4560628" y="4155022"/>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461" name="Group 1149"/>
            <p:cNvGrpSpPr/>
            <p:nvPr/>
          </p:nvGrpSpPr>
          <p:grpSpPr>
            <a:xfrm>
              <a:off x="3423962" y="4044945"/>
              <a:ext cx="1262072" cy="109544"/>
              <a:chOff x="3423962" y="4044945"/>
              <a:chExt cx="1262072" cy="109544"/>
            </a:xfrm>
            <a:solidFill>
              <a:srgbClr val="FFFF00"/>
            </a:solidFill>
          </p:grpSpPr>
          <p:sp>
            <p:nvSpPr>
              <p:cNvPr id="488"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9"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0"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1"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2"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3"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4"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5"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6"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97"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462"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3"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4"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5"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6"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7"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8"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69"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0"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1"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2"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3"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4"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5"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6"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7"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8"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79"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0"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1"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2"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3"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4"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5"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6"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487"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498" name="Group 991"/>
          <p:cNvGrpSpPr/>
          <p:nvPr/>
        </p:nvGrpSpPr>
        <p:grpSpPr>
          <a:xfrm>
            <a:off x="5814628" y="3194130"/>
            <a:ext cx="1516094" cy="880034"/>
            <a:chOff x="3296951" y="4044939"/>
            <a:chExt cx="1516094" cy="880034"/>
          </a:xfrm>
        </p:grpSpPr>
        <p:sp>
          <p:nvSpPr>
            <p:cNvPr id="49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0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1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2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3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4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5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559" name="Group 1052"/>
            <p:cNvGrpSpPr/>
            <p:nvPr/>
          </p:nvGrpSpPr>
          <p:grpSpPr>
            <a:xfrm>
              <a:off x="3423962" y="4044945"/>
              <a:ext cx="1262072" cy="109544"/>
              <a:chOff x="3423962" y="4044945"/>
              <a:chExt cx="1262072" cy="109544"/>
            </a:xfrm>
            <a:solidFill>
              <a:srgbClr val="FFFF00"/>
            </a:solidFill>
          </p:grpSpPr>
          <p:sp>
            <p:nvSpPr>
              <p:cNvPr id="58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56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6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7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8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596" name="Group 1649"/>
          <p:cNvGrpSpPr/>
          <p:nvPr/>
        </p:nvGrpSpPr>
        <p:grpSpPr>
          <a:xfrm>
            <a:off x="1219200" y="1447800"/>
            <a:ext cx="1516094" cy="880034"/>
            <a:chOff x="3296951" y="4044939"/>
            <a:chExt cx="1516094" cy="880034"/>
          </a:xfrm>
        </p:grpSpPr>
        <p:sp>
          <p:nvSpPr>
            <p:cNvPr id="59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59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0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1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2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3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4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657" name="Group 1906"/>
            <p:cNvGrpSpPr/>
            <p:nvPr/>
          </p:nvGrpSpPr>
          <p:grpSpPr>
            <a:xfrm>
              <a:off x="3423962" y="4044945"/>
              <a:ext cx="1262072" cy="109544"/>
              <a:chOff x="3423962" y="4044945"/>
              <a:chExt cx="1262072" cy="109544"/>
            </a:xfrm>
            <a:solidFill>
              <a:srgbClr val="FFFF00"/>
            </a:solidFill>
          </p:grpSpPr>
          <p:sp>
            <p:nvSpPr>
              <p:cNvPr id="68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65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5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6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7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8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694" name="Group 1650"/>
          <p:cNvGrpSpPr/>
          <p:nvPr/>
        </p:nvGrpSpPr>
        <p:grpSpPr>
          <a:xfrm>
            <a:off x="3481337" y="1475559"/>
            <a:ext cx="1516094" cy="880034"/>
            <a:chOff x="3296951" y="4044939"/>
            <a:chExt cx="1516094" cy="880034"/>
          </a:xfrm>
        </p:grpSpPr>
        <p:sp>
          <p:nvSpPr>
            <p:cNvPr id="69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69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0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1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2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3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4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755" name="Group 1809"/>
            <p:cNvGrpSpPr/>
            <p:nvPr/>
          </p:nvGrpSpPr>
          <p:grpSpPr>
            <a:xfrm>
              <a:off x="3423962" y="4044945"/>
              <a:ext cx="1262072" cy="109544"/>
              <a:chOff x="3423962" y="4044945"/>
              <a:chExt cx="1262072" cy="109544"/>
            </a:xfrm>
            <a:solidFill>
              <a:srgbClr val="FFFF00"/>
            </a:solidFill>
          </p:grpSpPr>
          <p:sp>
            <p:nvSpPr>
              <p:cNvPr id="78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75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5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6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7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8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grpSp>
        <p:nvGrpSpPr>
          <p:cNvPr id="792" name="Group 1651"/>
          <p:cNvGrpSpPr/>
          <p:nvPr/>
        </p:nvGrpSpPr>
        <p:grpSpPr>
          <a:xfrm>
            <a:off x="5812525" y="1473171"/>
            <a:ext cx="1516094" cy="880034"/>
            <a:chOff x="3296951" y="4044939"/>
            <a:chExt cx="1516094" cy="880034"/>
          </a:xfrm>
        </p:grpSpPr>
        <p:sp>
          <p:nvSpPr>
            <p:cNvPr id="7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7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nvGrpSpPr>
            <p:cNvPr id="853" name="Group 1712"/>
            <p:cNvGrpSpPr/>
            <p:nvPr/>
          </p:nvGrpSpPr>
          <p:grpSpPr>
            <a:xfrm>
              <a:off x="3423962" y="4044945"/>
              <a:ext cx="1262072" cy="109544"/>
              <a:chOff x="3423962" y="4044945"/>
              <a:chExt cx="1262072" cy="109544"/>
            </a:xfrm>
            <a:solidFill>
              <a:srgbClr val="FFFF00"/>
            </a:solidFill>
          </p:grpSpPr>
          <p:sp>
            <p:nvSpPr>
              <p:cNvPr id="8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8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8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cxnSp>
        <p:nvCxnSpPr>
          <p:cNvPr id="890" name="Straight Connector 1383"/>
          <p:cNvCxnSpPr/>
          <p:nvPr/>
        </p:nvCxnSpPr>
        <p:spPr>
          <a:xfrm>
            <a:off x="310411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1" name="Straight Connector 1384"/>
          <p:cNvCxnSpPr/>
          <p:nvPr/>
        </p:nvCxnSpPr>
        <p:spPr>
          <a:xfrm>
            <a:off x="538007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2" name="Straight Connector 1385"/>
          <p:cNvCxnSpPr/>
          <p:nvPr/>
        </p:nvCxnSpPr>
        <p:spPr>
          <a:xfrm>
            <a:off x="1024537" y="2764460"/>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3" name="Straight Connector 1386"/>
          <p:cNvCxnSpPr/>
          <p:nvPr/>
        </p:nvCxnSpPr>
        <p:spPr>
          <a:xfrm>
            <a:off x="1024537" y="4475371"/>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sp>
        <p:nvSpPr>
          <p:cNvPr id="894" name="矩形 893"/>
          <p:cNvSpPr/>
          <p:nvPr/>
        </p:nvSpPr>
        <p:spPr>
          <a:xfrm>
            <a:off x="1216825" y="1447800"/>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sp>
        <p:nvSpPr>
          <p:cNvPr id="895" name="矩形 894"/>
          <p:cNvSpPr/>
          <p:nvPr/>
        </p:nvSpPr>
        <p:spPr>
          <a:xfrm>
            <a:off x="5817033" y="147238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sp>
        <p:nvSpPr>
          <p:cNvPr id="896" name="矩形 895"/>
          <p:cNvSpPr/>
          <p:nvPr/>
        </p:nvSpPr>
        <p:spPr>
          <a:xfrm>
            <a:off x="3476569"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sp>
        <p:nvSpPr>
          <p:cNvPr id="897" name="矩形 896"/>
          <p:cNvSpPr/>
          <p:nvPr/>
        </p:nvSpPr>
        <p:spPr>
          <a:xfrm>
            <a:off x="1224004" y="498011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sp>
        <p:nvSpPr>
          <p:cNvPr id="898" name="矩形 897"/>
          <p:cNvSpPr/>
          <p:nvPr/>
        </p:nvSpPr>
        <p:spPr>
          <a:xfrm>
            <a:off x="5805406" y="497848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sp>
        <p:nvSpPr>
          <p:cNvPr id="899" name="文本框 898"/>
          <p:cNvSpPr txBox="1"/>
          <p:nvPr/>
        </p:nvSpPr>
        <p:spPr>
          <a:xfrm>
            <a:off x="7323638" y="1218414"/>
            <a:ext cx="174397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660066"/>
                </a:solidFill>
                <a:effectLst/>
                <a:uLnTx/>
                <a:uFillTx/>
                <a:latin typeface="Calibri"/>
                <a:ea typeface="+mn-ea"/>
                <a:cs typeface="Calibri" panose="020F0502020204030204" pitchFamily="34" charset="0"/>
              </a:rPr>
              <a:t>RMA window</a:t>
            </a:r>
            <a:endParaRPr kumimoji="1" lang="zh-CN" altLang="en-US" sz="1800" b="0" i="0" u="none" strike="noStrike" kern="1200" cap="none" spc="0" normalizeH="0" baseline="0" noProof="0" dirty="0">
              <a:ln>
                <a:noFill/>
              </a:ln>
              <a:solidFill>
                <a:srgbClr val="660066"/>
              </a:solidFill>
              <a:effectLst/>
              <a:uLnTx/>
              <a:uFillTx/>
              <a:latin typeface="Calibri"/>
              <a:ea typeface="+mn-ea"/>
              <a:cs typeface="Calibri" panose="020F0502020204030204" pitchFamily="34" charset="0"/>
            </a:endParaRPr>
          </a:p>
        </p:txBody>
      </p:sp>
      <p:cxnSp>
        <p:nvCxnSpPr>
          <p:cNvPr id="900" name="直线箭头连接符 899"/>
          <p:cNvCxnSpPr/>
          <p:nvPr/>
        </p:nvCxnSpPr>
        <p:spPr>
          <a:xfrm flipH="1">
            <a:off x="7333115" y="1557338"/>
            <a:ext cx="569148" cy="440816"/>
          </a:xfrm>
          <a:prstGeom prst="straightConnector1">
            <a:avLst/>
          </a:prstGeom>
          <a:ln>
            <a:solidFill>
              <a:srgbClr val="660066"/>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01" name="组 900"/>
          <p:cNvGrpSpPr/>
          <p:nvPr/>
        </p:nvGrpSpPr>
        <p:grpSpPr>
          <a:xfrm>
            <a:off x="3608331" y="2243667"/>
            <a:ext cx="1257299" cy="111126"/>
            <a:chOff x="3862746" y="2597012"/>
            <a:chExt cx="1257299" cy="111126"/>
          </a:xfrm>
        </p:grpSpPr>
        <p:sp>
          <p:nvSpPr>
            <p:cNvPr id="902"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3"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4"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5"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6"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7"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8"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09"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0"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1"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912" name="矩形 911"/>
          <p:cNvSpPr/>
          <p:nvPr/>
        </p:nvSpPr>
        <p:spPr>
          <a:xfrm>
            <a:off x="3483730" y="1475571"/>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grpSp>
        <p:nvGrpSpPr>
          <p:cNvPr id="913" name="组 912"/>
          <p:cNvGrpSpPr/>
          <p:nvPr/>
        </p:nvGrpSpPr>
        <p:grpSpPr>
          <a:xfrm>
            <a:off x="3582780" y="4986525"/>
            <a:ext cx="1257299" cy="111126"/>
            <a:chOff x="3862746" y="2597012"/>
            <a:chExt cx="1257299" cy="111126"/>
          </a:xfrm>
        </p:grpSpPr>
        <p:sp>
          <p:nvSpPr>
            <p:cNvPr id="914"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5"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6"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7"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8"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19"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0"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1"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2"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3"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924" name="矩形 923"/>
          <p:cNvSpPr/>
          <p:nvPr/>
        </p:nvSpPr>
        <p:spPr>
          <a:xfrm>
            <a:off x="3453977" y="4989737"/>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grpSp>
        <p:nvGrpSpPr>
          <p:cNvPr id="925" name="组 924"/>
          <p:cNvGrpSpPr/>
          <p:nvPr/>
        </p:nvGrpSpPr>
        <p:grpSpPr>
          <a:xfrm>
            <a:off x="2605908" y="3304207"/>
            <a:ext cx="125412" cy="661987"/>
            <a:chOff x="2864292" y="3657552"/>
            <a:chExt cx="125412" cy="661987"/>
          </a:xfrm>
        </p:grpSpPr>
        <p:sp>
          <p:nvSpPr>
            <p:cNvPr id="926"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7"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8"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29"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0"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1"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932" name="矩形 931"/>
          <p:cNvSpPr/>
          <p:nvPr/>
        </p:nvSpPr>
        <p:spPr>
          <a:xfrm>
            <a:off x="1214456" y="3203466"/>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grpSp>
        <p:nvGrpSpPr>
          <p:cNvPr id="933" name="组 932"/>
          <p:cNvGrpSpPr/>
          <p:nvPr/>
        </p:nvGrpSpPr>
        <p:grpSpPr>
          <a:xfrm>
            <a:off x="5818864" y="3302100"/>
            <a:ext cx="125412" cy="661987"/>
            <a:chOff x="2864292" y="3657552"/>
            <a:chExt cx="125412" cy="661987"/>
          </a:xfrm>
        </p:grpSpPr>
        <p:sp>
          <p:nvSpPr>
            <p:cNvPr id="934"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5"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6"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7"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8"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39"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940" name="矩形 939"/>
          <p:cNvSpPr/>
          <p:nvPr/>
        </p:nvSpPr>
        <p:spPr>
          <a:xfrm>
            <a:off x="5814628"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660066"/>
              </a:solidFill>
              <a:effectLst/>
              <a:uLnTx/>
              <a:uFillTx/>
              <a:latin typeface="Calibri"/>
              <a:ea typeface="+mn-ea"/>
              <a:cs typeface="+mn-cs"/>
            </a:endParaRPr>
          </a:p>
        </p:txBody>
      </p:sp>
      <p:cxnSp>
        <p:nvCxnSpPr>
          <p:cNvPr id="941" name="直线箭头连接符 940"/>
          <p:cNvCxnSpPr/>
          <p:nvPr/>
        </p:nvCxnSpPr>
        <p:spPr>
          <a:xfrm flipH="1" flipV="1">
            <a:off x="4770816" y="2313655"/>
            <a:ext cx="734633" cy="231418"/>
          </a:xfrm>
          <a:prstGeom prst="straightConnector1">
            <a:avLst/>
          </a:prstGeom>
          <a:ln>
            <a:solidFill>
              <a:schemeClr val="accent4">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2" name="直线箭头连接符 941"/>
          <p:cNvCxnSpPr>
            <a:stCxn id="6" idx="1"/>
            <a:endCxn id="948" idx="3"/>
          </p:cNvCxnSpPr>
          <p:nvPr/>
        </p:nvCxnSpPr>
        <p:spPr>
          <a:xfrm flipH="1">
            <a:off x="4868785" y="2949126"/>
            <a:ext cx="553337" cy="630239"/>
          </a:xfrm>
          <a:prstGeom prst="straightConnector1">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43" name="组 942"/>
          <p:cNvGrpSpPr/>
          <p:nvPr/>
        </p:nvGrpSpPr>
        <p:grpSpPr>
          <a:xfrm>
            <a:off x="3606707" y="3304981"/>
            <a:ext cx="1262078" cy="659886"/>
            <a:chOff x="3865091" y="3658326"/>
            <a:chExt cx="1262078" cy="659886"/>
          </a:xfrm>
        </p:grpSpPr>
        <p:sp>
          <p:nvSpPr>
            <p:cNvPr id="944" name="Rectangle 126"/>
            <p:cNvSpPr>
              <a:spLocks noChangeArrowheads="1"/>
            </p:cNvSpPr>
            <p:nvPr/>
          </p:nvSpPr>
          <p:spPr bwMode="auto">
            <a:xfrm>
              <a:off x="386509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45" name="Rectangle 136"/>
            <p:cNvSpPr>
              <a:spLocks noChangeArrowheads="1"/>
            </p:cNvSpPr>
            <p:nvPr/>
          </p:nvSpPr>
          <p:spPr bwMode="auto">
            <a:xfrm>
              <a:off x="386509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46" name="Rectangle 146"/>
            <p:cNvSpPr>
              <a:spLocks noChangeArrowheads="1"/>
            </p:cNvSpPr>
            <p:nvPr/>
          </p:nvSpPr>
          <p:spPr bwMode="auto">
            <a:xfrm>
              <a:off x="386509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47" name="Rectangle 123"/>
            <p:cNvSpPr>
              <a:spLocks noChangeArrowheads="1"/>
            </p:cNvSpPr>
            <p:nvPr/>
          </p:nvSpPr>
          <p:spPr bwMode="auto">
            <a:xfrm>
              <a:off x="5001757" y="37684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48" name="Rectangle 133"/>
            <p:cNvSpPr>
              <a:spLocks noChangeArrowheads="1"/>
            </p:cNvSpPr>
            <p:nvPr/>
          </p:nvSpPr>
          <p:spPr bwMode="auto">
            <a:xfrm>
              <a:off x="500175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49" name="Rectangle 143"/>
            <p:cNvSpPr>
              <a:spLocks noChangeArrowheads="1"/>
            </p:cNvSpPr>
            <p:nvPr/>
          </p:nvSpPr>
          <p:spPr bwMode="auto">
            <a:xfrm>
              <a:off x="500175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50" name="Rectangle 153"/>
            <p:cNvSpPr>
              <a:spLocks noChangeArrowheads="1"/>
            </p:cNvSpPr>
            <p:nvPr/>
          </p:nvSpPr>
          <p:spPr bwMode="auto">
            <a:xfrm>
              <a:off x="500175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51" name="Rectangle 146"/>
            <p:cNvSpPr>
              <a:spLocks noChangeArrowheads="1"/>
            </p:cNvSpPr>
            <p:nvPr/>
          </p:nvSpPr>
          <p:spPr bwMode="auto">
            <a:xfrm>
              <a:off x="399210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52" name="Rectangle 147"/>
            <p:cNvSpPr>
              <a:spLocks noChangeArrowheads="1"/>
            </p:cNvSpPr>
            <p:nvPr/>
          </p:nvSpPr>
          <p:spPr bwMode="auto">
            <a:xfrm>
              <a:off x="4117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53" name="Rectangle 148"/>
            <p:cNvSpPr>
              <a:spLocks noChangeArrowheads="1"/>
            </p:cNvSpPr>
            <p:nvPr/>
          </p:nvSpPr>
          <p:spPr bwMode="auto">
            <a:xfrm>
              <a:off x="4242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54" name="Rectangle 149"/>
            <p:cNvSpPr>
              <a:spLocks noChangeArrowheads="1"/>
            </p:cNvSpPr>
            <p:nvPr/>
          </p:nvSpPr>
          <p:spPr bwMode="auto">
            <a:xfrm>
              <a:off x="4368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55" name="Rectangle 150"/>
            <p:cNvSpPr>
              <a:spLocks noChangeArrowheads="1"/>
            </p:cNvSpPr>
            <p:nvPr/>
          </p:nvSpPr>
          <p:spPr bwMode="auto">
            <a:xfrm>
              <a:off x="4498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56" name="Rectangle 151"/>
            <p:cNvSpPr>
              <a:spLocks noChangeArrowheads="1"/>
            </p:cNvSpPr>
            <p:nvPr/>
          </p:nvSpPr>
          <p:spPr bwMode="auto">
            <a:xfrm>
              <a:off x="4623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57" name="Rectangle 152"/>
            <p:cNvSpPr>
              <a:spLocks noChangeArrowheads="1"/>
            </p:cNvSpPr>
            <p:nvPr/>
          </p:nvSpPr>
          <p:spPr bwMode="auto">
            <a:xfrm>
              <a:off x="4749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58" name="Rectangle 153"/>
            <p:cNvSpPr>
              <a:spLocks noChangeArrowheads="1"/>
            </p:cNvSpPr>
            <p:nvPr/>
          </p:nvSpPr>
          <p:spPr bwMode="auto">
            <a:xfrm>
              <a:off x="487475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59" name="Rectangle 146"/>
            <p:cNvSpPr>
              <a:spLocks noChangeArrowheads="1"/>
            </p:cNvSpPr>
            <p:nvPr/>
          </p:nvSpPr>
          <p:spPr bwMode="auto">
            <a:xfrm>
              <a:off x="386509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0" name="Rectangle 153"/>
            <p:cNvSpPr>
              <a:spLocks noChangeArrowheads="1"/>
            </p:cNvSpPr>
            <p:nvPr/>
          </p:nvSpPr>
          <p:spPr bwMode="auto">
            <a:xfrm>
              <a:off x="500175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961" name="Rectangle 116"/>
            <p:cNvSpPr>
              <a:spLocks noChangeArrowheads="1"/>
            </p:cNvSpPr>
            <p:nvPr/>
          </p:nvSpPr>
          <p:spPr bwMode="auto">
            <a:xfrm>
              <a:off x="399210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2" name="Rectangle 117"/>
            <p:cNvSpPr>
              <a:spLocks noChangeArrowheads="1"/>
            </p:cNvSpPr>
            <p:nvPr/>
          </p:nvSpPr>
          <p:spPr bwMode="auto">
            <a:xfrm>
              <a:off x="4117514" y="3658332"/>
              <a:ext cx="125413" cy="109538"/>
            </a:xfrm>
            <a:prstGeom prst="rect">
              <a:avLst/>
            </a:prstGeom>
            <a:solidFill>
              <a:srgbClr val="FF6600"/>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3" name="Rectangle 118"/>
            <p:cNvSpPr>
              <a:spLocks noChangeArrowheads="1"/>
            </p:cNvSpPr>
            <p:nvPr/>
          </p:nvSpPr>
          <p:spPr bwMode="auto">
            <a:xfrm>
              <a:off x="4242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4" name="Rectangle 119"/>
            <p:cNvSpPr>
              <a:spLocks noChangeArrowheads="1"/>
            </p:cNvSpPr>
            <p:nvPr/>
          </p:nvSpPr>
          <p:spPr bwMode="auto">
            <a:xfrm>
              <a:off x="4368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5" name="Rectangle 120"/>
            <p:cNvSpPr>
              <a:spLocks noChangeArrowheads="1"/>
            </p:cNvSpPr>
            <p:nvPr/>
          </p:nvSpPr>
          <p:spPr bwMode="auto">
            <a:xfrm>
              <a:off x="4498514"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6" name="Rectangle 121"/>
            <p:cNvSpPr>
              <a:spLocks noChangeArrowheads="1"/>
            </p:cNvSpPr>
            <p:nvPr/>
          </p:nvSpPr>
          <p:spPr bwMode="auto">
            <a:xfrm>
              <a:off x="4623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7" name="Rectangle 122"/>
            <p:cNvSpPr>
              <a:spLocks noChangeArrowheads="1"/>
            </p:cNvSpPr>
            <p:nvPr/>
          </p:nvSpPr>
          <p:spPr bwMode="auto">
            <a:xfrm>
              <a:off x="4749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8" name="Rectangle 123"/>
            <p:cNvSpPr>
              <a:spLocks noChangeArrowheads="1"/>
            </p:cNvSpPr>
            <p:nvPr/>
          </p:nvSpPr>
          <p:spPr bwMode="auto">
            <a:xfrm>
              <a:off x="487475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69" name="Rectangle 116"/>
            <p:cNvSpPr>
              <a:spLocks noChangeArrowheads="1"/>
            </p:cNvSpPr>
            <p:nvPr/>
          </p:nvSpPr>
          <p:spPr bwMode="auto">
            <a:xfrm>
              <a:off x="386509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70" name="Rectangle 123"/>
            <p:cNvSpPr>
              <a:spLocks noChangeArrowheads="1"/>
            </p:cNvSpPr>
            <p:nvPr/>
          </p:nvSpPr>
          <p:spPr bwMode="auto">
            <a:xfrm>
              <a:off x="500175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sp>
          <p:nvSpPr>
            <p:cNvPr id="971" name="Rectangle 116"/>
            <p:cNvSpPr>
              <a:spLocks noChangeArrowheads="1"/>
            </p:cNvSpPr>
            <p:nvPr/>
          </p:nvSpPr>
          <p:spPr bwMode="auto">
            <a:xfrm>
              <a:off x="3865843" y="377281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mn-cs"/>
              </a:endParaRPr>
            </a:p>
          </p:txBody>
        </p:sp>
      </p:grpSp>
      <p:sp>
        <p:nvSpPr>
          <p:cNvPr id="972" name="上箭头 971"/>
          <p:cNvSpPr/>
          <p:nvPr/>
        </p:nvSpPr>
        <p:spPr>
          <a:xfrm>
            <a:off x="3865467" y="2361527"/>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100" b="1" i="0" u="none" strike="noStrike" kern="1200" cap="none" spc="0" normalizeH="0" baseline="0" noProof="0" dirty="0">
                <a:ln>
                  <a:noFill/>
                </a:ln>
                <a:solidFill>
                  <a:srgbClr val="616161"/>
                </a:solidFill>
                <a:effectLst/>
                <a:uLnTx/>
                <a:uFillTx/>
                <a:latin typeface="Calibri"/>
                <a:ea typeface="+mn-ea"/>
                <a:cs typeface="+mn-cs"/>
              </a:rPr>
              <a:t>PUT</a:t>
            </a:r>
            <a:endParaRPr kumimoji="1" lang="zh-CN" altLang="en-US" sz="1100" b="1" i="0" u="none" strike="noStrike" kern="1200" cap="none" spc="0" normalizeH="0" baseline="0" noProof="0" dirty="0">
              <a:ln>
                <a:noFill/>
              </a:ln>
              <a:solidFill>
                <a:srgbClr val="616161"/>
              </a:solidFill>
              <a:effectLst/>
              <a:uLnTx/>
              <a:uFillTx/>
              <a:latin typeface="Calibri"/>
              <a:ea typeface="+mn-ea"/>
              <a:cs typeface="+mn-cs"/>
            </a:endParaRPr>
          </a:p>
        </p:txBody>
      </p:sp>
      <p:sp>
        <p:nvSpPr>
          <p:cNvPr id="973" name="上箭头 972"/>
          <p:cNvSpPr/>
          <p:nvPr/>
        </p:nvSpPr>
        <p:spPr>
          <a:xfrm rot="5400000">
            <a:off x="4992815" y="3127281"/>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100" b="1" i="0" u="none" strike="noStrike" kern="1200" cap="none" spc="0" normalizeH="0" baseline="0" noProof="0" dirty="0">
                <a:ln>
                  <a:noFill/>
                </a:ln>
                <a:solidFill>
                  <a:srgbClr val="616161"/>
                </a:solidFill>
                <a:effectLst/>
                <a:uLnTx/>
                <a:uFillTx/>
                <a:latin typeface="Calibri"/>
                <a:ea typeface="+mn-ea"/>
                <a:cs typeface="+mn-cs"/>
              </a:rPr>
              <a:t>PUT</a:t>
            </a:r>
            <a:endParaRPr kumimoji="1" lang="zh-CN" altLang="en-US" sz="1100" b="1" i="0" u="none" strike="noStrike" kern="1200" cap="none" spc="0" normalizeH="0" baseline="0" noProof="0" dirty="0">
              <a:ln>
                <a:noFill/>
              </a:ln>
              <a:solidFill>
                <a:srgbClr val="616161"/>
              </a:solidFill>
              <a:effectLst/>
              <a:uLnTx/>
              <a:uFillTx/>
              <a:latin typeface="Calibri"/>
              <a:ea typeface="+mn-ea"/>
              <a:cs typeface="+mn-cs"/>
            </a:endParaRPr>
          </a:p>
        </p:txBody>
      </p:sp>
      <p:sp>
        <p:nvSpPr>
          <p:cNvPr id="974" name="上箭头 973"/>
          <p:cNvSpPr/>
          <p:nvPr/>
        </p:nvSpPr>
        <p:spPr>
          <a:xfrm rot="10800000">
            <a:off x="3896971" y="3934770"/>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100" b="1" i="0" u="none" strike="noStrike" kern="1200" cap="none" spc="0" normalizeH="0" baseline="0" noProof="0" dirty="0">
                <a:ln>
                  <a:noFill/>
                </a:ln>
                <a:solidFill>
                  <a:srgbClr val="616161"/>
                </a:solidFill>
                <a:effectLst/>
                <a:uLnTx/>
                <a:uFillTx/>
                <a:latin typeface="Calibri"/>
                <a:ea typeface="+mn-ea"/>
                <a:cs typeface="+mn-cs"/>
              </a:rPr>
              <a:t>PUT</a:t>
            </a:r>
            <a:endParaRPr kumimoji="1" lang="zh-CN" altLang="en-US" sz="1100" b="1" i="0" u="none" strike="noStrike" kern="1200" cap="none" spc="0" normalizeH="0" baseline="0" noProof="0" dirty="0">
              <a:ln>
                <a:noFill/>
              </a:ln>
              <a:solidFill>
                <a:srgbClr val="616161"/>
              </a:solidFill>
              <a:effectLst/>
              <a:uLnTx/>
              <a:uFillTx/>
              <a:latin typeface="Calibri"/>
              <a:ea typeface="+mn-ea"/>
              <a:cs typeface="+mn-cs"/>
            </a:endParaRPr>
          </a:p>
        </p:txBody>
      </p:sp>
      <p:sp>
        <p:nvSpPr>
          <p:cNvPr id="975" name="上箭头 974"/>
          <p:cNvSpPr/>
          <p:nvPr/>
        </p:nvSpPr>
        <p:spPr>
          <a:xfrm rot="16200000">
            <a:off x="2856455" y="3112339"/>
            <a:ext cx="656816" cy="988045"/>
          </a:xfrm>
          <a:prstGeom prst="upArrow">
            <a:avLst>
              <a:gd name="adj1" fmla="val 65282"/>
              <a:gd name="adj2" fmla="val 37310"/>
            </a:avLst>
          </a:prstGeom>
          <a:solidFill>
            <a:schemeClr val="tx2">
              <a:lumMod val="40000"/>
              <a:lumOff val="60000"/>
              <a:alpha val="82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100" b="1" i="0" u="none" strike="noStrike" kern="1200" cap="none" spc="0" normalizeH="0" baseline="0" noProof="0" dirty="0">
                <a:ln>
                  <a:noFill/>
                </a:ln>
                <a:solidFill>
                  <a:srgbClr val="616161"/>
                </a:solidFill>
                <a:effectLst/>
                <a:uLnTx/>
                <a:uFillTx/>
                <a:latin typeface="Calibri"/>
                <a:ea typeface="+mn-ea"/>
                <a:cs typeface="+mn-cs"/>
              </a:rPr>
              <a:t>PUT</a:t>
            </a:r>
            <a:endParaRPr kumimoji="1" lang="zh-CN" altLang="en-US" sz="1100" b="1" i="0" u="none" strike="noStrike" kern="1200" cap="none" spc="0" normalizeH="0" baseline="0" noProof="0" dirty="0">
              <a:ln>
                <a:noFill/>
              </a:ln>
              <a:solidFill>
                <a:srgbClr val="616161"/>
              </a:solidFill>
              <a:effectLst/>
              <a:uLnTx/>
              <a:uFillTx/>
              <a:latin typeface="Calibri"/>
              <a:ea typeface="+mn-ea"/>
              <a:cs typeface="+mn-cs"/>
            </a:endParaRPr>
          </a:p>
        </p:txBody>
      </p:sp>
      <p:sp>
        <p:nvSpPr>
          <p:cNvPr id="976"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21308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0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94" grpId="0" animBg="1"/>
      <p:bldP spid="895" grpId="0" animBg="1"/>
      <p:bldP spid="896" grpId="0" animBg="1"/>
      <p:bldP spid="897" grpId="0" animBg="1"/>
      <p:bldP spid="898" grpId="0" animBg="1"/>
      <p:bldP spid="899" grpId="0"/>
      <p:bldP spid="912" grpId="0" animBg="1"/>
      <p:bldP spid="924" grpId="0" animBg="1"/>
      <p:bldP spid="932" grpId="0" animBg="1"/>
      <p:bldP spid="940" grpId="0" animBg="1"/>
      <p:bldP spid="972" grpId="0" animBg="1"/>
      <p:bldP spid="973" grpId="0" animBg="1"/>
      <p:bldP spid="974" grpId="0" animBg="1"/>
      <p:bldP spid="97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67CC-57B8-474C-8D39-713E6D19B861}"/>
              </a:ext>
            </a:extLst>
          </p:cNvPr>
          <p:cNvSpPr>
            <a:spLocks noGrp="1"/>
          </p:cNvSpPr>
          <p:nvPr>
            <p:ph type="title"/>
          </p:nvPr>
        </p:nvSpPr>
        <p:spPr/>
        <p:txBody>
          <a:bodyPr/>
          <a:lstStyle/>
          <a:p>
            <a:r>
              <a:rPr lang="en-US" dirty="0"/>
              <a:t>Example: Stencil with RMA Fence (2/2)</a:t>
            </a:r>
          </a:p>
        </p:txBody>
      </p:sp>
      <p:sp>
        <p:nvSpPr>
          <p:cNvPr id="3" name="Content Placeholder 2">
            <a:extLst>
              <a:ext uri="{FF2B5EF4-FFF2-40B4-BE49-F238E27FC236}">
                <a16:creationId xmlns:a16="http://schemas.microsoft.com/office/drawing/2014/main" id="{955AD28C-6ABB-5747-B913-3AB2F7B6300F}"/>
              </a:ext>
            </a:extLst>
          </p:cNvPr>
          <p:cNvSpPr>
            <a:spLocks noGrp="1"/>
          </p:cNvSpPr>
          <p:nvPr>
            <p:ph idx="1"/>
          </p:nvPr>
        </p:nvSpPr>
        <p:spPr>
          <a:xfrm>
            <a:off x="457200" y="1143000"/>
            <a:ext cx="8229600" cy="3505200"/>
          </a:xfrm>
        </p:spPr>
        <p:txBody>
          <a:bodyPr/>
          <a:lstStyle/>
          <a:p>
            <a:r>
              <a:rPr lang="en-US" dirty="0"/>
              <a:t>In the derived datatype version of the stencil code</a:t>
            </a:r>
          </a:p>
          <a:p>
            <a:pPr lvl="1"/>
            <a:r>
              <a:rPr lang="en-US" dirty="0"/>
              <a:t>Used nonblocking communication</a:t>
            </a:r>
          </a:p>
          <a:p>
            <a:pPr lvl="1"/>
            <a:r>
              <a:rPr lang="en-US" dirty="0"/>
              <a:t>Used derived datatypes</a:t>
            </a:r>
          </a:p>
          <a:p>
            <a:r>
              <a:rPr lang="en-US" dirty="0"/>
              <a:t>Let’s try to use RMA fence</a:t>
            </a:r>
          </a:p>
          <a:p>
            <a:pPr lvl="1"/>
            <a:r>
              <a:rPr lang="en-US" dirty="0"/>
              <a:t>Move data with PUT instead of send/</a:t>
            </a:r>
            <a:r>
              <a:rPr lang="en-US" dirty="0" err="1"/>
              <a:t>recv</a:t>
            </a:r>
            <a:endParaRPr lang="en-US" dirty="0"/>
          </a:p>
          <a:p>
            <a:r>
              <a:rPr lang="en-US" i="1" dirty="0"/>
              <a:t>Solution available in </a:t>
            </a:r>
            <a:r>
              <a:rPr lang="en-US" i="1" dirty="0" err="1"/>
              <a:t>rma</a:t>
            </a:r>
            <a:r>
              <a:rPr lang="en-US" i="1" dirty="0"/>
              <a:t>/</a:t>
            </a:r>
            <a:r>
              <a:rPr lang="en-US" i="1" dirty="0" err="1"/>
              <a:t>stencil_fence_put.c</a:t>
            </a:r>
            <a:endParaRPr lang="en-US" i="1" dirty="0"/>
          </a:p>
        </p:txBody>
      </p:sp>
      <p:sp>
        <p:nvSpPr>
          <p:cNvPr id="4" name="Footer Placeholder 3">
            <a:extLst>
              <a:ext uri="{FF2B5EF4-FFF2-40B4-BE49-F238E27FC236}">
                <a16:creationId xmlns:a16="http://schemas.microsoft.com/office/drawing/2014/main" id="{9A71E6B1-CE34-8F44-8176-8C26E8E945F9}"/>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5" name="Slide Number Placeholder 4">
            <a:extLst>
              <a:ext uri="{FF2B5EF4-FFF2-40B4-BE49-F238E27FC236}">
                <a16:creationId xmlns:a16="http://schemas.microsoft.com/office/drawing/2014/main" id="{F851D43F-5475-4349-BACB-690A44943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3549150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PSCW: Generalized Active Target Synchronization</a:t>
            </a:r>
          </a:p>
        </p:txBody>
      </p:sp>
      <p:sp>
        <p:nvSpPr>
          <p:cNvPr id="3" name="Content Placeholder 2"/>
          <p:cNvSpPr>
            <a:spLocks noGrp="1"/>
          </p:cNvSpPr>
          <p:nvPr>
            <p:ph idx="1"/>
          </p:nvPr>
        </p:nvSpPr>
        <p:spPr>
          <a:xfrm>
            <a:off x="304799" y="1828799"/>
            <a:ext cx="5399655" cy="4708525"/>
          </a:xfrm>
        </p:spPr>
        <p:txBody>
          <a:bodyPr>
            <a:normAutofit/>
          </a:bodyPr>
          <a:lstStyle/>
          <a:p>
            <a:r>
              <a:rPr lang="en-US" sz="2000" dirty="0"/>
              <a:t>Like FENCE, but origin and target specify who they communicate with</a:t>
            </a:r>
          </a:p>
          <a:p>
            <a:r>
              <a:rPr lang="en-US" sz="2000" dirty="0"/>
              <a:t>Target: Exposure epoch</a:t>
            </a:r>
          </a:p>
          <a:p>
            <a:pPr lvl="1"/>
            <a:r>
              <a:rPr lang="en-US" dirty="0"/>
              <a:t>Opened with </a:t>
            </a:r>
            <a:r>
              <a:rPr lang="en-US" sz="1800" b="1" dirty="0">
                <a:latin typeface="Courier New" panose="02070309020205020404" pitchFamily="49" charset="0"/>
                <a:cs typeface="Courier New" panose="02070309020205020404" pitchFamily="49" charset="0"/>
              </a:rPr>
              <a:t>MPI_Win_post</a:t>
            </a:r>
            <a:endParaRPr lang="en-US" b="1" dirty="0">
              <a:latin typeface="Courier New" panose="02070309020205020404" pitchFamily="49" charset="0"/>
              <a:cs typeface="Courier New" panose="02070309020205020404" pitchFamily="49" charset="0"/>
            </a:endParaRPr>
          </a:p>
          <a:p>
            <a:pPr lvl="1"/>
            <a:r>
              <a:rPr lang="en-US" dirty="0"/>
              <a:t>Closed by </a:t>
            </a:r>
            <a:r>
              <a:rPr lang="en-US" sz="1800" b="1" dirty="0" err="1">
                <a:latin typeface="Courier New" panose="02070309020205020404" pitchFamily="49" charset="0"/>
                <a:cs typeface="Courier New" panose="02070309020205020404" pitchFamily="49" charset="0"/>
              </a:rPr>
              <a:t>MPI_Win_wait</a:t>
            </a:r>
            <a:endParaRPr lang="en-US" b="1" dirty="0">
              <a:latin typeface="Courier New" panose="02070309020205020404" pitchFamily="49" charset="0"/>
              <a:cs typeface="Courier New" panose="02070309020205020404" pitchFamily="49" charset="0"/>
            </a:endParaRPr>
          </a:p>
          <a:p>
            <a:r>
              <a:rPr lang="en-US" sz="2000" dirty="0"/>
              <a:t>Origin: Access epoch</a:t>
            </a:r>
          </a:p>
          <a:p>
            <a:pPr lvl="1"/>
            <a:r>
              <a:rPr lang="en-US" dirty="0"/>
              <a:t>Opened by </a:t>
            </a:r>
            <a:r>
              <a:rPr lang="en-US" sz="1800" b="1" dirty="0">
                <a:latin typeface="Courier New" panose="02070309020205020404" pitchFamily="49" charset="0"/>
                <a:cs typeface="Courier New" panose="02070309020205020404" pitchFamily="49" charset="0"/>
              </a:rPr>
              <a:t>MPI_Win_start</a:t>
            </a:r>
            <a:endParaRPr lang="en-US" b="1" dirty="0">
              <a:latin typeface="Courier New" panose="02070309020205020404" pitchFamily="49" charset="0"/>
              <a:cs typeface="Courier New" panose="02070309020205020404" pitchFamily="49" charset="0"/>
            </a:endParaRPr>
          </a:p>
          <a:p>
            <a:pPr lvl="1"/>
            <a:r>
              <a:rPr lang="en-US" dirty="0"/>
              <a:t>Closed by </a:t>
            </a:r>
            <a:r>
              <a:rPr lang="en-US" sz="1800" b="1" dirty="0" err="1">
                <a:latin typeface="Courier New" panose="02070309020205020404" pitchFamily="49" charset="0"/>
                <a:cs typeface="Courier New" panose="02070309020205020404" pitchFamily="49" charset="0"/>
              </a:rPr>
              <a:t>MPI_Win_comp</a:t>
            </a:r>
            <a:r>
              <a:rPr lang="en-US" altLang="zh-CN" sz="1800" b="1" dirty="0" err="1">
                <a:latin typeface="Courier New" panose="02070309020205020404" pitchFamily="49" charset="0"/>
                <a:cs typeface="Courier New" panose="02070309020205020404" pitchFamily="49" charset="0"/>
              </a:rPr>
              <a:t>l</a:t>
            </a:r>
            <a:r>
              <a:rPr lang="en-US" sz="1800" b="1" dirty="0" err="1">
                <a:latin typeface="Courier New" panose="02070309020205020404" pitchFamily="49" charset="0"/>
                <a:cs typeface="Courier New" panose="02070309020205020404" pitchFamily="49" charset="0"/>
              </a:rPr>
              <a:t>ete</a:t>
            </a:r>
            <a:endParaRPr lang="en-US" b="1" dirty="0">
              <a:latin typeface="Courier New" panose="02070309020205020404" pitchFamily="49" charset="0"/>
              <a:cs typeface="Courier New" panose="02070309020205020404" pitchFamily="49" charset="0"/>
            </a:endParaRPr>
          </a:p>
          <a:p>
            <a:r>
              <a:rPr lang="en-US" sz="2000" dirty="0"/>
              <a:t>All synchronization operations may block, to enforce P-S/C-W ordering</a:t>
            </a:r>
          </a:p>
          <a:p>
            <a:pPr lvl="1"/>
            <a:r>
              <a:rPr lang="en-US" dirty="0"/>
              <a:t>Processes can be both origins and targets</a:t>
            </a:r>
          </a:p>
        </p:txBody>
      </p:sp>
      <p:sp>
        <p:nvSpPr>
          <p:cNvPr id="20" name="Slide Number Placeholder 19"/>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cxnSp>
        <p:nvCxnSpPr>
          <p:cNvPr id="7" name="Straight Connector 6"/>
          <p:cNvCxnSpPr>
            <a:stCxn id="11" idx="3"/>
            <a:endCxn id="9" idx="1"/>
          </p:cNvCxnSpPr>
          <p:nvPr/>
        </p:nvCxnSpPr>
        <p:spPr bwMode="auto">
          <a:xfrm>
            <a:off x="5956887" y="3209081"/>
            <a:ext cx="1891713" cy="312996"/>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cxnSp>
        <p:nvCxnSpPr>
          <p:cNvPr id="8" name="Straight Connector 7"/>
          <p:cNvCxnSpPr>
            <a:stCxn id="12" idx="3"/>
            <a:endCxn id="10" idx="1"/>
          </p:cNvCxnSpPr>
          <p:nvPr/>
        </p:nvCxnSpPr>
        <p:spPr bwMode="auto">
          <a:xfrm flipV="1">
            <a:off x="5956887" y="4622058"/>
            <a:ext cx="1867086" cy="195419"/>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7848600" y="3352800"/>
            <a:ext cx="63359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Start</a:t>
            </a:r>
          </a:p>
        </p:txBody>
      </p:sp>
      <p:sp>
        <p:nvSpPr>
          <p:cNvPr id="10" name="TextBox 9"/>
          <p:cNvSpPr txBox="1"/>
          <p:nvPr/>
        </p:nvSpPr>
        <p:spPr>
          <a:xfrm>
            <a:off x="7823973" y="4452781"/>
            <a:ext cx="109142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Complete</a:t>
            </a:r>
          </a:p>
        </p:txBody>
      </p:sp>
      <p:sp>
        <p:nvSpPr>
          <p:cNvPr id="11" name="TextBox 10"/>
          <p:cNvSpPr txBox="1"/>
          <p:nvPr/>
        </p:nvSpPr>
        <p:spPr>
          <a:xfrm>
            <a:off x="5370857" y="3039804"/>
            <a:ext cx="58603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Post</a:t>
            </a:r>
          </a:p>
        </p:txBody>
      </p:sp>
      <p:sp>
        <p:nvSpPr>
          <p:cNvPr id="12" name="TextBox 11"/>
          <p:cNvSpPr txBox="1"/>
          <p:nvPr/>
        </p:nvSpPr>
        <p:spPr>
          <a:xfrm>
            <a:off x="5334000" y="4648200"/>
            <a:ext cx="622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Wait</a:t>
            </a:r>
          </a:p>
        </p:txBody>
      </p:sp>
      <p:cxnSp>
        <p:nvCxnSpPr>
          <p:cNvPr id="15" name="Straight Connector 14"/>
          <p:cNvCxnSpPr/>
          <p:nvPr/>
        </p:nvCxnSpPr>
        <p:spPr bwMode="auto">
          <a:xfrm rot="5400000">
            <a:off x="4979760" y="3923506"/>
            <a:ext cx="2209800" cy="1588"/>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bwMode="auto">
          <a:xfrm rot="5400000">
            <a:off x="6504445" y="3923615"/>
            <a:ext cx="2209224" cy="794"/>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715000" y="2362200"/>
            <a:ext cx="73058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151515"/>
                </a:solidFill>
                <a:effectLst/>
                <a:uLnTx/>
                <a:uFillTx/>
                <a:latin typeface="Calibri"/>
                <a:ea typeface="+mn-ea"/>
                <a:cs typeface="Calibri" panose="020F0502020204030204" pitchFamily="34" charset="0"/>
              </a:rPr>
              <a:t>Target</a:t>
            </a:r>
          </a:p>
        </p:txBody>
      </p:sp>
      <p:sp>
        <p:nvSpPr>
          <p:cNvPr id="32" name="TextBox 31"/>
          <p:cNvSpPr txBox="1"/>
          <p:nvPr/>
        </p:nvSpPr>
        <p:spPr>
          <a:xfrm>
            <a:off x="7239000" y="2362200"/>
            <a:ext cx="71205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srgbClr val="151515"/>
                </a:solidFill>
                <a:effectLst/>
                <a:uLnTx/>
                <a:uFillTx/>
                <a:latin typeface="Calibri"/>
                <a:ea typeface="+mn-ea"/>
                <a:cs typeface="Calibri" panose="020F0502020204030204" pitchFamily="34" charset="0"/>
              </a:rPr>
              <a:t>Origin</a:t>
            </a:r>
          </a:p>
        </p:txBody>
      </p:sp>
      <p:sp>
        <p:nvSpPr>
          <p:cNvPr id="19" name="Rounded Rectangle 18"/>
          <p:cNvSpPr/>
          <p:nvPr/>
        </p:nvSpPr>
        <p:spPr bwMode="auto">
          <a:xfrm>
            <a:off x="914400" y="914400"/>
            <a:ext cx="7391400" cy="746871"/>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MPI_Win_post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/start(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MPI_Group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grp</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assert,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MPI_Win_complete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/wait(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21"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22" name="Curved Right Arrow 21"/>
          <p:cNvSpPr/>
          <p:nvPr/>
        </p:nvSpPr>
        <p:spPr bwMode="auto">
          <a:xfrm>
            <a:off x="6096000" y="3581400"/>
            <a:ext cx="1524000" cy="762000"/>
          </a:xfrm>
          <a:prstGeom prst="curvedRigh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3" name="Left Arrow 22"/>
          <p:cNvSpPr/>
          <p:nvPr/>
        </p:nvSpPr>
        <p:spPr bwMode="auto">
          <a:xfrm>
            <a:off x="6096000" y="4419600"/>
            <a:ext cx="1524000" cy="228600"/>
          </a:xfrm>
          <a:prstGeom prst="leftArrow">
            <a:avLst/>
          </a:prstGeom>
          <a:solidFill>
            <a:srgbClr val="8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Tree>
    <p:extLst>
      <p:ext uri="{BB962C8B-B14F-4D97-AF65-F5344CB8AC3E}">
        <p14:creationId xmlns:p14="http://schemas.microsoft.com/office/powerpoint/2010/main" val="215961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38" y="1447800"/>
            <a:ext cx="6786562" cy="917575"/>
          </a:xfrm>
        </p:spPr>
        <p:txBody>
          <a:bodyPr/>
          <a:lstStyle/>
          <a:p>
            <a:pPr algn="ctr">
              <a:lnSpc>
                <a:spcPct val="120000"/>
              </a:lnSpc>
            </a:pPr>
            <a:r>
              <a:rPr lang="en-US" dirty="0"/>
              <a:t>MPI One-sided Communication</a:t>
            </a:r>
          </a:p>
        </p:txBody>
      </p:sp>
      <p:sp>
        <p:nvSpPr>
          <p:cNvPr id="11" name="Title 1">
            <a:extLst>
              <a:ext uri="{FF2B5EF4-FFF2-40B4-BE49-F238E27FC236}">
                <a16:creationId xmlns:a16="http://schemas.microsoft.com/office/drawing/2014/main" id="{5B9D5897-8CF4-1A41-9B3D-F81C68703460}"/>
              </a:ext>
            </a:extLst>
          </p:cNvPr>
          <p:cNvSpPr txBox="1">
            <a:spLocks/>
          </p:cNvSpPr>
          <p:nvPr/>
        </p:nvSpPr>
        <p:spPr bwMode="auto">
          <a:xfrm>
            <a:off x="304800" y="2206625"/>
            <a:ext cx="85344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solidFill>
                  <a:srgbClr val="1F497D"/>
                </a:solidFill>
              </a:rPr>
              <a:t>Slides Available at https://anl.box.com/v/2019-ANL-MPI/</a:t>
            </a:r>
          </a:p>
        </p:txBody>
      </p:sp>
      <p:sp>
        <p:nvSpPr>
          <p:cNvPr id="12" name="Subtitle 2">
            <a:extLst>
              <a:ext uri="{FF2B5EF4-FFF2-40B4-BE49-F238E27FC236}">
                <a16:creationId xmlns:a16="http://schemas.microsoft.com/office/drawing/2014/main" id="{276CB39C-B2B8-8C46-A61F-13323C2A57E1}"/>
              </a:ext>
            </a:extLst>
          </p:cNvPr>
          <p:cNvSpPr>
            <a:spLocks noGrp="1"/>
          </p:cNvSpPr>
          <p:nvPr>
            <p:ph type="subTitle" idx="1"/>
          </p:nvPr>
        </p:nvSpPr>
        <p:spPr>
          <a:xfrm>
            <a:off x="4876800" y="3124200"/>
            <a:ext cx="3581400" cy="1371600"/>
          </a:xfrm>
        </p:spPr>
        <p:txBody>
          <a:bodyPr/>
          <a:lstStyle/>
          <a:p>
            <a:pPr algn="ctr">
              <a:spcBef>
                <a:spcPts val="0"/>
              </a:spcBef>
            </a:pPr>
            <a:r>
              <a:rPr lang="en-US" sz="1600" b="1" i="1" dirty="0">
                <a:solidFill>
                  <a:srgbClr val="C00000"/>
                </a:solidFill>
              </a:rPr>
              <a:t>Rajeev Thakur</a:t>
            </a:r>
          </a:p>
          <a:p>
            <a:pPr algn="ctr">
              <a:spcBef>
                <a:spcPts val="0"/>
              </a:spcBef>
            </a:pPr>
            <a:r>
              <a:rPr lang="en-US" sz="1600" i="1" dirty="0">
                <a:solidFill>
                  <a:srgbClr val="00B050"/>
                </a:solidFill>
              </a:rPr>
              <a:t>Email: </a:t>
            </a:r>
            <a:r>
              <a:rPr lang="en-US" sz="1600" i="1" dirty="0">
                <a:solidFill>
                  <a:srgbClr val="00B050"/>
                </a:solidFill>
                <a:hlinkClick r:id="rId3"/>
              </a:rPr>
              <a:t>thakur@anl.gov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4"/>
              </a:rPr>
              <a:t>http://www.mcs.anl.gov/~thakur</a:t>
            </a:r>
            <a:endParaRPr lang="en-US" sz="1600" i="1" dirty="0">
              <a:solidFill>
                <a:srgbClr val="00B050"/>
              </a:solidFill>
            </a:endParaRPr>
          </a:p>
        </p:txBody>
      </p:sp>
      <p:sp>
        <p:nvSpPr>
          <p:cNvPr id="13" name="Subtitle 2">
            <a:extLst>
              <a:ext uri="{FF2B5EF4-FFF2-40B4-BE49-F238E27FC236}">
                <a16:creationId xmlns:a16="http://schemas.microsoft.com/office/drawing/2014/main" id="{EC024245-EA3A-584C-BA10-5190F5781D07}"/>
              </a:ext>
            </a:extLst>
          </p:cNvPr>
          <p:cNvSpPr txBox="1">
            <a:spLocks/>
          </p:cNvSpPr>
          <p:nvPr/>
        </p:nvSpPr>
        <p:spPr bwMode="auto">
          <a:xfrm>
            <a:off x="685800" y="3124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Pavan Balaji</a:t>
            </a:r>
          </a:p>
          <a:p>
            <a:pPr algn="ctr">
              <a:spcBef>
                <a:spcPts val="0"/>
              </a:spcBef>
            </a:pPr>
            <a:r>
              <a:rPr lang="en-US" sz="1600" i="1" dirty="0">
                <a:solidFill>
                  <a:srgbClr val="00B050"/>
                </a:solidFill>
              </a:rPr>
              <a:t>Email: </a:t>
            </a:r>
            <a:r>
              <a:rPr lang="en-US" sz="1600" i="1" dirty="0">
                <a:solidFill>
                  <a:srgbClr val="00B050"/>
                </a:solidFill>
                <a:hlinkClick r:id="rId5"/>
              </a:rPr>
              <a:t>balaji@anl.gov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6"/>
              </a:rPr>
              <a:t>http://www.mcs.anl.gov/~balaji</a:t>
            </a:r>
            <a:endParaRPr lang="en-US" sz="1600" i="1" dirty="0">
              <a:solidFill>
                <a:srgbClr val="00B050"/>
              </a:solidFill>
            </a:endParaRPr>
          </a:p>
        </p:txBody>
      </p:sp>
      <p:sp>
        <p:nvSpPr>
          <p:cNvPr id="14" name="Subtitle 2">
            <a:extLst>
              <a:ext uri="{FF2B5EF4-FFF2-40B4-BE49-F238E27FC236}">
                <a16:creationId xmlns:a16="http://schemas.microsoft.com/office/drawing/2014/main" id="{18A43CB4-9B09-084E-98A4-5778356EB8CA}"/>
              </a:ext>
            </a:extLst>
          </p:cNvPr>
          <p:cNvSpPr txBox="1">
            <a:spLocks/>
          </p:cNvSpPr>
          <p:nvPr/>
        </p:nvSpPr>
        <p:spPr bwMode="auto">
          <a:xfrm>
            <a:off x="685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Ken </a:t>
            </a:r>
            <a:r>
              <a:rPr lang="en-US" sz="1600" b="1" i="1" dirty="0" err="1">
                <a:solidFill>
                  <a:srgbClr val="C00000"/>
                </a:solidFill>
              </a:rPr>
              <a:t>Raffenetti</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7"/>
              </a:rPr>
              <a:t>raffenet@mcs.anl.gov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8"/>
              </a:rPr>
              <a:t>http://www.mcs.anl.gov/~raffenet</a:t>
            </a:r>
            <a:endParaRPr lang="en-US" sz="1600" i="1" dirty="0">
              <a:solidFill>
                <a:srgbClr val="00B050"/>
              </a:solidFill>
            </a:endParaRPr>
          </a:p>
        </p:txBody>
      </p:sp>
      <p:sp>
        <p:nvSpPr>
          <p:cNvPr id="15" name="Subtitle 2">
            <a:extLst>
              <a:ext uri="{FF2B5EF4-FFF2-40B4-BE49-F238E27FC236}">
                <a16:creationId xmlns:a16="http://schemas.microsoft.com/office/drawing/2014/main" id="{88A059E2-8FF9-6B4D-98E5-F6C227C7AD22}"/>
              </a:ext>
            </a:extLst>
          </p:cNvPr>
          <p:cNvSpPr txBox="1">
            <a:spLocks/>
          </p:cNvSpPr>
          <p:nvPr/>
        </p:nvSpPr>
        <p:spPr bwMode="auto">
          <a:xfrm>
            <a:off x="4876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Giuseppe </a:t>
            </a:r>
            <a:r>
              <a:rPr lang="en-US" sz="1600" b="1" i="1" dirty="0" err="1">
                <a:solidFill>
                  <a:srgbClr val="C00000"/>
                </a:solidFill>
              </a:rPr>
              <a:t>Congiu</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9"/>
              </a:rPr>
              <a:t>gcongiu@anl.gov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10"/>
              </a:rPr>
              <a:t>http://www.mcs.anl.gov/~gcongiu</a:t>
            </a:r>
            <a:endParaRPr lang="en-US" sz="1600" i="1" dirty="0">
              <a:solidFill>
                <a:srgbClr val="00B050"/>
              </a:solidFill>
            </a:endParaRPr>
          </a:p>
        </p:txBody>
      </p:sp>
      <p:sp>
        <p:nvSpPr>
          <p:cNvPr id="16" name="Subtitle 2">
            <a:extLst>
              <a:ext uri="{FF2B5EF4-FFF2-40B4-BE49-F238E27FC236}">
                <a16:creationId xmlns:a16="http://schemas.microsoft.com/office/drawing/2014/main" id="{FE2894A1-E2FC-2148-9B09-674B22DCD6EB}"/>
              </a:ext>
            </a:extLst>
          </p:cNvPr>
          <p:cNvSpPr txBox="1">
            <a:spLocks/>
          </p:cNvSpPr>
          <p:nvPr/>
        </p:nvSpPr>
        <p:spPr bwMode="auto">
          <a:xfrm>
            <a:off x="2817019" y="5410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err="1">
                <a:solidFill>
                  <a:srgbClr val="C00000"/>
                </a:solidFill>
              </a:rPr>
              <a:t>Huansong</a:t>
            </a:r>
            <a:r>
              <a:rPr lang="en-US" sz="1600" b="1" i="1" dirty="0">
                <a:solidFill>
                  <a:srgbClr val="C00000"/>
                </a:solidFill>
              </a:rPr>
              <a:t> Fu</a:t>
            </a:r>
          </a:p>
          <a:p>
            <a:pPr algn="ctr">
              <a:spcBef>
                <a:spcPts val="0"/>
              </a:spcBef>
            </a:pPr>
            <a:r>
              <a:rPr lang="en-US" sz="1600" i="1" dirty="0">
                <a:solidFill>
                  <a:srgbClr val="00B050"/>
                </a:solidFill>
              </a:rPr>
              <a:t>Email: </a:t>
            </a:r>
            <a:r>
              <a:rPr lang="en-US" sz="1600" i="1" dirty="0" err="1">
                <a:solidFill>
                  <a:srgbClr val="00B050"/>
                </a:solidFill>
                <a:hlinkClick r:id="rId11"/>
              </a:rPr>
              <a:t>hfu@anl.gov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12"/>
              </a:rPr>
              <a:t>http://www.mcs.anl.gov/~hsfu</a:t>
            </a:r>
            <a:endParaRPr lang="en-US" sz="1600" i="1" dirty="0">
              <a:solidFill>
                <a:srgbClr val="00B050"/>
              </a:solidFill>
            </a:endParaRPr>
          </a:p>
        </p:txBody>
      </p:sp>
    </p:spTree>
    <p:extLst>
      <p:ext uri="{BB962C8B-B14F-4D97-AF65-F5344CB8AC3E}">
        <p14:creationId xmlns:p14="http://schemas.microsoft.com/office/powerpoint/2010/main" val="209094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Lock/Unlock: Passive Target Synchronization</a:t>
            </a:r>
          </a:p>
        </p:txBody>
      </p:sp>
      <p:sp>
        <p:nvSpPr>
          <p:cNvPr id="3" name="Content Placeholder 2"/>
          <p:cNvSpPr>
            <a:spLocks noGrp="1"/>
          </p:cNvSpPr>
          <p:nvPr>
            <p:ph idx="1"/>
          </p:nvPr>
        </p:nvSpPr>
        <p:spPr>
          <a:xfrm>
            <a:off x="457200" y="4343400"/>
            <a:ext cx="8229600" cy="1981200"/>
          </a:xfrm>
        </p:spPr>
        <p:txBody>
          <a:bodyPr/>
          <a:lstStyle/>
          <a:p>
            <a:r>
              <a:rPr lang="en-US" dirty="0"/>
              <a:t>Passive mode: One-sided, </a:t>
            </a:r>
            <a:r>
              <a:rPr lang="en-US" i="1" dirty="0"/>
              <a:t>asynchronous</a:t>
            </a:r>
            <a:r>
              <a:rPr lang="en-US" dirty="0"/>
              <a:t> communication</a:t>
            </a:r>
          </a:p>
          <a:p>
            <a:pPr lvl="1"/>
            <a:r>
              <a:rPr lang="en-US" dirty="0"/>
              <a:t>Target does </a:t>
            </a:r>
            <a:r>
              <a:rPr lang="en-US" b="1" dirty="0"/>
              <a:t>not </a:t>
            </a:r>
            <a:r>
              <a:rPr lang="en-US" dirty="0"/>
              <a:t>participate in communication operation</a:t>
            </a:r>
          </a:p>
          <a:p>
            <a:r>
              <a:rPr lang="en-US" dirty="0"/>
              <a:t>Shared memory-like model</a:t>
            </a:r>
          </a:p>
        </p:txBody>
      </p:sp>
      <p:sp>
        <p:nvSpPr>
          <p:cNvPr id="34" name="Slide Number Placeholder 3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39" name="TextBox 38"/>
          <p:cNvSpPr txBox="1"/>
          <p:nvPr/>
        </p:nvSpPr>
        <p:spPr>
          <a:xfrm>
            <a:off x="1504294" y="1143000"/>
            <a:ext cx="202749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51515"/>
                </a:solidFill>
                <a:effectLst/>
                <a:uLnTx/>
                <a:uFillTx/>
                <a:latin typeface="Calibri"/>
                <a:ea typeface="+mn-ea"/>
                <a:cs typeface="Calibri" panose="020F0502020204030204" pitchFamily="34" charset="0"/>
              </a:rPr>
              <a:t>Active Target Mode</a:t>
            </a:r>
          </a:p>
        </p:txBody>
      </p:sp>
      <p:sp>
        <p:nvSpPr>
          <p:cNvPr id="50" name="TextBox 49"/>
          <p:cNvSpPr txBox="1"/>
          <p:nvPr/>
        </p:nvSpPr>
        <p:spPr>
          <a:xfrm>
            <a:off x="5540415" y="1143000"/>
            <a:ext cx="2131075"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51515"/>
                </a:solidFill>
                <a:effectLst/>
                <a:uLnTx/>
                <a:uFillTx/>
                <a:latin typeface="Calibri"/>
                <a:ea typeface="+mn-ea"/>
                <a:cs typeface="Calibri" panose="020F0502020204030204" pitchFamily="34" charset="0"/>
              </a:rPr>
              <a:t>Passive Target Mode</a:t>
            </a:r>
          </a:p>
        </p:txBody>
      </p:sp>
      <p:cxnSp>
        <p:nvCxnSpPr>
          <p:cNvPr id="40" name="Straight Connector 39"/>
          <p:cNvCxnSpPr/>
          <p:nvPr/>
        </p:nvCxnSpPr>
        <p:spPr bwMode="auto">
          <a:xfrm rot="5400000">
            <a:off x="4751160" y="2704306"/>
            <a:ext cx="2209800" cy="1588"/>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bwMode="auto">
          <a:xfrm rot="5400000">
            <a:off x="6275845" y="2704415"/>
            <a:ext cx="2209224" cy="794"/>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120428" y="1876425"/>
            <a:ext cx="6078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Lock</a:t>
            </a:r>
          </a:p>
        </p:txBody>
      </p:sp>
      <p:sp>
        <p:nvSpPr>
          <p:cNvPr id="47" name="TextBox 46"/>
          <p:cNvSpPr txBox="1"/>
          <p:nvPr/>
        </p:nvSpPr>
        <p:spPr>
          <a:xfrm>
            <a:off x="4896997" y="3233581"/>
            <a:ext cx="8312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Unlock</a:t>
            </a:r>
          </a:p>
        </p:txBody>
      </p:sp>
      <p:sp>
        <p:nvSpPr>
          <p:cNvPr id="63" name="Oval 62"/>
          <p:cNvSpPr>
            <a:spLocks/>
          </p:cNvSpPr>
          <p:nvPr/>
        </p:nvSpPr>
        <p:spPr bwMode="auto">
          <a:xfrm>
            <a:off x="5782205" y="1968627"/>
            <a:ext cx="155448" cy="155448"/>
          </a:xfrm>
          <a:prstGeom prst="ellipse">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64" name="Oval 63"/>
          <p:cNvSpPr>
            <a:spLocks/>
          </p:cNvSpPr>
          <p:nvPr/>
        </p:nvSpPr>
        <p:spPr bwMode="auto">
          <a:xfrm>
            <a:off x="5782205" y="3349752"/>
            <a:ext cx="155448" cy="155448"/>
          </a:xfrm>
          <a:prstGeom prst="ellipse">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28" name="Straight Connector 27"/>
          <p:cNvCxnSpPr>
            <a:stCxn id="30" idx="3"/>
            <a:endCxn id="32" idx="1"/>
          </p:cNvCxnSpPr>
          <p:nvPr/>
        </p:nvCxnSpPr>
        <p:spPr bwMode="auto">
          <a:xfrm flipV="1">
            <a:off x="1624194" y="1942614"/>
            <a:ext cx="1786090" cy="240628"/>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33" idx="3"/>
            <a:endCxn id="31" idx="1"/>
          </p:cNvCxnSpPr>
          <p:nvPr/>
        </p:nvCxnSpPr>
        <p:spPr bwMode="auto">
          <a:xfrm>
            <a:off x="1666961" y="3199247"/>
            <a:ext cx="1760140" cy="206847"/>
          </a:xfrm>
          <a:prstGeom prst="line">
            <a:avLst/>
          </a:prstGeom>
          <a:ln>
            <a:prstDash val="dash"/>
            <a:headEnd type="none" w="med" len="med"/>
            <a:tailEnd type="none" w="med" len="med"/>
          </a:ln>
          <a:effectLst/>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990600" y="1998576"/>
            <a:ext cx="6335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Start</a:t>
            </a:r>
          </a:p>
        </p:txBody>
      </p:sp>
      <p:sp>
        <p:nvSpPr>
          <p:cNvPr id="31" name="TextBox 30"/>
          <p:cNvSpPr txBox="1"/>
          <p:nvPr/>
        </p:nvSpPr>
        <p:spPr>
          <a:xfrm>
            <a:off x="3427101" y="3221428"/>
            <a:ext cx="10914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Complete</a:t>
            </a:r>
          </a:p>
        </p:txBody>
      </p:sp>
      <p:sp>
        <p:nvSpPr>
          <p:cNvPr id="32" name="TextBox 31"/>
          <p:cNvSpPr txBox="1"/>
          <p:nvPr/>
        </p:nvSpPr>
        <p:spPr>
          <a:xfrm>
            <a:off x="3410284" y="1757948"/>
            <a:ext cx="5860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Post</a:t>
            </a:r>
          </a:p>
        </p:txBody>
      </p:sp>
      <p:sp>
        <p:nvSpPr>
          <p:cNvPr id="33" name="TextBox 32"/>
          <p:cNvSpPr txBox="1"/>
          <p:nvPr/>
        </p:nvSpPr>
        <p:spPr>
          <a:xfrm>
            <a:off x="1044074" y="3014581"/>
            <a:ext cx="6228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Calibri"/>
                <a:ea typeface="+mn-ea"/>
                <a:cs typeface="Calibri" panose="020F0502020204030204" pitchFamily="34" charset="0"/>
              </a:rPr>
              <a:t>Wait</a:t>
            </a:r>
          </a:p>
        </p:txBody>
      </p:sp>
      <p:cxnSp>
        <p:nvCxnSpPr>
          <p:cNvPr id="38" name="Straight Connector 37"/>
          <p:cNvCxnSpPr/>
          <p:nvPr/>
        </p:nvCxnSpPr>
        <p:spPr bwMode="auto">
          <a:xfrm rot="5400000">
            <a:off x="636360" y="2704306"/>
            <a:ext cx="2209800" cy="1588"/>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bwMode="auto">
          <a:xfrm rot="5400000">
            <a:off x="2161045" y="2704415"/>
            <a:ext cx="2209224" cy="794"/>
          </a:xfrm>
          <a:prstGeom prst="line">
            <a:avLst/>
          </a:prstGeom>
          <a:ln>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9" name="Curved Left Arrow 8"/>
          <p:cNvSpPr/>
          <p:nvPr/>
        </p:nvSpPr>
        <p:spPr bwMode="auto">
          <a:xfrm>
            <a:off x="5867400" y="2362200"/>
            <a:ext cx="1524000" cy="609600"/>
          </a:xfrm>
          <a:prstGeom prst="curvedLeftArrow">
            <a:avLst/>
          </a:prstGeom>
          <a:solidFill>
            <a:srgbClr val="800000"/>
          </a:solidFill>
          <a:ln w="9525" cap="flat" cmpd="sng" algn="ctr">
            <a:solidFill>
              <a:srgbClr val="15151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36" name="Curved Left Arrow 8"/>
          <p:cNvSpPr/>
          <p:nvPr/>
        </p:nvSpPr>
        <p:spPr bwMode="auto">
          <a:xfrm>
            <a:off x="1752600" y="2362200"/>
            <a:ext cx="1524000" cy="609600"/>
          </a:xfrm>
          <a:prstGeom prst="curvedLeftArrow">
            <a:avLst/>
          </a:prstGeom>
          <a:solidFill>
            <a:srgbClr val="800000"/>
          </a:solidFill>
          <a:ln w="9525" cap="flat" cmpd="sng" algn="ctr">
            <a:solidFill>
              <a:srgbClr val="151515"/>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Tree>
    <p:extLst>
      <p:ext uri="{BB962C8B-B14F-4D97-AF65-F5344CB8AC3E}">
        <p14:creationId xmlns:p14="http://schemas.microsoft.com/office/powerpoint/2010/main" val="859592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Passive Target Synchronization</a:t>
            </a:r>
            <a:endParaRPr lang="en-US" dirty="0"/>
          </a:p>
        </p:txBody>
      </p:sp>
      <p:sp>
        <p:nvSpPr>
          <p:cNvPr id="3" name="Content Placeholder 2"/>
          <p:cNvSpPr>
            <a:spLocks noGrp="1"/>
          </p:cNvSpPr>
          <p:nvPr>
            <p:ph idx="1"/>
          </p:nvPr>
        </p:nvSpPr>
        <p:spPr>
          <a:xfrm>
            <a:off x="457200" y="2667000"/>
            <a:ext cx="8534400" cy="3733800"/>
          </a:xfrm>
        </p:spPr>
        <p:txBody>
          <a:bodyPr/>
          <a:lstStyle/>
          <a:p>
            <a:pPr>
              <a:lnSpc>
                <a:spcPct val="110000"/>
              </a:lnSpc>
            </a:pPr>
            <a:r>
              <a:rPr lang="en-US" sz="2000" dirty="0"/>
              <a:t>Lock/Unlock: Begin/end passive mode epoch</a:t>
            </a:r>
          </a:p>
          <a:p>
            <a:pPr lvl="1">
              <a:lnSpc>
                <a:spcPct val="110000"/>
              </a:lnSpc>
            </a:pPr>
            <a:r>
              <a:rPr lang="en-US" sz="1800" dirty="0"/>
              <a:t>Target process does not make a corresponding MPI call</a:t>
            </a:r>
          </a:p>
          <a:p>
            <a:pPr lvl="1">
              <a:lnSpc>
                <a:spcPct val="110000"/>
              </a:lnSpc>
            </a:pPr>
            <a:r>
              <a:rPr lang="en-US" sz="1800" dirty="0"/>
              <a:t>Can initiate multiple passive target epochs to different processes</a:t>
            </a:r>
          </a:p>
          <a:p>
            <a:pPr lvl="1">
              <a:lnSpc>
                <a:spcPct val="110000"/>
              </a:lnSpc>
            </a:pPr>
            <a:r>
              <a:rPr lang="en-US" sz="1800" dirty="0"/>
              <a:t>Concurrent epochs to same process not allowed (affects threads)</a:t>
            </a:r>
          </a:p>
          <a:p>
            <a:pPr>
              <a:lnSpc>
                <a:spcPct val="110000"/>
              </a:lnSpc>
            </a:pPr>
            <a:r>
              <a:rPr lang="en-US" sz="2000" dirty="0"/>
              <a:t>Lock type</a:t>
            </a:r>
          </a:p>
          <a:p>
            <a:pPr lvl="1">
              <a:lnSpc>
                <a:spcPct val="110000"/>
              </a:lnSpc>
            </a:pPr>
            <a:r>
              <a:rPr lang="en-US" sz="1800" dirty="0"/>
              <a:t>SHARED: Other processes using shared can access concurrently</a:t>
            </a:r>
          </a:p>
          <a:p>
            <a:pPr lvl="1">
              <a:lnSpc>
                <a:spcPct val="110000"/>
              </a:lnSpc>
            </a:pPr>
            <a:r>
              <a:rPr lang="en-US" sz="1800" dirty="0"/>
              <a:t>EXCLUSIVE: No other processes can access concurrently</a:t>
            </a:r>
          </a:p>
          <a:p>
            <a:pPr>
              <a:lnSpc>
                <a:spcPct val="110000"/>
              </a:lnSpc>
            </a:pPr>
            <a:r>
              <a:rPr lang="en-US" sz="2000" dirty="0"/>
              <a:t>Flush: Remotely complete RMA operations to the target process</a:t>
            </a:r>
          </a:p>
          <a:p>
            <a:pPr lvl="1">
              <a:lnSpc>
                <a:spcPct val="110000"/>
              </a:lnSpc>
            </a:pPr>
            <a:r>
              <a:rPr lang="en-US" sz="1800" dirty="0"/>
              <a:t>After completion, data can be read by target process or a different process</a:t>
            </a:r>
          </a:p>
          <a:p>
            <a:r>
              <a:rPr lang="en-US" sz="2000" dirty="0" err="1"/>
              <a:t>Flush_local</a:t>
            </a:r>
            <a:r>
              <a:rPr lang="en-US" sz="2000" dirty="0"/>
              <a:t>: Locally complete RMA operations to the target process</a:t>
            </a:r>
          </a:p>
        </p:txBody>
      </p:sp>
      <p:sp>
        <p:nvSpPr>
          <p:cNvPr id="5" name="Rounded Rectangle 4"/>
          <p:cNvSpPr/>
          <p:nvPr/>
        </p:nvSpPr>
        <p:spPr bwMode="auto">
          <a:xfrm>
            <a:off x="838200" y="875427"/>
            <a:ext cx="76962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MPI_Win_lock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locktype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int rank, int assert,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8" name="Slide Number Placeholder 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9"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10" name="Rounded Rectangle 9"/>
          <p:cNvSpPr/>
          <p:nvPr/>
        </p:nvSpPr>
        <p:spPr bwMode="auto">
          <a:xfrm>
            <a:off x="2133600" y="1485027"/>
            <a:ext cx="48006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MPI_Win_unlock</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(int rank, MPI_Win win)</a:t>
            </a:r>
          </a:p>
        </p:txBody>
      </p:sp>
      <p:sp>
        <p:nvSpPr>
          <p:cNvPr id="11" name="Rounded Rectangle 10"/>
          <p:cNvSpPr/>
          <p:nvPr/>
        </p:nvSpPr>
        <p:spPr bwMode="auto">
          <a:xfrm>
            <a:off x="1371600" y="2094627"/>
            <a:ext cx="61341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MPI_Win_flush</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flush_local</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(int rank, MPI_Win win)</a:t>
            </a:r>
          </a:p>
        </p:txBody>
      </p:sp>
    </p:spTree>
    <p:extLst>
      <p:ext uri="{BB962C8B-B14F-4D97-AF65-F5344CB8AC3E}">
        <p14:creationId xmlns:p14="http://schemas.microsoft.com/office/powerpoint/2010/main" val="1017728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Passive Target Synchronization</a:t>
            </a:r>
          </a:p>
        </p:txBody>
      </p:sp>
      <p:sp>
        <p:nvSpPr>
          <p:cNvPr id="3" name="Content Placeholder 2"/>
          <p:cNvSpPr>
            <a:spLocks noGrp="1"/>
          </p:cNvSpPr>
          <p:nvPr>
            <p:ph idx="1"/>
          </p:nvPr>
        </p:nvSpPr>
        <p:spPr>
          <a:xfrm>
            <a:off x="457200" y="3048000"/>
            <a:ext cx="8305800" cy="3276600"/>
          </a:xfrm>
        </p:spPr>
        <p:txBody>
          <a:bodyPr>
            <a:normAutofit fontScale="92500" lnSpcReduction="20000"/>
          </a:bodyPr>
          <a:lstStyle/>
          <a:p>
            <a:r>
              <a:rPr lang="en-US" sz="2200" b="1" dirty="0" err="1">
                <a:latin typeface="Courier New" panose="02070309020205020404" pitchFamily="49" charset="0"/>
                <a:cs typeface="Courier New" panose="02070309020205020404" pitchFamily="49" charset="0"/>
              </a:rPr>
              <a:t>Lock_all</a:t>
            </a:r>
            <a:r>
              <a:rPr lang="en-US" sz="2200" dirty="0"/>
              <a:t>: </a:t>
            </a:r>
            <a:r>
              <a:rPr lang="en-US" sz="2600" dirty="0"/>
              <a:t>Shared lock, passive target epoch to all other processes</a:t>
            </a:r>
          </a:p>
          <a:p>
            <a:pPr lvl="1"/>
            <a:r>
              <a:rPr lang="en-US" sz="2200" dirty="0"/>
              <a:t>Expected usage is long-lived: </a:t>
            </a:r>
            <a:r>
              <a:rPr lang="en-US" sz="2200" b="1" dirty="0" err="1">
                <a:latin typeface="Courier New" panose="02070309020205020404" pitchFamily="49" charset="0"/>
                <a:cs typeface="Courier New" panose="02070309020205020404" pitchFamily="49" charset="0"/>
              </a:rPr>
              <a:t>lock_all</a:t>
            </a:r>
            <a:r>
              <a:rPr lang="en-US" sz="2200" b="1" dirty="0">
                <a:latin typeface="Courier New" panose="02070309020205020404" pitchFamily="49" charset="0"/>
                <a:cs typeface="Courier New" panose="02070309020205020404" pitchFamily="49" charset="0"/>
              </a:rPr>
              <a:t>, put/get, flush, …, </a:t>
            </a:r>
            <a:r>
              <a:rPr lang="en-US" sz="2200" b="1" dirty="0" err="1">
                <a:latin typeface="Courier New" panose="02070309020205020404" pitchFamily="49" charset="0"/>
                <a:cs typeface="Courier New" panose="02070309020205020404" pitchFamily="49" charset="0"/>
              </a:rPr>
              <a:t>unlock_all</a:t>
            </a:r>
            <a:endParaRPr lang="en-US" sz="2200" b="1" dirty="0">
              <a:latin typeface="Courier New" panose="02070309020205020404" pitchFamily="49" charset="0"/>
              <a:cs typeface="Courier New" panose="02070309020205020404" pitchFamily="49" charset="0"/>
            </a:endParaRPr>
          </a:p>
          <a:p>
            <a:r>
              <a:rPr lang="en-US" sz="2200" b="1" dirty="0" err="1">
                <a:latin typeface="Courier New" panose="02070309020205020404" pitchFamily="49" charset="0"/>
                <a:cs typeface="Courier New" panose="02070309020205020404" pitchFamily="49" charset="0"/>
              </a:rPr>
              <a:t>Flush_all</a:t>
            </a:r>
            <a:r>
              <a:rPr lang="en-US" sz="2200" b="1" dirty="0">
                <a:latin typeface="Courier New" panose="02070309020205020404" pitchFamily="49" charset="0"/>
                <a:cs typeface="Courier New" panose="02070309020205020404" pitchFamily="49" charset="0"/>
              </a:rPr>
              <a:t> </a:t>
            </a:r>
            <a:r>
              <a:rPr lang="en-US" sz="2600" dirty="0"/>
              <a:t>– remotely complete RMA operations to all processes</a:t>
            </a:r>
          </a:p>
          <a:p>
            <a:r>
              <a:rPr lang="en-US" sz="2200" b="1" dirty="0" err="1">
                <a:latin typeface="Courier New" panose="02070309020205020404" pitchFamily="49" charset="0"/>
                <a:cs typeface="Courier New" panose="02070309020205020404" pitchFamily="49" charset="0"/>
              </a:rPr>
              <a:t>Flush_local_all</a:t>
            </a:r>
            <a:r>
              <a:rPr lang="en-US" sz="2200" b="1" dirty="0">
                <a:latin typeface="Courier New" panose="02070309020205020404" pitchFamily="49" charset="0"/>
                <a:cs typeface="Courier New" panose="02070309020205020404" pitchFamily="49" charset="0"/>
              </a:rPr>
              <a:t> </a:t>
            </a:r>
            <a:r>
              <a:rPr lang="en-US" sz="2600" dirty="0"/>
              <a:t>– locally complete RMA operations to all processes</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6" name="Rounded Rectangle 5"/>
          <p:cNvSpPr/>
          <p:nvPr/>
        </p:nvSpPr>
        <p:spPr bwMode="auto">
          <a:xfrm>
            <a:off x="1752600" y="986060"/>
            <a:ext cx="5410200" cy="429054"/>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MPI_Win_lock_all</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assert,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8"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9" name="Rounded Rectangle 8"/>
          <p:cNvSpPr/>
          <p:nvPr/>
        </p:nvSpPr>
        <p:spPr bwMode="auto">
          <a:xfrm>
            <a:off x="2438400" y="1524000"/>
            <a:ext cx="40767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MPI_Win_unlock_all</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11" name="Rounded Rectangle 10"/>
          <p:cNvSpPr/>
          <p:nvPr/>
        </p:nvSpPr>
        <p:spPr bwMode="auto">
          <a:xfrm>
            <a:off x="1524000" y="2057400"/>
            <a:ext cx="5943600" cy="419973"/>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MPI_Win_flush_all</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flush_local_all</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Tree>
    <p:extLst>
      <p:ext uri="{BB962C8B-B14F-4D97-AF65-F5344CB8AC3E}">
        <p14:creationId xmlns:p14="http://schemas.microsoft.com/office/powerpoint/2010/main" val="1178504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synchronization mode should I use, when?</a:t>
            </a:r>
          </a:p>
        </p:txBody>
      </p:sp>
      <p:sp>
        <p:nvSpPr>
          <p:cNvPr id="3" name="Content Placeholder 2"/>
          <p:cNvSpPr>
            <a:spLocks noGrp="1"/>
          </p:cNvSpPr>
          <p:nvPr>
            <p:ph idx="1"/>
          </p:nvPr>
        </p:nvSpPr>
        <p:spPr>
          <a:xfrm>
            <a:off x="457200" y="898525"/>
            <a:ext cx="8229600" cy="5638800"/>
          </a:xfrm>
        </p:spPr>
        <p:txBody>
          <a:bodyPr>
            <a:normAutofit lnSpcReduction="10000"/>
          </a:bodyPr>
          <a:lstStyle/>
          <a:p>
            <a:r>
              <a:rPr lang="en-US" dirty="0"/>
              <a:t>RMA communication has low overheads versus send/</a:t>
            </a:r>
            <a:r>
              <a:rPr lang="en-US" dirty="0" err="1"/>
              <a:t>recv</a:t>
            </a:r>
            <a:endParaRPr lang="en-US" dirty="0"/>
          </a:p>
          <a:p>
            <a:pPr lvl="1"/>
            <a:r>
              <a:rPr lang="en-US" dirty="0"/>
              <a:t>Two-sided: Matching, queuing, buffering, unexpected receives, etc…</a:t>
            </a:r>
          </a:p>
          <a:p>
            <a:pPr lvl="1"/>
            <a:r>
              <a:rPr lang="en-US" dirty="0"/>
              <a:t>One-sided: No matching, no buffering, always ready to receive</a:t>
            </a:r>
          </a:p>
          <a:p>
            <a:pPr lvl="1"/>
            <a:r>
              <a:rPr lang="en-US" dirty="0"/>
              <a:t>Utilize RDMA provided by high-speed interconnects (e.g. </a:t>
            </a:r>
            <a:r>
              <a:rPr lang="en-US" dirty="0" err="1"/>
              <a:t>InfiniBand</a:t>
            </a:r>
            <a:r>
              <a:rPr lang="en-US" dirty="0"/>
              <a:t>)</a:t>
            </a:r>
          </a:p>
          <a:p>
            <a:r>
              <a:rPr lang="en-US" dirty="0"/>
              <a:t>Active mode: bulk synchronization</a:t>
            </a:r>
          </a:p>
          <a:p>
            <a:pPr lvl="1"/>
            <a:r>
              <a:rPr lang="en-US" dirty="0"/>
              <a:t>E.g. ghost cell exchange</a:t>
            </a:r>
          </a:p>
          <a:p>
            <a:r>
              <a:rPr lang="en-US" dirty="0"/>
              <a:t>Passive mode: asynchronous data movement</a:t>
            </a:r>
          </a:p>
          <a:p>
            <a:pPr lvl="1"/>
            <a:r>
              <a:rPr lang="en-US" dirty="0"/>
              <a:t>Useful when dataset is large, requiring memory of multiple nodes</a:t>
            </a:r>
          </a:p>
          <a:p>
            <a:pPr lvl="1"/>
            <a:r>
              <a:rPr lang="en-US" dirty="0"/>
              <a:t>Also, when data access and synchronization pattern is dynamic</a:t>
            </a:r>
            <a:endParaRPr lang="en-US" sz="1200" dirty="0"/>
          </a:p>
          <a:p>
            <a:pPr lvl="1"/>
            <a:r>
              <a:rPr lang="en-US" dirty="0"/>
              <a:t>Common use case: distributed, shared arrays</a:t>
            </a:r>
          </a:p>
          <a:p>
            <a:r>
              <a:rPr lang="en-US" dirty="0"/>
              <a:t>Passive target locking mode</a:t>
            </a:r>
          </a:p>
          <a:p>
            <a:pPr lvl="1"/>
            <a:r>
              <a:rPr lang="en-US" dirty="0"/>
              <a:t>Lock/unlock – Useful when exclusive epochs are needed</a:t>
            </a:r>
          </a:p>
          <a:p>
            <a:pPr lvl="1"/>
            <a:r>
              <a:rPr lang="en-US" dirty="0" err="1"/>
              <a:t>Lock_all</a:t>
            </a:r>
            <a:r>
              <a:rPr lang="en-US" dirty="0"/>
              <a:t>/</a:t>
            </a:r>
            <a:r>
              <a:rPr lang="en-US" dirty="0" err="1"/>
              <a:t>unlock_all</a:t>
            </a:r>
            <a:r>
              <a:rPr lang="en-US" dirty="0"/>
              <a:t> – Useful when only shared epochs are needed</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4062723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RMA Memory Model</a:t>
            </a:r>
          </a:p>
        </p:txBody>
      </p:sp>
      <p:sp>
        <p:nvSpPr>
          <p:cNvPr id="3" name="Content Placeholder 2"/>
          <p:cNvSpPr>
            <a:spLocks noGrp="1"/>
          </p:cNvSpPr>
          <p:nvPr>
            <p:ph idx="1"/>
          </p:nvPr>
        </p:nvSpPr>
        <p:spPr>
          <a:xfrm>
            <a:off x="457199" y="914399"/>
            <a:ext cx="6087245" cy="5622925"/>
          </a:xfrm>
        </p:spPr>
        <p:txBody>
          <a:bodyPr>
            <a:normAutofit fontScale="85000" lnSpcReduction="20000"/>
          </a:bodyPr>
          <a:lstStyle/>
          <a:p>
            <a:r>
              <a:rPr lang="en-US" sz="2800" dirty="0"/>
              <a:t>MPI-3 provides two memory models: separate and unified</a:t>
            </a:r>
          </a:p>
          <a:p>
            <a:r>
              <a:rPr lang="en-US" sz="2800" dirty="0"/>
              <a:t>MPI-2: Separate Model</a:t>
            </a:r>
          </a:p>
          <a:p>
            <a:pPr lvl="1"/>
            <a:r>
              <a:rPr lang="en-US" sz="2400" dirty="0"/>
              <a:t>Logical public and private copies</a:t>
            </a:r>
          </a:p>
          <a:p>
            <a:pPr lvl="1"/>
            <a:r>
              <a:rPr lang="en-US" sz="2400" dirty="0"/>
              <a:t>MPI provides software coherence between window copies</a:t>
            </a:r>
          </a:p>
          <a:p>
            <a:pPr lvl="1"/>
            <a:r>
              <a:rPr lang="en-US" sz="2400" dirty="0"/>
              <a:t>Extremely portable, to systems that don’t provide hardware coherence</a:t>
            </a:r>
          </a:p>
          <a:p>
            <a:r>
              <a:rPr lang="en-US" sz="2800" dirty="0"/>
              <a:t>MPI-3: New Unified Model</a:t>
            </a:r>
          </a:p>
          <a:p>
            <a:pPr lvl="1"/>
            <a:r>
              <a:rPr lang="en-US" sz="2400" dirty="0"/>
              <a:t>Single copy of the window</a:t>
            </a:r>
          </a:p>
          <a:p>
            <a:pPr lvl="1"/>
            <a:r>
              <a:rPr lang="en-US" sz="2400" dirty="0"/>
              <a:t>System must provide coherence</a:t>
            </a:r>
          </a:p>
          <a:p>
            <a:pPr lvl="1"/>
            <a:r>
              <a:rPr lang="en-US" sz="2400" dirty="0"/>
              <a:t>Superset of separate semantics</a:t>
            </a:r>
          </a:p>
          <a:p>
            <a:pPr lvl="2"/>
            <a:r>
              <a:rPr lang="en-US" sz="2400" dirty="0"/>
              <a:t>E.g. allows concurrent local/remote access</a:t>
            </a:r>
          </a:p>
          <a:p>
            <a:pPr lvl="1"/>
            <a:r>
              <a:rPr lang="en-US" sz="2400" dirty="0"/>
              <a:t>Provides access to full performance potential of hardware</a:t>
            </a:r>
          </a:p>
        </p:txBody>
      </p:sp>
      <p:sp>
        <p:nvSpPr>
          <p:cNvPr id="32" name="Slide Number Placeholder 3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15"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grpSp>
        <p:nvGrpSpPr>
          <p:cNvPr id="5" name="Group 4">
            <a:extLst>
              <a:ext uri="{FF2B5EF4-FFF2-40B4-BE49-F238E27FC236}">
                <a16:creationId xmlns:a16="http://schemas.microsoft.com/office/drawing/2014/main" id="{AFCD4903-8C75-3E4F-AF06-527C94B44604}"/>
              </a:ext>
            </a:extLst>
          </p:cNvPr>
          <p:cNvGrpSpPr/>
          <p:nvPr/>
        </p:nvGrpSpPr>
        <p:grpSpPr>
          <a:xfrm>
            <a:off x="6477000" y="914400"/>
            <a:ext cx="2362200" cy="3810000"/>
            <a:chOff x="6019800" y="914400"/>
            <a:chExt cx="2362200" cy="3810000"/>
          </a:xfrm>
        </p:grpSpPr>
        <p:pic>
          <p:nvPicPr>
            <p:cNvPr id="31" name="Picture 148" descr="MHEA28-XTC-en.gif"/>
            <p:cNvPicPr>
              <a:picLocks noChangeAspect="1"/>
            </p:cNvPicPr>
            <p:nvPr/>
          </p:nvPicPr>
          <p:blipFill>
            <a:blip r:embed="rId3" cstate="print"/>
            <a:srcRect/>
            <a:stretch>
              <a:fillRect/>
            </a:stretch>
          </p:blipFill>
          <p:spPr bwMode="auto">
            <a:xfrm>
              <a:off x="6096000" y="1446379"/>
              <a:ext cx="838200" cy="789491"/>
            </a:xfrm>
            <a:prstGeom prst="rect">
              <a:avLst/>
            </a:prstGeom>
            <a:noFill/>
            <a:ln w="9525">
              <a:noFill/>
              <a:miter lim="800000"/>
              <a:headEnd/>
              <a:tailEnd/>
            </a:ln>
          </p:spPr>
        </p:pic>
        <p:sp>
          <p:nvSpPr>
            <p:cNvPr id="21" name="Rectangle 20"/>
            <p:cNvSpPr/>
            <p:nvPr/>
          </p:nvSpPr>
          <p:spPr bwMode="auto">
            <a:xfrm>
              <a:off x="6096000" y="2231969"/>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Public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Copy</a:t>
              </a:r>
            </a:p>
          </p:txBody>
        </p:sp>
        <p:sp>
          <p:nvSpPr>
            <p:cNvPr id="22" name="Rectangle 21"/>
            <p:cNvSpPr/>
            <p:nvPr/>
          </p:nvSpPr>
          <p:spPr bwMode="auto">
            <a:xfrm>
              <a:off x="6096000" y="3451169"/>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Private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Copy</a:t>
              </a:r>
            </a:p>
          </p:txBody>
        </p:sp>
        <p:cxnSp>
          <p:nvCxnSpPr>
            <p:cNvPr id="26" name="Straight Arrow Connector 25"/>
            <p:cNvCxnSpPr>
              <a:stCxn id="21" idx="2"/>
              <a:endCxn id="22" idx="0"/>
            </p:cNvCxnSpPr>
            <p:nvPr/>
          </p:nvCxnSpPr>
          <p:spPr bwMode="auto">
            <a:xfrm rot="5400000">
              <a:off x="6286500" y="3184469"/>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29" name="Picture 94" descr="AMD-Unleashes-Hydra-8-Core-Competition-for-Nehalems-2.jpg"/>
            <p:cNvPicPr>
              <a:picLocks noChangeAspect="1"/>
            </p:cNvPicPr>
            <p:nvPr/>
          </p:nvPicPr>
          <p:blipFill>
            <a:blip r:embed="rId4" cstate="print"/>
            <a:srcRect/>
            <a:stretch>
              <a:fillRect/>
            </a:stretch>
          </p:blipFill>
          <p:spPr bwMode="auto">
            <a:xfrm>
              <a:off x="6324600" y="4213225"/>
              <a:ext cx="511175" cy="511175"/>
            </a:xfrm>
            <a:prstGeom prst="rect">
              <a:avLst/>
            </a:prstGeom>
            <a:noFill/>
            <a:ln w="9525">
              <a:noFill/>
              <a:miter lim="800000"/>
              <a:headEnd/>
              <a:tailEnd/>
            </a:ln>
          </p:spPr>
        </p:pic>
        <p:pic>
          <p:nvPicPr>
            <p:cNvPr id="42" name="Picture 148" descr="MHEA28-XTC-en.gif"/>
            <p:cNvPicPr>
              <a:picLocks noChangeAspect="1"/>
            </p:cNvPicPr>
            <p:nvPr/>
          </p:nvPicPr>
          <p:blipFill>
            <a:blip r:embed="rId3" cstate="print"/>
            <a:srcRect/>
            <a:stretch>
              <a:fillRect/>
            </a:stretch>
          </p:blipFill>
          <p:spPr bwMode="auto">
            <a:xfrm>
              <a:off x="7467600" y="1953709"/>
              <a:ext cx="838200" cy="789491"/>
            </a:xfrm>
            <a:prstGeom prst="rect">
              <a:avLst/>
            </a:prstGeom>
            <a:noFill/>
            <a:ln w="9525">
              <a:noFill/>
              <a:miter lim="800000"/>
              <a:headEnd/>
              <a:tailEnd/>
            </a:ln>
          </p:spPr>
        </p:pic>
        <p:sp>
          <p:nvSpPr>
            <p:cNvPr id="43" name="Rectangle 42"/>
            <p:cNvSpPr/>
            <p:nvPr/>
          </p:nvSpPr>
          <p:spPr bwMode="auto">
            <a:xfrm>
              <a:off x="7467600" y="2766790"/>
              <a:ext cx="914400" cy="685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Unified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Copy</a:t>
              </a:r>
            </a:p>
          </p:txBody>
        </p:sp>
        <p:pic>
          <p:nvPicPr>
            <p:cNvPr id="46" name="Picture 94" descr="AMD-Unleashes-Hydra-8-Core-Competition-for-Nehalems-2.jpg"/>
            <p:cNvPicPr>
              <a:picLocks noChangeAspect="1"/>
            </p:cNvPicPr>
            <p:nvPr/>
          </p:nvPicPr>
          <p:blipFill>
            <a:blip r:embed="rId4" cstate="print"/>
            <a:srcRect/>
            <a:stretch>
              <a:fillRect/>
            </a:stretch>
          </p:blipFill>
          <p:spPr bwMode="auto">
            <a:xfrm>
              <a:off x="7696200" y="3527425"/>
              <a:ext cx="511175" cy="511175"/>
            </a:xfrm>
            <a:prstGeom prst="rect">
              <a:avLst/>
            </a:prstGeom>
            <a:noFill/>
            <a:ln w="9525">
              <a:noFill/>
              <a:miter lim="800000"/>
              <a:headEnd/>
              <a:tailEnd/>
            </a:ln>
          </p:spPr>
        </p:pic>
        <p:sp>
          <p:nvSpPr>
            <p:cNvPr id="4" name="TextBox 3"/>
            <p:cNvSpPr txBox="1"/>
            <p:nvPr/>
          </p:nvSpPr>
          <p:spPr>
            <a:xfrm>
              <a:off x="6019800" y="914400"/>
              <a:ext cx="10120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Separate</a:t>
              </a:r>
            </a:p>
          </p:txBody>
        </p:sp>
        <p:sp>
          <p:nvSpPr>
            <p:cNvPr id="16" name="TextBox 15"/>
            <p:cNvSpPr txBox="1"/>
            <p:nvPr/>
          </p:nvSpPr>
          <p:spPr>
            <a:xfrm>
              <a:off x="7353300" y="914400"/>
              <a:ext cx="8675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Unified</a:t>
              </a:r>
            </a:p>
          </p:txBody>
        </p:sp>
      </p:grpSp>
    </p:spTree>
    <p:extLst>
      <p:ext uri="{BB962C8B-B14F-4D97-AF65-F5344CB8AC3E}">
        <p14:creationId xmlns:p14="http://schemas.microsoft.com/office/powerpoint/2010/main" val="2845644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txBody>
          <a:bodyPr/>
          <a:lstStyle/>
          <a:p>
            <a:r>
              <a:rPr lang="en-US" dirty="0"/>
              <a:t>MPI RMA Memory Model (separate windows)</a:t>
            </a:r>
            <a:endParaRPr lang="en-US" sz="1800" dirty="0">
              <a:solidFill>
                <a:schemeClr val="tx1"/>
              </a:solidFill>
            </a:endParaRPr>
          </a:p>
        </p:txBody>
      </p:sp>
      <p:sp>
        <p:nvSpPr>
          <p:cNvPr id="3" name="Content Placeholder 2"/>
          <p:cNvSpPr>
            <a:spLocks noGrp="1"/>
          </p:cNvSpPr>
          <p:nvPr>
            <p:ph idx="1"/>
          </p:nvPr>
        </p:nvSpPr>
        <p:spPr>
          <a:xfrm>
            <a:off x="457200" y="5206855"/>
            <a:ext cx="8382000" cy="1041545"/>
          </a:xfrm>
        </p:spPr>
        <p:txBody>
          <a:bodyPr>
            <a:noAutofit/>
          </a:bodyPr>
          <a:lstStyle/>
          <a:p>
            <a:r>
              <a:rPr lang="en-US" dirty="0"/>
              <a:t>Very portable, compatible with non-coherent memory systems</a:t>
            </a:r>
          </a:p>
          <a:p>
            <a:r>
              <a:rPr lang="en-US" dirty="0"/>
              <a:t>Limits concurrent accesses to enable software coherence</a:t>
            </a:r>
          </a:p>
        </p:txBody>
      </p:sp>
      <p:pic>
        <p:nvPicPr>
          <p:cNvPr id="5" name="Picture 148" descr="MHEA28-XTC-en.gif"/>
          <p:cNvPicPr>
            <a:picLocks noChangeAspect="1"/>
          </p:cNvPicPr>
          <p:nvPr/>
        </p:nvPicPr>
        <p:blipFill>
          <a:blip r:embed="rId3" cstate="print"/>
          <a:srcRect/>
          <a:stretch>
            <a:fillRect/>
          </a:stretch>
        </p:blipFill>
        <p:spPr bwMode="auto">
          <a:xfrm>
            <a:off x="304800" y="1567822"/>
            <a:ext cx="838200" cy="789491"/>
          </a:xfrm>
          <a:prstGeom prst="rect">
            <a:avLst/>
          </a:prstGeom>
          <a:noFill/>
          <a:ln w="9525">
            <a:noFill/>
            <a:miter lim="800000"/>
            <a:headEnd/>
            <a:tailEnd/>
          </a:ln>
        </p:spPr>
      </p:pic>
      <p:sp>
        <p:nvSpPr>
          <p:cNvPr id="6" name="Rectangle 5"/>
          <p:cNvSpPr/>
          <p:nvPr/>
        </p:nvSpPr>
        <p:spPr bwMode="auto">
          <a:xfrm>
            <a:off x="304800" y="2353412"/>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Public</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Copy</a:t>
            </a:r>
          </a:p>
        </p:txBody>
      </p:sp>
      <p:sp>
        <p:nvSpPr>
          <p:cNvPr id="7" name="Rectangle 6"/>
          <p:cNvSpPr/>
          <p:nvPr/>
        </p:nvSpPr>
        <p:spPr bwMode="auto">
          <a:xfrm>
            <a:off x="304800" y="3572612"/>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Copy</a:t>
            </a:r>
          </a:p>
        </p:txBody>
      </p:sp>
      <p:cxnSp>
        <p:nvCxnSpPr>
          <p:cNvPr id="8" name="Straight Arrow Connector 7"/>
          <p:cNvCxnSpPr>
            <a:stCxn id="6" idx="2"/>
            <a:endCxn id="7" idx="0"/>
          </p:cNvCxnSpPr>
          <p:nvPr/>
        </p:nvCxnSpPr>
        <p:spPr bwMode="auto">
          <a:xfrm rot="5400000">
            <a:off x="495300" y="3305912"/>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9" name="Picture 94" descr="AMD-Unleashes-Hydra-8-Core-Competition-for-Nehalems-2.jpg"/>
          <p:cNvPicPr>
            <a:picLocks noChangeAspect="1"/>
          </p:cNvPicPr>
          <p:nvPr/>
        </p:nvPicPr>
        <p:blipFill>
          <a:blip r:embed="rId4" cstate="print"/>
          <a:srcRect/>
          <a:stretch>
            <a:fillRect/>
          </a:stretch>
        </p:blipFill>
        <p:spPr bwMode="auto">
          <a:xfrm>
            <a:off x="533400" y="4334668"/>
            <a:ext cx="511175" cy="511175"/>
          </a:xfrm>
          <a:prstGeom prst="rect">
            <a:avLst/>
          </a:prstGeom>
          <a:noFill/>
          <a:ln w="9525">
            <a:noFill/>
            <a:miter lim="800000"/>
            <a:headEnd/>
            <a:tailEnd/>
          </a:ln>
        </p:spPr>
      </p:pic>
      <p:sp>
        <p:nvSpPr>
          <p:cNvPr id="13" name="Rectangle 12"/>
          <p:cNvSpPr/>
          <p:nvPr/>
        </p:nvSpPr>
        <p:spPr bwMode="auto">
          <a:xfrm>
            <a:off x="21336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14" name="Rectangle 13"/>
          <p:cNvSpPr/>
          <p:nvPr/>
        </p:nvSpPr>
        <p:spPr bwMode="auto">
          <a:xfrm>
            <a:off x="21336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cxnSp>
        <p:nvCxnSpPr>
          <p:cNvPr id="15" name="Straight Arrow Connector 14"/>
          <p:cNvCxnSpPr>
            <a:stCxn id="13" idx="2"/>
            <a:endCxn id="14" idx="0"/>
          </p:cNvCxnSpPr>
          <p:nvPr/>
        </p:nvCxnSpPr>
        <p:spPr bwMode="auto">
          <a:xfrm rot="5400000">
            <a:off x="23241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bwMode="auto">
          <a:xfrm rot="5400000">
            <a:off x="-190500" y="3359943"/>
            <a:ext cx="3276600" cy="158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bwMode="auto">
          <a:xfrm>
            <a:off x="50292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19" name="Rectangle 18"/>
          <p:cNvSpPr/>
          <p:nvPr/>
        </p:nvSpPr>
        <p:spPr bwMode="auto">
          <a:xfrm>
            <a:off x="50292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cxnSp>
        <p:nvCxnSpPr>
          <p:cNvPr id="20" name="Straight Arrow Connector 19"/>
          <p:cNvCxnSpPr>
            <a:stCxn id="18" idx="2"/>
            <a:endCxn id="19" idx="0"/>
          </p:cNvCxnSpPr>
          <p:nvPr/>
        </p:nvCxnSpPr>
        <p:spPr bwMode="auto">
          <a:xfrm rot="5400000">
            <a:off x="52197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bwMode="auto">
          <a:xfrm>
            <a:off x="64770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22" name="Rectangle 21"/>
          <p:cNvSpPr/>
          <p:nvPr/>
        </p:nvSpPr>
        <p:spPr bwMode="auto">
          <a:xfrm>
            <a:off x="64770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cxnSp>
        <p:nvCxnSpPr>
          <p:cNvPr id="23" name="Straight Arrow Connector 22"/>
          <p:cNvCxnSpPr>
            <a:stCxn id="21" idx="2"/>
            <a:endCxn id="22" idx="0"/>
          </p:cNvCxnSpPr>
          <p:nvPr/>
        </p:nvCxnSpPr>
        <p:spPr bwMode="auto">
          <a:xfrm rot="5400000">
            <a:off x="66675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bwMode="auto">
          <a:xfrm>
            <a:off x="2286000" y="2483643"/>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8" name="Rectangle 27"/>
          <p:cNvSpPr/>
          <p:nvPr/>
        </p:nvSpPr>
        <p:spPr bwMode="auto">
          <a:xfrm>
            <a:off x="2667000" y="263604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9" name="Rectangle 28"/>
          <p:cNvSpPr/>
          <p:nvPr/>
        </p:nvSpPr>
        <p:spPr bwMode="auto">
          <a:xfrm>
            <a:off x="5181600" y="255984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30" name="Rectangle 29"/>
          <p:cNvSpPr/>
          <p:nvPr/>
        </p:nvSpPr>
        <p:spPr bwMode="auto">
          <a:xfrm>
            <a:off x="5561806" y="3779043"/>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34" name="Straight Arrow Connector 33"/>
          <p:cNvCxnSpPr/>
          <p:nvPr/>
        </p:nvCxnSpPr>
        <p:spPr bwMode="auto">
          <a:xfrm rot="5400000">
            <a:off x="2514600" y="2178843"/>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38" name="Straight Arrow Connector 37"/>
          <p:cNvCxnSpPr>
            <a:stCxn id="27" idx="0"/>
          </p:cNvCxnSpPr>
          <p:nvPr/>
        </p:nvCxnSpPr>
        <p:spPr bwMode="auto">
          <a:xfrm flipH="1" flipV="1">
            <a:off x="2286000" y="1950243"/>
            <a:ext cx="114300"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2" name="Straight Arrow Connector 41"/>
          <p:cNvCxnSpPr>
            <a:endCxn id="29" idx="0"/>
          </p:cNvCxnSpPr>
          <p:nvPr/>
        </p:nvCxnSpPr>
        <p:spPr bwMode="auto">
          <a:xfrm>
            <a:off x="5181600" y="1951037"/>
            <a:ext cx="114300" cy="608806"/>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4" name="Straight Arrow Connector 43"/>
          <p:cNvCxnSpPr>
            <a:stCxn id="30" idx="2"/>
          </p:cNvCxnSpPr>
          <p:nvPr/>
        </p:nvCxnSpPr>
        <p:spPr bwMode="auto">
          <a:xfrm flipH="1">
            <a:off x="5561806" y="4007643"/>
            <a:ext cx="114697" cy="686594"/>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8" name="Straight Arrow Connector 47"/>
          <p:cNvCxnSpPr/>
          <p:nvPr/>
        </p:nvCxnSpPr>
        <p:spPr bwMode="auto">
          <a:xfrm flipV="1">
            <a:off x="6934200" y="4007643"/>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1" name="TextBox 50"/>
          <p:cNvSpPr txBox="1"/>
          <p:nvPr/>
        </p:nvSpPr>
        <p:spPr>
          <a:xfrm>
            <a:off x="1905000" y="1341437"/>
            <a:ext cx="13755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Same 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Same epoch</a:t>
            </a:r>
          </a:p>
        </p:txBody>
      </p:sp>
      <p:sp>
        <p:nvSpPr>
          <p:cNvPr id="52" name="Rectangle 51"/>
          <p:cNvSpPr/>
          <p:nvPr/>
        </p:nvSpPr>
        <p:spPr bwMode="auto">
          <a:xfrm>
            <a:off x="3581400" y="2331243"/>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53" name="Rectangle 52"/>
          <p:cNvSpPr/>
          <p:nvPr/>
        </p:nvSpPr>
        <p:spPr bwMode="auto">
          <a:xfrm>
            <a:off x="3581400" y="3550443"/>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cxnSp>
        <p:nvCxnSpPr>
          <p:cNvPr id="54" name="Straight Arrow Connector 53"/>
          <p:cNvCxnSpPr>
            <a:stCxn id="52" idx="2"/>
            <a:endCxn id="53" idx="0"/>
          </p:cNvCxnSpPr>
          <p:nvPr/>
        </p:nvCxnSpPr>
        <p:spPr bwMode="auto">
          <a:xfrm rot="5400000">
            <a:off x="3771900" y="3283743"/>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5" name="Rectangle 54"/>
          <p:cNvSpPr/>
          <p:nvPr/>
        </p:nvSpPr>
        <p:spPr bwMode="auto">
          <a:xfrm>
            <a:off x="3733800" y="2483643"/>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56" name="Rectangle 55"/>
          <p:cNvSpPr/>
          <p:nvPr/>
        </p:nvSpPr>
        <p:spPr bwMode="auto">
          <a:xfrm>
            <a:off x="4114800" y="263604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57" name="Straight Arrow Connector 56"/>
          <p:cNvCxnSpPr/>
          <p:nvPr/>
        </p:nvCxnSpPr>
        <p:spPr bwMode="auto">
          <a:xfrm rot="5400000">
            <a:off x="3962400" y="2178843"/>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58" name="Straight Arrow Connector 57"/>
          <p:cNvCxnSpPr>
            <a:stCxn id="55" idx="0"/>
          </p:cNvCxnSpPr>
          <p:nvPr/>
        </p:nvCxnSpPr>
        <p:spPr bwMode="auto">
          <a:xfrm flipH="1" flipV="1">
            <a:off x="3733802" y="1950243"/>
            <a:ext cx="114298"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9" name="TextBox 58"/>
          <p:cNvSpPr txBox="1"/>
          <p:nvPr/>
        </p:nvSpPr>
        <p:spPr>
          <a:xfrm>
            <a:off x="3352800" y="1569243"/>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Diff. Sources</a:t>
            </a:r>
          </a:p>
        </p:txBody>
      </p:sp>
      <p:cxnSp>
        <p:nvCxnSpPr>
          <p:cNvPr id="65" name="Straight Arrow Connector 64"/>
          <p:cNvCxnSpPr>
            <a:stCxn id="66" idx="0"/>
          </p:cNvCxnSpPr>
          <p:nvPr/>
        </p:nvCxnSpPr>
        <p:spPr bwMode="auto">
          <a:xfrm flipH="1" flipV="1">
            <a:off x="6477000" y="1951037"/>
            <a:ext cx="190500" cy="6096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0" name="TextBox 69"/>
          <p:cNvSpPr txBox="1"/>
          <p:nvPr/>
        </p:nvSpPr>
        <p:spPr>
          <a:xfrm>
            <a:off x="5276185" y="4694237"/>
            <a:ext cx="591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load</a:t>
            </a:r>
          </a:p>
        </p:txBody>
      </p:sp>
      <p:sp>
        <p:nvSpPr>
          <p:cNvPr id="71" name="TextBox 70"/>
          <p:cNvSpPr txBox="1"/>
          <p:nvPr/>
        </p:nvSpPr>
        <p:spPr>
          <a:xfrm>
            <a:off x="6614487" y="4694237"/>
            <a:ext cx="6614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store</a:t>
            </a:r>
          </a:p>
        </p:txBody>
      </p:sp>
      <p:sp>
        <p:nvSpPr>
          <p:cNvPr id="66" name="Rectangle 65"/>
          <p:cNvSpPr/>
          <p:nvPr/>
        </p:nvSpPr>
        <p:spPr bwMode="auto">
          <a:xfrm>
            <a:off x="6553200" y="2560637"/>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67" name="Rectangle 66"/>
          <p:cNvSpPr/>
          <p:nvPr/>
        </p:nvSpPr>
        <p:spPr bwMode="auto">
          <a:xfrm>
            <a:off x="6933406" y="3779837"/>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68" name="Straight Arrow Connector 67"/>
          <p:cNvCxnSpPr>
            <a:stCxn id="29" idx="0"/>
          </p:cNvCxnSpPr>
          <p:nvPr/>
        </p:nvCxnSpPr>
        <p:spPr bwMode="auto">
          <a:xfrm flipV="1">
            <a:off x="5295900" y="1938575"/>
            <a:ext cx="323254" cy="621268"/>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69" name="Rectangle 68"/>
          <p:cNvSpPr/>
          <p:nvPr/>
        </p:nvSpPr>
        <p:spPr bwMode="auto">
          <a:xfrm>
            <a:off x="7924800" y="23614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72" name="Rectangle 71"/>
          <p:cNvSpPr/>
          <p:nvPr/>
        </p:nvSpPr>
        <p:spPr bwMode="auto">
          <a:xfrm>
            <a:off x="7924800" y="3580606"/>
            <a:ext cx="914400" cy="6858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cxnSp>
        <p:nvCxnSpPr>
          <p:cNvPr id="73" name="Straight Arrow Connector 72"/>
          <p:cNvCxnSpPr>
            <a:stCxn id="69" idx="2"/>
            <a:endCxn id="72" idx="0"/>
          </p:cNvCxnSpPr>
          <p:nvPr/>
        </p:nvCxnSpPr>
        <p:spPr bwMode="auto">
          <a:xfrm rot="5400000">
            <a:off x="8115300" y="3313906"/>
            <a:ext cx="533400" cy="1588"/>
          </a:xfrm>
          <a:prstGeom prst="straightConnector1">
            <a:avLst/>
          </a:prstGeom>
          <a:ln>
            <a:solidFill>
              <a:schemeClr val="tx2"/>
            </a:solidFill>
            <a:prstDash val="sys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bwMode="auto">
          <a:xfrm flipV="1">
            <a:off x="8382000" y="4037806"/>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6" name="TextBox 75"/>
          <p:cNvSpPr txBox="1"/>
          <p:nvPr/>
        </p:nvSpPr>
        <p:spPr>
          <a:xfrm>
            <a:off x="8062287" y="4724400"/>
            <a:ext cx="6614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store</a:t>
            </a:r>
          </a:p>
        </p:txBody>
      </p:sp>
      <p:sp>
        <p:nvSpPr>
          <p:cNvPr id="77" name="Rectangle 76"/>
          <p:cNvSpPr/>
          <p:nvPr/>
        </p:nvSpPr>
        <p:spPr bwMode="auto">
          <a:xfrm>
            <a:off x="8001000" y="2590800"/>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78" name="Rectangle 77"/>
          <p:cNvSpPr/>
          <p:nvPr/>
        </p:nvSpPr>
        <p:spPr bwMode="auto">
          <a:xfrm>
            <a:off x="8381206" y="3810000"/>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79" name="Straight Arrow Connector 78"/>
          <p:cNvCxnSpPr>
            <a:endCxn id="77" idx="0"/>
          </p:cNvCxnSpPr>
          <p:nvPr/>
        </p:nvCxnSpPr>
        <p:spPr bwMode="auto">
          <a:xfrm>
            <a:off x="8001000" y="1987768"/>
            <a:ext cx="114300" cy="603032"/>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80" name="TextBox 79"/>
          <p:cNvSpPr txBox="1"/>
          <p:nvPr/>
        </p:nvSpPr>
        <p:spPr>
          <a:xfrm>
            <a:off x="8215912" y="3089572"/>
            <a:ext cx="35418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Calibri" panose="020F0502020204030204" pitchFamily="34" charset="0"/>
              </a:rPr>
              <a:t>X</a:t>
            </a:r>
          </a:p>
        </p:txBody>
      </p:sp>
      <p:sp>
        <p:nvSpPr>
          <p:cNvPr id="61" name="Slide Number Placeholder 60"/>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63" name="TextBox 62"/>
          <p:cNvSpPr txBox="1"/>
          <p:nvPr/>
        </p:nvSpPr>
        <p:spPr>
          <a:xfrm>
            <a:off x="5181600" y="1828800"/>
            <a:ext cx="35418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Calibri" panose="020F0502020204030204" pitchFamily="34" charset="0"/>
              </a:rPr>
              <a:t>X</a:t>
            </a:r>
          </a:p>
        </p:txBody>
      </p:sp>
      <p:sp>
        <p:nvSpPr>
          <p:cNvPr id="60"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3271478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RMA Memory Model (unified windows)</a:t>
            </a:r>
            <a:endParaRPr lang="en-US" sz="1800" dirty="0">
              <a:solidFill>
                <a:schemeClr val="tx1"/>
              </a:solidFill>
            </a:endParaRPr>
          </a:p>
        </p:txBody>
      </p:sp>
      <p:sp>
        <p:nvSpPr>
          <p:cNvPr id="4" name="Content Placeholder 3"/>
          <p:cNvSpPr>
            <a:spLocks noGrp="1"/>
          </p:cNvSpPr>
          <p:nvPr>
            <p:ph idx="1"/>
          </p:nvPr>
        </p:nvSpPr>
        <p:spPr>
          <a:xfrm>
            <a:off x="533400" y="4343400"/>
            <a:ext cx="8229600" cy="1752600"/>
          </a:xfrm>
        </p:spPr>
        <p:txBody>
          <a:bodyPr>
            <a:normAutofit fontScale="92500" lnSpcReduction="20000"/>
          </a:bodyPr>
          <a:lstStyle/>
          <a:p>
            <a:r>
              <a:rPr lang="en-US" sz="2600" dirty="0"/>
              <a:t>Allows concurrent local/remote accesses</a:t>
            </a:r>
          </a:p>
          <a:p>
            <a:r>
              <a:rPr lang="en-US" sz="2600" dirty="0"/>
              <a:t>Concurrent, conflicting operations are allowed (not invalid)</a:t>
            </a:r>
          </a:p>
          <a:p>
            <a:pPr lvl="1"/>
            <a:r>
              <a:rPr lang="en-US" sz="2200" dirty="0"/>
              <a:t>Outcome is not defined by MPI (defined by the hardware)</a:t>
            </a:r>
          </a:p>
          <a:p>
            <a:r>
              <a:rPr lang="en-US" sz="2600" dirty="0"/>
              <a:t>Can enable better performance by reducing synchronization</a:t>
            </a:r>
          </a:p>
        </p:txBody>
      </p:sp>
      <p:sp>
        <p:nvSpPr>
          <p:cNvPr id="41" name="Slide Number Placeholder 40"/>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pic>
        <p:nvPicPr>
          <p:cNvPr id="5" name="Picture 148" descr="MHEA28-XTC-en.gif"/>
          <p:cNvPicPr>
            <a:picLocks noChangeAspect="1"/>
          </p:cNvPicPr>
          <p:nvPr/>
        </p:nvPicPr>
        <p:blipFill>
          <a:blip r:embed="rId3" cstate="print"/>
          <a:srcRect/>
          <a:stretch>
            <a:fillRect/>
          </a:stretch>
        </p:blipFill>
        <p:spPr bwMode="auto">
          <a:xfrm>
            <a:off x="304800" y="1674185"/>
            <a:ext cx="838200" cy="789491"/>
          </a:xfrm>
          <a:prstGeom prst="rect">
            <a:avLst/>
          </a:prstGeom>
          <a:noFill/>
          <a:ln w="9525">
            <a:noFill/>
            <a:miter lim="800000"/>
            <a:headEnd/>
            <a:tailEnd/>
          </a:ln>
        </p:spPr>
      </p:pic>
      <p:sp>
        <p:nvSpPr>
          <p:cNvPr id="6" name="Rectangle 5"/>
          <p:cNvSpPr/>
          <p:nvPr/>
        </p:nvSpPr>
        <p:spPr bwMode="auto">
          <a:xfrm>
            <a:off x="304800" y="2459775"/>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Unified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rPr>
              <a:t>Copy</a:t>
            </a:r>
          </a:p>
        </p:txBody>
      </p:sp>
      <p:pic>
        <p:nvPicPr>
          <p:cNvPr id="9" name="Picture 94" descr="AMD-Unleashes-Hydra-8-Core-Competition-for-Nehalems-2.jpg"/>
          <p:cNvPicPr>
            <a:picLocks noChangeAspect="1"/>
          </p:cNvPicPr>
          <p:nvPr/>
        </p:nvPicPr>
        <p:blipFill>
          <a:blip r:embed="rId4" cstate="print"/>
          <a:srcRect/>
          <a:stretch>
            <a:fillRect/>
          </a:stretch>
        </p:blipFill>
        <p:spPr bwMode="auto">
          <a:xfrm>
            <a:off x="533400" y="3535363"/>
            <a:ext cx="511175" cy="511175"/>
          </a:xfrm>
          <a:prstGeom prst="rect">
            <a:avLst/>
          </a:prstGeom>
          <a:noFill/>
          <a:ln w="9525">
            <a:noFill/>
            <a:miter lim="800000"/>
            <a:headEnd/>
            <a:tailEnd/>
          </a:ln>
        </p:spPr>
      </p:pic>
      <p:sp>
        <p:nvSpPr>
          <p:cNvPr id="13" name="Rectangle 12"/>
          <p:cNvSpPr/>
          <p:nvPr/>
        </p:nvSpPr>
        <p:spPr bwMode="auto">
          <a:xfrm>
            <a:off x="21336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cxnSp>
        <p:nvCxnSpPr>
          <p:cNvPr id="17" name="Straight Connector 16"/>
          <p:cNvCxnSpPr/>
          <p:nvPr/>
        </p:nvCxnSpPr>
        <p:spPr bwMode="auto">
          <a:xfrm>
            <a:off x="1448594" y="1828800"/>
            <a:ext cx="0" cy="2217738"/>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bwMode="auto">
          <a:xfrm>
            <a:off x="50292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21" name="Rectangle 20"/>
          <p:cNvSpPr/>
          <p:nvPr/>
        </p:nvSpPr>
        <p:spPr bwMode="auto">
          <a:xfrm>
            <a:off x="64770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27" name="Rectangle 26"/>
          <p:cNvSpPr/>
          <p:nvPr/>
        </p:nvSpPr>
        <p:spPr bwMode="auto">
          <a:xfrm>
            <a:off x="2286000" y="2590006"/>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8" name="Rectangle 27"/>
          <p:cNvSpPr/>
          <p:nvPr/>
        </p:nvSpPr>
        <p:spPr bwMode="auto">
          <a:xfrm>
            <a:off x="2667000" y="2742406"/>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9" name="Rectangle 28"/>
          <p:cNvSpPr/>
          <p:nvPr/>
        </p:nvSpPr>
        <p:spPr bwMode="auto">
          <a:xfrm>
            <a:off x="5181600" y="2666206"/>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30" name="Rectangle 29"/>
          <p:cNvSpPr/>
          <p:nvPr/>
        </p:nvSpPr>
        <p:spPr bwMode="auto">
          <a:xfrm>
            <a:off x="5561806" y="2677874"/>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34" name="Straight Arrow Connector 33"/>
          <p:cNvCxnSpPr/>
          <p:nvPr/>
        </p:nvCxnSpPr>
        <p:spPr bwMode="auto">
          <a:xfrm rot="5400000">
            <a:off x="2514600" y="2285206"/>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38" name="Straight Arrow Connector 37"/>
          <p:cNvCxnSpPr>
            <a:stCxn id="27" idx="0"/>
          </p:cNvCxnSpPr>
          <p:nvPr/>
        </p:nvCxnSpPr>
        <p:spPr bwMode="auto">
          <a:xfrm flipH="1" flipV="1">
            <a:off x="2286000" y="2056606"/>
            <a:ext cx="114300"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2" name="Straight Arrow Connector 41"/>
          <p:cNvCxnSpPr>
            <a:endCxn id="29" idx="0"/>
          </p:cNvCxnSpPr>
          <p:nvPr/>
        </p:nvCxnSpPr>
        <p:spPr bwMode="auto">
          <a:xfrm>
            <a:off x="5181600" y="2057400"/>
            <a:ext cx="114300" cy="608806"/>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4" name="Straight Arrow Connector 43"/>
          <p:cNvCxnSpPr>
            <a:stCxn id="30" idx="2"/>
          </p:cNvCxnSpPr>
          <p:nvPr/>
        </p:nvCxnSpPr>
        <p:spPr bwMode="auto">
          <a:xfrm flipH="1">
            <a:off x="5561806" y="2906474"/>
            <a:ext cx="114697" cy="686594"/>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48" name="Straight Arrow Connector 47"/>
          <p:cNvCxnSpPr/>
          <p:nvPr/>
        </p:nvCxnSpPr>
        <p:spPr bwMode="auto">
          <a:xfrm flipV="1">
            <a:off x="6934200" y="2906474"/>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1" name="TextBox 50"/>
          <p:cNvSpPr txBox="1"/>
          <p:nvPr/>
        </p:nvSpPr>
        <p:spPr>
          <a:xfrm>
            <a:off x="1905000" y="1447800"/>
            <a:ext cx="137557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Same 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Same epoch</a:t>
            </a:r>
          </a:p>
        </p:txBody>
      </p:sp>
      <p:sp>
        <p:nvSpPr>
          <p:cNvPr id="52" name="Rectangle 51"/>
          <p:cNvSpPr/>
          <p:nvPr/>
        </p:nvSpPr>
        <p:spPr bwMode="auto">
          <a:xfrm>
            <a:off x="3581400" y="2437606"/>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sp>
        <p:nvSpPr>
          <p:cNvPr id="55" name="Rectangle 54"/>
          <p:cNvSpPr/>
          <p:nvPr/>
        </p:nvSpPr>
        <p:spPr bwMode="auto">
          <a:xfrm>
            <a:off x="3733800" y="2590006"/>
            <a:ext cx="228600"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56" name="Rectangle 55"/>
          <p:cNvSpPr/>
          <p:nvPr/>
        </p:nvSpPr>
        <p:spPr bwMode="auto">
          <a:xfrm>
            <a:off x="4114800" y="2742406"/>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57" name="Straight Arrow Connector 56"/>
          <p:cNvCxnSpPr/>
          <p:nvPr/>
        </p:nvCxnSpPr>
        <p:spPr bwMode="auto">
          <a:xfrm rot="5400000">
            <a:off x="3962400" y="2285206"/>
            <a:ext cx="685800" cy="228600"/>
          </a:xfrm>
          <a:prstGeom prst="straightConnector1">
            <a:avLst/>
          </a:prstGeom>
          <a:noFill/>
          <a:ln w="9525" cap="flat" cmpd="sng" algn="ctr">
            <a:solidFill>
              <a:schemeClr val="bg2">
                <a:lumMod val="10000"/>
              </a:schemeClr>
            </a:solidFill>
            <a:prstDash val="solid"/>
            <a:round/>
            <a:headEnd type="none" w="med" len="med"/>
            <a:tailEnd type="arrow"/>
          </a:ln>
          <a:effectLst/>
        </p:spPr>
      </p:cxnSp>
      <p:cxnSp>
        <p:nvCxnSpPr>
          <p:cNvPr id="58" name="Straight Arrow Connector 57"/>
          <p:cNvCxnSpPr>
            <a:stCxn id="55" idx="0"/>
          </p:cNvCxnSpPr>
          <p:nvPr/>
        </p:nvCxnSpPr>
        <p:spPr bwMode="auto">
          <a:xfrm flipH="1" flipV="1">
            <a:off x="3733802" y="2056606"/>
            <a:ext cx="114298" cy="5334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59" name="TextBox 58"/>
          <p:cNvSpPr txBox="1"/>
          <p:nvPr/>
        </p:nvSpPr>
        <p:spPr>
          <a:xfrm>
            <a:off x="3352800" y="1675606"/>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Diff. Sources</a:t>
            </a:r>
          </a:p>
        </p:txBody>
      </p:sp>
      <p:cxnSp>
        <p:nvCxnSpPr>
          <p:cNvPr id="65" name="Straight Arrow Connector 64"/>
          <p:cNvCxnSpPr>
            <a:stCxn id="66" idx="0"/>
          </p:cNvCxnSpPr>
          <p:nvPr/>
        </p:nvCxnSpPr>
        <p:spPr bwMode="auto">
          <a:xfrm flipH="1" flipV="1">
            <a:off x="6477000" y="2057400"/>
            <a:ext cx="190500" cy="6096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0" name="TextBox 69"/>
          <p:cNvSpPr txBox="1"/>
          <p:nvPr/>
        </p:nvSpPr>
        <p:spPr>
          <a:xfrm>
            <a:off x="5276185" y="3593068"/>
            <a:ext cx="591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load</a:t>
            </a:r>
          </a:p>
        </p:txBody>
      </p:sp>
      <p:sp>
        <p:nvSpPr>
          <p:cNvPr id="71" name="TextBox 70"/>
          <p:cNvSpPr txBox="1"/>
          <p:nvPr/>
        </p:nvSpPr>
        <p:spPr>
          <a:xfrm>
            <a:off x="6614487" y="3593068"/>
            <a:ext cx="6614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store</a:t>
            </a:r>
          </a:p>
        </p:txBody>
      </p:sp>
      <p:sp>
        <p:nvSpPr>
          <p:cNvPr id="66" name="Rectangle 65"/>
          <p:cNvSpPr/>
          <p:nvPr/>
        </p:nvSpPr>
        <p:spPr bwMode="auto">
          <a:xfrm>
            <a:off x="6553200" y="2667000"/>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67" name="Rectangle 66"/>
          <p:cNvSpPr/>
          <p:nvPr/>
        </p:nvSpPr>
        <p:spPr bwMode="auto">
          <a:xfrm>
            <a:off x="6933406" y="2678668"/>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68" name="Straight Arrow Connector 67"/>
          <p:cNvCxnSpPr>
            <a:stCxn id="29" idx="0"/>
          </p:cNvCxnSpPr>
          <p:nvPr/>
        </p:nvCxnSpPr>
        <p:spPr bwMode="auto">
          <a:xfrm flipV="1">
            <a:off x="5295900" y="2044938"/>
            <a:ext cx="323254" cy="621268"/>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69" name="Rectangle 68"/>
          <p:cNvSpPr/>
          <p:nvPr/>
        </p:nvSpPr>
        <p:spPr bwMode="auto">
          <a:xfrm>
            <a:off x="7924800" y="2467769"/>
            <a:ext cx="914400" cy="6858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616161"/>
              </a:solidFill>
              <a:effectLst/>
              <a:uLnTx/>
              <a:uFillTx/>
              <a:latin typeface="Calibri"/>
              <a:ea typeface="+mn-ea"/>
              <a:cs typeface="Calibri" panose="020F0502020204030204" pitchFamily="34" charset="0"/>
            </a:endParaRPr>
          </a:p>
        </p:txBody>
      </p:sp>
      <p:cxnSp>
        <p:nvCxnSpPr>
          <p:cNvPr id="74" name="Straight Arrow Connector 73"/>
          <p:cNvCxnSpPr/>
          <p:nvPr/>
        </p:nvCxnSpPr>
        <p:spPr bwMode="auto">
          <a:xfrm flipV="1">
            <a:off x="8382000" y="2936637"/>
            <a:ext cx="119802" cy="685800"/>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76" name="TextBox 75"/>
          <p:cNvSpPr txBox="1"/>
          <p:nvPr/>
        </p:nvSpPr>
        <p:spPr>
          <a:xfrm>
            <a:off x="8062287" y="3623231"/>
            <a:ext cx="6614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store</a:t>
            </a:r>
          </a:p>
        </p:txBody>
      </p:sp>
      <p:sp>
        <p:nvSpPr>
          <p:cNvPr id="77" name="Rectangle 76"/>
          <p:cNvSpPr/>
          <p:nvPr/>
        </p:nvSpPr>
        <p:spPr bwMode="auto">
          <a:xfrm>
            <a:off x="8001000" y="2697163"/>
            <a:ext cx="228600" cy="2286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78" name="Rectangle 77"/>
          <p:cNvSpPr/>
          <p:nvPr/>
        </p:nvSpPr>
        <p:spPr bwMode="auto">
          <a:xfrm>
            <a:off x="8381206" y="2708831"/>
            <a:ext cx="229394" cy="228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cxnSp>
        <p:nvCxnSpPr>
          <p:cNvPr id="79" name="Straight Arrow Connector 78"/>
          <p:cNvCxnSpPr>
            <a:endCxn id="77" idx="0"/>
          </p:cNvCxnSpPr>
          <p:nvPr/>
        </p:nvCxnSpPr>
        <p:spPr bwMode="auto">
          <a:xfrm>
            <a:off x="8001000" y="2094131"/>
            <a:ext cx="114300" cy="603032"/>
          </a:xfrm>
          <a:prstGeom prst="straightConnector1">
            <a:avLst/>
          </a:prstGeom>
          <a:noFill/>
          <a:ln w="9525" cap="flat" cmpd="sng" algn="ctr">
            <a:solidFill>
              <a:schemeClr val="bg2">
                <a:lumMod val="10000"/>
              </a:schemeClr>
            </a:solidFill>
            <a:prstDash val="solid"/>
            <a:round/>
            <a:headEnd type="none" w="med" len="med"/>
            <a:tailEnd type="arrow"/>
          </a:ln>
          <a:effectLst/>
        </p:spPr>
      </p:cxnSp>
      <p:sp>
        <p:nvSpPr>
          <p:cNvPr id="40" name="TextBox 39"/>
          <p:cNvSpPr txBox="1"/>
          <p:nvPr/>
        </p:nvSpPr>
        <p:spPr>
          <a:xfrm>
            <a:off x="5181600" y="1984673"/>
            <a:ext cx="35418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Calibri" panose="020F0502020204030204" pitchFamily="34" charset="0"/>
              </a:rPr>
              <a:t>X</a:t>
            </a:r>
          </a:p>
        </p:txBody>
      </p:sp>
      <p:sp>
        <p:nvSpPr>
          <p:cNvPr id="43"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791748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MPI RMA Operation Compatibility (Separate)</a:t>
            </a:r>
          </a:p>
        </p:txBody>
      </p:sp>
      <p:graphicFrame>
        <p:nvGraphicFramePr>
          <p:cNvPr id="6" name="Content Placeholder 5"/>
          <p:cNvGraphicFramePr>
            <a:graphicFrameLocks noGrp="1"/>
          </p:cNvGraphicFramePr>
          <p:nvPr>
            <p:ph idx="1"/>
          </p:nvPr>
        </p:nvGraphicFramePr>
        <p:xfrm>
          <a:off x="457200" y="1280223"/>
          <a:ext cx="8229600" cy="2225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solidFill>
                      <a:schemeClr val="accent1">
                        <a:lumMod val="75000"/>
                      </a:schemeClr>
                    </a:solidFill>
                  </a:tcPr>
                </a:tc>
                <a:tc>
                  <a:txBody>
                    <a:bodyPr/>
                    <a:lstStyle/>
                    <a:p>
                      <a:pPr algn="ctr"/>
                      <a:r>
                        <a:rPr lang="en-US" dirty="0"/>
                        <a:t>Load</a:t>
                      </a:r>
                    </a:p>
                  </a:txBody>
                  <a:tcPr>
                    <a:solidFill>
                      <a:schemeClr val="accent1">
                        <a:lumMod val="75000"/>
                      </a:schemeClr>
                    </a:solidFill>
                  </a:tcPr>
                </a:tc>
                <a:tc>
                  <a:txBody>
                    <a:bodyPr/>
                    <a:lstStyle/>
                    <a:p>
                      <a:pPr algn="ctr"/>
                      <a:r>
                        <a:rPr lang="en-US" dirty="0"/>
                        <a:t>Store</a:t>
                      </a:r>
                    </a:p>
                  </a:txBody>
                  <a:tcPr>
                    <a:solidFill>
                      <a:schemeClr val="accent1">
                        <a:lumMod val="75000"/>
                      </a:schemeClr>
                    </a:solidFill>
                  </a:tcPr>
                </a:tc>
                <a:tc>
                  <a:txBody>
                    <a:bodyPr/>
                    <a:lstStyle/>
                    <a:p>
                      <a:pPr algn="ctr"/>
                      <a:r>
                        <a:rPr lang="en-US" dirty="0"/>
                        <a:t>Get</a:t>
                      </a:r>
                    </a:p>
                  </a:txBody>
                  <a:tcPr>
                    <a:solidFill>
                      <a:schemeClr val="accent1">
                        <a:lumMod val="75000"/>
                      </a:schemeClr>
                    </a:solidFill>
                  </a:tcPr>
                </a:tc>
                <a:tc>
                  <a:txBody>
                    <a:bodyPr/>
                    <a:lstStyle/>
                    <a:p>
                      <a:pPr algn="ctr"/>
                      <a:r>
                        <a:rPr lang="en-US" dirty="0"/>
                        <a:t>Put</a:t>
                      </a:r>
                    </a:p>
                  </a:txBody>
                  <a:tcPr>
                    <a:solidFill>
                      <a:schemeClr val="accent1">
                        <a:lumMod val="75000"/>
                      </a:schemeClr>
                    </a:solidFill>
                  </a:tcPr>
                </a:tc>
                <a:tc>
                  <a:txBody>
                    <a:bodyPr/>
                    <a:lstStyle/>
                    <a:p>
                      <a:pPr algn="ctr"/>
                      <a:r>
                        <a:rPr lang="en-US" dirty="0"/>
                        <a:t>Acc</a:t>
                      </a:r>
                    </a:p>
                  </a:txBody>
                  <a:tcPr>
                    <a:solidFill>
                      <a:schemeClr val="accent1">
                        <a:lumMod val="75000"/>
                      </a:schemeClr>
                    </a:solidFill>
                  </a:tcPr>
                </a:tc>
                <a:extLst>
                  <a:ext uri="{0D108BD9-81ED-4DB2-BD59-A6C34878D82A}">
                    <a16:rowId xmlns:a16="http://schemas.microsoft.com/office/drawing/2014/main" val="10000"/>
                  </a:ext>
                </a:extLst>
              </a:tr>
              <a:tr h="370840">
                <a:tc>
                  <a:txBody>
                    <a:bodyPr/>
                    <a:lstStyle/>
                    <a:p>
                      <a:r>
                        <a:rPr lang="en-US" dirty="0">
                          <a:solidFill>
                            <a:schemeClr val="bg2">
                              <a:lumMod val="10000"/>
                            </a:schemeClr>
                          </a:solidFill>
                        </a:rPr>
                        <a:t>Load</a:t>
                      </a:r>
                    </a:p>
                  </a:txBody>
                  <a:tcPr>
                    <a:solidFill>
                      <a:schemeClr val="accent1">
                        <a:lumMod val="60000"/>
                        <a:lumOff val="40000"/>
                      </a:schemeClr>
                    </a:solidFill>
                  </a:tcPr>
                </a:tc>
                <a:tc>
                  <a:txBody>
                    <a:bodyPr/>
                    <a:lstStyle/>
                    <a:p>
                      <a:pPr algn="ctr"/>
                      <a:r>
                        <a:rPr lang="en-US" dirty="0">
                          <a:solidFill>
                            <a:schemeClr val="bg2">
                              <a:lumMod val="10000"/>
                            </a:schemeClr>
                          </a:solidFill>
                        </a:rPr>
                        <a:t>OVL+NOVL</a:t>
                      </a:r>
                    </a:p>
                  </a:txBody>
                  <a:tcPr>
                    <a:solidFill>
                      <a:srgbClr val="008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OVL+NOVL</a:t>
                      </a:r>
                    </a:p>
                  </a:txBody>
                  <a:tcPr>
                    <a:solidFill>
                      <a:srgbClr val="008000"/>
                    </a:solidFill>
                  </a:tcPr>
                </a:tc>
                <a:tc>
                  <a:txBody>
                    <a:bodyPr/>
                    <a:lstStyle/>
                    <a:p>
                      <a:pPr marL="0" algn="ctr" defTabSz="914400" rtl="0" eaLnBrk="1" latinLnBrk="0" hangingPunct="1"/>
                      <a:r>
                        <a:rPr lang="en-US" sz="1800" kern="1200" dirty="0">
                          <a:solidFill>
                            <a:schemeClr val="bg2">
                              <a:lumMod val="10000"/>
                            </a:schemeClr>
                          </a:solidFill>
                          <a:latin typeface="+mn-lt"/>
                          <a:ea typeface="+mn-ea"/>
                          <a:cs typeface="+mn-cs"/>
                        </a:rPr>
                        <a:t>NOVL</a:t>
                      </a:r>
                    </a:p>
                  </a:txBody>
                  <a:tcPr>
                    <a:solidFill>
                      <a:srgbClr val="FFFF00"/>
                    </a:solidFill>
                  </a:tcPr>
                </a:tc>
                <a:tc>
                  <a:txBody>
                    <a:bodyPr/>
                    <a:lstStyle/>
                    <a:p>
                      <a:pPr marL="0" algn="ctr" defTabSz="914400" rtl="0" eaLnBrk="1" latinLnBrk="0" hangingPunct="1"/>
                      <a:r>
                        <a:rPr lang="en-US" sz="1800" kern="1200" dirty="0">
                          <a:solidFill>
                            <a:schemeClr val="bg2">
                              <a:lumMod val="10000"/>
                            </a:schemeClr>
                          </a:solidFill>
                          <a:latin typeface="+mn-lt"/>
                          <a:ea typeface="+mn-ea"/>
                          <a:cs typeface="+mn-cs"/>
                        </a:rPr>
                        <a:t>NOVL</a:t>
                      </a:r>
                    </a:p>
                  </a:txBody>
                  <a:tcPr>
                    <a:solidFill>
                      <a:srgbClr val="FFFF00"/>
                    </a:solidFill>
                  </a:tcPr>
                </a:tc>
                <a:extLst>
                  <a:ext uri="{0D108BD9-81ED-4DB2-BD59-A6C34878D82A}">
                    <a16:rowId xmlns:a16="http://schemas.microsoft.com/office/drawing/2014/main" val="10001"/>
                  </a:ext>
                </a:extLst>
              </a:tr>
              <a:tr h="370840">
                <a:tc>
                  <a:txBody>
                    <a:bodyPr/>
                    <a:lstStyle/>
                    <a:p>
                      <a:r>
                        <a:rPr lang="en-US" dirty="0">
                          <a:solidFill>
                            <a:schemeClr val="bg2">
                              <a:lumMod val="10000"/>
                            </a:schemeClr>
                          </a:solidFill>
                        </a:rPr>
                        <a:t>Store</a:t>
                      </a:r>
                    </a:p>
                  </a:txBody>
                  <a:tcPr/>
                </a:tc>
                <a:tc>
                  <a:txBody>
                    <a:bodyPr/>
                    <a:lstStyle/>
                    <a:p>
                      <a:pPr algn="ctr"/>
                      <a:r>
                        <a:rPr lang="en-US" dirty="0">
                          <a:solidFill>
                            <a:schemeClr val="bg2">
                              <a:lumMod val="10000"/>
                            </a:schemeClr>
                          </a:solidFill>
                        </a:rPr>
                        <a:t>OVL+NOVL</a:t>
                      </a:r>
                    </a:p>
                  </a:txBody>
                  <a:tcPr>
                    <a:solidFill>
                      <a:srgbClr val="008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marL="0" algn="ctr" defTabSz="914400" rtl="0" eaLnBrk="1" latinLnBrk="0" hangingPunct="1"/>
                      <a:r>
                        <a:rPr lang="en-US" sz="1800" kern="1200" dirty="0">
                          <a:solidFill>
                            <a:schemeClr val="bg2">
                              <a:lumMod val="10000"/>
                            </a:schemeClr>
                          </a:solidFill>
                          <a:latin typeface="+mn-lt"/>
                          <a:ea typeface="+mn-ea"/>
                          <a:cs typeface="+mn-cs"/>
                        </a:rPr>
                        <a:t>X</a:t>
                      </a:r>
                    </a:p>
                  </a:txBody>
                  <a:tcPr>
                    <a:solidFill>
                      <a:srgbClr val="FF0000"/>
                    </a:solidFill>
                  </a:tcPr>
                </a:tc>
                <a:tc>
                  <a:txBody>
                    <a:bodyPr/>
                    <a:lstStyle/>
                    <a:p>
                      <a:pPr algn="ctr"/>
                      <a:r>
                        <a:rPr lang="en-US" dirty="0">
                          <a:solidFill>
                            <a:schemeClr val="bg2">
                              <a:lumMod val="10000"/>
                            </a:schemeClr>
                          </a:solidFill>
                        </a:rPr>
                        <a:t>X</a:t>
                      </a:r>
                    </a:p>
                  </a:txBody>
                  <a:tcPr>
                    <a:solidFill>
                      <a:srgbClr val="FF0000"/>
                    </a:solidFill>
                  </a:tcPr>
                </a:tc>
                <a:extLst>
                  <a:ext uri="{0D108BD9-81ED-4DB2-BD59-A6C34878D82A}">
                    <a16:rowId xmlns:a16="http://schemas.microsoft.com/office/drawing/2014/main" val="10002"/>
                  </a:ext>
                </a:extLst>
              </a:tr>
              <a:tr h="370840">
                <a:tc>
                  <a:txBody>
                    <a:bodyPr/>
                    <a:lstStyle/>
                    <a:p>
                      <a:r>
                        <a:rPr lang="en-US" dirty="0">
                          <a:solidFill>
                            <a:schemeClr val="bg2">
                              <a:lumMod val="10000"/>
                            </a:schemeClr>
                          </a:solidFill>
                        </a:rPr>
                        <a:t>Get</a:t>
                      </a:r>
                    </a:p>
                  </a:txBody>
                  <a:tcPr>
                    <a:solidFill>
                      <a:schemeClr val="accent1">
                        <a:lumMod val="60000"/>
                        <a:lumOff val="40000"/>
                      </a:schemeClr>
                    </a:solidFill>
                  </a:tcPr>
                </a:tc>
                <a:tc>
                  <a:txBody>
                    <a:bodyPr/>
                    <a:lstStyle/>
                    <a:p>
                      <a:pPr algn="ct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extLst>
                  <a:ext uri="{0D108BD9-81ED-4DB2-BD59-A6C34878D82A}">
                    <a16:rowId xmlns:a16="http://schemas.microsoft.com/office/drawing/2014/main" val="10003"/>
                  </a:ext>
                </a:extLst>
              </a:tr>
              <a:tr h="370840">
                <a:tc>
                  <a:txBody>
                    <a:bodyPr/>
                    <a:lstStyle/>
                    <a:p>
                      <a:r>
                        <a:rPr lang="en-US" dirty="0">
                          <a:solidFill>
                            <a:schemeClr val="bg2">
                              <a:lumMod val="10000"/>
                            </a:schemeClr>
                          </a:solidFill>
                        </a:rPr>
                        <a:t>Put</a:t>
                      </a:r>
                    </a:p>
                  </a:txBody>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X</a:t>
                      </a:r>
                    </a:p>
                  </a:txBody>
                  <a:tcPr>
                    <a:solidFill>
                      <a:srgbClr val="FF0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extLst>
                  <a:ext uri="{0D108BD9-81ED-4DB2-BD59-A6C34878D82A}">
                    <a16:rowId xmlns:a16="http://schemas.microsoft.com/office/drawing/2014/main" val="10004"/>
                  </a:ext>
                </a:extLst>
              </a:tr>
              <a:tr h="370840">
                <a:tc>
                  <a:txBody>
                    <a:bodyPr/>
                    <a:lstStyle/>
                    <a:p>
                      <a:r>
                        <a:rPr lang="en-US" dirty="0">
                          <a:solidFill>
                            <a:schemeClr val="bg2">
                              <a:lumMod val="10000"/>
                            </a:schemeClr>
                          </a:solidFill>
                        </a:rPr>
                        <a:t>Acc</a:t>
                      </a:r>
                    </a:p>
                  </a:txBody>
                  <a:tcPr>
                    <a:solidFill>
                      <a:schemeClr val="accent1">
                        <a:lumMod val="60000"/>
                        <a:lumOff val="40000"/>
                      </a:schemeClr>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X</a:t>
                      </a:r>
                    </a:p>
                  </a:txBody>
                  <a:tcPr>
                    <a:solidFill>
                      <a:srgbClr val="FF0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extLst>
                  <a:ext uri="{0D108BD9-81ED-4DB2-BD59-A6C34878D82A}">
                    <a16:rowId xmlns:a16="http://schemas.microsoft.com/office/drawing/2014/main" val="10005"/>
                  </a:ext>
                </a:extLst>
              </a:tr>
            </a:tbl>
          </a:graphicData>
        </a:graphic>
      </p:graphicFrame>
      <p:sp>
        <p:nvSpPr>
          <p:cNvPr id="7" name="TextBox 6"/>
          <p:cNvSpPr txBox="1"/>
          <p:nvPr/>
        </p:nvSpPr>
        <p:spPr>
          <a:xfrm>
            <a:off x="457201" y="3988475"/>
            <a:ext cx="8229600" cy="224676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2D2D2">
                    <a:lumMod val="10000"/>
                  </a:srgbClr>
                </a:solidFill>
                <a:effectLst/>
                <a:uLnTx/>
                <a:uFillTx/>
                <a:latin typeface="Calibri"/>
                <a:ea typeface="+mn-ea"/>
                <a:cs typeface="+mn-cs"/>
              </a:rPr>
              <a:t>This matrix shows the compatibility of MPI-RMA operations when two or more processes access a window at the same target concurrently.</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tab pos="623888" algn="l"/>
              </a:tabLst>
              <a:defRPr/>
            </a:pPr>
            <a:r>
              <a:rPr kumimoji="0" lang="en-US" sz="2000" b="0" i="0" u="none" strike="noStrike" kern="1200" cap="none" spc="0" normalizeH="0" baseline="0" noProof="0" dirty="0">
                <a:ln>
                  <a:noFill/>
                </a:ln>
                <a:solidFill>
                  <a:srgbClr val="D2D2D2">
                    <a:lumMod val="10000"/>
                  </a:srgbClr>
                </a:solidFill>
                <a:effectLst/>
                <a:uLnTx/>
                <a:uFillTx/>
                <a:latin typeface="Calibri"/>
                <a:ea typeface="+mn-ea"/>
                <a:cs typeface="+mn-cs"/>
              </a:rPr>
              <a:t>OVL 	– Overlapping operations permitted</a:t>
            </a:r>
          </a:p>
          <a:p>
            <a:pPr marL="0" marR="0" lvl="0" indent="0" algn="l" defTabSz="914400" rtl="0" eaLnBrk="1" fontAlgn="auto" latinLnBrk="0" hangingPunct="1">
              <a:lnSpc>
                <a:spcPct val="120000"/>
              </a:lnSpc>
              <a:spcBef>
                <a:spcPts val="0"/>
              </a:spcBef>
              <a:spcAft>
                <a:spcPts val="0"/>
              </a:spcAft>
              <a:buClrTx/>
              <a:buSzTx/>
              <a:buFontTx/>
              <a:buNone/>
              <a:tabLst>
                <a:tab pos="623888" algn="l"/>
              </a:tabLst>
              <a:defRPr/>
            </a:pPr>
            <a:r>
              <a:rPr kumimoji="0" lang="en-US" sz="2000" b="0" i="0" u="none" strike="noStrike" kern="1200" cap="none" spc="0" normalizeH="0" baseline="0" noProof="0" dirty="0">
                <a:ln>
                  <a:noFill/>
                </a:ln>
                <a:solidFill>
                  <a:srgbClr val="D2D2D2">
                    <a:lumMod val="10000"/>
                  </a:srgbClr>
                </a:solidFill>
                <a:effectLst/>
                <a:uLnTx/>
                <a:uFillTx/>
                <a:latin typeface="Calibri"/>
                <a:ea typeface="+mn-ea"/>
                <a:cs typeface="+mn-cs"/>
              </a:rPr>
              <a:t>NOVL 	– </a:t>
            </a:r>
            <a:r>
              <a:rPr kumimoji="0" lang="en-US" sz="2000" b="0" i="0" u="none" strike="noStrike" kern="1200" cap="none" spc="0" normalizeH="0" baseline="0" noProof="0" dirty="0" err="1">
                <a:ln>
                  <a:noFill/>
                </a:ln>
                <a:solidFill>
                  <a:srgbClr val="D2D2D2">
                    <a:lumMod val="10000"/>
                  </a:srgbClr>
                </a:solidFill>
                <a:effectLst/>
                <a:uLnTx/>
                <a:uFillTx/>
                <a:latin typeface="Calibri"/>
                <a:ea typeface="+mn-ea"/>
                <a:cs typeface="+mn-cs"/>
              </a:rPr>
              <a:t>Nonoverlapping</a:t>
            </a:r>
            <a:r>
              <a:rPr kumimoji="0" lang="en-US" sz="2000" b="0" i="0" u="none" strike="noStrike" kern="1200" cap="none" spc="0" normalizeH="0" baseline="0" noProof="0" dirty="0">
                <a:ln>
                  <a:noFill/>
                </a:ln>
                <a:solidFill>
                  <a:srgbClr val="D2D2D2">
                    <a:lumMod val="10000"/>
                  </a:srgbClr>
                </a:solidFill>
                <a:effectLst/>
                <a:uLnTx/>
                <a:uFillTx/>
                <a:latin typeface="Calibri"/>
                <a:ea typeface="+mn-ea"/>
                <a:cs typeface="+mn-cs"/>
              </a:rPr>
              <a:t> operations permitted</a:t>
            </a:r>
          </a:p>
          <a:p>
            <a:pPr marL="0" marR="0" lvl="0" indent="0" algn="l" defTabSz="914400" rtl="0" eaLnBrk="1" fontAlgn="auto" latinLnBrk="0" hangingPunct="1">
              <a:lnSpc>
                <a:spcPct val="120000"/>
              </a:lnSpc>
              <a:spcBef>
                <a:spcPts val="0"/>
              </a:spcBef>
              <a:spcAft>
                <a:spcPts val="0"/>
              </a:spcAft>
              <a:buClrTx/>
              <a:buSzTx/>
              <a:buFontTx/>
              <a:buNone/>
              <a:tabLst>
                <a:tab pos="623888" algn="l"/>
              </a:tabLst>
              <a:defRPr/>
            </a:pPr>
            <a:r>
              <a:rPr kumimoji="0" lang="en-US" sz="2000" b="0" i="0" u="none" strike="noStrike" kern="1200" cap="none" spc="0" normalizeH="0" baseline="0" noProof="0" dirty="0">
                <a:ln>
                  <a:noFill/>
                </a:ln>
                <a:solidFill>
                  <a:srgbClr val="D2D2D2">
                    <a:lumMod val="10000"/>
                  </a:srgbClr>
                </a:solidFill>
                <a:effectLst/>
                <a:uLnTx/>
                <a:uFillTx/>
                <a:latin typeface="Calibri"/>
                <a:ea typeface="+mn-ea"/>
                <a:cs typeface="+mn-cs"/>
              </a:rPr>
              <a:t>X 	– Combining these operations is OK, but data might be garbage</a:t>
            </a:r>
          </a:p>
        </p:txBody>
      </p:sp>
      <p:sp>
        <p:nvSpPr>
          <p:cNvPr id="9" name="Slide Number Placeholder 8"/>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10"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3910651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MPI RMA Operation Compatibility (Unified)</a:t>
            </a:r>
          </a:p>
        </p:txBody>
      </p:sp>
      <p:graphicFrame>
        <p:nvGraphicFramePr>
          <p:cNvPr id="6" name="Content Placeholder 5"/>
          <p:cNvGraphicFramePr>
            <a:graphicFrameLocks noGrp="1"/>
          </p:cNvGraphicFramePr>
          <p:nvPr>
            <p:ph idx="1"/>
          </p:nvPr>
        </p:nvGraphicFramePr>
        <p:xfrm>
          <a:off x="457200" y="1280223"/>
          <a:ext cx="8229600" cy="2225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solidFill>
                      <a:schemeClr val="accent1">
                        <a:lumMod val="75000"/>
                      </a:schemeClr>
                    </a:solidFill>
                  </a:tcPr>
                </a:tc>
                <a:tc>
                  <a:txBody>
                    <a:bodyPr/>
                    <a:lstStyle/>
                    <a:p>
                      <a:pPr algn="ctr"/>
                      <a:r>
                        <a:rPr lang="en-US" dirty="0"/>
                        <a:t>Load</a:t>
                      </a:r>
                    </a:p>
                  </a:txBody>
                  <a:tcPr>
                    <a:solidFill>
                      <a:schemeClr val="accent1">
                        <a:lumMod val="75000"/>
                      </a:schemeClr>
                    </a:solidFill>
                  </a:tcPr>
                </a:tc>
                <a:tc>
                  <a:txBody>
                    <a:bodyPr/>
                    <a:lstStyle/>
                    <a:p>
                      <a:pPr algn="ctr"/>
                      <a:r>
                        <a:rPr lang="en-US" dirty="0"/>
                        <a:t>Store</a:t>
                      </a:r>
                    </a:p>
                  </a:txBody>
                  <a:tcPr>
                    <a:solidFill>
                      <a:schemeClr val="accent1">
                        <a:lumMod val="75000"/>
                      </a:schemeClr>
                    </a:solidFill>
                  </a:tcPr>
                </a:tc>
                <a:tc>
                  <a:txBody>
                    <a:bodyPr/>
                    <a:lstStyle/>
                    <a:p>
                      <a:pPr algn="ctr"/>
                      <a:r>
                        <a:rPr lang="en-US" dirty="0"/>
                        <a:t>Get</a:t>
                      </a:r>
                    </a:p>
                  </a:txBody>
                  <a:tcPr>
                    <a:solidFill>
                      <a:schemeClr val="accent1">
                        <a:lumMod val="75000"/>
                      </a:schemeClr>
                    </a:solidFill>
                  </a:tcPr>
                </a:tc>
                <a:tc>
                  <a:txBody>
                    <a:bodyPr/>
                    <a:lstStyle/>
                    <a:p>
                      <a:pPr algn="ctr"/>
                      <a:r>
                        <a:rPr lang="en-US" dirty="0"/>
                        <a:t>Put</a:t>
                      </a:r>
                    </a:p>
                  </a:txBody>
                  <a:tcPr>
                    <a:solidFill>
                      <a:schemeClr val="accent1">
                        <a:lumMod val="75000"/>
                      </a:schemeClr>
                    </a:solidFill>
                  </a:tcPr>
                </a:tc>
                <a:tc>
                  <a:txBody>
                    <a:bodyPr/>
                    <a:lstStyle/>
                    <a:p>
                      <a:pPr algn="ctr"/>
                      <a:r>
                        <a:rPr lang="en-US" dirty="0"/>
                        <a:t>Acc</a:t>
                      </a:r>
                    </a:p>
                  </a:txBody>
                  <a:tcPr>
                    <a:solidFill>
                      <a:schemeClr val="accent1">
                        <a:lumMod val="75000"/>
                      </a:schemeClr>
                    </a:solidFill>
                  </a:tcPr>
                </a:tc>
                <a:extLst>
                  <a:ext uri="{0D108BD9-81ED-4DB2-BD59-A6C34878D82A}">
                    <a16:rowId xmlns:a16="http://schemas.microsoft.com/office/drawing/2014/main" val="10000"/>
                  </a:ext>
                </a:extLst>
              </a:tr>
              <a:tr h="370840">
                <a:tc>
                  <a:txBody>
                    <a:bodyPr/>
                    <a:lstStyle/>
                    <a:p>
                      <a:r>
                        <a:rPr lang="en-US" dirty="0">
                          <a:solidFill>
                            <a:schemeClr val="bg2">
                              <a:lumMod val="10000"/>
                            </a:schemeClr>
                          </a:solidFill>
                        </a:rPr>
                        <a:t>Load</a:t>
                      </a:r>
                    </a:p>
                  </a:txBody>
                  <a:tcPr>
                    <a:solidFill>
                      <a:schemeClr val="accent1">
                        <a:lumMod val="60000"/>
                        <a:lumOff val="40000"/>
                      </a:schemeClr>
                    </a:solidFill>
                  </a:tcPr>
                </a:tc>
                <a:tc>
                  <a:txBody>
                    <a:bodyPr/>
                    <a:lstStyle/>
                    <a:p>
                      <a:pPr algn="ctr"/>
                      <a:r>
                        <a:rPr lang="en-US" dirty="0">
                          <a:solidFill>
                            <a:schemeClr val="bg2">
                              <a:lumMod val="10000"/>
                            </a:schemeClr>
                          </a:solidFill>
                        </a:rPr>
                        <a:t>OVL+NOVL</a:t>
                      </a:r>
                    </a:p>
                  </a:txBody>
                  <a:tcPr>
                    <a:solidFill>
                      <a:srgbClr val="008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extLst>
                  <a:ext uri="{0D108BD9-81ED-4DB2-BD59-A6C34878D82A}">
                    <a16:rowId xmlns:a16="http://schemas.microsoft.com/office/drawing/2014/main" val="10001"/>
                  </a:ext>
                </a:extLst>
              </a:tr>
              <a:tr h="370840">
                <a:tc>
                  <a:txBody>
                    <a:bodyPr/>
                    <a:lstStyle/>
                    <a:p>
                      <a:r>
                        <a:rPr lang="en-US" dirty="0">
                          <a:solidFill>
                            <a:schemeClr val="bg2">
                              <a:lumMod val="10000"/>
                            </a:schemeClr>
                          </a:solidFill>
                        </a:rPr>
                        <a:t>Store</a:t>
                      </a:r>
                    </a:p>
                  </a:txBody>
                  <a:tcPr/>
                </a:tc>
                <a:tc>
                  <a:txBody>
                    <a:bodyPr/>
                    <a:lstStyle/>
                    <a:p>
                      <a:pPr algn="ctr"/>
                      <a:r>
                        <a:rPr lang="en-US" dirty="0">
                          <a:solidFill>
                            <a:schemeClr val="bg2">
                              <a:lumMod val="10000"/>
                            </a:schemeClr>
                          </a:solidFill>
                        </a:rPr>
                        <a:t>OVL+NOVL</a:t>
                      </a:r>
                    </a:p>
                  </a:txBody>
                  <a:tcPr>
                    <a:solidFill>
                      <a:srgbClr val="0080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marL="0" algn="ctr" defTabSz="914400" rtl="0" eaLnBrk="1" latinLnBrk="0" hangingPunct="1"/>
                      <a:r>
                        <a:rPr lang="en-US" sz="1800" kern="1200" dirty="0">
                          <a:solidFill>
                            <a:schemeClr val="bg2">
                              <a:lumMod val="10000"/>
                            </a:schemeClr>
                          </a:solidFill>
                          <a:latin typeface="+mn-lt"/>
                          <a:ea typeface="+mn-ea"/>
                          <a:cs typeface="+mn-cs"/>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extLst>
                  <a:ext uri="{0D108BD9-81ED-4DB2-BD59-A6C34878D82A}">
                    <a16:rowId xmlns:a16="http://schemas.microsoft.com/office/drawing/2014/main" val="10002"/>
                  </a:ext>
                </a:extLst>
              </a:tr>
              <a:tr h="370840">
                <a:tc>
                  <a:txBody>
                    <a:bodyPr/>
                    <a:lstStyle/>
                    <a:p>
                      <a:r>
                        <a:rPr lang="en-US" dirty="0">
                          <a:solidFill>
                            <a:schemeClr val="bg2">
                              <a:lumMod val="10000"/>
                            </a:schemeClr>
                          </a:solidFill>
                        </a:rPr>
                        <a:t>Get</a:t>
                      </a:r>
                    </a:p>
                  </a:txBody>
                  <a:tcPr>
                    <a:solidFill>
                      <a:schemeClr val="accent1">
                        <a:lumMod val="60000"/>
                        <a:lumOff val="40000"/>
                      </a:schemeClr>
                    </a:solidFill>
                  </a:tcPr>
                </a:tc>
                <a:tc>
                  <a:txBody>
                    <a:bodyPr/>
                    <a:lstStyle/>
                    <a:p>
                      <a:pPr algn="ct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extLst>
                  <a:ext uri="{0D108BD9-81ED-4DB2-BD59-A6C34878D82A}">
                    <a16:rowId xmlns:a16="http://schemas.microsoft.com/office/drawing/2014/main" val="10003"/>
                  </a:ext>
                </a:extLst>
              </a:tr>
              <a:tr h="370840">
                <a:tc>
                  <a:txBody>
                    <a:bodyPr/>
                    <a:lstStyle/>
                    <a:p>
                      <a:r>
                        <a:rPr lang="en-US" dirty="0">
                          <a:solidFill>
                            <a:schemeClr val="bg2">
                              <a:lumMod val="10000"/>
                            </a:schemeClr>
                          </a:solidFill>
                        </a:rPr>
                        <a:t>Put</a:t>
                      </a:r>
                    </a:p>
                  </a:txBody>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extLst>
                  <a:ext uri="{0D108BD9-81ED-4DB2-BD59-A6C34878D82A}">
                    <a16:rowId xmlns:a16="http://schemas.microsoft.com/office/drawing/2014/main" val="10004"/>
                  </a:ext>
                </a:extLst>
              </a:tr>
              <a:tr h="370840">
                <a:tc>
                  <a:txBody>
                    <a:bodyPr/>
                    <a:lstStyle/>
                    <a:p>
                      <a:r>
                        <a:rPr lang="en-US" dirty="0">
                          <a:solidFill>
                            <a:schemeClr val="bg2">
                              <a:lumMod val="10000"/>
                            </a:schemeClr>
                          </a:solidFill>
                        </a:rPr>
                        <a:t>Acc</a:t>
                      </a:r>
                    </a:p>
                  </a:txBody>
                  <a:tcPr>
                    <a:solidFill>
                      <a:schemeClr val="accent1">
                        <a:lumMod val="60000"/>
                        <a:lumOff val="40000"/>
                      </a:schemeClr>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algn="ctr"/>
                      <a:r>
                        <a:rPr lang="en-US" dirty="0">
                          <a:solidFill>
                            <a:schemeClr val="bg2">
                              <a:lumMod val="10000"/>
                            </a:schemeClr>
                          </a:solidFill>
                        </a:rPr>
                        <a:t>NOVL</a:t>
                      </a: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OVL+NOVL</a:t>
                      </a:r>
                    </a:p>
                  </a:txBody>
                  <a:tcPr>
                    <a:solidFill>
                      <a:srgbClr val="008000"/>
                    </a:solidFill>
                  </a:tcPr>
                </a:tc>
                <a:extLst>
                  <a:ext uri="{0D108BD9-81ED-4DB2-BD59-A6C34878D82A}">
                    <a16:rowId xmlns:a16="http://schemas.microsoft.com/office/drawing/2014/main" val="10005"/>
                  </a:ext>
                </a:extLst>
              </a:tr>
            </a:tbl>
          </a:graphicData>
        </a:graphic>
      </p:graphicFrame>
      <p:sp>
        <p:nvSpPr>
          <p:cNvPr id="7" name="TextBox 6"/>
          <p:cNvSpPr txBox="1"/>
          <p:nvPr/>
        </p:nvSpPr>
        <p:spPr>
          <a:xfrm>
            <a:off x="457201" y="3988475"/>
            <a:ext cx="8229600" cy="187743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51515"/>
                </a:solidFill>
                <a:effectLst/>
                <a:uLnTx/>
                <a:uFillTx/>
                <a:latin typeface="Calibri"/>
                <a:ea typeface="+mn-ea"/>
                <a:cs typeface="+mn-cs"/>
              </a:rPr>
              <a:t>This matrix shows the compatibility of MPI-RMA operations when two or more processes access a window at the same target concurrently.</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51515"/>
              </a:solidFill>
              <a:effectLst/>
              <a:uLnTx/>
              <a:uFillTx/>
              <a:latin typeface="Calibri"/>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tab pos="623888" algn="l"/>
              </a:tabLst>
              <a:defRPr/>
            </a:pPr>
            <a:r>
              <a:rPr kumimoji="0" lang="en-US" sz="2000" b="0" i="0" u="none" strike="noStrike" kern="1200" cap="none" spc="0" normalizeH="0" baseline="0" noProof="0" dirty="0">
                <a:ln>
                  <a:noFill/>
                </a:ln>
                <a:solidFill>
                  <a:srgbClr val="151515"/>
                </a:solidFill>
                <a:effectLst/>
                <a:uLnTx/>
                <a:uFillTx/>
                <a:latin typeface="Calibri"/>
                <a:ea typeface="+mn-ea"/>
                <a:cs typeface="+mn-cs"/>
              </a:rPr>
              <a:t>OVL 	– Overlapping operations permitted</a:t>
            </a:r>
          </a:p>
          <a:p>
            <a:pPr marL="0" marR="0" lvl="0" indent="0" algn="l" defTabSz="914400" rtl="0" eaLnBrk="1" fontAlgn="auto" latinLnBrk="0" hangingPunct="1">
              <a:lnSpc>
                <a:spcPct val="120000"/>
              </a:lnSpc>
              <a:spcBef>
                <a:spcPts val="0"/>
              </a:spcBef>
              <a:spcAft>
                <a:spcPts val="0"/>
              </a:spcAft>
              <a:buClrTx/>
              <a:buSzTx/>
              <a:buFontTx/>
              <a:buNone/>
              <a:tabLst>
                <a:tab pos="623888" algn="l"/>
              </a:tabLst>
              <a:defRPr/>
            </a:pPr>
            <a:r>
              <a:rPr kumimoji="0" lang="en-US" sz="2000" b="0" i="0" u="none" strike="noStrike" kern="1200" cap="none" spc="0" normalizeH="0" baseline="0" noProof="0" dirty="0">
                <a:ln>
                  <a:noFill/>
                </a:ln>
                <a:solidFill>
                  <a:srgbClr val="151515"/>
                </a:solidFill>
                <a:effectLst/>
                <a:uLnTx/>
                <a:uFillTx/>
                <a:latin typeface="Calibri"/>
                <a:ea typeface="+mn-ea"/>
                <a:cs typeface="+mn-cs"/>
              </a:rPr>
              <a:t>NOVL 	– </a:t>
            </a:r>
            <a:r>
              <a:rPr kumimoji="0" lang="en-US" sz="2000" b="0" i="0" u="none" strike="noStrike" kern="1200" cap="none" spc="0" normalizeH="0" baseline="0" noProof="0" dirty="0" err="1">
                <a:ln>
                  <a:noFill/>
                </a:ln>
                <a:solidFill>
                  <a:srgbClr val="151515"/>
                </a:solidFill>
                <a:effectLst/>
                <a:uLnTx/>
                <a:uFillTx/>
                <a:latin typeface="Calibri"/>
                <a:ea typeface="+mn-ea"/>
                <a:cs typeface="+mn-cs"/>
              </a:rPr>
              <a:t>Nonoverlapping</a:t>
            </a:r>
            <a:r>
              <a:rPr kumimoji="0" lang="en-US" sz="2000" b="0" i="0" u="none" strike="noStrike" kern="1200" cap="none" spc="0" normalizeH="0" baseline="0" noProof="0" dirty="0">
                <a:ln>
                  <a:noFill/>
                </a:ln>
                <a:solidFill>
                  <a:srgbClr val="151515"/>
                </a:solidFill>
                <a:effectLst/>
                <a:uLnTx/>
                <a:uFillTx/>
                <a:latin typeface="Calibri"/>
                <a:ea typeface="+mn-ea"/>
                <a:cs typeface="+mn-cs"/>
              </a:rPr>
              <a:t> operations permitted</a:t>
            </a:r>
          </a:p>
        </p:txBody>
      </p:sp>
      <p:sp>
        <p:nvSpPr>
          <p:cNvPr id="9" name="Slide Number Placeholder 8"/>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2" name="文本框 1"/>
          <p:cNvSpPr txBox="1"/>
          <p:nvPr/>
        </p:nvSpPr>
        <p:spPr>
          <a:xfrm>
            <a:off x="-1160147" y="2806704"/>
            <a:ext cx="1846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srgbClr val="616161"/>
              </a:solidFill>
              <a:effectLst/>
              <a:uLnTx/>
              <a:uFillTx/>
              <a:latin typeface="Calibri"/>
              <a:ea typeface="+mn-ea"/>
              <a:cs typeface="+mn-cs"/>
            </a:endParaRPr>
          </a:p>
        </p:txBody>
      </p:sp>
      <p:sp>
        <p:nvSpPr>
          <p:cNvPr id="10"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3920682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8081-2299-1C4D-8849-30F644ACB902}"/>
              </a:ext>
            </a:extLst>
          </p:cNvPr>
          <p:cNvSpPr>
            <a:spLocks noGrp="1"/>
          </p:cNvSpPr>
          <p:nvPr>
            <p:ph type="title"/>
          </p:nvPr>
        </p:nvSpPr>
        <p:spPr/>
        <p:txBody>
          <a:bodyPr/>
          <a:lstStyle/>
          <a:p>
            <a:r>
              <a:rPr lang="en-US" dirty="0"/>
              <a:t>Section Summary</a:t>
            </a:r>
          </a:p>
        </p:txBody>
      </p:sp>
      <p:sp>
        <p:nvSpPr>
          <p:cNvPr id="3" name="Content Placeholder 2">
            <a:extLst>
              <a:ext uri="{FF2B5EF4-FFF2-40B4-BE49-F238E27FC236}">
                <a16:creationId xmlns:a16="http://schemas.microsoft.com/office/drawing/2014/main" id="{94D8706E-FBC9-2B41-B2E2-52AF3C2059AF}"/>
              </a:ext>
            </a:extLst>
          </p:cNvPr>
          <p:cNvSpPr>
            <a:spLocks noGrp="1"/>
          </p:cNvSpPr>
          <p:nvPr>
            <p:ph idx="1"/>
          </p:nvPr>
        </p:nvSpPr>
        <p:spPr>
          <a:xfrm>
            <a:off x="352425" y="875665"/>
            <a:ext cx="8410575" cy="2888615"/>
          </a:xfrm>
        </p:spPr>
        <p:txBody>
          <a:bodyPr/>
          <a:lstStyle/>
          <a:p>
            <a:r>
              <a:rPr lang="en-US" dirty="0"/>
              <a:t>MPI one-sided communication is associated with </a:t>
            </a:r>
            <a:r>
              <a:rPr lang="en-US" b="1" dirty="0"/>
              <a:t>windows</a:t>
            </a:r>
            <a:endParaRPr lang="en-US" dirty="0"/>
          </a:p>
          <a:p>
            <a:r>
              <a:rPr lang="en-US" b="1" dirty="0"/>
              <a:t>Operations</a:t>
            </a:r>
            <a:r>
              <a:rPr lang="en-US" dirty="0"/>
              <a:t> include basic </a:t>
            </a:r>
            <a:r>
              <a:rPr lang="en-US" b="1" dirty="0"/>
              <a:t>PUT</a:t>
            </a:r>
            <a:r>
              <a:rPr lang="en-US" dirty="0"/>
              <a:t>, </a:t>
            </a:r>
            <a:r>
              <a:rPr lang="en-US" b="1" dirty="0"/>
              <a:t>GET</a:t>
            </a:r>
            <a:r>
              <a:rPr lang="en-US" dirty="0"/>
              <a:t>, and </a:t>
            </a:r>
            <a:r>
              <a:rPr lang="en-US" b="1" dirty="0"/>
              <a:t>Atomic </a:t>
            </a:r>
            <a:r>
              <a:rPr lang="en-US" dirty="0"/>
              <a:t>operations</a:t>
            </a:r>
          </a:p>
          <a:p>
            <a:pPr lvl="0"/>
            <a:r>
              <a:rPr lang="en-US" b="1" dirty="0">
                <a:solidFill>
                  <a:srgbClr val="D2D2D2">
                    <a:lumMod val="10000"/>
                  </a:srgbClr>
                </a:solidFill>
              </a:rPr>
              <a:t>Synchronization</a:t>
            </a:r>
            <a:r>
              <a:rPr lang="en-US" dirty="0">
                <a:solidFill>
                  <a:srgbClr val="D2D2D2">
                    <a:lumMod val="10000"/>
                  </a:srgbClr>
                </a:solidFill>
              </a:rPr>
              <a:t> modes</a:t>
            </a:r>
          </a:p>
          <a:p>
            <a:pPr lvl="1"/>
            <a:r>
              <a:rPr lang="en-US" dirty="0">
                <a:solidFill>
                  <a:srgbClr val="D2D2D2">
                    <a:lumMod val="10000"/>
                  </a:srgbClr>
                </a:solidFill>
              </a:rPr>
              <a:t>Active-target (similar to two-sided) : FENCE, PSCW</a:t>
            </a:r>
          </a:p>
          <a:p>
            <a:pPr lvl="1"/>
            <a:r>
              <a:rPr lang="en-US" dirty="0">
                <a:solidFill>
                  <a:srgbClr val="D2D2D2">
                    <a:lumMod val="10000"/>
                  </a:srgbClr>
                </a:solidFill>
              </a:rPr>
              <a:t>Passive-target: LOCK-UNLOCK, FLUSH, FLUSH_LOCAL…</a:t>
            </a:r>
          </a:p>
        </p:txBody>
      </p:sp>
      <p:sp>
        <p:nvSpPr>
          <p:cNvPr id="4" name="Footer Placeholder 3">
            <a:extLst>
              <a:ext uri="{FF2B5EF4-FFF2-40B4-BE49-F238E27FC236}">
                <a16:creationId xmlns:a16="http://schemas.microsoft.com/office/drawing/2014/main" id="{799B9902-D532-B145-9B32-5BC57C564E9C}"/>
              </a:ext>
            </a:extLst>
          </p:cNvPr>
          <p:cNvSpPr>
            <a:spLocks noGrp="1"/>
          </p:cNvSpPr>
          <p:nvPr>
            <p:ph type="ftr" sz="quarter" idx="3"/>
          </p:nvPr>
        </p:nvSpPr>
        <p:spPr/>
        <p:txBody>
          <a:bodyPr/>
          <a:lstStyle/>
          <a:p>
            <a:pPr lvl="0">
              <a:defRPr/>
            </a:pPr>
            <a:r>
              <a:rPr lang="en-US" dirty="0"/>
              <a:t>Parallel Programming with MPI (06/2019)</a:t>
            </a:r>
          </a:p>
        </p:txBody>
      </p:sp>
      <p:sp>
        <p:nvSpPr>
          <p:cNvPr id="5" name="Slide Number Placeholder 4">
            <a:extLst>
              <a:ext uri="{FF2B5EF4-FFF2-40B4-BE49-F238E27FC236}">
                <a16:creationId xmlns:a16="http://schemas.microsoft.com/office/drawing/2014/main" id="{1A412F2A-0309-7C49-A5CA-A9FDC80C959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grpSp>
        <p:nvGrpSpPr>
          <p:cNvPr id="26" name="Group 25">
            <a:extLst>
              <a:ext uri="{FF2B5EF4-FFF2-40B4-BE49-F238E27FC236}">
                <a16:creationId xmlns:a16="http://schemas.microsoft.com/office/drawing/2014/main" id="{AFA237C6-7833-EC4D-B101-E866E4175598}"/>
              </a:ext>
            </a:extLst>
          </p:cNvPr>
          <p:cNvGrpSpPr/>
          <p:nvPr/>
        </p:nvGrpSpPr>
        <p:grpSpPr>
          <a:xfrm>
            <a:off x="2462212" y="4114800"/>
            <a:ext cx="4191000" cy="1828800"/>
            <a:chOff x="1752600" y="3733800"/>
            <a:chExt cx="6096000" cy="2667000"/>
          </a:xfrm>
        </p:grpSpPr>
        <p:sp>
          <p:nvSpPr>
            <p:cNvPr id="6" name="Rounded Rectangle 5">
              <a:extLst>
                <a:ext uri="{FF2B5EF4-FFF2-40B4-BE49-F238E27FC236}">
                  <a16:creationId xmlns:a16="http://schemas.microsoft.com/office/drawing/2014/main" id="{8D064DE7-9B05-4543-A0B8-7F411ECE9483}"/>
                </a:ext>
              </a:extLst>
            </p:cNvPr>
            <p:cNvSpPr/>
            <p:nvPr/>
          </p:nvSpPr>
          <p:spPr bwMode="auto">
            <a:xfrm>
              <a:off x="3429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1</a:t>
              </a:r>
            </a:p>
          </p:txBody>
        </p:sp>
        <p:sp>
          <p:nvSpPr>
            <p:cNvPr id="7" name="Rounded Rectangle 6">
              <a:extLst>
                <a:ext uri="{FF2B5EF4-FFF2-40B4-BE49-F238E27FC236}">
                  <a16:creationId xmlns:a16="http://schemas.microsoft.com/office/drawing/2014/main" id="{D76E0143-97EB-BD46-8626-FDE80633E7D8}"/>
                </a:ext>
              </a:extLst>
            </p:cNvPr>
            <p:cNvSpPr/>
            <p:nvPr/>
          </p:nvSpPr>
          <p:spPr bwMode="auto">
            <a:xfrm>
              <a:off x="4953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2</a:t>
              </a:r>
            </a:p>
          </p:txBody>
        </p:sp>
        <p:sp>
          <p:nvSpPr>
            <p:cNvPr id="8" name="Rounded Rectangle 7">
              <a:extLst>
                <a:ext uri="{FF2B5EF4-FFF2-40B4-BE49-F238E27FC236}">
                  <a16:creationId xmlns:a16="http://schemas.microsoft.com/office/drawing/2014/main" id="{214B4FFC-22D4-3644-8833-6796F547FC87}"/>
                </a:ext>
              </a:extLst>
            </p:cNvPr>
            <p:cNvSpPr/>
            <p:nvPr/>
          </p:nvSpPr>
          <p:spPr bwMode="auto">
            <a:xfrm>
              <a:off x="6477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3</a:t>
              </a:r>
            </a:p>
          </p:txBody>
        </p:sp>
        <p:sp>
          <p:nvSpPr>
            <p:cNvPr id="9" name="Rectangle 8">
              <a:extLst>
                <a:ext uri="{FF2B5EF4-FFF2-40B4-BE49-F238E27FC236}">
                  <a16:creationId xmlns:a16="http://schemas.microsoft.com/office/drawing/2014/main" id="{27CFB99D-0078-2640-8EDF-A8A5975DCB45}"/>
                </a:ext>
              </a:extLst>
            </p:cNvPr>
            <p:cNvSpPr/>
            <p:nvPr/>
          </p:nvSpPr>
          <p:spPr bwMode="auto">
            <a:xfrm>
              <a:off x="3581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0" name="Rectangle 9">
              <a:extLst>
                <a:ext uri="{FF2B5EF4-FFF2-40B4-BE49-F238E27FC236}">
                  <a16:creationId xmlns:a16="http://schemas.microsoft.com/office/drawing/2014/main" id="{ADE6474D-B2EB-0F4C-BD04-9B977E0B58A0}"/>
                </a:ext>
              </a:extLst>
            </p:cNvPr>
            <p:cNvSpPr/>
            <p:nvPr/>
          </p:nvSpPr>
          <p:spPr bwMode="auto">
            <a:xfrm>
              <a:off x="5105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1" name="Rectangle 10">
              <a:extLst>
                <a:ext uri="{FF2B5EF4-FFF2-40B4-BE49-F238E27FC236}">
                  <a16:creationId xmlns:a16="http://schemas.microsoft.com/office/drawing/2014/main" id="{6FFA8CCF-7093-B341-9131-A1ED072BF536}"/>
                </a:ext>
              </a:extLst>
            </p:cNvPr>
            <p:cNvSpPr/>
            <p:nvPr/>
          </p:nvSpPr>
          <p:spPr bwMode="auto">
            <a:xfrm>
              <a:off x="6629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2" name="Rounded Rectangle 11">
              <a:extLst>
                <a:ext uri="{FF2B5EF4-FFF2-40B4-BE49-F238E27FC236}">
                  <a16:creationId xmlns:a16="http://schemas.microsoft.com/office/drawing/2014/main" id="{9028BF49-C981-7F40-9A8F-B4B36434EEA4}"/>
                </a:ext>
              </a:extLst>
            </p:cNvPr>
            <p:cNvSpPr/>
            <p:nvPr/>
          </p:nvSpPr>
          <p:spPr bwMode="auto">
            <a:xfrm>
              <a:off x="1905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0</a:t>
              </a:r>
            </a:p>
          </p:txBody>
        </p:sp>
        <p:sp>
          <p:nvSpPr>
            <p:cNvPr id="13" name="Rectangle 12">
              <a:extLst>
                <a:ext uri="{FF2B5EF4-FFF2-40B4-BE49-F238E27FC236}">
                  <a16:creationId xmlns:a16="http://schemas.microsoft.com/office/drawing/2014/main" id="{24A5CE93-FC82-5D41-AF09-CE0921BD5159}"/>
                </a:ext>
              </a:extLst>
            </p:cNvPr>
            <p:cNvSpPr/>
            <p:nvPr/>
          </p:nvSpPr>
          <p:spPr bwMode="auto">
            <a:xfrm>
              <a:off x="2057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4" name="Rounded Rectangle 13">
              <a:extLst>
                <a:ext uri="{FF2B5EF4-FFF2-40B4-BE49-F238E27FC236}">
                  <a16:creationId xmlns:a16="http://schemas.microsoft.com/office/drawing/2014/main" id="{D135A71D-BE9D-5F4E-ABF3-24A353D0CD46}"/>
                </a:ext>
              </a:extLst>
            </p:cNvPr>
            <p:cNvSpPr/>
            <p:nvPr/>
          </p:nvSpPr>
          <p:spPr bwMode="auto">
            <a:xfrm>
              <a:off x="1752600" y="4191000"/>
              <a:ext cx="6096000" cy="1143000"/>
            </a:xfrm>
            <a:prstGeom prst="roundRect">
              <a:avLst/>
            </a:prstGeom>
            <a:solidFill>
              <a:srgbClr val="92D050">
                <a:alpha val="65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15" name="Rectangle 14">
              <a:extLst>
                <a:ext uri="{FF2B5EF4-FFF2-40B4-BE49-F238E27FC236}">
                  <a16:creationId xmlns:a16="http://schemas.microsoft.com/office/drawing/2014/main" id="{E451D249-2B31-B141-8CC3-8C6599B8894D}"/>
                </a:ext>
              </a:extLst>
            </p:cNvPr>
            <p:cNvSpPr/>
            <p:nvPr/>
          </p:nvSpPr>
          <p:spPr bwMode="auto">
            <a:xfrm>
              <a:off x="2057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6" name="Rectangle 15">
              <a:extLst>
                <a:ext uri="{FF2B5EF4-FFF2-40B4-BE49-F238E27FC236}">
                  <a16:creationId xmlns:a16="http://schemas.microsoft.com/office/drawing/2014/main" id="{3FB38599-CC61-114C-B2B9-27A486E66236}"/>
                </a:ext>
              </a:extLst>
            </p:cNvPr>
            <p:cNvSpPr/>
            <p:nvPr/>
          </p:nvSpPr>
          <p:spPr bwMode="auto">
            <a:xfrm>
              <a:off x="3581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7" name="Rectangle 16">
              <a:extLst>
                <a:ext uri="{FF2B5EF4-FFF2-40B4-BE49-F238E27FC236}">
                  <a16:creationId xmlns:a16="http://schemas.microsoft.com/office/drawing/2014/main" id="{A61874D0-7983-4444-8C00-B7D2692B7912}"/>
                </a:ext>
              </a:extLst>
            </p:cNvPr>
            <p:cNvSpPr/>
            <p:nvPr/>
          </p:nvSpPr>
          <p:spPr bwMode="auto">
            <a:xfrm>
              <a:off x="5105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 Memory</a:t>
              </a:r>
            </a:p>
          </p:txBody>
        </p:sp>
        <p:sp>
          <p:nvSpPr>
            <p:cNvPr id="18" name="Rectangle 17">
              <a:extLst>
                <a:ext uri="{FF2B5EF4-FFF2-40B4-BE49-F238E27FC236}">
                  <a16:creationId xmlns:a16="http://schemas.microsoft.com/office/drawing/2014/main" id="{525BC873-4768-7445-A56A-876E036194F6}"/>
                </a:ext>
              </a:extLst>
            </p:cNvPr>
            <p:cNvSpPr/>
            <p:nvPr/>
          </p:nvSpPr>
          <p:spPr bwMode="auto">
            <a:xfrm>
              <a:off x="6629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 Memory</a:t>
              </a:r>
            </a:p>
          </p:txBody>
        </p:sp>
        <p:sp>
          <p:nvSpPr>
            <p:cNvPr id="19" name="Rectangle 18">
              <a:extLst>
                <a:ext uri="{FF2B5EF4-FFF2-40B4-BE49-F238E27FC236}">
                  <a16:creationId xmlns:a16="http://schemas.microsoft.com/office/drawing/2014/main" id="{3D4C533A-BA7B-0D44-B8F5-45604E4E0279}"/>
                </a:ext>
              </a:extLst>
            </p:cNvPr>
            <p:cNvSpPr/>
            <p:nvPr/>
          </p:nvSpPr>
          <p:spPr bwMode="auto">
            <a:xfrm>
              <a:off x="2057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0" name="Rectangle 19">
              <a:extLst>
                <a:ext uri="{FF2B5EF4-FFF2-40B4-BE49-F238E27FC236}">
                  <a16:creationId xmlns:a16="http://schemas.microsoft.com/office/drawing/2014/main" id="{687D8315-6CD2-134F-9C47-6F3888F82042}"/>
                </a:ext>
              </a:extLst>
            </p:cNvPr>
            <p:cNvSpPr/>
            <p:nvPr/>
          </p:nvSpPr>
          <p:spPr bwMode="auto">
            <a:xfrm>
              <a:off x="3581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1" name="Rectangle 20">
              <a:extLst>
                <a:ext uri="{FF2B5EF4-FFF2-40B4-BE49-F238E27FC236}">
                  <a16:creationId xmlns:a16="http://schemas.microsoft.com/office/drawing/2014/main" id="{0A0A9D55-8CA8-644B-9958-A343C9D020F1}"/>
                </a:ext>
              </a:extLst>
            </p:cNvPr>
            <p:cNvSpPr/>
            <p:nvPr/>
          </p:nvSpPr>
          <p:spPr bwMode="auto">
            <a:xfrm>
              <a:off x="5105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2" name="Rectangle 21">
              <a:extLst>
                <a:ext uri="{FF2B5EF4-FFF2-40B4-BE49-F238E27FC236}">
                  <a16:creationId xmlns:a16="http://schemas.microsoft.com/office/drawing/2014/main" id="{C72FDE23-ADFC-924F-9549-F8E6EC35227E}"/>
                </a:ext>
              </a:extLst>
            </p:cNvPr>
            <p:cNvSpPr/>
            <p:nvPr/>
          </p:nvSpPr>
          <p:spPr bwMode="auto">
            <a:xfrm>
              <a:off x="6629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3" name="Freeform 22">
              <a:extLst>
                <a:ext uri="{FF2B5EF4-FFF2-40B4-BE49-F238E27FC236}">
                  <a16:creationId xmlns:a16="http://schemas.microsoft.com/office/drawing/2014/main" id="{7BEA31C9-75F1-9D4A-A749-F03E068754B7}"/>
                </a:ext>
              </a:extLst>
            </p:cNvPr>
            <p:cNvSpPr/>
            <p:nvPr/>
          </p:nvSpPr>
          <p:spPr bwMode="auto">
            <a:xfrm>
              <a:off x="3124940" y="4652639"/>
              <a:ext cx="821184" cy="983942"/>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24" name="Freeform 23">
              <a:extLst>
                <a:ext uri="{FF2B5EF4-FFF2-40B4-BE49-F238E27FC236}">
                  <a16:creationId xmlns:a16="http://schemas.microsoft.com/office/drawing/2014/main" id="{1F3E2E20-7B41-3C45-B7A2-FB5C7C322B92}"/>
                </a:ext>
              </a:extLst>
            </p:cNvPr>
            <p:cNvSpPr/>
            <p:nvPr/>
          </p:nvSpPr>
          <p:spPr bwMode="auto">
            <a:xfrm>
              <a:off x="3124200" y="4953000"/>
              <a:ext cx="4419600" cy="1295400"/>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cxnSp>
          <p:nvCxnSpPr>
            <p:cNvPr id="25" name="Straight Arrow Connector 24">
              <a:extLst>
                <a:ext uri="{FF2B5EF4-FFF2-40B4-BE49-F238E27FC236}">
                  <a16:creationId xmlns:a16="http://schemas.microsoft.com/office/drawing/2014/main" id="{BF95CE84-5DC9-6448-9537-D3258AC54DA5}"/>
                </a:ext>
              </a:extLst>
            </p:cNvPr>
            <p:cNvCxnSpPr/>
            <p:nvPr/>
          </p:nvCxnSpPr>
          <p:spPr bwMode="auto">
            <a:xfrm flipV="1">
              <a:off x="3124200" y="4876800"/>
              <a:ext cx="2133600" cy="990600"/>
            </a:xfrm>
            <a:prstGeom prst="straightConnector1">
              <a:avLst/>
            </a:prstGeom>
            <a:solidFill>
              <a:schemeClr val="accent1"/>
            </a:solidFill>
            <a:ln w="25400" cap="sq" cmpd="sng" algn="ctr">
              <a:solidFill>
                <a:schemeClr val="bg2">
                  <a:lumMod val="10000"/>
                </a:schemeClr>
              </a:solidFill>
              <a:prstDash val="sysDot"/>
              <a:round/>
              <a:headEnd type="none" w="sm" len="sm"/>
              <a:tailEnd type="stealth" w="lg" len="lg"/>
            </a:ln>
            <a:effectLst/>
          </p:spPr>
        </p:cxnSp>
      </p:grpSp>
    </p:spTree>
    <p:extLst>
      <p:ext uri="{BB962C8B-B14F-4D97-AF65-F5344CB8AC3E}">
        <p14:creationId xmlns:p14="http://schemas.microsoft.com/office/powerpoint/2010/main" val="311750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One-sided Communication</a:t>
            </a:r>
          </a:p>
        </p:txBody>
      </p:sp>
      <p:sp>
        <p:nvSpPr>
          <p:cNvPr id="3" name="Content Placeholder 2"/>
          <p:cNvSpPr>
            <a:spLocks noGrp="1"/>
          </p:cNvSpPr>
          <p:nvPr>
            <p:ph idx="1"/>
          </p:nvPr>
        </p:nvSpPr>
        <p:spPr>
          <a:xfrm>
            <a:off x="457200" y="914400"/>
            <a:ext cx="8229600" cy="2667000"/>
          </a:xfrm>
        </p:spPr>
        <p:txBody>
          <a:bodyPr/>
          <a:lstStyle/>
          <a:p>
            <a:r>
              <a:rPr lang="en-US" dirty="0"/>
              <a:t>The basic idea of one-sided communication models is to decouple data movement with process synchronization</a:t>
            </a:r>
          </a:p>
          <a:p>
            <a:pPr lvl="1"/>
            <a:r>
              <a:rPr lang="en-US" dirty="0"/>
              <a:t>Should be able to move data without requiring that the remote process synchronize</a:t>
            </a:r>
          </a:p>
          <a:p>
            <a:pPr lvl="1"/>
            <a:r>
              <a:rPr lang="en-US" dirty="0"/>
              <a:t>Each process exposes a part of its memory to other processes</a:t>
            </a:r>
          </a:p>
          <a:p>
            <a:pPr lvl="1"/>
            <a:r>
              <a:rPr lang="en-US" dirty="0"/>
              <a:t>Other processes can directly read from or write to this memory</a:t>
            </a:r>
          </a:p>
        </p:txBody>
      </p:sp>
      <p:sp>
        <p:nvSpPr>
          <p:cNvPr id="5" name="Rounded Rectangle 4"/>
          <p:cNvSpPr/>
          <p:nvPr/>
        </p:nvSpPr>
        <p:spPr bwMode="auto">
          <a:xfrm>
            <a:off x="3429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1</a:t>
            </a:r>
          </a:p>
        </p:txBody>
      </p:sp>
      <p:sp>
        <p:nvSpPr>
          <p:cNvPr id="6" name="Rounded Rectangle 5"/>
          <p:cNvSpPr/>
          <p:nvPr/>
        </p:nvSpPr>
        <p:spPr bwMode="auto">
          <a:xfrm>
            <a:off x="4953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2</a:t>
            </a:r>
          </a:p>
        </p:txBody>
      </p:sp>
      <p:sp>
        <p:nvSpPr>
          <p:cNvPr id="7" name="Rounded Rectangle 6"/>
          <p:cNvSpPr/>
          <p:nvPr/>
        </p:nvSpPr>
        <p:spPr bwMode="auto">
          <a:xfrm>
            <a:off x="6477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3</a:t>
            </a:r>
          </a:p>
        </p:txBody>
      </p:sp>
      <p:sp>
        <p:nvSpPr>
          <p:cNvPr id="8" name="Rectangle 7"/>
          <p:cNvSpPr/>
          <p:nvPr/>
        </p:nvSpPr>
        <p:spPr bwMode="auto">
          <a:xfrm>
            <a:off x="3581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9" name="Rectangle 8"/>
          <p:cNvSpPr/>
          <p:nvPr/>
        </p:nvSpPr>
        <p:spPr bwMode="auto">
          <a:xfrm>
            <a:off x="5105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0" name="Rectangle 9"/>
          <p:cNvSpPr/>
          <p:nvPr/>
        </p:nvSpPr>
        <p:spPr bwMode="auto">
          <a:xfrm>
            <a:off x="6629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1" name="Rounded Rectangle 10"/>
          <p:cNvSpPr/>
          <p:nvPr/>
        </p:nvSpPr>
        <p:spPr bwMode="auto">
          <a:xfrm>
            <a:off x="1905000" y="37338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0</a:t>
            </a:r>
          </a:p>
        </p:txBody>
      </p:sp>
      <p:sp>
        <p:nvSpPr>
          <p:cNvPr id="12" name="Rectangle 11"/>
          <p:cNvSpPr/>
          <p:nvPr/>
        </p:nvSpPr>
        <p:spPr bwMode="auto">
          <a:xfrm>
            <a:off x="2057400" y="52578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3" name="Rounded Rectangle 12"/>
          <p:cNvSpPr/>
          <p:nvPr/>
        </p:nvSpPr>
        <p:spPr bwMode="auto">
          <a:xfrm>
            <a:off x="1752600" y="4191000"/>
            <a:ext cx="6096000" cy="1143000"/>
          </a:xfrm>
          <a:prstGeom prst="roundRect">
            <a:avLst/>
          </a:prstGeom>
          <a:solidFill>
            <a:srgbClr val="92D050">
              <a:alpha val="65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14" name="Rectangle 13"/>
          <p:cNvSpPr/>
          <p:nvPr/>
        </p:nvSpPr>
        <p:spPr bwMode="auto">
          <a:xfrm>
            <a:off x="2057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5" name="Rectangle 14"/>
          <p:cNvSpPr/>
          <p:nvPr/>
        </p:nvSpPr>
        <p:spPr bwMode="auto">
          <a:xfrm>
            <a:off x="3581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16" name="Rectangle 15"/>
          <p:cNvSpPr/>
          <p:nvPr/>
        </p:nvSpPr>
        <p:spPr bwMode="auto">
          <a:xfrm>
            <a:off x="5105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 Memory</a:t>
            </a:r>
          </a:p>
        </p:txBody>
      </p:sp>
      <p:sp>
        <p:nvSpPr>
          <p:cNvPr id="17" name="Rectangle 16"/>
          <p:cNvSpPr/>
          <p:nvPr/>
        </p:nvSpPr>
        <p:spPr bwMode="auto">
          <a:xfrm>
            <a:off x="6629400" y="4267200"/>
            <a:ext cx="914400"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Remotely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Accessible Memory</a:t>
            </a:r>
          </a:p>
        </p:txBody>
      </p:sp>
      <p:sp>
        <p:nvSpPr>
          <p:cNvPr id="20" name="TextBox 19"/>
          <p:cNvSpPr txBox="1"/>
          <p:nvPr/>
        </p:nvSpPr>
        <p:spPr>
          <a:xfrm>
            <a:off x="685800" y="4343400"/>
            <a:ext cx="9906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2D2D2">
                    <a:lumMod val="10000"/>
                  </a:srgbClr>
                </a:solidFill>
                <a:effectLst/>
                <a:uLnTx/>
                <a:uFillTx/>
                <a:latin typeface="Calibri"/>
                <a:ea typeface="+mn-ea"/>
                <a:cs typeface="+mn-cs"/>
              </a:rPr>
              <a:t>Global Address Space</a:t>
            </a:r>
          </a:p>
        </p:txBody>
      </p:sp>
      <p:sp>
        <p:nvSpPr>
          <p:cNvPr id="22" name="Rectangle 21"/>
          <p:cNvSpPr/>
          <p:nvPr/>
        </p:nvSpPr>
        <p:spPr bwMode="auto">
          <a:xfrm>
            <a:off x="2057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3" name="Rectangle 22"/>
          <p:cNvSpPr/>
          <p:nvPr/>
        </p:nvSpPr>
        <p:spPr bwMode="auto">
          <a:xfrm>
            <a:off x="3581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4" name="Rectangle 23"/>
          <p:cNvSpPr/>
          <p:nvPr/>
        </p:nvSpPr>
        <p:spPr bwMode="auto">
          <a:xfrm>
            <a:off x="5105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5" name="Rectangle 24"/>
          <p:cNvSpPr/>
          <p:nvPr/>
        </p:nvSpPr>
        <p:spPr bwMode="auto">
          <a:xfrm>
            <a:off x="6629400" y="4267200"/>
            <a:ext cx="914400" cy="19812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28" name="Slide Number Placeholder 2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18" name="Freeform 17"/>
          <p:cNvSpPr/>
          <p:nvPr/>
        </p:nvSpPr>
        <p:spPr bwMode="auto">
          <a:xfrm>
            <a:off x="3124940" y="4652639"/>
            <a:ext cx="821184" cy="983942"/>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19" name="Freeform 18"/>
          <p:cNvSpPr/>
          <p:nvPr/>
        </p:nvSpPr>
        <p:spPr bwMode="auto">
          <a:xfrm>
            <a:off x="3124200" y="4953000"/>
            <a:ext cx="4419600" cy="1295400"/>
          </a:xfrm>
          <a:custGeom>
            <a:avLst/>
            <a:gdLst>
              <a:gd name="connsiteX0" fmla="*/ 0 w 821184"/>
              <a:gd name="connsiteY0" fmla="*/ 850777 h 983942"/>
              <a:gd name="connsiteX1" fmla="*/ 559293 w 821184"/>
              <a:gd name="connsiteY1" fmla="*/ 96175 h 983942"/>
              <a:gd name="connsiteX2" fmla="*/ 727969 w 821184"/>
              <a:gd name="connsiteY2" fmla="*/ 273728 h 983942"/>
              <a:gd name="connsiteX3" fmla="*/ 0 w 821184"/>
              <a:gd name="connsiteY3" fmla="*/ 983942 h 983942"/>
            </a:gdLst>
            <a:ahLst/>
            <a:cxnLst>
              <a:cxn ang="0">
                <a:pos x="connsiteX0" y="connsiteY0"/>
              </a:cxn>
              <a:cxn ang="0">
                <a:pos x="connsiteX1" y="connsiteY1"/>
              </a:cxn>
              <a:cxn ang="0">
                <a:pos x="connsiteX2" y="connsiteY2"/>
              </a:cxn>
              <a:cxn ang="0">
                <a:pos x="connsiteX3" y="connsiteY3"/>
              </a:cxn>
            </a:cxnLst>
            <a:rect l="l" t="t" r="r" b="b"/>
            <a:pathLst>
              <a:path w="821184" h="983942">
                <a:moveTo>
                  <a:pt x="0" y="850777"/>
                </a:moveTo>
                <a:cubicBezTo>
                  <a:pt x="218982" y="521563"/>
                  <a:pt x="437965" y="192350"/>
                  <a:pt x="559293" y="96175"/>
                </a:cubicBezTo>
                <a:cubicBezTo>
                  <a:pt x="680621" y="0"/>
                  <a:pt x="821184" y="125767"/>
                  <a:pt x="727969" y="273728"/>
                </a:cubicBezTo>
                <a:cubicBezTo>
                  <a:pt x="634754" y="421689"/>
                  <a:pt x="317377" y="702815"/>
                  <a:pt x="0" y="983942"/>
                </a:cubicBezTo>
              </a:path>
            </a:pathLst>
          </a:custGeom>
          <a:noFill/>
          <a:ln w="25400" cap="sq" cmpd="sng" algn="ctr">
            <a:solidFill>
              <a:schemeClr val="bg2">
                <a:lumMod val="10000"/>
              </a:schemeClr>
            </a:solidFill>
            <a:prstDash val="sysDot"/>
            <a:round/>
            <a:headEnd type="none" w="sm" len="sm"/>
            <a:tailEnd type="stealth" w="lg" len="lg"/>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cxnSp>
        <p:nvCxnSpPr>
          <p:cNvPr id="21" name="Straight Arrow Connector 20"/>
          <p:cNvCxnSpPr/>
          <p:nvPr/>
        </p:nvCxnSpPr>
        <p:spPr bwMode="auto">
          <a:xfrm flipV="1">
            <a:off x="3124200" y="4876800"/>
            <a:ext cx="2133600" cy="990600"/>
          </a:xfrm>
          <a:prstGeom prst="straightConnector1">
            <a:avLst/>
          </a:prstGeom>
          <a:solidFill>
            <a:schemeClr val="accent1"/>
          </a:solidFill>
          <a:ln w="25400" cap="sq" cmpd="sng" algn="ctr">
            <a:solidFill>
              <a:schemeClr val="bg2">
                <a:lumMod val="10000"/>
              </a:schemeClr>
            </a:solidFill>
            <a:prstDash val="sysDot"/>
            <a:round/>
            <a:headEnd type="none" w="sm" len="sm"/>
            <a:tailEnd type="stealth" w="lg" len="lg"/>
          </a:ln>
          <a:effectLst/>
        </p:spPr>
      </p:cxnSp>
      <p:sp>
        <p:nvSpPr>
          <p:cNvPr id="29"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409354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8"/>
                                        </p:tgtEl>
                                        <p:attrNameLst>
                                          <p:attrName>style.opacity</p:attrName>
                                        </p:attrNameLst>
                                      </p:cBhvr>
                                      <p:to>
                                        <p:strVal val="0.25"/>
                                      </p:to>
                                    </p:set>
                                    <p:animEffect filter="image" prLst="opacity: 0.25">
                                      <p:cBhvr rctx="IE">
                                        <p:cTn id="17" dur="indefinite"/>
                                        <p:tgtEl>
                                          <p:spTgt spid="8"/>
                                        </p:tgtEl>
                                      </p:cBhvr>
                                    </p:animEffect>
                                  </p:childTnLst>
                                </p:cTn>
                              </p:par>
                              <p:par>
                                <p:cTn id="18" presetID="9" presetClass="emph" presetSubtype="0" grpId="0" nodeType="withEffect">
                                  <p:stCondLst>
                                    <p:cond delay="0"/>
                                  </p:stCondLst>
                                  <p:childTnLst>
                                    <p:set>
                                      <p:cBhvr rctx="PPT">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9" presetClass="emph" presetSubtype="0" grpId="0" nodeType="withEffect">
                                  <p:stCondLst>
                                    <p:cond delay="0"/>
                                  </p:stCondLst>
                                  <p:childTnLst>
                                    <p:set>
                                      <p:cBhvr rctx="PPT">
                                        <p:cTn id="22" dur="indefinite"/>
                                        <p:tgtEl>
                                          <p:spTgt spid="10"/>
                                        </p:tgtEl>
                                        <p:attrNameLst>
                                          <p:attrName>style.opacity</p:attrName>
                                        </p:attrNameLst>
                                      </p:cBhvr>
                                      <p:to>
                                        <p:strVal val="0.25"/>
                                      </p:to>
                                    </p:set>
                                    <p:animEffect filter="image" prLst="opacity: 0.25">
                                      <p:cBhvr rctx="IE">
                                        <p:cTn id="23" dur="indefinite"/>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20" grpId="0"/>
      <p:bldP spid="22" grpId="0" animBg="1"/>
      <p:bldP spid="23" grpId="0" animBg="1"/>
      <p:bldP spid="24" grpId="0" animBg="1"/>
      <p:bldP spid="25" grpId="0" animBg="1"/>
      <p:bldP spid="18" grpId="0" animBg="1"/>
      <p:bldP spid="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38" y="2667000"/>
            <a:ext cx="6786562" cy="917575"/>
          </a:xfrm>
        </p:spPr>
        <p:txBody>
          <a:bodyPr/>
          <a:lstStyle/>
          <a:p>
            <a:pPr algn="ctr">
              <a:lnSpc>
                <a:spcPct val="120000"/>
              </a:lnSpc>
            </a:pPr>
            <a:r>
              <a:rPr lang="en-US" dirty="0"/>
              <a:t>MPI Hybrid Programming: Threads</a:t>
            </a:r>
          </a:p>
        </p:txBody>
      </p:sp>
      <p:sp>
        <p:nvSpPr>
          <p:cNvPr id="12" name="Title 1"/>
          <p:cNvSpPr txBox="1">
            <a:spLocks/>
          </p:cNvSpPr>
          <p:nvPr/>
        </p:nvSpPr>
        <p:spPr bwMode="auto">
          <a:xfrm>
            <a:off x="304800" y="3425825"/>
            <a:ext cx="85344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t>Slides Available at </a:t>
            </a:r>
            <a:r>
              <a:rPr lang="en-US" sz="1600" dirty="0">
                <a:hlinkClick r:id="rId2"/>
              </a:rPr>
              <a:t>https://anl.box.com/v/balaji-tutorials-2019/</a:t>
            </a:r>
            <a:endParaRPr lang="en-US" sz="1600" dirty="0"/>
          </a:p>
        </p:txBody>
      </p:sp>
    </p:spTree>
    <p:extLst>
      <p:ext uri="{BB962C8B-B14F-4D97-AF65-F5344CB8AC3E}">
        <p14:creationId xmlns:p14="http://schemas.microsoft.com/office/powerpoint/2010/main" val="466286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MPI + X : Most Popular Forms</a:t>
            </a:r>
          </a:p>
        </p:txBody>
      </p:sp>
      <p:sp>
        <p:nvSpPr>
          <p:cNvPr id="14" name="Slide Number Placeholder 3"/>
          <p:cNvSpPr>
            <a:spLocks noGrp="1"/>
          </p:cNvSpPr>
          <p:nvPr>
            <p:ph type="sldNum" sz="quarter" idx="4294967295"/>
          </p:nvPr>
        </p:nvSpPr>
        <p:spPr>
          <a:xfrm>
            <a:off x="6858000" y="6492875"/>
            <a:ext cx="2133600" cy="365125"/>
          </a:xfrm>
          <a:prstGeom prst="rect">
            <a:avLst/>
          </a:prstGeom>
        </p:spPr>
        <p:txBody>
          <a:bodyPr/>
          <a:lstStyle/>
          <a:p>
            <a:fld id="{7F254235-45E4-5A45-B367-10800D256CD0}" type="slidenum">
              <a:rPr lang="en-US" smtClean="0"/>
              <a:pPr/>
              <a:t>41</a:t>
            </a:fld>
            <a:endParaRPr lang="en-US" dirty="0"/>
          </a:p>
        </p:txBody>
      </p:sp>
      <p:grpSp>
        <p:nvGrpSpPr>
          <p:cNvPr id="16" name="Group 15"/>
          <p:cNvGrpSpPr/>
          <p:nvPr/>
        </p:nvGrpSpPr>
        <p:grpSpPr>
          <a:xfrm>
            <a:off x="7010400" y="2568714"/>
            <a:ext cx="1981200" cy="2179444"/>
            <a:chOff x="6629400" y="1828800"/>
            <a:chExt cx="1981200" cy="2179444"/>
          </a:xfrm>
        </p:grpSpPr>
        <p:sp>
          <p:nvSpPr>
            <p:cNvPr id="17" name="Rectangle 16"/>
            <p:cNvSpPr/>
            <p:nvPr/>
          </p:nvSpPr>
          <p:spPr bwMode="auto">
            <a:xfrm>
              <a:off x="7772400" y="2362200"/>
              <a:ext cx="762000" cy="4572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Calibri" pitchFamily="34" charset="0"/>
                </a:rPr>
                <a:t>GPU</a:t>
              </a:r>
            </a:p>
          </p:txBody>
        </p:sp>
        <p:sp>
          <p:nvSpPr>
            <p:cNvPr id="18" name="Rectangle 17"/>
            <p:cNvSpPr/>
            <p:nvPr/>
          </p:nvSpPr>
          <p:spPr bwMode="auto">
            <a:xfrm>
              <a:off x="7772400" y="1828800"/>
              <a:ext cx="762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2"/>
                  </a:solidFill>
                  <a:effectLst/>
                  <a:latin typeface="Calibri" pitchFamily="34" charset="0"/>
                </a:rPr>
                <a:t>Memory</a:t>
              </a:r>
            </a:p>
          </p:txBody>
        </p:sp>
        <p:sp>
          <p:nvSpPr>
            <p:cNvPr id="19" name="Rectangle 18"/>
            <p:cNvSpPr/>
            <p:nvPr/>
          </p:nvSpPr>
          <p:spPr bwMode="auto">
            <a:xfrm>
              <a:off x="6629400" y="2362200"/>
              <a:ext cx="762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chemeClr val="bg1"/>
                  </a:solidFill>
                  <a:latin typeface="Calibri" pitchFamily="34" charset="0"/>
                </a:rPr>
                <a:t>C</a:t>
              </a:r>
              <a:r>
                <a:rPr kumimoji="0" lang="en-US" sz="1800" b="1" i="0" u="none" strike="noStrike" cap="none" normalizeH="0" baseline="0" dirty="0">
                  <a:ln>
                    <a:noFill/>
                  </a:ln>
                  <a:solidFill>
                    <a:schemeClr val="bg1"/>
                  </a:solidFill>
                  <a:effectLst/>
                  <a:latin typeface="Calibri" pitchFamily="34" charset="0"/>
                </a:rPr>
                <a:t>PU</a:t>
              </a:r>
            </a:p>
          </p:txBody>
        </p:sp>
        <p:sp>
          <p:nvSpPr>
            <p:cNvPr id="20" name="Rectangle 19"/>
            <p:cNvSpPr/>
            <p:nvPr/>
          </p:nvSpPr>
          <p:spPr bwMode="auto">
            <a:xfrm>
              <a:off x="6629400" y="1828800"/>
              <a:ext cx="762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2"/>
                  </a:solidFill>
                  <a:effectLst/>
                  <a:latin typeface="Calibri" pitchFamily="34" charset="0"/>
                </a:rPr>
                <a:t>Memory</a:t>
              </a:r>
            </a:p>
          </p:txBody>
        </p:sp>
        <p:cxnSp>
          <p:nvCxnSpPr>
            <p:cNvPr id="21" name="Straight Connector 20"/>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cxnSp>
          <p:nvCxnSpPr>
            <p:cNvPr id="22" name="Straight Connector 21"/>
            <p:cNvCxnSpPr>
              <a:stCxn id="17" idx="2"/>
            </p:cNvCxnSpPr>
            <p:nvPr/>
          </p:nvCxnSpPr>
          <p:spPr bwMode="auto">
            <a:xfrm>
              <a:off x="8153400" y="2819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3" name="Straight Connector 22"/>
            <p:cNvCxnSpPr>
              <a:stCxn id="19" idx="2"/>
            </p:cNvCxnSpPr>
            <p:nvPr/>
          </p:nvCxnSpPr>
          <p:spPr bwMode="auto">
            <a:xfrm>
              <a:off x="7010400" y="2819400"/>
              <a:ext cx="0" cy="381000"/>
            </a:xfrm>
            <a:prstGeom prst="line">
              <a:avLst/>
            </a:prstGeom>
            <a:noFill/>
            <a:ln w="28575" cap="flat" cmpd="sng" algn="ctr">
              <a:solidFill>
                <a:schemeClr val="tx2"/>
              </a:solidFill>
              <a:prstDash val="solid"/>
              <a:round/>
              <a:headEnd type="none" w="med" len="med"/>
              <a:tailEnd type="none" w="med" len="med"/>
            </a:ln>
            <a:effectLst/>
          </p:spPr>
        </p:cxnSp>
        <p:sp>
          <p:nvSpPr>
            <p:cNvPr id="24" name="Rectangle 23"/>
            <p:cNvSpPr/>
            <p:nvPr/>
          </p:nvSpPr>
          <p:spPr bwMode="auto">
            <a:xfrm>
              <a:off x="7162800" y="3581400"/>
              <a:ext cx="9144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Calibri" pitchFamily="34" charset="0"/>
                </a:rPr>
                <a:t>Network Card</a:t>
              </a:r>
              <a:endParaRPr kumimoji="0" lang="en-US" sz="1400" b="1" i="0" u="none" strike="noStrike" cap="none" normalizeH="0" baseline="0" dirty="0">
                <a:ln>
                  <a:noFill/>
                </a:ln>
                <a:solidFill>
                  <a:schemeClr val="bg1"/>
                </a:solidFill>
                <a:effectLst/>
                <a:latin typeface="Calibri" pitchFamily="34" charset="0"/>
              </a:endParaRPr>
            </a:p>
          </p:txBody>
        </p:sp>
        <p:cxnSp>
          <p:nvCxnSpPr>
            <p:cNvPr id="25" name="Straight Connector 24"/>
            <p:cNvCxnSpPr>
              <a:endCxn id="24" idx="0"/>
            </p:cNvCxnSpPr>
            <p:nvPr/>
          </p:nvCxnSpPr>
          <p:spPr bwMode="auto">
            <a:xfrm>
              <a:off x="7620000" y="3200400"/>
              <a:ext cx="0" cy="381000"/>
            </a:xfrm>
            <a:prstGeom prst="line">
              <a:avLst/>
            </a:prstGeom>
            <a:noFill/>
            <a:ln w="28575" cap="flat" cmpd="sng" algn="ctr">
              <a:solidFill>
                <a:schemeClr val="tx2"/>
              </a:solidFill>
              <a:prstDash val="solid"/>
              <a:round/>
              <a:headEnd type="none" w="med" len="med"/>
              <a:tailEnd type="none" w="med" len="med"/>
            </a:ln>
            <a:effectLst/>
          </p:spPr>
        </p:cxnSp>
        <p:cxnSp>
          <p:nvCxnSpPr>
            <p:cNvPr id="26" name="Straight Connector 25"/>
            <p:cNvCxnSpPr>
              <a:stCxn id="20" idx="2"/>
              <a:endCxn id="19" idx="0"/>
            </p:cNvCxnSpPr>
            <p:nvPr/>
          </p:nvCxnSpPr>
          <p:spPr bwMode="auto">
            <a:xfrm>
              <a:off x="7010400" y="2209800"/>
              <a:ext cx="0" cy="152400"/>
            </a:xfrm>
            <a:prstGeom prst="line">
              <a:avLst/>
            </a:prstGeom>
            <a:noFill/>
            <a:ln w="28575" cap="flat" cmpd="sng" algn="ctr">
              <a:solidFill>
                <a:schemeClr val="tx2"/>
              </a:solidFill>
              <a:prstDash val="solid"/>
              <a:round/>
              <a:headEnd type="none" w="med" len="med"/>
              <a:tailEnd type="none" w="med" len="med"/>
            </a:ln>
            <a:effectLst/>
          </p:spPr>
        </p:cxnSp>
        <p:cxnSp>
          <p:nvCxnSpPr>
            <p:cNvPr id="27" name="Straight Connector 26"/>
            <p:cNvCxnSpPr>
              <a:stCxn id="18" idx="2"/>
              <a:endCxn id="17" idx="0"/>
            </p:cNvCxnSpPr>
            <p:nvPr/>
          </p:nvCxnSpPr>
          <p:spPr bwMode="auto">
            <a:xfrm>
              <a:off x="81534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5" name="TextBox 4"/>
          <p:cNvSpPr txBox="1"/>
          <p:nvPr/>
        </p:nvSpPr>
        <p:spPr>
          <a:xfrm>
            <a:off x="3276600" y="1143000"/>
            <a:ext cx="1975521" cy="769441"/>
          </a:xfrm>
          <a:prstGeom prst="rect">
            <a:avLst/>
          </a:prstGeom>
          <a:noFill/>
        </p:spPr>
        <p:txBody>
          <a:bodyPr wrap="none" rtlCol="0">
            <a:spAutoFit/>
          </a:bodyPr>
          <a:lstStyle/>
          <a:p>
            <a:r>
              <a:rPr lang="en-US" sz="4400" b="1" dirty="0">
                <a:solidFill>
                  <a:schemeClr val="bg2">
                    <a:lumMod val="10000"/>
                  </a:schemeClr>
                </a:solidFill>
              </a:rPr>
              <a:t>MPI + </a:t>
            </a:r>
            <a:r>
              <a:rPr lang="en-US" sz="4400" b="1" dirty="0">
                <a:solidFill>
                  <a:schemeClr val="accent3"/>
                </a:solidFill>
              </a:rPr>
              <a:t>X</a:t>
            </a:r>
          </a:p>
        </p:txBody>
      </p:sp>
      <p:grpSp>
        <p:nvGrpSpPr>
          <p:cNvPr id="29" name="Group 28"/>
          <p:cNvGrpSpPr/>
          <p:nvPr/>
        </p:nvGrpSpPr>
        <p:grpSpPr>
          <a:xfrm>
            <a:off x="4876800" y="2568714"/>
            <a:ext cx="1981200" cy="2027044"/>
            <a:chOff x="6629400" y="1828800"/>
            <a:chExt cx="1981200" cy="2027044"/>
          </a:xfrm>
        </p:grpSpPr>
        <p:sp>
          <p:nvSpPr>
            <p:cNvPr id="32" name="Rectangle 31"/>
            <p:cNvSpPr/>
            <p:nvPr/>
          </p:nvSpPr>
          <p:spPr bwMode="auto">
            <a:xfrm>
              <a:off x="6629400" y="2362200"/>
              <a:ext cx="1905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chemeClr val="bg1"/>
                  </a:solidFill>
                  <a:latin typeface="Calibri" pitchFamily="34" charset="0"/>
                </a:rPr>
                <a:t>C</a:t>
              </a:r>
              <a:r>
                <a:rPr kumimoji="0" lang="en-US" sz="1800" b="1" i="0" u="none" strike="noStrike" cap="none" normalizeH="0" baseline="0" dirty="0">
                  <a:ln>
                    <a:noFill/>
                  </a:ln>
                  <a:solidFill>
                    <a:schemeClr val="bg1"/>
                  </a:solidFill>
                  <a:effectLst/>
                  <a:latin typeface="Calibri" pitchFamily="34" charset="0"/>
                </a:rPr>
                <a:t>PU</a:t>
              </a:r>
            </a:p>
          </p:txBody>
        </p:sp>
        <p:sp>
          <p:nvSpPr>
            <p:cNvPr id="33" name="Rectangle 32"/>
            <p:cNvSpPr/>
            <p:nvPr/>
          </p:nvSpPr>
          <p:spPr bwMode="auto">
            <a:xfrm>
              <a:off x="6629400" y="1828800"/>
              <a:ext cx="1905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2"/>
                  </a:solidFill>
                  <a:effectLst/>
                  <a:latin typeface="Calibri" pitchFamily="34" charset="0"/>
                </a:rPr>
                <a:t>Memory</a:t>
              </a:r>
            </a:p>
          </p:txBody>
        </p:sp>
        <p:cxnSp>
          <p:nvCxnSpPr>
            <p:cNvPr id="34" name="Straight Connector 33"/>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sp>
          <p:nvSpPr>
            <p:cNvPr id="37" name="Rectangle 36"/>
            <p:cNvSpPr/>
            <p:nvPr/>
          </p:nvSpPr>
          <p:spPr bwMode="auto">
            <a:xfrm>
              <a:off x="7086600" y="3429000"/>
              <a:ext cx="9906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Calibri" pitchFamily="34" charset="0"/>
                </a:rPr>
                <a:t>Network Card</a:t>
              </a:r>
              <a:endParaRPr kumimoji="0" lang="en-US" sz="1400" b="1" i="0" u="none" strike="noStrike" cap="none" normalizeH="0" baseline="0" dirty="0">
                <a:ln>
                  <a:noFill/>
                </a:ln>
                <a:solidFill>
                  <a:schemeClr val="bg1"/>
                </a:solidFill>
                <a:effectLst/>
                <a:latin typeface="Calibri" pitchFamily="34" charset="0"/>
              </a:endParaRPr>
            </a:p>
          </p:txBody>
        </p:sp>
        <p:cxnSp>
          <p:nvCxnSpPr>
            <p:cNvPr id="38" name="Straight Connector 37"/>
            <p:cNvCxnSpPr>
              <a:stCxn id="32" idx="2"/>
              <a:endCxn id="37" idx="0"/>
            </p:cNvCxnSpPr>
            <p:nvPr/>
          </p:nvCxnSpPr>
          <p:spPr bwMode="auto">
            <a:xfrm>
              <a:off x="7581900" y="2819400"/>
              <a:ext cx="0" cy="609600"/>
            </a:xfrm>
            <a:prstGeom prst="line">
              <a:avLst/>
            </a:prstGeom>
            <a:noFill/>
            <a:ln w="28575" cap="flat" cmpd="sng" algn="ctr">
              <a:solidFill>
                <a:schemeClr val="tx2"/>
              </a:solidFill>
              <a:prstDash val="solid"/>
              <a:round/>
              <a:headEnd type="none" w="med" len="med"/>
              <a:tailEnd type="none" w="med" len="med"/>
            </a:ln>
            <a:effectLst/>
          </p:spPr>
        </p:cxnSp>
        <p:cxnSp>
          <p:nvCxnSpPr>
            <p:cNvPr id="39" name="Straight Connector 38"/>
            <p:cNvCxnSpPr>
              <a:stCxn id="33" idx="2"/>
              <a:endCxn id="32" idx="0"/>
            </p:cNvCxnSpPr>
            <p:nvPr/>
          </p:nvCxnSpPr>
          <p:spPr bwMode="auto">
            <a:xfrm>
              <a:off x="7581900" y="2209800"/>
              <a:ext cx="0" cy="152400"/>
            </a:xfrm>
            <a:prstGeom prst="line">
              <a:avLst/>
            </a:prstGeom>
            <a:noFill/>
            <a:ln w="28575" cap="flat" cmpd="sng" algn="ctr">
              <a:solidFill>
                <a:schemeClr val="tx2"/>
              </a:solidFill>
              <a:prstDash val="solid"/>
              <a:round/>
              <a:headEnd type="none" w="med" len="med"/>
              <a:tailEnd type="none" w="med" len="med"/>
            </a:ln>
            <a:effectLst/>
          </p:spPr>
        </p:cxnSp>
      </p:grpSp>
      <p:grpSp>
        <p:nvGrpSpPr>
          <p:cNvPr id="60" name="Group 59"/>
          <p:cNvGrpSpPr/>
          <p:nvPr/>
        </p:nvGrpSpPr>
        <p:grpSpPr>
          <a:xfrm>
            <a:off x="2514600" y="2568714"/>
            <a:ext cx="1981200" cy="2027044"/>
            <a:chOff x="6629400" y="1828800"/>
            <a:chExt cx="1981200" cy="2027044"/>
          </a:xfrm>
        </p:grpSpPr>
        <p:sp>
          <p:nvSpPr>
            <p:cNvPr id="61" name="Rectangle 60"/>
            <p:cNvSpPr/>
            <p:nvPr/>
          </p:nvSpPr>
          <p:spPr bwMode="auto">
            <a:xfrm>
              <a:off x="6629400" y="2362200"/>
              <a:ext cx="1905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chemeClr val="bg1"/>
                  </a:solidFill>
                  <a:latin typeface="Calibri" pitchFamily="34" charset="0"/>
                </a:rPr>
                <a:t>C</a:t>
              </a:r>
              <a:r>
                <a:rPr kumimoji="0" lang="en-US" sz="1800" b="1" i="0" u="none" strike="noStrike" cap="none" normalizeH="0" baseline="0" dirty="0">
                  <a:ln>
                    <a:noFill/>
                  </a:ln>
                  <a:solidFill>
                    <a:schemeClr val="bg1"/>
                  </a:solidFill>
                  <a:effectLst/>
                  <a:latin typeface="Calibri" pitchFamily="34" charset="0"/>
                </a:rPr>
                <a:t>PU</a:t>
              </a:r>
            </a:p>
          </p:txBody>
        </p:sp>
        <p:sp>
          <p:nvSpPr>
            <p:cNvPr id="62" name="Rectangle 61"/>
            <p:cNvSpPr/>
            <p:nvPr/>
          </p:nvSpPr>
          <p:spPr bwMode="auto">
            <a:xfrm>
              <a:off x="6629400" y="1828800"/>
              <a:ext cx="1905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2"/>
                  </a:solidFill>
                  <a:effectLst/>
                  <a:latin typeface="Calibri" pitchFamily="34" charset="0"/>
                </a:rPr>
                <a:t>Memory</a:t>
              </a:r>
            </a:p>
          </p:txBody>
        </p:sp>
        <p:cxnSp>
          <p:nvCxnSpPr>
            <p:cNvPr id="63" name="Straight Connector 62"/>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sp>
          <p:nvSpPr>
            <p:cNvPr id="64" name="Rectangle 63"/>
            <p:cNvSpPr/>
            <p:nvPr/>
          </p:nvSpPr>
          <p:spPr bwMode="auto">
            <a:xfrm>
              <a:off x="7086600" y="3429000"/>
              <a:ext cx="9906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Calibri" pitchFamily="34" charset="0"/>
                </a:rPr>
                <a:t>Network Card</a:t>
              </a:r>
              <a:endParaRPr kumimoji="0" lang="en-US" sz="1400" b="1" i="0" u="none" strike="noStrike" cap="none" normalizeH="0" baseline="0" dirty="0">
                <a:ln>
                  <a:noFill/>
                </a:ln>
                <a:solidFill>
                  <a:schemeClr val="bg1"/>
                </a:solidFill>
                <a:effectLst/>
                <a:latin typeface="Calibri" pitchFamily="34" charset="0"/>
              </a:endParaRPr>
            </a:p>
          </p:txBody>
        </p:sp>
        <p:cxnSp>
          <p:nvCxnSpPr>
            <p:cNvPr id="65" name="Straight Connector 64"/>
            <p:cNvCxnSpPr>
              <a:stCxn id="61" idx="2"/>
              <a:endCxn id="64" idx="0"/>
            </p:cNvCxnSpPr>
            <p:nvPr/>
          </p:nvCxnSpPr>
          <p:spPr bwMode="auto">
            <a:xfrm>
              <a:off x="7581900" y="2819400"/>
              <a:ext cx="0" cy="609600"/>
            </a:xfrm>
            <a:prstGeom prst="line">
              <a:avLst/>
            </a:prstGeom>
            <a:noFill/>
            <a:ln w="28575" cap="flat" cmpd="sng" algn="ctr">
              <a:solidFill>
                <a:schemeClr val="tx2"/>
              </a:solidFill>
              <a:prstDash val="solid"/>
              <a:round/>
              <a:headEnd type="none" w="med" len="med"/>
              <a:tailEnd type="none" w="med" len="med"/>
            </a:ln>
            <a:effectLst/>
          </p:spPr>
        </p:cxnSp>
        <p:cxnSp>
          <p:nvCxnSpPr>
            <p:cNvPr id="66" name="Straight Connector 65"/>
            <p:cNvCxnSpPr>
              <a:stCxn id="62" idx="2"/>
              <a:endCxn id="61" idx="0"/>
            </p:cNvCxnSpPr>
            <p:nvPr/>
          </p:nvCxnSpPr>
          <p:spPr bwMode="auto">
            <a:xfrm>
              <a:off x="7581900" y="2209800"/>
              <a:ext cx="0" cy="152400"/>
            </a:xfrm>
            <a:prstGeom prst="line">
              <a:avLst/>
            </a:prstGeom>
            <a:noFill/>
            <a:ln w="28575" cap="flat" cmpd="sng" algn="ctr">
              <a:solidFill>
                <a:schemeClr val="tx2"/>
              </a:solidFill>
              <a:prstDash val="solid"/>
              <a:round/>
              <a:headEnd type="none" w="med" len="med"/>
              <a:tailEnd type="none" w="med" len="med"/>
            </a:ln>
            <a:effectLst/>
          </p:spPr>
        </p:cxnSp>
      </p:grpSp>
      <p:grpSp>
        <p:nvGrpSpPr>
          <p:cNvPr id="67" name="Group 66"/>
          <p:cNvGrpSpPr/>
          <p:nvPr/>
        </p:nvGrpSpPr>
        <p:grpSpPr>
          <a:xfrm>
            <a:off x="228600" y="2568714"/>
            <a:ext cx="1981200" cy="2027044"/>
            <a:chOff x="6629400" y="1828800"/>
            <a:chExt cx="1981200" cy="2027044"/>
          </a:xfrm>
        </p:grpSpPr>
        <p:sp>
          <p:nvSpPr>
            <p:cNvPr id="68" name="Rectangle 67"/>
            <p:cNvSpPr/>
            <p:nvPr/>
          </p:nvSpPr>
          <p:spPr bwMode="auto">
            <a:xfrm>
              <a:off x="6629400" y="2362200"/>
              <a:ext cx="1905000" cy="4572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solidFill>
                    <a:schemeClr val="bg1"/>
                  </a:solidFill>
                  <a:latin typeface="Calibri" pitchFamily="34" charset="0"/>
                </a:rPr>
                <a:t>C</a:t>
              </a:r>
              <a:r>
                <a:rPr kumimoji="0" lang="en-US" sz="1800" b="1" i="0" u="none" strike="noStrike" cap="none" normalizeH="0" baseline="0" dirty="0">
                  <a:ln>
                    <a:noFill/>
                  </a:ln>
                  <a:solidFill>
                    <a:schemeClr val="bg1"/>
                  </a:solidFill>
                  <a:effectLst/>
                  <a:latin typeface="Calibri" pitchFamily="34" charset="0"/>
                </a:rPr>
                <a:t>PU</a:t>
              </a:r>
            </a:p>
          </p:txBody>
        </p:sp>
        <p:sp>
          <p:nvSpPr>
            <p:cNvPr id="69" name="Rectangle 68"/>
            <p:cNvSpPr/>
            <p:nvPr/>
          </p:nvSpPr>
          <p:spPr bwMode="auto">
            <a:xfrm>
              <a:off x="6629400" y="1828800"/>
              <a:ext cx="1905000" cy="3810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2"/>
                  </a:solidFill>
                  <a:effectLst/>
                  <a:latin typeface="Calibri" pitchFamily="34" charset="0"/>
                </a:rPr>
                <a:t>Memory</a:t>
              </a:r>
            </a:p>
          </p:txBody>
        </p:sp>
        <p:cxnSp>
          <p:nvCxnSpPr>
            <p:cNvPr id="70" name="Straight Connector 69"/>
            <p:cNvCxnSpPr/>
            <p:nvPr/>
          </p:nvCxnSpPr>
          <p:spPr bwMode="auto">
            <a:xfrm>
              <a:off x="6629400" y="3200400"/>
              <a:ext cx="1981200" cy="0"/>
            </a:xfrm>
            <a:prstGeom prst="line">
              <a:avLst/>
            </a:prstGeom>
            <a:noFill/>
            <a:ln w="28575" cap="flat" cmpd="sng" algn="ctr">
              <a:solidFill>
                <a:schemeClr val="tx2"/>
              </a:solidFill>
              <a:prstDash val="solid"/>
              <a:round/>
              <a:headEnd type="none" w="med" len="med"/>
              <a:tailEnd type="none" w="med" len="med"/>
            </a:ln>
            <a:effectLst/>
          </p:spPr>
        </p:cxnSp>
        <p:sp>
          <p:nvSpPr>
            <p:cNvPr id="71" name="Rectangle 70"/>
            <p:cNvSpPr/>
            <p:nvPr/>
          </p:nvSpPr>
          <p:spPr bwMode="auto">
            <a:xfrm>
              <a:off x="7086600" y="3429000"/>
              <a:ext cx="990600" cy="42684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chemeClr val="bg1"/>
                  </a:solidFill>
                  <a:latin typeface="Calibri" pitchFamily="34" charset="0"/>
                </a:rPr>
                <a:t>Network Card</a:t>
              </a:r>
              <a:endParaRPr kumimoji="0" lang="en-US" sz="1400" b="1" i="0" u="none" strike="noStrike" cap="none" normalizeH="0" baseline="0" dirty="0">
                <a:ln>
                  <a:noFill/>
                </a:ln>
                <a:solidFill>
                  <a:schemeClr val="bg1"/>
                </a:solidFill>
                <a:effectLst/>
                <a:latin typeface="Calibri" pitchFamily="34" charset="0"/>
              </a:endParaRPr>
            </a:p>
          </p:txBody>
        </p:sp>
        <p:cxnSp>
          <p:nvCxnSpPr>
            <p:cNvPr id="72" name="Straight Connector 71"/>
            <p:cNvCxnSpPr>
              <a:stCxn id="68" idx="2"/>
              <a:endCxn id="71" idx="0"/>
            </p:cNvCxnSpPr>
            <p:nvPr/>
          </p:nvCxnSpPr>
          <p:spPr bwMode="auto">
            <a:xfrm>
              <a:off x="7581900" y="2819400"/>
              <a:ext cx="0" cy="609600"/>
            </a:xfrm>
            <a:prstGeom prst="line">
              <a:avLst/>
            </a:prstGeom>
            <a:noFill/>
            <a:ln w="28575" cap="flat" cmpd="sng" algn="ctr">
              <a:solidFill>
                <a:schemeClr val="tx2"/>
              </a:solidFill>
              <a:prstDash val="solid"/>
              <a:round/>
              <a:headEnd type="none" w="med" len="med"/>
              <a:tailEnd type="none" w="med" len="med"/>
            </a:ln>
            <a:effectLst/>
          </p:spPr>
        </p:cxnSp>
        <p:cxnSp>
          <p:nvCxnSpPr>
            <p:cNvPr id="73" name="Straight Connector 72"/>
            <p:cNvCxnSpPr>
              <a:stCxn id="69" idx="2"/>
              <a:endCxn id="68" idx="0"/>
            </p:cNvCxnSpPr>
            <p:nvPr/>
          </p:nvCxnSpPr>
          <p:spPr bwMode="auto">
            <a:xfrm>
              <a:off x="7581900" y="2209800"/>
              <a:ext cx="0" cy="152400"/>
            </a:xfrm>
            <a:prstGeom prst="line">
              <a:avLst/>
            </a:prstGeom>
            <a:noFill/>
            <a:ln w="28575" cap="flat" cmpd="sng" algn="ctr">
              <a:solidFill>
                <a:schemeClr val="tx2"/>
              </a:solidFill>
              <a:prstDash val="solid"/>
              <a:round/>
              <a:headEnd type="none" w="med" len="med"/>
              <a:tailEnd type="none" w="med" len="med"/>
            </a:ln>
            <a:effectLst/>
          </p:spPr>
        </p:cxnSp>
      </p:grpSp>
      <p:sp>
        <p:nvSpPr>
          <p:cNvPr id="74" name="Rectangle 73"/>
          <p:cNvSpPr/>
          <p:nvPr/>
        </p:nvSpPr>
        <p:spPr bwMode="auto">
          <a:xfrm>
            <a:off x="1600200" y="3178314"/>
            <a:ext cx="3810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2"/>
                </a:solidFill>
                <a:effectLst/>
                <a:latin typeface="Calibri" pitchFamily="34" charset="0"/>
              </a:rPr>
              <a:t>Core</a:t>
            </a:r>
          </a:p>
        </p:txBody>
      </p:sp>
      <p:sp>
        <p:nvSpPr>
          <p:cNvPr id="75" name="Rectangle 74"/>
          <p:cNvSpPr/>
          <p:nvPr/>
        </p:nvSpPr>
        <p:spPr bwMode="auto">
          <a:xfrm>
            <a:off x="381000" y="3178314"/>
            <a:ext cx="3810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2"/>
                </a:solidFill>
                <a:effectLst/>
                <a:latin typeface="Calibri" pitchFamily="34" charset="0"/>
              </a:rPr>
              <a:t>Core</a:t>
            </a:r>
          </a:p>
        </p:txBody>
      </p:sp>
      <p:sp>
        <p:nvSpPr>
          <p:cNvPr id="76" name="TextBox 75"/>
          <p:cNvSpPr txBox="1"/>
          <p:nvPr/>
        </p:nvSpPr>
        <p:spPr>
          <a:xfrm>
            <a:off x="685800" y="5007114"/>
            <a:ext cx="1063946" cy="400110"/>
          </a:xfrm>
          <a:prstGeom prst="rect">
            <a:avLst/>
          </a:prstGeom>
          <a:noFill/>
        </p:spPr>
        <p:txBody>
          <a:bodyPr wrap="none" rtlCol="0">
            <a:spAutoFit/>
          </a:bodyPr>
          <a:lstStyle/>
          <a:p>
            <a:r>
              <a:rPr lang="en-US" sz="2000" b="1" dirty="0">
                <a:solidFill>
                  <a:schemeClr val="bg2">
                    <a:lumMod val="10000"/>
                  </a:schemeClr>
                </a:solidFill>
              </a:rPr>
              <a:t>Flat MPI</a:t>
            </a:r>
            <a:endParaRPr lang="en-US" sz="2000" b="1" dirty="0">
              <a:solidFill>
                <a:schemeClr val="accent3"/>
              </a:solidFill>
              <a:latin typeface="Consolas"/>
              <a:cs typeface="Consolas"/>
            </a:endParaRPr>
          </a:p>
        </p:txBody>
      </p:sp>
      <p:sp>
        <p:nvSpPr>
          <p:cNvPr id="77" name="TextBox 76"/>
          <p:cNvSpPr txBox="1"/>
          <p:nvPr/>
        </p:nvSpPr>
        <p:spPr>
          <a:xfrm>
            <a:off x="2590800" y="5007114"/>
            <a:ext cx="1844525" cy="400110"/>
          </a:xfrm>
          <a:prstGeom prst="rect">
            <a:avLst/>
          </a:prstGeom>
          <a:noFill/>
        </p:spPr>
        <p:txBody>
          <a:bodyPr wrap="none" rtlCol="0">
            <a:spAutoFit/>
          </a:bodyPr>
          <a:lstStyle/>
          <a:p>
            <a:r>
              <a:rPr lang="en-US" sz="2000" b="1" dirty="0">
                <a:solidFill>
                  <a:schemeClr val="bg2">
                    <a:lumMod val="10000"/>
                  </a:schemeClr>
                </a:solidFill>
              </a:rPr>
              <a:t>MPI + </a:t>
            </a:r>
            <a:r>
              <a:rPr lang="en-US" sz="2000" b="1" dirty="0">
                <a:solidFill>
                  <a:schemeClr val="accent3"/>
                </a:solidFill>
                <a:latin typeface="Consolas"/>
                <a:cs typeface="Consolas"/>
              </a:rPr>
              <a:t>Threads</a:t>
            </a:r>
          </a:p>
        </p:txBody>
      </p:sp>
      <p:sp>
        <p:nvSpPr>
          <p:cNvPr id="78" name="TextBox 77"/>
          <p:cNvSpPr txBox="1"/>
          <p:nvPr/>
        </p:nvSpPr>
        <p:spPr>
          <a:xfrm>
            <a:off x="4876800" y="5007114"/>
            <a:ext cx="2018501" cy="707886"/>
          </a:xfrm>
          <a:prstGeom prst="rect">
            <a:avLst/>
          </a:prstGeom>
          <a:noFill/>
        </p:spPr>
        <p:txBody>
          <a:bodyPr wrap="none" rtlCol="0">
            <a:spAutoFit/>
          </a:bodyPr>
          <a:lstStyle/>
          <a:p>
            <a:pPr algn="ctr"/>
            <a:r>
              <a:rPr lang="en-US" sz="2000" b="1" dirty="0">
                <a:solidFill>
                  <a:schemeClr val="bg2">
                    <a:lumMod val="10000"/>
                  </a:schemeClr>
                </a:solidFill>
              </a:rPr>
              <a:t>MPI + </a:t>
            </a:r>
          </a:p>
          <a:p>
            <a:pPr algn="ctr"/>
            <a:r>
              <a:rPr lang="en-US" sz="2000" b="1" dirty="0">
                <a:solidFill>
                  <a:schemeClr val="accent3"/>
                </a:solidFill>
                <a:latin typeface="Consolas"/>
                <a:cs typeface="Consolas"/>
              </a:rPr>
              <a:t>Shared Memory</a:t>
            </a:r>
          </a:p>
        </p:txBody>
      </p:sp>
      <p:sp>
        <p:nvSpPr>
          <p:cNvPr id="79" name="TextBox 78"/>
          <p:cNvSpPr txBox="1"/>
          <p:nvPr/>
        </p:nvSpPr>
        <p:spPr>
          <a:xfrm>
            <a:off x="7430356" y="5007114"/>
            <a:ext cx="1338452" cy="400110"/>
          </a:xfrm>
          <a:prstGeom prst="rect">
            <a:avLst/>
          </a:prstGeom>
          <a:noFill/>
        </p:spPr>
        <p:txBody>
          <a:bodyPr wrap="none" rtlCol="0">
            <a:spAutoFit/>
          </a:bodyPr>
          <a:lstStyle/>
          <a:p>
            <a:pPr algn="ctr"/>
            <a:r>
              <a:rPr lang="en-US" sz="2000" b="1" dirty="0">
                <a:solidFill>
                  <a:schemeClr val="bg2">
                    <a:lumMod val="10000"/>
                  </a:schemeClr>
                </a:solidFill>
              </a:rPr>
              <a:t>MPI +  </a:t>
            </a:r>
            <a:r>
              <a:rPr lang="en-US" sz="2000" b="1" dirty="0">
                <a:solidFill>
                  <a:schemeClr val="accent3"/>
                </a:solidFill>
                <a:latin typeface="Consolas"/>
                <a:cs typeface="Consolas"/>
              </a:rPr>
              <a:t>ACC</a:t>
            </a:r>
          </a:p>
        </p:txBody>
      </p:sp>
      <p:sp>
        <p:nvSpPr>
          <p:cNvPr id="80" name="Rectangle 79"/>
          <p:cNvSpPr/>
          <p:nvPr/>
        </p:nvSpPr>
        <p:spPr bwMode="auto">
          <a:xfrm>
            <a:off x="3886200" y="3178314"/>
            <a:ext cx="3810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2"/>
                </a:solidFill>
                <a:effectLst/>
                <a:latin typeface="Calibri" pitchFamily="34" charset="0"/>
              </a:rPr>
              <a:t>Core</a:t>
            </a:r>
          </a:p>
        </p:txBody>
      </p:sp>
      <p:sp>
        <p:nvSpPr>
          <p:cNvPr id="81" name="Rectangle 80"/>
          <p:cNvSpPr/>
          <p:nvPr/>
        </p:nvSpPr>
        <p:spPr bwMode="auto">
          <a:xfrm>
            <a:off x="2667000" y="3178314"/>
            <a:ext cx="3810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2"/>
                </a:solidFill>
                <a:effectLst/>
                <a:latin typeface="Calibri" pitchFamily="34" charset="0"/>
              </a:rPr>
              <a:t>Core</a:t>
            </a:r>
          </a:p>
        </p:txBody>
      </p:sp>
      <p:sp>
        <p:nvSpPr>
          <p:cNvPr id="82" name="Rectangle 81"/>
          <p:cNvSpPr/>
          <p:nvPr/>
        </p:nvSpPr>
        <p:spPr bwMode="auto">
          <a:xfrm>
            <a:off x="6248400" y="3178314"/>
            <a:ext cx="3810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2"/>
                </a:solidFill>
                <a:effectLst/>
                <a:latin typeface="Calibri" pitchFamily="34" charset="0"/>
              </a:rPr>
              <a:t>Core</a:t>
            </a:r>
          </a:p>
        </p:txBody>
      </p:sp>
      <p:sp>
        <p:nvSpPr>
          <p:cNvPr id="83" name="Rectangle 82"/>
          <p:cNvSpPr/>
          <p:nvPr/>
        </p:nvSpPr>
        <p:spPr bwMode="auto">
          <a:xfrm>
            <a:off x="5029200" y="3178314"/>
            <a:ext cx="3810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2"/>
                </a:solidFill>
                <a:effectLst/>
                <a:latin typeface="Calibri" pitchFamily="34" charset="0"/>
              </a:rPr>
              <a:t>Core</a:t>
            </a:r>
          </a:p>
        </p:txBody>
      </p:sp>
      <p:sp>
        <p:nvSpPr>
          <p:cNvPr id="96" name="TextBox 95"/>
          <p:cNvSpPr txBox="1"/>
          <p:nvPr/>
        </p:nvSpPr>
        <p:spPr>
          <a:xfrm>
            <a:off x="5029200" y="3559314"/>
            <a:ext cx="428322" cy="369332"/>
          </a:xfrm>
          <a:prstGeom prst="rect">
            <a:avLst/>
          </a:prstGeom>
          <a:noFill/>
        </p:spPr>
        <p:txBody>
          <a:bodyPr wrap="none" rtlCol="0">
            <a:spAutoFit/>
          </a:bodyPr>
          <a:lstStyle/>
          <a:p>
            <a:r>
              <a:rPr lang="en-US" b="1" dirty="0">
                <a:solidFill>
                  <a:schemeClr val="accent6"/>
                </a:solidFill>
              </a:rPr>
              <a:t>P0</a:t>
            </a:r>
          </a:p>
        </p:txBody>
      </p:sp>
      <p:sp>
        <p:nvSpPr>
          <p:cNvPr id="97" name="TextBox 96"/>
          <p:cNvSpPr txBox="1"/>
          <p:nvPr/>
        </p:nvSpPr>
        <p:spPr>
          <a:xfrm>
            <a:off x="6208492" y="3559314"/>
            <a:ext cx="420908" cy="369332"/>
          </a:xfrm>
          <a:prstGeom prst="rect">
            <a:avLst/>
          </a:prstGeom>
          <a:noFill/>
        </p:spPr>
        <p:txBody>
          <a:bodyPr wrap="none" rtlCol="0">
            <a:spAutoFit/>
          </a:bodyPr>
          <a:lstStyle/>
          <a:p>
            <a:r>
              <a:rPr lang="en-US" b="1" dirty="0">
                <a:solidFill>
                  <a:schemeClr val="tx2"/>
                </a:solidFill>
              </a:rPr>
              <a:t>P1</a:t>
            </a:r>
          </a:p>
        </p:txBody>
      </p:sp>
      <p:sp>
        <p:nvSpPr>
          <p:cNvPr id="100" name="TextBox 99"/>
          <p:cNvSpPr txBox="1"/>
          <p:nvPr/>
        </p:nvSpPr>
        <p:spPr>
          <a:xfrm>
            <a:off x="381000" y="3559314"/>
            <a:ext cx="428322" cy="369332"/>
          </a:xfrm>
          <a:prstGeom prst="rect">
            <a:avLst/>
          </a:prstGeom>
          <a:noFill/>
        </p:spPr>
        <p:txBody>
          <a:bodyPr wrap="none" rtlCol="0">
            <a:spAutoFit/>
          </a:bodyPr>
          <a:lstStyle/>
          <a:p>
            <a:r>
              <a:rPr lang="en-US" b="1" dirty="0">
                <a:solidFill>
                  <a:schemeClr val="accent6"/>
                </a:solidFill>
              </a:rPr>
              <a:t>P0</a:t>
            </a:r>
          </a:p>
        </p:txBody>
      </p:sp>
      <p:sp>
        <p:nvSpPr>
          <p:cNvPr id="101" name="TextBox 100"/>
          <p:cNvSpPr txBox="1"/>
          <p:nvPr/>
        </p:nvSpPr>
        <p:spPr>
          <a:xfrm>
            <a:off x="1560292" y="3559314"/>
            <a:ext cx="420908" cy="369332"/>
          </a:xfrm>
          <a:prstGeom prst="rect">
            <a:avLst/>
          </a:prstGeom>
          <a:noFill/>
        </p:spPr>
        <p:txBody>
          <a:bodyPr wrap="none" rtlCol="0">
            <a:spAutoFit/>
          </a:bodyPr>
          <a:lstStyle/>
          <a:p>
            <a:r>
              <a:rPr lang="en-US" b="1" dirty="0">
                <a:solidFill>
                  <a:schemeClr val="tx2"/>
                </a:solidFill>
              </a:rPr>
              <a:t>P1</a:t>
            </a:r>
          </a:p>
        </p:txBody>
      </p:sp>
      <p:sp>
        <p:nvSpPr>
          <p:cNvPr id="102" name="Rectangle 101"/>
          <p:cNvSpPr/>
          <p:nvPr/>
        </p:nvSpPr>
        <p:spPr bwMode="auto">
          <a:xfrm>
            <a:off x="2438400" y="2492514"/>
            <a:ext cx="2057400" cy="2133600"/>
          </a:xfrm>
          <a:prstGeom prst="rect">
            <a:avLst/>
          </a:prstGeom>
          <a:solidFill>
            <a:schemeClr val="accent6">
              <a:alpha val="1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alibri" pitchFamily="34" charset="0"/>
            </a:endParaRPr>
          </a:p>
        </p:txBody>
      </p:sp>
      <p:sp>
        <p:nvSpPr>
          <p:cNvPr id="103" name="TextBox 102"/>
          <p:cNvSpPr txBox="1"/>
          <p:nvPr/>
        </p:nvSpPr>
        <p:spPr>
          <a:xfrm>
            <a:off x="2819400" y="2035314"/>
            <a:ext cx="1351652" cy="369332"/>
          </a:xfrm>
          <a:prstGeom prst="rect">
            <a:avLst/>
          </a:prstGeom>
          <a:noFill/>
        </p:spPr>
        <p:txBody>
          <a:bodyPr wrap="none" rtlCol="0">
            <a:spAutoFit/>
          </a:bodyPr>
          <a:lstStyle/>
          <a:p>
            <a:r>
              <a:rPr lang="en-US" b="1" dirty="0">
                <a:solidFill>
                  <a:schemeClr val="accent6"/>
                </a:solidFill>
              </a:rPr>
              <a:t>MPI Process</a:t>
            </a:r>
          </a:p>
        </p:txBody>
      </p:sp>
      <p:sp>
        <p:nvSpPr>
          <p:cNvPr id="104" name="Freeform 103"/>
          <p:cNvSpPr/>
          <p:nvPr/>
        </p:nvSpPr>
        <p:spPr>
          <a:xfrm>
            <a:off x="2743200" y="3559315"/>
            <a:ext cx="152400" cy="381000"/>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106" name="Freeform 105"/>
          <p:cNvSpPr/>
          <p:nvPr/>
        </p:nvSpPr>
        <p:spPr>
          <a:xfrm>
            <a:off x="3962400" y="3559314"/>
            <a:ext cx="152400" cy="381000"/>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107" name="TextBox 106"/>
          <p:cNvSpPr txBox="1"/>
          <p:nvPr/>
        </p:nvSpPr>
        <p:spPr>
          <a:xfrm>
            <a:off x="2819400" y="3559314"/>
            <a:ext cx="468134" cy="369332"/>
          </a:xfrm>
          <a:prstGeom prst="rect">
            <a:avLst/>
          </a:prstGeom>
          <a:noFill/>
        </p:spPr>
        <p:txBody>
          <a:bodyPr wrap="none" rtlCol="0">
            <a:spAutoFit/>
          </a:bodyPr>
          <a:lstStyle/>
          <a:p>
            <a:r>
              <a:rPr lang="en-US" b="1" dirty="0">
                <a:solidFill>
                  <a:schemeClr val="tx2"/>
                </a:solidFill>
              </a:rPr>
              <a:t> T0</a:t>
            </a:r>
          </a:p>
        </p:txBody>
      </p:sp>
      <p:sp>
        <p:nvSpPr>
          <p:cNvPr id="110" name="TextBox 109"/>
          <p:cNvSpPr txBox="1"/>
          <p:nvPr/>
        </p:nvSpPr>
        <p:spPr>
          <a:xfrm>
            <a:off x="3505200" y="3559314"/>
            <a:ext cx="468134" cy="369332"/>
          </a:xfrm>
          <a:prstGeom prst="rect">
            <a:avLst/>
          </a:prstGeom>
          <a:noFill/>
        </p:spPr>
        <p:txBody>
          <a:bodyPr wrap="none" rtlCol="0">
            <a:spAutoFit/>
          </a:bodyPr>
          <a:lstStyle/>
          <a:p>
            <a:r>
              <a:rPr lang="en-US" b="1" dirty="0">
                <a:solidFill>
                  <a:schemeClr val="tx2"/>
                </a:solidFill>
              </a:rPr>
              <a:t> T1</a:t>
            </a:r>
          </a:p>
        </p:txBody>
      </p:sp>
      <p:sp>
        <p:nvSpPr>
          <p:cNvPr id="115" name="L-Shape 114"/>
          <p:cNvSpPr/>
          <p:nvPr/>
        </p:nvSpPr>
        <p:spPr bwMode="auto">
          <a:xfrm>
            <a:off x="4876800" y="2568714"/>
            <a:ext cx="1600200" cy="2057400"/>
          </a:xfrm>
          <a:prstGeom prst="corner">
            <a:avLst>
              <a:gd name="adj1" fmla="val 35571"/>
              <a:gd name="adj2" fmla="val 57082"/>
            </a:avLst>
          </a:prstGeom>
          <a:solidFill>
            <a:schemeClr val="accent6">
              <a:alpha val="1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116" name="L-Shape 115"/>
          <p:cNvSpPr/>
          <p:nvPr/>
        </p:nvSpPr>
        <p:spPr bwMode="auto">
          <a:xfrm flipH="1">
            <a:off x="5181600" y="2568714"/>
            <a:ext cx="1600200" cy="2057400"/>
          </a:xfrm>
          <a:prstGeom prst="corner">
            <a:avLst>
              <a:gd name="adj1" fmla="val 35571"/>
              <a:gd name="adj2" fmla="val 56281"/>
            </a:avLst>
          </a:prstGeom>
          <a:solidFill>
            <a:schemeClr val="accent1">
              <a:alpha val="12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6" name="Footer Placeholder 5">
            <a:extLst>
              <a:ext uri="{FF2B5EF4-FFF2-40B4-BE49-F238E27FC236}">
                <a16:creationId xmlns:a16="http://schemas.microsoft.com/office/drawing/2014/main" id="{16E7E425-469F-4544-B0DE-D386C8BD5E82}"/>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420145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Hybrid MPI+X? Towards Strong Scaling (1/3)</a:t>
            </a:r>
          </a:p>
        </p:txBody>
      </p:sp>
      <p:sp>
        <p:nvSpPr>
          <p:cNvPr id="3" name="Content Placeholder 2"/>
          <p:cNvSpPr>
            <a:spLocks noGrp="1"/>
          </p:cNvSpPr>
          <p:nvPr>
            <p:ph idx="1"/>
          </p:nvPr>
        </p:nvSpPr>
        <p:spPr>
          <a:xfrm>
            <a:off x="457200" y="1064491"/>
            <a:ext cx="4191000" cy="5100421"/>
          </a:xfrm>
        </p:spPr>
        <p:txBody>
          <a:bodyPr>
            <a:noAutofit/>
          </a:bodyPr>
          <a:lstStyle/>
          <a:p>
            <a:pPr>
              <a:lnSpc>
                <a:spcPct val="120000"/>
              </a:lnSpc>
              <a:buFont typeface="Wingdings" charset="2"/>
              <a:buChar char="§"/>
            </a:pPr>
            <a:r>
              <a:rPr lang="en-US" dirty="0">
                <a:solidFill>
                  <a:srgbClr val="000000"/>
                </a:solidFill>
              </a:rPr>
              <a:t>Strong scaling applications is increasing in importance</a:t>
            </a:r>
          </a:p>
          <a:p>
            <a:pPr lvl="1">
              <a:lnSpc>
                <a:spcPct val="120000"/>
              </a:lnSpc>
            </a:pPr>
            <a:r>
              <a:rPr lang="en-US" dirty="0">
                <a:solidFill>
                  <a:srgbClr val="000000"/>
                </a:solidFill>
              </a:rPr>
              <a:t>Hardware limitations: not all resources scale at the same rate as cores (e.g., memory capacity, network resources)</a:t>
            </a:r>
          </a:p>
          <a:p>
            <a:pPr lvl="1">
              <a:lnSpc>
                <a:spcPct val="120000"/>
              </a:lnSpc>
            </a:pPr>
            <a:r>
              <a:rPr lang="en-US" dirty="0">
                <a:solidFill>
                  <a:srgbClr val="000000"/>
                </a:solidFill>
              </a:rPr>
              <a:t>Desire to solve the same problem faster on a bigger machine</a:t>
            </a:r>
          </a:p>
          <a:p>
            <a:pPr lvl="2">
              <a:lnSpc>
                <a:spcPct val="120000"/>
              </a:lnSpc>
            </a:pPr>
            <a:r>
              <a:rPr lang="en-US" dirty="0">
                <a:solidFill>
                  <a:srgbClr val="000000"/>
                </a:solidFill>
              </a:rPr>
              <a:t>Nek5000, HACC, LAMMPS</a:t>
            </a:r>
          </a:p>
        </p:txBody>
      </p:sp>
      <p:sp>
        <p:nvSpPr>
          <p:cNvPr id="14" name="Slide Number Placeholder 3"/>
          <p:cNvSpPr>
            <a:spLocks noGrp="1"/>
          </p:cNvSpPr>
          <p:nvPr>
            <p:ph type="sldNum" sz="quarter" idx="4"/>
          </p:nvPr>
        </p:nvSpPr>
        <p:spPr/>
        <p:txBody>
          <a:bodyPr/>
          <a:lstStyle/>
          <a:p>
            <a:fld id="{7F254235-45E4-5A45-B367-10800D256CD0}" type="slidenum">
              <a:rPr lang="en-US" smtClean="0"/>
              <a:pPr/>
              <a:t>42</a:t>
            </a:fld>
            <a:endParaRPr lang="en-US"/>
          </a:p>
        </p:txBody>
      </p:sp>
      <p:pic>
        <p:nvPicPr>
          <p:cNvPr id="9" name="Picture 8" descr="mem_per_core.png"/>
          <p:cNvPicPr>
            <a:picLocks noChangeAspect="1"/>
          </p:cNvPicPr>
          <p:nvPr/>
        </p:nvPicPr>
        <p:blipFill>
          <a:blip r:embed="rId2" cstate="print"/>
          <a:stretch>
            <a:fillRect/>
          </a:stretch>
        </p:blipFill>
        <p:spPr>
          <a:xfrm>
            <a:off x="4651149" y="1330177"/>
            <a:ext cx="4134808" cy="2482710"/>
          </a:xfrm>
          <a:prstGeom prst="rect">
            <a:avLst/>
          </a:prstGeom>
        </p:spPr>
      </p:pic>
      <p:sp>
        <p:nvSpPr>
          <p:cNvPr id="10" name="TextBox 9"/>
          <p:cNvSpPr txBox="1"/>
          <p:nvPr/>
        </p:nvSpPr>
        <p:spPr>
          <a:xfrm>
            <a:off x="5105400" y="3905345"/>
            <a:ext cx="3701547" cy="646331"/>
          </a:xfrm>
          <a:prstGeom prst="rect">
            <a:avLst/>
          </a:prstGeom>
          <a:noFill/>
        </p:spPr>
        <p:txBody>
          <a:bodyPr wrap="square" rtlCol="0">
            <a:spAutoFit/>
          </a:bodyPr>
          <a:lstStyle/>
          <a:p>
            <a:pPr defTabSz="457082"/>
            <a:r>
              <a:rPr lang="en-US" sz="1200" b="1" dirty="0">
                <a:solidFill>
                  <a:schemeClr val="bg2">
                    <a:lumMod val="10000"/>
                  </a:schemeClr>
                </a:solidFill>
                <a:latin typeface="Calibri"/>
              </a:rPr>
              <a:t>Evolution of the memory capacity per core in the Top500 list </a:t>
            </a:r>
            <a:r>
              <a:rPr lang="en-US" sz="1200" dirty="0">
                <a:solidFill>
                  <a:schemeClr val="bg2">
                    <a:lumMod val="10000"/>
                  </a:schemeClr>
                </a:solidFill>
                <a:latin typeface="Calibri"/>
              </a:rPr>
              <a:t>(Peter </a:t>
            </a:r>
            <a:r>
              <a:rPr lang="en-US" sz="1200" dirty="0" err="1">
                <a:solidFill>
                  <a:schemeClr val="bg2">
                    <a:lumMod val="10000"/>
                  </a:schemeClr>
                </a:solidFill>
                <a:latin typeface="Calibri"/>
              </a:rPr>
              <a:t>Kogge</a:t>
            </a:r>
            <a:r>
              <a:rPr lang="en-US" sz="1200" dirty="0">
                <a:solidFill>
                  <a:schemeClr val="bg2">
                    <a:lumMod val="10000"/>
                  </a:schemeClr>
                </a:solidFill>
                <a:latin typeface="Calibri"/>
              </a:rPr>
              <a:t>. </a:t>
            </a:r>
            <a:r>
              <a:rPr lang="en-US" sz="1200" dirty="0" err="1">
                <a:solidFill>
                  <a:schemeClr val="bg2">
                    <a:lumMod val="10000"/>
                  </a:schemeClr>
                </a:solidFill>
                <a:latin typeface="Calibri"/>
              </a:rPr>
              <a:t>Pim</a:t>
            </a:r>
            <a:r>
              <a:rPr lang="en-US" sz="1200" dirty="0">
                <a:solidFill>
                  <a:schemeClr val="bg2">
                    <a:lumMod val="10000"/>
                  </a:schemeClr>
                </a:solidFill>
                <a:latin typeface="Calibri"/>
              </a:rPr>
              <a:t> &amp; memory: The need for a revolution in architecture.)</a:t>
            </a:r>
          </a:p>
        </p:txBody>
      </p:sp>
      <p:sp>
        <p:nvSpPr>
          <p:cNvPr id="11" name="Diamond 10"/>
          <p:cNvSpPr/>
          <p:nvPr/>
        </p:nvSpPr>
        <p:spPr>
          <a:xfrm>
            <a:off x="8458200" y="2522438"/>
            <a:ext cx="76200" cy="76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82"/>
            <a:endParaRPr lang="en-US">
              <a:solidFill>
                <a:prstClr val="white"/>
              </a:solidFill>
              <a:latin typeface="Calibri"/>
            </a:endParaRPr>
          </a:p>
        </p:txBody>
      </p:sp>
      <p:sp>
        <p:nvSpPr>
          <p:cNvPr id="12" name="TextBox 11"/>
          <p:cNvSpPr txBox="1"/>
          <p:nvPr/>
        </p:nvSpPr>
        <p:spPr>
          <a:xfrm>
            <a:off x="7722349" y="2429361"/>
            <a:ext cx="710451" cy="338554"/>
          </a:xfrm>
          <a:prstGeom prst="rect">
            <a:avLst/>
          </a:prstGeom>
          <a:noFill/>
        </p:spPr>
        <p:txBody>
          <a:bodyPr wrap="none" rtlCol="0">
            <a:spAutoFit/>
          </a:bodyPr>
          <a:lstStyle/>
          <a:p>
            <a:pPr algn="ctr" defTabSz="457082"/>
            <a:r>
              <a:rPr lang="en-US" sz="800" b="1" dirty="0">
                <a:solidFill>
                  <a:srgbClr val="5C0426"/>
                </a:solidFill>
                <a:latin typeface="Calibri"/>
              </a:rPr>
              <a:t>Sunway</a:t>
            </a:r>
            <a:br>
              <a:rPr lang="en-US" sz="800" b="1" dirty="0">
                <a:solidFill>
                  <a:srgbClr val="5C0426"/>
                </a:solidFill>
                <a:latin typeface="Calibri"/>
              </a:rPr>
            </a:br>
            <a:r>
              <a:rPr lang="en-US" sz="800" b="1" dirty="0" err="1">
                <a:solidFill>
                  <a:srgbClr val="5C0426"/>
                </a:solidFill>
                <a:latin typeface="Calibri"/>
              </a:rPr>
              <a:t>TaihuLight</a:t>
            </a:r>
            <a:r>
              <a:rPr lang="en-US" sz="800" b="1" dirty="0">
                <a:solidFill>
                  <a:srgbClr val="5C0426"/>
                </a:solidFill>
                <a:latin typeface="Calibri"/>
              </a:rPr>
              <a:t> </a:t>
            </a:r>
          </a:p>
        </p:txBody>
      </p:sp>
      <p:sp>
        <p:nvSpPr>
          <p:cNvPr id="6" name="Footer Placeholder 5">
            <a:extLst>
              <a:ext uri="{FF2B5EF4-FFF2-40B4-BE49-F238E27FC236}">
                <a16:creationId xmlns:a16="http://schemas.microsoft.com/office/drawing/2014/main" id="{7744F4DE-3A06-9443-835B-4275BA3FB12A}"/>
              </a:ext>
            </a:extLst>
          </p:cNvPr>
          <p:cNvSpPr>
            <a:spLocks noGrp="1"/>
          </p:cNvSpPr>
          <p:nvPr>
            <p:ph type="ftr" sz="quarter" idx="3"/>
          </p:nvPr>
        </p:nvSpPr>
        <p:spPr/>
        <p:txBody>
          <a:bodyPr/>
          <a:lstStyle/>
          <a:p>
            <a:r>
              <a:rPr lang="en-US"/>
              <a:t>Parallel Programming with MPI (06/2019)</a:t>
            </a:r>
            <a:endParaRPr lang="en-US" dirty="0"/>
          </a:p>
        </p:txBody>
      </p:sp>
      <p:sp>
        <p:nvSpPr>
          <p:cNvPr id="15" name="Content Placeholder 2">
            <a:extLst>
              <a:ext uri="{FF2B5EF4-FFF2-40B4-BE49-F238E27FC236}">
                <a16:creationId xmlns:a16="http://schemas.microsoft.com/office/drawing/2014/main" id="{9A1DEB5D-D24E-4242-93EE-7D527A774F86}"/>
              </a:ext>
            </a:extLst>
          </p:cNvPr>
          <p:cNvSpPr txBox="1">
            <a:spLocks/>
          </p:cNvSpPr>
          <p:nvPr/>
        </p:nvSpPr>
        <p:spPr bwMode="auto">
          <a:xfrm>
            <a:off x="457200" y="5005148"/>
            <a:ext cx="8126995" cy="16694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fontAlgn="base">
              <a:lnSpc>
                <a:spcPct val="120000"/>
              </a:lnSpc>
              <a:spcBef>
                <a:spcPct val="20000"/>
              </a:spcBef>
              <a:spcAft>
                <a:spcPct val="0"/>
              </a:spcAft>
              <a:buClr>
                <a:srgbClr val="1F497D"/>
              </a:buClr>
              <a:buFont typeface="Wingdings" charset="2"/>
              <a:buChar char="§"/>
              <a:defRPr sz="2400">
                <a:solidFill>
                  <a:srgbClr val="000000"/>
                </a:solidFill>
              </a:defRPr>
            </a:lvl1pPr>
            <a:lvl2pPr marL="742950" lvl="1" indent="-285750" fontAlgn="base">
              <a:lnSpc>
                <a:spcPct val="120000"/>
              </a:lnSpc>
              <a:spcBef>
                <a:spcPct val="20000"/>
              </a:spcBef>
              <a:spcAft>
                <a:spcPct val="0"/>
              </a:spcAft>
              <a:buClr>
                <a:srgbClr val="1F497D"/>
              </a:buClr>
              <a:buChar char="–"/>
              <a:defRPr sz="2000">
                <a:solidFill>
                  <a:srgbClr val="000000"/>
                </a:solidFill>
              </a:defRPr>
            </a:lvl2pPr>
            <a:lvl3pPr marL="1143000" lvl="2" indent="-228600" fontAlgn="base">
              <a:lnSpc>
                <a:spcPct val="120000"/>
              </a:lnSpc>
              <a:spcBef>
                <a:spcPct val="20000"/>
              </a:spcBef>
              <a:spcAft>
                <a:spcPct val="0"/>
              </a:spcAft>
              <a:buClr>
                <a:srgbClr val="1F497D"/>
              </a:buClr>
              <a:buChar char="•"/>
              <a:defRPr>
                <a:solidFill>
                  <a:srgbClr val="000000"/>
                </a:solidFill>
              </a:defRPr>
            </a:lvl3pPr>
            <a:lvl4pPr marL="1600200" indent="-228600" fontAlgn="base">
              <a:lnSpc>
                <a:spcPct val="120000"/>
              </a:lnSpc>
              <a:spcBef>
                <a:spcPct val="20000"/>
              </a:spcBef>
              <a:spcAft>
                <a:spcPct val="0"/>
              </a:spcAft>
              <a:buClr>
                <a:srgbClr val="1F497D"/>
              </a:buClr>
              <a:buChar char="–"/>
              <a:defRPr>
                <a:solidFill>
                  <a:schemeClr val="bg2">
                    <a:lumMod val="10000"/>
                  </a:schemeClr>
                </a:solidFill>
              </a:defRPr>
            </a:lvl4pPr>
            <a:lvl5pPr marL="2057400" indent="-228600" fontAlgn="base">
              <a:lnSpc>
                <a:spcPct val="120000"/>
              </a:lnSpc>
              <a:spcBef>
                <a:spcPct val="20000"/>
              </a:spcBef>
              <a:spcAft>
                <a:spcPct val="0"/>
              </a:spcAft>
              <a:buClr>
                <a:srgbClr val="1F497D"/>
              </a:buClr>
              <a:buFont typeface="Arial" charset="0"/>
              <a:buChar char="»"/>
              <a:defRPr>
                <a:solidFill>
                  <a:schemeClr val="bg2">
                    <a:lumMod val="10000"/>
                  </a:schemeClr>
                </a:solidFill>
              </a:defRPr>
            </a:lvl5pPr>
            <a:lvl6pPr marL="2514600" indent="-228600" fontAlgn="base">
              <a:spcBef>
                <a:spcPct val="20000"/>
              </a:spcBef>
              <a:spcAft>
                <a:spcPct val="0"/>
              </a:spcAft>
              <a:buClr>
                <a:srgbClr val="1F497D"/>
              </a:buClr>
              <a:buFont typeface="Arial" charset="0"/>
              <a:buChar char="»"/>
              <a:defRPr sz="1400"/>
            </a:lvl6pPr>
            <a:lvl7pPr marL="2971800" indent="-228600" fontAlgn="base">
              <a:spcBef>
                <a:spcPct val="20000"/>
              </a:spcBef>
              <a:spcAft>
                <a:spcPct val="0"/>
              </a:spcAft>
              <a:buClr>
                <a:srgbClr val="1F497D"/>
              </a:buClr>
              <a:buFont typeface="Arial" charset="0"/>
              <a:buChar char="»"/>
              <a:defRPr sz="1400"/>
            </a:lvl7pPr>
            <a:lvl8pPr marL="3429000" indent="-228600" fontAlgn="base">
              <a:spcBef>
                <a:spcPct val="20000"/>
              </a:spcBef>
              <a:spcAft>
                <a:spcPct val="0"/>
              </a:spcAft>
              <a:buClr>
                <a:srgbClr val="1F497D"/>
              </a:buClr>
              <a:buFont typeface="Arial" charset="0"/>
              <a:buChar char="»"/>
              <a:defRPr sz="1400"/>
            </a:lvl8pPr>
            <a:lvl9pPr marL="3886200" indent="-228600" fontAlgn="base">
              <a:spcBef>
                <a:spcPct val="20000"/>
              </a:spcBef>
              <a:spcAft>
                <a:spcPct val="0"/>
              </a:spcAft>
              <a:buClr>
                <a:srgbClr val="1F497D"/>
              </a:buClr>
              <a:buFont typeface="Arial" charset="0"/>
              <a:buChar char="»"/>
              <a:defRPr sz="1400"/>
            </a:lvl9pPr>
          </a:lstStyle>
          <a:p>
            <a:r>
              <a:rPr lang="en-US" dirty="0"/>
              <a:t>Strong scaling pure MPI applications is getting harder</a:t>
            </a:r>
          </a:p>
          <a:p>
            <a:pPr lvl="1"/>
            <a:r>
              <a:rPr lang="en-US" dirty="0"/>
              <a:t>On-node communication is costly compared to load/stores</a:t>
            </a:r>
          </a:p>
          <a:p>
            <a:pPr lvl="1"/>
            <a:r>
              <a:rPr lang="en-US" dirty="0"/>
              <a:t>O(</a:t>
            </a:r>
            <a:r>
              <a:rPr lang="en-US" dirty="0" err="1"/>
              <a:t>Px</a:t>
            </a:r>
            <a:r>
              <a:rPr lang="en-US" dirty="0"/>
              <a:t>) communication patterns (e.g., All-to-all)  costly</a:t>
            </a:r>
          </a:p>
        </p:txBody>
      </p:sp>
    </p:spTree>
    <p:extLst>
      <p:ext uri="{BB962C8B-B14F-4D97-AF65-F5344CB8AC3E}">
        <p14:creationId xmlns:p14="http://schemas.microsoft.com/office/powerpoint/2010/main" val="305558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86F5-CB96-3143-83B9-656897017726}"/>
              </a:ext>
            </a:extLst>
          </p:cNvPr>
          <p:cNvSpPr>
            <a:spLocks noGrp="1"/>
          </p:cNvSpPr>
          <p:nvPr>
            <p:ph type="title"/>
          </p:nvPr>
        </p:nvSpPr>
        <p:spPr/>
        <p:txBody>
          <a:bodyPr/>
          <a:lstStyle/>
          <a:p>
            <a:r>
              <a:rPr lang="en-US" dirty="0"/>
              <a:t>Why Hybrid MPI+X? Towards Strong Scaling (2/3)</a:t>
            </a:r>
          </a:p>
        </p:txBody>
      </p:sp>
      <p:sp>
        <p:nvSpPr>
          <p:cNvPr id="4" name="Footer Placeholder 3">
            <a:extLst>
              <a:ext uri="{FF2B5EF4-FFF2-40B4-BE49-F238E27FC236}">
                <a16:creationId xmlns:a16="http://schemas.microsoft.com/office/drawing/2014/main" id="{53F10576-A90F-9040-88FC-EEAF19472485}"/>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32790A99-AF9C-354E-B11F-8823C5356301}"/>
              </a:ext>
            </a:extLst>
          </p:cNvPr>
          <p:cNvSpPr>
            <a:spLocks noGrp="1"/>
          </p:cNvSpPr>
          <p:nvPr>
            <p:ph type="sldNum" sz="quarter" idx="4"/>
          </p:nvPr>
        </p:nvSpPr>
        <p:spPr/>
        <p:txBody>
          <a:bodyPr/>
          <a:lstStyle/>
          <a:p>
            <a:fld id="{6B394888-48A7-42F6-AE45-2BD5FD40ED91}" type="slidenum">
              <a:rPr lang="en-US" smtClean="0"/>
              <a:pPr/>
              <a:t>43</a:t>
            </a:fld>
            <a:endParaRPr lang="en-US" dirty="0"/>
          </a:p>
        </p:txBody>
      </p:sp>
      <p:sp>
        <p:nvSpPr>
          <p:cNvPr id="6" name="Content Placeholder 2">
            <a:extLst>
              <a:ext uri="{FF2B5EF4-FFF2-40B4-BE49-F238E27FC236}">
                <a16:creationId xmlns:a16="http://schemas.microsoft.com/office/drawing/2014/main" id="{17FEAD12-7E45-C747-B234-906FBA14D579}"/>
              </a:ext>
            </a:extLst>
          </p:cNvPr>
          <p:cNvSpPr txBox="1">
            <a:spLocks/>
          </p:cNvSpPr>
          <p:nvPr/>
        </p:nvSpPr>
        <p:spPr bwMode="auto">
          <a:xfrm>
            <a:off x="457200" y="1066800"/>
            <a:ext cx="8001000" cy="2627386"/>
          </a:xfrm>
          <a:prstGeom prst="rect">
            <a:avLst/>
          </a:prstGeom>
          <a:noFill/>
          <a:ln w="9525">
            <a:noFill/>
            <a:miter lim="800000"/>
            <a:headEnd/>
            <a:tailEnd/>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342900" indent="-342900" fontAlgn="base">
              <a:lnSpc>
                <a:spcPct val="120000"/>
              </a:lnSpc>
              <a:spcBef>
                <a:spcPct val="20000"/>
              </a:spcBef>
              <a:spcAft>
                <a:spcPct val="0"/>
              </a:spcAft>
              <a:buClr>
                <a:srgbClr val="1F497D"/>
              </a:buClr>
              <a:buFont typeface="Wingdings" charset="2"/>
              <a:buChar char="§"/>
              <a:defRPr sz="2400">
                <a:solidFill>
                  <a:srgbClr val="000000"/>
                </a:solidFill>
              </a:defRPr>
            </a:lvl1pPr>
            <a:lvl2pPr marL="742950" lvl="1" indent="-285750" fontAlgn="base">
              <a:lnSpc>
                <a:spcPct val="120000"/>
              </a:lnSpc>
              <a:spcBef>
                <a:spcPct val="20000"/>
              </a:spcBef>
              <a:spcAft>
                <a:spcPct val="0"/>
              </a:spcAft>
              <a:buClr>
                <a:srgbClr val="1F497D"/>
              </a:buClr>
              <a:buChar char="–"/>
              <a:defRPr sz="2000">
                <a:solidFill>
                  <a:srgbClr val="000000"/>
                </a:solidFill>
              </a:defRPr>
            </a:lvl2pPr>
            <a:lvl3pPr marL="1143000" lvl="2" indent="-228600" fontAlgn="base">
              <a:lnSpc>
                <a:spcPct val="120000"/>
              </a:lnSpc>
              <a:spcBef>
                <a:spcPct val="20000"/>
              </a:spcBef>
              <a:spcAft>
                <a:spcPct val="0"/>
              </a:spcAft>
              <a:buClr>
                <a:srgbClr val="1F497D"/>
              </a:buClr>
              <a:buChar char="•"/>
              <a:defRPr>
                <a:solidFill>
                  <a:srgbClr val="000000"/>
                </a:solidFill>
              </a:defRPr>
            </a:lvl3pPr>
            <a:lvl4pPr marL="1600200" indent="-228600" fontAlgn="base">
              <a:lnSpc>
                <a:spcPct val="120000"/>
              </a:lnSpc>
              <a:spcBef>
                <a:spcPct val="20000"/>
              </a:spcBef>
              <a:spcAft>
                <a:spcPct val="0"/>
              </a:spcAft>
              <a:buClr>
                <a:srgbClr val="1F497D"/>
              </a:buClr>
              <a:buChar char="–"/>
              <a:defRPr>
                <a:solidFill>
                  <a:schemeClr val="bg2">
                    <a:lumMod val="10000"/>
                  </a:schemeClr>
                </a:solidFill>
              </a:defRPr>
            </a:lvl4pPr>
            <a:lvl5pPr marL="2057400" indent="-228600" fontAlgn="base">
              <a:lnSpc>
                <a:spcPct val="120000"/>
              </a:lnSpc>
              <a:spcBef>
                <a:spcPct val="20000"/>
              </a:spcBef>
              <a:spcAft>
                <a:spcPct val="0"/>
              </a:spcAft>
              <a:buClr>
                <a:srgbClr val="1F497D"/>
              </a:buClr>
              <a:buFont typeface="Arial" charset="0"/>
              <a:buChar char="»"/>
              <a:defRPr>
                <a:solidFill>
                  <a:schemeClr val="bg2">
                    <a:lumMod val="10000"/>
                  </a:schemeClr>
                </a:solidFill>
              </a:defRPr>
            </a:lvl5pPr>
            <a:lvl6pPr marL="2514600" indent="-228600" fontAlgn="base">
              <a:spcBef>
                <a:spcPct val="20000"/>
              </a:spcBef>
              <a:spcAft>
                <a:spcPct val="0"/>
              </a:spcAft>
              <a:buClr>
                <a:srgbClr val="1F497D"/>
              </a:buClr>
              <a:buFont typeface="Arial" charset="0"/>
              <a:buChar char="»"/>
              <a:defRPr sz="1400"/>
            </a:lvl6pPr>
            <a:lvl7pPr marL="2971800" indent="-228600" fontAlgn="base">
              <a:spcBef>
                <a:spcPct val="20000"/>
              </a:spcBef>
              <a:spcAft>
                <a:spcPct val="0"/>
              </a:spcAft>
              <a:buClr>
                <a:srgbClr val="1F497D"/>
              </a:buClr>
              <a:buFont typeface="Arial" charset="0"/>
              <a:buChar char="»"/>
              <a:defRPr sz="1400"/>
            </a:lvl7pPr>
            <a:lvl8pPr marL="3429000" indent="-228600" fontAlgn="base">
              <a:spcBef>
                <a:spcPct val="20000"/>
              </a:spcBef>
              <a:spcAft>
                <a:spcPct val="0"/>
              </a:spcAft>
              <a:buClr>
                <a:srgbClr val="1F497D"/>
              </a:buClr>
              <a:buFont typeface="Arial" charset="0"/>
              <a:buChar char="»"/>
              <a:defRPr sz="1400"/>
            </a:lvl8pPr>
            <a:lvl9pPr marL="3886200" indent="-228600" fontAlgn="base">
              <a:spcBef>
                <a:spcPct val="20000"/>
              </a:spcBef>
              <a:spcAft>
                <a:spcPct val="0"/>
              </a:spcAft>
              <a:buClr>
                <a:srgbClr val="1F497D"/>
              </a:buClr>
              <a:buFont typeface="Arial" charset="0"/>
              <a:buChar char="»"/>
              <a:defRPr sz="1400"/>
            </a:lvl9pPr>
          </a:lstStyle>
          <a:p>
            <a:r>
              <a:rPr lang="en-US" dirty="0"/>
              <a:t>MPI+X benefits (X= {</a:t>
            </a:r>
            <a:r>
              <a:rPr lang="en-US" dirty="0" err="1"/>
              <a:t>threads,MPI</a:t>
            </a:r>
            <a:r>
              <a:rPr lang="en-US" dirty="0"/>
              <a:t> shared-memory, etc.})</a:t>
            </a:r>
          </a:p>
          <a:p>
            <a:pPr lvl="1"/>
            <a:r>
              <a:rPr lang="en-US" dirty="0"/>
              <a:t>Less memory hungry (MPI runtime consumption, O(P) data structures, etc.)</a:t>
            </a:r>
          </a:p>
          <a:p>
            <a:pPr lvl="1"/>
            <a:r>
              <a:rPr lang="en-US" dirty="0"/>
              <a:t>Load/stores to access memory instead of message passing</a:t>
            </a:r>
          </a:p>
          <a:p>
            <a:pPr lvl="1"/>
            <a:r>
              <a:rPr lang="en-US" dirty="0"/>
              <a:t>P is reduced by constant C (#cores/process) for O(</a:t>
            </a:r>
            <a:r>
              <a:rPr lang="en-US" dirty="0" err="1"/>
              <a:t>Px</a:t>
            </a:r>
            <a:r>
              <a:rPr lang="en-US" dirty="0"/>
              <a:t>) communication patterns</a:t>
            </a:r>
          </a:p>
        </p:txBody>
      </p:sp>
      <p:sp>
        <p:nvSpPr>
          <p:cNvPr id="8" name="Content Placeholder 2">
            <a:extLst>
              <a:ext uri="{FF2B5EF4-FFF2-40B4-BE49-F238E27FC236}">
                <a16:creationId xmlns:a16="http://schemas.microsoft.com/office/drawing/2014/main" id="{62B2A321-C07B-A143-A1FE-D5BD86A69583}"/>
              </a:ext>
            </a:extLst>
          </p:cNvPr>
          <p:cNvSpPr txBox="1">
            <a:spLocks/>
          </p:cNvSpPr>
          <p:nvPr/>
        </p:nvSpPr>
        <p:spPr bwMode="auto">
          <a:xfrm>
            <a:off x="457200" y="3694186"/>
            <a:ext cx="7987145" cy="10483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defPPr>
              <a:defRPr lang="en-US"/>
            </a:defPPr>
            <a:lvl1pPr marL="342900" indent="-342900" fontAlgn="base">
              <a:lnSpc>
                <a:spcPct val="120000"/>
              </a:lnSpc>
              <a:spcBef>
                <a:spcPct val="20000"/>
              </a:spcBef>
              <a:spcAft>
                <a:spcPct val="0"/>
              </a:spcAft>
              <a:buClr>
                <a:srgbClr val="1F497D"/>
              </a:buClr>
              <a:buFont typeface="Wingdings" charset="2"/>
              <a:buChar char="§"/>
              <a:defRPr sz="2400">
                <a:solidFill>
                  <a:srgbClr val="000000"/>
                </a:solidFill>
              </a:defRPr>
            </a:lvl1pPr>
            <a:lvl2pPr marL="742950" lvl="1" indent="-285750" fontAlgn="base">
              <a:lnSpc>
                <a:spcPct val="120000"/>
              </a:lnSpc>
              <a:spcBef>
                <a:spcPct val="20000"/>
              </a:spcBef>
              <a:spcAft>
                <a:spcPct val="0"/>
              </a:spcAft>
              <a:buClr>
                <a:srgbClr val="1F497D"/>
              </a:buClr>
              <a:buChar char="–"/>
              <a:defRPr sz="2000">
                <a:solidFill>
                  <a:srgbClr val="000000"/>
                </a:solidFill>
              </a:defRPr>
            </a:lvl2pPr>
            <a:lvl3pPr marL="1143000" lvl="2" indent="-228600" fontAlgn="base">
              <a:lnSpc>
                <a:spcPct val="120000"/>
              </a:lnSpc>
              <a:spcBef>
                <a:spcPct val="20000"/>
              </a:spcBef>
              <a:spcAft>
                <a:spcPct val="0"/>
              </a:spcAft>
              <a:buClr>
                <a:srgbClr val="1F497D"/>
              </a:buClr>
              <a:buChar char="•"/>
              <a:defRPr>
                <a:solidFill>
                  <a:srgbClr val="000000"/>
                </a:solidFill>
              </a:defRPr>
            </a:lvl3pPr>
            <a:lvl4pPr marL="1600200" indent="-228600" fontAlgn="base">
              <a:lnSpc>
                <a:spcPct val="120000"/>
              </a:lnSpc>
              <a:spcBef>
                <a:spcPct val="20000"/>
              </a:spcBef>
              <a:spcAft>
                <a:spcPct val="0"/>
              </a:spcAft>
              <a:buClr>
                <a:srgbClr val="1F497D"/>
              </a:buClr>
              <a:buChar char="–"/>
              <a:defRPr>
                <a:solidFill>
                  <a:schemeClr val="bg2">
                    <a:lumMod val="10000"/>
                  </a:schemeClr>
                </a:solidFill>
              </a:defRPr>
            </a:lvl4pPr>
            <a:lvl5pPr marL="2057400" indent="-228600" fontAlgn="base">
              <a:lnSpc>
                <a:spcPct val="120000"/>
              </a:lnSpc>
              <a:spcBef>
                <a:spcPct val="20000"/>
              </a:spcBef>
              <a:spcAft>
                <a:spcPct val="0"/>
              </a:spcAft>
              <a:buClr>
                <a:srgbClr val="1F497D"/>
              </a:buClr>
              <a:buFont typeface="Arial" charset="0"/>
              <a:buChar char="»"/>
              <a:defRPr>
                <a:solidFill>
                  <a:schemeClr val="bg2">
                    <a:lumMod val="10000"/>
                  </a:schemeClr>
                </a:solidFill>
              </a:defRPr>
            </a:lvl5pPr>
            <a:lvl6pPr marL="2514600" indent="-228600" fontAlgn="base">
              <a:spcBef>
                <a:spcPct val="20000"/>
              </a:spcBef>
              <a:spcAft>
                <a:spcPct val="0"/>
              </a:spcAft>
              <a:buClr>
                <a:srgbClr val="1F497D"/>
              </a:buClr>
              <a:buFont typeface="Arial" charset="0"/>
              <a:buChar char="»"/>
              <a:defRPr sz="1400"/>
            </a:lvl6pPr>
            <a:lvl7pPr marL="2971800" indent="-228600" fontAlgn="base">
              <a:spcBef>
                <a:spcPct val="20000"/>
              </a:spcBef>
              <a:spcAft>
                <a:spcPct val="0"/>
              </a:spcAft>
              <a:buClr>
                <a:srgbClr val="1F497D"/>
              </a:buClr>
              <a:buFont typeface="Arial" charset="0"/>
              <a:buChar char="»"/>
              <a:defRPr sz="1400"/>
            </a:lvl7pPr>
            <a:lvl8pPr marL="3429000" indent="-228600" fontAlgn="base">
              <a:spcBef>
                <a:spcPct val="20000"/>
              </a:spcBef>
              <a:spcAft>
                <a:spcPct val="0"/>
              </a:spcAft>
              <a:buClr>
                <a:srgbClr val="1F497D"/>
              </a:buClr>
              <a:buFont typeface="Arial" charset="0"/>
              <a:buChar char="»"/>
              <a:defRPr sz="1400"/>
            </a:lvl8pPr>
            <a:lvl9pPr marL="3886200" indent="-228600" fontAlgn="base">
              <a:spcBef>
                <a:spcPct val="20000"/>
              </a:spcBef>
              <a:spcAft>
                <a:spcPct val="0"/>
              </a:spcAft>
              <a:buClr>
                <a:srgbClr val="1F497D"/>
              </a:buClr>
              <a:buFont typeface="Arial" charset="0"/>
              <a:buChar char="»"/>
              <a:defRPr sz="1400"/>
            </a:lvl9pPr>
          </a:lstStyle>
          <a:p>
            <a:r>
              <a:rPr lang="en-US" dirty="0"/>
              <a:t>Example 1: the Nek5000 team is working at the strong scaling limit</a:t>
            </a:r>
          </a:p>
        </p:txBody>
      </p:sp>
      <p:pic>
        <p:nvPicPr>
          <p:cNvPr id="11" name="Picture 10">
            <a:extLst>
              <a:ext uri="{FF2B5EF4-FFF2-40B4-BE49-F238E27FC236}">
                <a16:creationId xmlns:a16="http://schemas.microsoft.com/office/drawing/2014/main" id="{C0818C49-12F4-9D47-A6C7-E04AB5DA9BAF}"/>
              </a:ext>
            </a:extLst>
          </p:cNvPr>
          <p:cNvPicPr>
            <a:picLocks noChangeAspect="1"/>
          </p:cNvPicPr>
          <p:nvPr/>
        </p:nvPicPr>
        <p:blipFill>
          <a:blip r:embed="rId2"/>
          <a:stretch>
            <a:fillRect/>
          </a:stretch>
        </p:blipFill>
        <p:spPr>
          <a:xfrm>
            <a:off x="822573" y="5181600"/>
            <a:ext cx="7848600" cy="1110494"/>
          </a:xfrm>
          <a:prstGeom prst="rect">
            <a:avLst/>
          </a:prstGeom>
        </p:spPr>
      </p:pic>
      <p:sp>
        <p:nvSpPr>
          <p:cNvPr id="13" name="TextBox 12">
            <a:extLst>
              <a:ext uri="{FF2B5EF4-FFF2-40B4-BE49-F238E27FC236}">
                <a16:creationId xmlns:a16="http://schemas.microsoft.com/office/drawing/2014/main" id="{2E004703-0013-4D42-BF8E-41BD76E4EB32}"/>
              </a:ext>
            </a:extLst>
          </p:cNvPr>
          <p:cNvSpPr txBox="1"/>
          <p:nvPr/>
        </p:nvSpPr>
        <p:spPr>
          <a:xfrm>
            <a:off x="775844" y="4648200"/>
            <a:ext cx="1642171" cy="523220"/>
          </a:xfrm>
          <a:prstGeom prst="rect">
            <a:avLst/>
          </a:prstGeom>
          <a:noFill/>
        </p:spPr>
        <p:txBody>
          <a:bodyPr wrap="none" rtlCol="0">
            <a:spAutoFit/>
          </a:bodyPr>
          <a:lstStyle/>
          <a:p>
            <a:pPr defTabSz="457082"/>
            <a:r>
              <a:rPr lang="en-US" sz="2800" b="1" dirty="0">
                <a:solidFill>
                  <a:srgbClr val="1F497D"/>
                </a:solidFill>
                <a:latin typeface="Calibri"/>
              </a:rPr>
              <a:t>Nek5000</a:t>
            </a:r>
          </a:p>
        </p:txBody>
      </p:sp>
    </p:spTree>
    <p:extLst>
      <p:ext uri="{BB962C8B-B14F-4D97-AF65-F5344CB8AC3E}">
        <p14:creationId xmlns:p14="http://schemas.microsoft.com/office/powerpoint/2010/main" val="1426347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Hybrid MPI+X? Towards Strong Scaling (3/3)</a:t>
            </a:r>
          </a:p>
        </p:txBody>
      </p:sp>
      <p:sp>
        <p:nvSpPr>
          <p:cNvPr id="3" name="Content Placeholder 2"/>
          <p:cNvSpPr>
            <a:spLocks noGrp="1"/>
          </p:cNvSpPr>
          <p:nvPr>
            <p:ph idx="1"/>
          </p:nvPr>
        </p:nvSpPr>
        <p:spPr>
          <a:xfrm>
            <a:off x="463912" y="788781"/>
            <a:ext cx="4754332" cy="5458130"/>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a:buFont typeface="Wingdings" charset="2"/>
            </a:pPr>
            <a:r>
              <a:rPr lang="en-US" kern="1200" dirty="0">
                <a:solidFill>
                  <a:srgbClr val="000000"/>
                </a:solidFill>
              </a:rPr>
              <a:t>Example 2: Quantum Monte Carlo Simulation (QMCPACK)</a:t>
            </a:r>
          </a:p>
          <a:p>
            <a:pPr lvl="1"/>
            <a:r>
              <a:rPr lang="en-US" kern="1200" dirty="0">
                <a:solidFill>
                  <a:srgbClr val="000000"/>
                </a:solidFill>
                <a:ea typeface="+mn-ea"/>
                <a:cs typeface="+mn-cs"/>
              </a:rPr>
              <a:t>Size of the physical system to simulate is bound by memory capacity [1]</a:t>
            </a:r>
          </a:p>
          <a:p>
            <a:pPr lvl="1"/>
            <a:r>
              <a:rPr lang="en-US" kern="1200" dirty="0">
                <a:solidFill>
                  <a:srgbClr val="000000"/>
                </a:solidFill>
                <a:ea typeface="+mn-ea"/>
                <a:cs typeface="+mn-cs"/>
              </a:rPr>
              <a:t>Memory space dominated by large interpolation tables (typically several Giga Bytes of storage)</a:t>
            </a:r>
          </a:p>
          <a:p>
            <a:pPr lvl="1"/>
            <a:r>
              <a:rPr lang="en-US" kern="1200" dirty="0">
                <a:solidFill>
                  <a:srgbClr val="000000"/>
                </a:solidFill>
                <a:ea typeface="+mn-ea"/>
                <a:cs typeface="+mn-cs"/>
              </a:rPr>
              <a:t>Threads are used to share those tables</a:t>
            </a:r>
          </a:p>
          <a:p>
            <a:pPr lvl="1"/>
            <a:r>
              <a:rPr lang="en-US" kern="1200" dirty="0">
                <a:solidFill>
                  <a:srgbClr val="000000"/>
                </a:solidFill>
                <a:ea typeface="+mn-ea"/>
                <a:cs typeface="+mn-cs"/>
              </a:rPr>
              <a:t>Memory for communication buffers must be kept low to be allow simulation of larger and highly detailed simulations.</a:t>
            </a:r>
          </a:p>
        </p:txBody>
      </p:sp>
      <p:sp>
        <p:nvSpPr>
          <p:cNvPr id="40" name="Slide Number Placeholder 3"/>
          <p:cNvSpPr>
            <a:spLocks noGrp="1"/>
          </p:cNvSpPr>
          <p:nvPr>
            <p:ph type="sldNum" sz="quarter" idx="4"/>
          </p:nvPr>
        </p:nvSpPr>
        <p:spPr/>
        <p:txBody>
          <a:bodyPr/>
          <a:lstStyle/>
          <a:p>
            <a:fld id="{7F254235-45E4-5A45-B367-10800D256CD0}" type="slidenum">
              <a:rPr lang="en-US" smtClean="0"/>
              <a:pPr/>
              <a:t>44</a:t>
            </a:fld>
            <a:endParaRPr lang="en-US"/>
          </a:p>
        </p:txBody>
      </p:sp>
      <p:cxnSp>
        <p:nvCxnSpPr>
          <p:cNvPr id="13" name="直线箭头连接符 30"/>
          <p:cNvCxnSpPr/>
          <p:nvPr/>
        </p:nvCxnSpPr>
        <p:spPr bwMode="auto">
          <a:xfrm>
            <a:off x="6364285" y="3053062"/>
            <a:ext cx="212287" cy="995680"/>
          </a:xfrm>
          <a:prstGeom prst="straightConnector1">
            <a:avLst/>
          </a:prstGeom>
          <a:noFill/>
          <a:ln w="9525" cap="flat" cmpd="sng" algn="ctr">
            <a:noFill/>
            <a:prstDash val="solid"/>
            <a:round/>
            <a:headEnd type="none" w="med" len="med"/>
            <a:tailEnd type="arrow"/>
          </a:ln>
          <a:effectLst/>
        </p:spPr>
      </p:cxnSp>
      <p:pic>
        <p:nvPicPr>
          <p:cNvPr id="14" name="Picture 13" descr="qmc-logo-3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486" y="926471"/>
            <a:ext cx="3122162" cy="863798"/>
          </a:xfrm>
          <a:prstGeom prst="rect">
            <a:avLst/>
          </a:prstGeom>
        </p:spPr>
      </p:pic>
      <p:sp>
        <p:nvSpPr>
          <p:cNvPr id="15" name="Rectangle 14"/>
          <p:cNvSpPr/>
          <p:nvPr/>
        </p:nvSpPr>
        <p:spPr bwMode="auto">
          <a:xfrm>
            <a:off x="5257800" y="1779946"/>
            <a:ext cx="2920615" cy="2836636"/>
          </a:xfrm>
          <a:prstGeom prst="rect">
            <a:avLst/>
          </a:prstGeom>
          <a:ln>
            <a:solidFill>
              <a:schemeClr val="tx1"/>
            </a:solid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a:p>
            <a:pPr algn="ctr" fontAlgn="base">
              <a:spcBef>
                <a:spcPct val="0"/>
              </a:spcBef>
              <a:spcAft>
                <a:spcPct val="0"/>
              </a:spcAft>
            </a:pPr>
            <a:endParaRPr lang="en-US" sz="1600" b="1" dirty="0">
              <a:ln>
                <a:solidFill>
                  <a:srgbClr val="000000"/>
                </a:solidFill>
              </a:ln>
              <a:solidFill>
                <a:srgbClr val="7F7F7F"/>
              </a:solidFill>
              <a:latin typeface="Calibri" pitchFamily="34" charset="0"/>
            </a:endParaRPr>
          </a:p>
        </p:txBody>
      </p:sp>
      <p:sp>
        <p:nvSpPr>
          <p:cNvPr id="16" name="Rectangle 15"/>
          <p:cNvSpPr/>
          <p:nvPr/>
        </p:nvSpPr>
        <p:spPr bwMode="auto">
          <a:xfrm>
            <a:off x="5341852" y="2104454"/>
            <a:ext cx="2719072" cy="1091014"/>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chemeClr val="bg2">
                    <a:lumMod val="10000"/>
                  </a:schemeClr>
                </a:solidFill>
                <a:latin typeface="Calibri" pitchFamily="34" charset="0"/>
              </a:rPr>
              <a:t>Shared large B-spline table</a:t>
            </a:r>
          </a:p>
        </p:txBody>
      </p:sp>
      <p:grpSp>
        <p:nvGrpSpPr>
          <p:cNvPr id="17" name="Group 16"/>
          <p:cNvGrpSpPr/>
          <p:nvPr/>
        </p:nvGrpSpPr>
        <p:grpSpPr>
          <a:xfrm>
            <a:off x="5341852" y="3286328"/>
            <a:ext cx="2719072" cy="463037"/>
            <a:chOff x="5729075" y="2871545"/>
            <a:chExt cx="2719072" cy="351142"/>
          </a:xfrm>
        </p:grpSpPr>
        <p:sp>
          <p:nvSpPr>
            <p:cNvPr id="18" name="Rectangle 17"/>
            <p:cNvSpPr/>
            <p:nvPr/>
          </p:nvSpPr>
          <p:spPr bwMode="auto">
            <a:xfrm>
              <a:off x="5729075" y="2871545"/>
              <a:ext cx="2719072" cy="3511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1600" b="1" dirty="0">
                <a:solidFill>
                  <a:schemeClr val="bg2">
                    <a:lumMod val="10000"/>
                  </a:schemeClr>
                </a:solidFill>
                <a:latin typeface="Calibri" pitchFamily="34" charset="0"/>
              </a:endParaRPr>
            </a:p>
          </p:txBody>
        </p:sp>
        <p:sp>
          <p:nvSpPr>
            <p:cNvPr id="19" name="Rectangle 18"/>
            <p:cNvSpPr/>
            <p:nvPr/>
          </p:nvSpPr>
          <p:spPr bwMode="auto">
            <a:xfrm>
              <a:off x="5807401" y="2926258"/>
              <a:ext cx="279740" cy="2292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fontAlgn="base">
                <a:spcBef>
                  <a:spcPct val="0"/>
                </a:spcBef>
                <a:spcAft>
                  <a:spcPct val="0"/>
                </a:spcAft>
              </a:pPr>
              <a:r>
                <a:rPr lang="en-US" sz="1600" b="1" i="1" dirty="0">
                  <a:solidFill>
                    <a:schemeClr val="bg2">
                      <a:lumMod val="10000"/>
                    </a:schemeClr>
                  </a:solidFill>
                  <a:latin typeface="Calibri" pitchFamily="34" charset="0"/>
                </a:rPr>
                <a:t>W</a:t>
              </a:r>
            </a:p>
          </p:txBody>
        </p:sp>
        <p:sp>
          <p:nvSpPr>
            <p:cNvPr id="20" name="Rectangle 19"/>
            <p:cNvSpPr/>
            <p:nvPr/>
          </p:nvSpPr>
          <p:spPr bwMode="auto">
            <a:xfrm>
              <a:off x="6259669" y="2924961"/>
              <a:ext cx="279740" cy="2292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fontAlgn="base">
                <a:spcBef>
                  <a:spcPct val="0"/>
                </a:spcBef>
                <a:spcAft>
                  <a:spcPct val="0"/>
                </a:spcAft>
              </a:pPr>
              <a:r>
                <a:rPr lang="en-US" sz="1600" b="1" i="1" dirty="0">
                  <a:solidFill>
                    <a:schemeClr val="bg2">
                      <a:lumMod val="10000"/>
                    </a:schemeClr>
                  </a:solidFill>
                  <a:latin typeface="Calibri" pitchFamily="34" charset="0"/>
                </a:rPr>
                <a:t>W</a:t>
              </a:r>
            </a:p>
          </p:txBody>
        </p:sp>
        <p:sp>
          <p:nvSpPr>
            <p:cNvPr id="21" name="Rectangle 20"/>
            <p:cNvSpPr/>
            <p:nvPr/>
          </p:nvSpPr>
          <p:spPr bwMode="auto">
            <a:xfrm>
              <a:off x="6711937" y="2926298"/>
              <a:ext cx="279740" cy="2292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fontAlgn="base">
                <a:spcBef>
                  <a:spcPct val="0"/>
                </a:spcBef>
                <a:spcAft>
                  <a:spcPct val="0"/>
                </a:spcAft>
              </a:pPr>
              <a:r>
                <a:rPr lang="en-US" sz="1600" b="1" i="1" dirty="0">
                  <a:solidFill>
                    <a:schemeClr val="bg2">
                      <a:lumMod val="10000"/>
                    </a:schemeClr>
                  </a:solidFill>
                  <a:latin typeface="Calibri" pitchFamily="34" charset="0"/>
                </a:rPr>
                <a:t>W</a:t>
              </a:r>
            </a:p>
          </p:txBody>
        </p:sp>
        <p:sp>
          <p:nvSpPr>
            <p:cNvPr id="22" name="Rectangle 21"/>
            <p:cNvSpPr/>
            <p:nvPr/>
          </p:nvSpPr>
          <p:spPr bwMode="auto">
            <a:xfrm>
              <a:off x="7164205" y="2924961"/>
              <a:ext cx="279740" cy="2292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fontAlgn="base">
                <a:spcBef>
                  <a:spcPct val="0"/>
                </a:spcBef>
                <a:spcAft>
                  <a:spcPct val="0"/>
                </a:spcAft>
              </a:pPr>
              <a:r>
                <a:rPr lang="en-US" sz="1600" b="1" i="1" dirty="0">
                  <a:solidFill>
                    <a:schemeClr val="bg2">
                      <a:lumMod val="10000"/>
                    </a:schemeClr>
                  </a:solidFill>
                  <a:latin typeface="Calibri" pitchFamily="34" charset="0"/>
                </a:rPr>
                <a:t>W</a:t>
              </a:r>
            </a:p>
          </p:txBody>
        </p:sp>
        <p:sp>
          <p:nvSpPr>
            <p:cNvPr id="23" name="Rectangle 22"/>
            <p:cNvSpPr/>
            <p:nvPr/>
          </p:nvSpPr>
          <p:spPr bwMode="auto">
            <a:xfrm>
              <a:off x="7616473" y="2924961"/>
              <a:ext cx="279740" cy="2292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fontAlgn="base">
                <a:spcBef>
                  <a:spcPct val="0"/>
                </a:spcBef>
                <a:spcAft>
                  <a:spcPct val="0"/>
                </a:spcAft>
              </a:pPr>
              <a:r>
                <a:rPr lang="en-US" sz="1600" b="1" i="1" dirty="0">
                  <a:solidFill>
                    <a:schemeClr val="bg2">
                      <a:lumMod val="10000"/>
                    </a:schemeClr>
                  </a:solidFill>
                  <a:latin typeface="Calibri" pitchFamily="34" charset="0"/>
                </a:rPr>
                <a:t>W</a:t>
              </a:r>
            </a:p>
          </p:txBody>
        </p:sp>
        <p:sp>
          <p:nvSpPr>
            <p:cNvPr id="24" name="Rectangle 23"/>
            <p:cNvSpPr/>
            <p:nvPr/>
          </p:nvSpPr>
          <p:spPr bwMode="auto">
            <a:xfrm>
              <a:off x="8068739" y="2924961"/>
              <a:ext cx="279740" cy="22929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fontAlgn="base">
                <a:spcBef>
                  <a:spcPct val="0"/>
                </a:spcBef>
                <a:spcAft>
                  <a:spcPct val="0"/>
                </a:spcAft>
              </a:pPr>
              <a:r>
                <a:rPr lang="en-US" sz="1600" b="1" i="1" dirty="0">
                  <a:solidFill>
                    <a:schemeClr val="bg2">
                      <a:lumMod val="10000"/>
                    </a:schemeClr>
                  </a:solidFill>
                  <a:latin typeface="Calibri" pitchFamily="34" charset="0"/>
                </a:rPr>
                <a:t>W</a:t>
              </a:r>
            </a:p>
          </p:txBody>
        </p:sp>
      </p:grpSp>
      <p:sp>
        <p:nvSpPr>
          <p:cNvPr id="25" name="Rectangle 24"/>
          <p:cNvSpPr/>
          <p:nvPr/>
        </p:nvSpPr>
        <p:spPr bwMode="auto">
          <a:xfrm>
            <a:off x="5372686" y="3318708"/>
            <a:ext cx="830764" cy="1230735"/>
          </a:xfrm>
          <a:prstGeom prst="rect">
            <a:avLst/>
          </a:prstGeom>
          <a:noFill/>
          <a:ln>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200" b="1" dirty="0">
              <a:solidFill>
                <a:srgbClr val="7F7F7F"/>
              </a:solidFill>
              <a:latin typeface="Calibri" pitchFamily="34" charset="0"/>
            </a:endParaRPr>
          </a:p>
          <a:p>
            <a:pPr fontAlgn="base">
              <a:spcBef>
                <a:spcPct val="0"/>
              </a:spcBef>
              <a:spcAft>
                <a:spcPct val="0"/>
              </a:spcAft>
            </a:pPr>
            <a:endParaRPr lang="en-US" sz="1200" b="1" dirty="0">
              <a:solidFill>
                <a:srgbClr val="7F7F7F"/>
              </a:solidFill>
              <a:latin typeface="Calibri" pitchFamily="34" charset="0"/>
            </a:endParaRPr>
          </a:p>
          <a:p>
            <a:pPr fontAlgn="base">
              <a:spcBef>
                <a:spcPct val="0"/>
              </a:spcBef>
              <a:spcAft>
                <a:spcPct val="0"/>
              </a:spcAft>
            </a:pPr>
            <a:endParaRPr lang="en-US" sz="1200" b="1" dirty="0">
              <a:solidFill>
                <a:srgbClr val="7F7F7F"/>
              </a:solidFill>
              <a:latin typeface="Calibri" pitchFamily="34" charset="0"/>
            </a:endParaRPr>
          </a:p>
          <a:p>
            <a:pPr fontAlgn="base">
              <a:spcBef>
                <a:spcPct val="0"/>
              </a:spcBef>
              <a:spcAft>
                <a:spcPct val="0"/>
              </a:spcAft>
            </a:pPr>
            <a:endParaRPr lang="en-US" sz="1200" b="1" dirty="0">
              <a:solidFill>
                <a:srgbClr val="7F7F7F"/>
              </a:solidFill>
              <a:latin typeface="Calibri" pitchFamily="34" charset="0"/>
            </a:endParaRPr>
          </a:p>
          <a:p>
            <a:pPr fontAlgn="base">
              <a:spcBef>
                <a:spcPct val="0"/>
              </a:spcBef>
              <a:spcAft>
                <a:spcPct val="0"/>
              </a:spcAft>
            </a:pPr>
            <a:endParaRPr lang="en-US" sz="1200" b="1" dirty="0">
              <a:solidFill>
                <a:srgbClr val="7F7F7F"/>
              </a:solidFill>
              <a:latin typeface="Calibri" pitchFamily="34" charset="0"/>
            </a:endParaRPr>
          </a:p>
          <a:p>
            <a:pPr fontAlgn="base">
              <a:spcBef>
                <a:spcPct val="0"/>
              </a:spcBef>
              <a:spcAft>
                <a:spcPct val="0"/>
              </a:spcAft>
            </a:pPr>
            <a:r>
              <a:rPr lang="en-US" sz="1200" b="1" dirty="0">
                <a:solidFill>
                  <a:srgbClr val="A22B38"/>
                </a:solidFill>
                <a:latin typeface="Calibri" pitchFamily="34" charset="0"/>
              </a:rPr>
              <a:t>Thread 0</a:t>
            </a:r>
          </a:p>
        </p:txBody>
      </p:sp>
      <p:sp>
        <p:nvSpPr>
          <p:cNvPr id="26" name="Rectangle 25"/>
          <p:cNvSpPr/>
          <p:nvPr/>
        </p:nvSpPr>
        <p:spPr bwMode="auto">
          <a:xfrm>
            <a:off x="6280384" y="3318708"/>
            <a:ext cx="830764" cy="1230735"/>
          </a:xfrm>
          <a:prstGeom prst="rect">
            <a:avLst/>
          </a:prstGeom>
          <a:noFill/>
          <a:ln>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r>
              <a:rPr lang="en-US" sz="1200" b="1" dirty="0">
                <a:solidFill>
                  <a:srgbClr val="A22B38"/>
                </a:solidFill>
                <a:latin typeface="Calibri" pitchFamily="34" charset="0"/>
              </a:rPr>
              <a:t>Thread 1</a:t>
            </a:r>
          </a:p>
        </p:txBody>
      </p:sp>
      <p:sp>
        <p:nvSpPr>
          <p:cNvPr id="27" name="Rectangle 26"/>
          <p:cNvSpPr/>
          <p:nvPr/>
        </p:nvSpPr>
        <p:spPr bwMode="auto">
          <a:xfrm>
            <a:off x="7178896" y="3320045"/>
            <a:ext cx="830764" cy="1229398"/>
          </a:xfrm>
          <a:prstGeom prst="rect">
            <a:avLst/>
          </a:prstGeom>
          <a:noFill/>
          <a:ln>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endParaRPr lang="en-US" sz="1200" b="1" dirty="0">
              <a:solidFill>
                <a:srgbClr val="616161"/>
              </a:solidFill>
              <a:latin typeface="Calibri" pitchFamily="34" charset="0"/>
            </a:endParaRPr>
          </a:p>
          <a:p>
            <a:pPr fontAlgn="base">
              <a:spcBef>
                <a:spcPct val="0"/>
              </a:spcBef>
              <a:spcAft>
                <a:spcPct val="0"/>
              </a:spcAft>
            </a:pPr>
            <a:r>
              <a:rPr lang="en-US" sz="1200" b="1" dirty="0">
                <a:solidFill>
                  <a:srgbClr val="A22B38"/>
                </a:solidFill>
                <a:latin typeface="Calibri" pitchFamily="34" charset="0"/>
              </a:rPr>
              <a:t>Thread 2</a:t>
            </a:r>
          </a:p>
        </p:txBody>
      </p:sp>
      <p:sp>
        <p:nvSpPr>
          <p:cNvPr id="28" name="TextBox 27"/>
          <p:cNvSpPr txBox="1"/>
          <p:nvPr/>
        </p:nvSpPr>
        <p:spPr>
          <a:xfrm>
            <a:off x="6676869" y="1735122"/>
            <a:ext cx="1320683" cy="369332"/>
          </a:xfrm>
          <a:prstGeom prst="rect">
            <a:avLst/>
          </a:prstGeom>
          <a:noFill/>
        </p:spPr>
        <p:txBody>
          <a:bodyPr wrap="none" rtlCol="0">
            <a:spAutoFit/>
          </a:bodyPr>
          <a:lstStyle/>
          <a:p>
            <a:pPr defTabSz="457082"/>
            <a:r>
              <a:rPr lang="en-US" dirty="0">
                <a:solidFill>
                  <a:schemeClr val="bg2">
                    <a:lumMod val="10000"/>
                  </a:schemeClr>
                </a:solidFill>
                <a:latin typeface="Calibri"/>
              </a:rPr>
              <a:t>MPI Process</a:t>
            </a:r>
          </a:p>
        </p:txBody>
      </p:sp>
      <p:sp>
        <p:nvSpPr>
          <p:cNvPr id="29" name="Oval 28"/>
          <p:cNvSpPr/>
          <p:nvPr/>
        </p:nvSpPr>
        <p:spPr bwMode="auto">
          <a:xfrm>
            <a:off x="5492911" y="3822101"/>
            <a:ext cx="536799" cy="497949"/>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sz="1400" b="1" dirty="0">
                <a:solidFill>
                  <a:schemeClr val="bg2">
                    <a:lumMod val="10000"/>
                  </a:schemeClr>
                </a:solidFill>
                <a:latin typeface="Calibri" pitchFamily="34" charset="0"/>
              </a:rPr>
              <a:t>Core</a:t>
            </a:r>
          </a:p>
        </p:txBody>
      </p:sp>
      <p:sp>
        <p:nvSpPr>
          <p:cNvPr id="30" name="Oval 29"/>
          <p:cNvSpPr/>
          <p:nvPr/>
        </p:nvSpPr>
        <p:spPr bwMode="auto">
          <a:xfrm>
            <a:off x="6428583" y="3822101"/>
            <a:ext cx="536799" cy="497949"/>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sz="1400" b="1" dirty="0">
                <a:solidFill>
                  <a:schemeClr val="bg2">
                    <a:lumMod val="10000"/>
                  </a:schemeClr>
                </a:solidFill>
                <a:latin typeface="Calibri" pitchFamily="34" charset="0"/>
              </a:rPr>
              <a:t>Core</a:t>
            </a:r>
          </a:p>
        </p:txBody>
      </p:sp>
      <p:sp>
        <p:nvSpPr>
          <p:cNvPr id="31" name="Oval 30"/>
          <p:cNvSpPr/>
          <p:nvPr/>
        </p:nvSpPr>
        <p:spPr bwMode="auto">
          <a:xfrm>
            <a:off x="7295777" y="3838885"/>
            <a:ext cx="536799" cy="497949"/>
          </a:xfrm>
          <a:prstGeom prst="ellipse">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en-US" sz="1400" b="1" dirty="0">
                <a:solidFill>
                  <a:schemeClr val="bg2">
                    <a:lumMod val="10000"/>
                  </a:schemeClr>
                </a:solidFill>
                <a:latin typeface="Calibri" pitchFamily="34" charset="0"/>
              </a:rPr>
              <a:t>Core</a:t>
            </a:r>
          </a:p>
        </p:txBody>
      </p:sp>
      <p:sp>
        <p:nvSpPr>
          <p:cNvPr id="32" name="Right Arrow 31"/>
          <p:cNvSpPr/>
          <p:nvPr/>
        </p:nvSpPr>
        <p:spPr bwMode="auto">
          <a:xfrm>
            <a:off x="8087773" y="3396885"/>
            <a:ext cx="555017" cy="223072"/>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1600" b="1" dirty="0">
              <a:solidFill>
                <a:srgbClr val="7F7F7F"/>
              </a:solidFill>
              <a:latin typeface="Calibri" pitchFamily="34" charset="0"/>
            </a:endParaRPr>
          </a:p>
        </p:txBody>
      </p:sp>
      <p:sp>
        <p:nvSpPr>
          <p:cNvPr id="33" name="TextBox 32"/>
          <p:cNvSpPr txBox="1"/>
          <p:nvPr/>
        </p:nvSpPr>
        <p:spPr>
          <a:xfrm>
            <a:off x="8178415" y="2869782"/>
            <a:ext cx="937885" cy="461665"/>
          </a:xfrm>
          <a:prstGeom prst="rect">
            <a:avLst/>
          </a:prstGeom>
          <a:noFill/>
        </p:spPr>
        <p:txBody>
          <a:bodyPr wrap="square" lIns="0" tIns="0" rIns="0" bIns="0" rtlCol="0">
            <a:spAutoFit/>
          </a:bodyPr>
          <a:lstStyle/>
          <a:p>
            <a:pPr algn="ctr" defTabSz="457082"/>
            <a:r>
              <a:rPr lang="en-US" sz="1000" b="1" dirty="0">
                <a:solidFill>
                  <a:schemeClr val="bg2">
                    <a:lumMod val="10000"/>
                  </a:schemeClr>
                </a:solidFill>
                <a:latin typeface="Calibri"/>
              </a:rPr>
              <a:t>Communicate Walker information</a:t>
            </a:r>
          </a:p>
        </p:txBody>
      </p:sp>
      <p:sp>
        <p:nvSpPr>
          <p:cNvPr id="34" name="Rectangle 33"/>
          <p:cNvSpPr/>
          <p:nvPr/>
        </p:nvSpPr>
        <p:spPr bwMode="auto">
          <a:xfrm>
            <a:off x="8436050" y="1751316"/>
            <a:ext cx="279740" cy="30235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fontAlgn="base">
              <a:spcBef>
                <a:spcPct val="0"/>
              </a:spcBef>
              <a:spcAft>
                <a:spcPct val="0"/>
              </a:spcAft>
            </a:pPr>
            <a:r>
              <a:rPr lang="en-US" sz="1600" b="1" i="1" dirty="0">
                <a:solidFill>
                  <a:schemeClr val="bg2">
                    <a:lumMod val="10000"/>
                  </a:schemeClr>
                </a:solidFill>
                <a:latin typeface="Calibri" pitchFamily="34" charset="0"/>
              </a:rPr>
              <a:t>W</a:t>
            </a:r>
          </a:p>
        </p:txBody>
      </p:sp>
      <p:sp>
        <p:nvSpPr>
          <p:cNvPr id="35" name="TextBox 34"/>
          <p:cNvSpPr txBox="1"/>
          <p:nvPr/>
        </p:nvSpPr>
        <p:spPr>
          <a:xfrm>
            <a:off x="8209848" y="2048755"/>
            <a:ext cx="757402" cy="153888"/>
          </a:xfrm>
          <a:prstGeom prst="rect">
            <a:avLst/>
          </a:prstGeom>
          <a:noFill/>
        </p:spPr>
        <p:txBody>
          <a:bodyPr wrap="square" lIns="0" tIns="0" rIns="0" bIns="0" rtlCol="0">
            <a:spAutoFit/>
          </a:bodyPr>
          <a:lstStyle/>
          <a:p>
            <a:pPr algn="ctr" defTabSz="457082"/>
            <a:r>
              <a:rPr lang="en-US" sz="1000" b="1" dirty="0">
                <a:solidFill>
                  <a:schemeClr val="bg2">
                    <a:lumMod val="10000"/>
                  </a:schemeClr>
                </a:solidFill>
                <a:latin typeface="Calibri"/>
              </a:rPr>
              <a:t>Walker data</a:t>
            </a:r>
          </a:p>
        </p:txBody>
      </p:sp>
      <p:cxnSp>
        <p:nvCxnSpPr>
          <p:cNvPr id="36" name="Straight Arrow Connector 35"/>
          <p:cNvCxnSpPr/>
          <p:nvPr/>
        </p:nvCxnSpPr>
        <p:spPr bwMode="auto">
          <a:xfrm flipH="1">
            <a:off x="5699918" y="3053062"/>
            <a:ext cx="329792" cy="233266"/>
          </a:xfrm>
          <a:prstGeom prst="straightConnector1">
            <a:avLst/>
          </a:prstGeom>
          <a:ln>
            <a:headEnd type="none" w="med" len="med"/>
            <a:tailEnd type="arrow"/>
          </a:ln>
          <a:effectLst/>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a:endCxn id="26" idx="0"/>
          </p:cNvCxnSpPr>
          <p:nvPr/>
        </p:nvCxnSpPr>
        <p:spPr bwMode="auto">
          <a:xfrm>
            <a:off x="6695766" y="3053062"/>
            <a:ext cx="0" cy="265646"/>
          </a:xfrm>
          <a:prstGeom prst="straightConnector1">
            <a:avLst/>
          </a:prstGeom>
          <a:ln>
            <a:headEnd type="none" w="med" len="med"/>
            <a:tailEnd type="arrow"/>
          </a:ln>
          <a:effectLst/>
        </p:spPr>
        <p:style>
          <a:lnRef idx="3">
            <a:schemeClr val="accent3"/>
          </a:lnRef>
          <a:fillRef idx="0">
            <a:schemeClr val="accent3"/>
          </a:fillRef>
          <a:effectRef idx="2">
            <a:schemeClr val="accent3"/>
          </a:effectRef>
          <a:fontRef idx="minor">
            <a:schemeClr val="tx1"/>
          </a:fontRef>
        </p:style>
      </p:cxnSp>
      <p:cxnSp>
        <p:nvCxnSpPr>
          <p:cNvPr id="38" name="Straight Arrow Connector 37"/>
          <p:cNvCxnSpPr>
            <a:endCxn id="27" idx="0"/>
          </p:cNvCxnSpPr>
          <p:nvPr/>
        </p:nvCxnSpPr>
        <p:spPr bwMode="auto">
          <a:xfrm>
            <a:off x="7295777" y="3048574"/>
            <a:ext cx="298501" cy="271471"/>
          </a:xfrm>
          <a:prstGeom prst="straightConnector1">
            <a:avLst/>
          </a:prstGeom>
          <a:ln>
            <a:headEnd type="none" w="med" len="med"/>
            <a:tailEnd type="arrow"/>
          </a:ln>
          <a:effectLst/>
        </p:spPr>
        <p:style>
          <a:lnRef idx="3">
            <a:schemeClr val="accent3"/>
          </a:lnRef>
          <a:fillRef idx="0">
            <a:schemeClr val="accent3"/>
          </a:fillRef>
          <a:effectRef idx="2">
            <a:schemeClr val="accent3"/>
          </a:effectRef>
          <a:fontRef idx="minor">
            <a:schemeClr val="tx1"/>
          </a:fontRef>
        </p:style>
      </p:cxnSp>
      <p:sp>
        <p:nvSpPr>
          <p:cNvPr id="39" name="TextBox 38"/>
          <p:cNvSpPr txBox="1"/>
          <p:nvPr/>
        </p:nvSpPr>
        <p:spPr>
          <a:xfrm>
            <a:off x="685800" y="6317191"/>
            <a:ext cx="5052209" cy="230832"/>
          </a:xfrm>
          <a:prstGeom prst="rect">
            <a:avLst/>
          </a:prstGeom>
          <a:noFill/>
        </p:spPr>
        <p:txBody>
          <a:bodyPr wrap="square" rtlCol="0">
            <a:spAutoFit/>
          </a:bodyPr>
          <a:lstStyle/>
          <a:p>
            <a:pPr defTabSz="457082"/>
            <a:r>
              <a:rPr lang="en-US" sz="900" dirty="0">
                <a:solidFill>
                  <a:schemeClr val="bg2">
                    <a:lumMod val="10000"/>
                  </a:schemeClr>
                </a:solidFill>
                <a:latin typeface="Calibri"/>
              </a:rPr>
              <a:t>[1] Kim, </a:t>
            </a:r>
            <a:r>
              <a:rPr lang="en-US" sz="900" dirty="0" err="1">
                <a:solidFill>
                  <a:schemeClr val="bg2">
                    <a:lumMod val="10000"/>
                  </a:schemeClr>
                </a:solidFill>
                <a:latin typeface="Calibri"/>
              </a:rPr>
              <a:t>Jeongnim</a:t>
            </a:r>
            <a:r>
              <a:rPr lang="en-US" sz="900" dirty="0">
                <a:solidFill>
                  <a:schemeClr val="bg2">
                    <a:lumMod val="10000"/>
                  </a:schemeClr>
                </a:solidFill>
                <a:latin typeface="Calibri"/>
              </a:rPr>
              <a:t>, et al. "Hybrid algorithms in quantum Monte Carlo." Journal of Physics, 2012.</a:t>
            </a:r>
          </a:p>
        </p:txBody>
      </p:sp>
      <p:sp>
        <p:nvSpPr>
          <p:cNvPr id="8" name="Footer Placeholder 7">
            <a:extLst>
              <a:ext uri="{FF2B5EF4-FFF2-40B4-BE49-F238E27FC236}">
                <a16:creationId xmlns:a16="http://schemas.microsoft.com/office/drawing/2014/main" id="{D4690740-4C2D-614E-9F8A-981063534DF3}"/>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4055451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05833" y="3386866"/>
          <a:ext cx="3540760" cy="2766053"/>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62709">
                <a:tc>
                  <a:txBody>
                    <a:bodyPr/>
                    <a:lstStyle/>
                    <a:p>
                      <a:endParaRPr lang="en-US" sz="400" dirty="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B w="12700" cap="flat" cmpd="sng" algn="ctr">
                      <a:noFill/>
                      <a:prstDash val="solid"/>
                      <a:round/>
                      <a:headEnd type="none" w="med" len="med"/>
                      <a:tailEnd type="none" w="med" len="med"/>
                    </a:lnB>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B w="12700" cap="flat" cmpd="sng" algn="ctr">
                      <a:noFill/>
                      <a:prstDash val="solid"/>
                      <a:round/>
                      <a:headEnd type="none" w="med" len="med"/>
                      <a:tailEnd type="none" w="med" len="med"/>
                    </a:lnB>
                  </a:tcPr>
                </a:tc>
                <a:tc>
                  <a:txBody>
                    <a:bodyPr/>
                    <a:lstStyle/>
                    <a:p>
                      <a:endParaRPr lang="en-US" sz="400" dirty="0"/>
                    </a:p>
                  </a:txBody>
                  <a:tcPr>
                    <a:solidFill>
                      <a:schemeClr val="accent6"/>
                    </a:solidFill>
                  </a:tcPr>
                </a:tc>
                <a:tc>
                  <a:txBody>
                    <a:bodyPr/>
                    <a:lstStyle/>
                    <a:p>
                      <a:endParaRPr lang="en-US" sz="400" dirty="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B w="12700" cap="flat" cmpd="sng" algn="ctr">
                      <a:noFill/>
                      <a:prstDash val="solid"/>
                      <a:round/>
                      <a:headEnd type="none" w="med" len="med"/>
                      <a:tailEnd type="none" w="med" len="med"/>
                    </a:lnB>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extLst>
                  <a:ext uri="{0D108BD9-81ED-4DB2-BD59-A6C34878D82A}">
                    <a16:rowId xmlns:a16="http://schemas.microsoft.com/office/drawing/2014/main" val="10000"/>
                  </a:ext>
                </a:extLst>
              </a:tr>
              <a:tr h="162709">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dirty="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extLst>
                  <a:ext uri="{0D108BD9-81ED-4DB2-BD59-A6C34878D82A}">
                    <a16:rowId xmlns:a16="http://schemas.microsoft.com/office/drawing/2014/main" val="10001"/>
                  </a:ext>
                </a:extLst>
              </a:tr>
              <a:tr h="162709">
                <a:tc>
                  <a:txBody>
                    <a:bodyPr/>
                    <a:lstStyle/>
                    <a:p>
                      <a:endParaRPr lang="en-US" sz="40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solidFill>
                      <a:schemeClr val="accent6"/>
                    </a:solidFill>
                  </a:tcPr>
                </a:tc>
                <a:tc>
                  <a:txBody>
                    <a:bodyPr/>
                    <a:lstStyle/>
                    <a:p>
                      <a:endParaRPr lang="en-US" sz="40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extLst>
                  <a:ext uri="{0D108BD9-81ED-4DB2-BD59-A6C34878D82A}">
                    <a16:rowId xmlns:a16="http://schemas.microsoft.com/office/drawing/2014/main" val="10002"/>
                  </a:ext>
                </a:extLst>
              </a:tr>
              <a:tr h="162709">
                <a:tc>
                  <a:txBody>
                    <a:bodyPr/>
                    <a:lstStyle/>
                    <a:p>
                      <a:endParaRPr lang="en-US" sz="400" dirty="0"/>
                    </a:p>
                  </a:txBody>
                  <a:tcPr>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162709">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extLst>
                  <a:ext uri="{0D108BD9-81ED-4DB2-BD59-A6C34878D82A}">
                    <a16:rowId xmlns:a16="http://schemas.microsoft.com/office/drawing/2014/main" val="10004"/>
                  </a:ext>
                </a:extLst>
              </a:tr>
              <a:tr h="162709">
                <a:tc>
                  <a:txBody>
                    <a:bodyPr/>
                    <a:lstStyle/>
                    <a:p>
                      <a:endParaRPr lang="en-US" sz="400" dirty="0"/>
                    </a:p>
                  </a:txBody>
                  <a:tcPr/>
                </a:tc>
                <a:tc>
                  <a:txBody>
                    <a:bodyPr/>
                    <a:lstStyle/>
                    <a:p>
                      <a:endParaRPr lang="en-US" sz="400" dirty="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dirty="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extLst>
                  <a:ext uri="{0D108BD9-81ED-4DB2-BD59-A6C34878D82A}">
                    <a16:rowId xmlns:a16="http://schemas.microsoft.com/office/drawing/2014/main" val="10005"/>
                  </a:ext>
                </a:extLst>
              </a:tr>
              <a:tr h="162709">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dirty="0"/>
                    </a:p>
                  </a:txBody>
                  <a:tcPr/>
                </a:tc>
                <a:tc>
                  <a:txBody>
                    <a:bodyPr/>
                    <a:lstStyle/>
                    <a:p>
                      <a:endParaRPr lang="en-US" sz="40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extLst>
                  <a:ext uri="{0D108BD9-81ED-4DB2-BD59-A6C34878D82A}">
                    <a16:rowId xmlns:a16="http://schemas.microsoft.com/office/drawing/2014/main" val="10006"/>
                  </a:ext>
                </a:extLst>
              </a:tr>
              <a:tr h="162709">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extLst>
                  <a:ext uri="{0D108BD9-81ED-4DB2-BD59-A6C34878D82A}">
                    <a16:rowId xmlns:a16="http://schemas.microsoft.com/office/drawing/2014/main" val="10007"/>
                  </a:ext>
                </a:extLst>
              </a:tr>
              <a:tr h="162709">
                <a:tc>
                  <a:txBody>
                    <a:bodyPr/>
                    <a:lstStyle/>
                    <a:p>
                      <a:endParaRPr lang="en-US" sz="400" dirty="0"/>
                    </a:p>
                  </a:txBody>
                  <a:tcPr>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solidFill>
                      <a:schemeClr val="bg1"/>
                    </a:solidFill>
                  </a:tcPr>
                </a:tc>
                <a:extLst>
                  <a:ext uri="{0D108BD9-81ED-4DB2-BD59-A6C34878D82A}">
                    <a16:rowId xmlns:a16="http://schemas.microsoft.com/office/drawing/2014/main" val="10008"/>
                  </a:ext>
                </a:extLst>
              </a:tr>
              <a:tr h="162709">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solidFill>
                      <a:schemeClr val="accent6"/>
                    </a:solidFill>
                  </a:tcPr>
                </a:tc>
                <a:tc>
                  <a:txBody>
                    <a:bodyPr/>
                    <a:lstStyle/>
                    <a:p>
                      <a:endParaRPr lang="en-US" sz="40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extLst>
                  <a:ext uri="{0D108BD9-81ED-4DB2-BD59-A6C34878D82A}">
                    <a16:rowId xmlns:a16="http://schemas.microsoft.com/office/drawing/2014/main" val="10009"/>
                  </a:ext>
                </a:extLst>
              </a:tr>
              <a:tr h="162709">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extLst>
                  <a:ext uri="{0D108BD9-81ED-4DB2-BD59-A6C34878D82A}">
                    <a16:rowId xmlns:a16="http://schemas.microsoft.com/office/drawing/2014/main" val="10010"/>
                  </a:ext>
                </a:extLst>
              </a:tr>
              <a:tr h="162709">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tc>
                <a:tc>
                  <a:txBody>
                    <a:bodyPr/>
                    <a:lstStyle/>
                    <a:p>
                      <a:endParaRPr lang="en-US" sz="400" dirty="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extLst>
                  <a:ext uri="{0D108BD9-81ED-4DB2-BD59-A6C34878D82A}">
                    <a16:rowId xmlns:a16="http://schemas.microsoft.com/office/drawing/2014/main" val="10011"/>
                  </a:ext>
                </a:extLst>
              </a:tr>
              <a:tr h="162709">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extLst>
                  <a:ext uri="{0D108BD9-81ED-4DB2-BD59-A6C34878D82A}">
                    <a16:rowId xmlns:a16="http://schemas.microsoft.com/office/drawing/2014/main" val="10012"/>
                  </a:ext>
                </a:extLst>
              </a:tr>
              <a:tr h="162709">
                <a:tc>
                  <a:txBody>
                    <a:bodyPr/>
                    <a:lstStyle/>
                    <a:p>
                      <a:endParaRPr lang="en-US" sz="400" dirty="0"/>
                    </a:p>
                  </a:txBody>
                  <a:tcPr>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400" dirty="0"/>
                    </a:p>
                  </a:txBody>
                  <a:tcPr>
                    <a:lnL w="12700" cap="flat" cmpd="sng" algn="ctr">
                      <a:noFill/>
                      <a:prstDash val="solid"/>
                      <a:round/>
                      <a:headEnd type="none" w="med" len="med"/>
                      <a:tailEnd type="none" w="med" len="med"/>
                    </a:lnL>
                    <a:solidFill>
                      <a:schemeClr val="bg1"/>
                    </a:solidFill>
                  </a:tcPr>
                </a:tc>
                <a:extLst>
                  <a:ext uri="{0D108BD9-81ED-4DB2-BD59-A6C34878D82A}">
                    <a16:rowId xmlns:a16="http://schemas.microsoft.com/office/drawing/2014/main" val="10013"/>
                  </a:ext>
                </a:extLst>
              </a:tr>
              <a:tr h="162709">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tc>
                  <a:txBody>
                    <a:bodyPr/>
                    <a:lstStyle/>
                    <a:p>
                      <a:endParaRPr lang="en-US" sz="400" dirty="0"/>
                    </a:p>
                  </a:txBody>
                  <a:tcPr>
                    <a:solidFill>
                      <a:schemeClr val="accent6"/>
                    </a:solidFill>
                  </a:tcPr>
                </a:tc>
                <a:extLst>
                  <a:ext uri="{0D108BD9-81ED-4DB2-BD59-A6C34878D82A}">
                    <a16:rowId xmlns:a16="http://schemas.microsoft.com/office/drawing/2014/main" val="10014"/>
                  </a:ext>
                </a:extLst>
              </a:tr>
              <a:tr h="162709">
                <a:tc>
                  <a:txBody>
                    <a:bodyPr/>
                    <a:lstStyle/>
                    <a:p>
                      <a:endParaRPr lang="en-US" sz="400"/>
                    </a:p>
                  </a:txBody>
                  <a:tcPr/>
                </a:tc>
                <a:tc>
                  <a:txBody>
                    <a:bodyPr/>
                    <a:lstStyle/>
                    <a:p>
                      <a:endParaRPr lang="en-US" sz="400"/>
                    </a:p>
                  </a:txBody>
                  <a:tcPr/>
                </a:tc>
                <a:tc>
                  <a:txBody>
                    <a:bodyPr/>
                    <a:lstStyle/>
                    <a:p>
                      <a:endParaRPr lang="en-US" sz="40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dirty="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extLst>
                  <a:ext uri="{0D108BD9-81ED-4DB2-BD59-A6C34878D82A}">
                    <a16:rowId xmlns:a16="http://schemas.microsoft.com/office/drawing/2014/main" val="10015"/>
                  </a:ext>
                </a:extLst>
              </a:tr>
              <a:tr h="162709">
                <a:tc>
                  <a:txBody>
                    <a:bodyPr/>
                    <a:lstStyle/>
                    <a:p>
                      <a:endParaRPr lang="en-US" sz="400" dirty="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solidFill>
                      <a:schemeClr val="bg1"/>
                    </a:solidFill>
                  </a:tcPr>
                </a:tc>
                <a:tc>
                  <a:txBody>
                    <a:bodyPr/>
                    <a:lstStyle/>
                    <a:p>
                      <a:endParaRPr lang="en-US" sz="400" dirty="0"/>
                    </a:p>
                  </a:txBody>
                  <a:tcPr>
                    <a:solidFill>
                      <a:schemeClr val="accent6"/>
                    </a:solidFill>
                  </a:tcPr>
                </a:tc>
                <a:tc>
                  <a:txBody>
                    <a:bodyPr/>
                    <a:lstStyle/>
                    <a:p>
                      <a:endParaRPr lang="en-US" sz="40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solidFill>
                      <a:schemeClr val="bg1"/>
                    </a:solidFill>
                  </a:tcPr>
                </a:tc>
                <a:tc>
                  <a:txBody>
                    <a:bodyPr/>
                    <a:lstStyle/>
                    <a:p>
                      <a:endParaRPr lang="en-US" sz="400" dirty="0"/>
                    </a:p>
                  </a:txBody>
                  <a:tcPr>
                    <a:solidFill>
                      <a:schemeClr val="accent6"/>
                    </a:solidFill>
                  </a:tcPr>
                </a:tc>
                <a:tc>
                  <a:txBody>
                    <a:bodyPr/>
                    <a:lstStyle/>
                    <a:p>
                      <a:endParaRPr lang="en-US" sz="400" dirty="0"/>
                    </a:p>
                  </a:txBody>
                  <a:tcPr/>
                </a:tc>
                <a:tc>
                  <a:txBody>
                    <a:bodyPr/>
                    <a:lstStyle/>
                    <a:p>
                      <a:endParaRPr lang="en-US" sz="400"/>
                    </a:p>
                  </a:txBody>
                  <a:tcPr/>
                </a:tc>
                <a:tc>
                  <a:txBody>
                    <a:bodyPr/>
                    <a:lstStyle/>
                    <a:p>
                      <a:endParaRPr lang="en-US" sz="400" dirty="0"/>
                    </a:p>
                  </a:txBody>
                  <a:tcPr>
                    <a:solidFill>
                      <a:schemeClr val="accent6"/>
                    </a:solidFill>
                  </a:tcPr>
                </a:tc>
                <a:tc>
                  <a:txBody>
                    <a:bodyPr/>
                    <a:lstStyle/>
                    <a:p>
                      <a:endParaRPr lang="en-US" sz="400" dirty="0"/>
                    </a:p>
                  </a:txBody>
                  <a:tcPr>
                    <a:lnT w="12700" cap="flat" cmpd="sng" algn="ctr">
                      <a:noFill/>
                      <a:prstDash val="solid"/>
                      <a:round/>
                      <a:headEnd type="none" w="med" len="med"/>
                      <a:tailEnd type="none" w="med" len="med"/>
                    </a:lnT>
                    <a:solidFill>
                      <a:schemeClr val="bg1"/>
                    </a:solidFill>
                  </a:tcPr>
                </a:tc>
                <a:tc>
                  <a:txBody>
                    <a:bodyPr/>
                    <a:lstStyle/>
                    <a:p>
                      <a:endParaRPr lang="en-US" sz="400" dirty="0"/>
                    </a:p>
                  </a:txBody>
                  <a:tcPr>
                    <a:solidFill>
                      <a:schemeClr val="accent6"/>
                    </a:solidFill>
                  </a:tcPr>
                </a:tc>
                <a:tc>
                  <a:txBody>
                    <a:bodyPr/>
                    <a:lstStyle/>
                    <a:p>
                      <a:endParaRPr lang="en-US" sz="400" dirty="0"/>
                    </a:p>
                  </a:txBody>
                  <a:tcPr/>
                </a:tc>
                <a:tc>
                  <a:txBody>
                    <a:bodyPr/>
                    <a:lstStyle/>
                    <a:p>
                      <a:endParaRPr lang="en-US" sz="400" dirty="0"/>
                    </a:p>
                  </a:txBody>
                  <a:tcPr/>
                </a:tc>
                <a:extLst>
                  <a:ext uri="{0D108BD9-81ED-4DB2-BD59-A6C34878D82A}">
                    <a16:rowId xmlns:a16="http://schemas.microsoft.com/office/drawing/2014/main" val="10016"/>
                  </a:ext>
                </a:extLst>
              </a:tr>
            </a:tbl>
          </a:graphicData>
        </a:graphic>
      </p:graphicFrame>
      <p:graphicFrame>
        <p:nvGraphicFramePr>
          <p:cNvPr id="5" name="Table 4"/>
          <p:cNvGraphicFramePr>
            <a:graphicFrameLocks noGrp="1"/>
          </p:cNvGraphicFramePr>
          <p:nvPr/>
        </p:nvGraphicFramePr>
        <p:xfrm>
          <a:off x="4956581" y="3406140"/>
          <a:ext cx="3657599" cy="2766060"/>
        </p:xfrm>
        <a:graphic>
          <a:graphicData uri="http://schemas.openxmlformats.org/drawingml/2006/table">
            <a:tbl>
              <a:tblPr firstRow="1" bandRow="1">
                <a:tableStyleId>{5940675A-B579-460E-94D1-54222C63F5DA}</a:tableStyleId>
              </a:tblPr>
              <a:tblGrid>
                <a:gridCol w="332509">
                  <a:extLst>
                    <a:ext uri="{9D8B030D-6E8A-4147-A177-3AD203B41FA5}">
                      <a16:colId xmlns:a16="http://schemas.microsoft.com/office/drawing/2014/main" val="20000"/>
                    </a:ext>
                  </a:extLst>
                </a:gridCol>
                <a:gridCol w="332509">
                  <a:extLst>
                    <a:ext uri="{9D8B030D-6E8A-4147-A177-3AD203B41FA5}">
                      <a16:colId xmlns:a16="http://schemas.microsoft.com/office/drawing/2014/main" val="20001"/>
                    </a:ext>
                  </a:extLst>
                </a:gridCol>
                <a:gridCol w="332509">
                  <a:extLst>
                    <a:ext uri="{9D8B030D-6E8A-4147-A177-3AD203B41FA5}">
                      <a16:colId xmlns:a16="http://schemas.microsoft.com/office/drawing/2014/main" val="20002"/>
                    </a:ext>
                  </a:extLst>
                </a:gridCol>
                <a:gridCol w="332509">
                  <a:extLst>
                    <a:ext uri="{9D8B030D-6E8A-4147-A177-3AD203B41FA5}">
                      <a16:colId xmlns:a16="http://schemas.microsoft.com/office/drawing/2014/main" val="20003"/>
                    </a:ext>
                  </a:extLst>
                </a:gridCol>
                <a:gridCol w="332509">
                  <a:extLst>
                    <a:ext uri="{9D8B030D-6E8A-4147-A177-3AD203B41FA5}">
                      <a16:colId xmlns:a16="http://schemas.microsoft.com/office/drawing/2014/main" val="20004"/>
                    </a:ext>
                  </a:extLst>
                </a:gridCol>
                <a:gridCol w="332509">
                  <a:extLst>
                    <a:ext uri="{9D8B030D-6E8A-4147-A177-3AD203B41FA5}">
                      <a16:colId xmlns:a16="http://schemas.microsoft.com/office/drawing/2014/main" val="20005"/>
                    </a:ext>
                  </a:extLst>
                </a:gridCol>
                <a:gridCol w="332509">
                  <a:extLst>
                    <a:ext uri="{9D8B030D-6E8A-4147-A177-3AD203B41FA5}">
                      <a16:colId xmlns:a16="http://schemas.microsoft.com/office/drawing/2014/main" val="20006"/>
                    </a:ext>
                  </a:extLst>
                </a:gridCol>
                <a:gridCol w="332509">
                  <a:extLst>
                    <a:ext uri="{9D8B030D-6E8A-4147-A177-3AD203B41FA5}">
                      <a16:colId xmlns:a16="http://schemas.microsoft.com/office/drawing/2014/main" val="20007"/>
                    </a:ext>
                  </a:extLst>
                </a:gridCol>
                <a:gridCol w="332509">
                  <a:extLst>
                    <a:ext uri="{9D8B030D-6E8A-4147-A177-3AD203B41FA5}">
                      <a16:colId xmlns:a16="http://schemas.microsoft.com/office/drawing/2014/main" val="20008"/>
                    </a:ext>
                  </a:extLst>
                </a:gridCol>
                <a:gridCol w="332509">
                  <a:extLst>
                    <a:ext uri="{9D8B030D-6E8A-4147-A177-3AD203B41FA5}">
                      <a16:colId xmlns:a16="http://schemas.microsoft.com/office/drawing/2014/main" val="20009"/>
                    </a:ext>
                  </a:extLst>
                </a:gridCol>
                <a:gridCol w="332509">
                  <a:extLst>
                    <a:ext uri="{9D8B030D-6E8A-4147-A177-3AD203B41FA5}">
                      <a16:colId xmlns:a16="http://schemas.microsoft.com/office/drawing/2014/main" val="20010"/>
                    </a:ext>
                  </a:extLst>
                </a:gridCol>
              </a:tblGrid>
              <a:tr h="235527">
                <a:tc>
                  <a:txBody>
                    <a:bodyPr/>
                    <a:lstStyle/>
                    <a:p>
                      <a:endParaRPr lang="en-US" sz="1050" dirty="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dirty="0"/>
                    </a:p>
                  </a:txBody>
                  <a:tcPr>
                    <a:solidFill>
                      <a:schemeClr val="accent6"/>
                    </a:solidFill>
                  </a:tcPr>
                </a:tc>
                <a:tc>
                  <a:txBody>
                    <a:bodyPr/>
                    <a:lstStyle/>
                    <a:p>
                      <a:endParaRPr lang="en-US" sz="1050" dirty="0"/>
                    </a:p>
                  </a:txBody>
                  <a:tcPr>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0000"/>
                  </a:ext>
                </a:extLst>
              </a:tr>
              <a:tr h="235527">
                <a:tc>
                  <a:txBody>
                    <a:bodyPr/>
                    <a:lstStyle/>
                    <a:p>
                      <a:endParaRPr lang="en-US" sz="105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a:p>
                  </a:txBody>
                  <a:tcPr>
                    <a:solidFill>
                      <a:schemeClr val="accent6"/>
                    </a:solidFill>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0001"/>
                  </a:ext>
                </a:extLst>
              </a:tr>
              <a:tr h="235527">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10002"/>
                  </a:ext>
                </a:extLst>
              </a:tr>
              <a:tr h="235527">
                <a:tc>
                  <a:txBody>
                    <a:bodyPr/>
                    <a:lstStyle/>
                    <a:p>
                      <a:endParaRPr lang="en-US" sz="1050"/>
                    </a:p>
                  </a:txBody>
                  <a:tcPr/>
                </a:tc>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10003"/>
                  </a:ext>
                </a:extLst>
              </a:tr>
              <a:tr h="235527">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dirty="0"/>
                    </a:p>
                  </a:txBody>
                  <a:tcPr>
                    <a:solidFill>
                      <a:schemeClr val="accent6"/>
                    </a:solidFill>
                  </a:tcPr>
                </a:tc>
                <a:extLst>
                  <a:ext uri="{0D108BD9-81ED-4DB2-BD59-A6C34878D82A}">
                    <a16:rowId xmlns:a16="http://schemas.microsoft.com/office/drawing/2014/main" val="10004"/>
                  </a:ext>
                </a:extLst>
              </a:tr>
              <a:tr h="235527">
                <a:tc>
                  <a:txBody>
                    <a:bodyPr/>
                    <a:lstStyle/>
                    <a:p>
                      <a:endParaRPr lang="en-US" sz="1050" dirty="0"/>
                    </a:p>
                  </a:txBody>
                  <a:tcPr>
                    <a:lnR w="12700" cap="flat" cmpd="sng" algn="ctr">
                      <a:noFill/>
                      <a:prstDash val="solid"/>
                      <a:round/>
                      <a:headEnd type="none" w="med" len="med"/>
                      <a:tailEnd type="none" w="med" len="med"/>
                    </a:lnR>
                    <a:solidFill>
                      <a:schemeClr val="bg1"/>
                    </a:solidFill>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endParaRPr lang="en-US" sz="1050" dirty="0"/>
                    </a:p>
                  </a:txBody>
                  <a:tcPr>
                    <a:lnL w="12700" cap="flat" cmpd="sng" algn="ctr">
                      <a:noFill/>
                      <a:prstDash val="solid"/>
                      <a:round/>
                      <a:headEnd type="none" w="med" len="med"/>
                      <a:tailEnd type="none" w="med" len="med"/>
                    </a:lnL>
                    <a:solidFill>
                      <a:schemeClr val="bg1"/>
                    </a:solidFill>
                  </a:tcPr>
                </a:tc>
                <a:extLst>
                  <a:ext uri="{0D108BD9-81ED-4DB2-BD59-A6C34878D82A}">
                    <a16:rowId xmlns:a16="http://schemas.microsoft.com/office/drawing/2014/main" val="10005"/>
                  </a:ext>
                </a:extLst>
              </a:tr>
              <a:tr h="235527">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a:p>
                  </a:txBody>
                  <a:tcPr>
                    <a:solidFill>
                      <a:schemeClr val="accent6"/>
                    </a:solidFill>
                  </a:tcPr>
                </a:tc>
                <a:tc>
                  <a:txBody>
                    <a:bodyPr/>
                    <a:lstStyle/>
                    <a:p>
                      <a:endParaRPr lang="en-US" sz="1050" dirty="0"/>
                    </a:p>
                  </a:txBody>
                  <a:tcPr>
                    <a:solidFill>
                      <a:schemeClr val="accent6"/>
                    </a:solidFill>
                  </a:tcPr>
                </a:tc>
                <a:extLst>
                  <a:ext uri="{0D108BD9-81ED-4DB2-BD59-A6C34878D82A}">
                    <a16:rowId xmlns:a16="http://schemas.microsoft.com/office/drawing/2014/main" val="10006"/>
                  </a:ext>
                </a:extLst>
              </a:tr>
              <a:tr h="235527">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10007"/>
                  </a:ext>
                </a:extLst>
              </a:tr>
              <a:tr h="235527">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10008"/>
                  </a:ext>
                </a:extLst>
              </a:tr>
              <a:tr h="235527">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050" dirty="0"/>
                    </a:p>
                  </a:txBody>
                  <a:tcPr>
                    <a:solidFill>
                      <a:schemeClr val="accent6"/>
                    </a:solidFill>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10009"/>
                  </a:ext>
                </a:extLst>
              </a:tr>
              <a:tr h="235527">
                <a:tc>
                  <a:txBody>
                    <a:bodyPr/>
                    <a:lstStyle/>
                    <a:p>
                      <a:endParaRPr lang="en-US" sz="105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tc>
                <a:tc>
                  <a:txBody>
                    <a:bodyPr/>
                    <a:lstStyle/>
                    <a:p>
                      <a:endParaRPr lang="en-US" sz="1050" dirty="0"/>
                    </a:p>
                  </a:txBody>
                  <a:tcPr>
                    <a:solidFill>
                      <a:schemeClr val="accent6"/>
                    </a:solidFill>
                  </a:tcPr>
                </a:tc>
                <a:tc>
                  <a:txBody>
                    <a:bodyPr/>
                    <a:lstStyle/>
                    <a:p>
                      <a:endParaRPr lang="en-US" sz="1050" dirty="0"/>
                    </a:p>
                  </a:txBody>
                  <a:tcPr>
                    <a:lnT w="12700" cap="flat" cmpd="sng" algn="ctr">
                      <a:noFill/>
                      <a:prstDash val="solid"/>
                      <a:round/>
                      <a:headEnd type="none" w="med" len="med"/>
                      <a:tailEnd type="none" w="med" len="med"/>
                    </a:lnT>
                    <a:solidFill>
                      <a:schemeClr val="bg1"/>
                    </a:solidFill>
                  </a:tcPr>
                </a:tc>
                <a:tc>
                  <a:txBody>
                    <a:bodyPr/>
                    <a:lstStyle/>
                    <a:p>
                      <a:endParaRPr lang="en-US" sz="1050" dirty="0"/>
                    </a:p>
                  </a:txBody>
                  <a:tcPr>
                    <a:solidFill>
                      <a:schemeClr val="accent6"/>
                    </a:solidFill>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extLst>
                  <a:ext uri="{0D108BD9-81ED-4DB2-BD59-A6C34878D82A}">
                    <a16:rowId xmlns:a16="http://schemas.microsoft.com/office/drawing/2014/main" val="10010"/>
                  </a:ext>
                </a:extLst>
              </a:tr>
            </a:tbl>
          </a:graphicData>
        </a:graphic>
      </p:graphicFrame>
      <p:grpSp>
        <p:nvGrpSpPr>
          <p:cNvPr id="40" name="Group 39"/>
          <p:cNvGrpSpPr/>
          <p:nvPr/>
        </p:nvGrpSpPr>
        <p:grpSpPr>
          <a:xfrm>
            <a:off x="2916171" y="838200"/>
            <a:ext cx="3019294" cy="2133600"/>
            <a:chOff x="2916171" y="1117600"/>
            <a:chExt cx="3019294" cy="2133600"/>
          </a:xfrm>
        </p:grpSpPr>
        <p:grpSp>
          <p:nvGrpSpPr>
            <p:cNvPr id="16" name="Group 15"/>
            <p:cNvGrpSpPr/>
            <p:nvPr/>
          </p:nvGrpSpPr>
          <p:grpSpPr>
            <a:xfrm>
              <a:off x="2916171" y="1117600"/>
              <a:ext cx="1190494" cy="990600"/>
              <a:chOff x="381000" y="1143000"/>
              <a:chExt cx="1190494" cy="990600"/>
            </a:xfrm>
          </p:grpSpPr>
          <p:sp>
            <p:nvSpPr>
              <p:cNvPr id="14" name="Rectangle 13"/>
              <p:cNvSpPr/>
              <p:nvPr/>
            </p:nvSpPr>
            <p:spPr>
              <a:xfrm>
                <a:off x="381000" y="1143000"/>
                <a:ext cx="1190494"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defTabSz="457082"/>
                <a:endParaRPr lang="en-US" sz="1600" dirty="0">
                  <a:solidFill>
                    <a:prstClr val="white"/>
                  </a:solidFill>
                  <a:latin typeface="Calibri"/>
                </a:endParaRPr>
              </a:p>
            </p:txBody>
          </p:sp>
          <p:grpSp>
            <p:nvGrpSpPr>
              <p:cNvPr id="13" name="Group 12"/>
              <p:cNvGrpSpPr/>
              <p:nvPr/>
            </p:nvGrpSpPr>
            <p:grpSpPr>
              <a:xfrm>
                <a:off x="477519" y="1219452"/>
                <a:ext cx="985519" cy="811159"/>
                <a:chOff x="477519" y="1219452"/>
                <a:chExt cx="985519" cy="811159"/>
              </a:xfrm>
            </p:grpSpPr>
            <p:sp>
              <p:nvSpPr>
                <p:cNvPr id="9" name="Rectangle 8"/>
                <p:cNvSpPr/>
                <p:nvPr/>
              </p:nvSpPr>
              <p:spPr>
                <a:xfrm>
                  <a:off x="477520" y="16766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10" name="Rectangle 9"/>
                <p:cNvSpPr/>
                <p:nvPr/>
              </p:nvSpPr>
              <p:spPr>
                <a:xfrm>
                  <a:off x="477519" y="12194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11" name="Rectangle 10"/>
                <p:cNvSpPr/>
                <p:nvPr/>
              </p:nvSpPr>
              <p:spPr>
                <a:xfrm>
                  <a:off x="1046479" y="12194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12" name="Rectangle 11"/>
                <p:cNvSpPr/>
                <p:nvPr/>
              </p:nvSpPr>
              <p:spPr>
                <a:xfrm>
                  <a:off x="1046479" y="1682268"/>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grpSp>
        </p:grpSp>
        <p:grpSp>
          <p:nvGrpSpPr>
            <p:cNvPr id="17" name="Group 16"/>
            <p:cNvGrpSpPr/>
            <p:nvPr/>
          </p:nvGrpSpPr>
          <p:grpSpPr>
            <a:xfrm>
              <a:off x="4744971" y="1117600"/>
              <a:ext cx="1190494" cy="990600"/>
              <a:chOff x="381000" y="1143000"/>
              <a:chExt cx="1190494" cy="990600"/>
            </a:xfrm>
          </p:grpSpPr>
          <p:sp>
            <p:nvSpPr>
              <p:cNvPr id="18" name="Rectangle 17"/>
              <p:cNvSpPr/>
              <p:nvPr/>
            </p:nvSpPr>
            <p:spPr>
              <a:xfrm>
                <a:off x="381000" y="1143000"/>
                <a:ext cx="1190494"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defTabSz="457082"/>
                <a:endParaRPr lang="en-US" sz="1600" dirty="0">
                  <a:solidFill>
                    <a:prstClr val="white"/>
                  </a:solidFill>
                  <a:latin typeface="Calibri"/>
                </a:endParaRPr>
              </a:p>
            </p:txBody>
          </p:sp>
          <p:grpSp>
            <p:nvGrpSpPr>
              <p:cNvPr id="19" name="Group 18"/>
              <p:cNvGrpSpPr/>
              <p:nvPr/>
            </p:nvGrpSpPr>
            <p:grpSpPr>
              <a:xfrm>
                <a:off x="477519" y="1219452"/>
                <a:ext cx="985519" cy="811159"/>
                <a:chOff x="477519" y="1219452"/>
                <a:chExt cx="985519" cy="811159"/>
              </a:xfrm>
            </p:grpSpPr>
            <p:sp>
              <p:nvSpPr>
                <p:cNvPr id="20" name="Rectangle 19"/>
                <p:cNvSpPr/>
                <p:nvPr/>
              </p:nvSpPr>
              <p:spPr>
                <a:xfrm>
                  <a:off x="477520" y="16766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21" name="Rectangle 20"/>
                <p:cNvSpPr/>
                <p:nvPr/>
              </p:nvSpPr>
              <p:spPr>
                <a:xfrm>
                  <a:off x="477519" y="12194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22" name="Rectangle 21"/>
                <p:cNvSpPr/>
                <p:nvPr/>
              </p:nvSpPr>
              <p:spPr>
                <a:xfrm>
                  <a:off x="1046479" y="12194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23" name="Rectangle 22"/>
                <p:cNvSpPr/>
                <p:nvPr/>
              </p:nvSpPr>
              <p:spPr>
                <a:xfrm>
                  <a:off x="1046479" y="1682268"/>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grpSp>
        </p:grpSp>
        <p:grpSp>
          <p:nvGrpSpPr>
            <p:cNvPr id="24" name="Group 23"/>
            <p:cNvGrpSpPr/>
            <p:nvPr/>
          </p:nvGrpSpPr>
          <p:grpSpPr>
            <a:xfrm>
              <a:off x="2937661" y="2260600"/>
              <a:ext cx="1190494" cy="990600"/>
              <a:chOff x="381000" y="1066800"/>
              <a:chExt cx="1190494" cy="990600"/>
            </a:xfrm>
          </p:grpSpPr>
          <p:sp>
            <p:nvSpPr>
              <p:cNvPr id="25" name="Rectangle 24"/>
              <p:cNvSpPr/>
              <p:nvPr/>
            </p:nvSpPr>
            <p:spPr>
              <a:xfrm>
                <a:off x="381000" y="1066800"/>
                <a:ext cx="1190494"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defTabSz="457082"/>
                <a:endParaRPr lang="en-US" sz="1600" dirty="0">
                  <a:solidFill>
                    <a:prstClr val="white"/>
                  </a:solidFill>
                  <a:latin typeface="Calibri"/>
                </a:endParaRPr>
              </a:p>
            </p:txBody>
          </p:sp>
          <p:grpSp>
            <p:nvGrpSpPr>
              <p:cNvPr id="26" name="Group 25"/>
              <p:cNvGrpSpPr/>
              <p:nvPr/>
            </p:nvGrpSpPr>
            <p:grpSpPr>
              <a:xfrm>
                <a:off x="477519" y="1143252"/>
                <a:ext cx="985519" cy="811159"/>
                <a:chOff x="477519" y="1143252"/>
                <a:chExt cx="985519" cy="811159"/>
              </a:xfrm>
            </p:grpSpPr>
            <p:sp>
              <p:nvSpPr>
                <p:cNvPr id="27" name="Rectangle 26"/>
                <p:cNvSpPr/>
                <p:nvPr/>
              </p:nvSpPr>
              <p:spPr>
                <a:xfrm>
                  <a:off x="477520" y="16004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28" name="Rectangle 27"/>
                <p:cNvSpPr/>
                <p:nvPr/>
              </p:nvSpPr>
              <p:spPr>
                <a:xfrm>
                  <a:off x="477519" y="11432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29" name="Rectangle 28"/>
                <p:cNvSpPr/>
                <p:nvPr/>
              </p:nvSpPr>
              <p:spPr>
                <a:xfrm>
                  <a:off x="1046479" y="11432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30" name="Rectangle 29"/>
                <p:cNvSpPr/>
                <p:nvPr/>
              </p:nvSpPr>
              <p:spPr>
                <a:xfrm>
                  <a:off x="1046479" y="1606068"/>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grpSp>
        </p:grpSp>
        <p:grpSp>
          <p:nvGrpSpPr>
            <p:cNvPr id="31" name="Group 30"/>
            <p:cNvGrpSpPr/>
            <p:nvPr/>
          </p:nvGrpSpPr>
          <p:grpSpPr>
            <a:xfrm>
              <a:off x="4744971" y="2230013"/>
              <a:ext cx="1190494" cy="990600"/>
              <a:chOff x="381000" y="1066800"/>
              <a:chExt cx="1190494" cy="990600"/>
            </a:xfrm>
          </p:grpSpPr>
          <p:sp>
            <p:nvSpPr>
              <p:cNvPr id="32" name="Rectangle 31"/>
              <p:cNvSpPr/>
              <p:nvPr/>
            </p:nvSpPr>
            <p:spPr>
              <a:xfrm>
                <a:off x="381000" y="1066800"/>
                <a:ext cx="1190494" cy="990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defTabSz="457082"/>
                <a:endParaRPr lang="en-US" sz="1600" dirty="0">
                  <a:solidFill>
                    <a:prstClr val="white"/>
                  </a:solidFill>
                  <a:latin typeface="Calibri"/>
                </a:endParaRPr>
              </a:p>
            </p:txBody>
          </p:sp>
          <p:grpSp>
            <p:nvGrpSpPr>
              <p:cNvPr id="33" name="Group 32"/>
              <p:cNvGrpSpPr/>
              <p:nvPr/>
            </p:nvGrpSpPr>
            <p:grpSpPr>
              <a:xfrm>
                <a:off x="477519" y="1143252"/>
                <a:ext cx="985519" cy="811159"/>
                <a:chOff x="477519" y="1143252"/>
                <a:chExt cx="985519" cy="811159"/>
              </a:xfrm>
            </p:grpSpPr>
            <p:sp>
              <p:nvSpPr>
                <p:cNvPr id="34" name="Rectangle 33"/>
                <p:cNvSpPr/>
                <p:nvPr/>
              </p:nvSpPr>
              <p:spPr>
                <a:xfrm>
                  <a:off x="477520" y="16004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35" name="Rectangle 34"/>
                <p:cNvSpPr/>
                <p:nvPr/>
              </p:nvSpPr>
              <p:spPr>
                <a:xfrm>
                  <a:off x="477519" y="11432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36" name="Rectangle 35"/>
                <p:cNvSpPr/>
                <p:nvPr/>
              </p:nvSpPr>
              <p:spPr>
                <a:xfrm>
                  <a:off x="1046479" y="1143252"/>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sp>
              <p:nvSpPr>
                <p:cNvPr id="37" name="Rectangle 36"/>
                <p:cNvSpPr/>
                <p:nvPr/>
              </p:nvSpPr>
              <p:spPr>
                <a:xfrm>
                  <a:off x="1046479" y="1606068"/>
                  <a:ext cx="416559" cy="3483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defTabSz="457082"/>
                  <a:r>
                    <a:rPr lang="en-US" sz="1600" dirty="0">
                      <a:solidFill>
                        <a:prstClr val="white"/>
                      </a:solidFill>
                      <a:latin typeface="Calibri"/>
                    </a:rPr>
                    <a:t>Core</a:t>
                  </a:r>
                </a:p>
              </p:txBody>
            </p:sp>
          </p:grpSp>
        </p:grpSp>
        <p:sp>
          <p:nvSpPr>
            <p:cNvPr id="38" name="Quad Arrow 37"/>
            <p:cNvSpPr/>
            <p:nvPr/>
          </p:nvSpPr>
          <p:spPr>
            <a:xfrm rot="18970905">
              <a:off x="4085582" y="1845834"/>
              <a:ext cx="668273" cy="655713"/>
            </a:xfrm>
            <a:prstGeom prst="quadArrow">
              <a:avLst>
                <a:gd name="adj1" fmla="val 7884"/>
                <a:gd name="adj2" fmla="val 17783"/>
                <a:gd name="adj3" fmla="val 225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082"/>
              <a:endParaRPr lang="en-US">
                <a:solidFill>
                  <a:prstClr val="white"/>
                </a:solidFill>
                <a:latin typeface="Calibri"/>
              </a:endParaRPr>
            </a:p>
          </p:txBody>
        </p:sp>
      </p:grpSp>
      <p:cxnSp>
        <p:nvCxnSpPr>
          <p:cNvPr id="39" name="Straight Arrow Connector 38"/>
          <p:cNvCxnSpPr/>
          <p:nvPr/>
        </p:nvCxnSpPr>
        <p:spPr>
          <a:xfrm flipH="1">
            <a:off x="2959953" y="3047773"/>
            <a:ext cx="490787" cy="312308"/>
          </a:xfrm>
          <a:prstGeom prst="straightConnector1">
            <a:avLst/>
          </a:prstGeom>
          <a:ln w="38100" cmpd="sng">
            <a:tailEnd type="arrow"/>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a:off x="5410823" y="3106308"/>
            <a:ext cx="609600" cy="254000"/>
          </a:xfrm>
          <a:prstGeom prst="straightConnector1">
            <a:avLst/>
          </a:prstGeom>
          <a:ln w="38100" cmpd="sng">
            <a:tailEnd type="arrow"/>
          </a:ln>
        </p:spPr>
        <p:style>
          <a:lnRef idx="1">
            <a:schemeClr val="accent4"/>
          </a:lnRef>
          <a:fillRef idx="0">
            <a:schemeClr val="accent4"/>
          </a:fillRef>
          <a:effectRef idx="0">
            <a:schemeClr val="accent4"/>
          </a:effectRef>
          <a:fontRef idx="minor">
            <a:schemeClr val="tx1"/>
          </a:fontRef>
        </p:style>
      </p:cxnSp>
      <p:grpSp>
        <p:nvGrpSpPr>
          <p:cNvPr id="49" name="Group 48"/>
          <p:cNvGrpSpPr/>
          <p:nvPr/>
        </p:nvGrpSpPr>
        <p:grpSpPr>
          <a:xfrm>
            <a:off x="7620000" y="3886200"/>
            <a:ext cx="939454" cy="463267"/>
            <a:chOff x="5689940" y="1929457"/>
            <a:chExt cx="939454" cy="463267"/>
          </a:xfrm>
        </p:grpSpPr>
        <p:sp>
          <p:nvSpPr>
            <p:cNvPr id="45" name="Freeform 44"/>
            <p:cNvSpPr/>
            <p:nvPr/>
          </p:nvSpPr>
          <p:spPr>
            <a:xfrm>
              <a:off x="568994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46" name="Freeform 45"/>
            <p:cNvSpPr/>
            <p:nvPr/>
          </p:nvSpPr>
          <p:spPr>
            <a:xfrm>
              <a:off x="5952293"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47" name="Freeform 46"/>
            <p:cNvSpPr/>
            <p:nvPr/>
          </p:nvSpPr>
          <p:spPr>
            <a:xfrm>
              <a:off x="6214646"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48" name="Freeform 47"/>
            <p:cNvSpPr/>
            <p:nvPr/>
          </p:nvSpPr>
          <p:spPr>
            <a:xfrm>
              <a:off x="647700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grpSp>
      <p:grpSp>
        <p:nvGrpSpPr>
          <p:cNvPr id="50" name="Group 49"/>
          <p:cNvGrpSpPr/>
          <p:nvPr/>
        </p:nvGrpSpPr>
        <p:grpSpPr>
          <a:xfrm>
            <a:off x="5313345" y="3886200"/>
            <a:ext cx="939454" cy="463267"/>
            <a:chOff x="5689940" y="1929457"/>
            <a:chExt cx="939454" cy="463267"/>
          </a:xfrm>
        </p:grpSpPr>
        <p:sp>
          <p:nvSpPr>
            <p:cNvPr id="51" name="Freeform 50"/>
            <p:cNvSpPr/>
            <p:nvPr/>
          </p:nvSpPr>
          <p:spPr>
            <a:xfrm>
              <a:off x="568994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52" name="Freeform 51"/>
            <p:cNvSpPr/>
            <p:nvPr/>
          </p:nvSpPr>
          <p:spPr>
            <a:xfrm>
              <a:off x="5952293"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53" name="Freeform 52"/>
            <p:cNvSpPr/>
            <p:nvPr/>
          </p:nvSpPr>
          <p:spPr>
            <a:xfrm>
              <a:off x="6214646"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54" name="Freeform 53"/>
            <p:cNvSpPr/>
            <p:nvPr/>
          </p:nvSpPr>
          <p:spPr>
            <a:xfrm>
              <a:off x="647700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grpSp>
      <p:grpSp>
        <p:nvGrpSpPr>
          <p:cNvPr id="55" name="Group 54"/>
          <p:cNvGrpSpPr/>
          <p:nvPr/>
        </p:nvGrpSpPr>
        <p:grpSpPr>
          <a:xfrm>
            <a:off x="5258365" y="5562600"/>
            <a:ext cx="939454" cy="463267"/>
            <a:chOff x="5689940" y="1929457"/>
            <a:chExt cx="939454" cy="463267"/>
          </a:xfrm>
        </p:grpSpPr>
        <p:sp>
          <p:nvSpPr>
            <p:cNvPr id="56" name="Freeform 55"/>
            <p:cNvSpPr/>
            <p:nvPr/>
          </p:nvSpPr>
          <p:spPr>
            <a:xfrm>
              <a:off x="568994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57" name="Freeform 56"/>
            <p:cNvSpPr/>
            <p:nvPr/>
          </p:nvSpPr>
          <p:spPr>
            <a:xfrm>
              <a:off x="5952293"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58" name="Freeform 57"/>
            <p:cNvSpPr/>
            <p:nvPr/>
          </p:nvSpPr>
          <p:spPr>
            <a:xfrm>
              <a:off x="6214646"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59" name="Freeform 58"/>
            <p:cNvSpPr/>
            <p:nvPr/>
          </p:nvSpPr>
          <p:spPr>
            <a:xfrm>
              <a:off x="647700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grpSp>
      <p:grpSp>
        <p:nvGrpSpPr>
          <p:cNvPr id="60" name="Group 59"/>
          <p:cNvGrpSpPr/>
          <p:nvPr/>
        </p:nvGrpSpPr>
        <p:grpSpPr>
          <a:xfrm>
            <a:off x="7620000" y="5562600"/>
            <a:ext cx="939454" cy="463267"/>
            <a:chOff x="5689940" y="1929457"/>
            <a:chExt cx="939454" cy="463267"/>
          </a:xfrm>
        </p:grpSpPr>
        <p:sp>
          <p:nvSpPr>
            <p:cNvPr id="61" name="Freeform 60"/>
            <p:cNvSpPr/>
            <p:nvPr/>
          </p:nvSpPr>
          <p:spPr>
            <a:xfrm>
              <a:off x="568994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62" name="Freeform 61"/>
            <p:cNvSpPr/>
            <p:nvPr/>
          </p:nvSpPr>
          <p:spPr>
            <a:xfrm>
              <a:off x="5952293"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63" name="Freeform 62"/>
            <p:cNvSpPr/>
            <p:nvPr/>
          </p:nvSpPr>
          <p:spPr>
            <a:xfrm>
              <a:off x="6214646"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sp>
          <p:nvSpPr>
            <p:cNvPr id="64" name="Freeform 63"/>
            <p:cNvSpPr/>
            <p:nvPr/>
          </p:nvSpPr>
          <p:spPr>
            <a:xfrm>
              <a:off x="6477000" y="1929457"/>
              <a:ext cx="152394" cy="463267"/>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a:defRPr/>
              </a:pPr>
              <a:endParaRPr lang="en-US" sz="1600" kern="0">
                <a:solidFill>
                  <a:sysClr val="windowText" lastClr="000000"/>
                </a:solidFill>
                <a:latin typeface="Calibri"/>
              </a:endParaRPr>
            </a:p>
          </p:txBody>
        </p:sp>
      </p:grpSp>
      <p:sp>
        <p:nvSpPr>
          <p:cNvPr id="69" name="Freeform 68"/>
          <p:cNvSpPr/>
          <p:nvPr/>
        </p:nvSpPr>
        <p:spPr>
          <a:xfrm>
            <a:off x="609600" y="3418012"/>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73" name="Freeform 72"/>
          <p:cNvSpPr/>
          <p:nvPr/>
        </p:nvSpPr>
        <p:spPr>
          <a:xfrm>
            <a:off x="2667000" y="4225678"/>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74" name="Freeform 73"/>
          <p:cNvSpPr/>
          <p:nvPr/>
        </p:nvSpPr>
        <p:spPr>
          <a:xfrm>
            <a:off x="3695700" y="4225678"/>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75" name="Freeform 74"/>
          <p:cNvSpPr/>
          <p:nvPr/>
        </p:nvSpPr>
        <p:spPr>
          <a:xfrm>
            <a:off x="1631950" y="4213633"/>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76" name="Freeform 75"/>
          <p:cNvSpPr/>
          <p:nvPr/>
        </p:nvSpPr>
        <p:spPr>
          <a:xfrm>
            <a:off x="571500" y="4213633"/>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77" name="Freeform 76"/>
          <p:cNvSpPr/>
          <p:nvPr/>
        </p:nvSpPr>
        <p:spPr>
          <a:xfrm>
            <a:off x="3657600" y="3436407"/>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78" name="Freeform 77"/>
          <p:cNvSpPr/>
          <p:nvPr/>
        </p:nvSpPr>
        <p:spPr>
          <a:xfrm>
            <a:off x="2667000" y="3418012"/>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79" name="Freeform 78"/>
          <p:cNvSpPr/>
          <p:nvPr/>
        </p:nvSpPr>
        <p:spPr>
          <a:xfrm>
            <a:off x="1638300" y="3418012"/>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0" name="Freeform 79"/>
          <p:cNvSpPr/>
          <p:nvPr/>
        </p:nvSpPr>
        <p:spPr>
          <a:xfrm>
            <a:off x="2667000" y="5075362"/>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1" name="Freeform 80"/>
          <p:cNvSpPr/>
          <p:nvPr/>
        </p:nvSpPr>
        <p:spPr>
          <a:xfrm>
            <a:off x="3695700" y="5075362"/>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2" name="Freeform 81"/>
          <p:cNvSpPr/>
          <p:nvPr/>
        </p:nvSpPr>
        <p:spPr>
          <a:xfrm>
            <a:off x="1631950" y="5063317"/>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3" name="Freeform 82"/>
          <p:cNvSpPr/>
          <p:nvPr/>
        </p:nvSpPr>
        <p:spPr>
          <a:xfrm>
            <a:off x="571500" y="5063317"/>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4" name="Freeform 83"/>
          <p:cNvSpPr/>
          <p:nvPr/>
        </p:nvSpPr>
        <p:spPr>
          <a:xfrm>
            <a:off x="2673350" y="5865566"/>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5" name="Freeform 84"/>
          <p:cNvSpPr/>
          <p:nvPr/>
        </p:nvSpPr>
        <p:spPr>
          <a:xfrm>
            <a:off x="3702050" y="5865566"/>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6" name="Freeform 85"/>
          <p:cNvSpPr/>
          <p:nvPr/>
        </p:nvSpPr>
        <p:spPr>
          <a:xfrm>
            <a:off x="1638300" y="5853521"/>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7" name="Freeform 86"/>
          <p:cNvSpPr/>
          <p:nvPr/>
        </p:nvSpPr>
        <p:spPr>
          <a:xfrm>
            <a:off x="577850" y="5853521"/>
            <a:ext cx="76200" cy="262221"/>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headEnd type="none"/>
            <a:tailEnd type="stealth" w="lg" len="med"/>
          </a:ln>
          <a:effectLst/>
        </p:spPr>
        <p:txBody>
          <a:bodyPr rtlCol="0" anchor="ctr"/>
          <a:lstStyle/>
          <a:p>
            <a:pPr algn="ctr">
              <a:defRPr/>
            </a:pPr>
            <a:endParaRPr lang="en-US" sz="1600" kern="0">
              <a:solidFill>
                <a:sysClr val="windowText" lastClr="000000"/>
              </a:solidFill>
              <a:latin typeface="Calibri"/>
            </a:endParaRPr>
          </a:p>
        </p:txBody>
      </p:sp>
      <p:sp>
        <p:nvSpPr>
          <p:cNvPr id="8" name="Rectangle 7"/>
          <p:cNvSpPr/>
          <p:nvPr/>
        </p:nvSpPr>
        <p:spPr>
          <a:xfrm>
            <a:off x="381000" y="3328558"/>
            <a:ext cx="685800" cy="580275"/>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defTabSz="457082"/>
            <a:endParaRPr lang="en-US">
              <a:solidFill>
                <a:srgbClr val="7F7F7F"/>
              </a:solidFill>
              <a:latin typeface="Calibri"/>
            </a:endParaRPr>
          </a:p>
        </p:txBody>
      </p:sp>
      <p:sp>
        <p:nvSpPr>
          <p:cNvPr id="15" name="TextBox 14"/>
          <p:cNvSpPr txBox="1"/>
          <p:nvPr/>
        </p:nvSpPr>
        <p:spPr>
          <a:xfrm>
            <a:off x="79393" y="3048000"/>
            <a:ext cx="946798" cy="276999"/>
          </a:xfrm>
          <a:prstGeom prst="rect">
            <a:avLst/>
          </a:prstGeom>
          <a:noFill/>
        </p:spPr>
        <p:txBody>
          <a:bodyPr wrap="none" rtlCol="0">
            <a:spAutoFit/>
          </a:bodyPr>
          <a:lstStyle/>
          <a:p>
            <a:pPr defTabSz="457082"/>
            <a:r>
              <a:rPr lang="en-US" sz="1200" dirty="0">
                <a:solidFill>
                  <a:srgbClr val="BF5C28"/>
                </a:solidFill>
                <a:latin typeface="Calibri"/>
              </a:rPr>
              <a:t>MPI Process</a:t>
            </a:r>
          </a:p>
        </p:txBody>
      </p:sp>
      <p:sp>
        <p:nvSpPr>
          <p:cNvPr id="88" name="Rectangle 87"/>
          <p:cNvSpPr/>
          <p:nvPr/>
        </p:nvSpPr>
        <p:spPr>
          <a:xfrm>
            <a:off x="6858000" y="3368040"/>
            <a:ext cx="1828800" cy="1342275"/>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defTabSz="457082"/>
            <a:endParaRPr lang="en-US">
              <a:solidFill>
                <a:srgbClr val="7F7F7F"/>
              </a:solidFill>
              <a:latin typeface="Calibri"/>
            </a:endParaRPr>
          </a:p>
        </p:txBody>
      </p:sp>
      <p:sp>
        <p:nvSpPr>
          <p:cNvPr id="89" name="TextBox 88"/>
          <p:cNvSpPr txBox="1"/>
          <p:nvPr/>
        </p:nvSpPr>
        <p:spPr>
          <a:xfrm>
            <a:off x="7854986" y="3110115"/>
            <a:ext cx="946798" cy="276999"/>
          </a:xfrm>
          <a:prstGeom prst="rect">
            <a:avLst/>
          </a:prstGeom>
          <a:noFill/>
        </p:spPr>
        <p:txBody>
          <a:bodyPr wrap="none" rtlCol="0">
            <a:spAutoFit/>
          </a:bodyPr>
          <a:lstStyle/>
          <a:p>
            <a:pPr defTabSz="457082"/>
            <a:r>
              <a:rPr lang="en-US" sz="1200" dirty="0">
                <a:solidFill>
                  <a:srgbClr val="BF5C28"/>
                </a:solidFill>
                <a:latin typeface="Calibri"/>
              </a:rPr>
              <a:t>MPI Process</a:t>
            </a:r>
          </a:p>
        </p:txBody>
      </p:sp>
      <p:sp>
        <p:nvSpPr>
          <p:cNvPr id="90" name="Rectangle 89"/>
          <p:cNvSpPr/>
          <p:nvPr/>
        </p:nvSpPr>
        <p:spPr>
          <a:xfrm>
            <a:off x="5728092" y="6248400"/>
            <a:ext cx="2514600" cy="22860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457082"/>
            <a:r>
              <a:rPr lang="en-US" b="1" dirty="0">
                <a:solidFill>
                  <a:srgbClr val="1F497D"/>
                </a:solidFill>
                <a:latin typeface="Calibri"/>
              </a:rPr>
              <a:t>MPI + Threads</a:t>
            </a:r>
          </a:p>
        </p:txBody>
      </p:sp>
      <p:sp>
        <p:nvSpPr>
          <p:cNvPr id="92" name="Rectangle 91"/>
          <p:cNvSpPr/>
          <p:nvPr/>
        </p:nvSpPr>
        <p:spPr>
          <a:xfrm>
            <a:off x="914649" y="6248400"/>
            <a:ext cx="2514600" cy="22860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defTabSz="457082"/>
            <a:r>
              <a:rPr lang="en-US" b="1" dirty="0">
                <a:solidFill>
                  <a:srgbClr val="1F497D"/>
                </a:solidFill>
                <a:latin typeface="Calibri"/>
              </a:rPr>
              <a:t>MPI only</a:t>
            </a:r>
          </a:p>
        </p:txBody>
      </p:sp>
      <p:sp>
        <p:nvSpPr>
          <p:cNvPr id="93" name="TextBox 92"/>
          <p:cNvSpPr txBox="1"/>
          <p:nvPr/>
        </p:nvSpPr>
        <p:spPr>
          <a:xfrm>
            <a:off x="7756046" y="3548390"/>
            <a:ext cx="702154" cy="261610"/>
          </a:xfrm>
          <a:prstGeom prst="rect">
            <a:avLst/>
          </a:prstGeom>
          <a:solidFill>
            <a:srgbClr val="FFFFFF"/>
          </a:solidFill>
        </p:spPr>
        <p:txBody>
          <a:bodyPr wrap="none" rtlCol="0">
            <a:spAutoFit/>
          </a:bodyPr>
          <a:lstStyle/>
          <a:p>
            <a:pPr defTabSz="457082"/>
            <a:r>
              <a:rPr lang="en-US" sz="1100" dirty="0">
                <a:solidFill>
                  <a:srgbClr val="5C0426"/>
                </a:solidFill>
                <a:latin typeface="Calibri"/>
              </a:rPr>
              <a:t>Threads</a:t>
            </a:r>
          </a:p>
        </p:txBody>
      </p:sp>
      <p:sp>
        <p:nvSpPr>
          <p:cNvPr id="94" name="TextBox 93"/>
          <p:cNvSpPr txBox="1"/>
          <p:nvPr/>
        </p:nvSpPr>
        <p:spPr>
          <a:xfrm>
            <a:off x="6070825" y="1396895"/>
            <a:ext cx="1811528" cy="1015663"/>
          </a:xfrm>
          <a:prstGeom prst="rect">
            <a:avLst/>
          </a:prstGeom>
          <a:noFill/>
        </p:spPr>
        <p:txBody>
          <a:bodyPr wrap="square" rtlCol="0">
            <a:spAutoFit/>
          </a:bodyPr>
          <a:lstStyle/>
          <a:p>
            <a:pPr algn="ctr" defTabSz="457082"/>
            <a:r>
              <a:rPr lang="en-US" sz="2000" dirty="0">
                <a:solidFill>
                  <a:srgbClr val="3D203B">
                    <a:lumMod val="90000"/>
                    <a:lumOff val="10000"/>
                  </a:srgbClr>
                </a:solidFill>
                <a:latin typeface="Calibri"/>
              </a:rPr>
              <a:t>Multi- or Many-core Nodes</a:t>
            </a:r>
          </a:p>
        </p:txBody>
      </p:sp>
      <p:sp>
        <p:nvSpPr>
          <p:cNvPr id="95" name="Title 1"/>
          <p:cNvSpPr>
            <a:spLocks noGrp="1"/>
          </p:cNvSpPr>
          <p:nvPr>
            <p:ph type="title"/>
          </p:nvPr>
        </p:nvSpPr>
        <p:spPr>
          <a:xfrm>
            <a:off x="457200" y="144068"/>
            <a:ext cx="8229600" cy="715962"/>
          </a:xfrm>
        </p:spPr>
        <p:txBody>
          <a:bodyPr/>
          <a:lstStyle/>
          <a:p>
            <a:r>
              <a:rPr lang="en-US" dirty="0"/>
              <a:t>MPI + Threads: How To? (1/3)</a:t>
            </a:r>
          </a:p>
        </p:txBody>
      </p:sp>
      <p:sp>
        <p:nvSpPr>
          <p:cNvPr id="91" name="Slide Number Placeholder 3"/>
          <p:cNvSpPr>
            <a:spLocks noGrp="1"/>
          </p:cNvSpPr>
          <p:nvPr>
            <p:ph type="sldNum" sz="quarter" idx="4"/>
          </p:nvPr>
        </p:nvSpPr>
        <p:spPr/>
        <p:txBody>
          <a:bodyPr/>
          <a:lstStyle/>
          <a:p>
            <a:fld id="{7F254235-45E4-5A45-B367-10800D256CD0}" type="slidenum">
              <a:rPr lang="en-US" smtClean="0"/>
              <a:pPr/>
              <a:t>45</a:t>
            </a:fld>
            <a:endParaRPr lang="en-US"/>
          </a:p>
        </p:txBody>
      </p:sp>
      <p:sp>
        <p:nvSpPr>
          <p:cNvPr id="6" name="Footer Placeholder 5">
            <a:extLst>
              <a:ext uri="{FF2B5EF4-FFF2-40B4-BE49-F238E27FC236}">
                <a16:creationId xmlns:a16="http://schemas.microsoft.com/office/drawing/2014/main" id="{1787AB48-FBE7-FA47-A8A1-D8991FFAF229}"/>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944296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3"/>
          <p:cNvSpPr>
            <a:spLocks noGrp="1" noChangeArrowheads="1"/>
          </p:cNvSpPr>
          <p:nvPr>
            <p:ph idx="1"/>
          </p:nvPr>
        </p:nvSpPr>
        <p:spPr>
          <a:xfrm>
            <a:off x="346075" y="1143000"/>
            <a:ext cx="6054725" cy="4572000"/>
          </a:xfrm>
        </p:spPr>
        <p:txBody>
          <a:bodyPr/>
          <a:lstStyle/>
          <a:p>
            <a:r>
              <a:rPr lang="en-US" dirty="0"/>
              <a:t>MPI describes parallelism between </a:t>
            </a:r>
            <a:r>
              <a:rPr lang="en-US" i="1" dirty="0"/>
              <a:t>processes </a:t>
            </a:r>
            <a:r>
              <a:rPr lang="en-US" dirty="0"/>
              <a:t>(with separate address spaces)</a:t>
            </a:r>
          </a:p>
          <a:p>
            <a:r>
              <a:rPr lang="en-US" i="1" dirty="0"/>
              <a:t>Thread</a:t>
            </a:r>
            <a:r>
              <a:rPr lang="en-US" dirty="0"/>
              <a:t> parallelism provides a shared-memory model within a process</a:t>
            </a:r>
          </a:p>
          <a:p>
            <a:r>
              <a:rPr lang="en-US" dirty="0" err="1"/>
              <a:t>OpenMP</a:t>
            </a:r>
            <a:r>
              <a:rPr lang="en-US" dirty="0"/>
              <a:t> and </a:t>
            </a:r>
            <a:r>
              <a:rPr lang="en-US" dirty="0" err="1"/>
              <a:t>Pthreads</a:t>
            </a:r>
            <a:r>
              <a:rPr lang="en-US" dirty="0"/>
              <a:t> are common models</a:t>
            </a:r>
          </a:p>
          <a:p>
            <a:pPr lvl="1"/>
            <a:r>
              <a:rPr lang="en-US" dirty="0" err="1"/>
              <a:t>OpenMP</a:t>
            </a:r>
            <a:r>
              <a:rPr lang="en-US" dirty="0"/>
              <a:t> provides convenient features for loop-level parallelism. Threads are created and managed by the compiler, based on user directives.</a:t>
            </a:r>
          </a:p>
          <a:p>
            <a:pPr lvl="1"/>
            <a:r>
              <a:rPr lang="en-US" dirty="0" err="1"/>
              <a:t>Pthreads</a:t>
            </a:r>
            <a:r>
              <a:rPr lang="en-US" dirty="0"/>
              <a:t> provide more complex and dynamic approaches. Threads are created and managed explicitly by the user.</a:t>
            </a:r>
          </a:p>
          <a:p>
            <a:endParaRPr lang="en-US" dirty="0"/>
          </a:p>
        </p:txBody>
      </p:sp>
      <p:sp>
        <p:nvSpPr>
          <p:cNvPr id="3" name="Slide Number Placeholder 2"/>
          <p:cNvSpPr>
            <a:spLocks noGrp="1"/>
          </p:cNvSpPr>
          <p:nvPr>
            <p:ph type="sldNum" sz="quarter" idx="4"/>
          </p:nvPr>
        </p:nvSpPr>
        <p:spPr/>
        <p:txBody>
          <a:bodyPr/>
          <a:lstStyle/>
          <a:p>
            <a:fld id="{6B394888-48A7-42F6-AE45-2BD5FD40ED91}" type="slidenum">
              <a:rPr lang="en-US" smtClean="0"/>
              <a:pPr/>
              <a:t>46</a:t>
            </a:fld>
            <a:endParaRPr lang="en-US" dirty="0"/>
          </a:p>
        </p:txBody>
      </p:sp>
      <p:grpSp>
        <p:nvGrpSpPr>
          <p:cNvPr id="33" name="グループ化 14"/>
          <p:cNvGrpSpPr/>
          <p:nvPr/>
        </p:nvGrpSpPr>
        <p:grpSpPr>
          <a:xfrm>
            <a:off x="6705600" y="1143000"/>
            <a:ext cx="1961633" cy="1371600"/>
            <a:chOff x="467544" y="2282562"/>
            <a:chExt cx="2546642" cy="2311480"/>
          </a:xfrm>
        </p:grpSpPr>
        <p:grpSp>
          <p:nvGrpSpPr>
            <p:cNvPr id="34" name="グループ化 15"/>
            <p:cNvGrpSpPr/>
            <p:nvPr/>
          </p:nvGrpSpPr>
          <p:grpSpPr>
            <a:xfrm>
              <a:off x="467544" y="2282562"/>
              <a:ext cx="2546642" cy="2311480"/>
              <a:chOff x="514576" y="2282562"/>
              <a:chExt cx="2749087" cy="2311480"/>
            </a:xfrm>
          </p:grpSpPr>
          <p:sp>
            <p:nvSpPr>
              <p:cNvPr id="144" name="角丸四角形 132"/>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45" name="片側の 2 つの角を丸めた四角形 133"/>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rgbClr val="FFFFFF"/>
                    </a:solidFill>
                    <a:effectLst/>
                    <a:uLnTx/>
                    <a:uFillTx/>
                  </a:rPr>
                  <a:t>MPI Process</a:t>
                </a:r>
                <a:endParaRPr kumimoji="0" lang="ja-JP" altLang="en-US" sz="1400" b="1" i="0" u="none" strike="noStrike" kern="0" cap="none" spc="0" normalizeH="0" baseline="0" noProof="0" dirty="0">
                  <a:ln>
                    <a:noFill/>
                  </a:ln>
                  <a:solidFill>
                    <a:srgbClr val="FFFFFF"/>
                  </a:solidFill>
                  <a:effectLst/>
                  <a:uLnTx/>
                  <a:uFillTx/>
                </a:endParaRPr>
              </a:p>
            </p:txBody>
          </p:sp>
        </p:grpSp>
        <p:sp>
          <p:nvSpPr>
            <p:cNvPr id="35" name="正方形/長方形 16"/>
            <p:cNvSpPr/>
            <p:nvPr/>
          </p:nvSpPr>
          <p:spPr bwMode="auto">
            <a:xfrm>
              <a:off x="601385" y="27552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36" name="正方形/長方形 17"/>
            <p:cNvSpPr/>
            <p:nvPr/>
          </p:nvSpPr>
          <p:spPr bwMode="auto">
            <a:xfrm>
              <a:off x="577027" y="40167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b="1"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37" name="正方形/長方形 18"/>
            <p:cNvSpPr/>
            <p:nvPr/>
          </p:nvSpPr>
          <p:spPr bwMode="auto">
            <a:xfrm>
              <a:off x="581519" y="33729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b="1" dirty="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38" name="グループ化 19"/>
            <p:cNvGrpSpPr/>
            <p:nvPr/>
          </p:nvGrpSpPr>
          <p:grpSpPr>
            <a:xfrm>
              <a:off x="639901" y="2710857"/>
              <a:ext cx="1463308" cy="566495"/>
              <a:chOff x="767351" y="4058614"/>
              <a:chExt cx="1463308" cy="566495"/>
            </a:xfrm>
          </p:grpSpPr>
          <p:grpSp>
            <p:nvGrpSpPr>
              <p:cNvPr id="99" name="グループ化 85"/>
              <p:cNvGrpSpPr/>
              <p:nvPr/>
            </p:nvGrpSpPr>
            <p:grpSpPr>
              <a:xfrm>
                <a:off x="767351" y="4058614"/>
                <a:ext cx="193797" cy="566482"/>
                <a:chOff x="1641119" y="4581128"/>
                <a:chExt cx="193797" cy="490157"/>
              </a:xfrm>
            </p:grpSpPr>
            <p:grpSp>
              <p:nvGrpSpPr>
                <p:cNvPr id="134" name="グループ化 121"/>
                <p:cNvGrpSpPr/>
                <p:nvPr/>
              </p:nvGrpSpPr>
              <p:grpSpPr>
                <a:xfrm>
                  <a:off x="1641119" y="4728863"/>
                  <a:ext cx="193797" cy="113778"/>
                  <a:chOff x="2987824" y="2204864"/>
                  <a:chExt cx="216024" cy="184212"/>
                </a:xfrm>
              </p:grpSpPr>
              <p:cxnSp>
                <p:nvCxnSpPr>
                  <p:cNvPr id="142" name="直線コネクタ 13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3" name="直線コネクタ 13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35" name="グループ化 122"/>
                <p:cNvGrpSpPr/>
                <p:nvPr/>
              </p:nvGrpSpPr>
              <p:grpSpPr>
                <a:xfrm>
                  <a:off x="1641119" y="4837463"/>
                  <a:ext cx="193797" cy="113778"/>
                  <a:chOff x="2987824" y="2204864"/>
                  <a:chExt cx="216024" cy="184212"/>
                </a:xfrm>
              </p:grpSpPr>
              <p:cxnSp>
                <p:nvCxnSpPr>
                  <p:cNvPr id="140" name="直線コネクタ 12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1" name="直線コネクタ 12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36" name="直線コネクタ 12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7" name="直線コネクタ 12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8" name="直線コネクタ 12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9" name="直線コネクタ 127"/>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00" name="グループ化 86"/>
              <p:cNvGrpSpPr/>
              <p:nvPr/>
            </p:nvGrpSpPr>
            <p:grpSpPr>
              <a:xfrm>
                <a:off x="1157323" y="4058618"/>
                <a:ext cx="193797" cy="566487"/>
                <a:chOff x="1641119" y="4581128"/>
                <a:chExt cx="193797" cy="490161"/>
              </a:xfrm>
            </p:grpSpPr>
            <p:grpSp>
              <p:nvGrpSpPr>
                <p:cNvPr id="124" name="グループ化 110"/>
                <p:cNvGrpSpPr/>
                <p:nvPr/>
              </p:nvGrpSpPr>
              <p:grpSpPr>
                <a:xfrm>
                  <a:off x="1641119" y="4728863"/>
                  <a:ext cx="193797" cy="113778"/>
                  <a:chOff x="2987824" y="2204864"/>
                  <a:chExt cx="216024" cy="184212"/>
                </a:xfrm>
              </p:grpSpPr>
              <p:cxnSp>
                <p:nvCxnSpPr>
                  <p:cNvPr id="132" name="直線コネクタ 11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3" name="直線コネクタ 12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25" name="グループ化 111"/>
                <p:cNvGrpSpPr/>
                <p:nvPr/>
              </p:nvGrpSpPr>
              <p:grpSpPr>
                <a:xfrm>
                  <a:off x="1641119" y="4837463"/>
                  <a:ext cx="193797" cy="113778"/>
                  <a:chOff x="2987824" y="2204864"/>
                  <a:chExt cx="216024" cy="184212"/>
                </a:xfrm>
              </p:grpSpPr>
              <p:cxnSp>
                <p:nvCxnSpPr>
                  <p:cNvPr id="130" name="直線コネクタ 11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1" name="直線コネクタ 11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26" name="直線コネクタ 11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7" name="直線コネクタ 11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8" name="直線コネクタ 11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9" name="直線コネクタ 116"/>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01" name="グループ化 87"/>
              <p:cNvGrpSpPr/>
              <p:nvPr/>
            </p:nvGrpSpPr>
            <p:grpSpPr>
              <a:xfrm>
                <a:off x="1608995" y="4058614"/>
                <a:ext cx="193797" cy="566482"/>
                <a:chOff x="1641119" y="4581128"/>
                <a:chExt cx="193797" cy="490157"/>
              </a:xfrm>
            </p:grpSpPr>
            <p:grpSp>
              <p:nvGrpSpPr>
                <p:cNvPr id="114" name="グループ化 100"/>
                <p:cNvGrpSpPr/>
                <p:nvPr/>
              </p:nvGrpSpPr>
              <p:grpSpPr>
                <a:xfrm>
                  <a:off x="1641119" y="4728863"/>
                  <a:ext cx="193797" cy="113778"/>
                  <a:chOff x="2987824" y="2204864"/>
                  <a:chExt cx="216024" cy="184212"/>
                </a:xfrm>
              </p:grpSpPr>
              <p:cxnSp>
                <p:nvCxnSpPr>
                  <p:cNvPr id="122" name="直線コネクタ 10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3" name="直線コネクタ 10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15" name="グループ化 101"/>
                <p:cNvGrpSpPr/>
                <p:nvPr/>
              </p:nvGrpSpPr>
              <p:grpSpPr>
                <a:xfrm>
                  <a:off x="1641119" y="4837463"/>
                  <a:ext cx="193797" cy="113778"/>
                  <a:chOff x="2987824" y="2204864"/>
                  <a:chExt cx="216024" cy="184212"/>
                </a:xfrm>
              </p:grpSpPr>
              <p:cxnSp>
                <p:nvCxnSpPr>
                  <p:cNvPr id="120" name="直線コネクタ 10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21" name="直線コネクタ 10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16" name="直線コネクタ 10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7" name="直線コネクタ 10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8" name="直線コネクタ 104"/>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19" name="直線コネクタ 105"/>
                <p:cNvCxnSpPr/>
                <p:nvPr/>
              </p:nvCxnSpPr>
              <p:spPr bwMode="auto">
                <a:xfrm>
                  <a:off x="1744186"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02" name="グループ化 88"/>
              <p:cNvGrpSpPr/>
              <p:nvPr/>
            </p:nvGrpSpPr>
            <p:grpSpPr>
              <a:xfrm>
                <a:off x="2036862" y="4058614"/>
                <a:ext cx="193797" cy="566495"/>
                <a:chOff x="1641119" y="4564754"/>
                <a:chExt cx="193797" cy="504876"/>
              </a:xfrm>
            </p:grpSpPr>
            <p:grpSp>
              <p:nvGrpSpPr>
                <p:cNvPr id="104" name="グループ化 90"/>
                <p:cNvGrpSpPr/>
                <p:nvPr/>
              </p:nvGrpSpPr>
              <p:grpSpPr>
                <a:xfrm>
                  <a:off x="1641119" y="4728863"/>
                  <a:ext cx="193797" cy="113778"/>
                  <a:chOff x="2987824" y="2204864"/>
                  <a:chExt cx="216024" cy="184212"/>
                </a:xfrm>
              </p:grpSpPr>
              <p:cxnSp>
                <p:nvCxnSpPr>
                  <p:cNvPr id="112" name="直線コネクタ 98"/>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13" name="直線コネクタ 99"/>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105" name="グループ化 91"/>
                <p:cNvGrpSpPr/>
                <p:nvPr/>
              </p:nvGrpSpPr>
              <p:grpSpPr>
                <a:xfrm>
                  <a:off x="1641119" y="4837463"/>
                  <a:ext cx="193797" cy="113778"/>
                  <a:chOff x="2987824" y="2204864"/>
                  <a:chExt cx="216024" cy="184212"/>
                </a:xfrm>
              </p:grpSpPr>
              <p:cxnSp>
                <p:nvCxnSpPr>
                  <p:cNvPr id="110" name="直線コネクタ 96"/>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11" name="直線コネクタ 97"/>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106" name="直線コネクタ 92"/>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107" name="直線コネクタ 93"/>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08" name="直線コネクタ 94"/>
                <p:cNvCxnSpPr/>
                <p:nvPr/>
              </p:nvCxnSpPr>
              <p:spPr bwMode="auto">
                <a:xfrm>
                  <a:off x="1738017" y="4564754"/>
                  <a:ext cx="900" cy="147134"/>
                </a:xfrm>
                <a:prstGeom prst="line">
                  <a:avLst/>
                </a:prstGeom>
                <a:noFill/>
                <a:ln w="19050" cap="flat" cmpd="sng" algn="ctr">
                  <a:solidFill>
                    <a:srgbClr val="1F497D"/>
                  </a:solidFill>
                  <a:prstDash val="solid"/>
                  <a:round/>
                  <a:headEnd type="none" w="med" len="med"/>
                  <a:tailEnd type="none" w="med" len="med"/>
                </a:ln>
                <a:effectLst/>
              </p:spPr>
            </p:cxnSp>
            <p:cxnSp>
              <p:nvCxnSpPr>
                <p:cNvPr id="109" name="直線コネクタ 95"/>
                <p:cNvCxnSpPr/>
                <p:nvPr/>
              </p:nvCxnSpPr>
              <p:spPr bwMode="auto">
                <a:xfrm>
                  <a:off x="1744186" y="4984598"/>
                  <a:ext cx="0" cy="8503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03" name="直線コネクタ 89"/>
              <p:cNvCxnSpPr/>
              <p:nvPr/>
            </p:nvCxnSpPr>
            <p:spPr>
              <a:xfrm>
                <a:off x="872872" y="4625098"/>
                <a:ext cx="1284397" cy="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9" name="グループ化 20"/>
            <p:cNvGrpSpPr/>
            <p:nvPr/>
          </p:nvGrpSpPr>
          <p:grpSpPr>
            <a:xfrm>
              <a:off x="650977" y="3925295"/>
              <a:ext cx="1463308" cy="564027"/>
              <a:chOff x="778427" y="5455340"/>
              <a:chExt cx="1463308" cy="564027"/>
            </a:xfrm>
          </p:grpSpPr>
          <p:grpSp>
            <p:nvGrpSpPr>
              <p:cNvPr id="54" name="グループ化 40"/>
              <p:cNvGrpSpPr/>
              <p:nvPr/>
            </p:nvGrpSpPr>
            <p:grpSpPr>
              <a:xfrm>
                <a:off x="778427" y="5455340"/>
                <a:ext cx="193797" cy="545656"/>
                <a:chOff x="1641119" y="4581128"/>
                <a:chExt cx="193797" cy="545656"/>
              </a:xfrm>
            </p:grpSpPr>
            <p:grpSp>
              <p:nvGrpSpPr>
                <p:cNvPr id="89" name="グループ化 75"/>
                <p:cNvGrpSpPr/>
                <p:nvPr/>
              </p:nvGrpSpPr>
              <p:grpSpPr>
                <a:xfrm>
                  <a:off x="1641119" y="4728863"/>
                  <a:ext cx="193797" cy="113778"/>
                  <a:chOff x="2987824" y="2204864"/>
                  <a:chExt cx="216024" cy="184212"/>
                </a:xfrm>
              </p:grpSpPr>
              <p:cxnSp>
                <p:nvCxnSpPr>
                  <p:cNvPr id="97" name="直線コネクタ 8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8" name="直線コネクタ 8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90" name="グループ化 76"/>
                <p:cNvGrpSpPr/>
                <p:nvPr/>
              </p:nvGrpSpPr>
              <p:grpSpPr>
                <a:xfrm>
                  <a:off x="1641119" y="4837463"/>
                  <a:ext cx="193797" cy="113778"/>
                  <a:chOff x="2987824" y="2204864"/>
                  <a:chExt cx="216024" cy="184212"/>
                </a:xfrm>
              </p:grpSpPr>
              <p:cxnSp>
                <p:nvCxnSpPr>
                  <p:cNvPr id="95" name="直線コネクタ 8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直線コネクタ 8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91" name="直線コネクタ 7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直線コネクタ 7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直線コネクタ 7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直線コネクタ 8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55" name="グループ化 41"/>
              <p:cNvGrpSpPr/>
              <p:nvPr/>
            </p:nvGrpSpPr>
            <p:grpSpPr>
              <a:xfrm>
                <a:off x="1168399" y="5455340"/>
                <a:ext cx="193797" cy="545656"/>
                <a:chOff x="1641119" y="4581128"/>
                <a:chExt cx="193797" cy="545656"/>
              </a:xfrm>
            </p:grpSpPr>
            <p:grpSp>
              <p:nvGrpSpPr>
                <p:cNvPr id="79" name="グループ化 65"/>
                <p:cNvGrpSpPr/>
                <p:nvPr/>
              </p:nvGrpSpPr>
              <p:grpSpPr>
                <a:xfrm>
                  <a:off x="1641119" y="4728863"/>
                  <a:ext cx="193797" cy="113778"/>
                  <a:chOff x="2987824" y="2204864"/>
                  <a:chExt cx="216024" cy="184212"/>
                </a:xfrm>
              </p:grpSpPr>
              <p:cxnSp>
                <p:nvCxnSpPr>
                  <p:cNvPr id="87" name="直線コネクタ 7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直線コネクタ 7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0" name="グループ化 66"/>
                <p:cNvGrpSpPr/>
                <p:nvPr/>
              </p:nvGrpSpPr>
              <p:grpSpPr>
                <a:xfrm>
                  <a:off x="1641119" y="4837463"/>
                  <a:ext cx="193797" cy="113778"/>
                  <a:chOff x="2987824" y="2204864"/>
                  <a:chExt cx="216024" cy="184212"/>
                </a:xfrm>
              </p:grpSpPr>
              <p:cxnSp>
                <p:nvCxnSpPr>
                  <p:cNvPr id="85" name="直線コネクタ 7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直線コネクタ 7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81" name="直線コネクタ 6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直線コネクタ 6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直線コネクタ 6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直線コネクタ 7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56" name="グループ化 42"/>
              <p:cNvGrpSpPr/>
              <p:nvPr/>
            </p:nvGrpSpPr>
            <p:grpSpPr>
              <a:xfrm>
                <a:off x="1612451" y="5455340"/>
                <a:ext cx="193797" cy="545656"/>
                <a:chOff x="1641119" y="4581128"/>
                <a:chExt cx="193797" cy="545656"/>
              </a:xfrm>
            </p:grpSpPr>
            <p:grpSp>
              <p:nvGrpSpPr>
                <p:cNvPr id="69" name="グループ化 55"/>
                <p:cNvGrpSpPr/>
                <p:nvPr/>
              </p:nvGrpSpPr>
              <p:grpSpPr>
                <a:xfrm>
                  <a:off x="1641119" y="4728863"/>
                  <a:ext cx="193797" cy="113778"/>
                  <a:chOff x="2987824" y="2204864"/>
                  <a:chExt cx="216024" cy="184212"/>
                </a:xfrm>
              </p:grpSpPr>
              <p:cxnSp>
                <p:nvCxnSpPr>
                  <p:cNvPr id="77" name="直線コネクタ 6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8" name="直線コネクタ 6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70" name="グループ化 56"/>
                <p:cNvGrpSpPr/>
                <p:nvPr/>
              </p:nvGrpSpPr>
              <p:grpSpPr>
                <a:xfrm>
                  <a:off x="1641119" y="4837463"/>
                  <a:ext cx="193797" cy="113778"/>
                  <a:chOff x="2987824" y="2204864"/>
                  <a:chExt cx="216024" cy="184212"/>
                </a:xfrm>
              </p:grpSpPr>
              <p:cxnSp>
                <p:nvCxnSpPr>
                  <p:cNvPr id="75" name="直線コネクタ 6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6" name="直線コネクタ 6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71" name="直線コネクタ 5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2" name="直線コネクタ 5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3" name="直線コネクタ 5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4" name="直線コネクタ 6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57" name="グループ化 43"/>
              <p:cNvGrpSpPr/>
              <p:nvPr/>
            </p:nvGrpSpPr>
            <p:grpSpPr>
              <a:xfrm>
                <a:off x="2047938" y="5473711"/>
                <a:ext cx="193797" cy="545656"/>
                <a:chOff x="1641119" y="4581128"/>
                <a:chExt cx="193797" cy="545656"/>
              </a:xfrm>
            </p:grpSpPr>
            <p:grpSp>
              <p:nvGrpSpPr>
                <p:cNvPr id="59" name="グループ化 45"/>
                <p:cNvGrpSpPr/>
                <p:nvPr/>
              </p:nvGrpSpPr>
              <p:grpSpPr>
                <a:xfrm>
                  <a:off x="1641119" y="4728863"/>
                  <a:ext cx="193797" cy="113778"/>
                  <a:chOff x="2987824" y="2204864"/>
                  <a:chExt cx="216024" cy="184212"/>
                </a:xfrm>
              </p:grpSpPr>
              <p:cxnSp>
                <p:nvCxnSpPr>
                  <p:cNvPr id="67" name="直線コネクタ 53"/>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68" name="直線コネクタ 54"/>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60" name="グループ化 46"/>
                <p:cNvGrpSpPr/>
                <p:nvPr/>
              </p:nvGrpSpPr>
              <p:grpSpPr>
                <a:xfrm>
                  <a:off x="1641119" y="4837463"/>
                  <a:ext cx="193797" cy="113778"/>
                  <a:chOff x="2987824" y="2204864"/>
                  <a:chExt cx="216024" cy="184212"/>
                </a:xfrm>
              </p:grpSpPr>
              <p:cxnSp>
                <p:nvCxnSpPr>
                  <p:cNvPr id="65" name="直線コネクタ 51"/>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66" name="直線コネクタ 52"/>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61" name="直線コネクタ 47"/>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62" name="直線コネクタ 48"/>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63" name="直線コネクタ 49"/>
                <p:cNvCxnSpPr/>
                <p:nvPr/>
              </p:nvCxnSpPr>
              <p:spPr bwMode="auto">
                <a:xfrm>
                  <a:off x="1738916" y="4581128"/>
                  <a:ext cx="1" cy="130760"/>
                </a:xfrm>
                <a:prstGeom prst="line">
                  <a:avLst/>
                </a:prstGeom>
                <a:noFill/>
                <a:ln w="19050" cap="flat" cmpd="sng" algn="ctr">
                  <a:solidFill>
                    <a:srgbClr val="1F497D"/>
                  </a:solidFill>
                  <a:prstDash val="solid"/>
                  <a:round/>
                  <a:headEnd type="none" w="med" len="med"/>
                  <a:tailEnd type="none" w="med" len="med"/>
                </a:ln>
                <a:effectLst/>
              </p:spPr>
            </p:cxnSp>
            <p:cxnSp>
              <p:nvCxnSpPr>
                <p:cNvPr id="64" name="直線コネクタ 50"/>
                <p:cNvCxnSpPr/>
                <p:nvPr/>
              </p:nvCxnSpPr>
              <p:spPr bwMode="auto">
                <a:xfrm>
                  <a:off x="1744186" y="4984598"/>
                  <a:ext cx="0" cy="142186"/>
                </a:xfrm>
                <a:prstGeom prst="line">
                  <a:avLst/>
                </a:prstGeom>
                <a:noFill/>
                <a:ln w="19050" cap="flat" cmpd="sng" algn="ctr">
                  <a:solidFill>
                    <a:srgbClr val="1F497D"/>
                  </a:solidFill>
                  <a:prstDash val="solid"/>
                  <a:round/>
                  <a:headEnd type="none" w="med" len="med"/>
                  <a:tailEnd type="none" w="med" len="med"/>
                </a:ln>
                <a:effectLst/>
              </p:spPr>
            </p:cxnSp>
          </p:grpSp>
          <p:cxnSp>
            <p:nvCxnSpPr>
              <p:cNvPr id="58" name="直線コネクタ 44"/>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40" name="グループ化 21"/>
            <p:cNvGrpSpPr/>
            <p:nvPr/>
          </p:nvGrpSpPr>
          <p:grpSpPr>
            <a:xfrm>
              <a:off x="1910899" y="3179612"/>
              <a:ext cx="193801" cy="813454"/>
              <a:chOff x="2068018" y="4551360"/>
              <a:chExt cx="193801" cy="574706"/>
            </a:xfrm>
          </p:grpSpPr>
          <p:grpSp>
            <p:nvGrpSpPr>
              <p:cNvPr id="44" name="グループ化 30"/>
              <p:cNvGrpSpPr/>
              <p:nvPr/>
            </p:nvGrpSpPr>
            <p:grpSpPr>
              <a:xfrm>
                <a:off x="2068020" y="4722762"/>
                <a:ext cx="193799" cy="113778"/>
                <a:chOff x="3463685" y="2194987"/>
                <a:chExt cx="216026" cy="184212"/>
              </a:xfrm>
            </p:grpSpPr>
            <p:cxnSp>
              <p:nvCxnSpPr>
                <p:cNvPr id="52" name="直線コネクタ 38"/>
                <p:cNvCxnSpPr/>
                <p:nvPr/>
              </p:nvCxnSpPr>
              <p:spPr bwMode="auto">
                <a:xfrm>
                  <a:off x="3463685" y="2194987"/>
                  <a:ext cx="216025" cy="108011"/>
                </a:xfrm>
                <a:prstGeom prst="line">
                  <a:avLst/>
                </a:prstGeom>
                <a:noFill/>
                <a:ln w="19050" cap="flat" cmpd="sng" algn="ctr">
                  <a:solidFill>
                    <a:srgbClr val="1F497D"/>
                  </a:solidFill>
                  <a:prstDash val="solid"/>
                  <a:round/>
                  <a:headEnd type="none" w="med" len="med"/>
                  <a:tailEnd type="none" w="med" len="med"/>
                </a:ln>
                <a:effectLst/>
              </p:spPr>
            </p:cxnSp>
            <p:cxnSp>
              <p:nvCxnSpPr>
                <p:cNvPr id="53" name="直線コネクタ 39"/>
                <p:cNvCxnSpPr/>
                <p:nvPr/>
              </p:nvCxnSpPr>
              <p:spPr bwMode="auto">
                <a:xfrm flipH="1">
                  <a:off x="3463688" y="2302998"/>
                  <a:ext cx="216023" cy="76201"/>
                </a:xfrm>
                <a:prstGeom prst="line">
                  <a:avLst/>
                </a:prstGeom>
                <a:noFill/>
                <a:ln w="19050" cap="flat" cmpd="sng" algn="ctr">
                  <a:solidFill>
                    <a:srgbClr val="1F497D"/>
                  </a:solidFill>
                  <a:prstDash val="solid"/>
                  <a:round/>
                  <a:headEnd type="none" w="med" len="med"/>
                  <a:tailEnd type="none" w="med" len="med"/>
                </a:ln>
                <a:effectLst/>
              </p:spPr>
            </p:cxnSp>
          </p:grpSp>
          <p:grpSp>
            <p:nvGrpSpPr>
              <p:cNvPr id="45" name="グループ化 31"/>
              <p:cNvGrpSpPr/>
              <p:nvPr/>
            </p:nvGrpSpPr>
            <p:grpSpPr>
              <a:xfrm>
                <a:off x="2068018" y="4831374"/>
                <a:ext cx="193797" cy="113779"/>
                <a:chOff x="3463686" y="2194987"/>
                <a:chExt cx="216024" cy="184212"/>
              </a:xfrm>
            </p:grpSpPr>
            <p:cxnSp>
              <p:nvCxnSpPr>
                <p:cNvPr id="50" name="直線コネクタ 36"/>
                <p:cNvCxnSpPr/>
                <p:nvPr/>
              </p:nvCxnSpPr>
              <p:spPr bwMode="auto">
                <a:xfrm>
                  <a:off x="3463687" y="2194987"/>
                  <a:ext cx="216023" cy="108011"/>
                </a:xfrm>
                <a:prstGeom prst="line">
                  <a:avLst/>
                </a:prstGeom>
                <a:noFill/>
                <a:ln w="19050" cap="flat" cmpd="sng" algn="ctr">
                  <a:solidFill>
                    <a:srgbClr val="1F497D"/>
                  </a:solidFill>
                  <a:prstDash val="solid"/>
                  <a:round/>
                  <a:headEnd type="none" w="med" len="med"/>
                  <a:tailEnd type="none" w="med" len="med"/>
                </a:ln>
                <a:effectLst/>
              </p:spPr>
            </p:cxnSp>
            <p:cxnSp>
              <p:nvCxnSpPr>
                <p:cNvPr id="51" name="直線コネクタ 37"/>
                <p:cNvCxnSpPr/>
                <p:nvPr/>
              </p:nvCxnSpPr>
              <p:spPr bwMode="auto">
                <a:xfrm flipH="1">
                  <a:off x="3463686" y="2302998"/>
                  <a:ext cx="216024" cy="76201"/>
                </a:xfrm>
                <a:prstGeom prst="line">
                  <a:avLst/>
                </a:prstGeom>
                <a:noFill/>
                <a:ln w="19050" cap="flat" cmpd="sng" algn="ctr">
                  <a:solidFill>
                    <a:srgbClr val="1F497D"/>
                  </a:solidFill>
                  <a:prstDash val="solid"/>
                  <a:round/>
                  <a:headEnd type="none" w="med" len="med"/>
                  <a:tailEnd type="none" w="med" len="med"/>
                </a:ln>
                <a:effectLst/>
              </p:spPr>
            </p:cxnSp>
          </p:grpSp>
          <p:cxnSp>
            <p:nvCxnSpPr>
              <p:cNvPr id="46" name="直線コネクタ 32"/>
              <p:cNvCxnSpPr/>
              <p:nvPr/>
            </p:nvCxnSpPr>
            <p:spPr bwMode="auto">
              <a:xfrm>
                <a:off x="2068019" y="4945140"/>
                <a:ext cx="103069" cy="33357"/>
              </a:xfrm>
              <a:prstGeom prst="line">
                <a:avLst/>
              </a:prstGeom>
              <a:noFill/>
              <a:ln w="19050" cap="flat" cmpd="sng" algn="ctr">
                <a:solidFill>
                  <a:srgbClr val="1F497D"/>
                </a:solidFill>
                <a:prstDash val="solid"/>
                <a:round/>
                <a:headEnd type="none" w="med" len="med"/>
                <a:tailEnd type="none" w="med" len="med"/>
              </a:ln>
              <a:effectLst/>
            </p:spPr>
          </p:cxnSp>
          <p:cxnSp>
            <p:nvCxnSpPr>
              <p:cNvPr id="47" name="直線コネクタ 33"/>
              <p:cNvCxnSpPr/>
              <p:nvPr/>
            </p:nvCxnSpPr>
            <p:spPr bwMode="auto">
              <a:xfrm flipH="1">
                <a:off x="2074189" y="4701780"/>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48" name="直線コネクタ 34"/>
              <p:cNvCxnSpPr/>
              <p:nvPr/>
            </p:nvCxnSpPr>
            <p:spPr bwMode="auto">
              <a:xfrm>
                <a:off x="2168561" y="4551360"/>
                <a:ext cx="0" cy="154953"/>
              </a:xfrm>
              <a:prstGeom prst="line">
                <a:avLst/>
              </a:prstGeom>
              <a:noFill/>
              <a:ln w="19050" cap="flat" cmpd="sng" algn="ctr">
                <a:solidFill>
                  <a:srgbClr val="1F497D"/>
                </a:solidFill>
                <a:prstDash val="solid"/>
                <a:round/>
                <a:headEnd type="none" w="med" len="med"/>
                <a:tailEnd type="none" w="med" len="med"/>
              </a:ln>
              <a:effectLst/>
            </p:spPr>
          </p:cxnSp>
          <p:cxnSp>
            <p:nvCxnSpPr>
              <p:cNvPr id="49" name="直線コネクタ 35"/>
              <p:cNvCxnSpPr/>
              <p:nvPr/>
            </p:nvCxnSpPr>
            <p:spPr bwMode="auto">
              <a:xfrm>
                <a:off x="2166008" y="4983880"/>
                <a:ext cx="0" cy="142186"/>
              </a:xfrm>
              <a:prstGeom prst="line">
                <a:avLst/>
              </a:prstGeom>
              <a:noFill/>
              <a:ln w="19050" cap="flat" cmpd="sng" algn="ctr">
                <a:solidFill>
                  <a:srgbClr val="1F497D"/>
                </a:solidFill>
                <a:prstDash val="solid"/>
                <a:round/>
                <a:headEnd type="none" w="med" len="med"/>
                <a:tailEnd type="none" w="med" len="med"/>
              </a:ln>
              <a:effectLst/>
            </p:spPr>
          </p:cxnSp>
        </p:grpSp>
        <p:cxnSp>
          <p:nvCxnSpPr>
            <p:cNvPr id="41" name="直線コネクタ 22"/>
            <p:cNvCxnSpPr/>
            <p:nvPr/>
          </p:nvCxnSpPr>
          <p:spPr>
            <a:xfrm flipH="1" flipV="1">
              <a:off x="742969" y="3311597"/>
              <a:ext cx="4906" cy="664498"/>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42" name="直線コネクタ 23"/>
            <p:cNvCxnSpPr/>
            <p:nvPr/>
          </p:nvCxnSpPr>
          <p:spPr>
            <a:xfrm flipH="1" flipV="1">
              <a:off x="1132940" y="3311596"/>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43" name="直線コネクタ 24"/>
            <p:cNvCxnSpPr/>
            <p:nvPr/>
          </p:nvCxnSpPr>
          <p:spPr>
            <a:xfrm flipV="1">
              <a:off x="1584611" y="3277351"/>
              <a:ext cx="0" cy="67959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grpSp>
      <p:grpSp>
        <p:nvGrpSpPr>
          <p:cNvPr id="146" name="グループ化 14"/>
          <p:cNvGrpSpPr/>
          <p:nvPr/>
        </p:nvGrpSpPr>
        <p:grpSpPr>
          <a:xfrm>
            <a:off x="6705600" y="3733800"/>
            <a:ext cx="1961633" cy="1371600"/>
            <a:chOff x="467544" y="2282562"/>
            <a:chExt cx="2546642" cy="2311480"/>
          </a:xfrm>
        </p:grpSpPr>
        <p:grpSp>
          <p:nvGrpSpPr>
            <p:cNvPr id="147" name="グループ化 15"/>
            <p:cNvGrpSpPr/>
            <p:nvPr/>
          </p:nvGrpSpPr>
          <p:grpSpPr>
            <a:xfrm>
              <a:off x="467544" y="2282562"/>
              <a:ext cx="2546642" cy="2311480"/>
              <a:chOff x="514576" y="2282562"/>
              <a:chExt cx="2749087" cy="2311480"/>
            </a:xfrm>
          </p:grpSpPr>
          <p:sp>
            <p:nvSpPr>
              <p:cNvPr id="257" name="角丸四角形 132"/>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58" name="片側の 2 つの角を丸めた四角形 133"/>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rgbClr val="FFFFFF"/>
                    </a:solidFill>
                    <a:effectLst/>
                    <a:uLnTx/>
                    <a:uFillTx/>
                  </a:rPr>
                  <a:t>MPI Process</a:t>
                </a:r>
                <a:endParaRPr kumimoji="0" lang="ja-JP" altLang="en-US" sz="1400" b="1" i="0" u="none" strike="noStrike" kern="0" cap="none" spc="0" normalizeH="0" baseline="0" noProof="0" dirty="0">
                  <a:ln>
                    <a:noFill/>
                  </a:ln>
                  <a:solidFill>
                    <a:srgbClr val="FFFFFF"/>
                  </a:solidFill>
                  <a:effectLst/>
                  <a:uLnTx/>
                  <a:uFillTx/>
                </a:endParaRPr>
              </a:p>
            </p:txBody>
          </p:sp>
        </p:grpSp>
        <p:sp>
          <p:nvSpPr>
            <p:cNvPr id="148" name="正方形/長方形 16"/>
            <p:cNvSpPr/>
            <p:nvPr/>
          </p:nvSpPr>
          <p:spPr bwMode="auto">
            <a:xfrm>
              <a:off x="601385" y="27552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49" name="正方形/長方形 17"/>
            <p:cNvSpPr/>
            <p:nvPr/>
          </p:nvSpPr>
          <p:spPr bwMode="auto">
            <a:xfrm>
              <a:off x="577027" y="40167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b="1"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50" name="正方形/長方形 18"/>
            <p:cNvSpPr/>
            <p:nvPr/>
          </p:nvSpPr>
          <p:spPr bwMode="auto">
            <a:xfrm>
              <a:off x="581519" y="33729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b="1" dirty="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151" name="グループ化 19"/>
            <p:cNvGrpSpPr/>
            <p:nvPr/>
          </p:nvGrpSpPr>
          <p:grpSpPr>
            <a:xfrm>
              <a:off x="639901" y="2710857"/>
              <a:ext cx="1463308" cy="566495"/>
              <a:chOff x="767351" y="4058614"/>
              <a:chExt cx="1463308" cy="566495"/>
            </a:xfrm>
          </p:grpSpPr>
          <p:grpSp>
            <p:nvGrpSpPr>
              <p:cNvPr id="212" name="グループ化 85"/>
              <p:cNvGrpSpPr/>
              <p:nvPr/>
            </p:nvGrpSpPr>
            <p:grpSpPr>
              <a:xfrm>
                <a:off x="767351" y="4058614"/>
                <a:ext cx="193797" cy="566482"/>
                <a:chOff x="1641119" y="4581128"/>
                <a:chExt cx="193797" cy="490157"/>
              </a:xfrm>
            </p:grpSpPr>
            <p:grpSp>
              <p:nvGrpSpPr>
                <p:cNvPr id="247" name="グループ化 121"/>
                <p:cNvGrpSpPr/>
                <p:nvPr/>
              </p:nvGrpSpPr>
              <p:grpSpPr>
                <a:xfrm>
                  <a:off x="1641119" y="4728863"/>
                  <a:ext cx="193797" cy="113778"/>
                  <a:chOff x="2987824" y="2204864"/>
                  <a:chExt cx="216024" cy="184212"/>
                </a:xfrm>
              </p:grpSpPr>
              <p:cxnSp>
                <p:nvCxnSpPr>
                  <p:cNvPr id="255" name="直線コネクタ 13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6" name="直線コネクタ 13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48" name="グループ化 122"/>
                <p:cNvGrpSpPr/>
                <p:nvPr/>
              </p:nvGrpSpPr>
              <p:grpSpPr>
                <a:xfrm>
                  <a:off x="1641119" y="4837463"/>
                  <a:ext cx="193797" cy="113778"/>
                  <a:chOff x="2987824" y="2204864"/>
                  <a:chExt cx="216024" cy="184212"/>
                </a:xfrm>
              </p:grpSpPr>
              <p:cxnSp>
                <p:nvCxnSpPr>
                  <p:cNvPr id="253" name="直線コネクタ 12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4" name="直線コネクタ 12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49" name="直線コネクタ 12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0" name="直線コネクタ 12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1" name="直線コネクタ 12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2" name="直線コネクタ 127"/>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13" name="グループ化 86"/>
              <p:cNvGrpSpPr/>
              <p:nvPr/>
            </p:nvGrpSpPr>
            <p:grpSpPr>
              <a:xfrm>
                <a:off x="1157323" y="4058618"/>
                <a:ext cx="193797" cy="566487"/>
                <a:chOff x="1641119" y="4581128"/>
                <a:chExt cx="193797" cy="490161"/>
              </a:xfrm>
            </p:grpSpPr>
            <p:grpSp>
              <p:nvGrpSpPr>
                <p:cNvPr id="237" name="グループ化 110"/>
                <p:cNvGrpSpPr/>
                <p:nvPr/>
              </p:nvGrpSpPr>
              <p:grpSpPr>
                <a:xfrm>
                  <a:off x="1641119" y="4728863"/>
                  <a:ext cx="193797" cy="113778"/>
                  <a:chOff x="2987824" y="2204864"/>
                  <a:chExt cx="216024" cy="184212"/>
                </a:xfrm>
              </p:grpSpPr>
              <p:cxnSp>
                <p:nvCxnSpPr>
                  <p:cNvPr id="245" name="直線コネクタ 11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6" name="直線コネクタ 12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38" name="グループ化 111"/>
                <p:cNvGrpSpPr/>
                <p:nvPr/>
              </p:nvGrpSpPr>
              <p:grpSpPr>
                <a:xfrm>
                  <a:off x="1641119" y="4837463"/>
                  <a:ext cx="193797" cy="113778"/>
                  <a:chOff x="2987824" y="2204864"/>
                  <a:chExt cx="216024" cy="184212"/>
                </a:xfrm>
              </p:grpSpPr>
              <p:cxnSp>
                <p:nvCxnSpPr>
                  <p:cNvPr id="243" name="直線コネクタ 11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4" name="直線コネクタ 11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39" name="直線コネクタ 11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0" name="直線コネクタ 11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1" name="直線コネクタ 11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42" name="直線コネクタ 116"/>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14" name="グループ化 87"/>
              <p:cNvGrpSpPr/>
              <p:nvPr/>
            </p:nvGrpSpPr>
            <p:grpSpPr>
              <a:xfrm>
                <a:off x="1608995" y="4058614"/>
                <a:ext cx="193797" cy="566482"/>
                <a:chOff x="1641119" y="4581128"/>
                <a:chExt cx="193797" cy="490157"/>
              </a:xfrm>
            </p:grpSpPr>
            <p:grpSp>
              <p:nvGrpSpPr>
                <p:cNvPr id="227" name="グループ化 100"/>
                <p:cNvGrpSpPr/>
                <p:nvPr/>
              </p:nvGrpSpPr>
              <p:grpSpPr>
                <a:xfrm>
                  <a:off x="1641119" y="4728863"/>
                  <a:ext cx="193797" cy="113778"/>
                  <a:chOff x="2987824" y="2204864"/>
                  <a:chExt cx="216024" cy="184212"/>
                </a:xfrm>
              </p:grpSpPr>
              <p:cxnSp>
                <p:nvCxnSpPr>
                  <p:cNvPr id="235" name="直線コネクタ 10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6" name="直線コネクタ 10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28" name="グループ化 101"/>
                <p:cNvGrpSpPr/>
                <p:nvPr/>
              </p:nvGrpSpPr>
              <p:grpSpPr>
                <a:xfrm>
                  <a:off x="1641119" y="4837463"/>
                  <a:ext cx="193797" cy="113778"/>
                  <a:chOff x="2987824" y="2204864"/>
                  <a:chExt cx="216024" cy="184212"/>
                </a:xfrm>
              </p:grpSpPr>
              <p:cxnSp>
                <p:nvCxnSpPr>
                  <p:cNvPr id="233" name="直線コネクタ 10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4" name="直線コネクタ 10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29" name="直線コネクタ 10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0" name="直線コネクタ 10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1" name="直線コネクタ 104"/>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2" name="直線コネクタ 105"/>
                <p:cNvCxnSpPr/>
                <p:nvPr/>
              </p:nvCxnSpPr>
              <p:spPr bwMode="auto">
                <a:xfrm>
                  <a:off x="1744186"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15" name="グループ化 88"/>
              <p:cNvGrpSpPr/>
              <p:nvPr/>
            </p:nvGrpSpPr>
            <p:grpSpPr>
              <a:xfrm>
                <a:off x="2036862" y="4058614"/>
                <a:ext cx="193797" cy="566495"/>
                <a:chOff x="1641119" y="4564754"/>
                <a:chExt cx="193797" cy="504876"/>
              </a:xfrm>
            </p:grpSpPr>
            <p:grpSp>
              <p:nvGrpSpPr>
                <p:cNvPr id="217" name="グループ化 90"/>
                <p:cNvGrpSpPr/>
                <p:nvPr/>
              </p:nvGrpSpPr>
              <p:grpSpPr>
                <a:xfrm>
                  <a:off x="1641119" y="4728863"/>
                  <a:ext cx="193797" cy="113778"/>
                  <a:chOff x="2987824" y="2204864"/>
                  <a:chExt cx="216024" cy="184212"/>
                </a:xfrm>
              </p:grpSpPr>
              <p:cxnSp>
                <p:nvCxnSpPr>
                  <p:cNvPr id="225" name="直線コネクタ 98"/>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226" name="直線コネクタ 99"/>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218" name="グループ化 91"/>
                <p:cNvGrpSpPr/>
                <p:nvPr/>
              </p:nvGrpSpPr>
              <p:grpSpPr>
                <a:xfrm>
                  <a:off x="1641119" y="4837463"/>
                  <a:ext cx="193797" cy="113778"/>
                  <a:chOff x="2987824" y="2204864"/>
                  <a:chExt cx="216024" cy="184212"/>
                </a:xfrm>
              </p:grpSpPr>
              <p:cxnSp>
                <p:nvCxnSpPr>
                  <p:cNvPr id="223" name="直線コネクタ 96"/>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224" name="直線コネクタ 97"/>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219" name="直線コネクタ 92"/>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220" name="直線コネクタ 93"/>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221" name="直線コネクタ 94"/>
                <p:cNvCxnSpPr/>
                <p:nvPr/>
              </p:nvCxnSpPr>
              <p:spPr bwMode="auto">
                <a:xfrm>
                  <a:off x="1738017" y="4564754"/>
                  <a:ext cx="900" cy="147134"/>
                </a:xfrm>
                <a:prstGeom prst="line">
                  <a:avLst/>
                </a:prstGeom>
                <a:noFill/>
                <a:ln w="19050" cap="flat" cmpd="sng" algn="ctr">
                  <a:solidFill>
                    <a:srgbClr val="1F497D"/>
                  </a:solidFill>
                  <a:prstDash val="solid"/>
                  <a:round/>
                  <a:headEnd type="none" w="med" len="med"/>
                  <a:tailEnd type="none" w="med" len="med"/>
                </a:ln>
                <a:effectLst/>
              </p:spPr>
            </p:cxnSp>
            <p:cxnSp>
              <p:nvCxnSpPr>
                <p:cNvPr id="222" name="直線コネクタ 95"/>
                <p:cNvCxnSpPr/>
                <p:nvPr/>
              </p:nvCxnSpPr>
              <p:spPr bwMode="auto">
                <a:xfrm>
                  <a:off x="1744186" y="4984598"/>
                  <a:ext cx="0" cy="8503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16" name="直線コネクタ 89"/>
              <p:cNvCxnSpPr/>
              <p:nvPr/>
            </p:nvCxnSpPr>
            <p:spPr>
              <a:xfrm>
                <a:off x="872872" y="4625098"/>
                <a:ext cx="1284397" cy="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52" name="グループ化 20"/>
            <p:cNvGrpSpPr/>
            <p:nvPr/>
          </p:nvGrpSpPr>
          <p:grpSpPr>
            <a:xfrm>
              <a:off x="650977" y="3925295"/>
              <a:ext cx="1463308" cy="564027"/>
              <a:chOff x="778427" y="5455340"/>
              <a:chExt cx="1463308" cy="564027"/>
            </a:xfrm>
          </p:grpSpPr>
          <p:grpSp>
            <p:nvGrpSpPr>
              <p:cNvPr id="167" name="グループ化 40"/>
              <p:cNvGrpSpPr/>
              <p:nvPr/>
            </p:nvGrpSpPr>
            <p:grpSpPr>
              <a:xfrm>
                <a:off x="778427" y="5455340"/>
                <a:ext cx="193797" cy="545656"/>
                <a:chOff x="1641119" y="4581128"/>
                <a:chExt cx="193797" cy="545656"/>
              </a:xfrm>
            </p:grpSpPr>
            <p:grpSp>
              <p:nvGrpSpPr>
                <p:cNvPr id="202" name="グループ化 75"/>
                <p:cNvGrpSpPr/>
                <p:nvPr/>
              </p:nvGrpSpPr>
              <p:grpSpPr>
                <a:xfrm>
                  <a:off x="1641119" y="4728863"/>
                  <a:ext cx="193797" cy="113778"/>
                  <a:chOff x="2987824" y="2204864"/>
                  <a:chExt cx="216024" cy="184212"/>
                </a:xfrm>
              </p:grpSpPr>
              <p:cxnSp>
                <p:nvCxnSpPr>
                  <p:cNvPr id="210" name="直線コネクタ 8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1" name="直線コネクタ 8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3" name="グループ化 76"/>
                <p:cNvGrpSpPr/>
                <p:nvPr/>
              </p:nvGrpSpPr>
              <p:grpSpPr>
                <a:xfrm>
                  <a:off x="1641119" y="4837463"/>
                  <a:ext cx="193797" cy="113778"/>
                  <a:chOff x="2987824" y="2204864"/>
                  <a:chExt cx="216024" cy="184212"/>
                </a:xfrm>
              </p:grpSpPr>
              <p:cxnSp>
                <p:nvCxnSpPr>
                  <p:cNvPr id="208" name="直線コネクタ 8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9" name="直線コネクタ 8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04" name="直線コネクタ 7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5" name="直線コネクタ 7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6" name="直線コネクタ 7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7" name="直線コネクタ 8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68" name="グループ化 41"/>
              <p:cNvGrpSpPr/>
              <p:nvPr/>
            </p:nvGrpSpPr>
            <p:grpSpPr>
              <a:xfrm>
                <a:off x="1168399" y="5455340"/>
                <a:ext cx="193797" cy="545656"/>
                <a:chOff x="1641119" y="4581128"/>
                <a:chExt cx="193797" cy="545656"/>
              </a:xfrm>
            </p:grpSpPr>
            <p:grpSp>
              <p:nvGrpSpPr>
                <p:cNvPr id="192" name="グループ化 65"/>
                <p:cNvGrpSpPr/>
                <p:nvPr/>
              </p:nvGrpSpPr>
              <p:grpSpPr>
                <a:xfrm>
                  <a:off x="1641119" y="4728863"/>
                  <a:ext cx="193797" cy="113778"/>
                  <a:chOff x="2987824" y="2204864"/>
                  <a:chExt cx="216024" cy="184212"/>
                </a:xfrm>
              </p:grpSpPr>
              <p:cxnSp>
                <p:nvCxnSpPr>
                  <p:cNvPr id="200" name="直線コネクタ 7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1" name="直線コネクタ 7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93" name="グループ化 66"/>
                <p:cNvGrpSpPr/>
                <p:nvPr/>
              </p:nvGrpSpPr>
              <p:grpSpPr>
                <a:xfrm>
                  <a:off x="1641119" y="4837463"/>
                  <a:ext cx="193797" cy="113778"/>
                  <a:chOff x="2987824" y="2204864"/>
                  <a:chExt cx="216024" cy="184212"/>
                </a:xfrm>
              </p:grpSpPr>
              <p:cxnSp>
                <p:nvCxnSpPr>
                  <p:cNvPr id="198" name="直線コネクタ 7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9" name="直線コネクタ 7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94" name="直線コネクタ 6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5" name="直線コネクタ 6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6" name="直線コネクタ 6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7" name="直線コネクタ 7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69" name="グループ化 42"/>
              <p:cNvGrpSpPr/>
              <p:nvPr/>
            </p:nvGrpSpPr>
            <p:grpSpPr>
              <a:xfrm>
                <a:off x="1612451" y="5455340"/>
                <a:ext cx="193797" cy="545656"/>
                <a:chOff x="1641119" y="4581128"/>
                <a:chExt cx="193797" cy="545656"/>
              </a:xfrm>
            </p:grpSpPr>
            <p:grpSp>
              <p:nvGrpSpPr>
                <p:cNvPr id="182" name="グループ化 55"/>
                <p:cNvGrpSpPr/>
                <p:nvPr/>
              </p:nvGrpSpPr>
              <p:grpSpPr>
                <a:xfrm>
                  <a:off x="1641119" y="4728863"/>
                  <a:ext cx="193797" cy="113778"/>
                  <a:chOff x="2987824" y="2204864"/>
                  <a:chExt cx="216024" cy="184212"/>
                </a:xfrm>
              </p:grpSpPr>
              <p:cxnSp>
                <p:nvCxnSpPr>
                  <p:cNvPr id="190" name="直線コネクタ 6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91" name="直線コネクタ 6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83" name="グループ化 56"/>
                <p:cNvGrpSpPr/>
                <p:nvPr/>
              </p:nvGrpSpPr>
              <p:grpSpPr>
                <a:xfrm>
                  <a:off x="1641119" y="4837463"/>
                  <a:ext cx="193797" cy="113778"/>
                  <a:chOff x="2987824" y="2204864"/>
                  <a:chExt cx="216024" cy="184212"/>
                </a:xfrm>
              </p:grpSpPr>
              <p:cxnSp>
                <p:nvCxnSpPr>
                  <p:cNvPr id="188" name="直線コネクタ 6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9" name="直線コネクタ 6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84" name="直線コネクタ 5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5" name="直線コネクタ 5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6" name="直線コネクタ 5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7" name="直線コネクタ 6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70" name="グループ化 43"/>
              <p:cNvGrpSpPr/>
              <p:nvPr/>
            </p:nvGrpSpPr>
            <p:grpSpPr>
              <a:xfrm>
                <a:off x="2047938" y="5473711"/>
                <a:ext cx="193797" cy="545656"/>
                <a:chOff x="1641119" y="4581128"/>
                <a:chExt cx="193797" cy="545656"/>
              </a:xfrm>
            </p:grpSpPr>
            <p:grpSp>
              <p:nvGrpSpPr>
                <p:cNvPr id="172" name="グループ化 45"/>
                <p:cNvGrpSpPr/>
                <p:nvPr/>
              </p:nvGrpSpPr>
              <p:grpSpPr>
                <a:xfrm>
                  <a:off x="1641119" y="4728863"/>
                  <a:ext cx="193797" cy="113778"/>
                  <a:chOff x="2987824" y="2204864"/>
                  <a:chExt cx="216024" cy="184212"/>
                </a:xfrm>
              </p:grpSpPr>
              <p:cxnSp>
                <p:nvCxnSpPr>
                  <p:cNvPr id="180" name="直線コネクタ 53"/>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81" name="直線コネクタ 54"/>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173" name="グループ化 46"/>
                <p:cNvGrpSpPr/>
                <p:nvPr/>
              </p:nvGrpSpPr>
              <p:grpSpPr>
                <a:xfrm>
                  <a:off x="1641119" y="4837463"/>
                  <a:ext cx="193797" cy="113778"/>
                  <a:chOff x="2987824" y="2204864"/>
                  <a:chExt cx="216024" cy="184212"/>
                </a:xfrm>
              </p:grpSpPr>
              <p:cxnSp>
                <p:nvCxnSpPr>
                  <p:cNvPr id="178" name="直線コネクタ 51"/>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79" name="直線コネクタ 52"/>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174" name="直線コネクタ 47"/>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175" name="直線コネクタ 48"/>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76" name="直線コネクタ 49"/>
                <p:cNvCxnSpPr/>
                <p:nvPr/>
              </p:nvCxnSpPr>
              <p:spPr bwMode="auto">
                <a:xfrm>
                  <a:off x="1738916" y="4581128"/>
                  <a:ext cx="1" cy="130760"/>
                </a:xfrm>
                <a:prstGeom prst="line">
                  <a:avLst/>
                </a:prstGeom>
                <a:noFill/>
                <a:ln w="19050" cap="flat" cmpd="sng" algn="ctr">
                  <a:solidFill>
                    <a:srgbClr val="1F497D"/>
                  </a:solidFill>
                  <a:prstDash val="solid"/>
                  <a:round/>
                  <a:headEnd type="none" w="med" len="med"/>
                  <a:tailEnd type="none" w="med" len="med"/>
                </a:ln>
                <a:effectLst/>
              </p:spPr>
            </p:cxnSp>
            <p:cxnSp>
              <p:nvCxnSpPr>
                <p:cNvPr id="177" name="直線コネクタ 50"/>
                <p:cNvCxnSpPr/>
                <p:nvPr/>
              </p:nvCxnSpPr>
              <p:spPr bwMode="auto">
                <a:xfrm>
                  <a:off x="1744186" y="4984598"/>
                  <a:ext cx="0" cy="142186"/>
                </a:xfrm>
                <a:prstGeom prst="line">
                  <a:avLst/>
                </a:prstGeom>
                <a:noFill/>
                <a:ln w="19050" cap="flat" cmpd="sng" algn="ctr">
                  <a:solidFill>
                    <a:srgbClr val="1F497D"/>
                  </a:solidFill>
                  <a:prstDash val="solid"/>
                  <a:round/>
                  <a:headEnd type="none" w="med" len="med"/>
                  <a:tailEnd type="none" w="med" len="med"/>
                </a:ln>
                <a:effectLst/>
              </p:spPr>
            </p:cxnSp>
          </p:grpSp>
          <p:cxnSp>
            <p:nvCxnSpPr>
              <p:cNvPr id="171" name="直線コネクタ 44"/>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53" name="グループ化 21"/>
            <p:cNvGrpSpPr/>
            <p:nvPr/>
          </p:nvGrpSpPr>
          <p:grpSpPr>
            <a:xfrm>
              <a:off x="1910899" y="3179612"/>
              <a:ext cx="193801" cy="813454"/>
              <a:chOff x="2068018" y="4551360"/>
              <a:chExt cx="193801" cy="574706"/>
            </a:xfrm>
          </p:grpSpPr>
          <p:grpSp>
            <p:nvGrpSpPr>
              <p:cNvPr id="157" name="グループ化 30"/>
              <p:cNvGrpSpPr/>
              <p:nvPr/>
            </p:nvGrpSpPr>
            <p:grpSpPr>
              <a:xfrm>
                <a:off x="2068020" y="4722762"/>
                <a:ext cx="193799" cy="113778"/>
                <a:chOff x="3463685" y="2194987"/>
                <a:chExt cx="216026" cy="184212"/>
              </a:xfrm>
            </p:grpSpPr>
            <p:cxnSp>
              <p:nvCxnSpPr>
                <p:cNvPr id="165" name="直線コネクタ 38"/>
                <p:cNvCxnSpPr/>
                <p:nvPr/>
              </p:nvCxnSpPr>
              <p:spPr bwMode="auto">
                <a:xfrm>
                  <a:off x="3463685" y="2194987"/>
                  <a:ext cx="216025" cy="108011"/>
                </a:xfrm>
                <a:prstGeom prst="line">
                  <a:avLst/>
                </a:prstGeom>
                <a:noFill/>
                <a:ln w="19050" cap="flat" cmpd="sng" algn="ctr">
                  <a:solidFill>
                    <a:srgbClr val="1F497D"/>
                  </a:solidFill>
                  <a:prstDash val="solid"/>
                  <a:round/>
                  <a:headEnd type="none" w="med" len="med"/>
                  <a:tailEnd type="none" w="med" len="med"/>
                </a:ln>
                <a:effectLst/>
              </p:spPr>
            </p:cxnSp>
            <p:cxnSp>
              <p:nvCxnSpPr>
                <p:cNvPr id="166" name="直線コネクタ 39"/>
                <p:cNvCxnSpPr/>
                <p:nvPr/>
              </p:nvCxnSpPr>
              <p:spPr bwMode="auto">
                <a:xfrm flipH="1">
                  <a:off x="3463688" y="2302998"/>
                  <a:ext cx="216023" cy="76201"/>
                </a:xfrm>
                <a:prstGeom prst="line">
                  <a:avLst/>
                </a:prstGeom>
                <a:noFill/>
                <a:ln w="19050" cap="flat" cmpd="sng" algn="ctr">
                  <a:solidFill>
                    <a:srgbClr val="1F497D"/>
                  </a:solidFill>
                  <a:prstDash val="solid"/>
                  <a:round/>
                  <a:headEnd type="none" w="med" len="med"/>
                  <a:tailEnd type="none" w="med" len="med"/>
                </a:ln>
                <a:effectLst/>
              </p:spPr>
            </p:cxnSp>
          </p:grpSp>
          <p:grpSp>
            <p:nvGrpSpPr>
              <p:cNvPr id="158" name="グループ化 31"/>
              <p:cNvGrpSpPr/>
              <p:nvPr/>
            </p:nvGrpSpPr>
            <p:grpSpPr>
              <a:xfrm>
                <a:off x="2068018" y="4831374"/>
                <a:ext cx="193797" cy="113779"/>
                <a:chOff x="3463686" y="2194987"/>
                <a:chExt cx="216024" cy="184212"/>
              </a:xfrm>
            </p:grpSpPr>
            <p:cxnSp>
              <p:nvCxnSpPr>
                <p:cNvPr id="163" name="直線コネクタ 36"/>
                <p:cNvCxnSpPr/>
                <p:nvPr/>
              </p:nvCxnSpPr>
              <p:spPr bwMode="auto">
                <a:xfrm>
                  <a:off x="3463687" y="2194987"/>
                  <a:ext cx="216023" cy="108011"/>
                </a:xfrm>
                <a:prstGeom prst="line">
                  <a:avLst/>
                </a:prstGeom>
                <a:noFill/>
                <a:ln w="19050" cap="flat" cmpd="sng" algn="ctr">
                  <a:solidFill>
                    <a:srgbClr val="1F497D"/>
                  </a:solidFill>
                  <a:prstDash val="solid"/>
                  <a:round/>
                  <a:headEnd type="none" w="med" len="med"/>
                  <a:tailEnd type="none" w="med" len="med"/>
                </a:ln>
                <a:effectLst/>
              </p:spPr>
            </p:cxnSp>
            <p:cxnSp>
              <p:nvCxnSpPr>
                <p:cNvPr id="164" name="直線コネクタ 37"/>
                <p:cNvCxnSpPr/>
                <p:nvPr/>
              </p:nvCxnSpPr>
              <p:spPr bwMode="auto">
                <a:xfrm flipH="1">
                  <a:off x="3463686" y="2302998"/>
                  <a:ext cx="216024" cy="76201"/>
                </a:xfrm>
                <a:prstGeom prst="line">
                  <a:avLst/>
                </a:prstGeom>
                <a:noFill/>
                <a:ln w="19050" cap="flat" cmpd="sng" algn="ctr">
                  <a:solidFill>
                    <a:srgbClr val="1F497D"/>
                  </a:solidFill>
                  <a:prstDash val="solid"/>
                  <a:round/>
                  <a:headEnd type="none" w="med" len="med"/>
                  <a:tailEnd type="none" w="med" len="med"/>
                </a:ln>
                <a:effectLst/>
              </p:spPr>
            </p:cxnSp>
          </p:grpSp>
          <p:cxnSp>
            <p:nvCxnSpPr>
              <p:cNvPr id="159" name="直線コネクタ 32"/>
              <p:cNvCxnSpPr/>
              <p:nvPr/>
            </p:nvCxnSpPr>
            <p:spPr bwMode="auto">
              <a:xfrm>
                <a:off x="2068019" y="4945140"/>
                <a:ext cx="103069" cy="33357"/>
              </a:xfrm>
              <a:prstGeom prst="line">
                <a:avLst/>
              </a:prstGeom>
              <a:noFill/>
              <a:ln w="19050" cap="flat" cmpd="sng" algn="ctr">
                <a:solidFill>
                  <a:srgbClr val="1F497D"/>
                </a:solidFill>
                <a:prstDash val="solid"/>
                <a:round/>
                <a:headEnd type="none" w="med" len="med"/>
                <a:tailEnd type="none" w="med" len="med"/>
              </a:ln>
              <a:effectLst/>
            </p:spPr>
          </p:cxnSp>
          <p:cxnSp>
            <p:nvCxnSpPr>
              <p:cNvPr id="160" name="直線コネクタ 33"/>
              <p:cNvCxnSpPr/>
              <p:nvPr/>
            </p:nvCxnSpPr>
            <p:spPr bwMode="auto">
              <a:xfrm flipH="1">
                <a:off x="2074189" y="4701780"/>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61" name="直線コネクタ 34"/>
              <p:cNvCxnSpPr/>
              <p:nvPr/>
            </p:nvCxnSpPr>
            <p:spPr bwMode="auto">
              <a:xfrm>
                <a:off x="2168561" y="4551360"/>
                <a:ext cx="0" cy="154953"/>
              </a:xfrm>
              <a:prstGeom prst="line">
                <a:avLst/>
              </a:prstGeom>
              <a:noFill/>
              <a:ln w="19050" cap="flat" cmpd="sng" algn="ctr">
                <a:solidFill>
                  <a:srgbClr val="1F497D"/>
                </a:solidFill>
                <a:prstDash val="solid"/>
                <a:round/>
                <a:headEnd type="none" w="med" len="med"/>
                <a:tailEnd type="none" w="med" len="med"/>
              </a:ln>
              <a:effectLst/>
            </p:spPr>
          </p:cxnSp>
          <p:cxnSp>
            <p:nvCxnSpPr>
              <p:cNvPr id="162" name="直線コネクタ 35"/>
              <p:cNvCxnSpPr/>
              <p:nvPr/>
            </p:nvCxnSpPr>
            <p:spPr bwMode="auto">
              <a:xfrm>
                <a:off x="2166008" y="4983880"/>
                <a:ext cx="0" cy="142186"/>
              </a:xfrm>
              <a:prstGeom prst="line">
                <a:avLst/>
              </a:prstGeom>
              <a:noFill/>
              <a:ln w="19050" cap="flat" cmpd="sng" algn="ctr">
                <a:solidFill>
                  <a:srgbClr val="1F497D"/>
                </a:solidFill>
                <a:prstDash val="solid"/>
                <a:round/>
                <a:headEnd type="none" w="med" len="med"/>
                <a:tailEnd type="none" w="med" len="med"/>
              </a:ln>
              <a:effectLst/>
            </p:spPr>
          </p:cxnSp>
        </p:grpSp>
        <p:cxnSp>
          <p:nvCxnSpPr>
            <p:cNvPr id="154" name="直線コネクタ 22"/>
            <p:cNvCxnSpPr/>
            <p:nvPr/>
          </p:nvCxnSpPr>
          <p:spPr>
            <a:xfrm flipH="1" flipV="1">
              <a:off x="742969" y="3311597"/>
              <a:ext cx="4906" cy="664498"/>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155" name="直線コネクタ 23"/>
            <p:cNvCxnSpPr/>
            <p:nvPr/>
          </p:nvCxnSpPr>
          <p:spPr>
            <a:xfrm flipH="1" flipV="1">
              <a:off x="1132940" y="3311596"/>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156" name="直線コネクタ 24"/>
            <p:cNvCxnSpPr/>
            <p:nvPr/>
          </p:nvCxnSpPr>
          <p:spPr>
            <a:xfrm flipV="1">
              <a:off x="1584611" y="3277351"/>
              <a:ext cx="0" cy="67959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grpSp>
      <p:cxnSp>
        <p:nvCxnSpPr>
          <p:cNvPr id="259" name="Straight Arrow Connector 258"/>
          <p:cNvCxnSpPr>
            <a:stCxn id="258" idx="3"/>
          </p:cNvCxnSpPr>
          <p:nvPr/>
        </p:nvCxnSpPr>
        <p:spPr>
          <a:xfrm flipV="1">
            <a:off x="7686417" y="2590800"/>
            <a:ext cx="9783" cy="1143000"/>
          </a:xfrm>
          <a:prstGeom prst="straightConnector1">
            <a:avLst/>
          </a:prstGeom>
          <a:ln w="38100" cmpd="sng">
            <a:solidFill>
              <a:schemeClr val="tx2"/>
            </a:solidFill>
            <a:headEnd type="arrow"/>
            <a:tailEnd type="arrow"/>
          </a:ln>
        </p:spPr>
        <p:style>
          <a:lnRef idx="1">
            <a:schemeClr val="accent4"/>
          </a:lnRef>
          <a:fillRef idx="0">
            <a:schemeClr val="accent4"/>
          </a:fillRef>
          <a:effectRef idx="0">
            <a:schemeClr val="accent4"/>
          </a:effectRef>
          <a:fontRef idx="minor">
            <a:schemeClr val="tx1"/>
          </a:fontRef>
        </p:style>
      </p:cxnSp>
      <p:sp>
        <p:nvSpPr>
          <p:cNvPr id="261" name="Title 1"/>
          <p:cNvSpPr txBox="1">
            <a:spLocks/>
          </p:cNvSpPr>
          <p:nvPr/>
        </p:nvSpPr>
        <p:spPr bwMode="auto">
          <a:xfrm>
            <a:off x="457200" y="144068"/>
            <a:ext cx="8229600" cy="715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r>
              <a:rPr lang="en-US" dirty="0"/>
              <a:t>MPI + Threads: How To? (2/3)</a:t>
            </a:r>
          </a:p>
        </p:txBody>
      </p:sp>
      <p:sp>
        <p:nvSpPr>
          <p:cNvPr id="2" name="Footer Placeholder 1">
            <a:extLst>
              <a:ext uri="{FF2B5EF4-FFF2-40B4-BE49-F238E27FC236}">
                <a16:creationId xmlns:a16="http://schemas.microsoft.com/office/drawing/2014/main" id="{02F7D733-52C2-2441-96E3-91F959DEEBB2}"/>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921129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38400" y="2857191"/>
            <a:ext cx="4724400" cy="3014674"/>
          </a:xfrm>
        </p:spPr>
        <p:txBody>
          <a:bodyPr>
            <a:noAutofit/>
          </a:bodyPr>
          <a:lstStyle/>
          <a:p>
            <a:r>
              <a:rPr lang="en-US" altLang="ja-JP" sz="2000" dirty="0"/>
              <a:t>MPI_THREAD_SINGLE</a:t>
            </a:r>
            <a:endParaRPr lang="en-US" altLang="ja-JP" sz="2000" b="1" dirty="0"/>
          </a:p>
          <a:p>
            <a:pPr lvl="1"/>
            <a:r>
              <a:rPr lang="en-US" altLang="ja-JP" sz="1800" dirty="0"/>
              <a:t>No additional threads</a:t>
            </a:r>
          </a:p>
          <a:p>
            <a:r>
              <a:rPr lang="en-US" altLang="ja-JP" sz="2000" dirty="0"/>
              <a:t>MPI_THREAD_FUNNELED</a:t>
            </a:r>
          </a:p>
          <a:p>
            <a:pPr lvl="1"/>
            <a:r>
              <a:rPr lang="en-US" altLang="ja-JP" sz="1800" dirty="0"/>
              <a:t>Master thread communication only</a:t>
            </a:r>
          </a:p>
          <a:p>
            <a:r>
              <a:rPr lang="en-US" altLang="ja-JP" sz="2000" dirty="0"/>
              <a:t>MPI_THREAD_SERIALIZED</a:t>
            </a:r>
          </a:p>
          <a:p>
            <a:pPr lvl="1"/>
            <a:r>
              <a:rPr lang="en-US" altLang="ja-JP" sz="1800" dirty="0"/>
              <a:t>Threaded communication serialized</a:t>
            </a:r>
          </a:p>
          <a:p>
            <a:r>
              <a:rPr lang="en-US" altLang="ja-JP" sz="2000" dirty="0"/>
              <a:t>MPI_THREAD_MULTIPLE</a:t>
            </a:r>
          </a:p>
          <a:p>
            <a:pPr lvl="1"/>
            <a:r>
              <a:rPr lang="en-US" altLang="ja-JP" sz="1800" dirty="0"/>
              <a:t>No restrictions</a:t>
            </a:r>
          </a:p>
        </p:txBody>
      </p:sp>
      <p:sp>
        <p:nvSpPr>
          <p:cNvPr id="10" name="Up Arrow 9"/>
          <p:cNvSpPr/>
          <p:nvPr/>
        </p:nvSpPr>
        <p:spPr>
          <a:xfrm>
            <a:off x="0" y="2947958"/>
            <a:ext cx="2571736" cy="3371864"/>
          </a:xfrm>
          <a:prstGeom prst="upArrow">
            <a:avLst/>
          </a:prstGeom>
        </p:spPr>
        <p:style>
          <a:lnRef idx="2">
            <a:schemeClr val="accent5"/>
          </a:lnRef>
          <a:fillRef idx="1">
            <a:schemeClr val="lt1"/>
          </a:fillRef>
          <a:effectRef idx="0">
            <a:schemeClr val="accent5"/>
          </a:effectRef>
          <a:fontRef idx="minor">
            <a:schemeClr val="dk1"/>
          </a:fontRef>
        </p:style>
        <p:txBody>
          <a:bodyPr wrap="square" lIns="0" rIns="0" rtlCol="0" anchor="ctr"/>
          <a:lstStyle/>
          <a:p>
            <a:pPr algn="ctr">
              <a:buFont typeface="Arial" pitchFamily="34" charset="0"/>
              <a:buChar char="•"/>
            </a:pPr>
            <a:r>
              <a:rPr lang="en-US" sz="2000" b="1" dirty="0">
                <a:solidFill>
                  <a:srgbClr val="C00000"/>
                </a:solidFill>
              </a:rPr>
              <a:t>Restriction</a:t>
            </a:r>
          </a:p>
          <a:p>
            <a:pPr algn="ctr"/>
            <a:endParaRPr lang="en-US" sz="2000" b="1" dirty="0">
              <a:solidFill>
                <a:srgbClr val="C00000"/>
              </a:solidFill>
            </a:endParaRPr>
          </a:p>
          <a:p>
            <a:pPr algn="ctr">
              <a:buFont typeface="Arial" pitchFamily="34" charset="0"/>
              <a:buChar char="•"/>
            </a:pPr>
            <a:r>
              <a:rPr lang="en-US" sz="2000" b="1" dirty="0">
                <a:solidFill>
                  <a:schemeClr val="accent5">
                    <a:lumMod val="50000"/>
                  </a:schemeClr>
                </a:solidFill>
              </a:rPr>
              <a:t>Low Thread-Safety Costs</a:t>
            </a:r>
          </a:p>
        </p:txBody>
      </p:sp>
      <p:sp>
        <p:nvSpPr>
          <p:cNvPr id="12" name="Down Arrow 11"/>
          <p:cNvSpPr/>
          <p:nvPr/>
        </p:nvSpPr>
        <p:spPr>
          <a:xfrm>
            <a:off x="6500826" y="3019396"/>
            <a:ext cx="2643174" cy="3376626"/>
          </a:xfrm>
          <a:prstGeom prst="downArrow">
            <a:avLst/>
          </a:prstGeom>
        </p:spPr>
        <p:style>
          <a:lnRef idx="2">
            <a:schemeClr val="accent3"/>
          </a:lnRef>
          <a:fillRef idx="1">
            <a:schemeClr val="lt1"/>
          </a:fillRef>
          <a:effectRef idx="0">
            <a:schemeClr val="accent3"/>
          </a:effectRef>
          <a:fontRef idx="minor">
            <a:schemeClr val="dk1"/>
          </a:fontRef>
        </p:style>
        <p:txBody>
          <a:bodyPr lIns="0" rIns="0" rtlCol="0" anchor="ctr"/>
          <a:lstStyle/>
          <a:p>
            <a:pPr algn="ctr">
              <a:buFont typeface="Arial" pitchFamily="34" charset="0"/>
              <a:buChar char="•"/>
            </a:pPr>
            <a:endParaRPr lang="en-US" sz="2000" b="1" dirty="0">
              <a:solidFill>
                <a:schemeClr val="accent4">
                  <a:lumMod val="25000"/>
                </a:schemeClr>
              </a:solidFill>
            </a:endParaRPr>
          </a:p>
          <a:p>
            <a:pPr algn="ctr">
              <a:buFont typeface="Arial" pitchFamily="34" charset="0"/>
              <a:buChar char="•"/>
            </a:pPr>
            <a:endParaRPr lang="en-US" sz="2000" b="1" dirty="0">
              <a:solidFill>
                <a:schemeClr val="accent4">
                  <a:lumMod val="25000"/>
                </a:schemeClr>
              </a:solidFill>
            </a:endParaRPr>
          </a:p>
          <a:p>
            <a:pPr algn="ctr">
              <a:buFont typeface="Arial" pitchFamily="34" charset="0"/>
              <a:buChar char="•"/>
            </a:pPr>
            <a:endParaRPr lang="en-US" sz="2000" b="1" dirty="0">
              <a:solidFill>
                <a:schemeClr val="accent4">
                  <a:lumMod val="25000"/>
                </a:schemeClr>
              </a:solidFill>
            </a:endParaRPr>
          </a:p>
          <a:p>
            <a:pPr algn="ctr">
              <a:buFont typeface="Arial" pitchFamily="34" charset="0"/>
              <a:buChar char="•"/>
            </a:pPr>
            <a:r>
              <a:rPr lang="en-US" sz="2000" b="1" dirty="0">
                <a:solidFill>
                  <a:schemeClr val="accent4">
                    <a:lumMod val="25000"/>
                  </a:schemeClr>
                </a:solidFill>
              </a:rPr>
              <a:t>Flexibility</a:t>
            </a:r>
          </a:p>
          <a:p>
            <a:pPr algn="ctr"/>
            <a:endParaRPr lang="en-US" sz="2000" b="1" dirty="0">
              <a:solidFill>
                <a:schemeClr val="accent4">
                  <a:lumMod val="25000"/>
                </a:schemeClr>
              </a:solidFill>
            </a:endParaRPr>
          </a:p>
          <a:p>
            <a:pPr algn="ctr">
              <a:buFont typeface="Arial" pitchFamily="34" charset="0"/>
              <a:buChar char="•"/>
            </a:pPr>
            <a:r>
              <a:rPr lang="en-US" sz="2000" b="1" dirty="0">
                <a:solidFill>
                  <a:srgbClr val="C00000"/>
                </a:solidFill>
              </a:rPr>
              <a:t>High Thread-Safety Costs</a:t>
            </a:r>
          </a:p>
        </p:txBody>
      </p:sp>
      <p:sp>
        <p:nvSpPr>
          <p:cNvPr id="11" name="Slide Number Placeholder 3"/>
          <p:cNvSpPr>
            <a:spLocks noGrp="1"/>
          </p:cNvSpPr>
          <p:nvPr>
            <p:ph type="sldNum" sz="quarter" idx="4294967295"/>
          </p:nvPr>
        </p:nvSpPr>
        <p:spPr>
          <a:xfrm>
            <a:off x="8610600" y="6492875"/>
            <a:ext cx="381000" cy="365125"/>
          </a:xfrm>
          <a:prstGeom prst="rect">
            <a:avLst/>
          </a:prstGeom>
        </p:spPr>
        <p:txBody>
          <a:bodyPr/>
          <a:lstStyle/>
          <a:p>
            <a:pPr>
              <a:defRPr/>
            </a:pPr>
            <a:fld id="{9B766D63-E39E-C948-8A7F-F2792F7F03C4}" type="slidenum">
              <a:rPr lang="en-US" smtClean="0"/>
              <a:pPr>
                <a:defRPr/>
              </a:pPr>
              <a:t>47</a:t>
            </a:fld>
            <a:endParaRPr lang="en-US"/>
          </a:p>
        </p:txBody>
      </p:sp>
      <p:sp>
        <p:nvSpPr>
          <p:cNvPr id="5" name="TextBox 4"/>
          <p:cNvSpPr txBox="1"/>
          <p:nvPr/>
        </p:nvSpPr>
        <p:spPr>
          <a:xfrm>
            <a:off x="3091891" y="914400"/>
            <a:ext cx="2623109" cy="769441"/>
          </a:xfrm>
          <a:prstGeom prst="rect">
            <a:avLst/>
          </a:prstGeom>
          <a:noFill/>
        </p:spPr>
        <p:txBody>
          <a:bodyPr wrap="none" rtlCol="0">
            <a:spAutoFit/>
          </a:bodyPr>
          <a:lstStyle/>
          <a:p>
            <a:r>
              <a:rPr lang="en-US" sz="2800" dirty="0">
                <a:solidFill>
                  <a:srgbClr val="000000"/>
                </a:solidFill>
              </a:rPr>
              <a:t>MPI   </a:t>
            </a:r>
            <a:r>
              <a:rPr lang="en-US" sz="4400" b="1" dirty="0">
                <a:solidFill>
                  <a:srgbClr val="FF0000"/>
                </a:solidFill>
              </a:rPr>
              <a:t>+</a:t>
            </a:r>
            <a:r>
              <a:rPr lang="en-US" sz="2800" dirty="0">
                <a:solidFill>
                  <a:srgbClr val="000000"/>
                </a:solidFill>
              </a:rPr>
              <a:t>  Threads</a:t>
            </a:r>
          </a:p>
        </p:txBody>
      </p:sp>
      <p:sp>
        <p:nvSpPr>
          <p:cNvPr id="13" name="TextBox 12"/>
          <p:cNvSpPr txBox="1"/>
          <p:nvPr/>
        </p:nvSpPr>
        <p:spPr>
          <a:xfrm>
            <a:off x="3168650" y="1927591"/>
            <a:ext cx="2416046" cy="461665"/>
          </a:xfrm>
          <a:prstGeom prst="rect">
            <a:avLst/>
          </a:prstGeom>
          <a:noFill/>
        </p:spPr>
        <p:txBody>
          <a:bodyPr wrap="none" rtlCol="0">
            <a:spAutoFit/>
          </a:bodyPr>
          <a:lstStyle/>
          <a:p>
            <a:r>
              <a:rPr lang="en-US" b="1" dirty="0">
                <a:solidFill>
                  <a:srgbClr val="FF0000"/>
                </a:solidFill>
              </a:rPr>
              <a:t>Interoperability</a:t>
            </a:r>
            <a:endParaRPr lang="en-US" sz="1800" dirty="0">
              <a:solidFill>
                <a:srgbClr val="000000"/>
              </a:solidFill>
            </a:endParaRPr>
          </a:p>
        </p:txBody>
      </p:sp>
      <p:cxnSp>
        <p:nvCxnSpPr>
          <p:cNvPr id="7" name="Straight Arrow Connector 6"/>
          <p:cNvCxnSpPr/>
          <p:nvPr/>
        </p:nvCxnSpPr>
        <p:spPr>
          <a:xfrm>
            <a:off x="4165600" y="1622791"/>
            <a:ext cx="0" cy="381000"/>
          </a:xfrm>
          <a:prstGeom prst="straightConnector1">
            <a:avLst/>
          </a:prstGeom>
          <a:ln w="381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79614" y="2362200"/>
            <a:ext cx="4089581" cy="461665"/>
          </a:xfrm>
          <a:prstGeom prst="rect">
            <a:avLst/>
          </a:prstGeom>
          <a:noFill/>
        </p:spPr>
        <p:txBody>
          <a:bodyPr wrap="none" rtlCol="0">
            <a:spAutoFit/>
          </a:bodyPr>
          <a:lstStyle/>
          <a:p>
            <a:r>
              <a:rPr lang="en-US" sz="2400" dirty="0">
                <a:solidFill>
                  <a:srgbClr val="000000"/>
                </a:solidFill>
              </a:rPr>
              <a:t>Interoperation or thread levels:</a:t>
            </a:r>
          </a:p>
        </p:txBody>
      </p:sp>
      <p:sp>
        <p:nvSpPr>
          <p:cNvPr id="14" name="Title 1"/>
          <p:cNvSpPr txBox="1">
            <a:spLocks/>
          </p:cNvSpPr>
          <p:nvPr/>
        </p:nvSpPr>
        <p:spPr bwMode="auto">
          <a:xfrm>
            <a:off x="457200" y="144068"/>
            <a:ext cx="8229600" cy="71596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800" b="1" kern="1200">
                <a:solidFill>
                  <a:srgbClr val="1F497D"/>
                </a:solidFill>
                <a:latin typeface="Trebuchet MS"/>
                <a:ea typeface="ＭＳ Ｐゴシック" pitchFamily="-112" charset="-128"/>
                <a:cs typeface="Trebuchet MS"/>
              </a:defRPr>
            </a:lvl1pPr>
            <a:lvl2pPr algn="l" defTabSz="457200" rtl="0" eaLnBrk="1" fontAlgn="base" hangingPunct="1">
              <a:spcBef>
                <a:spcPct val="0"/>
              </a:spcBef>
              <a:spcAft>
                <a:spcPct val="0"/>
              </a:spcAft>
              <a:defRPr sz="2600" b="1">
                <a:solidFill>
                  <a:srgbClr val="1F497D"/>
                </a:solidFill>
                <a:latin typeface="Trebuchet MS" pitchFamily="-112" charset="0"/>
                <a:ea typeface="ＭＳ Ｐゴシック" pitchFamily="-112" charset="-128"/>
                <a:cs typeface="Trebuchet MS" pitchFamily="34" charset="0"/>
              </a:defRPr>
            </a:lvl2pPr>
            <a:lvl3pPr algn="l" defTabSz="457200" rtl="0" eaLnBrk="1" fontAlgn="base" hangingPunct="1">
              <a:spcBef>
                <a:spcPct val="0"/>
              </a:spcBef>
              <a:spcAft>
                <a:spcPct val="0"/>
              </a:spcAft>
              <a:defRPr sz="2600" b="1">
                <a:solidFill>
                  <a:srgbClr val="1F497D"/>
                </a:solidFill>
                <a:latin typeface="Trebuchet MS" pitchFamily="-112" charset="0"/>
                <a:ea typeface="ＭＳ Ｐゴシック" pitchFamily="-112" charset="-128"/>
                <a:cs typeface="Trebuchet MS" pitchFamily="34" charset="0"/>
              </a:defRPr>
            </a:lvl3pPr>
            <a:lvl4pPr algn="l" defTabSz="457200" rtl="0" eaLnBrk="1" fontAlgn="base" hangingPunct="1">
              <a:spcBef>
                <a:spcPct val="0"/>
              </a:spcBef>
              <a:spcAft>
                <a:spcPct val="0"/>
              </a:spcAft>
              <a:defRPr sz="2600" b="1">
                <a:solidFill>
                  <a:srgbClr val="1F497D"/>
                </a:solidFill>
                <a:latin typeface="Trebuchet MS" pitchFamily="-112" charset="0"/>
                <a:ea typeface="ＭＳ Ｐゴシック" pitchFamily="-112" charset="-128"/>
                <a:cs typeface="Trebuchet MS" pitchFamily="34" charset="0"/>
              </a:defRPr>
            </a:lvl4pPr>
            <a:lvl5pPr algn="l" defTabSz="457200" rtl="0" eaLnBrk="1" fontAlgn="base" hangingPunct="1">
              <a:spcBef>
                <a:spcPct val="0"/>
              </a:spcBef>
              <a:spcAft>
                <a:spcPct val="0"/>
              </a:spcAft>
              <a:defRPr sz="2600" b="1">
                <a:solidFill>
                  <a:srgbClr val="1F497D"/>
                </a:solidFill>
                <a:latin typeface="Trebuchet MS" pitchFamily="-112" charset="0"/>
                <a:ea typeface="ＭＳ Ｐゴシック" pitchFamily="-112" charset="-128"/>
                <a:cs typeface="Trebuchet MS" pitchFamily="34" charset="0"/>
              </a:defRPr>
            </a:lvl5pPr>
            <a:lvl6pPr marL="457200" algn="l" defTabSz="457200" rtl="0" eaLnBrk="1" fontAlgn="base" hangingPunct="1">
              <a:spcBef>
                <a:spcPct val="0"/>
              </a:spcBef>
              <a:spcAft>
                <a:spcPct val="0"/>
              </a:spcAft>
              <a:defRPr sz="2600" b="1">
                <a:solidFill>
                  <a:schemeClr val="tx2"/>
                </a:solidFill>
                <a:latin typeface="Trebuchet MS" pitchFamily="-112" charset="0"/>
                <a:ea typeface="ＭＳ Ｐゴシック" pitchFamily="-112" charset="-128"/>
              </a:defRPr>
            </a:lvl6pPr>
            <a:lvl7pPr marL="914400" algn="l" defTabSz="457200" rtl="0" eaLnBrk="1" fontAlgn="base" hangingPunct="1">
              <a:spcBef>
                <a:spcPct val="0"/>
              </a:spcBef>
              <a:spcAft>
                <a:spcPct val="0"/>
              </a:spcAft>
              <a:defRPr sz="2600" b="1">
                <a:solidFill>
                  <a:schemeClr val="tx2"/>
                </a:solidFill>
                <a:latin typeface="Trebuchet MS" pitchFamily="-112" charset="0"/>
                <a:ea typeface="ＭＳ Ｐゴシック" pitchFamily="-112" charset="-128"/>
              </a:defRPr>
            </a:lvl7pPr>
            <a:lvl8pPr marL="1371600" algn="l" defTabSz="457200" rtl="0" eaLnBrk="1" fontAlgn="base" hangingPunct="1">
              <a:spcBef>
                <a:spcPct val="0"/>
              </a:spcBef>
              <a:spcAft>
                <a:spcPct val="0"/>
              </a:spcAft>
              <a:defRPr sz="2600" b="1">
                <a:solidFill>
                  <a:schemeClr val="tx2"/>
                </a:solidFill>
                <a:latin typeface="Trebuchet MS" pitchFamily="-112" charset="0"/>
                <a:ea typeface="ＭＳ Ｐゴシック" pitchFamily="-112" charset="-128"/>
              </a:defRPr>
            </a:lvl8pPr>
            <a:lvl9pPr marL="1828800" algn="l" defTabSz="457200" rtl="0" eaLnBrk="1" fontAlgn="base" hangingPunct="1">
              <a:spcBef>
                <a:spcPct val="0"/>
              </a:spcBef>
              <a:spcAft>
                <a:spcPct val="0"/>
              </a:spcAft>
              <a:defRPr sz="2600" b="1">
                <a:solidFill>
                  <a:schemeClr val="tx2"/>
                </a:solidFill>
                <a:latin typeface="Trebuchet MS" pitchFamily="-112" charset="0"/>
                <a:ea typeface="ＭＳ Ｐゴシック" pitchFamily="-112" charset="-128"/>
              </a:defRPr>
            </a:lvl9pPr>
          </a:lstStyle>
          <a:p>
            <a:r>
              <a:rPr lang="en-US" dirty="0"/>
              <a:t>MPI + Threads: How To? (3/3)</a:t>
            </a:r>
          </a:p>
        </p:txBody>
      </p:sp>
      <p:sp>
        <p:nvSpPr>
          <p:cNvPr id="6" name="Footer Placeholder 5">
            <a:extLst>
              <a:ext uri="{FF2B5EF4-FFF2-40B4-BE49-F238E27FC236}">
                <a16:creationId xmlns:a16="http://schemas.microsoft.com/office/drawing/2014/main" id="{DC3EB301-5737-054E-A8AB-649630249000}"/>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712373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MPI’s Four Levels of Thread Safety</a:t>
            </a:r>
          </a:p>
        </p:txBody>
      </p:sp>
      <p:sp>
        <p:nvSpPr>
          <p:cNvPr id="4" name="Content Placeholder 3"/>
          <p:cNvSpPr>
            <a:spLocks noGrp="1"/>
          </p:cNvSpPr>
          <p:nvPr>
            <p:ph idx="1"/>
          </p:nvPr>
        </p:nvSpPr>
        <p:spPr>
          <a:xfrm>
            <a:off x="457200" y="838200"/>
            <a:ext cx="8305800" cy="3505200"/>
          </a:xfrm>
        </p:spPr>
        <p:txBody>
          <a:bodyPr/>
          <a:lstStyle/>
          <a:p>
            <a:pPr marL="282575" indent="-282575">
              <a:lnSpc>
                <a:spcPct val="110000"/>
              </a:lnSpc>
            </a:pPr>
            <a:r>
              <a:rPr lang="en-US" dirty="0"/>
              <a:t>MPI defines four levels of thread safety -- these are commitments the application makes to the MPI</a:t>
            </a:r>
          </a:p>
          <a:p>
            <a:pPr marL="282575" indent="-282575">
              <a:lnSpc>
                <a:spcPct val="110000"/>
              </a:lnSpc>
            </a:pPr>
            <a:r>
              <a:rPr lang="en-US" dirty="0"/>
              <a:t>Thread levels are in increasing order</a:t>
            </a:r>
          </a:p>
          <a:p>
            <a:pPr marL="682625" lvl="1" indent="-282575">
              <a:lnSpc>
                <a:spcPct val="110000"/>
              </a:lnSpc>
            </a:pPr>
            <a:r>
              <a:rPr lang="en-US" dirty="0"/>
              <a:t>If an application works in FUNNELED mode, it can work in SERIALIZED</a:t>
            </a:r>
          </a:p>
          <a:p>
            <a:pPr marL="282575" indent="-282575">
              <a:lnSpc>
                <a:spcPct val="110000"/>
              </a:lnSpc>
            </a:pPr>
            <a:r>
              <a:rPr lang="en-US" dirty="0"/>
              <a:t>MPI defines an alternative to </a:t>
            </a:r>
            <a:r>
              <a:rPr lang="en-US" dirty="0" err="1"/>
              <a:t>MPI_Init</a:t>
            </a:r>
            <a:endParaRPr lang="en-US" dirty="0"/>
          </a:p>
          <a:p>
            <a:pPr marL="685800" lvl="1" indent="-288925">
              <a:lnSpc>
                <a:spcPct val="110000"/>
              </a:lnSpc>
            </a:pPr>
            <a:r>
              <a:rPr lang="en-US" b="1" dirty="0" err="1"/>
              <a:t>MPI_Init_thread</a:t>
            </a:r>
            <a:r>
              <a:rPr lang="en-US" dirty="0"/>
              <a:t>(requested, provided): </a:t>
            </a:r>
            <a:r>
              <a:rPr lang="en-US" i="1" dirty="0"/>
              <a:t>Application specifies level it needs; MPI implementation returns level it supports</a:t>
            </a:r>
          </a:p>
        </p:txBody>
      </p:sp>
      <p:sp>
        <p:nvSpPr>
          <p:cNvPr id="6" name="Slide Number Placeholder 5"/>
          <p:cNvSpPr>
            <a:spLocks noGrp="1"/>
          </p:cNvSpPr>
          <p:nvPr>
            <p:ph type="sldNum" sz="quarter" idx="4"/>
          </p:nvPr>
        </p:nvSpPr>
        <p:spPr/>
        <p:txBody>
          <a:bodyPr/>
          <a:lstStyle/>
          <a:p>
            <a:fld id="{6B394888-48A7-42F6-AE45-2BD5FD40ED91}" type="slidenum">
              <a:rPr lang="en-US" smtClean="0"/>
              <a:pPr/>
              <a:t>48</a:t>
            </a:fld>
            <a:endParaRPr lang="en-US" dirty="0"/>
          </a:p>
        </p:txBody>
      </p:sp>
      <p:sp>
        <p:nvSpPr>
          <p:cNvPr id="2" name="Footer Placeholder 1">
            <a:extLst>
              <a:ext uri="{FF2B5EF4-FFF2-40B4-BE49-F238E27FC236}">
                <a16:creationId xmlns:a16="http://schemas.microsoft.com/office/drawing/2014/main" id="{33EAFFED-7823-E34E-A440-E60A462FA204}"/>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4197038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MPI_THREAD_SINGLE</a:t>
            </a:r>
          </a:p>
        </p:txBody>
      </p:sp>
      <p:sp>
        <p:nvSpPr>
          <p:cNvPr id="3" name="Content Placeholder 2"/>
          <p:cNvSpPr>
            <a:spLocks noGrp="1"/>
          </p:cNvSpPr>
          <p:nvPr>
            <p:ph idx="1"/>
          </p:nvPr>
        </p:nvSpPr>
        <p:spPr>
          <a:xfrm>
            <a:off x="457200" y="838200"/>
            <a:ext cx="8229600" cy="990600"/>
          </a:xfrm>
        </p:spPr>
        <p:txBody>
          <a:bodyPr/>
          <a:lstStyle/>
          <a:p>
            <a:r>
              <a:rPr lang="en-US" dirty="0"/>
              <a:t>There are no additional user threads in the system</a:t>
            </a:r>
          </a:p>
          <a:p>
            <a:pPr lvl="1"/>
            <a:r>
              <a:rPr lang="en-US" dirty="0"/>
              <a:t>E.g., there are no </a:t>
            </a:r>
            <a:r>
              <a:rPr lang="en-US" dirty="0" err="1"/>
              <a:t>OpenMP</a:t>
            </a:r>
            <a:r>
              <a:rPr lang="en-US" dirty="0"/>
              <a:t> parallel regions</a:t>
            </a:r>
          </a:p>
        </p:txBody>
      </p:sp>
      <p:sp>
        <p:nvSpPr>
          <p:cNvPr id="6" name="Rectangle 5"/>
          <p:cNvSpPr/>
          <p:nvPr/>
        </p:nvSpPr>
        <p:spPr bwMode="auto">
          <a:xfrm>
            <a:off x="533400" y="2133600"/>
            <a:ext cx="4572000" cy="3962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[100];</a:t>
            </a:r>
          </a:p>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a:t>
            </a:r>
            <a:r>
              <a:rPr lang="en-US" sz="1400" b="1" kern="0" dirty="0">
                <a:solidFill>
                  <a:schemeClr val="bg2">
                    <a:lumMod val="10000"/>
                  </a:schemeClr>
                </a:solidFill>
                <a:latin typeface="Courier New" pitchFamily="49" charset="0"/>
                <a:cs typeface="Courier New" pitchFamily="49" charset="0"/>
              </a:rPr>
              <a:t>(&amp;</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&amp;</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MPI_Comm_rank</a:t>
            </a:r>
            <a:r>
              <a:rPr lang="en-US" sz="1400" b="1" kern="0" dirty="0">
                <a:solidFill>
                  <a:schemeClr val="bg2">
                    <a:lumMod val="10000"/>
                  </a:schemeClr>
                </a:solidFill>
                <a:latin typeface="Courier New" pitchFamily="49" charset="0"/>
                <a:cs typeface="Courier New" pitchFamily="49" charset="0"/>
              </a:rPr>
              <a:t>(MPI_COMM_WORLD, &amp;rank);</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rgbClr val="008000"/>
                </a:solidFill>
                <a:latin typeface="Courier New" pitchFamily="49" charset="0"/>
                <a:cs typeface="Courier New" pitchFamily="49" charset="0"/>
              </a:rPr>
              <a:t>compute</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[i]);</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chemeClr val="accent3"/>
                </a:solidFill>
                <a:latin typeface="Courier New" pitchFamily="49" charset="0"/>
                <a:cs typeface="Courier New" pitchFamily="49" charset="0"/>
              </a:rPr>
              <a:t>/* Do MPI stuff */</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5" name="Slide Number Placeholder 4"/>
          <p:cNvSpPr>
            <a:spLocks noGrp="1"/>
          </p:cNvSpPr>
          <p:nvPr>
            <p:ph type="sldNum" sz="quarter" idx="4"/>
          </p:nvPr>
        </p:nvSpPr>
        <p:spPr/>
        <p:txBody>
          <a:bodyPr/>
          <a:lstStyle/>
          <a:p>
            <a:fld id="{6B394888-48A7-42F6-AE45-2BD5FD40ED91}" type="slidenum">
              <a:rPr lang="en-US" smtClean="0"/>
              <a:pPr/>
              <a:t>49</a:t>
            </a:fld>
            <a:endParaRPr lang="en-US" dirty="0"/>
          </a:p>
        </p:txBody>
      </p:sp>
      <p:grpSp>
        <p:nvGrpSpPr>
          <p:cNvPr id="43" name="Group 42"/>
          <p:cNvGrpSpPr/>
          <p:nvPr/>
        </p:nvGrpSpPr>
        <p:grpSpPr>
          <a:xfrm>
            <a:off x="6019800" y="4038600"/>
            <a:ext cx="2743200" cy="2286000"/>
            <a:chOff x="6716879" y="613049"/>
            <a:chExt cx="1961633" cy="1331624"/>
          </a:xfrm>
        </p:grpSpPr>
        <p:grpSp>
          <p:nvGrpSpPr>
            <p:cNvPr id="44" name="Group 43"/>
            <p:cNvGrpSpPr/>
            <p:nvPr/>
          </p:nvGrpSpPr>
          <p:grpSpPr>
            <a:xfrm>
              <a:off x="6716879" y="613049"/>
              <a:ext cx="1961633" cy="1331624"/>
              <a:chOff x="6716879" y="613049"/>
              <a:chExt cx="1961633" cy="1331624"/>
            </a:xfrm>
          </p:grpSpPr>
          <p:grpSp>
            <p:nvGrpSpPr>
              <p:cNvPr id="54" name="グループ化 14"/>
              <p:cNvGrpSpPr/>
              <p:nvPr/>
            </p:nvGrpSpPr>
            <p:grpSpPr>
              <a:xfrm>
                <a:off x="6716879" y="613049"/>
                <a:ext cx="1961633" cy="1331624"/>
                <a:chOff x="467544" y="2282562"/>
                <a:chExt cx="2546642" cy="2311480"/>
              </a:xfrm>
            </p:grpSpPr>
            <p:grpSp>
              <p:nvGrpSpPr>
                <p:cNvPr id="62" name="グループ化 15"/>
                <p:cNvGrpSpPr/>
                <p:nvPr/>
              </p:nvGrpSpPr>
              <p:grpSpPr>
                <a:xfrm>
                  <a:off x="467544" y="2282562"/>
                  <a:ext cx="2546642" cy="2311480"/>
                  <a:chOff x="514576" y="2282562"/>
                  <a:chExt cx="2749087" cy="2311480"/>
                </a:xfrm>
              </p:grpSpPr>
              <p:sp>
                <p:nvSpPr>
                  <p:cNvPr id="78" name="角丸四角形 132"/>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79" name="片側の 2 つの角を丸めた四角形 133"/>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rgbClr val="FFFFFF"/>
                        </a:solidFill>
                        <a:effectLst/>
                        <a:uLnTx/>
                        <a:uFillTx/>
                      </a:rPr>
                      <a:t>MPI Process</a:t>
                    </a:r>
                    <a:endParaRPr kumimoji="0" lang="ja-JP" altLang="en-US" sz="1400" b="1" i="0" u="none" strike="noStrike" kern="0" cap="none" spc="0" normalizeH="0" baseline="0" noProof="0" dirty="0">
                      <a:ln>
                        <a:noFill/>
                      </a:ln>
                      <a:solidFill>
                        <a:srgbClr val="FFFFFF"/>
                      </a:solidFill>
                      <a:effectLst/>
                      <a:uLnTx/>
                      <a:uFillTx/>
                    </a:endParaRPr>
                  </a:p>
                </p:txBody>
              </p:sp>
            </p:grpSp>
            <p:sp>
              <p:nvSpPr>
                <p:cNvPr id="63" name="正方形/長方形 16"/>
                <p:cNvSpPr/>
                <p:nvPr/>
              </p:nvSpPr>
              <p:spPr bwMode="auto">
                <a:xfrm>
                  <a:off x="601385" y="27552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64" name="正方形/長方形 17"/>
                <p:cNvSpPr/>
                <p:nvPr/>
              </p:nvSpPr>
              <p:spPr bwMode="auto">
                <a:xfrm>
                  <a:off x="577027" y="40167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b="1"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65" name="正方形/長方形 18"/>
                <p:cNvSpPr/>
                <p:nvPr/>
              </p:nvSpPr>
              <p:spPr bwMode="auto">
                <a:xfrm>
                  <a:off x="581519" y="33729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b="1" dirty="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cxnSp>
              <p:nvCxnSpPr>
                <p:cNvPr id="66" name="直線コネクタ 95"/>
                <p:cNvCxnSpPr/>
                <p:nvPr/>
              </p:nvCxnSpPr>
              <p:spPr bwMode="auto">
                <a:xfrm>
                  <a:off x="2012479" y="3181943"/>
                  <a:ext cx="0" cy="95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7" name="グループ化 43"/>
                <p:cNvGrpSpPr/>
                <p:nvPr/>
              </p:nvGrpSpPr>
              <p:grpSpPr>
                <a:xfrm>
                  <a:off x="1920488" y="3943666"/>
                  <a:ext cx="193797" cy="545656"/>
                  <a:chOff x="1641119" y="4581128"/>
                  <a:chExt cx="193797" cy="545656"/>
                </a:xfrm>
              </p:grpSpPr>
              <p:grpSp>
                <p:nvGrpSpPr>
                  <p:cNvPr id="68" name="グループ化 45"/>
                  <p:cNvGrpSpPr/>
                  <p:nvPr/>
                </p:nvGrpSpPr>
                <p:grpSpPr>
                  <a:xfrm>
                    <a:off x="1641119" y="4728863"/>
                    <a:ext cx="193797" cy="113778"/>
                    <a:chOff x="2987824" y="2204864"/>
                    <a:chExt cx="216024" cy="184212"/>
                  </a:xfrm>
                </p:grpSpPr>
                <p:cxnSp>
                  <p:nvCxnSpPr>
                    <p:cNvPr id="76" name="直線コネクタ 53"/>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77" name="直線コネクタ 54"/>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69" name="グループ化 46"/>
                  <p:cNvGrpSpPr/>
                  <p:nvPr/>
                </p:nvGrpSpPr>
                <p:grpSpPr>
                  <a:xfrm>
                    <a:off x="1641119" y="4837463"/>
                    <a:ext cx="193797" cy="113778"/>
                    <a:chOff x="2987824" y="2204864"/>
                    <a:chExt cx="216024" cy="184212"/>
                  </a:xfrm>
                </p:grpSpPr>
                <p:cxnSp>
                  <p:nvCxnSpPr>
                    <p:cNvPr id="74" name="直線コネクタ 51"/>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75" name="直線コネクタ 52"/>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70" name="直線コネクタ 47"/>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71" name="直線コネクタ 48"/>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72" name="直線コネクタ 4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73" name="直線コネクタ 50"/>
                  <p:cNvCxnSpPr/>
                  <p:nvPr/>
                </p:nvCxnSpPr>
                <p:spPr bwMode="auto">
                  <a:xfrm>
                    <a:off x="1744186" y="4984598"/>
                    <a:ext cx="0" cy="142186"/>
                  </a:xfrm>
                  <a:prstGeom prst="line">
                    <a:avLst/>
                  </a:prstGeom>
                  <a:noFill/>
                  <a:ln w="19050" cap="flat" cmpd="sng" algn="ctr">
                    <a:solidFill>
                      <a:srgbClr val="1F497D"/>
                    </a:solidFill>
                    <a:prstDash val="solid"/>
                    <a:round/>
                    <a:headEnd type="none" w="med" len="med"/>
                    <a:tailEnd type="none" w="med" len="med"/>
                  </a:ln>
                  <a:effectLst/>
                </p:spPr>
              </p:cxnSp>
            </p:grpSp>
          </p:grpSp>
          <p:cxnSp>
            <p:nvCxnSpPr>
              <p:cNvPr id="55" name="直線コネクタ 98"/>
              <p:cNvCxnSpPr/>
              <p:nvPr/>
            </p:nvCxnSpPr>
            <p:spPr bwMode="auto">
              <a:xfrm>
                <a:off x="7831583" y="954809"/>
                <a:ext cx="149278" cy="44418"/>
              </a:xfrm>
              <a:prstGeom prst="line">
                <a:avLst/>
              </a:prstGeom>
              <a:noFill/>
              <a:ln w="19050" cap="flat" cmpd="sng" algn="ctr">
                <a:solidFill>
                  <a:srgbClr val="1F497D"/>
                </a:solidFill>
                <a:prstDash val="solid"/>
                <a:round/>
                <a:headEnd type="none" w="med" len="med"/>
                <a:tailEnd type="none" w="med" len="med"/>
              </a:ln>
              <a:effectLst/>
            </p:spPr>
          </p:cxnSp>
          <p:cxnSp>
            <p:nvCxnSpPr>
              <p:cNvPr id="56" name="直線コネクタ 99"/>
              <p:cNvCxnSpPr/>
              <p:nvPr/>
            </p:nvCxnSpPr>
            <p:spPr bwMode="auto">
              <a:xfrm flipH="1">
                <a:off x="7831583" y="999227"/>
                <a:ext cx="149278" cy="31336"/>
              </a:xfrm>
              <a:prstGeom prst="line">
                <a:avLst/>
              </a:prstGeom>
              <a:noFill/>
              <a:ln w="19050" cap="flat" cmpd="sng" algn="ctr">
                <a:solidFill>
                  <a:srgbClr val="1F497D"/>
                </a:solidFill>
                <a:prstDash val="solid"/>
                <a:round/>
                <a:headEnd type="none" w="med" len="med"/>
                <a:tailEnd type="none" w="med" len="med"/>
              </a:ln>
              <a:effectLst/>
            </p:spPr>
          </p:cxnSp>
          <p:cxnSp>
            <p:nvCxnSpPr>
              <p:cNvPr id="57" name="直線コネクタ 96"/>
              <p:cNvCxnSpPr/>
              <p:nvPr/>
            </p:nvCxnSpPr>
            <p:spPr bwMode="auto">
              <a:xfrm>
                <a:off x="7831583" y="1027116"/>
                <a:ext cx="149278" cy="44418"/>
              </a:xfrm>
              <a:prstGeom prst="line">
                <a:avLst/>
              </a:prstGeom>
              <a:noFill/>
              <a:ln w="19050" cap="flat" cmpd="sng" algn="ctr">
                <a:solidFill>
                  <a:srgbClr val="1F497D"/>
                </a:solidFill>
                <a:prstDash val="solid"/>
                <a:round/>
                <a:headEnd type="none" w="med" len="med"/>
                <a:tailEnd type="none" w="med" len="med"/>
              </a:ln>
              <a:effectLst/>
            </p:spPr>
          </p:cxnSp>
          <p:cxnSp>
            <p:nvCxnSpPr>
              <p:cNvPr id="58" name="直線コネクタ 97"/>
              <p:cNvCxnSpPr/>
              <p:nvPr/>
            </p:nvCxnSpPr>
            <p:spPr bwMode="auto">
              <a:xfrm flipH="1">
                <a:off x="7831583" y="1071534"/>
                <a:ext cx="149278" cy="31336"/>
              </a:xfrm>
              <a:prstGeom prst="line">
                <a:avLst/>
              </a:prstGeom>
              <a:noFill/>
              <a:ln w="19050" cap="flat" cmpd="sng" algn="ctr">
                <a:solidFill>
                  <a:srgbClr val="1F497D"/>
                </a:solidFill>
                <a:prstDash val="solid"/>
                <a:round/>
                <a:headEnd type="none" w="med" len="med"/>
                <a:tailEnd type="none" w="med" len="med"/>
              </a:ln>
              <a:effectLst/>
            </p:spPr>
          </p:cxnSp>
          <p:cxnSp>
            <p:nvCxnSpPr>
              <p:cNvPr id="59" name="直線コネクタ 92"/>
              <p:cNvCxnSpPr/>
              <p:nvPr/>
            </p:nvCxnSpPr>
            <p:spPr bwMode="auto">
              <a:xfrm>
                <a:off x="7831583" y="1102870"/>
                <a:ext cx="79390" cy="22209"/>
              </a:xfrm>
              <a:prstGeom prst="line">
                <a:avLst/>
              </a:prstGeom>
              <a:noFill/>
              <a:ln w="19050" cap="flat" cmpd="sng" algn="ctr">
                <a:solidFill>
                  <a:srgbClr val="1F497D"/>
                </a:solidFill>
                <a:prstDash val="solid"/>
                <a:round/>
                <a:headEnd type="none" w="med" len="med"/>
                <a:tailEnd type="none" w="med" len="med"/>
              </a:ln>
              <a:effectLst/>
            </p:spPr>
          </p:cxnSp>
          <p:cxnSp>
            <p:nvCxnSpPr>
              <p:cNvPr id="60" name="直線コネクタ 93"/>
              <p:cNvCxnSpPr/>
              <p:nvPr/>
            </p:nvCxnSpPr>
            <p:spPr bwMode="auto">
              <a:xfrm flipH="1">
                <a:off x="7836336" y="940839"/>
                <a:ext cx="74638" cy="15668"/>
              </a:xfrm>
              <a:prstGeom prst="line">
                <a:avLst/>
              </a:prstGeom>
              <a:noFill/>
              <a:ln w="19050" cap="flat" cmpd="sng" algn="ctr">
                <a:solidFill>
                  <a:srgbClr val="1F497D"/>
                </a:solidFill>
                <a:prstDash val="solid"/>
                <a:round/>
                <a:headEnd type="none" w="med" len="med"/>
                <a:tailEnd type="none" w="med" len="med"/>
              </a:ln>
              <a:effectLst/>
            </p:spPr>
          </p:cxnSp>
          <p:cxnSp>
            <p:nvCxnSpPr>
              <p:cNvPr id="61" name="直線コネクタ 94"/>
              <p:cNvCxnSpPr/>
              <p:nvPr/>
            </p:nvCxnSpPr>
            <p:spPr bwMode="auto">
              <a:xfrm>
                <a:off x="7906222" y="845544"/>
                <a:ext cx="693" cy="97963"/>
              </a:xfrm>
              <a:prstGeom prst="line">
                <a:avLst/>
              </a:prstGeom>
              <a:noFill/>
              <a:ln w="19050" cap="flat" cmpd="sng" algn="ctr">
                <a:solidFill>
                  <a:srgbClr val="1F497D"/>
                </a:solidFill>
                <a:prstDash val="solid"/>
                <a:round/>
                <a:headEnd type="none" w="med" len="med"/>
                <a:tailEnd type="none" w="med" len="med"/>
              </a:ln>
              <a:effectLst/>
            </p:spPr>
          </p:cxnSp>
        </p:grpSp>
        <p:grpSp>
          <p:nvGrpSpPr>
            <p:cNvPr id="45" name="Group 44"/>
            <p:cNvGrpSpPr/>
            <p:nvPr/>
          </p:nvGrpSpPr>
          <p:grpSpPr>
            <a:xfrm>
              <a:off x="7831365" y="1149806"/>
              <a:ext cx="149278" cy="482691"/>
              <a:chOff x="8837955" y="1263612"/>
              <a:chExt cx="149278" cy="482691"/>
            </a:xfrm>
          </p:grpSpPr>
          <p:cxnSp>
            <p:nvCxnSpPr>
              <p:cNvPr id="46" name="直線コネクタ 38"/>
              <p:cNvCxnSpPr/>
              <p:nvPr/>
            </p:nvCxnSpPr>
            <p:spPr bwMode="auto">
              <a:xfrm>
                <a:off x="8837955" y="1407571"/>
                <a:ext cx="149278" cy="56032"/>
              </a:xfrm>
              <a:prstGeom prst="line">
                <a:avLst/>
              </a:prstGeom>
              <a:noFill/>
              <a:ln w="19050" cap="flat" cmpd="sng" algn="ctr">
                <a:solidFill>
                  <a:srgbClr val="1F497D"/>
                </a:solidFill>
                <a:prstDash val="solid"/>
                <a:round/>
                <a:headEnd type="none" w="med" len="med"/>
                <a:tailEnd type="none" w="med" len="med"/>
              </a:ln>
              <a:effectLst/>
            </p:spPr>
          </p:cxnSp>
          <p:cxnSp>
            <p:nvCxnSpPr>
              <p:cNvPr id="47" name="直線コネクタ 39"/>
              <p:cNvCxnSpPr/>
              <p:nvPr/>
            </p:nvCxnSpPr>
            <p:spPr bwMode="auto">
              <a:xfrm flipH="1">
                <a:off x="8837955" y="1463603"/>
                <a:ext cx="149278" cy="39529"/>
              </a:xfrm>
              <a:prstGeom prst="line">
                <a:avLst/>
              </a:prstGeom>
              <a:noFill/>
              <a:ln w="19050" cap="flat" cmpd="sng" algn="ctr">
                <a:solidFill>
                  <a:srgbClr val="1F497D"/>
                </a:solidFill>
                <a:prstDash val="solid"/>
                <a:round/>
                <a:headEnd type="none" w="med" len="med"/>
                <a:tailEnd type="none" w="med" len="med"/>
              </a:ln>
              <a:effectLst/>
            </p:spPr>
          </p:cxnSp>
          <p:cxnSp>
            <p:nvCxnSpPr>
              <p:cNvPr id="48" name="直線コネクタ 36"/>
              <p:cNvCxnSpPr/>
              <p:nvPr/>
            </p:nvCxnSpPr>
            <p:spPr bwMode="auto">
              <a:xfrm>
                <a:off x="8837955" y="1498784"/>
                <a:ext cx="149278" cy="56032"/>
              </a:xfrm>
              <a:prstGeom prst="line">
                <a:avLst/>
              </a:prstGeom>
              <a:noFill/>
              <a:ln w="19050" cap="flat" cmpd="sng" algn="ctr">
                <a:solidFill>
                  <a:srgbClr val="1F497D"/>
                </a:solidFill>
                <a:prstDash val="solid"/>
                <a:round/>
                <a:headEnd type="none" w="med" len="med"/>
                <a:tailEnd type="none" w="med" len="med"/>
              </a:ln>
              <a:effectLst/>
            </p:spPr>
          </p:cxnSp>
          <p:cxnSp>
            <p:nvCxnSpPr>
              <p:cNvPr id="49" name="直線コネクタ 37"/>
              <p:cNvCxnSpPr/>
              <p:nvPr/>
            </p:nvCxnSpPr>
            <p:spPr bwMode="auto">
              <a:xfrm flipH="1">
                <a:off x="8837955" y="1554816"/>
                <a:ext cx="149278" cy="39529"/>
              </a:xfrm>
              <a:prstGeom prst="line">
                <a:avLst/>
              </a:prstGeom>
              <a:noFill/>
              <a:ln w="19050" cap="flat" cmpd="sng" algn="ctr">
                <a:solidFill>
                  <a:srgbClr val="1F497D"/>
                </a:solidFill>
                <a:prstDash val="solid"/>
                <a:round/>
                <a:headEnd type="none" w="med" len="med"/>
                <a:tailEnd type="none" w="med" len="med"/>
              </a:ln>
              <a:effectLst/>
            </p:spPr>
          </p:cxnSp>
          <p:cxnSp>
            <p:nvCxnSpPr>
              <p:cNvPr id="50" name="直線コネクタ 32"/>
              <p:cNvCxnSpPr/>
              <p:nvPr/>
            </p:nvCxnSpPr>
            <p:spPr bwMode="auto">
              <a:xfrm>
                <a:off x="8837955" y="1594345"/>
                <a:ext cx="79390" cy="28016"/>
              </a:xfrm>
              <a:prstGeom prst="line">
                <a:avLst/>
              </a:prstGeom>
              <a:noFill/>
              <a:ln w="19050" cap="flat" cmpd="sng" algn="ctr">
                <a:solidFill>
                  <a:srgbClr val="1F497D"/>
                </a:solidFill>
                <a:prstDash val="solid"/>
                <a:round/>
                <a:headEnd type="none" w="med" len="med"/>
                <a:tailEnd type="none" w="med" len="med"/>
              </a:ln>
              <a:effectLst/>
            </p:spPr>
          </p:cxnSp>
          <p:cxnSp>
            <p:nvCxnSpPr>
              <p:cNvPr id="51" name="直線コネクタ 33"/>
              <p:cNvCxnSpPr/>
              <p:nvPr/>
            </p:nvCxnSpPr>
            <p:spPr bwMode="auto">
              <a:xfrm flipH="1">
                <a:off x="8842708" y="1389949"/>
                <a:ext cx="74638" cy="19765"/>
              </a:xfrm>
              <a:prstGeom prst="line">
                <a:avLst/>
              </a:prstGeom>
              <a:noFill/>
              <a:ln w="19050" cap="flat" cmpd="sng" algn="ctr">
                <a:solidFill>
                  <a:srgbClr val="1F497D"/>
                </a:solidFill>
                <a:prstDash val="solid"/>
                <a:round/>
                <a:headEnd type="none" w="med" len="med"/>
                <a:tailEnd type="none" w="med" len="med"/>
              </a:ln>
              <a:effectLst/>
            </p:spPr>
          </p:cxnSp>
          <p:cxnSp>
            <p:nvCxnSpPr>
              <p:cNvPr id="52" name="直線コネクタ 34"/>
              <p:cNvCxnSpPr/>
              <p:nvPr/>
            </p:nvCxnSpPr>
            <p:spPr bwMode="auto">
              <a:xfrm>
                <a:off x="8915400" y="1263612"/>
                <a:ext cx="0" cy="130144"/>
              </a:xfrm>
              <a:prstGeom prst="line">
                <a:avLst/>
              </a:prstGeom>
              <a:noFill/>
              <a:ln w="19050" cap="flat" cmpd="sng" algn="ctr">
                <a:solidFill>
                  <a:srgbClr val="1F497D"/>
                </a:solidFill>
                <a:prstDash val="solid"/>
                <a:round/>
                <a:headEnd type="none" w="med" len="med"/>
                <a:tailEnd type="none" w="med" len="med"/>
              </a:ln>
              <a:effectLst/>
            </p:spPr>
          </p:cxnSp>
          <p:cxnSp>
            <p:nvCxnSpPr>
              <p:cNvPr id="53" name="直線コネクタ 35"/>
              <p:cNvCxnSpPr/>
              <p:nvPr/>
            </p:nvCxnSpPr>
            <p:spPr bwMode="auto">
              <a:xfrm>
                <a:off x="8913432" y="1626882"/>
                <a:ext cx="0" cy="119421"/>
              </a:xfrm>
              <a:prstGeom prst="line">
                <a:avLst/>
              </a:prstGeom>
              <a:noFill/>
              <a:ln w="19050" cap="flat" cmpd="sng" algn="ctr">
                <a:solidFill>
                  <a:srgbClr val="1F497D"/>
                </a:solidFill>
                <a:prstDash val="solid"/>
                <a:round/>
                <a:headEnd type="none" w="med" len="med"/>
                <a:tailEnd type="none" w="med" len="med"/>
              </a:ln>
              <a:effectLst/>
            </p:spPr>
          </p:cxnSp>
        </p:grpSp>
      </p:grpSp>
      <p:sp>
        <p:nvSpPr>
          <p:cNvPr id="4" name="Footer Placeholder 3">
            <a:extLst>
              <a:ext uri="{FF2B5EF4-FFF2-40B4-BE49-F238E27FC236}">
                <a16:creationId xmlns:a16="http://schemas.microsoft.com/office/drawing/2014/main" id="{832D7282-F0CD-6344-9776-9DE6F78113B9}"/>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7411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Two-sided Communication Example</a:t>
            </a:r>
          </a:p>
        </p:txBody>
      </p:sp>
      <p:sp>
        <p:nvSpPr>
          <p:cNvPr id="6" name="Rectangle 5"/>
          <p:cNvSpPr/>
          <p:nvPr/>
        </p:nvSpPr>
        <p:spPr bwMode="auto">
          <a:xfrm>
            <a:off x="5603846" y="4852969"/>
            <a:ext cx="333541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MPI implementation</a:t>
            </a:r>
          </a:p>
        </p:txBody>
      </p:sp>
      <p:sp>
        <p:nvSpPr>
          <p:cNvPr id="7" name="Rounded Rectangle 6"/>
          <p:cNvSpPr/>
          <p:nvPr/>
        </p:nvSpPr>
        <p:spPr bwMode="auto">
          <a:xfrm>
            <a:off x="311784" y="1403757"/>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Memory</a:t>
            </a:r>
          </a:p>
        </p:txBody>
      </p:sp>
      <p:sp>
        <p:nvSpPr>
          <p:cNvPr id="8" name="Rounded Rectangle 7"/>
          <p:cNvSpPr/>
          <p:nvPr/>
        </p:nvSpPr>
        <p:spPr bwMode="auto">
          <a:xfrm>
            <a:off x="6165908" y="1402359"/>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Memory</a:t>
            </a:r>
          </a:p>
        </p:txBody>
      </p:sp>
      <p:sp>
        <p:nvSpPr>
          <p:cNvPr id="9" name="Rectangle 8"/>
          <p:cNvSpPr/>
          <p:nvPr/>
        </p:nvSpPr>
        <p:spPr bwMode="auto">
          <a:xfrm>
            <a:off x="276838" y="4851571"/>
            <a:ext cx="345626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MPI implementation</a:t>
            </a:r>
          </a:p>
        </p:txBody>
      </p:sp>
      <p:sp>
        <p:nvSpPr>
          <p:cNvPr id="10" name="Rectangle 9"/>
          <p:cNvSpPr/>
          <p:nvPr/>
        </p:nvSpPr>
        <p:spPr bwMode="auto">
          <a:xfrm>
            <a:off x="1800224" y="3250578"/>
            <a:ext cx="393192"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endParaRPr>
          </a:p>
        </p:txBody>
      </p:sp>
      <p:cxnSp>
        <p:nvCxnSpPr>
          <p:cNvPr id="13" name="Straight Connector 12"/>
          <p:cNvCxnSpPr/>
          <p:nvPr/>
        </p:nvCxnSpPr>
        <p:spPr bwMode="auto">
          <a:xfrm rot="5400000">
            <a:off x="1720179" y="4582490"/>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18" name="TextBox 17"/>
          <p:cNvSpPr txBox="1"/>
          <p:nvPr/>
        </p:nvSpPr>
        <p:spPr>
          <a:xfrm>
            <a:off x="1739171" y="2988517"/>
            <a:ext cx="49244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Send</a:t>
            </a:r>
          </a:p>
        </p:txBody>
      </p:sp>
      <p:cxnSp>
        <p:nvCxnSpPr>
          <p:cNvPr id="21" name="Straight Connector 20"/>
          <p:cNvCxnSpPr/>
          <p:nvPr/>
        </p:nvCxnSpPr>
        <p:spPr bwMode="auto">
          <a:xfrm rot="5400000">
            <a:off x="6885705" y="4583888"/>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23" name="Rectangle 22"/>
          <p:cNvSpPr/>
          <p:nvPr/>
        </p:nvSpPr>
        <p:spPr bwMode="auto">
          <a:xfrm>
            <a:off x="8120542" y="1767918"/>
            <a:ext cx="662731"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cxnSp>
        <p:nvCxnSpPr>
          <p:cNvPr id="24" name="Straight Connector 23"/>
          <p:cNvCxnSpPr/>
          <p:nvPr/>
        </p:nvCxnSpPr>
        <p:spPr bwMode="auto">
          <a:xfrm rot="16200000" flipH="1">
            <a:off x="2130804" y="3775047"/>
            <a:ext cx="4781722" cy="33555"/>
          </a:xfrm>
          <a:prstGeom prst="line">
            <a:avLst/>
          </a:prstGeom>
          <a:solidFill>
            <a:schemeClr val="accent1"/>
          </a:solidFill>
          <a:ln w="12700" cap="sq" cmpd="sng" algn="ctr">
            <a:solidFill>
              <a:schemeClr val="tx1"/>
            </a:solidFill>
            <a:prstDash val="solid"/>
            <a:round/>
            <a:headEnd type="none" w="med" len="med"/>
            <a:tailEnd type="none" w="med" len="med"/>
          </a:ln>
          <a:effectLst/>
        </p:spPr>
      </p:cxnSp>
      <p:sp>
        <p:nvSpPr>
          <p:cNvPr id="25" name="Rounded Rectangle 24"/>
          <p:cNvSpPr/>
          <p:nvPr/>
        </p:nvSpPr>
        <p:spPr bwMode="auto">
          <a:xfrm>
            <a:off x="3155663" y="1410748"/>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Processor</a:t>
            </a:r>
          </a:p>
        </p:txBody>
      </p:sp>
      <p:sp>
        <p:nvSpPr>
          <p:cNvPr id="26" name="Oval 5"/>
          <p:cNvSpPr>
            <a:spLocks noChangeArrowheads="1"/>
          </p:cNvSpPr>
          <p:nvPr/>
        </p:nvSpPr>
        <p:spPr bwMode="auto">
          <a:xfrm>
            <a:off x="3266040" y="1825130"/>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27" name="Oval 5"/>
          <p:cNvSpPr>
            <a:spLocks noChangeArrowheads="1"/>
          </p:cNvSpPr>
          <p:nvPr/>
        </p:nvSpPr>
        <p:spPr bwMode="auto">
          <a:xfrm>
            <a:off x="3787556" y="1826528"/>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28" name="Oval 5"/>
          <p:cNvSpPr>
            <a:spLocks noChangeArrowheads="1"/>
          </p:cNvSpPr>
          <p:nvPr/>
        </p:nvSpPr>
        <p:spPr bwMode="auto">
          <a:xfrm>
            <a:off x="3267438" y="2279534"/>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29" name="Oval 5"/>
          <p:cNvSpPr>
            <a:spLocks noChangeArrowheads="1"/>
          </p:cNvSpPr>
          <p:nvPr/>
        </p:nvSpPr>
        <p:spPr bwMode="auto">
          <a:xfrm>
            <a:off x="3788954" y="2280932"/>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0" name="Rounded Rectangle 29"/>
          <p:cNvSpPr/>
          <p:nvPr/>
        </p:nvSpPr>
        <p:spPr bwMode="auto">
          <a:xfrm>
            <a:off x="4860028" y="1412146"/>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Processor</a:t>
            </a:r>
          </a:p>
        </p:txBody>
      </p:sp>
      <p:sp>
        <p:nvSpPr>
          <p:cNvPr id="31" name="Oval 5"/>
          <p:cNvSpPr>
            <a:spLocks noChangeArrowheads="1"/>
          </p:cNvSpPr>
          <p:nvPr/>
        </p:nvSpPr>
        <p:spPr bwMode="auto">
          <a:xfrm>
            <a:off x="4970405" y="1826528"/>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2" name="Oval 5"/>
          <p:cNvSpPr>
            <a:spLocks noChangeArrowheads="1"/>
          </p:cNvSpPr>
          <p:nvPr/>
        </p:nvSpPr>
        <p:spPr bwMode="auto">
          <a:xfrm>
            <a:off x="5491921" y="1827926"/>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3" name="Oval 5"/>
          <p:cNvSpPr>
            <a:spLocks noChangeArrowheads="1"/>
          </p:cNvSpPr>
          <p:nvPr/>
        </p:nvSpPr>
        <p:spPr bwMode="auto">
          <a:xfrm>
            <a:off x="4971803" y="2280932"/>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4" name="Oval 5"/>
          <p:cNvSpPr>
            <a:spLocks noChangeArrowheads="1"/>
          </p:cNvSpPr>
          <p:nvPr/>
        </p:nvSpPr>
        <p:spPr bwMode="auto">
          <a:xfrm>
            <a:off x="5493319" y="2282330"/>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6" name="Rectangle 35"/>
          <p:cNvSpPr/>
          <p:nvPr/>
        </p:nvSpPr>
        <p:spPr bwMode="auto">
          <a:xfrm>
            <a:off x="6957361" y="3243587"/>
            <a:ext cx="381000"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endParaRPr>
          </a:p>
        </p:txBody>
      </p:sp>
      <p:sp>
        <p:nvSpPr>
          <p:cNvPr id="41" name="TextBox 40"/>
          <p:cNvSpPr txBox="1"/>
          <p:nvPr/>
        </p:nvSpPr>
        <p:spPr>
          <a:xfrm>
            <a:off x="6908463" y="2981526"/>
            <a:ext cx="476926"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Recv</a:t>
            </a:r>
          </a:p>
        </p:txBody>
      </p:sp>
      <p:cxnSp>
        <p:nvCxnSpPr>
          <p:cNvPr id="42" name="Straight Connector 41"/>
          <p:cNvCxnSpPr>
            <a:stCxn id="30" idx="3"/>
          </p:cNvCxnSpPr>
          <p:nvPr/>
        </p:nvCxnSpPr>
        <p:spPr bwMode="auto">
          <a:xfrm flipV="1">
            <a:off x="5999530" y="2072081"/>
            <a:ext cx="1114334" cy="19574"/>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3" name="Straight Connector 42"/>
          <p:cNvCxnSpPr>
            <a:endCxn id="44" idx="0"/>
          </p:cNvCxnSpPr>
          <p:nvPr/>
        </p:nvCxnSpPr>
        <p:spPr bwMode="auto">
          <a:xfrm rot="16200000" flipH="1">
            <a:off x="6108264" y="3077679"/>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sp>
        <p:nvSpPr>
          <p:cNvPr id="44" name="Rectangle 43"/>
          <p:cNvSpPr/>
          <p:nvPr/>
        </p:nvSpPr>
        <p:spPr bwMode="auto">
          <a:xfrm>
            <a:off x="6962863" y="4116836"/>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endParaRPr>
          </a:p>
        </p:txBody>
      </p:sp>
      <p:sp>
        <p:nvSpPr>
          <p:cNvPr id="45" name="Rectangle 44"/>
          <p:cNvSpPr/>
          <p:nvPr/>
        </p:nvSpPr>
        <p:spPr bwMode="auto">
          <a:xfrm>
            <a:off x="403451" y="1677037"/>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sp>
        <p:nvSpPr>
          <p:cNvPr id="46" name="Rectangle 45"/>
          <p:cNvSpPr/>
          <p:nvPr/>
        </p:nvSpPr>
        <p:spPr bwMode="auto">
          <a:xfrm>
            <a:off x="1813415" y="4118234"/>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endParaRPr>
          </a:p>
        </p:txBody>
      </p:sp>
      <p:cxnSp>
        <p:nvCxnSpPr>
          <p:cNvPr id="47" name="Straight Connector 46"/>
          <p:cNvCxnSpPr/>
          <p:nvPr/>
        </p:nvCxnSpPr>
        <p:spPr bwMode="auto">
          <a:xfrm rot="10800000">
            <a:off x="1996581" y="2088859"/>
            <a:ext cx="1159083" cy="1399"/>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8" name="Straight Connector 47"/>
          <p:cNvCxnSpPr/>
          <p:nvPr/>
        </p:nvCxnSpPr>
        <p:spPr bwMode="auto">
          <a:xfrm rot="16200000" flipH="1">
            <a:off x="967211" y="3104243"/>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cxnSp>
        <p:nvCxnSpPr>
          <p:cNvPr id="49" name="Straight Connector 48"/>
          <p:cNvCxnSpPr/>
          <p:nvPr/>
        </p:nvCxnSpPr>
        <p:spPr bwMode="auto">
          <a:xfrm rot="5400000">
            <a:off x="37755" y="3703740"/>
            <a:ext cx="2751583" cy="8386"/>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50" name="Straight Connector 49"/>
          <p:cNvCxnSpPr/>
          <p:nvPr/>
        </p:nvCxnSpPr>
        <p:spPr bwMode="auto">
          <a:xfrm flipV="1">
            <a:off x="1409350" y="5092117"/>
            <a:ext cx="6233021" cy="16778"/>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51" name="Straight Connector 50"/>
          <p:cNvCxnSpPr/>
          <p:nvPr/>
        </p:nvCxnSpPr>
        <p:spPr bwMode="auto">
          <a:xfrm rot="16200000" flipV="1">
            <a:off x="6258188" y="3665988"/>
            <a:ext cx="2843869" cy="8392"/>
          </a:xfrm>
          <a:prstGeom prst="line">
            <a:avLst/>
          </a:prstGeom>
          <a:solidFill>
            <a:schemeClr val="accent1"/>
          </a:solidFill>
          <a:ln w="76200" cap="sq" cmpd="sng" algn="ctr">
            <a:solidFill>
              <a:srgbClr val="E57300"/>
            </a:solidFill>
            <a:prstDash val="solid"/>
            <a:round/>
            <a:headEnd type="none" w="med" len="med"/>
            <a:tailEnd type="none" w="lg" len="lg"/>
          </a:ln>
          <a:effectLst/>
        </p:spPr>
      </p:cxnSp>
      <p:sp>
        <p:nvSpPr>
          <p:cNvPr id="52" name="Rectangle 51"/>
          <p:cNvSpPr/>
          <p:nvPr/>
        </p:nvSpPr>
        <p:spPr bwMode="auto">
          <a:xfrm>
            <a:off x="404849" y="2106274"/>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sp>
        <p:nvSpPr>
          <p:cNvPr id="53" name="Rectangle 52"/>
          <p:cNvSpPr/>
          <p:nvPr/>
        </p:nvSpPr>
        <p:spPr bwMode="auto">
          <a:xfrm>
            <a:off x="397858" y="2527122"/>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cxnSp>
        <p:nvCxnSpPr>
          <p:cNvPr id="54" name="Straight Connector 53"/>
          <p:cNvCxnSpPr>
            <a:stCxn id="45" idx="3"/>
          </p:cNvCxnSpPr>
          <p:nvPr/>
        </p:nvCxnSpPr>
        <p:spPr bwMode="auto">
          <a:xfrm>
            <a:off x="998290" y="1870364"/>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5" name="Straight Connector 54"/>
          <p:cNvCxnSpPr/>
          <p:nvPr/>
        </p:nvCxnSpPr>
        <p:spPr bwMode="auto">
          <a:xfrm>
            <a:off x="1008077" y="2316379"/>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6" name="Straight Connector 55"/>
          <p:cNvCxnSpPr/>
          <p:nvPr/>
        </p:nvCxnSpPr>
        <p:spPr bwMode="auto">
          <a:xfrm>
            <a:off x="1001086" y="2712060"/>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7" name="Straight Connector 56"/>
          <p:cNvCxnSpPr/>
          <p:nvPr/>
        </p:nvCxnSpPr>
        <p:spPr bwMode="auto">
          <a:xfrm>
            <a:off x="1251358" y="2316378"/>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8" name="Straight Connector 57"/>
          <p:cNvCxnSpPr/>
          <p:nvPr/>
        </p:nvCxnSpPr>
        <p:spPr bwMode="auto">
          <a:xfrm rot="5400000">
            <a:off x="988314" y="2095402"/>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9" name="Straight Connector 58"/>
          <p:cNvCxnSpPr/>
          <p:nvPr/>
        </p:nvCxnSpPr>
        <p:spPr bwMode="auto">
          <a:xfrm rot="5400000">
            <a:off x="989712" y="2488542"/>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sp>
        <p:nvSpPr>
          <p:cNvPr id="60" name="Rectangle 59"/>
          <p:cNvSpPr/>
          <p:nvPr/>
        </p:nvSpPr>
        <p:spPr bwMode="auto">
          <a:xfrm>
            <a:off x="8120542" y="2239100"/>
            <a:ext cx="664129"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cxnSp>
        <p:nvCxnSpPr>
          <p:cNvPr id="61" name="Straight Connector 60"/>
          <p:cNvCxnSpPr/>
          <p:nvPr/>
        </p:nvCxnSpPr>
        <p:spPr bwMode="auto">
          <a:xfrm>
            <a:off x="7701093" y="2239860"/>
            <a:ext cx="184561" cy="3"/>
          </a:xfrm>
          <a:prstGeom prst="line">
            <a:avLst/>
          </a:prstGeom>
          <a:solidFill>
            <a:schemeClr val="accent1"/>
          </a:solidFill>
          <a:ln w="76200" cap="sq" cmpd="sng" algn="ctr">
            <a:solidFill>
              <a:srgbClr val="E57300"/>
            </a:solidFill>
            <a:prstDash val="solid"/>
            <a:round/>
            <a:headEnd type="none" w="med" len="med"/>
            <a:tailEnd type="none" w="lg" len="lg"/>
          </a:ln>
          <a:effectLst/>
        </p:spPr>
      </p:cxnSp>
      <p:cxnSp>
        <p:nvCxnSpPr>
          <p:cNvPr id="62" name="Straight Connector 61"/>
          <p:cNvCxnSpPr/>
          <p:nvPr/>
        </p:nvCxnSpPr>
        <p:spPr bwMode="auto">
          <a:xfrm rot="5400000" flipH="1" flipV="1">
            <a:off x="7776595" y="2105637"/>
            <a:ext cx="268447" cy="0"/>
          </a:xfrm>
          <a:prstGeom prst="line">
            <a:avLst/>
          </a:prstGeom>
          <a:solidFill>
            <a:schemeClr val="accent1"/>
          </a:solidFill>
          <a:ln w="76200" cap="sq" cmpd="sng" algn="ctr">
            <a:solidFill>
              <a:srgbClr val="E57300"/>
            </a:solidFill>
            <a:prstDash val="solid"/>
            <a:round/>
            <a:headEnd type="none" w="med" len="med"/>
            <a:tailEnd type="none" w="lg" len="lg"/>
          </a:ln>
          <a:effectLst/>
        </p:spPr>
      </p:cxnSp>
      <p:cxnSp>
        <p:nvCxnSpPr>
          <p:cNvPr id="63" name="Straight Connector 62"/>
          <p:cNvCxnSpPr/>
          <p:nvPr/>
        </p:nvCxnSpPr>
        <p:spPr bwMode="auto">
          <a:xfrm rot="5400000" flipH="1" flipV="1">
            <a:off x="7794773" y="2340530"/>
            <a:ext cx="233492" cy="1396"/>
          </a:xfrm>
          <a:prstGeom prst="line">
            <a:avLst/>
          </a:prstGeom>
          <a:solidFill>
            <a:schemeClr val="accent1"/>
          </a:solidFill>
          <a:ln w="76200" cap="sq" cmpd="sng" algn="ctr">
            <a:solidFill>
              <a:srgbClr val="E57300"/>
            </a:solidFill>
            <a:prstDash val="solid"/>
            <a:round/>
            <a:headEnd type="none" w="med" len="med"/>
            <a:tailEnd type="none" w="lg" len="lg"/>
          </a:ln>
          <a:effectLst/>
        </p:spPr>
      </p:cxnSp>
      <p:cxnSp>
        <p:nvCxnSpPr>
          <p:cNvPr id="64" name="Straight Connector 63"/>
          <p:cNvCxnSpPr>
            <a:endCxn id="23" idx="1"/>
          </p:cNvCxnSpPr>
          <p:nvPr/>
        </p:nvCxnSpPr>
        <p:spPr bwMode="auto">
          <a:xfrm>
            <a:off x="7927596" y="1971413"/>
            <a:ext cx="192946" cy="11504"/>
          </a:xfrm>
          <a:prstGeom prst="line">
            <a:avLst/>
          </a:prstGeom>
          <a:solidFill>
            <a:schemeClr val="accent1"/>
          </a:solidFill>
          <a:ln w="76200" cap="sq" cmpd="sng" algn="ctr">
            <a:solidFill>
              <a:srgbClr val="E57300"/>
            </a:solidFill>
            <a:prstDash val="solid"/>
            <a:round/>
            <a:headEnd type="none" w="med" len="med"/>
            <a:tailEnd type="stealth" w="sm" len="sm"/>
          </a:ln>
          <a:effectLst/>
        </p:spPr>
      </p:cxnSp>
      <p:cxnSp>
        <p:nvCxnSpPr>
          <p:cNvPr id="65" name="Straight Connector 64"/>
          <p:cNvCxnSpPr>
            <a:endCxn id="60" idx="1"/>
          </p:cNvCxnSpPr>
          <p:nvPr/>
        </p:nvCxnSpPr>
        <p:spPr bwMode="auto">
          <a:xfrm flipV="1">
            <a:off x="7910818" y="2454099"/>
            <a:ext cx="209724" cy="12264"/>
          </a:xfrm>
          <a:prstGeom prst="line">
            <a:avLst/>
          </a:prstGeom>
          <a:solidFill>
            <a:schemeClr val="accent1"/>
          </a:solidFill>
          <a:ln w="76200" cap="sq" cmpd="sng" algn="ctr">
            <a:solidFill>
              <a:srgbClr val="E57300"/>
            </a:solidFill>
            <a:prstDash val="solid"/>
            <a:round/>
            <a:headEnd type="none" w="med" len="med"/>
            <a:tailEnd type="stealth" w="sm" len="sm"/>
          </a:ln>
          <a:effectLst/>
        </p:spPr>
      </p:cxnSp>
      <p:sp>
        <p:nvSpPr>
          <p:cNvPr id="66"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68" name="Slide Number Placeholder 2">
            <a:extLst>
              <a:ext uri="{FF2B5EF4-FFF2-40B4-BE49-F238E27FC236}">
                <a16:creationId xmlns:a16="http://schemas.microsoft.com/office/drawing/2014/main" id="{274A465C-AB08-2B4F-BA23-C154ECD12425}"/>
              </a:ext>
            </a:extLst>
          </p:cNvPr>
          <p:cNvSpPr>
            <a:spLocks noGrp="1"/>
          </p:cNvSpPr>
          <p:nvPr>
            <p:ph type="sldNum" sz="quarter" idx="4"/>
          </p:nvPr>
        </p:nvSpPr>
        <p:spPr>
          <a:xfrm>
            <a:off x="7772400" y="6537325"/>
            <a:ext cx="990600" cy="2444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2" name="TextBox 1">
            <a:extLst>
              <a:ext uri="{FF2B5EF4-FFF2-40B4-BE49-F238E27FC236}">
                <a16:creationId xmlns:a16="http://schemas.microsoft.com/office/drawing/2014/main" id="{E58BE430-E6F3-E64F-95DA-71BCE10FD499}"/>
              </a:ext>
            </a:extLst>
          </p:cNvPr>
          <p:cNvSpPr txBox="1"/>
          <p:nvPr/>
        </p:nvSpPr>
        <p:spPr>
          <a:xfrm>
            <a:off x="1972810" y="5761683"/>
            <a:ext cx="845103" cy="369332"/>
          </a:xfrm>
          <a:prstGeom prst="rect">
            <a:avLst/>
          </a:prstGeom>
          <a:noFill/>
        </p:spPr>
        <p:txBody>
          <a:bodyPr wrap="none" rtlCol="0">
            <a:spAutoFit/>
          </a:bodyPr>
          <a:lstStyle/>
          <a:p>
            <a:r>
              <a:rPr lang="en-US" dirty="0"/>
              <a:t>Sender</a:t>
            </a:r>
          </a:p>
        </p:txBody>
      </p:sp>
      <p:sp>
        <p:nvSpPr>
          <p:cNvPr id="67" name="TextBox 66">
            <a:extLst>
              <a:ext uri="{FF2B5EF4-FFF2-40B4-BE49-F238E27FC236}">
                <a16:creationId xmlns:a16="http://schemas.microsoft.com/office/drawing/2014/main" id="{6BF017EE-65F4-E04A-8072-66300C1E9B0E}"/>
              </a:ext>
            </a:extLst>
          </p:cNvPr>
          <p:cNvSpPr txBox="1"/>
          <p:nvPr/>
        </p:nvSpPr>
        <p:spPr>
          <a:xfrm>
            <a:off x="6493258" y="5761683"/>
            <a:ext cx="984693" cy="369332"/>
          </a:xfrm>
          <a:prstGeom prst="rect">
            <a:avLst/>
          </a:prstGeom>
          <a:noFill/>
        </p:spPr>
        <p:txBody>
          <a:bodyPr wrap="none" rtlCol="0">
            <a:spAutoFit/>
          </a:bodyPr>
          <a:lstStyle/>
          <a:p>
            <a:r>
              <a:rPr lang="en-US" dirty="0"/>
              <a:t>Receiver</a:t>
            </a:r>
          </a:p>
        </p:txBody>
      </p:sp>
    </p:spTree>
    <p:extLst>
      <p:ext uri="{BB962C8B-B14F-4D97-AF65-F5344CB8AC3E}">
        <p14:creationId xmlns:p14="http://schemas.microsoft.com/office/powerpoint/2010/main" val="350491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right)">
                                      <p:cBhvr>
                                        <p:cTn id="19" dur="500"/>
                                        <p:tgtEl>
                                          <p:spTgt spid="47"/>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up)">
                                      <p:cBhvr>
                                        <p:cTn id="23" dur="500"/>
                                        <p:tgtEl>
                                          <p:spTgt spid="48"/>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42" presetClass="path" presetSubtype="0" accel="50000" decel="50000" fill="hold" grpId="1" nodeType="withEffect">
                                  <p:stCondLst>
                                    <p:cond delay="0"/>
                                  </p:stCondLst>
                                  <p:childTnLst>
                                    <p:animMotion origin="layout" path="M -2.77778E-6 -4.02036E-6 L -0.00017 0.12862 " pathEditMode="relative" rAng="0" ptsTypes="AA">
                                      <p:cBhvr>
                                        <p:cTn id="38" dur="1000" fill="hold"/>
                                        <p:tgtEl>
                                          <p:spTgt spid="46"/>
                                        </p:tgtEl>
                                        <p:attrNameLst>
                                          <p:attrName>ppt_x</p:attrName>
                                          <p:attrName>ppt_y</p:attrName>
                                        </p:attrNameLst>
                                      </p:cBhvr>
                                      <p:rCtr x="0" y="64"/>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par>
                                <p:cTn id="44" presetID="22" presetClass="entr" presetSubtype="8"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left)">
                                      <p:cBhvr>
                                        <p:cTn id="46" dur="500"/>
                                        <p:tgtEl>
                                          <p:spTgt spid="55"/>
                                        </p:tgtEl>
                                      </p:cBhvr>
                                    </p:animEffect>
                                  </p:childTnLst>
                                </p:cTn>
                              </p:par>
                              <p:par>
                                <p:cTn id="47" presetID="22" presetClass="entr" presetSubtype="8"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wipe(up)">
                                      <p:cBhvr>
                                        <p:cTn id="53" dur="500"/>
                                        <p:tgtEl>
                                          <p:spTgt spid="58"/>
                                        </p:tgtEl>
                                      </p:cBhvr>
                                    </p:animEffect>
                                  </p:childTnLst>
                                </p:cTn>
                              </p:par>
                              <p:par>
                                <p:cTn id="54" presetID="22" presetClass="entr" presetSubtype="4" fill="hold"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down)">
                                      <p:cBhvr>
                                        <p:cTn id="56" dur="500"/>
                                        <p:tgtEl>
                                          <p:spTgt spid="59"/>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left)">
                                      <p:cBhvr>
                                        <p:cTn id="60" dur="500"/>
                                        <p:tgtEl>
                                          <p:spTgt spid="57"/>
                                        </p:tgtEl>
                                      </p:cBhvr>
                                    </p:animEffect>
                                  </p:childTnLst>
                                </p:cTn>
                              </p:par>
                            </p:childTnLst>
                          </p:cTn>
                        </p:par>
                        <p:par>
                          <p:cTn id="61" fill="hold">
                            <p:stCondLst>
                              <p:cond delay="1500"/>
                            </p:stCondLst>
                            <p:childTnLst>
                              <p:par>
                                <p:cTn id="62" presetID="22" presetClass="entr" presetSubtype="1" fill="hold"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up)">
                                      <p:cBhvr>
                                        <p:cTn id="64" dur="500"/>
                                        <p:tgtEl>
                                          <p:spTgt spid="49"/>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ipe(left)">
                                      <p:cBhvr>
                                        <p:cTn id="68" dur="500"/>
                                        <p:tgtEl>
                                          <p:spTgt spid="50"/>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2.77778E-6 -2.69489E-6 L 0.00104 0.12515 " pathEditMode="relative" rAng="0" ptsTypes="AA">
                                      <p:cBhvr>
                                        <p:cTn id="72" dur="1000" fill="hold"/>
                                        <p:tgtEl>
                                          <p:spTgt spid="44"/>
                                        </p:tgtEl>
                                        <p:attrNameLst>
                                          <p:attrName>ppt_x</p:attrName>
                                          <p:attrName>ppt_y</p:attrName>
                                        </p:attrNameLst>
                                      </p:cBhvr>
                                      <p:rCtr x="1" y="62"/>
                                    </p:animMotion>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down)">
                                      <p:cBhvr>
                                        <p:cTn id="77" dur="1000"/>
                                        <p:tgtEl>
                                          <p:spTgt spid="51"/>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left)">
                                      <p:cBhvr>
                                        <p:cTn id="81" dur="500"/>
                                        <p:tgtEl>
                                          <p:spTgt spid="61"/>
                                        </p:tgtEl>
                                      </p:cBhvr>
                                    </p:animEffect>
                                  </p:childTnLst>
                                </p:cTn>
                              </p:par>
                            </p:childTnLst>
                          </p:cTn>
                        </p:par>
                        <p:par>
                          <p:cTn id="82" fill="hold">
                            <p:stCondLst>
                              <p:cond delay="1500"/>
                            </p:stCondLst>
                            <p:childTnLst>
                              <p:par>
                                <p:cTn id="83" presetID="22" presetClass="entr" presetSubtype="4" fill="hold" nodeType="after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wipe(down)">
                                      <p:cBhvr>
                                        <p:cTn id="85" dur="500"/>
                                        <p:tgtEl>
                                          <p:spTgt spid="62"/>
                                        </p:tgtEl>
                                      </p:cBhvr>
                                    </p:animEffect>
                                  </p:childTnLst>
                                </p:cTn>
                              </p:par>
                              <p:par>
                                <p:cTn id="86" presetID="22" presetClass="entr" presetSubtype="1" fill="hold" nodeType="with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wipe(up)">
                                      <p:cBhvr>
                                        <p:cTn id="88" dur="500"/>
                                        <p:tgtEl>
                                          <p:spTgt spid="63"/>
                                        </p:tgtEl>
                                      </p:cBhvr>
                                    </p:animEffect>
                                  </p:childTnLst>
                                </p:cTn>
                              </p:par>
                            </p:childTnLst>
                          </p:cTn>
                        </p:par>
                        <p:par>
                          <p:cTn id="89" fill="hold">
                            <p:stCondLst>
                              <p:cond delay="2000"/>
                            </p:stCondLst>
                            <p:childTnLst>
                              <p:par>
                                <p:cTn id="90" presetID="22" presetClass="entr" presetSubtype="8" fill="hold"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par>
                                <p:cTn id="93" presetID="22" presetClass="entr" presetSubtype="8" fill="hold" nodeType="with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wipe(left)">
                                      <p:cBhvr>
                                        <p:cTn id="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6" grpId="0" animBg="1"/>
      <p:bldP spid="46"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MPI_THREAD_FUNNELED</a:t>
            </a:r>
          </a:p>
        </p:txBody>
      </p:sp>
      <p:sp>
        <p:nvSpPr>
          <p:cNvPr id="3" name="Content Placeholder 2"/>
          <p:cNvSpPr>
            <a:spLocks noGrp="1"/>
          </p:cNvSpPr>
          <p:nvPr>
            <p:ph idx="1"/>
          </p:nvPr>
        </p:nvSpPr>
        <p:spPr>
          <a:xfrm>
            <a:off x="457200" y="782417"/>
            <a:ext cx="7467599" cy="1100286"/>
          </a:xfrm>
        </p:spPr>
        <p:txBody>
          <a:bodyPr/>
          <a:lstStyle/>
          <a:p>
            <a:pPr>
              <a:lnSpc>
                <a:spcPct val="110000"/>
              </a:lnSpc>
            </a:pPr>
            <a:r>
              <a:rPr lang="en-US" dirty="0"/>
              <a:t>All MPI calls are made by the </a:t>
            </a:r>
            <a:r>
              <a:rPr lang="en-US" b="1" dirty="0">
                <a:solidFill>
                  <a:srgbClr val="FF0000"/>
                </a:solidFill>
              </a:rPr>
              <a:t>master</a:t>
            </a:r>
            <a:r>
              <a:rPr lang="en-US" dirty="0">
                <a:solidFill>
                  <a:srgbClr val="FF0000"/>
                </a:solidFill>
              </a:rPr>
              <a:t> </a:t>
            </a:r>
            <a:r>
              <a:rPr lang="en-US" dirty="0"/>
              <a:t>thread</a:t>
            </a:r>
          </a:p>
          <a:p>
            <a:pPr lvl="1">
              <a:lnSpc>
                <a:spcPct val="110000"/>
              </a:lnSpc>
            </a:pPr>
            <a:r>
              <a:rPr lang="en-US" dirty="0"/>
              <a:t>Outside the </a:t>
            </a:r>
            <a:r>
              <a:rPr lang="en-US" dirty="0" err="1"/>
              <a:t>OpenMP</a:t>
            </a:r>
            <a:r>
              <a:rPr lang="en-US" dirty="0"/>
              <a:t> parallel regions</a:t>
            </a:r>
          </a:p>
          <a:p>
            <a:pPr lvl="1">
              <a:lnSpc>
                <a:spcPct val="110000"/>
              </a:lnSpc>
            </a:pPr>
            <a:r>
              <a:rPr lang="en-US" dirty="0"/>
              <a:t>In </a:t>
            </a:r>
            <a:r>
              <a:rPr lang="en-US" dirty="0" err="1"/>
              <a:t>OpenMP</a:t>
            </a:r>
            <a:r>
              <a:rPr lang="en-US" dirty="0"/>
              <a:t> master regions</a:t>
            </a:r>
          </a:p>
        </p:txBody>
      </p:sp>
      <p:sp>
        <p:nvSpPr>
          <p:cNvPr id="7" name="Rectangle 6"/>
          <p:cNvSpPr/>
          <p:nvPr/>
        </p:nvSpPr>
        <p:spPr bwMode="auto">
          <a:xfrm>
            <a:off x="795118" y="2090027"/>
            <a:ext cx="4338057" cy="439645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[100];</a:t>
            </a:r>
          </a:p>
          <a:p>
            <a:pPr marL="342900" lvl="0" indent="-342900" fontAlgn="base">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provided;</a:t>
            </a:r>
          </a:p>
          <a:p>
            <a:pPr marL="342900" lvl="0" indent="-342900" fontAlgn="base">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(&amp;</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&amp;</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 </a:t>
            </a:r>
            <a:r>
              <a:rPr lang="en-US" sz="1400" b="1" kern="0" dirty="0">
                <a:solidFill>
                  <a:srgbClr val="EA7207"/>
                </a:solidFill>
                <a:latin typeface="Courier New" pitchFamily="49" charset="0"/>
                <a:cs typeface="Courier New" pitchFamily="49" charset="0"/>
              </a:rPr>
              <a:t>MPI_THREAD_FUNNELED</a:t>
            </a:r>
            <a:r>
              <a:rPr lang="en-US" sz="1400" b="1" kern="0" dirty="0">
                <a:solidFill>
                  <a:schemeClr val="bg2">
                    <a:lumMod val="10000"/>
                  </a:schemeClr>
                </a:solidFill>
                <a:latin typeface="Courier New" pitchFamily="49" charset="0"/>
                <a:cs typeface="Courier New" pitchFamily="49" charset="0"/>
              </a:rPr>
              <a:t>, &amp;provided);</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(provided &lt; MPI_THREAD_FUNNELED)</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MPI_Abort</a:t>
            </a:r>
            <a:r>
              <a:rPr lang="en-US" sz="1400" b="1" kern="0" dirty="0">
                <a:solidFill>
                  <a:schemeClr val="bg2">
                    <a:lumMod val="10000"/>
                  </a:schemeClr>
                </a:solidFill>
                <a:latin typeface="Courier New" pitchFamily="49" charset="0"/>
                <a:cs typeface="Courier New" pitchFamily="49" charset="0"/>
              </a:rPr>
              <a:t>(MPI_COMM_WORLD,1);</a:t>
            </a:r>
            <a:endParaRPr lang="en-US" sz="1400" b="1" kern="0" dirty="0">
              <a:solidFill>
                <a:schemeClr val="accent6">
                  <a:lumMod val="75000"/>
                </a:schemeClr>
              </a:solidFill>
              <a:latin typeface="Courier New" pitchFamily="49" charset="0"/>
              <a:cs typeface="Courier New" pitchFamily="49" charset="0"/>
            </a:endParaRP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pthread_create</a:t>
            </a:r>
            <a:r>
              <a:rPr lang="en-US" sz="1400" b="1" kern="0" dirty="0">
                <a:solidFill>
                  <a:schemeClr val="bg2">
                    <a:lumMod val="10000"/>
                  </a:schemeClr>
                </a:solidFill>
                <a:latin typeface="Courier New" pitchFamily="49" charset="0"/>
                <a:cs typeface="Courier New" pitchFamily="49" charset="0"/>
              </a:rPr>
              <a:t>(</a:t>
            </a:r>
            <a:r>
              <a:rPr lang="mr-IN" sz="1400" b="1" kern="0" dirty="0">
                <a:solidFill>
                  <a:schemeClr val="bg2">
                    <a:lumMod val="10000"/>
                  </a:schemeClr>
                </a:solidFill>
                <a:latin typeface="Courier New" pitchFamily="49" charset="0"/>
                <a:cs typeface="Courier New" pitchFamily="49" charset="0"/>
              </a:rPr>
              <a:t>…</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func</a:t>
            </a:r>
            <a:r>
              <a:rPr lang="en-US" sz="1400" b="1" kern="0" dirty="0">
                <a:solidFill>
                  <a:schemeClr val="bg2">
                    <a:lumMod val="10000"/>
                  </a:schemeClr>
                </a:solidFill>
                <a:latin typeface="Courier New" pitchFamily="49" charset="0"/>
                <a:cs typeface="Courier New" pitchFamily="49" charset="0"/>
              </a:rPr>
              <a:t>,(void*)</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&lt; 100;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pthread_join</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chemeClr val="accent3"/>
                </a:solidFill>
                <a:latin typeface="Courier New" pitchFamily="49" charset="0"/>
                <a:cs typeface="Courier New" pitchFamily="49" charset="0"/>
              </a:rPr>
              <a:t>/* Do MPI stuff */</a:t>
            </a:r>
            <a:endParaRPr lang="en-US" sz="1400" b="1" kern="0" dirty="0">
              <a:solidFill>
                <a:schemeClr val="bg2">
                  <a:lumMod val="10000"/>
                </a:schemeClr>
              </a:solidFill>
              <a:latin typeface="Courier New" pitchFamily="49" charset="0"/>
              <a:cs typeface="Courier New" pitchFamily="49" charset="0"/>
            </a:endParaRP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5" name="Slide Number Placeholder 4"/>
          <p:cNvSpPr>
            <a:spLocks noGrp="1"/>
          </p:cNvSpPr>
          <p:nvPr>
            <p:ph type="sldNum" sz="quarter" idx="4"/>
          </p:nvPr>
        </p:nvSpPr>
        <p:spPr/>
        <p:txBody>
          <a:bodyPr/>
          <a:lstStyle/>
          <a:p>
            <a:fld id="{6B394888-48A7-42F6-AE45-2BD5FD40ED91}" type="slidenum">
              <a:rPr lang="en-US" smtClean="0"/>
              <a:pPr/>
              <a:t>50</a:t>
            </a:fld>
            <a:endParaRPr lang="en-US" dirty="0"/>
          </a:p>
        </p:txBody>
      </p:sp>
      <p:grpSp>
        <p:nvGrpSpPr>
          <p:cNvPr id="121" name="グループ化 14"/>
          <p:cNvGrpSpPr/>
          <p:nvPr/>
        </p:nvGrpSpPr>
        <p:grpSpPr>
          <a:xfrm>
            <a:off x="5913582" y="3719805"/>
            <a:ext cx="2743200" cy="2286000"/>
            <a:chOff x="467544" y="2282562"/>
            <a:chExt cx="2546642" cy="2311480"/>
          </a:xfrm>
        </p:grpSpPr>
        <p:grpSp>
          <p:nvGrpSpPr>
            <p:cNvPr id="122" name="グループ化 15"/>
            <p:cNvGrpSpPr/>
            <p:nvPr/>
          </p:nvGrpSpPr>
          <p:grpSpPr>
            <a:xfrm>
              <a:off x="467544" y="2282562"/>
              <a:ext cx="2546642" cy="2311480"/>
              <a:chOff x="514576" y="2282562"/>
              <a:chExt cx="2749087" cy="2311480"/>
            </a:xfrm>
          </p:grpSpPr>
          <p:sp>
            <p:nvSpPr>
              <p:cNvPr id="232" name="角丸四角形 132"/>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33" name="片側の 2 つの角を丸めた四角形 133"/>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rgbClr val="FFFFFF"/>
                    </a:solidFill>
                    <a:effectLst/>
                    <a:uLnTx/>
                    <a:uFillTx/>
                  </a:rPr>
                  <a:t>MPI Process</a:t>
                </a:r>
                <a:endParaRPr kumimoji="0" lang="ja-JP" altLang="en-US" sz="1400" b="1" i="0" u="none" strike="noStrike" kern="0" cap="none" spc="0" normalizeH="0" baseline="0" noProof="0" dirty="0">
                  <a:ln>
                    <a:noFill/>
                  </a:ln>
                  <a:solidFill>
                    <a:srgbClr val="FFFFFF"/>
                  </a:solidFill>
                  <a:effectLst/>
                  <a:uLnTx/>
                  <a:uFillTx/>
                </a:endParaRPr>
              </a:p>
            </p:txBody>
          </p:sp>
        </p:grpSp>
        <p:sp>
          <p:nvSpPr>
            <p:cNvPr id="123" name="正方形/長方形 16"/>
            <p:cNvSpPr/>
            <p:nvPr/>
          </p:nvSpPr>
          <p:spPr bwMode="auto">
            <a:xfrm>
              <a:off x="601385" y="27552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24" name="正方形/長方形 17"/>
            <p:cNvSpPr/>
            <p:nvPr/>
          </p:nvSpPr>
          <p:spPr bwMode="auto">
            <a:xfrm>
              <a:off x="577027" y="40167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b="1"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25" name="正方形/長方形 18"/>
            <p:cNvSpPr/>
            <p:nvPr/>
          </p:nvSpPr>
          <p:spPr bwMode="auto">
            <a:xfrm>
              <a:off x="581519" y="33729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b="1" dirty="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126" name="グループ化 19"/>
            <p:cNvGrpSpPr/>
            <p:nvPr/>
          </p:nvGrpSpPr>
          <p:grpSpPr>
            <a:xfrm>
              <a:off x="639901" y="2710857"/>
              <a:ext cx="1463308" cy="566495"/>
              <a:chOff x="767351" y="4058614"/>
              <a:chExt cx="1463308" cy="566495"/>
            </a:xfrm>
          </p:grpSpPr>
          <p:grpSp>
            <p:nvGrpSpPr>
              <p:cNvPr id="187" name="グループ化 85"/>
              <p:cNvGrpSpPr/>
              <p:nvPr/>
            </p:nvGrpSpPr>
            <p:grpSpPr>
              <a:xfrm>
                <a:off x="767351" y="4058614"/>
                <a:ext cx="193797" cy="566482"/>
                <a:chOff x="1641119" y="4581128"/>
                <a:chExt cx="193797" cy="490157"/>
              </a:xfrm>
            </p:grpSpPr>
            <p:grpSp>
              <p:nvGrpSpPr>
                <p:cNvPr id="222" name="グループ化 121"/>
                <p:cNvGrpSpPr/>
                <p:nvPr/>
              </p:nvGrpSpPr>
              <p:grpSpPr>
                <a:xfrm>
                  <a:off x="1641119" y="4728863"/>
                  <a:ext cx="193797" cy="113778"/>
                  <a:chOff x="2987824" y="2204864"/>
                  <a:chExt cx="216024" cy="184212"/>
                </a:xfrm>
              </p:grpSpPr>
              <p:cxnSp>
                <p:nvCxnSpPr>
                  <p:cNvPr id="230" name="直線コネクタ 13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1" name="直線コネクタ 13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23" name="グループ化 122"/>
                <p:cNvGrpSpPr/>
                <p:nvPr/>
              </p:nvGrpSpPr>
              <p:grpSpPr>
                <a:xfrm>
                  <a:off x="1641119" y="4837463"/>
                  <a:ext cx="193797" cy="113778"/>
                  <a:chOff x="2987824" y="2204864"/>
                  <a:chExt cx="216024" cy="184212"/>
                </a:xfrm>
              </p:grpSpPr>
              <p:cxnSp>
                <p:nvCxnSpPr>
                  <p:cNvPr id="228" name="直線コネクタ 12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9" name="直線コネクタ 12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24" name="直線コネクタ 12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5" name="直線コネクタ 12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6" name="直線コネクタ 12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7" name="直線コネクタ 127"/>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88" name="グループ化 86"/>
              <p:cNvGrpSpPr/>
              <p:nvPr/>
            </p:nvGrpSpPr>
            <p:grpSpPr>
              <a:xfrm>
                <a:off x="1157323" y="4058618"/>
                <a:ext cx="193797" cy="566487"/>
                <a:chOff x="1641119" y="4581128"/>
                <a:chExt cx="193797" cy="490161"/>
              </a:xfrm>
            </p:grpSpPr>
            <p:grpSp>
              <p:nvGrpSpPr>
                <p:cNvPr id="212" name="グループ化 110"/>
                <p:cNvGrpSpPr/>
                <p:nvPr/>
              </p:nvGrpSpPr>
              <p:grpSpPr>
                <a:xfrm>
                  <a:off x="1641119" y="4728863"/>
                  <a:ext cx="193797" cy="113778"/>
                  <a:chOff x="2987824" y="2204864"/>
                  <a:chExt cx="216024" cy="184212"/>
                </a:xfrm>
              </p:grpSpPr>
              <p:cxnSp>
                <p:nvCxnSpPr>
                  <p:cNvPr id="220" name="直線コネクタ 11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1" name="直線コネクタ 12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13" name="グループ化 111"/>
                <p:cNvGrpSpPr/>
                <p:nvPr/>
              </p:nvGrpSpPr>
              <p:grpSpPr>
                <a:xfrm>
                  <a:off x="1641119" y="4837463"/>
                  <a:ext cx="193797" cy="113778"/>
                  <a:chOff x="2987824" y="2204864"/>
                  <a:chExt cx="216024" cy="184212"/>
                </a:xfrm>
              </p:grpSpPr>
              <p:cxnSp>
                <p:nvCxnSpPr>
                  <p:cNvPr id="218" name="直線コネクタ 11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9" name="直線コネクタ 11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14" name="直線コネクタ 11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5" name="直線コネクタ 11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6" name="直線コネクタ 11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7" name="直線コネクタ 116"/>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89" name="グループ化 87"/>
              <p:cNvGrpSpPr/>
              <p:nvPr/>
            </p:nvGrpSpPr>
            <p:grpSpPr>
              <a:xfrm>
                <a:off x="1608995" y="4058614"/>
                <a:ext cx="193797" cy="566482"/>
                <a:chOff x="1641119" y="4581128"/>
                <a:chExt cx="193797" cy="490157"/>
              </a:xfrm>
            </p:grpSpPr>
            <p:grpSp>
              <p:nvGrpSpPr>
                <p:cNvPr id="202" name="グループ化 100"/>
                <p:cNvGrpSpPr/>
                <p:nvPr/>
              </p:nvGrpSpPr>
              <p:grpSpPr>
                <a:xfrm>
                  <a:off x="1641119" y="4728863"/>
                  <a:ext cx="193797" cy="113778"/>
                  <a:chOff x="2987824" y="2204864"/>
                  <a:chExt cx="216024" cy="184212"/>
                </a:xfrm>
              </p:grpSpPr>
              <p:cxnSp>
                <p:nvCxnSpPr>
                  <p:cNvPr id="210" name="直線コネクタ 10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1" name="直線コネクタ 10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3" name="グループ化 101"/>
                <p:cNvGrpSpPr/>
                <p:nvPr/>
              </p:nvGrpSpPr>
              <p:grpSpPr>
                <a:xfrm>
                  <a:off x="1641119" y="4837463"/>
                  <a:ext cx="193797" cy="113778"/>
                  <a:chOff x="2987824" y="2204864"/>
                  <a:chExt cx="216024" cy="184212"/>
                </a:xfrm>
              </p:grpSpPr>
              <p:cxnSp>
                <p:nvCxnSpPr>
                  <p:cNvPr id="208" name="直線コネクタ 10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9" name="直線コネクタ 10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04" name="直線コネクタ 10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5" name="直線コネクタ 10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6" name="直線コネクタ 104"/>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7" name="直線コネクタ 105"/>
                <p:cNvCxnSpPr/>
                <p:nvPr/>
              </p:nvCxnSpPr>
              <p:spPr bwMode="auto">
                <a:xfrm>
                  <a:off x="1744186"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90" name="グループ化 88"/>
              <p:cNvGrpSpPr/>
              <p:nvPr/>
            </p:nvGrpSpPr>
            <p:grpSpPr>
              <a:xfrm>
                <a:off x="2036862" y="4058614"/>
                <a:ext cx="193797" cy="566495"/>
                <a:chOff x="1641119" y="4564754"/>
                <a:chExt cx="193797" cy="504876"/>
              </a:xfrm>
            </p:grpSpPr>
            <p:grpSp>
              <p:nvGrpSpPr>
                <p:cNvPr id="192" name="グループ化 90"/>
                <p:cNvGrpSpPr/>
                <p:nvPr/>
              </p:nvGrpSpPr>
              <p:grpSpPr>
                <a:xfrm>
                  <a:off x="1641119" y="4728863"/>
                  <a:ext cx="193797" cy="113778"/>
                  <a:chOff x="2987824" y="2204864"/>
                  <a:chExt cx="216024" cy="184212"/>
                </a:xfrm>
              </p:grpSpPr>
              <p:cxnSp>
                <p:nvCxnSpPr>
                  <p:cNvPr id="200" name="直線コネクタ 98"/>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201" name="直線コネクタ 99"/>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193" name="グループ化 91"/>
                <p:cNvGrpSpPr/>
                <p:nvPr/>
              </p:nvGrpSpPr>
              <p:grpSpPr>
                <a:xfrm>
                  <a:off x="1641119" y="4837463"/>
                  <a:ext cx="193797" cy="113778"/>
                  <a:chOff x="2987824" y="2204864"/>
                  <a:chExt cx="216024" cy="184212"/>
                </a:xfrm>
              </p:grpSpPr>
              <p:cxnSp>
                <p:nvCxnSpPr>
                  <p:cNvPr id="198" name="直線コネクタ 96"/>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99" name="直線コネクタ 97"/>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194" name="直線コネクタ 92"/>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195" name="直線コネクタ 93"/>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96" name="直線コネクタ 94"/>
                <p:cNvCxnSpPr/>
                <p:nvPr/>
              </p:nvCxnSpPr>
              <p:spPr bwMode="auto">
                <a:xfrm>
                  <a:off x="1738017" y="4564754"/>
                  <a:ext cx="900" cy="147134"/>
                </a:xfrm>
                <a:prstGeom prst="line">
                  <a:avLst/>
                </a:prstGeom>
                <a:noFill/>
                <a:ln w="19050" cap="flat" cmpd="sng" algn="ctr">
                  <a:solidFill>
                    <a:srgbClr val="1F497D"/>
                  </a:solidFill>
                  <a:prstDash val="solid"/>
                  <a:round/>
                  <a:headEnd type="none" w="med" len="med"/>
                  <a:tailEnd type="none" w="med" len="med"/>
                </a:ln>
                <a:effectLst/>
              </p:spPr>
            </p:cxnSp>
            <p:cxnSp>
              <p:nvCxnSpPr>
                <p:cNvPr id="197" name="直線コネクタ 95"/>
                <p:cNvCxnSpPr/>
                <p:nvPr/>
              </p:nvCxnSpPr>
              <p:spPr bwMode="auto">
                <a:xfrm>
                  <a:off x="1744186" y="4984598"/>
                  <a:ext cx="0" cy="8503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91" name="直線コネクタ 89"/>
              <p:cNvCxnSpPr/>
              <p:nvPr/>
            </p:nvCxnSpPr>
            <p:spPr>
              <a:xfrm>
                <a:off x="872872" y="4625098"/>
                <a:ext cx="1284397" cy="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27" name="グループ化 20"/>
            <p:cNvGrpSpPr/>
            <p:nvPr/>
          </p:nvGrpSpPr>
          <p:grpSpPr>
            <a:xfrm>
              <a:off x="650977" y="3925295"/>
              <a:ext cx="1463308" cy="564027"/>
              <a:chOff x="778427" y="5455340"/>
              <a:chExt cx="1463308" cy="564027"/>
            </a:xfrm>
          </p:grpSpPr>
          <p:grpSp>
            <p:nvGrpSpPr>
              <p:cNvPr id="142" name="グループ化 40"/>
              <p:cNvGrpSpPr/>
              <p:nvPr/>
            </p:nvGrpSpPr>
            <p:grpSpPr>
              <a:xfrm>
                <a:off x="778427" y="5455340"/>
                <a:ext cx="193797" cy="545656"/>
                <a:chOff x="1641119" y="4581128"/>
                <a:chExt cx="193797" cy="545656"/>
              </a:xfrm>
            </p:grpSpPr>
            <p:grpSp>
              <p:nvGrpSpPr>
                <p:cNvPr id="177" name="グループ化 75"/>
                <p:cNvGrpSpPr/>
                <p:nvPr/>
              </p:nvGrpSpPr>
              <p:grpSpPr>
                <a:xfrm>
                  <a:off x="1641119" y="4728863"/>
                  <a:ext cx="193797" cy="113778"/>
                  <a:chOff x="2987824" y="2204864"/>
                  <a:chExt cx="216024" cy="184212"/>
                </a:xfrm>
              </p:grpSpPr>
              <p:cxnSp>
                <p:nvCxnSpPr>
                  <p:cNvPr id="185" name="直線コネクタ 8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6" name="直線コネクタ 8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78" name="グループ化 76"/>
                <p:cNvGrpSpPr/>
                <p:nvPr/>
              </p:nvGrpSpPr>
              <p:grpSpPr>
                <a:xfrm>
                  <a:off x="1641119" y="4837463"/>
                  <a:ext cx="193797" cy="113778"/>
                  <a:chOff x="2987824" y="2204864"/>
                  <a:chExt cx="216024" cy="184212"/>
                </a:xfrm>
              </p:grpSpPr>
              <p:cxnSp>
                <p:nvCxnSpPr>
                  <p:cNvPr id="183" name="直線コネクタ 8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4" name="直線コネクタ 8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79" name="直線コネクタ 7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0" name="直線コネクタ 7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1" name="直線コネクタ 7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2" name="直線コネクタ 8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43" name="グループ化 41"/>
              <p:cNvGrpSpPr/>
              <p:nvPr/>
            </p:nvGrpSpPr>
            <p:grpSpPr>
              <a:xfrm>
                <a:off x="1168399" y="5455340"/>
                <a:ext cx="193797" cy="545656"/>
                <a:chOff x="1641119" y="4581128"/>
                <a:chExt cx="193797" cy="545656"/>
              </a:xfrm>
            </p:grpSpPr>
            <p:grpSp>
              <p:nvGrpSpPr>
                <p:cNvPr id="167" name="グループ化 65"/>
                <p:cNvGrpSpPr/>
                <p:nvPr/>
              </p:nvGrpSpPr>
              <p:grpSpPr>
                <a:xfrm>
                  <a:off x="1641119" y="4728863"/>
                  <a:ext cx="193797" cy="113778"/>
                  <a:chOff x="2987824" y="2204864"/>
                  <a:chExt cx="216024" cy="184212"/>
                </a:xfrm>
              </p:grpSpPr>
              <p:cxnSp>
                <p:nvCxnSpPr>
                  <p:cNvPr id="175" name="直線コネクタ 7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6" name="直線コネクタ 7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68" name="グループ化 66"/>
                <p:cNvGrpSpPr/>
                <p:nvPr/>
              </p:nvGrpSpPr>
              <p:grpSpPr>
                <a:xfrm>
                  <a:off x="1641119" y="4837463"/>
                  <a:ext cx="193797" cy="113778"/>
                  <a:chOff x="2987824" y="2204864"/>
                  <a:chExt cx="216024" cy="184212"/>
                </a:xfrm>
              </p:grpSpPr>
              <p:cxnSp>
                <p:nvCxnSpPr>
                  <p:cNvPr id="173" name="直線コネクタ 7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4" name="直線コネクタ 7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69" name="直線コネクタ 6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直線コネクタ 6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直線コネクタ 6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2" name="直線コネクタ 7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44" name="グループ化 42"/>
              <p:cNvGrpSpPr/>
              <p:nvPr/>
            </p:nvGrpSpPr>
            <p:grpSpPr>
              <a:xfrm>
                <a:off x="1612451" y="5455340"/>
                <a:ext cx="193797" cy="545656"/>
                <a:chOff x="1641119" y="4581128"/>
                <a:chExt cx="193797" cy="545656"/>
              </a:xfrm>
            </p:grpSpPr>
            <p:grpSp>
              <p:nvGrpSpPr>
                <p:cNvPr id="157" name="グループ化 55"/>
                <p:cNvGrpSpPr/>
                <p:nvPr/>
              </p:nvGrpSpPr>
              <p:grpSpPr>
                <a:xfrm>
                  <a:off x="1641119" y="4728863"/>
                  <a:ext cx="193797" cy="113778"/>
                  <a:chOff x="2987824" y="2204864"/>
                  <a:chExt cx="216024" cy="184212"/>
                </a:xfrm>
              </p:grpSpPr>
              <p:cxnSp>
                <p:nvCxnSpPr>
                  <p:cNvPr id="165" name="直線コネクタ 6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6" name="直線コネクタ 6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58" name="グループ化 56"/>
                <p:cNvGrpSpPr/>
                <p:nvPr/>
              </p:nvGrpSpPr>
              <p:grpSpPr>
                <a:xfrm>
                  <a:off x="1641119" y="4837463"/>
                  <a:ext cx="193797" cy="113778"/>
                  <a:chOff x="2987824" y="2204864"/>
                  <a:chExt cx="216024" cy="184212"/>
                </a:xfrm>
              </p:grpSpPr>
              <p:cxnSp>
                <p:nvCxnSpPr>
                  <p:cNvPr id="163" name="直線コネクタ 6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4" name="直線コネクタ 6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59" name="直線コネクタ 5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0" name="直線コネクタ 5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1" name="直線コネクタ 5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2" name="直線コネクタ 6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45" name="グループ化 43"/>
              <p:cNvGrpSpPr/>
              <p:nvPr/>
            </p:nvGrpSpPr>
            <p:grpSpPr>
              <a:xfrm>
                <a:off x="2047938" y="5473711"/>
                <a:ext cx="193797" cy="545656"/>
                <a:chOff x="1641119" y="4581128"/>
                <a:chExt cx="193797" cy="545656"/>
              </a:xfrm>
            </p:grpSpPr>
            <p:grpSp>
              <p:nvGrpSpPr>
                <p:cNvPr id="147" name="グループ化 45"/>
                <p:cNvGrpSpPr/>
                <p:nvPr/>
              </p:nvGrpSpPr>
              <p:grpSpPr>
                <a:xfrm>
                  <a:off x="1641119" y="4728863"/>
                  <a:ext cx="193797" cy="113778"/>
                  <a:chOff x="2987824" y="2204864"/>
                  <a:chExt cx="216024" cy="184212"/>
                </a:xfrm>
              </p:grpSpPr>
              <p:cxnSp>
                <p:nvCxnSpPr>
                  <p:cNvPr id="155" name="直線コネクタ 53"/>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56" name="直線コネクタ 54"/>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148" name="グループ化 46"/>
                <p:cNvGrpSpPr/>
                <p:nvPr/>
              </p:nvGrpSpPr>
              <p:grpSpPr>
                <a:xfrm>
                  <a:off x="1641119" y="4837463"/>
                  <a:ext cx="193797" cy="113778"/>
                  <a:chOff x="2987824" y="2204864"/>
                  <a:chExt cx="216024" cy="184212"/>
                </a:xfrm>
              </p:grpSpPr>
              <p:cxnSp>
                <p:nvCxnSpPr>
                  <p:cNvPr id="153" name="直線コネクタ 51"/>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54" name="直線コネクタ 52"/>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149" name="直線コネクタ 47"/>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150" name="直線コネクタ 48"/>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51" name="直線コネクタ 49"/>
                <p:cNvCxnSpPr/>
                <p:nvPr/>
              </p:nvCxnSpPr>
              <p:spPr bwMode="auto">
                <a:xfrm>
                  <a:off x="1738916" y="4581128"/>
                  <a:ext cx="1" cy="130760"/>
                </a:xfrm>
                <a:prstGeom prst="line">
                  <a:avLst/>
                </a:prstGeom>
                <a:noFill/>
                <a:ln w="19050" cap="flat" cmpd="sng" algn="ctr">
                  <a:solidFill>
                    <a:srgbClr val="1F497D"/>
                  </a:solidFill>
                  <a:prstDash val="solid"/>
                  <a:round/>
                  <a:headEnd type="none" w="med" len="med"/>
                  <a:tailEnd type="none" w="med" len="med"/>
                </a:ln>
                <a:effectLst/>
              </p:spPr>
            </p:cxnSp>
            <p:cxnSp>
              <p:nvCxnSpPr>
                <p:cNvPr id="152" name="直線コネクタ 50"/>
                <p:cNvCxnSpPr/>
                <p:nvPr/>
              </p:nvCxnSpPr>
              <p:spPr bwMode="auto">
                <a:xfrm>
                  <a:off x="1744186" y="4984598"/>
                  <a:ext cx="0" cy="142186"/>
                </a:xfrm>
                <a:prstGeom prst="line">
                  <a:avLst/>
                </a:prstGeom>
                <a:noFill/>
                <a:ln w="19050" cap="flat" cmpd="sng" algn="ctr">
                  <a:solidFill>
                    <a:srgbClr val="1F497D"/>
                  </a:solidFill>
                  <a:prstDash val="solid"/>
                  <a:round/>
                  <a:headEnd type="none" w="med" len="med"/>
                  <a:tailEnd type="none" w="med" len="med"/>
                </a:ln>
                <a:effectLst/>
              </p:spPr>
            </p:cxnSp>
          </p:grpSp>
          <p:cxnSp>
            <p:nvCxnSpPr>
              <p:cNvPr id="146" name="直線コネクタ 44"/>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28" name="グループ化 21"/>
            <p:cNvGrpSpPr/>
            <p:nvPr/>
          </p:nvGrpSpPr>
          <p:grpSpPr>
            <a:xfrm>
              <a:off x="1910899" y="3179612"/>
              <a:ext cx="193801" cy="813454"/>
              <a:chOff x="2068018" y="4551360"/>
              <a:chExt cx="193801" cy="574706"/>
            </a:xfrm>
          </p:grpSpPr>
          <p:grpSp>
            <p:nvGrpSpPr>
              <p:cNvPr id="132" name="グループ化 30"/>
              <p:cNvGrpSpPr/>
              <p:nvPr/>
            </p:nvGrpSpPr>
            <p:grpSpPr>
              <a:xfrm>
                <a:off x="2068020" y="4722762"/>
                <a:ext cx="193799" cy="113778"/>
                <a:chOff x="3463685" y="2194987"/>
                <a:chExt cx="216026" cy="184212"/>
              </a:xfrm>
            </p:grpSpPr>
            <p:cxnSp>
              <p:nvCxnSpPr>
                <p:cNvPr id="140" name="直線コネクタ 38"/>
                <p:cNvCxnSpPr/>
                <p:nvPr/>
              </p:nvCxnSpPr>
              <p:spPr bwMode="auto">
                <a:xfrm>
                  <a:off x="3463685" y="2194987"/>
                  <a:ext cx="216025" cy="108011"/>
                </a:xfrm>
                <a:prstGeom prst="line">
                  <a:avLst/>
                </a:prstGeom>
                <a:noFill/>
                <a:ln w="19050" cap="flat" cmpd="sng" algn="ctr">
                  <a:solidFill>
                    <a:srgbClr val="1F497D"/>
                  </a:solidFill>
                  <a:prstDash val="solid"/>
                  <a:round/>
                  <a:headEnd type="none" w="med" len="med"/>
                  <a:tailEnd type="none" w="med" len="med"/>
                </a:ln>
                <a:effectLst/>
              </p:spPr>
            </p:cxnSp>
            <p:cxnSp>
              <p:nvCxnSpPr>
                <p:cNvPr id="141" name="直線コネクタ 39"/>
                <p:cNvCxnSpPr/>
                <p:nvPr/>
              </p:nvCxnSpPr>
              <p:spPr bwMode="auto">
                <a:xfrm flipH="1">
                  <a:off x="3463688" y="2302998"/>
                  <a:ext cx="216023" cy="76201"/>
                </a:xfrm>
                <a:prstGeom prst="line">
                  <a:avLst/>
                </a:prstGeom>
                <a:noFill/>
                <a:ln w="19050" cap="flat" cmpd="sng" algn="ctr">
                  <a:solidFill>
                    <a:srgbClr val="1F497D"/>
                  </a:solidFill>
                  <a:prstDash val="solid"/>
                  <a:round/>
                  <a:headEnd type="none" w="med" len="med"/>
                  <a:tailEnd type="none" w="med" len="med"/>
                </a:ln>
                <a:effectLst/>
              </p:spPr>
            </p:cxnSp>
          </p:grpSp>
          <p:grpSp>
            <p:nvGrpSpPr>
              <p:cNvPr id="133" name="グループ化 31"/>
              <p:cNvGrpSpPr/>
              <p:nvPr/>
            </p:nvGrpSpPr>
            <p:grpSpPr>
              <a:xfrm>
                <a:off x="2068018" y="4831374"/>
                <a:ext cx="193797" cy="113779"/>
                <a:chOff x="3463686" y="2194987"/>
                <a:chExt cx="216024" cy="184212"/>
              </a:xfrm>
            </p:grpSpPr>
            <p:cxnSp>
              <p:nvCxnSpPr>
                <p:cNvPr id="138" name="直線コネクタ 36"/>
                <p:cNvCxnSpPr/>
                <p:nvPr/>
              </p:nvCxnSpPr>
              <p:spPr bwMode="auto">
                <a:xfrm>
                  <a:off x="3463687" y="2194987"/>
                  <a:ext cx="216023" cy="108011"/>
                </a:xfrm>
                <a:prstGeom prst="line">
                  <a:avLst/>
                </a:prstGeom>
                <a:noFill/>
                <a:ln w="19050" cap="flat" cmpd="sng" algn="ctr">
                  <a:solidFill>
                    <a:srgbClr val="1F497D"/>
                  </a:solidFill>
                  <a:prstDash val="solid"/>
                  <a:round/>
                  <a:headEnd type="none" w="med" len="med"/>
                  <a:tailEnd type="none" w="med" len="med"/>
                </a:ln>
                <a:effectLst/>
              </p:spPr>
            </p:cxnSp>
            <p:cxnSp>
              <p:nvCxnSpPr>
                <p:cNvPr id="139" name="直線コネクタ 37"/>
                <p:cNvCxnSpPr/>
                <p:nvPr/>
              </p:nvCxnSpPr>
              <p:spPr bwMode="auto">
                <a:xfrm flipH="1">
                  <a:off x="3463686" y="2302998"/>
                  <a:ext cx="216024" cy="76201"/>
                </a:xfrm>
                <a:prstGeom prst="line">
                  <a:avLst/>
                </a:prstGeom>
                <a:noFill/>
                <a:ln w="19050" cap="flat" cmpd="sng" algn="ctr">
                  <a:solidFill>
                    <a:srgbClr val="1F497D"/>
                  </a:solidFill>
                  <a:prstDash val="solid"/>
                  <a:round/>
                  <a:headEnd type="none" w="med" len="med"/>
                  <a:tailEnd type="none" w="med" len="med"/>
                </a:ln>
                <a:effectLst/>
              </p:spPr>
            </p:cxnSp>
          </p:grpSp>
          <p:cxnSp>
            <p:nvCxnSpPr>
              <p:cNvPr id="134" name="直線コネクタ 32"/>
              <p:cNvCxnSpPr/>
              <p:nvPr/>
            </p:nvCxnSpPr>
            <p:spPr bwMode="auto">
              <a:xfrm>
                <a:off x="2068019" y="4945140"/>
                <a:ext cx="103069" cy="33357"/>
              </a:xfrm>
              <a:prstGeom prst="line">
                <a:avLst/>
              </a:prstGeom>
              <a:noFill/>
              <a:ln w="19050" cap="flat" cmpd="sng" algn="ctr">
                <a:solidFill>
                  <a:srgbClr val="1F497D"/>
                </a:solidFill>
                <a:prstDash val="solid"/>
                <a:round/>
                <a:headEnd type="none" w="med" len="med"/>
                <a:tailEnd type="none" w="med" len="med"/>
              </a:ln>
              <a:effectLst/>
            </p:spPr>
          </p:cxnSp>
          <p:cxnSp>
            <p:nvCxnSpPr>
              <p:cNvPr id="135" name="直線コネクタ 33"/>
              <p:cNvCxnSpPr/>
              <p:nvPr/>
            </p:nvCxnSpPr>
            <p:spPr bwMode="auto">
              <a:xfrm flipH="1">
                <a:off x="2074189" y="4701780"/>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36" name="直線コネクタ 34"/>
              <p:cNvCxnSpPr/>
              <p:nvPr/>
            </p:nvCxnSpPr>
            <p:spPr bwMode="auto">
              <a:xfrm>
                <a:off x="2168561" y="4551360"/>
                <a:ext cx="0" cy="154953"/>
              </a:xfrm>
              <a:prstGeom prst="line">
                <a:avLst/>
              </a:prstGeom>
              <a:noFill/>
              <a:ln w="19050" cap="flat" cmpd="sng" algn="ctr">
                <a:solidFill>
                  <a:srgbClr val="1F497D"/>
                </a:solidFill>
                <a:prstDash val="solid"/>
                <a:round/>
                <a:headEnd type="none" w="med" len="med"/>
                <a:tailEnd type="none" w="med" len="med"/>
              </a:ln>
              <a:effectLst/>
            </p:spPr>
          </p:cxnSp>
          <p:cxnSp>
            <p:nvCxnSpPr>
              <p:cNvPr id="137" name="直線コネクタ 35"/>
              <p:cNvCxnSpPr/>
              <p:nvPr/>
            </p:nvCxnSpPr>
            <p:spPr bwMode="auto">
              <a:xfrm>
                <a:off x="2166008" y="4983880"/>
                <a:ext cx="0" cy="142186"/>
              </a:xfrm>
              <a:prstGeom prst="line">
                <a:avLst/>
              </a:prstGeom>
              <a:noFill/>
              <a:ln w="19050" cap="flat" cmpd="sng" algn="ctr">
                <a:solidFill>
                  <a:srgbClr val="1F497D"/>
                </a:solidFill>
                <a:prstDash val="solid"/>
                <a:round/>
                <a:headEnd type="none" w="med" len="med"/>
                <a:tailEnd type="none" w="med" len="med"/>
              </a:ln>
              <a:effectLst/>
            </p:spPr>
          </p:cxnSp>
        </p:grpSp>
        <p:cxnSp>
          <p:nvCxnSpPr>
            <p:cNvPr id="129" name="直線コネクタ 22"/>
            <p:cNvCxnSpPr/>
            <p:nvPr/>
          </p:nvCxnSpPr>
          <p:spPr>
            <a:xfrm flipH="1" flipV="1">
              <a:off x="742969" y="3311597"/>
              <a:ext cx="4906" cy="664498"/>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130" name="直線コネクタ 23"/>
            <p:cNvCxnSpPr/>
            <p:nvPr/>
          </p:nvCxnSpPr>
          <p:spPr>
            <a:xfrm flipH="1" flipV="1">
              <a:off x="1132940" y="3311596"/>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131" name="直線コネクタ 24"/>
            <p:cNvCxnSpPr/>
            <p:nvPr/>
          </p:nvCxnSpPr>
          <p:spPr>
            <a:xfrm flipV="1">
              <a:off x="1584611" y="3277351"/>
              <a:ext cx="0" cy="67959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grpSp>
      <p:sp>
        <p:nvSpPr>
          <p:cNvPr id="120" name="Rectangle 119"/>
          <p:cNvSpPr/>
          <p:nvPr/>
        </p:nvSpPr>
        <p:spPr bwMode="auto">
          <a:xfrm>
            <a:off x="5793350" y="2113562"/>
            <a:ext cx="2775314" cy="11236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void* </a:t>
            </a:r>
            <a:r>
              <a:rPr lang="en-US" sz="1400" b="1" kern="0" dirty="0" err="1">
                <a:solidFill>
                  <a:schemeClr val="bg2">
                    <a:lumMod val="10000"/>
                  </a:schemeClr>
                </a:solidFill>
                <a:latin typeface="Courier New" pitchFamily="49" charset="0"/>
                <a:cs typeface="Courier New" pitchFamily="49" charset="0"/>
              </a:rPr>
              <a:t>func</a:t>
            </a:r>
            <a:r>
              <a:rPr lang="en-US" sz="1400" b="1" kern="0" dirty="0">
                <a:solidFill>
                  <a:schemeClr val="bg2">
                    <a:lumMod val="10000"/>
                  </a:schemeClr>
                </a:solidFill>
                <a:latin typeface="Courier New" pitchFamily="49" charset="0"/>
                <a:cs typeface="Courier New" pitchFamily="49" charset="0"/>
              </a:rPr>
              <a:t>(void* </a:t>
            </a:r>
            <a:r>
              <a:rPr lang="en-US" sz="1400" b="1" kern="0" dirty="0" err="1">
                <a:solidFill>
                  <a:schemeClr val="bg2">
                    <a:lumMod val="10000"/>
                  </a:schemeClr>
                </a:solidFill>
                <a:latin typeface="Courier New" pitchFamily="49" charset="0"/>
                <a:cs typeface="Courier New" pitchFamily="49" charset="0"/>
              </a:rPr>
              <a:t>arg</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arg</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rgbClr val="008000"/>
                </a:solidFill>
                <a:latin typeface="Courier New" pitchFamily="49" charset="0"/>
                <a:cs typeface="Courier New" pitchFamily="49" charset="0"/>
              </a:rPr>
              <a:t>compute</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4" name="Footer Placeholder 3">
            <a:extLst>
              <a:ext uri="{FF2B5EF4-FFF2-40B4-BE49-F238E27FC236}">
                <a16:creationId xmlns:a16="http://schemas.microsoft.com/office/drawing/2014/main" id="{C2064D8F-AB8A-4448-9FD7-1026B877100A}"/>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943423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Rectangle 232"/>
          <p:cNvSpPr/>
          <p:nvPr/>
        </p:nvSpPr>
        <p:spPr bwMode="auto">
          <a:xfrm>
            <a:off x="626537" y="1705047"/>
            <a:ext cx="4484555" cy="487723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[100];</a:t>
            </a:r>
          </a:p>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provided;</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pthread_mutex_t</a:t>
            </a:r>
            <a:r>
              <a:rPr lang="en-US" sz="1400" b="1" kern="0" dirty="0">
                <a:solidFill>
                  <a:srgbClr val="EA7207"/>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mutex</a:t>
            </a:r>
            <a:r>
              <a:rPr lang="en-US" sz="1400" b="1" kern="0" dirty="0">
                <a:solidFill>
                  <a:srgbClr val="EA7207"/>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(&amp;</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&amp;</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 </a:t>
            </a:r>
            <a:r>
              <a:rPr lang="en-US" sz="1400" b="1" kern="0" dirty="0">
                <a:solidFill>
                  <a:srgbClr val="EA7207"/>
                </a:solidFill>
                <a:latin typeface="Courier New" pitchFamily="49" charset="0"/>
                <a:cs typeface="Courier New" pitchFamily="49" charset="0"/>
              </a:rPr>
              <a:t>MPI_THREAD_SERIALIZED</a:t>
            </a:r>
            <a:r>
              <a:rPr lang="en-US" sz="1400" b="1" kern="0" dirty="0">
                <a:solidFill>
                  <a:schemeClr val="bg2">
                    <a:lumMod val="10000"/>
                  </a:schemeClr>
                </a:solidFill>
                <a:latin typeface="Courier New" pitchFamily="49" charset="0"/>
                <a:cs typeface="Courier New" pitchFamily="49" charset="0"/>
              </a:rPr>
              <a:t>, &amp;provided);</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(provided &lt; MPI_THREAD_SERIALIZED) </a:t>
            </a:r>
            <a:r>
              <a:rPr lang="en-US" sz="1400" b="1" kern="0" dirty="0" err="1">
                <a:solidFill>
                  <a:schemeClr val="bg2">
                    <a:lumMod val="10000"/>
                  </a:schemeClr>
                </a:solidFill>
                <a:latin typeface="Courier New" pitchFamily="49" charset="0"/>
                <a:cs typeface="Courier New" pitchFamily="49" charset="0"/>
              </a:rPr>
              <a:t>MPI_Abort</a:t>
            </a:r>
            <a:r>
              <a:rPr lang="en-US" sz="1400" b="1" kern="0" dirty="0">
                <a:solidFill>
                  <a:schemeClr val="bg2">
                    <a:lumMod val="10000"/>
                  </a:schemeClr>
                </a:solidFill>
                <a:latin typeface="Courier New" pitchFamily="49" charset="0"/>
                <a:cs typeface="Courier New" pitchFamily="49" charset="0"/>
              </a:rPr>
              <a:t>(MPI_COMM_WORLD,1);</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endParaRPr lang="en-US" sz="1400" b="1" kern="0" dirty="0">
              <a:solidFill>
                <a:schemeClr val="accent6">
                  <a:lumMod val="75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a:t>
            </a:r>
          </a:p>
          <a:p>
            <a:pPr marL="342900" indent="-342900" fontAlgn="base">
              <a:lnSpc>
                <a:spcPct val="120000"/>
              </a:lnSpc>
              <a:spcAft>
                <a:spcPct val="0"/>
              </a:spcAft>
              <a:buClr>
                <a:srgbClr val="1F497D"/>
              </a:buClr>
              <a:defRPr/>
            </a:pPr>
            <a:r>
              <a:rPr lang="en-US" sz="1400" b="1" kern="0" dirty="0">
                <a:solidFill>
                  <a:srgbClr val="FF0000"/>
                </a:solidFill>
                <a:latin typeface="Courier New" pitchFamily="49" charset="0"/>
                <a:cs typeface="Courier New" pitchFamily="49" charset="0"/>
              </a:rPr>
              <a:t>	     </a:t>
            </a:r>
            <a:r>
              <a:rPr lang="en-US" sz="1400" b="1" kern="0" dirty="0" err="1">
                <a:solidFill>
                  <a:schemeClr val="tx1">
                    <a:lumMod val="50000"/>
                  </a:schemeClr>
                </a:solidFill>
                <a:latin typeface="Courier New" pitchFamily="49" charset="0"/>
                <a:cs typeface="Courier New" pitchFamily="49" charset="0"/>
              </a:rPr>
              <a:t>pthread_create</a:t>
            </a:r>
            <a:r>
              <a:rPr lang="en-US" sz="1400" b="1" kern="0" dirty="0">
                <a:solidFill>
                  <a:schemeClr val="bg2">
                    <a:lumMod val="10000"/>
                  </a:schemeClr>
                </a:solidFill>
                <a:latin typeface="Courier New" pitchFamily="49" charset="0"/>
                <a:cs typeface="Courier New" pitchFamily="49" charset="0"/>
              </a:rPr>
              <a:t>(</a:t>
            </a:r>
            <a:r>
              <a:rPr lang="mr-IN" sz="1400" b="1" kern="0" dirty="0">
                <a:solidFill>
                  <a:schemeClr val="bg2">
                    <a:lumMod val="10000"/>
                  </a:schemeClr>
                </a:solidFill>
                <a:latin typeface="Courier New" pitchFamily="49" charset="0"/>
                <a:cs typeface="Courier New" pitchFamily="49" charset="0"/>
              </a:rPr>
              <a:t>…</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func</a:t>
            </a:r>
            <a:r>
              <a:rPr lang="en-US" sz="1400" b="1" kern="0" dirty="0">
                <a:solidFill>
                  <a:schemeClr val="bg2">
                    <a:lumMod val="10000"/>
                  </a:schemeClr>
                </a:solidFill>
                <a:latin typeface="Courier New" pitchFamily="49" charset="0"/>
                <a:cs typeface="Courier New" pitchFamily="49" charset="0"/>
              </a:rPr>
              <a:t>,(void*)</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&lt; 100;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pthread_join</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a:t>MPI_THREAD_SERIALIZED</a:t>
            </a:r>
          </a:p>
        </p:txBody>
      </p:sp>
      <p:sp>
        <p:nvSpPr>
          <p:cNvPr id="3" name="Content Placeholder 2"/>
          <p:cNvSpPr>
            <a:spLocks noGrp="1"/>
          </p:cNvSpPr>
          <p:nvPr>
            <p:ph idx="1"/>
          </p:nvPr>
        </p:nvSpPr>
        <p:spPr>
          <a:xfrm>
            <a:off x="457200" y="771237"/>
            <a:ext cx="8229600" cy="990600"/>
          </a:xfrm>
        </p:spPr>
        <p:txBody>
          <a:bodyPr/>
          <a:lstStyle/>
          <a:p>
            <a:r>
              <a:rPr lang="en-US" dirty="0"/>
              <a:t>Only </a:t>
            </a:r>
            <a:r>
              <a:rPr lang="en-US" b="1" dirty="0">
                <a:solidFill>
                  <a:srgbClr val="FF0000"/>
                </a:solidFill>
              </a:rPr>
              <a:t>one</a:t>
            </a:r>
            <a:r>
              <a:rPr lang="en-US" dirty="0">
                <a:solidFill>
                  <a:srgbClr val="FF0000"/>
                </a:solidFill>
              </a:rPr>
              <a:t> </a:t>
            </a:r>
            <a:r>
              <a:rPr lang="en-US" dirty="0"/>
              <a:t>thread can make MPI calls at a time</a:t>
            </a:r>
          </a:p>
          <a:p>
            <a:pPr lvl="1"/>
            <a:r>
              <a:rPr lang="en-US" dirty="0"/>
              <a:t>Protected by </a:t>
            </a:r>
            <a:r>
              <a:rPr lang="en-US" dirty="0" err="1"/>
              <a:t>OpenMP</a:t>
            </a:r>
            <a:r>
              <a:rPr lang="en-US" dirty="0"/>
              <a:t> critical regions</a:t>
            </a:r>
          </a:p>
        </p:txBody>
      </p:sp>
      <p:sp>
        <p:nvSpPr>
          <p:cNvPr id="5" name="Slide Number Placeholder 4"/>
          <p:cNvSpPr>
            <a:spLocks noGrp="1"/>
          </p:cNvSpPr>
          <p:nvPr>
            <p:ph type="sldNum" sz="quarter" idx="4"/>
          </p:nvPr>
        </p:nvSpPr>
        <p:spPr/>
        <p:txBody>
          <a:bodyPr/>
          <a:lstStyle/>
          <a:p>
            <a:fld id="{6B394888-48A7-42F6-AE45-2BD5FD40ED91}" type="slidenum">
              <a:rPr lang="en-US" smtClean="0"/>
              <a:pPr/>
              <a:t>51</a:t>
            </a:fld>
            <a:endParaRPr lang="en-US" dirty="0"/>
          </a:p>
        </p:txBody>
      </p:sp>
      <p:grpSp>
        <p:nvGrpSpPr>
          <p:cNvPr id="120" name="グループ化 14"/>
          <p:cNvGrpSpPr/>
          <p:nvPr/>
        </p:nvGrpSpPr>
        <p:grpSpPr>
          <a:xfrm>
            <a:off x="5717702" y="3944890"/>
            <a:ext cx="2743200" cy="2286000"/>
            <a:chOff x="467544" y="2282562"/>
            <a:chExt cx="2546642" cy="2311480"/>
          </a:xfrm>
        </p:grpSpPr>
        <p:grpSp>
          <p:nvGrpSpPr>
            <p:cNvPr id="121" name="グループ化 15"/>
            <p:cNvGrpSpPr/>
            <p:nvPr/>
          </p:nvGrpSpPr>
          <p:grpSpPr>
            <a:xfrm>
              <a:off x="467544" y="2282562"/>
              <a:ext cx="2546642" cy="2311480"/>
              <a:chOff x="514576" y="2282562"/>
              <a:chExt cx="2749087" cy="2311480"/>
            </a:xfrm>
          </p:grpSpPr>
          <p:sp>
            <p:nvSpPr>
              <p:cNvPr id="231" name="角丸四角形 132"/>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232" name="片側の 2 つの角を丸めた四角形 133"/>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rgbClr val="FFFFFF"/>
                    </a:solidFill>
                    <a:effectLst/>
                    <a:uLnTx/>
                    <a:uFillTx/>
                  </a:rPr>
                  <a:t>MPI Process</a:t>
                </a:r>
                <a:endParaRPr kumimoji="0" lang="ja-JP" altLang="en-US" sz="1400" b="1" i="0" u="none" strike="noStrike" kern="0" cap="none" spc="0" normalizeH="0" baseline="0" noProof="0" dirty="0">
                  <a:ln>
                    <a:noFill/>
                  </a:ln>
                  <a:solidFill>
                    <a:srgbClr val="FFFFFF"/>
                  </a:solidFill>
                  <a:effectLst/>
                  <a:uLnTx/>
                  <a:uFillTx/>
                </a:endParaRPr>
              </a:p>
            </p:txBody>
          </p:sp>
        </p:grpSp>
        <p:sp>
          <p:nvSpPr>
            <p:cNvPr id="122" name="正方形/長方形 16"/>
            <p:cNvSpPr/>
            <p:nvPr/>
          </p:nvSpPr>
          <p:spPr bwMode="auto">
            <a:xfrm>
              <a:off x="601385" y="27552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23" name="正方形/長方形 17"/>
            <p:cNvSpPr/>
            <p:nvPr/>
          </p:nvSpPr>
          <p:spPr bwMode="auto">
            <a:xfrm>
              <a:off x="577027" y="40167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b="1"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1"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124" name="正方形/長方形 18"/>
            <p:cNvSpPr/>
            <p:nvPr/>
          </p:nvSpPr>
          <p:spPr bwMode="auto">
            <a:xfrm>
              <a:off x="581519" y="33729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b="1" dirty="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1"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125" name="グループ化 19"/>
            <p:cNvGrpSpPr/>
            <p:nvPr/>
          </p:nvGrpSpPr>
          <p:grpSpPr>
            <a:xfrm>
              <a:off x="639901" y="2710857"/>
              <a:ext cx="1463308" cy="566495"/>
              <a:chOff x="767351" y="4058614"/>
              <a:chExt cx="1463308" cy="566495"/>
            </a:xfrm>
          </p:grpSpPr>
          <p:grpSp>
            <p:nvGrpSpPr>
              <p:cNvPr id="186" name="グループ化 85"/>
              <p:cNvGrpSpPr/>
              <p:nvPr/>
            </p:nvGrpSpPr>
            <p:grpSpPr>
              <a:xfrm>
                <a:off x="767351" y="4058614"/>
                <a:ext cx="193797" cy="566482"/>
                <a:chOff x="1641119" y="4581128"/>
                <a:chExt cx="193797" cy="490157"/>
              </a:xfrm>
            </p:grpSpPr>
            <p:grpSp>
              <p:nvGrpSpPr>
                <p:cNvPr id="221" name="グループ化 121"/>
                <p:cNvGrpSpPr/>
                <p:nvPr/>
              </p:nvGrpSpPr>
              <p:grpSpPr>
                <a:xfrm>
                  <a:off x="1641119" y="4728863"/>
                  <a:ext cx="193797" cy="113778"/>
                  <a:chOff x="2987824" y="2204864"/>
                  <a:chExt cx="216024" cy="184212"/>
                </a:xfrm>
              </p:grpSpPr>
              <p:cxnSp>
                <p:nvCxnSpPr>
                  <p:cNvPr id="229" name="直線コネクタ 13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30" name="直線コネクタ 13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22" name="グループ化 122"/>
                <p:cNvGrpSpPr/>
                <p:nvPr/>
              </p:nvGrpSpPr>
              <p:grpSpPr>
                <a:xfrm>
                  <a:off x="1641119" y="4837463"/>
                  <a:ext cx="193797" cy="113778"/>
                  <a:chOff x="2987824" y="2204864"/>
                  <a:chExt cx="216024" cy="184212"/>
                </a:xfrm>
              </p:grpSpPr>
              <p:cxnSp>
                <p:nvCxnSpPr>
                  <p:cNvPr id="227" name="直線コネクタ 12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8" name="直線コネクタ 12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23" name="直線コネクタ 12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4" name="直線コネクタ 12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5" name="直線コネクタ 12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6" name="直線コネクタ 127"/>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87" name="グループ化 86"/>
              <p:cNvGrpSpPr/>
              <p:nvPr/>
            </p:nvGrpSpPr>
            <p:grpSpPr>
              <a:xfrm>
                <a:off x="1157323" y="4058618"/>
                <a:ext cx="193797" cy="566487"/>
                <a:chOff x="1641119" y="4581128"/>
                <a:chExt cx="193797" cy="490161"/>
              </a:xfrm>
            </p:grpSpPr>
            <p:grpSp>
              <p:nvGrpSpPr>
                <p:cNvPr id="211" name="グループ化 110"/>
                <p:cNvGrpSpPr/>
                <p:nvPr/>
              </p:nvGrpSpPr>
              <p:grpSpPr>
                <a:xfrm>
                  <a:off x="1641119" y="4728863"/>
                  <a:ext cx="193797" cy="113778"/>
                  <a:chOff x="2987824" y="2204864"/>
                  <a:chExt cx="216024" cy="184212"/>
                </a:xfrm>
              </p:grpSpPr>
              <p:cxnSp>
                <p:nvCxnSpPr>
                  <p:cNvPr id="219" name="直線コネクタ 11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20" name="直線コネクタ 12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12" name="グループ化 111"/>
                <p:cNvGrpSpPr/>
                <p:nvPr/>
              </p:nvGrpSpPr>
              <p:grpSpPr>
                <a:xfrm>
                  <a:off x="1641119" y="4837463"/>
                  <a:ext cx="193797" cy="113778"/>
                  <a:chOff x="2987824" y="2204864"/>
                  <a:chExt cx="216024" cy="184212"/>
                </a:xfrm>
              </p:grpSpPr>
              <p:cxnSp>
                <p:nvCxnSpPr>
                  <p:cNvPr id="217" name="直線コネクタ 11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8" name="直線コネクタ 11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13" name="直線コネクタ 11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4" name="直線コネクタ 11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5" name="直線コネクタ 11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6" name="直線コネクタ 116"/>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88" name="グループ化 87"/>
              <p:cNvGrpSpPr/>
              <p:nvPr/>
            </p:nvGrpSpPr>
            <p:grpSpPr>
              <a:xfrm>
                <a:off x="1608995" y="4058614"/>
                <a:ext cx="193797" cy="566482"/>
                <a:chOff x="1641119" y="4581128"/>
                <a:chExt cx="193797" cy="490157"/>
              </a:xfrm>
            </p:grpSpPr>
            <p:grpSp>
              <p:nvGrpSpPr>
                <p:cNvPr id="201" name="グループ化 100"/>
                <p:cNvGrpSpPr/>
                <p:nvPr/>
              </p:nvGrpSpPr>
              <p:grpSpPr>
                <a:xfrm>
                  <a:off x="1641119" y="4728863"/>
                  <a:ext cx="193797" cy="113778"/>
                  <a:chOff x="2987824" y="2204864"/>
                  <a:chExt cx="216024" cy="184212"/>
                </a:xfrm>
              </p:grpSpPr>
              <p:cxnSp>
                <p:nvCxnSpPr>
                  <p:cNvPr id="209" name="直線コネクタ 10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10" name="直線コネクタ 10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02" name="グループ化 101"/>
                <p:cNvGrpSpPr/>
                <p:nvPr/>
              </p:nvGrpSpPr>
              <p:grpSpPr>
                <a:xfrm>
                  <a:off x="1641119" y="4837463"/>
                  <a:ext cx="193797" cy="113778"/>
                  <a:chOff x="2987824" y="2204864"/>
                  <a:chExt cx="216024" cy="184212"/>
                </a:xfrm>
              </p:grpSpPr>
              <p:cxnSp>
                <p:nvCxnSpPr>
                  <p:cNvPr id="207" name="直線コネクタ 10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8" name="直線コネクタ 10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03" name="直線コネクタ 10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4" name="直線コネクタ 10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5" name="直線コネクタ 104"/>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06" name="直線コネクタ 105"/>
                <p:cNvCxnSpPr/>
                <p:nvPr/>
              </p:nvCxnSpPr>
              <p:spPr bwMode="auto">
                <a:xfrm>
                  <a:off x="1744186"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89" name="グループ化 88"/>
              <p:cNvGrpSpPr/>
              <p:nvPr/>
            </p:nvGrpSpPr>
            <p:grpSpPr>
              <a:xfrm>
                <a:off x="2036862" y="4058614"/>
                <a:ext cx="193797" cy="566495"/>
                <a:chOff x="1641119" y="4564754"/>
                <a:chExt cx="193797" cy="504876"/>
              </a:xfrm>
            </p:grpSpPr>
            <p:grpSp>
              <p:nvGrpSpPr>
                <p:cNvPr id="191" name="グループ化 90"/>
                <p:cNvGrpSpPr/>
                <p:nvPr/>
              </p:nvGrpSpPr>
              <p:grpSpPr>
                <a:xfrm>
                  <a:off x="1641119" y="4728863"/>
                  <a:ext cx="193797" cy="113778"/>
                  <a:chOff x="2987824" y="2204864"/>
                  <a:chExt cx="216024" cy="184212"/>
                </a:xfrm>
              </p:grpSpPr>
              <p:cxnSp>
                <p:nvCxnSpPr>
                  <p:cNvPr id="199" name="直線コネクタ 98"/>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200" name="直線コネクタ 99"/>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192" name="グループ化 91"/>
                <p:cNvGrpSpPr/>
                <p:nvPr/>
              </p:nvGrpSpPr>
              <p:grpSpPr>
                <a:xfrm>
                  <a:off x="1641119" y="4837463"/>
                  <a:ext cx="193797" cy="113778"/>
                  <a:chOff x="2987824" y="2204864"/>
                  <a:chExt cx="216024" cy="184212"/>
                </a:xfrm>
              </p:grpSpPr>
              <p:cxnSp>
                <p:nvCxnSpPr>
                  <p:cNvPr id="197" name="直線コネクタ 96"/>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98" name="直線コネクタ 97"/>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193" name="直線コネクタ 92"/>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194" name="直線コネクタ 93"/>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95" name="直線コネクタ 94"/>
                <p:cNvCxnSpPr/>
                <p:nvPr/>
              </p:nvCxnSpPr>
              <p:spPr bwMode="auto">
                <a:xfrm>
                  <a:off x="1738017" y="4564754"/>
                  <a:ext cx="900" cy="147134"/>
                </a:xfrm>
                <a:prstGeom prst="line">
                  <a:avLst/>
                </a:prstGeom>
                <a:noFill/>
                <a:ln w="19050" cap="flat" cmpd="sng" algn="ctr">
                  <a:solidFill>
                    <a:srgbClr val="1F497D"/>
                  </a:solidFill>
                  <a:prstDash val="solid"/>
                  <a:round/>
                  <a:headEnd type="none" w="med" len="med"/>
                  <a:tailEnd type="none" w="med" len="med"/>
                </a:ln>
                <a:effectLst/>
              </p:spPr>
            </p:cxnSp>
            <p:cxnSp>
              <p:nvCxnSpPr>
                <p:cNvPr id="196" name="直線コネクタ 95"/>
                <p:cNvCxnSpPr/>
                <p:nvPr/>
              </p:nvCxnSpPr>
              <p:spPr bwMode="auto">
                <a:xfrm>
                  <a:off x="1744186" y="4984598"/>
                  <a:ext cx="0" cy="85032"/>
                </a:xfrm>
                <a:prstGeom prst="line">
                  <a:avLst/>
                </a:prstGeom>
                <a:noFill/>
                <a:ln w="19050" cap="flat" cmpd="sng" algn="ctr">
                  <a:solidFill>
                    <a:srgbClr val="1F497D"/>
                  </a:solidFill>
                  <a:prstDash val="solid"/>
                  <a:round/>
                  <a:headEnd type="none" w="med" len="med"/>
                  <a:tailEnd type="none" w="med" len="med"/>
                </a:ln>
                <a:effectLst/>
              </p:spPr>
            </p:cxnSp>
          </p:grpSp>
          <p:cxnSp>
            <p:nvCxnSpPr>
              <p:cNvPr id="190" name="直線コネクタ 89"/>
              <p:cNvCxnSpPr/>
              <p:nvPr/>
            </p:nvCxnSpPr>
            <p:spPr>
              <a:xfrm>
                <a:off x="872872" y="4625098"/>
                <a:ext cx="1284397" cy="2"/>
              </a:xfrm>
              <a:prstGeom prst="line">
                <a:avLst/>
              </a:prstGeom>
              <a:noFill/>
              <a:ln w="19050" cap="flat" cmpd="sng" algn="ctr">
                <a:solidFill>
                  <a:schemeClr val="bg1">
                    <a:lumMod val="65000"/>
                  </a:schemeClr>
                </a:solidFill>
                <a:prstDash val="solid"/>
                <a:round/>
                <a:headEnd type="none" w="med" len="med"/>
                <a:tailEnd type="none" w="med" len="med"/>
              </a:ln>
              <a:effectLst/>
            </p:spPr>
          </p:cxnSp>
        </p:grpSp>
        <p:grpSp>
          <p:nvGrpSpPr>
            <p:cNvPr id="126" name="グループ化 20"/>
            <p:cNvGrpSpPr/>
            <p:nvPr/>
          </p:nvGrpSpPr>
          <p:grpSpPr>
            <a:xfrm>
              <a:off x="650977" y="3925295"/>
              <a:ext cx="1463308" cy="564027"/>
              <a:chOff x="778427" y="5455340"/>
              <a:chExt cx="1463308" cy="564027"/>
            </a:xfrm>
          </p:grpSpPr>
          <p:grpSp>
            <p:nvGrpSpPr>
              <p:cNvPr id="141" name="グループ化 40"/>
              <p:cNvGrpSpPr/>
              <p:nvPr/>
            </p:nvGrpSpPr>
            <p:grpSpPr>
              <a:xfrm>
                <a:off x="778427" y="5455340"/>
                <a:ext cx="193797" cy="545656"/>
                <a:chOff x="1641119" y="4581128"/>
                <a:chExt cx="193797" cy="545656"/>
              </a:xfrm>
            </p:grpSpPr>
            <p:grpSp>
              <p:nvGrpSpPr>
                <p:cNvPr id="176" name="グループ化 75"/>
                <p:cNvGrpSpPr/>
                <p:nvPr/>
              </p:nvGrpSpPr>
              <p:grpSpPr>
                <a:xfrm>
                  <a:off x="1641119" y="4728863"/>
                  <a:ext cx="193797" cy="113778"/>
                  <a:chOff x="2987824" y="2204864"/>
                  <a:chExt cx="216024" cy="184212"/>
                </a:xfrm>
              </p:grpSpPr>
              <p:cxnSp>
                <p:nvCxnSpPr>
                  <p:cNvPr id="184" name="直線コネクタ 8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5" name="直線コネクタ 8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77" name="グループ化 76"/>
                <p:cNvGrpSpPr/>
                <p:nvPr/>
              </p:nvGrpSpPr>
              <p:grpSpPr>
                <a:xfrm>
                  <a:off x="1641119" y="4837463"/>
                  <a:ext cx="193797" cy="113778"/>
                  <a:chOff x="2987824" y="2204864"/>
                  <a:chExt cx="216024" cy="184212"/>
                </a:xfrm>
              </p:grpSpPr>
              <p:cxnSp>
                <p:nvCxnSpPr>
                  <p:cNvPr id="182" name="直線コネクタ 8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3" name="直線コネクタ 8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78" name="直線コネクタ 7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9" name="直線コネクタ 7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0" name="直線コネクタ 7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1" name="直線コネクタ 8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42" name="グループ化 41"/>
              <p:cNvGrpSpPr/>
              <p:nvPr/>
            </p:nvGrpSpPr>
            <p:grpSpPr>
              <a:xfrm>
                <a:off x="1168399" y="5455340"/>
                <a:ext cx="193797" cy="545656"/>
                <a:chOff x="1641119" y="4581128"/>
                <a:chExt cx="193797" cy="545656"/>
              </a:xfrm>
            </p:grpSpPr>
            <p:grpSp>
              <p:nvGrpSpPr>
                <p:cNvPr id="166" name="グループ化 65"/>
                <p:cNvGrpSpPr/>
                <p:nvPr/>
              </p:nvGrpSpPr>
              <p:grpSpPr>
                <a:xfrm>
                  <a:off x="1641119" y="4728863"/>
                  <a:ext cx="193797" cy="113778"/>
                  <a:chOff x="2987824" y="2204864"/>
                  <a:chExt cx="216024" cy="184212"/>
                </a:xfrm>
              </p:grpSpPr>
              <p:cxnSp>
                <p:nvCxnSpPr>
                  <p:cNvPr id="174" name="直線コネクタ 7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5" name="直線コネクタ 7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67" name="グループ化 66"/>
                <p:cNvGrpSpPr/>
                <p:nvPr/>
              </p:nvGrpSpPr>
              <p:grpSpPr>
                <a:xfrm>
                  <a:off x="1641119" y="4837463"/>
                  <a:ext cx="193797" cy="113778"/>
                  <a:chOff x="2987824" y="2204864"/>
                  <a:chExt cx="216024" cy="184212"/>
                </a:xfrm>
              </p:grpSpPr>
              <p:cxnSp>
                <p:nvCxnSpPr>
                  <p:cNvPr id="172" name="直線コネクタ 7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3" name="直線コネクタ 7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68" name="直線コネクタ 6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9" name="直線コネクタ 6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直線コネクタ 6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直線コネクタ 7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43" name="グループ化 42"/>
              <p:cNvGrpSpPr/>
              <p:nvPr/>
            </p:nvGrpSpPr>
            <p:grpSpPr>
              <a:xfrm>
                <a:off x="1612451" y="5455340"/>
                <a:ext cx="193797" cy="545656"/>
                <a:chOff x="1641119" y="4581128"/>
                <a:chExt cx="193797" cy="545656"/>
              </a:xfrm>
            </p:grpSpPr>
            <p:grpSp>
              <p:nvGrpSpPr>
                <p:cNvPr id="156" name="グループ化 55"/>
                <p:cNvGrpSpPr/>
                <p:nvPr/>
              </p:nvGrpSpPr>
              <p:grpSpPr>
                <a:xfrm>
                  <a:off x="1641119" y="4728863"/>
                  <a:ext cx="193797" cy="113778"/>
                  <a:chOff x="2987824" y="2204864"/>
                  <a:chExt cx="216024" cy="184212"/>
                </a:xfrm>
              </p:grpSpPr>
              <p:cxnSp>
                <p:nvCxnSpPr>
                  <p:cNvPr id="164" name="直線コネクタ 6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5" name="直線コネクタ 6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57" name="グループ化 56"/>
                <p:cNvGrpSpPr/>
                <p:nvPr/>
              </p:nvGrpSpPr>
              <p:grpSpPr>
                <a:xfrm>
                  <a:off x="1641119" y="4837463"/>
                  <a:ext cx="193797" cy="113778"/>
                  <a:chOff x="2987824" y="2204864"/>
                  <a:chExt cx="216024" cy="184212"/>
                </a:xfrm>
              </p:grpSpPr>
              <p:cxnSp>
                <p:nvCxnSpPr>
                  <p:cNvPr id="162" name="直線コネクタ 6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3" name="直線コネクタ 6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58" name="直線コネクタ 5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59" name="直線コネクタ 5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0" name="直線コネクタ 5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1" name="直線コネクタ 60"/>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44" name="グループ化 43"/>
              <p:cNvGrpSpPr/>
              <p:nvPr/>
            </p:nvGrpSpPr>
            <p:grpSpPr>
              <a:xfrm>
                <a:off x="2047938" y="5473711"/>
                <a:ext cx="193797" cy="545656"/>
                <a:chOff x="1641119" y="4581128"/>
                <a:chExt cx="193797" cy="545656"/>
              </a:xfrm>
            </p:grpSpPr>
            <p:grpSp>
              <p:nvGrpSpPr>
                <p:cNvPr id="146" name="グループ化 45"/>
                <p:cNvGrpSpPr/>
                <p:nvPr/>
              </p:nvGrpSpPr>
              <p:grpSpPr>
                <a:xfrm>
                  <a:off x="1641119" y="4728863"/>
                  <a:ext cx="193797" cy="113778"/>
                  <a:chOff x="2987824" y="2204864"/>
                  <a:chExt cx="216024" cy="184212"/>
                </a:xfrm>
              </p:grpSpPr>
              <p:cxnSp>
                <p:nvCxnSpPr>
                  <p:cNvPr id="154" name="直線コネクタ 53"/>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55" name="直線コネクタ 54"/>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147" name="グループ化 46"/>
                <p:cNvGrpSpPr/>
                <p:nvPr/>
              </p:nvGrpSpPr>
              <p:grpSpPr>
                <a:xfrm>
                  <a:off x="1641119" y="4837463"/>
                  <a:ext cx="193797" cy="113778"/>
                  <a:chOff x="2987824" y="2204864"/>
                  <a:chExt cx="216024" cy="184212"/>
                </a:xfrm>
              </p:grpSpPr>
              <p:cxnSp>
                <p:nvCxnSpPr>
                  <p:cNvPr id="152" name="直線コネクタ 51"/>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153" name="直線コネクタ 52"/>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148" name="直線コネクタ 47"/>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149" name="直線コネクタ 48"/>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150" name="直線コネクタ 49"/>
                <p:cNvCxnSpPr/>
                <p:nvPr/>
              </p:nvCxnSpPr>
              <p:spPr bwMode="auto">
                <a:xfrm>
                  <a:off x="1738916" y="4581128"/>
                  <a:ext cx="1" cy="130760"/>
                </a:xfrm>
                <a:prstGeom prst="line">
                  <a:avLst/>
                </a:prstGeom>
                <a:noFill/>
                <a:ln w="19050" cap="flat" cmpd="sng" algn="ctr">
                  <a:solidFill>
                    <a:srgbClr val="1F497D"/>
                  </a:solidFill>
                  <a:prstDash val="solid"/>
                  <a:round/>
                  <a:headEnd type="none" w="med" len="med"/>
                  <a:tailEnd type="none" w="med" len="med"/>
                </a:ln>
                <a:effectLst/>
              </p:spPr>
            </p:cxnSp>
            <p:cxnSp>
              <p:nvCxnSpPr>
                <p:cNvPr id="151" name="直線コネクタ 50"/>
                <p:cNvCxnSpPr/>
                <p:nvPr/>
              </p:nvCxnSpPr>
              <p:spPr bwMode="auto">
                <a:xfrm>
                  <a:off x="1744186" y="4984598"/>
                  <a:ext cx="0" cy="142186"/>
                </a:xfrm>
                <a:prstGeom prst="line">
                  <a:avLst/>
                </a:prstGeom>
                <a:noFill/>
                <a:ln w="19050" cap="flat" cmpd="sng" algn="ctr">
                  <a:solidFill>
                    <a:srgbClr val="1F497D"/>
                  </a:solidFill>
                  <a:prstDash val="solid"/>
                  <a:round/>
                  <a:headEnd type="none" w="med" len="med"/>
                  <a:tailEnd type="none" w="med" len="med"/>
                </a:ln>
                <a:effectLst/>
              </p:spPr>
            </p:cxnSp>
          </p:grpSp>
          <p:cxnSp>
            <p:nvCxnSpPr>
              <p:cNvPr id="145" name="直線コネクタ 44"/>
              <p:cNvCxnSpPr/>
              <p:nvPr/>
            </p:nvCxnSpPr>
            <p:spPr>
              <a:xfrm>
                <a:off x="867705" y="5461576"/>
                <a:ext cx="1290566"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27" name="グループ化 21"/>
            <p:cNvGrpSpPr/>
            <p:nvPr/>
          </p:nvGrpSpPr>
          <p:grpSpPr>
            <a:xfrm>
              <a:off x="1484000" y="3188243"/>
              <a:ext cx="193797" cy="813452"/>
              <a:chOff x="1641119" y="4557461"/>
              <a:chExt cx="193797" cy="574705"/>
            </a:xfrm>
          </p:grpSpPr>
          <p:grpSp>
            <p:nvGrpSpPr>
              <p:cNvPr id="131" name="グループ化 30"/>
              <p:cNvGrpSpPr/>
              <p:nvPr/>
            </p:nvGrpSpPr>
            <p:grpSpPr>
              <a:xfrm>
                <a:off x="1641119" y="4728863"/>
                <a:ext cx="193797" cy="113778"/>
                <a:chOff x="2987824" y="2204864"/>
                <a:chExt cx="216024" cy="184212"/>
              </a:xfrm>
            </p:grpSpPr>
            <p:cxnSp>
              <p:nvCxnSpPr>
                <p:cNvPr id="139" name="直線コネクタ 3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40" name="直線コネクタ 3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132" name="グループ化 31"/>
              <p:cNvGrpSpPr/>
              <p:nvPr/>
            </p:nvGrpSpPr>
            <p:grpSpPr>
              <a:xfrm>
                <a:off x="1641119" y="4837463"/>
                <a:ext cx="193797" cy="113778"/>
                <a:chOff x="2987824" y="2204864"/>
                <a:chExt cx="216024" cy="184212"/>
              </a:xfrm>
            </p:grpSpPr>
            <p:cxnSp>
              <p:nvCxnSpPr>
                <p:cNvPr id="137" name="直線コネクタ 36"/>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8" name="直線コネクタ 37"/>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33" name="直線コネクタ 32"/>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4" name="直線コネクタ 33"/>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5" name="直線コネクタ 34"/>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6" name="直線コネクタ 35"/>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128" name="直線コネクタ 22"/>
            <p:cNvCxnSpPr/>
            <p:nvPr/>
          </p:nvCxnSpPr>
          <p:spPr>
            <a:xfrm flipH="1" flipV="1">
              <a:off x="742969" y="3311597"/>
              <a:ext cx="4906" cy="664498"/>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129" name="直線コネクタ 23"/>
            <p:cNvCxnSpPr/>
            <p:nvPr/>
          </p:nvCxnSpPr>
          <p:spPr>
            <a:xfrm flipH="1" flipV="1">
              <a:off x="1132940" y="3311596"/>
              <a:ext cx="5807" cy="682870"/>
            </a:xfrm>
            <a:prstGeom prst="line">
              <a:avLst/>
            </a:prstGeom>
            <a:noFill/>
            <a:ln w="12700" cap="flat" cmpd="sng" algn="ctr">
              <a:solidFill>
                <a:schemeClr val="tx1">
                  <a:lumMod val="50000"/>
                  <a:lumOff val="50000"/>
                </a:schemeClr>
              </a:solidFill>
              <a:prstDash val="dash"/>
              <a:round/>
              <a:headEnd type="none" w="med" len="med"/>
              <a:tailEnd type="none" w="med" len="med"/>
            </a:ln>
            <a:effectLst/>
          </p:spPr>
        </p:cxnSp>
        <p:cxnSp>
          <p:nvCxnSpPr>
            <p:cNvPr id="130" name="直線コネクタ 24"/>
            <p:cNvCxnSpPr/>
            <p:nvPr/>
          </p:nvCxnSpPr>
          <p:spPr>
            <a:xfrm flipV="1">
              <a:off x="2012479" y="3314877"/>
              <a:ext cx="0" cy="679589"/>
            </a:xfrm>
            <a:prstGeom prst="line">
              <a:avLst/>
            </a:prstGeom>
            <a:noFill/>
            <a:ln w="12700" cap="flat" cmpd="sng" algn="ctr">
              <a:solidFill>
                <a:srgbClr val="1F497D"/>
              </a:solidFill>
              <a:prstDash val="dash"/>
              <a:round/>
              <a:headEnd type="none" w="med" len="med"/>
              <a:tailEnd type="none" w="med" len="med"/>
            </a:ln>
            <a:effectLst/>
          </p:spPr>
        </p:cxnSp>
      </p:grpSp>
      <p:sp>
        <p:nvSpPr>
          <p:cNvPr id="234" name="Rectangle 233"/>
          <p:cNvSpPr/>
          <p:nvPr/>
        </p:nvSpPr>
        <p:spPr bwMode="auto">
          <a:xfrm>
            <a:off x="5280429" y="1702739"/>
            <a:ext cx="3617747" cy="199546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void* </a:t>
            </a:r>
            <a:r>
              <a:rPr lang="en-US" sz="1400" b="1" kern="0" dirty="0" err="1">
                <a:solidFill>
                  <a:schemeClr val="bg2">
                    <a:lumMod val="10000"/>
                  </a:schemeClr>
                </a:solidFill>
                <a:latin typeface="Courier New" pitchFamily="49" charset="0"/>
                <a:cs typeface="Courier New" pitchFamily="49" charset="0"/>
              </a:rPr>
              <a:t>func</a:t>
            </a:r>
            <a:r>
              <a:rPr lang="en-US" sz="1400" b="1" kern="0" dirty="0">
                <a:solidFill>
                  <a:schemeClr val="bg2">
                    <a:lumMod val="10000"/>
                  </a:schemeClr>
                </a:solidFill>
                <a:latin typeface="Courier New" pitchFamily="49" charset="0"/>
                <a:cs typeface="Courier New" pitchFamily="49" charset="0"/>
              </a:rPr>
              <a:t>(void* </a:t>
            </a:r>
            <a:r>
              <a:rPr lang="en-US" sz="1400" b="1" kern="0" dirty="0" err="1">
                <a:solidFill>
                  <a:schemeClr val="bg2">
                    <a:lumMod val="10000"/>
                  </a:schemeClr>
                </a:solidFill>
                <a:latin typeface="Courier New" pitchFamily="49" charset="0"/>
                <a:cs typeface="Courier New" pitchFamily="49" charset="0"/>
              </a:rPr>
              <a:t>arg</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arg</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rgbClr val="008000"/>
                </a:solidFill>
                <a:latin typeface="Courier New" pitchFamily="49" charset="0"/>
                <a:cs typeface="Courier New" pitchFamily="49" charset="0"/>
              </a:rPr>
              <a:t>compute</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pthread_mutex_lock</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mutex</a:t>
            </a:r>
            <a:r>
              <a:rPr lang="en-US" sz="1400" b="1" kern="0" dirty="0">
                <a:solidFill>
                  <a:srgbClr val="EA7207"/>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chemeClr val="accent3"/>
                </a:solidFill>
                <a:latin typeface="Courier New" pitchFamily="49" charset="0"/>
                <a:cs typeface="Courier New" pitchFamily="49" charset="0"/>
              </a:rPr>
              <a:t>/* Do MPI stuff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pthread_mutex_unlock</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mutex</a:t>
            </a:r>
            <a:r>
              <a:rPr lang="en-US" sz="1400" b="1" kern="0" dirty="0">
                <a:solidFill>
                  <a:srgbClr val="EA7207"/>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4" name="Footer Placeholder 3">
            <a:extLst>
              <a:ext uri="{FF2B5EF4-FFF2-40B4-BE49-F238E27FC236}">
                <a16:creationId xmlns:a16="http://schemas.microsoft.com/office/drawing/2014/main" id="{E07CD44E-D364-7040-BC49-1AE0473A39E8}"/>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511649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bwMode="auto">
          <a:xfrm>
            <a:off x="454636" y="1600200"/>
            <a:ext cx="4493589" cy="47244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[100];</a:t>
            </a:r>
          </a:p>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provided;</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(&amp;</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&amp;</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 </a:t>
            </a:r>
            <a:r>
              <a:rPr lang="en-US" sz="1400" b="1" kern="0" dirty="0">
                <a:solidFill>
                  <a:srgbClr val="EA7207"/>
                </a:solidFill>
                <a:latin typeface="Courier New" pitchFamily="49" charset="0"/>
                <a:cs typeface="Courier New" pitchFamily="49" charset="0"/>
              </a:rPr>
              <a:t>MPI_THREAD_MULTIPLE</a:t>
            </a:r>
            <a:r>
              <a:rPr lang="en-US" sz="1400" b="1" kern="0" dirty="0">
                <a:solidFill>
                  <a:schemeClr val="bg2">
                    <a:lumMod val="10000"/>
                  </a:schemeClr>
                </a:solidFill>
                <a:latin typeface="Courier New" pitchFamily="49" charset="0"/>
                <a:cs typeface="Courier New" pitchFamily="49" charset="0"/>
              </a:rPr>
              <a:t>, &amp;provided);</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(provided &lt; MPI_THREAD_MULTIPLE)</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MPI_Abort</a:t>
            </a:r>
            <a:r>
              <a:rPr lang="en-US" sz="1400" b="1" kern="0" dirty="0">
                <a:solidFill>
                  <a:schemeClr val="bg2">
                    <a:lumMod val="10000"/>
                  </a:schemeClr>
                </a:solidFill>
                <a:latin typeface="Courier New" pitchFamily="49" charset="0"/>
                <a:cs typeface="Courier New" pitchFamily="49" charset="0"/>
              </a:rPr>
              <a:t>(MPI_COMM_WORLD,1);</a:t>
            </a:r>
          </a:p>
          <a:p>
            <a:pPr marL="342900" lvl="0" indent="-342900" fontAlgn="base">
              <a:lnSpc>
                <a:spcPct val="120000"/>
              </a:lnSpc>
              <a:spcAft>
                <a:spcPct val="0"/>
              </a:spcAft>
              <a:buClr>
                <a:srgbClr val="1F497D"/>
              </a:buClr>
              <a:defRPr/>
            </a:pPr>
            <a:endParaRPr lang="en-US" sz="1400" b="1" kern="0" dirty="0">
              <a:solidFill>
                <a:schemeClr val="accent6">
                  <a:lumMod val="75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a:t>
            </a:r>
          </a:p>
          <a:p>
            <a:pPr marL="342900" indent="-342900" fontAlgn="base">
              <a:lnSpc>
                <a:spcPct val="120000"/>
              </a:lnSpc>
              <a:spcAft>
                <a:spcPct val="0"/>
              </a:spcAft>
              <a:buClr>
                <a:srgbClr val="1F497D"/>
              </a:buClr>
              <a:defRPr/>
            </a:pPr>
            <a:r>
              <a:rPr lang="en-US" sz="1400" b="1" kern="0" dirty="0">
                <a:solidFill>
                  <a:srgbClr val="FF0000"/>
                </a:solidFill>
                <a:latin typeface="Courier New" pitchFamily="49" charset="0"/>
                <a:cs typeface="Courier New" pitchFamily="49" charset="0"/>
              </a:rPr>
              <a:t>       </a:t>
            </a:r>
            <a:r>
              <a:rPr lang="en-US" sz="1400" b="1" kern="0" dirty="0" err="1">
                <a:solidFill>
                  <a:schemeClr val="tx1">
                    <a:lumMod val="50000"/>
                  </a:schemeClr>
                </a:solidFill>
                <a:latin typeface="Courier New" pitchFamily="49" charset="0"/>
                <a:cs typeface="Courier New" pitchFamily="49" charset="0"/>
              </a:rPr>
              <a:t>pthread_create</a:t>
            </a:r>
            <a:r>
              <a:rPr lang="en-US" sz="1400" b="1" kern="0" dirty="0">
                <a:solidFill>
                  <a:schemeClr val="bg2">
                    <a:lumMod val="10000"/>
                  </a:schemeClr>
                </a:solidFill>
                <a:latin typeface="Courier New" pitchFamily="49" charset="0"/>
                <a:cs typeface="Courier New" pitchFamily="49" charset="0"/>
              </a:rPr>
              <a:t>(</a:t>
            </a:r>
            <a:r>
              <a:rPr lang="mr-IN" sz="1400" b="1" kern="0" dirty="0">
                <a:solidFill>
                  <a:schemeClr val="bg2">
                    <a:lumMod val="10000"/>
                  </a:schemeClr>
                </a:solidFill>
                <a:latin typeface="Courier New" pitchFamily="49" charset="0"/>
                <a:cs typeface="Courier New" pitchFamily="49" charset="0"/>
              </a:rPr>
              <a:t>…</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func</a:t>
            </a:r>
            <a:r>
              <a:rPr lang="en-US" sz="1400" b="1" kern="0" dirty="0">
                <a:solidFill>
                  <a:schemeClr val="bg2">
                    <a:lumMod val="10000"/>
                  </a:schemeClr>
                </a:solidFill>
                <a:latin typeface="Courier New" pitchFamily="49" charset="0"/>
                <a:cs typeface="Courier New" pitchFamily="49" charset="0"/>
              </a:rPr>
              <a:t>,(void*)</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&lt; 100;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pthread_join</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148" name="Rectangle 147"/>
          <p:cNvSpPr/>
          <p:nvPr/>
        </p:nvSpPr>
        <p:spPr bwMode="auto">
          <a:xfrm>
            <a:off x="5562600" y="1828800"/>
            <a:ext cx="2895599" cy="1642576"/>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void* </a:t>
            </a:r>
            <a:r>
              <a:rPr lang="en-US" sz="1400" b="1" kern="0" dirty="0" err="1">
                <a:solidFill>
                  <a:schemeClr val="bg2">
                    <a:lumMod val="10000"/>
                  </a:schemeClr>
                </a:solidFill>
                <a:latin typeface="Courier New" pitchFamily="49" charset="0"/>
                <a:cs typeface="Courier New" pitchFamily="49" charset="0"/>
              </a:rPr>
              <a:t>func</a:t>
            </a:r>
            <a:r>
              <a:rPr lang="en-US" sz="1400" b="1" kern="0" dirty="0">
                <a:solidFill>
                  <a:schemeClr val="bg2">
                    <a:lumMod val="10000"/>
                  </a:schemeClr>
                </a:solidFill>
                <a:latin typeface="Courier New" pitchFamily="49" charset="0"/>
                <a:cs typeface="Courier New" pitchFamily="49" charset="0"/>
              </a:rPr>
              <a:t>(void* </a:t>
            </a:r>
            <a:r>
              <a:rPr lang="en-US" sz="1400" b="1" kern="0" dirty="0" err="1">
                <a:solidFill>
                  <a:schemeClr val="bg2">
                    <a:lumMod val="10000"/>
                  </a:schemeClr>
                </a:solidFill>
                <a:latin typeface="Courier New" pitchFamily="49" charset="0"/>
                <a:cs typeface="Courier New" pitchFamily="49" charset="0"/>
              </a:rPr>
              <a:t>arg</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arg</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rgbClr val="008000"/>
                </a:solidFill>
                <a:latin typeface="Courier New" pitchFamily="49" charset="0"/>
                <a:cs typeface="Courier New" pitchFamily="49" charset="0"/>
              </a:rPr>
              <a:t>compute</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buf</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chemeClr val="accent3"/>
                </a:solidFill>
                <a:latin typeface="Courier New" pitchFamily="49" charset="0"/>
                <a:cs typeface="Courier New" pitchFamily="49" charset="0"/>
              </a:rPr>
              <a:t>/* Do MPI stuff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dirty="0"/>
              <a:t>MPI_THREAD_MULTIPLE</a:t>
            </a:r>
          </a:p>
        </p:txBody>
      </p:sp>
      <p:sp>
        <p:nvSpPr>
          <p:cNvPr id="3" name="Content Placeholder 2"/>
          <p:cNvSpPr>
            <a:spLocks noGrp="1"/>
          </p:cNvSpPr>
          <p:nvPr>
            <p:ph idx="1"/>
          </p:nvPr>
        </p:nvSpPr>
        <p:spPr>
          <a:xfrm>
            <a:off x="457200" y="914400"/>
            <a:ext cx="8229600" cy="609600"/>
          </a:xfrm>
        </p:spPr>
        <p:txBody>
          <a:bodyPr/>
          <a:lstStyle/>
          <a:p>
            <a:r>
              <a:rPr lang="en-US" b="1" dirty="0">
                <a:solidFill>
                  <a:srgbClr val="FF0000"/>
                </a:solidFill>
              </a:rPr>
              <a:t>Any</a:t>
            </a:r>
            <a:r>
              <a:rPr lang="en-US" dirty="0">
                <a:solidFill>
                  <a:srgbClr val="FF0000"/>
                </a:solidFill>
              </a:rPr>
              <a:t> </a:t>
            </a:r>
            <a:r>
              <a:rPr lang="en-US" dirty="0"/>
              <a:t>thread can make MPI calls any time (restrictions apply)</a:t>
            </a:r>
          </a:p>
        </p:txBody>
      </p:sp>
      <p:sp>
        <p:nvSpPr>
          <p:cNvPr id="5" name="Slide Number Placeholder 4"/>
          <p:cNvSpPr>
            <a:spLocks noGrp="1"/>
          </p:cNvSpPr>
          <p:nvPr>
            <p:ph type="sldNum" sz="quarter" idx="4"/>
          </p:nvPr>
        </p:nvSpPr>
        <p:spPr/>
        <p:txBody>
          <a:bodyPr/>
          <a:lstStyle/>
          <a:p>
            <a:fld id="{6B394888-48A7-42F6-AE45-2BD5FD40ED91}" type="slidenum">
              <a:rPr lang="en-US" smtClean="0"/>
              <a:pPr/>
              <a:t>52</a:t>
            </a:fld>
            <a:endParaRPr lang="en-US" dirty="0"/>
          </a:p>
        </p:txBody>
      </p:sp>
      <p:grpSp>
        <p:nvGrpSpPr>
          <p:cNvPr id="250" name="Group 249"/>
          <p:cNvGrpSpPr/>
          <p:nvPr/>
        </p:nvGrpSpPr>
        <p:grpSpPr>
          <a:xfrm>
            <a:off x="5714999" y="3832343"/>
            <a:ext cx="2743200" cy="2286000"/>
            <a:chOff x="6727464" y="5039823"/>
            <a:chExt cx="1944596" cy="1450456"/>
          </a:xfrm>
        </p:grpSpPr>
        <p:grpSp>
          <p:nvGrpSpPr>
            <p:cNvPr id="251" name="グループ化 2"/>
            <p:cNvGrpSpPr/>
            <p:nvPr/>
          </p:nvGrpSpPr>
          <p:grpSpPr>
            <a:xfrm>
              <a:off x="6727464" y="5039823"/>
              <a:ext cx="1944596" cy="1450456"/>
              <a:chOff x="3715399" y="2293762"/>
              <a:chExt cx="2546642" cy="2311480"/>
            </a:xfrm>
          </p:grpSpPr>
          <p:grpSp>
            <p:nvGrpSpPr>
              <p:cNvPr id="260" name="グループ化 373"/>
              <p:cNvGrpSpPr/>
              <p:nvPr/>
            </p:nvGrpSpPr>
            <p:grpSpPr>
              <a:xfrm>
                <a:off x="3715399" y="2293762"/>
                <a:ext cx="2546642" cy="2311480"/>
                <a:chOff x="514576" y="2282562"/>
                <a:chExt cx="2749087" cy="2311480"/>
              </a:xfrm>
            </p:grpSpPr>
            <p:sp>
              <p:nvSpPr>
                <p:cNvPr id="387" name="角丸四角形 374"/>
                <p:cNvSpPr/>
                <p:nvPr/>
              </p:nvSpPr>
              <p:spPr>
                <a:xfrm>
                  <a:off x="524116" y="2505825"/>
                  <a:ext cx="2720965" cy="2088217"/>
                </a:xfrm>
                <a:prstGeom prst="roundRect">
                  <a:avLst>
                    <a:gd name="adj" fmla="val 2655"/>
                  </a:avLst>
                </a:prstGeom>
                <a:gradFill flip="none" rotWithShape="1">
                  <a:gsLst>
                    <a:gs pos="0">
                      <a:schemeClr val="bg1">
                        <a:lumMod val="85000"/>
                      </a:schemeClr>
                    </a:gs>
                    <a:gs pos="91000">
                      <a:schemeClr val="bg1">
                        <a:lumMod val="85000"/>
                      </a:schemeClr>
                    </a:gs>
                    <a:gs pos="100000">
                      <a:schemeClr val="bg1">
                        <a:lumMod val="95000"/>
                      </a:schemeClr>
                    </a:gs>
                  </a:gsLst>
                  <a:lin ang="2700000" scaled="1"/>
                  <a:tileRect/>
                </a:gradFill>
                <a:ln w="12700">
                  <a:solidFill>
                    <a:schemeClr val="bg1">
                      <a:lumMod val="85000"/>
                    </a:schemeClr>
                  </a:solidFill>
                </a:ln>
                <a:effectLst>
                  <a:outerShdw blurRad="50800" dist="38100" dir="2700000" algn="tl" rotWithShape="0">
                    <a:prstClr val="black">
                      <a:alpha val="40000"/>
                    </a:prstClr>
                  </a:outerShdw>
                </a:effectLst>
                <a:scene3d>
                  <a:camera prst="orthographicFront"/>
                  <a:lightRig rig="threePt" dir="t"/>
                </a:scene3d>
                <a:sp3d contourW="12700">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8" name="片側の 2 つの角を丸めた四角形 375"/>
                <p:cNvSpPr/>
                <p:nvPr/>
              </p:nvSpPr>
              <p:spPr bwMode="auto">
                <a:xfrm>
                  <a:off x="514576" y="2282562"/>
                  <a:ext cx="2749087" cy="285728"/>
                </a:xfrm>
                <a:prstGeom prst="round2SameRect">
                  <a:avLst>
                    <a:gd name="adj1" fmla="val 50000"/>
                    <a:gd name="adj2" fmla="val 0"/>
                  </a:avLst>
                </a:prstGeom>
                <a:solidFill>
                  <a:schemeClr val="accent6">
                    <a:lumMod val="50000"/>
                  </a:schemeClr>
                </a:solidFill>
                <a:ln w="9525" cap="flat" cmpd="sng" algn="ctr">
                  <a:solidFill>
                    <a:schemeClr val="accent6">
                      <a:lumMod val="50000"/>
                    </a:schemeClr>
                  </a:solidFill>
                  <a:prstDash val="solid"/>
                  <a:round/>
                  <a:headEnd type="none" w="med" len="med"/>
                  <a:tailEnd type="none" w="med" len="med"/>
                </a:ln>
                <a:effectLst/>
                <a:scene3d>
                  <a:camera prst="orthographicFront"/>
                  <a:lightRig rig="threePt" dir="t"/>
                </a:scene3d>
                <a:sp3d>
                  <a:bevelT w="50800" h="25400"/>
                </a:sp3d>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ja-JP" sz="1400" b="1" i="0" u="none" strike="noStrike" kern="0" cap="none" spc="0" normalizeH="0" baseline="0" noProof="0" dirty="0">
                      <a:ln>
                        <a:noFill/>
                      </a:ln>
                      <a:solidFill>
                        <a:srgbClr val="FFFFFF"/>
                      </a:solidFill>
                      <a:effectLst/>
                      <a:uLnTx/>
                      <a:uFillTx/>
                    </a:rPr>
                    <a:t>MPI Process</a:t>
                  </a:r>
                  <a:endParaRPr kumimoji="0" lang="ja-JP" altLang="en-US" sz="1400" b="1" i="0" u="none" strike="noStrike" kern="0" cap="none" spc="0" normalizeH="0" baseline="0" noProof="0" dirty="0">
                    <a:ln>
                      <a:noFill/>
                    </a:ln>
                    <a:solidFill>
                      <a:srgbClr val="FFFFFF"/>
                    </a:solidFill>
                    <a:effectLst/>
                    <a:uLnTx/>
                    <a:uFillTx/>
                  </a:endParaRPr>
                </a:p>
              </p:txBody>
            </p:sp>
          </p:grpSp>
          <p:sp>
            <p:nvSpPr>
              <p:cNvPr id="261" name="正方形/長方形 376"/>
              <p:cNvSpPr/>
              <p:nvPr/>
            </p:nvSpPr>
            <p:spPr bwMode="auto">
              <a:xfrm>
                <a:off x="3849240" y="2766495"/>
                <a:ext cx="2344631"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b="0" i="0" u="none" strike="noStrike" cap="none" normalizeH="0" baseline="0" dirty="0">
                  <a:ln>
                    <a:noFill/>
                  </a:ln>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262" name="正方形/長方形 377"/>
              <p:cNvSpPr/>
              <p:nvPr/>
            </p:nvSpPr>
            <p:spPr bwMode="auto">
              <a:xfrm>
                <a:off x="3824882" y="4027979"/>
                <a:ext cx="2355355" cy="461199"/>
              </a:xfrm>
              <a:prstGeom prst="rect">
                <a:avLst/>
              </a:prstGeom>
              <a:solidFill>
                <a:srgbClr val="D6D1B8">
                  <a:alpha val="58000"/>
                </a:srgbClr>
              </a:solidFill>
              <a:ln w="6350"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r>
                  <a:rPr kumimoji="0" lang="en-US" altLang="ja-JP" sz="1200" dirty="0">
                    <a:solidFill>
                      <a:schemeClr val="bg2">
                        <a:lumMod val="25000"/>
                      </a:schemeClr>
                    </a:solidFill>
                    <a:effectLst>
                      <a:outerShdw blurRad="38100" dist="38100" dir="2700000" algn="tl">
                        <a:srgbClr val="000000">
                          <a:alpha val="43137"/>
                        </a:srgbClr>
                      </a:outerShdw>
                    </a:effectLst>
                    <a:latin typeface="Calibri" pitchFamily="34" charset="0"/>
                  </a:rPr>
                  <a:t>COMP.</a:t>
                </a:r>
                <a:endParaRPr kumimoji="0" lang="ja-JP" altLang="en-US" sz="1200" dirty="0">
                  <a:solidFill>
                    <a:schemeClr val="bg2">
                      <a:lumMod val="25000"/>
                    </a:schemeClr>
                  </a:solidFill>
                  <a:effectLst>
                    <a:outerShdw blurRad="38100" dist="38100" dir="2700000" algn="tl">
                      <a:srgbClr val="000000">
                        <a:alpha val="43137"/>
                      </a:srgbClr>
                    </a:outerShdw>
                  </a:effectLst>
                  <a:latin typeface="Calibri" pitchFamily="34" charset="0"/>
                </a:endParaRPr>
              </a:p>
            </p:txBody>
          </p:sp>
          <p:sp>
            <p:nvSpPr>
              <p:cNvPr id="263" name="正方形/長方形 378"/>
              <p:cNvSpPr/>
              <p:nvPr/>
            </p:nvSpPr>
            <p:spPr bwMode="auto">
              <a:xfrm>
                <a:off x="3829374" y="3384184"/>
                <a:ext cx="2351260" cy="461199"/>
              </a:xfrm>
              <a:prstGeom prst="rect">
                <a:avLst/>
              </a:prstGeom>
              <a:solidFill>
                <a:schemeClr val="accent6">
                  <a:lumMod val="40000"/>
                  <a:lumOff val="60000"/>
                  <a:alpha val="58000"/>
                </a:schemeClr>
              </a:solidFill>
              <a:ln w="6350"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rPr>
                  <a:t>MPI </a:t>
                </a:r>
                <a:r>
                  <a:rPr kumimoji="0" lang="en-US" altLang="ja-JP" sz="1200" dirty="0">
                    <a:solidFill>
                      <a:schemeClr val="accent6">
                        <a:lumMod val="50000"/>
                      </a:schemeClr>
                    </a:solidFill>
                    <a:effectLst>
                      <a:outerShdw blurRad="38100" dist="38100" dir="2700000" algn="tl">
                        <a:srgbClr val="000000">
                          <a:alpha val="43137"/>
                        </a:srgbClr>
                      </a:outerShdw>
                    </a:effectLst>
                    <a:latin typeface="Calibri" pitchFamily="34" charset="0"/>
                  </a:rPr>
                  <a:t>COMM.</a:t>
                </a:r>
                <a:endParaRPr kumimoji="0" lang="ja-JP" altLang="en-US" sz="1200" b="0" i="0" u="none" strike="noStrike" cap="none" normalizeH="0" baseline="0" dirty="0">
                  <a:ln>
                    <a:noFill/>
                  </a:ln>
                  <a:solidFill>
                    <a:schemeClr val="accent6">
                      <a:lumMod val="50000"/>
                    </a:schemeClr>
                  </a:solidFill>
                  <a:effectLst>
                    <a:outerShdw blurRad="38100" dist="38100" dir="2700000" algn="tl">
                      <a:srgbClr val="000000">
                        <a:alpha val="43137"/>
                      </a:srgbClr>
                    </a:outerShdw>
                  </a:effectLst>
                  <a:latin typeface="Calibri" pitchFamily="34" charset="0"/>
                </a:endParaRPr>
              </a:p>
            </p:txBody>
          </p:sp>
          <p:grpSp>
            <p:nvGrpSpPr>
              <p:cNvPr id="264" name="グループ化 379"/>
              <p:cNvGrpSpPr/>
              <p:nvPr/>
            </p:nvGrpSpPr>
            <p:grpSpPr>
              <a:xfrm>
                <a:off x="3906044" y="2722057"/>
                <a:ext cx="1455688" cy="566495"/>
                <a:chOff x="767351" y="4058614"/>
                <a:chExt cx="1455688" cy="566495"/>
              </a:xfrm>
            </p:grpSpPr>
            <p:grpSp>
              <p:nvGrpSpPr>
                <p:cNvPr id="343" name="グループ化 380"/>
                <p:cNvGrpSpPr/>
                <p:nvPr/>
              </p:nvGrpSpPr>
              <p:grpSpPr>
                <a:xfrm>
                  <a:off x="767351" y="4058614"/>
                  <a:ext cx="193797" cy="566482"/>
                  <a:chOff x="1641119" y="4581128"/>
                  <a:chExt cx="193797" cy="490157"/>
                </a:xfrm>
              </p:grpSpPr>
              <p:grpSp>
                <p:nvGrpSpPr>
                  <p:cNvPr id="377" name="グループ化 415"/>
                  <p:cNvGrpSpPr/>
                  <p:nvPr/>
                </p:nvGrpSpPr>
                <p:grpSpPr>
                  <a:xfrm>
                    <a:off x="1641119" y="4728863"/>
                    <a:ext cx="193797" cy="113778"/>
                    <a:chOff x="2987824" y="2204864"/>
                    <a:chExt cx="216024" cy="184212"/>
                  </a:xfrm>
                </p:grpSpPr>
                <p:cxnSp>
                  <p:nvCxnSpPr>
                    <p:cNvPr id="385" name="直線コネクタ 42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6" name="直線コネクタ 42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78" name="グループ化 416"/>
                  <p:cNvGrpSpPr/>
                  <p:nvPr/>
                </p:nvGrpSpPr>
                <p:grpSpPr>
                  <a:xfrm>
                    <a:off x="1641119" y="4837463"/>
                    <a:ext cx="193797" cy="113778"/>
                    <a:chOff x="2987824" y="2204864"/>
                    <a:chExt cx="216024" cy="184212"/>
                  </a:xfrm>
                </p:grpSpPr>
                <p:cxnSp>
                  <p:nvCxnSpPr>
                    <p:cNvPr id="383" name="直線コネクタ 42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4" name="直線コネクタ 42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79" name="直線コネクタ 41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0" name="直線コネクタ 41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1" name="直線コネクタ 41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2" name="直線コネクタ 420"/>
                  <p:cNvCxnSpPr/>
                  <p:nvPr/>
                </p:nvCxnSpPr>
                <p:spPr bwMode="auto">
                  <a:xfrm>
                    <a:off x="1738017" y="4988741"/>
                    <a:ext cx="0" cy="8254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4" name="グループ化 381"/>
                <p:cNvGrpSpPr/>
                <p:nvPr/>
              </p:nvGrpSpPr>
              <p:grpSpPr>
                <a:xfrm>
                  <a:off x="1157323" y="4058618"/>
                  <a:ext cx="193797" cy="566487"/>
                  <a:chOff x="1641119" y="4581128"/>
                  <a:chExt cx="193797" cy="490161"/>
                </a:xfrm>
              </p:grpSpPr>
              <p:grpSp>
                <p:nvGrpSpPr>
                  <p:cNvPr id="367" name="グループ化 405"/>
                  <p:cNvGrpSpPr/>
                  <p:nvPr/>
                </p:nvGrpSpPr>
                <p:grpSpPr>
                  <a:xfrm>
                    <a:off x="1641119" y="4728863"/>
                    <a:ext cx="193797" cy="113778"/>
                    <a:chOff x="2987824" y="2204864"/>
                    <a:chExt cx="216024" cy="184212"/>
                  </a:xfrm>
                </p:grpSpPr>
                <p:cxnSp>
                  <p:nvCxnSpPr>
                    <p:cNvPr id="375" name="直線コネクタ 41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6" name="直線コネクタ 41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68" name="グループ化 406"/>
                  <p:cNvGrpSpPr/>
                  <p:nvPr/>
                </p:nvGrpSpPr>
                <p:grpSpPr>
                  <a:xfrm>
                    <a:off x="1641119" y="4837463"/>
                    <a:ext cx="193797" cy="113778"/>
                    <a:chOff x="2987824" y="2204864"/>
                    <a:chExt cx="216024" cy="184212"/>
                  </a:xfrm>
                </p:grpSpPr>
                <p:cxnSp>
                  <p:nvCxnSpPr>
                    <p:cNvPr id="373" name="直線コネクタ 41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4" name="直線コネクタ 41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69" name="直線コネクタ 40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0" name="直線コネクタ 40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1" name="直線コネクタ 409"/>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2" name="直線コネクタ 410"/>
                  <p:cNvCxnSpPr/>
                  <p:nvPr/>
                </p:nvCxnSpPr>
                <p:spPr bwMode="auto">
                  <a:xfrm>
                    <a:off x="1744186" y="4984598"/>
                    <a:ext cx="0" cy="8669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5" name="グループ化 382"/>
                <p:cNvGrpSpPr/>
                <p:nvPr/>
              </p:nvGrpSpPr>
              <p:grpSpPr>
                <a:xfrm>
                  <a:off x="1578515" y="4058614"/>
                  <a:ext cx="212860" cy="566482"/>
                  <a:chOff x="1610639" y="4581128"/>
                  <a:chExt cx="212860" cy="490157"/>
                </a:xfrm>
              </p:grpSpPr>
              <p:grpSp>
                <p:nvGrpSpPr>
                  <p:cNvPr id="357" name="グループ化 395"/>
                  <p:cNvGrpSpPr/>
                  <p:nvPr/>
                </p:nvGrpSpPr>
                <p:grpSpPr>
                  <a:xfrm>
                    <a:off x="1610650" y="4728863"/>
                    <a:ext cx="212849" cy="113778"/>
                    <a:chOff x="2953847" y="2204864"/>
                    <a:chExt cx="237260" cy="184212"/>
                  </a:xfrm>
                </p:grpSpPr>
                <p:cxnSp>
                  <p:nvCxnSpPr>
                    <p:cNvPr id="365" name="直線コネクタ 403"/>
                    <p:cNvCxnSpPr/>
                    <p:nvPr/>
                  </p:nvCxnSpPr>
                  <p:spPr bwMode="auto">
                    <a:xfrm>
                      <a:off x="2953847" y="2204864"/>
                      <a:ext cx="216025" cy="10801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6" name="直線コネクタ 404"/>
                    <p:cNvCxnSpPr/>
                    <p:nvPr/>
                  </p:nvCxnSpPr>
                  <p:spPr bwMode="auto">
                    <a:xfrm flipH="1">
                      <a:off x="2975083" y="2312877"/>
                      <a:ext cx="216024" cy="76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58" name="グループ化 396"/>
                  <p:cNvGrpSpPr/>
                  <p:nvPr/>
                </p:nvGrpSpPr>
                <p:grpSpPr>
                  <a:xfrm>
                    <a:off x="1610645" y="4837463"/>
                    <a:ext cx="193804" cy="113778"/>
                    <a:chOff x="2953844" y="2204864"/>
                    <a:chExt cx="216031" cy="184212"/>
                  </a:xfrm>
                </p:grpSpPr>
                <p:cxnSp>
                  <p:nvCxnSpPr>
                    <p:cNvPr id="363" name="直線コネクタ 401"/>
                    <p:cNvCxnSpPr/>
                    <p:nvPr/>
                  </p:nvCxnSpPr>
                  <p:spPr bwMode="auto">
                    <a:xfrm>
                      <a:off x="2953844" y="2204864"/>
                      <a:ext cx="216024" cy="10801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4" name="直線コネクタ 402"/>
                    <p:cNvCxnSpPr/>
                    <p:nvPr/>
                  </p:nvCxnSpPr>
                  <p:spPr bwMode="auto">
                    <a:xfrm flipH="1">
                      <a:off x="2953851" y="2312877"/>
                      <a:ext cx="216024" cy="7619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59" name="直線コネクタ 397"/>
                  <p:cNvCxnSpPr/>
                  <p:nvPr/>
                </p:nvCxnSpPr>
                <p:spPr bwMode="auto">
                  <a:xfrm>
                    <a:off x="161063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0" name="直線コネクタ 398"/>
                  <p:cNvCxnSpPr/>
                  <p:nvPr/>
                </p:nvCxnSpPr>
                <p:spPr bwMode="auto">
                  <a:xfrm flipH="1">
                    <a:off x="163204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1" name="直線コネクタ 399"/>
                  <p:cNvCxnSpPr/>
                  <p:nvPr/>
                </p:nvCxnSpPr>
                <p:spPr bwMode="auto">
                  <a:xfrm>
                    <a:off x="170843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62" name="直線コネクタ 400"/>
                  <p:cNvCxnSpPr/>
                  <p:nvPr/>
                </p:nvCxnSpPr>
                <p:spPr bwMode="auto">
                  <a:xfrm>
                    <a:off x="1725898" y="4984598"/>
                    <a:ext cx="3456" cy="8668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46" name="グループ化 383"/>
                <p:cNvGrpSpPr/>
                <p:nvPr/>
              </p:nvGrpSpPr>
              <p:grpSpPr>
                <a:xfrm>
                  <a:off x="2029242" y="4058614"/>
                  <a:ext cx="193797" cy="566495"/>
                  <a:chOff x="1633499" y="4564754"/>
                  <a:chExt cx="193797" cy="504876"/>
                </a:xfrm>
              </p:grpSpPr>
              <p:grpSp>
                <p:nvGrpSpPr>
                  <p:cNvPr id="347" name="グループ化 385"/>
                  <p:cNvGrpSpPr/>
                  <p:nvPr/>
                </p:nvGrpSpPr>
                <p:grpSpPr>
                  <a:xfrm>
                    <a:off x="1633499" y="4728863"/>
                    <a:ext cx="193797" cy="113778"/>
                    <a:chOff x="2979330" y="2204864"/>
                    <a:chExt cx="216024" cy="184212"/>
                  </a:xfrm>
                </p:grpSpPr>
                <p:cxnSp>
                  <p:nvCxnSpPr>
                    <p:cNvPr id="355" name="直線コネクタ 393"/>
                    <p:cNvCxnSpPr/>
                    <p:nvPr/>
                  </p:nvCxnSpPr>
                  <p:spPr bwMode="auto">
                    <a:xfrm>
                      <a:off x="2979330"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356" name="直線コネクタ 394"/>
                    <p:cNvCxnSpPr/>
                    <p:nvPr/>
                  </p:nvCxnSpPr>
                  <p:spPr bwMode="auto">
                    <a:xfrm flipH="1">
                      <a:off x="2979330"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348" name="グループ化 386"/>
                  <p:cNvGrpSpPr/>
                  <p:nvPr/>
                </p:nvGrpSpPr>
                <p:grpSpPr>
                  <a:xfrm>
                    <a:off x="1633499" y="4837463"/>
                    <a:ext cx="193797" cy="113778"/>
                    <a:chOff x="2979330" y="2204864"/>
                    <a:chExt cx="216024" cy="184212"/>
                  </a:xfrm>
                </p:grpSpPr>
                <p:cxnSp>
                  <p:nvCxnSpPr>
                    <p:cNvPr id="353" name="直線コネクタ 391"/>
                    <p:cNvCxnSpPr/>
                    <p:nvPr/>
                  </p:nvCxnSpPr>
                  <p:spPr bwMode="auto">
                    <a:xfrm>
                      <a:off x="2979330"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354" name="直線コネクタ 392"/>
                    <p:cNvCxnSpPr/>
                    <p:nvPr/>
                  </p:nvCxnSpPr>
                  <p:spPr bwMode="auto">
                    <a:xfrm flipH="1">
                      <a:off x="2979330"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349" name="直線コネクタ 387"/>
                  <p:cNvCxnSpPr/>
                  <p:nvPr/>
                </p:nvCxnSpPr>
                <p:spPr bwMode="auto">
                  <a:xfrm>
                    <a:off x="163349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350" name="直線コネクタ 388"/>
                  <p:cNvCxnSpPr/>
                  <p:nvPr/>
                </p:nvCxnSpPr>
                <p:spPr bwMode="auto">
                  <a:xfrm flipH="1">
                    <a:off x="163966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351" name="直線コネクタ 389"/>
                  <p:cNvCxnSpPr/>
                  <p:nvPr/>
                </p:nvCxnSpPr>
                <p:spPr bwMode="auto">
                  <a:xfrm>
                    <a:off x="1730397" y="4564754"/>
                    <a:ext cx="900" cy="147134"/>
                  </a:xfrm>
                  <a:prstGeom prst="line">
                    <a:avLst/>
                  </a:prstGeom>
                  <a:noFill/>
                  <a:ln w="19050" cap="flat" cmpd="sng" algn="ctr">
                    <a:solidFill>
                      <a:srgbClr val="1F497D"/>
                    </a:solidFill>
                    <a:prstDash val="solid"/>
                    <a:round/>
                    <a:headEnd type="none" w="med" len="med"/>
                    <a:tailEnd type="none" w="med" len="med"/>
                  </a:ln>
                  <a:effectLst/>
                </p:spPr>
              </p:cxnSp>
              <p:cxnSp>
                <p:nvCxnSpPr>
                  <p:cNvPr id="352" name="直線コネクタ 390"/>
                  <p:cNvCxnSpPr/>
                  <p:nvPr/>
                </p:nvCxnSpPr>
                <p:spPr bwMode="auto">
                  <a:xfrm>
                    <a:off x="1736566" y="4984598"/>
                    <a:ext cx="0" cy="85032"/>
                  </a:xfrm>
                  <a:prstGeom prst="line">
                    <a:avLst/>
                  </a:prstGeom>
                  <a:noFill/>
                  <a:ln w="19050" cap="flat" cmpd="sng" algn="ctr">
                    <a:solidFill>
                      <a:srgbClr val="1F497D"/>
                    </a:solidFill>
                    <a:prstDash val="solid"/>
                    <a:round/>
                    <a:headEnd type="none" w="med" len="med"/>
                    <a:tailEnd type="none" w="med" len="med"/>
                  </a:ln>
                  <a:effectLst/>
                </p:spPr>
              </p:cxnSp>
            </p:grpSp>
          </p:grpSp>
          <p:grpSp>
            <p:nvGrpSpPr>
              <p:cNvPr id="265" name="グループ化 425"/>
              <p:cNvGrpSpPr/>
              <p:nvPr/>
            </p:nvGrpSpPr>
            <p:grpSpPr>
              <a:xfrm>
                <a:off x="3898832" y="3936495"/>
                <a:ext cx="1463308" cy="564027"/>
                <a:chOff x="778427" y="5455340"/>
                <a:chExt cx="1463308" cy="564027"/>
              </a:xfrm>
            </p:grpSpPr>
            <p:grpSp>
              <p:nvGrpSpPr>
                <p:cNvPr id="299" name="グループ化 426"/>
                <p:cNvGrpSpPr/>
                <p:nvPr/>
              </p:nvGrpSpPr>
              <p:grpSpPr>
                <a:xfrm>
                  <a:off x="778427" y="5455340"/>
                  <a:ext cx="193797" cy="545656"/>
                  <a:chOff x="1641119" y="4581128"/>
                  <a:chExt cx="193797" cy="545656"/>
                </a:xfrm>
              </p:grpSpPr>
              <p:grpSp>
                <p:nvGrpSpPr>
                  <p:cNvPr id="333" name="グループ化 461"/>
                  <p:cNvGrpSpPr/>
                  <p:nvPr/>
                </p:nvGrpSpPr>
                <p:grpSpPr>
                  <a:xfrm>
                    <a:off x="1641119" y="4728863"/>
                    <a:ext cx="193797" cy="113778"/>
                    <a:chOff x="2987824" y="2204864"/>
                    <a:chExt cx="216024" cy="184212"/>
                  </a:xfrm>
                </p:grpSpPr>
                <p:cxnSp>
                  <p:nvCxnSpPr>
                    <p:cNvPr id="341" name="直線コネクタ 46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2" name="直線コネクタ 47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34" name="グループ化 462"/>
                  <p:cNvGrpSpPr/>
                  <p:nvPr/>
                </p:nvGrpSpPr>
                <p:grpSpPr>
                  <a:xfrm>
                    <a:off x="1641119" y="4837463"/>
                    <a:ext cx="193797" cy="113778"/>
                    <a:chOff x="2987824" y="2204864"/>
                    <a:chExt cx="216024" cy="184212"/>
                  </a:xfrm>
                </p:grpSpPr>
                <p:cxnSp>
                  <p:nvCxnSpPr>
                    <p:cNvPr id="339" name="直線コネクタ 46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40" name="直線コネクタ 46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35" name="直線コネクタ 46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6" name="直線コネクタ 46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7" name="直線コネクタ 46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8" name="直線コネクタ 466"/>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00" name="グループ化 427"/>
                <p:cNvGrpSpPr/>
                <p:nvPr/>
              </p:nvGrpSpPr>
              <p:grpSpPr>
                <a:xfrm>
                  <a:off x="1168399" y="5455340"/>
                  <a:ext cx="193797" cy="545656"/>
                  <a:chOff x="1641119" y="4581128"/>
                  <a:chExt cx="193797" cy="545656"/>
                </a:xfrm>
              </p:grpSpPr>
              <p:grpSp>
                <p:nvGrpSpPr>
                  <p:cNvPr id="323" name="グループ化 451"/>
                  <p:cNvGrpSpPr/>
                  <p:nvPr/>
                </p:nvGrpSpPr>
                <p:grpSpPr>
                  <a:xfrm>
                    <a:off x="1641119" y="4728863"/>
                    <a:ext cx="193797" cy="113778"/>
                    <a:chOff x="2987824" y="2204864"/>
                    <a:chExt cx="216024" cy="184212"/>
                  </a:xfrm>
                </p:grpSpPr>
                <p:cxnSp>
                  <p:nvCxnSpPr>
                    <p:cNvPr id="331" name="直線コネクタ 45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2" name="直線コネクタ 46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24" name="グループ化 452"/>
                  <p:cNvGrpSpPr/>
                  <p:nvPr/>
                </p:nvGrpSpPr>
                <p:grpSpPr>
                  <a:xfrm>
                    <a:off x="1641119" y="4837463"/>
                    <a:ext cx="193797" cy="113778"/>
                    <a:chOff x="2987824" y="2204864"/>
                    <a:chExt cx="216024" cy="184212"/>
                  </a:xfrm>
                </p:grpSpPr>
                <p:cxnSp>
                  <p:nvCxnSpPr>
                    <p:cNvPr id="329" name="直線コネクタ 45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0" name="直線コネクタ 45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25" name="直線コネクタ 45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6" name="直線コネクタ 45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7" name="直線コネクタ 455"/>
                  <p:cNvCxnSpPr/>
                  <p:nvPr/>
                </p:nvCxnSpPr>
                <p:spPr bwMode="auto">
                  <a:xfrm>
                    <a:off x="174653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8" name="直線コネクタ 456"/>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01" name="グループ化 428"/>
                <p:cNvGrpSpPr/>
                <p:nvPr/>
              </p:nvGrpSpPr>
              <p:grpSpPr>
                <a:xfrm>
                  <a:off x="1612451" y="5455340"/>
                  <a:ext cx="193797" cy="545656"/>
                  <a:chOff x="1641119" y="4581128"/>
                  <a:chExt cx="193797" cy="545656"/>
                </a:xfrm>
              </p:grpSpPr>
              <p:grpSp>
                <p:nvGrpSpPr>
                  <p:cNvPr id="313" name="グループ化 441"/>
                  <p:cNvGrpSpPr/>
                  <p:nvPr/>
                </p:nvGrpSpPr>
                <p:grpSpPr>
                  <a:xfrm>
                    <a:off x="1641119" y="4728863"/>
                    <a:ext cx="193797" cy="113778"/>
                    <a:chOff x="2987824" y="2204864"/>
                    <a:chExt cx="216024" cy="184212"/>
                  </a:xfrm>
                </p:grpSpPr>
                <p:cxnSp>
                  <p:nvCxnSpPr>
                    <p:cNvPr id="321" name="直線コネクタ 44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2" name="直線コネクタ 45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14" name="グループ化 442"/>
                  <p:cNvGrpSpPr/>
                  <p:nvPr/>
                </p:nvGrpSpPr>
                <p:grpSpPr>
                  <a:xfrm>
                    <a:off x="1641119" y="4837463"/>
                    <a:ext cx="193797" cy="113778"/>
                    <a:chOff x="2987824" y="2204864"/>
                    <a:chExt cx="216024" cy="184212"/>
                  </a:xfrm>
                </p:grpSpPr>
                <p:cxnSp>
                  <p:nvCxnSpPr>
                    <p:cNvPr id="319" name="直線コネクタ 447"/>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20" name="直線コネクタ 448"/>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315" name="直線コネクタ 443"/>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6" name="直線コネクタ 444"/>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7" name="直線コネクタ 445"/>
                  <p:cNvCxnSpPr/>
                  <p:nvPr/>
                </p:nvCxnSpPr>
                <p:spPr bwMode="auto">
                  <a:xfrm>
                    <a:off x="1738916" y="4581128"/>
                    <a:ext cx="1" cy="13076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8" name="直線コネクタ 446"/>
                  <p:cNvCxnSpPr/>
                  <p:nvPr/>
                </p:nvCxnSpPr>
                <p:spPr bwMode="auto">
                  <a:xfrm>
                    <a:off x="1744186" y="4984598"/>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302" name="グループ化 429"/>
                <p:cNvGrpSpPr/>
                <p:nvPr/>
              </p:nvGrpSpPr>
              <p:grpSpPr>
                <a:xfrm>
                  <a:off x="2047938" y="5473711"/>
                  <a:ext cx="193797" cy="545656"/>
                  <a:chOff x="1641119" y="4581128"/>
                  <a:chExt cx="193797" cy="545656"/>
                </a:xfrm>
              </p:grpSpPr>
              <p:grpSp>
                <p:nvGrpSpPr>
                  <p:cNvPr id="303" name="グループ化 431"/>
                  <p:cNvGrpSpPr/>
                  <p:nvPr/>
                </p:nvGrpSpPr>
                <p:grpSpPr>
                  <a:xfrm>
                    <a:off x="1641119" y="4728863"/>
                    <a:ext cx="193797" cy="113778"/>
                    <a:chOff x="2987824" y="2204864"/>
                    <a:chExt cx="216024" cy="184212"/>
                  </a:xfrm>
                </p:grpSpPr>
                <p:cxnSp>
                  <p:nvCxnSpPr>
                    <p:cNvPr id="311" name="直線コネクタ 439"/>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312" name="直線コネクタ 440"/>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grpSp>
                <p:nvGrpSpPr>
                  <p:cNvPr id="304" name="グループ化 432"/>
                  <p:cNvGrpSpPr/>
                  <p:nvPr/>
                </p:nvGrpSpPr>
                <p:grpSpPr>
                  <a:xfrm>
                    <a:off x="1641119" y="4837463"/>
                    <a:ext cx="193797" cy="113778"/>
                    <a:chOff x="2987824" y="2204864"/>
                    <a:chExt cx="216024" cy="184212"/>
                  </a:xfrm>
                </p:grpSpPr>
                <p:cxnSp>
                  <p:nvCxnSpPr>
                    <p:cNvPr id="309" name="直線コネクタ 437"/>
                    <p:cNvCxnSpPr/>
                    <p:nvPr/>
                  </p:nvCxnSpPr>
                  <p:spPr bwMode="auto">
                    <a:xfrm>
                      <a:off x="2987824" y="2204864"/>
                      <a:ext cx="216024" cy="108012"/>
                    </a:xfrm>
                    <a:prstGeom prst="line">
                      <a:avLst/>
                    </a:prstGeom>
                    <a:noFill/>
                    <a:ln w="19050" cap="flat" cmpd="sng" algn="ctr">
                      <a:solidFill>
                        <a:srgbClr val="1F497D"/>
                      </a:solidFill>
                      <a:prstDash val="solid"/>
                      <a:round/>
                      <a:headEnd type="none" w="med" len="med"/>
                      <a:tailEnd type="none" w="med" len="med"/>
                    </a:ln>
                    <a:effectLst/>
                  </p:spPr>
                </p:cxnSp>
                <p:cxnSp>
                  <p:nvCxnSpPr>
                    <p:cNvPr id="310" name="直線コネクタ 438"/>
                    <p:cNvCxnSpPr/>
                    <p:nvPr/>
                  </p:nvCxnSpPr>
                  <p:spPr bwMode="auto">
                    <a:xfrm flipH="1">
                      <a:off x="2987824" y="2312876"/>
                      <a:ext cx="216024" cy="76200"/>
                    </a:xfrm>
                    <a:prstGeom prst="line">
                      <a:avLst/>
                    </a:prstGeom>
                    <a:noFill/>
                    <a:ln w="19050" cap="flat" cmpd="sng" algn="ctr">
                      <a:solidFill>
                        <a:srgbClr val="1F497D"/>
                      </a:solidFill>
                      <a:prstDash val="solid"/>
                      <a:round/>
                      <a:headEnd type="none" w="med" len="med"/>
                      <a:tailEnd type="none" w="med" len="med"/>
                    </a:ln>
                    <a:effectLst/>
                  </p:spPr>
                </p:cxnSp>
              </p:grpSp>
              <p:cxnSp>
                <p:nvCxnSpPr>
                  <p:cNvPr id="305" name="直線コネクタ 433"/>
                  <p:cNvCxnSpPr/>
                  <p:nvPr/>
                </p:nvCxnSpPr>
                <p:spPr bwMode="auto">
                  <a:xfrm>
                    <a:off x="1641119" y="4951241"/>
                    <a:ext cx="103067" cy="33357"/>
                  </a:xfrm>
                  <a:prstGeom prst="line">
                    <a:avLst/>
                  </a:prstGeom>
                  <a:noFill/>
                  <a:ln w="19050" cap="flat" cmpd="sng" algn="ctr">
                    <a:solidFill>
                      <a:srgbClr val="1F497D"/>
                    </a:solidFill>
                    <a:prstDash val="solid"/>
                    <a:round/>
                    <a:headEnd type="none" w="med" len="med"/>
                    <a:tailEnd type="none" w="med" len="med"/>
                  </a:ln>
                  <a:effectLst/>
                </p:spPr>
              </p:cxnSp>
              <p:cxnSp>
                <p:nvCxnSpPr>
                  <p:cNvPr id="306" name="直線コネクタ 434"/>
                  <p:cNvCxnSpPr/>
                  <p:nvPr/>
                </p:nvCxnSpPr>
                <p:spPr bwMode="auto">
                  <a:xfrm flipH="1">
                    <a:off x="1647289" y="4707881"/>
                    <a:ext cx="96897" cy="23533"/>
                  </a:xfrm>
                  <a:prstGeom prst="line">
                    <a:avLst/>
                  </a:prstGeom>
                  <a:noFill/>
                  <a:ln w="19050" cap="flat" cmpd="sng" algn="ctr">
                    <a:solidFill>
                      <a:srgbClr val="1F497D"/>
                    </a:solidFill>
                    <a:prstDash val="solid"/>
                    <a:round/>
                    <a:headEnd type="none" w="med" len="med"/>
                    <a:tailEnd type="none" w="med" len="med"/>
                  </a:ln>
                  <a:effectLst/>
                </p:spPr>
              </p:cxnSp>
              <p:cxnSp>
                <p:nvCxnSpPr>
                  <p:cNvPr id="307" name="直線コネクタ 435"/>
                  <p:cNvCxnSpPr/>
                  <p:nvPr/>
                </p:nvCxnSpPr>
                <p:spPr bwMode="auto">
                  <a:xfrm>
                    <a:off x="1738916" y="4581128"/>
                    <a:ext cx="1" cy="130760"/>
                  </a:xfrm>
                  <a:prstGeom prst="line">
                    <a:avLst/>
                  </a:prstGeom>
                  <a:noFill/>
                  <a:ln w="19050" cap="flat" cmpd="sng" algn="ctr">
                    <a:solidFill>
                      <a:srgbClr val="1F497D"/>
                    </a:solidFill>
                    <a:prstDash val="solid"/>
                    <a:round/>
                    <a:headEnd type="none" w="med" len="med"/>
                    <a:tailEnd type="none" w="med" len="med"/>
                  </a:ln>
                  <a:effectLst/>
                </p:spPr>
              </p:cxnSp>
              <p:cxnSp>
                <p:nvCxnSpPr>
                  <p:cNvPr id="308" name="直線コネクタ 436"/>
                  <p:cNvCxnSpPr/>
                  <p:nvPr/>
                </p:nvCxnSpPr>
                <p:spPr bwMode="auto">
                  <a:xfrm>
                    <a:off x="1744186" y="4984598"/>
                    <a:ext cx="0" cy="142186"/>
                  </a:xfrm>
                  <a:prstGeom prst="line">
                    <a:avLst/>
                  </a:prstGeom>
                  <a:noFill/>
                  <a:ln w="19050" cap="flat" cmpd="sng" algn="ctr">
                    <a:solidFill>
                      <a:srgbClr val="1F497D"/>
                    </a:solidFill>
                    <a:prstDash val="solid"/>
                    <a:round/>
                    <a:headEnd type="none" w="med" len="med"/>
                    <a:tailEnd type="none" w="med" len="med"/>
                  </a:ln>
                  <a:effectLst/>
                </p:spPr>
              </p:cxnSp>
            </p:grpSp>
          </p:grpSp>
          <p:grpSp>
            <p:nvGrpSpPr>
              <p:cNvPr id="266" name="グループ化 471"/>
              <p:cNvGrpSpPr/>
              <p:nvPr/>
            </p:nvGrpSpPr>
            <p:grpSpPr>
              <a:xfrm>
                <a:off x="4731855" y="3199443"/>
                <a:ext cx="193797" cy="813452"/>
                <a:chOff x="1641119" y="4557461"/>
                <a:chExt cx="193797" cy="574705"/>
              </a:xfrm>
            </p:grpSpPr>
            <p:grpSp>
              <p:nvGrpSpPr>
                <p:cNvPr id="289" name="グループ化 472"/>
                <p:cNvGrpSpPr/>
                <p:nvPr/>
              </p:nvGrpSpPr>
              <p:grpSpPr>
                <a:xfrm>
                  <a:off x="1641119" y="4728863"/>
                  <a:ext cx="193797" cy="113778"/>
                  <a:chOff x="2987824" y="2204864"/>
                  <a:chExt cx="216024" cy="184212"/>
                </a:xfrm>
              </p:grpSpPr>
              <p:cxnSp>
                <p:nvCxnSpPr>
                  <p:cNvPr id="297" name="直線コネクタ 480"/>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8" name="直線コネクタ 481"/>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90" name="グループ化 473"/>
                <p:cNvGrpSpPr/>
                <p:nvPr/>
              </p:nvGrpSpPr>
              <p:grpSpPr>
                <a:xfrm>
                  <a:off x="1641119" y="4837463"/>
                  <a:ext cx="193797" cy="113778"/>
                  <a:chOff x="2987824" y="2204864"/>
                  <a:chExt cx="216024" cy="184212"/>
                </a:xfrm>
              </p:grpSpPr>
              <p:cxnSp>
                <p:nvCxnSpPr>
                  <p:cNvPr id="295" name="直線コネクタ 478"/>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6" name="直線コネクタ 479"/>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91" name="直線コネクタ 474"/>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2" name="直線コネクタ 475"/>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3" name="直線コネクタ 476"/>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94" name="直線コネクタ 477"/>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67" name="グループ化 482"/>
              <p:cNvGrpSpPr/>
              <p:nvPr/>
            </p:nvGrpSpPr>
            <p:grpSpPr>
              <a:xfrm>
                <a:off x="3897307" y="3216047"/>
                <a:ext cx="193797" cy="813452"/>
                <a:chOff x="1641119" y="4557461"/>
                <a:chExt cx="193797" cy="574705"/>
              </a:xfrm>
            </p:grpSpPr>
            <p:grpSp>
              <p:nvGrpSpPr>
                <p:cNvPr id="279" name="グループ化 483"/>
                <p:cNvGrpSpPr/>
                <p:nvPr/>
              </p:nvGrpSpPr>
              <p:grpSpPr>
                <a:xfrm>
                  <a:off x="1641119" y="4728863"/>
                  <a:ext cx="193797" cy="113778"/>
                  <a:chOff x="2987824" y="2204864"/>
                  <a:chExt cx="216024" cy="184212"/>
                </a:xfrm>
              </p:grpSpPr>
              <p:cxnSp>
                <p:nvCxnSpPr>
                  <p:cNvPr id="287" name="直線コネクタ 49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8" name="直線コネクタ 49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80" name="グループ化 484"/>
                <p:cNvGrpSpPr/>
                <p:nvPr/>
              </p:nvGrpSpPr>
              <p:grpSpPr>
                <a:xfrm>
                  <a:off x="1641119" y="4837463"/>
                  <a:ext cx="193797" cy="113778"/>
                  <a:chOff x="2987824" y="2204864"/>
                  <a:chExt cx="216024" cy="184212"/>
                </a:xfrm>
              </p:grpSpPr>
              <p:cxnSp>
                <p:nvCxnSpPr>
                  <p:cNvPr id="285" name="直線コネクタ 489"/>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6" name="直線コネクタ 490"/>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81" name="直線コネクタ 485"/>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2" name="直線コネクタ 486"/>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3" name="直線コネクタ 487"/>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4" name="直線コネクタ 488"/>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68" name="グループ化 494"/>
              <p:cNvGrpSpPr/>
              <p:nvPr/>
            </p:nvGrpSpPr>
            <p:grpSpPr>
              <a:xfrm>
                <a:off x="4294972" y="3208226"/>
                <a:ext cx="193797" cy="813452"/>
                <a:chOff x="1641119" y="4557461"/>
                <a:chExt cx="193797" cy="574705"/>
              </a:xfrm>
            </p:grpSpPr>
            <p:grpSp>
              <p:nvGrpSpPr>
                <p:cNvPr id="269" name="グループ化 495"/>
                <p:cNvGrpSpPr/>
                <p:nvPr/>
              </p:nvGrpSpPr>
              <p:grpSpPr>
                <a:xfrm>
                  <a:off x="1641119" y="4728863"/>
                  <a:ext cx="193797" cy="113778"/>
                  <a:chOff x="2987824" y="2204864"/>
                  <a:chExt cx="216024" cy="184212"/>
                </a:xfrm>
              </p:grpSpPr>
              <p:cxnSp>
                <p:nvCxnSpPr>
                  <p:cNvPr id="277" name="直線コネクタ 503"/>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8" name="直線コネクタ 504"/>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270" name="グループ化 496"/>
                <p:cNvGrpSpPr/>
                <p:nvPr/>
              </p:nvGrpSpPr>
              <p:grpSpPr>
                <a:xfrm>
                  <a:off x="1641119" y="4837463"/>
                  <a:ext cx="193797" cy="113778"/>
                  <a:chOff x="2987824" y="2204864"/>
                  <a:chExt cx="216024" cy="184212"/>
                </a:xfrm>
              </p:grpSpPr>
              <p:cxnSp>
                <p:nvCxnSpPr>
                  <p:cNvPr id="275" name="直線コネクタ 501"/>
                  <p:cNvCxnSpPr/>
                  <p:nvPr/>
                </p:nvCxnSpPr>
                <p:spPr bwMode="auto">
                  <a:xfrm>
                    <a:off x="2987824" y="2204864"/>
                    <a:ext cx="216024" cy="10801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6" name="直線コネクタ 502"/>
                  <p:cNvCxnSpPr/>
                  <p:nvPr/>
                </p:nvCxnSpPr>
                <p:spPr bwMode="auto">
                  <a:xfrm flipH="1">
                    <a:off x="2987824" y="2312876"/>
                    <a:ext cx="216024" cy="7620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cxnSp>
              <p:nvCxnSpPr>
                <p:cNvPr id="271" name="直線コネクタ 497"/>
                <p:cNvCxnSpPr/>
                <p:nvPr/>
              </p:nvCxnSpPr>
              <p:spPr bwMode="auto">
                <a:xfrm>
                  <a:off x="1641119" y="4951241"/>
                  <a:ext cx="103067" cy="33357"/>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2" name="直線コネクタ 498"/>
                <p:cNvCxnSpPr/>
                <p:nvPr/>
              </p:nvCxnSpPr>
              <p:spPr bwMode="auto">
                <a:xfrm flipH="1">
                  <a:off x="1647289" y="4707881"/>
                  <a:ext cx="96897" cy="2353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3" name="直線コネクタ 499"/>
                <p:cNvCxnSpPr/>
                <p:nvPr/>
              </p:nvCxnSpPr>
              <p:spPr bwMode="auto">
                <a:xfrm>
                  <a:off x="1741660" y="4557461"/>
                  <a:ext cx="0" cy="1549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74" name="直線コネクタ 500"/>
                <p:cNvCxnSpPr/>
                <p:nvPr/>
              </p:nvCxnSpPr>
              <p:spPr bwMode="auto">
                <a:xfrm>
                  <a:off x="1739106" y="4989980"/>
                  <a:ext cx="0" cy="14218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cxnSp>
          <p:nvCxnSpPr>
            <p:cNvPr id="252" name="直線コネクタ 38"/>
            <p:cNvCxnSpPr/>
            <p:nvPr/>
          </p:nvCxnSpPr>
          <p:spPr bwMode="auto">
            <a:xfrm>
              <a:off x="7836960" y="5783190"/>
              <a:ext cx="149278" cy="56031"/>
            </a:xfrm>
            <a:prstGeom prst="line">
              <a:avLst/>
            </a:prstGeom>
            <a:noFill/>
            <a:ln w="19050" cap="flat" cmpd="sng" algn="ctr">
              <a:solidFill>
                <a:srgbClr val="1F497D"/>
              </a:solidFill>
              <a:prstDash val="solid"/>
              <a:round/>
              <a:headEnd type="none" w="med" len="med"/>
              <a:tailEnd type="none" w="med" len="med"/>
            </a:ln>
            <a:effectLst/>
          </p:spPr>
        </p:cxnSp>
        <p:cxnSp>
          <p:nvCxnSpPr>
            <p:cNvPr id="253" name="直線コネクタ 39"/>
            <p:cNvCxnSpPr/>
            <p:nvPr/>
          </p:nvCxnSpPr>
          <p:spPr bwMode="auto">
            <a:xfrm flipH="1">
              <a:off x="7836962" y="5839221"/>
              <a:ext cx="149277" cy="39530"/>
            </a:xfrm>
            <a:prstGeom prst="line">
              <a:avLst/>
            </a:prstGeom>
            <a:noFill/>
            <a:ln w="19050" cap="flat" cmpd="sng" algn="ctr">
              <a:solidFill>
                <a:srgbClr val="1F497D"/>
              </a:solidFill>
              <a:prstDash val="solid"/>
              <a:round/>
              <a:headEnd type="none" w="med" len="med"/>
              <a:tailEnd type="none" w="med" len="med"/>
            </a:ln>
            <a:effectLst/>
          </p:spPr>
        </p:cxnSp>
        <p:cxnSp>
          <p:nvCxnSpPr>
            <p:cNvPr id="254" name="直線コネクタ 36"/>
            <p:cNvCxnSpPr/>
            <p:nvPr/>
          </p:nvCxnSpPr>
          <p:spPr bwMode="auto">
            <a:xfrm>
              <a:off x="7836959" y="5874413"/>
              <a:ext cx="149277" cy="56032"/>
            </a:xfrm>
            <a:prstGeom prst="line">
              <a:avLst/>
            </a:prstGeom>
            <a:noFill/>
            <a:ln w="19050" cap="flat" cmpd="sng" algn="ctr">
              <a:solidFill>
                <a:srgbClr val="1F497D"/>
              </a:solidFill>
              <a:prstDash val="solid"/>
              <a:round/>
              <a:headEnd type="none" w="med" len="med"/>
              <a:tailEnd type="none" w="med" len="med"/>
            </a:ln>
            <a:effectLst/>
          </p:spPr>
        </p:cxnSp>
        <p:cxnSp>
          <p:nvCxnSpPr>
            <p:cNvPr id="255" name="直線コネクタ 37"/>
            <p:cNvCxnSpPr/>
            <p:nvPr/>
          </p:nvCxnSpPr>
          <p:spPr bwMode="auto">
            <a:xfrm flipH="1">
              <a:off x="7836958" y="5930445"/>
              <a:ext cx="149278" cy="39530"/>
            </a:xfrm>
            <a:prstGeom prst="line">
              <a:avLst/>
            </a:prstGeom>
            <a:noFill/>
            <a:ln w="19050" cap="flat" cmpd="sng" algn="ctr">
              <a:solidFill>
                <a:srgbClr val="1F497D"/>
              </a:solidFill>
              <a:prstDash val="solid"/>
              <a:round/>
              <a:headEnd type="none" w="med" len="med"/>
              <a:tailEnd type="none" w="med" len="med"/>
            </a:ln>
            <a:effectLst/>
          </p:spPr>
        </p:cxnSp>
        <p:cxnSp>
          <p:nvCxnSpPr>
            <p:cNvPr id="256" name="直線コネクタ 32"/>
            <p:cNvCxnSpPr/>
            <p:nvPr/>
          </p:nvCxnSpPr>
          <p:spPr bwMode="auto">
            <a:xfrm>
              <a:off x="7836959" y="5969964"/>
              <a:ext cx="79392" cy="28016"/>
            </a:xfrm>
            <a:prstGeom prst="line">
              <a:avLst/>
            </a:prstGeom>
            <a:noFill/>
            <a:ln w="19050" cap="flat" cmpd="sng" algn="ctr">
              <a:solidFill>
                <a:srgbClr val="1F497D"/>
              </a:solidFill>
              <a:prstDash val="solid"/>
              <a:round/>
              <a:headEnd type="none" w="med" len="med"/>
              <a:tailEnd type="none" w="med" len="med"/>
            </a:ln>
            <a:effectLst/>
          </p:spPr>
        </p:cxnSp>
        <p:cxnSp>
          <p:nvCxnSpPr>
            <p:cNvPr id="257" name="直線コネクタ 33"/>
            <p:cNvCxnSpPr/>
            <p:nvPr/>
          </p:nvCxnSpPr>
          <p:spPr bwMode="auto">
            <a:xfrm flipH="1">
              <a:off x="7841711" y="5765568"/>
              <a:ext cx="74638" cy="19765"/>
            </a:xfrm>
            <a:prstGeom prst="line">
              <a:avLst/>
            </a:prstGeom>
            <a:noFill/>
            <a:ln w="19050" cap="flat" cmpd="sng" algn="ctr">
              <a:solidFill>
                <a:srgbClr val="1F497D"/>
              </a:solidFill>
              <a:prstDash val="solid"/>
              <a:round/>
              <a:headEnd type="none" w="med" len="med"/>
              <a:tailEnd type="none" w="med" len="med"/>
            </a:ln>
            <a:effectLst/>
          </p:spPr>
        </p:cxnSp>
        <p:cxnSp>
          <p:nvCxnSpPr>
            <p:cNvPr id="258" name="直線コネクタ 34"/>
            <p:cNvCxnSpPr/>
            <p:nvPr/>
          </p:nvCxnSpPr>
          <p:spPr bwMode="auto">
            <a:xfrm>
              <a:off x="7914404" y="5639231"/>
              <a:ext cx="0" cy="130144"/>
            </a:xfrm>
            <a:prstGeom prst="line">
              <a:avLst/>
            </a:prstGeom>
            <a:noFill/>
            <a:ln w="19050" cap="flat" cmpd="sng" algn="ctr">
              <a:solidFill>
                <a:srgbClr val="1F497D"/>
              </a:solidFill>
              <a:prstDash val="solid"/>
              <a:round/>
              <a:headEnd type="none" w="med" len="med"/>
              <a:tailEnd type="none" w="med" len="med"/>
            </a:ln>
            <a:effectLst/>
          </p:spPr>
        </p:cxnSp>
        <p:cxnSp>
          <p:nvCxnSpPr>
            <p:cNvPr id="259" name="直線コネクタ 35"/>
            <p:cNvCxnSpPr/>
            <p:nvPr/>
          </p:nvCxnSpPr>
          <p:spPr bwMode="auto">
            <a:xfrm>
              <a:off x="7912438" y="6002502"/>
              <a:ext cx="0" cy="119421"/>
            </a:xfrm>
            <a:prstGeom prst="line">
              <a:avLst/>
            </a:prstGeom>
            <a:noFill/>
            <a:ln w="19050" cap="flat" cmpd="sng" algn="ctr">
              <a:solidFill>
                <a:srgbClr val="1F497D"/>
              </a:solidFill>
              <a:prstDash val="solid"/>
              <a:round/>
              <a:headEnd type="none" w="med" len="med"/>
              <a:tailEnd type="none" w="med" len="med"/>
            </a:ln>
            <a:effectLst/>
          </p:spPr>
        </p:cxnSp>
      </p:grpSp>
      <p:sp>
        <p:nvSpPr>
          <p:cNvPr id="4" name="Footer Placeholder 3">
            <a:extLst>
              <a:ext uri="{FF2B5EF4-FFF2-40B4-BE49-F238E27FC236}">
                <a16:creationId xmlns:a16="http://schemas.microsoft.com/office/drawing/2014/main" id="{BDBA6653-E2A0-0F4E-9338-477F0596B8D6}"/>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923892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1026"/>
          <p:cNvSpPr>
            <a:spLocks noGrp="1" noChangeArrowheads="1"/>
          </p:cNvSpPr>
          <p:nvPr>
            <p:ph type="title"/>
          </p:nvPr>
        </p:nvSpPr>
        <p:spPr/>
        <p:txBody>
          <a:bodyPr tIns="0">
            <a:spAutoFit/>
          </a:bodyPr>
          <a:lstStyle/>
          <a:p>
            <a:r>
              <a:rPr lang="en-US" dirty="0"/>
              <a:t>Threads and MPI</a:t>
            </a:r>
          </a:p>
        </p:txBody>
      </p:sp>
      <p:sp>
        <p:nvSpPr>
          <p:cNvPr id="643076" name="Rectangle 1027"/>
          <p:cNvSpPr>
            <a:spLocks noGrp="1" noChangeArrowheads="1"/>
          </p:cNvSpPr>
          <p:nvPr>
            <p:ph idx="1"/>
          </p:nvPr>
        </p:nvSpPr>
        <p:spPr>
          <a:xfrm>
            <a:off x="457200" y="1143000"/>
            <a:ext cx="8229600" cy="5324534"/>
          </a:xfrm>
        </p:spPr>
        <p:txBody>
          <a:bodyPr>
            <a:spAutoFit/>
          </a:bodyPr>
          <a:lstStyle/>
          <a:p>
            <a:pPr marL="282575" indent="-282575">
              <a:lnSpc>
                <a:spcPct val="120000"/>
              </a:lnSpc>
            </a:pPr>
            <a:r>
              <a:rPr lang="en-US" dirty="0"/>
              <a:t>An implementation is not required to support levels higher than MPI_THREAD_SINGLE; that is, an implementation is not required to be thread safe</a:t>
            </a:r>
          </a:p>
          <a:p>
            <a:pPr marL="282575" indent="-282575">
              <a:lnSpc>
                <a:spcPct val="120000"/>
              </a:lnSpc>
            </a:pPr>
            <a:r>
              <a:rPr lang="en-US" dirty="0"/>
              <a:t>A fully thread-safe implementation will support MPI_THREAD_MULTIPLE</a:t>
            </a:r>
          </a:p>
          <a:p>
            <a:pPr marL="282575" indent="-282575">
              <a:lnSpc>
                <a:spcPct val="120000"/>
              </a:lnSpc>
            </a:pPr>
            <a:r>
              <a:rPr lang="en-US" dirty="0"/>
              <a:t>A program that calls </a:t>
            </a:r>
            <a:r>
              <a:rPr lang="en-US" dirty="0" err="1"/>
              <a:t>MPI_Init</a:t>
            </a:r>
            <a:r>
              <a:rPr lang="en-US" dirty="0"/>
              <a:t> (instead of </a:t>
            </a:r>
            <a:r>
              <a:rPr lang="en-US" dirty="0" err="1"/>
              <a:t>MPI_Init_thread</a:t>
            </a:r>
            <a:r>
              <a:rPr lang="en-US" dirty="0"/>
              <a:t>) should assume that only MPI_THREAD_SINGLE is supported</a:t>
            </a:r>
          </a:p>
          <a:p>
            <a:pPr marL="682625" lvl="1" indent="-282575"/>
            <a:r>
              <a:rPr lang="en-US" dirty="0"/>
              <a:t>MPI Standard </a:t>
            </a:r>
            <a:r>
              <a:rPr lang="en-US" i="1" dirty="0"/>
              <a:t>mandates</a:t>
            </a:r>
            <a:r>
              <a:rPr lang="en-US" dirty="0"/>
              <a:t> MPI_THREAD_SINGLE for </a:t>
            </a:r>
            <a:r>
              <a:rPr lang="en-US" dirty="0" err="1"/>
              <a:t>MPI_Init</a:t>
            </a:r>
            <a:endParaRPr lang="en-US" dirty="0"/>
          </a:p>
          <a:p>
            <a:pPr marL="282575" indent="-282575"/>
            <a:r>
              <a:rPr lang="en-US" i="1" dirty="0">
                <a:solidFill>
                  <a:srgbClr val="ED1C24"/>
                </a:solidFill>
              </a:rPr>
              <a:t>A threaded MPI program that does not call </a:t>
            </a:r>
            <a:r>
              <a:rPr lang="en-US" i="1" dirty="0" err="1">
                <a:solidFill>
                  <a:srgbClr val="ED1C24"/>
                </a:solidFill>
              </a:rPr>
              <a:t>MPI_Init_thread</a:t>
            </a:r>
            <a:r>
              <a:rPr lang="en-US" i="1" dirty="0">
                <a:solidFill>
                  <a:srgbClr val="ED1C24"/>
                </a:solidFill>
              </a:rPr>
              <a:t> is an incorrect program (common user error we see)</a:t>
            </a:r>
          </a:p>
          <a:p>
            <a:pPr marL="282575" indent="-282575">
              <a:lnSpc>
                <a:spcPct val="120000"/>
              </a:lnSpc>
            </a:pPr>
            <a:endParaRPr lang="en-US" dirty="0"/>
          </a:p>
        </p:txBody>
      </p:sp>
      <p:sp>
        <p:nvSpPr>
          <p:cNvPr id="3" name="Slide Number Placeholder 2"/>
          <p:cNvSpPr>
            <a:spLocks noGrp="1"/>
          </p:cNvSpPr>
          <p:nvPr>
            <p:ph type="sldNum" sz="quarter" idx="4"/>
          </p:nvPr>
        </p:nvSpPr>
        <p:spPr/>
        <p:txBody>
          <a:bodyPr/>
          <a:lstStyle/>
          <a:p>
            <a:fld id="{6B394888-48A7-42F6-AE45-2BD5FD40ED91}" type="slidenum">
              <a:rPr lang="en-US" smtClean="0"/>
              <a:pPr/>
              <a:t>53</a:t>
            </a:fld>
            <a:endParaRPr lang="en-US" dirty="0"/>
          </a:p>
        </p:txBody>
      </p:sp>
      <p:sp>
        <p:nvSpPr>
          <p:cNvPr id="2" name="Footer Placeholder 1">
            <a:extLst>
              <a:ext uri="{FF2B5EF4-FFF2-40B4-BE49-F238E27FC236}">
                <a16:creationId xmlns:a16="http://schemas.microsoft.com/office/drawing/2014/main" id="{DBEEED4B-AB1E-894C-B294-810214A747D0}"/>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65177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1026"/>
          <p:cNvSpPr>
            <a:spLocks noGrp="1" noChangeArrowheads="1"/>
          </p:cNvSpPr>
          <p:nvPr>
            <p:ph type="title"/>
          </p:nvPr>
        </p:nvSpPr>
        <p:spPr>
          <a:xfrm>
            <a:off x="457200" y="274638"/>
            <a:ext cx="8229600" cy="446276"/>
          </a:xfrm>
        </p:spPr>
        <p:txBody>
          <a:bodyPr tIns="0">
            <a:spAutoFit/>
          </a:bodyPr>
          <a:lstStyle/>
          <a:p>
            <a:r>
              <a:rPr lang="en-US" dirty="0"/>
              <a:t>MPI Semantics and MPI_THREAD_MULTIPLE</a:t>
            </a:r>
          </a:p>
        </p:txBody>
      </p:sp>
      <p:sp>
        <p:nvSpPr>
          <p:cNvPr id="641028" name="Rectangle 1027"/>
          <p:cNvSpPr>
            <a:spLocks noGrp="1" noChangeArrowheads="1"/>
          </p:cNvSpPr>
          <p:nvPr>
            <p:ph idx="1"/>
          </p:nvPr>
        </p:nvSpPr>
        <p:spPr>
          <a:xfrm>
            <a:off x="304800" y="838200"/>
            <a:ext cx="8610600" cy="5804665"/>
          </a:xfrm>
        </p:spPr>
        <p:txBody>
          <a:bodyPr wrap="square">
            <a:spAutoFit/>
          </a:bodyPr>
          <a:lstStyle/>
          <a:p>
            <a:pPr marL="282575" indent="-282575">
              <a:lnSpc>
                <a:spcPct val="110000"/>
              </a:lnSpc>
            </a:pPr>
            <a:r>
              <a:rPr lang="en-US" b="1" i="1" dirty="0"/>
              <a:t>Ordering:</a:t>
            </a:r>
            <a:r>
              <a:rPr lang="en-US" dirty="0"/>
              <a:t> When multiple threads make MPI calls concurrently, the outcome will be as if the calls executed sequentially in some (any) order</a:t>
            </a:r>
          </a:p>
          <a:p>
            <a:pPr marL="682625" lvl="1" indent="-282575">
              <a:lnSpc>
                <a:spcPct val="110000"/>
              </a:lnSpc>
            </a:pPr>
            <a:r>
              <a:rPr lang="en-US" dirty="0"/>
              <a:t>Ordering is maintained within each thread</a:t>
            </a:r>
          </a:p>
          <a:p>
            <a:pPr marL="682625" lvl="1" indent="-282575">
              <a:lnSpc>
                <a:spcPct val="110000"/>
              </a:lnSpc>
            </a:pPr>
            <a:r>
              <a:rPr lang="en-US" dirty="0"/>
              <a:t>User must ensure that collective operations on the same communicator, window, or file handle are correctly ordered among threads</a:t>
            </a:r>
          </a:p>
          <a:p>
            <a:pPr lvl="2">
              <a:lnSpc>
                <a:spcPct val="110000"/>
              </a:lnSpc>
            </a:pPr>
            <a:r>
              <a:rPr lang="en-US" dirty="0"/>
              <a:t>E.g., cannot call a broadcast on one thread and a reduce on another thread on the same communicator</a:t>
            </a:r>
          </a:p>
          <a:p>
            <a:pPr marL="682625" lvl="1" indent="-282575">
              <a:lnSpc>
                <a:spcPct val="110000"/>
              </a:lnSpc>
            </a:pPr>
            <a:r>
              <a:rPr lang="en-US" dirty="0"/>
              <a:t>It is the user's responsibility to prevent races when threads in the same application post conflicting MPI calls </a:t>
            </a:r>
          </a:p>
          <a:p>
            <a:pPr lvl="2">
              <a:lnSpc>
                <a:spcPct val="110000"/>
              </a:lnSpc>
            </a:pPr>
            <a:r>
              <a:rPr lang="en-US" dirty="0"/>
              <a:t>E.g., accessing an info object from one thread and freeing it from another thread</a:t>
            </a:r>
          </a:p>
          <a:p>
            <a:pPr marL="282575" indent="-282575">
              <a:lnSpc>
                <a:spcPct val="110000"/>
              </a:lnSpc>
            </a:pPr>
            <a:r>
              <a:rPr lang="en-US" b="1" i="1" dirty="0"/>
              <a:t>Progress:</a:t>
            </a:r>
            <a:r>
              <a:rPr lang="en-US" dirty="0"/>
              <a:t> Blocking MPI calls will block only the calling thread and will not prevent other threads from running or executing MPI functions</a:t>
            </a:r>
          </a:p>
        </p:txBody>
      </p:sp>
      <p:sp>
        <p:nvSpPr>
          <p:cNvPr id="3" name="Slide Number Placeholder 2"/>
          <p:cNvSpPr>
            <a:spLocks noGrp="1"/>
          </p:cNvSpPr>
          <p:nvPr>
            <p:ph type="sldNum" sz="quarter" idx="4"/>
          </p:nvPr>
        </p:nvSpPr>
        <p:spPr/>
        <p:txBody>
          <a:bodyPr/>
          <a:lstStyle/>
          <a:p>
            <a:fld id="{6B394888-48A7-42F6-AE45-2BD5FD40ED91}" type="slidenum">
              <a:rPr lang="en-US" smtClean="0"/>
              <a:pPr/>
              <a:t>54</a:t>
            </a:fld>
            <a:endParaRPr lang="en-US" dirty="0"/>
          </a:p>
        </p:txBody>
      </p:sp>
      <p:sp>
        <p:nvSpPr>
          <p:cNvPr id="2" name="Footer Placeholder 1">
            <a:extLst>
              <a:ext uri="{FF2B5EF4-FFF2-40B4-BE49-F238E27FC236}">
                <a16:creationId xmlns:a16="http://schemas.microsoft.com/office/drawing/2014/main" id="{15AF6984-60F5-9D4B-8ED0-E009F64390F9}"/>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8206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a:t>Ordering in MPI_THREAD_MULTIPLE: Incorrect Example with Collectives</a:t>
            </a:r>
          </a:p>
        </p:txBody>
      </p:sp>
      <p:sp>
        <p:nvSpPr>
          <p:cNvPr id="645123" name="Text Box 3"/>
          <p:cNvSpPr txBox="1">
            <a:spLocks noChangeArrowheads="1"/>
          </p:cNvSpPr>
          <p:nvPr/>
        </p:nvSpPr>
        <p:spPr bwMode="auto">
          <a:xfrm>
            <a:off x="2233154" y="1456362"/>
            <a:ext cx="2258439"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b="1" i="1" dirty="0">
                <a:solidFill>
                  <a:schemeClr val="bg2">
                    <a:lumMod val="10000"/>
                  </a:schemeClr>
                </a:solidFill>
                <a:latin typeface="Calibri" panose="020F0502020204030204" pitchFamily="34" charset="0"/>
                <a:cs typeface="Calibri" panose="020F0502020204030204" pitchFamily="34" charset="0"/>
              </a:rPr>
              <a:t>Process 0</a:t>
            </a:r>
          </a:p>
          <a:p>
            <a:pPr algn="ctr" eaLnBrk="0" hangingPunct="0"/>
            <a:endParaRPr lang="en-US" sz="2000" dirty="0">
              <a:solidFill>
                <a:schemeClr val="bg2">
                  <a:lumMod val="10000"/>
                </a:schemeClr>
              </a:solidFill>
              <a:latin typeface="Calibri" panose="020F0502020204030204" pitchFamily="34" charset="0"/>
              <a:cs typeface="Calibri" panose="020F0502020204030204" pitchFamily="34" charset="0"/>
            </a:endParaRPr>
          </a:p>
          <a:p>
            <a:pPr algn="ctr" eaLnBrk="0" hangingPunct="0"/>
            <a:r>
              <a:rPr lang="en-US" sz="2000" dirty="0" err="1">
                <a:solidFill>
                  <a:srgbClr val="FF0000"/>
                </a:solidFill>
                <a:latin typeface="Calibri" panose="020F0502020204030204" pitchFamily="34" charset="0"/>
                <a:cs typeface="Calibri" panose="020F0502020204030204" pitchFamily="34" charset="0"/>
              </a:rPr>
              <a:t>MPI_Bcast</a:t>
            </a:r>
            <a:r>
              <a:rPr lang="en-US" sz="2000" dirty="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comm</a:t>
            </a:r>
            <a:r>
              <a:rPr lang="en-US" sz="2000" dirty="0">
                <a:solidFill>
                  <a:srgbClr val="FF0000"/>
                </a:solidFill>
                <a:latin typeface="Calibri" panose="020F0502020204030204" pitchFamily="34" charset="0"/>
                <a:cs typeface="Calibri" panose="020F0502020204030204" pitchFamily="34" charset="0"/>
              </a:rPr>
              <a:t>)</a:t>
            </a:r>
          </a:p>
          <a:p>
            <a:pPr algn="ctr" eaLnBrk="0" hangingPunct="0"/>
            <a:endParaRPr lang="en-US" sz="2000" dirty="0">
              <a:solidFill>
                <a:schemeClr val="bg2">
                  <a:lumMod val="10000"/>
                </a:schemeClr>
              </a:solidFill>
              <a:latin typeface="Calibri" panose="020F0502020204030204" pitchFamily="34" charset="0"/>
              <a:cs typeface="Calibri" panose="020F0502020204030204" pitchFamily="34" charset="0"/>
            </a:endParaRPr>
          </a:p>
          <a:p>
            <a:pPr algn="ctr" eaLnBrk="0" hangingPunct="0"/>
            <a:endParaRPr lang="en-US" sz="2000" dirty="0">
              <a:solidFill>
                <a:schemeClr val="bg2">
                  <a:lumMod val="10000"/>
                </a:schemeClr>
              </a:solidFill>
              <a:latin typeface="Calibri" panose="020F0502020204030204" pitchFamily="34" charset="0"/>
              <a:cs typeface="Calibri" panose="020F0502020204030204" pitchFamily="34" charset="0"/>
            </a:endParaRPr>
          </a:p>
          <a:p>
            <a:pPr algn="ctr" eaLnBrk="0" hangingPunct="0"/>
            <a:r>
              <a:rPr lang="en-US" sz="2000" dirty="0" err="1">
                <a:solidFill>
                  <a:srgbClr val="008000"/>
                </a:solidFill>
                <a:latin typeface="Calibri" panose="020F0502020204030204" pitchFamily="34" charset="0"/>
                <a:cs typeface="Calibri" panose="020F0502020204030204" pitchFamily="34" charset="0"/>
              </a:rPr>
              <a:t>MPI_Barrier</a:t>
            </a:r>
            <a:r>
              <a:rPr lang="en-US" sz="2000" dirty="0">
                <a:solidFill>
                  <a:srgbClr val="008000"/>
                </a:solidFill>
                <a:latin typeface="Calibri" panose="020F0502020204030204" pitchFamily="34" charset="0"/>
                <a:cs typeface="Calibri" panose="020F0502020204030204" pitchFamily="34" charset="0"/>
              </a:rPr>
              <a:t>(</a:t>
            </a:r>
            <a:r>
              <a:rPr lang="en-US" sz="2000" dirty="0" err="1">
                <a:solidFill>
                  <a:srgbClr val="008000"/>
                </a:solidFill>
                <a:latin typeface="Calibri" panose="020F0502020204030204" pitchFamily="34" charset="0"/>
                <a:cs typeface="Calibri" panose="020F0502020204030204" pitchFamily="34" charset="0"/>
              </a:rPr>
              <a:t>comm</a:t>
            </a:r>
            <a:r>
              <a:rPr lang="en-US" sz="2000" dirty="0">
                <a:solidFill>
                  <a:srgbClr val="008000"/>
                </a:solidFill>
                <a:latin typeface="Calibri" panose="020F0502020204030204" pitchFamily="34" charset="0"/>
                <a:cs typeface="Calibri" panose="020F0502020204030204" pitchFamily="34" charset="0"/>
              </a:rPr>
              <a:t>)</a:t>
            </a:r>
          </a:p>
        </p:txBody>
      </p:sp>
      <p:sp>
        <p:nvSpPr>
          <p:cNvPr id="645124" name="Text Box 4"/>
          <p:cNvSpPr txBox="1">
            <a:spLocks noChangeArrowheads="1"/>
          </p:cNvSpPr>
          <p:nvPr/>
        </p:nvSpPr>
        <p:spPr bwMode="auto">
          <a:xfrm>
            <a:off x="5262178" y="1447800"/>
            <a:ext cx="2258439"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b="1" i="1" dirty="0">
                <a:solidFill>
                  <a:schemeClr val="bg2">
                    <a:lumMod val="10000"/>
                  </a:schemeClr>
                </a:solidFill>
                <a:latin typeface="Calibri" panose="020F0502020204030204" pitchFamily="34" charset="0"/>
                <a:cs typeface="Calibri" panose="020F0502020204030204" pitchFamily="34" charset="0"/>
              </a:rPr>
              <a:t>Process 1</a:t>
            </a:r>
          </a:p>
          <a:p>
            <a:pPr algn="ctr" eaLnBrk="0" hangingPunct="0"/>
            <a:endParaRPr lang="en-US" sz="2000" dirty="0">
              <a:solidFill>
                <a:schemeClr val="bg2">
                  <a:lumMod val="10000"/>
                </a:schemeClr>
              </a:solidFill>
              <a:latin typeface="Calibri" panose="020F0502020204030204" pitchFamily="34" charset="0"/>
              <a:cs typeface="Calibri" panose="020F0502020204030204" pitchFamily="34" charset="0"/>
            </a:endParaRPr>
          </a:p>
          <a:p>
            <a:pPr algn="ctr" eaLnBrk="0" hangingPunct="0"/>
            <a:r>
              <a:rPr lang="en-US" sz="2000" dirty="0" err="1">
                <a:solidFill>
                  <a:srgbClr val="FF0000"/>
                </a:solidFill>
                <a:latin typeface="Calibri" panose="020F0502020204030204" pitchFamily="34" charset="0"/>
                <a:cs typeface="Calibri" panose="020F0502020204030204" pitchFamily="34" charset="0"/>
              </a:rPr>
              <a:t>MPI_Bcast</a:t>
            </a:r>
            <a:r>
              <a:rPr lang="en-US" sz="2000" dirty="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comm</a:t>
            </a:r>
            <a:r>
              <a:rPr lang="en-US" sz="2000" dirty="0">
                <a:solidFill>
                  <a:srgbClr val="FF0000"/>
                </a:solidFill>
                <a:latin typeface="Calibri" panose="020F0502020204030204" pitchFamily="34" charset="0"/>
                <a:cs typeface="Calibri" panose="020F0502020204030204" pitchFamily="34" charset="0"/>
              </a:rPr>
              <a:t>)</a:t>
            </a:r>
          </a:p>
          <a:p>
            <a:pPr algn="ctr" eaLnBrk="0" hangingPunct="0"/>
            <a:endParaRPr lang="en-US" sz="2000" dirty="0">
              <a:solidFill>
                <a:schemeClr val="bg2">
                  <a:lumMod val="10000"/>
                </a:schemeClr>
              </a:solidFill>
              <a:latin typeface="Calibri" panose="020F0502020204030204" pitchFamily="34" charset="0"/>
              <a:cs typeface="Calibri" panose="020F0502020204030204" pitchFamily="34" charset="0"/>
            </a:endParaRPr>
          </a:p>
          <a:p>
            <a:pPr algn="ctr" eaLnBrk="0" hangingPunct="0"/>
            <a:endParaRPr lang="en-US" sz="2000" dirty="0">
              <a:solidFill>
                <a:schemeClr val="bg2">
                  <a:lumMod val="10000"/>
                </a:schemeClr>
              </a:solidFill>
              <a:latin typeface="Calibri" panose="020F0502020204030204" pitchFamily="34" charset="0"/>
              <a:cs typeface="Calibri" panose="020F0502020204030204" pitchFamily="34" charset="0"/>
            </a:endParaRPr>
          </a:p>
          <a:p>
            <a:pPr algn="ctr" eaLnBrk="0" hangingPunct="0"/>
            <a:r>
              <a:rPr lang="en-US" sz="2000" dirty="0" err="1">
                <a:solidFill>
                  <a:srgbClr val="008000"/>
                </a:solidFill>
                <a:latin typeface="Calibri" panose="020F0502020204030204" pitchFamily="34" charset="0"/>
                <a:cs typeface="Calibri" panose="020F0502020204030204" pitchFamily="34" charset="0"/>
              </a:rPr>
              <a:t>MPI_Barrier</a:t>
            </a:r>
            <a:r>
              <a:rPr lang="en-US" sz="2000" dirty="0">
                <a:solidFill>
                  <a:srgbClr val="008000"/>
                </a:solidFill>
                <a:latin typeface="Calibri" panose="020F0502020204030204" pitchFamily="34" charset="0"/>
                <a:cs typeface="Calibri" panose="020F0502020204030204" pitchFamily="34" charset="0"/>
              </a:rPr>
              <a:t>(</a:t>
            </a:r>
            <a:r>
              <a:rPr lang="en-US" sz="2000" dirty="0" err="1">
                <a:solidFill>
                  <a:srgbClr val="008000"/>
                </a:solidFill>
                <a:latin typeface="Calibri" panose="020F0502020204030204" pitchFamily="34" charset="0"/>
                <a:cs typeface="Calibri" panose="020F0502020204030204" pitchFamily="34" charset="0"/>
              </a:rPr>
              <a:t>comm</a:t>
            </a:r>
            <a:r>
              <a:rPr lang="en-US" sz="2000" dirty="0">
                <a:solidFill>
                  <a:srgbClr val="008000"/>
                </a:solidFill>
                <a:latin typeface="Calibri" panose="020F0502020204030204" pitchFamily="34" charset="0"/>
                <a:cs typeface="Calibri" panose="020F0502020204030204" pitchFamily="34" charset="0"/>
              </a:rPr>
              <a:t>)</a:t>
            </a:r>
          </a:p>
        </p:txBody>
      </p:sp>
      <p:sp>
        <p:nvSpPr>
          <p:cNvPr id="3" name="Slide Number Placeholder 2"/>
          <p:cNvSpPr>
            <a:spLocks noGrp="1"/>
          </p:cNvSpPr>
          <p:nvPr>
            <p:ph type="sldNum" sz="quarter" idx="4"/>
          </p:nvPr>
        </p:nvSpPr>
        <p:spPr/>
        <p:txBody>
          <a:bodyPr/>
          <a:lstStyle/>
          <a:p>
            <a:fld id="{6B394888-48A7-42F6-AE45-2BD5FD40ED91}" type="slidenum">
              <a:rPr lang="en-US" smtClean="0"/>
              <a:pPr/>
              <a:t>55</a:t>
            </a:fld>
            <a:endParaRPr lang="en-US" dirty="0"/>
          </a:p>
        </p:txBody>
      </p:sp>
      <p:sp>
        <p:nvSpPr>
          <p:cNvPr id="2" name="TextBox 1"/>
          <p:cNvSpPr txBox="1"/>
          <p:nvPr/>
        </p:nvSpPr>
        <p:spPr>
          <a:xfrm>
            <a:off x="381000" y="2057400"/>
            <a:ext cx="1371600" cy="400110"/>
          </a:xfrm>
          <a:prstGeom prst="rect">
            <a:avLst/>
          </a:prstGeom>
          <a:noFill/>
        </p:spPr>
        <p:txBody>
          <a:bodyPr wrap="square" rtlCol="0">
            <a:spAutoFit/>
          </a:bodyPr>
          <a:lstStyle/>
          <a:p>
            <a:pPr algn="ctr"/>
            <a:r>
              <a:rPr lang="en-US" sz="2000" b="1" i="1" dirty="0">
                <a:solidFill>
                  <a:schemeClr val="bg2">
                    <a:lumMod val="10000"/>
                  </a:schemeClr>
                </a:solidFill>
                <a:latin typeface="Calibri" panose="020F0502020204030204" pitchFamily="34" charset="0"/>
                <a:cs typeface="Calibri" panose="020F0502020204030204" pitchFamily="34" charset="0"/>
              </a:rPr>
              <a:t>Thread 0</a:t>
            </a:r>
          </a:p>
        </p:txBody>
      </p:sp>
      <p:sp>
        <p:nvSpPr>
          <p:cNvPr id="8" name="TextBox 7"/>
          <p:cNvSpPr txBox="1"/>
          <p:nvPr/>
        </p:nvSpPr>
        <p:spPr>
          <a:xfrm>
            <a:off x="428230" y="3017460"/>
            <a:ext cx="1371600" cy="400110"/>
          </a:xfrm>
          <a:prstGeom prst="rect">
            <a:avLst/>
          </a:prstGeom>
          <a:noFill/>
        </p:spPr>
        <p:txBody>
          <a:bodyPr wrap="square" rtlCol="0">
            <a:spAutoFit/>
          </a:bodyPr>
          <a:lstStyle/>
          <a:p>
            <a:pPr algn="ctr"/>
            <a:r>
              <a:rPr lang="en-US" sz="2000" b="1" i="1" dirty="0">
                <a:solidFill>
                  <a:schemeClr val="bg2">
                    <a:lumMod val="10000"/>
                  </a:schemeClr>
                </a:solidFill>
                <a:latin typeface="Calibri" panose="020F0502020204030204" pitchFamily="34" charset="0"/>
                <a:cs typeface="Calibri" panose="020F0502020204030204" pitchFamily="34" charset="0"/>
              </a:rPr>
              <a:t>Thread 1</a:t>
            </a:r>
          </a:p>
        </p:txBody>
      </p:sp>
      <p:sp>
        <p:nvSpPr>
          <p:cNvPr id="4" name="Footer Placeholder 3">
            <a:extLst>
              <a:ext uri="{FF2B5EF4-FFF2-40B4-BE49-F238E27FC236}">
                <a16:creationId xmlns:a16="http://schemas.microsoft.com/office/drawing/2014/main" id="{5BDEF170-ECEC-7444-B4AC-D05CD1CD31A6}"/>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111083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dirty="0"/>
              <a:t>Ordering in MPI_THREAD_MULTIPLE: Incorrect Example with Collectives</a:t>
            </a:r>
          </a:p>
        </p:txBody>
      </p:sp>
      <p:sp>
        <p:nvSpPr>
          <p:cNvPr id="645127" name="Rectangle 7"/>
          <p:cNvSpPr>
            <a:spLocks noGrp="1" noChangeArrowheads="1"/>
          </p:cNvSpPr>
          <p:nvPr>
            <p:ph idx="1"/>
          </p:nvPr>
        </p:nvSpPr>
        <p:spPr>
          <a:xfrm>
            <a:off x="450850" y="3581400"/>
            <a:ext cx="8312150" cy="2895600"/>
          </a:xfrm>
        </p:spPr>
        <p:txBody>
          <a:bodyPr/>
          <a:lstStyle/>
          <a:p>
            <a:pPr>
              <a:lnSpc>
                <a:spcPct val="110000"/>
              </a:lnSpc>
            </a:pPr>
            <a:r>
              <a:rPr lang="en-US" dirty="0"/>
              <a:t>P0 and P1 can have different orderings of </a:t>
            </a:r>
            <a:r>
              <a:rPr lang="en-US" dirty="0" err="1"/>
              <a:t>Bcast</a:t>
            </a:r>
            <a:r>
              <a:rPr lang="en-US" dirty="0"/>
              <a:t> and Barrier</a:t>
            </a:r>
          </a:p>
          <a:p>
            <a:pPr>
              <a:lnSpc>
                <a:spcPct val="110000"/>
              </a:lnSpc>
            </a:pPr>
            <a:r>
              <a:rPr lang="en-US" dirty="0"/>
              <a:t>Here the user must use some kind of synchronization to ensure that either thread 1 or thread 2 gets scheduled first on both processes </a:t>
            </a:r>
          </a:p>
          <a:p>
            <a:pPr>
              <a:lnSpc>
                <a:spcPct val="110000"/>
              </a:lnSpc>
            </a:pPr>
            <a:r>
              <a:rPr lang="en-US" dirty="0"/>
              <a:t>Otherwise a broadcast may get matched with a barrier on the same communicator, which is not allowed in MPI</a:t>
            </a:r>
          </a:p>
        </p:txBody>
      </p:sp>
      <p:sp>
        <p:nvSpPr>
          <p:cNvPr id="645123" name="Text Box 3"/>
          <p:cNvSpPr txBox="1">
            <a:spLocks noChangeArrowheads="1"/>
          </p:cNvSpPr>
          <p:nvPr/>
        </p:nvSpPr>
        <p:spPr bwMode="auto">
          <a:xfrm>
            <a:off x="152400" y="1468438"/>
            <a:ext cx="4179962"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i="1" dirty="0">
                <a:solidFill>
                  <a:schemeClr val="tx1">
                    <a:lumMod val="50000"/>
                  </a:schemeClr>
                </a:solidFill>
                <a:latin typeface="Calibri" panose="020F0502020204030204" pitchFamily="34" charset="0"/>
                <a:cs typeface="Calibri" panose="020F0502020204030204" pitchFamily="34" charset="0"/>
              </a:rPr>
              <a:t>Process 0</a:t>
            </a:r>
          </a:p>
          <a:p>
            <a:pPr algn="ctr" eaLnBrk="0" hangingPunct="0"/>
            <a:r>
              <a:rPr lang="en-US" sz="2000" dirty="0">
                <a:solidFill>
                  <a:srgbClr val="FF0000"/>
                </a:solidFill>
                <a:latin typeface="Calibri" panose="020F0502020204030204" pitchFamily="34" charset="0"/>
                <a:cs typeface="Calibri" panose="020F0502020204030204" pitchFamily="34" charset="0"/>
              </a:rPr>
              <a:t>Thread 1                        </a:t>
            </a:r>
            <a:r>
              <a:rPr lang="en-US" sz="2000" dirty="0">
                <a:solidFill>
                  <a:srgbClr val="008000"/>
                </a:solidFill>
                <a:latin typeface="Calibri" panose="020F0502020204030204" pitchFamily="34" charset="0"/>
                <a:cs typeface="Calibri" panose="020F0502020204030204" pitchFamily="34" charset="0"/>
              </a:rPr>
              <a:t>Thread 2</a:t>
            </a:r>
          </a:p>
          <a:p>
            <a:pPr algn="ctr" eaLnBrk="0" hangingPunct="0"/>
            <a:endParaRPr lang="en-US" sz="2000" dirty="0">
              <a:solidFill>
                <a:schemeClr val="accent1"/>
              </a:solidFill>
              <a:latin typeface="Calibri" panose="020F0502020204030204" pitchFamily="34" charset="0"/>
              <a:cs typeface="Calibri" panose="020F0502020204030204" pitchFamily="34" charset="0"/>
            </a:endParaRPr>
          </a:p>
          <a:p>
            <a:pPr eaLnBrk="0" hangingPunct="0"/>
            <a:r>
              <a:rPr lang="en-US" sz="2000" dirty="0" err="1">
                <a:solidFill>
                  <a:srgbClr val="FF0000"/>
                </a:solidFill>
                <a:latin typeface="Calibri" panose="020F0502020204030204" pitchFamily="34" charset="0"/>
                <a:cs typeface="Calibri" panose="020F0502020204030204" pitchFamily="34" charset="0"/>
              </a:rPr>
              <a:t>MPI_Bcast</a:t>
            </a:r>
            <a:r>
              <a:rPr lang="en-US" sz="2000" dirty="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comm</a:t>
            </a:r>
            <a:r>
              <a:rPr lang="en-US" sz="2000" dirty="0">
                <a:solidFill>
                  <a:srgbClr val="FF0000"/>
                </a:solidFill>
                <a:latin typeface="Calibri" panose="020F0502020204030204" pitchFamily="34" charset="0"/>
                <a:cs typeface="Calibri" panose="020F0502020204030204" pitchFamily="34" charset="0"/>
              </a:rPr>
              <a:t>)</a:t>
            </a:r>
          </a:p>
          <a:p>
            <a:pPr eaLnBrk="0" hangingPunct="0"/>
            <a:endParaRPr lang="en-US" sz="2000" dirty="0">
              <a:latin typeface="Calibri" panose="020F0502020204030204" pitchFamily="34" charset="0"/>
              <a:cs typeface="Calibri" panose="020F0502020204030204" pitchFamily="34" charset="0"/>
            </a:endParaRPr>
          </a:p>
          <a:p>
            <a:pPr algn="r" eaLnBrk="0" hangingPunct="0"/>
            <a:r>
              <a:rPr lang="en-US" sz="2000" dirty="0" err="1">
                <a:solidFill>
                  <a:srgbClr val="008000"/>
                </a:solidFill>
                <a:latin typeface="Calibri" panose="020F0502020204030204" pitchFamily="34" charset="0"/>
                <a:cs typeface="Calibri" panose="020F0502020204030204" pitchFamily="34" charset="0"/>
              </a:rPr>
              <a:t>MPI_Barrier</a:t>
            </a:r>
            <a:r>
              <a:rPr lang="en-US" sz="2000" dirty="0">
                <a:solidFill>
                  <a:srgbClr val="008000"/>
                </a:solidFill>
                <a:latin typeface="Calibri" panose="020F0502020204030204" pitchFamily="34" charset="0"/>
                <a:cs typeface="Calibri" panose="020F0502020204030204" pitchFamily="34" charset="0"/>
              </a:rPr>
              <a:t>(</a:t>
            </a:r>
            <a:r>
              <a:rPr lang="en-US" sz="2000" dirty="0" err="1">
                <a:solidFill>
                  <a:srgbClr val="008000"/>
                </a:solidFill>
                <a:latin typeface="Calibri" panose="020F0502020204030204" pitchFamily="34" charset="0"/>
                <a:cs typeface="Calibri" panose="020F0502020204030204" pitchFamily="34" charset="0"/>
              </a:rPr>
              <a:t>comm</a:t>
            </a:r>
            <a:r>
              <a:rPr lang="en-US" sz="2000" dirty="0">
                <a:solidFill>
                  <a:srgbClr val="008000"/>
                </a:solidFill>
                <a:latin typeface="Calibri" panose="020F0502020204030204" pitchFamily="34" charset="0"/>
                <a:cs typeface="Calibri" panose="020F0502020204030204" pitchFamily="34" charset="0"/>
              </a:rPr>
              <a:t>)</a:t>
            </a:r>
          </a:p>
        </p:txBody>
      </p:sp>
      <p:sp>
        <p:nvSpPr>
          <p:cNvPr id="3" name="Slide Number Placeholder 2"/>
          <p:cNvSpPr>
            <a:spLocks noGrp="1"/>
          </p:cNvSpPr>
          <p:nvPr>
            <p:ph type="sldNum" sz="quarter" idx="4"/>
          </p:nvPr>
        </p:nvSpPr>
        <p:spPr/>
        <p:txBody>
          <a:bodyPr/>
          <a:lstStyle/>
          <a:p>
            <a:fld id="{6B394888-48A7-42F6-AE45-2BD5FD40ED91}" type="slidenum">
              <a:rPr lang="en-US" smtClean="0"/>
              <a:pPr/>
              <a:t>56</a:t>
            </a:fld>
            <a:endParaRPr lang="en-US" dirty="0"/>
          </a:p>
        </p:txBody>
      </p:sp>
      <p:sp>
        <p:nvSpPr>
          <p:cNvPr id="12" name="Text Box 3"/>
          <p:cNvSpPr txBox="1">
            <a:spLocks noChangeArrowheads="1"/>
          </p:cNvSpPr>
          <p:nvPr/>
        </p:nvSpPr>
        <p:spPr bwMode="auto">
          <a:xfrm>
            <a:off x="4964038" y="1447800"/>
            <a:ext cx="4179962"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i="1" dirty="0">
                <a:solidFill>
                  <a:srgbClr val="303030"/>
                </a:solidFill>
                <a:latin typeface="Calibri" panose="020F0502020204030204" pitchFamily="34" charset="0"/>
                <a:cs typeface="Calibri" panose="020F0502020204030204" pitchFamily="34" charset="0"/>
              </a:rPr>
              <a:t>Process 1</a:t>
            </a:r>
          </a:p>
          <a:p>
            <a:pPr algn="ctr" eaLnBrk="0" hangingPunct="0"/>
            <a:r>
              <a:rPr lang="en-US" sz="2000" dirty="0">
                <a:solidFill>
                  <a:srgbClr val="FF0000"/>
                </a:solidFill>
                <a:latin typeface="Calibri" panose="020F0502020204030204" pitchFamily="34" charset="0"/>
                <a:cs typeface="Calibri" panose="020F0502020204030204" pitchFamily="34" charset="0"/>
              </a:rPr>
              <a:t>Thread 1</a:t>
            </a:r>
            <a:r>
              <a:rPr lang="en-US" sz="2000" dirty="0">
                <a:solidFill>
                  <a:schemeClr val="accent2"/>
                </a:solidFill>
                <a:latin typeface="Calibri" panose="020F0502020204030204" pitchFamily="34" charset="0"/>
                <a:cs typeface="Calibri" panose="020F0502020204030204" pitchFamily="34" charset="0"/>
              </a:rPr>
              <a:t>                        </a:t>
            </a:r>
            <a:r>
              <a:rPr lang="en-US" sz="2000" dirty="0">
                <a:solidFill>
                  <a:srgbClr val="008000"/>
                </a:solidFill>
                <a:latin typeface="Calibri" panose="020F0502020204030204" pitchFamily="34" charset="0"/>
                <a:cs typeface="Calibri" panose="020F0502020204030204" pitchFamily="34" charset="0"/>
              </a:rPr>
              <a:t>Thread 2</a:t>
            </a:r>
          </a:p>
          <a:p>
            <a:pPr algn="ctr" eaLnBrk="0" hangingPunct="0"/>
            <a:endParaRPr lang="en-US" sz="2000" dirty="0">
              <a:solidFill>
                <a:srgbClr val="008000"/>
              </a:solidFill>
              <a:latin typeface="Calibri" panose="020F0502020204030204" pitchFamily="34" charset="0"/>
              <a:cs typeface="Calibri" panose="020F0502020204030204" pitchFamily="34" charset="0"/>
            </a:endParaRPr>
          </a:p>
          <a:p>
            <a:pPr algn="r" eaLnBrk="0" hangingPunct="0"/>
            <a:r>
              <a:rPr lang="en-US" sz="2000" dirty="0" err="1">
                <a:solidFill>
                  <a:srgbClr val="008000"/>
                </a:solidFill>
                <a:latin typeface="Calibri" panose="020F0502020204030204" pitchFamily="34" charset="0"/>
                <a:cs typeface="Calibri" panose="020F0502020204030204" pitchFamily="34" charset="0"/>
              </a:rPr>
              <a:t>MPI_Barrier</a:t>
            </a:r>
            <a:r>
              <a:rPr lang="en-US" sz="2000" dirty="0">
                <a:solidFill>
                  <a:srgbClr val="008000"/>
                </a:solidFill>
                <a:latin typeface="Calibri" panose="020F0502020204030204" pitchFamily="34" charset="0"/>
                <a:cs typeface="Calibri" panose="020F0502020204030204" pitchFamily="34" charset="0"/>
              </a:rPr>
              <a:t>(</a:t>
            </a:r>
            <a:r>
              <a:rPr lang="en-US" sz="2000" dirty="0" err="1">
                <a:solidFill>
                  <a:srgbClr val="008000"/>
                </a:solidFill>
                <a:latin typeface="Calibri" panose="020F0502020204030204" pitchFamily="34" charset="0"/>
                <a:cs typeface="Calibri" panose="020F0502020204030204" pitchFamily="34" charset="0"/>
              </a:rPr>
              <a:t>comm</a:t>
            </a:r>
            <a:r>
              <a:rPr lang="en-US" sz="2000" dirty="0">
                <a:solidFill>
                  <a:srgbClr val="008000"/>
                </a:solidFill>
                <a:latin typeface="Calibri" panose="020F0502020204030204" pitchFamily="34" charset="0"/>
                <a:cs typeface="Calibri" panose="020F0502020204030204" pitchFamily="34" charset="0"/>
              </a:rPr>
              <a:t>)</a:t>
            </a:r>
          </a:p>
          <a:p>
            <a:pPr algn="r" eaLnBrk="0" hangingPunct="0"/>
            <a:endParaRPr lang="en-US" sz="2000" dirty="0">
              <a:solidFill>
                <a:schemeClr val="accent1"/>
              </a:solidFill>
              <a:latin typeface="Calibri" panose="020F0502020204030204" pitchFamily="34" charset="0"/>
              <a:cs typeface="Calibri" panose="020F0502020204030204" pitchFamily="34" charset="0"/>
            </a:endParaRPr>
          </a:p>
          <a:p>
            <a:pPr eaLnBrk="0" hangingPunct="0"/>
            <a:r>
              <a:rPr lang="en-US" sz="2000" dirty="0" err="1">
                <a:solidFill>
                  <a:srgbClr val="FF0000"/>
                </a:solidFill>
                <a:latin typeface="Calibri" panose="020F0502020204030204" pitchFamily="34" charset="0"/>
                <a:cs typeface="Calibri" panose="020F0502020204030204" pitchFamily="34" charset="0"/>
              </a:rPr>
              <a:t>MPI_Bcast</a:t>
            </a:r>
            <a:r>
              <a:rPr lang="en-US" sz="2000" dirty="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comm</a:t>
            </a:r>
            <a:r>
              <a:rPr lang="en-US" sz="2000" dirty="0">
                <a:solidFill>
                  <a:srgbClr val="FF0000"/>
                </a:solidFill>
                <a:latin typeface="Calibri" panose="020F0502020204030204" pitchFamily="34" charset="0"/>
                <a:cs typeface="Calibri" panose="020F0502020204030204" pitchFamily="34" charset="0"/>
              </a:rPr>
              <a:t>)</a:t>
            </a:r>
          </a:p>
        </p:txBody>
      </p:sp>
      <p:sp>
        <p:nvSpPr>
          <p:cNvPr id="2" name="Footer Placeholder 1">
            <a:extLst>
              <a:ext uri="{FF2B5EF4-FFF2-40B4-BE49-F238E27FC236}">
                <a16:creationId xmlns:a16="http://schemas.microsoft.com/office/drawing/2014/main" id="{7F0F0073-143B-2140-9F84-E8D0BF0E0910}"/>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638522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in MPI_THREAD_MULTIPLE: Incorrect Example with Object Management</a:t>
            </a:r>
          </a:p>
        </p:txBody>
      </p:sp>
      <p:sp>
        <p:nvSpPr>
          <p:cNvPr id="3" name="Content Placeholder 2"/>
          <p:cNvSpPr>
            <a:spLocks noGrp="1"/>
          </p:cNvSpPr>
          <p:nvPr>
            <p:ph idx="1"/>
          </p:nvPr>
        </p:nvSpPr>
        <p:spPr>
          <a:xfrm>
            <a:off x="457200" y="3810000"/>
            <a:ext cx="8229600" cy="2590800"/>
          </a:xfrm>
        </p:spPr>
        <p:txBody>
          <a:bodyPr/>
          <a:lstStyle/>
          <a:p>
            <a:r>
              <a:rPr lang="en-US" dirty="0"/>
              <a:t>The user has to make sure that one thread is not using an object while another thread is freeing it</a:t>
            </a:r>
          </a:p>
          <a:p>
            <a:pPr lvl="1"/>
            <a:r>
              <a:rPr lang="en-US" dirty="0"/>
              <a:t>This is essentially an ordering issue; the object might get freed before it is used</a:t>
            </a:r>
          </a:p>
        </p:txBody>
      </p:sp>
      <p:sp>
        <p:nvSpPr>
          <p:cNvPr id="5" name="Slide Number Placeholder 4"/>
          <p:cNvSpPr>
            <a:spLocks noGrp="1"/>
          </p:cNvSpPr>
          <p:nvPr>
            <p:ph type="sldNum" sz="quarter" idx="4"/>
          </p:nvPr>
        </p:nvSpPr>
        <p:spPr/>
        <p:txBody>
          <a:bodyPr/>
          <a:lstStyle/>
          <a:p>
            <a:fld id="{6B394888-48A7-42F6-AE45-2BD5FD40ED91}" type="slidenum">
              <a:rPr lang="en-US" smtClean="0"/>
              <a:pPr/>
              <a:t>57</a:t>
            </a:fld>
            <a:endParaRPr lang="en-US" dirty="0"/>
          </a:p>
        </p:txBody>
      </p:sp>
      <p:sp>
        <p:nvSpPr>
          <p:cNvPr id="15" name="Text Box 3"/>
          <p:cNvSpPr txBox="1">
            <a:spLocks noChangeArrowheads="1"/>
          </p:cNvSpPr>
          <p:nvPr/>
        </p:nvSpPr>
        <p:spPr bwMode="auto">
          <a:xfrm>
            <a:off x="1600200" y="1447800"/>
            <a:ext cx="556260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i="1" dirty="0">
                <a:solidFill>
                  <a:schemeClr val="tx1">
                    <a:lumMod val="50000"/>
                  </a:schemeClr>
                </a:solidFill>
                <a:latin typeface="Calibri" panose="020F0502020204030204" pitchFamily="34" charset="0"/>
                <a:cs typeface="Calibri" panose="020F0502020204030204" pitchFamily="34" charset="0"/>
              </a:rPr>
              <a:t>Process 0</a:t>
            </a:r>
          </a:p>
          <a:p>
            <a:pPr algn="ctr" eaLnBrk="0" hangingPunct="0"/>
            <a:r>
              <a:rPr lang="en-US" sz="2000" dirty="0">
                <a:solidFill>
                  <a:srgbClr val="FF0000"/>
                </a:solidFill>
                <a:latin typeface="Calibri" panose="020F0502020204030204" pitchFamily="34" charset="0"/>
                <a:cs typeface="Calibri" panose="020F0502020204030204" pitchFamily="34" charset="0"/>
              </a:rPr>
              <a:t>Thread 1</a:t>
            </a:r>
            <a:r>
              <a:rPr lang="en-US" sz="2000" dirty="0">
                <a:solidFill>
                  <a:schemeClr val="accent2"/>
                </a:solidFill>
                <a:latin typeface="Calibri" panose="020F0502020204030204" pitchFamily="34" charset="0"/>
                <a:cs typeface="Calibri" panose="020F0502020204030204" pitchFamily="34" charset="0"/>
              </a:rPr>
              <a:t>                                            </a:t>
            </a:r>
            <a:r>
              <a:rPr lang="en-US" sz="2000" dirty="0">
                <a:solidFill>
                  <a:srgbClr val="008000"/>
                </a:solidFill>
                <a:latin typeface="Calibri" panose="020F0502020204030204" pitchFamily="34" charset="0"/>
                <a:cs typeface="Calibri" panose="020F0502020204030204" pitchFamily="34" charset="0"/>
              </a:rPr>
              <a:t>Thread 2     </a:t>
            </a:r>
          </a:p>
          <a:p>
            <a:pPr algn="ctr" eaLnBrk="0" hangingPunct="0"/>
            <a:endParaRPr lang="en-US" sz="2000" dirty="0">
              <a:solidFill>
                <a:schemeClr val="accent1"/>
              </a:solidFill>
              <a:latin typeface="Calibri" panose="020F0502020204030204" pitchFamily="34" charset="0"/>
              <a:cs typeface="Calibri" panose="020F0502020204030204" pitchFamily="34" charset="0"/>
            </a:endParaRPr>
          </a:p>
          <a:p>
            <a:pPr algn="r" eaLnBrk="0" hangingPunct="0"/>
            <a:r>
              <a:rPr lang="en-US" sz="2000" dirty="0" err="1">
                <a:solidFill>
                  <a:srgbClr val="008000"/>
                </a:solidFill>
                <a:latin typeface="Calibri" panose="020F0502020204030204" pitchFamily="34" charset="0"/>
                <a:cs typeface="Calibri" panose="020F0502020204030204" pitchFamily="34" charset="0"/>
              </a:rPr>
              <a:t>MPI_Comm_free</a:t>
            </a:r>
            <a:r>
              <a:rPr lang="en-US" sz="2000" dirty="0">
                <a:solidFill>
                  <a:srgbClr val="008000"/>
                </a:solidFill>
                <a:latin typeface="Calibri" panose="020F0502020204030204" pitchFamily="34" charset="0"/>
                <a:cs typeface="Calibri" panose="020F0502020204030204" pitchFamily="34" charset="0"/>
              </a:rPr>
              <a:t>(</a:t>
            </a:r>
            <a:r>
              <a:rPr lang="en-US" sz="2000" dirty="0" err="1">
                <a:solidFill>
                  <a:srgbClr val="008000"/>
                </a:solidFill>
                <a:latin typeface="Calibri" panose="020F0502020204030204" pitchFamily="34" charset="0"/>
                <a:cs typeface="Calibri" panose="020F0502020204030204" pitchFamily="34" charset="0"/>
              </a:rPr>
              <a:t>comm</a:t>
            </a:r>
            <a:r>
              <a:rPr lang="en-US" sz="2000" dirty="0">
                <a:solidFill>
                  <a:srgbClr val="008000"/>
                </a:solidFill>
                <a:latin typeface="Calibri" panose="020F0502020204030204" pitchFamily="34" charset="0"/>
                <a:cs typeface="Calibri" panose="020F0502020204030204" pitchFamily="34" charset="0"/>
              </a:rPr>
              <a:t>)</a:t>
            </a:r>
          </a:p>
          <a:p>
            <a:pPr algn="r" eaLnBrk="0" hangingPunct="0"/>
            <a:endParaRPr lang="en-US" sz="2000" dirty="0">
              <a:solidFill>
                <a:srgbClr val="008000"/>
              </a:solidFill>
              <a:latin typeface="Calibri" panose="020F0502020204030204" pitchFamily="34" charset="0"/>
              <a:cs typeface="Calibri" panose="020F0502020204030204" pitchFamily="34" charset="0"/>
            </a:endParaRPr>
          </a:p>
          <a:p>
            <a:pPr eaLnBrk="0" hangingPunct="0"/>
            <a:r>
              <a:rPr lang="en-US" sz="2000" dirty="0" err="1">
                <a:solidFill>
                  <a:srgbClr val="FF0000"/>
                </a:solidFill>
                <a:latin typeface="Calibri" panose="020F0502020204030204" pitchFamily="34" charset="0"/>
                <a:cs typeface="Calibri" panose="020F0502020204030204" pitchFamily="34" charset="0"/>
              </a:rPr>
              <a:t>MPI_Bcast</a:t>
            </a:r>
            <a:r>
              <a:rPr lang="en-US" sz="2000" dirty="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comm</a:t>
            </a:r>
            <a:r>
              <a:rPr lang="en-US" sz="2000" dirty="0">
                <a:solidFill>
                  <a:srgbClr val="FF0000"/>
                </a:solidFill>
                <a:latin typeface="Calibri" panose="020F0502020204030204" pitchFamily="34" charset="0"/>
                <a:cs typeface="Calibri" panose="020F0502020204030204" pitchFamily="34" charset="0"/>
              </a:rPr>
              <a:t>)</a:t>
            </a:r>
          </a:p>
        </p:txBody>
      </p:sp>
      <p:sp>
        <p:nvSpPr>
          <p:cNvPr id="4" name="Footer Placeholder 3">
            <a:extLst>
              <a:ext uri="{FF2B5EF4-FFF2-40B4-BE49-F238E27FC236}">
                <a16:creationId xmlns:a16="http://schemas.microsoft.com/office/drawing/2014/main" id="{2EDC162E-B167-904A-A5B4-B191946AB67E}"/>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3005083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dirty="0"/>
              <a:t>Blocking Calls in MPI_THREAD_MULTIPLE: Correct Example</a:t>
            </a:r>
          </a:p>
        </p:txBody>
      </p:sp>
      <p:sp>
        <p:nvSpPr>
          <p:cNvPr id="646151" name="Rectangle 7"/>
          <p:cNvSpPr>
            <a:spLocks noGrp="1" noChangeArrowheads="1"/>
          </p:cNvSpPr>
          <p:nvPr>
            <p:ph idx="1"/>
          </p:nvPr>
        </p:nvSpPr>
        <p:spPr>
          <a:xfrm>
            <a:off x="450850" y="3657600"/>
            <a:ext cx="7935913" cy="2514600"/>
          </a:xfrm>
        </p:spPr>
        <p:txBody>
          <a:bodyPr/>
          <a:lstStyle/>
          <a:p>
            <a:r>
              <a:rPr lang="en-US" dirty="0"/>
              <a:t>An implementation must ensure that the above example never deadlocks for any ordering of thread execution</a:t>
            </a:r>
          </a:p>
          <a:p>
            <a:r>
              <a:rPr lang="en-US" dirty="0"/>
              <a:t>That means the implementation cannot simply acquire a thread lock and block within an MPI function. It must release the lock to allow other threads to make progress.</a:t>
            </a:r>
          </a:p>
        </p:txBody>
      </p:sp>
      <p:sp>
        <p:nvSpPr>
          <p:cNvPr id="646147" name="Text Box 3"/>
          <p:cNvSpPr txBox="1">
            <a:spLocks noChangeArrowheads="1"/>
          </p:cNvSpPr>
          <p:nvPr/>
        </p:nvSpPr>
        <p:spPr bwMode="auto">
          <a:xfrm>
            <a:off x="2878563" y="1414463"/>
            <a:ext cx="1980350" cy="2554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b="1" i="1" dirty="0">
                <a:solidFill>
                  <a:srgbClr val="303030"/>
                </a:solidFill>
                <a:latin typeface="Calibri" panose="020F0502020204030204" pitchFamily="34" charset="0"/>
                <a:cs typeface="Calibri" panose="020F0502020204030204" pitchFamily="34" charset="0"/>
              </a:rPr>
              <a:t>Process 0</a:t>
            </a:r>
          </a:p>
          <a:p>
            <a:pPr algn="ctr" eaLnBrk="0" hangingPunct="0"/>
            <a:endParaRPr lang="en-US" sz="2000" dirty="0">
              <a:latin typeface="Calibri" panose="020F0502020204030204" pitchFamily="34" charset="0"/>
              <a:cs typeface="Calibri" panose="020F0502020204030204" pitchFamily="34" charset="0"/>
            </a:endParaRPr>
          </a:p>
          <a:p>
            <a:pPr algn="ctr" eaLnBrk="0" hangingPunct="0"/>
            <a:r>
              <a:rPr lang="en-US" sz="2000" dirty="0" err="1">
                <a:solidFill>
                  <a:srgbClr val="FF0000"/>
                </a:solidFill>
                <a:latin typeface="Calibri" panose="020F0502020204030204" pitchFamily="34" charset="0"/>
                <a:cs typeface="Calibri" panose="020F0502020204030204" pitchFamily="34" charset="0"/>
              </a:rPr>
              <a:t>MPI_Recv</a:t>
            </a:r>
            <a:r>
              <a:rPr lang="en-US" sz="2000" dirty="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src</a:t>
            </a:r>
            <a:r>
              <a:rPr lang="en-US" sz="2000" dirty="0">
                <a:solidFill>
                  <a:srgbClr val="FF0000"/>
                </a:solidFill>
                <a:latin typeface="Calibri" panose="020F0502020204030204" pitchFamily="34" charset="0"/>
                <a:cs typeface="Calibri" panose="020F0502020204030204" pitchFamily="34" charset="0"/>
              </a:rPr>
              <a:t>=1)</a:t>
            </a:r>
          </a:p>
          <a:p>
            <a:pPr algn="ctr" eaLnBrk="0" hangingPunct="0"/>
            <a:endParaRPr lang="en-US" sz="2000" dirty="0">
              <a:latin typeface="Calibri" panose="020F0502020204030204" pitchFamily="34" charset="0"/>
              <a:cs typeface="Calibri" panose="020F0502020204030204" pitchFamily="34" charset="0"/>
            </a:endParaRPr>
          </a:p>
          <a:p>
            <a:pPr algn="ctr" eaLnBrk="0" hangingPunct="0"/>
            <a:endParaRPr lang="en-US" sz="2000" dirty="0">
              <a:latin typeface="Calibri" panose="020F0502020204030204" pitchFamily="34" charset="0"/>
              <a:cs typeface="Calibri" panose="020F0502020204030204" pitchFamily="34" charset="0"/>
            </a:endParaRPr>
          </a:p>
          <a:p>
            <a:pPr algn="ctr" eaLnBrk="0" hangingPunct="0"/>
            <a:r>
              <a:rPr lang="en-US" sz="2000" dirty="0" err="1">
                <a:solidFill>
                  <a:srgbClr val="008000"/>
                </a:solidFill>
                <a:latin typeface="Calibri" panose="020F0502020204030204" pitchFamily="34" charset="0"/>
                <a:cs typeface="Calibri" panose="020F0502020204030204" pitchFamily="34" charset="0"/>
              </a:rPr>
              <a:t>MPI_Send</a:t>
            </a:r>
            <a:r>
              <a:rPr lang="en-US" sz="2000" dirty="0">
                <a:solidFill>
                  <a:srgbClr val="008000"/>
                </a:solidFill>
                <a:latin typeface="Calibri" panose="020F0502020204030204" pitchFamily="34" charset="0"/>
                <a:cs typeface="Calibri" panose="020F0502020204030204" pitchFamily="34" charset="0"/>
              </a:rPr>
              <a:t>(</a:t>
            </a:r>
            <a:r>
              <a:rPr lang="en-US" sz="2000" dirty="0" err="1">
                <a:solidFill>
                  <a:srgbClr val="008000"/>
                </a:solidFill>
                <a:latin typeface="Calibri" panose="020F0502020204030204" pitchFamily="34" charset="0"/>
                <a:cs typeface="Calibri" panose="020F0502020204030204" pitchFamily="34" charset="0"/>
              </a:rPr>
              <a:t>dst</a:t>
            </a:r>
            <a:r>
              <a:rPr lang="en-US" sz="2000" dirty="0">
                <a:solidFill>
                  <a:srgbClr val="008000"/>
                </a:solidFill>
                <a:latin typeface="Calibri" panose="020F0502020204030204" pitchFamily="34" charset="0"/>
                <a:cs typeface="Calibri" panose="020F0502020204030204" pitchFamily="34" charset="0"/>
              </a:rPr>
              <a:t>=1)</a:t>
            </a:r>
          </a:p>
          <a:p>
            <a:pPr algn="ctr" eaLnBrk="0" hangingPunct="0"/>
            <a:endParaRPr lang="en-US" sz="2000" dirty="0">
              <a:solidFill>
                <a:schemeClr val="accent1"/>
              </a:solidFill>
              <a:latin typeface="Calibri" panose="020F0502020204030204" pitchFamily="34" charset="0"/>
              <a:cs typeface="Calibri" panose="020F0502020204030204" pitchFamily="34" charset="0"/>
            </a:endParaRPr>
          </a:p>
          <a:p>
            <a:pPr algn="ctr" eaLnBrk="0" hangingPunct="0"/>
            <a:endParaRPr lang="en-US" sz="2000" dirty="0">
              <a:latin typeface="Calibri" panose="020F0502020204030204" pitchFamily="34" charset="0"/>
              <a:cs typeface="Calibri" panose="020F0502020204030204" pitchFamily="34" charset="0"/>
            </a:endParaRPr>
          </a:p>
        </p:txBody>
      </p:sp>
      <p:sp>
        <p:nvSpPr>
          <p:cNvPr id="646148" name="Text Box 4"/>
          <p:cNvSpPr txBox="1">
            <a:spLocks noChangeArrowheads="1"/>
          </p:cNvSpPr>
          <p:nvPr/>
        </p:nvSpPr>
        <p:spPr bwMode="auto">
          <a:xfrm>
            <a:off x="5766225" y="1393825"/>
            <a:ext cx="1980350" cy="2739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b="1" i="1" dirty="0">
                <a:latin typeface="Calibri" panose="020F0502020204030204" pitchFamily="34" charset="0"/>
                <a:cs typeface="Calibri" panose="020F0502020204030204" pitchFamily="34" charset="0"/>
              </a:rPr>
              <a:t>Process 1</a:t>
            </a:r>
          </a:p>
          <a:p>
            <a:pPr algn="ctr" eaLnBrk="0" hangingPunct="0"/>
            <a:endParaRPr lang="en-US" sz="2000" dirty="0">
              <a:latin typeface="Calibri" panose="020F0502020204030204" pitchFamily="34" charset="0"/>
              <a:cs typeface="Calibri" panose="020F0502020204030204" pitchFamily="34" charset="0"/>
            </a:endParaRPr>
          </a:p>
          <a:p>
            <a:pPr algn="ctr" eaLnBrk="0" hangingPunct="0"/>
            <a:r>
              <a:rPr lang="en-US" sz="2000" dirty="0" err="1">
                <a:solidFill>
                  <a:srgbClr val="FF0000"/>
                </a:solidFill>
                <a:latin typeface="Calibri" panose="020F0502020204030204" pitchFamily="34" charset="0"/>
                <a:cs typeface="Calibri" panose="020F0502020204030204" pitchFamily="34" charset="0"/>
              </a:rPr>
              <a:t>MPI_Recv</a:t>
            </a:r>
            <a:r>
              <a:rPr lang="en-US" sz="2000" dirty="0">
                <a:solidFill>
                  <a:srgbClr val="FF0000"/>
                </a:solidFill>
                <a:latin typeface="Calibri" panose="020F0502020204030204" pitchFamily="34" charset="0"/>
                <a:cs typeface="Calibri" panose="020F0502020204030204" pitchFamily="34" charset="0"/>
              </a:rPr>
              <a:t>(</a:t>
            </a:r>
            <a:r>
              <a:rPr lang="en-US" sz="2000" dirty="0" err="1">
                <a:solidFill>
                  <a:srgbClr val="FF0000"/>
                </a:solidFill>
                <a:latin typeface="Calibri" panose="020F0502020204030204" pitchFamily="34" charset="0"/>
                <a:cs typeface="Calibri" panose="020F0502020204030204" pitchFamily="34" charset="0"/>
              </a:rPr>
              <a:t>src</a:t>
            </a:r>
            <a:r>
              <a:rPr lang="en-US" sz="2000" dirty="0">
                <a:solidFill>
                  <a:srgbClr val="FF0000"/>
                </a:solidFill>
                <a:latin typeface="Calibri" panose="020F0502020204030204" pitchFamily="34" charset="0"/>
                <a:cs typeface="Calibri" panose="020F0502020204030204" pitchFamily="34" charset="0"/>
              </a:rPr>
              <a:t>=0)</a:t>
            </a:r>
          </a:p>
          <a:p>
            <a:pPr algn="ctr" eaLnBrk="0" hangingPunct="0"/>
            <a:endParaRPr lang="en-US" sz="2000" dirty="0">
              <a:latin typeface="Calibri" panose="020F0502020204030204" pitchFamily="34" charset="0"/>
              <a:cs typeface="Calibri" panose="020F0502020204030204" pitchFamily="34" charset="0"/>
            </a:endParaRPr>
          </a:p>
          <a:p>
            <a:pPr algn="ctr" eaLnBrk="0" hangingPunct="0"/>
            <a:endParaRPr lang="en-US" sz="2000" dirty="0">
              <a:latin typeface="Calibri" panose="020F0502020204030204" pitchFamily="34" charset="0"/>
              <a:cs typeface="Calibri" panose="020F0502020204030204" pitchFamily="34" charset="0"/>
            </a:endParaRPr>
          </a:p>
          <a:p>
            <a:pPr algn="ctr" eaLnBrk="0" hangingPunct="0"/>
            <a:r>
              <a:rPr lang="en-US" sz="2000" dirty="0" err="1">
                <a:solidFill>
                  <a:srgbClr val="008000"/>
                </a:solidFill>
                <a:latin typeface="Calibri" panose="020F0502020204030204" pitchFamily="34" charset="0"/>
                <a:cs typeface="Calibri" panose="020F0502020204030204" pitchFamily="34" charset="0"/>
              </a:rPr>
              <a:t>MPI_Send</a:t>
            </a:r>
            <a:r>
              <a:rPr lang="en-US" sz="2000" dirty="0">
                <a:solidFill>
                  <a:srgbClr val="008000"/>
                </a:solidFill>
                <a:latin typeface="Calibri" panose="020F0502020204030204" pitchFamily="34" charset="0"/>
                <a:cs typeface="Calibri" panose="020F0502020204030204" pitchFamily="34" charset="0"/>
              </a:rPr>
              <a:t>(</a:t>
            </a:r>
            <a:r>
              <a:rPr lang="en-US" sz="2000" dirty="0" err="1">
                <a:solidFill>
                  <a:srgbClr val="008000"/>
                </a:solidFill>
                <a:latin typeface="Calibri" panose="020F0502020204030204" pitchFamily="34" charset="0"/>
                <a:cs typeface="Calibri" panose="020F0502020204030204" pitchFamily="34" charset="0"/>
              </a:rPr>
              <a:t>dst</a:t>
            </a:r>
            <a:r>
              <a:rPr lang="en-US" sz="2000" dirty="0">
                <a:solidFill>
                  <a:srgbClr val="008000"/>
                </a:solidFill>
                <a:latin typeface="Calibri" panose="020F0502020204030204" pitchFamily="34" charset="0"/>
                <a:cs typeface="Calibri" panose="020F0502020204030204" pitchFamily="34" charset="0"/>
              </a:rPr>
              <a:t>=0</a:t>
            </a:r>
            <a:r>
              <a:rPr lang="en-US" sz="2000" dirty="0">
                <a:solidFill>
                  <a:schemeClr val="accent1"/>
                </a:solidFill>
                <a:latin typeface="Calibri" panose="020F0502020204030204" pitchFamily="34" charset="0"/>
                <a:cs typeface="Calibri" panose="020F0502020204030204" pitchFamily="34" charset="0"/>
              </a:rPr>
              <a:t>)</a:t>
            </a:r>
          </a:p>
          <a:p>
            <a:pPr algn="ctr" eaLnBrk="0" hangingPunct="0"/>
            <a:endParaRPr lang="en-US" sz="3200" dirty="0">
              <a:latin typeface="Calibri" panose="020F0502020204030204" pitchFamily="34" charset="0"/>
              <a:cs typeface="Calibri" panose="020F0502020204030204" pitchFamily="34" charset="0"/>
            </a:endParaRPr>
          </a:p>
          <a:p>
            <a:pPr algn="ctr" eaLnBrk="0" hangingPunct="0"/>
            <a:endParaRPr lang="en-US" sz="2000" dirty="0">
              <a:latin typeface="Calibri" panose="020F0502020204030204" pitchFamily="34" charset="0"/>
              <a:cs typeface="Calibri" panose="020F0502020204030204" pitchFamily="34" charset="0"/>
            </a:endParaRPr>
          </a:p>
        </p:txBody>
      </p:sp>
      <p:sp>
        <p:nvSpPr>
          <p:cNvPr id="646149" name="Text Box 5"/>
          <p:cNvSpPr txBox="1">
            <a:spLocks noChangeArrowheads="1"/>
          </p:cNvSpPr>
          <p:nvPr/>
        </p:nvSpPr>
        <p:spPr bwMode="auto">
          <a:xfrm>
            <a:off x="900113" y="2022475"/>
            <a:ext cx="110459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rgbClr val="FF0000"/>
                </a:solidFill>
                <a:latin typeface="Calibri" panose="020F0502020204030204" pitchFamily="34" charset="0"/>
                <a:cs typeface="Calibri" panose="020F0502020204030204" pitchFamily="34" charset="0"/>
              </a:rPr>
              <a:t>Thread 1</a:t>
            </a:r>
          </a:p>
        </p:txBody>
      </p:sp>
      <p:sp>
        <p:nvSpPr>
          <p:cNvPr id="646150" name="Text Box 6"/>
          <p:cNvSpPr txBox="1">
            <a:spLocks noChangeArrowheads="1"/>
          </p:cNvSpPr>
          <p:nvPr/>
        </p:nvSpPr>
        <p:spPr bwMode="auto">
          <a:xfrm>
            <a:off x="928688" y="2944813"/>
            <a:ext cx="110459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rgbClr val="008000"/>
                </a:solidFill>
                <a:latin typeface="Calibri" panose="020F0502020204030204" pitchFamily="34" charset="0"/>
                <a:cs typeface="Calibri" panose="020F0502020204030204" pitchFamily="34" charset="0"/>
              </a:rPr>
              <a:t>Thread 2</a:t>
            </a:r>
          </a:p>
        </p:txBody>
      </p:sp>
      <p:sp>
        <p:nvSpPr>
          <p:cNvPr id="3" name="Slide Number Placeholder 2"/>
          <p:cNvSpPr>
            <a:spLocks noGrp="1"/>
          </p:cNvSpPr>
          <p:nvPr>
            <p:ph type="sldNum" sz="quarter" idx="4"/>
          </p:nvPr>
        </p:nvSpPr>
        <p:spPr/>
        <p:txBody>
          <a:bodyPr/>
          <a:lstStyle/>
          <a:p>
            <a:fld id="{6B394888-48A7-42F6-AE45-2BD5FD40ED91}" type="slidenum">
              <a:rPr lang="en-US" smtClean="0"/>
              <a:pPr/>
              <a:t>58</a:t>
            </a:fld>
            <a:endParaRPr lang="en-US" dirty="0"/>
          </a:p>
        </p:txBody>
      </p:sp>
      <p:sp>
        <p:nvSpPr>
          <p:cNvPr id="2" name="Footer Placeholder 1">
            <a:extLst>
              <a:ext uri="{FF2B5EF4-FFF2-40B4-BE49-F238E27FC236}">
                <a16:creationId xmlns:a16="http://schemas.microsoft.com/office/drawing/2014/main" id="{AEE65782-D1EE-C54F-811A-2467D4C8147B}"/>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279737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a:t>The Current Situation</a:t>
            </a:r>
          </a:p>
        </p:txBody>
      </p:sp>
      <p:sp>
        <p:nvSpPr>
          <p:cNvPr id="647171" name="Rectangle 3"/>
          <p:cNvSpPr>
            <a:spLocks noGrp="1" noChangeArrowheads="1"/>
          </p:cNvSpPr>
          <p:nvPr>
            <p:ph idx="1"/>
          </p:nvPr>
        </p:nvSpPr>
        <p:spPr>
          <a:xfrm>
            <a:off x="228600" y="838200"/>
            <a:ext cx="8686801" cy="5486400"/>
          </a:xfrm>
        </p:spPr>
        <p:txBody>
          <a:bodyPr/>
          <a:lstStyle/>
          <a:p>
            <a:r>
              <a:rPr lang="en-US" dirty="0"/>
              <a:t>All MPI implementations support MPI_THREAD_SINGLE</a:t>
            </a:r>
          </a:p>
          <a:p>
            <a:r>
              <a:rPr lang="en-US" dirty="0"/>
              <a:t>They probably support MPI_THREAD_FUNNELED even if they don’t admit it.</a:t>
            </a:r>
          </a:p>
          <a:p>
            <a:pPr lvl="1"/>
            <a:r>
              <a:rPr lang="en-US" dirty="0"/>
              <a:t>Does require thread-safety for some system routines (e.g. </a:t>
            </a:r>
            <a:r>
              <a:rPr lang="en-US" dirty="0" err="1"/>
              <a:t>malloc</a:t>
            </a:r>
            <a:r>
              <a:rPr lang="en-US" dirty="0"/>
              <a:t>)</a:t>
            </a:r>
          </a:p>
          <a:p>
            <a:pPr lvl="1"/>
            <a:r>
              <a:rPr lang="en-US" dirty="0"/>
              <a:t>On most systems </a:t>
            </a:r>
            <a:r>
              <a:rPr lang="en-US" sz="1800" dirty="0"/>
              <a:t>-</a:t>
            </a:r>
            <a:r>
              <a:rPr lang="en-US" sz="1800" dirty="0" err="1">
                <a:latin typeface="Courier"/>
                <a:cs typeface="Courier"/>
              </a:rPr>
              <a:t>pthread</a:t>
            </a:r>
            <a:r>
              <a:rPr lang="en-US" dirty="0">
                <a:cs typeface="Courier"/>
              </a:rPr>
              <a:t> will guarantee it (</a:t>
            </a:r>
            <a:r>
              <a:rPr lang="en-US" dirty="0" err="1">
                <a:cs typeface="Courier"/>
              </a:rPr>
              <a:t>OpenMP</a:t>
            </a:r>
            <a:r>
              <a:rPr lang="en-US" dirty="0">
                <a:cs typeface="Courier"/>
              </a:rPr>
              <a:t> implies</a:t>
            </a:r>
          </a:p>
          <a:p>
            <a:pPr marL="457200" lvl="1" indent="0">
              <a:buNone/>
            </a:pPr>
            <a:r>
              <a:rPr lang="en-US" sz="1800" dirty="0"/>
              <a:t>-</a:t>
            </a:r>
            <a:r>
              <a:rPr lang="en-US" sz="1800" dirty="0" err="1">
                <a:latin typeface="Courier"/>
                <a:cs typeface="Courier"/>
              </a:rPr>
              <a:t>pthread</a:t>
            </a:r>
            <a:r>
              <a:rPr lang="en-US" sz="1800" dirty="0">
                <a:cs typeface="Courier"/>
              </a:rPr>
              <a:t> </a:t>
            </a:r>
            <a:r>
              <a:rPr lang="en-US" dirty="0">
                <a:cs typeface="Courier"/>
              </a:rPr>
              <a:t>)</a:t>
            </a:r>
            <a:endParaRPr lang="en-US" dirty="0"/>
          </a:p>
          <a:p>
            <a:r>
              <a:rPr lang="en-US" dirty="0"/>
              <a:t>Many (but not all) implementations support THREAD_MULTIPLE</a:t>
            </a:r>
          </a:p>
          <a:p>
            <a:pPr lvl="1"/>
            <a:r>
              <a:rPr lang="en-US" dirty="0"/>
              <a:t>Hard to implement efficiently though (thread synchronization issues)</a:t>
            </a:r>
          </a:p>
          <a:p>
            <a:r>
              <a:rPr lang="en-US" dirty="0"/>
              <a:t>Bulk-synchronous </a:t>
            </a:r>
            <a:r>
              <a:rPr lang="en-US" dirty="0" err="1"/>
              <a:t>OpenMP</a:t>
            </a:r>
            <a:r>
              <a:rPr lang="en-US" dirty="0"/>
              <a:t> programs (loops parallelized with </a:t>
            </a:r>
            <a:r>
              <a:rPr lang="en-US" dirty="0" err="1"/>
              <a:t>OpenMP</a:t>
            </a:r>
            <a:r>
              <a:rPr lang="en-US" dirty="0"/>
              <a:t>, communication between loops) only need FUNNELED</a:t>
            </a:r>
          </a:p>
          <a:p>
            <a:pPr lvl="1"/>
            <a:r>
              <a:rPr lang="en-US" dirty="0"/>
              <a:t>So don’t need “thread-safe” MPI for many hybrid programs</a:t>
            </a:r>
          </a:p>
          <a:p>
            <a:pPr lvl="1"/>
            <a:r>
              <a:rPr lang="en-US" dirty="0"/>
              <a:t>But watch out for Amdahl’s Law!</a:t>
            </a:r>
          </a:p>
        </p:txBody>
      </p:sp>
      <p:sp>
        <p:nvSpPr>
          <p:cNvPr id="3" name="Slide Number Placeholder 2"/>
          <p:cNvSpPr>
            <a:spLocks noGrp="1"/>
          </p:cNvSpPr>
          <p:nvPr>
            <p:ph type="sldNum" sz="quarter" idx="4"/>
          </p:nvPr>
        </p:nvSpPr>
        <p:spPr/>
        <p:txBody>
          <a:bodyPr/>
          <a:lstStyle/>
          <a:p>
            <a:fld id="{6B394888-48A7-42F6-AE45-2BD5FD40ED91}" type="slidenum">
              <a:rPr lang="en-US" smtClean="0"/>
              <a:pPr/>
              <a:t>59</a:t>
            </a:fld>
            <a:endParaRPr lang="en-US" dirty="0"/>
          </a:p>
        </p:txBody>
      </p:sp>
      <p:sp>
        <p:nvSpPr>
          <p:cNvPr id="2" name="Footer Placeholder 1">
            <a:extLst>
              <a:ext uri="{FF2B5EF4-FFF2-40B4-BE49-F238E27FC236}">
                <a16:creationId xmlns:a16="http://schemas.microsoft.com/office/drawing/2014/main" id="{9F64AC10-A997-AA43-BC04-590F5CCA42CA}"/>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80639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One-sided Communication Example</a:t>
            </a:r>
          </a:p>
        </p:txBody>
      </p:sp>
      <p:sp>
        <p:nvSpPr>
          <p:cNvPr id="4" name="Rectangle 3"/>
          <p:cNvSpPr/>
          <p:nvPr/>
        </p:nvSpPr>
        <p:spPr bwMode="auto">
          <a:xfrm>
            <a:off x="5603846" y="4827802"/>
            <a:ext cx="333541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MPI implementation</a:t>
            </a:r>
          </a:p>
        </p:txBody>
      </p:sp>
      <p:sp>
        <p:nvSpPr>
          <p:cNvPr id="5" name="Rounded Rectangle 4"/>
          <p:cNvSpPr/>
          <p:nvPr/>
        </p:nvSpPr>
        <p:spPr bwMode="auto">
          <a:xfrm>
            <a:off x="311784" y="1378590"/>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Memory</a:t>
            </a:r>
          </a:p>
        </p:txBody>
      </p:sp>
      <p:sp>
        <p:nvSpPr>
          <p:cNvPr id="6" name="Rounded Rectangle 5"/>
          <p:cNvSpPr/>
          <p:nvPr/>
        </p:nvSpPr>
        <p:spPr bwMode="auto">
          <a:xfrm>
            <a:off x="6165908" y="1377192"/>
            <a:ext cx="2676088" cy="3052195"/>
          </a:xfrm>
          <a:prstGeom prst="roundRect">
            <a:avLst/>
          </a:prstGeom>
          <a:solidFill>
            <a:schemeClr val="accent5">
              <a:lumMod val="60000"/>
              <a:lumOff val="40000"/>
            </a:schemeClr>
          </a:solidFill>
          <a:ln w="12700" cap="sq"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Memory</a:t>
            </a:r>
          </a:p>
        </p:txBody>
      </p:sp>
      <p:sp>
        <p:nvSpPr>
          <p:cNvPr id="7" name="Rectangle 6"/>
          <p:cNvSpPr/>
          <p:nvPr/>
        </p:nvSpPr>
        <p:spPr bwMode="auto">
          <a:xfrm>
            <a:off x="276838" y="4826404"/>
            <a:ext cx="3456264" cy="601273"/>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MPI implementation</a:t>
            </a:r>
          </a:p>
        </p:txBody>
      </p:sp>
      <p:sp>
        <p:nvSpPr>
          <p:cNvPr id="8" name="Rectangle 7"/>
          <p:cNvSpPr/>
          <p:nvPr/>
        </p:nvSpPr>
        <p:spPr bwMode="auto">
          <a:xfrm>
            <a:off x="1800224" y="3225411"/>
            <a:ext cx="393192" cy="1066800"/>
          </a:xfrm>
          <a:prstGeom prst="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endParaRPr>
          </a:p>
        </p:txBody>
      </p:sp>
      <p:cxnSp>
        <p:nvCxnSpPr>
          <p:cNvPr id="11" name="Straight Connector 10"/>
          <p:cNvCxnSpPr/>
          <p:nvPr/>
        </p:nvCxnSpPr>
        <p:spPr bwMode="auto">
          <a:xfrm rot="5400000">
            <a:off x="1720179" y="4557323"/>
            <a:ext cx="531812" cy="1588"/>
          </a:xfrm>
          <a:prstGeom prst="line">
            <a:avLst/>
          </a:prstGeom>
          <a:solidFill>
            <a:schemeClr val="accent1"/>
          </a:solidFill>
          <a:ln w="22225" cap="flat" cmpd="sng" algn="ctr">
            <a:solidFill>
              <a:schemeClr val="tx1"/>
            </a:solidFill>
            <a:prstDash val="solid"/>
            <a:round/>
            <a:headEnd type="none" w="med" len="med"/>
            <a:tailEnd type="triangle" w="lg" len="med"/>
          </a:ln>
          <a:effectLst/>
        </p:spPr>
      </p:cxnSp>
      <p:sp>
        <p:nvSpPr>
          <p:cNvPr id="16" name="TextBox 15"/>
          <p:cNvSpPr txBox="1"/>
          <p:nvPr/>
        </p:nvSpPr>
        <p:spPr>
          <a:xfrm>
            <a:off x="1787261" y="2963350"/>
            <a:ext cx="39626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Put</a:t>
            </a:r>
          </a:p>
        </p:txBody>
      </p:sp>
      <p:sp>
        <p:nvSpPr>
          <p:cNvPr id="21" name="Rectangle 20"/>
          <p:cNvSpPr/>
          <p:nvPr/>
        </p:nvSpPr>
        <p:spPr bwMode="auto">
          <a:xfrm>
            <a:off x="8120542" y="2002810"/>
            <a:ext cx="662731" cy="429998"/>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cxnSp>
        <p:nvCxnSpPr>
          <p:cNvPr id="22" name="Straight Connector 21"/>
          <p:cNvCxnSpPr/>
          <p:nvPr/>
        </p:nvCxnSpPr>
        <p:spPr bwMode="auto">
          <a:xfrm rot="16200000" flipH="1">
            <a:off x="2130804" y="3749880"/>
            <a:ext cx="4781722" cy="33555"/>
          </a:xfrm>
          <a:prstGeom prst="line">
            <a:avLst/>
          </a:prstGeom>
          <a:solidFill>
            <a:schemeClr val="accent1"/>
          </a:solidFill>
          <a:ln w="12700" cap="sq" cmpd="sng" algn="ctr">
            <a:solidFill>
              <a:schemeClr val="tx1"/>
            </a:solidFill>
            <a:prstDash val="solid"/>
            <a:round/>
            <a:headEnd type="none" w="med" len="med"/>
            <a:tailEnd type="none" w="med" len="med"/>
          </a:ln>
          <a:effectLst/>
        </p:spPr>
      </p:cxnSp>
      <p:sp>
        <p:nvSpPr>
          <p:cNvPr id="23" name="Rounded Rectangle 22"/>
          <p:cNvSpPr/>
          <p:nvPr/>
        </p:nvSpPr>
        <p:spPr bwMode="auto">
          <a:xfrm>
            <a:off x="3155663" y="1385581"/>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Processor</a:t>
            </a:r>
          </a:p>
        </p:txBody>
      </p:sp>
      <p:sp>
        <p:nvSpPr>
          <p:cNvPr id="24" name="Oval 5"/>
          <p:cNvSpPr>
            <a:spLocks noChangeArrowheads="1"/>
          </p:cNvSpPr>
          <p:nvPr/>
        </p:nvSpPr>
        <p:spPr bwMode="auto">
          <a:xfrm>
            <a:off x="3266040" y="1799963"/>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25" name="Oval 5"/>
          <p:cNvSpPr>
            <a:spLocks noChangeArrowheads="1"/>
          </p:cNvSpPr>
          <p:nvPr/>
        </p:nvSpPr>
        <p:spPr bwMode="auto">
          <a:xfrm>
            <a:off x="3787556" y="1801361"/>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26" name="Oval 5"/>
          <p:cNvSpPr>
            <a:spLocks noChangeArrowheads="1"/>
          </p:cNvSpPr>
          <p:nvPr/>
        </p:nvSpPr>
        <p:spPr bwMode="auto">
          <a:xfrm>
            <a:off x="3267438" y="2254367"/>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27" name="Oval 5"/>
          <p:cNvSpPr>
            <a:spLocks noChangeArrowheads="1"/>
          </p:cNvSpPr>
          <p:nvPr/>
        </p:nvSpPr>
        <p:spPr bwMode="auto">
          <a:xfrm>
            <a:off x="3788954" y="2255765"/>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28" name="Rounded Rectangle 27"/>
          <p:cNvSpPr/>
          <p:nvPr/>
        </p:nvSpPr>
        <p:spPr bwMode="auto">
          <a:xfrm>
            <a:off x="4860028" y="1386979"/>
            <a:ext cx="1139502" cy="1359017"/>
          </a:xfrm>
          <a:prstGeom prst="roundRect">
            <a:avLst/>
          </a:prstGeom>
          <a:solidFill>
            <a:schemeClr val="tx2">
              <a:lumMod val="20000"/>
              <a:lumOff val="80000"/>
            </a:schemeClr>
          </a:solidFill>
          <a:ln w="12700" cap="sq" cmpd="sng" algn="ctr">
            <a:solidFill>
              <a:schemeClr val="tx1"/>
            </a:solidFill>
            <a:prstDash val="solid"/>
            <a:round/>
            <a:headEnd type="none" w="med" len="med"/>
            <a:tailEnd type="none" w="med" len="med"/>
          </a:ln>
          <a:effectLst/>
        </p:spPr>
        <p:txBody>
          <a:bodyPr vert="horz" wrap="none" lIns="91440" tIns="45720" rIns="91440" bIns="45720" numCol="1" rtlCol="0" anchor="t"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616161"/>
                </a:solidFill>
                <a:effectLst/>
                <a:uLnTx/>
                <a:uFillTx/>
                <a:latin typeface="Calibri"/>
                <a:ea typeface="+mn-ea"/>
                <a:cs typeface="Arial" panose="020B0604020202020204" pitchFamily="34" charset="0"/>
              </a:rPr>
              <a:t>Processor</a:t>
            </a:r>
          </a:p>
        </p:txBody>
      </p:sp>
      <p:sp>
        <p:nvSpPr>
          <p:cNvPr id="29" name="Oval 5"/>
          <p:cNvSpPr>
            <a:spLocks noChangeArrowheads="1"/>
          </p:cNvSpPr>
          <p:nvPr/>
        </p:nvSpPr>
        <p:spPr bwMode="auto">
          <a:xfrm>
            <a:off x="4970405" y="1801361"/>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0" name="Oval 5"/>
          <p:cNvSpPr>
            <a:spLocks noChangeArrowheads="1"/>
          </p:cNvSpPr>
          <p:nvPr/>
        </p:nvSpPr>
        <p:spPr bwMode="auto">
          <a:xfrm>
            <a:off x="5491921" y="1802759"/>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1" name="Oval 5"/>
          <p:cNvSpPr>
            <a:spLocks noChangeArrowheads="1"/>
          </p:cNvSpPr>
          <p:nvPr/>
        </p:nvSpPr>
        <p:spPr bwMode="auto">
          <a:xfrm>
            <a:off x="4971803" y="2255765"/>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32" name="Oval 5"/>
          <p:cNvSpPr>
            <a:spLocks noChangeArrowheads="1"/>
          </p:cNvSpPr>
          <p:nvPr/>
        </p:nvSpPr>
        <p:spPr bwMode="auto">
          <a:xfrm>
            <a:off x="5493319" y="2257163"/>
            <a:ext cx="376237" cy="347663"/>
          </a:xfrm>
          <a:prstGeom prst="ellipse">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8100000" scaled="1"/>
            <a:tileRect/>
          </a:gradFill>
          <a:ln w="12700" cap="sq">
            <a:solidFill>
              <a:schemeClr val="tx2">
                <a:lumMod val="75000"/>
              </a:schemeClr>
            </a:solidFill>
            <a:round/>
            <a:headEnd type="none" w="sm" len="sm"/>
            <a:tailEnd type="none" w="sm" len="sm"/>
          </a:ln>
          <a:effectLst>
            <a:outerShdw blurRad="50800" dist="38100" dir="2700000" algn="tl" rotWithShape="0">
              <a:prstClr val="black">
                <a:alpha val="40000"/>
              </a:prstClr>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mn-ea"/>
              <a:cs typeface="Arial" panose="020B0604020202020204" pitchFamily="34" charset="0"/>
            </a:endParaRPr>
          </a:p>
        </p:txBody>
      </p:sp>
      <p:sp>
        <p:nvSpPr>
          <p:cNvPr id="40" name="Rectangle 39"/>
          <p:cNvSpPr/>
          <p:nvPr/>
        </p:nvSpPr>
        <p:spPr bwMode="auto">
          <a:xfrm>
            <a:off x="403451" y="1651870"/>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sp>
        <p:nvSpPr>
          <p:cNvPr id="41" name="Rectangle 40"/>
          <p:cNvSpPr/>
          <p:nvPr/>
        </p:nvSpPr>
        <p:spPr bwMode="auto">
          <a:xfrm>
            <a:off x="1813415" y="4093067"/>
            <a:ext cx="369116" cy="18671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endParaRPr>
          </a:p>
        </p:txBody>
      </p:sp>
      <p:cxnSp>
        <p:nvCxnSpPr>
          <p:cNvPr id="42" name="Straight Connector 41"/>
          <p:cNvCxnSpPr/>
          <p:nvPr/>
        </p:nvCxnSpPr>
        <p:spPr bwMode="auto">
          <a:xfrm rot="10800000">
            <a:off x="1996581" y="2063692"/>
            <a:ext cx="1159083" cy="1399"/>
          </a:xfrm>
          <a:prstGeom prst="line">
            <a:avLst/>
          </a:prstGeom>
          <a:solidFill>
            <a:schemeClr val="accent1"/>
          </a:solidFill>
          <a:ln w="50800" cap="sq" cmpd="sng" algn="ctr">
            <a:solidFill>
              <a:srgbClr val="C00000"/>
            </a:solidFill>
            <a:prstDash val="sysDot"/>
            <a:round/>
            <a:headEnd type="none" w="med" len="med"/>
            <a:tailEnd type="none" w="med" len="med"/>
          </a:ln>
          <a:effectLst/>
        </p:spPr>
      </p:cxnSp>
      <p:cxnSp>
        <p:nvCxnSpPr>
          <p:cNvPr id="43" name="Straight Connector 42"/>
          <p:cNvCxnSpPr/>
          <p:nvPr/>
        </p:nvCxnSpPr>
        <p:spPr bwMode="auto">
          <a:xfrm rot="16200000" flipH="1">
            <a:off x="967211" y="3079076"/>
            <a:ext cx="2044756" cy="33557"/>
          </a:xfrm>
          <a:prstGeom prst="line">
            <a:avLst/>
          </a:prstGeom>
          <a:solidFill>
            <a:schemeClr val="accent1"/>
          </a:solidFill>
          <a:ln w="50800" cap="sq" cmpd="sng" algn="ctr">
            <a:solidFill>
              <a:srgbClr val="C00000"/>
            </a:solidFill>
            <a:prstDash val="sysDot"/>
            <a:round/>
            <a:headEnd type="none" w="med" len="med"/>
            <a:tailEnd type="stealth" w="lg" len="lg"/>
          </a:ln>
          <a:effectLst/>
        </p:spPr>
      </p:cxnSp>
      <p:cxnSp>
        <p:nvCxnSpPr>
          <p:cNvPr id="44" name="Straight Connector 43"/>
          <p:cNvCxnSpPr/>
          <p:nvPr/>
        </p:nvCxnSpPr>
        <p:spPr bwMode="auto">
          <a:xfrm rot="5400000">
            <a:off x="37755" y="3678573"/>
            <a:ext cx="2751583" cy="8386"/>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45" name="Straight Connector 44"/>
          <p:cNvCxnSpPr/>
          <p:nvPr/>
        </p:nvCxnSpPr>
        <p:spPr bwMode="auto">
          <a:xfrm flipV="1">
            <a:off x="1409350" y="5066950"/>
            <a:ext cx="6233021" cy="16778"/>
          </a:xfrm>
          <a:prstGeom prst="line">
            <a:avLst/>
          </a:prstGeom>
          <a:solidFill>
            <a:schemeClr val="accent1"/>
          </a:solidFill>
          <a:ln w="76200" cap="sq" cmpd="sng" algn="ctr">
            <a:solidFill>
              <a:srgbClr val="E57300"/>
            </a:solidFill>
            <a:prstDash val="solid"/>
            <a:round/>
            <a:headEnd type="none" w="med" len="med"/>
            <a:tailEnd type="none" w="med" len="med"/>
          </a:ln>
          <a:effectLst/>
        </p:spPr>
      </p:cxnSp>
      <p:cxnSp>
        <p:nvCxnSpPr>
          <p:cNvPr id="46" name="Straight Connector 45"/>
          <p:cNvCxnSpPr/>
          <p:nvPr/>
        </p:nvCxnSpPr>
        <p:spPr bwMode="auto">
          <a:xfrm rot="16200000" flipV="1">
            <a:off x="6258188" y="3640821"/>
            <a:ext cx="2843869" cy="8392"/>
          </a:xfrm>
          <a:prstGeom prst="line">
            <a:avLst/>
          </a:prstGeom>
          <a:solidFill>
            <a:schemeClr val="accent1"/>
          </a:solidFill>
          <a:ln w="76200" cap="sq" cmpd="sng" algn="ctr">
            <a:solidFill>
              <a:srgbClr val="E57300"/>
            </a:solidFill>
            <a:prstDash val="solid"/>
            <a:round/>
            <a:headEnd type="none" w="med" len="med"/>
            <a:tailEnd type="none" w="lg" len="lg"/>
          </a:ln>
          <a:effectLst/>
        </p:spPr>
      </p:cxnSp>
      <p:sp>
        <p:nvSpPr>
          <p:cNvPr id="47" name="Rectangle 46"/>
          <p:cNvSpPr/>
          <p:nvPr/>
        </p:nvSpPr>
        <p:spPr bwMode="auto">
          <a:xfrm>
            <a:off x="404849" y="2081107"/>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sp>
        <p:nvSpPr>
          <p:cNvPr id="48" name="Rectangle 47"/>
          <p:cNvSpPr/>
          <p:nvPr/>
        </p:nvSpPr>
        <p:spPr bwMode="auto">
          <a:xfrm>
            <a:off x="397858" y="2501955"/>
            <a:ext cx="594839" cy="386654"/>
          </a:xfrm>
          <a:prstGeom prst="rect">
            <a:avLst/>
          </a:prstGeom>
          <a:solidFill>
            <a:srgbClr val="DCB9FF"/>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Memory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16161"/>
                </a:solidFill>
                <a:effectLst/>
                <a:uLnTx/>
                <a:uFillTx/>
                <a:latin typeface="Calibri"/>
                <a:ea typeface="굴림" pitchFamily="-65" charset="-127"/>
                <a:cs typeface="Arial" panose="020B0604020202020204" pitchFamily="34" charset="0"/>
              </a:rPr>
              <a:t>Segment</a:t>
            </a:r>
          </a:p>
        </p:txBody>
      </p:sp>
      <p:cxnSp>
        <p:nvCxnSpPr>
          <p:cNvPr id="49" name="Straight Connector 48"/>
          <p:cNvCxnSpPr>
            <a:stCxn id="40" idx="3"/>
          </p:cNvCxnSpPr>
          <p:nvPr/>
        </p:nvCxnSpPr>
        <p:spPr bwMode="auto">
          <a:xfrm>
            <a:off x="998290" y="1845197"/>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0" name="Straight Connector 49"/>
          <p:cNvCxnSpPr/>
          <p:nvPr/>
        </p:nvCxnSpPr>
        <p:spPr bwMode="auto">
          <a:xfrm>
            <a:off x="1008077" y="2291212"/>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1" name="Straight Connector 50"/>
          <p:cNvCxnSpPr/>
          <p:nvPr/>
        </p:nvCxnSpPr>
        <p:spPr bwMode="auto">
          <a:xfrm>
            <a:off x="1001086" y="2686893"/>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2" name="Straight Connector 51"/>
          <p:cNvCxnSpPr/>
          <p:nvPr/>
        </p:nvCxnSpPr>
        <p:spPr bwMode="auto">
          <a:xfrm>
            <a:off x="1251358" y="2291211"/>
            <a:ext cx="151002" cy="381"/>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3" name="Straight Connector 52"/>
          <p:cNvCxnSpPr/>
          <p:nvPr/>
        </p:nvCxnSpPr>
        <p:spPr bwMode="auto">
          <a:xfrm rot="5400000">
            <a:off x="988314" y="2070235"/>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4" name="Straight Connector 53"/>
          <p:cNvCxnSpPr/>
          <p:nvPr/>
        </p:nvCxnSpPr>
        <p:spPr bwMode="auto">
          <a:xfrm rot="5400000">
            <a:off x="989712" y="2463375"/>
            <a:ext cx="442202" cy="2799"/>
          </a:xfrm>
          <a:prstGeom prst="line">
            <a:avLst/>
          </a:prstGeom>
          <a:solidFill>
            <a:schemeClr val="accent1"/>
          </a:solidFill>
          <a:ln w="63500" cap="sq" cmpd="sng" algn="ctr">
            <a:solidFill>
              <a:schemeClr val="accent2">
                <a:lumMod val="75000"/>
              </a:schemeClr>
            </a:solidFill>
            <a:prstDash val="solid"/>
            <a:round/>
            <a:headEnd type="none" w="med" len="med"/>
            <a:tailEnd type="none" w="med" len="med"/>
          </a:ln>
          <a:effectLst/>
        </p:spPr>
      </p:cxnSp>
      <p:cxnSp>
        <p:nvCxnSpPr>
          <p:cNvPr id="55" name="Straight Connector 54"/>
          <p:cNvCxnSpPr>
            <a:endCxn id="21" idx="1"/>
          </p:cNvCxnSpPr>
          <p:nvPr/>
        </p:nvCxnSpPr>
        <p:spPr bwMode="auto">
          <a:xfrm>
            <a:off x="7701094" y="2214693"/>
            <a:ext cx="419448" cy="3116"/>
          </a:xfrm>
          <a:prstGeom prst="line">
            <a:avLst/>
          </a:prstGeom>
          <a:solidFill>
            <a:schemeClr val="accent1"/>
          </a:solidFill>
          <a:ln w="76200" cap="sq" cmpd="sng" algn="ctr">
            <a:solidFill>
              <a:srgbClr val="E57300"/>
            </a:solidFill>
            <a:prstDash val="solid"/>
            <a:round/>
            <a:headEnd type="none" w="med" len="med"/>
            <a:tailEnd type="stealth" w="med" len="sm"/>
          </a:ln>
          <a:effectLst/>
        </p:spPr>
      </p:cxn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56"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57" name="TextBox 56">
            <a:extLst>
              <a:ext uri="{FF2B5EF4-FFF2-40B4-BE49-F238E27FC236}">
                <a16:creationId xmlns:a16="http://schemas.microsoft.com/office/drawing/2014/main" id="{4D85B23F-5B71-2F41-9273-C3E89A75E3AE}"/>
              </a:ext>
            </a:extLst>
          </p:cNvPr>
          <p:cNvSpPr txBox="1"/>
          <p:nvPr/>
        </p:nvSpPr>
        <p:spPr>
          <a:xfrm>
            <a:off x="1972810" y="5761683"/>
            <a:ext cx="753732" cy="369332"/>
          </a:xfrm>
          <a:prstGeom prst="rect">
            <a:avLst/>
          </a:prstGeom>
          <a:noFill/>
        </p:spPr>
        <p:txBody>
          <a:bodyPr wrap="none" rtlCol="0">
            <a:spAutoFit/>
          </a:bodyPr>
          <a:lstStyle/>
          <a:p>
            <a:r>
              <a:rPr lang="en-US" dirty="0"/>
              <a:t>Origin</a:t>
            </a:r>
          </a:p>
        </p:txBody>
      </p:sp>
      <p:sp>
        <p:nvSpPr>
          <p:cNvPr id="58" name="TextBox 57">
            <a:extLst>
              <a:ext uri="{FF2B5EF4-FFF2-40B4-BE49-F238E27FC236}">
                <a16:creationId xmlns:a16="http://schemas.microsoft.com/office/drawing/2014/main" id="{2DFC220D-317D-9E49-9BB1-345F35490D25}"/>
              </a:ext>
            </a:extLst>
          </p:cNvPr>
          <p:cNvSpPr txBox="1"/>
          <p:nvPr/>
        </p:nvSpPr>
        <p:spPr>
          <a:xfrm>
            <a:off x="6493258" y="5761683"/>
            <a:ext cx="764697" cy="369332"/>
          </a:xfrm>
          <a:prstGeom prst="rect">
            <a:avLst/>
          </a:prstGeom>
          <a:noFill/>
        </p:spPr>
        <p:txBody>
          <a:bodyPr wrap="none" rtlCol="0">
            <a:spAutoFit/>
          </a:bodyPr>
          <a:lstStyle/>
          <a:p>
            <a:r>
              <a:rPr lang="en-US" dirty="0"/>
              <a:t>Target</a:t>
            </a:r>
          </a:p>
        </p:txBody>
      </p:sp>
    </p:spTree>
    <p:extLst>
      <p:ext uri="{BB962C8B-B14F-4D97-AF65-F5344CB8AC3E}">
        <p14:creationId xmlns:p14="http://schemas.microsoft.com/office/powerpoint/2010/main" val="316227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up)">
                                      <p:cBhvr>
                                        <p:cTn id="11" dur="500"/>
                                        <p:tgtEl>
                                          <p:spTgt spid="4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42" presetClass="path" presetSubtype="0" accel="50000" decel="50000" fill="hold" grpId="1" nodeType="withEffect">
                                  <p:stCondLst>
                                    <p:cond delay="0"/>
                                  </p:stCondLst>
                                  <p:childTnLst>
                                    <p:animMotion origin="layout" path="M -2.77778E-6 -4.02036E-6 L -0.00017 0.12862 " pathEditMode="relative" rAng="0" ptsTypes="AA">
                                      <p:cBhvr>
                                        <p:cTn id="22" dur="1000" fill="hold"/>
                                        <p:tgtEl>
                                          <p:spTgt spid="41"/>
                                        </p:tgtEl>
                                        <p:attrNameLst>
                                          <p:attrName>ppt_x</p:attrName>
                                          <p:attrName>ppt_y</p:attrName>
                                        </p:attrNameLst>
                                      </p:cBhvr>
                                      <p:rCtr x="0" y="64"/>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par>
                                <p:cTn id="28" presetID="22" presetClass="entr" presetSubtype="8"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par>
                                <p:cTn id="31" presetID="22" presetClass="entr" presetSubtype="8"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par>
                                <p:cTn id="38" presetID="22" presetClass="entr" presetSubtype="4"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left)">
                                      <p:cBhvr>
                                        <p:cTn id="44" dur="500"/>
                                        <p:tgtEl>
                                          <p:spTgt spid="52"/>
                                        </p:tgtEl>
                                      </p:cBhvr>
                                    </p:animEffect>
                                  </p:childTnLst>
                                </p:cTn>
                              </p:par>
                            </p:childTnLst>
                          </p:cTn>
                        </p:par>
                        <p:par>
                          <p:cTn id="45" fill="hold">
                            <p:stCondLst>
                              <p:cond delay="1500"/>
                            </p:stCondLst>
                            <p:childTnLst>
                              <p:par>
                                <p:cTn id="46" presetID="22" presetClass="entr" presetSubtype="1"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up)">
                                      <p:cBhvr>
                                        <p:cTn id="48" dur="500"/>
                                        <p:tgtEl>
                                          <p:spTgt spid="44"/>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par>
                          <p:cTn id="53" fill="hold">
                            <p:stCondLst>
                              <p:cond delay="2500"/>
                            </p:stCondLst>
                            <p:childTnLst>
                              <p:par>
                                <p:cTn id="54" presetID="22" presetClass="entr" presetSubtype="4" fill="hold"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1000"/>
                                        <p:tgtEl>
                                          <p:spTgt spid="46"/>
                                        </p:tgtEl>
                                      </p:cBhvr>
                                    </p:animEffect>
                                  </p:childTnLst>
                                </p:cTn>
                              </p:par>
                            </p:childTnLst>
                          </p:cTn>
                        </p:par>
                        <p:par>
                          <p:cTn id="57" fill="hold">
                            <p:stCondLst>
                              <p:cond delay="3500"/>
                            </p:stCondLst>
                            <p:childTnLst>
                              <p:par>
                                <p:cTn id="58" presetID="22" presetClass="entr" presetSubtype="8" fill="hold"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left)">
                                      <p:cBhvr>
                                        <p:cTn id="6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Programming: Correctness Requirements</a:t>
            </a:r>
          </a:p>
        </p:txBody>
      </p:sp>
      <p:sp>
        <p:nvSpPr>
          <p:cNvPr id="3" name="Content Placeholder 2"/>
          <p:cNvSpPr>
            <a:spLocks noGrp="1"/>
          </p:cNvSpPr>
          <p:nvPr>
            <p:ph idx="1"/>
          </p:nvPr>
        </p:nvSpPr>
        <p:spPr/>
        <p:txBody>
          <a:bodyPr/>
          <a:lstStyle/>
          <a:p>
            <a:r>
              <a:rPr lang="en-US" dirty="0"/>
              <a:t>Hybrid programming with </a:t>
            </a:r>
            <a:r>
              <a:rPr lang="en-US" dirty="0" err="1"/>
              <a:t>MPI+threads</a:t>
            </a:r>
            <a:r>
              <a:rPr lang="en-US" dirty="0"/>
              <a:t> does not do much to reduce the complexity of thread programming</a:t>
            </a:r>
          </a:p>
          <a:p>
            <a:pPr lvl="1"/>
            <a:r>
              <a:rPr lang="en-US" dirty="0"/>
              <a:t>Your application still has to be a correct multi-threaded application</a:t>
            </a:r>
          </a:p>
          <a:p>
            <a:pPr lvl="1"/>
            <a:r>
              <a:rPr lang="en-US" dirty="0"/>
              <a:t>On top of that, you also need to make sure you are correctly following MPI semantics</a:t>
            </a:r>
          </a:p>
          <a:p>
            <a:r>
              <a:rPr lang="en-US" dirty="0"/>
              <a:t>Many commercial debuggers offer support for debugging hybrid </a:t>
            </a:r>
            <a:r>
              <a:rPr lang="en-US" dirty="0" err="1"/>
              <a:t>MPI+threads</a:t>
            </a:r>
            <a:r>
              <a:rPr lang="en-US" dirty="0"/>
              <a:t> applications (mostly for </a:t>
            </a:r>
            <a:r>
              <a:rPr lang="en-US" dirty="0" err="1"/>
              <a:t>MPI+Pthreads</a:t>
            </a:r>
            <a:r>
              <a:rPr lang="en-US" dirty="0"/>
              <a:t> and </a:t>
            </a:r>
            <a:r>
              <a:rPr lang="en-US" dirty="0" err="1"/>
              <a:t>MPI+OpenMP</a:t>
            </a:r>
            <a:r>
              <a:rPr lang="en-US" dirty="0"/>
              <a:t>)</a:t>
            </a:r>
          </a:p>
        </p:txBody>
      </p:sp>
      <p:sp>
        <p:nvSpPr>
          <p:cNvPr id="5" name="Slide Number Placeholder 4"/>
          <p:cNvSpPr>
            <a:spLocks noGrp="1"/>
          </p:cNvSpPr>
          <p:nvPr>
            <p:ph type="sldNum" sz="quarter" idx="4"/>
          </p:nvPr>
        </p:nvSpPr>
        <p:spPr/>
        <p:txBody>
          <a:bodyPr/>
          <a:lstStyle/>
          <a:p>
            <a:fld id="{6B394888-48A7-42F6-AE45-2BD5FD40ED91}" type="slidenum">
              <a:rPr lang="en-US" smtClean="0"/>
              <a:pPr/>
              <a:t>60</a:t>
            </a:fld>
            <a:endParaRPr lang="en-US" dirty="0"/>
          </a:p>
        </p:txBody>
      </p:sp>
      <p:sp>
        <p:nvSpPr>
          <p:cNvPr id="4" name="Footer Placeholder 3">
            <a:extLst>
              <a:ext uri="{FF2B5EF4-FFF2-40B4-BE49-F238E27FC236}">
                <a16:creationId xmlns:a16="http://schemas.microsoft.com/office/drawing/2014/main" id="{95E3EADD-A583-0E4C-B46E-7BC6F4512E91}"/>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2983063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ChangeArrowheads="1"/>
          </p:cNvSpPr>
          <p:nvPr>
            <p:ph type="title"/>
          </p:nvPr>
        </p:nvSpPr>
        <p:spPr/>
        <p:txBody>
          <a:bodyPr/>
          <a:lstStyle/>
          <a:p>
            <a:r>
              <a:rPr lang="en-US" dirty="0"/>
              <a:t>An Example we encountered</a:t>
            </a:r>
          </a:p>
        </p:txBody>
      </p:sp>
      <p:sp>
        <p:nvSpPr>
          <p:cNvPr id="775171" name="Rectangle 3"/>
          <p:cNvSpPr>
            <a:spLocks noGrp="1" noChangeArrowheads="1"/>
          </p:cNvSpPr>
          <p:nvPr>
            <p:ph idx="1"/>
          </p:nvPr>
        </p:nvSpPr>
        <p:spPr>
          <a:xfrm>
            <a:off x="346075" y="1374775"/>
            <a:ext cx="7935913" cy="4340225"/>
          </a:xfrm>
        </p:spPr>
        <p:txBody>
          <a:bodyPr/>
          <a:lstStyle/>
          <a:p>
            <a:r>
              <a:rPr lang="en-US" dirty="0"/>
              <a:t>We received a bug report about a very simple multithreaded MPI program that hangs</a:t>
            </a:r>
          </a:p>
          <a:p>
            <a:r>
              <a:rPr lang="en-US" dirty="0"/>
              <a:t>Run with 2 processes</a:t>
            </a:r>
          </a:p>
          <a:p>
            <a:r>
              <a:rPr lang="en-US" dirty="0"/>
              <a:t>Each process has 2 threads</a:t>
            </a:r>
          </a:p>
          <a:p>
            <a:r>
              <a:rPr lang="en-US" dirty="0"/>
              <a:t>Both threads communicate with threads on the other process as shown in the next slide</a:t>
            </a:r>
          </a:p>
          <a:p>
            <a:r>
              <a:rPr lang="en-US" dirty="0"/>
              <a:t>We spent several hours trying to debug MPICH before discovering that the bug is actually in the user’s program </a:t>
            </a:r>
            <a:r>
              <a:rPr lang="en-US" sz="2400" dirty="0">
                <a:sym typeface="Wingdings" pitchFamily="2" charset="2"/>
              </a:rPr>
              <a:t></a:t>
            </a:r>
            <a:endParaRPr lang="en-US" sz="2400" dirty="0"/>
          </a:p>
          <a:p>
            <a:endParaRPr lang="en-US" dirty="0"/>
          </a:p>
        </p:txBody>
      </p:sp>
      <p:sp>
        <p:nvSpPr>
          <p:cNvPr id="3" name="Slide Number Placeholder 2"/>
          <p:cNvSpPr>
            <a:spLocks noGrp="1"/>
          </p:cNvSpPr>
          <p:nvPr>
            <p:ph type="sldNum" sz="quarter" idx="4"/>
          </p:nvPr>
        </p:nvSpPr>
        <p:spPr/>
        <p:txBody>
          <a:bodyPr/>
          <a:lstStyle/>
          <a:p>
            <a:fld id="{6B394888-48A7-42F6-AE45-2BD5FD40ED91}" type="slidenum">
              <a:rPr lang="en-US" smtClean="0"/>
              <a:pPr/>
              <a:t>61</a:t>
            </a:fld>
            <a:endParaRPr lang="en-US" dirty="0"/>
          </a:p>
        </p:txBody>
      </p:sp>
      <p:sp>
        <p:nvSpPr>
          <p:cNvPr id="2" name="Footer Placeholder 1">
            <a:extLst>
              <a:ext uri="{FF2B5EF4-FFF2-40B4-BE49-F238E27FC236}">
                <a16:creationId xmlns:a16="http://schemas.microsoft.com/office/drawing/2014/main" id="{4F076FD8-12E3-0940-A786-E54611E56CCF}"/>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66126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0" y="228600"/>
            <a:ext cx="9043639" cy="607741"/>
          </a:xfrm>
        </p:spPr>
        <p:txBody>
          <a:bodyPr/>
          <a:lstStyle/>
          <a:p>
            <a:r>
              <a:rPr lang="en-US" dirty="0"/>
              <a:t>2 Processes, 2 Threads (each thread executes this code)</a:t>
            </a:r>
          </a:p>
        </p:txBody>
      </p:sp>
      <p:sp>
        <p:nvSpPr>
          <p:cNvPr id="776195" name="Rectangle 3"/>
          <p:cNvSpPr>
            <a:spLocks noGrp="1" noChangeArrowheads="1"/>
          </p:cNvSpPr>
          <p:nvPr>
            <p:ph idx="1"/>
          </p:nvPr>
        </p:nvSpPr>
        <p:spPr>
          <a:xfrm>
            <a:off x="320500" y="836922"/>
            <a:ext cx="8402638" cy="5424487"/>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3"/>
            </a:solidFill>
          </a:ln>
        </p:spPr>
        <p:txBody>
          <a:bodyPr/>
          <a:lstStyle/>
          <a:p>
            <a:pPr>
              <a:spcBef>
                <a:spcPts val="0"/>
              </a:spcBef>
              <a:buFont typeface="Wingdings" pitchFamily="2" charset="2"/>
              <a:buNone/>
            </a:pPr>
            <a:r>
              <a:rPr lang="en-US" sz="1400" b="1" dirty="0">
                <a:latin typeface="Courier New" panose="02070309020205020404" pitchFamily="49" charset="0"/>
                <a:cs typeface="Courier New" panose="02070309020205020404" pitchFamily="49" charset="0"/>
              </a:rPr>
              <a:t>if (rank == 1) {</a:t>
            </a:r>
          </a:p>
          <a:p>
            <a:pPr>
              <a:spcBef>
                <a:spcPts val="0"/>
              </a:spcBef>
              <a:buFont typeface="Wingdings" pitchFamily="2" charset="2"/>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MPI_Send</a:t>
            </a:r>
            <a:r>
              <a:rPr lang="en-US" sz="1400" b="1" dirty="0">
                <a:solidFill>
                  <a:srgbClr val="FF0000"/>
                </a:solidFill>
                <a:latin typeface="Courier New" panose="02070309020205020404" pitchFamily="49" charset="0"/>
                <a:cs typeface="Courier New" panose="02070309020205020404" pitchFamily="49" charset="0"/>
              </a:rPr>
              <a:t>(NULL, 0, MPI_CHAR, 0, 0, MPI_COMM_WORLD);</a:t>
            </a:r>
          </a:p>
          <a:p>
            <a:pPr>
              <a:spcBef>
                <a:spcPts val="0"/>
              </a:spcBef>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MPI_Send</a:t>
            </a:r>
            <a:r>
              <a:rPr lang="en-US" sz="1400" b="1" dirty="0">
                <a:solidFill>
                  <a:srgbClr val="FF0000"/>
                </a:solidFill>
                <a:latin typeface="Courier New" panose="02070309020205020404" pitchFamily="49" charset="0"/>
                <a:cs typeface="Courier New" panose="02070309020205020404" pitchFamily="49" charset="0"/>
              </a:rPr>
              <a:t>(NULL, 0, MPI_CHAR, 0, 0, MPI_COMM_WORLD);</a:t>
            </a:r>
          </a:p>
          <a:p>
            <a:pPr>
              <a:spcBef>
                <a:spcPts val="0"/>
              </a:spcBef>
              <a:buFont typeface="Wingdings" pitchFamily="2" charset="2"/>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MPI_Recv</a:t>
            </a:r>
            <a:r>
              <a:rPr lang="en-US" sz="1400" b="1" dirty="0">
                <a:solidFill>
                  <a:srgbClr val="FF0000"/>
                </a:solidFill>
                <a:latin typeface="Courier New" panose="02070309020205020404" pitchFamily="49" charset="0"/>
                <a:cs typeface="Courier New" panose="02070309020205020404" pitchFamily="49" charset="0"/>
              </a:rPr>
              <a:t>(NULL, 0, MPI_CHAR, 0, 0, MPI_COMM_WORLD, &amp;stat);</a:t>
            </a:r>
          </a:p>
          <a:p>
            <a:pPr>
              <a:spcBef>
                <a:spcPts val="0"/>
              </a:spcBef>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MPI_Recv</a:t>
            </a:r>
            <a:r>
              <a:rPr lang="en-US" sz="1400" b="1" dirty="0">
                <a:solidFill>
                  <a:srgbClr val="FF0000"/>
                </a:solidFill>
                <a:latin typeface="Courier New" panose="02070309020205020404" pitchFamily="49" charset="0"/>
                <a:cs typeface="Courier New" panose="02070309020205020404" pitchFamily="49" charset="0"/>
              </a:rPr>
              <a:t>(NULL, 0, MPI_CHAR, 0, 0, MPI_COMM_WORLD, &amp;stat);</a:t>
            </a:r>
          </a:p>
          <a:p>
            <a:pPr>
              <a:spcBef>
                <a:spcPts val="0"/>
              </a:spcBef>
              <a:buNone/>
            </a:pPr>
            <a:endParaRPr lang="en-US" sz="1400" b="1" dirty="0">
              <a:solidFill>
                <a:schemeClr val="accent3"/>
              </a:solidFill>
              <a:latin typeface="Courier New" panose="02070309020205020404" pitchFamily="49" charset="0"/>
              <a:cs typeface="Courier New" panose="02070309020205020404" pitchFamily="49" charset="0"/>
            </a:endParaRPr>
          </a:p>
          <a:p>
            <a:pPr>
              <a:spcBef>
                <a:spcPts val="0"/>
              </a:spcBef>
              <a:buNone/>
            </a:pPr>
            <a:r>
              <a:rPr lang="en-US" sz="1400" b="1" dirty="0">
                <a:solidFill>
                  <a:schemeClr val="accent3"/>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MPI_Send</a:t>
            </a:r>
            <a:r>
              <a:rPr lang="en-US" sz="1400" b="1" dirty="0">
                <a:solidFill>
                  <a:srgbClr val="FF0000"/>
                </a:solidFill>
                <a:latin typeface="Courier New" panose="02070309020205020404" pitchFamily="49" charset="0"/>
                <a:cs typeface="Courier New" panose="02070309020205020404" pitchFamily="49" charset="0"/>
              </a:rPr>
              <a:t>(NULL, 0, MPI_CHAR, 0, 0, MPI_COMM_WORLD);</a:t>
            </a:r>
          </a:p>
          <a:p>
            <a:pPr>
              <a:spcBef>
                <a:spcPts val="0"/>
              </a:spcBef>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MPI_Send</a:t>
            </a:r>
            <a:r>
              <a:rPr lang="en-US" sz="1400" b="1" dirty="0">
                <a:solidFill>
                  <a:srgbClr val="FF0000"/>
                </a:solidFill>
                <a:latin typeface="Courier New" panose="02070309020205020404" pitchFamily="49" charset="0"/>
                <a:cs typeface="Courier New" panose="02070309020205020404" pitchFamily="49" charset="0"/>
              </a:rPr>
              <a:t>(NULL, 0, MPI_CHAR, 0, 0, MPI_COMM_WORLD);</a:t>
            </a:r>
          </a:p>
          <a:p>
            <a:pPr>
              <a:spcBef>
                <a:spcPts val="0"/>
              </a:spcBef>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MPI_Recv</a:t>
            </a:r>
            <a:r>
              <a:rPr lang="en-US" sz="1400" b="1" dirty="0">
                <a:solidFill>
                  <a:srgbClr val="FF0000"/>
                </a:solidFill>
                <a:latin typeface="Courier New" panose="02070309020205020404" pitchFamily="49" charset="0"/>
                <a:cs typeface="Courier New" panose="02070309020205020404" pitchFamily="49" charset="0"/>
              </a:rPr>
              <a:t>(NULL, 0, MPI_CHAR, 0, 0, MPI_COMM_WORLD, &amp;stat);</a:t>
            </a:r>
          </a:p>
          <a:p>
            <a:pPr>
              <a:spcBef>
                <a:spcPts val="0"/>
              </a:spcBef>
              <a:buNone/>
            </a:pP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MPI_Recv</a:t>
            </a:r>
            <a:r>
              <a:rPr lang="en-US" sz="1400" b="1" dirty="0">
                <a:solidFill>
                  <a:srgbClr val="FF0000"/>
                </a:solidFill>
                <a:latin typeface="Courier New" panose="02070309020205020404" pitchFamily="49" charset="0"/>
                <a:cs typeface="Courier New" panose="02070309020205020404" pitchFamily="49" charset="0"/>
              </a:rPr>
              <a:t>(NULL, 0, MPI_CHAR, 0, 0, MPI_COMM_WORLD, &amp;stat);</a:t>
            </a:r>
          </a:p>
          <a:p>
            <a:pPr>
              <a:spcBef>
                <a:spcPts val="0"/>
              </a:spcBef>
              <a:buFont typeface="Wingdings" pitchFamily="2" charset="2"/>
              <a:buNone/>
            </a:pPr>
            <a:r>
              <a:rPr lang="en-US" sz="1400" b="1" dirty="0">
                <a:solidFill>
                  <a:schemeClr val="accent3"/>
                </a:solidFill>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 {  /* rank == 0 */</a:t>
            </a:r>
          </a:p>
          <a:p>
            <a:pPr>
              <a:spcBef>
                <a:spcPts val="0"/>
              </a:spcBef>
              <a:buFont typeface="Wingdings" pitchFamily="2" charset="2"/>
              <a:buNone/>
            </a:pP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MPI_Recv</a:t>
            </a:r>
            <a:r>
              <a:rPr lang="en-US" sz="1400" b="1" dirty="0">
                <a:solidFill>
                  <a:srgbClr val="008000"/>
                </a:solidFill>
                <a:latin typeface="Courier New" panose="02070309020205020404" pitchFamily="49" charset="0"/>
                <a:cs typeface="Courier New" panose="02070309020205020404" pitchFamily="49" charset="0"/>
              </a:rPr>
              <a:t>(NULL, 0, MPI_CHAR, 1, 0, MPI_COMM_WORLD, &amp;stat);</a:t>
            </a:r>
          </a:p>
          <a:p>
            <a:pPr>
              <a:spcBef>
                <a:spcPts val="0"/>
              </a:spcBef>
              <a:buNone/>
            </a:pP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MPI_Recv</a:t>
            </a:r>
            <a:r>
              <a:rPr lang="en-US" sz="1400" b="1" dirty="0">
                <a:solidFill>
                  <a:srgbClr val="008000"/>
                </a:solidFill>
                <a:latin typeface="Courier New" panose="02070309020205020404" pitchFamily="49" charset="0"/>
                <a:cs typeface="Courier New" panose="02070309020205020404" pitchFamily="49" charset="0"/>
              </a:rPr>
              <a:t>(NULL, 0, MPI_CHAR, 1, 0, MPI_COMM_WORLD, &amp;stat);</a:t>
            </a:r>
          </a:p>
          <a:p>
            <a:pPr>
              <a:spcBef>
                <a:spcPts val="0"/>
              </a:spcBef>
              <a:buFont typeface="Wingdings" pitchFamily="2" charset="2"/>
              <a:buNone/>
            </a:pP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MPI_Send</a:t>
            </a:r>
            <a:r>
              <a:rPr lang="en-US" sz="1400" b="1" dirty="0">
                <a:solidFill>
                  <a:srgbClr val="008000"/>
                </a:solidFill>
                <a:latin typeface="Courier New" panose="02070309020205020404" pitchFamily="49" charset="0"/>
                <a:cs typeface="Courier New" panose="02070309020205020404" pitchFamily="49" charset="0"/>
              </a:rPr>
              <a:t>(NULL, 0, MPI_CHAR, 1, 0, MPI_COMM_WORLD)</a:t>
            </a:r>
            <a:r>
              <a:rPr lang="en-US" sz="1400" b="1" dirty="0">
                <a:solidFill>
                  <a:schemeClr val="accent1"/>
                </a:solidFill>
                <a:latin typeface="Courier New" panose="02070309020205020404" pitchFamily="49" charset="0"/>
                <a:cs typeface="Courier New" panose="02070309020205020404" pitchFamily="49" charset="0"/>
              </a:rPr>
              <a:t>;</a:t>
            </a:r>
          </a:p>
          <a:p>
            <a:pPr>
              <a:spcBef>
                <a:spcPts val="0"/>
              </a:spcBef>
              <a:buNone/>
            </a:pP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MPI_Send</a:t>
            </a:r>
            <a:r>
              <a:rPr lang="en-US" sz="1400" b="1" dirty="0">
                <a:solidFill>
                  <a:srgbClr val="008000"/>
                </a:solidFill>
                <a:latin typeface="Courier New" panose="02070309020205020404" pitchFamily="49" charset="0"/>
                <a:cs typeface="Courier New" panose="02070309020205020404" pitchFamily="49" charset="0"/>
              </a:rPr>
              <a:t>(NULL, 0, MPI_CHAR, 1, 0, MPI_COMM_WORLD)</a:t>
            </a:r>
            <a:r>
              <a:rPr lang="en-US" sz="1400" b="1" dirty="0">
                <a:solidFill>
                  <a:schemeClr val="accent1"/>
                </a:solidFill>
                <a:latin typeface="Courier New" panose="02070309020205020404" pitchFamily="49" charset="0"/>
                <a:cs typeface="Courier New" panose="02070309020205020404" pitchFamily="49" charset="0"/>
              </a:rPr>
              <a:t>;</a:t>
            </a:r>
          </a:p>
          <a:p>
            <a:pPr>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MPI_Recv</a:t>
            </a:r>
            <a:r>
              <a:rPr lang="en-US" sz="1400" b="1" dirty="0">
                <a:solidFill>
                  <a:srgbClr val="008000"/>
                </a:solidFill>
                <a:latin typeface="Courier New" panose="02070309020205020404" pitchFamily="49" charset="0"/>
                <a:cs typeface="Courier New" panose="02070309020205020404" pitchFamily="49" charset="0"/>
              </a:rPr>
              <a:t>(NULL, 0, MPI_CHAR, 1, 0, MPI_COMM_WORLD, &amp;stat);</a:t>
            </a:r>
          </a:p>
          <a:p>
            <a:pPr>
              <a:spcBef>
                <a:spcPts val="0"/>
              </a:spcBef>
              <a:buNone/>
            </a:pP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MPI_Recv</a:t>
            </a:r>
            <a:r>
              <a:rPr lang="en-US" sz="1400" b="1" dirty="0">
                <a:solidFill>
                  <a:srgbClr val="008000"/>
                </a:solidFill>
                <a:latin typeface="Courier New" panose="02070309020205020404" pitchFamily="49" charset="0"/>
                <a:cs typeface="Courier New" panose="02070309020205020404" pitchFamily="49" charset="0"/>
              </a:rPr>
              <a:t>(NULL, 0, MPI_CHAR, 1, 0, MPI_COMM_WORLD, &amp;stat);</a:t>
            </a:r>
          </a:p>
          <a:p>
            <a:pPr>
              <a:spcBef>
                <a:spcPts val="0"/>
              </a:spcBef>
              <a:buNone/>
            </a:pP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MPI_Send</a:t>
            </a:r>
            <a:r>
              <a:rPr lang="en-US" sz="1400" b="1" dirty="0">
                <a:solidFill>
                  <a:srgbClr val="008000"/>
                </a:solidFill>
                <a:latin typeface="Courier New" panose="02070309020205020404" pitchFamily="49" charset="0"/>
                <a:cs typeface="Courier New" panose="02070309020205020404" pitchFamily="49" charset="0"/>
              </a:rPr>
              <a:t>(NULL, 0, MPI_CHAR, 1, 0, MPI_COMM_WORLD)</a:t>
            </a:r>
            <a:r>
              <a:rPr lang="en-US" sz="1400" b="1" dirty="0">
                <a:solidFill>
                  <a:schemeClr val="accent1"/>
                </a:solidFill>
                <a:latin typeface="Courier New" panose="02070309020205020404" pitchFamily="49" charset="0"/>
                <a:cs typeface="Courier New" panose="02070309020205020404" pitchFamily="49" charset="0"/>
              </a:rPr>
              <a:t>;</a:t>
            </a:r>
          </a:p>
          <a:p>
            <a:pPr>
              <a:spcBef>
                <a:spcPts val="0"/>
              </a:spcBef>
              <a:buNone/>
            </a:pP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008000"/>
                </a:solidFill>
                <a:latin typeface="Courier New" panose="02070309020205020404" pitchFamily="49" charset="0"/>
                <a:cs typeface="Courier New" panose="02070309020205020404" pitchFamily="49" charset="0"/>
              </a:rPr>
              <a:t>MPI_Send</a:t>
            </a:r>
            <a:r>
              <a:rPr lang="en-US" sz="1400" b="1" dirty="0">
                <a:solidFill>
                  <a:srgbClr val="008000"/>
                </a:solidFill>
                <a:latin typeface="Courier New" panose="02070309020205020404" pitchFamily="49" charset="0"/>
                <a:cs typeface="Courier New" panose="02070309020205020404" pitchFamily="49" charset="0"/>
              </a:rPr>
              <a:t>(NULL, 0, MPI_CHAR, 1, 0, MPI_COMM_WORLD)</a:t>
            </a:r>
            <a:r>
              <a:rPr lang="en-US" sz="1400" b="1" dirty="0">
                <a:solidFill>
                  <a:schemeClr val="accent1"/>
                </a:solidFill>
                <a:latin typeface="Courier New" panose="02070309020205020404" pitchFamily="49" charset="0"/>
                <a:cs typeface="Courier New" panose="02070309020205020404" pitchFamily="49" charset="0"/>
              </a:rPr>
              <a:t>;</a:t>
            </a:r>
          </a:p>
          <a:p>
            <a:pPr>
              <a:spcBef>
                <a:spcPts val="0"/>
              </a:spcBef>
              <a:buFont typeface="Wingdings" pitchFamily="2" charset="2"/>
              <a:buNone/>
            </a:pPr>
            <a:r>
              <a:rPr lang="en-US" sz="1400" b="1"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4"/>
          </p:nvPr>
        </p:nvSpPr>
        <p:spPr/>
        <p:txBody>
          <a:bodyPr/>
          <a:lstStyle/>
          <a:p>
            <a:fld id="{6B394888-48A7-42F6-AE45-2BD5FD40ED91}" type="slidenum">
              <a:rPr lang="en-US" smtClean="0"/>
              <a:pPr/>
              <a:t>62</a:t>
            </a:fld>
            <a:endParaRPr lang="en-US" dirty="0"/>
          </a:p>
        </p:txBody>
      </p:sp>
      <p:sp>
        <p:nvSpPr>
          <p:cNvPr id="2" name="Footer Placeholder 1">
            <a:extLst>
              <a:ext uri="{FF2B5EF4-FFF2-40B4-BE49-F238E27FC236}">
                <a16:creationId xmlns:a16="http://schemas.microsoft.com/office/drawing/2014/main" id="{0FEFC577-7D08-5743-9649-C6B98372D7BD}"/>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0218556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Ordering of Operations</a:t>
            </a:r>
          </a:p>
        </p:txBody>
      </p:sp>
      <p:sp>
        <p:nvSpPr>
          <p:cNvPr id="3" name="Content Placeholder 2"/>
          <p:cNvSpPr>
            <a:spLocks noGrp="1"/>
          </p:cNvSpPr>
          <p:nvPr>
            <p:ph idx="1"/>
          </p:nvPr>
        </p:nvSpPr>
        <p:spPr>
          <a:xfrm>
            <a:off x="457200" y="4800600"/>
            <a:ext cx="8229600" cy="1524000"/>
          </a:xfrm>
        </p:spPr>
        <p:txBody>
          <a:bodyPr/>
          <a:lstStyle/>
          <a:p>
            <a:r>
              <a:rPr lang="en-US" dirty="0"/>
              <a:t>Every send matches a receive on the other rank</a:t>
            </a:r>
          </a:p>
        </p:txBody>
      </p:sp>
      <p:sp>
        <p:nvSpPr>
          <p:cNvPr id="6" name="Text Box 3"/>
          <p:cNvSpPr txBox="1">
            <a:spLocks noChangeArrowheads="1"/>
          </p:cNvSpPr>
          <p:nvPr/>
        </p:nvSpPr>
        <p:spPr bwMode="auto">
          <a:xfrm>
            <a:off x="2474913" y="2819400"/>
            <a:ext cx="144142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(T2)</a:t>
            </a:r>
          </a:p>
          <a:p>
            <a:pPr eaLnBrk="0" hangingPunct="0"/>
            <a:r>
              <a:rPr lang="en-US" sz="2000" dirty="0">
                <a:solidFill>
                  <a:schemeClr val="bg2">
                    <a:lumMod val="10000"/>
                  </a:schemeClr>
                </a:solidFill>
              </a:rPr>
              <a:t>2 sends (T2)</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(T2)</a:t>
            </a:r>
          </a:p>
          <a:p>
            <a:pPr eaLnBrk="0" hangingPunct="0"/>
            <a:r>
              <a:rPr lang="en-US" sz="2000" dirty="0">
                <a:solidFill>
                  <a:schemeClr val="bg2">
                    <a:lumMod val="10000"/>
                  </a:schemeClr>
                </a:solidFill>
              </a:rPr>
              <a:t>2 sends (T2)</a:t>
            </a:r>
          </a:p>
        </p:txBody>
      </p:sp>
      <p:cxnSp>
        <p:nvCxnSpPr>
          <p:cNvPr id="11" name="Straight Arrow Connector 10"/>
          <p:cNvCxnSpPr/>
          <p:nvPr/>
        </p:nvCxnSpPr>
        <p:spPr bwMode="auto">
          <a:xfrm>
            <a:off x="2474913" y="1752600"/>
            <a:ext cx="3240087" cy="0"/>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12" name="Straight Arrow Connector 11"/>
          <p:cNvCxnSpPr/>
          <p:nvPr/>
        </p:nvCxnSpPr>
        <p:spPr bwMode="auto">
          <a:xfrm>
            <a:off x="2474913" y="2667000"/>
            <a:ext cx="3240087" cy="0"/>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13" name="Straight Arrow Connector 12"/>
          <p:cNvCxnSpPr/>
          <p:nvPr/>
        </p:nvCxnSpPr>
        <p:spPr bwMode="auto">
          <a:xfrm>
            <a:off x="4038600" y="3657600"/>
            <a:ext cx="3429000" cy="0"/>
          </a:xfrm>
          <a:prstGeom prst="straightConnector1">
            <a:avLst/>
          </a:prstGeom>
          <a:noFill/>
          <a:ln w="28575" cap="flat" cmpd="sng" algn="ctr">
            <a:solidFill>
              <a:schemeClr val="bg2">
                <a:lumMod val="10000"/>
              </a:schemeClr>
            </a:solidFill>
            <a:prstDash val="solid"/>
            <a:round/>
            <a:headEnd type="arrow"/>
            <a:tailEnd type="arrow"/>
          </a:ln>
          <a:effectLst/>
        </p:spPr>
      </p:cxnSp>
      <p:sp>
        <p:nvSpPr>
          <p:cNvPr id="14" name="Text Box 3"/>
          <p:cNvSpPr txBox="1">
            <a:spLocks noChangeArrowheads="1"/>
          </p:cNvSpPr>
          <p:nvPr/>
        </p:nvSpPr>
        <p:spPr bwMode="auto">
          <a:xfrm>
            <a:off x="838200" y="1539617"/>
            <a:ext cx="144142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(T1)</a:t>
            </a:r>
          </a:p>
          <a:p>
            <a:pPr eaLnBrk="0" hangingPunct="0"/>
            <a:r>
              <a:rPr lang="en-US" sz="2000" dirty="0">
                <a:solidFill>
                  <a:schemeClr val="bg2">
                    <a:lumMod val="10000"/>
                  </a:schemeClr>
                </a:solidFill>
              </a:rPr>
              <a:t>2 sends (T1)</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(T1)</a:t>
            </a:r>
          </a:p>
          <a:p>
            <a:pPr eaLnBrk="0" hangingPunct="0"/>
            <a:r>
              <a:rPr lang="en-US" sz="2000" dirty="0">
                <a:solidFill>
                  <a:schemeClr val="bg2">
                    <a:lumMod val="10000"/>
                  </a:schemeClr>
                </a:solidFill>
              </a:rPr>
              <a:t>2 sends (T1)</a:t>
            </a:r>
          </a:p>
        </p:txBody>
      </p:sp>
      <p:sp>
        <p:nvSpPr>
          <p:cNvPr id="15" name="TextBox 14"/>
          <p:cNvSpPr txBox="1"/>
          <p:nvPr/>
        </p:nvSpPr>
        <p:spPr>
          <a:xfrm>
            <a:off x="1447800" y="1066800"/>
            <a:ext cx="1676400" cy="400110"/>
          </a:xfrm>
          <a:prstGeom prst="rect">
            <a:avLst/>
          </a:prstGeom>
          <a:noFill/>
        </p:spPr>
        <p:txBody>
          <a:bodyPr wrap="square" rtlCol="0">
            <a:spAutoFit/>
          </a:bodyPr>
          <a:lstStyle/>
          <a:p>
            <a:pPr algn="ctr"/>
            <a:r>
              <a:rPr lang="en-US" sz="2000" b="1" i="1" dirty="0">
                <a:solidFill>
                  <a:schemeClr val="bg2">
                    <a:lumMod val="10000"/>
                  </a:schemeClr>
                </a:solidFill>
              </a:rPr>
              <a:t>Rank 0</a:t>
            </a:r>
          </a:p>
        </p:txBody>
      </p:sp>
      <p:sp>
        <p:nvSpPr>
          <p:cNvPr id="16" name="Text Box 3"/>
          <p:cNvSpPr txBox="1">
            <a:spLocks noChangeArrowheads="1"/>
          </p:cNvSpPr>
          <p:nvPr/>
        </p:nvSpPr>
        <p:spPr bwMode="auto">
          <a:xfrm>
            <a:off x="7580313" y="2819400"/>
            <a:ext cx="144142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2 sends (T2)</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(T2)</a:t>
            </a:r>
          </a:p>
          <a:p>
            <a:pPr eaLnBrk="0" hangingPunct="0"/>
            <a:r>
              <a:rPr lang="en-US" sz="2000" dirty="0">
                <a:solidFill>
                  <a:schemeClr val="bg2">
                    <a:lumMod val="10000"/>
                  </a:schemeClr>
                </a:solidFill>
              </a:rPr>
              <a:t>2 sends (T2)</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(T2)</a:t>
            </a:r>
          </a:p>
        </p:txBody>
      </p:sp>
      <p:sp>
        <p:nvSpPr>
          <p:cNvPr id="17" name="Text Box 3"/>
          <p:cNvSpPr txBox="1">
            <a:spLocks noChangeArrowheads="1"/>
          </p:cNvSpPr>
          <p:nvPr/>
        </p:nvSpPr>
        <p:spPr bwMode="auto">
          <a:xfrm>
            <a:off x="5943600" y="1539617"/>
            <a:ext cx="1441420"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2 sends (T1)</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(T1)</a:t>
            </a:r>
          </a:p>
          <a:p>
            <a:pPr eaLnBrk="0" hangingPunct="0"/>
            <a:r>
              <a:rPr lang="en-US" sz="2000" dirty="0">
                <a:solidFill>
                  <a:schemeClr val="bg2">
                    <a:lumMod val="10000"/>
                  </a:schemeClr>
                </a:solidFill>
              </a:rPr>
              <a:t>2 sends (T1)</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(T1)</a:t>
            </a:r>
          </a:p>
        </p:txBody>
      </p:sp>
      <p:sp>
        <p:nvSpPr>
          <p:cNvPr id="18" name="TextBox 17"/>
          <p:cNvSpPr txBox="1"/>
          <p:nvPr/>
        </p:nvSpPr>
        <p:spPr>
          <a:xfrm>
            <a:off x="6553200" y="1066800"/>
            <a:ext cx="1676400" cy="400110"/>
          </a:xfrm>
          <a:prstGeom prst="rect">
            <a:avLst/>
          </a:prstGeom>
          <a:noFill/>
        </p:spPr>
        <p:txBody>
          <a:bodyPr wrap="square" rtlCol="0">
            <a:spAutoFit/>
          </a:bodyPr>
          <a:lstStyle/>
          <a:p>
            <a:pPr algn="ctr"/>
            <a:r>
              <a:rPr lang="en-US" sz="2000" b="1" i="1" dirty="0">
                <a:solidFill>
                  <a:schemeClr val="bg2">
                    <a:lumMod val="10000"/>
                  </a:schemeClr>
                </a:solidFill>
              </a:rPr>
              <a:t>Rank 1</a:t>
            </a:r>
          </a:p>
        </p:txBody>
      </p:sp>
      <p:sp>
        <p:nvSpPr>
          <p:cNvPr id="5" name="Slide Number Placeholder 4"/>
          <p:cNvSpPr>
            <a:spLocks noGrp="1"/>
          </p:cNvSpPr>
          <p:nvPr>
            <p:ph type="sldNum" sz="quarter" idx="4"/>
          </p:nvPr>
        </p:nvSpPr>
        <p:spPr/>
        <p:txBody>
          <a:bodyPr/>
          <a:lstStyle/>
          <a:p>
            <a:fld id="{6B394888-48A7-42F6-AE45-2BD5FD40ED91}" type="slidenum">
              <a:rPr lang="en-US" smtClean="0"/>
              <a:pPr/>
              <a:t>63</a:t>
            </a:fld>
            <a:endParaRPr lang="en-US" dirty="0"/>
          </a:p>
        </p:txBody>
      </p:sp>
      <p:sp>
        <p:nvSpPr>
          <p:cNvPr id="4" name="Footer Placeholder 3">
            <a:extLst>
              <a:ext uri="{FF2B5EF4-FFF2-40B4-BE49-F238E27FC236}">
                <a16:creationId xmlns:a16="http://schemas.microsoft.com/office/drawing/2014/main" id="{08C7473A-66BC-3749-B662-02D56806C03D}"/>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224494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Ordering of Operations in Practice</a:t>
            </a:r>
          </a:p>
        </p:txBody>
      </p:sp>
      <p:sp>
        <p:nvSpPr>
          <p:cNvPr id="3" name="Content Placeholder 2"/>
          <p:cNvSpPr>
            <a:spLocks noGrp="1"/>
          </p:cNvSpPr>
          <p:nvPr>
            <p:ph idx="1"/>
          </p:nvPr>
        </p:nvSpPr>
        <p:spPr>
          <a:xfrm>
            <a:off x="457200" y="4953000"/>
            <a:ext cx="8229600" cy="1371600"/>
          </a:xfrm>
        </p:spPr>
        <p:txBody>
          <a:bodyPr/>
          <a:lstStyle/>
          <a:p>
            <a:r>
              <a:rPr lang="en-US" dirty="0"/>
              <a:t>Because the MPI operations can be issued in an arbitrary order across threads, all threads could block in a RECV call</a:t>
            </a:r>
          </a:p>
        </p:txBody>
      </p:sp>
      <p:sp>
        <p:nvSpPr>
          <p:cNvPr id="6" name="Text Box 3"/>
          <p:cNvSpPr txBox="1">
            <a:spLocks noChangeArrowheads="1"/>
          </p:cNvSpPr>
          <p:nvPr/>
        </p:nvSpPr>
        <p:spPr bwMode="auto">
          <a:xfrm>
            <a:off x="2216180" y="2553831"/>
            <a:ext cx="1441420"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(T2)</a:t>
            </a: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(T2)</a:t>
            </a: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2 sends (T2)</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(T2)</a:t>
            </a:r>
          </a:p>
          <a:p>
            <a:pPr eaLnBrk="0" hangingPunct="0"/>
            <a:r>
              <a:rPr lang="en-US" sz="2000" dirty="0">
                <a:solidFill>
                  <a:schemeClr val="bg2">
                    <a:lumMod val="10000"/>
                  </a:schemeClr>
                </a:solidFill>
              </a:rPr>
              <a:t>2 sends (T2)</a:t>
            </a:r>
          </a:p>
        </p:txBody>
      </p:sp>
      <p:sp>
        <p:nvSpPr>
          <p:cNvPr id="14" name="Text Box 3"/>
          <p:cNvSpPr txBox="1">
            <a:spLocks noChangeArrowheads="1"/>
          </p:cNvSpPr>
          <p:nvPr/>
        </p:nvSpPr>
        <p:spPr bwMode="auto">
          <a:xfrm>
            <a:off x="579467" y="1655048"/>
            <a:ext cx="1441420" cy="2554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(T1)</a:t>
            </a:r>
          </a:p>
          <a:p>
            <a:pPr eaLnBrk="0" hangingPunct="0"/>
            <a:r>
              <a:rPr lang="en-US" sz="2000" dirty="0">
                <a:solidFill>
                  <a:schemeClr val="bg2">
                    <a:lumMod val="10000"/>
                  </a:schemeClr>
                </a:solidFill>
              </a:rPr>
              <a:t>2 sends (T1)</a:t>
            </a:r>
          </a:p>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(T1)</a:t>
            </a:r>
          </a:p>
          <a:p>
            <a:pPr eaLnBrk="0" hangingPunct="0"/>
            <a:endParaRPr lang="en-US" sz="2000" dirty="0">
              <a:solidFill>
                <a:schemeClr val="bg2">
                  <a:lumMod val="10000"/>
                </a:schemeClr>
              </a:solidFill>
            </a:endParaRP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(T1)</a:t>
            </a: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2 sends (T1)</a:t>
            </a:r>
          </a:p>
        </p:txBody>
      </p:sp>
      <p:sp>
        <p:nvSpPr>
          <p:cNvPr id="15" name="TextBox 14"/>
          <p:cNvSpPr txBox="1"/>
          <p:nvPr/>
        </p:nvSpPr>
        <p:spPr>
          <a:xfrm>
            <a:off x="1189067" y="1182231"/>
            <a:ext cx="1676400" cy="369332"/>
          </a:xfrm>
          <a:prstGeom prst="rect">
            <a:avLst/>
          </a:prstGeom>
          <a:noFill/>
        </p:spPr>
        <p:txBody>
          <a:bodyPr wrap="square" rtlCol="0">
            <a:spAutoFit/>
          </a:bodyPr>
          <a:lstStyle/>
          <a:p>
            <a:pPr algn="ctr"/>
            <a:r>
              <a:rPr lang="en-US" b="1" i="1" dirty="0">
                <a:solidFill>
                  <a:schemeClr val="bg2">
                    <a:lumMod val="10000"/>
                  </a:schemeClr>
                </a:solidFill>
              </a:rPr>
              <a:t>Rank 0</a:t>
            </a:r>
          </a:p>
        </p:txBody>
      </p:sp>
      <p:sp>
        <p:nvSpPr>
          <p:cNvPr id="16" name="Text Box 3"/>
          <p:cNvSpPr txBox="1">
            <a:spLocks noChangeArrowheads="1"/>
          </p:cNvSpPr>
          <p:nvPr/>
        </p:nvSpPr>
        <p:spPr bwMode="auto">
          <a:xfrm>
            <a:off x="7321580" y="2249031"/>
            <a:ext cx="1441420"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2 sends (T2)</a:t>
            </a:r>
          </a:p>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(T2)</a:t>
            </a: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(T2)</a:t>
            </a: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2 sends (T2)</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(T2)</a:t>
            </a:r>
          </a:p>
        </p:txBody>
      </p:sp>
      <p:sp>
        <p:nvSpPr>
          <p:cNvPr id="17" name="Text Box 3"/>
          <p:cNvSpPr txBox="1">
            <a:spLocks noChangeArrowheads="1"/>
          </p:cNvSpPr>
          <p:nvPr/>
        </p:nvSpPr>
        <p:spPr bwMode="auto">
          <a:xfrm>
            <a:off x="5684867" y="1655048"/>
            <a:ext cx="1441420"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dirty="0">
                <a:solidFill>
                  <a:schemeClr val="bg2">
                    <a:lumMod val="10000"/>
                  </a:schemeClr>
                </a:solidFill>
              </a:rPr>
              <a:t>2 sends (T1)</a:t>
            </a:r>
          </a:p>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(T1)</a:t>
            </a:r>
          </a:p>
          <a:p>
            <a:pPr eaLnBrk="0" hangingPunct="0"/>
            <a:endParaRPr lang="en-US" sz="2000" dirty="0">
              <a:solidFill>
                <a:schemeClr val="bg2">
                  <a:lumMod val="10000"/>
                </a:schemeClr>
              </a:solidFill>
            </a:endParaRPr>
          </a:p>
          <a:p>
            <a:pPr eaLnBrk="0" hangingPunct="0"/>
            <a:endParaRPr lang="en-US" sz="2000" dirty="0">
              <a:solidFill>
                <a:schemeClr val="bg2">
                  <a:lumMod val="10000"/>
                </a:schemeClr>
              </a:solidFill>
            </a:endParaRP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1 </a:t>
            </a:r>
            <a:r>
              <a:rPr lang="en-US" sz="2000" dirty="0" err="1">
                <a:solidFill>
                  <a:schemeClr val="bg2">
                    <a:lumMod val="10000"/>
                  </a:schemeClr>
                </a:solidFill>
              </a:rPr>
              <a:t>recv</a:t>
            </a:r>
            <a:r>
              <a:rPr lang="en-US" sz="2000" dirty="0">
                <a:solidFill>
                  <a:schemeClr val="bg2">
                    <a:lumMod val="10000"/>
                  </a:schemeClr>
                </a:solidFill>
              </a:rPr>
              <a:t> (T1)</a:t>
            </a:r>
          </a:p>
          <a:p>
            <a:pPr eaLnBrk="0" hangingPunct="0"/>
            <a:endParaRPr lang="en-US" sz="2000" dirty="0">
              <a:solidFill>
                <a:schemeClr val="bg2">
                  <a:lumMod val="10000"/>
                </a:schemeClr>
              </a:solidFill>
            </a:endParaRPr>
          </a:p>
          <a:p>
            <a:pPr eaLnBrk="0" hangingPunct="0"/>
            <a:r>
              <a:rPr lang="en-US" sz="2000" dirty="0">
                <a:solidFill>
                  <a:schemeClr val="bg2">
                    <a:lumMod val="10000"/>
                  </a:schemeClr>
                </a:solidFill>
              </a:rPr>
              <a:t>2 sends (T1)</a:t>
            </a:r>
          </a:p>
          <a:p>
            <a:pPr eaLnBrk="0" hangingPunct="0"/>
            <a:r>
              <a:rPr lang="en-US" sz="2000" dirty="0">
                <a:solidFill>
                  <a:schemeClr val="bg2">
                    <a:lumMod val="10000"/>
                  </a:schemeClr>
                </a:solidFill>
              </a:rPr>
              <a:t>2 </a:t>
            </a:r>
            <a:r>
              <a:rPr lang="en-US" sz="2000" dirty="0" err="1">
                <a:solidFill>
                  <a:schemeClr val="bg2">
                    <a:lumMod val="10000"/>
                  </a:schemeClr>
                </a:solidFill>
              </a:rPr>
              <a:t>recvs</a:t>
            </a:r>
            <a:r>
              <a:rPr lang="en-US" sz="2000" dirty="0">
                <a:solidFill>
                  <a:schemeClr val="bg2">
                    <a:lumMod val="10000"/>
                  </a:schemeClr>
                </a:solidFill>
              </a:rPr>
              <a:t> (T1)</a:t>
            </a:r>
          </a:p>
        </p:txBody>
      </p:sp>
      <p:sp>
        <p:nvSpPr>
          <p:cNvPr id="18" name="TextBox 17"/>
          <p:cNvSpPr txBox="1"/>
          <p:nvPr/>
        </p:nvSpPr>
        <p:spPr>
          <a:xfrm>
            <a:off x="6294467" y="1182231"/>
            <a:ext cx="1676400" cy="369332"/>
          </a:xfrm>
          <a:prstGeom prst="rect">
            <a:avLst/>
          </a:prstGeom>
          <a:noFill/>
        </p:spPr>
        <p:txBody>
          <a:bodyPr wrap="square" rtlCol="0">
            <a:spAutoFit/>
          </a:bodyPr>
          <a:lstStyle/>
          <a:p>
            <a:pPr algn="ctr"/>
            <a:r>
              <a:rPr lang="en-US" b="1" i="1" dirty="0">
                <a:solidFill>
                  <a:schemeClr val="bg2">
                    <a:lumMod val="10000"/>
                  </a:schemeClr>
                </a:solidFill>
              </a:rPr>
              <a:t>Rank 1</a:t>
            </a:r>
          </a:p>
        </p:txBody>
      </p:sp>
      <p:cxnSp>
        <p:nvCxnSpPr>
          <p:cNvPr id="8" name="Straight Connector 7"/>
          <p:cNvCxnSpPr/>
          <p:nvPr/>
        </p:nvCxnSpPr>
        <p:spPr bwMode="auto">
          <a:xfrm>
            <a:off x="350867" y="3087231"/>
            <a:ext cx="8412133" cy="0"/>
          </a:xfrm>
          <a:prstGeom prst="line">
            <a:avLst/>
          </a:prstGeom>
          <a:noFill/>
          <a:ln w="28575" cap="flat" cmpd="sng" algn="ctr">
            <a:solidFill>
              <a:schemeClr val="bg2">
                <a:lumMod val="10000"/>
              </a:schemeClr>
            </a:solidFill>
            <a:prstDash val="sysDash"/>
            <a:round/>
            <a:headEnd type="none" w="med" len="med"/>
            <a:tailEnd type="none" w="med" len="med"/>
          </a:ln>
          <a:effectLst/>
        </p:spPr>
      </p:cxnSp>
      <p:cxnSp>
        <p:nvCxnSpPr>
          <p:cNvPr id="19" name="Straight Connector 18"/>
          <p:cNvCxnSpPr/>
          <p:nvPr/>
        </p:nvCxnSpPr>
        <p:spPr bwMode="auto">
          <a:xfrm>
            <a:off x="350867" y="3696831"/>
            <a:ext cx="8412133" cy="0"/>
          </a:xfrm>
          <a:prstGeom prst="line">
            <a:avLst/>
          </a:prstGeom>
          <a:noFill/>
          <a:ln w="28575" cap="flat" cmpd="sng" algn="ctr">
            <a:solidFill>
              <a:schemeClr val="bg2">
                <a:lumMod val="10000"/>
              </a:schemeClr>
            </a:solidFill>
            <a:prstDash val="sysDash"/>
            <a:round/>
            <a:headEnd type="none" w="med" len="med"/>
            <a:tailEnd type="none" w="med" len="med"/>
          </a:ln>
          <a:effectLst/>
        </p:spPr>
      </p:cxnSp>
      <p:sp>
        <p:nvSpPr>
          <p:cNvPr id="5" name="Slide Number Placeholder 4"/>
          <p:cNvSpPr>
            <a:spLocks noGrp="1"/>
          </p:cNvSpPr>
          <p:nvPr>
            <p:ph type="sldNum" sz="quarter" idx="4"/>
          </p:nvPr>
        </p:nvSpPr>
        <p:spPr/>
        <p:txBody>
          <a:bodyPr/>
          <a:lstStyle/>
          <a:p>
            <a:fld id="{6B394888-48A7-42F6-AE45-2BD5FD40ED91}" type="slidenum">
              <a:rPr lang="en-US" smtClean="0"/>
              <a:pPr/>
              <a:t>64</a:t>
            </a:fld>
            <a:endParaRPr lang="en-US" dirty="0"/>
          </a:p>
        </p:txBody>
      </p:sp>
      <p:cxnSp>
        <p:nvCxnSpPr>
          <p:cNvPr id="21" name="Straight Arrow Connector 20"/>
          <p:cNvCxnSpPr/>
          <p:nvPr/>
        </p:nvCxnSpPr>
        <p:spPr bwMode="auto">
          <a:xfrm>
            <a:off x="1905000" y="1858944"/>
            <a:ext cx="3779867" cy="0"/>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22" name="Straight Arrow Connector 21"/>
          <p:cNvCxnSpPr/>
          <p:nvPr/>
        </p:nvCxnSpPr>
        <p:spPr bwMode="auto">
          <a:xfrm>
            <a:off x="1966458" y="2171700"/>
            <a:ext cx="5355122" cy="571500"/>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23" name="Straight Arrow Connector 22"/>
          <p:cNvCxnSpPr/>
          <p:nvPr/>
        </p:nvCxnSpPr>
        <p:spPr bwMode="auto">
          <a:xfrm>
            <a:off x="1966458" y="2171700"/>
            <a:ext cx="3718409" cy="0"/>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30" name="Straight Arrow Connector 29"/>
          <p:cNvCxnSpPr/>
          <p:nvPr/>
        </p:nvCxnSpPr>
        <p:spPr bwMode="auto">
          <a:xfrm flipV="1">
            <a:off x="1828800" y="2457450"/>
            <a:ext cx="5492780" cy="1046"/>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32" name="Straight Arrow Connector 31"/>
          <p:cNvCxnSpPr/>
          <p:nvPr/>
        </p:nvCxnSpPr>
        <p:spPr bwMode="auto">
          <a:xfrm flipV="1">
            <a:off x="3459133" y="2457450"/>
            <a:ext cx="3862447" cy="285750"/>
          </a:xfrm>
          <a:prstGeom prst="straightConnector1">
            <a:avLst/>
          </a:prstGeom>
          <a:noFill/>
          <a:ln w="28575" cap="flat" cmpd="sng" algn="ctr">
            <a:solidFill>
              <a:schemeClr val="bg2">
                <a:lumMod val="10000"/>
              </a:schemeClr>
            </a:solidFill>
            <a:prstDash val="solid"/>
            <a:round/>
            <a:headEnd type="arrow"/>
            <a:tailEnd type="arrow"/>
          </a:ln>
          <a:effectLst/>
        </p:spPr>
      </p:cxnSp>
      <p:sp>
        <p:nvSpPr>
          <p:cNvPr id="4" name="Footer Placeholder 3">
            <a:extLst>
              <a:ext uri="{FF2B5EF4-FFF2-40B4-BE49-F238E27FC236}">
                <a16:creationId xmlns:a16="http://schemas.microsoft.com/office/drawing/2014/main" id="{D196CAA5-ED1A-FF4C-8D71-53E13337B707}"/>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8893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MPI+OpenMP</a:t>
            </a:r>
            <a:r>
              <a:rPr lang="en-US" dirty="0"/>
              <a:t> correctness semantics</a:t>
            </a:r>
          </a:p>
        </p:txBody>
      </p:sp>
      <p:sp>
        <p:nvSpPr>
          <p:cNvPr id="5" name="Content Placeholder 4"/>
          <p:cNvSpPr>
            <a:spLocks noGrp="1"/>
          </p:cNvSpPr>
          <p:nvPr>
            <p:ph idx="1"/>
          </p:nvPr>
        </p:nvSpPr>
        <p:spPr>
          <a:xfrm>
            <a:off x="331803" y="914400"/>
            <a:ext cx="5334000" cy="5181600"/>
          </a:xfrm>
        </p:spPr>
        <p:txBody>
          <a:bodyPr/>
          <a:lstStyle/>
          <a:p>
            <a:r>
              <a:rPr lang="en-US" sz="2000" dirty="0"/>
              <a:t>MPI only specifies interoperability with threads, not with OpenMP (or any other high-level programming model using threads)</a:t>
            </a:r>
          </a:p>
          <a:p>
            <a:pPr lvl="1"/>
            <a:r>
              <a:rPr lang="en-US" dirty="0"/>
              <a:t>OpenMP iterations need to be carefully mapped to which thread executes them (some schedules in OpenMP make this harder)</a:t>
            </a:r>
          </a:p>
          <a:p>
            <a:r>
              <a:rPr lang="en-US" sz="2000" dirty="0"/>
              <a:t>For </a:t>
            </a:r>
            <a:r>
              <a:rPr lang="en-US" sz="2000" dirty="0" err="1"/>
              <a:t>OpenMP</a:t>
            </a:r>
            <a:r>
              <a:rPr lang="en-US" sz="2000" dirty="0"/>
              <a:t> tasks, the general model to use is that an </a:t>
            </a:r>
            <a:r>
              <a:rPr lang="en-US" sz="2000" dirty="0" err="1"/>
              <a:t>OpenMP</a:t>
            </a:r>
            <a:r>
              <a:rPr lang="en-US" sz="2000" dirty="0"/>
              <a:t> thread can execute one or more </a:t>
            </a:r>
            <a:r>
              <a:rPr lang="en-US" sz="2000" dirty="0" err="1"/>
              <a:t>OpenMP</a:t>
            </a:r>
            <a:r>
              <a:rPr lang="en-US" sz="2000" dirty="0"/>
              <a:t> tasks</a:t>
            </a:r>
          </a:p>
          <a:p>
            <a:pPr lvl="1"/>
            <a:r>
              <a:rPr lang="en-US" dirty="0"/>
              <a:t>An MPI blocking call should be assumed to block the entire </a:t>
            </a:r>
            <a:r>
              <a:rPr lang="en-US" dirty="0" err="1"/>
              <a:t>OpenMP</a:t>
            </a:r>
            <a:r>
              <a:rPr lang="en-US" dirty="0"/>
              <a:t> thread, so other tasks might not get executed</a:t>
            </a:r>
          </a:p>
        </p:txBody>
      </p:sp>
      <p:sp>
        <p:nvSpPr>
          <p:cNvPr id="4" name="Slide Number Placeholder 3"/>
          <p:cNvSpPr>
            <a:spLocks noGrp="1"/>
          </p:cNvSpPr>
          <p:nvPr>
            <p:ph type="sldNum" sz="quarter" idx="4"/>
          </p:nvPr>
        </p:nvSpPr>
        <p:spPr/>
        <p:txBody>
          <a:bodyPr/>
          <a:lstStyle/>
          <a:p>
            <a:fld id="{6B394888-48A7-42F6-AE45-2BD5FD40ED91}" type="slidenum">
              <a:rPr lang="en-US" smtClean="0"/>
              <a:pPr/>
              <a:t>65</a:t>
            </a:fld>
            <a:endParaRPr lang="en-US" dirty="0"/>
          </a:p>
        </p:txBody>
      </p:sp>
      <p:grpSp>
        <p:nvGrpSpPr>
          <p:cNvPr id="7" name="Group 6"/>
          <p:cNvGrpSpPr/>
          <p:nvPr/>
        </p:nvGrpSpPr>
        <p:grpSpPr>
          <a:xfrm>
            <a:off x="5562600" y="1295400"/>
            <a:ext cx="3429000" cy="2819400"/>
            <a:chOff x="270164" y="606178"/>
            <a:chExt cx="4029772" cy="2116438"/>
          </a:xfrm>
        </p:grpSpPr>
        <p:sp>
          <p:nvSpPr>
            <p:cNvPr id="8" name="Rectangle 7"/>
            <p:cNvSpPr/>
            <p:nvPr/>
          </p:nvSpPr>
          <p:spPr bwMode="auto">
            <a:xfrm>
              <a:off x="270164" y="606178"/>
              <a:ext cx="4029772" cy="46183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2">
                      <a:lumMod val="10000"/>
                    </a:schemeClr>
                  </a:solidFill>
                  <a:effectLst/>
                  <a:uLnTx/>
                  <a:uFillTx/>
                  <a:latin typeface="Calibri" pitchFamily="34" charset="0"/>
                </a:rPr>
                <a:t>Applications</a:t>
              </a:r>
            </a:p>
          </p:txBody>
        </p:sp>
        <p:sp>
          <p:nvSpPr>
            <p:cNvPr id="9" name="Rectangle 8"/>
            <p:cNvSpPr/>
            <p:nvPr/>
          </p:nvSpPr>
          <p:spPr bwMode="auto">
            <a:xfrm>
              <a:off x="278197" y="1375010"/>
              <a:ext cx="1962076" cy="5772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err="1">
                  <a:ln>
                    <a:noFill/>
                  </a:ln>
                  <a:solidFill>
                    <a:schemeClr val="bg2">
                      <a:lumMod val="10000"/>
                    </a:schemeClr>
                  </a:solidFill>
                  <a:effectLst/>
                  <a:uLnTx/>
                  <a:uFillTx/>
                  <a:latin typeface="Calibri" pitchFamily="34" charset="0"/>
                  <a:ea typeface="+mn-ea"/>
                  <a:cs typeface="+mn-cs"/>
                </a:rPr>
                <a:t>OpenMP</a:t>
              </a:r>
              <a:r>
                <a:rPr kumimoji="0" lang="en-US" sz="1600" b="1" i="0" u="none" strike="noStrike" kern="0" cap="none" spc="0" normalizeH="0" baseline="0" noProof="0" dirty="0">
                  <a:ln>
                    <a:noFill/>
                  </a:ln>
                  <a:solidFill>
                    <a:schemeClr val="bg2">
                      <a:lumMod val="10000"/>
                    </a:schemeClr>
                  </a:solidFill>
                  <a:effectLst/>
                  <a:uLnTx/>
                  <a:uFillTx/>
                  <a:latin typeface="Calibri" pitchFamily="34" charset="0"/>
                  <a:ea typeface="+mn-ea"/>
                  <a:cs typeface="+mn-cs"/>
                </a:rPr>
                <a:t>, </a:t>
              </a:r>
              <a:r>
                <a:rPr kumimoji="0" lang="en-US" sz="1600" b="1" i="0" u="none" strike="noStrike" kern="0" cap="none" spc="0" normalizeH="0" baseline="0" noProof="0" dirty="0" err="1">
                  <a:ln>
                    <a:noFill/>
                  </a:ln>
                  <a:solidFill>
                    <a:schemeClr val="bg2">
                      <a:lumMod val="10000"/>
                    </a:schemeClr>
                  </a:solidFill>
                  <a:effectLst/>
                  <a:uLnTx/>
                  <a:uFillTx/>
                  <a:latin typeface="Calibri" pitchFamily="34" charset="0"/>
                  <a:ea typeface="+mn-ea"/>
                  <a:cs typeface="+mn-cs"/>
                </a:rPr>
                <a:t>Cilk</a:t>
              </a:r>
              <a:r>
                <a:rPr kumimoji="0" lang="en-US" sz="1600" b="1" i="0" u="none" strike="noStrike" kern="0" cap="none" spc="0" normalizeH="0" noProof="0" dirty="0">
                  <a:ln>
                    <a:noFill/>
                  </a:ln>
                  <a:solidFill>
                    <a:schemeClr val="bg2">
                      <a:lumMod val="10000"/>
                    </a:schemeClr>
                  </a:solidFill>
                  <a:effectLst/>
                  <a:uLnTx/>
                  <a:uFillTx/>
                  <a:latin typeface="Calibri" pitchFamily="34" charset="0"/>
                  <a:ea typeface="+mn-ea"/>
                  <a:cs typeface="+mn-cs"/>
                </a:rPr>
                <a:t>, TBB </a:t>
              </a:r>
              <a:endParaRPr kumimoji="0" lang="en-US" sz="1600" b="1" i="0" u="none" strike="noStrike" kern="0" cap="none" spc="0" normalizeH="0" baseline="0" noProof="0" dirty="0">
                <a:ln>
                  <a:noFill/>
                </a:ln>
                <a:solidFill>
                  <a:schemeClr val="bg2">
                    <a:lumMod val="10000"/>
                  </a:schemeClr>
                </a:solidFill>
                <a:effectLst/>
                <a:uLnTx/>
                <a:uFillTx/>
                <a:latin typeface="Calibri" pitchFamily="34" charset="0"/>
                <a:ea typeface="+mn-ea"/>
                <a:cs typeface="+mn-cs"/>
              </a:endParaRPr>
            </a:p>
          </p:txBody>
        </p:sp>
        <p:sp>
          <p:nvSpPr>
            <p:cNvPr id="10" name="Rectangle 9"/>
            <p:cNvSpPr/>
            <p:nvPr/>
          </p:nvSpPr>
          <p:spPr bwMode="auto">
            <a:xfrm>
              <a:off x="2514009" y="1375009"/>
              <a:ext cx="1775431" cy="134760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chemeClr val="bg2">
                      <a:lumMod val="10000"/>
                    </a:schemeClr>
                  </a:solidFill>
                  <a:effectLst/>
                  <a:uLnTx/>
                  <a:uFillTx/>
                  <a:latin typeface="Calibri" pitchFamily="34" charset="0"/>
                  <a:ea typeface="+mn-ea"/>
                  <a:cs typeface="+mn-cs"/>
                </a:rPr>
                <a:t>MPI</a:t>
              </a:r>
            </a:p>
          </p:txBody>
        </p:sp>
        <p:sp>
          <p:nvSpPr>
            <p:cNvPr id="11" name="Rectangle 10"/>
            <p:cNvSpPr/>
            <p:nvPr/>
          </p:nvSpPr>
          <p:spPr bwMode="auto">
            <a:xfrm>
              <a:off x="278199" y="2036204"/>
              <a:ext cx="1962076" cy="686412"/>
            </a:xfrm>
            <a:prstGeom prst="rect">
              <a:avLst/>
            </a:prstGeom>
            <a:solidFill>
              <a:srgbClr val="7AB800"/>
            </a:solidFill>
            <a:ln w="25400" cap="flat" cmpd="sng" algn="ctr">
              <a:solidFill>
                <a:srgbClr val="7AB800">
                  <a:shade val="50000"/>
                </a:srgbClr>
              </a:solidFill>
              <a:prstDash val="soli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err="1">
                  <a:ln>
                    <a:noFill/>
                  </a:ln>
                  <a:solidFill>
                    <a:schemeClr val="bg2">
                      <a:lumMod val="10000"/>
                    </a:schemeClr>
                  </a:solidFill>
                  <a:effectLst/>
                  <a:uLnTx/>
                  <a:uFillTx/>
                  <a:latin typeface="Calibri" pitchFamily="34" charset="0"/>
                </a:rPr>
                <a:t>Pthreads</a:t>
              </a:r>
              <a:r>
                <a:rPr lang="en-US" sz="1600" b="1" kern="0" baseline="0" dirty="0">
                  <a:solidFill>
                    <a:schemeClr val="bg2">
                      <a:lumMod val="10000"/>
                    </a:schemeClr>
                  </a:solidFill>
                  <a:latin typeface="Calibri" pitchFamily="34" charset="0"/>
                </a:rPr>
                <a:t> or </a:t>
              </a:r>
              <a:r>
                <a:rPr kumimoji="0" lang="en-US" sz="1600" b="1" i="0" u="none" strike="noStrike" kern="0" cap="none" spc="0" normalizeH="0" dirty="0">
                  <a:ln>
                    <a:noFill/>
                  </a:ln>
                  <a:solidFill>
                    <a:schemeClr val="bg2">
                      <a:lumMod val="10000"/>
                    </a:schemeClr>
                  </a:solidFill>
                  <a:effectLst/>
                  <a:uLnTx/>
                  <a:uFillTx/>
                  <a:latin typeface="Calibri" pitchFamily="34" charset="0"/>
                  <a:ea typeface="+mn-ea"/>
                  <a:cs typeface="+mn-cs"/>
                </a:rPr>
                <a:t>other threads</a:t>
              </a:r>
              <a:endParaRPr kumimoji="0" lang="en-US" sz="1600" b="1" i="0" u="none" strike="noStrike" kern="0" cap="none" spc="0" normalizeH="0" baseline="0" noProof="0" dirty="0">
                <a:ln>
                  <a:noFill/>
                </a:ln>
                <a:solidFill>
                  <a:schemeClr val="bg2">
                    <a:lumMod val="10000"/>
                  </a:schemeClr>
                </a:solidFill>
                <a:effectLst/>
                <a:uLnTx/>
                <a:uFillTx/>
                <a:latin typeface="Calibri" pitchFamily="34" charset="0"/>
                <a:ea typeface="+mn-ea"/>
                <a:cs typeface="+mn-cs"/>
              </a:endParaRPr>
            </a:p>
          </p:txBody>
        </p:sp>
      </p:grpSp>
      <p:sp>
        <p:nvSpPr>
          <p:cNvPr id="3" name="Footer Placeholder 2">
            <a:extLst>
              <a:ext uri="{FF2B5EF4-FFF2-40B4-BE49-F238E27FC236}">
                <a16:creationId xmlns:a16="http://schemas.microsoft.com/office/drawing/2014/main" id="{454FD888-FBF6-E54A-80DB-28C4290AF237}"/>
              </a:ext>
            </a:extLst>
          </p:cNvPr>
          <p:cNvSpPr>
            <a:spLocks noGrp="1"/>
          </p:cNvSpPr>
          <p:nvPr>
            <p:ph type="ftr" sz="quarter" idx="3"/>
          </p:nvPr>
        </p:nvSpPr>
        <p:spPr/>
        <p:txBody>
          <a:bodyPr/>
          <a:lstStyle/>
          <a:p>
            <a:r>
              <a:rPr lang="en-US"/>
              <a:t>Parallel Programming with MPI (06/2019)</a:t>
            </a:r>
            <a:endParaRPr lang="en-US" dirty="0"/>
          </a:p>
        </p:txBody>
      </p:sp>
      <p:cxnSp>
        <p:nvCxnSpPr>
          <p:cNvPr id="12" name="Straight Arrow Connector 11">
            <a:extLst>
              <a:ext uri="{FF2B5EF4-FFF2-40B4-BE49-F238E27FC236}">
                <a16:creationId xmlns:a16="http://schemas.microsoft.com/office/drawing/2014/main" id="{86C40EFB-A551-6A40-91DB-F2738DC484B3}"/>
              </a:ext>
            </a:extLst>
          </p:cNvPr>
          <p:cNvCxnSpPr>
            <a:cxnSpLocks/>
          </p:cNvCxnSpPr>
          <p:nvPr/>
        </p:nvCxnSpPr>
        <p:spPr bwMode="auto">
          <a:xfrm>
            <a:off x="7010400" y="3581400"/>
            <a:ext cx="762000" cy="0"/>
          </a:xfrm>
          <a:prstGeom prst="straightConnector1">
            <a:avLst/>
          </a:prstGeom>
          <a:noFill/>
          <a:ln w="76200" cap="flat" cmpd="sng" algn="ctr">
            <a:solidFill>
              <a:srgbClr val="C00000"/>
            </a:solidFill>
            <a:prstDash val="solid"/>
            <a:round/>
            <a:headEnd type="triangle"/>
            <a:tailEnd type="triangle"/>
          </a:ln>
          <a:effectLst/>
        </p:spPr>
      </p:cxnSp>
    </p:spTree>
    <p:extLst>
      <p:ext uri="{BB962C8B-B14F-4D97-AF65-F5344CB8AC3E}">
        <p14:creationId xmlns:p14="http://schemas.microsoft.com/office/powerpoint/2010/main" val="2496255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threads: MPI blocking Calls (1/2)</a:t>
            </a:r>
          </a:p>
        </p:txBody>
      </p:sp>
      <p:sp>
        <p:nvSpPr>
          <p:cNvPr id="5" name="Slide Number Placeholder 4"/>
          <p:cNvSpPr>
            <a:spLocks noGrp="1"/>
          </p:cNvSpPr>
          <p:nvPr>
            <p:ph type="sldNum" sz="quarter" idx="4"/>
          </p:nvPr>
        </p:nvSpPr>
        <p:spPr/>
        <p:txBody>
          <a:bodyPr/>
          <a:lstStyle/>
          <a:p>
            <a:fld id="{6B394888-48A7-42F6-AE45-2BD5FD40ED91}" type="slidenum">
              <a:rPr lang="en-US" smtClean="0"/>
              <a:pPr/>
              <a:t>66</a:t>
            </a:fld>
            <a:endParaRPr lang="en-US" dirty="0"/>
          </a:p>
        </p:txBody>
      </p:sp>
      <p:sp>
        <p:nvSpPr>
          <p:cNvPr id="6" name="Rectangle 5"/>
          <p:cNvSpPr/>
          <p:nvPr/>
        </p:nvSpPr>
        <p:spPr bwMode="auto">
          <a:xfrm>
            <a:off x="533400" y="1143000"/>
            <a:ext cx="7696200" cy="417233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(NULL, NULL, MPI_THREAD_MULTIPLE, &amp;provided);</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 for</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2 ==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to_myself</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else</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MPI_Recv</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from_myself</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533400" y="5620138"/>
            <a:ext cx="8077200" cy="646331"/>
          </a:xfrm>
          <a:prstGeom prst="rect">
            <a:avLst/>
          </a:prstGeom>
          <a:noFill/>
        </p:spPr>
        <p:txBody>
          <a:bodyPr wrap="square" rtlCol="0">
            <a:spAutoFit/>
          </a:bodyPr>
          <a:lstStyle/>
          <a:p>
            <a:r>
              <a:rPr lang="en-US" b="1" i="1" dirty="0">
                <a:solidFill>
                  <a:srgbClr val="800000"/>
                </a:solidFill>
              </a:rPr>
              <a:t>Iteration to </a:t>
            </a:r>
            <a:r>
              <a:rPr lang="en-US" b="1" i="1" dirty="0" err="1">
                <a:solidFill>
                  <a:srgbClr val="800000"/>
                </a:solidFill>
              </a:rPr>
              <a:t>OpenMP</a:t>
            </a:r>
            <a:r>
              <a:rPr lang="en-US" b="1" i="1" dirty="0">
                <a:solidFill>
                  <a:srgbClr val="800000"/>
                </a:solidFill>
              </a:rPr>
              <a:t> thread mapping needs to explicitly be handled by the user; otherwise, </a:t>
            </a:r>
            <a:r>
              <a:rPr lang="en-US" b="1" i="1" dirty="0" err="1">
                <a:solidFill>
                  <a:srgbClr val="800000"/>
                </a:solidFill>
              </a:rPr>
              <a:t>OpenMP</a:t>
            </a:r>
            <a:r>
              <a:rPr lang="en-US" b="1" i="1" dirty="0">
                <a:solidFill>
                  <a:srgbClr val="800000"/>
                </a:solidFill>
              </a:rPr>
              <a:t> threads might all issue the same operation and deadlock</a:t>
            </a:r>
          </a:p>
        </p:txBody>
      </p:sp>
      <p:sp>
        <p:nvSpPr>
          <p:cNvPr id="4" name="Footer Placeholder 3">
            <a:extLst>
              <a:ext uri="{FF2B5EF4-FFF2-40B4-BE49-F238E27FC236}">
                <a16:creationId xmlns:a16="http://schemas.microsoft.com/office/drawing/2014/main" id="{4CFF9284-493F-A245-B97B-121F9D70DC0E}"/>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33821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threads: MPI blocking Calls (2/2)</a:t>
            </a:r>
          </a:p>
        </p:txBody>
      </p:sp>
      <p:sp>
        <p:nvSpPr>
          <p:cNvPr id="5" name="Slide Number Placeholder 4"/>
          <p:cNvSpPr>
            <a:spLocks noGrp="1"/>
          </p:cNvSpPr>
          <p:nvPr>
            <p:ph type="sldNum" sz="quarter" idx="4"/>
          </p:nvPr>
        </p:nvSpPr>
        <p:spPr/>
        <p:txBody>
          <a:bodyPr/>
          <a:lstStyle/>
          <a:p>
            <a:fld id="{6B394888-48A7-42F6-AE45-2BD5FD40ED91}" type="slidenum">
              <a:rPr lang="en-US" smtClean="0"/>
              <a:pPr/>
              <a:t>67</a:t>
            </a:fld>
            <a:endParaRPr lang="en-US" dirty="0"/>
          </a:p>
        </p:txBody>
      </p:sp>
      <p:sp>
        <p:nvSpPr>
          <p:cNvPr id="6" name="Rectangle 5"/>
          <p:cNvSpPr/>
          <p:nvPr/>
        </p:nvSpPr>
        <p:spPr bwMode="auto">
          <a:xfrm>
            <a:off x="533400" y="858416"/>
            <a:ext cx="7467600" cy="49327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(NULL, NULL, MPI_THREAD_MULTIPLE, &amp;provided);</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assert(</a:t>
            </a:r>
            <a:r>
              <a:rPr lang="en-US" sz="1400" b="1" kern="0" dirty="0" err="1">
                <a:solidFill>
                  <a:schemeClr val="bg2">
                    <a:lumMod val="10000"/>
                  </a:schemeClr>
                </a:solidFill>
                <a:latin typeface="Courier New" pitchFamily="49" charset="0"/>
                <a:cs typeface="Courier New" pitchFamily="49" charset="0"/>
              </a:rPr>
              <a:t>omp_get_num_threads</a:t>
            </a:r>
            <a:r>
              <a:rPr lang="en-US" sz="1400" b="1" kern="0" dirty="0">
                <a:solidFill>
                  <a:schemeClr val="bg2">
                    <a:lumMod val="10000"/>
                  </a:schemeClr>
                </a:solidFill>
                <a:latin typeface="Courier New" pitchFamily="49" charset="0"/>
                <a:cs typeface="Courier New" pitchFamily="49" charset="0"/>
              </a:rPr>
              <a:t>() &gt; 1)</a:t>
            </a: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for schedule(static, 1)</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2 ==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to_myself</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else</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MPI_Recv</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from_myself</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524164" y="5775036"/>
            <a:ext cx="8077200" cy="646331"/>
          </a:xfrm>
          <a:prstGeom prst="rect">
            <a:avLst/>
          </a:prstGeom>
          <a:noFill/>
        </p:spPr>
        <p:txBody>
          <a:bodyPr wrap="square" rtlCol="0">
            <a:spAutoFit/>
          </a:bodyPr>
          <a:lstStyle/>
          <a:p>
            <a:r>
              <a:rPr lang="en-US" b="1" i="1" dirty="0">
                <a:solidFill>
                  <a:srgbClr val="800000"/>
                </a:solidFill>
              </a:rPr>
              <a:t>Either explicit/careful mapping of iterations to threads, or using </a:t>
            </a:r>
            <a:r>
              <a:rPr lang="en-US" b="1" i="1" dirty="0" err="1">
                <a:solidFill>
                  <a:srgbClr val="800000"/>
                </a:solidFill>
              </a:rPr>
              <a:t>nonblocking</a:t>
            </a:r>
            <a:r>
              <a:rPr lang="en-US" b="1" i="1" dirty="0">
                <a:solidFill>
                  <a:srgbClr val="800000"/>
                </a:solidFill>
              </a:rPr>
              <a:t> versions of send/</a:t>
            </a:r>
            <a:r>
              <a:rPr lang="en-US" b="1" i="1" dirty="0" err="1">
                <a:solidFill>
                  <a:srgbClr val="800000"/>
                </a:solidFill>
              </a:rPr>
              <a:t>recv</a:t>
            </a:r>
            <a:r>
              <a:rPr lang="en-US" b="1" i="1" dirty="0">
                <a:solidFill>
                  <a:srgbClr val="800000"/>
                </a:solidFill>
              </a:rPr>
              <a:t> would solve this problem</a:t>
            </a:r>
          </a:p>
        </p:txBody>
      </p:sp>
      <p:sp>
        <p:nvSpPr>
          <p:cNvPr id="4" name="Footer Placeholder 3">
            <a:extLst>
              <a:ext uri="{FF2B5EF4-FFF2-40B4-BE49-F238E27FC236}">
                <a16:creationId xmlns:a16="http://schemas.microsoft.com/office/drawing/2014/main" id="{8E070419-9204-1546-AB94-4795E5E1E4CD}"/>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67831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tasks: MPI blocking Calls (1/5)</a:t>
            </a:r>
          </a:p>
        </p:txBody>
      </p:sp>
      <p:sp>
        <p:nvSpPr>
          <p:cNvPr id="5" name="Slide Number Placeholder 4"/>
          <p:cNvSpPr>
            <a:spLocks noGrp="1"/>
          </p:cNvSpPr>
          <p:nvPr>
            <p:ph type="sldNum" sz="quarter" idx="4"/>
          </p:nvPr>
        </p:nvSpPr>
        <p:spPr/>
        <p:txBody>
          <a:bodyPr/>
          <a:lstStyle/>
          <a:p>
            <a:fld id="{6B394888-48A7-42F6-AE45-2BD5FD40ED91}" type="slidenum">
              <a:rPr lang="en-US" smtClean="0"/>
              <a:pPr/>
              <a:t>68</a:t>
            </a:fld>
            <a:endParaRPr lang="en-US" dirty="0"/>
          </a:p>
        </p:txBody>
      </p:sp>
      <p:sp>
        <p:nvSpPr>
          <p:cNvPr id="6" name="Rectangle 5"/>
          <p:cNvSpPr/>
          <p:nvPr/>
        </p:nvSpPr>
        <p:spPr bwMode="auto">
          <a:xfrm>
            <a:off x="876300" y="858416"/>
            <a:ext cx="7239000" cy="477607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1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(NULL, NULL, MPI_THREAD_MULTIPLE, &amp;provided);</a:t>
            </a:r>
          </a:p>
          <a:p>
            <a:pPr marL="342900" lvl="0" indent="-342900" fontAlgn="base">
              <a:lnSpc>
                <a:spcPct val="11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1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1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for</a:t>
            </a:r>
            <a:endParaRPr lang="en-US" sz="1400" b="1" kern="0" dirty="0">
              <a:solidFill>
                <a:srgbClr val="000000"/>
              </a:solidFill>
              <a:latin typeface="Courier New" pitchFamily="49" charset="0"/>
              <a:cs typeface="Courier New" pitchFamily="49" charset="0"/>
            </a:endParaRP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task</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2 == 0)</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to_myself</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else</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MPI_Recv</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from_myself</a:t>
            </a:r>
            <a:r>
              <a:rPr lang="en-US" sz="1400" b="1" kern="0" dirty="0">
                <a:solidFill>
                  <a:schemeClr val="bg2">
                    <a:lumMod val="10000"/>
                  </a:schemeClr>
                </a:solidFill>
                <a:latin typeface="Courier New" pitchFamily="49" charset="0"/>
                <a:cs typeface="Courier New" pitchFamily="49" charset="0"/>
              </a:rPr>
              <a:t>, ..);</a:t>
            </a:r>
            <a:br>
              <a:rPr lang="en-US" sz="1400" b="1" kern="0" dirty="0">
                <a:solidFill>
                  <a:schemeClr val="bg2">
                    <a:lumMod val="10000"/>
                  </a:schemeClr>
                </a:solidFill>
                <a:latin typeface="Courier New" pitchFamily="49" charset="0"/>
                <a:cs typeface="Courier New" pitchFamily="49" charset="0"/>
              </a:rPr>
            </a:b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1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457200" y="5634488"/>
            <a:ext cx="8077200" cy="923330"/>
          </a:xfrm>
          <a:prstGeom prst="rect">
            <a:avLst/>
          </a:prstGeom>
          <a:noFill/>
        </p:spPr>
        <p:txBody>
          <a:bodyPr wrap="square" rtlCol="0">
            <a:spAutoFit/>
          </a:bodyPr>
          <a:lstStyle/>
          <a:p>
            <a:r>
              <a:rPr lang="en-US" b="1" i="1" dirty="0">
                <a:solidFill>
                  <a:srgbClr val="800000"/>
                </a:solidFill>
              </a:rPr>
              <a:t>This can lead to deadlocks. No ordering or progress guarantees in </a:t>
            </a:r>
            <a:r>
              <a:rPr lang="en-US" b="1" i="1" dirty="0" err="1">
                <a:solidFill>
                  <a:srgbClr val="800000"/>
                </a:solidFill>
              </a:rPr>
              <a:t>OpenMP</a:t>
            </a:r>
            <a:r>
              <a:rPr lang="en-US" b="1" i="1" dirty="0">
                <a:solidFill>
                  <a:srgbClr val="800000"/>
                </a:solidFill>
              </a:rPr>
              <a:t> task scheduling should be assumed; a blocked task blocks it’s thread and tasks can be executed in any order.</a:t>
            </a:r>
          </a:p>
        </p:txBody>
      </p:sp>
      <p:sp>
        <p:nvSpPr>
          <p:cNvPr id="4" name="Footer Placeholder 3">
            <a:extLst>
              <a:ext uri="{FF2B5EF4-FFF2-40B4-BE49-F238E27FC236}">
                <a16:creationId xmlns:a16="http://schemas.microsoft.com/office/drawing/2014/main" id="{FE75A0AE-2B9B-274E-A4B6-5E80BA426FA1}"/>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87439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tasks: MPI blocking Calls (2/5)</a:t>
            </a:r>
          </a:p>
        </p:txBody>
      </p:sp>
      <p:sp>
        <p:nvSpPr>
          <p:cNvPr id="5" name="Slide Number Placeholder 4"/>
          <p:cNvSpPr>
            <a:spLocks noGrp="1"/>
          </p:cNvSpPr>
          <p:nvPr>
            <p:ph type="sldNum" sz="quarter" idx="4"/>
          </p:nvPr>
        </p:nvSpPr>
        <p:spPr/>
        <p:txBody>
          <a:bodyPr/>
          <a:lstStyle/>
          <a:p>
            <a:fld id="{6B394888-48A7-42F6-AE45-2BD5FD40ED91}" type="slidenum">
              <a:rPr lang="en-US" smtClean="0"/>
              <a:pPr/>
              <a:t>69</a:t>
            </a:fld>
            <a:endParaRPr lang="en-US" dirty="0"/>
          </a:p>
        </p:txBody>
      </p:sp>
      <p:sp>
        <p:nvSpPr>
          <p:cNvPr id="6" name="Rectangle 5"/>
          <p:cNvSpPr/>
          <p:nvPr/>
        </p:nvSpPr>
        <p:spPr bwMode="auto">
          <a:xfrm>
            <a:off x="967740" y="914400"/>
            <a:ext cx="7315200" cy="45517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(NULL, NULL, MPI_THREAD_MULTIPLE, &amp;provided);</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a:t>
            </a:r>
            <a:r>
              <a:rPr lang="en-US" sz="1400" b="1" kern="0" dirty="0" err="1">
                <a:solidFill>
                  <a:schemeClr val="accent6">
                    <a:lumMod val="75000"/>
                  </a:schemeClr>
                </a:solidFill>
                <a:latin typeface="Courier New" pitchFamily="49" charset="0"/>
                <a:cs typeface="Courier New" pitchFamily="49" charset="0"/>
              </a:rPr>
              <a:t>taskloop</a:t>
            </a:r>
            <a:endParaRPr lang="en-US" sz="1400" b="1" kern="0" dirty="0">
              <a:solidFill>
                <a:srgbClr val="000000"/>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2 ==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to_myself</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else</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MPI_Recv</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from_myself</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533400" y="5620138"/>
            <a:ext cx="8077200" cy="369332"/>
          </a:xfrm>
          <a:prstGeom prst="rect">
            <a:avLst/>
          </a:prstGeom>
          <a:noFill/>
        </p:spPr>
        <p:txBody>
          <a:bodyPr wrap="square" rtlCol="0">
            <a:spAutoFit/>
          </a:bodyPr>
          <a:lstStyle/>
          <a:p>
            <a:r>
              <a:rPr lang="en-US" b="1" i="1" dirty="0">
                <a:solidFill>
                  <a:srgbClr val="800000"/>
                </a:solidFill>
              </a:rPr>
              <a:t>Same problem as before. </a:t>
            </a:r>
          </a:p>
        </p:txBody>
      </p:sp>
      <p:sp>
        <p:nvSpPr>
          <p:cNvPr id="4" name="Footer Placeholder 3">
            <a:extLst>
              <a:ext uri="{FF2B5EF4-FFF2-40B4-BE49-F238E27FC236}">
                <a16:creationId xmlns:a16="http://schemas.microsoft.com/office/drawing/2014/main" id="{F6C52808-B100-1A4E-A896-11EAF24F9634}"/>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1556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One-sided and Two-sided Programming</a:t>
            </a:r>
          </a:p>
        </p:txBody>
      </p:sp>
      <p:sp>
        <p:nvSpPr>
          <p:cNvPr id="6" name="Text Box 5"/>
          <p:cNvSpPr txBox="1">
            <a:spLocks noChangeArrowheads="1"/>
          </p:cNvSpPr>
          <p:nvPr/>
        </p:nvSpPr>
        <p:spPr bwMode="auto">
          <a:xfrm>
            <a:off x="2392199" y="987981"/>
            <a:ext cx="869469" cy="307777"/>
          </a:xfrm>
          <a:prstGeom prst="rect">
            <a:avLst/>
          </a:prstGeom>
          <a:noFill/>
          <a:ln w="12700">
            <a:noFill/>
            <a:miter lim="800000"/>
            <a:headEnd type="none" w="sm" len="sm"/>
            <a:tailEnd type="none" w="sm" len="sm"/>
          </a:ln>
          <a:effec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Process 0</a:t>
            </a:r>
          </a:p>
        </p:txBody>
      </p:sp>
      <p:sp>
        <p:nvSpPr>
          <p:cNvPr id="7" name="Text Box 6"/>
          <p:cNvSpPr txBox="1">
            <a:spLocks noChangeArrowheads="1"/>
          </p:cNvSpPr>
          <p:nvPr/>
        </p:nvSpPr>
        <p:spPr bwMode="auto">
          <a:xfrm>
            <a:off x="5338599" y="1019731"/>
            <a:ext cx="1316038" cy="307777"/>
          </a:xfrm>
          <a:prstGeom prst="rect">
            <a:avLst/>
          </a:prstGeom>
          <a:noFill/>
          <a:ln w="12700">
            <a:noFill/>
            <a:miter lim="800000"/>
            <a:headEnd type="none" w="sm" len="sm"/>
            <a:tailEnd type="none" w="sm" len="sm"/>
          </a:ln>
          <a:effec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Process 1</a:t>
            </a:r>
          </a:p>
        </p:txBody>
      </p:sp>
      <p:sp>
        <p:nvSpPr>
          <p:cNvPr id="8" name="Line 7"/>
          <p:cNvSpPr>
            <a:spLocks noChangeShapeType="1"/>
          </p:cNvSpPr>
          <p:nvPr/>
        </p:nvSpPr>
        <p:spPr bwMode="auto">
          <a:xfrm>
            <a:off x="4373399" y="1070531"/>
            <a:ext cx="0" cy="235585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9" name="Text Box 8"/>
          <p:cNvSpPr txBox="1">
            <a:spLocks noChangeArrowheads="1"/>
          </p:cNvSpPr>
          <p:nvPr/>
        </p:nvSpPr>
        <p:spPr bwMode="auto">
          <a:xfrm>
            <a:off x="2358995" y="1429306"/>
            <a:ext cx="1153777" cy="338554"/>
          </a:xfrm>
          <a:prstGeom prst="rect">
            <a:avLst/>
          </a:prstGeom>
          <a:noFill/>
          <a:ln w="12700">
            <a:noFill/>
            <a:miter lim="800000"/>
            <a:headEnd type="none" w="sm" len="sm"/>
            <a:tailEnd type="none" w="sm" len="sm"/>
          </a:ln>
          <a:effec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SEND(data)</a:t>
            </a:r>
          </a:p>
        </p:txBody>
      </p:sp>
      <p:sp>
        <p:nvSpPr>
          <p:cNvPr id="10" name="Text Box 9"/>
          <p:cNvSpPr txBox="1">
            <a:spLocks noChangeArrowheads="1"/>
          </p:cNvSpPr>
          <p:nvPr/>
        </p:nvSpPr>
        <p:spPr bwMode="auto">
          <a:xfrm>
            <a:off x="5394406" y="3135868"/>
            <a:ext cx="1134734" cy="338554"/>
          </a:xfrm>
          <a:prstGeom prst="rect">
            <a:avLst/>
          </a:prstGeom>
          <a:noFill/>
          <a:ln w="12700">
            <a:noFill/>
            <a:miter lim="800000"/>
            <a:headEnd type="none" w="sm" len="sm"/>
            <a:tailEnd type="none" w="sm" len="sm"/>
          </a:ln>
          <a:effec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RECV(data)</a:t>
            </a:r>
            <a:endParaRPr kumimoji="0" lang="en-US" sz="16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11" name="Line 10"/>
          <p:cNvSpPr>
            <a:spLocks noChangeShapeType="1"/>
          </p:cNvSpPr>
          <p:nvPr/>
        </p:nvSpPr>
        <p:spPr bwMode="auto">
          <a:xfrm>
            <a:off x="3549416" y="1613971"/>
            <a:ext cx="1585983" cy="1706563"/>
          </a:xfrm>
          <a:prstGeom prst="line">
            <a:avLst/>
          </a:prstGeom>
          <a:noFill/>
          <a:ln w="28575">
            <a:solidFill>
              <a:schemeClr val="bg2">
                <a:lumMod val="10000"/>
              </a:schemeClr>
            </a:solidFill>
            <a:round/>
            <a:headEnd type="none" w="sm" len="sm"/>
            <a:tailEnd type="stealth" w="lg" len="lg"/>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2" name="TextBox 11"/>
          <p:cNvSpPr txBox="1"/>
          <p:nvPr/>
        </p:nvSpPr>
        <p:spPr>
          <a:xfrm>
            <a:off x="5751349" y="1521381"/>
            <a:ext cx="304800"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a:ea typeface="+mn-ea"/>
                <a:cs typeface="Calibri" panose="020F0502020204030204" pitchFamily="34" charset="0"/>
              </a:rPr>
              <a:t>DELAY</a:t>
            </a:r>
          </a:p>
        </p:txBody>
      </p:sp>
      <p:sp>
        <p:nvSpPr>
          <p:cNvPr id="13" name="Left Brace 12"/>
          <p:cNvSpPr/>
          <p:nvPr/>
        </p:nvSpPr>
        <p:spPr bwMode="auto">
          <a:xfrm>
            <a:off x="2093749" y="1429306"/>
            <a:ext cx="222250" cy="2075894"/>
          </a:xfrm>
          <a:prstGeom prst="leftBrace">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4" name="Text Box 5"/>
          <p:cNvSpPr txBox="1">
            <a:spLocks noChangeArrowheads="1"/>
          </p:cNvSpPr>
          <p:nvPr/>
        </p:nvSpPr>
        <p:spPr bwMode="auto">
          <a:xfrm>
            <a:off x="798350" y="1845052"/>
            <a:ext cx="1295399" cy="1200329"/>
          </a:xfrm>
          <a:prstGeom prst="rect">
            <a:avLst/>
          </a:prstGeom>
          <a:noFill/>
          <a:ln w="12700">
            <a:noFill/>
            <a:miter lim="800000"/>
            <a:headEnd type="none" w="sm" len="sm"/>
            <a:tailEnd type="none" w="sm" len="sm"/>
          </a:ln>
          <a:effectLst/>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Even the sending process is delayed</a:t>
            </a:r>
          </a:p>
        </p:txBody>
      </p:sp>
      <p:sp>
        <p:nvSpPr>
          <p:cNvPr id="15" name="Text Box 5"/>
          <p:cNvSpPr txBox="1">
            <a:spLocks noChangeArrowheads="1"/>
          </p:cNvSpPr>
          <p:nvPr/>
        </p:nvSpPr>
        <p:spPr bwMode="auto">
          <a:xfrm>
            <a:off x="2392199" y="3886200"/>
            <a:ext cx="869469" cy="307777"/>
          </a:xfrm>
          <a:prstGeom prst="rect">
            <a:avLst/>
          </a:prstGeom>
          <a:noFill/>
          <a:ln w="12700">
            <a:noFill/>
            <a:miter lim="800000"/>
            <a:headEnd type="none" w="sm" len="sm"/>
            <a:tailEnd type="none" w="sm" len="sm"/>
          </a:ln>
          <a:effec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chemeClr val="bg2">
                    <a:lumMod val="10000"/>
                  </a:schemeClr>
                </a:solidFill>
                <a:effectLst/>
                <a:uLnTx/>
                <a:uFillTx/>
                <a:latin typeface="Calibri"/>
                <a:ea typeface="+mn-ea"/>
                <a:cs typeface="Calibri" panose="020F0502020204030204" pitchFamily="34" charset="0"/>
              </a:rPr>
              <a:t>Process 0</a:t>
            </a:r>
          </a:p>
        </p:txBody>
      </p:sp>
      <p:sp>
        <p:nvSpPr>
          <p:cNvPr id="16" name="Text Box 6"/>
          <p:cNvSpPr txBox="1">
            <a:spLocks noChangeArrowheads="1"/>
          </p:cNvSpPr>
          <p:nvPr/>
        </p:nvSpPr>
        <p:spPr bwMode="auto">
          <a:xfrm>
            <a:off x="5338599" y="3917950"/>
            <a:ext cx="1316038" cy="307777"/>
          </a:xfrm>
          <a:prstGeom prst="rect">
            <a:avLst/>
          </a:prstGeom>
          <a:noFill/>
          <a:ln w="12700">
            <a:noFill/>
            <a:miter lim="800000"/>
            <a:headEnd type="none" w="sm" len="sm"/>
            <a:tailEnd type="none" w="sm" len="sm"/>
          </a:ln>
          <a:effec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Process 1</a:t>
            </a:r>
          </a:p>
        </p:txBody>
      </p:sp>
      <p:sp>
        <p:nvSpPr>
          <p:cNvPr id="17" name="Line 7"/>
          <p:cNvSpPr>
            <a:spLocks noChangeShapeType="1"/>
          </p:cNvSpPr>
          <p:nvPr/>
        </p:nvSpPr>
        <p:spPr bwMode="auto">
          <a:xfrm>
            <a:off x="4373399" y="3968750"/>
            <a:ext cx="0" cy="235585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8" name="Text Box 8"/>
          <p:cNvSpPr txBox="1">
            <a:spLocks noChangeArrowheads="1"/>
          </p:cNvSpPr>
          <p:nvPr/>
        </p:nvSpPr>
        <p:spPr bwMode="auto">
          <a:xfrm>
            <a:off x="2417503" y="4327525"/>
            <a:ext cx="1036758" cy="338554"/>
          </a:xfrm>
          <a:prstGeom prst="rect">
            <a:avLst/>
          </a:prstGeom>
          <a:noFill/>
          <a:ln w="12700">
            <a:noFill/>
            <a:miter lim="800000"/>
            <a:headEnd type="none" w="sm" len="sm"/>
            <a:tailEnd type="none" w="sm" len="sm"/>
          </a:ln>
          <a:effec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PUT(data)</a:t>
            </a:r>
          </a:p>
        </p:txBody>
      </p:sp>
      <p:sp>
        <p:nvSpPr>
          <p:cNvPr id="20" name="Line 10"/>
          <p:cNvSpPr>
            <a:spLocks noChangeShapeType="1"/>
          </p:cNvSpPr>
          <p:nvPr/>
        </p:nvSpPr>
        <p:spPr bwMode="auto">
          <a:xfrm>
            <a:off x="3549416" y="4512190"/>
            <a:ext cx="1860784" cy="184667"/>
          </a:xfrm>
          <a:prstGeom prst="line">
            <a:avLst/>
          </a:prstGeom>
          <a:noFill/>
          <a:ln w="76200">
            <a:solidFill>
              <a:schemeClr val="bg2">
                <a:lumMod val="10000"/>
              </a:schemeClr>
            </a:solidFill>
            <a:round/>
            <a:headEnd type="none" w="sm" len="sm"/>
            <a:tailEnd type="triangle" w="med"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1" name="TextBox 20"/>
          <p:cNvSpPr txBox="1"/>
          <p:nvPr/>
        </p:nvSpPr>
        <p:spPr>
          <a:xfrm>
            <a:off x="5751349" y="4419600"/>
            <a:ext cx="304800"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a:ea typeface="+mn-ea"/>
                <a:cs typeface="Calibri" panose="020F0502020204030204" pitchFamily="34" charset="0"/>
              </a:rPr>
              <a:t>DELAY</a:t>
            </a:r>
          </a:p>
        </p:txBody>
      </p:sp>
      <p:sp>
        <p:nvSpPr>
          <p:cNvPr id="22" name="Left Brace 21"/>
          <p:cNvSpPr/>
          <p:nvPr/>
        </p:nvSpPr>
        <p:spPr bwMode="auto">
          <a:xfrm>
            <a:off x="2093749" y="4327525"/>
            <a:ext cx="222250" cy="2075894"/>
          </a:xfrm>
          <a:prstGeom prst="leftBrace">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3" name="Text Box 5"/>
          <p:cNvSpPr txBox="1">
            <a:spLocks noChangeArrowheads="1"/>
          </p:cNvSpPr>
          <p:nvPr/>
        </p:nvSpPr>
        <p:spPr bwMode="auto">
          <a:xfrm>
            <a:off x="798350" y="4572000"/>
            <a:ext cx="1295399" cy="1477328"/>
          </a:xfrm>
          <a:prstGeom prst="rect">
            <a:avLst/>
          </a:prstGeom>
          <a:noFill/>
          <a:ln w="12700">
            <a:noFill/>
            <a:miter lim="800000"/>
            <a:headEnd type="none" w="sm" len="sm"/>
            <a:tailEnd type="none" w="sm" len="sm"/>
          </a:ln>
          <a:effectLst/>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Delay in process 1 does not affect process 0</a:t>
            </a:r>
          </a:p>
        </p:txBody>
      </p:sp>
      <p:sp>
        <p:nvSpPr>
          <p:cNvPr id="24" name="Text Box 8"/>
          <p:cNvSpPr txBox="1">
            <a:spLocks noChangeArrowheads="1"/>
          </p:cNvSpPr>
          <p:nvPr/>
        </p:nvSpPr>
        <p:spPr bwMode="auto">
          <a:xfrm>
            <a:off x="2422089" y="4964668"/>
            <a:ext cx="1023934" cy="338554"/>
          </a:xfrm>
          <a:prstGeom prst="rect">
            <a:avLst/>
          </a:prstGeom>
          <a:noFill/>
          <a:ln w="12700">
            <a:noFill/>
            <a:miter lim="800000"/>
            <a:headEnd type="none" w="sm" len="sm"/>
            <a:tailEnd type="none" w="sm" len="sm"/>
          </a:ln>
          <a:effectLst/>
        </p:spPr>
        <p:txBody>
          <a:bodyPr wrap="non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GET(data)</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25"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
        <p:nvSpPr>
          <p:cNvPr id="5" name="Curved Left Arrow 4">
            <a:extLst>
              <a:ext uri="{FF2B5EF4-FFF2-40B4-BE49-F238E27FC236}">
                <a16:creationId xmlns:a16="http://schemas.microsoft.com/office/drawing/2014/main" id="{BD93A3CE-BFA0-8747-A9BD-B293B0D7A5EB}"/>
              </a:ext>
            </a:extLst>
          </p:cNvPr>
          <p:cNvSpPr/>
          <p:nvPr/>
        </p:nvSpPr>
        <p:spPr bwMode="auto">
          <a:xfrm>
            <a:off x="3549416" y="5128894"/>
            <a:ext cx="1860784" cy="817940"/>
          </a:xfrm>
          <a:prstGeom prst="curvedLeftArrow">
            <a:avLst>
              <a:gd name="adj1" fmla="val 25000"/>
              <a:gd name="adj2" fmla="val 48854"/>
              <a:gd name="adj3" fmla="val 25000"/>
            </a:avLst>
          </a:prstGeom>
          <a:solidFill>
            <a:schemeClr val="bg2">
              <a:lumMod val="10000"/>
            </a:schemeClr>
          </a:solid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Tree>
    <p:extLst>
      <p:ext uri="{BB962C8B-B14F-4D97-AF65-F5344CB8AC3E}">
        <p14:creationId xmlns:p14="http://schemas.microsoft.com/office/powerpoint/2010/main" val="37627799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tasks: MPI blocking Calls (3/5)</a:t>
            </a:r>
          </a:p>
        </p:txBody>
      </p:sp>
      <p:sp>
        <p:nvSpPr>
          <p:cNvPr id="5" name="Slide Number Placeholder 4"/>
          <p:cNvSpPr>
            <a:spLocks noGrp="1"/>
          </p:cNvSpPr>
          <p:nvPr>
            <p:ph type="sldNum" sz="quarter" idx="4"/>
          </p:nvPr>
        </p:nvSpPr>
        <p:spPr/>
        <p:txBody>
          <a:bodyPr/>
          <a:lstStyle/>
          <a:p>
            <a:fld id="{6B394888-48A7-42F6-AE45-2BD5FD40ED91}" type="slidenum">
              <a:rPr lang="en-US" smtClean="0"/>
              <a:pPr/>
              <a:t>70</a:t>
            </a:fld>
            <a:endParaRPr lang="en-US" dirty="0"/>
          </a:p>
        </p:txBody>
      </p:sp>
      <p:sp>
        <p:nvSpPr>
          <p:cNvPr id="6" name="Rectangle 5"/>
          <p:cNvSpPr/>
          <p:nvPr/>
        </p:nvSpPr>
        <p:spPr bwMode="auto">
          <a:xfrm>
            <a:off x="533400" y="858416"/>
            <a:ext cx="7696200" cy="49327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(NULL, NULL, MPI_THREAD_MULTIPLE, &amp;provided);</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a:t>
            </a:r>
            <a:r>
              <a:rPr lang="en-US" sz="1400" b="1" kern="0" dirty="0" err="1">
                <a:solidFill>
                  <a:schemeClr val="accent6">
                    <a:lumMod val="75000"/>
                  </a:schemeClr>
                </a:solidFill>
                <a:latin typeface="Courier New" pitchFamily="49" charset="0"/>
                <a:cs typeface="Courier New" pitchFamily="49" charset="0"/>
              </a:rPr>
              <a:t>taskloop</a:t>
            </a:r>
            <a:endParaRPr lang="en-US" sz="1400" b="1" kern="0" dirty="0">
              <a:solidFill>
                <a:srgbClr val="000000"/>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lnSpc>
                <a:spcPct val="120000"/>
              </a:lnSpc>
              <a:spcAft>
                <a:spcPct val="0"/>
              </a:spcAft>
              <a:buClr>
                <a:srgbClr val="1F497D"/>
              </a:buClr>
              <a:defRPr/>
            </a:pPr>
            <a:r>
              <a:rPr lang="en-US" sz="1400" b="1" kern="0" dirty="0">
                <a:solidFill>
                  <a:srgbClr val="008000"/>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MPI_Request</a:t>
            </a:r>
            <a:r>
              <a:rPr lang="en-US" sz="1400" b="1" kern="0" dirty="0">
                <a:solidFill>
                  <a:srgbClr val="EA7207"/>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req</a:t>
            </a:r>
            <a:r>
              <a:rPr lang="en-US" sz="1400" b="1" kern="0" dirty="0">
                <a:solidFill>
                  <a:srgbClr val="EA7207"/>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2 ==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EA7207"/>
                </a:solidFill>
                <a:latin typeface="Courier New" pitchFamily="49" charset="0"/>
                <a:cs typeface="Courier New" pitchFamily="49" charset="0"/>
              </a:rPr>
              <a:t>Isend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to_myself</a:t>
            </a:r>
            <a:r>
              <a:rPr lang="en-US" sz="1400" b="1" kern="0" dirty="0">
                <a:solidFill>
                  <a:schemeClr val="bg2">
                    <a:lumMod val="10000"/>
                  </a:schemeClr>
                </a:solidFill>
                <a:latin typeface="Courier New" pitchFamily="49" charset="0"/>
                <a:cs typeface="Courier New" pitchFamily="49" charset="0"/>
              </a:rPr>
              <a:t>, .., </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else</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EA7207"/>
                </a:solidFill>
                <a:latin typeface="Courier New" pitchFamily="49" charset="0"/>
                <a:cs typeface="Courier New" pitchFamily="49" charset="0"/>
              </a:rPr>
              <a:t>Irecv</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from_myself</a:t>
            </a:r>
            <a:r>
              <a:rPr lang="en-US" sz="1400" b="1" kern="0" dirty="0">
                <a:solidFill>
                  <a:schemeClr val="bg2">
                    <a:lumMod val="10000"/>
                  </a:schemeClr>
                </a:solidFill>
                <a:latin typeface="Courier New" pitchFamily="49" charset="0"/>
                <a:cs typeface="Courier New" pitchFamily="49" charset="0"/>
              </a:rPr>
              <a:t>, .., </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rgbClr val="EA7207"/>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MPI_Wait</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req</a:t>
            </a:r>
            <a:r>
              <a:rPr lang="en-US" sz="1400" b="1" kern="0" dirty="0">
                <a:solidFill>
                  <a:srgbClr val="EA7207"/>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533400" y="5833160"/>
            <a:ext cx="8077200" cy="646331"/>
          </a:xfrm>
          <a:prstGeom prst="rect">
            <a:avLst/>
          </a:prstGeom>
          <a:noFill/>
        </p:spPr>
        <p:txBody>
          <a:bodyPr wrap="square" rtlCol="0">
            <a:spAutoFit/>
          </a:bodyPr>
          <a:lstStyle/>
          <a:p>
            <a:r>
              <a:rPr lang="en-US" b="1" i="1" dirty="0">
                <a:solidFill>
                  <a:srgbClr val="800000"/>
                </a:solidFill>
              </a:rPr>
              <a:t>Using </a:t>
            </a:r>
            <a:r>
              <a:rPr lang="en-US" b="1" i="1" dirty="0" err="1">
                <a:solidFill>
                  <a:srgbClr val="800000"/>
                </a:solidFill>
              </a:rPr>
              <a:t>nonblocking</a:t>
            </a:r>
            <a:r>
              <a:rPr lang="en-US" b="1" i="1" dirty="0">
                <a:solidFill>
                  <a:srgbClr val="800000"/>
                </a:solidFill>
              </a:rPr>
              <a:t> operations but with </a:t>
            </a:r>
            <a:r>
              <a:rPr lang="en-US" b="1" i="1" dirty="0" err="1">
                <a:solidFill>
                  <a:srgbClr val="800000"/>
                </a:solidFill>
              </a:rPr>
              <a:t>MPI_Wait</a:t>
            </a:r>
            <a:r>
              <a:rPr lang="en-US" b="1" i="1" dirty="0">
                <a:solidFill>
                  <a:srgbClr val="800000"/>
                </a:solidFill>
              </a:rPr>
              <a:t> inside the task region does not solve the problem</a:t>
            </a:r>
          </a:p>
        </p:txBody>
      </p:sp>
      <p:sp>
        <p:nvSpPr>
          <p:cNvPr id="4" name="Footer Placeholder 3">
            <a:extLst>
              <a:ext uri="{FF2B5EF4-FFF2-40B4-BE49-F238E27FC236}">
                <a16:creationId xmlns:a16="http://schemas.microsoft.com/office/drawing/2014/main" id="{DCC1BC8A-B040-4248-A07D-69744329C399}"/>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82641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tasks: MPI blocking Calls (4/5)</a:t>
            </a:r>
          </a:p>
        </p:txBody>
      </p:sp>
      <p:sp>
        <p:nvSpPr>
          <p:cNvPr id="5" name="Slide Number Placeholder 4"/>
          <p:cNvSpPr>
            <a:spLocks noGrp="1"/>
          </p:cNvSpPr>
          <p:nvPr>
            <p:ph type="sldNum" sz="quarter" idx="4"/>
          </p:nvPr>
        </p:nvSpPr>
        <p:spPr/>
        <p:txBody>
          <a:bodyPr/>
          <a:lstStyle/>
          <a:p>
            <a:fld id="{6B394888-48A7-42F6-AE45-2BD5FD40ED91}" type="slidenum">
              <a:rPr lang="en-US" smtClean="0"/>
              <a:pPr/>
              <a:t>71</a:t>
            </a:fld>
            <a:endParaRPr lang="en-US" dirty="0"/>
          </a:p>
        </p:txBody>
      </p:sp>
      <p:sp>
        <p:nvSpPr>
          <p:cNvPr id="6" name="Rectangle 5"/>
          <p:cNvSpPr/>
          <p:nvPr/>
        </p:nvSpPr>
        <p:spPr bwMode="auto">
          <a:xfrm>
            <a:off x="533400" y="858416"/>
            <a:ext cx="7391400" cy="50851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(NULL, NULL, MPI_THREAD_MULTIPLE, &amp;provided);</a:t>
            </a:r>
          </a:p>
          <a:p>
            <a:pPr marL="342900" lvl="0" indent="-342900" fontAlgn="base">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a:t>
            </a:r>
            <a:r>
              <a:rPr lang="en-US" sz="1400" b="1" kern="0" dirty="0" err="1">
                <a:solidFill>
                  <a:schemeClr val="accent6">
                    <a:lumMod val="75000"/>
                  </a:schemeClr>
                </a:solidFill>
                <a:latin typeface="Courier New" pitchFamily="49" charset="0"/>
                <a:cs typeface="Courier New" pitchFamily="49" charset="0"/>
              </a:rPr>
              <a:t>taskloop</a:t>
            </a:r>
            <a:endParaRPr lang="en-US" sz="1400" b="1" kern="0" dirty="0">
              <a:solidFill>
                <a:srgbClr val="000000"/>
              </a:solidFill>
              <a:latin typeface="Courier New" pitchFamily="49" charset="0"/>
              <a:cs typeface="Courier New" pitchFamily="49" charset="0"/>
            </a:endParaRP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000000"/>
                </a:solidFill>
                <a:latin typeface="Courier New" pitchFamily="49" charset="0"/>
                <a:cs typeface="Courier New" pitchFamily="49" charset="0"/>
              </a:rPr>
              <a:t>MPI_Request</a:t>
            </a:r>
            <a:r>
              <a:rPr lang="en-US" sz="1400" b="1" kern="0" dirty="0">
                <a:solidFill>
                  <a:srgbClr val="000000"/>
                </a:solidFill>
                <a:latin typeface="Courier New" pitchFamily="49" charset="0"/>
                <a:cs typeface="Courier New" pitchFamily="49" charset="0"/>
              </a:rPr>
              <a:t> </a:t>
            </a:r>
            <a:r>
              <a:rPr lang="en-US" sz="1400" b="1" kern="0" dirty="0" err="1">
                <a:solidFill>
                  <a:srgbClr val="000000"/>
                </a:solidFill>
                <a:latin typeface="Courier New" pitchFamily="49" charset="0"/>
                <a:cs typeface="Courier New" pitchFamily="49" charset="0"/>
              </a:rPr>
              <a:t>req</a:t>
            </a:r>
            <a:r>
              <a:rPr lang="en-US" sz="1400" b="1" kern="0" dirty="0">
                <a:solidFill>
                  <a:srgbClr val="000000"/>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int</a:t>
            </a:r>
            <a:r>
              <a:rPr lang="en-US" sz="1400" b="1" kern="0" dirty="0">
                <a:solidFill>
                  <a:srgbClr val="EA7207"/>
                </a:solidFill>
                <a:latin typeface="Courier New" pitchFamily="49" charset="0"/>
                <a:cs typeface="Courier New" pitchFamily="49" charset="0"/>
              </a:rPr>
              <a:t> done = 0;</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2 == 0)</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000000"/>
                </a:solidFill>
                <a:latin typeface="Courier New" pitchFamily="49" charset="0"/>
                <a:cs typeface="Courier New" pitchFamily="49" charset="0"/>
              </a:rPr>
              <a:t>Isend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to_myself</a:t>
            </a:r>
            <a:r>
              <a:rPr lang="en-US" sz="1400" b="1" kern="0" dirty="0">
                <a:solidFill>
                  <a:schemeClr val="bg2">
                    <a:lumMod val="10000"/>
                  </a:schemeClr>
                </a:solidFill>
                <a:latin typeface="Courier New" pitchFamily="49" charset="0"/>
                <a:cs typeface="Courier New" pitchFamily="49" charset="0"/>
              </a:rPr>
              <a:t>, .., </a:t>
            </a:r>
            <a:r>
              <a:rPr lang="en-US" sz="1400" b="1" kern="0" dirty="0">
                <a:solidFill>
                  <a:srgbClr val="000000"/>
                </a:solidFill>
                <a:latin typeface="Courier New" pitchFamily="49" charset="0"/>
                <a:cs typeface="Courier New" pitchFamily="49" charset="0"/>
              </a:rPr>
              <a:t>&amp;</a:t>
            </a:r>
            <a:r>
              <a:rPr lang="en-US" sz="1400" b="1" kern="0" dirty="0" err="1">
                <a:solidFill>
                  <a:srgbClr val="000000"/>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else</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000000"/>
                </a:solidFill>
                <a:latin typeface="Courier New" pitchFamily="49" charset="0"/>
                <a:cs typeface="Courier New" pitchFamily="49" charset="0"/>
              </a:rPr>
              <a:t>Irecv</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from_myself</a:t>
            </a:r>
            <a:r>
              <a:rPr lang="en-US" sz="1400" b="1" kern="0" dirty="0">
                <a:solidFill>
                  <a:schemeClr val="bg2">
                    <a:lumMod val="10000"/>
                  </a:schemeClr>
                </a:solidFill>
                <a:latin typeface="Courier New" pitchFamily="49" charset="0"/>
                <a:cs typeface="Courier New" pitchFamily="49" charset="0"/>
              </a:rPr>
              <a:t>, .., </a:t>
            </a:r>
            <a:r>
              <a:rPr lang="en-US" sz="1400" b="1" kern="0" dirty="0">
                <a:solidFill>
                  <a:srgbClr val="000000"/>
                </a:solidFill>
                <a:latin typeface="Courier New" pitchFamily="49" charset="0"/>
                <a:cs typeface="Courier New" pitchFamily="49" charset="0"/>
              </a:rPr>
              <a:t>&amp;</a:t>
            </a:r>
            <a:r>
              <a:rPr lang="en-US" sz="1400" b="1" kern="0" dirty="0" err="1">
                <a:solidFill>
                  <a:srgbClr val="000000"/>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rgbClr val="EA7207"/>
                </a:solidFill>
                <a:latin typeface="Courier New" pitchFamily="49" charset="0"/>
                <a:cs typeface="Courier New" pitchFamily="49" charset="0"/>
              </a:rPr>
              <a:t>        While (!done) {</a:t>
            </a:r>
          </a:p>
          <a:p>
            <a:pPr marL="342900" lvl="0" indent="-342900" fontAlgn="base">
              <a:spcAft>
                <a:spcPct val="0"/>
              </a:spcAft>
              <a:buClr>
                <a:srgbClr val="1F497D"/>
              </a:buClr>
              <a:defRPr/>
            </a:pPr>
            <a:r>
              <a:rPr lang="en-US" sz="1400" b="1" kern="0" dirty="0">
                <a:solidFill>
                  <a:srgbClr val="008000"/>
                </a:solidFill>
                <a:latin typeface="Courier New" pitchFamily="49" charset="0"/>
                <a:cs typeface="Courier New" pitchFamily="49" charset="0"/>
              </a:rPr>
              <a:t>           </a:t>
            </a: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a:t>
            </a:r>
            <a:r>
              <a:rPr lang="en-US" sz="1400" b="1" kern="0" dirty="0" err="1">
                <a:solidFill>
                  <a:schemeClr val="accent6">
                    <a:lumMod val="75000"/>
                  </a:schemeClr>
                </a:solidFill>
                <a:latin typeface="Courier New" pitchFamily="49" charset="0"/>
                <a:cs typeface="Courier New" pitchFamily="49" charset="0"/>
              </a:rPr>
              <a:t>taskyield</a:t>
            </a:r>
            <a:endParaRPr lang="en-US" sz="1400" b="1" kern="0" dirty="0">
              <a:solidFill>
                <a:schemeClr val="accent6">
                  <a:lumMod val="75000"/>
                </a:schemeClr>
              </a:solidFill>
              <a:latin typeface="Courier New" pitchFamily="49" charset="0"/>
              <a:cs typeface="Courier New" pitchFamily="49" charset="0"/>
            </a:endParaRPr>
          </a:p>
          <a:p>
            <a:pPr marL="342900" lvl="0" indent="-342900" fontAlgn="base">
              <a:spcAft>
                <a:spcPct val="0"/>
              </a:spcAft>
              <a:buClr>
                <a:srgbClr val="1F497D"/>
              </a:buClr>
              <a:defRPr/>
            </a:pPr>
            <a:r>
              <a:rPr lang="en-US" sz="1400" b="1" kern="0" dirty="0">
                <a:solidFill>
                  <a:srgbClr val="EA7207"/>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MPI_Test</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req</a:t>
            </a:r>
            <a:r>
              <a:rPr lang="en-US" sz="1400" b="1" kern="0" dirty="0">
                <a:solidFill>
                  <a:srgbClr val="EA7207"/>
                </a:solidFill>
                <a:latin typeface="Courier New" pitchFamily="49" charset="0"/>
                <a:cs typeface="Courier New" pitchFamily="49" charset="0"/>
              </a:rPr>
              <a:t>, &amp;done, ..);</a:t>
            </a:r>
          </a:p>
          <a:p>
            <a:pPr marL="342900" lvl="0" indent="-342900" fontAlgn="base">
              <a:spcAft>
                <a:spcPct val="0"/>
              </a:spcAft>
              <a:buClr>
                <a:srgbClr val="1F497D"/>
              </a:buClr>
              <a:defRPr/>
            </a:pPr>
            <a:r>
              <a:rPr lang="en-US" sz="1400" b="1" kern="0" dirty="0">
                <a:solidFill>
                  <a:srgbClr val="008000"/>
                </a:solidFill>
                <a:latin typeface="Courier New" pitchFamily="49" charset="0"/>
                <a:cs typeface="Courier New" pitchFamily="49" charset="0"/>
              </a:rPr>
              <a:t>       </a:t>
            </a:r>
            <a:r>
              <a:rPr lang="en-US" sz="1400" b="1" kern="0" dirty="0">
                <a:solidFill>
                  <a:schemeClr val="bg2">
                    <a:lumMod val="10000"/>
                  </a:schemeClr>
                </a:solidFill>
                <a:latin typeface="Courier New" pitchFamily="49" charset="0"/>
                <a:cs typeface="Courier New" pitchFamily="49" charset="0"/>
              </a:rPr>
              <a:t> }</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457200" y="6019800"/>
            <a:ext cx="7805853" cy="369332"/>
          </a:xfrm>
          <a:prstGeom prst="rect">
            <a:avLst/>
          </a:prstGeom>
          <a:noFill/>
        </p:spPr>
        <p:txBody>
          <a:bodyPr wrap="square" rtlCol="0">
            <a:spAutoFit/>
          </a:bodyPr>
          <a:lstStyle/>
          <a:p>
            <a:r>
              <a:rPr lang="en-US" b="1" i="1" dirty="0">
                <a:solidFill>
                  <a:srgbClr val="800000"/>
                </a:solidFill>
              </a:rPr>
              <a:t>Still incorrect; </a:t>
            </a:r>
            <a:r>
              <a:rPr lang="en-US" b="1" i="1" dirty="0" err="1">
                <a:solidFill>
                  <a:srgbClr val="800000"/>
                </a:solidFill>
              </a:rPr>
              <a:t>taskyield</a:t>
            </a:r>
            <a:r>
              <a:rPr lang="en-US" b="1" i="1" dirty="0">
                <a:solidFill>
                  <a:srgbClr val="800000"/>
                </a:solidFill>
              </a:rPr>
              <a:t> does not guarantee a task switch</a:t>
            </a:r>
          </a:p>
        </p:txBody>
      </p:sp>
      <p:sp>
        <p:nvSpPr>
          <p:cNvPr id="4" name="Footer Placeholder 3">
            <a:extLst>
              <a:ext uri="{FF2B5EF4-FFF2-40B4-BE49-F238E27FC236}">
                <a16:creationId xmlns:a16="http://schemas.microsoft.com/office/drawing/2014/main" id="{2032EDA5-CA6F-C642-9A3E-EDB23F9CB836}"/>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9153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OpenMP</a:t>
            </a:r>
            <a:r>
              <a:rPr lang="en-US" dirty="0"/>
              <a:t> tasks: </a:t>
            </a:r>
            <a:r>
              <a:rPr lang="en-US"/>
              <a:t>MPI non-blocking </a:t>
            </a:r>
            <a:r>
              <a:rPr lang="en-US" dirty="0"/>
              <a:t>Calls (5/5)</a:t>
            </a:r>
          </a:p>
        </p:txBody>
      </p:sp>
      <p:sp>
        <p:nvSpPr>
          <p:cNvPr id="5" name="Slide Number Placeholder 4"/>
          <p:cNvSpPr>
            <a:spLocks noGrp="1"/>
          </p:cNvSpPr>
          <p:nvPr>
            <p:ph type="sldNum" sz="quarter" idx="4"/>
          </p:nvPr>
        </p:nvSpPr>
        <p:spPr/>
        <p:txBody>
          <a:bodyPr/>
          <a:lstStyle/>
          <a:p>
            <a:fld id="{6B394888-48A7-42F6-AE45-2BD5FD40ED91}" type="slidenum">
              <a:rPr lang="en-US" smtClean="0"/>
              <a:pPr/>
              <a:t>72</a:t>
            </a:fld>
            <a:endParaRPr lang="en-US" dirty="0"/>
          </a:p>
        </p:txBody>
      </p:sp>
      <p:sp>
        <p:nvSpPr>
          <p:cNvPr id="6" name="Rectangle 5"/>
          <p:cNvSpPr/>
          <p:nvPr/>
        </p:nvSpPr>
        <p:spPr bwMode="auto">
          <a:xfrm>
            <a:off x="533400" y="858416"/>
            <a:ext cx="7772400" cy="500898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MPI_Init_thread</a:t>
            </a:r>
            <a:r>
              <a:rPr lang="en-US" sz="1400" b="1" kern="0" dirty="0">
                <a:solidFill>
                  <a:schemeClr val="bg2">
                    <a:lumMod val="10000"/>
                  </a:schemeClr>
                </a:solidFill>
                <a:latin typeface="Courier New" pitchFamily="49" charset="0"/>
                <a:cs typeface="Courier New" pitchFamily="49" charset="0"/>
              </a:rPr>
              <a:t>(NULL, NULL, MPI_THREAD_MULTIPLE, &amp;provided);</a:t>
            </a:r>
          </a:p>
          <a:p>
            <a:pPr marL="342900" lvl="0" indent="-342900" fontAlgn="base">
              <a:lnSpc>
                <a:spcPct val="120000"/>
              </a:lnSpc>
              <a:spcAft>
                <a:spcPct val="0"/>
              </a:spcAft>
              <a:buClr>
                <a:srgbClr val="1F497D"/>
              </a:buClr>
              <a:defRPr/>
            </a:pPr>
            <a:r>
              <a:rPr lang="en-US" sz="1400" b="1" kern="0" dirty="0">
                <a:solidFill>
                  <a:srgbClr val="008000"/>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MPI_Request</a:t>
            </a:r>
            <a:r>
              <a:rPr lang="en-US" sz="1400" b="1" kern="0" dirty="0">
                <a:solidFill>
                  <a:srgbClr val="EA7207"/>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req</a:t>
            </a:r>
            <a:r>
              <a:rPr lang="en-US" sz="1400" b="1" kern="0" dirty="0">
                <a:solidFill>
                  <a:srgbClr val="EA7207"/>
                </a:solidFill>
                <a:latin typeface="Courier New" pitchFamily="49" charset="0"/>
                <a:cs typeface="Courier New" pitchFamily="49" charset="0"/>
              </a:rPr>
              <a:t>[100];</a:t>
            </a:r>
          </a:p>
          <a:p>
            <a:pPr marL="342900" lvl="0" indent="-342900" fontAlgn="base">
              <a:lnSpc>
                <a:spcPct val="120000"/>
              </a:lnSpc>
              <a:spcAft>
                <a:spcPct val="0"/>
              </a:spcAft>
              <a:buClr>
                <a:srgbClr val="1F497D"/>
              </a:buClr>
              <a:defRPr/>
            </a:pPr>
            <a:endParaRPr lang="en-US" sz="1400" b="1" kern="0" dirty="0">
              <a:solidFill>
                <a:schemeClr val="accent6">
                  <a:lumMod val="75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a:t>
            </a:r>
            <a:r>
              <a:rPr lang="en-US" sz="1400" b="1" kern="0" dirty="0" err="1">
                <a:solidFill>
                  <a:schemeClr val="accent6">
                    <a:lumMod val="75000"/>
                  </a:schemeClr>
                </a:solidFill>
                <a:latin typeface="Courier New" pitchFamily="49" charset="0"/>
                <a:cs typeface="Courier New" pitchFamily="49" charset="0"/>
              </a:rPr>
              <a:t>taskloop</a:t>
            </a:r>
            <a:endParaRPr lang="en-US" sz="1400" b="1" kern="0" dirty="0">
              <a:solidFill>
                <a:srgbClr val="000000"/>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if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2 ==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000000"/>
                </a:solidFill>
                <a:latin typeface="Courier New" pitchFamily="49" charset="0"/>
                <a:cs typeface="Courier New" pitchFamily="49" charset="0"/>
              </a:rPr>
              <a:t>Isend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to_myself</a:t>
            </a:r>
            <a:r>
              <a:rPr lang="en-US" sz="1400" b="1" kern="0" dirty="0">
                <a:solidFill>
                  <a:schemeClr val="bg2">
                    <a:lumMod val="10000"/>
                  </a:schemeClr>
                </a:solidFill>
                <a:latin typeface="Courier New" pitchFamily="49" charset="0"/>
                <a:cs typeface="Courier New" pitchFamily="49" charset="0"/>
              </a:rPr>
              <a:t>, .., </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req</a:t>
            </a:r>
            <a:r>
              <a:rPr lang="en-US" sz="1400" b="1" kern="0" dirty="0">
                <a:solidFill>
                  <a:srgbClr val="EA7207"/>
                </a:solidFill>
                <a:latin typeface="Courier New" pitchFamily="49" charset="0"/>
                <a:cs typeface="Courier New" pitchFamily="49" charset="0"/>
              </a:rPr>
              <a:t>[</a:t>
            </a:r>
            <a:r>
              <a:rPr lang="en-US" sz="1400" b="1" kern="0" dirty="0" err="1">
                <a:solidFill>
                  <a:srgbClr val="EA7207"/>
                </a:solidFill>
                <a:latin typeface="Courier New" pitchFamily="49" charset="0"/>
                <a:cs typeface="Courier New" pitchFamily="49" charset="0"/>
              </a:rPr>
              <a:t>i</a:t>
            </a:r>
            <a:r>
              <a:rPr lang="en-US" sz="1400" b="1" kern="0" dirty="0">
                <a:solidFill>
                  <a:srgbClr val="EA7207"/>
                </a:solidFill>
                <a:latin typeface="Courier New" pitchFamily="49" charset="0"/>
                <a:cs typeface="Courier New" pitchFamily="49" charset="0"/>
              </a:rPr>
              <a:t>]</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else</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000000"/>
                </a:solidFill>
                <a:latin typeface="Courier New" pitchFamily="49" charset="0"/>
                <a:cs typeface="Courier New" pitchFamily="49" charset="0"/>
              </a:rPr>
              <a:t>Irecv</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from_myself</a:t>
            </a:r>
            <a:r>
              <a:rPr lang="en-US" sz="1400" b="1" kern="0" dirty="0">
                <a:solidFill>
                  <a:schemeClr val="bg2">
                    <a:lumMod val="10000"/>
                  </a:schemeClr>
                </a:solidFill>
                <a:latin typeface="Courier New" pitchFamily="49" charset="0"/>
                <a:cs typeface="Courier New" pitchFamily="49" charset="0"/>
              </a:rPr>
              <a:t>, .., </a:t>
            </a:r>
            <a:r>
              <a:rPr lang="en-US" sz="1400" b="1" kern="0" dirty="0">
                <a:solidFill>
                  <a:srgbClr val="EA7207"/>
                </a:solidFill>
                <a:latin typeface="Courier New" pitchFamily="49" charset="0"/>
                <a:cs typeface="Courier New" pitchFamily="49" charset="0"/>
              </a:rPr>
              <a:t>&amp;</a:t>
            </a:r>
            <a:r>
              <a:rPr lang="en-US" sz="1400" b="1" kern="0" dirty="0" err="1">
                <a:solidFill>
                  <a:srgbClr val="EA7207"/>
                </a:solidFill>
                <a:latin typeface="Courier New" pitchFamily="49" charset="0"/>
                <a:cs typeface="Courier New" pitchFamily="49" charset="0"/>
              </a:rPr>
              <a:t>req</a:t>
            </a:r>
            <a:r>
              <a:rPr lang="en-US" sz="1400" b="1" kern="0" dirty="0">
                <a:solidFill>
                  <a:srgbClr val="EA7207"/>
                </a:solidFill>
                <a:latin typeface="Courier New" pitchFamily="49" charset="0"/>
                <a:cs typeface="Courier New" pitchFamily="49" charset="0"/>
              </a:rPr>
              <a:t>[</a:t>
            </a:r>
            <a:r>
              <a:rPr lang="en-US" sz="1400" b="1" kern="0" dirty="0" err="1">
                <a:solidFill>
                  <a:srgbClr val="EA7207"/>
                </a:solidFill>
                <a:latin typeface="Courier New" pitchFamily="49" charset="0"/>
                <a:cs typeface="Courier New" pitchFamily="49" charset="0"/>
              </a:rPr>
              <a:t>i</a:t>
            </a:r>
            <a:r>
              <a:rPr lang="en-US" sz="1400" b="1" kern="0" dirty="0">
                <a:solidFill>
                  <a:srgbClr val="EA7207"/>
                </a:solidFill>
                <a:latin typeface="Courier New" pitchFamily="49" charset="0"/>
                <a:cs typeface="Courier New" pitchFamily="49" charset="0"/>
              </a:rPr>
              <a:t>]</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itchFamily="49" charset="0"/>
                <a:cs typeface="Courier New" pitchFamily="49" charset="0"/>
              </a:rPr>
              <a:t>MPI_Waitall</a:t>
            </a:r>
            <a:r>
              <a:rPr lang="en-US" sz="1400" b="1" kern="0" dirty="0">
                <a:solidFill>
                  <a:srgbClr val="EA7207"/>
                </a:solidFill>
                <a:latin typeface="Courier New" pitchFamily="49" charset="0"/>
                <a:cs typeface="Courier New" pitchFamily="49" charset="0"/>
              </a:rPr>
              <a:t>(100, </a:t>
            </a:r>
            <a:r>
              <a:rPr lang="en-US" sz="1400" b="1" kern="0" dirty="0" err="1">
                <a:solidFill>
                  <a:srgbClr val="EA7207"/>
                </a:solidFill>
                <a:latin typeface="Courier New" pitchFamily="49" charset="0"/>
                <a:cs typeface="Courier New" pitchFamily="49" charset="0"/>
              </a:rPr>
              <a:t>req</a:t>
            </a:r>
            <a:r>
              <a:rPr lang="en-US" sz="1400" b="1" kern="0" dirty="0">
                <a:solidFill>
                  <a:srgbClr val="EA7207"/>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MPI_Finalize</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533400" y="5899727"/>
            <a:ext cx="8077200" cy="369332"/>
          </a:xfrm>
          <a:prstGeom prst="rect">
            <a:avLst/>
          </a:prstGeom>
          <a:noFill/>
        </p:spPr>
        <p:txBody>
          <a:bodyPr wrap="square" rtlCol="0">
            <a:spAutoFit/>
          </a:bodyPr>
          <a:lstStyle/>
          <a:p>
            <a:r>
              <a:rPr lang="en-US" b="1" i="1" dirty="0">
                <a:solidFill>
                  <a:srgbClr val="800000"/>
                </a:solidFill>
              </a:rPr>
              <a:t>Correct example. Each task is </a:t>
            </a:r>
            <a:r>
              <a:rPr lang="en-US" b="1" i="1" dirty="0" err="1">
                <a:solidFill>
                  <a:srgbClr val="800000"/>
                </a:solidFill>
              </a:rPr>
              <a:t>nonblocking</a:t>
            </a:r>
            <a:r>
              <a:rPr lang="en-US" b="1" i="1" dirty="0">
                <a:solidFill>
                  <a:srgbClr val="800000"/>
                </a:solidFill>
              </a:rPr>
              <a:t>.</a:t>
            </a:r>
          </a:p>
        </p:txBody>
      </p:sp>
      <p:sp>
        <p:nvSpPr>
          <p:cNvPr id="4" name="Footer Placeholder 3">
            <a:extLst>
              <a:ext uri="{FF2B5EF4-FFF2-40B4-BE49-F238E27FC236}">
                <a16:creationId xmlns:a16="http://schemas.microsoft.com/office/drawing/2014/main" id="{EC4F77A9-66B7-C14D-B4B4-BCCAEA204175}"/>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2068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in MPI_THREAD_MULTIPLE: Incorrect Example with RMA</a:t>
            </a:r>
          </a:p>
        </p:txBody>
      </p:sp>
      <p:sp>
        <p:nvSpPr>
          <p:cNvPr id="5" name="Slide Number Placeholder 4"/>
          <p:cNvSpPr>
            <a:spLocks noGrp="1"/>
          </p:cNvSpPr>
          <p:nvPr>
            <p:ph type="sldNum" sz="quarter" idx="4"/>
          </p:nvPr>
        </p:nvSpPr>
        <p:spPr/>
        <p:txBody>
          <a:bodyPr/>
          <a:lstStyle/>
          <a:p>
            <a:fld id="{6B394888-48A7-42F6-AE45-2BD5FD40ED91}" type="slidenum">
              <a:rPr lang="en-US" smtClean="0"/>
              <a:pPr/>
              <a:t>73</a:t>
            </a:fld>
            <a:endParaRPr lang="en-US" dirty="0"/>
          </a:p>
        </p:txBody>
      </p:sp>
      <p:sp>
        <p:nvSpPr>
          <p:cNvPr id="6" name="Rectangle 5"/>
          <p:cNvSpPr/>
          <p:nvPr/>
        </p:nvSpPr>
        <p:spPr bwMode="auto">
          <a:xfrm>
            <a:off x="533400" y="1295400"/>
            <a:ext cx="7696200" cy="4191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120000"/>
              </a:lnSpc>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main(</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argc</a:t>
            </a:r>
            <a:r>
              <a:rPr lang="en-US" sz="1400" b="1" kern="0" dirty="0">
                <a:solidFill>
                  <a:schemeClr val="bg2">
                    <a:lumMod val="10000"/>
                  </a:schemeClr>
                </a:solidFill>
                <a:latin typeface="Courier New" pitchFamily="49" charset="0"/>
                <a:cs typeface="Courier New" pitchFamily="49" charset="0"/>
              </a:rPr>
              <a:t>, char ** </a:t>
            </a:r>
            <a:r>
              <a:rPr lang="en-US" sz="1400" b="1" kern="0" dirty="0" err="1">
                <a:solidFill>
                  <a:schemeClr val="bg2">
                    <a:lumMod val="10000"/>
                  </a:schemeClr>
                </a:solidFill>
                <a:latin typeface="Courier New" pitchFamily="49" charset="0"/>
                <a:cs typeface="Courier New" pitchFamily="49" charset="0"/>
              </a:rPr>
              <a:t>argv</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 Initialize MPI and RMA window */</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 for</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(i = 0; i &lt; 100; i++) {</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target = rand();</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MPI_Win_lock</a:t>
            </a:r>
            <a:r>
              <a:rPr lang="en-US" sz="1400" b="1" kern="0" dirty="0">
                <a:solidFill>
                  <a:schemeClr val="bg2">
                    <a:lumMod val="10000"/>
                  </a:schemeClr>
                </a:solidFill>
                <a:latin typeface="Courier New" pitchFamily="49" charset="0"/>
                <a:cs typeface="Courier New" pitchFamily="49" charset="0"/>
              </a:rPr>
              <a:t>(MPI_LOCK_EXCLUSIVE, target, 0, win);</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MPI_Put</a:t>
            </a:r>
            <a:r>
              <a:rPr lang="en-US" sz="1400" b="1" kern="0" dirty="0">
                <a:solidFill>
                  <a:schemeClr val="bg2">
                    <a:lumMod val="10000"/>
                  </a:schemeClr>
                </a:solidFill>
                <a:latin typeface="Courier New" pitchFamily="49" charset="0"/>
                <a:cs typeface="Courier New" pitchFamily="49" charset="0"/>
              </a:rPr>
              <a:t>(..., win);</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MPI_Win_unlock</a:t>
            </a:r>
            <a:r>
              <a:rPr lang="en-US" sz="1400" b="1" kern="0" dirty="0">
                <a:solidFill>
                  <a:schemeClr val="bg2">
                    <a:lumMod val="10000"/>
                  </a:schemeClr>
                </a:solidFill>
                <a:latin typeface="Courier New" pitchFamily="49" charset="0"/>
                <a:cs typeface="Courier New" pitchFamily="49" charset="0"/>
              </a:rPr>
              <a:t>(target, win);</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 Free MPI and RMA window */</a:t>
            </a:r>
          </a:p>
          <a:p>
            <a:pPr marL="342900" lvl="0" indent="-342900" fontAlgn="base">
              <a:lnSpc>
                <a:spcPct val="120000"/>
              </a:lnSpc>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return 0;</a:t>
            </a:r>
          </a:p>
          <a:p>
            <a:pPr marL="342900" lvl="0" indent="-342900" fontAlgn="base">
              <a:lnSpc>
                <a:spcPct val="120000"/>
              </a:lnSpc>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p:txBody>
      </p:sp>
      <p:sp>
        <p:nvSpPr>
          <p:cNvPr id="3" name="TextBox 2"/>
          <p:cNvSpPr txBox="1"/>
          <p:nvPr/>
        </p:nvSpPr>
        <p:spPr>
          <a:xfrm>
            <a:off x="533400" y="5638800"/>
            <a:ext cx="8077200" cy="707886"/>
          </a:xfrm>
          <a:prstGeom prst="rect">
            <a:avLst/>
          </a:prstGeom>
          <a:noFill/>
        </p:spPr>
        <p:txBody>
          <a:bodyPr wrap="square" rtlCol="0">
            <a:spAutoFit/>
          </a:bodyPr>
          <a:lstStyle/>
          <a:p>
            <a:r>
              <a:rPr lang="en-US" sz="2000" b="1" i="1" dirty="0">
                <a:solidFill>
                  <a:srgbClr val="800000"/>
                </a:solidFill>
              </a:rPr>
              <a:t>Different threads can lock the same process causing multiple locks to the same target before the first lock is unlocked</a:t>
            </a:r>
          </a:p>
        </p:txBody>
      </p:sp>
      <p:sp>
        <p:nvSpPr>
          <p:cNvPr id="4" name="Footer Placeholder 3">
            <a:extLst>
              <a:ext uri="{FF2B5EF4-FFF2-40B4-BE49-F238E27FC236}">
                <a16:creationId xmlns:a16="http://schemas.microsoft.com/office/drawing/2014/main" id="{0EEE75BD-CC07-2240-A128-EA721D27C235}"/>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17211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Stencil in Funneled mode (1/2)</a:t>
            </a:r>
          </a:p>
        </p:txBody>
      </p:sp>
      <p:sp>
        <p:nvSpPr>
          <p:cNvPr id="5" name="Slide Number Placeholder 4"/>
          <p:cNvSpPr>
            <a:spLocks noGrp="1"/>
          </p:cNvSpPr>
          <p:nvPr>
            <p:ph type="sldNum" sz="quarter" idx="4"/>
          </p:nvPr>
        </p:nvSpPr>
        <p:spPr/>
        <p:txBody>
          <a:bodyPr/>
          <a:lstStyle/>
          <a:p>
            <a:fld id="{6B394888-48A7-42F6-AE45-2BD5FD40ED91}" type="slidenum">
              <a:rPr lang="en-US" smtClean="0"/>
              <a:pPr/>
              <a:t>74</a:t>
            </a:fld>
            <a:endParaRPr lang="en-US" dirty="0"/>
          </a:p>
        </p:txBody>
      </p:sp>
      <p:grpSp>
        <p:nvGrpSpPr>
          <p:cNvPr id="8" name="Group 20"/>
          <p:cNvGrpSpPr/>
          <p:nvPr/>
        </p:nvGrpSpPr>
        <p:grpSpPr>
          <a:xfrm>
            <a:off x="1221599" y="4988113"/>
            <a:ext cx="1516094" cy="880034"/>
            <a:chOff x="3296951" y="4044939"/>
            <a:chExt cx="1516094" cy="880034"/>
          </a:xfrm>
        </p:grpSpPr>
        <p:sp>
          <p:nvSpPr>
            <p:cNvPr id="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69" name="Group 19"/>
            <p:cNvGrpSpPr/>
            <p:nvPr/>
          </p:nvGrpSpPr>
          <p:grpSpPr>
            <a:xfrm>
              <a:off x="3423962" y="4044945"/>
              <a:ext cx="1262072" cy="109544"/>
              <a:chOff x="3423962" y="4044945"/>
              <a:chExt cx="1262072" cy="109544"/>
            </a:xfrm>
            <a:solidFill>
              <a:srgbClr val="FFFF00"/>
            </a:solidFill>
          </p:grpSpPr>
          <p:sp>
            <p:nvSpPr>
              <p:cNvPr id="9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7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06" name="Group 791"/>
          <p:cNvGrpSpPr/>
          <p:nvPr/>
        </p:nvGrpSpPr>
        <p:grpSpPr>
          <a:xfrm>
            <a:off x="3456346" y="4989713"/>
            <a:ext cx="1516094" cy="880034"/>
            <a:chOff x="3296951" y="4044939"/>
            <a:chExt cx="1516094" cy="880034"/>
          </a:xfrm>
        </p:grpSpPr>
        <p:sp>
          <p:nvSpPr>
            <p:cNvPr id="10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167" name="Group 852"/>
            <p:cNvGrpSpPr/>
            <p:nvPr/>
          </p:nvGrpSpPr>
          <p:grpSpPr>
            <a:xfrm>
              <a:off x="3423962" y="4044945"/>
              <a:ext cx="1262072" cy="109544"/>
              <a:chOff x="3423962" y="4044945"/>
              <a:chExt cx="1262072" cy="109544"/>
            </a:xfrm>
            <a:solidFill>
              <a:srgbClr val="FFFF00"/>
            </a:solidFill>
          </p:grpSpPr>
          <p:sp>
            <p:nvSpPr>
              <p:cNvPr id="19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16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6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9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04" name="Group 889"/>
          <p:cNvGrpSpPr/>
          <p:nvPr/>
        </p:nvGrpSpPr>
        <p:grpSpPr>
          <a:xfrm>
            <a:off x="5807775" y="4989725"/>
            <a:ext cx="1516094" cy="880034"/>
            <a:chOff x="3296951" y="4044939"/>
            <a:chExt cx="1516094" cy="880034"/>
          </a:xfrm>
        </p:grpSpPr>
        <p:sp>
          <p:nvSpPr>
            <p:cNvPr id="20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265" name="Group 950"/>
            <p:cNvGrpSpPr/>
            <p:nvPr/>
          </p:nvGrpSpPr>
          <p:grpSpPr>
            <a:xfrm>
              <a:off x="3423962" y="4044945"/>
              <a:ext cx="1262072" cy="109544"/>
              <a:chOff x="3423962" y="4044945"/>
              <a:chExt cx="1262072" cy="109544"/>
            </a:xfrm>
            <a:solidFill>
              <a:srgbClr val="FFFF00"/>
            </a:solidFill>
          </p:grpSpPr>
          <p:sp>
            <p:nvSpPr>
              <p:cNvPr id="29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0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0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26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9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302" name="Group 989"/>
          <p:cNvGrpSpPr/>
          <p:nvPr/>
        </p:nvGrpSpPr>
        <p:grpSpPr>
          <a:xfrm>
            <a:off x="1216825" y="3194130"/>
            <a:ext cx="1516094" cy="880034"/>
            <a:chOff x="3296951" y="4044939"/>
            <a:chExt cx="1516094" cy="880034"/>
          </a:xfrm>
        </p:grpSpPr>
        <p:sp>
          <p:nvSpPr>
            <p:cNvPr id="30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363" name="Group 1611"/>
            <p:cNvGrpSpPr/>
            <p:nvPr/>
          </p:nvGrpSpPr>
          <p:grpSpPr>
            <a:xfrm>
              <a:off x="3423962" y="4044945"/>
              <a:ext cx="1262072" cy="109544"/>
              <a:chOff x="3423962" y="4044945"/>
              <a:chExt cx="1262072" cy="109544"/>
            </a:xfrm>
            <a:solidFill>
              <a:srgbClr val="FFFF00"/>
            </a:solidFill>
          </p:grpSpPr>
          <p:sp>
            <p:nvSpPr>
              <p:cNvPr id="39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36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00" name="Group 990"/>
          <p:cNvGrpSpPr/>
          <p:nvPr/>
        </p:nvGrpSpPr>
        <p:grpSpPr>
          <a:xfrm>
            <a:off x="3478938" y="3194130"/>
            <a:ext cx="1516094" cy="880034"/>
            <a:chOff x="3296951" y="4044939"/>
            <a:chExt cx="1516094" cy="880034"/>
          </a:xfrm>
        </p:grpSpPr>
        <p:sp>
          <p:nvSpPr>
            <p:cNvPr id="401"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2"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3"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4"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5"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6"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7"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8"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9"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0"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1"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2"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3"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4"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5"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6"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7"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8"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9"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0"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1"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2"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3"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4"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5"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6"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7"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8"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9"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0"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1"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2"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3" name="Rectangle 116"/>
            <p:cNvSpPr>
              <a:spLocks noChangeArrowheads="1"/>
            </p:cNvSpPr>
            <p:nvPr/>
          </p:nvSpPr>
          <p:spPr bwMode="auto">
            <a:xfrm>
              <a:off x="342397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34" name="Rectangle 126"/>
            <p:cNvSpPr>
              <a:spLocks noChangeArrowheads="1"/>
            </p:cNvSpPr>
            <p:nvPr/>
          </p:nvSpPr>
          <p:spPr bwMode="auto">
            <a:xfrm>
              <a:off x="342397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5" name="Rectangle 136"/>
            <p:cNvSpPr>
              <a:spLocks noChangeArrowheads="1"/>
            </p:cNvSpPr>
            <p:nvPr/>
          </p:nvSpPr>
          <p:spPr bwMode="auto">
            <a:xfrm>
              <a:off x="342397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36" name="Rectangle 146"/>
            <p:cNvSpPr>
              <a:spLocks noChangeArrowheads="1"/>
            </p:cNvSpPr>
            <p:nvPr/>
          </p:nvSpPr>
          <p:spPr bwMode="auto">
            <a:xfrm>
              <a:off x="342397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7" name="Rectangle 123"/>
            <p:cNvSpPr>
              <a:spLocks noChangeArrowheads="1"/>
            </p:cNvSpPr>
            <p:nvPr/>
          </p:nvSpPr>
          <p:spPr bwMode="auto">
            <a:xfrm>
              <a:off x="456063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8" name="Rectangle 133"/>
            <p:cNvSpPr>
              <a:spLocks noChangeArrowheads="1"/>
            </p:cNvSpPr>
            <p:nvPr/>
          </p:nvSpPr>
          <p:spPr bwMode="auto">
            <a:xfrm>
              <a:off x="456063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9" name="Rectangle 143"/>
            <p:cNvSpPr>
              <a:spLocks noChangeArrowheads="1"/>
            </p:cNvSpPr>
            <p:nvPr/>
          </p:nvSpPr>
          <p:spPr bwMode="auto">
            <a:xfrm>
              <a:off x="456063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0" name="Rectangle 153"/>
            <p:cNvSpPr>
              <a:spLocks noChangeArrowheads="1"/>
            </p:cNvSpPr>
            <p:nvPr/>
          </p:nvSpPr>
          <p:spPr bwMode="auto">
            <a:xfrm>
              <a:off x="456063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1" name="Rectangle 146"/>
            <p:cNvSpPr>
              <a:spLocks noChangeArrowheads="1"/>
            </p:cNvSpPr>
            <p:nvPr/>
          </p:nvSpPr>
          <p:spPr bwMode="auto">
            <a:xfrm>
              <a:off x="355097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2" name="Rectangle 147"/>
            <p:cNvSpPr>
              <a:spLocks noChangeArrowheads="1"/>
            </p:cNvSpPr>
            <p:nvPr/>
          </p:nvSpPr>
          <p:spPr bwMode="auto">
            <a:xfrm>
              <a:off x="3676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3" name="Rectangle 148"/>
            <p:cNvSpPr>
              <a:spLocks noChangeArrowheads="1"/>
            </p:cNvSpPr>
            <p:nvPr/>
          </p:nvSpPr>
          <p:spPr bwMode="auto">
            <a:xfrm>
              <a:off x="3801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4" name="Rectangle 149"/>
            <p:cNvSpPr>
              <a:spLocks noChangeArrowheads="1"/>
            </p:cNvSpPr>
            <p:nvPr/>
          </p:nvSpPr>
          <p:spPr bwMode="auto">
            <a:xfrm>
              <a:off x="3927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5" name="Rectangle 150"/>
            <p:cNvSpPr>
              <a:spLocks noChangeArrowheads="1"/>
            </p:cNvSpPr>
            <p:nvPr/>
          </p:nvSpPr>
          <p:spPr bwMode="auto">
            <a:xfrm>
              <a:off x="4057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6" name="Rectangle 151"/>
            <p:cNvSpPr>
              <a:spLocks noChangeArrowheads="1"/>
            </p:cNvSpPr>
            <p:nvPr/>
          </p:nvSpPr>
          <p:spPr bwMode="auto">
            <a:xfrm>
              <a:off x="4182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7" name="Rectangle 152"/>
            <p:cNvSpPr>
              <a:spLocks noChangeArrowheads="1"/>
            </p:cNvSpPr>
            <p:nvPr/>
          </p:nvSpPr>
          <p:spPr bwMode="auto">
            <a:xfrm>
              <a:off x="4308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8" name="Rectangle 153"/>
            <p:cNvSpPr>
              <a:spLocks noChangeArrowheads="1"/>
            </p:cNvSpPr>
            <p:nvPr/>
          </p:nvSpPr>
          <p:spPr bwMode="auto">
            <a:xfrm>
              <a:off x="443362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9" name="Rectangle 146"/>
            <p:cNvSpPr>
              <a:spLocks noChangeArrowheads="1"/>
            </p:cNvSpPr>
            <p:nvPr/>
          </p:nvSpPr>
          <p:spPr bwMode="auto">
            <a:xfrm>
              <a:off x="342396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0" name="Rectangle 153"/>
            <p:cNvSpPr>
              <a:spLocks noChangeArrowheads="1"/>
            </p:cNvSpPr>
            <p:nvPr/>
          </p:nvSpPr>
          <p:spPr bwMode="auto">
            <a:xfrm>
              <a:off x="456062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51" name="Rectangle 116"/>
            <p:cNvSpPr>
              <a:spLocks noChangeArrowheads="1"/>
            </p:cNvSpPr>
            <p:nvPr/>
          </p:nvSpPr>
          <p:spPr bwMode="auto">
            <a:xfrm>
              <a:off x="355097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2" name="Rectangle 117"/>
            <p:cNvSpPr>
              <a:spLocks noChangeArrowheads="1"/>
            </p:cNvSpPr>
            <p:nvPr/>
          </p:nvSpPr>
          <p:spPr bwMode="auto">
            <a:xfrm>
              <a:off x="3676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3" name="Rectangle 118"/>
            <p:cNvSpPr>
              <a:spLocks noChangeArrowheads="1"/>
            </p:cNvSpPr>
            <p:nvPr/>
          </p:nvSpPr>
          <p:spPr bwMode="auto">
            <a:xfrm>
              <a:off x="3801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 name="Rectangle 119"/>
            <p:cNvSpPr>
              <a:spLocks noChangeArrowheads="1"/>
            </p:cNvSpPr>
            <p:nvPr/>
          </p:nvSpPr>
          <p:spPr bwMode="auto">
            <a:xfrm>
              <a:off x="3927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5" name="Rectangle 120"/>
            <p:cNvSpPr>
              <a:spLocks noChangeArrowheads="1"/>
            </p:cNvSpPr>
            <p:nvPr/>
          </p:nvSpPr>
          <p:spPr bwMode="auto">
            <a:xfrm>
              <a:off x="4057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6" name="Rectangle 121"/>
            <p:cNvSpPr>
              <a:spLocks noChangeArrowheads="1"/>
            </p:cNvSpPr>
            <p:nvPr/>
          </p:nvSpPr>
          <p:spPr bwMode="auto">
            <a:xfrm>
              <a:off x="4182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7" name="Rectangle 122"/>
            <p:cNvSpPr>
              <a:spLocks noChangeArrowheads="1"/>
            </p:cNvSpPr>
            <p:nvPr/>
          </p:nvSpPr>
          <p:spPr bwMode="auto">
            <a:xfrm>
              <a:off x="4308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8" name="Rectangle 123"/>
            <p:cNvSpPr>
              <a:spLocks noChangeArrowheads="1"/>
            </p:cNvSpPr>
            <p:nvPr/>
          </p:nvSpPr>
          <p:spPr bwMode="auto">
            <a:xfrm>
              <a:off x="443362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9" name="Rectangle 116"/>
            <p:cNvSpPr>
              <a:spLocks noChangeArrowheads="1"/>
            </p:cNvSpPr>
            <p:nvPr/>
          </p:nvSpPr>
          <p:spPr bwMode="auto">
            <a:xfrm>
              <a:off x="3423968" y="4155022"/>
              <a:ext cx="125412" cy="10953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0" name="Rectangle 123"/>
            <p:cNvSpPr>
              <a:spLocks noChangeArrowheads="1"/>
            </p:cNvSpPr>
            <p:nvPr/>
          </p:nvSpPr>
          <p:spPr bwMode="auto">
            <a:xfrm>
              <a:off x="4560628" y="4155022"/>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461" name="Group 1149"/>
            <p:cNvGrpSpPr/>
            <p:nvPr/>
          </p:nvGrpSpPr>
          <p:grpSpPr>
            <a:xfrm>
              <a:off x="3423962" y="4044945"/>
              <a:ext cx="1262072" cy="109544"/>
              <a:chOff x="3423962" y="4044945"/>
              <a:chExt cx="1262072" cy="109544"/>
            </a:xfrm>
            <a:solidFill>
              <a:srgbClr val="FFFF00"/>
            </a:solidFill>
          </p:grpSpPr>
          <p:sp>
            <p:nvSpPr>
              <p:cNvPr id="488"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89"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0"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1"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2"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3"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4"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5"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6"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7"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462"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3"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4"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5"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6"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7"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8"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9"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0"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1"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2"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3"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4"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5"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6"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7"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8"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79"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0"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1"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2"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3"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4"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5"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6"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7"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98" name="Group 991"/>
          <p:cNvGrpSpPr/>
          <p:nvPr/>
        </p:nvGrpSpPr>
        <p:grpSpPr>
          <a:xfrm>
            <a:off x="5814628" y="3194130"/>
            <a:ext cx="1516094" cy="880034"/>
            <a:chOff x="3296951" y="4044939"/>
            <a:chExt cx="1516094" cy="880034"/>
          </a:xfrm>
        </p:grpSpPr>
        <p:sp>
          <p:nvSpPr>
            <p:cNvPr id="49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559" name="Group 1052"/>
            <p:cNvGrpSpPr/>
            <p:nvPr/>
          </p:nvGrpSpPr>
          <p:grpSpPr>
            <a:xfrm>
              <a:off x="3423962" y="4044945"/>
              <a:ext cx="1262072" cy="109544"/>
              <a:chOff x="3423962" y="4044945"/>
              <a:chExt cx="1262072" cy="109544"/>
            </a:xfrm>
            <a:solidFill>
              <a:srgbClr val="FFFF00"/>
            </a:solidFill>
          </p:grpSpPr>
          <p:sp>
            <p:nvSpPr>
              <p:cNvPr id="58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56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8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596" name="Group 1649"/>
          <p:cNvGrpSpPr/>
          <p:nvPr/>
        </p:nvGrpSpPr>
        <p:grpSpPr>
          <a:xfrm>
            <a:off x="1219200" y="1447800"/>
            <a:ext cx="1516094" cy="880034"/>
            <a:chOff x="3296951" y="4044939"/>
            <a:chExt cx="1516094" cy="880034"/>
          </a:xfrm>
        </p:grpSpPr>
        <p:sp>
          <p:nvSpPr>
            <p:cNvPr id="59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657" name="Group 1906"/>
            <p:cNvGrpSpPr/>
            <p:nvPr/>
          </p:nvGrpSpPr>
          <p:grpSpPr>
            <a:xfrm>
              <a:off x="3423962" y="4044945"/>
              <a:ext cx="1262072" cy="109544"/>
              <a:chOff x="3423962" y="4044945"/>
              <a:chExt cx="1262072" cy="109544"/>
            </a:xfrm>
            <a:solidFill>
              <a:srgbClr val="FFFF00"/>
            </a:solidFill>
          </p:grpSpPr>
          <p:sp>
            <p:nvSpPr>
              <p:cNvPr id="68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65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5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8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694" name="Group 1650"/>
          <p:cNvGrpSpPr/>
          <p:nvPr/>
        </p:nvGrpSpPr>
        <p:grpSpPr>
          <a:xfrm>
            <a:off x="3481337" y="1475559"/>
            <a:ext cx="1516094" cy="880034"/>
            <a:chOff x="3296951" y="4044939"/>
            <a:chExt cx="1516094" cy="880034"/>
          </a:xfrm>
        </p:grpSpPr>
        <p:sp>
          <p:nvSpPr>
            <p:cNvPr id="69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755" name="Group 1809"/>
            <p:cNvGrpSpPr/>
            <p:nvPr/>
          </p:nvGrpSpPr>
          <p:grpSpPr>
            <a:xfrm>
              <a:off x="3423962" y="4044945"/>
              <a:ext cx="1262072" cy="109544"/>
              <a:chOff x="3423962" y="4044945"/>
              <a:chExt cx="1262072" cy="109544"/>
            </a:xfrm>
            <a:solidFill>
              <a:srgbClr val="FFFF00"/>
            </a:solidFill>
          </p:grpSpPr>
          <p:sp>
            <p:nvSpPr>
              <p:cNvPr id="78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9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9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75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7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7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8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8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792" name="Group 1651"/>
          <p:cNvGrpSpPr/>
          <p:nvPr/>
        </p:nvGrpSpPr>
        <p:grpSpPr>
          <a:xfrm>
            <a:off x="5812525" y="1473171"/>
            <a:ext cx="1516094" cy="880034"/>
            <a:chOff x="3296951" y="4044939"/>
            <a:chExt cx="1516094" cy="880034"/>
          </a:xfrm>
        </p:grpSpPr>
        <p:sp>
          <p:nvSpPr>
            <p:cNvPr id="7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853" name="Group 1712"/>
            <p:cNvGrpSpPr/>
            <p:nvPr/>
          </p:nvGrpSpPr>
          <p:grpSpPr>
            <a:xfrm>
              <a:off x="3423962" y="4044945"/>
              <a:ext cx="1262072" cy="109544"/>
              <a:chOff x="3423962" y="4044945"/>
              <a:chExt cx="1262072" cy="109544"/>
            </a:xfrm>
            <a:solidFill>
              <a:srgbClr val="FFFF00"/>
            </a:solidFill>
          </p:grpSpPr>
          <p:sp>
            <p:nvSpPr>
              <p:cNvPr id="8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8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cxnSp>
        <p:nvCxnSpPr>
          <p:cNvPr id="890" name="Straight Connector 1383"/>
          <p:cNvCxnSpPr/>
          <p:nvPr/>
        </p:nvCxnSpPr>
        <p:spPr>
          <a:xfrm>
            <a:off x="310411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1" name="Straight Connector 1384"/>
          <p:cNvCxnSpPr/>
          <p:nvPr/>
        </p:nvCxnSpPr>
        <p:spPr>
          <a:xfrm>
            <a:off x="538007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2" name="Straight Connector 1385"/>
          <p:cNvCxnSpPr/>
          <p:nvPr/>
        </p:nvCxnSpPr>
        <p:spPr>
          <a:xfrm>
            <a:off x="1024537" y="2764460"/>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3" name="Straight Connector 1386"/>
          <p:cNvCxnSpPr/>
          <p:nvPr/>
        </p:nvCxnSpPr>
        <p:spPr>
          <a:xfrm>
            <a:off x="1024537" y="4475371"/>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sp>
        <p:nvSpPr>
          <p:cNvPr id="894" name="矩形 893"/>
          <p:cNvSpPr/>
          <p:nvPr/>
        </p:nvSpPr>
        <p:spPr>
          <a:xfrm>
            <a:off x="1216825" y="1447800"/>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5" name="矩形 894"/>
          <p:cNvSpPr/>
          <p:nvPr/>
        </p:nvSpPr>
        <p:spPr>
          <a:xfrm>
            <a:off x="5817033" y="147238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6" name="矩形 895"/>
          <p:cNvSpPr/>
          <p:nvPr/>
        </p:nvSpPr>
        <p:spPr>
          <a:xfrm>
            <a:off x="3476569"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7" name="矩形 896"/>
          <p:cNvSpPr/>
          <p:nvPr/>
        </p:nvSpPr>
        <p:spPr>
          <a:xfrm>
            <a:off x="1224004" y="498011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8" name="矩形 897"/>
          <p:cNvSpPr/>
          <p:nvPr/>
        </p:nvSpPr>
        <p:spPr>
          <a:xfrm>
            <a:off x="5805406" y="497848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01" name="组 900"/>
          <p:cNvGrpSpPr/>
          <p:nvPr/>
        </p:nvGrpSpPr>
        <p:grpSpPr>
          <a:xfrm>
            <a:off x="3608331" y="2243667"/>
            <a:ext cx="1257299" cy="111126"/>
            <a:chOff x="3862746" y="2597012"/>
            <a:chExt cx="1257299" cy="111126"/>
          </a:xfrm>
        </p:grpSpPr>
        <p:sp>
          <p:nvSpPr>
            <p:cNvPr id="902"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3"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4"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5"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6"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7"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8"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9"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0"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1"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12" name="矩形 911"/>
          <p:cNvSpPr/>
          <p:nvPr/>
        </p:nvSpPr>
        <p:spPr>
          <a:xfrm>
            <a:off x="3483730" y="1475571"/>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13" name="组 912"/>
          <p:cNvGrpSpPr/>
          <p:nvPr/>
        </p:nvGrpSpPr>
        <p:grpSpPr>
          <a:xfrm>
            <a:off x="3582780" y="4986525"/>
            <a:ext cx="1257299" cy="111126"/>
            <a:chOff x="3862746" y="2597012"/>
            <a:chExt cx="1257299" cy="111126"/>
          </a:xfrm>
        </p:grpSpPr>
        <p:sp>
          <p:nvSpPr>
            <p:cNvPr id="914"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5"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6"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7"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8"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9"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0"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1"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2"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3"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24" name="矩形 923"/>
          <p:cNvSpPr/>
          <p:nvPr/>
        </p:nvSpPr>
        <p:spPr>
          <a:xfrm>
            <a:off x="3453977" y="4989737"/>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25" name="组 924"/>
          <p:cNvGrpSpPr/>
          <p:nvPr/>
        </p:nvGrpSpPr>
        <p:grpSpPr>
          <a:xfrm>
            <a:off x="2605908" y="3304207"/>
            <a:ext cx="125412" cy="661987"/>
            <a:chOff x="2864292" y="3657552"/>
            <a:chExt cx="125412" cy="661987"/>
          </a:xfrm>
        </p:grpSpPr>
        <p:sp>
          <p:nvSpPr>
            <p:cNvPr id="926"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7"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8"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9"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0"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1"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32" name="矩形 931"/>
          <p:cNvSpPr/>
          <p:nvPr/>
        </p:nvSpPr>
        <p:spPr>
          <a:xfrm>
            <a:off x="1214456" y="3203466"/>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33" name="组 932"/>
          <p:cNvGrpSpPr/>
          <p:nvPr/>
        </p:nvGrpSpPr>
        <p:grpSpPr>
          <a:xfrm>
            <a:off x="5818864" y="3302100"/>
            <a:ext cx="125412" cy="661987"/>
            <a:chOff x="2864292" y="3657552"/>
            <a:chExt cx="125412" cy="661987"/>
          </a:xfrm>
        </p:grpSpPr>
        <p:sp>
          <p:nvSpPr>
            <p:cNvPr id="934"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5"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6"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7"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8"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9"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40" name="矩形 939"/>
          <p:cNvSpPr/>
          <p:nvPr/>
        </p:nvSpPr>
        <p:spPr>
          <a:xfrm>
            <a:off x="5814628"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43" name="组 942"/>
          <p:cNvGrpSpPr/>
          <p:nvPr/>
        </p:nvGrpSpPr>
        <p:grpSpPr>
          <a:xfrm>
            <a:off x="3606707" y="3304981"/>
            <a:ext cx="1262078" cy="659886"/>
            <a:chOff x="3865091" y="3658326"/>
            <a:chExt cx="1262078" cy="659886"/>
          </a:xfrm>
        </p:grpSpPr>
        <p:sp>
          <p:nvSpPr>
            <p:cNvPr id="944" name="Rectangle 126"/>
            <p:cNvSpPr>
              <a:spLocks noChangeArrowheads="1"/>
            </p:cNvSpPr>
            <p:nvPr/>
          </p:nvSpPr>
          <p:spPr bwMode="auto">
            <a:xfrm>
              <a:off x="386509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5" name="Rectangle 136"/>
            <p:cNvSpPr>
              <a:spLocks noChangeArrowheads="1"/>
            </p:cNvSpPr>
            <p:nvPr/>
          </p:nvSpPr>
          <p:spPr bwMode="auto">
            <a:xfrm>
              <a:off x="386509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46" name="Rectangle 146"/>
            <p:cNvSpPr>
              <a:spLocks noChangeArrowheads="1"/>
            </p:cNvSpPr>
            <p:nvPr/>
          </p:nvSpPr>
          <p:spPr bwMode="auto">
            <a:xfrm>
              <a:off x="386509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7" name="Rectangle 123"/>
            <p:cNvSpPr>
              <a:spLocks noChangeArrowheads="1"/>
            </p:cNvSpPr>
            <p:nvPr/>
          </p:nvSpPr>
          <p:spPr bwMode="auto">
            <a:xfrm>
              <a:off x="5001757" y="37684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8" name="Rectangle 133"/>
            <p:cNvSpPr>
              <a:spLocks noChangeArrowheads="1"/>
            </p:cNvSpPr>
            <p:nvPr/>
          </p:nvSpPr>
          <p:spPr bwMode="auto">
            <a:xfrm>
              <a:off x="500175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9" name="Rectangle 143"/>
            <p:cNvSpPr>
              <a:spLocks noChangeArrowheads="1"/>
            </p:cNvSpPr>
            <p:nvPr/>
          </p:nvSpPr>
          <p:spPr bwMode="auto">
            <a:xfrm>
              <a:off x="500175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0" name="Rectangle 153"/>
            <p:cNvSpPr>
              <a:spLocks noChangeArrowheads="1"/>
            </p:cNvSpPr>
            <p:nvPr/>
          </p:nvSpPr>
          <p:spPr bwMode="auto">
            <a:xfrm>
              <a:off x="500175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1" name="Rectangle 146"/>
            <p:cNvSpPr>
              <a:spLocks noChangeArrowheads="1"/>
            </p:cNvSpPr>
            <p:nvPr/>
          </p:nvSpPr>
          <p:spPr bwMode="auto">
            <a:xfrm>
              <a:off x="399210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2" name="Rectangle 147"/>
            <p:cNvSpPr>
              <a:spLocks noChangeArrowheads="1"/>
            </p:cNvSpPr>
            <p:nvPr/>
          </p:nvSpPr>
          <p:spPr bwMode="auto">
            <a:xfrm>
              <a:off x="4117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3" name="Rectangle 148"/>
            <p:cNvSpPr>
              <a:spLocks noChangeArrowheads="1"/>
            </p:cNvSpPr>
            <p:nvPr/>
          </p:nvSpPr>
          <p:spPr bwMode="auto">
            <a:xfrm>
              <a:off x="4242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4" name="Rectangle 149"/>
            <p:cNvSpPr>
              <a:spLocks noChangeArrowheads="1"/>
            </p:cNvSpPr>
            <p:nvPr/>
          </p:nvSpPr>
          <p:spPr bwMode="auto">
            <a:xfrm>
              <a:off x="4368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5" name="Rectangle 150"/>
            <p:cNvSpPr>
              <a:spLocks noChangeArrowheads="1"/>
            </p:cNvSpPr>
            <p:nvPr/>
          </p:nvSpPr>
          <p:spPr bwMode="auto">
            <a:xfrm>
              <a:off x="4498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6" name="Rectangle 151"/>
            <p:cNvSpPr>
              <a:spLocks noChangeArrowheads="1"/>
            </p:cNvSpPr>
            <p:nvPr/>
          </p:nvSpPr>
          <p:spPr bwMode="auto">
            <a:xfrm>
              <a:off x="4623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7" name="Rectangle 152"/>
            <p:cNvSpPr>
              <a:spLocks noChangeArrowheads="1"/>
            </p:cNvSpPr>
            <p:nvPr/>
          </p:nvSpPr>
          <p:spPr bwMode="auto">
            <a:xfrm>
              <a:off x="4749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8" name="Rectangle 153"/>
            <p:cNvSpPr>
              <a:spLocks noChangeArrowheads="1"/>
            </p:cNvSpPr>
            <p:nvPr/>
          </p:nvSpPr>
          <p:spPr bwMode="auto">
            <a:xfrm>
              <a:off x="487475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9" name="Rectangle 146"/>
            <p:cNvSpPr>
              <a:spLocks noChangeArrowheads="1"/>
            </p:cNvSpPr>
            <p:nvPr/>
          </p:nvSpPr>
          <p:spPr bwMode="auto">
            <a:xfrm>
              <a:off x="386509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0" name="Rectangle 153"/>
            <p:cNvSpPr>
              <a:spLocks noChangeArrowheads="1"/>
            </p:cNvSpPr>
            <p:nvPr/>
          </p:nvSpPr>
          <p:spPr bwMode="auto">
            <a:xfrm>
              <a:off x="500175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61" name="Rectangle 116"/>
            <p:cNvSpPr>
              <a:spLocks noChangeArrowheads="1"/>
            </p:cNvSpPr>
            <p:nvPr/>
          </p:nvSpPr>
          <p:spPr bwMode="auto">
            <a:xfrm>
              <a:off x="399210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2" name="Rectangle 117"/>
            <p:cNvSpPr>
              <a:spLocks noChangeArrowheads="1"/>
            </p:cNvSpPr>
            <p:nvPr/>
          </p:nvSpPr>
          <p:spPr bwMode="auto">
            <a:xfrm>
              <a:off x="4117514" y="3658332"/>
              <a:ext cx="125413" cy="109538"/>
            </a:xfrm>
            <a:prstGeom prst="rect">
              <a:avLst/>
            </a:prstGeom>
            <a:solidFill>
              <a:srgbClr val="FF66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3" name="Rectangle 118"/>
            <p:cNvSpPr>
              <a:spLocks noChangeArrowheads="1"/>
            </p:cNvSpPr>
            <p:nvPr/>
          </p:nvSpPr>
          <p:spPr bwMode="auto">
            <a:xfrm>
              <a:off x="4242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4" name="Rectangle 119"/>
            <p:cNvSpPr>
              <a:spLocks noChangeArrowheads="1"/>
            </p:cNvSpPr>
            <p:nvPr/>
          </p:nvSpPr>
          <p:spPr bwMode="auto">
            <a:xfrm>
              <a:off x="4368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5" name="Rectangle 120"/>
            <p:cNvSpPr>
              <a:spLocks noChangeArrowheads="1"/>
            </p:cNvSpPr>
            <p:nvPr/>
          </p:nvSpPr>
          <p:spPr bwMode="auto">
            <a:xfrm>
              <a:off x="4498514"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6" name="Rectangle 121"/>
            <p:cNvSpPr>
              <a:spLocks noChangeArrowheads="1"/>
            </p:cNvSpPr>
            <p:nvPr/>
          </p:nvSpPr>
          <p:spPr bwMode="auto">
            <a:xfrm>
              <a:off x="4623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7" name="Rectangle 122"/>
            <p:cNvSpPr>
              <a:spLocks noChangeArrowheads="1"/>
            </p:cNvSpPr>
            <p:nvPr/>
          </p:nvSpPr>
          <p:spPr bwMode="auto">
            <a:xfrm>
              <a:off x="4749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8" name="Rectangle 123"/>
            <p:cNvSpPr>
              <a:spLocks noChangeArrowheads="1"/>
            </p:cNvSpPr>
            <p:nvPr/>
          </p:nvSpPr>
          <p:spPr bwMode="auto">
            <a:xfrm>
              <a:off x="487475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9" name="Rectangle 116"/>
            <p:cNvSpPr>
              <a:spLocks noChangeArrowheads="1"/>
            </p:cNvSpPr>
            <p:nvPr/>
          </p:nvSpPr>
          <p:spPr bwMode="auto">
            <a:xfrm>
              <a:off x="386509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70" name="Rectangle 123"/>
            <p:cNvSpPr>
              <a:spLocks noChangeArrowheads="1"/>
            </p:cNvSpPr>
            <p:nvPr/>
          </p:nvSpPr>
          <p:spPr bwMode="auto">
            <a:xfrm>
              <a:off x="500175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71" name="Rectangle 116"/>
            <p:cNvSpPr>
              <a:spLocks noChangeArrowheads="1"/>
            </p:cNvSpPr>
            <p:nvPr/>
          </p:nvSpPr>
          <p:spPr bwMode="auto">
            <a:xfrm>
              <a:off x="3865843" y="377281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977" name="Group 46"/>
          <p:cNvGrpSpPr/>
          <p:nvPr/>
        </p:nvGrpSpPr>
        <p:grpSpPr>
          <a:xfrm>
            <a:off x="3733800" y="3352800"/>
            <a:ext cx="152400" cy="457200"/>
            <a:chOff x="3612996" y="2514600"/>
            <a:chExt cx="432108" cy="859853"/>
          </a:xfrm>
        </p:grpSpPr>
        <p:grpSp>
          <p:nvGrpSpPr>
            <p:cNvPr id="978" name="Group 47"/>
            <p:cNvGrpSpPr/>
            <p:nvPr/>
          </p:nvGrpSpPr>
          <p:grpSpPr>
            <a:xfrm>
              <a:off x="3619500" y="2514600"/>
              <a:ext cx="425604" cy="448373"/>
              <a:chOff x="3619500" y="2514600"/>
              <a:chExt cx="425604" cy="448373"/>
            </a:xfrm>
          </p:grpSpPr>
          <p:sp>
            <p:nvSpPr>
              <p:cNvPr id="982" name="Arc 981"/>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83" name="Arc 982"/>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979" name="Group 48"/>
            <p:cNvGrpSpPr/>
            <p:nvPr/>
          </p:nvGrpSpPr>
          <p:grpSpPr>
            <a:xfrm>
              <a:off x="3612996" y="2926080"/>
              <a:ext cx="425604" cy="448373"/>
              <a:chOff x="3619500" y="2514600"/>
              <a:chExt cx="425604" cy="448373"/>
            </a:xfrm>
          </p:grpSpPr>
          <p:sp>
            <p:nvSpPr>
              <p:cNvPr id="980" name="Arc 979"/>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81" name="Arc 980"/>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984" name="Group 46"/>
          <p:cNvGrpSpPr/>
          <p:nvPr/>
        </p:nvGrpSpPr>
        <p:grpSpPr>
          <a:xfrm>
            <a:off x="4038600" y="3429000"/>
            <a:ext cx="152400" cy="457200"/>
            <a:chOff x="3612996" y="2514600"/>
            <a:chExt cx="432108" cy="859853"/>
          </a:xfrm>
        </p:grpSpPr>
        <p:grpSp>
          <p:nvGrpSpPr>
            <p:cNvPr id="985" name="Group 47"/>
            <p:cNvGrpSpPr/>
            <p:nvPr/>
          </p:nvGrpSpPr>
          <p:grpSpPr>
            <a:xfrm>
              <a:off x="3619500" y="2514600"/>
              <a:ext cx="425604" cy="448373"/>
              <a:chOff x="3619500" y="2514600"/>
              <a:chExt cx="425604" cy="448373"/>
            </a:xfrm>
          </p:grpSpPr>
          <p:sp>
            <p:nvSpPr>
              <p:cNvPr id="989" name="Arc 988"/>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90" name="Arc 989"/>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986" name="Group 48"/>
            <p:cNvGrpSpPr/>
            <p:nvPr/>
          </p:nvGrpSpPr>
          <p:grpSpPr>
            <a:xfrm>
              <a:off x="3612996" y="2926080"/>
              <a:ext cx="425604" cy="448373"/>
              <a:chOff x="3619500" y="2514600"/>
              <a:chExt cx="425604" cy="448373"/>
            </a:xfrm>
          </p:grpSpPr>
          <p:sp>
            <p:nvSpPr>
              <p:cNvPr id="987" name="Arc 986"/>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88" name="Arc 987"/>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991" name="Group 46"/>
          <p:cNvGrpSpPr/>
          <p:nvPr/>
        </p:nvGrpSpPr>
        <p:grpSpPr>
          <a:xfrm>
            <a:off x="3886200" y="3505200"/>
            <a:ext cx="152400" cy="457200"/>
            <a:chOff x="3612996" y="2514600"/>
            <a:chExt cx="432108" cy="859853"/>
          </a:xfrm>
        </p:grpSpPr>
        <p:grpSp>
          <p:nvGrpSpPr>
            <p:cNvPr id="992" name="Group 47"/>
            <p:cNvGrpSpPr/>
            <p:nvPr/>
          </p:nvGrpSpPr>
          <p:grpSpPr>
            <a:xfrm>
              <a:off x="3619500" y="2514600"/>
              <a:ext cx="425604" cy="448373"/>
              <a:chOff x="3619500" y="2514600"/>
              <a:chExt cx="425604" cy="448373"/>
            </a:xfrm>
          </p:grpSpPr>
          <p:sp>
            <p:nvSpPr>
              <p:cNvPr id="996" name="Arc 995"/>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97" name="Arc 996"/>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993" name="Group 48"/>
            <p:cNvGrpSpPr/>
            <p:nvPr/>
          </p:nvGrpSpPr>
          <p:grpSpPr>
            <a:xfrm>
              <a:off x="3612996" y="2926080"/>
              <a:ext cx="425604" cy="448373"/>
              <a:chOff x="3619500" y="2514600"/>
              <a:chExt cx="425604" cy="448373"/>
            </a:xfrm>
          </p:grpSpPr>
          <p:sp>
            <p:nvSpPr>
              <p:cNvPr id="994" name="Arc 993"/>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95" name="Arc 994"/>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998" name="Group 46"/>
          <p:cNvGrpSpPr/>
          <p:nvPr/>
        </p:nvGrpSpPr>
        <p:grpSpPr>
          <a:xfrm>
            <a:off x="4191000" y="3429000"/>
            <a:ext cx="152400" cy="457200"/>
            <a:chOff x="3612996" y="2514600"/>
            <a:chExt cx="432108" cy="859853"/>
          </a:xfrm>
        </p:grpSpPr>
        <p:grpSp>
          <p:nvGrpSpPr>
            <p:cNvPr id="999" name="Group 47"/>
            <p:cNvGrpSpPr/>
            <p:nvPr/>
          </p:nvGrpSpPr>
          <p:grpSpPr>
            <a:xfrm>
              <a:off x="3619500" y="2514600"/>
              <a:ext cx="425604" cy="448373"/>
              <a:chOff x="3619500" y="2514600"/>
              <a:chExt cx="425604" cy="448373"/>
            </a:xfrm>
          </p:grpSpPr>
          <p:sp>
            <p:nvSpPr>
              <p:cNvPr id="1003" name="Arc 1002"/>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04" name="Arc 1003"/>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1000" name="Group 48"/>
            <p:cNvGrpSpPr/>
            <p:nvPr/>
          </p:nvGrpSpPr>
          <p:grpSpPr>
            <a:xfrm>
              <a:off x="3612996" y="2926080"/>
              <a:ext cx="425604" cy="448373"/>
              <a:chOff x="3619500" y="2514600"/>
              <a:chExt cx="425604" cy="448373"/>
            </a:xfrm>
          </p:grpSpPr>
          <p:sp>
            <p:nvSpPr>
              <p:cNvPr id="1001" name="Arc 1000"/>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02" name="Arc 1001"/>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1005" name="Group 46"/>
          <p:cNvGrpSpPr/>
          <p:nvPr/>
        </p:nvGrpSpPr>
        <p:grpSpPr>
          <a:xfrm>
            <a:off x="4495800" y="3352800"/>
            <a:ext cx="152400" cy="457200"/>
            <a:chOff x="3612996" y="2514600"/>
            <a:chExt cx="432108" cy="859853"/>
          </a:xfrm>
        </p:grpSpPr>
        <p:grpSp>
          <p:nvGrpSpPr>
            <p:cNvPr id="1006" name="Group 47"/>
            <p:cNvGrpSpPr/>
            <p:nvPr/>
          </p:nvGrpSpPr>
          <p:grpSpPr>
            <a:xfrm>
              <a:off x="3619500" y="2514600"/>
              <a:ext cx="425604" cy="448373"/>
              <a:chOff x="3619500" y="2514600"/>
              <a:chExt cx="425604" cy="448373"/>
            </a:xfrm>
          </p:grpSpPr>
          <p:sp>
            <p:nvSpPr>
              <p:cNvPr id="1010" name="Arc 1009"/>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11" name="Arc 1010"/>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1007" name="Group 48"/>
            <p:cNvGrpSpPr/>
            <p:nvPr/>
          </p:nvGrpSpPr>
          <p:grpSpPr>
            <a:xfrm>
              <a:off x="3612996" y="2926080"/>
              <a:ext cx="425604" cy="448373"/>
              <a:chOff x="3619500" y="2514600"/>
              <a:chExt cx="425604" cy="448373"/>
            </a:xfrm>
          </p:grpSpPr>
          <p:sp>
            <p:nvSpPr>
              <p:cNvPr id="1008" name="Arc 1007"/>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09" name="Arc 1008"/>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1012" name="Group 46"/>
          <p:cNvGrpSpPr/>
          <p:nvPr/>
        </p:nvGrpSpPr>
        <p:grpSpPr>
          <a:xfrm>
            <a:off x="4343400" y="3429000"/>
            <a:ext cx="152400" cy="457200"/>
            <a:chOff x="3612996" y="2514600"/>
            <a:chExt cx="432108" cy="859853"/>
          </a:xfrm>
        </p:grpSpPr>
        <p:grpSp>
          <p:nvGrpSpPr>
            <p:cNvPr id="1013" name="Group 47"/>
            <p:cNvGrpSpPr/>
            <p:nvPr/>
          </p:nvGrpSpPr>
          <p:grpSpPr>
            <a:xfrm>
              <a:off x="3619500" y="2514600"/>
              <a:ext cx="425604" cy="448373"/>
              <a:chOff x="3619500" y="2514600"/>
              <a:chExt cx="425604" cy="448373"/>
            </a:xfrm>
          </p:grpSpPr>
          <p:sp>
            <p:nvSpPr>
              <p:cNvPr id="1017" name="Arc 1016"/>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18" name="Arc 1017"/>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1014" name="Group 48"/>
            <p:cNvGrpSpPr/>
            <p:nvPr/>
          </p:nvGrpSpPr>
          <p:grpSpPr>
            <a:xfrm>
              <a:off x="3612996" y="2926080"/>
              <a:ext cx="425604" cy="448373"/>
              <a:chOff x="3619500" y="2514600"/>
              <a:chExt cx="425604" cy="448373"/>
            </a:xfrm>
          </p:grpSpPr>
          <p:sp>
            <p:nvSpPr>
              <p:cNvPr id="1015" name="Arc 1014"/>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16" name="Arc 1015"/>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sp>
        <p:nvSpPr>
          <p:cNvPr id="3" name="Footer Placeholder 2">
            <a:extLst>
              <a:ext uri="{FF2B5EF4-FFF2-40B4-BE49-F238E27FC236}">
                <a16:creationId xmlns:a16="http://schemas.microsoft.com/office/drawing/2014/main" id="{A19170A4-543A-8742-8601-8615CB64F16B}"/>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32618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 grpId="0" animBg="1"/>
      <p:bldP spid="895" grpId="0" animBg="1"/>
      <p:bldP spid="896" grpId="0" animBg="1"/>
      <p:bldP spid="897" grpId="0" animBg="1"/>
      <p:bldP spid="898" grpId="0" animBg="1"/>
      <p:bldP spid="912" grpId="0" animBg="1"/>
      <p:bldP spid="924" grpId="0" animBg="1"/>
      <p:bldP spid="932" grpId="0" animBg="1"/>
      <p:bldP spid="94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Stencil in Funneled mode (2/2)</a:t>
            </a:r>
          </a:p>
        </p:txBody>
      </p:sp>
      <p:sp>
        <p:nvSpPr>
          <p:cNvPr id="3" name="Content Placeholder 2"/>
          <p:cNvSpPr>
            <a:spLocks noGrp="1"/>
          </p:cNvSpPr>
          <p:nvPr>
            <p:ph idx="1"/>
          </p:nvPr>
        </p:nvSpPr>
        <p:spPr>
          <a:xfrm>
            <a:off x="457200" y="1143000"/>
            <a:ext cx="8229600" cy="1676400"/>
          </a:xfrm>
        </p:spPr>
        <p:txBody>
          <a:bodyPr/>
          <a:lstStyle/>
          <a:p>
            <a:r>
              <a:rPr lang="en-US" dirty="0"/>
              <a:t>Parallelize computation (</a:t>
            </a:r>
            <a:r>
              <a:rPr lang="en-US" dirty="0" err="1"/>
              <a:t>OpenMP</a:t>
            </a:r>
            <a:r>
              <a:rPr lang="en-US" dirty="0"/>
              <a:t> parallel for)</a:t>
            </a:r>
          </a:p>
          <a:p>
            <a:r>
              <a:rPr lang="en-US" dirty="0"/>
              <a:t>Main thread does all communication</a:t>
            </a:r>
          </a:p>
          <a:p>
            <a:r>
              <a:rPr lang="es-ES_tradnl" i="1" dirty="0" err="1"/>
              <a:t>Start</a:t>
            </a:r>
            <a:r>
              <a:rPr lang="es-ES_tradnl" i="1" dirty="0"/>
              <a:t> </a:t>
            </a:r>
            <a:r>
              <a:rPr lang="es-ES_tradnl" i="1" dirty="0" err="1"/>
              <a:t>from</a:t>
            </a:r>
            <a:r>
              <a:rPr lang="es-ES_tradnl" i="1" dirty="0"/>
              <a:t> </a:t>
            </a:r>
            <a:r>
              <a:rPr lang="es-ES_tradnl" i="1" dirty="0" err="1"/>
              <a:t>derived_datatype</a:t>
            </a:r>
            <a:r>
              <a:rPr lang="es-ES_tradnl" i="1" dirty="0"/>
              <a:t>/</a:t>
            </a:r>
            <a:r>
              <a:rPr lang="es-ES_tradnl" i="1" dirty="0" err="1"/>
              <a:t>stencil.c</a:t>
            </a:r>
            <a:endParaRPr lang="es-ES_tradnl" i="1" dirty="0"/>
          </a:p>
          <a:p>
            <a:r>
              <a:rPr lang="es-ES_tradnl" i="1" dirty="0" err="1"/>
              <a:t>Solution</a:t>
            </a:r>
            <a:r>
              <a:rPr lang="es-ES_tradnl" i="1" dirty="0"/>
              <a:t> </a:t>
            </a:r>
            <a:r>
              <a:rPr lang="en-US" i="1" dirty="0"/>
              <a:t>available </a:t>
            </a:r>
            <a:r>
              <a:rPr lang="es-ES_tradnl" i="1" dirty="0"/>
              <a:t>in </a:t>
            </a:r>
            <a:r>
              <a:rPr lang="es-ES_tradnl" i="1" dirty="0" err="1"/>
              <a:t>threads</a:t>
            </a:r>
            <a:r>
              <a:rPr lang="en-US" i="1" dirty="0"/>
              <a:t>/</a:t>
            </a:r>
            <a:r>
              <a:rPr lang="en-US" i="1" dirty="0" err="1"/>
              <a:t>stencil_funneled.c</a:t>
            </a:r>
            <a:endParaRPr lang="en-US" i="1"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75</a:t>
            </a:fld>
            <a:endParaRPr lang="en-US" dirty="0"/>
          </a:p>
        </p:txBody>
      </p:sp>
      <p:sp>
        <p:nvSpPr>
          <p:cNvPr id="4" name="Footer Placeholder 3">
            <a:extLst>
              <a:ext uri="{FF2B5EF4-FFF2-40B4-BE49-F238E27FC236}">
                <a16:creationId xmlns:a16="http://schemas.microsoft.com/office/drawing/2014/main" id="{C40346D6-B8F5-BE4A-8615-7D1BD7F933FD}"/>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8752528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Stencil in Multiple mode (1/2)</a:t>
            </a:r>
          </a:p>
        </p:txBody>
      </p:sp>
      <p:sp>
        <p:nvSpPr>
          <p:cNvPr id="5" name="Slide Number Placeholder 4"/>
          <p:cNvSpPr>
            <a:spLocks noGrp="1"/>
          </p:cNvSpPr>
          <p:nvPr>
            <p:ph type="sldNum" sz="quarter" idx="4"/>
          </p:nvPr>
        </p:nvSpPr>
        <p:spPr/>
        <p:txBody>
          <a:bodyPr/>
          <a:lstStyle/>
          <a:p>
            <a:fld id="{6B394888-48A7-42F6-AE45-2BD5FD40ED91}" type="slidenum">
              <a:rPr lang="en-US" smtClean="0"/>
              <a:pPr/>
              <a:t>76</a:t>
            </a:fld>
            <a:endParaRPr lang="en-US" dirty="0"/>
          </a:p>
        </p:txBody>
      </p:sp>
      <p:grpSp>
        <p:nvGrpSpPr>
          <p:cNvPr id="8" name="Group 20"/>
          <p:cNvGrpSpPr/>
          <p:nvPr/>
        </p:nvGrpSpPr>
        <p:grpSpPr>
          <a:xfrm>
            <a:off x="1221599" y="4988113"/>
            <a:ext cx="1516094" cy="880034"/>
            <a:chOff x="3296951" y="4044939"/>
            <a:chExt cx="1516094" cy="880034"/>
          </a:xfrm>
        </p:grpSpPr>
        <p:sp>
          <p:nvSpPr>
            <p:cNvPr id="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69" name="Group 19"/>
            <p:cNvGrpSpPr/>
            <p:nvPr/>
          </p:nvGrpSpPr>
          <p:grpSpPr>
            <a:xfrm>
              <a:off x="3423962" y="4044945"/>
              <a:ext cx="1262072" cy="109544"/>
              <a:chOff x="3423962" y="4044945"/>
              <a:chExt cx="1262072" cy="109544"/>
            </a:xfrm>
            <a:solidFill>
              <a:srgbClr val="FFFF00"/>
            </a:solidFill>
          </p:grpSpPr>
          <p:sp>
            <p:nvSpPr>
              <p:cNvPr id="9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9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0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7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9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106" name="Group 791"/>
          <p:cNvGrpSpPr/>
          <p:nvPr/>
        </p:nvGrpSpPr>
        <p:grpSpPr>
          <a:xfrm>
            <a:off x="3456346" y="4989713"/>
            <a:ext cx="1516094" cy="880034"/>
            <a:chOff x="3296951" y="4044939"/>
            <a:chExt cx="1516094" cy="880034"/>
          </a:xfrm>
        </p:grpSpPr>
        <p:sp>
          <p:nvSpPr>
            <p:cNvPr id="10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0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1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2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3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4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167" name="Group 852"/>
            <p:cNvGrpSpPr/>
            <p:nvPr/>
          </p:nvGrpSpPr>
          <p:grpSpPr>
            <a:xfrm>
              <a:off x="3423962" y="4044945"/>
              <a:ext cx="1262072" cy="109544"/>
              <a:chOff x="3423962" y="4044945"/>
              <a:chExt cx="1262072" cy="109544"/>
            </a:xfrm>
            <a:solidFill>
              <a:srgbClr val="FFFF00"/>
            </a:solidFill>
          </p:grpSpPr>
          <p:sp>
            <p:nvSpPr>
              <p:cNvPr id="19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19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0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16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6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8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8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19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9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04" name="Group 889"/>
          <p:cNvGrpSpPr/>
          <p:nvPr/>
        </p:nvGrpSpPr>
        <p:grpSpPr>
          <a:xfrm>
            <a:off x="5807775" y="4989725"/>
            <a:ext cx="1516094" cy="880034"/>
            <a:chOff x="3296951" y="4044939"/>
            <a:chExt cx="1516094" cy="880034"/>
          </a:xfrm>
        </p:grpSpPr>
        <p:sp>
          <p:nvSpPr>
            <p:cNvPr id="20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0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1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2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3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4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5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6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265" name="Group 950"/>
            <p:cNvGrpSpPr/>
            <p:nvPr/>
          </p:nvGrpSpPr>
          <p:grpSpPr>
            <a:xfrm>
              <a:off x="3423962" y="4044945"/>
              <a:ext cx="1262072" cy="109544"/>
              <a:chOff x="3423962" y="4044945"/>
              <a:chExt cx="1262072" cy="109544"/>
            </a:xfrm>
            <a:solidFill>
              <a:srgbClr val="FFFF00"/>
            </a:solidFill>
          </p:grpSpPr>
          <p:sp>
            <p:nvSpPr>
              <p:cNvPr id="29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29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0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0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26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6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7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8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8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29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29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302" name="Group 989"/>
          <p:cNvGrpSpPr/>
          <p:nvPr/>
        </p:nvGrpSpPr>
        <p:grpSpPr>
          <a:xfrm>
            <a:off x="1216825" y="3194130"/>
            <a:ext cx="1516094" cy="880034"/>
            <a:chOff x="3296951" y="4044939"/>
            <a:chExt cx="1516094" cy="880034"/>
          </a:xfrm>
        </p:grpSpPr>
        <p:sp>
          <p:nvSpPr>
            <p:cNvPr id="30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0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1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2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3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4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5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6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363" name="Group 1611"/>
            <p:cNvGrpSpPr/>
            <p:nvPr/>
          </p:nvGrpSpPr>
          <p:grpSpPr>
            <a:xfrm>
              <a:off x="3423962" y="4044945"/>
              <a:ext cx="1262072" cy="109544"/>
              <a:chOff x="3423962" y="4044945"/>
              <a:chExt cx="1262072" cy="109544"/>
            </a:xfrm>
            <a:solidFill>
              <a:srgbClr val="FFFF00"/>
            </a:solidFill>
          </p:grpSpPr>
          <p:sp>
            <p:nvSpPr>
              <p:cNvPr id="39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39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36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38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00" name="Group 990"/>
          <p:cNvGrpSpPr/>
          <p:nvPr/>
        </p:nvGrpSpPr>
        <p:grpSpPr>
          <a:xfrm>
            <a:off x="3478938" y="3194130"/>
            <a:ext cx="1516094" cy="880034"/>
            <a:chOff x="3296951" y="4044939"/>
            <a:chExt cx="1516094" cy="880034"/>
          </a:xfrm>
        </p:grpSpPr>
        <p:sp>
          <p:nvSpPr>
            <p:cNvPr id="401"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2"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3"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4"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5"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6"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7"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8"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09"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0"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1"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2"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3"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4"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5"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6"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7"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8"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19"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0"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1"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2"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3"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4"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5"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6"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7"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8"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29"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0"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1"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2"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33" name="Rectangle 116"/>
            <p:cNvSpPr>
              <a:spLocks noChangeArrowheads="1"/>
            </p:cNvSpPr>
            <p:nvPr/>
          </p:nvSpPr>
          <p:spPr bwMode="auto">
            <a:xfrm>
              <a:off x="342397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34" name="Rectangle 126"/>
            <p:cNvSpPr>
              <a:spLocks noChangeArrowheads="1"/>
            </p:cNvSpPr>
            <p:nvPr/>
          </p:nvSpPr>
          <p:spPr bwMode="auto">
            <a:xfrm>
              <a:off x="342397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5" name="Rectangle 136"/>
            <p:cNvSpPr>
              <a:spLocks noChangeArrowheads="1"/>
            </p:cNvSpPr>
            <p:nvPr/>
          </p:nvSpPr>
          <p:spPr bwMode="auto">
            <a:xfrm>
              <a:off x="342397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36" name="Rectangle 146"/>
            <p:cNvSpPr>
              <a:spLocks noChangeArrowheads="1"/>
            </p:cNvSpPr>
            <p:nvPr/>
          </p:nvSpPr>
          <p:spPr bwMode="auto">
            <a:xfrm>
              <a:off x="342397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7" name="Rectangle 123"/>
            <p:cNvSpPr>
              <a:spLocks noChangeArrowheads="1"/>
            </p:cNvSpPr>
            <p:nvPr/>
          </p:nvSpPr>
          <p:spPr bwMode="auto">
            <a:xfrm>
              <a:off x="4560634" y="42650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8" name="Rectangle 133"/>
            <p:cNvSpPr>
              <a:spLocks noChangeArrowheads="1"/>
            </p:cNvSpPr>
            <p:nvPr/>
          </p:nvSpPr>
          <p:spPr bwMode="auto">
            <a:xfrm>
              <a:off x="4560634" y="4374637"/>
              <a:ext cx="125412" cy="10953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39" name="Rectangle 143"/>
            <p:cNvSpPr>
              <a:spLocks noChangeArrowheads="1"/>
            </p:cNvSpPr>
            <p:nvPr/>
          </p:nvSpPr>
          <p:spPr bwMode="auto">
            <a:xfrm>
              <a:off x="4560634" y="4484174"/>
              <a:ext cx="125412" cy="111125"/>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0" name="Rectangle 153"/>
            <p:cNvSpPr>
              <a:spLocks noChangeArrowheads="1"/>
            </p:cNvSpPr>
            <p:nvPr/>
          </p:nvSpPr>
          <p:spPr bwMode="auto">
            <a:xfrm>
              <a:off x="4560634" y="4595299"/>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1" name="Rectangle 146"/>
            <p:cNvSpPr>
              <a:spLocks noChangeArrowheads="1"/>
            </p:cNvSpPr>
            <p:nvPr/>
          </p:nvSpPr>
          <p:spPr bwMode="auto">
            <a:xfrm>
              <a:off x="355097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2" name="Rectangle 147"/>
            <p:cNvSpPr>
              <a:spLocks noChangeArrowheads="1"/>
            </p:cNvSpPr>
            <p:nvPr/>
          </p:nvSpPr>
          <p:spPr bwMode="auto">
            <a:xfrm>
              <a:off x="3676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3" name="Rectangle 148"/>
            <p:cNvSpPr>
              <a:spLocks noChangeArrowheads="1"/>
            </p:cNvSpPr>
            <p:nvPr/>
          </p:nvSpPr>
          <p:spPr bwMode="auto">
            <a:xfrm>
              <a:off x="3801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4" name="Rectangle 149"/>
            <p:cNvSpPr>
              <a:spLocks noChangeArrowheads="1"/>
            </p:cNvSpPr>
            <p:nvPr/>
          </p:nvSpPr>
          <p:spPr bwMode="auto">
            <a:xfrm>
              <a:off x="3927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5" name="Rectangle 150"/>
            <p:cNvSpPr>
              <a:spLocks noChangeArrowheads="1"/>
            </p:cNvSpPr>
            <p:nvPr/>
          </p:nvSpPr>
          <p:spPr bwMode="auto">
            <a:xfrm>
              <a:off x="4057391"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6" name="Rectangle 151"/>
            <p:cNvSpPr>
              <a:spLocks noChangeArrowheads="1"/>
            </p:cNvSpPr>
            <p:nvPr/>
          </p:nvSpPr>
          <p:spPr bwMode="auto">
            <a:xfrm>
              <a:off x="4182804"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7" name="Rectangle 152"/>
            <p:cNvSpPr>
              <a:spLocks noChangeArrowheads="1"/>
            </p:cNvSpPr>
            <p:nvPr/>
          </p:nvSpPr>
          <p:spPr bwMode="auto">
            <a:xfrm>
              <a:off x="4308216" y="4705370"/>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8" name="Rectangle 153"/>
            <p:cNvSpPr>
              <a:spLocks noChangeArrowheads="1"/>
            </p:cNvSpPr>
            <p:nvPr/>
          </p:nvSpPr>
          <p:spPr bwMode="auto">
            <a:xfrm>
              <a:off x="4433629" y="4705370"/>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49" name="Rectangle 146"/>
            <p:cNvSpPr>
              <a:spLocks noChangeArrowheads="1"/>
            </p:cNvSpPr>
            <p:nvPr/>
          </p:nvSpPr>
          <p:spPr bwMode="auto">
            <a:xfrm>
              <a:off x="342396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0" name="Rectangle 153"/>
            <p:cNvSpPr>
              <a:spLocks noChangeArrowheads="1"/>
            </p:cNvSpPr>
            <p:nvPr/>
          </p:nvSpPr>
          <p:spPr bwMode="auto">
            <a:xfrm>
              <a:off x="4560628" y="4705364"/>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451" name="Rectangle 116"/>
            <p:cNvSpPr>
              <a:spLocks noChangeArrowheads="1"/>
            </p:cNvSpPr>
            <p:nvPr/>
          </p:nvSpPr>
          <p:spPr bwMode="auto">
            <a:xfrm>
              <a:off x="355097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2" name="Rectangle 117"/>
            <p:cNvSpPr>
              <a:spLocks noChangeArrowheads="1"/>
            </p:cNvSpPr>
            <p:nvPr/>
          </p:nvSpPr>
          <p:spPr bwMode="auto">
            <a:xfrm>
              <a:off x="3676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3" name="Rectangle 118"/>
            <p:cNvSpPr>
              <a:spLocks noChangeArrowheads="1"/>
            </p:cNvSpPr>
            <p:nvPr/>
          </p:nvSpPr>
          <p:spPr bwMode="auto">
            <a:xfrm>
              <a:off x="3801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 name="Rectangle 119"/>
            <p:cNvSpPr>
              <a:spLocks noChangeArrowheads="1"/>
            </p:cNvSpPr>
            <p:nvPr/>
          </p:nvSpPr>
          <p:spPr bwMode="auto">
            <a:xfrm>
              <a:off x="3927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5" name="Rectangle 120"/>
            <p:cNvSpPr>
              <a:spLocks noChangeArrowheads="1"/>
            </p:cNvSpPr>
            <p:nvPr/>
          </p:nvSpPr>
          <p:spPr bwMode="auto">
            <a:xfrm>
              <a:off x="4057391"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6" name="Rectangle 121"/>
            <p:cNvSpPr>
              <a:spLocks noChangeArrowheads="1"/>
            </p:cNvSpPr>
            <p:nvPr/>
          </p:nvSpPr>
          <p:spPr bwMode="auto">
            <a:xfrm>
              <a:off x="4182804"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7" name="Rectangle 122"/>
            <p:cNvSpPr>
              <a:spLocks noChangeArrowheads="1"/>
            </p:cNvSpPr>
            <p:nvPr/>
          </p:nvSpPr>
          <p:spPr bwMode="auto">
            <a:xfrm>
              <a:off x="4308216" y="4155028"/>
              <a:ext cx="125413"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8" name="Rectangle 123"/>
            <p:cNvSpPr>
              <a:spLocks noChangeArrowheads="1"/>
            </p:cNvSpPr>
            <p:nvPr/>
          </p:nvSpPr>
          <p:spPr bwMode="auto">
            <a:xfrm>
              <a:off x="4433629" y="4155028"/>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9" name="Rectangle 116"/>
            <p:cNvSpPr>
              <a:spLocks noChangeArrowheads="1"/>
            </p:cNvSpPr>
            <p:nvPr/>
          </p:nvSpPr>
          <p:spPr bwMode="auto">
            <a:xfrm>
              <a:off x="3423968" y="4155022"/>
              <a:ext cx="125412" cy="10953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0" name="Rectangle 123"/>
            <p:cNvSpPr>
              <a:spLocks noChangeArrowheads="1"/>
            </p:cNvSpPr>
            <p:nvPr/>
          </p:nvSpPr>
          <p:spPr bwMode="auto">
            <a:xfrm>
              <a:off x="4560628" y="4155022"/>
              <a:ext cx="125412" cy="109538"/>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endParaRPr lang="en-US"/>
            </a:p>
          </p:txBody>
        </p:sp>
        <p:grpSp>
          <p:nvGrpSpPr>
            <p:cNvPr id="461" name="Group 1149"/>
            <p:cNvGrpSpPr/>
            <p:nvPr/>
          </p:nvGrpSpPr>
          <p:grpSpPr>
            <a:xfrm>
              <a:off x="3423962" y="4044945"/>
              <a:ext cx="1262072" cy="109544"/>
              <a:chOff x="3423962" y="4044945"/>
              <a:chExt cx="1262072" cy="109544"/>
            </a:xfrm>
            <a:solidFill>
              <a:srgbClr val="FFFF00"/>
            </a:solidFill>
          </p:grpSpPr>
          <p:sp>
            <p:nvSpPr>
              <p:cNvPr id="488"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89"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0"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1"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2"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3"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4"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5"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6"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497"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462"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3"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4"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5"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6"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7"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8"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9"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0"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1"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2"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3"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4"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5"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6"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7"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8"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79"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0"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1"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2"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3"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4"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5"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486"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487"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498" name="Group 991"/>
          <p:cNvGrpSpPr/>
          <p:nvPr/>
        </p:nvGrpSpPr>
        <p:grpSpPr>
          <a:xfrm>
            <a:off x="5814628" y="3194130"/>
            <a:ext cx="1516094" cy="880034"/>
            <a:chOff x="3296951" y="4044939"/>
            <a:chExt cx="1516094" cy="880034"/>
          </a:xfrm>
        </p:grpSpPr>
        <p:sp>
          <p:nvSpPr>
            <p:cNvPr id="499"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0"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1"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2"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3"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4"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5"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6"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7"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8"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09"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0"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1"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2"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3"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4"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5"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6"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7"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8"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19"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0"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1"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2"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3"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4"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5"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6"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7"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8"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29"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0"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1"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2"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3"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4"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5"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6"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7"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8"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39"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0"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1"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2"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3"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4"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5"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6"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7"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8"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49"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0"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1"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2"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3"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4"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5"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6"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7"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58"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559" name="Group 1052"/>
            <p:cNvGrpSpPr/>
            <p:nvPr/>
          </p:nvGrpSpPr>
          <p:grpSpPr>
            <a:xfrm>
              <a:off x="3423962" y="4044945"/>
              <a:ext cx="1262072" cy="109544"/>
              <a:chOff x="3423962" y="4044945"/>
              <a:chExt cx="1262072" cy="109544"/>
            </a:xfrm>
            <a:solidFill>
              <a:srgbClr val="FFFF00"/>
            </a:solidFill>
          </p:grpSpPr>
          <p:sp>
            <p:nvSpPr>
              <p:cNvPr id="586"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7"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8"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89"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0"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1"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2"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3"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4"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595"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560"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1"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2"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3"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4"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5"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6"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7"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8"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69"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0"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1"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2"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3"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4"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5"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6"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7"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78"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79"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0"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1"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2"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3"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584"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85"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596" name="Group 1649"/>
          <p:cNvGrpSpPr/>
          <p:nvPr/>
        </p:nvGrpSpPr>
        <p:grpSpPr>
          <a:xfrm>
            <a:off x="1219200" y="1447800"/>
            <a:ext cx="1516094" cy="880034"/>
            <a:chOff x="3296951" y="4044939"/>
            <a:chExt cx="1516094" cy="880034"/>
          </a:xfrm>
        </p:grpSpPr>
        <p:sp>
          <p:nvSpPr>
            <p:cNvPr id="597"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8"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599"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0"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1"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2"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3"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4"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5"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6"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7"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8"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09"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0"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1"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2"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3"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4"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5"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6"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7"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8"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19"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0"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1"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2"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3"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4"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5"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6"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7"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8"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29"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0"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1"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2"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3"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4"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5"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6"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7"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8"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39"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0"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1"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2"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3"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4"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5"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6"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7"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8"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49"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0"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1"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2"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3"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4"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5"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56"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657" name="Group 1906"/>
            <p:cNvGrpSpPr/>
            <p:nvPr/>
          </p:nvGrpSpPr>
          <p:grpSpPr>
            <a:xfrm>
              <a:off x="3423962" y="4044945"/>
              <a:ext cx="1262072" cy="109544"/>
              <a:chOff x="3423962" y="4044945"/>
              <a:chExt cx="1262072" cy="109544"/>
            </a:xfrm>
            <a:solidFill>
              <a:srgbClr val="FFFF00"/>
            </a:solidFill>
          </p:grpSpPr>
          <p:sp>
            <p:nvSpPr>
              <p:cNvPr id="684"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5"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6"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7"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8"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89"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0"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1"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2"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693"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658"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59"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0"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1"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2"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3"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4"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5"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6"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7"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8"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69"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0"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1"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2"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3"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4"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5"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76"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7"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8"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79"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0"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1"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682"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83"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694" name="Group 1650"/>
          <p:cNvGrpSpPr/>
          <p:nvPr/>
        </p:nvGrpSpPr>
        <p:grpSpPr>
          <a:xfrm>
            <a:off x="3481337" y="1475559"/>
            <a:ext cx="1516094" cy="880034"/>
            <a:chOff x="3296951" y="4044939"/>
            <a:chExt cx="1516094" cy="880034"/>
          </a:xfrm>
        </p:grpSpPr>
        <p:sp>
          <p:nvSpPr>
            <p:cNvPr id="695"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6"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7"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8"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699"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0"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1"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2"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3"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4"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5"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6"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7"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8"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09"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0"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1"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2"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3"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4"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5"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6"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7"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8"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19"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0"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1"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2"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3"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4"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5"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6"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7"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8"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29"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0"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1"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2"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3"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4"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5"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6"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7"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8"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39"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0"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1"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2"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3"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4"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5"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6"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7"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8"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49"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0"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1"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2"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3"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54"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755" name="Group 1809"/>
            <p:cNvGrpSpPr/>
            <p:nvPr/>
          </p:nvGrpSpPr>
          <p:grpSpPr>
            <a:xfrm>
              <a:off x="3423962" y="4044945"/>
              <a:ext cx="1262072" cy="109544"/>
              <a:chOff x="3423962" y="4044945"/>
              <a:chExt cx="1262072" cy="109544"/>
            </a:xfrm>
            <a:solidFill>
              <a:srgbClr val="FFFF00"/>
            </a:solidFill>
          </p:grpSpPr>
          <p:sp>
            <p:nvSpPr>
              <p:cNvPr id="782"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3"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4"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5"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6"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7"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8"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89"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90"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791"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756"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7"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8"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59"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0"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1"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2"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3"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4"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5"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6"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7"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8"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69"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0"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1"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2"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73"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74"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5"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6"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7"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8"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79"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780"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81"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792" name="Group 1651"/>
          <p:cNvGrpSpPr/>
          <p:nvPr/>
        </p:nvGrpSpPr>
        <p:grpSpPr>
          <a:xfrm>
            <a:off x="5812525" y="1473171"/>
            <a:ext cx="1516094" cy="880034"/>
            <a:chOff x="3296951" y="4044939"/>
            <a:chExt cx="1516094" cy="880034"/>
          </a:xfrm>
        </p:grpSpPr>
        <p:sp>
          <p:nvSpPr>
            <p:cNvPr id="793" name="Rectangle 116"/>
            <p:cNvSpPr>
              <a:spLocks noChangeArrowheads="1"/>
            </p:cNvSpPr>
            <p:nvPr/>
          </p:nvSpPr>
          <p:spPr bwMode="auto">
            <a:xfrm>
              <a:off x="355098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4" name="Rectangle 117"/>
            <p:cNvSpPr>
              <a:spLocks noChangeArrowheads="1"/>
            </p:cNvSpPr>
            <p:nvPr/>
          </p:nvSpPr>
          <p:spPr bwMode="auto">
            <a:xfrm>
              <a:off x="3676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5" name="Rectangle 118"/>
            <p:cNvSpPr>
              <a:spLocks noChangeArrowheads="1"/>
            </p:cNvSpPr>
            <p:nvPr/>
          </p:nvSpPr>
          <p:spPr bwMode="auto">
            <a:xfrm>
              <a:off x="3801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6" name="Rectangle 119"/>
            <p:cNvSpPr>
              <a:spLocks noChangeArrowheads="1"/>
            </p:cNvSpPr>
            <p:nvPr/>
          </p:nvSpPr>
          <p:spPr bwMode="auto">
            <a:xfrm>
              <a:off x="3927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7" name="Rectangle 120"/>
            <p:cNvSpPr>
              <a:spLocks noChangeArrowheads="1"/>
            </p:cNvSpPr>
            <p:nvPr/>
          </p:nvSpPr>
          <p:spPr bwMode="auto">
            <a:xfrm>
              <a:off x="4057397"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8" name="Rectangle 121"/>
            <p:cNvSpPr>
              <a:spLocks noChangeArrowheads="1"/>
            </p:cNvSpPr>
            <p:nvPr/>
          </p:nvSpPr>
          <p:spPr bwMode="auto">
            <a:xfrm>
              <a:off x="4182810"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799" name="Rectangle 122"/>
            <p:cNvSpPr>
              <a:spLocks noChangeArrowheads="1"/>
            </p:cNvSpPr>
            <p:nvPr/>
          </p:nvSpPr>
          <p:spPr bwMode="auto">
            <a:xfrm>
              <a:off x="4308222" y="42651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0" name="Rectangle 123"/>
            <p:cNvSpPr>
              <a:spLocks noChangeArrowheads="1"/>
            </p:cNvSpPr>
            <p:nvPr/>
          </p:nvSpPr>
          <p:spPr bwMode="auto">
            <a:xfrm>
              <a:off x="4433635" y="42651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1" name="Rectangle 126"/>
            <p:cNvSpPr>
              <a:spLocks noChangeArrowheads="1"/>
            </p:cNvSpPr>
            <p:nvPr/>
          </p:nvSpPr>
          <p:spPr bwMode="auto">
            <a:xfrm>
              <a:off x="355098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2" name="Rectangle 127"/>
            <p:cNvSpPr>
              <a:spLocks noChangeArrowheads="1"/>
            </p:cNvSpPr>
            <p:nvPr/>
          </p:nvSpPr>
          <p:spPr bwMode="auto">
            <a:xfrm>
              <a:off x="3676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3" name="Rectangle 128"/>
            <p:cNvSpPr>
              <a:spLocks noChangeArrowheads="1"/>
            </p:cNvSpPr>
            <p:nvPr/>
          </p:nvSpPr>
          <p:spPr bwMode="auto">
            <a:xfrm>
              <a:off x="3801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4" name="Rectangle 129"/>
            <p:cNvSpPr>
              <a:spLocks noChangeArrowheads="1"/>
            </p:cNvSpPr>
            <p:nvPr/>
          </p:nvSpPr>
          <p:spPr bwMode="auto">
            <a:xfrm>
              <a:off x="3927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5" name="Rectangle 130"/>
            <p:cNvSpPr>
              <a:spLocks noChangeArrowheads="1"/>
            </p:cNvSpPr>
            <p:nvPr/>
          </p:nvSpPr>
          <p:spPr bwMode="auto">
            <a:xfrm>
              <a:off x="4057397"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6" name="Rectangle 131"/>
            <p:cNvSpPr>
              <a:spLocks noChangeArrowheads="1"/>
            </p:cNvSpPr>
            <p:nvPr/>
          </p:nvSpPr>
          <p:spPr bwMode="auto">
            <a:xfrm>
              <a:off x="4182810"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7" name="Rectangle 132"/>
            <p:cNvSpPr>
              <a:spLocks noChangeArrowheads="1"/>
            </p:cNvSpPr>
            <p:nvPr/>
          </p:nvSpPr>
          <p:spPr bwMode="auto">
            <a:xfrm>
              <a:off x="4308222" y="4374643"/>
              <a:ext cx="125413"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8" name="Rectangle 133"/>
            <p:cNvSpPr>
              <a:spLocks noChangeArrowheads="1"/>
            </p:cNvSpPr>
            <p:nvPr/>
          </p:nvSpPr>
          <p:spPr bwMode="auto">
            <a:xfrm>
              <a:off x="4433635" y="4374643"/>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09" name="Rectangle 136"/>
            <p:cNvSpPr>
              <a:spLocks noChangeArrowheads="1"/>
            </p:cNvSpPr>
            <p:nvPr/>
          </p:nvSpPr>
          <p:spPr bwMode="auto">
            <a:xfrm>
              <a:off x="355098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0" name="Rectangle 137"/>
            <p:cNvSpPr>
              <a:spLocks noChangeArrowheads="1"/>
            </p:cNvSpPr>
            <p:nvPr/>
          </p:nvSpPr>
          <p:spPr bwMode="auto">
            <a:xfrm>
              <a:off x="3676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1" name="Rectangle 138"/>
            <p:cNvSpPr>
              <a:spLocks noChangeArrowheads="1"/>
            </p:cNvSpPr>
            <p:nvPr/>
          </p:nvSpPr>
          <p:spPr bwMode="auto">
            <a:xfrm>
              <a:off x="3801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2" name="Rectangle 139"/>
            <p:cNvSpPr>
              <a:spLocks noChangeArrowheads="1"/>
            </p:cNvSpPr>
            <p:nvPr/>
          </p:nvSpPr>
          <p:spPr bwMode="auto">
            <a:xfrm>
              <a:off x="3927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3" name="Rectangle 140"/>
            <p:cNvSpPr>
              <a:spLocks noChangeArrowheads="1"/>
            </p:cNvSpPr>
            <p:nvPr/>
          </p:nvSpPr>
          <p:spPr bwMode="auto">
            <a:xfrm>
              <a:off x="4057397"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4" name="Rectangle 141"/>
            <p:cNvSpPr>
              <a:spLocks noChangeArrowheads="1"/>
            </p:cNvSpPr>
            <p:nvPr/>
          </p:nvSpPr>
          <p:spPr bwMode="auto">
            <a:xfrm>
              <a:off x="4182810"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5" name="Rectangle 142"/>
            <p:cNvSpPr>
              <a:spLocks noChangeArrowheads="1"/>
            </p:cNvSpPr>
            <p:nvPr/>
          </p:nvSpPr>
          <p:spPr bwMode="auto">
            <a:xfrm>
              <a:off x="4308222" y="4484180"/>
              <a:ext cx="125413"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6" name="Rectangle 143"/>
            <p:cNvSpPr>
              <a:spLocks noChangeArrowheads="1"/>
            </p:cNvSpPr>
            <p:nvPr/>
          </p:nvSpPr>
          <p:spPr bwMode="auto">
            <a:xfrm>
              <a:off x="4433635" y="4484180"/>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7" name="Rectangle 146"/>
            <p:cNvSpPr>
              <a:spLocks noChangeArrowheads="1"/>
            </p:cNvSpPr>
            <p:nvPr/>
          </p:nvSpPr>
          <p:spPr bwMode="auto">
            <a:xfrm>
              <a:off x="355098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8" name="Rectangle 147"/>
            <p:cNvSpPr>
              <a:spLocks noChangeArrowheads="1"/>
            </p:cNvSpPr>
            <p:nvPr/>
          </p:nvSpPr>
          <p:spPr bwMode="auto">
            <a:xfrm>
              <a:off x="3676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19" name="Rectangle 148"/>
            <p:cNvSpPr>
              <a:spLocks noChangeArrowheads="1"/>
            </p:cNvSpPr>
            <p:nvPr/>
          </p:nvSpPr>
          <p:spPr bwMode="auto">
            <a:xfrm>
              <a:off x="3801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0" name="Rectangle 149"/>
            <p:cNvSpPr>
              <a:spLocks noChangeArrowheads="1"/>
            </p:cNvSpPr>
            <p:nvPr/>
          </p:nvSpPr>
          <p:spPr bwMode="auto">
            <a:xfrm>
              <a:off x="3927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1" name="Rectangle 150"/>
            <p:cNvSpPr>
              <a:spLocks noChangeArrowheads="1"/>
            </p:cNvSpPr>
            <p:nvPr/>
          </p:nvSpPr>
          <p:spPr bwMode="auto">
            <a:xfrm>
              <a:off x="4057397"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2" name="Rectangle 151"/>
            <p:cNvSpPr>
              <a:spLocks noChangeArrowheads="1"/>
            </p:cNvSpPr>
            <p:nvPr/>
          </p:nvSpPr>
          <p:spPr bwMode="auto">
            <a:xfrm>
              <a:off x="4182810"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3" name="Rectangle 152"/>
            <p:cNvSpPr>
              <a:spLocks noChangeArrowheads="1"/>
            </p:cNvSpPr>
            <p:nvPr/>
          </p:nvSpPr>
          <p:spPr bwMode="auto">
            <a:xfrm>
              <a:off x="4308222" y="4595305"/>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4" name="Rectangle 153"/>
            <p:cNvSpPr>
              <a:spLocks noChangeArrowheads="1"/>
            </p:cNvSpPr>
            <p:nvPr/>
          </p:nvSpPr>
          <p:spPr bwMode="auto">
            <a:xfrm>
              <a:off x="4433635" y="4595305"/>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5" name="Rectangle 116"/>
            <p:cNvSpPr>
              <a:spLocks noChangeArrowheads="1"/>
            </p:cNvSpPr>
            <p:nvPr/>
          </p:nvSpPr>
          <p:spPr bwMode="auto">
            <a:xfrm>
              <a:off x="342397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6" name="Rectangle 126"/>
            <p:cNvSpPr>
              <a:spLocks noChangeArrowheads="1"/>
            </p:cNvSpPr>
            <p:nvPr/>
          </p:nvSpPr>
          <p:spPr bwMode="auto">
            <a:xfrm>
              <a:off x="342397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7" name="Rectangle 136"/>
            <p:cNvSpPr>
              <a:spLocks noChangeArrowheads="1"/>
            </p:cNvSpPr>
            <p:nvPr/>
          </p:nvSpPr>
          <p:spPr bwMode="auto">
            <a:xfrm>
              <a:off x="342397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8" name="Rectangle 146"/>
            <p:cNvSpPr>
              <a:spLocks noChangeArrowheads="1"/>
            </p:cNvSpPr>
            <p:nvPr/>
          </p:nvSpPr>
          <p:spPr bwMode="auto">
            <a:xfrm>
              <a:off x="342397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29" name="Rectangle 123"/>
            <p:cNvSpPr>
              <a:spLocks noChangeArrowheads="1"/>
            </p:cNvSpPr>
            <p:nvPr/>
          </p:nvSpPr>
          <p:spPr bwMode="auto">
            <a:xfrm>
              <a:off x="4560634" y="42650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0" name="Rectangle 133"/>
            <p:cNvSpPr>
              <a:spLocks noChangeArrowheads="1"/>
            </p:cNvSpPr>
            <p:nvPr/>
          </p:nvSpPr>
          <p:spPr bwMode="auto">
            <a:xfrm>
              <a:off x="4560634" y="4374637"/>
              <a:ext cx="125412" cy="10953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1" name="Rectangle 143"/>
            <p:cNvSpPr>
              <a:spLocks noChangeArrowheads="1"/>
            </p:cNvSpPr>
            <p:nvPr/>
          </p:nvSpPr>
          <p:spPr bwMode="auto">
            <a:xfrm>
              <a:off x="4560634" y="4484174"/>
              <a:ext cx="125412" cy="1111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2" name="Rectangle 153"/>
            <p:cNvSpPr>
              <a:spLocks noChangeArrowheads="1"/>
            </p:cNvSpPr>
            <p:nvPr/>
          </p:nvSpPr>
          <p:spPr bwMode="auto">
            <a:xfrm>
              <a:off x="4560634" y="459529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3" name="Rectangle 146"/>
            <p:cNvSpPr>
              <a:spLocks noChangeArrowheads="1"/>
            </p:cNvSpPr>
            <p:nvPr/>
          </p:nvSpPr>
          <p:spPr bwMode="auto">
            <a:xfrm>
              <a:off x="355097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4" name="Rectangle 147"/>
            <p:cNvSpPr>
              <a:spLocks noChangeArrowheads="1"/>
            </p:cNvSpPr>
            <p:nvPr/>
          </p:nvSpPr>
          <p:spPr bwMode="auto">
            <a:xfrm>
              <a:off x="3676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5" name="Rectangle 148"/>
            <p:cNvSpPr>
              <a:spLocks noChangeArrowheads="1"/>
            </p:cNvSpPr>
            <p:nvPr/>
          </p:nvSpPr>
          <p:spPr bwMode="auto">
            <a:xfrm>
              <a:off x="3801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6" name="Rectangle 149"/>
            <p:cNvSpPr>
              <a:spLocks noChangeArrowheads="1"/>
            </p:cNvSpPr>
            <p:nvPr/>
          </p:nvSpPr>
          <p:spPr bwMode="auto">
            <a:xfrm>
              <a:off x="3927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7" name="Rectangle 150"/>
            <p:cNvSpPr>
              <a:spLocks noChangeArrowheads="1"/>
            </p:cNvSpPr>
            <p:nvPr/>
          </p:nvSpPr>
          <p:spPr bwMode="auto">
            <a:xfrm>
              <a:off x="4057391"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8" name="Rectangle 151"/>
            <p:cNvSpPr>
              <a:spLocks noChangeArrowheads="1"/>
            </p:cNvSpPr>
            <p:nvPr/>
          </p:nvSpPr>
          <p:spPr bwMode="auto">
            <a:xfrm>
              <a:off x="4182804"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39" name="Rectangle 152"/>
            <p:cNvSpPr>
              <a:spLocks noChangeArrowheads="1"/>
            </p:cNvSpPr>
            <p:nvPr/>
          </p:nvSpPr>
          <p:spPr bwMode="auto">
            <a:xfrm>
              <a:off x="4308216" y="4705370"/>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0" name="Rectangle 153"/>
            <p:cNvSpPr>
              <a:spLocks noChangeArrowheads="1"/>
            </p:cNvSpPr>
            <p:nvPr/>
          </p:nvSpPr>
          <p:spPr bwMode="auto">
            <a:xfrm>
              <a:off x="4433629" y="4705370"/>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1" name="Rectangle 146"/>
            <p:cNvSpPr>
              <a:spLocks noChangeArrowheads="1"/>
            </p:cNvSpPr>
            <p:nvPr/>
          </p:nvSpPr>
          <p:spPr bwMode="auto">
            <a:xfrm>
              <a:off x="342396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2" name="Rectangle 153"/>
            <p:cNvSpPr>
              <a:spLocks noChangeArrowheads="1"/>
            </p:cNvSpPr>
            <p:nvPr/>
          </p:nvSpPr>
          <p:spPr bwMode="auto">
            <a:xfrm>
              <a:off x="4560628" y="4705364"/>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3" name="Rectangle 116"/>
            <p:cNvSpPr>
              <a:spLocks noChangeArrowheads="1"/>
            </p:cNvSpPr>
            <p:nvPr/>
          </p:nvSpPr>
          <p:spPr bwMode="auto">
            <a:xfrm>
              <a:off x="355097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4" name="Rectangle 117"/>
            <p:cNvSpPr>
              <a:spLocks noChangeArrowheads="1"/>
            </p:cNvSpPr>
            <p:nvPr/>
          </p:nvSpPr>
          <p:spPr bwMode="auto">
            <a:xfrm>
              <a:off x="3676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5" name="Rectangle 118"/>
            <p:cNvSpPr>
              <a:spLocks noChangeArrowheads="1"/>
            </p:cNvSpPr>
            <p:nvPr/>
          </p:nvSpPr>
          <p:spPr bwMode="auto">
            <a:xfrm>
              <a:off x="3801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6" name="Rectangle 119"/>
            <p:cNvSpPr>
              <a:spLocks noChangeArrowheads="1"/>
            </p:cNvSpPr>
            <p:nvPr/>
          </p:nvSpPr>
          <p:spPr bwMode="auto">
            <a:xfrm>
              <a:off x="3927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7" name="Rectangle 120"/>
            <p:cNvSpPr>
              <a:spLocks noChangeArrowheads="1"/>
            </p:cNvSpPr>
            <p:nvPr/>
          </p:nvSpPr>
          <p:spPr bwMode="auto">
            <a:xfrm>
              <a:off x="4057391"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8" name="Rectangle 121"/>
            <p:cNvSpPr>
              <a:spLocks noChangeArrowheads="1"/>
            </p:cNvSpPr>
            <p:nvPr/>
          </p:nvSpPr>
          <p:spPr bwMode="auto">
            <a:xfrm>
              <a:off x="4182804"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49" name="Rectangle 122"/>
            <p:cNvSpPr>
              <a:spLocks noChangeArrowheads="1"/>
            </p:cNvSpPr>
            <p:nvPr/>
          </p:nvSpPr>
          <p:spPr bwMode="auto">
            <a:xfrm>
              <a:off x="4308216" y="4155028"/>
              <a:ext cx="125413"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0" name="Rectangle 123"/>
            <p:cNvSpPr>
              <a:spLocks noChangeArrowheads="1"/>
            </p:cNvSpPr>
            <p:nvPr/>
          </p:nvSpPr>
          <p:spPr bwMode="auto">
            <a:xfrm>
              <a:off x="4433629" y="4155028"/>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1" name="Rectangle 116"/>
            <p:cNvSpPr>
              <a:spLocks noChangeArrowheads="1"/>
            </p:cNvSpPr>
            <p:nvPr/>
          </p:nvSpPr>
          <p:spPr bwMode="auto">
            <a:xfrm>
              <a:off x="342396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52" name="Rectangle 123"/>
            <p:cNvSpPr>
              <a:spLocks noChangeArrowheads="1"/>
            </p:cNvSpPr>
            <p:nvPr/>
          </p:nvSpPr>
          <p:spPr bwMode="auto">
            <a:xfrm>
              <a:off x="4560628" y="4155022"/>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nvGrpSpPr>
            <p:cNvPr id="853" name="Group 1712"/>
            <p:cNvGrpSpPr/>
            <p:nvPr/>
          </p:nvGrpSpPr>
          <p:grpSpPr>
            <a:xfrm>
              <a:off x="3423962" y="4044945"/>
              <a:ext cx="1262072" cy="109544"/>
              <a:chOff x="3423962" y="4044945"/>
              <a:chExt cx="1262072" cy="109544"/>
            </a:xfrm>
            <a:solidFill>
              <a:srgbClr val="FFFF00"/>
            </a:solidFill>
          </p:grpSpPr>
          <p:sp>
            <p:nvSpPr>
              <p:cNvPr id="880" name="Rectangle 116"/>
              <p:cNvSpPr>
                <a:spLocks noChangeArrowheads="1"/>
              </p:cNvSpPr>
              <p:nvPr/>
            </p:nvSpPr>
            <p:spPr bwMode="auto">
              <a:xfrm>
                <a:off x="355097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1" name="Rectangle 117"/>
              <p:cNvSpPr>
                <a:spLocks noChangeArrowheads="1"/>
              </p:cNvSpPr>
              <p:nvPr/>
            </p:nvSpPr>
            <p:spPr bwMode="auto">
              <a:xfrm>
                <a:off x="3676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2" name="Rectangle 118"/>
              <p:cNvSpPr>
                <a:spLocks noChangeArrowheads="1"/>
              </p:cNvSpPr>
              <p:nvPr/>
            </p:nvSpPr>
            <p:spPr bwMode="auto">
              <a:xfrm>
                <a:off x="3801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3" name="Rectangle 119"/>
              <p:cNvSpPr>
                <a:spLocks noChangeArrowheads="1"/>
              </p:cNvSpPr>
              <p:nvPr/>
            </p:nvSpPr>
            <p:spPr bwMode="auto">
              <a:xfrm>
                <a:off x="3927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4" name="Rectangle 120"/>
              <p:cNvSpPr>
                <a:spLocks noChangeArrowheads="1"/>
              </p:cNvSpPr>
              <p:nvPr/>
            </p:nvSpPr>
            <p:spPr bwMode="auto">
              <a:xfrm>
                <a:off x="4057385"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5" name="Rectangle 121"/>
              <p:cNvSpPr>
                <a:spLocks noChangeArrowheads="1"/>
              </p:cNvSpPr>
              <p:nvPr/>
            </p:nvSpPr>
            <p:spPr bwMode="auto">
              <a:xfrm>
                <a:off x="4182798"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6" name="Rectangle 122"/>
              <p:cNvSpPr>
                <a:spLocks noChangeArrowheads="1"/>
              </p:cNvSpPr>
              <p:nvPr/>
            </p:nvSpPr>
            <p:spPr bwMode="auto">
              <a:xfrm>
                <a:off x="4308210" y="4044951"/>
                <a:ext cx="125413"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7" name="Rectangle 123"/>
              <p:cNvSpPr>
                <a:spLocks noChangeArrowheads="1"/>
              </p:cNvSpPr>
              <p:nvPr/>
            </p:nvSpPr>
            <p:spPr bwMode="auto">
              <a:xfrm>
                <a:off x="4433623" y="4044951"/>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8" name="Rectangle 116"/>
              <p:cNvSpPr>
                <a:spLocks noChangeArrowheads="1"/>
              </p:cNvSpPr>
              <p:nvPr/>
            </p:nvSpPr>
            <p:spPr bwMode="auto">
              <a:xfrm>
                <a:off x="342396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sp>
            <p:nvSpPr>
              <p:cNvPr id="889" name="Rectangle 123"/>
              <p:cNvSpPr>
                <a:spLocks noChangeArrowheads="1"/>
              </p:cNvSpPr>
              <p:nvPr/>
            </p:nvSpPr>
            <p:spPr bwMode="auto">
              <a:xfrm>
                <a:off x="4560622" y="4044945"/>
                <a:ext cx="125412" cy="109538"/>
              </a:xfrm>
              <a:prstGeom prst="rect">
                <a:avLst/>
              </a:prstGeom>
              <a:grpFill/>
              <a:ln w="9525">
                <a:solidFill>
                  <a:schemeClr val="tx1"/>
                </a:solidFill>
                <a:miter lim="800000"/>
                <a:headEnd/>
                <a:tailEnd/>
              </a:ln>
              <a:effectLst/>
            </p:spPr>
            <p:txBody>
              <a:bodyPr wrap="none" anchor="ctr">
                <a:prstTxWarp prst="textNoShape">
                  <a:avLst/>
                </a:prstTxWarp>
              </a:bodyPr>
              <a:lstStyle/>
              <a:p>
                <a:endParaRPr lang="en-US"/>
              </a:p>
            </p:txBody>
          </p:sp>
        </p:grpSp>
        <p:sp>
          <p:nvSpPr>
            <p:cNvPr id="854" name="Rectangle 146"/>
            <p:cNvSpPr>
              <a:spLocks noChangeArrowheads="1"/>
            </p:cNvSpPr>
            <p:nvPr/>
          </p:nvSpPr>
          <p:spPr bwMode="auto">
            <a:xfrm>
              <a:off x="355097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5" name="Rectangle 147"/>
            <p:cNvSpPr>
              <a:spLocks noChangeArrowheads="1"/>
            </p:cNvSpPr>
            <p:nvPr/>
          </p:nvSpPr>
          <p:spPr bwMode="auto">
            <a:xfrm>
              <a:off x="3676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6" name="Rectangle 148"/>
            <p:cNvSpPr>
              <a:spLocks noChangeArrowheads="1"/>
            </p:cNvSpPr>
            <p:nvPr/>
          </p:nvSpPr>
          <p:spPr bwMode="auto">
            <a:xfrm>
              <a:off x="3801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7" name="Rectangle 149"/>
            <p:cNvSpPr>
              <a:spLocks noChangeArrowheads="1"/>
            </p:cNvSpPr>
            <p:nvPr/>
          </p:nvSpPr>
          <p:spPr bwMode="auto">
            <a:xfrm>
              <a:off x="3927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8" name="Rectangle 150"/>
            <p:cNvSpPr>
              <a:spLocks noChangeArrowheads="1"/>
            </p:cNvSpPr>
            <p:nvPr/>
          </p:nvSpPr>
          <p:spPr bwMode="auto">
            <a:xfrm>
              <a:off x="4057385"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59" name="Rectangle 151"/>
            <p:cNvSpPr>
              <a:spLocks noChangeArrowheads="1"/>
            </p:cNvSpPr>
            <p:nvPr/>
          </p:nvSpPr>
          <p:spPr bwMode="auto">
            <a:xfrm>
              <a:off x="4182798"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0" name="Rectangle 152"/>
            <p:cNvSpPr>
              <a:spLocks noChangeArrowheads="1"/>
            </p:cNvSpPr>
            <p:nvPr/>
          </p:nvSpPr>
          <p:spPr bwMode="auto">
            <a:xfrm>
              <a:off x="4308210" y="4815435"/>
              <a:ext cx="125413"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1" name="Rectangle 153"/>
            <p:cNvSpPr>
              <a:spLocks noChangeArrowheads="1"/>
            </p:cNvSpPr>
            <p:nvPr/>
          </p:nvSpPr>
          <p:spPr bwMode="auto">
            <a:xfrm>
              <a:off x="4433623" y="4815435"/>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2" name="Rectangle 146"/>
            <p:cNvSpPr>
              <a:spLocks noChangeArrowheads="1"/>
            </p:cNvSpPr>
            <p:nvPr/>
          </p:nvSpPr>
          <p:spPr bwMode="auto">
            <a:xfrm>
              <a:off x="342396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3" name="Rectangle 153"/>
            <p:cNvSpPr>
              <a:spLocks noChangeArrowheads="1"/>
            </p:cNvSpPr>
            <p:nvPr/>
          </p:nvSpPr>
          <p:spPr bwMode="auto">
            <a:xfrm>
              <a:off x="4560622" y="4815429"/>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4" name="Rectangle 123"/>
            <p:cNvSpPr>
              <a:spLocks noChangeArrowheads="1"/>
            </p:cNvSpPr>
            <p:nvPr/>
          </p:nvSpPr>
          <p:spPr bwMode="auto">
            <a:xfrm>
              <a:off x="468763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5" name="Rectangle 133"/>
            <p:cNvSpPr>
              <a:spLocks noChangeArrowheads="1"/>
            </p:cNvSpPr>
            <p:nvPr/>
          </p:nvSpPr>
          <p:spPr bwMode="auto">
            <a:xfrm>
              <a:off x="468763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6" name="Rectangle 143"/>
            <p:cNvSpPr>
              <a:spLocks noChangeArrowheads="1"/>
            </p:cNvSpPr>
            <p:nvPr/>
          </p:nvSpPr>
          <p:spPr bwMode="auto">
            <a:xfrm>
              <a:off x="468763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7" name="Rectangle 153"/>
            <p:cNvSpPr>
              <a:spLocks noChangeArrowheads="1"/>
            </p:cNvSpPr>
            <p:nvPr/>
          </p:nvSpPr>
          <p:spPr bwMode="auto">
            <a:xfrm>
              <a:off x="468763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8" name="Rectangle 153"/>
            <p:cNvSpPr>
              <a:spLocks noChangeArrowheads="1"/>
            </p:cNvSpPr>
            <p:nvPr/>
          </p:nvSpPr>
          <p:spPr bwMode="auto">
            <a:xfrm>
              <a:off x="468762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69" name="Rectangle 123"/>
            <p:cNvSpPr>
              <a:spLocks noChangeArrowheads="1"/>
            </p:cNvSpPr>
            <p:nvPr/>
          </p:nvSpPr>
          <p:spPr bwMode="auto">
            <a:xfrm>
              <a:off x="468762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0" name="Rectangle 123"/>
            <p:cNvSpPr>
              <a:spLocks noChangeArrowheads="1"/>
            </p:cNvSpPr>
            <p:nvPr/>
          </p:nvSpPr>
          <p:spPr bwMode="auto">
            <a:xfrm>
              <a:off x="468762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1" name="Rectangle 153"/>
            <p:cNvSpPr>
              <a:spLocks noChangeArrowheads="1"/>
            </p:cNvSpPr>
            <p:nvPr/>
          </p:nvSpPr>
          <p:spPr bwMode="auto">
            <a:xfrm>
              <a:off x="468762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2" name="Rectangle 116"/>
            <p:cNvSpPr>
              <a:spLocks noChangeArrowheads="1"/>
            </p:cNvSpPr>
            <p:nvPr/>
          </p:nvSpPr>
          <p:spPr bwMode="auto">
            <a:xfrm>
              <a:off x="3296963" y="42650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3" name="Rectangle 126"/>
            <p:cNvSpPr>
              <a:spLocks noChangeArrowheads="1"/>
            </p:cNvSpPr>
            <p:nvPr/>
          </p:nvSpPr>
          <p:spPr bwMode="auto">
            <a:xfrm>
              <a:off x="3296963" y="4374631"/>
              <a:ext cx="125412" cy="109537"/>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4" name="Rectangle 136"/>
            <p:cNvSpPr>
              <a:spLocks noChangeArrowheads="1"/>
            </p:cNvSpPr>
            <p:nvPr/>
          </p:nvSpPr>
          <p:spPr bwMode="auto">
            <a:xfrm>
              <a:off x="3296963" y="4484168"/>
              <a:ext cx="125412" cy="111125"/>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5" name="Rectangle 146"/>
            <p:cNvSpPr>
              <a:spLocks noChangeArrowheads="1"/>
            </p:cNvSpPr>
            <p:nvPr/>
          </p:nvSpPr>
          <p:spPr bwMode="auto">
            <a:xfrm>
              <a:off x="3296963" y="4595293"/>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6" name="Rectangle 146"/>
            <p:cNvSpPr>
              <a:spLocks noChangeArrowheads="1"/>
            </p:cNvSpPr>
            <p:nvPr/>
          </p:nvSpPr>
          <p:spPr bwMode="auto">
            <a:xfrm>
              <a:off x="3296957" y="4705358"/>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7" name="Rectangle 116"/>
            <p:cNvSpPr>
              <a:spLocks noChangeArrowheads="1"/>
            </p:cNvSpPr>
            <p:nvPr/>
          </p:nvSpPr>
          <p:spPr bwMode="auto">
            <a:xfrm>
              <a:off x="3296957" y="4155016"/>
              <a:ext cx="125412" cy="109538"/>
            </a:xfrm>
            <a:prstGeom prst="rect">
              <a:avLst/>
            </a:prstGeom>
            <a:solidFill>
              <a:srgbClr val="FFFF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8" name="Rectangle 116"/>
            <p:cNvSpPr>
              <a:spLocks noChangeArrowheads="1"/>
            </p:cNvSpPr>
            <p:nvPr/>
          </p:nvSpPr>
          <p:spPr bwMode="auto">
            <a:xfrm>
              <a:off x="3296951" y="4044939"/>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879" name="Rectangle 146"/>
            <p:cNvSpPr>
              <a:spLocks noChangeArrowheads="1"/>
            </p:cNvSpPr>
            <p:nvPr/>
          </p:nvSpPr>
          <p:spPr bwMode="auto">
            <a:xfrm>
              <a:off x="3296951" y="4815423"/>
              <a:ext cx="125412" cy="1095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grpSp>
      <p:cxnSp>
        <p:nvCxnSpPr>
          <p:cNvPr id="890" name="Straight Connector 1383"/>
          <p:cNvCxnSpPr/>
          <p:nvPr/>
        </p:nvCxnSpPr>
        <p:spPr>
          <a:xfrm>
            <a:off x="310411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1" name="Straight Connector 1384"/>
          <p:cNvCxnSpPr/>
          <p:nvPr/>
        </p:nvCxnSpPr>
        <p:spPr>
          <a:xfrm>
            <a:off x="5380071" y="1314431"/>
            <a:ext cx="0" cy="4760524"/>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2" name="Straight Connector 1385"/>
          <p:cNvCxnSpPr/>
          <p:nvPr/>
        </p:nvCxnSpPr>
        <p:spPr>
          <a:xfrm>
            <a:off x="1024537" y="2764460"/>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cxnSp>
        <p:nvCxnSpPr>
          <p:cNvPr id="893" name="Straight Connector 1386"/>
          <p:cNvCxnSpPr/>
          <p:nvPr/>
        </p:nvCxnSpPr>
        <p:spPr>
          <a:xfrm>
            <a:off x="1024537" y="4475371"/>
            <a:ext cx="6544193" cy="0"/>
          </a:xfrm>
          <a:prstGeom prst="line">
            <a:avLst/>
          </a:prstGeom>
          <a:ln>
            <a:solidFill>
              <a:srgbClr val="06BD06"/>
            </a:solidFill>
          </a:ln>
        </p:spPr>
        <p:style>
          <a:lnRef idx="2">
            <a:schemeClr val="accent1"/>
          </a:lnRef>
          <a:fillRef idx="0">
            <a:schemeClr val="accent1"/>
          </a:fillRef>
          <a:effectRef idx="1">
            <a:schemeClr val="accent1"/>
          </a:effectRef>
          <a:fontRef idx="minor">
            <a:schemeClr val="tx1"/>
          </a:fontRef>
        </p:style>
      </p:cxnSp>
      <p:sp>
        <p:nvSpPr>
          <p:cNvPr id="894" name="矩形 893"/>
          <p:cNvSpPr/>
          <p:nvPr/>
        </p:nvSpPr>
        <p:spPr>
          <a:xfrm>
            <a:off x="1216825" y="1447800"/>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5" name="矩形 894"/>
          <p:cNvSpPr/>
          <p:nvPr/>
        </p:nvSpPr>
        <p:spPr>
          <a:xfrm>
            <a:off x="5817033" y="147238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6" name="矩形 895"/>
          <p:cNvSpPr/>
          <p:nvPr/>
        </p:nvSpPr>
        <p:spPr>
          <a:xfrm>
            <a:off x="3476569"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7" name="矩形 896"/>
          <p:cNvSpPr/>
          <p:nvPr/>
        </p:nvSpPr>
        <p:spPr>
          <a:xfrm>
            <a:off x="1224004" y="4980119"/>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sp>
        <p:nvSpPr>
          <p:cNvPr id="898" name="矩形 897"/>
          <p:cNvSpPr/>
          <p:nvPr/>
        </p:nvSpPr>
        <p:spPr>
          <a:xfrm>
            <a:off x="5805406" y="497848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01" name="组 900"/>
          <p:cNvGrpSpPr/>
          <p:nvPr/>
        </p:nvGrpSpPr>
        <p:grpSpPr>
          <a:xfrm>
            <a:off x="3608331" y="2243667"/>
            <a:ext cx="1257299" cy="111126"/>
            <a:chOff x="3862746" y="2597012"/>
            <a:chExt cx="1257299" cy="111126"/>
          </a:xfrm>
        </p:grpSpPr>
        <p:sp>
          <p:nvSpPr>
            <p:cNvPr id="902"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3"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4"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5"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6"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7"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8"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09"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0"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1"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12" name="矩形 911"/>
          <p:cNvSpPr/>
          <p:nvPr/>
        </p:nvSpPr>
        <p:spPr>
          <a:xfrm>
            <a:off x="3483730" y="1475571"/>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13" name="组 912"/>
          <p:cNvGrpSpPr/>
          <p:nvPr/>
        </p:nvGrpSpPr>
        <p:grpSpPr>
          <a:xfrm>
            <a:off x="3582780" y="4986525"/>
            <a:ext cx="1257299" cy="111126"/>
            <a:chOff x="3862746" y="2597012"/>
            <a:chExt cx="1257299" cy="111126"/>
          </a:xfrm>
        </p:grpSpPr>
        <p:sp>
          <p:nvSpPr>
            <p:cNvPr id="914" name="Rectangle 43"/>
            <p:cNvSpPr>
              <a:spLocks noChangeArrowheads="1"/>
            </p:cNvSpPr>
            <p:nvPr/>
          </p:nvSpPr>
          <p:spPr bwMode="auto">
            <a:xfrm>
              <a:off x="449139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5" name="Rectangle 44"/>
            <p:cNvSpPr>
              <a:spLocks noChangeArrowheads="1"/>
            </p:cNvSpPr>
            <p:nvPr/>
          </p:nvSpPr>
          <p:spPr bwMode="auto">
            <a:xfrm>
              <a:off x="4365983"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6" name="Rectangle 45"/>
            <p:cNvSpPr>
              <a:spLocks noChangeArrowheads="1"/>
            </p:cNvSpPr>
            <p:nvPr/>
          </p:nvSpPr>
          <p:spPr bwMode="auto">
            <a:xfrm>
              <a:off x="4113571"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7" name="Rectangle 46"/>
            <p:cNvSpPr>
              <a:spLocks noChangeArrowheads="1"/>
            </p:cNvSpPr>
            <p:nvPr/>
          </p:nvSpPr>
          <p:spPr bwMode="auto">
            <a:xfrm>
              <a:off x="4238983"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8" name="Rectangle 47"/>
            <p:cNvSpPr>
              <a:spLocks noChangeArrowheads="1"/>
            </p:cNvSpPr>
            <p:nvPr/>
          </p:nvSpPr>
          <p:spPr bwMode="auto">
            <a:xfrm>
              <a:off x="3988158"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19" name="Rectangle 48"/>
            <p:cNvSpPr>
              <a:spLocks noChangeArrowheads="1"/>
            </p:cNvSpPr>
            <p:nvPr/>
          </p:nvSpPr>
          <p:spPr bwMode="auto">
            <a:xfrm>
              <a:off x="3862746"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0" name="Rectangle 51"/>
            <p:cNvSpPr>
              <a:spLocks noChangeArrowheads="1"/>
            </p:cNvSpPr>
            <p:nvPr/>
          </p:nvSpPr>
          <p:spPr bwMode="auto">
            <a:xfrm>
              <a:off x="4994633" y="2598600"/>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1" name="Rectangle 52"/>
            <p:cNvSpPr>
              <a:spLocks noChangeArrowheads="1"/>
            </p:cNvSpPr>
            <p:nvPr/>
          </p:nvSpPr>
          <p:spPr bwMode="auto">
            <a:xfrm>
              <a:off x="4869221"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2" name="Rectangle 53"/>
            <p:cNvSpPr>
              <a:spLocks noChangeArrowheads="1"/>
            </p:cNvSpPr>
            <p:nvPr/>
          </p:nvSpPr>
          <p:spPr bwMode="auto">
            <a:xfrm>
              <a:off x="4742221" y="2597012"/>
              <a:ext cx="125412" cy="109538"/>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3" name="Rectangle 54"/>
            <p:cNvSpPr>
              <a:spLocks noChangeArrowheads="1"/>
            </p:cNvSpPr>
            <p:nvPr/>
          </p:nvSpPr>
          <p:spPr bwMode="auto">
            <a:xfrm>
              <a:off x="4616808" y="259701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24" name="矩形 923"/>
          <p:cNvSpPr/>
          <p:nvPr/>
        </p:nvSpPr>
        <p:spPr>
          <a:xfrm>
            <a:off x="3453977" y="4989737"/>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25" name="组 924"/>
          <p:cNvGrpSpPr/>
          <p:nvPr/>
        </p:nvGrpSpPr>
        <p:grpSpPr>
          <a:xfrm>
            <a:off x="2605908" y="3304207"/>
            <a:ext cx="125412" cy="661987"/>
            <a:chOff x="2864292" y="3657552"/>
            <a:chExt cx="125412" cy="661987"/>
          </a:xfrm>
        </p:grpSpPr>
        <p:sp>
          <p:nvSpPr>
            <p:cNvPr id="926"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7"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8"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29"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0"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1"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32" name="矩形 931"/>
          <p:cNvSpPr/>
          <p:nvPr/>
        </p:nvSpPr>
        <p:spPr>
          <a:xfrm>
            <a:off x="1214456" y="3203466"/>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33" name="组 932"/>
          <p:cNvGrpSpPr/>
          <p:nvPr/>
        </p:nvGrpSpPr>
        <p:grpSpPr>
          <a:xfrm>
            <a:off x="5818864" y="3302100"/>
            <a:ext cx="125412" cy="661987"/>
            <a:chOff x="2864292" y="3657552"/>
            <a:chExt cx="125412" cy="661987"/>
          </a:xfrm>
        </p:grpSpPr>
        <p:sp>
          <p:nvSpPr>
            <p:cNvPr id="934" name="Rectangle 29"/>
            <p:cNvSpPr>
              <a:spLocks noChangeArrowheads="1"/>
            </p:cNvSpPr>
            <p:nvPr/>
          </p:nvSpPr>
          <p:spPr bwMode="auto">
            <a:xfrm>
              <a:off x="2864292" y="36575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5" name="Rectangle 30"/>
            <p:cNvSpPr>
              <a:spLocks noChangeArrowheads="1"/>
            </p:cNvSpPr>
            <p:nvPr/>
          </p:nvSpPr>
          <p:spPr bwMode="auto">
            <a:xfrm>
              <a:off x="2864292" y="37686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6" name="Rectangle 31"/>
            <p:cNvSpPr>
              <a:spLocks noChangeArrowheads="1"/>
            </p:cNvSpPr>
            <p:nvPr/>
          </p:nvSpPr>
          <p:spPr bwMode="auto">
            <a:xfrm>
              <a:off x="2864292" y="3878214"/>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7" name="Rectangle 32"/>
            <p:cNvSpPr>
              <a:spLocks noChangeArrowheads="1"/>
            </p:cNvSpPr>
            <p:nvPr/>
          </p:nvSpPr>
          <p:spPr bwMode="auto">
            <a:xfrm>
              <a:off x="2864292" y="3987752"/>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8" name="Rectangle 33"/>
            <p:cNvSpPr>
              <a:spLocks noChangeArrowheads="1"/>
            </p:cNvSpPr>
            <p:nvPr/>
          </p:nvSpPr>
          <p:spPr bwMode="auto">
            <a:xfrm>
              <a:off x="2864292" y="4098877"/>
              <a:ext cx="125412" cy="109537"/>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39" name="Rectangle 34"/>
            <p:cNvSpPr>
              <a:spLocks noChangeArrowheads="1"/>
            </p:cNvSpPr>
            <p:nvPr/>
          </p:nvSpPr>
          <p:spPr bwMode="auto">
            <a:xfrm>
              <a:off x="2864292" y="4208414"/>
              <a:ext cx="125412" cy="111125"/>
            </a:xfrm>
            <a:prstGeom prst="rect">
              <a:avLst/>
            </a:prstGeom>
            <a:solidFill>
              <a:srgbClr val="99CC00"/>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940" name="矩形 939"/>
          <p:cNvSpPr/>
          <p:nvPr/>
        </p:nvSpPr>
        <p:spPr>
          <a:xfrm>
            <a:off x="5814628" y="3193348"/>
            <a:ext cx="1516082" cy="880022"/>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rgbClr val="660066"/>
              </a:solidFill>
            </a:endParaRPr>
          </a:p>
        </p:txBody>
      </p:sp>
      <p:grpSp>
        <p:nvGrpSpPr>
          <p:cNvPr id="943" name="组 942"/>
          <p:cNvGrpSpPr/>
          <p:nvPr/>
        </p:nvGrpSpPr>
        <p:grpSpPr>
          <a:xfrm>
            <a:off x="3606707" y="3304981"/>
            <a:ext cx="1262078" cy="659886"/>
            <a:chOff x="3865091" y="3658326"/>
            <a:chExt cx="1262078" cy="659886"/>
          </a:xfrm>
        </p:grpSpPr>
        <p:sp>
          <p:nvSpPr>
            <p:cNvPr id="944" name="Rectangle 126"/>
            <p:cNvSpPr>
              <a:spLocks noChangeArrowheads="1"/>
            </p:cNvSpPr>
            <p:nvPr/>
          </p:nvSpPr>
          <p:spPr bwMode="auto">
            <a:xfrm>
              <a:off x="386509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5" name="Rectangle 136"/>
            <p:cNvSpPr>
              <a:spLocks noChangeArrowheads="1"/>
            </p:cNvSpPr>
            <p:nvPr/>
          </p:nvSpPr>
          <p:spPr bwMode="auto">
            <a:xfrm>
              <a:off x="386509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46" name="Rectangle 146"/>
            <p:cNvSpPr>
              <a:spLocks noChangeArrowheads="1"/>
            </p:cNvSpPr>
            <p:nvPr/>
          </p:nvSpPr>
          <p:spPr bwMode="auto">
            <a:xfrm>
              <a:off x="386509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7" name="Rectangle 123"/>
            <p:cNvSpPr>
              <a:spLocks noChangeArrowheads="1"/>
            </p:cNvSpPr>
            <p:nvPr/>
          </p:nvSpPr>
          <p:spPr bwMode="auto">
            <a:xfrm>
              <a:off x="5001757" y="37684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8" name="Rectangle 133"/>
            <p:cNvSpPr>
              <a:spLocks noChangeArrowheads="1"/>
            </p:cNvSpPr>
            <p:nvPr/>
          </p:nvSpPr>
          <p:spPr bwMode="auto">
            <a:xfrm>
              <a:off x="5001757" y="3877941"/>
              <a:ext cx="125412" cy="109537"/>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49" name="Rectangle 143"/>
            <p:cNvSpPr>
              <a:spLocks noChangeArrowheads="1"/>
            </p:cNvSpPr>
            <p:nvPr/>
          </p:nvSpPr>
          <p:spPr bwMode="auto">
            <a:xfrm>
              <a:off x="5001757" y="3987478"/>
              <a:ext cx="125412" cy="111125"/>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0" name="Rectangle 153"/>
            <p:cNvSpPr>
              <a:spLocks noChangeArrowheads="1"/>
            </p:cNvSpPr>
            <p:nvPr/>
          </p:nvSpPr>
          <p:spPr bwMode="auto">
            <a:xfrm>
              <a:off x="5001757" y="4098603"/>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1" name="Rectangle 146"/>
            <p:cNvSpPr>
              <a:spLocks noChangeArrowheads="1"/>
            </p:cNvSpPr>
            <p:nvPr/>
          </p:nvSpPr>
          <p:spPr bwMode="auto">
            <a:xfrm>
              <a:off x="399210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2" name="Rectangle 147"/>
            <p:cNvSpPr>
              <a:spLocks noChangeArrowheads="1"/>
            </p:cNvSpPr>
            <p:nvPr/>
          </p:nvSpPr>
          <p:spPr bwMode="auto">
            <a:xfrm>
              <a:off x="4117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53" name="Rectangle 148"/>
            <p:cNvSpPr>
              <a:spLocks noChangeArrowheads="1"/>
            </p:cNvSpPr>
            <p:nvPr/>
          </p:nvSpPr>
          <p:spPr bwMode="auto">
            <a:xfrm>
              <a:off x="4242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4" name="Rectangle 149"/>
            <p:cNvSpPr>
              <a:spLocks noChangeArrowheads="1"/>
            </p:cNvSpPr>
            <p:nvPr/>
          </p:nvSpPr>
          <p:spPr bwMode="auto">
            <a:xfrm>
              <a:off x="4368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5" name="Rectangle 150"/>
            <p:cNvSpPr>
              <a:spLocks noChangeArrowheads="1"/>
            </p:cNvSpPr>
            <p:nvPr/>
          </p:nvSpPr>
          <p:spPr bwMode="auto">
            <a:xfrm>
              <a:off x="4498514"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6" name="Rectangle 151"/>
            <p:cNvSpPr>
              <a:spLocks noChangeArrowheads="1"/>
            </p:cNvSpPr>
            <p:nvPr/>
          </p:nvSpPr>
          <p:spPr bwMode="auto">
            <a:xfrm>
              <a:off x="4623927"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7" name="Rectangle 152"/>
            <p:cNvSpPr>
              <a:spLocks noChangeArrowheads="1"/>
            </p:cNvSpPr>
            <p:nvPr/>
          </p:nvSpPr>
          <p:spPr bwMode="auto">
            <a:xfrm>
              <a:off x="4749339" y="4208674"/>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8" name="Rectangle 153"/>
            <p:cNvSpPr>
              <a:spLocks noChangeArrowheads="1"/>
            </p:cNvSpPr>
            <p:nvPr/>
          </p:nvSpPr>
          <p:spPr bwMode="auto">
            <a:xfrm>
              <a:off x="4874752" y="4208674"/>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59" name="Rectangle 146"/>
            <p:cNvSpPr>
              <a:spLocks noChangeArrowheads="1"/>
            </p:cNvSpPr>
            <p:nvPr/>
          </p:nvSpPr>
          <p:spPr bwMode="auto">
            <a:xfrm>
              <a:off x="386509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0" name="Rectangle 153"/>
            <p:cNvSpPr>
              <a:spLocks noChangeArrowheads="1"/>
            </p:cNvSpPr>
            <p:nvPr/>
          </p:nvSpPr>
          <p:spPr bwMode="auto">
            <a:xfrm>
              <a:off x="5001751" y="420866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solidFill>
                  <a:srgbClr val="FF0000"/>
                </a:solidFill>
              </a:endParaRPr>
            </a:p>
          </p:txBody>
        </p:sp>
        <p:sp>
          <p:nvSpPr>
            <p:cNvPr id="961" name="Rectangle 116"/>
            <p:cNvSpPr>
              <a:spLocks noChangeArrowheads="1"/>
            </p:cNvSpPr>
            <p:nvPr/>
          </p:nvSpPr>
          <p:spPr bwMode="auto">
            <a:xfrm>
              <a:off x="399210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2" name="Rectangle 117"/>
            <p:cNvSpPr>
              <a:spLocks noChangeArrowheads="1"/>
            </p:cNvSpPr>
            <p:nvPr/>
          </p:nvSpPr>
          <p:spPr bwMode="auto">
            <a:xfrm>
              <a:off x="4117514" y="3658332"/>
              <a:ext cx="125413" cy="109538"/>
            </a:xfrm>
            <a:prstGeom prst="rect">
              <a:avLst/>
            </a:prstGeom>
            <a:solidFill>
              <a:srgbClr val="FF6600"/>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3" name="Rectangle 118"/>
            <p:cNvSpPr>
              <a:spLocks noChangeArrowheads="1"/>
            </p:cNvSpPr>
            <p:nvPr/>
          </p:nvSpPr>
          <p:spPr bwMode="auto">
            <a:xfrm>
              <a:off x="4242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4" name="Rectangle 119"/>
            <p:cNvSpPr>
              <a:spLocks noChangeArrowheads="1"/>
            </p:cNvSpPr>
            <p:nvPr/>
          </p:nvSpPr>
          <p:spPr bwMode="auto">
            <a:xfrm>
              <a:off x="4368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5" name="Rectangle 120"/>
            <p:cNvSpPr>
              <a:spLocks noChangeArrowheads="1"/>
            </p:cNvSpPr>
            <p:nvPr/>
          </p:nvSpPr>
          <p:spPr bwMode="auto">
            <a:xfrm>
              <a:off x="4498514"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6" name="Rectangle 121"/>
            <p:cNvSpPr>
              <a:spLocks noChangeArrowheads="1"/>
            </p:cNvSpPr>
            <p:nvPr/>
          </p:nvSpPr>
          <p:spPr bwMode="auto">
            <a:xfrm>
              <a:off x="4623927"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7" name="Rectangle 122"/>
            <p:cNvSpPr>
              <a:spLocks noChangeArrowheads="1"/>
            </p:cNvSpPr>
            <p:nvPr/>
          </p:nvSpPr>
          <p:spPr bwMode="auto">
            <a:xfrm>
              <a:off x="4749339" y="3658332"/>
              <a:ext cx="125413"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8" name="Rectangle 123"/>
            <p:cNvSpPr>
              <a:spLocks noChangeArrowheads="1"/>
            </p:cNvSpPr>
            <p:nvPr/>
          </p:nvSpPr>
          <p:spPr bwMode="auto">
            <a:xfrm>
              <a:off x="4874752" y="3658332"/>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69" name="Rectangle 116"/>
            <p:cNvSpPr>
              <a:spLocks noChangeArrowheads="1"/>
            </p:cNvSpPr>
            <p:nvPr/>
          </p:nvSpPr>
          <p:spPr bwMode="auto">
            <a:xfrm>
              <a:off x="386509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70" name="Rectangle 123"/>
            <p:cNvSpPr>
              <a:spLocks noChangeArrowheads="1"/>
            </p:cNvSpPr>
            <p:nvPr/>
          </p:nvSpPr>
          <p:spPr bwMode="auto">
            <a:xfrm>
              <a:off x="5001751" y="3658326"/>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sp>
          <p:nvSpPr>
            <p:cNvPr id="971" name="Rectangle 116"/>
            <p:cNvSpPr>
              <a:spLocks noChangeArrowheads="1"/>
            </p:cNvSpPr>
            <p:nvPr/>
          </p:nvSpPr>
          <p:spPr bwMode="auto">
            <a:xfrm>
              <a:off x="3865843" y="3772818"/>
              <a:ext cx="125412" cy="109538"/>
            </a:xfrm>
            <a:prstGeom prst="rect">
              <a:avLst/>
            </a:prstGeom>
            <a:solidFill>
              <a:srgbClr val="E46C0A"/>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977" name="Group 46"/>
          <p:cNvGrpSpPr/>
          <p:nvPr/>
        </p:nvGrpSpPr>
        <p:grpSpPr>
          <a:xfrm>
            <a:off x="3733800" y="3429000"/>
            <a:ext cx="152400" cy="457200"/>
            <a:chOff x="3612996" y="2514600"/>
            <a:chExt cx="432108" cy="859853"/>
          </a:xfrm>
        </p:grpSpPr>
        <p:grpSp>
          <p:nvGrpSpPr>
            <p:cNvPr id="978" name="Group 47"/>
            <p:cNvGrpSpPr/>
            <p:nvPr/>
          </p:nvGrpSpPr>
          <p:grpSpPr>
            <a:xfrm>
              <a:off x="3619500" y="2514600"/>
              <a:ext cx="425604" cy="448373"/>
              <a:chOff x="3619500" y="2514600"/>
              <a:chExt cx="425604" cy="448373"/>
            </a:xfrm>
          </p:grpSpPr>
          <p:sp>
            <p:nvSpPr>
              <p:cNvPr id="982" name="Arc 981"/>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83" name="Arc 982"/>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979" name="Group 48"/>
            <p:cNvGrpSpPr/>
            <p:nvPr/>
          </p:nvGrpSpPr>
          <p:grpSpPr>
            <a:xfrm>
              <a:off x="3612996" y="2926080"/>
              <a:ext cx="425604" cy="448373"/>
              <a:chOff x="3619500" y="2514600"/>
              <a:chExt cx="425604" cy="448373"/>
            </a:xfrm>
          </p:grpSpPr>
          <p:sp>
            <p:nvSpPr>
              <p:cNvPr id="980" name="Arc 979"/>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81" name="Arc 980"/>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984" name="Group 46"/>
          <p:cNvGrpSpPr/>
          <p:nvPr/>
        </p:nvGrpSpPr>
        <p:grpSpPr>
          <a:xfrm>
            <a:off x="4648200" y="3429000"/>
            <a:ext cx="152400" cy="457200"/>
            <a:chOff x="3612996" y="2514600"/>
            <a:chExt cx="432108" cy="859853"/>
          </a:xfrm>
        </p:grpSpPr>
        <p:grpSp>
          <p:nvGrpSpPr>
            <p:cNvPr id="985" name="Group 47"/>
            <p:cNvGrpSpPr/>
            <p:nvPr/>
          </p:nvGrpSpPr>
          <p:grpSpPr>
            <a:xfrm>
              <a:off x="3619500" y="2514600"/>
              <a:ext cx="425604" cy="448373"/>
              <a:chOff x="3619500" y="2514600"/>
              <a:chExt cx="425604" cy="448373"/>
            </a:xfrm>
          </p:grpSpPr>
          <p:sp>
            <p:nvSpPr>
              <p:cNvPr id="989" name="Arc 988"/>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90" name="Arc 989"/>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986" name="Group 48"/>
            <p:cNvGrpSpPr/>
            <p:nvPr/>
          </p:nvGrpSpPr>
          <p:grpSpPr>
            <a:xfrm>
              <a:off x="3612996" y="2926080"/>
              <a:ext cx="425604" cy="448373"/>
              <a:chOff x="3619500" y="2514600"/>
              <a:chExt cx="425604" cy="448373"/>
            </a:xfrm>
          </p:grpSpPr>
          <p:sp>
            <p:nvSpPr>
              <p:cNvPr id="987" name="Arc 986"/>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88" name="Arc 987"/>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991" name="Group 46"/>
          <p:cNvGrpSpPr/>
          <p:nvPr/>
        </p:nvGrpSpPr>
        <p:grpSpPr>
          <a:xfrm>
            <a:off x="4038600" y="3429000"/>
            <a:ext cx="152400" cy="457200"/>
            <a:chOff x="3612996" y="2514600"/>
            <a:chExt cx="432108" cy="859853"/>
          </a:xfrm>
        </p:grpSpPr>
        <p:grpSp>
          <p:nvGrpSpPr>
            <p:cNvPr id="992" name="Group 47"/>
            <p:cNvGrpSpPr/>
            <p:nvPr/>
          </p:nvGrpSpPr>
          <p:grpSpPr>
            <a:xfrm>
              <a:off x="3619500" y="2514600"/>
              <a:ext cx="425604" cy="448373"/>
              <a:chOff x="3619500" y="2514600"/>
              <a:chExt cx="425604" cy="448373"/>
            </a:xfrm>
          </p:grpSpPr>
          <p:sp>
            <p:nvSpPr>
              <p:cNvPr id="996" name="Arc 995"/>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97" name="Arc 996"/>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993" name="Group 48"/>
            <p:cNvGrpSpPr/>
            <p:nvPr/>
          </p:nvGrpSpPr>
          <p:grpSpPr>
            <a:xfrm>
              <a:off x="3612996" y="2926080"/>
              <a:ext cx="425604" cy="448373"/>
              <a:chOff x="3619500" y="2514600"/>
              <a:chExt cx="425604" cy="448373"/>
            </a:xfrm>
          </p:grpSpPr>
          <p:sp>
            <p:nvSpPr>
              <p:cNvPr id="994" name="Arc 993"/>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995" name="Arc 994"/>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grpSp>
        <p:nvGrpSpPr>
          <p:cNvPr id="1019" name="Group 46"/>
          <p:cNvGrpSpPr/>
          <p:nvPr/>
        </p:nvGrpSpPr>
        <p:grpSpPr>
          <a:xfrm>
            <a:off x="4330593" y="3442226"/>
            <a:ext cx="152400" cy="457200"/>
            <a:chOff x="3612996" y="2514600"/>
            <a:chExt cx="432108" cy="859853"/>
          </a:xfrm>
        </p:grpSpPr>
        <p:grpSp>
          <p:nvGrpSpPr>
            <p:cNvPr id="1020" name="Group 47"/>
            <p:cNvGrpSpPr/>
            <p:nvPr/>
          </p:nvGrpSpPr>
          <p:grpSpPr>
            <a:xfrm>
              <a:off x="3619500" y="2514600"/>
              <a:ext cx="425604" cy="448373"/>
              <a:chOff x="3619500" y="2514600"/>
              <a:chExt cx="425604" cy="448373"/>
            </a:xfrm>
          </p:grpSpPr>
          <p:sp>
            <p:nvSpPr>
              <p:cNvPr id="1024" name="Arc 1023"/>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25" name="Arc 1024"/>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nvGrpSpPr>
            <p:cNvPr id="1021" name="Group 48"/>
            <p:cNvGrpSpPr/>
            <p:nvPr/>
          </p:nvGrpSpPr>
          <p:grpSpPr>
            <a:xfrm>
              <a:off x="3612996" y="2926080"/>
              <a:ext cx="425604" cy="448373"/>
              <a:chOff x="3619500" y="2514600"/>
              <a:chExt cx="425604" cy="448373"/>
            </a:xfrm>
          </p:grpSpPr>
          <p:sp>
            <p:nvSpPr>
              <p:cNvPr id="1022" name="Arc 1021"/>
              <p:cNvSpPr/>
              <p:nvPr/>
            </p:nvSpPr>
            <p:spPr bwMode="auto">
              <a:xfrm>
                <a:off x="3619500" y="2514600"/>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sp>
            <p:nvSpPr>
              <p:cNvPr id="1023" name="Arc 1022"/>
              <p:cNvSpPr/>
              <p:nvPr/>
            </p:nvSpPr>
            <p:spPr bwMode="auto">
              <a:xfrm rot="11003760">
                <a:off x="3740304" y="2734373"/>
                <a:ext cx="304800" cy="228600"/>
              </a:xfrm>
              <a:prstGeom prst="arc">
                <a:avLst>
                  <a:gd name="adj1" fmla="val 16200000"/>
                  <a:gd name="adj2" fmla="val 509886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Calibri" pitchFamily="34" charset="0"/>
                </a:endParaRPr>
              </a:p>
            </p:txBody>
          </p:sp>
        </p:grpSp>
      </p:grpSp>
      <p:cxnSp>
        <p:nvCxnSpPr>
          <p:cNvPr id="4" name="Straight Connector 3"/>
          <p:cNvCxnSpPr/>
          <p:nvPr/>
        </p:nvCxnSpPr>
        <p:spPr bwMode="auto">
          <a:xfrm>
            <a:off x="3962400" y="3048000"/>
            <a:ext cx="0" cy="1219200"/>
          </a:xfrm>
          <a:prstGeom prst="line">
            <a:avLst/>
          </a:prstGeom>
          <a:noFill/>
          <a:ln w="38100" cap="flat" cmpd="sng" algn="ctr">
            <a:solidFill>
              <a:srgbClr val="A22B38"/>
            </a:solidFill>
            <a:prstDash val="solid"/>
            <a:round/>
            <a:headEnd type="none" w="med" len="med"/>
            <a:tailEnd type="none" w="med" len="med"/>
          </a:ln>
          <a:effectLst/>
        </p:spPr>
      </p:cxnSp>
      <p:cxnSp>
        <p:nvCxnSpPr>
          <p:cNvPr id="1026" name="Straight Connector 1025"/>
          <p:cNvCxnSpPr/>
          <p:nvPr/>
        </p:nvCxnSpPr>
        <p:spPr bwMode="auto">
          <a:xfrm>
            <a:off x="4267200" y="3048000"/>
            <a:ext cx="0" cy="1219200"/>
          </a:xfrm>
          <a:prstGeom prst="line">
            <a:avLst/>
          </a:prstGeom>
          <a:noFill/>
          <a:ln w="38100" cap="flat" cmpd="sng" algn="ctr">
            <a:solidFill>
              <a:srgbClr val="A22B38"/>
            </a:solidFill>
            <a:prstDash val="solid"/>
            <a:round/>
            <a:headEnd type="none" w="med" len="med"/>
            <a:tailEnd type="none" w="med" len="med"/>
          </a:ln>
          <a:effectLst/>
        </p:spPr>
      </p:cxnSp>
      <p:cxnSp>
        <p:nvCxnSpPr>
          <p:cNvPr id="1027" name="Straight Connector 1026"/>
          <p:cNvCxnSpPr/>
          <p:nvPr/>
        </p:nvCxnSpPr>
        <p:spPr bwMode="auto">
          <a:xfrm>
            <a:off x="4593021" y="3048000"/>
            <a:ext cx="0" cy="1219200"/>
          </a:xfrm>
          <a:prstGeom prst="line">
            <a:avLst/>
          </a:prstGeom>
          <a:noFill/>
          <a:ln w="38100" cap="flat" cmpd="sng" algn="ctr">
            <a:solidFill>
              <a:srgbClr val="A22B38"/>
            </a:solidFill>
            <a:prstDash val="solid"/>
            <a:round/>
            <a:headEnd type="none" w="med" len="med"/>
            <a:tailEnd type="none" w="med" len="med"/>
          </a:ln>
          <a:effectLst/>
        </p:spPr>
      </p:cxnSp>
      <p:sp>
        <p:nvSpPr>
          <p:cNvPr id="3" name="Footer Placeholder 2">
            <a:extLst>
              <a:ext uri="{FF2B5EF4-FFF2-40B4-BE49-F238E27FC236}">
                <a16:creationId xmlns:a16="http://schemas.microsoft.com/office/drawing/2014/main" id="{DEB665A2-942B-044B-BF02-0CA3F768B319}"/>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0296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 grpId="0" animBg="1"/>
      <p:bldP spid="895" grpId="0" animBg="1"/>
      <p:bldP spid="896" grpId="0" animBg="1"/>
      <p:bldP spid="897" grpId="0" animBg="1"/>
      <p:bldP spid="898" grpId="0" animBg="1"/>
      <p:bldP spid="912" grpId="0" animBg="1"/>
      <p:bldP spid="924" grpId="0" animBg="1"/>
      <p:bldP spid="932" grpId="0" animBg="1"/>
      <p:bldP spid="94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Stencil in Multiple mode (2/2)</a:t>
            </a:r>
          </a:p>
        </p:txBody>
      </p:sp>
      <p:sp>
        <p:nvSpPr>
          <p:cNvPr id="3" name="Content Placeholder 2"/>
          <p:cNvSpPr>
            <a:spLocks noGrp="1"/>
          </p:cNvSpPr>
          <p:nvPr>
            <p:ph idx="1"/>
          </p:nvPr>
        </p:nvSpPr>
        <p:spPr>
          <a:xfrm>
            <a:off x="457200" y="1143000"/>
            <a:ext cx="8229600" cy="1676400"/>
          </a:xfrm>
        </p:spPr>
        <p:txBody>
          <a:bodyPr/>
          <a:lstStyle/>
          <a:p>
            <a:r>
              <a:rPr lang="en-US" dirty="0"/>
              <a:t>Divide the process memory among </a:t>
            </a:r>
            <a:r>
              <a:rPr lang="en-US" dirty="0" err="1"/>
              <a:t>OpenMP</a:t>
            </a:r>
            <a:r>
              <a:rPr lang="en-US" dirty="0"/>
              <a:t> threads</a:t>
            </a:r>
          </a:p>
          <a:p>
            <a:r>
              <a:rPr lang="en-US" dirty="0"/>
              <a:t>Each thread responsible for communication and computation</a:t>
            </a:r>
          </a:p>
          <a:p>
            <a:r>
              <a:rPr lang="es-ES_tradnl" i="1" dirty="0" err="1"/>
              <a:t>Start</a:t>
            </a:r>
            <a:r>
              <a:rPr lang="es-ES_tradnl" i="1" dirty="0"/>
              <a:t> </a:t>
            </a:r>
            <a:r>
              <a:rPr lang="es-ES_tradnl" i="1" dirty="0" err="1"/>
              <a:t>from</a:t>
            </a:r>
            <a:r>
              <a:rPr lang="es-ES_tradnl" i="1" dirty="0"/>
              <a:t> </a:t>
            </a:r>
            <a:r>
              <a:rPr lang="es-ES_tradnl" i="1" dirty="0" err="1"/>
              <a:t>threads</a:t>
            </a:r>
            <a:r>
              <a:rPr lang="es-ES_tradnl" i="1" dirty="0"/>
              <a:t>/</a:t>
            </a:r>
            <a:r>
              <a:rPr lang="es-ES_tradnl" i="1" dirty="0" err="1"/>
              <a:t>stencil_funneled.c</a:t>
            </a:r>
            <a:endParaRPr lang="es-ES_tradnl" i="1" dirty="0"/>
          </a:p>
          <a:p>
            <a:r>
              <a:rPr lang="es-ES_tradnl" i="1" dirty="0" err="1"/>
              <a:t>Solution</a:t>
            </a:r>
            <a:r>
              <a:rPr lang="es-ES_tradnl" i="1" dirty="0"/>
              <a:t> </a:t>
            </a:r>
            <a:r>
              <a:rPr lang="en-US" i="1" dirty="0"/>
              <a:t>available </a:t>
            </a:r>
            <a:r>
              <a:rPr lang="es-ES_tradnl" i="1" dirty="0"/>
              <a:t>in </a:t>
            </a:r>
            <a:r>
              <a:rPr lang="es-ES_tradnl" i="1" dirty="0" err="1"/>
              <a:t>threads</a:t>
            </a:r>
            <a:r>
              <a:rPr lang="en-US" i="1" dirty="0"/>
              <a:t>/</a:t>
            </a:r>
            <a:r>
              <a:rPr lang="en-US" i="1" dirty="0" err="1"/>
              <a:t>stencil_multiple.c</a:t>
            </a:r>
            <a:endParaRPr lang="en-US" i="1"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77</a:t>
            </a:fld>
            <a:endParaRPr lang="en-US" dirty="0"/>
          </a:p>
        </p:txBody>
      </p:sp>
      <p:sp>
        <p:nvSpPr>
          <p:cNvPr id="4" name="Footer Placeholder 3">
            <a:extLst>
              <a:ext uri="{FF2B5EF4-FFF2-40B4-BE49-F238E27FC236}">
                <a16:creationId xmlns:a16="http://schemas.microsoft.com/office/drawing/2014/main" id="{97CF4653-3840-B045-BF4D-69DE2BBA4B49}"/>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2897108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72BC-7898-024E-9492-076C17E39104}"/>
              </a:ext>
            </a:extLst>
          </p:cNvPr>
          <p:cNvSpPr>
            <a:spLocks noGrp="1"/>
          </p:cNvSpPr>
          <p:nvPr>
            <p:ph type="title"/>
          </p:nvPr>
        </p:nvSpPr>
        <p:spPr/>
        <p:txBody>
          <a:bodyPr/>
          <a:lstStyle/>
          <a:p>
            <a:r>
              <a:rPr lang="en-US" dirty="0"/>
              <a:t>Exercise 3: BSPMM in Funneled mode</a:t>
            </a:r>
          </a:p>
        </p:txBody>
      </p:sp>
      <p:sp>
        <p:nvSpPr>
          <p:cNvPr id="3" name="Content Placeholder 2">
            <a:extLst>
              <a:ext uri="{FF2B5EF4-FFF2-40B4-BE49-F238E27FC236}">
                <a16:creationId xmlns:a16="http://schemas.microsoft.com/office/drawing/2014/main" id="{7D1E39EB-7F1E-E84F-AE00-9A807C26A351}"/>
              </a:ext>
            </a:extLst>
          </p:cNvPr>
          <p:cNvSpPr>
            <a:spLocks noGrp="1"/>
          </p:cNvSpPr>
          <p:nvPr>
            <p:ph idx="1"/>
          </p:nvPr>
        </p:nvSpPr>
        <p:spPr>
          <a:xfrm>
            <a:off x="457200" y="1143000"/>
            <a:ext cx="8229600" cy="1600200"/>
          </a:xfrm>
        </p:spPr>
        <p:txBody>
          <a:bodyPr/>
          <a:lstStyle/>
          <a:p>
            <a:r>
              <a:rPr lang="en-US" dirty="0"/>
              <a:t>Parallelize </a:t>
            </a:r>
            <a:r>
              <a:rPr lang="en-US" dirty="0" err="1"/>
              <a:t>dgemm</a:t>
            </a:r>
            <a:r>
              <a:rPr lang="en-US" dirty="0"/>
              <a:t> computation (</a:t>
            </a:r>
            <a:r>
              <a:rPr lang="en-US" dirty="0" err="1"/>
              <a:t>OpenMP</a:t>
            </a:r>
            <a:r>
              <a:rPr lang="en-US" dirty="0"/>
              <a:t> parallel for)</a:t>
            </a:r>
          </a:p>
          <a:p>
            <a:r>
              <a:rPr lang="en-US" dirty="0"/>
              <a:t>Main thread does all communication</a:t>
            </a:r>
          </a:p>
          <a:p>
            <a:r>
              <a:rPr lang="es-ES_tradnl" i="1" dirty="0" err="1"/>
              <a:t>Start</a:t>
            </a:r>
            <a:r>
              <a:rPr lang="es-ES_tradnl" i="1" dirty="0"/>
              <a:t> </a:t>
            </a:r>
            <a:r>
              <a:rPr lang="es-ES_tradnl" i="1" dirty="0" err="1"/>
              <a:t>from</a:t>
            </a:r>
            <a:r>
              <a:rPr lang="es-ES_tradnl" i="1" dirty="0"/>
              <a:t> </a:t>
            </a:r>
            <a:r>
              <a:rPr lang="es-ES_tradnl" i="1" dirty="0" err="1"/>
              <a:t>rma</a:t>
            </a:r>
            <a:r>
              <a:rPr lang="es-ES_tradnl" i="1" dirty="0"/>
              <a:t>/</a:t>
            </a:r>
            <a:r>
              <a:rPr lang="es-ES_tradnl" i="1" dirty="0" err="1"/>
              <a:t>bspmm_counter.c</a:t>
            </a:r>
            <a:endParaRPr lang="en-US" i="1" dirty="0">
              <a:solidFill>
                <a:srgbClr val="D2D2D2">
                  <a:lumMod val="10000"/>
                </a:srgbClr>
              </a:solidFill>
            </a:endParaRPr>
          </a:p>
          <a:p>
            <a:r>
              <a:rPr lang="en-US" i="1" dirty="0">
                <a:solidFill>
                  <a:srgbClr val="D2D2D2">
                    <a:lumMod val="10000"/>
                  </a:srgbClr>
                </a:solidFill>
              </a:rPr>
              <a:t>Solution </a:t>
            </a:r>
            <a:r>
              <a:rPr lang="en-US" i="1" dirty="0"/>
              <a:t>available </a:t>
            </a:r>
            <a:r>
              <a:rPr lang="en-US" i="1" dirty="0">
                <a:solidFill>
                  <a:srgbClr val="D2D2D2">
                    <a:lumMod val="10000"/>
                  </a:srgbClr>
                </a:solidFill>
              </a:rPr>
              <a:t>in threads/</a:t>
            </a:r>
            <a:r>
              <a:rPr lang="en-US" i="1" dirty="0" err="1">
                <a:solidFill>
                  <a:srgbClr val="D2D2D2">
                    <a:lumMod val="10000"/>
                  </a:srgbClr>
                </a:solidFill>
              </a:rPr>
              <a:t>bspmm_funneled.c</a:t>
            </a:r>
            <a:endParaRPr lang="en-US" i="1" dirty="0">
              <a:solidFill>
                <a:srgbClr val="D2D2D2">
                  <a:lumMod val="10000"/>
                </a:srgbClr>
              </a:solidFill>
            </a:endParaRPr>
          </a:p>
        </p:txBody>
      </p:sp>
      <p:sp>
        <p:nvSpPr>
          <p:cNvPr id="4" name="Footer Placeholder 3">
            <a:extLst>
              <a:ext uri="{FF2B5EF4-FFF2-40B4-BE49-F238E27FC236}">
                <a16:creationId xmlns:a16="http://schemas.microsoft.com/office/drawing/2014/main" id="{EEEE19B2-ECDA-004B-8061-BAF472E278EB}"/>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E08397D4-7F69-DC41-957F-40662C658CE0}"/>
              </a:ext>
            </a:extLst>
          </p:cNvPr>
          <p:cNvSpPr>
            <a:spLocks noGrp="1"/>
          </p:cNvSpPr>
          <p:nvPr>
            <p:ph type="sldNum" sz="quarter" idx="4"/>
          </p:nvPr>
        </p:nvSpPr>
        <p:spPr/>
        <p:txBody>
          <a:bodyPr/>
          <a:lstStyle/>
          <a:p>
            <a:fld id="{6B394888-48A7-42F6-AE45-2BD5FD40ED91}" type="slidenum">
              <a:rPr lang="en-US" smtClean="0"/>
              <a:pPr/>
              <a:t>78</a:t>
            </a:fld>
            <a:endParaRPr lang="en-US" dirty="0"/>
          </a:p>
        </p:txBody>
      </p:sp>
    </p:spTree>
    <p:extLst>
      <p:ext uri="{BB962C8B-B14F-4D97-AF65-F5344CB8AC3E}">
        <p14:creationId xmlns:p14="http://schemas.microsoft.com/office/powerpoint/2010/main" val="811147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72BC-7898-024E-9492-076C17E39104}"/>
              </a:ext>
            </a:extLst>
          </p:cNvPr>
          <p:cNvSpPr>
            <a:spLocks noGrp="1"/>
          </p:cNvSpPr>
          <p:nvPr>
            <p:ph type="title"/>
          </p:nvPr>
        </p:nvSpPr>
        <p:spPr/>
        <p:txBody>
          <a:bodyPr/>
          <a:lstStyle/>
          <a:p>
            <a:r>
              <a:rPr lang="en-US" dirty="0"/>
              <a:t>Exercise 4: BSPMM in Multiple mode</a:t>
            </a:r>
          </a:p>
        </p:txBody>
      </p:sp>
      <p:sp>
        <p:nvSpPr>
          <p:cNvPr id="3" name="Content Placeholder 2">
            <a:extLst>
              <a:ext uri="{FF2B5EF4-FFF2-40B4-BE49-F238E27FC236}">
                <a16:creationId xmlns:a16="http://schemas.microsoft.com/office/drawing/2014/main" id="{7D1E39EB-7F1E-E84F-AE00-9A807C26A351}"/>
              </a:ext>
            </a:extLst>
          </p:cNvPr>
          <p:cNvSpPr>
            <a:spLocks noGrp="1"/>
          </p:cNvSpPr>
          <p:nvPr>
            <p:ph idx="1"/>
          </p:nvPr>
        </p:nvSpPr>
        <p:spPr>
          <a:xfrm>
            <a:off x="457200" y="1143000"/>
            <a:ext cx="8229600" cy="1066800"/>
          </a:xfrm>
        </p:spPr>
        <p:txBody>
          <a:bodyPr/>
          <a:lstStyle/>
          <a:p>
            <a:r>
              <a:rPr lang="en-US" dirty="0"/>
              <a:t>Each thread queries the next available block multiplication</a:t>
            </a:r>
          </a:p>
          <a:p>
            <a:r>
              <a:rPr lang="es-ES_tradnl" i="1" dirty="0" err="1"/>
              <a:t>Start</a:t>
            </a:r>
            <a:r>
              <a:rPr lang="es-ES_tradnl" i="1" dirty="0"/>
              <a:t> </a:t>
            </a:r>
            <a:r>
              <a:rPr lang="es-ES_tradnl" i="1" dirty="0" err="1"/>
              <a:t>from</a:t>
            </a:r>
            <a:r>
              <a:rPr lang="es-ES_tradnl" i="1" dirty="0"/>
              <a:t> </a:t>
            </a:r>
            <a:r>
              <a:rPr lang="es-ES_tradnl" i="1" dirty="0" err="1"/>
              <a:t>threads</a:t>
            </a:r>
            <a:r>
              <a:rPr lang="es-ES_tradnl" i="1" dirty="0"/>
              <a:t>/</a:t>
            </a:r>
            <a:r>
              <a:rPr lang="es-ES_tradnl" i="1" dirty="0" err="1"/>
              <a:t>bspmm_funneled.c</a:t>
            </a:r>
            <a:r>
              <a:rPr lang="es-ES_tradnl" i="1" dirty="0"/>
              <a:t> </a:t>
            </a:r>
          </a:p>
          <a:p>
            <a:r>
              <a:rPr lang="en-US" i="1" dirty="0">
                <a:solidFill>
                  <a:srgbClr val="D2D2D2">
                    <a:lumMod val="10000"/>
                  </a:srgbClr>
                </a:solidFill>
              </a:rPr>
              <a:t>Solution </a:t>
            </a:r>
            <a:r>
              <a:rPr lang="en-US" i="1" dirty="0"/>
              <a:t>available </a:t>
            </a:r>
            <a:r>
              <a:rPr lang="en-US" i="1" dirty="0">
                <a:solidFill>
                  <a:srgbClr val="D2D2D2">
                    <a:lumMod val="10000"/>
                  </a:srgbClr>
                </a:solidFill>
              </a:rPr>
              <a:t>in threads/</a:t>
            </a:r>
            <a:r>
              <a:rPr lang="en-US" i="1" dirty="0" err="1">
                <a:solidFill>
                  <a:srgbClr val="D2D2D2">
                    <a:lumMod val="10000"/>
                  </a:srgbClr>
                </a:solidFill>
              </a:rPr>
              <a:t>bspmm_multiple.c</a:t>
            </a:r>
            <a:endParaRPr lang="en-US" i="1" dirty="0">
              <a:solidFill>
                <a:srgbClr val="D2D2D2">
                  <a:lumMod val="10000"/>
                </a:srgbClr>
              </a:solidFill>
            </a:endParaRPr>
          </a:p>
        </p:txBody>
      </p:sp>
      <p:sp>
        <p:nvSpPr>
          <p:cNvPr id="4" name="Footer Placeholder 3">
            <a:extLst>
              <a:ext uri="{FF2B5EF4-FFF2-40B4-BE49-F238E27FC236}">
                <a16:creationId xmlns:a16="http://schemas.microsoft.com/office/drawing/2014/main" id="{EEEE19B2-ECDA-004B-8061-BAF472E278EB}"/>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E08397D4-7F69-DC41-957F-40662C658CE0}"/>
              </a:ext>
            </a:extLst>
          </p:cNvPr>
          <p:cNvSpPr>
            <a:spLocks noGrp="1"/>
          </p:cNvSpPr>
          <p:nvPr>
            <p:ph type="sldNum" sz="quarter" idx="4"/>
          </p:nvPr>
        </p:nvSpPr>
        <p:spPr/>
        <p:txBody>
          <a:bodyPr/>
          <a:lstStyle/>
          <a:p>
            <a:fld id="{6B394888-48A7-42F6-AE45-2BD5FD40ED91}" type="slidenum">
              <a:rPr lang="en-US" smtClean="0"/>
              <a:pPr/>
              <a:t>79</a:t>
            </a:fld>
            <a:endParaRPr lang="en-US" dirty="0"/>
          </a:p>
        </p:txBody>
      </p:sp>
    </p:spTree>
    <p:extLst>
      <p:ext uri="{BB962C8B-B14F-4D97-AF65-F5344CB8AC3E}">
        <p14:creationId xmlns:p14="http://schemas.microsoft.com/office/powerpoint/2010/main" val="295374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need to know in MPI RMA</a:t>
            </a:r>
          </a:p>
        </p:txBody>
      </p:sp>
      <p:sp>
        <p:nvSpPr>
          <p:cNvPr id="3" name="Content Placeholder 2"/>
          <p:cNvSpPr>
            <a:spLocks noGrp="1"/>
          </p:cNvSpPr>
          <p:nvPr>
            <p:ph idx="1"/>
          </p:nvPr>
        </p:nvSpPr>
        <p:spPr/>
        <p:txBody>
          <a:bodyPr/>
          <a:lstStyle/>
          <a:p>
            <a:r>
              <a:rPr lang="en-US" dirty="0"/>
              <a:t>How to create remote accessible memory?</a:t>
            </a:r>
          </a:p>
          <a:p>
            <a:r>
              <a:rPr lang="en-US" dirty="0"/>
              <a:t>Reading, Writing and Updating remote memory</a:t>
            </a:r>
          </a:p>
          <a:p>
            <a:r>
              <a:rPr lang="en-US" dirty="0"/>
              <a:t>Data Synchronization</a:t>
            </a:r>
          </a:p>
          <a:p>
            <a:r>
              <a:rPr lang="en-US" dirty="0"/>
              <a:t>Memory Model</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spTree>
    <p:extLst>
      <p:ext uri="{BB962C8B-B14F-4D97-AF65-F5344CB8AC3E}">
        <p14:creationId xmlns:p14="http://schemas.microsoft.com/office/powerpoint/2010/main" val="37284251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FF60FD-9C8A-6E4F-9CF2-D56E8A0532C2}"/>
              </a:ext>
            </a:extLst>
          </p:cNvPr>
          <p:cNvSpPr>
            <a:spLocks noGrp="1"/>
          </p:cNvSpPr>
          <p:nvPr>
            <p:ph type="ctrTitle"/>
          </p:nvPr>
        </p:nvSpPr>
        <p:spPr>
          <a:xfrm>
            <a:off x="685800" y="2667000"/>
            <a:ext cx="8305800" cy="1069975"/>
          </a:xfrm>
        </p:spPr>
        <p:txBody>
          <a:bodyPr/>
          <a:lstStyle/>
          <a:p>
            <a:r>
              <a:rPr lang="en-US" dirty="0" err="1"/>
              <a:t>MPI+threads</a:t>
            </a:r>
            <a:r>
              <a:rPr lang="en-US" dirty="0"/>
              <a:t> performance recommendations</a:t>
            </a:r>
          </a:p>
        </p:txBody>
      </p:sp>
    </p:spTree>
    <p:extLst>
      <p:ext uri="{BB962C8B-B14F-4D97-AF65-F5344CB8AC3E}">
        <p14:creationId xmlns:p14="http://schemas.microsoft.com/office/powerpoint/2010/main" val="34366887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89F-410D-0149-9048-CD57A48F96B0}"/>
              </a:ext>
            </a:extLst>
          </p:cNvPr>
          <p:cNvSpPr>
            <a:spLocks noGrp="1"/>
          </p:cNvSpPr>
          <p:nvPr>
            <p:ph type="title"/>
          </p:nvPr>
        </p:nvSpPr>
        <p:spPr/>
        <p:txBody>
          <a:bodyPr/>
          <a:lstStyle/>
          <a:p>
            <a:r>
              <a:rPr lang="en-US" dirty="0"/>
              <a:t>Recommendation: Maximize independence between threads with communicators</a:t>
            </a:r>
            <a:br>
              <a:rPr lang="en-US" dirty="0"/>
            </a:br>
            <a:endParaRPr lang="en-US" dirty="0"/>
          </a:p>
        </p:txBody>
      </p:sp>
      <p:sp>
        <p:nvSpPr>
          <p:cNvPr id="3" name="Content Placeholder 2">
            <a:extLst>
              <a:ext uri="{FF2B5EF4-FFF2-40B4-BE49-F238E27FC236}">
                <a16:creationId xmlns:a16="http://schemas.microsoft.com/office/drawing/2014/main" id="{910DE7DB-7462-6943-A93C-0CB6D2DB4B96}"/>
              </a:ext>
            </a:extLst>
          </p:cNvPr>
          <p:cNvSpPr>
            <a:spLocks noGrp="1"/>
          </p:cNvSpPr>
          <p:nvPr>
            <p:ph idx="1"/>
          </p:nvPr>
        </p:nvSpPr>
        <p:spPr/>
        <p:txBody>
          <a:bodyPr/>
          <a:lstStyle/>
          <a:p>
            <a:r>
              <a:rPr lang="en-US" dirty="0"/>
              <a:t>Each thread accesses to a </a:t>
            </a:r>
            <a:r>
              <a:rPr lang="en-US" b="1" dirty="0"/>
              <a:t>different communicator</a:t>
            </a:r>
          </a:p>
          <a:p>
            <a:pPr lvl="1"/>
            <a:r>
              <a:rPr lang="en-US" dirty="0"/>
              <a:t>Each communicator may be associated with isolated resource in an MPI implementation</a:t>
            </a:r>
          </a:p>
        </p:txBody>
      </p:sp>
      <p:sp>
        <p:nvSpPr>
          <p:cNvPr id="4" name="Footer Placeholder 3">
            <a:extLst>
              <a:ext uri="{FF2B5EF4-FFF2-40B4-BE49-F238E27FC236}">
                <a16:creationId xmlns:a16="http://schemas.microsoft.com/office/drawing/2014/main" id="{DF68873A-1674-8B4C-9279-9C744553AC2C}"/>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5B3A67F6-EEC3-A149-948D-CD2DEA4057D5}"/>
              </a:ext>
            </a:extLst>
          </p:cNvPr>
          <p:cNvSpPr>
            <a:spLocks noGrp="1"/>
          </p:cNvSpPr>
          <p:nvPr>
            <p:ph type="sldNum" sz="quarter" idx="4"/>
          </p:nvPr>
        </p:nvSpPr>
        <p:spPr/>
        <p:txBody>
          <a:bodyPr/>
          <a:lstStyle/>
          <a:p>
            <a:fld id="{6B394888-48A7-42F6-AE45-2BD5FD40ED91}" type="slidenum">
              <a:rPr lang="en-US" smtClean="0"/>
              <a:pPr/>
              <a:t>81</a:t>
            </a:fld>
            <a:endParaRPr lang="en-US" dirty="0"/>
          </a:p>
        </p:txBody>
      </p:sp>
      <p:sp>
        <p:nvSpPr>
          <p:cNvPr id="6" name="Rectangle 5">
            <a:extLst>
              <a:ext uri="{FF2B5EF4-FFF2-40B4-BE49-F238E27FC236}">
                <a16:creationId xmlns:a16="http://schemas.microsoft.com/office/drawing/2014/main" id="{E038C796-0EF7-B946-848A-4CBCE43316D6}"/>
              </a:ext>
            </a:extLst>
          </p:cNvPr>
          <p:cNvSpPr/>
          <p:nvPr/>
        </p:nvSpPr>
        <p:spPr bwMode="auto">
          <a:xfrm>
            <a:off x="228600" y="2514600"/>
            <a:ext cx="5029200" cy="36576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20000"/>
              </a:lnSpc>
              <a:spcAft>
                <a:spcPct val="0"/>
              </a:spcAft>
              <a:buClr>
                <a:srgbClr val="1F497D"/>
              </a:buClr>
            </a:pPr>
            <a:r>
              <a:rPr lang="en-US" sz="1400" b="1" dirty="0" err="1">
                <a:solidFill>
                  <a:schemeClr val="bg2">
                    <a:lumMod val="10000"/>
                  </a:schemeClr>
                </a:solidFill>
                <a:latin typeface="Courier New" panose="02070309020205020404" pitchFamily="49" charset="0"/>
                <a:cs typeface="Courier New" panose="02070309020205020404" pitchFamily="49" charset="0"/>
              </a:rPr>
              <a:t>MPI_Comm</a:t>
            </a:r>
            <a:r>
              <a:rPr lang="en-US" sz="1400" b="1" dirty="0">
                <a:solidFill>
                  <a:schemeClr val="bg2">
                    <a:lumMod val="10000"/>
                  </a:schemeClr>
                </a:solidFill>
                <a:latin typeface="Courier New" panose="02070309020205020404" pitchFamily="49" charset="0"/>
                <a:cs typeface="Courier New" panose="02070309020205020404" pitchFamily="49" charset="0"/>
              </a:rPr>
              <a:t> *</a:t>
            </a:r>
            <a:r>
              <a:rPr lang="en-US" sz="1400" b="1" dirty="0" err="1">
                <a:solidFill>
                  <a:schemeClr val="bg2">
                    <a:lumMod val="10000"/>
                  </a:schemeClr>
                </a:solidFill>
                <a:latin typeface="Courier New" panose="02070309020205020404" pitchFamily="49" charset="0"/>
                <a:cs typeface="Courier New" panose="02070309020205020404" pitchFamily="49" charset="0"/>
              </a:rPr>
              <a:t>comms</a:t>
            </a:r>
            <a:r>
              <a:rPr lang="en-US" sz="1400" b="1" dirty="0">
                <a:solidFill>
                  <a:schemeClr val="bg2">
                    <a:lumMod val="10000"/>
                  </a:schemeClr>
                </a:solidFill>
                <a:latin typeface="Courier New" panose="02070309020205020404" pitchFamily="49" charset="0"/>
                <a:cs typeface="Courier New" panose="02070309020205020404" pitchFamily="49" charset="0"/>
              </a:rPr>
              <a:t>;</a:t>
            </a:r>
          </a:p>
          <a:p>
            <a:pPr marL="342900" indent="-342900" fontAlgn="base">
              <a:lnSpc>
                <a:spcPct val="120000"/>
              </a:lnSpc>
              <a:spcAft>
                <a:spcPct val="0"/>
              </a:spcAft>
              <a:buClr>
                <a:srgbClr val="1F497D"/>
              </a:buClr>
            </a:pPr>
            <a:r>
              <a:rPr lang="en-US" sz="1400" b="1" dirty="0" err="1">
                <a:solidFill>
                  <a:schemeClr val="bg2">
                    <a:lumMod val="10000"/>
                  </a:schemeClr>
                </a:solidFill>
                <a:latin typeface="Courier New" panose="02070309020205020404" pitchFamily="49" charset="0"/>
                <a:cs typeface="Courier New" panose="02070309020205020404" pitchFamily="49" charset="0"/>
              </a:rPr>
              <a:t>int</a:t>
            </a:r>
            <a:r>
              <a:rPr lang="en-US" sz="1400" b="1" dirty="0">
                <a:solidFill>
                  <a:schemeClr val="bg2">
                    <a:lumMod val="10000"/>
                  </a:schemeClr>
                </a:solidFill>
                <a:latin typeface="Courier New" panose="02070309020205020404" pitchFamily="49" charset="0"/>
                <a:cs typeface="Courier New" panose="02070309020205020404" pitchFamily="49" charset="0"/>
              </a:rPr>
              <a:t> </a:t>
            </a:r>
            <a:r>
              <a:rPr lang="en-US" sz="1400" b="1" dirty="0" err="1">
                <a:solidFill>
                  <a:schemeClr val="bg2">
                    <a:lumMod val="10000"/>
                  </a:schemeClr>
                </a:solidFill>
                <a:latin typeface="Courier New" panose="02070309020205020404" pitchFamily="49" charset="0"/>
                <a:cs typeface="Courier New" panose="02070309020205020404" pitchFamily="49" charset="0"/>
              </a:rPr>
              <a:t>nthreads</a:t>
            </a:r>
            <a:r>
              <a:rPr lang="en-US" sz="1400" b="1" dirty="0">
                <a:solidFill>
                  <a:schemeClr val="bg2">
                    <a:lumMod val="10000"/>
                  </a:schemeClr>
                </a:solidFill>
                <a:latin typeface="Courier New" panose="02070309020205020404" pitchFamily="49" charset="0"/>
                <a:cs typeface="Courier New" panose="02070309020205020404" pitchFamily="49" charset="0"/>
              </a:rPr>
              <a:t> = </a:t>
            </a:r>
            <a:r>
              <a:rPr lang="en-US" sz="1400" b="1" dirty="0" err="1">
                <a:solidFill>
                  <a:schemeClr val="bg2">
                    <a:lumMod val="10000"/>
                  </a:schemeClr>
                </a:solidFill>
                <a:latin typeface="Courier New" panose="02070309020205020404" pitchFamily="49" charset="0"/>
                <a:cs typeface="Courier New" panose="02070309020205020404" pitchFamily="49" charset="0"/>
              </a:rPr>
              <a:t>omp_get_num_threads</a:t>
            </a:r>
            <a:r>
              <a:rPr lang="en-US" sz="1400" b="1" dirty="0">
                <a:solidFill>
                  <a:schemeClr val="bg2">
                    <a:lumMod val="10000"/>
                  </a:schemeClr>
                </a:solidFill>
                <a:latin typeface="Courier New" panose="02070309020205020404" pitchFamily="49" charset="0"/>
                <a:cs typeface="Courier New" panose="02070309020205020404" pitchFamily="49" charset="0"/>
              </a:rPr>
              <a:t>();</a:t>
            </a:r>
          </a:p>
          <a:p>
            <a:pPr marL="342900" indent="-342900" fontAlgn="base">
              <a:lnSpc>
                <a:spcPct val="120000"/>
              </a:lnSpc>
              <a:spcAft>
                <a:spcPct val="0"/>
              </a:spcAft>
              <a:buClr>
                <a:srgbClr val="1F497D"/>
              </a:buClr>
            </a:pPr>
            <a:r>
              <a:rPr lang="en-US" sz="1400" b="1" dirty="0" err="1">
                <a:solidFill>
                  <a:schemeClr val="bg2">
                    <a:lumMod val="10000"/>
                  </a:schemeClr>
                </a:solidFill>
                <a:latin typeface="Courier New" panose="02070309020205020404" pitchFamily="49" charset="0"/>
                <a:cs typeface="Courier New" panose="02070309020205020404" pitchFamily="49" charset="0"/>
              </a:rPr>
              <a:t>comms</a:t>
            </a:r>
            <a:r>
              <a:rPr lang="en-US" sz="1400" b="1" dirty="0">
                <a:solidFill>
                  <a:schemeClr val="bg2">
                    <a:lumMod val="10000"/>
                  </a:schemeClr>
                </a:solidFill>
                <a:latin typeface="Courier New" panose="02070309020205020404" pitchFamily="49" charset="0"/>
                <a:cs typeface="Courier New" panose="02070309020205020404" pitchFamily="49" charset="0"/>
              </a:rPr>
              <a:t> = </a:t>
            </a:r>
            <a:r>
              <a:rPr lang="en-US" sz="1400" b="1" dirty="0" err="1">
                <a:solidFill>
                  <a:schemeClr val="bg2">
                    <a:lumMod val="10000"/>
                  </a:schemeClr>
                </a:solidFill>
                <a:latin typeface="Courier New" panose="02070309020205020404" pitchFamily="49" charset="0"/>
                <a:cs typeface="Courier New" panose="02070309020205020404" pitchFamily="49" charset="0"/>
              </a:rPr>
              <a:t>malloc</a:t>
            </a:r>
            <a:r>
              <a:rPr lang="en-US" sz="1400" b="1" dirty="0">
                <a:solidFill>
                  <a:schemeClr val="bg2">
                    <a:lumMod val="10000"/>
                  </a:schemeClr>
                </a:solidFill>
                <a:latin typeface="Courier New" panose="02070309020205020404" pitchFamily="49" charset="0"/>
                <a:cs typeface="Courier New" panose="02070309020205020404" pitchFamily="49" charset="0"/>
              </a:rPr>
              <a:t>(</a:t>
            </a:r>
            <a:r>
              <a:rPr lang="en-US" sz="1400" b="1" dirty="0" err="1">
                <a:solidFill>
                  <a:schemeClr val="bg2">
                    <a:lumMod val="10000"/>
                  </a:schemeClr>
                </a:solidFill>
                <a:latin typeface="Courier New" panose="02070309020205020404" pitchFamily="49" charset="0"/>
                <a:cs typeface="Courier New" panose="02070309020205020404" pitchFamily="49" charset="0"/>
              </a:rPr>
              <a:t>sizeof</a:t>
            </a:r>
            <a:r>
              <a:rPr lang="en-US" sz="1400" b="1" dirty="0">
                <a:solidFill>
                  <a:schemeClr val="bg2">
                    <a:lumMod val="10000"/>
                  </a:schemeClr>
                </a:solidFill>
                <a:latin typeface="Courier New" panose="02070309020205020404" pitchFamily="49" charset="0"/>
                <a:cs typeface="Courier New" panose="02070309020205020404" pitchFamily="49" charset="0"/>
              </a:rPr>
              <a:t>(</a:t>
            </a:r>
            <a:r>
              <a:rPr lang="en-US" sz="1400" b="1" dirty="0" err="1">
                <a:solidFill>
                  <a:schemeClr val="bg2">
                    <a:lumMod val="10000"/>
                  </a:schemeClr>
                </a:solidFill>
                <a:latin typeface="Courier New" panose="02070309020205020404" pitchFamily="49" charset="0"/>
                <a:cs typeface="Courier New" panose="02070309020205020404" pitchFamily="49" charset="0"/>
              </a:rPr>
              <a:t>MPI_Comm</a:t>
            </a:r>
            <a:r>
              <a:rPr lang="en-US" sz="1400" b="1" dirty="0">
                <a:solidFill>
                  <a:schemeClr val="bg2">
                    <a:lumMod val="10000"/>
                  </a:schemeClr>
                </a:solidFill>
                <a:latin typeface="Courier New" panose="02070309020205020404" pitchFamily="49" charset="0"/>
                <a:cs typeface="Courier New" panose="02070309020205020404" pitchFamily="49" charset="0"/>
              </a:rPr>
              <a:t>) * </a:t>
            </a:r>
            <a:r>
              <a:rPr lang="en-US" sz="1400" b="1" dirty="0" err="1">
                <a:solidFill>
                  <a:schemeClr val="bg2">
                    <a:lumMod val="10000"/>
                  </a:schemeClr>
                </a:solidFill>
                <a:latin typeface="Courier New" panose="02070309020205020404" pitchFamily="49" charset="0"/>
                <a:cs typeface="Courier New" panose="02070309020205020404" pitchFamily="49" charset="0"/>
              </a:rPr>
              <a:t>nthreads</a:t>
            </a:r>
            <a:r>
              <a:rPr lang="en-US" sz="1400" b="1" dirty="0">
                <a:solidFill>
                  <a:schemeClr val="bg2">
                    <a:lumMod val="10000"/>
                  </a:schemeClr>
                </a:solidFill>
                <a:latin typeface="Courier New" panose="02070309020205020404" pitchFamily="49" charset="0"/>
                <a:cs typeface="Courier New" panose="02070309020205020404" pitchFamily="49" charset="0"/>
              </a:rPr>
              <a:t>);</a:t>
            </a:r>
          </a:p>
          <a:p>
            <a:pPr marL="342900" indent="-342900" fontAlgn="base">
              <a:lnSpc>
                <a:spcPct val="120000"/>
              </a:lnSpc>
              <a:spcAft>
                <a:spcPct val="0"/>
              </a:spcAft>
              <a:buClr>
                <a:srgbClr val="1F497D"/>
              </a:buClr>
            </a:pPr>
            <a:endParaRPr lang="en-US" sz="1400" b="1" kern="0" dirty="0">
              <a:solidFill>
                <a:schemeClr val="bg2">
                  <a:lumMod val="10000"/>
                </a:schemeClr>
              </a:solidFill>
              <a:latin typeface="Courier New" pitchFamily="49" charset="0"/>
              <a:cs typeface="Courier New" pitchFamily="49" charset="0"/>
            </a:endParaRPr>
          </a:p>
          <a:p>
            <a:pPr marL="342900" indent="-342900" fontAlgn="base">
              <a:lnSpc>
                <a:spcPct val="120000"/>
              </a:lnSpc>
              <a:spcAft>
                <a:spcPct val="0"/>
              </a:spcAft>
              <a:buClr>
                <a:srgbClr val="1F497D"/>
              </a:buClr>
            </a:pPr>
            <a:r>
              <a:rPr lang="en-US" sz="1400" b="1" dirty="0">
                <a:solidFill>
                  <a:srgbClr val="EA7207"/>
                </a:solidFill>
                <a:latin typeface="Courier New" panose="02070309020205020404" pitchFamily="49" charset="0"/>
                <a:cs typeface="Courier New" panose="02070309020205020404" pitchFamily="49" charset="0"/>
              </a:rPr>
              <a:t>for (</a:t>
            </a:r>
            <a:r>
              <a:rPr lang="en-US" sz="1400" b="1" dirty="0" err="1">
                <a:solidFill>
                  <a:srgbClr val="EA7207"/>
                </a:solidFill>
                <a:latin typeface="Courier New" panose="02070309020205020404" pitchFamily="49" charset="0"/>
                <a:cs typeface="Courier New" panose="02070309020205020404" pitchFamily="49" charset="0"/>
              </a:rPr>
              <a:t>i</a:t>
            </a:r>
            <a:r>
              <a:rPr lang="en-US" sz="1400" b="1" dirty="0">
                <a:solidFill>
                  <a:srgbClr val="EA7207"/>
                </a:solidFill>
                <a:latin typeface="Courier New" panose="02070309020205020404" pitchFamily="49" charset="0"/>
                <a:cs typeface="Courier New" panose="02070309020205020404" pitchFamily="49" charset="0"/>
              </a:rPr>
              <a:t> = 0; </a:t>
            </a:r>
            <a:r>
              <a:rPr lang="en-US" sz="1400" b="1" dirty="0" err="1">
                <a:solidFill>
                  <a:srgbClr val="EA7207"/>
                </a:solidFill>
                <a:latin typeface="Courier New" panose="02070309020205020404" pitchFamily="49" charset="0"/>
                <a:cs typeface="Courier New" panose="02070309020205020404" pitchFamily="49" charset="0"/>
              </a:rPr>
              <a:t>i</a:t>
            </a:r>
            <a:r>
              <a:rPr lang="en-US" sz="1400" b="1" dirty="0">
                <a:solidFill>
                  <a:srgbClr val="EA7207"/>
                </a:solidFill>
                <a:latin typeface="Courier New" panose="02070309020205020404" pitchFamily="49" charset="0"/>
                <a:cs typeface="Courier New" panose="02070309020205020404" pitchFamily="49" charset="0"/>
              </a:rPr>
              <a:t> &lt; </a:t>
            </a:r>
            <a:r>
              <a:rPr lang="en-US" sz="1400" b="1" dirty="0" err="1">
                <a:solidFill>
                  <a:srgbClr val="EA7207"/>
                </a:solidFill>
                <a:latin typeface="Courier New" panose="02070309020205020404" pitchFamily="49" charset="0"/>
                <a:cs typeface="Courier New" panose="02070309020205020404" pitchFamily="49" charset="0"/>
              </a:rPr>
              <a:t>nthreads</a:t>
            </a:r>
            <a:r>
              <a:rPr lang="en-US" sz="1400" b="1" dirty="0">
                <a:solidFill>
                  <a:srgbClr val="EA7207"/>
                </a:solidFill>
                <a:latin typeface="Courier New" panose="02070309020205020404" pitchFamily="49" charset="0"/>
                <a:cs typeface="Courier New" panose="02070309020205020404" pitchFamily="49" charset="0"/>
              </a:rPr>
              <a:t>; </a:t>
            </a:r>
            <a:r>
              <a:rPr lang="en-US" sz="1400" b="1" dirty="0" err="1">
                <a:solidFill>
                  <a:srgbClr val="EA7207"/>
                </a:solidFill>
                <a:latin typeface="Courier New" panose="02070309020205020404" pitchFamily="49" charset="0"/>
                <a:cs typeface="Courier New" panose="02070309020205020404" pitchFamily="49" charset="0"/>
              </a:rPr>
              <a:t>i</a:t>
            </a:r>
            <a:r>
              <a:rPr lang="en-US" sz="1400" b="1" dirty="0">
                <a:solidFill>
                  <a:srgbClr val="EA7207"/>
                </a:solidFill>
                <a:latin typeface="Courier New" panose="02070309020205020404" pitchFamily="49" charset="0"/>
                <a:cs typeface="Courier New" panose="02070309020205020404" pitchFamily="49" charset="0"/>
              </a:rPr>
              <a:t>++)</a:t>
            </a:r>
          </a:p>
          <a:p>
            <a:pPr marL="800100" lvl="1" indent="-342900" fontAlgn="base">
              <a:lnSpc>
                <a:spcPct val="120000"/>
              </a:lnSpc>
              <a:spcAft>
                <a:spcPct val="0"/>
              </a:spcAft>
              <a:buClr>
                <a:srgbClr val="1F497D"/>
              </a:buClr>
            </a:pPr>
            <a:r>
              <a:rPr lang="en-US" sz="1400" b="1" dirty="0" err="1">
                <a:solidFill>
                  <a:srgbClr val="EA7207"/>
                </a:solidFill>
                <a:latin typeface="Courier New" panose="02070309020205020404" pitchFamily="49" charset="0"/>
                <a:cs typeface="Courier New" panose="02070309020205020404" pitchFamily="49" charset="0"/>
              </a:rPr>
              <a:t>MPI_Comm_dup</a:t>
            </a:r>
            <a:r>
              <a:rPr lang="en-US" sz="1400" b="1" dirty="0">
                <a:solidFill>
                  <a:srgbClr val="EA7207"/>
                </a:solidFill>
                <a:latin typeface="Courier New" panose="02070309020205020404" pitchFamily="49" charset="0"/>
                <a:cs typeface="Courier New" panose="02070309020205020404" pitchFamily="49" charset="0"/>
              </a:rPr>
              <a:t>(MPI_COMM_WORLD, &amp;</a:t>
            </a:r>
            <a:r>
              <a:rPr lang="en-US" sz="1400" b="1" dirty="0" err="1">
                <a:solidFill>
                  <a:srgbClr val="EA7207"/>
                </a:solidFill>
                <a:latin typeface="Courier New" panose="02070309020205020404" pitchFamily="49" charset="0"/>
                <a:cs typeface="Courier New" panose="02070309020205020404" pitchFamily="49" charset="0"/>
              </a:rPr>
              <a:t>comms</a:t>
            </a:r>
            <a:r>
              <a:rPr lang="en-US" sz="1400" b="1" dirty="0">
                <a:solidFill>
                  <a:srgbClr val="EA7207"/>
                </a:solidFill>
                <a:latin typeface="Courier New" panose="02070309020205020404" pitchFamily="49" charset="0"/>
                <a:cs typeface="Courier New" panose="02070309020205020404" pitchFamily="49" charset="0"/>
              </a:rPr>
              <a:t>[</a:t>
            </a:r>
            <a:r>
              <a:rPr lang="en-US" sz="1400" b="1" dirty="0" err="1">
                <a:solidFill>
                  <a:srgbClr val="EA7207"/>
                </a:solidFill>
                <a:latin typeface="Courier New" panose="02070309020205020404" pitchFamily="49" charset="0"/>
                <a:cs typeface="Courier New" panose="02070309020205020404" pitchFamily="49" charset="0"/>
              </a:rPr>
              <a:t>i</a:t>
            </a:r>
            <a:r>
              <a:rPr lang="en-US" sz="1400" b="1" dirty="0">
                <a:solidFill>
                  <a:srgbClr val="EA7207"/>
                </a:solidFill>
                <a:latin typeface="Courier New" panose="02070309020205020404" pitchFamily="49" charset="0"/>
                <a:cs typeface="Courier New" panose="02070309020205020404" pitchFamily="49" charset="0"/>
              </a:rPr>
              <a:t>]);</a:t>
            </a:r>
          </a:p>
          <a:p>
            <a:pPr marL="342900" indent="-342900" fontAlgn="base">
              <a:lnSpc>
                <a:spcPct val="120000"/>
              </a:lnSpc>
              <a:spcAft>
                <a:spcPct val="0"/>
              </a:spcAft>
              <a:buClr>
                <a:srgbClr val="1F497D"/>
              </a:buClr>
            </a:pPr>
            <a:endParaRPr lang="en-US" sz="1400" b="1" dirty="0">
              <a:solidFill>
                <a:srgbClr val="EA7207"/>
              </a:solidFill>
              <a:latin typeface="Courier New" panose="02070309020205020404" pitchFamily="49" charset="0"/>
              <a:cs typeface="Courier New" panose="02070309020205020404" pitchFamily="49" charset="0"/>
            </a:endParaRPr>
          </a:p>
          <a:p>
            <a:pPr marL="342900" lvl="0" indent="-342900" fontAlgn="base">
              <a:lnSpc>
                <a:spcPct val="80000"/>
              </a:lnSpc>
              <a:spcBef>
                <a:spcPct val="20000"/>
              </a:spcBef>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tid</a:t>
            </a:r>
            <a:r>
              <a:rPr lang="en-US" sz="1400" b="1" kern="0" dirty="0">
                <a:solidFill>
                  <a:schemeClr val="bg2">
                    <a:lumMod val="10000"/>
                  </a:schemeClr>
                </a:solidFill>
                <a:latin typeface="Courier New" pitchFamily="49" charset="0"/>
                <a:cs typeface="Courier New" pitchFamily="49" charset="0"/>
              </a:rPr>
              <a:t> = </a:t>
            </a:r>
            <a:r>
              <a:rPr lang="en-US" sz="1400" b="1" kern="0" dirty="0" err="1">
                <a:solidFill>
                  <a:schemeClr val="bg2">
                    <a:lumMod val="10000"/>
                  </a:schemeClr>
                </a:solidFill>
                <a:latin typeface="Courier New" pitchFamily="49" charset="0"/>
                <a:cs typeface="Courier New" pitchFamily="49" charset="0"/>
              </a:rPr>
              <a:t>omp_get_thread_num</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a:t>
            </a:r>
            <a:r>
              <a:rPr lang="en-US" sz="1400" b="1" kern="0" dirty="0" err="1">
                <a:solidFill>
                  <a:schemeClr val="accent6">
                    <a:lumMod val="75000"/>
                  </a:schemeClr>
                </a:solidFill>
                <a:latin typeface="Courier New" pitchFamily="49" charset="0"/>
                <a:cs typeface="Courier New" pitchFamily="49" charset="0"/>
              </a:rPr>
              <a:t>taskloop</a:t>
            </a:r>
            <a:endParaRPr lang="en-US" sz="1400" b="1" kern="0" dirty="0">
              <a:solidFill>
                <a:srgbClr val="000000"/>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&lt; 100;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000000"/>
                </a:solidFill>
                <a:latin typeface="Courier New" pitchFamily="49" charset="0"/>
                <a:cs typeface="Courier New" pitchFamily="49" charset="0"/>
              </a:rPr>
              <a:t>Isend</a:t>
            </a:r>
            <a:r>
              <a:rPr lang="en-US" sz="1400" b="1" kern="0" dirty="0">
                <a:solidFill>
                  <a:schemeClr val="bg2">
                    <a:lumMod val="10000"/>
                  </a:schemeClr>
                </a:solidFill>
                <a:latin typeface="Courier New" pitchFamily="49" charset="0"/>
                <a:cs typeface="Courier New" pitchFamily="49" charset="0"/>
              </a:rPr>
              <a:t>(.., </a:t>
            </a:r>
            <a:r>
              <a:rPr lang="en-US" sz="1400" b="1" dirty="0" err="1">
                <a:solidFill>
                  <a:srgbClr val="EA7207"/>
                </a:solidFill>
                <a:latin typeface="Courier New" panose="02070309020205020404" pitchFamily="49" charset="0"/>
                <a:cs typeface="Courier New" panose="02070309020205020404" pitchFamily="49" charset="0"/>
              </a:rPr>
              <a:t>comm</a:t>
            </a:r>
            <a:r>
              <a:rPr lang="en-US" sz="1400" b="1" dirty="0">
                <a:solidFill>
                  <a:srgbClr val="EA7207"/>
                </a:solidFill>
                <a:latin typeface="Courier New" panose="02070309020205020404" pitchFamily="49" charset="0"/>
                <a:cs typeface="Courier New" panose="02070309020205020404" pitchFamily="49" charset="0"/>
              </a:rPr>
              <a:t>[</a:t>
            </a:r>
            <a:r>
              <a:rPr lang="en-US" sz="1400" b="1" dirty="0" err="1">
                <a:solidFill>
                  <a:srgbClr val="EA7207"/>
                </a:solidFill>
                <a:latin typeface="Courier New" panose="02070309020205020404" pitchFamily="49" charset="0"/>
                <a:cs typeface="Courier New" panose="02070309020205020404" pitchFamily="49" charset="0"/>
              </a:rPr>
              <a:t>tid</a:t>
            </a:r>
            <a:r>
              <a:rPr lang="en-US" sz="1400" b="1" dirty="0">
                <a:solidFill>
                  <a:srgbClr val="EA7207"/>
                </a:solidFill>
                <a:latin typeface="Courier New" panose="02070309020205020404" pitchFamily="49" charset="0"/>
                <a:cs typeface="Courier New" panose="02070309020205020404" pitchFamily="49" charset="0"/>
              </a:rPr>
              <a:t>]</a:t>
            </a:r>
            <a:r>
              <a:rPr lang="en-US" sz="1400" b="1" dirty="0">
                <a:solidFill>
                  <a:schemeClr val="bg2">
                    <a:lumMod val="10000"/>
                  </a:schemeClr>
                </a:solidFill>
                <a:latin typeface="Courier New" panose="02070309020205020404" pitchFamily="49" charset="0"/>
                <a:cs typeface="Courier New" panose="02070309020205020404" pitchFamily="49" charset="0"/>
              </a:rPr>
              <a:t>,</a:t>
            </a:r>
            <a:r>
              <a:rPr lang="en-US" sz="1400" b="1" dirty="0">
                <a:solidFill>
                  <a:srgbClr val="EA7207"/>
                </a:solidFill>
                <a:latin typeface="Courier New" panose="02070309020205020404" pitchFamily="49" charset="0"/>
                <a:cs typeface="Courier New" panose="02070309020205020404" pitchFamily="49" charset="0"/>
              </a:rPr>
              <a:t> </a:t>
            </a:r>
            <a:r>
              <a:rPr lang="en-US" sz="1400" b="1" kern="0" dirty="0">
                <a:solidFill>
                  <a:schemeClr val="bg2">
                    <a:lumMod val="10000"/>
                  </a:schemeClr>
                </a:solidFill>
                <a:latin typeface="Courier New" pitchFamily="49" charset="0"/>
                <a:cs typeface="Courier New" pitchFamily="49" charset="0"/>
              </a:rPr>
              <a:t>&amp;</a:t>
            </a:r>
            <a:r>
              <a:rPr lang="en-US" sz="1400" b="1" kern="0" dirty="0" err="1">
                <a:solidFill>
                  <a:schemeClr val="bg2">
                    <a:lumMod val="10000"/>
                  </a:schemeClr>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MPI_Waitall</a:t>
            </a:r>
            <a:r>
              <a:rPr lang="en-US" sz="1400" b="1" kern="0" dirty="0">
                <a:solidFill>
                  <a:schemeClr val="bg2">
                    <a:lumMod val="10000"/>
                  </a:schemeClr>
                </a:solidFill>
                <a:latin typeface="Courier New" pitchFamily="49" charset="0"/>
                <a:cs typeface="Courier New" pitchFamily="49" charset="0"/>
              </a:rPr>
              <a:t>(100, </a:t>
            </a:r>
            <a:r>
              <a:rPr lang="en-US" sz="1400" b="1" kern="0" dirty="0" err="1">
                <a:solidFill>
                  <a:schemeClr val="bg2">
                    <a:lumMod val="10000"/>
                  </a:schemeClr>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 ..);</a:t>
            </a:r>
          </a:p>
        </p:txBody>
      </p:sp>
      <p:grpSp>
        <p:nvGrpSpPr>
          <p:cNvPr id="8" name="Group 7">
            <a:extLst>
              <a:ext uri="{FF2B5EF4-FFF2-40B4-BE49-F238E27FC236}">
                <a16:creationId xmlns:a16="http://schemas.microsoft.com/office/drawing/2014/main" id="{913C209D-C70C-7942-B038-C12358B17E4F}"/>
              </a:ext>
            </a:extLst>
          </p:cNvPr>
          <p:cNvGrpSpPr/>
          <p:nvPr/>
        </p:nvGrpSpPr>
        <p:grpSpPr>
          <a:xfrm>
            <a:off x="5671595" y="3124200"/>
            <a:ext cx="3091405" cy="2204307"/>
            <a:chOff x="5671595" y="3835517"/>
            <a:chExt cx="3091405" cy="2204307"/>
          </a:xfrm>
        </p:grpSpPr>
        <p:sp>
          <p:nvSpPr>
            <p:cNvPr id="23" name="Rectangle 22">
              <a:extLst>
                <a:ext uri="{FF2B5EF4-FFF2-40B4-BE49-F238E27FC236}">
                  <a16:creationId xmlns:a16="http://schemas.microsoft.com/office/drawing/2014/main" id="{8D9B3D04-940D-524A-BB74-DB55F94B34C0}"/>
                </a:ext>
              </a:extLst>
            </p:cNvPr>
            <p:cNvSpPr/>
            <p:nvPr/>
          </p:nvSpPr>
          <p:spPr>
            <a:xfrm>
              <a:off x="5671595" y="4912706"/>
              <a:ext cx="3091405" cy="726094"/>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accent3">
                      <a:lumMod val="50000"/>
                    </a:schemeClr>
                  </a:solidFill>
                </a:rPr>
                <a:t>MPI</a:t>
              </a:r>
            </a:p>
          </p:txBody>
        </p:sp>
        <p:grpSp>
          <p:nvGrpSpPr>
            <p:cNvPr id="40" name="Group 39">
              <a:extLst>
                <a:ext uri="{FF2B5EF4-FFF2-40B4-BE49-F238E27FC236}">
                  <a16:creationId xmlns:a16="http://schemas.microsoft.com/office/drawing/2014/main" id="{0A687305-A618-BC48-8189-F5C9AD429668}"/>
                </a:ext>
              </a:extLst>
            </p:cNvPr>
            <p:cNvGrpSpPr/>
            <p:nvPr/>
          </p:nvGrpSpPr>
          <p:grpSpPr>
            <a:xfrm>
              <a:off x="6055098" y="5028462"/>
              <a:ext cx="193301" cy="457937"/>
              <a:chOff x="6055099" y="4857450"/>
              <a:chExt cx="120880" cy="253541"/>
            </a:xfrm>
            <a:solidFill>
              <a:schemeClr val="bg2"/>
            </a:solidFill>
          </p:grpSpPr>
          <p:sp>
            <p:nvSpPr>
              <p:cNvPr id="16" name="Rectangle 15">
                <a:extLst>
                  <a:ext uri="{FF2B5EF4-FFF2-40B4-BE49-F238E27FC236}">
                    <a16:creationId xmlns:a16="http://schemas.microsoft.com/office/drawing/2014/main" id="{7B063691-B2F9-3B45-91A9-30CB75C03852}"/>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17" name="Rectangle 16">
                <a:extLst>
                  <a:ext uri="{FF2B5EF4-FFF2-40B4-BE49-F238E27FC236}">
                    <a16:creationId xmlns:a16="http://schemas.microsoft.com/office/drawing/2014/main" id="{1541BC3F-741A-2148-BA5C-BA87E69E21C6}"/>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18" name="Rectangle 17">
                <a:extLst>
                  <a:ext uri="{FF2B5EF4-FFF2-40B4-BE49-F238E27FC236}">
                    <a16:creationId xmlns:a16="http://schemas.microsoft.com/office/drawing/2014/main" id="{84FF176A-F9B5-0D4A-BA4F-9136B31D1186}"/>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19" name="Rectangle 18">
                <a:extLst>
                  <a:ext uri="{FF2B5EF4-FFF2-40B4-BE49-F238E27FC236}">
                    <a16:creationId xmlns:a16="http://schemas.microsoft.com/office/drawing/2014/main" id="{5A3909E4-4B78-6C4C-9ABB-6662C2116A7E}"/>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51" name="Freeform 50">
              <a:extLst>
                <a:ext uri="{FF2B5EF4-FFF2-40B4-BE49-F238E27FC236}">
                  <a16:creationId xmlns:a16="http://schemas.microsoft.com/office/drawing/2014/main" id="{88F85758-FE46-3049-8F15-8FCCEDED9EEB}"/>
                </a:ext>
              </a:extLst>
            </p:cNvPr>
            <p:cNvSpPr/>
            <p:nvPr/>
          </p:nvSpPr>
          <p:spPr>
            <a:xfrm>
              <a:off x="6048983" y="421361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55" name="Rounded Rectangle 54">
              <a:extLst>
                <a:ext uri="{FF2B5EF4-FFF2-40B4-BE49-F238E27FC236}">
                  <a16:creationId xmlns:a16="http://schemas.microsoft.com/office/drawing/2014/main" id="{8E6EAE0F-BC55-DF4C-AD7B-36B4C5B4CA2C}"/>
                </a:ext>
              </a:extLst>
            </p:cNvPr>
            <p:cNvSpPr/>
            <p:nvPr/>
          </p:nvSpPr>
          <p:spPr bwMode="auto">
            <a:xfrm>
              <a:off x="5844784" y="465430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[0]</a:t>
              </a:r>
            </a:p>
          </p:txBody>
        </p:sp>
        <p:sp>
          <p:nvSpPr>
            <p:cNvPr id="56" name="TextBox 55">
              <a:extLst>
                <a:ext uri="{FF2B5EF4-FFF2-40B4-BE49-F238E27FC236}">
                  <a16:creationId xmlns:a16="http://schemas.microsoft.com/office/drawing/2014/main" id="{80AF5CA8-3A0E-2648-97F7-5266FF229C0A}"/>
                </a:ext>
              </a:extLst>
            </p:cNvPr>
            <p:cNvSpPr txBox="1"/>
            <p:nvPr/>
          </p:nvSpPr>
          <p:spPr>
            <a:xfrm>
              <a:off x="5909853" y="3836947"/>
              <a:ext cx="388248" cy="338554"/>
            </a:xfrm>
            <a:prstGeom prst="rect">
              <a:avLst/>
            </a:prstGeom>
            <a:noFill/>
          </p:spPr>
          <p:txBody>
            <a:bodyPr wrap="none" rtlCol="0">
              <a:spAutoFit/>
            </a:bodyPr>
            <a:lstStyle/>
            <a:p>
              <a:r>
                <a:rPr lang="en-US" sz="1600" dirty="0">
                  <a:solidFill>
                    <a:schemeClr val="bg2">
                      <a:lumMod val="10000"/>
                    </a:schemeClr>
                  </a:solidFill>
                </a:rPr>
                <a:t>T0</a:t>
              </a:r>
            </a:p>
          </p:txBody>
        </p:sp>
        <p:grpSp>
          <p:nvGrpSpPr>
            <p:cNvPr id="60" name="Group 59">
              <a:extLst>
                <a:ext uri="{FF2B5EF4-FFF2-40B4-BE49-F238E27FC236}">
                  <a16:creationId xmlns:a16="http://schemas.microsoft.com/office/drawing/2014/main" id="{41126650-3024-CF4C-93C0-772945C8840B}"/>
                </a:ext>
              </a:extLst>
            </p:cNvPr>
            <p:cNvGrpSpPr/>
            <p:nvPr/>
          </p:nvGrpSpPr>
          <p:grpSpPr>
            <a:xfrm>
              <a:off x="6763510" y="5028462"/>
              <a:ext cx="193301" cy="457937"/>
              <a:chOff x="6055099" y="4857450"/>
              <a:chExt cx="120880" cy="253541"/>
            </a:xfrm>
            <a:solidFill>
              <a:schemeClr val="bg2"/>
            </a:solidFill>
          </p:grpSpPr>
          <p:sp>
            <p:nvSpPr>
              <p:cNvPr id="64" name="Rectangle 63">
                <a:extLst>
                  <a:ext uri="{FF2B5EF4-FFF2-40B4-BE49-F238E27FC236}">
                    <a16:creationId xmlns:a16="http://schemas.microsoft.com/office/drawing/2014/main" id="{D5A938AD-ACAA-7044-855C-65ABC9E169C4}"/>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5" name="Rectangle 64">
                <a:extLst>
                  <a:ext uri="{FF2B5EF4-FFF2-40B4-BE49-F238E27FC236}">
                    <a16:creationId xmlns:a16="http://schemas.microsoft.com/office/drawing/2014/main" id="{36D368D7-7FBC-A445-8F61-C191D9BD79EA}"/>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6" name="Rectangle 65">
                <a:extLst>
                  <a:ext uri="{FF2B5EF4-FFF2-40B4-BE49-F238E27FC236}">
                    <a16:creationId xmlns:a16="http://schemas.microsoft.com/office/drawing/2014/main" id="{49D69F58-B030-4444-A62C-30D1F4E923EA}"/>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7" name="Rectangle 66">
                <a:extLst>
                  <a:ext uri="{FF2B5EF4-FFF2-40B4-BE49-F238E27FC236}">
                    <a16:creationId xmlns:a16="http://schemas.microsoft.com/office/drawing/2014/main" id="{C69BFC1D-0F79-E24D-8140-AA0C9FF06BA6}"/>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61" name="Freeform 60">
              <a:extLst>
                <a:ext uri="{FF2B5EF4-FFF2-40B4-BE49-F238E27FC236}">
                  <a16:creationId xmlns:a16="http://schemas.microsoft.com/office/drawing/2014/main" id="{0B40A921-2D33-D54D-BE10-BB388A2BAD7A}"/>
                </a:ext>
              </a:extLst>
            </p:cNvPr>
            <p:cNvSpPr/>
            <p:nvPr/>
          </p:nvSpPr>
          <p:spPr>
            <a:xfrm>
              <a:off x="6757395" y="421361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62" name="Rounded Rectangle 61">
              <a:extLst>
                <a:ext uri="{FF2B5EF4-FFF2-40B4-BE49-F238E27FC236}">
                  <a16:creationId xmlns:a16="http://schemas.microsoft.com/office/drawing/2014/main" id="{FBB94F46-775A-B04D-964F-7A77C56220CC}"/>
                </a:ext>
              </a:extLst>
            </p:cNvPr>
            <p:cNvSpPr/>
            <p:nvPr/>
          </p:nvSpPr>
          <p:spPr bwMode="auto">
            <a:xfrm>
              <a:off x="6553196" y="465430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[1]</a:t>
              </a:r>
            </a:p>
          </p:txBody>
        </p:sp>
        <p:sp>
          <p:nvSpPr>
            <p:cNvPr id="63" name="TextBox 62">
              <a:extLst>
                <a:ext uri="{FF2B5EF4-FFF2-40B4-BE49-F238E27FC236}">
                  <a16:creationId xmlns:a16="http://schemas.microsoft.com/office/drawing/2014/main" id="{EDB387FE-2026-0A43-BCBD-917D94315358}"/>
                </a:ext>
              </a:extLst>
            </p:cNvPr>
            <p:cNvSpPr txBox="1"/>
            <p:nvPr/>
          </p:nvSpPr>
          <p:spPr>
            <a:xfrm>
              <a:off x="6618265" y="3836947"/>
              <a:ext cx="388248" cy="338554"/>
            </a:xfrm>
            <a:prstGeom prst="rect">
              <a:avLst/>
            </a:prstGeom>
            <a:noFill/>
          </p:spPr>
          <p:txBody>
            <a:bodyPr wrap="none" rtlCol="0">
              <a:spAutoFit/>
            </a:bodyPr>
            <a:lstStyle/>
            <a:p>
              <a:r>
                <a:rPr lang="en-US" sz="1600" dirty="0">
                  <a:solidFill>
                    <a:schemeClr val="bg2">
                      <a:lumMod val="10000"/>
                    </a:schemeClr>
                  </a:solidFill>
                </a:rPr>
                <a:t>T1</a:t>
              </a:r>
            </a:p>
          </p:txBody>
        </p:sp>
        <p:grpSp>
          <p:nvGrpSpPr>
            <p:cNvPr id="69" name="Group 68">
              <a:extLst>
                <a:ext uri="{FF2B5EF4-FFF2-40B4-BE49-F238E27FC236}">
                  <a16:creationId xmlns:a16="http://schemas.microsoft.com/office/drawing/2014/main" id="{70354026-2272-9D41-9145-0DBE2E6DEABC}"/>
                </a:ext>
              </a:extLst>
            </p:cNvPr>
            <p:cNvGrpSpPr/>
            <p:nvPr/>
          </p:nvGrpSpPr>
          <p:grpSpPr>
            <a:xfrm>
              <a:off x="7478862" y="5027032"/>
              <a:ext cx="193301" cy="457937"/>
              <a:chOff x="6055099" y="4857450"/>
              <a:chExt cx="120880" cy="253541"/>
            </a:xfrm>
            <a:solidFill>
              <a:schemeClr val="bg2"/>
            </a:solidFill>
          </p:grpSpPr>
          <p:sp>
            <p:nvSpPr>
              <p:cNvPr id="73" name="Rectangle 72">
                <a:extLst>
                  <a:ext uri="{FF2B5EF4-FFF2-40B4-BE49-F238E27FC236}">
                    <a16:creationId xmlns:a16="http://schemas.microsoft.com/office/drawing/2014/main" id="{918181DA-8D44-9F47-B897-03BB0AAA116B}"/>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4" name="Rectangle 73">
                <a:extLst>
                  <a:ext uri="{FF2B5EF4-FFF2-40B4-BE49-F238E27FC236}">
                    <a16:creationId xmlns:a16="http://schemas.microsoft.com/office/drawing/2014/main" id="{F87785E0-A4CA-CA43-94D3-72B7FD7B5BDB}"/>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5" name="Rectangle 74">
                <a:extLst>
                  <a:ext uri="{FF2B5EF4-FFF2-40B4-BE49-F238E27FC236}">
                    <a16:creationId xmlns:a16="http://schemas.microsoft.com/office/drawing/2014/main" id="{BD2ACBF9-EE9E-AA4E-A22B-C2360FC6C573}"/>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6" name="Rectangle 75">
                <a:extLst>
                  <a:ext uri="{FF2B5EF4-FFF2-40B4-BE49-F238E27FC236}">
                    <a16:creationId xmlns:a16="http://schemas.microsoft.com/office/drawing/2014/main" id="{90D5063F-0C5F-7248-95D0-3E5686354B2B}"/>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70" name="Freeform 69">
              <a:extLst>
                <a:ext uri="{FF2B5EF4-FFF2-40B4-BE49-F238E27FC236}">
                  <a16:creationId xmlns:a16="http://schemas.microsoft.com/office/drawing/2014/main" id="{5A2D6C55-29F3-F749-9444-815863DF0B4C}"/>
                </a:ext>
              </a:extLst>
            </p:cNvPr>
            <p:cNvSpPr/>
            <p:nvPr/>
          </p:nvSpPr>
          <p:spPr>
            <a:xfrm>
              <a:off x="7472747" y="421218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71" name="Rounded Rectangle 70">
              <a:extLst>
                <a:ext uri="{FF2B5EF4-FFF2-40B4-BE49-F238E27FC236}">
                  <a16:creationId xmlns:a16="http://schemas.microsoft.com/office/drawing/2014/main" id="{4CBF0946-7CA1-8F4D-9C41-74076A65625A}"/>
                </a:ext>
              </a:extLst>
            </p:cNvPr>
            <p:cNvSpPr/>
            <p:nvPr/>
          </p:nvSpPr>
          <p:spPr bwMode="auto">
            <a:xfrm>
              <a:off x="7268548" y="465287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[2]</a:t>
              </a:r>
            </a:p>
          </p:txBody>
        </p:sp>
        <p:sp>
          <p:nvSpPr>
            <p:cNvPr id="72" name="TextBox 71">
              <a:extLst>
                <a:ext uri="{FF2B5EF4-FFF2-40B4-BE49-F238E27FC236}">
                  <a16:creationId xmlns:a16="http://schemas.microsoft.com/office/drawing/2014/main" id="{DED99A31-5CA6-F44E-8223-D01C352CF138}"/>
                </a:ext>
              </a:extLst>
            </p:cNvPr>
            <p:cNvSpPr txBox="1"/>
            <p:nvPr/>
          </p:nvSpPr>
          <p:spPr>
            <a:xfrm>
              <a:off x="7333617" y="3835517"/>
              <a:ext cx="388248" cy="338554"/>
            </a:xfrm>
            <a:prstGeom prst="rect">
              <a:avLst/>
            </a:prstGeom>
            <a:noFill/>
          </p:spPr>
          <p:txBody>
            <a:bodyPr wrap="none" rtlCol="0">
              <a:spAutoFit/>
            </a:bodyPr>
            <a:lstStyle/>
            <a:p>
              <a:r>
                <a:rPr lang="en-US" sz="1600" dirty="0">
                  <a:solidFill>
                    <a:schemeClr val="bg2">
                      <a:lumMod val="10000"/>
                    </a:schemeClr>
                  </a:solidFill>
                </a:rPr>
                <a:t>T2</a:t>
              </a:r>
            </a:p>
          </p:txBody>
        </p:sp>
        <p:grpSp>
          <p:nvGrpSpPr>
            <p:cNvPr id="78" name="Group 77">
              <a:extLst>
                <a:ext uri="{FF2B5EF4-FFF2-40B4-BE49-F238E27FC236}">
                  <a16:creationId xmlns:a16="http://schemas.microsoft.com/office/drawing/2014/main" id="{8CCC155A-C114-804D-B35F-2148CAA42446}"/>
                </a:ext>
              </a:extLst>
            </p:cNvPr>
            <p:cNvGrpSpPr/>
            <p:nvPr/>
          </p:nvGrpSpPr>
          <p:grpSpPr>
            <a:xfrm>
              <a:off x="8214363" y="5027032"/>
              <a:ext cx="193301" cy="457937"/>
              <a:chOff x="6055099" y="4857450"/>
              <a:chExt cx="120880" cy="253541"/>
            </a:xfrm>
            <a:solidFill>
              <a:schemeClr val="bg2"/>
            </a:solidFill>
          </p:grpSpPr>
          <p:sp>
            <p:nvSpPr>
              <p:cNvPr id="82" name="Rectangle 81">
                <a:extLst>
                  <a:ext uri="{FF2B5EF4-FFF2-40B4-BE49-F238E27FC236}">
                    <a16:creationId xmlns:a16="http://schemas.microsoft.com/office/drawing/2014/main" id="{76D70462-B98F-604A-AD76-24CF68C6EB51}"/>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83" name="Rectangle 82">
                <a:extLst>
                  <a:ext uri="{FF2B5EF4-FFF2-40B4-BE49-F238E27FC236}">
                    <a16:creationId xmlns:a16="http://schemas.microsoft.com/office/drawing/2014/main" id="{2CF7EBBC-712B-024B-8CDF-E82BBEAEB9E7}"/>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84" name="Rectangle 83">
                <a:extLst>
                  <a:ext uri="{FF2B5EF4-FFF2-40B4-BE49-F238E27FC236}">
                    <a16:creationId xmlns:a16="http://schemas.microsoft.com/office/drawing/2014/main" id="{984415BF-492A-1D48-848E-747D63E9ABBB}"/>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85" name="Rectangle 84">
                <a:extLst>
                  <a:ext uri="{FF2B5EF4-FFF2-40B4-BE49-F238E27FC236}">
                    <a16:creationId xmlns:a16="http://schemas.microsoft.com/office/drawing/2014/main" id="{F633BDB8-5567-8E40-8391-E0B656502AE1}"/>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79" name="Freeform 78">
              <a:extLst>
                <a:ext uri="{FF2B5EF4-FFF2-40B4-BE49-F238E27FC236}">
                  <a16:creationId xmlns:a16="http://schemas.microsoft.com/office/drawing/2014/main" id="{EE4BC657-B9EE-6443-86A2-2F336D2749B5}"/>
                </a:ext>
              </a:extLst>
            </p:cNvPr>
            <p:cNvSpPr/>
            <p:nvPr/>
          </p:nvSpPr>
          <p:spPr>
            <a:xfrm>
              <a:off x="8208248" y="421218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80" name="Rounded Rectangle 79">
              <a:extLst>
                <a:ext uri="{FF2B5EF4-FFF2-40B4-BE49-F238E27FC236}">
                  <a16:creationId xmlns:a16="http://schemas.microsoft.com/office/drawing/2014/main" id="{5B2A3917-6767-6A43-BC15-BB09347F2AE7}"/>
                </a:ext>
              </a:extLst>
            </p:cNvPr>
            <p:cNvSpPr/>
            <p:nvPr/>
          </p:nvSpPr>
          <p:spPr bwMode="auto">
            <a:xfrm>
              <a:off x="8004049" y="465287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[3]</a:t>
              </a:r>
            </a:p>
          </p:txBody>
        </p:sp>
        <p:sp>
          <p:nvSpPr>
            <p:cNvPr id="81" name="TextBox 80">
              <a:extLst>
                <a:ext uri="{FF2B5EF4-FFF2-40B4-BE49-F238E27FC236}">
                  <a16:creationId xmlns:a16="http://schemas.microsoft.com/office/drawing/2014/main" id="{49C2E480-A12F-2B44-9EB5-BA0CF181E946}"/>
                </a:ext>
              </a:extLst>
            </p:cNvPr>
            <p:cNvSpPr txBox="1"/>
            <p:nvPr/>
          </p:nvSpPr>
          <p:spPr>
            <a:xfrm>
              <a:off x="8069118" y="3835517"/>
              <a:ext cx="388248" cy="338554"/>
            </a:xfrm>
            <a:prstGeom prst="rect">
              <a:avLst/>
            </a:prstGeom>
            <a:noFill/>
          </p:spPr>
          <p:txBody>
            <a:bodyPr wrap="none" rtlCol="0">
              <a:spAutoFit/>
            </a:bodyPr>
            <a:lstStyle/>
            <a:p>
              <a:r>
                <a:rPr lang="en-US" sz="1600" dirty="0">
                  <a:solidFill>
                    <a:schemeClr val="bg2">
                      <a:lumMod val="10000"/>
                    </a:schemeClr>
                  </a:solidFill>
                </a:rPr>
                <a:t>T3</a:t>
              </a:r>
            </a:p>
          </p:txBody>
        </p:sp>
        <p:sp>
          <p:nvSpPr>
            <p:cNvPr id="86" name="Rectangle 85">
              <a:extLst>
                <a:ext uri="{FF2B5EF4-FFF2-40B4-BE49-F238E27FC236}">
                  <a16:creationId xmlns:a16="http://schemas.microsoft.com/office/drawing/2014/main" id="{81297627-706B-1B4D-9E52-8BF13E441F9B}"/>
                </a:ext>
              </a:extLst>
            </p:cNvPr>
            <p:cNvSpPr/>
            <p:nvPr/>
          </p:nvSpPr>
          <p:spPr>
            <a:xfrm>
              <a:off x="5671595" y="5713569"/>
              <a:ext cx="3091405" cy="326255"/>
            </a:xfrm>
            <a:prstGeom prst="rect">
              <a:avLst/>
            </a:prstGeom>
            <a:solidFill>
              <a:schemeClr val="accent6">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rPr>
                <a:t>Hardware</a:t>
              </a:r>
            </a:p>
          </p:txBody>
        </p:sp>
      </p:grpSp>
    </p:spTree>
    <p:extLst>
      <p:ext uri="{BB962C8B-B14F-4D97-AF65-F5344CB8AC3E}">
        <p14:creationId xmlns:p14="http://schemas.microsoft.com/office/powerpoint/2010/main" val="15879479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89F-410D-0149-9048-CD57A48F96B0}"/>
              </a:ext>
            </a:extLst>
          </p:cNvPr>
          <p:cNvSpPr>
            <a:spLocks noGrp="1"/>
          </p:cNvSpPr>
          <p:nvPr>
            <p:ph type="title"/>
          </p:nvPr>
        </p:nvSpPr>
        <p:spPr/>
        <p:txBody>
          <a:bodyPr/>
          <a:lstStyle/>
          <a:p>
            <a:r>
              <a:rPr lang="en-US" dirty="0"/>
              <a:t>Recommendation: Maximize independence between threads with ranks or tags (1/2)</a:t>
            </a:r>
          </a:p>
        </p:txBody>
      </p:sp>
      <p:sp>
        <p:nvSpPr>
          <p:cNvPr id="3" name="Content Placeholder 2">
            <a:extLst>
              <a:ext uri="{FF2B5EF4-FFF2-40B4-BE49-F238E27FC236}">
                <a16:creationId xmlns:a16="http://schemas.microsoft.com/office/drawing/2014/main" id="{910DE7DB-7462-6943-A93C-0CB6D2DB4B96}"/>
              </a:ext>
            </a:extLst>
          </p:cNvPr>
          <p:cNvSpPr>
            <a:spLocks noGrp="1"/>
          </p:cNvSpPr>
          <p:nvPr>
            <p:ph idx="1"/>
          </p:nvPr>
        </p:nvSpPr>
        <p:spPr>
          <a:xfrm>
            <a:off x="457200" y="1207017"/>
            <a:ext cx="8229600" cy="1078983"/>
          </a:xfrm>
        </p:spPr>
        <p:txBody>
          <a:bodyPr/>
          <a:lstStyle/>
          <a:p>
            <a:r>
              <a:rPr lang="en-US" dirty="0"/>
              <a:t>Each thread communicates with </a:t>
            </a:r>
            <a:r>
              <a:rPr lang="en-US" b="1" dirty="0"/>
              <a:t>different </a:t>
            </a:r>
            <a:r>
              <a:rPr lang="en-US" b="1" dirty="0" err="1"/>
              <a:t>peer_rank</a:t>
            </a:r>
            <a:r>
              <a:rPr lang="en-US" b="1" dirty="0"/>
              <a:t> or tag</a:t>
            </a:r>
          </a:p>
          <a:p>
            <a:pPr lvl="1"/>
            <a:r>
              <a:rPr lang="en-US" dirty="0"/>
              <a:t>MPI may assign isolated resource for different set of [</a:t>
            </a:r>
            <a:r>
              <a:rPr lang="en-US" dirty="0" err="1"/>
              <a:t>peer_rank</a:t>
            </a:r>
            <a:r>
              <a:rPr lang="en-US" dirty="0"/>
              <a:t> + tag]</a:t>
            </a:r>
          </a:p>
        </p:txBody>
      </p:sp>
      <p:sp>
        <p:nvSpPr>
          <p:cNvPr id="4" name="Footer Placeholder 3">
            <a:extLst>
              <a:ext uri="{FF2B5EF4-FFF2-40B4-BE49-F238E27FC236}">
                <a16:creationId xmlns:a16="http://schemas.microsoft.com/office/drawing/2014/main" id="{DF68873A-1674-8B4C-9279-9C744553AC2C}"/>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5B3A67F6-EEC3-A149-948D-CD2DEA4057D5}"/>
              </a:ext>
            </a:extLst>
          </p:cNvPr>
          <p:cNvSpPr>
            <a:spLocks noGrp="1"/>
          </p:cNvSpPr>
          <p:nvPr>
            <p:ph type="sldNum" sz="quarter" idx="4"/>
          </p:nvPr>
        </p:nvSpPr>
        <p:spPr/>
        <p:txBody>
          <a:bodyPr/>
          <a:lstStyle/>
          <a:p>
            <a:fld id="{6B394888-48A7-42F6-AE45-2BD5FD40ED91}" type="slidenum">
              <a:rPr lang="en-US" smtClean="0"/>
              <a:pPr/>
              <a:t>82</a:t>
            </a:fld>
            <a:endParaRPr lang="en-US" dirty="0"/>
          </a:p>
        </p:txBody>
      </p:sp>
      <p:sp>
        <p:nvSpPr>
          <p:cNvPr id="6" name="Rectangle 5">
            <a:extLst>
              <a:ext uri="{FF2B5EF4-FFF2-40B4-BE49-F238E27FC236}">
                <a16:creationId xmlns:a16="http://schemas.microsoft.com/office/drawing/2014/main" id="{E038C796-0EF7-B946-848A-4CBCE43316D6}"/>
              </a:ext>
            </a:extLst>
          </p:cNvPr>
          <p:cNvSpPr/>
          <p:nvPr/>
        </p:nvSpPr>
        <p:spPr bwMode="auto">
          <a:xfrm>
            <a:off x="229582" y="2494800"/>
            <a:ext cx="5047819" cy="211412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lvl="0" indent="-342900" fontAlgn="base">
              <a:lnSpc>
                <a:spcPct val="80000"/>
              </a:lnSpc>
              <a:spcBef>
                <a:spcPct val="20000"/>
              </a:spcBef>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parallel</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int</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tid</a:t>
            </a:r>
            <a:r>
              <a:rPr lang="en-US" sz="1400" b="1" kern="0" dirty="0">
                <a:solidFill>
                  <a:schemeClr val="bg2">
                    <a:lumMod val="10000"/>
                  </a:schemeClr>
                </a:solidFill>
                <a:latin typeface="Courier New" pitchFamily="49" charset="0"/>
                <a:cs typeface="Courier New" pitchFamily="49" charset="0"/>
              </a:rPr>
              <a:t> = </a:t>
            </a:r>
            <a:r>
              <a:rPr lang="en-US" sz="1400" b="1" kern="0" dirty="0" err="1">
                <a:solidFill>
                  <a:schemeClr val="bg2">
                    <a:lumMod val="10000"/>
                  </a:schemeClr>
                </a:solidFill>
                <a:latin typeface="Courier New" pitchFamily="49" charset="0"/>
                <a:cs typeface="Courier New" pitchFamily="49" charset="0"/>
              </a:rPr>
              <a:t>omp_get_thread_num</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accent6">
                    <a:lumMod val="75000"/>
                  </a:schemeClr>
                </a:solidFill>
                <a:latin typeface="Courier New" pitchFamily="49" charset="0"/>
                <a:cs typeface="Courier New" pitchFamily="49" charset="0"/>
              </a:rPr>
              <a:t>   #pragma </a:t>
            </a:r>
            <a:r>
              <a:rPr lang="en-US" sz="1400" b="1" kern="0" dirty="0" err="1">
                <a:solidFill>
                  <a:schemeClr val="accent6">
                    <a:lumMod val="75000"/>
                  </a:schemeClr>
                </a:solidFill>
                <a:latin typeface="Courier New" pitchFamily="49" charset="0"/>
                <a:cs typeface="Courier New" pitchFamily="49" charset="0"/>
              </a:rPr>
              <a:t>omp</a:t>
            </a:r>
            <a:r>
              <a:rPr lang="en-US" sz="1400" b="1" kern="0" dirty="0">
                <a:solidFill>
                  <a:schemeClr val="accent6">
                    <a:lumMod val="75000"/>
                  </a:schemeClr>
                </a:solidFill>
                <a:latin typeface="Courier New" pitchFamily="49" charset="0"/>
                <a:cs typeface="Courier New" pitchFamily="49" charset="0"/>
              </a:rPr>
              <a:t> </a:t>
            </a:r>
            <a:r>
              <a:rPr lang="en-US" sz="1400" b="1" kern="0" dirty="0" err="1">
                <a:solidFill>
                  <a:schemeClr val="accent6">
                    <a:lumMod val="75000"/>
                  </a:schemeClr>
                </a:solidFill>
                <a:latin typeface="Courier New" pitchFamily="49" charset="0"/>
                <a:cs typeface="Courier New" pitchFamily="49" charset="0"/>
              </a:rPr>
              <a:t>taskloop</a:t>
            </a:r>
            <a:endParaRPr lang="en-US" sz="1400" b="1" kern="0" dirty="0">
              <a:solidFill>
                <a:srgbClr val="000000"/>
              </a:solidFill>
              <a:latin typeface="Courier New" pitchFamily="49" charset="0"/>
              <a:cs typeface="Courier New" pitchFamily="49" charset="0"/>
            </a:endParaRP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for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 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 &lt; 100; </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itchFamily="49" charset="0"/>
                <a:cs typeface="Courier New" pitchFamily="49" charset="0"/>
              </a:rPr>
              <a:t>MPI_</a:t>
            </a:r>
            <a:r>
              <a:rPr lang="en-US" sz="1400" b="1" kern="0" dirty="0" err="1">
                <a:solidFill>
                  <a:srgbClr val="000000"/>
                </a:solidFill>
                <a:latin typeface="Courier New" pitchFamily="49" charset="0"/>
                <a:cs typeface="Courier New" pitchFamily="49" charset="0"/>
              </a:rPr>
              <a:t>Isend</a:t>
            </a:r>
            <a:r>
              <a:rPr lang="en-US" sz="1400" b="1" kern="0" dirty="0">
                <a:solidFill>
                  <a:schemeClr val="bg2">
                    <a:lumMod val="10000"/>
                  </a:schemeClr>
                </a:solidFill>
                <a:latin typeface="Courier New" pitchFamily="49" charset="0"/>
                <a:cs typeface="Courier New" pitchFamily="49" charset="0"/>
              </a:rPr>
              <a:t>(.., </a:t>
            </a:r>
            <a:r>
              <a:rPr lang="en-US" sz="1400" b="1" kern="0" dirty="0" err="1">
                <a:solidFill>
                  <a:srgbClr val="EA7207"/>
                </a:solidFill>
                <a:latin typeface="Courier New" panose="02070309020205020404" pitchFamily="49" charset="0"/>
                <a:cs typeface="Courier New" panose="02070309020205020404" pitchFamily="49" charset="0"/>
              </a:rPr>
              <a:t>peer_ranks</a:t>
            </a:r>
            <a:r>
              <a:rPr lang="en-US" sz="1400" b="1" kern="0" dirty="0">
                <a:solidFill>
                  <a:srgbClr val="EA7207"/>
                </a:solidFill>
                <a:latin typeface="Courier New" panose="02070309020205020404" pitchFamily="49" charset="0"/>
                <a:cs typeface="Courier New" panose="02070309020205020404" pitchFamily="49" charset="0"/>
              </a:rPr>
              <a:t>[</a:t>
            </a:r>
            <a:r>
              <a:rPr lang="en-US" sz="1400" b="1" kern="0" dirty="0" err="1">
                <a:solidFill>
                  <a:srgbClr val="EA7207"/>
                </a:solidFill>
                <a:latin typeface="Courier New" panose="02070309020205020404" pitchFamily="49" charset="0"/>
                <a:cs typeface="Courier New" panose="02070309020205020404" pitchFamily="49" charset="0"/>
              </a:rPr>
              <a:t>tid</a:t>
            </a:r>
            <a:r>
              <a:rPr lang="en-US" sz="1400" b="1" kern="0" dirty="0">
                <a:solidFill>
                  <a:srgbClr val="EA7207"/>
                </a:solidFill>
                <a:latin typeface="Courier New" panose="02070309020205020404" pitchFamily="49" charset="0"/>
                <a:cs typeface="Courier New" panose="02070309020205020404" pitchFamily="49" charset="0"/>
              </a:rPr>
              <a:t>], </a:t>
            </a:r>
            <a:r>
              <a:rPr lang="en-US" sz="1400" b="1" kern="0" dirty="0" err="1">
                <a:solidFill>
                  <a:srgbClr val="EA7207"/>
                </a:solidFill>
                <a:latin typeface="Courier New" panose="02070309020205020404" pitchFamily="49" charset="0"/>
                <a:cs typeface="Courier New" panose="02070309020205020404" pitchFamily="49" charset="0"/>
              </a:rPr>
              <a:t>tid</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			</a:t>
            </a:r>
            <a:r>
              <a:rPr lang="en-US" sz="1400" b="1" kern="0" dirty="0" err="1">
                <a:solidFill>
                  <a:schemeClr val="bg2">
                    <a:lumMod val="10000"/>
                  </a:schemeClr>
                </a:solidFill>
                <a:latin typeface="Courier New" panose="02070309020205020404" pitchFamily="49" charset="0"/>
                <a:cs typeface="Courier New" panose="02070309020205020404" pitchFamily="49" charset="0"/>
              </a:rPr>
              <a:t>comm</a:t>
            </a:r>
            <a:r>
              <a:rPr lang="en-US" sz="1400" b="1" dirty="0">
                <a:solidFill>
                  <a:schemeClr val="bg2">
                    <a:lumMod val="10000"/>
                  </a:schemeClr>
                </a:solidFill>
                <a:latin typeface="Courier New" panose="02070309020205020404" pitchFamily="49" charset="0"/>
                <a:cs typeface="Courier New" panose="02070309020205020404" pitchFamily="49" charset="0"/>
              </a:rPr>
              <a:t>, </a:t>
            </a:r>
            <a:r>
              <a:rPr lang="en-US" sz="1400" b="1" kern="0" dirty="0">
                <a:solidFill>
                  <a:schemeClr val="bg2">
                    <a:lumMod val="10000"/>
                  </a:schemeClr>
                </a:solidFill>
                <a:latin typeface="Courier New" pitchFamily="49" charset="0"/>
                <a:cs typeface="Courier New" pitchFamily="49" charset="0"/>
              </a:rPr>
              <a:t>&amp;</a:t>
            </a:r>
            <a:r>
              <a:rPr lang="en-US" sz="1400" b="1" kern="0" dirty="0" err="1">
                <a:solidFill>
                  <a:schemeClr val="bg2">
                    <a:lumMod val="10000"/>
                  </a:schemeClr>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a:t>
            </a:r>
            <a:r>
              <a:rPr lang="en-US" sz="1400" b="1" kern="0" dirty="0" err="1">
                <a:solidFill>
                  <a:schemeClr val="bg2">
                    <a:lumMod val="10000"/>
                  </a:schemeClr>
                </a:solidFill>
                <a:latin typeface="Courier New" pitchFamily="49" charset="0"/>
                <a:cs typeface="Courier New" pitchFamily="49" charset="0"/>
              </a:rPr>
              <a:t>i</a:t>
            </a: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a:solidFill>
                  <a:schemeClr val="bg2">
                    <a:lumMod val="10000"/>
                  </a:schemeClr>
                </a:solidFill>
                <a:latin typeface="Courier New" pitchFamily="49" charset="0"/>
                <a:cs typeface="Courier New" pitchFamily="49" charset="0"/>
              </a:rPr>
              <a:t>}</a:t>
            </a:r>
          </a:p>
          <a:p>
            <a:pPr marL="342900" lvl="0" indent="-342900" fontAlgn="base">
              <a:lnSpc>
                <a:spcPct val="80000"/>
              </a:lnSpc>
              <a:spcBef>
                <a:spcPct val="20000"/>
              </a:spcBef>
              <a:spcAft>
                <a:spcPct val="0"/>
              </a:spcAft>
              <a:buClr>
                <a:srgbClr val="1F497D"/>
              </a:buClr>
              <a:defRPr/>
            </a:pPr>
            <a:r>
              <a:rPr lang="en-US" sz="1400" b="1" kern="0" dirty="0" err="1">
                <a:solidFill>
                  <a:schemeClr val="bg2">
                    <a:lumMod val="10000"/>
                  </a:schemeClr>
                </a:solidFill>
                <a:latin typeface="Courier New" pitchFamily="49" charset="0"/>
                <a:cs typeface="Courier New" pitchFamily="49" charset="0"/>
              </a:rPr>
              <a:t>MPI_Waitall</a:t>
            </a:r>
            <a:r>
              <a:rPr lang="en-US" sz="1400" b="1" kern="0" dirty="0">
                <a:solidFill>
                  <a:schemeClr val="bg2">
                    <a:lumMod val="10000"/>
                  </a:schemeClr>
                </a:solidFill>
                <a:latin typeface="Courier New" pitchFamily="49" charset="0"/>
                <a:cs typeface="Courier New" pitchFamily="49" charset="0"/>
              </a:rPr>
              <a:t>(100, </a:t>
            </a:r>
            <a:r>
              <a:rPr lang="en-US" sz="1400" b="1" kern="0" dirty="0" err="1">
                <a:solidFill>
                  <a:schemeClr val="bg2">
                    <a:lumMod val="10000"/>
                  </a:schemeClr>
                </a:solidFill>
                <a:latin typeface="Courier New" pitchFamily="49" charset="0"/>
                <a:cs typeface="Courier New" pitchFamily="49" charset="0"/>
              </a:rPr>
              <a:t>req</a:t>
            </a:r>
            <a:r>
              <a:rPr lang="en-US" sz="1400" b="1" kern="0" dirty="0">
                <a:solidFill>
                  <a:schemeClr val="bg2">
                    <a:lumMod val="10000"/>
                  </a:schemeClr>
                </a:solidFill>
                <a:latin typeface="Courier New" pitchFamily="49" charset="0"/>
                <a:cs typeface="Courier New" pitchFamily="49" charset="0"/>
              </a:rPr>
              <a:t>, ..);</a:t>
            </a:r>
          </a:p>
          <a:p>
            <a:pPr marL="342900" lvl="0" indent="-342900" fontAlgn="base">
              <a:lnSpc>
                <a:spcPct val="80000"/>
              </a:lnSpc>
              <a:spcBef>
                <a:spcPct val="20000"/>
              </a:spcBef>
              <a:spcAft>
                <a:spcPct val="0"/>
              </a:spcAft>
              <a:buClr>
                <a:srgbClr val="1F497D"/>
              </a:buClr>
              <a:defRPr/>
            </a:pPr>
            <a:endParaRPr lang="en-US" sz="1400" b="1" kern="0" dirty="0">
              <a:solidFill>
                <a:schemeClr val="bg2">
                  <a:lumMod val="10000"/>
                </a:schemeClr>
              </a:solidFill>
              <a:latin typeface="Courier New" pitchFamily="49" charset="0"/>
              <a:cs typeface="Courier New" pitchFamily="49" charset="0"/>
            </a:endParaRPr>
          </a:p>
        </p:txBody>
      </p:sp>
      <p:grpSp>
        <p:nvGrpSpPr>
          <p:cNvPr id="8" name="Group 7">
            <a:extLst>
              <a:ext uri="{FF2B5EF4-FFF2-40B4-BE49-F238E27FC236}">
                <a16:creationId xmlns:a16="http://schemas.microsoft.com/office/drawing/2014/main" id="{4495FB6F-063B-074F-A17A-0F9C7901B7CB}"/>
              </a:ext>
            </a:extLst>
          </p:cNvPr>
          <p:cNvGrpSpPr/>
          <p:nvPr/>
        </p:nvGrpSpPr>
        <p:grpSpPr>
          <a:xfrm>
            <a:off x="5663650" y="3466185"/>
            <a:ext cx="3099350" cy="2573639"/>
            <a:chOff x="5663650" y="3466185"/>
            <a:chExt cx="3099350" cy="2573639"/>
          </a:xfrm>
        </p:grpSpPr>
        <p:sp>
          <p:nvSpPr>
            <p:cNvPr id="47" name="Rectangle 46">
              <a:extLst>
                <a:ext uri="{FF2B5EF4-FFF2-40B4-BE49-F238E27FC236}">
                  <a16:creationId xmlns:a16="http://schemas.microsoft.com/office/drawing/2014/main" id="{50FF65C2-B3E5-2148-A282-0B3BB44F2CB7}"/>
                </a:ext>
              </a:extLst>
            </p:cNvPr>
            <p:cNvSpPr/>
            <p:nvPr/>
          </p:nvSpPr>
          <p:spPr bwMode="auto">
            <a:xfrm>
              <a:off x="5663650" y="3497687"/>
              <a:ext cx="3099349" cy="2133600"/>
            </a:xfrm>
            <a:prstGeom prst="rect">
              <a:avLst/>
            </a:prstGeom>
            <a:solidFill>
              <a:schemeClr val="accent6">
                <a:alpha val="10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p:txBody>
        </p:sp>
        <p:sp>
          <p:nvSpPr>
            <p:cNvPr id="23" name="Rectangle 22">
              <a:extLst>
                <a:ext uri="{FF2B5EF4-FFF2-40B4-BE49-F238E27FC236}">
                  <a16:creationId xmlns:a16="http://schemas.microsoft.com/office/drawing/2014/main" id="{8D9B3D04-940D-524A-BB74-DB55F94B34C0}"/>
                </a:ext>
              </a:extLst>
            </p:cNvPr>
            <p:cNvSpPr/>
            <p:nvPr/>
          </p:nvSpPr>
          <p:spPr>
            <a:xfrm>
              <a:off x="5671595" y="4912706"/>
              <a:ext cx="3091405" cy="726094"/>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accent3">
                      <a:lumMod val="50000"/>
                    </a:schemeClr>
                  </a:solidFill>
                </a:rPr>
                <a:t>MPI</a:t>
              </a:r>
            </a:p>
          </p:txBody>
        </p:sp>
        <p:grpSp>
          <p:nvGrpSpPr>
            <p:cNvPr id="40" name="Group 39">
              <a:extLst>
                <a:ext uri="{FF2B5EF4-FFF2-40B4-BE49-F238E27FC236}">
                  <a16:creationId xmlns:a16="http://schemas.microsoft.com/office/drawing/2014/main" id="{0A687305-A618-BC48-8189-F5C9AD429668}"/>
                </a:ext>
              </a:extLst>
            </p:cNvPr>
            <p:cNvGrpSpPr/>
            <p:nvPr/>
          </p:nvGrpSpPr>
          <p:grpSpPr>
            <a:xfrm>
              <a:off x="6055098" y="5028462"/>
              <a:ext cx="193301" cy="457937"/>
              <a:chOff x="6055099" y="4857450"/>
              <a:chExt cx="120880" cy="253541"/>
            </a:xfrm>
            <a:solidFill>
              <a:schemeClr val="bg2"/>
            </a:solidFill>
          </p:grpSpPr>
          <p:sp>
            <p:nvSpPr>
              <p:cNvPr id="16" name="Rectangle 15">
                <a:extLst>
                  <a:ext uri="{FF2B5EF4-FFF2-40B4-BE49-F238E27FC236}">
                    <a16:creationId xmlns:a16="http://schemas.microsoft.com/office/drawing/2014/main" id="{7B063691-B2F9-3B45-91A9-30CB75C03852}"/>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17" name="Rectangle 16">
                <a:extLst>
                  <a:ext uri="{FF2B5EF4-FFF2-40B4-BE49-F238E27FC236}">
                    <a16:creationId xmlns:a16="http://schemas.microsoft.com/office/drawing/2014/main" id="{1541BC3F-741A-2148-BA5C-BA87E69E21C6}"/>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18" name="Rectangle 17">
                <a:extLst>
                  <a:ext uri="{FF2B5EF4-FFF2-40B4-BE49-F238E27FC236}">
                    <a16:creationId xmlns:a16="http://schemas.microsoft.com/office/drawing/2014/main" id="{84FF176A-F9B5-0D4A-BA4F-9136B31D1186}"/>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19" name="Rectangle 18">
                <a:extLst>
                  <a:ext uri="{FF2B5EF4-FFF2-40B4-BE49-F238E27FC236}">
                    <a16:creationId xmlns:a16="http://schemas.microsoft.com/office/drawing/2014/main" id="{5A3909E4-4B78-6C4C-9ABB-6662C2116A7E}"/>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51" name="Freeform 50">
              <a:extLst>
                <a:ext uri="{FF2B5EF4-FFF2-40B4-BE49-F238E27FC236}">
                  <a16:creationId xmlns:a16="http://schemas.microsoft.com/office/drawing/2014/main" id="{88F85758-FE46-3049-8F15-8FCCEDED9EEB}"/>
                </a:ext>
              </a:extLst>
            </p:cNvPr>
            <p:cNvSpPr/>
            <p:nvPr/>
          </p:nvSpPr>
          <p:spPr>
            <a:xfrm>
              <a:off x="6048983" y="421361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55" name="Rounded Rectangle 54">
              <a:extLst>
                <a:ext uri="{FF2B5EF4-FFF2-40B4-BE49-F238E27FC236}">
                  <a16:creationId xmlns:a16="http://schemas.microsoft.com/office/drawing/2014/main" id="{8E6EAE0F-BC55-DF4C-AD7B-36B4C5B4CA2C}"/>
                </a:ext>
              </a:extLst>
            </p:cNvPr>
            <p:cNvSpPr/>
            <p:nvPr/>
          </p:nvSpPr>
          <p:spPr bwMode="auto">
            <a:xfrm>
              <a:off x="5844784" y="465430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bg1"/>
                  </a:solidFill>
                  <a:latin typeface="Calibri" pitchFamily="34" charset="0"/>
                </a:rPr>
                <a:t>Peer=P1</a:t>
              </a:r>
              <a:endParaRPr kumimoji="0" lang="en-US" sz="1200" b="1" i="0" u="none" strike="noStrike" cap="none" normalizeH="0" baseline="0" dirty="0">
                <a:ln>
                  <a:noFill/>
                </a:ln>
                <a:solidFill>
                  <a:schemeClr val="bg1"/>
                </a:solidFill>
                <a:effectLst/>
                <a:latin typeface="Calibri" pitchFamily="34" charset="0"/>
              </a:endParaRPr>
            </a:p>
          </p:txBody>
        </p:sp>
        <p:sp>
          <p:nvSpPr>
            <p:cNvPr id="56" name="TextBox 55">
              <a:extLst>
                <a:ext uri="{FF2B5EF4-FFF2-40B4-BE49-F238E27FC236}">
                  <a16:creationId xmlns:a16="http://schemas.microsoft.com/office/drawing/2014/main" id="{80AF5CA8-3A0E-2648-97F7-5266FF229C0A}"/>
                </a:ext>
              </a:extLst>
            </p:cNvPr>
            <p:cNvSpPr txBox="1"/>
            <p:nvPr/>
          </p:nvSpPr>
          <p:spPr>
            <a:xfrm>
              <a:off x="5909853" y="3836947"/>
              <a:ext cx="388248" cy="338554"/>
            </a:xfrm>
            <a:prstGeom prst="rect">
              <a:avLst/>
            </a:prstGeom>
            <a:noFill/>
          </p:spPr>
          <p:txBody>
            <a:bodyPr wrap="none" rtlCol="0">
              <a:spAutoFit/>
            </a:bodyPr>
            <a:lstStyle/>
            <a:p>
              <a:r>
                <a:rPr lang="en-US" sz="1600" dirty="0">
                  <a:solidFill>
                    <a:schemeClr val="bg2">
                      <a:lumMod val="10000"/>
                    </a:schemeClr>
                  </a:solidFill>
                </a:rPr>
                <a:t>T0</a:t>
              </a:r>
            </a:p>
          </p:txBody>
        </p:sp>
        <p:grpSp>
          <p:nvGrpSpPr>
            <p:cNvPr id="60" name="Group 59">
              <a:extLst>
                <a:ext uri="{FF2B5EF4-FFF2-40B4-BE49-F238E27FC236}">
                  <a16:creationId xmlns:a16="http://schemas.microsoft.com/office/drawing/2014/main" id="{41126650-3024-CF4C-93C0-772945C8840B}"/>
                </a:ext>
              </a:extLst>
            </p:cNvPr>
            <p:cNvGrpSpPr/>
            <p:nvPr/>
          </p:nvGrpSpPr>
          <p:grpSpPr>
            <a:xfrm>
              <a:off x="6763510" y="5028462"/>
              <a:ext cx="193301" cy="457937"/>
              <a:chOff x="6055099" y="4857450"/>
              <a:chExt cx="120880" cy="253541"/>
            </a:xfrm>
            <a:solidFill>
              <a:schemeClr val="bg2"/>
            </a:solidFill>
          </p:grpSpPr>
          <p:sp>
            <p:nvSpPr>
              <p:cNvPr id="64" name="Rectangle 63">
                <a:extLst>
                  <a:ext uri="{FF2B5EF4-FFF2-40B4-BE49-F238E27FC236}">
                    <a16:creationId xmlns:a16="http://schemas.microsoft.com/office/drawing/2014/main" id="{D5A938AD-ACAA-7044-855C-65ABC9E169C4}"/>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5" name="Rectangle 64">
                <a:extLst>
                  <a:ext uri="{FF2B5EF4-FFF2-40B4-BE49-F238E27FC236}">
                    <a16:creationId xmlns:a16="http://schemas.microsoft.com/office/drawing/2014/main" id="{36D368D7-7FBC-A445-8F61-C191D9BD79EA}"/>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6" name="Rectangle 65">
                <a:extLst>
                  <a:ext uri="{FF2B5EF4-FFF2-40B4-BE49-F238E27FC236}">
                    <a16:creationId xmlns:a16="http://schemas.microsoft.com/office/drawing/2014/main" id="{49D69F58-B030-4444-A62C-30D1F4E923EA}"/>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7" name="Rectangle 66">
                <a:extLst>
                  <a:ext uri="{FF2B5EF4-FFF2-40B4-BE49-F238E27FC236}">
                    <a16:creationId xmlns:a16="http://schemas.microsoft.com/office/drawing/2014/main" id="{C69BFC1D-0F79-E24D-8140-AA0C9FF06BA6}"/>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61" name="Freeform 60">
              <a:extLst>
                <a:ext uri="{FF2B5EF4-FFF2-40B4-BE49-F238E27FC236}">
                  <a16:creationId xmlns:a16="http://schemas.microsoft.com/office/drawing/2014/main" id="{0B40A921-2D33-D54D-BE10-BB388A2BAD7A}"/>
                </a:ext>
              </a:extLst>
            </p:cNvPr>
            <p:cNvSpPr/>
            <p:nvPr/>
          </p:nvSpPr>
          <p:spPr>
            <a:xfrm>
              <a:off x="6757395" y="421361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62" name="Rounded Rectangle 61">
              <a:extLst>
                <a:ext uri="{FF2B5EF4-FFF2-40B4-BE49-F238E27FC236}">
                  <a16:creationId xmlns:a16="http://schemas.microsoft.com/office/drawing/2014/main" id="{FBB94F46-775A-B04D-964F-7A77C56220CC}"/>
                </a:ext>
              </a:extLst>
            </p:cNvPr>
            <p:cNvSpPr/>
            <p:nvPr/>
          </p:nvSpPr>
          <p:spPr bwMode="auto">
            <a:xfrm>
              <a:off x="6553196" y="465430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itchFamily="34" charset="0"/>
                </a:rPr>
                <a:t>Peer=P2</a:t>
              </a:r>
            </a:p>
          </p:txBody>
        </p:sp>
        <p:sp>
          <p:nvSpPr>
            <p:cNvPr id="63" name="TextBox 62">
              <a:extLst>
                <a:ext uri="{FF2B5EF4-FFF2-40B4-BE49-F238E27FC236}">
                  <a16:creationId xmlns:a16="http://schemas.microsoft.com/office/drawing/2014/main" id="{EDB387FE-2026-0A43-BCBD-917D94315358}"/>
                </a:ext>
              </a:extLst>
            </p:cNvPr>
            <p:cNvSpPr txBox="1"/>
            <p:nvPr/>
          </p:nvSpPr>
          <p:spPr>
            <a:xfrm>
              <a:off x="6618265" y="3836947"/>
              <a:ext cx="388248" cy="338554"/>
            </a:xfrm>
            <a:prstGeom prst="rect">
              <a:avLst/>
            </a:prstGeom>
            <a:noFill/>
          </p:spPr>
          <p:txBody>
            <a:bodyPr wrap="none" rtlCol="0">
              <a:spAutoFit/>
            </a:bodyPr>
            <a:lstStyle/>
            <a:p>
              <a:r>
                <a:rPr lang="en-US" sz="1600" dirty="0">
                  <a:solidFill>
                    <a:schemeClr val="bg2">
                      <a:lumMod val="10000"/>
                    </a:schemeClr>
                  </a:solidFill>
                </a:rPr>
                <a:t>T1</a:t>
              </a:r>
            </a:p>
          </p:txBody>
        </p:sp>
        <p:grpSp>
          <p:nvGrpSpPr>
            <p:cNvPr id="69" name="Group 68">
              <a:extLst>
                <a:ext uri="{FF2B5EF4-FFF2-40B4-BE49-F238E27FC236}">
                  <a16:creationId xmlns:a16="http://schemas.microsoft.com/office/drawing/2014/main" id="{70354026-2272-9D41-9145-0DBE2E6DEABC}"/>
                </a:ext>
              </a:extLst>
            </p:cNvPr>
            <p:cNvGrpSpPr/>
            <p:nvPr/>
          </p:nvGrpSpPr>
          <p:grpSpPr>
            <a:xfrm>
              <a:off x="7478862" y="5027032"/>
              <a:ext cx="193301" cy="457937"/>
              <a:chOff x="6055099" y="4857450"/>
              <a:chExt cx="120880" cy="253541"/>
            </a:xfrm>
            <a:solidFill>
              <a:schemeClr val="bg2"/>
            </a:solidFill>
          </p:grpSpPr>
          <p:sp>
            <p:nvSpPr>
              <p:cNvPr id="73" name="Rectangle 72">
                <a:extLst>
                  <a:ext uri="{FF2B5EF4-FFF2-40B4-BE49-F238E27FC236}">
                    <a16:creationId xmlns:a16="http://schemas.microsoft.com/office/drawing/2014/main" id="{918181DA-8D44-9F47-B897-03BB0AAA116B}"/>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4" name="Rectangle 73">
                <a:extLst>
                  <a:ext uri="{FF2B5EF4-FFF2-40B4-BE49-F238E27FC236}">
                    <a16:creationId xmlns:a16="http://schemas.microsoft.com/office/drawing/2014/main" id="{F87785E0-A4CA-CA43-94D3-72B7FD7B5BDB}"/>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5" name="Rectangle 74">
                <a:extLst>
                  <a:ext uri="{FF2B5EF4-FFF2-40B4-BE49-F238E27FC236}">
                    <a16:creationId xmlns:a16="http://schemas.microsoft.com/office/drawing/2014/main" id="{BD2ACBF9-EE9E-AA4E-A22B-C2360FC6C573}"/>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6" name="Rectangle 75">
                <a:extLst>
                  <a:ext uri="{FF2B5EF4-FFF2-40B4-BE49-F238E27FC236}">
                    <a16:creationId xmlns:a16="http://schemas.microsoft.com/office/drawing/2014/main" id="{90D5063F-0C5F-7248-95D0-3E5686354B2B}"/>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70" name="Freeform 69">
              <a:extLst>
                <a:ext uri="{FF2B5EF4-FFF2-40B4-BE49-F238E27FC236}">
                  <a16:creationId xmlns:a16="http://schemas.microsoft.com/office/drawing/2014/main" id="{5A2D6C55-29F3-F749-9444-815863DF0B4C}"/>
                </a:ext>
              </a:extLst>
            </p:cNvPr>
            <p:cNvSpPr/>
            <p:nvPr/>
          </p:nvSpPr>
          <p:spPr>
            <a:xfrm>
              <a:off x="7472747" y="421218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71" name="Rounded Rectangle 70">
              <a:extLst>
                <a:ext uri="{FF2B5EF4-FFF2-40B4-BE49-F238E27FC236}">
                  <a16:creationId xmlns:a16="http://schemas.microsoft.com/office/drawing/2014/main" id="{4CBF0946-7CA1-8F4D-9C41-74076A65625A}"/>
                </a:ext>
              </a:extLst>
            </p:cNvPr>
            <p:cNvSpPr/>
            <p:nvPr/>
          </p:nvSpPr>
          <p:spPr bwMode="auto">
            <a:xfrm>
              <a:off x="7268548" y="465287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pitchFamily="34" charset="0"/>
                </a:rPr>
                <a:t>Peer=P3</a:t>
              </a:r>
            </a:p>
          </p:txBody>
        </p:sp>
        <p:sp>
          <p:nvSpPr>
            <p:cNvPr id="72" name="TextBox 71">
              <a:extLst>
                <a:ext uri="{FF2B5EF4-FFF2-40B4-BE49-F238E27FC236}">
                  <a16:creationId xmlns:a16="http://schemas.microsoft.com/office/drawing/2014/main" id="{DED99A31-5CA6-F44E-8223-D01C352CF138}"/>
                </a:ext>
              </a:extLst>
            </p:cNvPr>
            <p:cNvSpPr txBox="1"/>
            <p:nvPr/>
          </p:nvSpPr>
          <p:spPr>
            <a:xfrm>
              <a:off x="7333617" y="3835517"/>
              <a:ext cx="388248" cy="338554"/>
            </a:xfrm>
            <a:prstGeom prst="rect">
              <a:avLst/>
            </a:prstGeom>
            <a:noFill/>
          </p:spPr>
          <p:txBody>
            <a:bodyPr wrap="none" rtlCol="0">
              <a:spAutoFit/>
            </a:bodyPr>
            <a:lstStyle/>
            <a:p>
              <a:r>
                <a:rPr lang="en-US" sz="1600" dirty="0">
                  <a:solidFill>
                    <a:schemeClr val="bg2">
                      <a:lumMod val="10000"/>
                    </a:schemeClr>
                  </a:solidFill>
                </a:rPr>
                <a:t>T2</a:t>
              </a:r>
            </a:p>
          </p:txBody>
        </p:sp>
        <p:grpSp>
          <p:nvGrpSpPr>
            <p:cNvPr id="78" name="Group 77">
              <a:extLst>
                <a:ext uri="{FF2B5EF4-FFF2-40B4-BE49-F238E27FC236}">
                  <a16:creationId xmlns:a16="http://schemas.microsoft.com/office/drawing/2014/main" id="{8CCC155A-C114-804D-B35F-2148CAA42446}"/>
                </a:ext>
              </a:extLst>
            </p:cNvPr>
            <p:cNvGrpSpPr/>
            <p:nvPr/>
          </p:nvGrpSpPr>
          <p:grpSpPr>
            <a:xfrm>
              <a:off x="8214363" y="5027032"/>
              <a:ext cx="193301" cy="457937"/>
              <a:chOff x="6055099" y="4857450"/>
              <a:chExt cx="120880" cy="253541"/>
            </a:xfrm>
            <a:solidFill>
              <a:schemeClr val="bg2"/>
            </a:solidFill>
          </p:grpSpPr>
          <p:sp>
            <p:nvSpPr>
              <p:cNvPr id="82" name="Rectangle 81">
                <a:extLst>
                  <a:ext uri="{FF2B5EF4-FFF2-40B4-BE49-F238E27FC236}">
                    <a16:creationId xmlns:a16="http://schemas.microsoft.com/office/drawing/2014/main" id="{76D70462-B98F-604A-AD76-24CF68C6EB51}"/>
                  </a:ext>
                </a:extLst>
              </p:cNvPr>
              <p:cNvSpPr/>
              <p:nvPr/>
            </p:nvSpPr>
            <p:spPr>
              <a:xfrm>
                <a:off x="6055100" y="5048378"/>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83" name="Rectangle 82">
                <a:extLst>
                  <a:ext uri="{FF2B5EF4-FFF2-40B4-BE49-F238E27FC236}">
                    <a16:creationId xmlns:a16="http://schemas.microsoft.com/office/drawing/2014/main" id="{2CF7EBBC-712B-024B-8CDF-E82BBEAEB9E7}"/>
                  </a:ext>
                </a:extLst>
              </p:cNvPr>
              <p:cNvSpPr/>
              <p:nvPr/>
            </p:nvSpPr>
            <p:spPr>
              <a:xfrm>
                <a:off x="6055100" y="4984734"/>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84" name="Rectangle 83">
                <a:extLst>
                  <a:ext uri="{FF2B5EF4-FFF2-40B4-BE49-F238E27FC236}">
                    <a16:creationId xmlns:a16="http://schemas.microsoft.com/office/drawing/2014/main" id="{984415BF-492A-1D48-848E-747D63E9ABBB}"/>
                  </a:ext>
                </a:extLst>
              </p:cNvPr>
              <p:cNvSpPr/>
              <p:nvPr/>
            </p:nvSpPr>
            <p:spPr>
              <a:xfrm>
                <a:off x="6055101" y="4921093"/>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85" name="Rectangle 84">
                <a:extLst>
                  <a:ext uri="{FF2B5EF4-FFF2-40B4-BE49-F238E27FC236}">
                    <a16:creationId xmlns:a16="http://schemas.microsoft.com/office/drawing/2014/main" id="{F633BDB8-5567-8E40-8391-E0B656502AE1}"/>
                  </a:ext>
                </a:extLst>
              </p:cNvPr>
              <p:cNvSpPr/>
              <p:nvPr/>
            </p:nvSpPr>
            <p:spPr>
              <a:xfrm>
                <a:off x="6055099" y="4857450"/>
                <a:ext cx="120878" cy="62613"/>
              </a:xfrm>
              <a:prstGeom prst="rect">
                <a:avLst/>
              </a:prstGeom>
              <a:grp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79" name="Freeform 78">
              <a:extLst>
                <a:ext uri="{FF2B5EF4-FFF2-40B4-BE49-F238E27FC236}">
                  <a16:creationId xmlns:a16="http://schemas.microsoft.com/office/drawing/2014/main" id="{EE4BC657-B9EE-6443-86A2-2F336D2749B5}"/>
                </a:ext>
              </a:extLst>
            </p:cNvPr>
            <p:cNvSpPr/>
            <p:nvPr/>
          </p:nvSpPr>
          <p:spPr>
            <a:xfrm>
              <a:off x="8208248" y="4212180"/>
              <a:ext cx="109989"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80" name="Rounded Rectangle 79">
              <a:extLst>
                <a:ext uri="{FF2B5EF4-FFF2-40B4-BE49-F238E27FC236}">
                  <a16:creationId xmlns:a16="http://schemas.microsoft.com/office/drawing/2014/main" id="{5B2A3917-6767-6A43-BC15-BB09347F2AE7}"/>
                </a:ext>
              </a:extLst>
            </p:cNvPr>
            <p:cNvSpPr/>
            <p:nvPr/>
          </p:nvSpPr>
          <p:spPr bwMode="auto">
            <a:xfrm>
              <a:off x="8004049" y="4652870"/>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bg1"/>
                  </a:solidFill>
                  <a:latin typeface="Calibri" pitchFamily="34" charset="0"/>
                </a:rPr>
                <a:t>Peer=P4</a:t>
              </a:r>
              <a:endParaRPr kumimoji="0" lang="en-US" sz="1200" b="1" i="0" u="none" strike="noStrike" cap="none" normalizeH="0" baseline="0" dirty="0">
                <a:ln>
                  <a:noFill/>
                </a:ln>
                <a:solidFill>
                  <a:schemeClr val="bg1"/>
                </a:solidFill>
                <a:effectLst/>
                <a:latin typeface="Calibri" pitchFamily="34" charset="0"/>
              </a:endParaRPr>
            </a:p>
          </p:txBody>
        </p:sp>
        <p:sp>
          <p:nvSpPr>
            <p:cNvPr id="81" name="TextBox 80">
              <a:extLst>
                <a:ext uri="{FF2B5EF4-FFF2-40B4-BE49-F238E27FC236}">
                  <a16:creationId xmlns:a16="http://schemas.microsoft.com/office/drawing/2014/main" id="{49C2E480-A12F-2B44-9EB5-BA0CF181E946}"/>
                </a:ext>
              </a:extLst>
            </p:cNvPr>
            <p:cNvSpPr txBox="1"/>
            <p:nvPr/>
          </p:nvSpPr>
          <p:spPr>
            <a:xfrm>
              <a:off x="8069118" y="3835517"/>
              <a:ext cx="388248" cy="338554"/>
            </a:xfrm>
            <a:prstGeom prst="rect">
              <a:avLst/>
            </a:prstGeom>
            <a:noFill/>
          </p:spPr>
          <p:txBody>
            <a:bodyPr wrap="none" rtlCol="0">
              <a:spAutoFit/>
            </a:bodyPr>
            <a:lstStyle/>
            <a:p>
              <a:r>
                <a:rPr lang="en-US" sz="1600" dirty="0">
                  <a:solidFill>
                    <a:schemeClr val="bg2">
                      <a:lumMod val="10000"/>
                    </a:schemeClr>
                  </a:solidFill>
                </a:rPr>
                <a:t>T3</a:t>
              </a:r>
            </a:p>
          </p:txBody>
        </p:sp>
        <p:sp>
          <p:nvSpPr>
            <p:cNvPr id="86" name="Rectangle 85">
              <a:extLst>
                <a:ext uri="{FF2B5EF4-FFF2-40B4-BE49-F238E27FC236}">
                  <a16:creationId xmlns:a16="http://schemas.microsoft.com/office/drawing/2014/main" id="{81297627-706B-1B4D-9E52-8BF13E441F9B}"/>
                </a:ext>
              </a:extLst>
            </p:cNvPr>
            <p:cNvSpPr/>
            <p:nvPr/>
          </p:nvSpPr>
          <p:spPr>
            <a:xfrm>
              <a:off x="5671595" y="5713569"/>
              <a:ext cx="3091405" cy="326255"/>
            </a:xfrm>
            <a:prstGeom prst="rect">
              <a:avLst/>
            </a:prstGeom>
            <a:solidFill>
              <a:schemeClr val="accent6">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rPr>
                <a:t>Hardware</a:t>
              </a:r>
            </a:p>
          </p:txBody>
        </p:sp>
        <p:sp>
          <p:nvSpPr>
            <p:cNvPr id="48" name="TextBox 47">
              <a:extLst>
                <a:ext uri="{FF2B5EF4-FFF2-40B4-BE49-F238E27FC236}">
                  <a16:creationId xmlns:a16="http://schemas.microsoft.com/office/drawing/2014/main" id="{1879A1B8-A777-0D43-BCDF-76CB7F89734E}"/>
                </a:ext>
              </a:extLst>
            </p:cNvPr>
            <p:cNvSpPr txBox="1"/>
            <p:nvPr/>
          </p:nvSpPr>
          <p:spPr>
            <a:xfrm>
              <a:off x="7047631" y="3466185"/>
              <a:ext cx="425116" cy="369332"/>
            </a:xfrm>
            <a:prstGeom prst="rect">
              <a:avLst/>
            </a:prstGeom>
            <a:noFill/>
          </p:spPr>
          <p:txBody>
            <a:bodyPr wrap="none" rtlCol="0">
              <a:spAutoFit/>
            </a:bodyPr>
            <a:lstStyle/>
            <a:p>
              <a:r>
                <a:rPr lang="en-US" b="1" dirty="0">
                  <a:solidFill>
                    <a:schemeClr val="accent6"/>
                  </a:solidFill>
                </a:rPr>
                <a:t>P0</a:t>
              </a:r>
            </a:p>
          </p:txBody>
        </p:sp>
      </p:grpSp>
    </p:spTree>
    <p:extLst>
      <p:ext uri="{BB962C8B-B14F-4D97-AF65-F5344CB8AC3E}">
        <p14:creationId xmlns:p14="http://schemas.microsoft.com/office/powerpoint/2010/main" val="21416925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89F-410D-0149-9048-CD57A48F96B0}"/>
              </a:ext>
            </a:extLst>
          </p:cNvPr>
          <p:cNvSpPr>
            <a:spLocks noGrp="1"/>
          </p:cNvSpPr>
          <p:nvPr>
            <p:ph type="title"/>
          </p:nvPr>
        </p:nvSpPr>
        <p:spPr/>
        <p:txBody>
          <a:bodyPr/>
          <a:lstStyle/>
          <a:p>
            <a:r>
              <a:rPr lang="en-US" dirty="0"/>
              <a:t>Recommendation: Maximize independence between threads with ranks or tags (2/2)</a:t>
            </a:r>
          </a:p>
        </p:txBody>
      </p:sp>
      <p:sp>
        <p:nvSpPr>
          <p:cNvPr id="3" name="Content Placeholder 2">
            <a:extLst>
              <a:ext uri="{FF2B5EF4-FFF2-40B4-BE49-F238E27FC236}">
                <a16:creationId xmlns:a16="http://schemas.microsoft.com/office/drawing/2014/main" id="{910DE7DB-7462-6943-A93C-0CB6D2DB4B96}"/>
              </a:ext>
            </a:extLst>
          </p:cNvPr>
          <p:cNvSpPr>
            <a:spLocks noGrp="1"/>
          </p:cNvSpPr>
          <p:nvPr>
            <p:ph idx="1"/>
          </p:nvPr>
        </p:nvSpPr>
        <p:spPr>
          <a:xfrm>
            <a:off x="381000" y="1325685"/>
            <a:ext cx="6172200" cy="2196458"/>
          </a:xfrm>
        </p:spPr>
        <p:txBody>
          <a:bodyPr/>
          <a:lstStyle/>
          <a:p>
            <a:r>
              <a:rPr lang="en-US" sz="2200" dirty="0"/>
              <a:t>Threads have to match all receive messages in sequential (e.g., a single receive-queue) if a </a:t>
            </a:r>
            <a:r>
              <a:rPr lang="en-US" sz="2200" b="1" dirty="0"/>
              <a:t>wildcard receive</a:t>
            </a:r>
            <a:r>
              <a:rPr lang="en-US" sz="2200" dirty="0"/>
              <a:t> may be posted</a:t>
            </a:r>
          </a:p>
          <a:p>
            <a:pPr lvl="1"/>
            <a:r>
              <a:rPr lang="en-US" dirty="0"/>
              <a:t>Ensure ordering of message matching</a:t>
            </a:r>
          </a:p>
          <a:p>
            <a:r>
              <a:rPr lang="en-US" sz="2200" b="1" dirty="0"/>
              <a:t>Let MPI know if you do not use wildcard receive</a:t>
            </a:r>
          </a:p>
        </p:txBody>
      </p:sp>
      <p:sp>
        <p:nvSpPr>
          <p:cNvPr id="4" name="Footer Placeholder 3">
            <a:extLst>
              <a:ext uri="{FF2B5EF4-FFF2-40B4-BE49-F238E27FC236}">
                <a16:creationId xmlns:a16="http://schemas.microsoft.com/office/drawing/2014/main" id="{DF68873A-1674-8B4C-9279-9C744553AC2C}"/>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5B3A67F6-EEC3-A149-948D-CD2DEA4057D5}"/>
              </a:ext>
            </a:extLst>
          </p:cNvPr>
          <p:cNvSpPr>
            <a:spLocks noGrp="1"/>
          </p:cNvSpPr>
          <p:nvPr>
            <p:ph type="sldNum" sz="quarter" idx="4"/>
          </p:nvPr>
        </p:nvSpPr>
        <p:spPr/>
        <p:txBody>
          <a:bodyPr/>
          <a:lstStyle/>
          <a:p>
            <a:fld id="{6B394888-48A7-42F6-AE45-2BD5FD40ED91}" type="slidenum">
              <a:rPr lang="en-US" smtClean="0"/>
              <a:pPr/>
              <a:t>83</a:t>
            </a:fld>
            <a:endParaRPr lang="en-US" dirty="0"/>
          </a:p>
        </p:txBody>
      </p:sp>
      <p:grpSp>
        <p:nvGrpSpPr>
          <p:cNvPr id="6" name="Group 5">
            <a:extLst>
              <a:ext uri="{FF2B5EF4-FFF2-40B4-BE49-F238E27FC236}">
                <a16:creationId xmlns:a16="http://schemas.microsoft.com/office/drawing/2014/main" id="{C209F31D-8064-6349-877C-EA465C4D90AF}"/>
              </a:ext>
            </a:extLst>
          </p:cNvPr>
          <p:cNvGrpSpPr/>
          <p:nvPr/>
        </p:nvGrpSpPr>
        <p:grpSpPr>
          <a:xfrm>
            <a:off x="6774114" y="1143000"/>
            <a:ext cx="1996572" cy="2462034"/>
            <a:chOff x="6054448" y="3564637"/>
            <a:chExt cx="1996572" cy="2462034"/>
          </a:xfrm>
        </p:grpSpPr>
        <p:sp>
          <p:nvSpPr>
            <p:cNvPr id="23" name="Rectangle 22">
              <a:extLst>
                <a:ext uri="{FF2B5EF4-FFF2-40B4-BE49-F238E27FC236}">
                  <a16:creationId xmlns:a16="http://schemas.microsoft.com/office/drawing/2014/main" id="{8D9B3D04-940D-524A-BB74-DB55F94B34C0}"/>
                </a:ext>
              </a:extLst>
            </p:cNvPr>
            <p:cNvSpPr/>
            <p:nvPr/>
          </p:nvSpPr>
          <p:spPr>
            <a:xfrm>
              <a:off x="6054448" y="4304222"/>
              <a:ext cx="1996572" cy="1722449"/>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accent3">
                      <a:lumMod val="50000"/>
                    </a:schemeClr>
                  </a:solidFill>
                </a:rPr>
                <a:t>MPI</a:t>
              </a:r>
            </a:p>
          </p:txBody>
        </p:sp>
        <p:sp>
          <p:nvSpPr>
            <p:cNvPr id="79" name="Freeform 78">
              <a:extLst>
                <a:ext uri="{FF2B5EF4-FFF2-40B4-BE49-F238E27FC236}">
                  <a16:creationId xmlns:a16="http://schemas.microsoft.com/office/drawing/2014/main" id="{EE4BC657-B9EE-6443-86A2-2F336D2749B5}"/>
                </a:ext>
              </a:extLst>
            </p:cNvPr>
            <p:cNvSpPr/>
            <p:nvPr/>
          </p:nvSpPr>
          <p:spPr>
            <a:xfrm>
              <a:off x="6863754" y="3564892"/>
              <a:ext cx="119621" cy="603174"/>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59" name="Rectangle 58">
              <a:extLst>
                <a:ext uri="{FF2B5EF4-FFF2-40B4-BE49-F238E27FC236}">
                  <a16:creationId xmlns:a16="http://schemas.microsoft.com/office/drawing/2014/main" id="{3BDF6004-BE99-F449-8001-AA6F674E057B}"/>
                </a:ext>
              </a:extLst>
            </p:cNvPr>
            <p:cNvSpPr/>
            <p:nvPr/>
          </p:nvSpPr>
          <p:spPr>
            <a:xfrm>
              <a:off x="6620256" y="4538445"/>
              <a:ext cx="1153541" cy="232452"/>
            </a:xfrm>
            <a:prstGeom prst="rect">
              <a:avLst/>
            </a:prstGeom>
            <a:solidFill>
              <a:schemeClr val="bg2"/>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P0, 0</a:t>
              </a:r>
            </a:p>
          </p:txBody>
        </p:sp>
        <p:sp>
          <p:nvSpPr>
            <p:cNvPr id="68" name="Rectangle 67">
              <a:extLst>
                <a:ext uri="{FF2B5EF4-FFF2-40B4-BE49-F238E27FC236}">
                  <a16:creationId xmlns:a16="http://schemas.microsoft.com/office/drawing/2014/main" id="{78FB1F26-A3A9-BC4F-9FD0-ECED573CD6E5}"/>
                </a:ext>
              </a:extLst>
            </p:cNvPr>
            <p:cNvSpPr/>
            <p:nvPr/>
          </p:nvSpPr>
          <p:spPr>
            <a:xfrm>
              <a:off x="6620256" y="4770896"/>
              <a:ext cx="1152144" cy="405614"/>
            </a:xfrm>
            <a:prstGeom prst="rect">
              <a:avLst/>
            </a:prstGeom>
            <a:solidFill>
              <a:schemeClr val="bg2"/>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ANY_SRC</a:t>
              </a:r>
            </a:p>
            <a:p>
              <a:pPr algn="ctr"/>
              <a:r>
                <a:rPr lang="en-US" sz="1200" b="1" dirty="0">
                  <a:solidFill>
                    <a:srgbClr val="FF0000"/>
                  </a:solidFill>
                </a:rPr>
                <a:t>ANY_TAG</a:t>
              </a:r>
            </a:p>
          </p:txBody>
        </p:sp>
        <p:sp>
          <p:nvSpPr>
            <p:cNvPr id="87" name="Rectangle 86">
              <a:extLst>
                <a:ext uri="{FF2B5EF4-FFF2-40B4-BE49-F238E27FC236}">
                  <a16:creationId xmlns:a16="http://schemas.microsoft.com/office/drawing/2014/main" id="{B6D41DDB-DFE1-BA4E-A121-FF9684D673EE}"/>
                </a:ext>
              </a:extLst>
            </p:cNvPr>
            <p:cNvSpPr/>
            <p:nvPr/>
          </p:nvSpPr>
          <p:spPr>
            <a:xfrm>
              <a:off x="6620256" y="5179964"/>
              <a:ext cx="1151583" cy="232452"/>
            </a:xfrm>
            <a:prstGeom prst="rect">
              <a:avLst/>
            </a:prstGeom>
            <a:solidFill>
              <a:schemeClr val="bg2"/>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P2, 1</a:t>
              </a:r>
            </a:p>
          </p:txBody>
        </p:sp>
        <p:sp>
          <p:nvSpPr>
            <p:cNvPr id="88" name="Rectangle 87">
              <a:extLst>
                <a:ext uri="{FF2B5EF4-FFF2-40B4-BE49-F238E27FC236}">
                  <a16:creationId xmlns:a16="http://schemas.microsoft.com/office/drawing/2014/main" id="{621DB4E5-BD22-FA42-A109-28819489F85F}"/>
                </a:ext>
              </a:extLst>
            </p:cNvPr>
            <p:cNvSpPr/>
            <p:nvPr/>
          </p:nvSpPr>
          <p:spPr>
            <a:xfrm>
              <a:off x="6620256" y="5412416"/>
              <a:ext cx="1151583" cy="232452"/>
            </a:xfrm>
            <a:prstGeom prst="rect">
              <a:avLst/>
            </a:prstGeom>
            <a:solidFill>
              <a:schemeClr val="bg2"/>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P0, 2</a:t>
              </a:r>
            </a:p>
          </p:txBody>
        </p:sp>
        <p:sp>
          <p:nvSpPr>
            <p:cNvPr id="89" name="Rectangle 88">
              <a:extLst>
                <a:ext uri="{FF2B5EF4-FFF2-40B4-BE49-F238E27FC236}">
                  <a16:creationId xmlns:a16="http://schemas.microsoft.com/office/drawing/2014/main" id="{54E72EF8-D8AE-1143-9DC2-39C35B2B63FB}"/>
                </a:ext>
              </a:extLst>
            </p:cNvPr>
            <p:cNvSpPr/>
            <p:nvPr/>
          </p:nvSpPr>
          <p:spPr>
            <a:xfrm>
              <a:off x="6620256" y="5644869"/>
              <a:ext cx="1151583" cy="232452"/>
            </a:xfrm>
            <a:prstGeom prst="rect">
              <a:avLst/>
            </a:prstGeom>
            <a:solidFill>
              <a:schemeClr val="bg2"/>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P2, 3</a:t>
              </a:r>
            </a:p>
          </p:txBody>
        </p:sp>
        <p:sp>
          <p:nvSpPr>
            <p:cNvPr id="90" name="Freeform 89">
              <a:extLst>
                <a:ext uri="{FF2B5EF4-FFF2-40B4-BE49-F238E27FC236}">
                  <a16:creationId xmlns:a16="http://schemas.microsoft.com/office/drawing/2014/main" id="{22E9BEC1-F346-B146-B980-A7E8609A2DDD}"/>
                </a:ext>
              </a:extLst>
            </p:cNvPr>
            <p:cNvSpPr/>
            <p:nvPr/>
          </p:nvSpPr>
          <p:spPr>
            <a:xfrm>
              <a:off x="7061409" y="3564637"/>
              <a:ext cx="119621" cy="603174"/>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91" name="Freeform 90">
              <a:extLst>
                <a:ext uri="{FF2B5EF4-FFF2-40B4-BE49-F238E27FC236}">
                  <a16:creationId xmlns:a16="http://schemas.microsoft.com/office/drawing/2014/main" id="{6392D38F-7569-254B-B7E7-DBCAAAC7B1BA}"/>
                </a:ext>
              </a:extLst>
            </p:cNvPr>
            <p:cNvSpPr/>
            <p:nvPr/>
          </p:nvSpPr>
          <p:spPr>
            <a:xfrm>
              <a:off x="7243728" y="3564637"/>
              <a:ext cx="119621" cy="603174"/>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92" name="Freeform 91">
              <a:extLst>
                <a:ext uri="{FF2B5EF4-FFF2-40B4-BE49-F238E27FC236}">
                  <a16:creationId xmlns:a16="http://schemas.microsoft.com/office/drawing/2014/main" id="{9F93325E-C678-2A49-8955-AB89918DE869}"/>
                </a:ext>
              </a:extLst>
            </p:cNvPr>
            <p:cNvSpPr/>
            <p:nvPr/>
          </p:nvSpPr>
          <p:spPr>
            <a:xfrm>
              <a:off x="7426047" y="3564637"/>
              <a:ext cx="119621" cy="603174"/>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93" name="Rounded Rectangle 92">
              <a:extLst>
                <a:ext uri="{FF2B5EF4-FFF2-40B4-BE49-F238E27FC236}">
                  <a16:creationId xmlns:a16="http://schemas.microsoft.com/office/drawing/2014/main" id="{3DCA5F35-E27E-6B42-85A7-A8A3E1B50831}"/>
                </a:ext>
              </a:extLst>
            </p:cNvPr>
            <p:cNvSpPr/>
            <p:nvPr/>
          </p:nvSpPr>
          <p:spPr bwMode="auto">
            <a:xfrm>
              <a:off x="6874678" y="4211655"/>
              <a:ext cx="609600"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chemeClr val="bg1"/>
                  </a:solidFill>
                  <a:latin typeface="Calibri" pitchFamily="34" charset="0"/>
                </a:rPr>
                <a:t>COMM</a:t>
              </a:r>
              <a:endParaRPr kumimoji="0" lang="en-US" sz="1200" b="1" i="0" u="none" strike="noStrike" cap="none" normalizeH="0" baseline="0" dirty="0">
                <a:ln>
                  <a:noFill/>
                </a:ln>
                <a:solidFill>
                  <a:schemeClr val="bg1"/>
                </a:solidFill>
                <a:effectLst/>
                <a:latin typeface="Calibri" pitchFamily="34" charset="0"/>
              </a:endParaRPr>
            </a:p>
          </p:txBody>
        </p:sp>
      </p:grpSp>
      <p:sp>
        <p:nvSpPr>
          <p:cNvPr id="20" name="Rectangle 19">
            <a:extLst>
              <a:ext uri="{FF2B5EF4-FFF2-40B4-BE49-F238E27FC236}">
                <a16:creationId xmlns:a16="http://schemas.microsoft.com/office/drawing/2014/main" id="{F5010BE5-5E94-B24C-AD83-252C074FB3DA}"/>
              </a:ext>
            </a:extLst>
          </p:cNvPr>
          <p:cNvSpPr/>
          <p:nvPr/>
        </p:nvSpPr>
        <p:spPr bwMode="auto">
          <a:xfrm>
            <a:off x="4724400" y="3930909"/>
            <a:ext cx="4343400" cy="212164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lnSpc>
                <a:spcPct val="120000"/>
              </a:lnSpc>
              <a:spcAft>
                <a:spcPct val="0"/>
              </a:spcAft>
              <a:buClr>
                <a:srgbClr val="1F497D"/>
              </a:buClr>
            </a:pPr>
            <a:r>
              <a:rPr lang="en-US" sz="1400" b="1" dirty="0" err="1">
                <a:solidFill>
                  <a:schemeClr val="bg2">
                    <a:lumMod val="10000"/>
                  </a:schemeClr>
                </a:solidFill>
                <a:latin typeface="Courier New" panose="02070309020205020404" pitchFamily="49" charset="0"/>
                <a:cs typeface="Courier New" panose="02070309020205020404" pitchFamily="49" charset="0"/>
              </a:rPr>
              <a:t>MPI_Info</a:t>
            </a:r>
            <a:r>
              <a:rPr lang="en-US" sz="1400" b="1" dirty="0">
                <a:solidFill>
                  <a:schemeClr val="bg2">
                    <a:lumMod val="10000"/>
                  </a:schemeClr>
                </a:solidFill>
                <a:latin typeface="Courier New" panose="02070309020205020404" pitchFamily="49" charset="0"/>
                <a:cs typeface="Courier New" panose="02070309020205020404" pitchFamily="49" charset="0"/>
              </a:rPr>
              <a:t> info;</a:t>
            </a:r>
          </a:p>
          <a:p>
            <a:pPr marL="342900" indent="-342900" fontAlgn="base">
              <a:lnSpc>
                <a:spcPct val="120000"/>
              </a:lnSpc>
              <a:spcAft>
                <a:spcPct val="0"/>
              </a:spcAft>
              <a:buClr>
                <a:srgbClr val="1F497D"/>
              </a:buClr>
            </a:pPr>
            <a:r>
              <a:rPr lang="en-US" sz="1400" b="1" dirty="0">
                <a:solidFill>
                  <a:schemeClr val="bg2">
                    <a:lumMod val="10000"/>
                  </a:schemeClr>
                </a:solidFill>
                <a:latin typeface="Courier New" panose="02070309020205020404" pitchFamily="49" charset="0"/>
                <a:cs typeface="Courier New" panose="02070309020205020404" pitchFamily="49" charset="0"/>
              </a:rPr>
              <a:t>info = </a:t>
            </a:r>
            <a:r>
              <a:rPr lang="en-US" sz="1400" b="1" dirty="0" err="1">
                <a:solidFill>
                  <a:schemeClr val="bg2">
                    <a:lumMod val="10000"/>
                  </a:schemeClr>
                </a:solidFill>
                <a:latin typeface="Courier New" panose="02070309020205020404" pitchFamily="49" charset="0"/>
                <a:cs typeface="Courier New" panose="02070309020205020404" pitchFamily="49" charset="0"/>
              </a:rPr>
              <a:t>MPI_Info_create</a:t>
            </a:r>
            <a:r>
              <a:rPr lang="en-US" sz="1400" b="1" dirty="0">
                <a:solidFill>
                  <a:schemeClr val="bg2">
                    <a:lumMod val="10000"/>
                  </a:schemeClr>
                </a:solidFill>
                <a:latin typeface="Courier New" panose="02070309020205020404" pitchFamily="49" charset="0"/>
                <a:cs typeface="Courier New" panose="02070309020205020404" pitchFamily="49" charset="0"/>
              </a:rPr>
              <a:t>();</a:t>
            </a:r>
          </a:p>
          <a:p>
            <a:pPr marL="342900" indent="-342900" fontAlgn="base">
              <a:lnSpc>
                <a:spcPct val="120000"/>
              </a:lnSpc>
              <a:spcAft>
                <a:spcPct val="0"/>
              </a:spcAft>
              <a:buClr>
                <a:srgbClr val="1F497D"/>
              </a:buClr>
            </a:pPr>
            <a:r>
              <a:rPr lang="en-US" sz="1400" b="1" dirty="0" err="1">
                <a:solidFill>
                  <a:srgbClr val="EA7207"/>
                </a:solidFill>
                <a:latin typeface="Courier New" panose="02070309020205020404" pitchFamily="49" charset="0"/>
                <a:cs typeface="Courier New" panose="02070309020205020404" pitchFamily="49" charset="0"/>
              </a:rPr>
              <a:t>MPI_Info_set</a:t>
            </a:r>
            <a:r>
              <a:rPr lang="en-US" sz="1400" b="1" dirty="0">
                <a:solidFill>
                  <a:srgbClr val="EA7207"/>
                </a:solidFill>
                <a:latin typeface="Courier New" panose="02070309020205020404" pitchFamily="49" charset="0"/>
                <a:cs typeface="Courier New" panose="02070309020205020404" pitchFamily="49" charset="0"/>
              </a:rPr>
              <a:t>(info,</a:t>
            </a:r>
          </a:p>
          <a:p>
            <a:pPr marL="342900" indent="-342900" fontAlgn="base">
              <a:lnSpc>
                <a:spcPct val="120000"/>
              </a:lnSpc>
              <a:spcAft>
                <a:spcPct val="0"/>
              </a:spcAft>
              <a:buClr>
                <a:srgbClr val="1F497D"/>
              </a:buClr>
            </a:pPr>
            <a:r>
              <a:rPr lang="en-US" sz="1400" b="1" dirty="0">
                <a:solidFill>
                  <a:srgbClr val="EA7207"/>
                </a:solidFill>
                <a:latin typeface="Courier New" panose="02070309020205020404" pitchFamily="49" charset="0"/>
                <a:cs typeface="Courier New" panose="02070309020205020404" pitchFamily="49" charset="0"/>
              </a:rPr>
              <a:t>   “</a:t>
            </a:r>
            <a:r>
              <a:rPr lang="en-US" sz="1400" b="1" dirty="0" err="1">
                <a:solidFill>
                  <a:srgbClr val="EA7207"/>
                </a:solidFill>
                <a:latin typeface="Courier New" panose="02070309020205020404" pitchFamily="49" charset="0"/>
                <a:cs typeface="Courier New" panose="02070309020205020404" pitchFamily="49" charset="0"/>
              </a:rPr>
              <a:t>mpi_assert_no_any_source</a:t>
            </a:r>
            <a:r>
              <a:rPr lang="en-US" sz="1400" b="1" dirty="0">
                <a:solidFill>
                  <a:srgbClr val="EA7207"/>
                </a:solidFill>
                <a:latin typeface="Courier New" panose="02070309020205020404" pitchFamily="49" charset="0"/>
                <a:cs typeface="Courier New" panose="02070309020205020404" pitchFamily="49" charset="0"/>
              </a:rPr>
              <a:t>”, “true”);</a:t>
            </a:r>
          </a:p>
          <a:p>
            <a:pPr marL="342900" indent="-342900" fontAlgn="base">
              <a:lnSpc>
                <a:spcPct val="120000"/>
              </a:lnSpc>
              <a:spcAft>
                <a:spcPct val="0"/>
              </a:spcAft>
              <a:buClr>
                <a:srgbClr val="1F497D"/>
              </a:buClr>
            </a:pPr>
            <a:r>
              <a:rPr lang="en-US" sz="1400" b="1" dirty="0" err="1">
                <a:solidFill>
                  <a:srgbClr val="EA7207"/>
                </a:solidFill>
                <a:latin typeface="Courier New" panose="02070309020205020404" pitchFamily="49" charset="0"/>
                <a:cs typeface="Courier New" panose="02070309020205020404" pitchFamily="49" charset="0"/>
              </a:rPr>
              <a:t>MPI_Comm_set_info</a:t>
            </a:r>
            <a:r>
              <a:rPr lang="en-US" sz="1400" b="1" dirty="0">
                <a:solidFill>
                  <a:srgbClr val="EA7207"/>
                </a:solidFill>
                <a:latin typeface="Courier New" panose="02070309020205020404" pitchFamily="49" charset="0"/>
                <a:cs typeface="Courier New" panose="02070309020205020404" pitchFamily="49" charset="0"/>
              </a:rPr>
              <a:t>(</a:t>
            </a:r>
            <a:r>
              <a:rPr lang="en-US" sz="1400" b="1" dirty="0" err="1">
                <a:solidFill>
                  <a:srgbClr val="EA7207"/>
                </a:solidFill>
                <a:latin typeface="Courier New" panose="02070309020205020404" pitchFamily="49" charset="0"/>
                <a:cs typeface="Courier New" panose="02070309020205020404" pitchFamily="49" charset="0"/>
              </a:rPr>
              <a:t>comm</a:t>
            </a:r>
            <a:r>
              <a:rPr lang="en-US" sz="1400" b="1" dirty="0">
                <a:solidFill>
                  <a:srgbClr val="EA7207"/>
                </a:solidFill>
                <a:latin typeface="Courier New" panose="02070309020205020404" pitchFamily="49" charset="0"/>
                <a:cs typeface="Courier New" panose="02070309020205020404" pitchFamily="49" charset="0"/>
              </a:rPr>
              <a:t>, info);</a:t>
            </a:r>
          </a:p>
          <a:p>
            <a:pPr marL="342900" indent="-342900" fontAlgn="base">
              <a:lnSpc>
                <a:spcPct val="120000"/>
              </a:lnSpc>
              <a:spcAft>
                <a:spcPct val="0"/>
              </a:spcAft>
              <a:buClr>
                <a:srgbClr val="1F497D"/>
              </a:buClr>
            </a:pPr>
            <a:r>
              <a:rPr lang="en-US" sz="1400" b="1" dirty="0" err="1">
                <a:solidFill>
                  <a:schemeClr val="bg2">
                    <a:lumMod val="10000"/>
                  </a:schemeClr>
                </a:solidFill>
                <a:latin typeface="Courier New" panose="02070309020205020404" pitchFamily="49" charset="0"/>
                <a:cs typeface="Courier New" panose="02070309020205020404" pitchFamily="49" charset="0"/>
              </a:rPr>
              <a:t>MPI_Info_free</a:t>
            </a:r>
            <a:r>
              <a:rPr lang="en-US" sz="1400" b="1" dirty="0">
                <a:solidFill>
                  <a:schemeClr val="bg2">
                    <a:lumMod val="10000"/>
                  </a:schemeClr>
                </a:solidFill>
                <a:latin typeface="Courier New" panose="02070309020205020404" pitchFamily="49" charset="0"/>
                <a:cs typeface="Courier New" panose="02070309020205020404" pitchFamily="49" charset="0"/>
              </a:rPr>
              <a:t>(&amp;info);</a:t>
            </a:r>
          </a:p>
          <a:p>
            <a:pPr marL="342900" indent="-342900" fontAlgn="base">
              <a:lnSpc>
                <a:spcPct val="120000"/>
              </a:lnSpc>
              <a:spcAft>
                <a:spcPct val="0"/>
              </a:spcAft>
              <a:buClr>
                <a:srgbClr val="1F497D"/>
              </a:buClr>
            </a:pPr>
            <a:r>
              <a:rPr lang="en-US" sz="1400" b="1" dirty="0">
                <a:solidFill>
                  <a:schemeClr val="bg2">
                    <a:lumMod val="10000"/>
                  </a:schemeClr>
                </a:solidFill>
                <a:latin typeface="Courier New" panose="02070309020205020404" pitchFamily="49" charset="0"/>
                <a:cs typeface="Courier New" panose="02070309020205020404" pitchFamily="49" charset="0"/>
              </a:rPr>
              <a:t>/* Communicate without ANY_SOURCE */</a:t>
            </a:r>
          </a:p>
        </p:txBody>
      </p:sp>
      <p:sp>
        <p:nvSpPr>
          <p:cNvPr id="7" name="Rectangle 6">
            <a:extLst>
              <a:ext uri="{FF2B5EF4-FFF2-40B4-BE49-F238E27FC236}">
                <a16:creationId xmlns:a16="http://schemas.microsoft.com/office/drawing/2014/main" id="{6EEDBCC9-E7FD-E245-9F15-E2D9B816972F}"/>
              </a:ext>
            </a:extLst>
          </p:cNvPr>
          <p:cNvSpPr/>
          <p:nvPr/>
        </p:nvSpPr>
        <p:spPr>
          <a:xfrm>
            <a:off x="381000" y="3522143"/>
            <a:ext cx="4572000" cy="2714589"/>
          </a:xfrm>
          <a:prstGeom prst="rect">
            <a:avLst/>
          </a:prstGeom>
        </p:spPr>
        <p:txBody>
          <a:bodyPr wrap="square">
            <a:spAutoFit/>
          </a:bodyPr>
          <a:lstStyle/>
          <a:p>
            <a:pPr marL="742950" lvl="1" indent="-285750" fontAlgn="base">
              <a:lnSpc>
                <a:spcPct val="120000"/>
              </a:lnSpc>
              <a:spcBef>
                <a:spcPct val="20000"/>
              </a:spcBef>
              <a:spcAft>
                <a:spcPct val="0"/>
              </a:spcAft>
              <a:buClr>
                <a:srgbClr val="1F497D"/>
              </a:buClr>
              <a:buFontTx/>
              <a:buChar char="–"/>
            </a:pPr>
            <a:r>
              <a:rPr lang="en-US" sz="2000" kern="0" dirty="0">
                <a:solidFill>
                  <a:srgbClr val="D2D2D2">
                    <a:lumMod val="10000"/>
                  </a:srgbClr>
                </a:solidFill>
              </a:rPr>
              <a:t>Info hints </a:t>
            </a:r>
            <a:r>
              <a:rPr lang="en-US" sz="2000" b="1" kern="0" dirty="0" err="1">
                <a:solidFill>
                  <a:srgbClr val="D2D2D2">
                    <a:lumMod val="10000"/>
                  </a:srgbClr>
                </a:solidFill>
              </a:rPr>
              <a:t>mpi_assert_no_any_source</a:t>
            </a:r>
            <a:r>
              <a:rPr lang="en-US" sz="2000" b="1" kern="0" dirty="0">
                <a:solidFill>
                  <a:srgbClr val="D2D2D2">
                    <a:lumMod val="10000"/>
                  </a:srgbClr>
                </a:solidFill>
              </a:rPr>
              <a:t>, </a:t>
            </a:r>
            <a:r>
              <a:rPr lang="en-US" sz="2000" b="1" kern="0" dirty="0" err="1">
                <a:solidFill>
                  <a:srgbClr val="D2D2D2">
                    <a:lumMod val="10000"/>
                  </a:srgbClr>
                </a:solidFill>
              </a:rPr>
              <a:t>mpi_assert_no_any_tag</a:t>
            </a:r>
            <a:r>
              <a:rPr lang="en-US" sz="2000" kern="0" dirty="0">
                <a:solidFill>
                  <a:srgbClr val="D2D2D2">
                    <a:lumMod val="10000"/>
                  </a:srgbClr>
                </a:solidFill>
              </a:rPr>
              <a:t> (already proposed to MPI standard)</a:t>
            </a:r>
          </a:p>
          <a:p>
            <a:pPr marL="742950" lvl="1" indent="-285750" fontAlgn="base">
              <a:lnSpc>
                <a:spcPct val="120000"/>
              </a:lnSpc>
              <a:spcBef>
                <a:spcPct val="20000"/>
              </a:spcBef>
              <a:spcAft>
                <a:spcPct val="0"/>
              </a:spcAft>
              <a:buClr>
                <a:srgbClr val="1F497D"/>
              </a:buClr>
              <a:buFontTx/>
              <a:buChar char="–"/>
            </a:pPr>
            <a:r>
              <a:rPr lang="en-US" sz="2000" kern="0" dirty="0">
                <a:solidFill>
                  <a:srgbClr val="D2D2D2">
                    <a:lumMod val="10000"/>
                  </a:srgbClr>
                </a:solidFill>
              </a:rPr>
              <a:t>MPI can get rid of the single receive-queue for the communicator</a:t>
            </a:r>
          </a:p>
        </p:txBody>
      </p:sp>
    </p:spTree>
    <p:extLst>
      <p:ext uri="{BB962C8B-B14F-4D97-AF65-F5344CB8AC3E}">
        <p14:creationId xmlns:p14="http://schemas.microsoft.com/office/powerpoint/2010/main" val="28866592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06C1-ED77-3242-91FC-B0ED767A1233}"/>
              </a:ext>
            </a:extLst>
          </p:cNvPr>
          <p:cNvSpPr>
            <a:spLocks noGrp="1"/>
          </p:cNvSpPr>
          <p:nvPr>
            <p:ph type="title"/>
          </p:nvPr>
        </p:nvSpPr>
        <p:spPr/>
        <p:txBody>
          <a:bodyPr/>
          <a:lstStyle/>
          <a:p>
            <a:r>
              <a:rPr lang="en-US" dirty="0"/>
              <a:t>Communication Isolation Limitations</a:t>
            </a:r>
          </a:p>
        </p:txBody>
      </p:sp>
      <p:sp>
        <p:nvSpPr>
          <p:cNvPr id="3" name="Content Placeholder 2">
            <a:extLst>
              <a:ext uri="{FF2B5EF4-FFF2-40B4-BE49-F238E27FC236}">
                <a16:creationId xmlns:a16="http://schemas.microsoft.com/office/drawing/2014/main" id="{8F38530A-B78F-CE4C-9828-889B62FBC4F8}"/>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a:p>
            <a:pPr marL="282575" indent="-282575">
              <a:lnSpc>
                <a:spcPct val="110000"/>
              </a:lnSpc>
            </a:pPr>
            <a:r>
              <a:rPr lang="en-US" sz="2000" b="1" i="1" dirty="0"/>
              <a:t>Progress:</a:t>
            </a:r>
            <a:r>
              <a:rPr lang="en-US" sz="2000" dirty="0"/>
              <a:t> A blocked thread will not prevent progress of other runnable threads on the same process</a:t>
            </a:r>
          </a:p>
          <a:p>
            <a:pPr lvl="1"/>
            <a:r>
              <a:rPr lang="en-US" u="sng" dirty="0" err="1"/>
              <a:t>ssend</a:t>
            </a:r>
            <a:r>
              <a:rPr lang="en-US" u="sng" dirty="0"/>
              <a:t>(comm1)</a:t>
            </a:r>
            <a:r>
              <a:rPr lang="en-US" dirty="0"/>
              <a:t> returns only after </a:t>
            </a:r>
            <a:r>
              <a:rPr lang="en-US" u="sng" dirty="0" err="1">
                <a:solidFill>
                  <a:srgbClr val="00B050"/>
                </a:solidFill>
              </a:rPr>
              <a:t>irecv</a:t>
            </a:r>
            <a:r>
              <a:rPr lang="en-US" u="sng" dirty="0">
                <a:solidFill>
                  <a:srgbClr val="00B050"/>
                </a:solidFill>
              </a:rPr>
              <a:t>(comm1)</a:t>
            </a:r>
            <a:r>
              <a:rPr lang="en-US" dirty="0"/>
              <a:t> is posted</a:t>
            </a:r>
          </a:p>
          <a:p>
            <a:pPr lvl="2"/>
            <a:r>
              <a:rPr lang="en-US" sz="2000" dirty="0"/>
              <a:t>MPI may internally send handshake messages to synchronize</a:t>
            </a:r>
          </a:p>
          <a:p>
            <a:pPr lvl="1"/>
            <a:r>
              <a:rPr lang="en-US" dirty="0"/>
              <a:t>Thread 0 has to make progress for comm1 in </a:t>
            </a:r>
            <a:r>
              <a:rPr lang="en-US" u="sng" dirty="0">
                <a:solidFill>
                  <a:srgbClr val="FF0000"/>
                </a:solidFill>
              </a:rPr>
              <a:t>wait(req0)</a:t>
            </a:r>
            <a:r>
              <a:rPr lang="en-US" dirty="0">
                <a:solidFill>
                  <a:srgbClr val="FF0000"/>
                </a:solidFill>
              </a:rPr>
              <a:t> </a:t>
            </a:r>
            <a:r>
              <a:rPr lang="en-US" dirty="0"/>
              <a:t>(e.g., </a:t>
            </a:r>
            <a:r>
              <a:rPr lang="en-US" b="1" dirty="0"/>
              <a:t>access comm1’s receive-queue</a:t>
            </a:r>
            <a:r>
              <a:rPr lang="en-US" dirty="0"/>
              <a:t>), to ensure </a:t>
            </a:r>
            <a:r>
              <a:rPr lang="en-US" u="sng" dirty="0" err="1"/>
              <a:t>ssend</a:t>
            </a:r>
            <a:r>
              <a:rPr lang="en-US" u="sng" dirty="0"/>
              <a:t>(comm1)</a:t>
            </a:r>
            <a:r>
              <a:rPr lang="en-US" dirty="0"/>
              <a:t> can complete</a:t>
            </a:r>
          </a:p>
          <a:p>
            <a:endParaRPr lang="en-US" sz="2000" dirty="0"/>
          </a:p>
        </p:txBody>
      </p:sp>
      <p:sp>
        <p:nvSpPr>
          <p:cNvPr id="4" name="Footer Placeholder 3">
            <a:extLst>
              <a:ext uri="{FF2B5EF4-FFF2-40B4-BE49-F238E27FC236}">
                <a16:creationId xmlns:a16="http://schemas.microsoft.com/office/drawing/2014/main" id="{057C5A2A-14FA-3548-BC42-8AFD1BCEFD7A}"/>
              </a:ext>
            </a:extLst>
          </p:cNvPr>
          <p:cNvSpPr>
            <a:spLocks noGrp="1"/>
          </p:cNvSpPr>
          <p:nvPr>
            <p:ph type="ftr" sz="quarter" idx="3"/>
          </p:nvPr>
        </p:nvSpPr>
        <p:spPr/>
        <p:txBody>
          <a:bodyPr/>
          <a:lstStyle/>
          <a:p>
            <a:r>
              <a:rPr lang="en-US"/>
              <a:t>Parallel Programming with MPI (06/2019)</a:t>
            </a:r>
            <a:endParaRPr lang="en-US" dirty="0"/>
          </a:p>
        </p:txBody>
      </p:sp>
      <p:cxnSp>
        <p:nvCxnSpPr>
          <p:cNvPr id="8" name="Straight Arrow Connector 7">
            <a:extLst>
              <a:ext uri="{FF2B5EF4-FFF2-40B4-BE49-F238E27FC236}">
                <a16:creationId xmlns:a16="http://schemas.microsoft.com/office/drawing/2014/main" id="{B7E50B7E-AF73-4E4B-8B4F-F6BF4FC6EAEE}"/>
              </a:ext>
            </a:extLst>
          </p:cNvPr>
          <p:cNvCxnSpPr>
            <a:cxnSpLocks/>
          </p:cNvCxnSpPr>
          <p:nvPr/>
        </p:nvCxnSpPr>
        <p:spPr bwMode="auto">
          <a:xfrm>
            <a:off x="2246313" y="2117725"/>
            <a:ext cx="1792287" cy="140960"/>
          </a:xfrm>
          <a:prstGeom prst="straightConnector1">
            <a:avLst/>
          </a:prstGeom>
          <a:noFill/>
          <a:ln w="28575" cap="flat" cmpd="sng" algn="ctr">
            <a:solidFill>
              <a:schemeClr val="bg2">
                <a:lumMod val="10000"/>
              </a:schemeClr>
            </a:solidFill>
            <a:prstDash val="solid"/>
            <a:round/>
            <a:headEnd type="none" w="med" len="med"/>
            <a:tailEnd type="arrow" w="med" len="med"/>
          </a:ln>
          <a:effectLst/>
        </p:spPr>
      </p:cxnSp>
      <p:grpSp>
        <p:nvGrpSpPr>
          <p:cNvPr id="30" name="Group 29">
            <a:extLst>
              <a:ext uri="{FF2B5EF4-FFF2-40B4-BE49-F238E27FC236}">
                <a16:creationId xmlns:a16="http://schemas.microsoft.com/office/drawing/2014/main" id="{D1CA22DE-AB11-B643-99BA-7FF2AB30203D}"/>
              </a:ext>
            </a:extLst>
          </p:cNvPr>
          <p:cNvGrpSpPr/>
          <p:nvPr/>
        </p:nvGrpSpPr>
        <p:grpSpPr>
          <a:xfrm>
            <a:off x="609600" y="1143000"/>
            <a:ext cx="1723036" cy="1777405"/>
            <a:chOff x="762000" y="3657600"/>
            <a:chExt cx="1723036" cy="1777405"/>
          </a:xfrm>
        </p:grpSpPr>
        <p:sp>
          <p:nvSpPr>
            <p:cNvPr id="11" name="Text Box 3">
              <a:extLst>
                <a:ext uri="{FF2B5EF4-FFF2-40B4-BE49-F238E27FC236}">
                  <a16:creationId xmlns:a16="http://schemas.microsoft.com/office/drawing/2014/main" id="{F7235FC3-327D-5847-B752-2E48385C22B7}"/>
                </a:ext>
              </a:extLst>
            </p:cNvPr>
            <p:cNvSpPr txBox="1">
              <a:spLocks noChangeArrowheads="1"/>
            </p:cNvSpPr>
            <p:nvPr/>
          </p:nvSpPr>
          <p:spPr bwMode="auto">
            <a:xfrm>
              <a:off x="762000" y="4419342"/>
              <a:ext cx="172303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dirty="0" err="1">
                  <a:solidFill>
                    <a:schemeClr val="bg2">
                      <a:lumMod val="10000"/>
                    </a:schemeClr>
                  </a:solidFill>
                </a:rPr>
                <a:t>ssend</a:t>
              </a:r>
              <a:r>
                <a:rPr lang="en-US" sz="2000" dirty="0">
                  <a:solidFill>
                    <a:schemeClr val="bg2">
                      <a:lumMod val="10000"/>
                    </a:schemeClr>
                  </a:solidFill>
                </a:rPr>
                <a:t>(comm1)</a:t>
              </a:r>
            </a:p>
            <a:p>
              <a:pPr eaLnBrk="0" hangingPunct="0"/>
              <a:endParaRPr lang="en-US" sz="2000" dirty="0">
                <a:solidFill>
                  <a:schemeClr val="bg2">
                    <a:lumMod val="10000"/>
                  </a:schemeClr>
                </a:solidFill>
              </a:endParaRPr>
            </a:p>
            <a:p>
              <a:pPr eaLnBrk="0" hangingPunct="0"/>
              <a:r>
                <a:rPr lang="en-US" sz="2000" dirty="0" err="1">
                  <a:solidFill>
                    <a:schemeClr val="bg2">
                      <a:lumMod val="10000"/>
                    </a:schemeClr>
                  </a:solidFill>
                </a:rPr>
                <a:t>ssend</a:t>
              </a:r>
              <a:r>
                <a:rPr lang="en-US" sz="2000" dirty="0">
                  <a:solidFill>
                    <a:schemeClr val="bg2">
                      <a:lumMod val="10000"/>
                    </a:schemeClr>
                  </a:solidFill>
                </a:rPr>
                <a:t>(comm0)</a:t>
              </a:r>
            </a:p>
          </p:txBody>
        </p:sp>
        <p:sp>
          <p:nvSpPr>
            <p:cNvPr id="12" name="TextBox 11">
              <a:extLst>
                <a:ext uri="{FF2B5EF4-FFF2-40B4-BE49-F238E27FC236}">
                  <a16:creationId xmlns:a16="http://schemas.microsoft.com/office/drawing/2014/main" id="{F74A33DB-140D-C14D-8025-834C2953442E}"/>
                </a:ext>
              </a:extLst>
            </p:cNvPr>
            <p:cNvSpPr txBox="1"/>
            <p:nvPr/>
          </p:nvSpPr>
          <p:spPr>
            <a:xfrm>
              <a:off x="762000" y="3657600"/>
              <a:ext cx="1676400" cy="369332"/>
            </a:xfrm>
            <a:prstGeom prst="rect">
              <a:avLst/>
            </a:prstGeom>
            <a:noFill/>
          </p:spPr>
          <p:txBody>
            <a:bodyPr wrap="square" rtlCol="0">
              <a:spAutoFit/>
            </a:bodyPr>
            <a:lstStyle/>
            <a:p>
              <a:pPr algn="ctr"/>
              <a:r>
                <a:rPr lang="en-US" b="1" i="1" dirty="0">
                  <a:solidFill>
                    <a:schemeClr val="bg2">
                      <a:lumMod val="10000"/>
                    </a:schemeClr>
                  </a:solidFill>
                </a:rPr>
                <a:t>Rank 0</a:t>
              </a:r>
            </a:p>
          </p:txBody>
        </p:sp>
      </p:grpSp>
      <p:grpSp>
        <p:nvGrpSpPr>
          <p:cNvPr id="31" name="Group 30">
            <a:extLst>
              <a:ext uri="{FF2B5EF4-FFF2-40B4-BE49-F238E27FC236}">
                <a16:creationId xmlns:a16="http://schemas.microsoft.com/office/drawing/2014/main" id="{E3797573-DB4B-ED4A-9259-02B685A0E404}"/>
              </a:ext>
            </a:extLst>
          </p:cNvPr>
          <p:cNvGrpSpPr/>
          <p:nvPr/>
        </p:nvGrpSpPr>
        <p:grpSpPr>
          <a:xfrm>
            <a:off x="4038600" y="1143000"/>
            <a:ext cx="5001978" cy="2392958"/>
            <a:chOff x="4191000" y="3657600"/>
            <a:chExt cx="5001978" cy="2392958"/>
          </a:xfrm>
        </p:grpSpPr>
        <p:sp>
          <p:nvSpPr>
            <p:cNvPr id="14" name="Text Box 3">
              <a:extLst>
                <a:ext uri="{FF2B5EF4-FFF2-40B4-BE49-F238E27FC236}">
                  <a16:creationId xmlns:a16="http://schemas.microsoft.com/office/drawing/2014/main" id="{42253250-545F-7343-90C7-1E95DCF1C811}"/>
                </a:ext>
              </a:extLst>
            </p:cNvPr>
            <p:cNvSpPr txBox="1">
              <a:spLocks noChangeArrowheads="1"/>
            </p:cNvSpPr>
            <p:nvPr/>
          </p:nvSpPr>
          <p:spPr bwMode="auto">
            <a:xfrm>
              <a:off x="4191000" y="4419342"/>
              <a:ext cx="217566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dirty="0" err="1">
                  <a:solidFill>
                    <a:srgbClr val="FF0000"/>
                  </a:solidFill>
                </a:rPr>
                <a:t>irecv</a:t>
              </a:r>
              <a:r>
                <a:rPr lang="en-US" dirty="0">
                  <a:solidFill>
                    <a:srgbClr val="FF0000"/>
                  </a:solidFill>
                </a:rPr>
                <a:t>(comm0, &amp;req0)</a:t>
              </a:r>
            </a:p>
            <a:p>
              <a:pPr eaLnBrk="0" hangingPunct="0"/>
              <a:r>
                <a:rPr lang="en-US" dirty="0" err="1">
                  <a:solidFill>
                    <a:schemeClr val="bg2">
                      <a:lumMod val="10000"/>
                    </a:schemeClr>
                  </a:solidFill>
                </a:rPr>
                <a:t>pthread_barrier</a:t>
              </a:r>
              <a:r>
                <a:rPr lang="en-US" dirty="0">
                  <a:solidFill>
                    <a:schemeClr val="bg2">
                      <a:lumMod val="10000"/>
                    </a:schemeClr>
                  </a:solidFill>
                </a:rPr>
                <a:t> ------</a:t>
              </a:r>
            </a:p>
            <a:p>
              <a:pPr eaLnBrk="0" hangingPunct="0"/>
              <a:r>
                <a:rPr lang="en-US" dirty="0">
                  <a:solidFill>
                    <a:srgbClr val="FF0000"/>
                  </a:solidFill>
                </a:rPr>
                <a:t>wait(req0)</a:t>
              </a:r>
            </a:p>
            <a:p>
              <a:pPr eaLnBrk="0" hangingPunct="0"/>
              <a:r>
                <a:rPr lang="en-US" dirty="0" err="1">
                  <a:solidFill>
                    <a:schemeClr val="bg2">
                      <a:lumMod val="10000"/>
                    </a:schemeClr>
                  </a:solidFill>
                </a:rPr>
                <a:t>pthread_barrier</a:t>
              </a:r>
              <a:r>
                <a:rPr lang="en-US" dirty="0">
                  <a:solidFill>
                    <a:schemeClr val="bg2">
                      <a:lumMod val="10000"/>
                    </a:schemeClr>
                  </a:solidFill>
                </a:rPr>
                <a:t> ------</a:t>
              </a:r>
              <a:endParaRPr lang="en-US" dirty="0">
                <a:solidFill>
                  <a:srgbClr val="FF0000"/>
                </a:solidFill>
              </a:endParaRPr>
            </a:p>
          </p:txBody>
        </p:sp>
        <p:sp>
          <p:nvSpPr>
            <p:cNvPr id="15" name="TextBox 14">
              <a:extLst>
                <a:ext uri="{FF2B5EF4-FFF2-40B4-BE49-F238E27FC236}">
                  <a16:creationId xmlns:a16="http://schemas.microsoft.com/office/drawing/2014/main" id="{D5C51F53-A2D5-C34E-AE83-DB80DC21F8A6}"/>
                </a:ext>
              </a:extLst>
            </p:cNvPr>
            <p:cNvSpPr txBox="1"/>
            <p:nvPr/>
          </p:nvSpPr>
          <p:spPr>
            <a:xfrm>
              <a:off x="5957262" y="3657600"/>
              <a:ext cx="1676400" cy="369332"/>
            </a:xfrm>
            <a:prstGeom prst="rect">
              <a:avLst/>
            </a:prstGeom>
            <a:noFill/>
          </p:spPr>
          <p:txBody>
            <a:bodyPr wrap="square" rtlCol="0">
              <a:spAutoFit/>
            </a:bodyPr>
            <a:lstStyle/>
            <a:p>
              <a:pPr algn="ctr"/>
              <a:r>
                <a:rPr lang="en-US" b="1" i="1" dirty="0">
                  <a:solidFill>
                    <a:schemeClr val="bg2">
                      <a:lumMod val="10000"/>
                    </a:schemeClr>
                  </a:solidFill>
                </a:rPr>
                <a:t>Rank 1</a:t>
              </a:r>
            </a:p>
          </p:txBody>
        </p:sp>
        <p:sp>
          <p:nvSpPr>
            <p:cNvPr id="17" name="Text Box 3">
              <a:extLst>
                <a:ext uri="{FF2B5EF4-FFF2-40B4-BE49-F238E27FC236}">
                  <a16:creationId xmlns:a16="http://schemas.microsoft.com/office/drawing/2014/main" id="{0C25DBFC-2FF7-0C45-BA84-B1CC8685E30B}"/>
                </a:ext>
              </a:extLst>
            </p:cNvPr>
            <p:cNvSpPr txBox="1">
              <a:spLocks noChangeArrowheads="1"/>
            </p:cNvSpPr>
            <p:nvPr/>
          </p:nvSpPr>
          <p:spPr bwMode="auto">
            <a:xfrm>
              <a:off x="6795462" y="4419342"/>
              <a:ext cx="2397516"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lang="en-US" sz="2000" dirty="0" err="1">
                  <a:solidFill>
                    <a:srgbClr val="00B050"/>
                  </a:solidFill>
                </a:rPr>
                <a:t>irecv</a:t>
              </a:r>
              <a:r>
                <a:rPr lang="en-US" sz="2000" dirty="0">
                  <a:solidFill>
                    <a:srgbClr val="00B050"/>
                  </a:solidFill>
                </a:rPr>
                <a:t>(comm1, &amp;req1)</a:t>
              </a:r>
            </a:p>
            <a:p>
              <a:pPr eaLnBrk="0" hangingPunct="0"/>
              <a:endParaRPr lang="en-US" sz="2000" dirty="0">
                <a:solidFill>
                  <a:srgbClr val="00B050"/>
                </a:solidFill>
              </a:endParaRPr>
            </a:p>
            <a:p>
              <a:pPr eaLnBrk="0" hangingPunct="0"/>
              <a:endParaRPr lang="en-US" sz="2000" dirty="0">
                <a:solidFill>
                  <a:srgbClr val="00B050"/>
                </a:solidFill>
              </a:endParaRPr>
            </a:p>
            <a:p>
              <a:pPr eaLnBrk="0" hangingPunct="0"/>
              <a:endParaRPr lang="en-US" sz="2000" dirty="0">
                <a:solidFill>
                  <a:srgbClr val="00B050"/>
                </a:solidFill>
              </a:endParaRPr>
            </a:p>
            <a:p>
              <a:pPr eaLnBrk="0" hangingPunct="0"/>
              <a:r>
                <a:rPr lang="en-US" sz="2000" dirty="0">
                  <a:solidFill>
                    <a:srgbClr val="00B050"/>
                  </a:solidFill>
                </a:rPr>
                <a:t>wait(req1)</a:t>
              </a:r>
            </a:p>
          </p:txBody>
        </p:sp>
        <p:sp>
          <p:nvSpPr>
            <p:cNvPr id="22" name="Rectangle 21">
              <a:extLst>
                <a:ext uri="{FF2B5EF4-FFF2-40B4-BE49-F238E27FC236}">
                  <a16:creationId xmlns:a16="http://schemas.microsoft.com/office/drawing/2014/main" id="{C500C1CD-AE19-F540-927F-659D5E346B88}"/>
                </a:ext>
              </a:extLst>
            </p:cNvPr>
            <p:cNvSpPr/>
            <p:nvPr/>
          </p:nvSpPr>
          <p:spPr>
            <a:xfrm>
              <a:off x="4637765" y="4070866"/>
              <a:ext cx="1066510" cy="369332"/>
            </a:xfrm>
            <a:prstGeom prst="rect">
              <a:avLst/>
            </a:prstGeom>
          </p:spPr>
          <p:txBody>
            <a:bodyPr wrap="none">
              <a:spAutoFit/>
            </a:bodyPr>
            <a:lstStyle/>
            <a:p>
              <a:r>
                <a:rPr lang="en-US" dirty="0">
                  <a:solidFill>
                    <a:srgbClr val="FF0000"/>
                  </a:solidFill>
                  <a:latin typeface="Calibri" panose="020F0502020204030204" pitchFamily="34" charset="0"/>
                  <a:cs typeface="Calibri" panose="020F0502020204030204" pitchFamily="34" charset="0"/>
                </a:rPr>
                <a:t>Thread 0</a:t>
              </a:r>
              <a:r>
                <a:rPr lang="en-US" dirty="0">
                  <a:solidFill>
                    <a:schemeClr val="accent2"/>
                  </a:solidFill>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F5909553-6E02-F046-9AFD-E379DE7E8244}"/>
                </a:ext>
              </a:extLst>
            </p:cNvPr>
            <p:cNvSpPr/>
            <p:nvPr/>
          </p:nvSpPr>
          <p:spPr>
            <a:xfrm>
              <a:off x="7301436" y="4069080"/>
              <a:ext cx="1066510" cy="369332"/>
            </a:xfrm>
            <a:prstGeom prst="rect">
              <a:avLst/>
            </a:prstGeom>
          </p:spPr>
          <p:txBody>
            <a:bodyPr wrap="none">
              <a:spAutoFit/>
            </a:bodyPr>
            <a:lstStyle/>
            <a:p>
              <a:r>
                <a:rPr lang="en-US" dirty="0">
                  <a:solidFill>
                    <a:srgbClr val="00B050"/>
                  </a:solidFill>
                  <a:latin typeface="Calibri" panose="020F0502020204030204" pitchFamily="34" charset="0"/>
                  <a:cs typeface="Calibri" panose="020F0502020204030204" pitchFamily="34" charset="0"/>
                </a:rPr>
                <a:t>Thread 1 </a:t>
              </a:r>
            </a:p>
          </p:txBody>
        </p:sp>
      </p:grpSp>
      <p:cxnSp>
        <p:nvCxnSpPr>
          <p:cNvPr id="24" name="Straight Arrow Connector 23">
            <a:extLst>
              <a:ext uri="{FF2B5EF4-FFF2-40B4-BE49-F238E27FC236}">
                <a16:creationId xmlns:a16="http://schemas.microsoft.com/office/drawing/2014/main" id="{81426E7C-417E-E146-887E-1862E4E6C01D}"/>
              </a:ext>
            </a:extLst>
          </p:cNvPr>
          <p:cNvCxnSpPr>
            <a:cxnSpLocks/>
            <a:endCxn id="11" idx="3"/>
          </p:cNvCxnSpPr>
          <p:nvPr/>
        </p:nvCxnSpPr>
        <p:spPr bwMode="auto">
          <a:xfrm flipH="1">
            <a:off x="2332636" y="2333396"/>
            <a:ext cx="1553566" cy="79178"/>
          </a:xfrm>
          <a:prstGeom prst="straightConnector1">
            <a:avLst/>
          </a:prstGeom>
          <a:noFill/>
          <a:ln w="28575" cap="flat" cmpd="sng" algn="ctr">
            <a:solidFill>
              <a:schemeClr val="bg2">
                <a:lumMod val="10000"/>
              </a:schemeClr>
            </a:solidFill>
            <a:prstDash val="dash"/>
            <a:round/>
            <a:headEnd type="none" w="med" len="med"/>
            <a:tailEnd type="arrow" w="med" len="med"/>
          </a:ln>
          <a:effectLst/>
        </p:spPr>
      </p:cxnSp>
      <p:sp>
        <p:nvSpPr>
          <p:cNvPr id="32" name="TextBox 31">
            <a:extLst>
              <a:ext uri="{FF2B5EF4-FFF2-40B4-BE49-F238E27FC236}">
                <a16:creationId xmlns:a16="http://schemas.microsoft.com/office/drawing/2014/main" id="{D4D62E01-A42D-EA4A-8D1A-FE4D7BED3396}"/>
              </a:ext>
            </a:extLst>
          </p:cNvPr>
          <p:cNvSpPr txBox="1"/>
          <p:nvPr/>
        </p:nvSpPr>
        <p:spPr>
          <a:xfrm>
            <a:off x="596936" y="3200400"/>
            <a:ext cx="2058192" cy="369332"/>
          </a:xfrm>
          <a:prstGeom prst="rect">
            <a:avLst/>
          </a:prstGeom>
          <a:noFill/>
        </p:spPr>
        <p:txBody>
          <a:bodyPr wrap="none" rtlCol="0">
            <a:spAutoFit/>
          </a:bodyPr>
          <a:lstStyle/>
          <a:p>
            <a:r>
              <a:rPr lang="en-US" b="1" dirty="0">
                <a:solidFill>
                  <a:schemeClr val="accent3">
                    <a:lumMod val="75000"/>
                  </a:schemeClr>
                </a:solidFill>
              </a:rPr>
              <a:t>(A correct program)</a:t>
            </a:r>
          </a:p>
        </p:txBody>
      </p:sp>
      <p:sp>
        <p:nvSpPr>
          <p:cNvPr id="5" name="Slide Number Placeholder 4">
            <a:extLst>
              <a:ext uri="{FF2B5EF4-FFF2-40B4-BE49-F238E27FC236}">
                <a16:creationId xmlns:a16="http://schemas.microsoft.com/office/drawing/2014/main" id="{EE33ED05-4367-914A-A497-4B9BC2E3F515}"/>
              </a:ext>
            </a:extLst>
          </p:cNvPr>
          <p:cNvSpPr>
            <a:spLocks noGrp="1"/>
          </p:cNvSpPr>
          <p:nvPr>
            <p:ph type="sldNum" sz="quarter" idx="4"/>
          </p:nvPr>
        </p:nvSpPr>
        <p:spPr/>
        <p:txBody>
          <a:bodyPr/>
          <a:lstStyle/>
          <a:p>
            <a:fld id="{6B394888-48A7-42F6-AE45-2BD5FD40ED91}" type="slidenum">
              <a:rPr lang="en-US" smtClean="0"/>
              <a:pPr/>
              <a:t>84</a:t>
            </a:fld>
            <a:endParaRPr lang="en-US" dirty="0"/>
          </a:p>
        </p:txBody>
      </p:sp>
    </p:spTree>
    <p:extLst>
      <p:ext uri="{BB962C8B-B14F-4D97-AF65-F5344CB8AC3E}">
        <p14:creationId xmlns:p14="http://schemas.microsoft.com/office/powerpoint/2010/main" val="11768334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389F-410D-0149-9048-CD57A48F96B0}"/>
              </a:ext>
            </a:extLst>
          </p:cNvPr>
          <p:cNvSpPr>
            <a:spLocks noGrp="1"/>
          </p:cNvSpPr>
          <p:nvPr>
            <p:ph type="title"/>
          </p:nvPr>
        </p:nvSpPr>
        <p:spPr/>
        <p:txBody>
          <a:bodyPr/>
          <a:lstStyle/>
          <a:p>
            <a:r>
              <a:rPr lang="en-US" dirty="0"/>
              <a:t>Possible Optimizations MPI libraries can do</a:t>
            </a:r>
          </a:p>
        </p:txBody>
      </p:sp>
      <p:sp>
        <p:nvSpPr>
          <p:cNvPr id="3" name="Content Placeholder 2">
            <a:extLst>
              <a:ext uri="{FF2B5EF4-FFF2-40B4-BE49-F238E27FC236}">
                <a16:creationId xmlns:a16="http://schemas.microsoft.com/office/drawing/2014/main" id="{910DE7DB-7462-6943-A93C-0CB6D2DB4B96}"/>
              </a:ext>
            </a:extLst>
          </p:cNvPr>
          <p:cNvSpPr>
            <a:spLocks noGrp="1"/>
          </p:cNvSpPr>
          <p:nvPr>
            <p:ph idx="1"/>
          </p:nvPr>
        </p:nvSpPr>
        <p:spPr>
          <a:xfrm>
            <a:off x="381047" y="731837"/>
            <a:ext cx="8305800" cy="3215877"/>
          </a:xfrm>
        </p:spPr>
        <p:txBody>
          <a:bodyPr/>
          <a:lstStyle/>
          <a:p>
            <a:r>
              <a:rPr lang="en-US" sz="2000" dirty="0"/>
              <a:t>Virtual Communication Interface (VCI)</a:t>
            </a:r>
          </a:p>
          <a:p>
            <a:pPr lvl="1"/>
            <a:r>
              <a:rPr lang="en-US" sz="1800" dirty="0"/>
              <a:t>Each VCI abstracts a set of network/shared-memory resources</a:t>
            </a:r>
          </a:p>
          <a:p>
            <a:pPr lvl="1"/>
            <a:r>
              <a:rPr lang="en-US" sz="1800" dirty="0"/>
              <a:t>Some networks support multiple VCIs: InfiniBand contexts, scalable endpoints over Intel Omni-Path</a:t>
            </a:r>
          </a:p>
          <a:p>
            <a:pPr lvl="1"/>
            <a:r>
              <a:rPr lang="en-US" sz="1800" dirty="0"/>
              <a:t>Traditional MPI implementation uses single VCI</a:t>
            </a:r>
          </a:p>
          <a:p>
            <a:pPr lvl="2"/>
            <a:r>
              <a:rPr lang="en-US" dirty="0">
                <a:ea typeface="+mn-ea"/>
                <a:cs typeface="+mn-cs"/>
              </a:rPr>
              <a:t>Serializes all traffic</a:t>
            </a:r>
          </a:p>
          <a:p>
            <a:pPr lvl="2"/>
            <a:r>
              <a:rPr lang="en-US" dirty="0">
                <a:ea typeface="+mn-ea"/>
                <a:cs typeface="+mn-cs"/>
              </a:rPr>
              <a:t>Does not fully exploit network hardware resources</a:t>
            </a:r>
          </a:p>
          <a:p>
            <a:r>
              <a:rPr lang="en-US" sz="2000" b="1" dirty="0"/>
              <a:t>Utilizing multiple VCIs to maximize independence </a:t>
            </a:r>
            <a:r>
              <a:rPr lang="en-US" sz="2000" dirty="0"/>
              <a:t>in communication</a:t>
            </a:r>
          </a:p>
          <a:p>
            <a:pPr lvl="1"/>
            <a:endParaRPr lang="en-US" sz="1800" dirty="0">
              <a:ea typeface="+mn-ea"/>
              <a:cs typeface="+mn-cs"/>
            </a:endParaRPr>
          </a:p>
        </p:txBody>
      </p:sp>
      <p:sp>
        <p:nvSpPr>
          <p:cNvPr id="4" name="Footer Placeholder 3">
            <a:extLst>
              <a:ext uri="{FF2B5EF4-FFF2-40B4-BE49-F238E27FC236}">
                <a16:creationId xmlns:a16="http://schemas.microsoft.com/office/drawing/2014/main" id="{DF68873A-1674-8B4C-9279-9C744553AC2C}"/>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5B3A67F6-EEC3-A149-948D-CD2DEA4057D5}"/>
              </a:ext>
            </a:extLst>
          </p:cNvPr>
          <p:cNvSpPr>
            <a:spLocks noGrp="1"/>
          </p:cNvSpPr>
          <p:nvPr>
            <p:ph type="sldNum" sz="quarter" idx="4"/>
          </p:nvPr>
        </p:nvSpPr>
        <p:spPr/>
        <p:txBody>
          <a:bodyPr/>
          <a:lstStyle/>
          <a:p>
            <a:fld id="{6B394888-48A7-42F6-AE45-2BD5FD40ED91}" type="slidenum">
              <a:rPr lang="en-US" smtClean="0"/>
              <a:pPr/>
              <a:t>85</a:t>
            </a:fld>
            <a:endParaRPr lang="en-US" dirty="0"/>
          </a:p>
        </p:txBody>
      </p:sp>
      <p:grpSp>
        <p:nvGrpSpPr>
          <p:cNvPr id="104" name="Group 103">
            <a:extLst>
              <a:ext uri="{FF2B5EF4-FFF2-40B4-BE49-F238E27FC236}">
                <a16:creationId xmlns:a16="http://schemas.microsoft.com/office/drawing/2014/main" id="{05F569FB-D64B-0B40-B268-C6293B70B6F9}"/>
              </a:ext>
            </a:extLst>
          </p:cNvPr>
          <p:cNvGrpSpPr/>
          <p:nvPr/>
        </p:nvGrpSpPr>
        <p:grpSpPr>
          <a:xfrm>
            <a:off x="5105400" y="3987917"/>
            <a:ext cx="3791994" cy="2336683"/>
            <a:chOff x="1004183" y="4064117"/>
            <a:chExt cx="3791994" cy="2336683"/>
          </a:xfrm>
        </p:grpSpPr>
        <p:sp>
          <p:nvSpPr>
            <p:cNvPr id="39" name="Rectangle 38">
              <a:extLst>
                <a:ext uri="{FF2B5EF4-FFF2-40B4-BE49-F238E27FC236}">
                  <a16:creationId xmlns:a16="http://schemas.microsoft.com/office/drawing/2014/main" id="{DE991E86-7508-F244-8228-CC1970857E76}"/>
                </a:ext>
              </a:extLst>
            </p:cNvPr>
            <p:cNvSpPr/>
            <p:nvPr/>
          </p:nvSpPr>
          <p:spPr>
            <a:xfrm>
              <a:off x="1004183" y="5141305"/>
              <a:ext cx="3791994" cy="857039"/>
            </a:xfrm>
            <a:prstGeom prst="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accent3">
                      <a:lumMod val="50000"/>
                    </a:schemeClr>
                  </a:solidFill>
                </a:rPr>
                <a:t>MPI</a:t>
              </a:r>
            </a:p>
          </p:txBody>
        </p:sp>
        <p:grpSp>
          <p:nvGrpSpPr>
            <p:cNvPr id="40" name="Group 39">
              <a:extLst>
                <a:ext uri="{FF2B5EF4-FFF2-40B4-BE49-F238E27FC236}">
                  <a16:creationId xmlns:a16="http://schemas.microsoft.com/office/drawing/2014/main" id="{C3C77629-4E86-EC4C-9CC1-42A9AA34D3CD}"/>
                </a:ext>
              </a:extLst>
            </p:cNvPr>
            <p:cNvGrpSpPr/>
            <p:nvPr/>
          </p:nvGrpSpPr>
          <p:grpSpPr>
            <a:xfrm>
              <a:off x="1469295" y="5257062"/>
              <a:ext cx="245770" cy="432209"/>
              <a:chOff x="6055099" y="4857450"/>
              <a:chExt cx="120880" cy="253541"/>
            </a:xfrm>
          </p:grpSpPr>
          <p:sp>
            <p:nvSpPr>
              <p:cNvPr id="76" name="Rectangle 75">
                <a:extLst>
                  <a:ext uri="{FF2B5EF4-FFF2-40B4-BE49-F238E27FC236}">
                    <a16:creationId xmlns:a16="http://schemas.microsoft.com/office/drawing/2014/main" id="{2A06E82D-83FD-CD4C-BBFF-DF36CC34976E}"/>
                  </a:ext>
                </a:extLst>
              </p:cNvPr>
              <p:cNvSpPr/>
              <p:nvPr/>
            </p:nvSpPr>
            <p:spPr>
              <a:xfrm>
                <a:off x="6055100" y="5048378"/>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7" name="Rectangle 76">
                <a:extLst>
                  <a:ext uri="{FF2B5EF4-FFF2-40B4-BE49-F238E27FC236}">
                    <a16:creationId xmlns:a16="http://schemas.microsoft.com/office/drawing/2014/main" id="{B39212C2-8914-9740-86AC-C78CEE5919BB}"/>
                  </a:ext>
                </a:extLst>
              </p:cNvPr>
              <p:cNvSpPr/>
              <p:nvPr/>
            </p:nvSpPr>
            <p:spPr>
              <a:xfrm>
                <a:off x="6055100" y="4984734"/>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8" name="Rectangle 77">
                <a:extLst>
                  <a:ext uri="{FF2B5EF4-FFF2-40B4-BE49-F238E27FC236}">
                    <a16:creationId xmlns:a16="http://schemas.microsoft.com/office/drawing/2014/main" id="{7836905D-5781-6F47-9CB1-69A915283005}"/>
                  </a:ext>
                </a:extLst>
              </p:cNvPr>
              <p:cNvSpPr/>
              <p:nvPr/>
            </p:nvSpPr>
            <p:spPr>
              <a:xfrm>
                <a:off x="6055101" y="4921093"/>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9" name="Rectangle 78">
                <a:extLst>
                  <a:ext uri="{FF2B5EF4-FFF2-40B4-BE49-F238E27FC236}">
                    <a16:creationId xmlns:a16="http://schemas.microsoft.com/office/drawing/2014/main" id="{4B369E76-FF65-D545-AD42-F8D13EE2D86E}"/>
                  </a:ext>
                </a:extLst>
              </p:cNvPr>
              <p:cNvSpPr/>
              <p:nvPr/>
            </p:nvSpPr>
            <p:spPr>
              <a:xfrm>
                <a:off x="6055099" y="4857450"/>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41" name="Freeform 40">
              <a:extLst>
                <a:ext uri="{FF2B5EF4-FFF2-40B4-BE49-F238E27FC236}">
                  <a16:creationId xmlns:a16="http://schemas.microsoft.com/office/drawing/2014/main" id="{E6F3B7B9-7F9F-974D-BC29-02EA2E30000F}"/>
                </a:ext>
              </a:extLst>
            </p:cNvPr>
            <p:cNvSpPr/>
            <p:nvPr/>
          </p:nvSpPr>
          <p:spPr>
            <a:xfrm>
              <a:off x="1469295" y="4442210"/>
              <a:ext cx="135556"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42" name="Rounded Rectangle 41">
              <a:extLst>
                <a:ext uri="{FF2B5EF4-FFF2-40B4-BE49-F238E27FC236}">
                  <a16:creationId xmlns:a16="http://schemas.microsoft.com/office/drawing/2014/main" id="{6F9320B9-5A2B-2542-A787-82CD2A93A823}"/>
                </a:ext>
              </a:extLst>
            </p:cNvPr>
            <p:cNvSpPr/>
            <p:nvPr/>
          </p:nvSpPr>
          <p:spPr bwMode="auto">
            <a:xfrm>
              <a:off x="1217630" y="4882900"/>
              <a:ext cx="751301"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[0]</a:t>
              </a:r>
            </a:p>
          </p:txBody>
        </p:sp>
        <p:sp>
          <p:nvSpPr>
            <p:cNvPr id="43" name="TextBox 42">
              <a:extLst>
                <a:ext uri="{FF2B5EF4-FFF2-40B4-BE49-F238E27FC236}">
                  <a16:creationId xmlns:a16="http://schemas.microsoft.com/office/drawing/2014/main" id="{C5366CF9-F92F-5B4F-A855-F54AC189157C}"/>
                </a:ext>
              </a:extLst>
            </p:cNvPr>
            <p:cNvSpPr txBox="1"/>
            <p:nvPr/>
          </p:nvSpPr>
          <p:spPr>
            <a:xfrm>
              <a:off x="1297824" y="4065547"/>
              <a:ext cx="478496" cy="338554"/>
            </a:xfrm>
            <a:prstGeom prst="rect">
              <a:avLst/>
            </a:prstGeom>
            <a:noFill/>
          </p:spPr>
          <p:txBody>
            <a:bodyPr wrap="none" rtlCol="0">
              <a:spAutoFit/>
            </a:bodyPr>
            <a:lstStyle/>
            <a:p>
              <a:r>
                <a:rPr lang="en-US" sz="1600" dirty="0">
                  <a:solidFill>
                    <a:schemeClr val="bg2">
                      <a:lumMod val="10000"/>
                    </a:schemeClr>
                  </a:solidFill>
                </a:rPr>
                <a:t>T0</a:t>
              </a:r>
            </a:p>
          </p:txBody>
        </p:sp>
        <p:grpSp>
          <p:nvGrpSpPr>
            <p:cNvPr id="44" name="Group 43">
              <a:extLst>
                <a:ext uri="{FF2B5EF4-FFF2-40B4-BE49-F238E27FC236}">
                  <a16:creationId xmlns:a16="http://schemas.microsoft.com/office/drawing/2014/main" id="{97135534-4A29-9347-873D-EF675803F199}"/>
                </a:ext>
              </a:extLst>
            </p:cNvPr>
            <p:cNvGrpSpPr/>
            <p:nvPr/>
          </p:nvGrpSpPr>
          <p:grpSpPr>
            <a:xfrm>
              <a:off x="2342377" y="5257062"/>
              <a:ext cx="245770" cy="432209"/>
              <a:chOff x="6055099" y="4857450"/>
              <a:chExt cx="120880" cy="253541"/>
            </a:xfrm>
          </p:grpSpPr>
          <p:sp>
            <p:nvSpPr>
              <p:cNvPr id="72" name="Rectangle 71">
                <a:extLst>
                  <a:ext uri="{FF2B5EF4-FFF2-40B4-BE49-F238E27FC236}">
                    <a16:creationId xmlns:a16="http://schemas.microsoft.com/office/drawing/2014/main" id="{8E0740EC-A984-3942-8FFF-A2FBFD287D66}"/>
                  </a:ext>
                </a:extLst>
              </p:cNvPr>
              <p:cNvSpPr/>
              <p:nvPr/>
            </p:nvSpPr>
            <p:spPr>
              <a:xfrm>
                <a:off x="6055100" y="5048378"/>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3" name="Rectangle 72">
                <a:extLst>
                  <a:ext uri="{FF2B5EF4-FFF2-40B4-BE49-F238E27FC236}">
                    <a16:creationId xmlns:a16="http://schemas.microsoft.com/office/drawing/2014/main" id="{ED3E28FA-8D88-F948-B85D-B8C816F590FF}"/>
                  </a:ext>
                </a:extLst>
              </p:cNvPr>
              <p:cNvSpPr/>
              <p:nvPr/>
            </p:nvSpPr>
            <p:spPr>
              <a:xfrm>
                <a:off x="6055100" y="4984734"/>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4" name="Rectangle 73">
                <a:extLst>
                  <a:ext uri="{FF2B5EF4-FFF2-40B4-BE49-F238E27FC236}">
                    <a16:creationId xmlns:a16="http://schemas.microsoft.com/office/drawing/2014/main" id="{3DF0F754-7D66-8347-8A71-AB61729EB587}"/>
                  </a:ext>
                </a:extLst>
              </p:cNvPr>
              <p:cNvSpPr/>
              <p:nvPr/>
            </p:nvSpPr>
            <p:spPr>
              <a:xfrm>
                <a:off x="6055101" y="4921093"/>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5" name="Rectangle 74">
                <a:extLst>
                  <a:ext uri="{FF2B5EF4-FFF2-40B4-BE49-F238E27FC236}">
                    <a16:creationId xmlns:a16="http://schemas.microsoft.com/office/drawing/2014/main" id="{9E798B9D-CB2B-F644-B08F-1CB560BF7A63}"/>
                  </a:ext>
                </a:extLst>
              </p:cNvPr>
              <p:cNvSpPr/>
              <p:nvPr/>
            </p:nvSpPr>
            <p:spPr>
              <a:xfrm>
                <a:off x="6055099" y="4857450"/>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45" name="Freeform 44">
              <a:extLst>
                <a:ext uri="{FF2B5EF4-FFF2-40B4-BE49-F238E27FC236}">
                  <a16:creationId xmlns:a16="http://schemas.microsoft.com/office/drawing/2014/main" id="{9C9FEAE0-321B-EF4F-884D-F6CA053367B1}"/>
                </a:ext>
              </a:extLst>
            </p:cNvPr>
            <p:cNvSpPr/>
            <p:nvPr/>
          </p:nvSpPr>
          <p:spPr>
            <a:xfrm>
              <a:off x="2342377" y="4442210"/>
              <a:ext cx="135556"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46" name="Rounded Rectangle 45">
              <a:extLst>
                <a:ext uri="{FF2B5EF4-FFF2-40B4-BE49-F238E27FC236}">
                  <a16:creationId xmlns:a16="http://schemas.microsoft.com/office/drawing/2014/main" id="{A6A1F08E-0400-0F40-9DCE-0ABAF971E3D9}"/>
                </a:ext>
              </a:extLst>
            </p:cNvPr>
            <p:cNvSpPr/>
            <p:nvPr/>
          </p:nvSpPr>
          <p:spPr bwMode="auto">
            <a:xfrm>
              <a:off x="2090712" y="4882900"/>
              <a:ext cx="751301"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[1]</a:t>
              </a:r>
            </a:p>
          </p:txBody>
        </p:sp>
        <p:sp>
          <p:nvSpPr>
            <p:cNvPr id="47" name="TextBox 46">
              <a:extLst>
                <a:ext uri="{FF2B5EF4-FFF2-40B4-BE49-F238E27FC236}">
                  <a16:creationId xmlns:a16="http://schemas.microsoft.com/office/drawing/2014/main" id="{799E9C1D-345D-D748-8FD9-A8DD77AA49C1}"/>
                </a:ext>
              </a:extLst>
            </p:cNvPr>
            <p:cNvSpPr txBox="1"/>
            <p:nvPr/>
          </p:nvSpPr>
          <p:spPr>
            <a:xfrm>
              <a:off x="2170906" y="4065547"/>
              <a:ext cx="478496" cy="338554"/>
            </a:xfrm>
            <a:prstGeom prst="rect">
              <a:avLst/>
            </a:prstGeom>
            <a:noFill/>
          </p:spPr>
          <p:txBody>
            <a:bodyPr wrap="none" rtlCol="0">
              <a:spAutoFit/>
            </a:bodyPr>
            <a:lstStyle/>
            <a:p>
              <a:r>
                <a:rPr lang="en-US" sz="1600" dirty="0">
                  <a:solidFill>
                    <a:schemeClr val="bg2">
                      <a:lumMod val="10000"/>
                    </a:schemeClr>
                  </a:solidFill>
                </a:rPr>
                <a:t>T1</a:t>
              </a:r>
            </a:p>
          </p:txBody>
        </p:sp>
        <p:grpSp>
          <p:nvGrpSpPr>
            <p:cNvPr id="48" name="Group 47">
              <a:extLst>
                <a:ext uri="{FF2B5EF4-FFF2-40B4-BE49-F238E27FC236}">
                  <a16:creationId xmlns:a16="http://schemas.microsoft.com/office/drawing/2014/main" id="{61667379-0582-3B45-8239-9B5086DC2E26}"/>
                </a:ext>
              </a:extLst>
            </p:cNvPr>
            <p:cNvGrpSpPr/>
            <p:nvPr/>
          </p:nvGrpSpPr>
          <p:grpSpPr>
            <a:xfrm>
              <a:off x="3224012" y="5255632"/>
              <a:ext cx="245770" cy="432209"/>
              <a:chOff x="6055099" y="4857450"/>
              <a:chExt cx="120880" cy="253541"/>
            </a:xfrm>
          </p:grpSpPr>
          <p:sp>
            <p:nvSpPr>
              <p:cNvPr id="68" name="Rectangle 67">
                <a:extLst>
                  <a:ext uri="{FF2B5EF4-FFF2-40B4-BE49-F238E27FC236}">
                    <a16:creationId xmlns:a16="http://schemas.microsoft.com/office/drawing/2014/main" id="{44804E86-E58E-2149-A16D-51D59C9A4938}"/>
                  </a:ext>
                </a:extLst>
              </p:cNvPr>
              <p:cNvSpPr/>
              <p:nvPr/>
            </p:nvSpPr>
            <p:spPr>
              <a:xfrm>
                <a:off x="6055100" y="5048378"/>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9" name="Rectangle 68">
                <a:extLst>
                  <a:ext uri="{FF2B5EF4-FFF2-40B4-BE49-F238E27FC236}">
                    <a16:creationId xmlns:a16="http://schemas.microsoft.com/office/drawing/2014/main" id="{694F2F37-C346-FD40-98D6-8E81964B3588}"/>
                  </a:ext>
                </a:extLst>
              </p:cNvPr>
              <p:cNvSpPr/>
              <p:nvPr/>
            </p:nvSpPr>
            <p:spPr>
              <a:xfrm>
                <a:off x="6055100" y="4984734"/>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0" name="Rectangle 69">
                <a:extLst>
                  <a:ext uri="{FF2B5EF4-FFF2-40B4-BE49-F238E27FC236}">
                    <a16:creationId xmlns:a16="http://schemas.microsoft.com/office/drawing/2014/main" id="{ED125890-0917-964B-BB03-117D4DC706E7}"/>
                  </a:ext>
                </a:extLst>
              </p:cNvPr>
              <p:cNvSpPr/>
              <p:nvPr/>
            </p:nvSpPr>
            <p:spPr>
              <a:xfrm>
                <a:off x="6055101" y="4921093"/>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71" name="Rectangle 70">
                <a:extLst>
                  <a:ext uri="{FF2B5EF4-FFF2-40B4-BE49-F238E27FC236}">
                    <a16:creationId xmlns:a16="http://schemas.microsoft.com/office/drawing/2014/main" id="{27B443DD-D2C8-0447-9B9F-52070190E74E}"/>
                  </a:ext>
                </a:extLst>
              </p:cNvPr>
              <p:cNvSpPr/>
              <p:nvPr/>
            </p:nvSpPr>
            <p:spPr>
              <a:xfrm>
                <a:off x="6055099" y="4857450"/>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49" name="Freeform 48">
              <a:extLst>
                <a:ext uri="{FF2B5EF4-FFF2-40B4-BE49-F238E27FC236}">
                  <a16:creationId xmlns:a16="http://schemas.microsoft.com/office/drawing/2014/main" id="{FED1F577-2A9F-2E41-8FAE-6B73D77BC245}"/>
                </a:ext>
              </a:extLst>
            </p:cNvPr>
            <p:cNvSpPr/>
            <p:nvPr/>
          </p:nvSpPr>
          <p:spPr>
            <a:xfrm>
              <a:off x="3224012" y="4440780"/>
              <a:ext cx="135556"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50" name="Rounded Rectangle 49">
              <a:extLst>
                <a:ext uri="{FF2B5EF4-FFF2-40B4-BE49-F238E27FC236}">
                  <a16:creationId xmlns:a16="http://schemas.microsoft.com/office/drawing/2014/main" id="{AABE596F-2EDB-BC41-BDDF-BA8EA42758B8}"/>
                </a:ext>
              </a:extLst>
            </p:cNvPr>
            <p:cNvSpPr/>
            <p:nvPr/>
          </p:nvSpPr>
          <p:spPr bwMode="auto">
            <a:xfrm>
              <a:off x="2972347" y="4881470"/>
              <a:ext cx="751301"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[2]</a:t>
              </a:r>
            </a:p>
          </p:txBody>
        </p:sp>
        <p:sp>
          <p:nvSpPr>
            <p:cNvPr id="51" name="TextBox 50">
              <a:extLst>
                <a:ext uri="{FF2B5EF4-FFF2-40B4-BE49-F238E27FC236}">
                  <a16:creationId xmlns:a16="http://schemas.microsoft.com/office/drawing/2014/main" id="{D892580C-A2AD-8E45-B014-C61230EEC418}"/>
                </a:ext>
              </a:extLst>
            </p:cNvPr>
            <p:cNvSpPr txBox="1"/>
            <p:nvPr/>
          </p:nvSpPr>
          <p:spPr>
            <a:xfrm>
              <a:off x="3052541" y="4064117"/>
              <a:ext cx="478496" cy="338554"/>
            </a:xfrm>
            <a:prstGeom prst="rect">
              <a:avLst/>
            </a:prstGeom>
            <a:noFill/>
          </p:spPr>
          <p:txBody>
            <a:bodyPr wrap="none" rtlCol="0">
              <a:spAutoFit/>
            </a:bodyPr>
            <a:lstStyle/>
            <a:p>
              <a:r>
                <a:rPr lang="en-US" sz="1600" dirty="0">
                  <a:solidFill>
                    <a:schemeClr val="bg2">
                      <a:lumMod val="10000"/>
                    </a:schemeClr>
                  </a:solidFill>
                </a:rPr>
                <a:t>T2</a:t>
              </a:r>
            </a:p>
          </p:txBody>
        </p:sp>
        <p:grpSp>
          <p:nvGrpSpPr>
            <p:cNvPr id="52" name="Group 51">
              <a:extLst>
                <a:ext uri="{FF2B5EF4-FFF2-40B4-BE49-F238E27FC236}">
                  <a16:creationId xmlns:a16="http://schemas.microsoft.com/office/drawing/2014/main" id="{BE245EE7-2F2D-C742-BF9C-A601791CEB2B}"/>
                </a:ext>
              </a:extLst>
            </p:cNvPr>
            <p:cNvGrpSpPr/>
            <p:nvPr/>
          </p:nvGrpSpPr>
          <p:grpSpPr>
            <a:xfrm>
              <a:off x="4130479" y="5255632"/>
              <a:ext cx="245770" cy="432209"/>
              <a:chOff x="6055099" y="4857450"/>
              <a:chExt cx="120880" cy="253541"/>
            </a:xfrm>
          </p:grpSpPr>
          <p:sp>
            <p:nvSpPr>
              <p:cNvPr id="64" name="Rectangle 63">
                <a:extLst>
                  <a:ext uri="{FF2B5EF4-FFF2-40B4-BE49-F238E27FC236}">
                    <a16:creationId xmlns:a16="http://schemas.microsoft.com/office/drawing/2014/main" id="{4B7FD7B8-4080-9649-9330-0019F5627DC2}"/>
                  </a:ext>
                </a:extLst>
              </p:cNvPr>
              <p:cNvSpPr/>
              <p:nvPr/>
            </p:nvSpPr>
            <p:spPr>
              <a:xfrm>
                <a:off x="6055100" y="5048378"/>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5" name="Rectangle 64">
                <a:extLst>
                  <a:ext uri="{FF2B5EF4-FFF2-40B4-BE49-F238E27FC236}">
                    <a16:creationId xmlns:a16="http://schemas.microsoft.com/office/drawing/2014/main" id="{1BBD87E3-487B-5D4A-951A-2D8051F51640}"/>
                  </a:ext>
                </a:extLst>
              </p:cNvPr>
              <p:cNvSpPr/>
              <p:nvPr/>
            </p:nvSpPr>
            <p:spPr>
              <a:xfrm>
                <a:off x="6055100" y="4984734"/>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6" name="Rectangle 65">
                <a:extLst>
                  <a:ext uri="{FF2B5EF4-FFF2-40B4-BE49-F238E27FC236}">
                    <a16:creationId xmlns:a16="http://schemas.microsoft.com/office/drawing/2014/main" id="{EFE9B5D5-8297-3643-A96F-4989B93CB833}"/>
                  </a:ext>
                </a:extLst>
              </p:cNvPr>
              <p:cNvSpPr/>
              <p:nvPr/>
            </p:nvSpPr>
            <p:spPr>
              <a:xfrm>
                <a:off x="6055101" y="4921093"/>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sp>
            <p:nvSpPr>
              <p:cNvPr id="67" name="Rectangle 66">
                <a:extLst>
                  <a:ext uri="{FF2B5EF4-FFF2-40B4-BE49-F238E27FC236}">
                    <a16:creationId xmlns:a16="http://schemas.microsoft.com/office/drawing/2014/main" id="{69D34661-43D6-1548-BC86-C5AACBA81040}"/>
                  </a:ext>
                </a:extLst>
              </p:cNvPr>
              <p:cNvSpPr/>
              <p:nvPr/>
            </p:nvSpPr>
            <p:spPr>
              <a:xfrm>
                <a:off x="6055099" y="4857450"/>
                <a:ext cx="120878" cy="6261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solidFill>
                    <a:schemeClr val="tx2"/>
                  </a:solidFill>
                </a:endParaRPr>
              </a:p>
            </p:txBody>
          </p:sp>
        </p:grpSp>
        <p:sp>
          <p:nvSpPr>
            <p:cNvPr id="53" name="Freeform 52">
              <a:extLst>
                <a:ext uri="{FF2B5EF4-FFF2-40B4-BE49-F238E27FC236}">
                  <a16:creationId xmlns:a16="http://schemas.microsoft.com/office/drawing/2014/main" id="{F08586AC-464A-D54A-92BC-AC1135655AD6}"/>
                </a:ext>
              </a:extLst>
            </p:cNvPr>
            <p:cNvSpPr/>
            <p:nvPr/>
          </p:nvSpPr>
          <p:spPr>
            <a:xfrm>
              <a:off x="4130479" y="4440780"/>
              <a:ext cx="135556" cy="396745"/>
            </a:xfrm>
            <a:custGeom>
              <a:avLst/>
              <a:gdLst>
                <a:gd name="connsiteX0" fmla="*/ 450332 w 459339"/>
                <a:gd name="connsiteY0" fmla="*/ 0 h 2558099"/>
                <a:gd name="connsiteX1" fmla="*/ 0 w 459339"/>
                <a:gd name="connsiteY1" fmla="*/ 657540 h 2558099"/>
                <a:gd name="connsiteX2" fmla="*/ 450332 w 459339"/>
                <a:gd name="connsiteY2" fmla="*/ 1297064 h 2558099"/>
                <a:gd name="connsiteX3" fmla="*/ 9006 w 459339"/>
                <a:gd name="connsiteY3" fmla="*/ 1918574 h 2558099"/>
                <a:gd name="connsiteX4" fmla="*/ 459339 w 459339"/>
                <a:gd name="connsiteY4" fmla="*/ 2558099 h 2558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39" h="2558099">
                  <a:moveTo>
                    <a:pt x="450332" y="0"/>
                  </a:moveTo>
                  <a:cubicBezTo>
                    <a:pt x="225166" y="220681"/>
                    <a:pt x="0" y="441363"/>
                    <a:pt x="0" y="657540"/>
                  </a:cubicBezTo>
                  <a:cubicBezTo>
                    <a:pt x="0" y="873717"/>
                    <a:pt x="448831" y="1086892"/>
                    <a:pt x="450332" y="1297064"/>
                  </a:cubicBezTo>
                  <a:cubicBezTo>
                    <a:pt x="451833" y="1507236"/>
                    <a:pt x="7505" y="1708402"/>
                    <a:pt x="9006" y="1918574"/>
                  </a:cubicBezTo>
                  <a:cubicBezTo>
                    <a:pt x="10507" y="2128746"/>
                    <a:pt x="384284" y="2450011"/>
                    <a:pt x="459339" y="2558099"/>
                  </a:cubicBezTo>
                </a:path>
              </a:pathLst>
            </a:custGeom>
            <a:noFill/>
            <a:ln w="25400" cap="flat" cmpd="sng" algn="ctr">
              <a:solidFill>
                <a:srgbClr val="C0504D">
                  <a:lumMod val="50000"/>
                </a:srgbClr>
              </a:solidFill>
              <a:prstDash val="solid"/>
              <a:tailEnd type="stealth" w="lg" len="lg"/>
            </a:ln>
            <a:effectLst/>
          </p:spPr>
          <p:txBody>
            <a:bodyPr rtlCol="0" anchor="ctr"/>
            <a:lstStyle/>
            <a:p>
              <a:pPr algn="ctr" defTabSz="914400">
                <a:defRPr/>
              </a:pPr>
              <a:endParaRPr lang="en-US" sz="1600" kern="0">
                <a:solidFill>
                  <a:sysClr val="windowText" lastClr="000000"/>
                </a:solidFill>
                <a:latin typeface="Calibri"/>
              </a:endParaRPr>
            </a:p>
          </p:txBody>
        </p:sp>
        <p:sp>
          <p:nvSpPr>
            <p:cNvPr id="54" name="Rounded Rectangle 53">
              <a:extLst>
                <a:ext uri="{FF2B5EF4-FFF2-40B4-BE49-F238E27FC236}">
                  <a16:creationId xmlns:a16="http://schemas.microsoft.com/office/drawing/2014/main" id="{C19A531E-F9E3-B043-BDD6-62B853E5731F}"/>
                </a:ext>
              </a:extLst>
            </p:cNvPr>
            <p:cNvSpPr/>
            <p:nvPr/>
          </p:nvSpPr>
          <p:spPr bwMode="auto">
            <a:xfrm>
              <a:off x="3878814" y="4881470"/>
              <a:ext cx="751301" cy="236472"/>
            </a:xfrm>
            <a:prstGeom prst="roundRect">
              <a:avLst>
                <a:gd name="adj" fmla="val 5619"/>
              </a:avLst>
            </a:prstGeom>
            <a:solidFill>
              <a:schemeClr val="accent4">
                <a:lumMod val="75000"/>
              </a:schemeClr>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a:ln>
                    <a:noFill/>
                  </a:ln>
                  <a:solidFill>
                    <a:schemeClr val="bg1"/>
                  </a:solidFill>
                  <a:effectLst/>
                  <a:latin typeface="Calibri" pitchFamily="34" charset="0"/>
                </a:rPr>
                <a:t>Comm</a:t>
              </a:r>
              <a:r>
                <a:rPr kumimoji="0" lang="en-US" sz="1200" b="1" i="0" u="none" strike="noStrike" cap="none" normalizeH="0" baseline="0" dirty="0">
                  <a:ln>
                    <a:noFill/>
                  </a:ln>
                  <a:solidFill>
                    <a:schemeClr val="bg1"/>
                  </a:solidFill>
                  <a:effectLst/>
                  <a:latin typeface="Calibri" pitchFamily="34" charset="0"/>
                </a:rPr>
                <a:t>[3]</a:t>
              </a:r>
            </a:p>
          </p:txBody>
        </p:sp>
        <p:sp>
          <p:nvSpPr>
            <p:cNvPr id="55" name="TextBox 54">
              <a:extLst>
                <a:ext uri="{FF2B5EF4-FFF2-40B4-BE49-F238E27FC236}">
                  <a16:creationId xmlns:a16="http://schemas.microsoft.com/office/drawing/2014/main" id="{F030984D-E582-434A-ADB8-ED10CF2DA3FD}"/>
                </a:ext>
              </a:extLst>
            </p:cNvPr>
            <p:cNvSpPr txBox="1"/>
            <p:nvPr/>
          </p:nvSpPr>
          <p:spPr>
            <a:xfrm>
              <a:off x="3959008" y="4064117"/>
              <a:ext cx="478496" cy="338554"/>
            </a:xfrm>
            <a:prstGeom prst="rect">
              <a:avLst/>
            </a:prstGeom>
            <a:noFill/>
          </p:spPr>
          <p:txBody>
            <a:bodyPr wrap="none" rtlCol="0">
              <a:spAutoFit/>
            </a:bodyPr>
            <a:lstStyle/>
            <a:p>
              <a:r>
                <a:rPr lang="en-US" sz="1600" dirty="0">
                  <a:solidFill>
                    <a:schemeClr val="bg2">
                      <a:lumMod val="10000"/>
                    </a:schemeClr>
                  </a:solidFill>
                </a:rPr>
                <a:t>T3</a:t>
              </a:r>
            </a:p>
          </p:txBody>
        </p:sp>
        <p:sp>
          <p:nvSpPr>
            <p:cNvPr id="56" name="Rectangle 55">
              <a:extLst>
                <a:ext uri="{FF2B5EF4-FFF2-40B4-BE49-F238E27FC236}">
                  <a16:creationId xmlns:a16="http://schemas.microsoft.com/office/drawing/2014/main" id="{7D904F07-2DA8-4342-B1DB-A76B0E642263}"/>
                </a:ext>
              </a:extLst>
            </p:cNvPr>
            <p:cNvSpPr/>
            <p:nvPr/>
          </p:nvSpPr>
          <p:spPr>
            <a:xfrm>
              <a:off x="1004183" y="6074545"/>
              <a:ext cx="3791994" cy="326255"/>
            </a:xfrm>
            <a:prstGeom prst="rect">
              <a:avLst/>
            </a:prstGeom>
            <a:solidFill>
              <a:schemeClr val="accent6">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rPr>
                <a:t>Hardware</a:t>
              </a:r>
            </a:p>
          </p:txBody>
        </p:sp>
        <p:grpSp>
          <p:nvGrpSpPr>
            <p:cNvPr id="92" name="Group 91">
              <a:extLst>
                <a:ext uri="{FF2B5EF4-FFF2-40B4-BE49-F238E27FC236}">
                  <a16:creationId xmlns:a16="http://schemas.microsoft.com/office/drawing/2014/main" id="{FC067CE4-7FAF-C74A-AE45-47FFA2246597}"/>
                </a:ext>
              </a:extLst>
            </p:cNvPr>
            <p:cNvGrpSpPr/>
            <p:nvPr/>
          </p:nvGrpSpPr>
          <p:grpSpPr>
            <a:xfrm>
              <a:off x="1592178" y="5605993"/>
              <a:ext cx="617622" cy="553668"/>
              <a:chOff x="1592178" y="5605993"/>
              <a:chExt cx="617622" cy="553668"/>
            </a:xfrm>
          </p:grpSpPr>
          <p:grpSp>
            <p:nvGrpSpPr>
              <p:cNvPr id="80" name="Group 79">
                <a:extLst>
                  <a:ext uri="{FF2B5EF4-FFF2-40B4-BE49-F238E27FC236}">
                    <a16:creationId xmlns:a16="http://schemas.microsoft.com/office/drawing/2014/main" id="{BB1231D5-17DF-184E-9377-2C34F6AA80D1}"/>
                  </a:ext>
                </a:extLst>
              </p:cNvPr>
              <p:cNvGrpSpPr/>
              <p:nvPr/>
            </p:nvGrpSpPr>
            <p:grpSpPr>
              <a:xfrm>
                <a:off x="1703366" y="5794535"/>
                <a:ext cx="506434" cy="365126"/>
                <a:chOff x="2669046" y="5807074"/>
                <a:chExt cx="506434" cy="365126"/>
              </a:xfrm>
            </p:grpSpPr>
            <p:sp>
              <p:nvSpPr>
                <p:cNvPr id="57" name="Rectangle 56">
                  <a:extLst>
                    <a:ext uri="{FF2B5EF4-FFF2-40B4-BE49-F238E27FC236}">
                      <a16:creationId xmlns:a16="http://schemas.microsoft.com/office/drawing/2014/main" id="{F0F2F954-FC2C-0C43-9681-F616410944E4}"/>
                    </a:ext>
                  </a:extLst>
                </p:cNvPr>
                <p:cNvSpPr/>
                <p:nvPr/>
              </p:nvSpPr>
              <p:spPr>
                <a:xfrm>
                  <a:off x="2669046" y="5807074"/>
                  <a:ext cx="506434" cy="195111"/>
                </a:xfrm>
                <a:prstGeom prst="rect">
                  <a:avLst/>
                </a:prstGeom>
                <a:solidFill>
                  <a:schemeClr val="accent2">
                    <a:lumMod val="40000"/>
                    <a:lumOff val="60000"/>
                  </a:schemeClr>
                </a:solidFill>
                <a:ln>
                  <a:solidFill>
                    <a:srgbClr val="5C04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rgbClr val="602E14"/>
                      </a:solidFill>
                    </a:rPr>
                    <a:t>VCI </a:t>
                  </a:r>
                </a:p>
              </p:txBody>
            </p:sp>
            <p:sp>
              <p:nvSpPr>
                <p:cNvPr id="58" name="Up-Down Arrow 57">
                  <a:extLst>
                    <a:ext uri="{FF2B5EF4-FFF2-40B4-BE49-F238E27FC236}">
                      <a16:creationId xmlns:a16="http://schemas.microsoft.com/office/drawing/2014/main" id="{69BDE6A2-D78E-114D-B75A-7288251F4309}"/>
                    </a:ext>
                  </a:extLst>
                </p:cNvPr>
                <p:cNvSpPr/>
                <p:nvPr/>
              </p:nvSpPr>
              <p:spPr>
                <a:xfrm>
                  <a:off x="2869823" y="6019800"/>
                  <a:ext cx="109728" cy="152400"/>
                </a:xfrm>
                <a:prstGeom prst="upDownArrow">
                  <a:avLst/>
                </a:prstGeom>
                <a:solidFill>
                  <a:schemeClr val="accent2">
                    <a:lumMod val="40000"/>
                    <a:lumOff val="60000"/>
                  </a:schemeClr>
                </a:solidFill>
                <a:ln>
                  <a:solidFill>
                    <a:srgbClr val="5C04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solidFill>
                      <a:srgbClr val="602E14"/>
                    </a:solidFill>
                  </a:endParaRPr>
                </a:p>
              </p:txBody>
            </p:sp>
          </p:grpSp>
          <p:sp>
            <p:nvSpPr>
              <p:cNvPr id="90" name="Freeform 89">
                <a:extLst>
                  <a:ext uri="{FF2B5EF4-FFF2-40B4-BE49-F238E27FC236}">
                    <a16:creationId xmlns:a16="http://schemas.microsoft.com/office/drawing/2014/main" id="{6F15F080-3F45-DC40-8BBA-BEE2AD2AE627}"/>
                  </a:ext>
                </a:extLst>
              </p:cNvPr>
              <p:cNvSpPr/>
              <p:nvPr/>
            </p:nvSpPr>
            <p:spPr bwMode="auto">
              <a:xfrm>
                <a:off x="1592178" y="5605993"/>
                <a:ext cx="389469" cy="270162"/>
              </a:xfrm>
              <a:custGeom>
                <a:avLst/>
                <a:gdLst>
                  <a:gd name="connsiteX0" fmla="*/ 20774 w 267917"/>
                  <a:gd name="connsiteY0" fmla="*/ 76926 h 268504"/>
                  <a:gd name="connsiteX1" fmla="*/ 20774 w 267917"/>
                  <a:gd name="connsiteY1" fmla="*/ 267426 h 268504"/>
                  <a:gd name="connsiteX2" fmla="*/ 236674 w 267917"/>
                  <a:gd name="connsiteY2" fmla="*/ 726 h 268504"/>
                  <a:gd name="connsiteX3" fmla="*/ 262074 w 267917"/>
                  <a:gd name="connsiteY3" fmla="*/ 203926 h 268504"/>
                  <a:gd name="connsiteX0" fmla="*/ 20774 w 389469"/>
                  <a:gd name="connsiteY0" fmla="*/ 78584 h 270162"/>
                  <a:gd name="connsiteX1" fmla="*/ 20774 w 389469"/>
                  <a:gd name="connsiteY1" fmla="*/ 269084 h 270162"/>
                  <a:gd name="connsiteX2" fmla="*/ 236674 w 389469"/>
                  <a:gd name="connsiteY2" fmla="*/ 2384 h 270162"/>
                  <a:gd name="connsiteX3" fmla="*/ 389074 w 389469"/>
                  <a:gd name="connsiteY3" fmla="*/ 167484 h 270162"/>
                </a:gdLst>
                <a:ahLst/>
                <a:cxnLst>
                  <a:cxn ang="0">
                    <a:pos x="connsiteX0" y="connsiteY0"/>
                  </a:cxn>
                  <a:cxn ang="0">
                    <a:pos x="connsiteX1" y="connsiteY1"/>
                  </a:cxn>
                  <a:cxn ang="0">
                    <a:pos x="connsiteX2" y="connsiteY2"/>
                  </a:cxn>
                  <a:cxn ang="0">
                    <a:pos x="connsiteX3" y="connsiteY3"/>
                  </a:cxn>
                </a:cxnLst>
                <a:rect l="l" t="t" r="r" b="b"/>
                <a:pathLst>
                  <a:path w="389469" h="270162">
                    <a:moveTo>
                      <a:pt x="20774" y="78584"/>
                    </a:moveTo>
                    <a:cubicBezTo>
                      <a:pt x="2782" y="180184"/>
                      <a:pt x="-15209" y="281784"/>
                      <a:pt x="20774" y="269084"/>
                    </a:cubicBezTo>
                    <a:cubicBezTo>
                      <a:pt x="56757" y="256384"/>
                      <a:pt x="175291" y="19317"/>
                      <a:pt x="236674" y="2384"/>
                    </a:cubicBezTo>
                    <a:cubicBezTo>
                      <a:pt x="298057" y="-14549"/>
                      <a:pt x="396482" y="60592"/>
                      <a:pt x="389074" y="167484"/>
                    </a:cubicBezTo>
                  </a:path>
                </a:pathLst>
              </a:custGeom>
              <a:noFill/>
              <a:ln w="25400" cap="flat" cmpd="sng" algn="ctr">
                <a:solidFill>
                  <a:srgbClr val="C0504D">
                    <a:lumMod val="50000"/>
                  </a:srgbClr>
                </a:solidFill>
                <a:prstDash val="solid"/>
                <a:tailEnd type="arrow" w="med" len="sm"/>
              </a:ln>
              <a:effectLst/>
            </p:spPr>
            <p:txBody>
              <a:bodyPr rtlCol="0" anchor="ctr"/>
              <a:lstStyle/>
              <a:p>
                <a:pPr algn="ctr"/>
                <a:endParaRPr lang="en-US" sz="1600" kern="0">
                  <a:solidFill>
                    <a:sysClr val="windowText" lastClr="000000"/>
                  </a:solidFill>
                  <a:latin typeface="Calibri"/>
                </a:endParaRPr>
              </a:p>
            </p:txBody>
          </p:sp>
        </p:grpSp>
        <p:grpSp>
          <p:nvGrpSpPr>
            <p:cNvPr id="93" name="Group 92">
              <a:extLst>
                <a:ext uri="{FF2B5EF4-FFF2-40B4-BE49-F238E27FC236}">
                  <a16:creationId xmlns:a16="http://schemas.microsoft.com/office/drawing/2014/main" id="{0E7F8403-4F4E-EA4E-B412-8FCD18AC970F}"/>
                </a:ext>
              </a:extLst>
            </p:cNvPr>
            <p:cNvGrpSpPr/>
            <p:nvPr/>
          </p:nvGrpSpPr>
          <p:grpSpPr>
            <a:xfrm>
              <a:off x="2468041" y="5615256"/>
              <a:ext cx="617622" cy="553668"/>
              <a:chOff x="1592178" y="5605993"/>
              <a:chExt cx="617622" cy="553668"/>
            </a:xfrm>
          </p:grpSpPr>
          <p:grpSp>
            <p:nvGrpSpPr>
              <p:cNvPr id="94" name="Group 93">
                <a:extLst>
                  <a:ext uri="{FF2B5EF4-FFF2-40B4-BE49-F238E27FC236}">
                    <a16:creationId xmlns:a16="http://schemas.microsoft.com/office/drawing/2014/main" id="{9DC06AD9-BF5B-2F41-9DDF-79223483E02C}"/>
                  </a:ext>
                </a:extLst>
              </p:cNvPr>
              <p:cNvGrpSpPr/>
              <p:nvPr/>
            </p:nvGrpSpPr>
            <p:grpSpPr>
              <a:xfrm>
                <a:off x="1703366" y="5794535"/>
                <a:ext cx="506434" cy="365126"/>
                <a:chOff x="2669046" y="5807074"/>
                <a:chExt cx="506434" cy="365126"/>
              </a:xfrm>
            </p:grpSpPr>
            <p:sp>
              <p:nvSpPr>
                <p:cNvPr id="96" name="Rectangle 95">
                  <a:extLst>
                    <a:ext uri="{FF2B5EF4-FFF2-40B4-BE49-F238E27FC236}">
                      <a16:creationId xmlns:a16="http://schemas.microsoft.com/office/drawing/2014/main" id="{CD26D456-B483-6C47-8C90-92318CA966A9}"/>
                    </a:ext>
                  </a:extLst>
                </p:cNvPr>
                <p:cNvSpPr/>
                <p:nvPr/>
              </p:nvSpPr>
              <p:spPr>
                <a:xfrm>
                  <a:off x="2669046" y="5807074"/>
                  <a:ext cx="506434" cy="195111"/>
                </a:xfrm>
                <a:prstGeom prst="rect">
                  <a:avLst/>
                </a:prstGeom>
                <a:solidFill>
                  <a:schemeClr val="accent2">
                    <a:lumMod val="40000"/>
                    <a:lumOff val="60000"/>
                  </a:schemeClr>
                </a:solidFill>
                <a:ln>
                  <a:solidFill>
                    <a:srgbClr val="5C04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rgbClr val="602E14"/>
                      </a:solidFill>
                    </a:rPr>
                    <a:t>VCI </a:t>
                  </a:r>
                </a:p>
              </p:txBody>
            </p:sp>
            <p:sp>
              <p:nvSpPr>
                <p:cNvPr id="97" name="Up-Down Arrow 96">
                  <a:extLst>
                    <a:ext uri="{FF2B5EF4-FFF2-40B4-BE49-F238E27FC236}">
                      <a16:creationId xmlns:a16="http://schemas.microsoft.com/office/drawing/2014/main" id="{DC5BC4DA-AEFD-4946-8D21-ADBAA63D01A4}"/>
                    </a:ext>
                  </a:extLst>
                </p:cNvPr>
                <p:cNvSpPr/>
                <p:nvPr/>
              </p:nvSpPr>
              <p:spPr>
                <a:xfrm>
                  <a:off x="2869823" y="6019800"/>
                  <a:ext cx="109728" cy="152400"/>
                </a:xfrm>
                <a:prstGeom prst="upDownArrow">
                  <a:avLst/>
                </a:prstGeom>
                <a:solidFill>
                  <a:schemeClr val="accent2">
                    <a:lumMod val="40000"/>
                    <a:lumOff val="60000"/>
                  </a:schemeClr>
                </a:solidFill>
                <a:ln>
                  <a:solidFill>
                    <a:srgbClr val="5C04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solidFill>
                      <a:srgbClr val="602E14"/>
                    </a:solidFill>
                  </a:endParaRPr>
                </a:p>
              </p:txBody>
            </p:sp>
          </p:grpSp>
          <p:sp>
            <p:nvSpPr>
              <p:cNvPr id="95" name="Freeform 94">
                <a:extLst>
                  <a:ext uri="{FF2B5EF4-FFF2-40B4-BE49-F238E27FC236}">
                    <a16:creationId xmlns:a16="http://schemas.microsoft.com/office/drawing/2014/main" id="{3370F9D9-9B51-1B4A-AE59-18F1E56CAC67}"/>
                  </a:ext>
                </a:extLst>
              </p:cNvPr>
              <p:cNvSpPr/>
              <p:nvPr/>
            </p:nvSpPr>
            <p:spPr bwMode="auto">
              <a:xfrm>
                <a:off x="1592178" y="5605993"/>
                <a:ext cx="389469" cy="270162"/>
              </a:xfrm>
              <a:custGeom>
                <a:avLst/>
                <a:gdLst>
                  <a:gd name="connsiteX0" fmla="*/ 20774 w 267917"/>
                  <a:gd name="connsiteY0" fmla="*/ 76926 h 268504"/>
                  <a:gd name="connsiteX1" fmla="*/ 20774 w 267917"/>
                  <a:gd name="connsiteY1" fmla="*/ 267426 h 268504"/>
                  <a:gd name="connsiteX2" fmla="*/ 236674 w 267917"/>
                  <a:gd name="connsiteY2" fmla="*/ 726 h 268504"/>
                  <a:gd name="connsiteX3" fmla="*/ 262074 w 267917"/>
                  <a:gd name="connsiteY3" fmla="*/ 203926 h 268504"/>
                  <a:gd name="connsiteX0" fmla="*/ 20774 w 389469"/>
                  <a:gd name="connsiteY0" fmla="*/ 78584 h 270162"/>
                  <a:gd name="connsiteX1" fmla="*/ 20774 w 389469"/>
                  <a:gd name="connsiteY1" fmla="*/ 269084 h 270162"/>
                  <a:gd name="connsiteX2" fmla="*/ 236674 w 389469"/>
                  <a:gd name="connsiteY2" fmla="*/ 2384 h 270162"/>
                  <a:gd name="connsiteX3" fmla="*/ 389074 w 389469"/>
                  <a:gd name="connsiteY3" fmla="*/ 167484 h 270162"/>
                </a:gdLst>
                <a:ahLst/>
                <a:cxnLst>
                  <a:cxn ang="0">
                    <a:pos x="connsiteX0" y="connsiteY0"/>
                  </a:cxn>
                  <a:cxn ang="0">
                    <a:pos x="connsiteX1" y="connsiteY1"/>
                  </a:cxn>
                  <a:cxn ang="0">
                    <a:pos x="connsiteX2" y="connsiteY2"/>
                  </a:cxn>
                  <a:cxn ang="0">
                    <a:pos x="connsiteX3" y="connsiteY3"/>
                  </a:cxn>
                </a:cxnLst>
                <a:rect l="l" t="t" r="r" b="b"/>
                <a:pathLst>
                  <a:path w="389469" h="270162">
                    <a:moveTo>
                      <a:pt x="20774" y="78584"/>
                    </a:moveTo>
                    <a:cubicBezTo>
                      <a:pt x="2782" y="180184"/>
                      <a:pt x="-15209" y="281784"/>
                      <a:pt x="20774" y="269084"/>
                    </a:cubicBezTo>
                    <a:cubicBezTo>
                      <a:pt x="56757" y="256384"/>
                      <a:pt x="175291" y="19317"/>
                      <a:pt x="236674" y="2384"/>
                    </a:cubicBezTo>
                    <a:cubicBezTo>
                      <a:pt x="298057" y="-14549"/>
                      <a:pt x="396482" y="60592"/>
                      <a:pt x="389074" y="167484"/>
                    </a:cubicBezTo>
                  </a:path>
                </a:pathLst>
              </a:custGeom>
              <a:noFill/>
              <a:ln w="25400" cap="flat" cmpd="sng" algn="ctr">
                <a:solidFill>
                  <a:srgbClr val="C0504D">
                    <a:lumMod val="50000"/>
                  </a:srgbClr>
                </a:solidFill>
                <a:prstDash val="solid"/>
                <a:tailEnd type="arrow" w="med" len="sm"/>
              </a:ln>
              <a:effectLst/>
            </p:spPr>
            <p:txBody>
              <a:bodyPr rtlCol="0" anchor="ctr"/>
              <a:lstStyle/>
              <a:p>
                <a:pPr algn="ctr"/>
                <a:endParaRPr lang="en-US" sz="1600" kern="0">
                  <a:solidFill>
                    <a:sysClr val="windowText" lastClr="000000"/>
                  </a:solidFill>
                  <a:latin typeface="Calibri"/>
                </a:endParaRPr>
              </a:p>
            </p:txBody>
          </p:sp>
        </p:grpSp>
        <p:grpSp>
          <p:nvGrpSpPr>
            <p:cNvPr id="98" name="Group 97">
              <a:extLst>
                <a:ext uri="{FF2B5EF4-FFF2-40B4-BE49-F238E27FC236}">
                  <a16:creationId xmlns:a16="http://schemas.microsoft.com/office/drawing/2014/main" id="{1505340B-A456-4F4D-B6EB-4721CD07032A}"/>
                </a:ext>
              </a:extLst>
            </p:cNvPr>
            <p:cNvGrpSpPr/>
            <p:nvPr/>
          </p:nvGrpSpPr>
          <p:grpSpPr>
            <a:xfrm>
              <a:off x="3359568" y="5615256"/>
              <a:ext cx="617622" cy="553668"/>
              <a:chOff x="1592178" y="5605993"/>
              <a:chExt cx="617622" cy="553668"/>
            </a:xfrm>
          </p:grpSpPr>
          <p:grpSp>
            <p:nvGrpSpPr>
              <p:cNvPr id="99" name="Group 98">
                <a:extLst>
                  <a:ext uri="{FF2B5EF4-FFF2-40B4-BE49-F238E27FC236}">
                    <a16:creationId xmlns:a16="http://schemas.microsoft.com/office/drawing/2014/main" id="{CB00814C-0B2C-464B-AD02-8CEE4BA19057}"/>
                  </a:ext>
                </a:extLst>
              </p:cNvPr>
              <p:cNvGrpSpPr/>
              <p:nvPr/>
            </p:nvGrpSpPr>
            <p:grpSpPr>
              <a:xfrm>
                <a:off x="1703366" y="5794535"/>
                <a:ext cx="506434" cy="365126"/>
                <a:chOff x="2669046" y="5807074"/>
                <a:chExt cx="506434" cy="365126"/>
              </a:xfrm>
            </p:grpSpPr>
            <p:sp>
              <p:nvSpPr>
                <p:cNvPr id="101" name="Rectangle 100">
                  <a:extLst>
                    <a:ext uri="{FF2B5EF4-FFF2-40B4-BE49-F238E27FC236}">
                      <a16:creationId xmlns:a16="http://schemas.microsoft.com/office/drawing/2014/main" id="{8D101F32-5374-E443-AAD3-4CF8911C0A46}"/>
                    </a:ext>
                  </a:extLst>
                </p:cNvPr>
                <p:cNvSpPr/>
                <p:nvPr/>
              </p:nvSpPr>
              <p:spPr>
                <a:xfrm>
                  <a:off x="2669046" y="5807074"/>
                  <a:ext cx="506434" cy="195111"/>
                </a:xfrm>
                <a:prstGeom prst="rect">
                  <a:avLst/>
                </a:prstGeom>
                <a:solidFill>
                  <a:schemeClr val="accent2">
                    <a:lumMod val="40000"/>
                    <a:lumOff val="60000"/>
                  </a:schemeClr>
                </a:solidFill>
                <a:ln>
                  <a:solidFill>
                    <a:srgbClr val="5C04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rgbClr val="602E14"/>
                      </a:solidFill>
                    </a:rPr>
                    <a:t>VCI </a:t>
                  </a:r>
                </a:p>
              </p:txBody>
            </p:sp>
            <p:sp>
              <p:nvSpPr>
                <p:cNvPr id="102" name="Up-Down Arrow 101">
                  <a:extLst>
                    <a:ext uri="{FF2B5EF4-FFF2-40B4-BE49-F238E27FC236}">
                      <a16:creationId xmlns:a16="http://schemas.microsoft.com/office/drawing/2014/main" id="{69F4D8F5-655A-F440-9C0F-21B61EA4C794}"/>
                    </a:ext>
                  </a:extLst>
                </p:cNvPr>
                <p:cNvSpPr/>
                <p:nvPr/>
              </p:nvSpPr>
              <p:spPr>
                <a:xfrm>
                  <a:off x="2869823" y="6019800"/>
                  <a:ext cx="109728" cy="152400"/>
                </a:xfrm>
                <a:prstGeom prst="upDownArrow">
                  <a:avLst/>
                </a:prstGeom>
                <a:solidFill>
                  <a:schemeClr val="accent2">
                    <a:lumMod val="40000"/>
                    <a:lumOff val="60000"/>
                  </a:schemeClr>
                </a:solidFill>
                <a:ln>
                  <a:solidFill>
                    <a:srgbClr val="5C04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a:solidFill>
                      <a:srgbClr val="602E14"/>
                    </a:solidFill>
                  </a:endParaRPr>
                </a:p>
              </p:txBody>
            </p:sp>
          </p:grpSp>
          <p:sp>
            <p:nvSpPr>
              <p:cNvPr id="100" name="Freeform 99">
                <a:extLst>
                  <a:ext uri="{FF2B5EF4-FFF2-40B4-BE49-F238E27FC236}">
                    <a16:creationId xmlns:a16="http://schemas.microsoft.com/office/drawing/2014/main" id="{FBDC8134-789E-9441-AA2F-E8DF43170192}"/>
                  </a:ext>
                </a:extLst>
              </p:cNvPr>
              <p:cNvSpPr/>
              <p:nvPr/>
            </p:nvSpPr>
            <p:spPr bwMode="auto">
              <a:xfrm>
                <a:off x="1592178" y="5605993"/>
                <a:ext cx="389469" cy="270162"/>
              </a:xfrm>
              <a:custGeom>
                <a:avLst/>
                <a:gdLst>
                  <a:gd name="connsiteX0" fmla="*/ 20774 w 267917"/>
                  <a:gd name="connsiteY0" fmla="*/ 76926 h 268504"/>
                  <a:gd name="connsiteX1" fmla="*/ 20774 w 267917"/>
                  <a:gd name="connsiteY1" fmla="*/ 267426 h 268504"/>
                  <a:gd name="connsiteX2" fmla="*/ 236674 w 267917"/>
                  <a:gd name="connsiteY2" fmla="*/ 726 h 268504"/>
                  <a:gd name="connsiteX3" fmla="*/ 262074 w 267917"/>
                  <a:gd name="connsiteY3" fmla="*/ 203926 h 268504"/>
                  <a:gd name="connsiteX0" fmla="*/ 20774 w 389469"/>
                  <a:gd name="connsiteY0" fmla="*/ 78584 h 270162"/>
                  <a:gd name="connsiteX1" fmla="*/ 20774 w 389469"/>
                  <a:gd name="connsiteY1" fmla="*/ 269084 h 270162"/>
                  <a:gd name="connsiteX2" fmla="*/ 236674 w 389469"/>
                  <a:gd name="connsiteY2" fmla="*/ 2384 h 270162"/>
                  <a:gd name="connsiteX3" fmla="*/ 389074 w 389469"/>
                  <a:gd name="connsiteY3" fmla="*/ 167484 h 270162"/>
                </a:gdLst>
                <a:ahLst/>
                <a:cxnLst>
                  <a:cxn ang="0">
                    <a:pos x="connsiteX0" y="connsiteY0"/>
                  </a:cxn>
                  <a:cxn ang="0">
                    <a:pos x="connsiteX1" y="connsiteY1"/>
                  </a:cxn>
                  <a:cxn ang="0">
                    <a:pos x="connsiteX2" y="connsiteY2"/>
                  </a:cxn>
                  <a:cxn ang="0">
                    <a:pos x="connsiteX3" y="connsiteY3"/>
                  </a:cxn>
                </a:cxnLst>
                <a:rect l="l" t="t" r="r" b="b"/>
                <a:pathLst>
                  <a:path w="389469" h="270162">
                    <a:moveTo>
                      <a:pt x="20774" y="78584"/>
                    </a:moveTo>
                    <a:cubicBezTo>
                      <a:pt x="2782" y="180184"/>
                      <a:pt x="-15209" y="281784"/>
                      <a:pt x="20774" y="269084"/>
                    </a:cubicBezTo>
                    <a:cubicBezTo>
                      <a:pt x="56757" y="256384"/>
                      <a:pt x="175291" y="19317"/>
                      <a:pt x="236674" y="2384"/>
                    </a:cubicBezTo>
                    <a:cubicBezTo>
                      <a:pt x="298057" y="-14549"/>
                      <a:pt x="396482" y="60592"/>
                      <a:pt x="389074" y="167484"/>
                    </a:cubicBezTo>
                  </a:path>
                </a:pathLst>
              </a:custGeom>
              <a:noFill/>
              <a:ln w="25400" cap="flat" cmpd="sng" algn="ctr">
                <a:solidFill>
                  <a:srgbClr val="C0504D">
                    <a:lumMod val="50000"/>
                  </a:srgbClr>
                </a:solidFill>
                <a:prstDash val="solid"/>
                <a:tailEnd type="arrow" w="med" len="sm"/>
              </a:ln>
              <a:effectLst/>
            </p:spPr>
            <p:txBody>
              <a:bodyPr rtlCol="0" anchor="ctr"/>
              <a:lstStyle/>
              <a:p>
                <a:pPr algn="ctr"/>
                <a:endParaRPr lang="en-US" sz="1600" kern="0">
                  <a:solidFill>
                    <a:sysClr val="windowText" lastClr="000000"/>
                  </a:solidFill>
                  <a:latin typeface="Calibri"/>
                </a:endParaRPr>
              </a:p>
            </p:txBody>
          </p:sp>
        </p:grpSp>
        <p:sp>
          <p:nvSpPr>
            <p:cNvPr id="103" name="Freeform 102">
              <a:extLst>
                <a:ext uri="{FF2B5EF4-FFF2-40B4-BE49-F238E27FC236}">
                  <a16:creationId xmlns:a16="http://schemas.microsoft.com/office/drawing/2014/main" id="{43BB9CCB-D88A-0449-88AF-2DAAD6F97E3F}"/>
                </a:ext>
              </a:extLst>
            </p:cNvPr>
            <p:cNvSpPr/>
            <p:nvPr/>
          </p:nvSpPr>
          <p:spPr bwMode="auto">
            <a:xfrm flipH="1">
              <a:off x="3752195" y="5614747"/>
              <a:ext cx="526058" cy="284296"/>
            </a:xfrm>
            <a:custGeom>
              <a:avLst/>
              <a:gdLst>
                <a:gd name="connsiteX0" fmla="*/ 20774 w 267917"/>
                <a:gd name="connsiteY0" fmla="*/ 76926 h 268504"/>
                <a:gd name="connsiteX1" fmla="*/ 20774 w 267917"/>
                <a:gd name="connsiteY1" fmla="*/ 267426 h 268504"/>
                <a:gd name="connsiteX2" fmla="*/ 236674 w 267917"/>
                <a:gd name="connsiteY2" fmla="*/ 726 h 268504"/>
                <a:gd name="connsiteX3" fmla="*/ 262074 w 267917"/>
                <a:gd name="connsiteY3" fmla="*/ 203926 h 268504"/>
                <a:gd name="connsiteX0" fmla="*/ 20774 w 389469"/>
                <a:gd name="connsiteY0" fmla="*/ 78584 h 270162"/>
                <a:gd name="connsiteX1" fmla="*/ 20774 w 389469"/>
                <a:gd name="connsiteY1" fmla="*/ 269084 h 270162"/>
                <a:gd name="connsiteX2" fmla="*/ 236674 w 389469"/>
                <a:gd name="connsiteY2" fmla="*/ 2384 h 270162"/>
                <a:gd name="connsiteX3" fmla="*/ 389074 w 389469"/>
                <a:gd name="connsiteY3" fmla="*/ 167484 h 270162"/>
                <a:gd name="connsiteX0" fmla="*/ 1978 w 523073"/>
                <a:gd name="connsiteY0" fmla="*/ 103984 h 271345"/>
                <a:gd name="connsiteX1" fmla="*/ 154378 w 523073"/>
                <a:gd name="connsiteY1" fmla="*/ 269084 h 271345"/>
                <a:gd name="connsiteX2" fmla="*/ 370278 w 523073"/>
                <a:gd name="connsiteY2" fmla="*/ 2384 h 271345"/>
                <a:gd name="connsiteX3" fmla="*/ 522678 w 523073"/>
                <a:gd name="connsiteY3" fmla="*/ 167484 h 271345"/>
                <a:gd name="connsiteX0" fmla="*/ 4910 w 526058"/>
                <a:gd name="connsiteY0" fmla="*/ 104494 h 284296"/>
                <a:gd name="connsiteX1" fmla="*/ 81110 w 526058"/>
                <a:gd name="connsiteY1" fmla="*/ 282294 h 284296"/>
                <a:gd name="connsiteX2" fmla="*/ 373210 w 526058"/>
                <a:gd name="connsiteY2" fmla="*/ 2894 h 284296"/>
                <a:gd name="connsiteX3" fmla="*/ 525610 w 526058"/>
                <a:gd name="connsiteY3" fmla="*/ 167994 h 284296"/>
              </a:gdLst>
              <a:ahLst/>
              <a:cxnLst>
                <a:cxn ang="0">
                  <a:pos x="connsiteX0" y="connsiteY0"/>
                </a:cxn>
                <a:cxn ang="0">
                  <a:pos x="connsiteX1" y="connsiteY1"/>
                </a:cxn>
                <a:cxn ang="0">
                  <a:pos x="connsiteX2" y="connsiteY2"/>
                </a:cxn>
                <a:cxn ang="0">
                  <a:pos x="connsiteX3" y="connsiteY3"/>
                </a:cxn>
              </a:cxnLst>
              <a:rect l="l" t="t" r="r" b="b"/>
              <a:pathLst>
                <a:path w="526058" h="284296">
                  <a:moveTo>
                    <a:pt x="4910" y="104494"/>
                  </a:moveTo>
                  <a:cubicBezTo>
                    <a:pt x="-13082" y="206094"/>
                    <a:pt x="19727" y="299227"/>
                    <a:pt x="81110" y="282294"/>
                  </a:cubicBezTo>
                  <a:cubicBezTo>
                    <a:pt x="142493" y="265361"/>
                    <a:pt x="299127" y="21944"/>
                    <a:pt x="373210" y="2894"/>
                  </a:cubicBezTo>
                  <a:cubicBezTo>
                    <a:pt x="447293" y="-16156"/>
                    <a:pt x="533018" y="61102"/>
                    <a:pt x="525610" y="167994"/>
                  </a:cubicBezTo>
                </a:path>
              </a:pathLst>
            </a:custGeom>
            <a:noFill/>
            <a:ln w="25400" cap="flat" cmpd="sng" algn="ctr">
              <a:solidFill>
                <a:srgbClr val="C0504D">
                  <a:lumMod val="50000"/>
                </a:srgbClr>
              </a:solidFill>
              <a:prstDash val="solid"/>
              <a:tailEnd type="arrow" w="med" len="sm"/>
            </a:ln>
            <a:effectLst/>
          </p:spPr>
          <p:txBody>
            <a:bodyPr rtlCol="0" anchor="ctr"/>
            <a:lstStyle/>
            <a:p>
              <a:pPr algn="ctr"/>
              <a:endParaRPr lang="en-US" sz="1600" kern="0">
                <a:solidFill>
                  <a:sysClr val="windowText" lastClr="000000"/>
                </a:solidFill>
                <a:latin typeface="Calibri"/>
              </a:endParaRPr>
            </a:p>
          </p:txBody>
        </p:sp>
      </p:grpSp>
      <p:sp>
        <p:nvSpPr>
          <p:cNvPr id="105" name="Rectangle 104">
            <a:extLst>
              <a:ext uri="{FF2B5EF4-FFF2-40B4-BE49-F238E27FC236}">
                <a16:creationId xmlns:a16="http://schemas.microsoft.com/office/drawing/2014/main" id="{46478194-DE24-CE4B-92E5-AB387E58DF4E}"/>
              </a:ext>
            </a:extLst>
          </p:cNvPr>
          <p:cNvSpPr/>
          <p:nvPr/>
        </p:nvSpPr>
        <p:spPr>
          <a:xfrm>
            <a:off x="381000" y="3816862"/>
            <a:ext cx="4572000" cy="2507738"/>
          </a:xfrm>
          <a:prstGeom prst="rect">
            <a:avLst/>
          </a:prstGeom>
        </p:spPr>
        <p:txBody>
          <a:bodyPr>
            <a:spAutoFit/>
          </a:bodyPr>
          <a:lstStyle/>
          <a:p>
            <a:pPr marL="742950" lvl="1" indent="-285750" fontAlgn="base">
              <a:lnSpc>
                <a:spcPct val="120000"/>
              </a:lnSpc>
              <a:spcBef>
                <a:spcPct val="20000"/>
              </a:spcBef>
              <a:spcAft>
                <a:spcPct val="0"/>
              </a:spcAft>
              <a:buClr>
                <a:srgbClr val="1F497D"/>
              </a:buClr>
              <a:buFontTx/>
              <a:buChar char="–"/>
            </a:pPr>
            <a:r>
              <a:rPr lang="en-US" kern="0" dirty="0">
                <a:solidFill>
                  <a:srgbClr val="D2D2D2">
                    <a:lumMod val="10000"/>
                  </a:srgbClr>
                </a:solidFill>
              </a:rPr>
              <a:t>Separate VCIs per communicator or per RMA window</a:t>
            </a:r>
          </a:p>
          <a:p>
            <a:pPr marL="742950" lvl="1" indent="-285750" fontAlgn="base">
              <a:lnSpc>
                <a:spcPct val="120000"/>
              </a:lnSpc>
              <a:spcBef>
                <a:spcPct val="20000"/>
              </a:spcBef>
              <a:spcAft>
                <a:spcPct val="0"/>
              </a:spcAft>
              <a:buClr>
                <a:srgbClr val="1F497D"/>
              </a:buClr>
              <a:buFontTx/>
              <a:buChar char="–"/>
            </a:pPr>
            <a:r>
              <a:rPr lang="en-US" kern="0" dirty="0">
                <a:solidFill>
                  <a:srgbClr val="D2D2D2">
                    <a:lumMod val="10000"/>
                  </a:srgbClr>
                </a:solidFill>
              </a:rPr>
              <a:t>Distribute traffic between VCIs with respect to ranks, tags, and generally out-of-order communication</a:t>
            </a:r>
          </a:p>
          <a:p>
            <a:pPr marL="742950" lvl="1" indent="-285750" fontAlgn="base">
              <a:lnSpc>
                <a:spcPct val="120000"/>
              </a:lnSpc>
              <a:spcBef>
                <a:spcPct val="20000"/>
              </a:spcBef>
              <a:spcAft>
                <a:spcPct val="0"/>
              </a:spcAft>
              <a:buClr>
                <a:srgbClr val="1F497D"/>
              </a:buClr>
              <a:buFontTx/>
              <a:buChar char="–"/>
            </a:pPr>
            <a:r>
              <a:rPr lang="en-US" kern="0" dirty="0">
                <a:solidFill>
                  <a:srgbClr val="D2D2D2">
                    <a:lumMod val="10000"/>
                  </a:srgbClr>
                </a:solidFill>
              </a:rPr>
              <a:t>M-N mapping between Work-Queues and VCIs</a:t>
            </a:r>
          </a:p>
        </p:txBody>
      </p:sp>
    </p:spTree>
    <p:extLst>
      <p:ext uri="{BB962C8B-B14F-4D97-AF65-F5344CB8AC3E}">
        <p14:creationId xmlns:p14="http://schemas.microsoft.com/office/powerpoint/2010/main" val="7450789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792162"/>
          </a:xfrm>
        </p:spPr>
        <p:txBody>
          <a:bodyPr/>
          <a:lstStyle/>
          <a:p>
            <a:r>
              <a:rPr lang="en-US" dirty="0"/>
              <a:t>Exercise 5: Stencil with Independent Communicators</a:t>
            </a:r>
          </a:p>
        </p:txBody>
      </p:sp>
      <p:sp>
        <p:nvSpPr>
          <p:cNvPr id="3" name="Content Placeholder 2"/>
          <p:cNvSpPr>
            <a:spLocks noGrp="1"/>
          </p:cNvSpPr>
          <p:nvPr>
            <p:ph idx="1"/>
          </p:nvPr>
        </p:nvSpPr>
        <p:spPr>
          <a:xfrm>
            <a:off x="457200" y="1143000"/>
            <a:ext cx="8229600" cy="2133600"/>
          </a:xfrm>
        </p:spPr>
        <p:txBody>
          <a:bodyPr/>
          <a:lstStyle/>
          <a:p>
            <a:r>
              <a:rPr lang="en-US" dirty="0"/>
              <a:t>Divide the process memory among </a:t>
            </a:r>
            <a:r>
              <a:rPr lang="en-US" dirty="0" err="1"/>
              <a:t>OpenMP</a:t>
            </a:r>
            <a:r>
              <a:rPr lang="en-US" dirty="0"/>
              <a:t> threads</a:t>
            </a:r>
          </a:p>
          <a:p>
            <a:r>
              <a:rPr lang="en-US" dirty="0"/>
              <a:t>Each thread responsible for communication and computation</a:t>
            </a:r>
          </a:p>
          <a:p>
            <a:r>
              <a:rPr lang="en-US" dirty="0"/>
              <a:t>Each thread uses a different communicator</a:t>
            </a:r>
          </a:p>
          <a:p>
            <a:r>
              <a:rPr lang="es-ES_tradnl" i="1" dirty="0" err="1"/>
              <a:t>Start</a:t>
            </a:r>
            <a:r>
              <a:rPr lang="es-ES_tradnl" i="1" dirty="0"/>
              <a:t> </a:t>
            </a:r>
            <a:r>
              <a:rPr lang="es-ES_tradnl" i="1" dirty="0" err="1"/>
              <a:t>from</a:t>
            </a:r>
            <a:r>
              <a:rPr lang="es-ES_tradnl" i="1" dirty="0"/>
              <a:t> </a:t>
            </a:r>
            <a:r>
              <a:rPr lang="es-ES_tradnl" i="1" dirty="0" err="1"/>
              <a:t>threads</a:t>
            </a:r>
            <a:r>
              <a:rPr lang="es-ES_tradnl" i="1" dirty="0"/>
              <a:t>/</a:t>
            </a:r>
            <a:r>
              <a:rPr lang="en-US" i="1" dirty="0" err="1"/>
              <a:t>stencil_multiple.c</a:t>
            </a:r>
            <a:endParaRPr lang="en-US" i="1" dirty="0"/>
          </a:p>
          <a:p>
            <a:r>
              <a:rPr lang="es-ES_tradnl" i="1" dirty="0" err="1"/>
              <a:t>Solution</a:t>
            </a:r>
            <a:r>
              <a:rPr lang="es-ES_tradnl" i="1" dirty="0"/>
              <a:t> </a:t>
            </a:r>
            <a:r>
              <a:rPr lang="en-US" i="1" dirty="0"/>
              <a:t>available </a:t>
            </a:r>
            <a:r>
              <a:rPr lang="es-ES_tradnl" i="1" dirty="0"/>
              <a:t>in </a:t>
            </a:r>
            <a:r>
              <a:rPr lang="es-ES_tradnl" i="1" dirty="0" err="1"/>
              <a:t>threads</a:t>
            </a:r>
            <a:r>
              <a:rPr lang="es-ES_tradnl" i="1" dirty="0"/>
              <a:t>/</a:t>
            </a:r>
            <a:r>
              <a:rPr lang="en-US" i="1" dirty="0" err="1"/>
              <a:t>stencil_multiple_ncomms.c</a:t>
            </a:r>
            <a:endParaRPr lang="en-US" i="1" dirty="0"/>
          </a:p>
        </p:txBody>
      </p:sp>
      <p:sp>
        <p:nvSpPr>
          <p:cNvPr id="5" name="Slide Number Placeholder 4"/>
          <p:cNvSpPr>
            <a:spLocks noGrp="1"/>
          </p:cNvSpPr>
          <p:nvPr>
            <p:ph type="sldNum" sz="quarter" idx="4"/>
          </p:nvPr>
        </p:nvSpPr>
        <p:spPr/>
        <p:txBody>
          <a:bodyPr/>
          <a:lstStyle/>
          <a:p>
            <a:fld id="{6B394888-48A7-42F6-AE45-2BD5FD40ED91}" type="slidenum">
              <a:rPr lang="en-US" smtClean="0"/>
              <a:pPr/>
              <a:t>86</a:t>
            </a:fld>
            <a:endParaRPr lang="en-US" dirty="0"/>
          </a:p>
        </p:txBody>
      </p:sp>
      <p:sp>
        <p:nvSpPr>
          <p:cNvPr id="4" name="Footer Placeholder 3">
            <a:extLst>
              <a:ext uri="{FF2B5EF4-FFF2-40B4-BE49-F238E27FC236}">
                <a16:creationId xmlns:a16="http://schemas.microsoft.com/office/drawing/2014/main" id="{97CF4653-3840-B045-BF4D-69DE2BBA4B49}"/>
              </a:ext>
            </a:extLst>
          </p:cNvPr>
          <p:cNvSpPr>
            <a:spLocks noGrp="1"/>
          </p:cNvSpPr>
          <p:nvPr>
            <p:ph type="ftr" sz="quarter" idx="3"/>
          </p:nvPr>
        </p:nvSpPr>
        <p:spPr/>
        <p:txBody>
          <a:bodyPr/>
          <a:lstStyle/>
          <a:p>
            <a:r>
              <a:rPr lang="en-US"/>
              <a:t>Parallel Programming with MPI (06/2019)</a:t>
            </a:r>
            <a:endParaRPr lang="en-US" dirty="0"/>
          </a:p>
        </p:txBody>
      </p:sp>
    </p:spTree>
    <p:extLst>
      <p:ext uri="{BB962C8B-B14F-4D97-AF65-F5344CB8AC3E}">
        <p14:creationId xmlns:p14="http://schemas.microsoft.com/office/powerpoint/2010/main" val="25788141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72BC-7898-024E-9492-076C17E39104}"/>
              </a:ext>
            </a:extLst>
          </p:cNvPr>
          <p:cNvSpPr>
            <a:spLocks noGrp="1"/>
          </p:cNvSpPr>
          <p:nvPr>
            <p:ph type="title"/>
          </p:nvPr>
        </p:nvSpPr>
        <p:spPr/>
        <p:txBody>
          <a:bodyPr/>
          <a:lstStyle/>
          <a:p>
            <a:r>
              <a:rPr lang="en-US" dirty="0"/>
              <a:t>Exercise 6: BSPMM with overlapping windows</a:t>
            </a:r>
          </a:p>
        </p:txBody>
      </p:sp>
      <p:sp>
        <p:nvSpPr>
          <p:cNvPr id="3" name="Content Placeholder 2">
            <a:extLst>
              <a:ext uri="{FF2B5EF4-FFF2-40B4-BE49-F238E27FC236}">
                <a16:creationId xmlns:a16="http://schemas.microsoft.com/office/drawing/2014/main" id="{7D1E39EB-7F1E-E84F-AE00-9A807C26A351}"/>
              </a:ext>
            </a:extLst>
          </p:cNvPr>
          <p:cNvSpPr>
            <a:spLocks noGrp="1"/>
          </p:cNvSpPr>
          <p:nvPr>
            <p:ph idx="1"/>
          </p:nvPr>
        </p:nvSpPr>
        <p:spPr>
          <a:xfrm>
            <a:off x="457200" y="1143000"/>
            <a:ext cx="8229600" cy="2819400"/>
          </a:xfrm>
        </p:spPr>
        <p:txBody>
          <a:bodyPr/>
          <a:lstStyle/>
          <a:p>
            <a:r>
              <a:rPr lang="en-US" dirty="0"/>
              <a:t>Each thread queries the next available block multiplication</a:t>
            </a:r>
          </a:p>
          <a:p>
            <a:r>
              <a:rPr lang="en-US" dirty="0"/>
              <a:t>Each thread uses a different window (overlapped) for accessing A and B global matrices</a:t>
            </a:r>
          </a:p>
          <a:p>
            <a:pPr lvl="1"/>
            <a:r>
              <a:rPr lang="en-US" dirty="0"/>
              <a:t>Have to use a single window for C matrix and global counter in order to ensure atomicity</a:t>
            </a:r>
          </a:p>
          <a:p>
            <a:r>
              <a:rPr lang="es-ES_tradnl" i="1" dirty="0" err="1"/>
              <a:t>Start</a:t>
            </a:r>
            <a:r>
              <a:rPr lang="es-ES_tradnl" i="1" dirty="0"/>
              <a:t> </a:t>
            </a:r>
            <a:r>
              <a:rPr lang="es-ES_tradnl" i="1" dirty="0" err="1"/>
              <a:t>from</a:t>
            </a:r>
            <a:r>
              <a:rPr lang="es-ES_tradnl" i="1" dirty="0"/>
              <a:t> </a:t>
            </a:r>
            <a:r>
              <a:rPr lang="es-ES_tradnl" i="1" dirty="0" err="1"/>
              <a:t>threads</a:t>
            </a:r>
            <a:r>
              <a:rPr lang="es-ES_tradnl" i="1" dirty="0"/>
              <a:t>/</a:t>
            </a:r>
            <a:r>
              <a:rPr lang="en-US" i="1" dirty="0" err="1">
                <a:solidFill>
                  <a:srgbClr val="D2D2D2">
                    <a:lumMod val="10000"/>
                  </a:srgbClr>
                </a:solidFill>
              </a:rPr>
              <a:t>bspmm</a:t>
            </a:r>
            <a:r>
              <a:rPr lang="en-US" i="1" dirty="0" err="1"/>
              <a:t>_multiple.c</a:t>
            </a:r>
            <a:endParaRPr lang="en-US" i="1" dirty="0">
              <a:solidFill>
                <a:srgbClr val="D2D2D2">
                  <a:lumMod val="10000"/>
                </a:srgbClr>
              </a:solidFill>
            </a:endParaRPr>
          </a:p>
          <a:p>
            <a:r>
              <a:rPr lang="en-US" i="1" dirty="0">
                <a:solidFill>
                  <a:srgbClr val="D2D2D2">
                    <a:lumMod val="10000"/>
                  </a:srgbClr>
                </a:solidFill>
              </a:rPr>
              <a:t>Solution </a:t>
            </a:r>
            <a:r>
              <a:rPr lang="en-US" i="1" dirty="0"/>
              <a:t>available </a:t>
            </a:r>
            <a:r>
              <a:rPr lang="en-US" i="1" dirty="0">
                <a:solidFill>
                  <a:srgbClr val="D2D2D2">
                    <a:lumMod val="10000"/>
                  </a:srgbClr>
                </a:solidFill>
              </a:rPr>
              <a:t>in threads/</a:t>
            </a:r>
            <a:r>
              <a:rPr lang="en-US" i="1" dirty="0" err="1">
                <a:solidFill>
                  <a:srgbClr val="D2D2D2">
                    <a:lumMod val="10000"/>
                  </a:srgbClr>
                </a:solidFill>
              </a:rPr>
              <a:t>bspmm_multiple_nwins.c</a:t>
            </a:r>
            <a:endParaRPr lang="en-US" i="1" dirty="0">
              <a:solidFill>
                <a:srgbClr val="D2D2D2">
                  <a:lumMod val="10000"/>
                </a:srgbClr>
              </a:solidFill>
            </a:endParaRPr>
          </a:p>
        </p:txBody>
      </p:sp>
      <p:sp>
        <p:nvSpPr>
          <p:cNvPr id="4" name="Footer Placeholder 3">
            <a:extLst>
              <a:ext uri="{FF2B5EF4-FFF2-40B4-BE49-F238E27FC236}">
                <a16:creationId xmlns:a16="http://schemas.microsoft.com/office/drawing/2014/main" id="{EEEE19B2-ECDA-004B-8061-BAF472E278EB}"/>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E08397D4-7F69-DC41-957F-40662C658CE0}"/>
              </a:ext>
            </a:extLst>
          </p:cNvPr>
          <p:cNvSpPr>
            <a:spLocks noGrp="1"/>
          </p:cNvSpPr>
          <p:nvPr>
            <p:ph type="sldNum" sz="quarter" idx="4"/>
          </p:nvPr>
        </p:nvSpPr>
        <p:spPr/>
        <p:txBody>
          <a:bodyPr/>
          <a:lstStyle/>
          <a:p>
            <a:fld id="{6B394888-48A7-42F6-AE45-2BD5FD40ED91}" type="slidenum">
              <a:rPr lang="en-US" smtClean="0"/>
              <a:pPr/>
              <a:t>87</a:t>
            </a:fld>
            <a:endParaRPr lang="en-US" dirty="0"/>
          </a:p>
        </p:txBody>
      </p:sp>
    </p:spTree>
    <p:extLst>
      <p:ext uri="{BB962C8B-B14F-4D97-AF65-F5344CB8AC3E}">
        <p14:creationId xmlns:p14="http://schemas.microsoft.com/office/powerpoint/2010/main" val="2513691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01A0-9BBE-544A-B6CB-D2E287BAAB25}"/>
              </a:ext>
            </a:extLst>
          </p:cNvPr>
          <p:cNvSpPr>
            <a:spLocks noGrp="1"/>
          </p:cNvSpPr>
          <p:nvPr>
            <p:ph type="title"/>
          </p:nvPr>
        </p:nvSpPr>
        <p:spPr/>
        <p:txBody>
          <a:bodyPr/>
          <a:lstStyle/>
          <a:p>
            <a:r>
              <a:rPr lang="en-US" dirty="0" err="1"/>
              <a:t>MPI+threads</a:t>
            </a:r>
            <a:r>
              <a:rPr lang="en-US" dirty="0"/>
              <a:t> optimizations in Intel MPI 2019</a:t>
            </a:r>
          </a:p>
        </p:txBody>
      </p:sp>
      <p:sp>
        <p:nvSpPr>
          <p:cNvPr id="3" name="Content Placeholder 2">
            <a:extLst>
              <a:ext uri="{FF2B5EF4-FFF2-40B4-BE49-F238E27FC236}">
                <a16:creationId xmlns:a16="http://schemas.microsoft.com/office/drawing/2014/main" id="{C1435CA9-F436-AA43-AA66-3128A8ED775C}"/>
              </a:ext>
            </a:extLst>
          </p:cNvPr>
          <p:cNvSpPr>
            <a:spLocks noGrp="1"/>
          </p:cNvSpPr>
          <p:nvPr>
            <p:ph idx="1"/>
          </p:nvPr>
        </p:nvSpPr>
        <p:spPr/>
        <p:txBody>
          <a:bodyPr/>
          <a:lstStyle/>
          <a:p>
            <a:r>
              <a:rPr lang="en-US" dirty="0"/>
              <a:t>Supported starting Intel MPI Library 2019 (for Linux).</a:t>
            </a:r>
          </a:p>
          <a:p>
            <a:r>
              <a:rPr lang="en-US" dirty="0" err="1"/>
              <a:t>MPI_Init_thread</a:t>
            </a:r>
            <a:r>
              <a:rPr lang="en-US" dirty="0"/>
              <a:t>(MPI_THREAD_MULTIPLE)</a:t>
            </a:r>
          </a:p>
          <a:p>
            <a:r>
              <a:rPr lang="en-US" dirty="0"/>
              <a:t>Environment variables</a:t>
            </a:r>
          </a:p>
          <a:p>
            <a:pPr lvl="1"/>
            <a:r>
              <a:rPr lang="en-US" dirty="0"/>
              <a:t>I_MPI_THREAD_SPLIT=1</a:t>
            </a:r>
          </a:p>
          <a:p>
            <a:pPr lvl="1"/>
            <a:r>
              <a:rPr lang="en-US" dirty="0"/>
              <a:t>I_MPI_THREAD_RUNTIME=</a:t>
            </a:r>
            <a:r>
              <a:rPr lang="en-US" dirty="0" err="1"/>
              <a:t>openmp</a:t>
            </a:r>
            <a:r>
              <a:rPr lang="en-US" dirty="0"/>
              <a:t> </a:t>
            </a:r>
          </a:p>
          <a:p>
            <a:r>
              <a:rPr lang="en-US" dirty="0"/>
              <a:t>MPI_THREAD_SPLIT</a:t>
            </a:r>
          </a:p>
          <a:p>
            <a:pPr lvl="1"/>
            <a:r>
              <a:rPr lang="en-US" dirty="0"/>
              <a:t>Only threads with the same thread id can communicate using distinct communicators, limiting space of possible communication patterns.</a:t>
            </a:r>
          </a:p>
          <a:p>
            <a:r>
              <a:rPr lang="en-US" dirty="0"/>
              <a:t>Known issues</a:t>
            </a:r>
          </a:p>
          <a:p>
            <a:pPr lvl="1"/>
            <a:r>
              <a:rPr lang="en-US" dirty="0"/>
              <a:t>Using MPI_PROC_NULL with I_MPI_THREAD_SPLIT=1 causes errors.</a:t>
            </a:r>
          </a:p>
          <a:p>
            <a:pPr lvl="1"/>
            <a:r>
              <a:rPr lang="en-US" dirty="0" err="1"/>
              <a:t>MPI_Finalize</a:t>
            </a:r>
            <a:r>
              <a:rPr lang="en-US" dirty="0"/>
              <a:t> can take long with I_MPI_THREAD_SPLIT=1.</a:t>
            </a:r>
          </a:p>
          <a:p>
            <a:pPr lvl="1"/>
            <a:endParaRPr lang="en-US" dirty="0"/>
          </a:p>
        </p:txBody>
      </p:sp>
      <p:sp>
        <p:nvSpPr>
          <p:cNvPr id="5" name="Slide Number Placeholder 4">
            <a:extLst>
              <a:ext uri="{FF2B5EF4-FFF2-40B4-BE49-F238E27FC236}">
                <a16:creationId xmlns:a16="http://schemas.microsoft.com/office/drawing/2014/main" id="{96F9F9EF-73BF-6B45-9240-08563CA09F2B}"/>
              </a:ext>
            </a:extLst>
          </p:cNvPr>
          <p:cNvSpPr>
            <a:spLocks noGrp="1"/>
          </p:cNvSpPr>
          <p:nvPr>
            <p:ph type="sldNum" sz="quarter" idx="4"/>
          </p:nvPr>
        </p:nvSpPr>
        <p:spPr/>
        <p:txBody>
          <a:bodyPr/>
          <a:lstStyle/>
          <a:p>
            <a:fld id="{6B394888-48A7-42F6-AE45-2BD5FD40ED91}" type="slidenum">
              <a:rPr lang="en-US" smtClean="0"/>
              <a:pPr/>
              <a:t>88</a:t>
            </a:fld>
            <a:endParaRPr lang="en-US" dirty="0"/>
          </a:p>
        </p:txBody>
      </p:sp>
      <p:sp>
        <p:nvSpPr>
          <p:cNvPr id="6" name="TextBox 5">
            <a:extLst>
              <a:ext uri="{FF2B5EF4-FFF2-40B4-BE49-F238E27FC236}">
                <a16:creationId xmlns:a16="http://schemas.microsoft.com/office/drawing/2014/main" id="{9F7EDF5B-7767-B04E-916C-8FB7656CC85C}"/>
              </a:ext>
            </a:extLst>
          </p:cNvPr>
          <p:cNvSpPr txBox="1"/>
          <p:nvPr/>
        </p:nvSpPr>
        <p:spPr>
          <a:xfrm>
            <a:off x="2399501" y="6197642"/>
            <a:ext cx="6287299" cy="253916"/>
          </a:xfrm>
          <a:prstGeom prst="rect">
            <a:avLst/>
          </a:prstGeom>
          <a:noFill/>
        </p:spPr>
        <p:txBody>
          <a:bodyPr wrap="none" rtlCol="0">
            <a:spAutoFit/>
          </a:bodyPr>
          <a:lstStyle/>
          <a:p>
            <a:r>
              <a:rPr lang="en-US" sz="1050" dirty="0"/>
              <a:t>For more information: </a:t>
            </a:r>
            <a:r>
              <a:rPr lang="en-US" sz="1050" dirty="0">
                <a:hlinkClick r:id="rId2"/>
              </a:rPr>
              <a:t>https://software.intel.com/en-us/mpi-developer-guide-linux-multiple-endpoints-support</a:t>
            </a:r>
            <a:endParaRPr lang="en-US" sz="1050" dirty="0"/>
          </a:p>
        </p:txBody>
      </p:sp>
    </p:spTree>
    <p:extLst>
      <p:ext uri="{BB962C8B-B14F-4D97-AF65-F5344CB8AC3E}">
        <p14:creationId xmlns:p14="http://schemas.microsoft.com/office/powerpoint/2010/main" val="20885938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4E7E-50A4-8E48-B229-1735D531FAA0}"/>
              </a:ext>
            </a:extLst>
          </p:cNvPr>
          <p:cNvSpPr>
            <a:spLocks noGrp="1"/>
          </p:cNvSpPr>
          <p:nvPr>
            <p:ph type="title"/>
          </p:nvPr>
        </p:nvSpPr>
        <p:spPr/>
        <p:txBody>
          <a:bodyPr/>
          <a:lstStyle/>
          <a:p>
            <a:r>
              <a:rPr lang="en-US" dirty="0"/>
              <a:t>Exposing parallelism in micro-benchmarks</a:t>
            </a:r>
          </a:p>
        </p:txBody>
      </p:sp>
      <p:graphicFrame>
        <p:nvGraphicFramePr>
          <p:cNvPr id="6" name="Content Placeholder 5">
            <a:extLst>
              <a:ext uri="{FF2B5EF4-FFF2-40B4-BE49-F238E27FC236}">
                <a16:creationId xmlns:a16="http://schemas.microsoft.com/office/drawing/2014/main" id="{EBDDA3F6-E5A6-C04D-B038-3F86B50280EF}"/>
              </a:ext>
            </a:extLst>
          </p:cNvPr>
          <p:cNvGraphicFramePr>
            <a:graphicFrameLocks noGrp="1"/>
          </p:cNvGraphicFramePr>
          <p:nvPr>
            <p:ph idx="1"/>
            <p:extLst>
              <p:ext uri="{D42A27DB-BD31-4B8C-83A1-F6EECF244321}">
                <p14:modId xmlns:p14="http://schemas.microsoft.com/office/powerpoint/2010/main" val="1346163379"/>
              </p:ext>
            </p:extLst>
          </p:nvPr>
        </p:nvGraphicFramePr>
        <p:xfrm>
          <a:off x="211873" y="838200"/>
          <a:ext cx="4360127"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CBFCCB01-457F-8F4A-AAF1-F5F705513B31}"/>
              </a:ext>
            </a:extLst>
          </p:cNvPr>
          <p:cNvSpPr>
            <a:spLocks noGrp="1"/>
          </p:cNvSpPr>
          <p:nvPr>
            <p:ph type="sldNum" sz="quarter" idx="4"/>
          </p:nvPr>
        </p:nvSpPr>
        <p:spPr/>
        <p:txBody>
          <a:bodyPr/>
          <a:lstStyle/>
          <a:p>
            <a:fld id="{6B394888-48A7-42F6-AE45-2BD5FD40ED91}" type="slidenum">
              <a:rPr lang="en-US" smtClean="0"/>
              <a:pPr/>
              <a:t>89</a:t>
            </a:fld>
            <a:endParaRPr lang="en-US" dirty="0"/>
          </a:p>
        </p:txBody>
      </p:sp>
      <p:graphicFrame>
        <p:nvGraphicFramePr>
          <p:cNvPr id="7" name="Chart 6">
            <a:extLst>
              <a:ext uri="{FF2B5EF4-FFF2-40B4-BE49-F238E27FC236}">
                <a16:creationId xmlns:a16="http://schemas.microsoft.com/office/drawing/2014/main" id="{ED625447-4186-324E-856F-14A9C6D0D01A}"/>
              </a:ext>
            </a:extLst>
          </p:cNvPr>
          <p:cNvGraphicFramePr/>
          <p:nvPr/>
        </p:nvGraphicFramePr>
        <p:xfrm>
          <a:off x="4686299" y="843465"/>
          <a:ext cx="4245827" cy="4338135"/>
        </p:xfrm>
        <a:graphic>
          <a:graphicData uri="http://schemas.openxmlformats.org/drawingml/2006/chart">
            <c:chart xmlns:c="http://schemas.openxmlformats.org/drawingml/2006/chart" xmlns:r="http://schemas.openxmlformats.org/officeDocument/2006/relationships" r:id="rId4"/>
          </a:graphicData>
        </a:graphic>
      </p:graphicFrame>
      <p:sp>
        <p:nvSpPr>
          <p:cNvPr id="8" name="Content Placeholder 2">
            <a:extLst>
              <a:ext uri="{FF2B5EF4-FFF2-40B4-BE49-F238E27FC236}">
                <a16:creationId xmlns:a16="http://schemas.microsoft.com/office/drawing/2014/main" id="{16FD3FBD-2E5B-E54F-ABF7-05159DBBCF82}"/>
              </a:ext>
            </a:extLst>
          </p:cNvPr>
          <p:cNvSpPr txBox="1">
            <a:spLocks/>
          </p:cNvSpPr>
          <p:nvPr/>
        </p:nvSpPr>
        <p:spPr bwMode="auto">
          <a:xfrm>
            <a:off x="457200" y="5364162"/>
            <a:ext cx="82296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rgbClr val="1F497D"/>
              </a:buClr>
              <a:buFont typeface="Wingdings" pitchFamily="2" charset="2"/>
              <a:buChar char="§"/>
              <a:defRPr sz="24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r>
              <a:rPr lang="en-US" sz="2000" kern="0" dirty="0"/>
              <a:t>“MPI_THREAD_MULTIPLE with separate COMMs” uses experimental MPICH. Rest use Intel MPI 2019.</a:t>
            </a:r>
          </a:p>
        </p:txBody>
      </p:sp>
    </p:spTree>
    <p:extLst>
      <p:ext uri="{BB962C8B-B14F-4D97-AF65-F5344CB8AC3E}">
        <p14:creationId xmlns:p14="http://schemas.microsoft.com/office/powerpoint/2010/main" val="190702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Public Memory</a:t>
            </a:r>
          </a:p>
        </p:txBody>
      </p:sp>
      <p:sp>
        <p:nvSpPr>
          <p:cNvPr id="3" name="Content Placeholder 2"/>
          <p:cNvSpPr>
            <a:spLocks noGrp="1"/>
          </p:cNvSpPr>
          <p:nvPr>
            <p:ph idx="1"/>
          </p:nvPr>
        </p:nvSpPr>
        <p:spPr/>
        <p:txBody>
          <a:bodyPr/>
          <a:lstStyle/>
          <a:p>
            <a:r>
              <a:rPr lang="en-US" dirty="0"/>
              <a:t>Any memory used by a process is, by default, only locally accessible</a:t>
            </a:r>
          </a:p>
          <a:p>
            <a:pPr lvl="1"/>
            <a:r>
              <a:rPr lang="en-US" dirty="0"/>
              <a:t>X = </a:t>
            </a:r>
            <a:r>
              <a:rPr lang="en-US" dirty="0" err="1"/>
              <a:t>malloc</a:t>
            </a:r>
            <a:r>
              <a:rPr lang="en-US" dirty="0"/>
              <a:t>(100);</a:t>
            </a:r>
          </a:p>
          <a:p>
            <a:r>
              <a:rPr lang="en-US" dirty="0"/>
              <a:t>Once the memory is allocated, the user has to make an explicit MPI call to declare a memory region as remotely accessible</a:t>
            </a:r>
          </a:p>
          <a:p>
            <a:pPr lvl="1"/>
            <a:r>
              <a:rPr lang="en-US" dirty="0"/>
              <a:t>MPI terminology for remotely accessible memory is a “</a:t>
            </a:r>
            <a:r>
              <a:rPr lang="en-US" b="1" dirty="0"/>
              <a:t>window</a:t>
            </a:r>
            <a:r>
              <a:rPr lang="en-US" dirty="0"/>
              <a:t>”</a:t>
            </a:r>
          </a:p>
          <a:p>
            <a:pPr lvl="1"/>
            <a:r>
              <a:rPr lang="en-US" dirty="0"/>
              <a:t>A group of processes collectively create a “window”</a:t>
            </a:r>
          </a:p>
          <a:p>
            <a:r>
              <a:rPr lang="en-US" dirty="0"/>
              <a:t>Once a memory region is declared as remotely accessible, all processes in the window can read/write data to this memory without explicitly synchronizing with the target process</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1"/>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151515"/>
                </a:solidFill>
                <a:effectLst/>
                <a:uLnTx/>
                <a:uFillTx/>
                <a:latin typeface="Calibri"/>
                <a:ea typeface="+mn-ea"/>
                <a:cs typeface="+mn-cs"/>
              </a:rPr>
              <a:t>Parallel Programming with MPI (06/2019)</a:t>
            </a:r>
          </a:p>
        </p:txBody>
      </p:sp>
      <p:grpSp>
        <p:nvGrpSpPr>
          <p:cNvPr id="4" name="组 3"/>
          <p:cNvGrpSpPr/>
          <p:nvPr/>
        </p:nvGrpSpPr>
        <p:grpSpPr>
          <a:xfrm>
            <a:off x="3674080" y="1676400"/>
            <a:ext cx="4326920" cy="838200"/>
            <a:chOff x="-1600200" y="228600"/>
            <a:chExt cx="5791200" cy="2667000"/>
          </a:xfrm>
        </p:grpSpPr>
        <p:sp>
          <p:nvSpPr>
            <p:cNvPr id="29" name="Rounded Rectangle 4"/>
            <p:cNvSpPr/>
            <p:nvPr/>
          </p:nvSpPr>
          <p:spPr bwMode="auto">
            <a:xfrm>
              <a:off x="-762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1</a:t>
              </a:r>
            </a:p>
          </p:txBody>
        </p:sp>
        <p:sp>
          <p:nvSpPr>
            <p:cNvPr id="30" name="Rounded Rectangle 5"/>
            <p:cNvSpPr/>
            <p:nvPr/>
          </p:nvSpPr>
          <p:spPr bwMode="auto">
            <a:xfrm>
              <a:off x="14478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2</a:t>
              </a:r>
            </a:p>
          </p:txBody>
        </p:sp>
        <p:sp>
          <p:nvSpPr>
            <p:cNvPr id="31" name="Rounded Rectangle 6"/>
            <p:cNvSpPr/>
            <p:nvPr/>
          </p:nvSpPr>
          <p:spPr bwMode="auto">
            <a:xfrm>
              <a:off x="29718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3</a:t>
              </a:r>
            </a:p>
          </p:txBody>
        </p:sp>
        <p:sp>
          <p:nvSpPr>
            <p:cNvPr id="32" name="Rectangle 7"/>
            <p:cNvSpPr/>
            <p:nvPr/>
          </p:nvSpPr>
          <p:spPr bwMode="auto">
            <a:xfrm>
              <a:off x="76200" y="17526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33" name="Rectangle 8"/>
            <p:cNvSpPr/>
            <p:nvPr/>
          </p:nvSpPr>
          <p:spPr bwMode="auto">
            <a:xfrm>
              <a:off x="1600200" y="17526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35" name="Rounded Rectangle 10"/>
            <p:cNvSpPr/>
            <p:nvPr/>
          </p:nvSpPr>
          <p:spPr bwMode="auto">
            <a:xfrm>
              <a:off x="-1600200" y="228600"/>
              <a:ext cx="1219200" cy="2667000"/>
            </a:xfrm>
            <a:prstGeom prst="roundRect">
              <a:avLst/>
            </a:prstGeom>
            <a:solidFill>
              <a:schemeClr val="accent3">
                <a:lumMod val="75000"/>
              </a:scheme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D2D2D2">
                      <a:lumMod val="75000"/>
                    </a:srgbClr>
                  </a:solidFill>
                  <a:effectLst/>
                  <a:uLnTx/>
                  <a:uFillTx/>
                  <a:latin typeface="Calibri"/>
                  <a:ea typeface="+mn-ea"/>
                  <a:cs typeface="Calibri" panose="020F0502020204030204" pitchFamily="34" charset="0"/>
                </a:rPr>
                <a:t>Process 0</a:t>
              </a:r>
            </a:p>
          </p:txBody>
        </p:sp>
        <p:sp>
          <p:nvSpPr>
            <p:cNvPr id="36" name="Rectangle 11"/>
            <p:cNvSpPr/>
            <p:nvPr/>
          </p:nvSpPr>
          <p:spPr bwMode="auto">
            <a:xfrm>
              <a:off x="-1447800" y="1752600"/>
              <a:ext cx="914400" cy="990600"/>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43" name="Rectangle 21"/>
            <p:cNvSpPr/>
            <p:nvPr/>
          </p:nvSpPr>
          <p:spPr bwMode="auto">
            <a:xfrm>
              <a:off x="-1447800" y="1440876"/>
              <a:ext cx="968788" cy="1302325"/>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44" name="Rectangle 22"/>
            <p:cNvSpPr/>
            <p:nvPr/>
          </p:nvSpPr>
          <p:spPr bwMode="auto">
            <a:xfrm>
              <a:off x="76198" y="1440876"/>
              <a:ext cx="991331" cy="1302325"/>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45" name="Rectangle 23"/>
            <p:cNvSpPr/>
            <p:nvPr/>
          </p:nvSpPr>
          <p:spPr bwMode="auto">
            <a:xfrm>
              <a:off x="1600199" y="1440876"/>
              <a:ext cx="967175" cy="1302321"/>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sp>
          <p:nvSpPr>
            <p:cNvPr id="46" name="Rectangle 24"/>
            <p:cNvSpPr/>
            <p:nvPr/>
          </p:nvSpPr>
          <p:spPr bwMode="auto">
            <a:xfrm>
              <a:off x="3092305" y="1562100"/>
              <a:ext cx="978188" cy="1026391"/>
            </a:xfrm>
            <a:prstGeom prst="rect">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Private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Memory</a:t>
              </a:r>
            </a:p>
          </p:txBody>
        </p:sp>
      </p:grpSp>
      <p:grpSp>
        <p:nvGrpSpPr>
          <p:cNvPr id="50" name="组 49"/>
          <p:cNvGrpSpPr/>
          <p:nvPr/>
        </p:nvGrpSpPr>
        <p:grpSpPr>
          <a:xfrm>
            <a:off x="3611880" y="2011680"/>
            <a:ext cx="4468786" cy="304800"/>
            <a:chOff x="-838200" y="3316444"/>
            <a:chExt cx="6096000" cy="1143000"/>
          </a:xfrm>
        </p:grpSpPr>
        <p:sp>
          <p:nvSpPr>
            <p:cNvPr id="51" name="Rounded Rectangle 12"/>
            <p:cNvSpPr/>
            <p:nvPr/>
          </p:nvSpPr>
          <p:spPr bwMode="auto">
            <a:xfrm>
              <a:off x="-838200" y="3316444"/>
              <a:ext cx="6096000" cy="1143000"/>
            </a:xfrm>
            <a:prstGeom prst="roundRect">
              <a:avLst/>
            </a:prstGeom>
            <a:solidFill>
              <a:srgbClr val="92D050">
                <a:alpha val="65000"/>
              </a:srgbClr>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D2D2D2">
                    <a:lumMod val="10000"/>
                  </a:srgbClr>
                </a:solidFill>
                <a:effectLst/>
                <a:uLnTx/>
                <a:uFillTx/>
                <a:latin typeface="Calibri"/>
                <a:ea typeface="+mn-ea"/>
                <a:cs typeface="Calibri" panose="020F0502020204030204" pitchFamily="34" charset="0"/>
              </a:endParaRPr>
            </a:p>
          </p:txBody>
        </p:sp>
        <p:sp>
          <p:nvSpPr>
            <p:cNvPr id="52" name="Rectangle 13"/>
            <p:cNvSpPr/>
            <p:nvPr/>
          </p:nvSpPr>
          <p:spPr bwMode="auto">
            <a:xfrm>
              <a:off x="-634512"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window</a:t>
              </a:r>
            </a:p>
          </p:txBody>
        </p:sp>
        <p:sp>
          <p:nvSpPr>
            <p:cNvPr id="53" name="Rectangle 14"/>
            <p:cNvSpPr/>
            <p:nvPr/>
          </p:nvSpPr>
          <p:spPr bwMode="auto">
            <a:xfrm>
              <a:off x="889488"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window</a:t>
              </a:r>
            </a:p>
          </p:txBody>
        </p:sp>
        <p:sp>
          <p:nvSpPr>
            <p:cNvPr id="54" name="Rectangle 15"/>
            <p:cNvSpPr/>
            <p:nvPr/>
          </p:nvSpPr>
          <p:spPr bwMode="auto">
            <a:xfrm>
              <a:off x="2438107"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window</a:t>
              </a:r>
            </a:p>
          </p:txBody>
        </p:sp>
        <p:sp>
          <p:nvSpPr>
            <p:cNvPr id="55" name="Rectangle 16"/>
            <p:cNvSpPr/>
            <p:nvPr/>
          </p:nvSpPr>
          <p:spPr bwMode="auto">
            <a:xfrm>
              <a:off x="4011347" y="3352800"/>
              <a:ext cx="1005714" cy="990600"/>
            </a:xfrm>
            <a:prstGeom prst="rect">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window</a:t>
              </a:r>
            </a:p>
          </p:txBody>
        </p:sp>
      </p:grpSp>
    </p:spTree>
    <p:extLst>
      <p:ext uri="{BB962C8B-B14F-4D97-AF65-F5344CB8AC3E}">
        <p14:creationId xmlns:p14="http://schemas.microsoft.com/office/powerpoint/2010/main" val="428501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6C00-9732-E747-86C6-9EE7666195A6}"/>
              </a:ext>
            </a:extLst>
          </p:cNvPr>
          <p:cNvSpPr>
            <a:spLocks noGrp="1"/>
          </p:cNvSpPr>
          <p:nvPr>
            <p:ph type="title"/>
          </p:nvPr>
        </p:nvSpPr>
        <p:spPr/>
        <p:txBody>
          <a:bodyPr/>
          <a:lstStyle/>
          <a:p>
            <a:r>
              <a:rPr lang="en-US" dirty="0"/>
              <a:t>Exposing parallelism in stencil example</a:t>
            </a:r>
          </a:p>
        </p:txBody>
      </p:sp>
      <p:sp>
        <p:nvSpPr>
          <p:cNvPr id="3" name="Content Placeholder 2">
            <a:extLst>
              <a:ext uri="{FF2B5EF4-FFF2-40B4-BE49-F238E27FC236}">
                <a16:creationId xmlns:a16="http://schemas.microsoft.com/office/drawing/2014/main" id="{0CE0B0A9-243D-6040-BC96-ECDAF67519F9}"/>
              </a:ext>
            </a:extLst>
          </p:cNvPr>
          <p:cNvSpPr>
            <a:spLocks noGrp="1"/>
          </p:cNvSpPr>
          <p:nvPr>
            <p:ph idx="1"/>
          </p:nvPr>
        </p:nvSpPr>
        <p:spPr>
          <a:xfrm>
            <a:off x="457200" y="838200"/>
            <a:ext cx="8229600" cy="1748883"/>
          </a:xfrm>
        </p:spPr>
        <p:txBody>
          <a:bodyPr/>
          <a:lstStyle/>
          <a:p>
            <a:r>
              <a:rPr lang="en-US" sz="2000" dirty="0"/>
              <a:t>Using 16 cores per node; 3 x 3 node grid.</a:t>
            </a:r>
          </a:p>
          <a:p>
            <a:r>
              <a:rPr lang="en-US" sz="2000" dirty="0"/>
              <a:t>Halo exchange time of a rank on the central node.</a:t>
            </a:r>
          </a:p>
          <a:p>
            <a:r>
              <a:rPr lang="en-US" sz="2000" dirty="0"/>
              <a:t>“MPI_THREAD_MULTIPLE with separate COMMs” uses experimental MPICH. Rest use Intel MPI 2019.</a:t>
            </a:r>
          </a:p>
        </p:txBody>
      </p:sp>
      <p:sp>
        <p:nvSpPr>
          <p:cNvPr id="5" name="Slide Number Placeholder 4">
            <a:extLst>
              <a:ext uri="{FF2B5EF4-FFF2-40B4-BE49-F238E27FC236}">
                <a16:creationId xmlns:a16="http://schemas.microsoft.com/office/drawing/2014/main" id="{A52EEEDB-9080-944B-9BBD-EAFFF08990BB}"/>
              </a:ext>
            </a:extLst>
          </p:cNvPr>
          <p:cNvSpPr>
            <a:spLocks noGrp="1"/>
          </p:cNvSpPr>
          <p:nvPr>
            <p:ph type="sldNum" sz="quarter" idx="4"/>
          </p:nvPr>
        </p:nvSpPr>
        <p:spPr/>
        <p:txBody>
          <a:bodyPr/>
          <a:lstStyle/>
          <a:p>
            <a:fld id="{6B394888-48A7-42F6-AE45-2BD5FD40ED91}" type="slidenum">
              <a:rPr lang="en-US" smtClean="0"/>
              <a:pPr/>
              <a:t>90</a:t>
            </a:fld>
            <a:endParaRPr lang="en-US" dirty="0"/>
          </a:p>
        </p:txBody>
      </p:sp>
      <p:graphicFrame>
        <p:nvGraphicFramePr>
          <p:cNvPr id="8" name="Chart 7">
            <a:extLst>
              <a:ext uri="{FF2B5EF4-FFF2-40B4-BE49-F238E27FC236}">
                <a16:creationId xmlns:a16="http://schemas.microsoft.com/office/drawing/2014/main" id="{B87C0F8F-01F8-264C-B077-8BCBCCCC16F7}"/>
              </a:ext>
            </a:extLst>
          </p:cNvPr>
          <p:cNvGraphicFramePr/>
          <p:nvPr>
            <p:extLst>
              <p:ext uri="{D42A27DB-BD31-4B8C-83A1-F6EECF244321}">
                <p14:modId xmlns:p14="http://schemas.microsoft.com/office/powerpoint/2010/main" val="3237405738"/>
              </p:ext>
            </p:extLst>
          </p:nvPr>
        </p:nvGraphicFramePr>
        <p:xfrm>
          <a:off x="457199" y="2587083"/>
          <a:ext cx="8530683" cy="39280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04457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C0D7-4778-FC4E-8AA9-D04C780C233B}"/>
              </a:ext>
            </a:extLst>
          </p:cNvPr>
          <p:cNvSpPr>
            <a:spLocks noGrp="1"/>
          </p:cNvSpPr>
          <p:nvPr>
            <p:ph type="title"/>
          </p:nvPr>
        </p:nvSpPr>
        <p:spPr/>
        <p:txBody>
          <a:bodyPr/>
          <a:lstStyle/>
          <a:p>
            <a:r>
              <a:rPr lang="en-US" dirty="0"/>
              <a:t>Section Summary</a:t>
            </a:r>
          </a:p>
        </p:txBody>
      </p:sp>
      <p:sp>
        <p:nvSpPr>
          <p:cNvPr id="3" name="Content Placeholder 2">
            <a:extLst>
              <a:ext uri="{FF2B5EF4-FFF2-40B4-BE49-F238E27FC236}">
                <a16:creationId xmlns:a16="http://schemas.microsoft.com/office/drawing/2014/main" id="{62436E71-BC24-5F42-B4C4-090B5A82417A}"/>
              </a:ext>
            </a:extLst>
          </p:cNvPr>
          <p:cNvSpPr>
            <a:spLocks noGrp="1"/>
          </p:cNvSpPr>
          <p:nvPr>
            <p:ph idx="1"/>
          </p:nvPr>
        </p:nvSpPr>
        <p:spPr/>
        <p:txBody>
          <a:bodyPr/>
          <a:lstStyle/>
          <a:p>
            <a:r>
              <a:rPr lang="en-US" sz="2000" dirty="0"/>
              <a:t>Hybrid MPI + “X” is a promising approach for large scale programming (e.g., </a:t>
            </a:r>
            <a:r>
              <a:rPr lang="en-US" sz="2000" dirty="0" err="1"/>
              <a:t>MPI+Threads</a:t>
            </a:r>
            <a:r>
              <a:rPr lang="en-US" sz="2000" dirty="0"/>
              <a:t>)</a:t>
            </a:r>
          </a:p>
          <a:p>
            <a:pPr lvl="1"/>
            <a:r>
              <a:rPr lang="en-US" dirty="0"/>
              <a:t>Less memory consumption</a:t>
            </a:r>
          </a:p>
          <a:p>
            <a:pPr lvl="1"/>
            <a:r>
              <a:rPr lang="en-US" dirty="0"/>
              <a:t>More efficient on-node data movement  (load/store)</a:t>
            </a:r>
          </a:p>
          <a:p>
            <a:r>
              <a:rPr lang="en-US" sz="2000" dirty="0"/>
              <a:t>MPI thread safety: SINGLE, FUNNELED, SERIALIZED, MULTIPLE </a:t>
            </a:r>
          </a:p>
          <a:p>
            <a:r>
              <a:rPr lang="en-US" sz="2000" dirty="0">
                <a:solidFill>
                  <a:srgbClr val="FF0000"/>
                </a:solidFill>
              </a:rPr>
              <a:t>Use </a:t>
            </a:r>
            <a:r>
              <a:rPr lang="en-US" sz="2000" dirty="0" err="1">
                <a:solidFill>
                  <a:srgbClr val="FF0000"/>
                </a:solidFill>
              </a:rPr>
              <a:t>MPI_Init_thread</a:t>
            </a:r>
            <a:r>
              <a:rPr lang="en-US" sz="2000" dirty="0">
                <a:solidFill>
                  <a:srgbClr val="FF0000"/>
                </a:solidFill>
              </a:rPr>
              <a:t> for threaded programs (i.e., not SINGLE)</a:t>
            </a:r>
          </a:p>
          <a:p>
            <a:r>
              <a:rPr lang="en-US" sz="2000" dirty="0"/>
              <a:t>THREAD_MULTIPLE ordering &amp; progress semantics </a:t>
            </a:r>
          </a:p>
          <a:p>
            <a:r>
              <a:rPr lang="en-US" sz="2000" dirty="0">
                <a:solidFill>
                  <a:srgbClr val="FF0000"/>
                </a:solidFill>
              </a:rPr>
              <a:t>Always maximize independence between threads in your program</a:t>
            </a:r>
          </a:p>
          <a:p>
            <a:pPr lvl="1"/>
            <a:r>
              <a:rPr lang="en-US" dirty="0"/>
              <a:t>Independent communicators, no wildcard, independent </a:t>
            </a:r>
            <a:r>
              <a:rPr lang="en-US" dirty="0" err="1"/>
              <a:t>peer_ranks</a:t>
            </a:r>
            <a:r>
              <a:rPr lang="en-US" dirty="0"/>
              <a:t> and tags</a:t>
            </a:r>
          </a:p>
        </p:txBody>
      </p:sp>
      <p:sp>
        <p:nvSpPr>
          <p:cNvPr id="4" name="Footer Placeholder 3">
            <a:extLst>
              <a:ext uri="{FF2B5EF4-FFF2-40B4-BE49-F238E27FC236}">
                <a16:creationId xmlns:a16="http://schemas.microsoft.com/office/drawing/2014/main" id="{6573F4F9-0BA2-0B4D-AAA4-744F2CA751E0}"/>
              </a:ext>
            </a:extLst>
          </p:cNvPr>
          <p:cNvSpPr>
            <a:spLocks noGrp="1"/>
          </p:cNvSpPr>
          <p:nvPr>
            <p:ph type="ftr" sz="quarter" idx="3"/>
          </p:nvPr>
        </p:nvSpPr>
        <p:spPr/>
        <p:txBody>
          <a:bodyPr/>
          <a:lstStyle/>
          <a:p>
            <a:r>
              <a:rPr lang="en-US"/>
              <a:t>Parallel Programming with MPI (06/2019)</a:t>
            </a:r>
            <a:endParaRPr lang="en-US" dirty="0"/>
          </a:p>
        </p:txBody>
      </p:sp>
      <p:sp>
        <p:nvSpPr>
          <p:cNvPr id="5" name="Slide Number Placeholder 4">
            <a:extLst>
              <a:ext uri="{FF2B5EF4-FFF2-40B4-BE49-F238E27FC236}">
                <a16:creationId xmlns:a16="http://schemas.microsoft.com/office/drawing/2014/main" id="{AB739CF8-877F-6940-B256-02D5CF3A26BA}"/>
              </a:ext>
            </a:extLst>
          </p:cNvPr>
          <p:cNvSpPr>
            <a:spLocks noGrp="1"/>
          </p:cNvSpPr>
          <p:nvPr>
            <p:ph type="sldNum" sz="quarter" idx="4"/>
          </p:nvPr>
        </p:nvSpPr>
        <p:spPr/>
        <p:txBody>
          <a:bodyPr/>
          <a:lstStyle/>
          <a:p>
            <a:fld id="{6B394888-48A7-42F6-AE45-2BD5FD40ED91}" type="slidenum">
              <a:rPr lang="en-US" smtClean="0"/>
              <a:pPr/>
              <a:t>91</a:t>
            </a:fld>
            <a:endParaRPr lang="en-US" dirty="0"/>
          </a:p>
        </p:txBody>
      </p:sp>
    </p:spTree>
    <p:extLst>
      <p:ext uri="{BB962C8B-B14F-4D97-AF65-F5344CB8AC3E}">
        <p14:creationId xmlns:p14="http://schemas.microsoft.com/office/powerpoint/2010/main" val="2504717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38" y="1138238"/>
            <a:ext cx="6786562" cy="917575"/>
          </a:xfrm>
        </p:spPr>
        <p:txBody>
          <a:bodyPr/>
          <a:lstStyle/>
          <a:p>
            <a:pPr algn="ctr">
              <a:lnSpc>
                <a:spcPct val="120000"/>
              </a:lnSpc>
            </a:pPr>
            <a:r>
              <a:rPr lang="en-US" dirty="0"/>
              <a:t>MPI Hybrid Programming:</a:t>
            </a:r>
            <a:br>
              <a:rPr lang="en-US" dirty="0"/>
            </a:br>
            <a:r>
              <a:rPr lang="en-US" dirty="0"/>
              <a:t>Shared Memory</a:t>
            </a:r>
          </a:p>
        </p:txBody>
      </p:sp>
      <p:sp>
        <p:nvSpPr>
          <p:cNvPr id="4" name="Title 1">
            <a:extLst>
              <a:ext uri="{FF2B5EF4-FFF2-40B4-BE49-F238E27FC236}">
                <a16:creationId xmlns:a16="http://schemas.microsoft.com/office/drawing/2014/main" id="{8DD2D22F-70B9-7841-B2B8-55F421A6ADC8}"/>
              </a:ext>
            </a:extLst>
          </p:cNvPr>
          <p:cNvSpPr txBox="1">
            <a:spLocks/>
          </p:cNvSpPr>
          <p:nvPr/>
        </p:nvSpPr>
        <p:spPr bwMode="auto">
          <a:xfrm>
            <a:off x="304800" y="2206625"/>
            <a:ext cx="85344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2600" b="1">
                <a:solidFill>
                  <a:schemeClr val="tx2"/>
                </a:solidFill>
                <a:latin typeface="Trebuchet MS" pitchFamily="34" charset="0"/>
              </a:defRPr>
            </a:lvl2pPr>
            <a:lvl3pPr algn="l" rtl="0" eaLnBrk="1" fontAlgn="base" hangingPunct="1">
              <a:spcBef>
                <a:spcPct val="0"/>
              </a:spcBef>
              <a:spcAft>
                <a:spcPct val="0"/>
              </a:spcAft>
              <a:defRPr sz="2600" b="1">
                <a:solidFill>
                  <a:schemeClr val="tx2"/>
                </a:solidFill>
                <a:latin typeface="Trebuchet MS" pitchFamily="34" charset="0"/>
              </a:defRPr>
            </a:lvl3pPr>
            <a:lvl4pPr algn="l" rtl="0" eaLnBrk="1" fontAlgn="base" hangingPunct="1">
              <a:spcBef>
                <a:spcPct val="0"/>
              </a:spcBef>
              <a:spcAft>
                <a:spcPct val="0"/>
              </a:spcAft>
              <a:defRPr sz="2600" b="1">
                <a:solidFill>
                  <a:schemeClr val="tx2"/>
                </a:solidFill>
                <a:latin typeface="Trebuchet MS" pitchFamily="34" charset="0"/>
              </a:defRPr>
            </a:lvl4pPr>
            <a:lvl5pPr algn="l" rtl="0" eaLnBrk="1" fontAlgn="base" hangingPunct="1">
              <a:spcBef>
                <a:spcPct val="0"/>
              </a:spcBef>
              <a:spcAft>
                <a:spcPct val="0"/>
              </a:spcAft>
              <a:defRPr sz="2600" b="1">
                <a:solidFill>
                  <a:schemeClr val="tx2"/>
                </a:solidFill>
                <a:latin typeface="Trebuchet MS" pitchFamily="34" charset="0"/>
              </a:defRPr>
            </a:lvl5pPr>
            <a:lvl6pPr marL="457200" algn="l" rtl="0" eaLnBrk="1" fontAlgn="base" hangingPunct="1">
              <a:spcBef>
                <a:spcPct val="0"/>
              </a:spcBef>
              <a:spcAft>
                <a:spcPct val="0"/>
              </a:spcAft>
              <a:defRPr sz="2600" b="1">
                <a:solidFill>
                  <a:schemeClr val="tx2"/>
                </a:solidFill>
                <a:latin typeface="Trebuchet MS" pitchFamily="34" charset="0"/>
              </a:defRPr>
            </a:lvl6pPr>
            <a:lvl7pPr marL="914400" algn="l" rtl="0" eaLnBrk="1" fontAlgn="base" hangingPunct="1">
              <a:spcBef>
                <a:spcPct val="0"/>
              </a:spcBef>
              <a:spcAft>
                <a:spcPct val="0"/>
              </a:spcAft>
              <a:defRPr sz="2600" b="1">
                <a:solidFill>
                  <a:schemeClr val="tx2"/>
                </a:solidFill>
                <a:latin typeface="Trebuchet MS" pitchFamily="34" charset="0"/>
              </a:defRPr>
            </a:lvl7pPr>
            <a:lvl8pPr marL="1371600" algn="l" rtl="0" eaLnBrk="1" fontAlgn="base" hangingPunct="1">
              <a:spcBef>
                <a:spcPct val="0"/>
              </a:spcBef>
              <a:spcAft>
                <a:spcPct val="0"/>
              </a:spcAft>
              <a:defRPr sz="2600" b="1">
                <a:solidFill>
                  <a:schemeClr val="tx2"/>
                </a:solidFill>
                <a:latin typeface="Trebuchet MS" pitchFamily="34" charset="0"/>
              </a:defRPr>
            </a:lvl8pPr>
            <a:lvl9pPr marL="1828800" algn="l" rtl="0" eaLnBrk="1" fontAlgn="base" hangingPunct="1">
              <a:spcBef>
                <a:spcPct val="0"/>
              </a:spcBef>
              <a:spcAft>
                <a:spcPct val="0"/>
              </a:spcAft>
              <a:defRPr sz="2600" b="1">
                <a:solidFill>
                  <a:schemeClr val="tx2"/>
                </a:solidFill>
                <a:latin typeface="Trebuchet MS" pitchFamily="34" charset="0"/>
              </a:defRPr>
            </a:lvl9pPr>
          </a:lstStyle>
          <a:p>
            <a:pPr algn="ctr">
              <a:lnSpc>
                <a:spcPct val="120000"/>
              </a:lnSpc>
            </a:pPr>
            <a:r>
              <a:rPr lang="en-US" sz="1600" dirty="0">
                <a:solidFill>
                  <a:srgbClr val="1F497D"/>
                </a:solidFill>
              </a:rPr>
              <a:t>Slides Available at https://anl.box.com/v/2019-ANL-MPI/</a:t>
            </a:r>
          </a:p>
        </p:txBody>
      </p:sp>
      <p:sp>
        <p:nvSpPr>
          <p:cNvPr id="6" name="Subtitle 2">
            <a:extLst>
              <a:ext uri="{FF2B5EF4-FFF2-40B4-BE49-F238E27FC236}">
                <a16:creationId xmlns:a16="http://schemas.microsoft.com/office/drawing/2014/main" id="{228C169F-ABC0-3341-941C-FF545E76A754}"/>
              </a:ext>
            </a:extLst>
          </p:cNvPr>
          <p:cNvSpPr>
            <a:spLocks noGrp="1"/>
          </p:cNvSpPr>
          <p:nvPr>
            <p:ph type="subTitle" idx="1"/>
          </p:nvPr>
        </p:nvSpPr>
        <p:spPr>
          <a:xfrm>
            <a:off x="4876800" y="3124200"/>
            <a:ext cx="3581400" cy="1371600"/>
          </a:xfrm>
        </p:spPr>
        <p:txBody>
          <a:bodyPr/>
          <a:lstStyle/>
          <a:p>
            <a:pPr algn="ctr">
              <a:spcBef>
                <a:spcPts val="0"/>
              </a:spcBef>
            </a:pPr>
            <a:r>
              <a:rPr lang="en-US" sz="1600" b="1" i="1" dirty="0">
                <a:solidFill>
                  <a:srgbClr val="C00000"/>
                </a:solidFill>
              </a:rPr>
              <a:t>Rajeev Thakur</a:t>
            </a:r>
          </a:p>
          <a:p>
            <a:pPr algn="ctr">
              <a:spcBef>
                <a:spcPts val="0"/>
              </a:spcBef>
            </a:pPr>
            <a:r>
              <a:rPr lang="en-US" sz="1600" i="1" dirty="0">
                <a:solidFill>
                  <a:srgbClr val="00B050"/>
                </a:solidFill>
              </a:rPr>
              <a:t>Email: </a:t>
            </a:r>
            <a:r>
              <a:rPr lang="en-US" sz="1600" i="1" dirty="0">
                <a:solidFill>
                  <a:srgbClr val="00B050"/>
                </a:solidFill>
                <a:hlinkClick r:id="rId2"/>
              </a:rPr>
              <a:t>thakur@anl.gov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3"/>
              </a:rPr>
              <a:t>http://www.mcs.anl.gov/~thakur</a:t>
            </a:r>
            <a:endParaRPr lang="en-US" sz="1600" i="1" dirty="0">
              <a:solidFill>
                <a:srgbClr val="00B050"/>
              </a:solidFill>
            </a:endParaRPr>
          </a:p>
        </p:txBody>
      </p:sp>
      <p:sp>
        <p:nvSpPr>
          <p:cNvPr id="7" name="Subtitle 2">
            <a:extLst>
              <a:ext uri="{FF2B5EF4-FFF2-40B4-BE49-F238E27FC236}">
                <a16:creationId xmlns:a16="http://schemas.microsoft.com/office/drawing/2014/main" id="{593C4F39-53B3-3040-9076-39636B0055B1}"/>
              </a:ext>
            </a:extLst>
          </p:cNvPr>
          <p:cNvSpPr txBox="1">
            <a:spLocks/>
          </p:cNvSpPr>
          <p:nvPr/>
        </p:nvSpPr>
        <p:spPr bwMode="auto">
          <a:xfrm>
            <a:off x="685800" y="3124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Pavan Balaji</a:t>
            </a:r>
          </a:p>
          <a:p>
            <a:pPr algn="ctr">
              <a:spcBef>
                <a:spcPts val="0"/>
              </a:spcBef>
            </a:pPr>
            <a:r>
              <a:rPr lang="en-US" sz="1600" i="1" dirty="0">
                <a:solidFill>
                  <a:srgbClr val="00B050"/>
                </a:solidFill>
              </a:rPr>
              <a:t>Email: </a:t>
            </a:r>
            <a:r>
              <a:rPr lang="en-US" sz="1600" i="1" dirty="0">
                <a:solidFill>
                  <a:srgbClr val="00B050"/>
                </a:solidFill>
                <a:hlinkClick r:id="rId4"/>
              </a:rPr>
              <a:t>balaji@anl.gov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5"/>
              </a:rPr>
              <a:t>http://www.mcs.anl.gov/~balaji</a:t>
            </a:r>
            <a:endParaRPr lang="en-US" sz="1600" i="1" dirty="0">
              <a:solidFill>
                <a:srgbClr val="00B050"/>
              </a:solidFill>
            </a:endParaRPr>
          </a:p>
        </p:txBody>
      </p:sp>
      <p:sp>
        <p:nvSpPr>
          <p:cNvPr id="8" name="Subtitle 2">
            <a:extLst>
              <a:ext uri="{FF2B5EF4-FFF2-40B4-BE49-F238E27FC236}">
                <a16:creationId xmlns:a16="http://schemas.microsoft.com/office/drawing/2014/main" id="{8858CAF5-A6C8-4049-9D89-8F53EA2043F0}"/>
              </a:ext>
            </a:extLst>
          </p:cNvPr>
          <p:cNvSpPr txBox="1">
            <a:spLocks/>
          </p:cNvSpPr>
          <p:nvPr/>
        </p:nvSpPr>
        <p:spPr bwMode="auto">
          <a:xfrm>
            <a:off x="685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Ken </a:t>
            </a:r>
            <a:r>
              <a:rPr lang="en-US" sz="1600" b="1" i="1" dirty="0" err="1">
                <a:solidFill>
                  <a:srgbClr val="C00000"/>
                </a:solidFill>
              </a:rPr>
              <a:t>Raffenetti</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6"/>
              </a:rPr>
              <a:t>raffenet@mcs.anl.gov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7"/>
              </a:rPr>
              <a:t>http://www.mcs.anl.gov/~raffenet</a:t>
            </a:r>
            <a:endParaRPr lang="en-US" sz="1600" i="1" dirty="0">
              <a:solidFill>
                <a:srgbClr val="00B050"/>
              </a:solidFill>
            </a:endParaRPr>
          </a:p>
        </p:txBody>
      </p:sp>
      <p:sp>
        <p:nvSpPr>
          <p:cNvPr id="9" name="Subtitle 2">
            <a:extLst>
              <a:ext uri="{FF2B5EF4-FFF2-40B4-BE49-F238E27FC236}">
                <a16:creationId xmlns:a16="http://schemas.microsoft.com/office/drawing/2014/main" id="{645C7FE0-BF95-9F4E-858B-A6357B9B0143}"/>
              </a:ext>
            </a:extLst>
          </p:cNvPr>
          <p:cNvSpPr txBox="1">
            <a:spLocks/>
          </p:cNvSpPr>
          <p:nvPr/>
        </p:nvSpPr>
        <p:spPr bwMode="auto">
          <a:xfrm>
            <a:off x="4876800" y="43434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a:solidFill>
                  <a:srgbClr val="C00000"/>
                </a:solidFill>
              </a:rPr>
              <a:t>Giuseppe </a:t>
            </a:r>
            <a:r>
              <a:rPr lang="en-US" sz="1600" b="1" i="1" dirty="0" err="1">
                <a:solidFill>
                  <a:srgbClr val="C00000"/>
                </a:solidFill>
              </a:rPr>
              <a:t>Congiu</a:t>
            </a:r>
            <a:endParaRPr lang="en-US" sz="1600" b="1" i="1" dirty="0">
              <a:solidFill>
                <a:srgbClr val="C00000"/>
              </a:solidFill>
            </a:endParaRPr>
          </a:p>
          <a:p>
            <a:pPr algn="ctr">
              <a:spcBef>
                <a:spcPts val="0"/>
              </a:spcBef>
            </a:pPr>
            <a:r>
              <a:rPr lang="en-US" sz="1600" i="1" dirty="0">
                <a:solidFill>
                  <a:srgbClr val="00B050"/>
                </a:solidFill>
              </a:rPr>
              <a:t>Email: </a:t>
            </a:r>
            <a:r>
              <a:rPr lang="en-US" sz="1600" i="1" dirty="0">
                <a:solidFill>
                  <a:srgbClr val="00B050"/>
                </a:solidFill>
                <a:hlinkClick r:id="rId8"/>
              </a:rPr>
              <a:t>gcongiu@anl.gov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9"/>
              </a:rPr>
              <a:t>http://www.mcs.anl.gov/~gcongiu</a:t>
            </a:r>
            <a:endParaRPr lang="en-US" sz="1600" i="1" dirty="0">
              <a:solidFill>
                <a:srgbClr val="00B050"/>
              </a:solidFill>
            </a:endParaRPr>
          </a:p>
        </p:txBody>
      </p:sp>
      <p:sp>
        <p:nvSpPr>
          <p:cNvPr id="10" name="Subtitle 2">
            <a:extLst>
              <a:ext uri="{FF2B5EF4-FFF2-40B4-BE49-F238E27FC236}">
                <a16:creationId xmlns:a16="http://schemas.microsoft.com/office/drawing/2014/main" id="{36668F42-877A-3843-A772-10AB604AEC18}"/>
              </a:ext>
            </a:extLst>
          </p:cNvPr>
          <p:cNvSpPr txBox="1">
            <a:spLocks/>
          </p:cNvSpPr>
          <p:nvPr/>
        </p:nvSpPr>
        <p:spPr bwMode="auto">
          <a:xfrm>
            <a:off x="2817019" y="5410200"/>
            <a:ext cx="3581400" cy="137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120000"/>
              </a:lnSpc>
              <a:spcBef>
                <a:spcPct val="20000"/>
              </a:spcBef>
              <a:spcAft>
                <a:spcPct val="0"/>
              </a:spcAft>
              <a:buClr>
                <a:srgbClr val="1F497D"/>
              </a:buClr>
              <a:buFont typeface="Wingdings" pitchFamily="2" charset="2"/>
              <a:buNone/>
              <a:defRPr sz="1800">
                <a:solidFill>
                  <a:schemeClr val="bg2">
                    <a:lumMod val="10000"/>
                  </a:schemeClr>
                </a:solidFill>
                <a:latin typeface="+mn-lt"/>
                <a:ea typeface="+mn-ea"/>
                <a:cs typeface="+mn-cs"/>
              </a:defRPr>
            </a:lvl1pPr>
            <a:lvl2pPr marL="742950" indent="-285750" algn="l" rtl="0" eaLnBrk="1" fontAlgn="base" hangingPunct="1">
              <a:lnSpc>
                <a:spcPct val="120000"/>
              </a:lnSpc>
              <a:spcBef>
                <a:spcPct val="20000"/>
              </a:spcBef>
              <a:spcAft>
                <a:spcPct val="0"/>
              </a:spcAft>
              <a:buClr>
                <a:srgbClr val="1F497D"/>
              </a:buClr>
              <a:buChar char="–"/>
              <a:defRPr sz="2000">
                <a:solidFill>
                  <a:schemeClr val="bg2">
                    <a:lumMod val="10000"/>
                  </a:schemeClr>
                </a:solidFill>
                <a:latin typeface="+mn-lt"/>
              </a:defRPr>
            </a:lvl2pPr>
            <a:lvl3pPr marL="11430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3pPr>
            <a:lvl4pPr marL="1600200" indent="-228600" algn="l" rtl="0" eaLnBrk="1" fontAlgn="base" hangingPunct="1">
              <a:lnSpc>
                <a:spcPct val="120000"/>
              </a:lnSpc>
              <a:spcBef>
                <a:spcPct val="20000"/>
              </a:spcBef>
              <a:spcAft>
                <a:spcPct val="0"/>
              </a:spcAft>
              <a:buClr>
                <a:srgbClr val="1F497D"/>
              </a:buClr>
              <a:buChar char="–"/>
              <a:defRPr sz="1800">
                <a:solidFill>
                  <a:schemeClr val="bg2">
                    <a:lumMod val="10000"/>
                  </a:schemeClr>
                </a:solidFill>
                <a:latin typeface="+mn-lt"/>
              </a:defRPr>
            </a:lvl4pPr>
            <a:lvl5pPr marL="2057400" indent="-228600" algn="l" rtl="0" eaLnBrk="1" fontAlgn="base" hangingPunct="1">
              <a:lnSpc>
                <a:spcPct val="120000"/>
              </a:lnSpc>
              <a:spcBef>
                <a:spcPct val="20000"/>
              </a:spcBef>
              <a:spcAft>
                <a:spcPct val="0"/>
              </a:spcAft>
              <a:buClr>
                <a:srgbClr val="1F497D"/>
              </a:buClr>
              <a:buFont typeface="Arial" charset="0"/>
              <a:buChar char="»"/>
              <a:defRPr sz="1800">
                <a:solidFill>
                  <a:schemeClr val="bg2">
                    <a:lumMod val="10000"/>
                  </a:schemeClr>
                </a:solidFill>
                <a:latin typeface="+mn-lt"/>
              </a:defRPr>
            </a:lvl5pPr>
            <a:lvl6pPr marL="25146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Clr>
                <a:srgbClr val="1F497D"/>
              </a:buClr>
              <a:buFont typeface="Arial" charset="0"/>
              <a:buChar char="»"/>
              <a:defRPr sz="1400">
                <a:solidFill>
                  <a:schemeClr val="tx1"/>
                </a:solidFill>
                <a:latin typeface="+mn-lt"/>
              </a:defRPr>
            </a:lvl9pPr>
          </a:lstStyle>
          <a:p>
            <a:pPr algn="ctr">
              <a:spcBef>
                <a:spcPts val="0"/>
              </a:spcBef>
            </a:pPr>
            <a:r>
              <a:rPr lang="en-US" sz="1600" b="1" i="1" dirty="0" err="1">
                <a:solidFill>
                  <a:srgbClr val="C00000"/>
                </a:solidFill>
              </a:rPr>
              <a:t>Huansong</a:t>
            </a:r>
            <a:r>
              <a:rPr lang="en-US" sz="1600" b="1" i="1" dirty="0">
                <a:solidFill>
                  <a:srgbClr val="C00000"/>
                </a:solidFill>
              </a:rPr>
              <a:t> Fu</a:t>
            </a:r>
          </a:p>
          <a:p>
            <a:pPr algn="ctr">
              <a:spcBef>
                <a:spcPts val="0"/>
              </a:spcBef>
            </a:pPr>
            <a:r>
              <a:rPr lang="en-US" sz="1600" i="1" dirty="0">
                <a:solidFill>
                  <a:srgbClr val="00B050"/>
                </a:solidFill>
              </a:rPr>
              <a:t>Email: </a:t>
            </a:r>
            <a:r>
              <a:rPr lang="en-US" sz="1600" i="1" dirty="0" err="1">
                <a:solidFill>
                  <a:srgbClr val="00B050"/>
                </a:solidFill>
                <a:hlinkClick r:id="rId10"/>
              </a:rPr>
              <a:t>hfu@anl.gov</a:t>
            </a:r>
            <a:endParaRPr lang="en-US" sz="1600" i="1" dirty="0">
              <a:solidFill>
                <a:srgbClr val="00B050"/>
              </a:solidFill>
            </a:endParaRPr>
          </a:p>
          <a:p>
            <a:pPr algn="ctr">
              <a:spcBef>
                <a:spcPts val="0"/>
              </a:spcBef>
            </a:pPr>
            <a:r>
              <a:rPr lang="en-US" sz="1600" i="1" dirty="0">
                <a:solidFill>
                  <a:srgbClr val="00B050"/>
                </a:solidFill>
              </a:rPr>
              <a:t>Web: </a:t>
            </a:r>
            <a:r>
              <a:rPr lang="en-US" sz="1600" i="1" dirty="0">
                <a:solidFill>
                  <a:srgbClr val="00B050"/>
                </a:solidFill>
                <a:hlinkClick r:id="rId11"/>
              </a:rPr>
              <a:t>http://www.mcs.anl.gov/~hsfu</a:t>
            </a:r>
            <a:endParaRPr lang="en-US" sz="1600" i="1" dirty="0">
              <a:solidFill>
                <a:srgbClr val="00B050"/>
              </a:solidFill>
            </a:endParaRPr>
          </a:p>
        </p:txBody>
      </p:sp>
    </p:spTree>
    <p:extLst>
      <p:ext uri="{BB962C8B-B14F-4D97-AF65-F5344CB8AC3E}">
        <p14:creationId xmlns:p14="http://schemas.microsoft.com/office/powerpoint/2010/main" val="408549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Programming with Shared Memory</a:t>
            </a:r>
          </a:p>
        </p:txBody>
      </p:sp>
      <p:sp>
        <p:nvSpPr>
          <p:cNvPr id="3" name="Content Placeholder 2"/>
          <p:cNvSpPr>
            <a:spLocks noGrp="1"/>
          </p:cNvSpPr>
          <p:nvPr>
            <p:ph idx="1"/>
          </p:nvPr>
        </p:nvSpPr>
        <p:spPr/>
        <p:txBody>
          <a:bodyPr/>
          <a:lstStyle/>
          <a:p>
            <a:r>
              <a:rPr lang="en-US" dirty="0"/>
              <a:t>MPI-3 allows different processes to allocate shared memory through MPI</a:t>
            </a:r>
          </a:p>
          <a:p>
            <a:pPr lvl="1"/>
            <a:r>
              <a:rPr lang="en-US" dirty="0" err="1"/>
              <a:t>MPI_Win_allocate_shared</a:t>
            </a:r>
            <a:endParaRPr lang="en-US" dirty="0"/>
          </a:p>
          <a:p>
            <a:r>
              <a:rPr lang="en-US" dirty="0"/>
              <a:t>Uses many of the concepts of one-sided communication</a:t>
            </a:r>
          </a:p>
          <a:p>
            <a:r>
              <a:rPr lang="en-US" dirty="0"/>
              <a:t>Applications can do hybrid programming using MPI or load/store accesses on the shared memory window</a:t>
            </a:r>
          </a:p>
          <a:p>
            <a:r>
              <a:rPr lang="en-US" dirty="0"/>
              <a:t>Other MPI functions can be used to synchronize access to shared memory regions</a:t>
            </a:r>
          </a:p>
          <a:p>
            <a:r>
              <a:rPr lang="en-US" dirty="0"/>
              <a:t>Can be simpler to program than threads</a:t>
            </a:r>
          </a:p>
        </p:txBody>
      </p:sp>
      <p:sp>
        <p:nvSpPr>
          <p:cNvPr id="6" name="Slide Number Placeholder 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26763161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Shared Memory Regions in MPI</a:t>
            </a:r>
          </a:p>
        </p:txBody>
      </p:sp>
      <p:sp>
        <p:nvSpPr>
          <p:cNvPr id="6" name="Rounded Rectangle 5"/>
          <p:cNvSpPr/>
          <p:nvPr/>
        </p:nvSpPr>
        <p:spPr bwMode="auto">
          <a:xfrm>
            <a:off x="381000" y="990600"/>
            <a:ext cx="2667000" cy="1143000"/>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7" name="Oval 6"/>
          <p:cNvSpPr/>
          <p:nvPr/>
        </p:nvSpPr>
        <p:spPr bwMode="auto">
          <a:xfrm>
            <a:off x="5334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8" name="Oval 7"/>
          <p:cNvSpPr/>
          <p:nvPr/>
        </p:nvSpPr>
        <p:spPr bwMode="auto">
          <a:xfrm>
            <a:off x="11430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9" name="Oval 8"/>
          <p:cNvSpPr/>
          <p:nvPr/>
        </p:nvSpPr>
        <p:spPr bwMode="auto">
          <a:xfrm>
            <a:off x="17526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0" name="Oval 9"/>
          <p:cNvSpPr/>
          <p:nvPr/>
        </p:nvSpPr>
        <p:spPr bwMode="auto">
          <a:xfrm>
            <a:off x="23622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1" name="Rounded Rectangle 10"/>
          <p:cNvSpPr/>
          <p:nvPr/>
        </p:nvSpPr>
        <p:spPr bwMode="auto">
          <a:xfrm>
            <a:off x="3276600" y="990600"/>
            <a:ext cx="2667000" cy="1143000"/>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2" name="Oval 11"/>
          <p:cNvSpPr/>
          <p:nvPr/>
        </p:nvSpPr>
        <p:spPr bwMode="auto">
          <a:xfrm>
            <a:off x="34290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3" name="Oval 12"/>
          <p:cNvSpPr/>
          <p:nvPr/>
        </p:nvSpPr>
        <p:spPr bwMode="auto">
          <a:xfrm>
            <a:off x="40386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4" name="Oval 13"/>
          <p:cNvSpPr/>
          <p:nvPr/>
        </p:nvSpPr>
        <p:spPr bwMode="auto">
          <a:xfrm>
            <a:off x="46482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5" name="Oval 14"/>
          <p:cNvSpPr/>
          <p:nvPr/>
        </p:nvSpPr>
        <p:spPr bwMode="auto">
          <a:xfrm>
            <a:off x="52578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6" name="Rounded Rectangle 15"/>
          <p:cNvSpPr/>
          <p:nvPr/>
        </p:nvSpPr>
        <p:spPr bwMode="auto">
          <a:xfrm>
            <a:off x="6172200" y="990600"/>
            <a:ext cx="2667000" cy="1143000"/>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7" name="Oval 16"/>
          <p:cNvSpPr/>
          <p:nvPr/>
        </p:nvSpPr>
        <p:spPr bwMode="auto">
          <a:xfrm>
            <a:off x="63246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8" name="Oval 17"/>
          <p:cNvSpPr/>
          <p:nvPr/>
        </p:nvSpPr>
        <p:spPr bwMode="auto">
          <a:xfrm>
            <a:off x="69342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19" name="Oval 18"/>
          <p:cNvSpPr/>
          <p:nvPr/>
        </p:nvSpPr>
        <p:spPr bwMode="auto">
          <a:xfrm>
            <a:off x="75438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0" name="Oval 19"/>
          <p:cNvSpPr/>
          <p:nvPr/>
        </p:nvSpPr>
        <p:spPr bwMode="auto">
          <a:xfrm>
            <a:off x="8153400" y="1295400"/>
            <a:ext cx="533400" cy="5334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1" name="Right Brace 20"/>
          <p:cNvSpPr/>
          <p:nvPr/>
        </p:nvSpPr>
        <p:spPr bwMode="auto">
          <a:xfrm rot="5400000">
            <a:off x="4419600" y="-2133600"/>
            <a:ext cx="381000" cy="8763000"/>
          </a:xfrm>
          <a:prstGeom prst="rightBrace">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2" name="TextBox 21"/>
          <p:cNvSpPr txBox="1"/>
          <p:nvPr/>
        </p:nvSpPr>
        <p:spPr>
          <a:xfrm>
            <a:off x="3200400" y="2514600"/>
            <a:ext cx="2819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MPI_COMM_WORLD</a:t>
            </a:r>
          </a:p>
        </p:txBody>
      </p:sp>
      <p:cxnSp>
        <p:nvCxnSpPr>
          <p:cNvPr id="24" name="Straight Arrow Connector 23"/>
          <p:cNvCxnSpPr/>
          <p:nvPr/>
        </p:nvCxnSpPr>
        <p:spPr bwMode="auto">
          <a:xfrm>
            <a:off x="4648200" y="2883932"/>
            <a:ext cx="0" cy="773668"/>
          </a:xfrm>
          <a:prstGeom prst="straightConnector1">
            <a:avLst/>
          </a:prstGeom>
          <a:noFill/>
          <a:ln w="57150" cap="flat" cmpd="sng" algn="ctr">
            <a:solidFill>
              <a:schemeClr val="bg2">
                <a:lumMod val="10000"/>
              </a:schemeClr>
            </a:solidFill>
            <a:prstDash val="solid"/>
            <a:round/>
            <a:headEnd type="none" w="med" len="med"/>
            <a:tailEnd type="arrow"/>
          </a:ln>
          <a:effectLst/>
        </p:spPr>
      </p:cxnSp>
      <p:sp>
        <p:nvSpPr>
          <p:cNvPr id="25" name="TextBox 24"/>
          <p:cNvSpPr txBox="1"/>
          <p:nvPr/>
        </p:nvSpPr>
        <p:spPr>
          <a:xfrm>
            <a:off x="2133600" y="3059668"/>
            <a:ext cx="5562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D2D2D2">
                    <a:lumMod val="10000"/>
                  </a:srgbClr>
                </a:solidFill>
                <a:effectLst/>
                <a:uLnTx/>
                <a:uFillTx/>
                <a:latin typeface="Calibri"/>
                <a:ea typeface="+mn-ea"/>
                <a:cs typeface="Calibri" panose="020F0502020204030204" pitchFamily="34" charset="0"/>
              </a:rPr>
              <a:t>MPI_Comm_split_type</a:t>
            </a:r>
            <a:r>
              <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    (MPI_COMM_TYPE_SHARED)</a:t>
            </a:r>
          </a:p>
        </p:txBody>
      </p:sp>
      <p:sp>
        <p:nvSpPr>
          <p:cNvPr id="26" name="Right Brace 25"/>
          <p:cNvSpPr/>
          <p:nvPr/>
        </p:nvSpPr>
        <p:spPr bwMode="auto">
          <a:xfrm rot="5400000">
            <a:off x="1524000" y="2362199"/>
            <a:ext cx="381000" cy="2971800"/>
          </a:xfrm>
          <a:prstGeom prst="rightBrace">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27" name="TextBox 26"/>
          <p:cNvSpPr txBox="1"/>
          <p:nvPr/>
        </p:nvSpPr>
        <p:spPr>
          <a:xfrm>
            <a:off x="762000" y="4038600"/>
            <a:ext cx="1790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Shared memory communicator</a:t>
            </a:r>
          </a:p>
        </p:txBody>
      </p:sp>
      <p:sp>
        <p:nvSpPr>
          <p:cNvPr id="28" name="Right Brace 27"/>
          <p:cNvSpPr/>
          <p:nvPr/>
        </p:nvSpPr>
        <p:spPr bwMode="auto">
          <a:xfrm rot="5400000">
            <a:off x="4533900" y="2400300"/>
            <a:ext cx="381000" cy="2895600"/>
          </a:xfrm>
          <a:prstGeom prst="rightBrace">
            <a:avLst>
              <a:gd name="adj1" fmla="val 23027"/>
              <a:gd name="adj2" fmla="val 5000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30" name="Right Brace 29"/>
          <p:cNvSpPr/>
          <p:nvPr/>
        </p:nvSpPr>
        <p:spPr bwMode="auto">
          <a:xfrm rot="5400000">
            <a:off x="7429500" y="2476500"/>
            <a:ext cx="381000" cy="2743200"/>
          </a:xfrm>
          <a:prstGeom prst="rightBrace">
            <a:avLst>
              <a:gd name="adj1" fmla="val 23027"/>
              <a:gd name="adj2" fmla="val 5000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33" name="TextBox 32"/>
          <p:cNvSpPr txBox="1"/>
          <p:nvPr/>
        </p:nvSpPr>
        <p:spPr>
          <a:xfrm>
            <a:off x="1752600" y="4724400"/>
            <a:ext cx="2819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D2D2D2">
                    <a:lumMod val="10000"/>
                  </a:srgbClr>
                </a:solidFill>
                <a:effectLst/>
                <a:uLnTx/>
                <a:uFillTx/>
                <a:latin typeface="Calibri"/>
                <a:ea typeface="+mn-ea"/>
                <a:cs typeface="Calibri" panose="020F0502020204030204" pitchFamily="34" charset="0"/>
              </a:rPr>
              <a:t>MPI_Win_allocate_shared</a:t>
            </a:r>
            <a:endParaRPr kumimoji="0" lang="en-US" sz="1800" b="0"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endParaRPr>
          </a:p>
        </p:txBody>
      </p:sp>
      <p:sp>
        <p:nvSpPr>
          <p:cNvPr id="34" name="Right Brace 33"/>
          <p:cNvSpPr/>
          <p:nvPr/>
        </p:nvSpPr>
        <p:spPr bwMode="auto">
          <a:xfrm rot="5400000">
            <a:off x="4381500" y="4164567"/>
            <a:ext cx="381000" cy="2895600"/>
          </a:xfrm>
          <a:prstGeom prst="rightBrace">
            <a:avLst>
              <a:gd name="adj1" fmla="val 23027"/>
              <a:gd name="adj2" fmla="val 5000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35" name="TextBox 34"/>
          <p:cNvSpPr txBox="1"/>
          <p:nvPr/>
        </p:nvSpPr>
        <p:spPr>
          <a:xfrm>
            <a:off x="3657600" y="5802868"/>
            <a:ext cx="1828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Shared memory window</a:t>
            </a:r>
          </a:p>
        </p:txBody>
      </p:sp>
      <p:cxnSp>
        <p:nvCxnSpPr>
          <p:cNvPr id="36" name="Straight Arrow Connector 35"/>
          <p:cNvCxnSpPr>
            <a:stCxn id="27" idx="2"/>
          </p:cNvCxnSpPr>
          <p:nvPr/>
        </p:nvCxnSpPr>
        <p:spPr bwMode="auto">
          <a:xfrm>
            <a:off x="1657350" y="4684931"/>
            <a:ext cx="19050" cy="584537"/>
          </a:xfrm>
          <a:prstGeom prst="straightConnector1">
            <a:avLst/>
          </a:prstGeom>
          <a:noFill/>
          <a:ln w="57150" cap="flat" cmpd="sng" algn="ctr">
            <a:solidFill>
              <a:schemeClr val="bg2">
                <a:lumMod val="10000"/>
              </a:schemeClr>
            </a:solidFill>
            <a:prstDash val="solid"/>
            <a:round/>
            <a:headEnd type="none" w="med" len="med"/>
            <a:tailEnd type="arrow"/>
          </a:ln>
          <a:effectLst/>
        </p:spPr>
      </p:cxnSp>
      <p:sp>
        <p:nvSpPr>
          <p:cNvPr id="37" name="Right Brace 36"/>
          <p:cNvSpPr/>
          <p:nvPr/>
        </p:nvSpPr>
        <p:spPr bwMode="auto">
          <a:xfrm rot="5400000">
            <a:off x="1409700" y="4176235"/>
            <a:ext cx="381000" cy="2895600"/>
          </a:xfrm>
          <a:prstGeom prst="rightBrace">
            <a:avLst>
              <a:gd name="adj1" fmla="val 23027"/>
              <a:gd name="adj2" fmla="val 5000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38" name="TextBox 37"/>
          <p:cNvSpPr txBox="1"/>
          <p:nvPr/>
        </p:nvSpPr>
        <p:spPr>
          <a:xfrm>
            <a:off x="685800" y="5814536"/>
            <a:ext cx="1828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Shared memory window</a:t>
            </a:r>
          </a:p>
        </p:txBody>
      </p:sp>
      <p:sp>
        <p:nvSpPr>
          <p:cNvPr id="40" name="Right Brace 39"/>
          <p:cNvSpPr/>
          <p:nvPr/>
        </p:nvSpPr>
        <p:spPr bwMode="auto">
          <a:xfrm rot="5400000">
            <a:off x="7353300" y="4176235"/>
            <a:ext cx="381000" cy="2895600"/>
          </a:xfrm>
          <a:prstGeom prst="rightBrace">
            <a:avLst>
              <a:gd name="adj1" fmla="val 23027"/>
              <a:gd name="adj2" fmla="val 50000"/>
            </a:avLst>
          </a:prstGeom>
          <a:noFill/>
          <a:ln w="2857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616161"/>
              </a:solidFill>
              <a:effectLst/>
              <a:uLnTx/>
              <a:uFillTx/>
              <a:latin typeface="Calibri"/>
              <a:ea typeface="+mn-ea"/>
              <a:cs typeface="Calibri" panose="020F0502020204030204" pitchFamily="34" charset="0"/>
            </a:endParaRPr>
          </a:p>
        </p:txBody>
      </p:sp>
      <p:sp>
        <p:nvSpPr>
          <p:cNvPr id="41" name="TextBox 40"/>
          <p:cNvSpPr txBox="1"/>
          <p:nvPr/>
        </p:nvSpPr>
        <p:spPr>
          <a:xfrm>
            <a:off x="6629400" y="5814536"/>
            <a:ext cx="18288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Shared memory window</a:t>
            </a:r>
          </a:p>
        </p:txBody>
      </p:sp>
      <p:sp>
        <p:nvSpPr>
          <p:cNvPr id="43" name="TextBox 42"/>
          <p:cNvSpPr txBox="1"/>
          <p:nvPr/>
        </p:nvSpPr>
        <p:spPr>
          <a:xfrm>
            <a:off x="3848100" y="4038600"/>
            <a:ext cx="1790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Shared memory communicator</a:t>
            </a:r>
          </a:p>
        </p:txBody>
      </p:sp>
      <p:cxnSp>
        <p:nvCxnSpPr>
          <p:cNvPr id="44" name="Straight Arrow Connector 43"/>
          <p:cNvCxnSpPr>
            <a:stCxn id="43" idx="2"/>
          </p:cNvCxnSpPr>
          <p:nvPr/>
        </p:nvCxnSpPr>
        <p:spPr bwMode="auto">
          <a:xfrm>
            <a:off x="4743450" y="4684931"/>
            <a:ext cx="19050" cy="584537"/>
          </a:xfrm>
          <a:prstGeom prst="straightConnector1">
            <a:avLst/>
          </a:prstGeom>
          <a:noFill/>
          <a:ln w="57150" cap="flat" cmpd="sng" algn="ctr">
            <a:solidFill>
              <a:schemeClr val="bg2">
                <a:lumMod val="10000"/>
              </a:schemeClr>
            </a:solidFill>
            <a:prstDash val="solid"/>
            <a:round/>
            <a:headEnd type="none" w="med" len="med"/>
            <a:tailEnd type="arrow"/>
          </a:ln>
          <a:effectLst/>
        </p:spPr>
      </p:cxnSp>
      <p:sp>
        <p:nvSpPr>
          <p:cNvPr id="45" name="TextBox 44"/>
          <p:cNvSpPr txBox="1"/>
          <p:nvPr/>
        </p:nvSpPr>
        <p:spPr>
          <a:xfrm>
            <a:off x="6781800" y="4038600"/>
            <a:ext cx="1790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Shared memory communicator</a:t>
            </a:r>
          </a:p>
        </p:txBody>
      </p:sp>
      <p:cxnSp>
        <p:nvCxnSpPr>
          <p:cNvPr id="46" name="Straight Arrow Connector 45"/>
          <p:cNvCxnSpPr>
            <a:stCxn id="45" idx="2"/>
          </p:cNvCxnSpPr>
          <p:nvPr/>
        </p:nvCxnSpPr>
        <p:spPr bwMode="auto">
          <a:xfrm>
            <a:off x="7677150" y="4684931"/>
            <a:ext cx="19050" cy="584537"/>
          </a:xfrm>
          <a:prstGeom prst="straightConnector1">
            <a:avLst/>
          </a:prstGeom>
          <a:noFill/>
          <a:ln w="57150" cap="flat" cmpd="sng" algn="ctr">
            <a:solidFill>
              <a:schemeClr val="bg2">
                <a:lumMod val="10000"/>
              </a:schemeClr>
            </a:solidFill>
            <a:prstDash val="solid"/>
            <a:round/>
            <a:headEnd type="none" w="med" len="med"/>
            <a:tailEnd type="arrow"/>
          </a:ln>
          <a:effectLst/>
        </p:spPr>
      </p:cxn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42"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5536638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6200" y="1871246"/>
            <a:ext cx="1143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Load/store</a:t>
            </a:r>
          </a:p>
        </p:txBody>
      </p:sp>
      <p:sp>
        <p:nvSpPr>
          <p:cNvPr id="2" name="Title 1"/>
          <p:cNvSpPr>
            <a:spLocks noGrp="1"/>
          </p:cNvSpPr>
          <p:nvPr>
            <p:ph type="title"/>
          </p:nvPr>
        </p:nvSpPr>
        <p:spPr/>
        <p:txBody>
          <a:bodyPr/>
          <a:lstStyle/>
          <a:p>
            <a:r>
              <a:rPr lang="en-US" dirty="0"/>
              <a:t>Regular RMA windows vs. Shared memory windows</a:t>
            </a:r>
          </a:p>
        </p:txBody>
      </p:sp>
      <p:sp>
        <p:nvSpPr>
          <p:cNvPr id="48" name="Content Placeholder 47"/>
          <p:cNvSpPr>
            <a:spLocks noGrp="1"/>
          </p:cNvSpPr>
          <p:nvPr>
            <p:ph idx="1"/>
          </p:nvPr>
        </p:nvSpPr>
        <p:spPr>
          <a:xfrm>
            <a:off x="4953000" y="914400"/>
            <a:ext cx="3962400" cy="5562600"/>
          </a:xfrm>
        </p:spPr>
        <p:txBody>
          <a:bodyPr/>
          <a:lstStyle/>
          <a:p>
            <a:pPr>
              <a:lnSpc>
                <a:spcPct val="110000"/>
              </a:lnSpc>
            </a:pPr>
            <a:r>
              <a:rPr lang="en-US" sz="2000" dirty="0"/>
              <a:t>Shared memory windows allow application processes to directly perform load/store accesses on all of the window memory</a:t>
            </a:r>
          </a:p>
          <a:p>
            <a:pPr lvl="1">
              <a:lnSpc>
                <a:spcPct val="110000"/>
              </a:lnSpc>
            </a:pPr>
            <a:r>
              <a:rPr lang="en-US" sz="1600" dirty="0"/>
              <a:t>E.g., x[100] = 10</a:t>
            </a:r>
          </a:p>
          <a:p>
            <a:pPr>
              <a:lnSpc>
                <a:spcPct val="110000"/>
              </a:lnSpc>
            </a:pPr>
            <a:r>
              <a:rPr lang="en-US" sz="2000" dirty="0"/>
              <a:t>All of the existing RMA functions can also be used on such memory for more advanced semantics such as atomic operations</a:t>
            </a:r>
          </a:p>
          <a:p>
            <a:pPr>
              <a:lnSpc>
                <a:spcPct val="110000"/>
              </a:lnSpc>
            </a:pPr>
            <a:r>
              <a:rPr lang="en-US" sz="2000" dirty="0"/>
              <a:t>Can be very useful when processes want to use threads only to get access to all of the memory on the node</a:t>
            </a:r>
          </a:p>
          <a:p>
            <a:pPr lvl="1">
              <a:lnSpc>
                <a:spcPct val="110000"/>
              </a:lnSpc>
            </a:pPr>
            <a:r>
              <a:rPr lang="en-US" sz="1600" dirty="0"/>
              <a:t>You can create a shared memory window and put your shared data</a:t>
            </a:r>
          </a:p>
        </p:txBody>
      </p:sp>
      <p:sp>
        <p:nvSpPr>
          <p:cNvPr id="5" name="Rounded Rectangle 4"/>
          <p:cNvSpPr/>
          <p:nvPr/>
        </p:nvSpPr>
        <p:spPr bwMode="auto">
          <a:xfrm>
            <a:off x="523875" y="2272782"/>
            <a:ext cx="1333500" cy="647700"/>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Local memory</a:t>
            </a:r>
          </a:p>
        </p:txBody>
      </p:sp>
      <p:sp>
        <p:nvSpPr>
          <p:cNvPr id="6" name="Oval 5"/>
          <p:cNvSpPr/>
          <p:nvPr/>
        </p:nvSpPr>
        <p:spPr bwMode="auto">
          <a:xfrm>
            <a:off x="838200" y="1143000"/>
            <a:ext cx="704850" cy="6858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Calibri" panose="020F0502020204030204" pitchFamily="34" charset="0"/>
              </a:rPr>
              <a:t>P0</a:t>
            </a:r>
          </a:p>
        </p:txBody>
      </p:sp>
      <p:cxnSp>
        <p:nvCxnSpPr>
          <p:cNvPr id="10" name="Straight Arrow Connector 9"/>
          <p:cNvCxnSpPr>
            <a:stCxn id="6" idx="4"/>
            <a:endCxn id="5" idx="0"/>
          </p:cNvCxnSpPr>
          <p:nvPr/>
        </p:nvCxnSpPr>
        <p:spPr bwMode="auto">
          <a:xfrm>
            <a:off x="1190625" y="1828800"/>
            <a:ext cx="0" cy="443982"/>
          </a:xfrm>
          <a:prstGeom prst="straightConnector1">
            <a:avLst/>
          </a:prstGeom>
          <a:noFill/>
          <a:ln w="28575" cap="flat" cmpd="sng" algn="ctr">
            <a:solidFill>
              <a:schemeClr val="bg2">
                <a:lumMod val="10000"/>
              </a:schemeClr>
            </a:solidFill>
            <a:prstDash val="solid"/>
            <a:round/>
            <a:headEnd type="arrow"/>
            <a:tailEnd type="arrow"/>
          </a:ln>
          <a:effectLst/>
        </p:spPr>
      </p:cxnSp>
      <p:sp>
        <p:nvSpPr>
          <p:cNvPr id="13" name="Rounded Rectangle 12"/>
          <p:cNvSpPr/>
          <p:nvPr/>
        </p:nvSpPr>
        <p:spPr bwMode="auto">
          <a:xfrm>
            <a:off x="3238500" y="2272782"/>
            <a:ext cx="1333500" cy="647700"/>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Local memory</a:t>
            </a:r>
          </a:p>
        </p:txBody>
      </p:sp>
      <p:sp>
        <p:nvSpPr>
          <p:cNvPr id="14" name="Oval 13"/>
          <p:cNvSpPr/>
          <p:nvPr/>
        </p:nvSpPr>
        <p:spPr bwMode="auto">
          <a:xfrm>
            <a:off x="3552825" y="1143000"/>
            <a:ext cx="704850" cy="6858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Calibri" panose="020F0502020204030204" pitchFamily="34" charset="0"/>
              </a:rPr>
              <a:t>P1</a:t>
            </a:r>
          </a:p>
        </p:txBody>
      </p:sp>
      <p:sp>
        <p:nvSpPr>
          <p:cNvPr id="15" name="TextBox 14"/>
          <p:cNvSpPr txBox="1"/>
          <p:nvPr/>
        </p:nvSpPr>
        <p:spPr>
          <a:xfrm>
            <a:off x="3886200" y="1871246"/>
            <a:ext cx="1143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Load/store</a:t>
            </a:r>
          </a:p>
        </p:txBody>
      </p:sp>
      <p:cxnSp>
        <p:nvCxnSpPr>
          <p:cNvPr id="16" name="Straight Arrow Connector 15"/>
          <p:cNvCxnSpPr>
            <a:stCxn id="6" idx="5"/>
            <a:endCxn id="13" idx="1"/>
          </p:cNvCxnSpPr>
          <p:nvPr/>
        </p:nvCxnSpPr>
        <p:spPr bwMode="auto">
          <a:xfrm>
            <a:off x="1439827" y="1728367"/>
            <a:ext cx="1798673" cy="868265"/>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19" name="Straight Arrow Connector 18"/>
          <p:cNvCxnSpPr>
            <a:stCxn id="14" idx="4"/>
            <a:endCxn id="13" idx="0"/>
          </p:cNvCxnSpPr>
          <p:nvPr/>
        </p:nvCxnSpPr>
        <p:spPr bwMode="auto">
          <a:xfrm>
            <a:off x="3905250" y="1828800"/>
            <a:ext cx="0" cy="443982"/>
          </a:xfrm>
          <a:prstGeom prst="straightConnector1">
            <a:avLst/>
          </a:prstGeom>
          <a:noFill/>
          <a:ln w="28575" cap="flat" cmpd="sng" algn="ctr">
            <a:solidFill>
              <a:schemeClr val="bg2">
                <a:lumMod val="10000"/>
              </a:schemeClr>
            </a:solidFill>
            <a:prstDash val="solid"/>
            <a:round/>
            <a:headEnd type="arrow"/>
            <a:tailEnd type="arrow"/>
          </a:ln>
          <a:effectLst/>
        </p:spPr>
      </p:cxnSp>
      <p:sp>
        <p:nvSpPr>
          <p:cNvPr id="22" name="TextBox 21"/>
          <p:cNvSpPr txBox="1"/>
          <p:nvPr/>
        </p:nvSpPr>
        <p:spPr>
          <a:xfrm>
            <a:off x="1886922" y="1712237"/>
            <a:ext cx="1143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PUT/GET</a:t>
            </a:r>
          </a:p>
        </p:txBody>
      </p:sp>
      <p:sp>
        <p:nvSpPr>
          <p:cNvPr id="23" name="TextBox 22"/>
          <p:cNvSpPr txBox="1"/>
          <p:nvPr/>
        </p:nvSpPr>
        <p:spPr>
          <a:xfrm>
            <a:off x="1203066" y="3101647"/>
            <a:ext cx="2819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Traditional RMA windows</a:t>
            </a:r>
          </a:p>
        </p:txBody>
      </p:sp>
      <p:sp>
        <p:nvSpPr>
          <p:cNvPr id="24" name="TextBox 23"/>
          <p:cNvSpPr txBox="1"/>
          <p:nvPr/>
        </p:nvSpPr>
        <p:spPr>
          <a:xfrm>
            <a:off x="76200" y="4766846"/>
            <a:ext cx="1143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Load/store</a:t>
            </a:r>
          </a:p>
        </p:txBody>
      </p:sp>
      <p:sp>
        <p:nvSpPr>
          <p:cNvPr id="25" name="Rounded Rectangle 24"/>
          <p:cNvSpPr/>
          <p:nvPr/>
        </p:nvSpPr>
        <p:spPr bwMode="auto">
          <a:xfrm>
            <a:off x="523874" y="5168382"/>
            <a:ext cx="4048125" cy="647700"/>
          </a:xfrm>
          <a:prstGeom prst="round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Local memory</a:t>
            </a:r>
          </a:p>
        </p:txBody>
      </p:sp>
      <p:sp>
        <p:nvSpPr>
          <p:cNvPr id="26" name="Oval 25"/>
          <p:cNvSpPr/>
          <p:nvPr/>
        </p:nvSpPr>
        <p:spPr bwMode="auto">
          <a:xfrm>
            <a:off x="838200" y="4038600"/>
            <a:ext cx="704850" cy="6858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Calibri" panose="020F0502020204030204" pitchFamily="34" charset="0"/>
              </a:rPr>
              <a:t>P0</a:t>
            </a:r>
          </a:p>
        </p:txBody>
      </p:sp>
      <p:cxnSp>
        <p:nvCxnSpPr>
          <p:cNvPr id="27" name="Straight Arrow Connector 26"/>
          <p:cNvCxnSpPr>
            <a:stCxn id="26" idx="4"/>
          </p:cNvCxnSpPr>
          <p:nvPr/>
        </p:nvCxnSpPr>
        <p:spPr bwMode="auto">
          <a:xfrm>
            <a:off x="1190625" y="4724400"/>
            <a:ext cx="0" cy="499179"/>
          </a:xfrm>
          <a:prstGeom prst="straightConnector1">
            <a:avLst/>
          </a:prstGeom>
          <a:noFill/>
          <a:ln w="28575" cap="flat" cmpd="sng" algn="ctr">
            <a:solidFill>
              <a:schemeClr val="bg2">
                <a:lumMod val="10000"/>
              </a:schemeClr>
            </a:solidFill>
            <a:prstDash val="solid"/>
            <a:round/>
            <a:headEnd type="arrow"/>
            <a:tailEnd type="arrow"/>
          </a:ln>
          <a:effectLst/>
        </p:spPr>
      </p:cxnSp>
      <p:sp>
        <p:nvSpPr>
          <p:cNvPr id="29" name="Oval 28"/>
          <p:cNvSpPr/>
          <p:nvPr/>
        </p:nvSpPr>
        <p:spPr bwMode="auto">
          <a:xfrm>
            <a:off x="3552825" y="4038600"/>
            <a:ext cx="704850" cy="685800"/>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Calibri" panose="020F0502020204030204" pitchFamily="34" charset="0"/>
              </a:rPr>
              <a:t>P1</a:t>
            </a:r>
          </a:p>
        </p:txBody>
      </p:sp>
      <p:sp>
        <p:nvSpPr>
          <p:cNvPr id="30" name="TextBox 29"/>
          <p:cNvSpPr txBox="1"/>
          <p:nvPr/>
        </p:nvSpPr>
        <p:spPr>
          <a:xfrm>
            <a:off x="3886200" y="4766846"/>
            <a:ext cx="1143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Load/store</a:t>
            </a:r>
          </a:p>
        </p:txBody>
      </p:sp>
      <p:cxnSp>
        <p:nvCxnSpPr>
          <p:cNvPr id="32" name="Straight Arrow Connector 31"/>
          <p:cNvCxnSpPr>
            <a:stCxn id="29" idx="4"/>
          </p:cNvCxnSpPr>
          <p:nvPr/>
        </p:nvCxnSpPr>
        <p:spPr bwMode="auto">
          <a:xfrm>
            <a:off x="3905250" y="4724400"/>
            <a:ext cx="0" cy="443982"/>
          </a:xfrm>
          <a:prstGeom prst="straightConnector1">
            <a:avLst/>
          </a:prstGeom>
          <a:noFill/>
          <a:ln w="28575" cap="flat" cmpd="sng" algn="ctr">
            <a:solidFill>
              <a:schemeClr val="bg2">
                <a:lumMod val="10000"/>
              </a:schemeClr>
            </a:solidFill>
            <a:prstDash val="solid"/>
            <a:round/>
            <a:headEnd type="arrow"/>
            <a:tailEnd type="arrow"/>
          </a:ln>
          <a:effectLst/>
        </p:spPr>
      </p:cxnSp>
      <p:sp>
        <p:nvSpPr>
          <p:cNvPr id="34" name="TextBox 33"/>
          <p:cNvSpPr txBox="1"/>
          <p:nvPr/>
        </p:nvSpPr>
        <p:spPr>
          <a:xfrm>
            <a:off x="1203066" y="5997247"/>
            <a:ext cx="2819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Shared memory windows</a:t>
            </a:r>
          </a:p>
        </p:txBody>
      </p:sp>
      <p:cxnSp>
        <p:nvCxnSpPr>
          <p:cNvPr id="39" name="Straight Arrow Connector 38"/>
          <p:cNvCxnSpPr>
            <a:stCxn id="26" idx="5"/>
            <a:endCxn id="25" idx="0"/>
          </p:cNvCxnSpPr>
          <p:nvPr/>
        </p:nvCxnSpPr>
        <p:spPr bwMode="auto">
          <a:xfrm>
            <a:off x="1439827" y="4623967"/>
            <a:ext cx="1108110" cy="544415"/>
          </a:xfrm>
          <a:prstGeom prst="straightConnector1">
            <a:avLst/>
          </a:prstGeom>
          <a:noFill/>
          <a:ln w="28575" cap="flat" cmpd="sng" algn="ctr">
            <a:solidFill>
              <a:schemeClr val="bg2">
                <a:lumMod val="10000"/>
              </a:schemeClr>
            </a:solidFill>
            <a:prstDash val="solid"/>
            <a:round/>
            <a:headEnd type="arrow"/>
            <a:tailEnd type="arrow"/>
          </a:ln>
          <a:effectLst/>
        </p:spPr>
      </p:cxnSp>
      <p:cxnSp>
        <p:nvCxnSpPr>
          <p:cNvPr id="43" name="Straight Arrow Connector 42"/>
          <p:cNvCxnSpPr>
            <a:stCxn id="29" idx="3"/>
          </p:cNvCxnSpPr>
          <p:nvPr/>
        </p:nvCxnSpPr>
        <p:spPr bwMode="auto">
          <a:xfrm flipH="1">
            <a:off x="1752600" y="4623967"/>
            <a:ext cx="1903448" cy="544415"/>
          </a:xfrm>
          <a:prstGeom prst="straightConnector1">
            <a:avLst/>
          </a:prstGeom>
          <a:noFill/>
          <a:ln w="28575" cap="flat" cmpd="sng" algn="ctr">
            <a:solidFill>
              <a:schemeClr val="bg2">
                <a:lumMod val="10000"/>
              </a:schemeClr>
            </a:solidFill>
            <a:prstDash val="solid"/>
            <a:round/>
            <a:headEnd type="arrow"/>
            <a:tailEnd type="arrow"/>
          </a:ln>
          <a:effectLst/>
        </p:spPr>
      </p:cxnSp>
      <p:sp>
        <p:nvSpPr>
          <p:cNvPr id="47" name="TextBox 46"/>
          <p:cNvSpPr txBox="1"/>
          <p:nvPr/>
        </p:nvSpPr>
        <p:spPr>
          <a:xfrm>
            <a:off x="1767663" y="4538185"/>
            <a:ext cx="11430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D2D2D2">
                    <a:lumMod val="10000"/>
                  </a:srgbClr>
                </a:solidFill>
                <a:effectLst/>
                <a:uLnTx/>
                <a:uFillTx/>
                <a:latin typeface="Calibri"/>
                <a:ea typeface="+mn-ea"/>
                <a:cs typeface="Calibri" panose="020F0502020204030204" pitchFamily="34" charset="0"/>
              </a:rPr>
              <a:t>Load/store</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28"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28675700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MPI_COMM_SPLIT_TYPE</a:t>
            </a:r>
          </a:p>
        </p:txBody>
      </p:sp>
      <p:sp>
        <p:nvSpPr>
          <p:cNvPr id="3" name="Content Placeholder 2"/>
          <p:cNvSpPr>
            <a:spLocks noGrp="1"/>
          </p:cNvSpPr>
          <p:nvPr>
            <p:ph idx="1"/>
          </p:nvPr>
        </p:nvSpPr>
        <p:spPr>
          <a:xfrm>
            <a:off x="381000" y="2362200"/>
            <a:ext cx="8458200" cy="3657600"/>
          </a:xfrm>
        </p:spPr>
        <p:txBody>
          <a:bodyPr/>
          <a:lstStyle/>
          <a:p>
            <a:r>
              <a:rPr lang="en-US" dirty="0"/>
              <a:t>Create a communicator where processes “share a property”</a:t>
            </a:r>
          </a:p>
          <a:p>
            <a:pPr lvl="1"/>
            <a:r>
              <a:rPr lang="en-US" dirty="0"/>
              <a:t>Properties are defined by the “</a:t>
            </a:r>
            <a:r>
              <a:rPr lang="en-US" dirty="0" err="1"/>
              <a:t>split_type</a:t>
            </a:r>
            <a:r>
              <a:rPr lang="en-US" dirty="0"/>
              <a:t>”</a:t>
            </a:r>
          </a:p>
          <a:p>
            <a:r>
              <a:rPr lang="en-US" dirty="0"/>
              <a:t>Arguments:</a:t>
            </a:r>
          </a:p>
          <a:p>
            <a:pPr lvl="1"/>
            <a:r>
              <a:rPr lang="en-US" dirty="0" err="1"/>
              <a:t>comm</a:t>
            </a:r>
            <a:r>
              <a:rPr lang="en-US" dirty="0"/>
              <a:t>	- input communicator (handle)</a:t>
            </a:r>
          </a:p>
          <a:p>
            <a:pPr lvl="1"/>
            <a:r>
              <a:rPr lang="en-US" dirty="0" err="1"/>
              <a:t>Split_type</a:t>
            </a:r>
            <a:r>
              <a:rPr lang="en-US" dirty="0"/>
              <a:t>	- property of the partitioning (integer)</a:t>
            </a:r>
          </a:p>
          <a:p>
            <a:pPr lvl="1"/>
            <a:r>
              <a:rPr lang="en-US" dirty="0"/>
              <a:t>Key	- Rank assignment ordering (nonnegative integer)</a:t>
            </a:r>
          </a:p>
          <a:p>
            <a:pPr lvl="1"/>
            <a:r>
              <a:rPr lang="en-US" dirty="0"/>
              <a:t>info	- info argument (handle)</a:t>
            </a:r>
          </a:p>
          <a:p>
            <a:pPr lvl="1"/>
            <a:r>
              <a:rPr lang="en-US" dirty="0" err="1"/>
              <a:t>newcomm</a:t>
            </a:r>
            <a:r>
              <a:rPr lang="en-US" dirty="0"/>
              <a:t>- output communicator (handle)</a:t>
            </a:r>
          </a:p>
        </p:txBody>
      </p:sp>
      <p:sp>
        <p:nvSpPr>
          <p:cNvPr id="8" name="Slide Number Placeholder 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Rounded Rectangle 6"/>
          <p:cNvSpPr/>
          <p:nvPr/>
        </p:nvSpPr>
        <p:spPr bwMode="auto">
          <a:xfrm>
            <a:off x="838200" y="1301909"/>
            <a:ext cx="7620000" cy="755952"/>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MPI_Comm_split_type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split_type</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key,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MPI_Info</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info,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newcomm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p:txBody>
      </p:sp>
      <p:sp>
        <p:nvSpPr>
          <p:cNvPr id="10"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3445208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MPI_WIN_ALLOCATE_SHARED</a:t>
            </a:r>
          </a:p>
        </p:txBody>
      </p:sp>
      <p:sp>
        <p:nvSpPr>
          <p:cNvPr id="3" name="Content Placeholder 2"/>
          <p:cNvSpPr>
            <a:spLocks noGrp="1"/>
          </p:cNvSpPr>
          <p:nvPr>
            <p:ph idx="1"/>
          </p:nvPr>
        </p:nvSpPr>
        <p:spPr>
          <a:xfrm>
            <a:off x="381000" y="2362200"/>
            <a:ext cx="8458200" cy="3657600"/>
          </a:xfrm>
        </p:spPr>
        <p:txBody>
          <a:bodyPr/>
          <a:lstStyle/>
          <a:p>
            <a:r>
              <a:rPr lang="en-US" dirty="0"/>
              <a:t>Create a remotely accessible memory region in an RMA window</a:t>
            </a:r>
          </a:p>
          <a:p>
            <a:pPr lvl="1"/>
            <a:r>
              <a:rPr lang="en-US" dirty="0"/>
              <a:t>Data exposed in a window can be accessed with RMA ops or load/store</a:t>
            </a:r>
          </a:p>
          <a:p>
            <a:r>
              <a:rPr lang="en-US" dirty="0"/>
              <a:t>Arguments:</a:t>
            </a:r>
          </a:p>
          <a:p>
            <a:pPr lvl="1"/>
            <a:r>
              <a:rPr lang="en-US" dirty="0"/>
              <a:t>size	- size of local data in bytes (nonnegative integer)</a:t>
            </a:r>
          </a:p>
          <a:p>
            <a:pPr lvl="1"/>
            <a:r>
              <a:rPr lang="en-US" dirty="0" err="1"/>
              <a:t>disp_unit</a:t>
            </a:r>
            <a:r>
              <a:rPr lang="en-US" dirty="0"/>
              <a:t>	- local unit size for displacements, in bytes (positive integer)</a:t>
            </a:r>
          </a:p>
          <a:p>
            <a:pPr lvl="1"/>
            <a:r>
              <a:rPr lang="en-US" dirty="0"/>
              <a:t>info	- info argument (handle)</a:t>
            </a:r>
          </a:p>
          <a:p>
            <a:pPr lvl="1"/>
            <a:r>
              <a:rPr lang="en-US" dirty="0" err="1"/>
              <a:t>comm</a:t>
            </a:r>
            <a:r>
              <a:rPr lang="en-US" dirty="0"/>
              <a:t>	- communicator (handle)</a:t>
            </a:r>
          </a:p>
          <a:p>
            <a:pPr lvl="1"/>
            <a:r>
              <a:rPr lang="en-US" dirty="0" err="1"/>
              <a:t>baseptr</a:t>
            </a:r>
            <a:r>
              <a:rPr lang="en-US" dirty="0"/>
              <a:t>	- pointer to exposed local data</a:t>
            </a:r>
          </a:p>
          <a:p>
            <a:pPr lvl="1"/>
            <a:r>
              <a:rPr lang="en-US" dirty="0"/>
              <a:t>win            - window (handle)</a:t>
            </a:r>
          </a:p>
        </p:txBody>
      </p:sp>
      <p:sp>
        <p:nvSpPr>
          <p:cNvPr id="8" name="Slide Number Placeholder 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Rounded Rectangle 6"/>
          <p:cNvSpPr/>
          <p:nvPr/>
        </p:nvSpPr>
        <p:spPr bwMode="auto">
          <a:xfrm>
            <a:off x="838200" y="1138460"/>
            <a:ext cx="7620000" cy="1082850"/>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MPI_Win_allocate_shared</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size,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disp_unit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MPI_Info</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info,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comm</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baseptr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a:t>
            </a:r>
          </a:p>
        </p:txBody>
      </p:sp>
      <p:sp>
        <p:nvSpPr>
          <p:cNvPr id="10"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42374333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MPI_WIN_SHARED_QUERY</a:t>
            </a:r>
          </a:p>
        </p:txBody>
      </p:sp>
      <p:sp>
        <p:nvSpPr>
          <p:cNvPr id="3" name="Content Placeholder 2"/>
          <p:cNvSpPr>
            <a:spLocks noGrp="1"/>
          </p:cNvSpPr>
          <p:nvPr>
            <p:ph idx="1"/>
          </p:nvPr>
        </p:nvSpPr>
        <p:spPr>
          <a:xfrm>
            <a:off x="381000" y="2362200"/>
            <a:ext cx="8458200" cy="3657600"/>
          </a:xfrm>
        </p:spPr>
        <p:txBody>
          <a:bodyPr/>
          <a:lstStyle/>
          <a:p>
            <a:r>
              <a:rPr lang="en-US" dirty="0"/>
              <a:t>Query the size and base pointer for a patch of shared memory window</a:t>
            </a:r>
          </a:p>
          <a:p>
            <a:r>
              <a:rPr lang="en-US" dirty="0"/>
              <a:t>Arguments:</a:t>
            </a:r>
          </a:p>
          <a:p>
            <a:pPr lvl="1"/>
            <a:r>
              <a:rPr lang="en-US" dirty="0"/>
              <a:t>win	- window object for communication (handle)</a:t>
            </a:r>
          </a:p>
          <a:p>
            <a:pPr lvl="1"/>
            <a:r>
              <a:rPr lang="en-US" dirty="0"/>
              <a:t>rank	- target rank</a:t>
            </a:r>
          </a:p>
          <a:p>
            <a:pPr lvl="1"/>
            <a:r>
              <a:rPr lang="en-US" dirty="0"/>
              <a:t>size	- size of the segment at the give rank</a:t>
            </a:r>
          </a:p>
          <a:p>
            <a:pPr lvl="1"/>
            <a:r>
              <a:rPr lang="en-US" dirty="0" err="1"/>
              <a:t>disp_unit</a:t>
            </a:r>
            <a:r>
              <a:rPr lang="en-US" dirty="0"/>
              <a:t>	- local unit size for displacement, in bytes (positive integer)</a:t>
            </a:r>
          </a:p>
          <a:p>
            <a:pPr lvl="1"/>
            <a:r>
              <a:rPr lang="en-US" dirty="0" err="1"/>
              <a:t>baseptr</a:t>
            </a:r>
            <a:r>
              <a:rPr lang="en-US" dirty="0"/>
              <a:t>	- base pointer in the calling process’ address space of the</a:t>
            </a:r>
            <a:br>
              <a:rPr lang="en-US" dirty="0"/>
            </a:br>
            <a:r>
              <a:rPr lang="en-US" dirty="0"/>
              <a:t>                     shared segment belonging to the target rank</a:t>
            </a:r>
          </a:p>
        </p:txBody>
      </p:sp>
      <p:sp>
        <p:nvSpPr>
          <p:cNvPr id="8" name="Slide Number Placeholder 7"/>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7" name="Rounded Rectangle 6"/>
          <p:cNvSpPr/>
          <p:nvPr/>
        </p:nvSpPr>
        <p:spPr bwMode="auto">
          <a:xfrm>
            <a:off x="856735" y="1308720"/>
            <a:ext cx="7601465" cy="742331"/>
          </a:xfrm>
          <a:prstGeom prst="roundRect">
            <a:avLst/>
          </a:prstGeom>
          <a:solidFill>
            <a:schemeClr val="bg1">
              <a:lumMod val="85000"/>
            </a:schemeClr>
          </a:solidFill>
          <a:ln>
            <a:solidFill>
              <a:schemeClr val="bg2">
                <a:lumMod val="10000"/>
              </a:schemeClr>
            </a:solidFill>
            <a:headEnd type="none" w="med" len="med"/>
            <a:tailEnd type="none" w="med" len="med"/>
          </a:ln>
          <a:effectLst>
            <a:glow rad="63500">
              <a:schemeClr val="accent1">
                <a:satMod val="175000"/>
                <a:alpha val="4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MPI_Win_shared_query</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(MPI_</a:t>
            </a:r>
            <a:r>
              <a:rPr lang="en-US" sz="1600" b="1" dirty="0">
                <a:solidFill>
                  <a:srgbClr val="D2D2D2">
                    <a:lumMod val="10000"/>
                  </a:srgbClr>
                </a:solidFill>
                <a:latin typeface="Courier New"/>
                <a:cs typeface="Courier New"/>
              </a:rPr>
              <a:t>Win</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win,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rank,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MPI_Aint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*size,</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a:t>
            </a:r>
            <a:r>
              <a:rPr lang="en-US" sz="1600" b="1" dirty="0" err="1">
                <a:solidFill>
                  <a:srgbClr val="D2D2D2">
                    <a:lumMod val="10000"/>
                  </a:srgbClr>
                </a:solidFill>
                <a:latin typeface="Courier New"/>
                <a:cs typeface="Courier New"/>
              </a:rPr>
              <a:t>int</a:t>
            </a:r>
            <a:r>
              <a:rPr lang="en-US" sz="1600" b="1" dirty="0">
                <a:solidFill>
                  <a:srgbClr val="D2D2D2">
                    <a:lumMod val="10000"/>
                  </a:srgbClr>
                </a:solidFill>
                <a:latin typeface="Courier New"/>
                <a:cs typeface="Courier New"/>
              </a:rPr>
              <a:t> *</a:t>
            </a:r>
            <a:r>
              <a:rPr lang="en-US" sz="1600" b="1" dirty="0" err="1">
                <a:solidFill>
                  <a:srgbClr val="D2D2D2">
                    <a:lumMod val="10000"/>
                  </a:srgbClr>
                </a:solidFill>
                <a:latin typeface="Courier New"/>
                <a:cs typeface="Courier New"/>
              </a:rPr>
              <a:t>disp_unit</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 void *</a:t>
            </a:r>
            <a:r>
              <a:rPr kumimoji="0" lang="en-US" sz="1600" b="1" i="0" u="none" strike="noStrike" kern="1200" cap="none" spc="0" normalizeH="0" baseline="0" noProof="0" dirty="0" err="1">
                <a:ln>
                  <a:noFill/>
                </a:ln>
                <a:solidFill>
                  <a:srgbClr val="D2D2D2">
                    <a:lumMod val="10000"/>
                  </a:srgbClr>
                </a:solidFill>
                <a:effectLst/>
                <a:uLnTx/>
                <a:uFillTx/>
                <a:latin typeface="Courier New"/>
                <a:ea typeface="+mn-ea"/>
                <a:cs typeface="Courier New"/>
              </a:rPr>
              <a:t>baseptr</a:t>
            </a:r>
            <a:r>
              <a:rPr kumimoji="0" lang="en-US" sz="1600" b="1" i="0" u="none" strike="noStrike" kern="1200" cap="none" spc="0" normalizeH="0" baseline="0" noProof="0" dirty="0">
                <a:ln>
                  <a:noFill/>
                </a:ln>
                <a:solidFill>
                  <a:srgbClr val="D2D2D2">
                    <a:lumMod val="10000"/>
                  </a:srgbClr>
                </a:solidFill>
                <a:effectLst/>
                <a:uLnTx/>
                <a:uFillTx/>
                <a:latin typeface="Courier New"/>
                <a:ea typeface="+mn-ea"/>
                <a:cs typeface="Courier New"/>
              </a:rPr>
              <a:t>)</a:t>
            </a:r>
          </a:p>
        </p:txBody>
      </p:sp>
      <p:sp>
        <p:nvSpPr>
          <p:cNvPr id="10"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9400105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Shared Arrays with Shared memory windows</a:t>
            </a:r>
          </a:p>
        </p:txBody>
      </p:sp>
      <p:sp>
        <p:nvSpPr>
          <p:cNvPr id="7" name="Rectangle 6"/>
          <p:cNvSpPr/>
          <p:nvPr/>
        </p:nvSpPr>
        <p:spPr bwMode="auto">
          <a:xfrm>
            <a:off x="563301" y="1066800"/>
            <a:ext cx="6858000" cy="46482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95491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main(</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char **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int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buf</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[100];</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MPI_Init</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&amp;</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argv</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EA7207"/>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err="1">
                <a:ln>
                  <a:noFill/>
                </a:ln>
                <a:solidFill>
                  <a:srgbClr val="EA7207"/>
                </a:solidFill>
                <a:effectLst/>
                <a:uLnTx/>
                <a:uFillTx/>
                <a:latin typeface="Courier New" panose="02070309020205020404" pitchFamily="49" charset="0"/>
                <a:ea typeface="+mn-ea"/>
                <a:cs typeface="Courier New" panose="02070309020205020404" pitchFamily="49" charset="0"/>
              </a:rPr>
              <a:t>MPI_Comm_split_type</a:t>
            </a:r>
            <a:r>
              <a:rPr kumimoji="0" lang="en-US" sz="1400" b="1" i="0" u="none" strike="noStrike" kern="0" cap="none" spc="0" normalizeH="0" baseline="0" noProof="0" dirty="0">
                <a:ln>
                  <a:noFill/>
                </a:ln>
                <a:solidFill>
                  <a:srgbClr val="EA7207"/>
                </a:solidFill>
                <a:effectLst/>
                <a:uLnTx/>
                <a:uFillTx/>
                <a:latin typeface="Courier New" panose="02070309020205020404" pitchFamily="49" charset="0"/>
                <a:ea typeface="+mn-ea"/>
                <a:cs typeface="Courier New" panose="02070309020205020404" pitchFamily="49" charset="0"/>
              </a:rPr>
              <a:t>(..., MPI_COMM_TYPE_SHARED, .., &amp;</a:t>
            </a:r>
            <a:r>
              <a:rPr kumimoji="0" lang="en-US" sz="1400" b="1" i="0" u="none" strike="noStrike" kern="0" cap="none" spc="0" normalizeH="0" baseline="0" noProof="0" dirty="0" err="1">
                <a:ln>
                  <a:noFill/>
                </a:ln>
                <a:solidFill>
                  <a:srgbClr val="EA7207"/>
                </a:solidFill>
                <a:effectLst/>
                <a:uLnTx/>
                <a:uFillTx/>
                <a:latin typeface="Courier New" panose="02070309020205020404" pitchFamily="49" charset="0"/>
                <a:ea typeface="+mn-ea"/>
                <a:cs typeface="Courier New" panose="02070309020205020404" pitchFamily="49" charset="0"/>
              </a:rPr>
              <a:t>comm</a:t>
            </a:r>
            <a:r>
              <a:rPr kumimoji="0" lang="en-US" sz="1400" b="1" i="0" u="none" strike="noStrike" kern="0" cap="none" spc="0" normalizeH="0" baseline="0" noProof="0" dirty="0">
                <a:ln>
                  <a:noFill/>
                </a:ln>
                <a:solidFill>
                  <a:srgbClr val="EA7207"/>
                </a:solidFill>
                <a:effectLst/>
                <a:uLnTx/>
                <a:uFillTx/>
                <a:latin typeface="Courier New" panose="02070309020205020404" pitchFamily="49" charset="0"/>
                <a:ea typeface="+mn-ea"/>
                <a:cs typeface="Courier New" panose="02070309020205020404"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EA7207"/>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err="1">
                <a:ln>
                  <a:noFill/>
                </a:ln>
                <a:solidFill>
                  <a:srgbClr val="EA7207"/>
                </a:solidFill>
                <a:effectLst/>
                <a:uLnTx/>
                <a:uFillTx/>
                <a:latin typeface="Courier New" panose="02070309020205020404" pitchFamily="49" charset="0"/>
                <a:ea typeface="+mn-ea"/>
                <a:cs typeface="Courier New" panose="02070309020205020404" pitchFamily="49" charset="0"/>
              </a:rPr>
              <a:t>MPI_Win_allocate_shared</a:t>
            </a:r>
            <a:r>
              <a:rPr kumimoji="0" lang="en-US" sz="1400" b="1" i="0" u="none" strike="noStrike" kern="0" cap="none" spc="0" normalizeH="0" baseline="0" noProof="0" dirty="0">
                <a:ln>
                  <a:noFill/>
                </a:ln>
                <a:solidFill>
                  <a:srgbClr val="EA7207"/>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err="1">
                <a:ln>
                  <a:noFill/>
                </a:ln>
                <a:solidFill>
                  <a:srgbClr val="EA7207"/>
                </a:solidFill>
                <a:effectLst/>
                <a:uLnTx/>
                <a:uFillTx/>
                <a:latin typeface="Courier New" panose="02070309020205020404" pitchFamily="49" charset="0"/>
                <a:ea typeface="+mn-ea"/>
                <a:cs typeface="Courier New" panose="02070309020205020404" pitchFamily="49" charset="0"/>
              </a:rPr>
              <a:t>comm</a:t>
            </a:r>
            <a:r>
              <a:rPr kumimoji="0" lang="en-US" sz="1400" b="1" i="0" u="none" strike="noStrike" kern="0" cap="none" spc="0" normalizeH="0" baseline="0" noProof="0" dirty="0">
                <a:ln>
                  <a:noFill/>
                </a:ln>
                <a:solidFill>
                  <a:srgbClr val="EA7207"/>
                </a:solidFill>
                <a:effectLst/>
                <a:uLnTx/>
                <a:uFillTx/>
                <a:latin typeface="Courier New" panose="02070309020205020404" pitchFamily="49" charset="0"/>
                <a:ea typeface="+mn-ea"/>
                <a:cs typeface="Courier New" panose="02070309020205020404" pitchFamily="49" charset="0"/>
              </a:rPr>
              <a:t>, ..., &amp;win);</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MPI_Win_lockall</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(win);</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copy data to local part of shared memory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MPI_Win_sync</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(win);</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 use shared memory */</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MPI_Win_unlock_all(win</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endPar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endParaRP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MPI_Win_free(&amp;win</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a:t>
            </a:r>
            <a:r>
              <a:rPr kumimoji="0" lang="en-US" sz="1400" b="1" i="0" u="none" strike="noStrike" kern="0" cap="none" spc="0" normalizeH="0" baseline="0" noProof="0" dirty="0" err="1">
                <a:ln>
                  <a:noFill/>
                </a:ln>
                <a:solidFill>
                  <a:srgbClr val="D2D2D2">
                    <a:lumMod val="10000"/>
                  </a:srgbClr>
                </a:solidFill>
                <a:effectLst/>
                <a:uLnTx/>
                <a:uFillTx/>
                <a:latin typeface="Courier New" pitchFamily="49" charset="0"/>
                <a:ea typeface="+mn-ea"/>
                <a:cs typeface="Courier New" pitchFamily="49" charset="0"/>
              </a:rPr>
              <a:t>MPI_Finalize</a:t>
            </a: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    return 0;</a:t>
            </a:r>
          </a:p>
          <a:p>
            <a:pPr marL="342900" marR="0" lvl="0" indent="-342900" algn="l" defTabSz="914400" rtl="0" eaLnBrk="1" fontAlgn="base" latinLnBrk="0" hangingPunct="1">
              <a:lnSpc>
                <a:spcPct val="80000"/>
              </a:lnSpc>
              <a:spcBef>
                <a:spcPct val="20000"/>
              </a:spcBef>
              <a:spcAft>
                <a:spcPct val="0"/>
              </a:spcAft>
              <a:buClr>
                <a:srgbClr val="1F497D"/>
              </a:buClr>
              <a:buSzTx/>
              <a:buFontTx/>
              <a:buNone/>
              <a:tabLst/>
              <a:defRPr/>
            </a:pPr>
            <a:r>
              <a:rPr kumimoji="0" lang="en-US" sz="1400" b="1" i="0" u="none" strike="noStrike" kern="0" cap="none" spc="0" normalizeH="0" baseline="0" noProof="0" dirty="0">
                <a:ln>
                  <a:noFill/>
                </a:ln>
                <a:solidFill>
                  <a:srgbClr val="D2D2D2">
                    <a:lumMod val="10000"/>
                  </a:srgbClr>
                </a:solidFill>
                <a:effectLst/>
                <a:uLnTx/>
                <a:uFillTx/>
                <a:latin typeface="Courier New" pitchFamily="49" charset="0"/>
                <a:ea typeface="+mn-ea"/>
                <a:cs typeface="Courier New" pitchFamily="49" charset="0"/>
              </a:rPr>
              <a:t>}</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394888-48A7-42F6-AE45-2BD5FD40ED91}" type="slidenum">
              <a:rPr kumimoji="0" lang="en-US" sz="1200" b="1" i="1" u="none" strike="noStrike" kern="1200" cap="none" spc="0" normalizeH="0" baseline="0" noProof="0" smtClean="0">
                <a:ln>
                  <a:noFill/>
                </a:ln>
                <a:solidFill>
                  <a:srgbClr val="151515"/>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
        <p:nvSpPr>
          <p:cNvPr id="8" name="Footer Placeholder 4"/>
          <p:cNvSpPr>
            <a:spLocks noGrp="1"/>
          </p:cNvSpPr>
          <p:nvPr>
            <p:ph type="ftr" sz="quarter" idx="3"/>
          </p:nvPr>
        </p:nvSpPr>
        <p:spPr>
          <a:xfrm>
            <a:off x="1981200" y="6553200"/>
            <a:ext cx="5410200" cy="2444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151515"/>
                </a:solidFill>
                <a:effectLst/>
                <a:uLnTx/>
                <a:uFillTx/>
                <a:latin typeface="Calibri"/>
                <a:ea typeface="+mn-ea"/>
                <a:cs typeface="+mn-cs"/>
              </a:rPr>
              <a:t>Parallel Programming with MPI (06/2019)</a:t>
            </a:r>
            <a:endParaRPr kumimoji="0" lang="en-US" sz="1200" b="1" i="1" u="none" strike="noStrike" kern="1200" cap="none" spc="0" normalizeH="0" baseline="0" noProof="0" dirty="0">
              <a:ln>
                <a:noFill/>
              </a:ln>
              <a:solidFill>
                <a:srgbClr val="151515"/>
              </a:solidFill>
              <a:effectLst/>
              <a:uLnTx/>
              <a:uFillTx/>
              <a:latin typeface="Calibri"/>
              <a:ea typeface="+mn-ea"/>
              <a:cs typeface="+mn-cs"/>
            </a:endParaRPr>
          </a:p>
        </p:txBody>
      </p:sp>
    </p:spTree>
    <p:extLst>
      <p:ext uri="{BB962C8B-B14F-4D97-AF65-F5344CB8AC3E}">
        <p14:creationId xmlns:p14="http://schemas.microsoft.com/office/powerpoint/2010/main" val="1396305354"/>
      </p:ext>
    </p:extLst>
  </p:cSld>
  <p:clrMapOvr>
    <a:masterClrMapping/>
  </p:clrMapOvr>
</p:sld>
</file>

<file path=ppt/theme/theme1.xml><?xml version="1.0" encoding="utf-8"?>
<a:theme xmlns:a="http://schemas.openxmlformats.org/drawingml/2006/main" name="argonne.updates">
  <a:themeElements>
    <a:clrScheme name="Custom 7">
      <a:dk1>
        <a:srgbClr val="616161"/>
      </a:dk1>
      <a:lt1>
        <a:srgbClr val="FFFFFF"/>
      </a:lt1>
      <a:dk2>
        <a:srgbClr val="1F497D"/>
      </a:dk2>
      <a:lt2>
        <a:srgbClr val="D2D2D2"/>
      </a:lt2>
      <a:accent1>
        <a:srgbClr val="A6C4DE"/>
      </a:accent1>
      <a:accent2>
        <a:srgbClr val="D8AC28"/>
      </a:accent2>
      <a:accent3>
        <a:srgbClr val="A22B38"/>
      </a:accent3>
      <a:accent4>
        <a:srgbClr val="7AB800"/>
      </a:accent4>
      <a:accent5>
        <a:srgbClr val="9D7D9E"/>
      </a:accent5>
      <a:accent6>
        <a:srgbClr val="BF5C28"/>
      </a:accent6>
      <a:hlink>
        <a:srgbClr val="4D8ABE"/>
      </a:hlink>
      <a:folHlink>
        <a:srgbClr val="4D8ABE"/>
      </a:folHlink>
    </a:clrScheme>
    <a:fontScheme name="Blue design">
      <a:majorFont>
        <a:latin typeface="Trebuchet MS"/>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151515"/>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Blue design 1">
        <a:dk1>
          <a:srgbClr val="616161"/>
        </a:dk1>
        <a:lt1>
          <a:srgbClr val="FFFFFF"/>
        </a:lt1>
        <a:dk2>
          <a:srgbClr val="1F497D"/>
        </a:dk2>
        <a:lt2>
          <a:srgbClr val="D2D2D2"/>
        </a:lt2>
        <a:accent1>
          <a:srgbClr val="5C0426"/>
        </a:accent1>
        <a:accent2>
          <a:srgbClr val="9D7D9E"/>
        </a:accent2>
        <a:accent3>
          <a:srgbClr val="FFFFFF"/>
        </a:accent3>
        <a:accent4>
          <a:srgbClr val="525252"/>
        </a:accent4>
        <a:accent5>
          <a:srgbClr val="B5AAAC"/>
        </a:accent5>
        <a:accent6>
          <a:srgbClr val="8E718F"/>
        </a:accent6>
        <a:hlink>
          <a:srgbClr val="253D51"/>
        </a:hlink>
        <a:folHlink>
          <a:srgbClr val="0D204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6982</TotalTime>
  <Words>15944</Words>
  <Application>Microsoft Macintosh PowerPoint</Application>
  <PresentationFormat>On-screen Show (4:3)</PresentationFormat>
  <Paragraphs>2734</Paragraphs>
  <Slides>145</Slides>
  <Notes>85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145</vt:i4>
      </vt:variant>
    </vt:vector>
  </HeadingPairs>
  <TitlesOfParts>
    <vt:vector size="158" baseType="lpstr">
      <vt:lpstr>等线</vt:lpstr>
      <vt:lpstr>굴림</vt:lpstr>
      <vt:lpstr>MS PGothic</vt:lpstr>
      <vt:lpstr>MS PGothic</vt:lpstr>
      <vt:lpstr>游ゴシック</vt:lpstr>
      <vt:lpstr>Arial</vt:lpstr>
      <vt:lpstr>Calibri</vt:lpstr>
      <vt:lpstr>Consolas</vt:lpstr>
      <vt:lpstr>Courier</vt:lpstr>
      <vt:lpstr>Courier New</vt:lpstr>
      <vt:lpstr>Trebuchet MS</vt:lpstr>
      <vt:lpstr>Wingdings</vt:lpstr>
      <vt:lpstr>argonne.updates</vt:lpstr>
      <vt:lpstr>Parallel Programming with MPI</vt:lpstr>
      <vt:lpstr>Outline</vt:lpstr>
      <vt:lpstr>MPI One-sided Communication</vt:lpstr>
      <vt:lpstr>One-sided Communication</vt:lpstr>
      <vt:lpstr>Two-sided Communication Example</vt:lpstr>
      <vt:lpstr>One-sided Communication Example</vt:lpstr>
      <vt:lpstr>Comparing One-sided and Two-sided Programming</vt:lpstr>
      <vt:lpstr>What we need to know in MPI RMA</vt:lpstr>
      <vt:lpstr>Creating Public Memory</vt:lpstr>
      <vt:lpstr>Window creation models</vt:lpstr>
      <vt:lpstr>MPI_WIN_ALLOCATE</vt:lpstr>
      <vt:lpstr>Example with MPI_WIN_ALLOCATE</vt:lpstr>
      <vt:lpstr>MPI_WIN_CREATE</vt:lpstr>
      <vt:lpstr>Example with MPI_WIN_CREATE</vt:lpstr>
      <vt:lpstr>MPI_WIN_CREATE_DYNAMIC</vt:lpstr>
      <vt:lpstr>Example with MPI_WIN_CREATE_DYNAMIC</vt:lpstr>
      <vt:lpstr>Data movement</vt:lpstr>
      <vt:lpstr>Data movement: Put</vt:lpstr>
      <vt:lpstr>Data movement: Get</vt:lpstr>
      <vt:lpstr>Atomic Data Aggregation: Accumulate</vt:lpstr>
      <vt:lpstr>Atomic Data Aggregation: Get Accumulate</vt:lpstr>
      <vt:lpstr>Atomic Data Aggregation: FOP / CAS</vt:lpstr>
      <vt:lpstr>Ordering of Operations in MPI RMA</vt:lpstr>
      <vt:lpstr>Examples with operation ordering</vt:lpstr>
      <vt:lpstr>RMA Synchronization Models</vt:lpstr>
      <vt:lpstr>Fence: Active Target Synchronization</vt:lpstr>
      <vt:lpstr>Exercise 1: Stencil with RMA Fence (1/2)</vt:lpstr>
      <vt:lpstr>Example: Stencil with RMA Fence (2/2)</vt:lpstr>
      <vt:lpstr>PSCW: Generalized Active Target Synchronization</vt:lpstr>
      <vt:lpstr>Lock/Unlock: Passive Target Synchronization</vt:lpstr>
      <vt:lpstr>Passive Target Synchronization</vt:lpstr>
      <vt:lpstr>Advanced Passive Target Synchronization</vt:lpstr>
      <vt:lpstr>Which synchronization mode should I use, when?</vt:lpstr>
      <vt:lpstr>MPI RMA Memory Model</vt:lpstr>
      <vt:lpstr>MPI RMA Memory Model (separate windows)</vt:lpstr>
      <vt:lpstr>MPI RMA Memory Model (unified windows)</vt:lpstr>
      <vt:lpstr>MPI RMA Operation Compatibility (Separate)</vt:lpstr>
      <vt:lpstr>MPI RMA Operation Compatibility (Unified)</vt:lpstr>
      <vt:lpstr>Section Summary</vt:lpstr>
      <vt:lpstr>MPI Hybrid Programming: Threads</vt:lpstr>
      <vt:lpstr>Hybrid MPI + X : Most Popular Forms</vt:lpstr>
      <vt:lpstr>Why Hybrid MPI+X? Towards Strong Scaling (1/3)</vt:lpstr>
      <vt:lpstr>Why Hybrid MPI+X? Towards Strong Scaling (2/3)</vt:lpstr>
      <vt:lpstr>Why Hybrid MPI+X? Towards Strong Scaling (3/3)</vt:lpstr>
      <vt:lpstr>MPI + Threads: How To? (1/3)</vt:lpstr>
      <vt:lpstr>PowerPoint Presentation</vt:lpstr>
      <vt:lpstr>PowerPoint Presentation</vt:lpstr>
      <vt:lpstr>MPI’s Four Levels of Thread Safety</vt:lpstr>
      <vt:lpstr>MPI_THREAD_SINGLE</vt:lpstr>
      <vt:lpstr>MPI_THREAD_FUNNELED</vt:lpstr>
      <vt:lpstr>MPI_THREAD_SERIALIZED</vt:lpstr>
      <vt:lpstr>MPI_THREAD_MULTIPLE</vt:lpstr>
      <vt:lpstr>Threads and MPI</vt:lpstr>
      <vt:lpstr>MPI Semantics and MPI_THREAD_MULTIPLE</vt:lpstr>
      <vt:lpstr>Ordering in MPI_THREAD_MULTIPLE: Incorrect Example with Collectives</vt:lpstr>
      <vt:lpstr>Ordering in MPI_THREAD_MULTIPLE: Incorrect Example with Collectives</vt:lpstr>
      <vt:lpstr>Ordering in MPI_THREAD_MULTIPLE: Incorrect Example with Object Management</vt:lpstr>
      <vt:lpstr>Blocking Calls in MPI_THREAD_MULTIPLE: Correct Example</vt:lpstr>
      <vt:lpstr>The Current Situation</vt:lpstr>
      <vt:lpstr>Hybrid Programming: Correctness Requirements</vt:lpstr>
      <vt:lpstr>An Example we encountered</vt:lpstr>
      <vt:lpstr>2 Processes, 2 Threads (each thread executes this code)</vt:lpstr>
      <vt:lpstr>Intended Ordering of Operations</vt:lpstr>
      <vt:lpstr>Possible Ordering of Operations in Practice</vt:lpstr>
      <vt:lpstr>MPI+OpenMP correctness semantics</vt:lpstr>
      <vt:lpstr>OpenMP threads: MPI blocking Calls (1/2)</vt:lpstr>
      <vt:lpstr>OpenMP threads: MPI blocking Calls (2/2)</vt:lpstr>
      <vt:lpstr>OpenMP tasks: MPI blocking Calls (1/5)</vt:lpstr>
      <vt:lpstr>OpenMP tasks: MPI blocking Calls (2/5)</vt:lpstr>
      <vt:lpstr>OpenMP tasks: MPI blocking Calls (3/5)</vt:lpstr>
      <vt:lpstr>OpenMP tasks: MPI blocking Calls (4/5)</vt:lpstr>
      <vt:lpstr>OpenMP tasks: MPI non-blocking Calls (5/5)</vt:lpstr>
      <vt:lpstr>Ordering in MPI_THREAD_MULTIPLE: Incorrect Example with RMA</vt:lpstr>
      <vt:lpstr>Exercise 1: Stencil in Funneled mode (1/2)</vt:lpstr>
      <vt:lpstr>Exercise 1: Stencil in Funneled mode (2/2)</vt:lpstr>
      <vt:lpstr>Exercise 2: Stencil in Multiple mode (1/2)</vt:lpstr>
      <vt:lpstr>Exercise 2: Stencil in Multiple mode (2/2)</vt:lpstr>
      <vt:lpstr>Exercise 3: BSPMM in Funneled mode</vt:lpstr>
      <vt:lpstr>Exercise 4: BSPMM in Multiple mode</vt:lpstr>
      <vt:lpstr>MPI+threads performance recommendations</vt:lpstr>
      <vt:lpstr>Recommendation: Maximize independence between threads with communicators </vt:lpstr>
      <vt:lpstr>Recommendation: Maximize independence between threads with ranks or tags (1/2)</vt:lpstr>
      <vt:lpstr>Recommendation: Maximize independence between threads with ranks or tags (2/2)</vt:lpstr>
      <vt:lpstr>Communication Isolation Limitations</vt:lpstr>
      <vt:lpstr>Possible Optimizations MPI libraries can do</vt:lpstr>
      <vt:lpstr>Exercise 5: Stencil with Independent Communicators</vt:lpstr>
      <vt:lpstr>Exercise 6: BSPMM with overlapping windows</vt:lpstr>
      <vt:lpstr>MPI+threads optimizations in Intel MPI 2019</vt:lpstr>
      <vt:lpstr>Exposing parallelism in micro-benchmarks</vt:lpstr>
      <vt:lpstr>Exposing parallelism in stencil example</vt:lpstr>
      <vt:lpstr>Section Summary</vt:lpstr>
      <vt:lpstr>MPI Hybrid Programming: Shared Memory</vt:lpstr>
      <vt:lpstr>Hybrid Programming with Shared Memory</vt:lpstr>
      <vt:lpstr>Creating Shared Memory Regions in MPI</vt:lpstr>
      <vt:lpstr>Regular RMA windows vs. Shared memory windows</vt:lpstr>
      <vt:lpstr>MPI_COMM_SPLIT_TYPE</vt:lpstr>
      <vt:lpstr>MPI_WIN_ALLOCATE_SHARED</vt:lpstr>
      <vt:lpstr>MPI_WIN_SHARED_QUERY</vt:lpstr>
      <vt:lpstr>Shared Arrays with Shared memory windows</vt:lpstr>
      <vt:lpstr>Threads vs. Process Shared Memory</vt:lpstr>
      <vt:lpstr>Example: Shared Memory</vt:lpstr>
      <vt:lpstr>MPI Hybrid Programming: Accelerators</vt:lpstr>
      <vt:lpstr>Introduction</vt:lpstr>
      <vt:lpstr>Top500 Accelerators Based Systems (June 2019)</vt:lpstr>
      <vt:lpstr>Upcoming Exascale Accelerators Based Systems</vt:lpstr>
      <vt:lpstr>Programming Model for Accelerators</vt:lpstr>
      <vt:lpstr>Interoperability with MPI</vt:lpstr>
      <vt:lpstr>Unified Virtual Addressing (UVA)</vt:lpstr>
      <vt:lpstr>Remote Direct Memory Access with UVA</vt:lpstr>
      <vt:lpstr>Intranode Communication with UVA</vt:lpstr>
      <vt:lpstr>Heterogeneous Memory Management (HMM)</vt:lpstr>
      <vt:lpstr>MPI + HMM in a Nutshell</vt:lpstr>
      <vt:lpstr>PowerPoint Presentation</vt:lpstr>
      <vt:lpstr>PowerPoint Presentation</vt:lpstr>
      <vt:lpstr>Compute Unified Device Architecture (CUDA)</vt:lpstr>
      <vt:lpstr>Overview</vt:lpstr>
      <vt:lpstr>MPI + GPUDirect (CUDA ≥ 4)</vt:lpstr>
      <vt:lpstr>MPI + GPUDirect RDMA (CUDA ≥ 5)</vt:lpstr>
      <vt:lpstr>MPI + Unified Memory (CUDA ≥ 6)</vt:lpstr>
      <vt:lpstr>MPI + CUDA Optimizations Historical Summary</vt:lpstr>
      <vt:lpstr>MPI + GPUDirect RDMA (Supported HW &amp; SW)</vt:lpstr>
      <vt:lpstr>Radeon Open Compute Platform &amp; Heterogeneous-compute Interface for Portability (ROCm &amp; HIP)</vt:lpstr>
      <vt:lpstr>Overview</vt:lpstr>
      <vt:lpstr>MPI + ROCm</vt:lpstr>
      <vt:lpstr>ROCm Supported Hardware</vt:lpstr>
      <vt:lpstr>OpenMP</vt:lpstr>
      <vt:lpstr>Overview</vt:lpstr>
      <vt:lpstr>Memory Management in OpenMP (1/2)</vt:lpstr>
      <vt:lpstr>Memory Management in OpenMP (2/2)</vt:lpstr>
      <vt:lpstr>MPI + OpenMP</vt:lpstr>
      <vt:lpstr>Example: stencil_omp</vt:lpstr>
      <vt:lpstr>OpenCL &amp; SYCL</vt:lpstr>
      <vt:lpstr>Overview</vt:lpstr>
      <vt:lpstr>Memory Management in OpenCL</vt:lpstr>
      <vt:lpstr>Example: MPI + Coarse-grained SVM in OpenCL</vt:lpstr>
      <vt:lpstr>MPI + SVM in OpenCL</vt:lpstr>
      <vt:lpstr>Memory Management in SYCL</vt:lpstr>
      <vt:lpstr>Shared Virtual Memory in SYCL</vt:lpstr>
      <vt:lpstr>OpenCL ≥ 2.0 Vendor Support</vt:lpstr>
      <vt:lpstr>SYCL Implementations</vt:lpstr>
      <vt:lpstr>Summary</vt:lpstr>
      <vt:lpstr>Concluding Remarks</vt:lpstr>
      <vt:lpstr>Web Pointers</vt:lpstr>
      <vt:lpstr>New Tutorial Books on MPI</vt:lpstr>
      <vt:lpstr>New Book on Parallel Programming Models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MPI One-sided Communication</dc:title>
  <dc:creator>Raffenetti, Kenneth J.</dc:creator>
  <cp:lastModifiedBy>Microsoft Office User</cp:lastModifiedBy>
  <cp:revision>235</cp:revision>
  <dcterms:created xsi:type="dcterms:W3CDTF">2019-04-12T21:21:43Z</dcterms:created>
  <dcterms:modified xsi:type="dcterms:W3CDTF">2019-06-21T21:57:12Z</dcterms:modified>
</cp:coreProperties>
</file>