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85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7" r:id="rId25"/>
    <p:sldId id="289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704"/>
  </p:normalViewPr>
  <p:slideViewPr>
    <p:cSldViewPr>
      <p:cViewPr varScale="1">
        <p:scale>
          <a:sx n="90" d="100"/>
          <a:sy n="90" d="100"/>
        </p:scale>
        <p:origin x="12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1D4A1-6032-44B3-A46F-864F4A326241}" type="datetimeFigureOut">
              <a:rPr lang="en-US" smtClean="0"/>
              <a:t>6/20/19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ED549-2CC4-4A42-B786-2FD51F045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0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</a:t>
            </a:r>
            <a:r>
              <a:rPr lang="en-US" baseline="0" dirty="0"/>
              <a:t> on out-of-order execution!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7F74-66FC-42A5-BDAB-FBEAE830797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9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27F74-66FC-42A5-BDAB-FBEAE830797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12EED-DAFD-4C4A-9409-A2DC62DD66A4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3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12EED-DAFD-4C4A-9409-A2DC62DD66A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3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0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61616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Parallel Programming with MPI, NASA (04/2018)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A8827-EC23-ED41-862E-C84A977538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34938" y="219507"/>
            <a:ext cx="8829768" cy="650443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47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616161"/>
                </a:solidFill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F4ZA_9.1.4/pmpi_guide/diagnostics_library.html" TargetMode="External"/><Relationship Id="rId2" Type="http://schemas.openxmlformats.org/officeDocument/2006/relationships/hyperlink" Target="https://software.intel.com/en-us/itc-user-and-reference-guide-correctness-checking-of-mpi-appl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cray.com/content/S-2529/17.05/xctm-series-programming-environment-user-guide-1705-s-2529/debugging-cod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pi-forum.org/docs/msgq.5.pdf" TargetMode="External"/><Relationship Id="rId2" Type="http://schemas.openxmlformats.org/officeDocument/2006/relationships/hyperlink" Target="http://mpi-forum.org/docs/mpir-specification-10-11-201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malverification.cs.utah.edu/ISP-release/" TargetMode="External"/><Relationship Id="rId2" Type="http://schemas.openxmlformats.org/officeDocument/2006/relationships/hyperlink" Target="http://github.com/pmodels/mp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9175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Debugging MPI Programs</a:t>
            </a:r>
          </a:p>
        </p:txBody>
      </p:sp>
    </p:spTree>
    <p:extLst>
      <p:ext uri="{BB962C8B-B14F-4D97-AF65-F5344CB8AC3E}">
        <p14:creationId xmlns:p14="http://schemas.microsoft.com/office/powerpoint/2010/main" val="13354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39026"/>
          </a:xfrm>
        </p:spPr>
        <p:txBody>
          <a:bodyPr/>
          <a:lstStyle/>
          <a:p>
            <a:r>
              <a:rPr lang="en-US" dirty="0"/>
              <a:t>Debug as you would a normal program using breakpoints, stepping through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29626"/>
            <a:ext cx="6324600" cy="4191000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4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debug/</a:t>
            </a:r>
            <a:r>
              <a:rPr lang="en-US" i="1" dirty="0" err="1"/>
              <a:t>deadlock.c</a:t>
            </a:r>
            <a:endParaRPr lang="en-US" i="1" dirty="0"/>
          </a:p>
          <a:p>
            <a:r>
              <a:rPr lang="en-US" dirty="0"/>
              <a:t>Point to point communication results in application hang</a:t>
            </a:r>
          </a:p>
          <a:p>
            <a:r>
              <a:rPr lang="en-US" dirty="0"/>
              <a:t>Practice attaching to running processes to determine where they are stuck</a:t>
            </a:r>
          </a:p>
          <a:p>
            <a:r>
              <a:rPr lang="en-US" dirty="0"/>
              <a:t>Practice launching one or more processes under GDB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98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Debugging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Double check that all requests, communicators, windows, etc. are properly freed according to MPI semantics</a:t>
            </a:r>
          </a:p>
          <a:p>
            <a:r>
              <a:rPr lang="en-US" dirty="0"/>
              <a:t>If MPI crashes, look for a core file that can help understand why</a:t>
            </a:r>
          </a:p>
          <a:p>
            <a:pPr lvl="1"/>
            <a:r>
              <a:rPr lang="en-US" b="1" dirty="0" err="1">
                <a:latin typeface="Courier" pitchFamily="49" charset="0"/>
              </a:rPr>
              <a:t>gdb</a:t>
            </a:r>
            <a:r>
              <a:rPr lang="en-US" b="1" dirty="0">
                <a:latin typeface="Courier" pitchFamily="49" charset="0"/>
              </a:rPr>
              <a:t> –c &lt;</a:t>
            </a:r>
            <a:r>
              <a:rPr lang="en-US" b="1" dirty="0" err="1">
                <a:latin typeface="Courier" pitchFamily="49" charset="0"/>
              </a:rPr>
              <a:t>corefile</a:t>
            </a:r>
            <a:r>
              <a:rPr lang="en-US" b="1" dirty="0">
                <a:latin typeface="Courier" pitchFamily="49" charset="0"/>
              </a:rPr>
              <a:t>&gt; ./test</a:t>
            </a:r>
          </a:p>
          <a:p>
            <a:r>
              <a:rPr lang="en-US" dirty="0"/>
              <a:t>Your MPI vendor may provide special debug builds or tools that can assist in debugging large codes</a:t>
            </a:r>
          </a:p>
          <a:p>
            <a:pPr lvl="1"/>
            <a:r>
              <a:rPr lang="en-US" dirty="0"/>
              <a:t>Intel MPI Checker </a:t>
            </a:r>
            <a:r>
              <a:rPr lang="en-US" dirty="0">
                <a:hlinkClick r:id="rId2"/>
              </a:rPr>
              <a:t>https://software.intel.com/en-us/itc-user-and-reference-guide-correctness-checking-of-mpi-applications</a:t>
            </a:r>
            <a:endParaRPr lang="en-US" dirty="0"/>
          </a:p>
          <a:p>
            <a:pPr lvl="1"/>
            <a:r>
              <a:rPr lang="en-US" dirty="0"/>
              <a:t>IBM Platform MPI Diagnostics Library </a:t>
            </a:r>
            <a:r>
              <a:rPr lang="en-US" dirty="0">
                <a:hlinkClick r:id="rId3"/>
              </a:rPr>
              <a:t>https://www.ibm.com/support/knowledgecenter/en/SSF4ZA_9.1.4/pmpi_guide/diagnostics_library.html</a:t>
            </a:r>
            <a:endParaRPr lang="en-US" dirty="0"/>
          </a:p>
          <a:p>
            <a:pPr lvl="1"/>
            <a:r>
              <a:rPr lang="en-US" dirty="0"/>
              <a:t>Cray Debugging </a:t>
            </a:r>
            <a:r>
              <a:rPr lang="en-US" dirty="0">
                <a:hlinkClick r:id="rId4"/>
              </a:rPr>
              <a:t>https://pubs.cray.com/content/S-2529/17.05/xctm-series-programming-environment-user-guide-1705-s-2529/debugging-code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8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debuggers offer more sophisticated tools for debugging MPI applications</a:t>
            </a:r>
          </a:p>
          <a:p>
            <a:pPr lvl="1"/>
            <a:r>
              <a:rPr lang="en-US" dirty="0"/>
              <a:t>Control processes in one or more groups</a:t>
            </a:r>
          </a:p>
          <a:p>
            <a:pPr lvl="1"/>
            <a:r>
              <a:rPr lang="en-US" dirty="0"/>
              <a:t>Memory profiling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Support for hybrid applications (</a:t>
            </a:r>
            <a:r>
              <a:rPr lang="en-US" dirty="0" err="1"/>
              <a:t>OpenMP</a:t>
            </a:r>
            <a:r>
              <a:rPr lang="en-US" dirty="0"/>
              <a:t>, 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Internal MPI information</a:t>
            </a:r>
          </a:p>
          <a:p>
            <a:pPr lvl="1"/>
            <a:r>
              <a:rPr lang="en-US" dirty="0"/>
              <a:t>Debug at large scale</a:t>
            </a:r>
          </a:p>
          <a:p>
            <a:r>
              <a:rPr lang="en-US" dirty="0"/>
              <a:t>Most MPI implementations provide in-built support for commercial parallel debuggers like </a:t>
            </a:r>
            <a:r>
              <a:rPr lang="en-US" dirty="0" err="1"/>
              <a:t>Totalview</a:t>
            </a:r>
            <a:r>
              <a:rPr lang="en-US" dirty="0"/>
              <a:t> and DDT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Tighter integration with the MPI library and runtime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MPIR Process Acquisition Interface</a:t>
            </a:r>
            <a:r>
              <a:rPr lang="en-US" dirty="0"/>
              <a:t> is defined to allow tools to discover information about the running application</a:t>
            </a:r>
          </a:p>
          <a:p>
            <a:pPr lvl="2"/>
            <a:r>
              <a:rPr lang="en-US" dirty="0"/>
              <a:t>Parallel debuggers can launch and attach to an MPI application, either from the command line or GUI</a:t>
            </a:r>
          </a:p>
          <a:p>
            <a:pPr lvl="2"/>
            <a:r>
              <a:rPr lang="en-US" dirty="0"/>
              <a:t>Integrate with cluster job schedulers to seamlessly submit your debug job into the queue and attach once it starts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Message Queue Dumping Interface</a:t>
            </a:r>
            <a:r>
              <a:rPr lang="en-US" dirty="0"/>
              <a:t> is defined to allow inspection of internal MPI message queues</a:t>
            </a:r>
          </a:p>
          <a:p>
            <a:pPr lvl="2"/>
            <a:r>
              <a:rPr lang="en-US" dirty="0"/>
              <a:t>See operations in progress at a given execution point</a:t>
            </a:r>
          </a:p>
          <a:p>
            <a:pPr lvl="2"/>
            <a:r>
              <a:rPr lang="en-US" dirty="0"/>
              <a:t>Visualize communication patterns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MPIR Process Acquisition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defined at the “starter process” to expose information about all processes in a job</a:t>
            </a:r>
          </a:p>
          <a:p>
            <a:pPr lvl="1"/>
            <a:r>
              <a:rPr lang="en-US" dirty="0"/>
              <a:t>Hostnames</a:t>
            </a:r>
          </a:p>
          <a:p>
            <a:pPr lvl="1"/>
            <a:r>
              <a:rPr lang="en-US" dirty="0"/>
              <a:t>Executables</a:t>
            </a:r>
          </a:p>
          <a:p>
            <a:pPr lvl="1"/>
            <a:r>
              <a:rPr lang="en-US" dirty="0"/>
              <a:t>PIDs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Debugger can use to attach to processes once they are running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5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DDT: Launching your MPI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1447800"/>
            <a:ext cx="6213231" cy="4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528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DDT: Submit your MPI Application to the Job Queue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6248400" cy="457412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762000" y="4495800"/>
            <a:ext cx="838200" cy="304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20781"/>
            <a:ext cx="3324436" cy="28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Debugger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6159"/>
          </a:xfrm>
        </p:spPr>
        <p:txBody>
          <a:bodyPr/>
          <a:lstStyle/>
          <a:p>
            <a:r>
              <a:rPr lang="en-US" dirty="0"/>
              <a:t>Processes are held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for further inspection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48" y="1480559"/>
            <a:ext cx="6858000" cy="4872522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62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Queue Dumping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processes load a shared library that provides routines to access internal MPI state</a:t>
            </a:r>
          </a:p>
          <a:p>
            <a:pPr lvl="1"/>
            <a:r>
              <a:rPr lang="en-US" dirty="0"/>
              <a:t>Active communicators</a:t>
            </a:r>
          </a:p>
          <a:p>
            <a:pPr lvl="1"/>
            <a:r>
              <a:rPr lang="en-US" dirty="0"/>
              <a:t>Pending receives</a:t>
            </a:r>
          </a:p>
          <a:p>
            <a:pPr lvl="1"/>
            <a:r>
              <a:rPr lang="en-US" dirty="0"/>
              <a:t>Pending sends</a:t>
            </a:r>
          </a:p>
          <a:p>
            <a:pPr lvl="1"/>
            <a:r>
              <a:rPr lang="en-US" dirty="0"/>
              <a:t>Unexpected messages</a:t>
            </a:r>
          </a:p>
          <a:p>
            <a:r>
              <a:rPr lang="en-US" dirty="0"/>
              <a:t>You might need a nondefault build of your MPI library</a:t>
            </a:r>
          </a:p>
          <a:p>
            <a:pPr lvl="1"/>
            <a:r>
              <a:rPr lang="en-US" dirty="0"/>
              <a:t>E.g., MPICH needs to be configured with </a:t>
            </a:r>
            <a:r>
              <a:rPr lang="en-US" sz="1400" dirty="0">
                <a:latin typeface="Courier" pitchFamily="49" charset="0"/>
              </a:rPr>
              <a:t>--enable-</a:t>
            </a:r>
            <a:r>
              <a:rPr lang="en-US" sz="1400" dirty="0" err="1">
                <a:latin typeface="Courier" pitchFamily="49" charset="0"/>
              </a:rPr>
              <a:t>debuginfo</a:t>
            </a:r>
            <a:endParaRPr lang="en-US" dirty="0"/>
          </a:p>
          <a:p>
            <a:r>
              <a:rPr lang="en-US" dirty="0"/>
              <a:t>Exposed MPI internals give insight into application behavior</a:t>
            </a:r>
          </a:p>
          <a:p>
            <a:pPr lvl="1"/>
            <a:r>
              <a:rPr lang="en-US" dirty="0"/>
              <a:t>E.g. unexpected messages indicate extra copies, which can negatively impact application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MPI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/>
              <a:t>Debugging parallel programs can be more difficult than debugging serial programs</a:t>
            </a:r>
          </a:p>
          <a:p>
            <a:pPr lvl="1"/>
            <a:r>
              <a:rPr lang="en-US" dirty="0"/>
              <a:t>Often need to navigate remote systems</a:t>
            </a:r>
          </a:p>
          <a:p>
            <a:pPr lvl="1"/>
            <a:r>
              <a:rPr lang="en-US" dirty="0"/>
              <a:t>Determining what went wrong (and where) can be tricky</a:t>
            </a:r>
          </a:p>
          <a:p>
            <a:pPr lvl="1"/>
            <a:r>
              <a:rPr lang="en-US" dirty="0"/>
              <a:t>We will show tools and techniques to help guide you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MPICH supports various debugging methods</a:t>
            </a:r>
          </a:p>
          <a:p>
            <a:pPr lvl="1"/>
            <a:r>
              <a:rPr lang="en-US" dirty="0"/>
              <a:t>Basic print statements</a:t>
            </a:r>
          </a:p>
          <a:p>
            <a:pPr lvl="1"/>
            <a:r>
              <a:rPr lang="en-US" dirty="0"/>
              <a:t>Serial debuggers (</a:t>
            </a:r>
            <a:r>
              <a:rPr lang="en-US" dirty="0" err="1"/>
              <a:t>gdb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debuggers (</a:t>
            </a:r>
            <a:r>
              <a:rPr lang="en-US" dirty="0" err="1"/>
              <a:t>Totalview</a:t>
            </a:r>
            <a:r>
              <a:rPr lang="en-US" dirty="0"/>
              <a:t>, DDT)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1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200"/>
            <a:ext cx="8229600" cy="5181600"/>
          </a:xfrm>
        </p:spPr>
        <p:txBody>
          <a:bodyPr/>
          <a:lstStyle/>
          <a:p>
            <a:r>
              <a:rPr lang="en-US" dirty="0"/>
              <a:t>See in-flight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61" y="1447800"/>
            <a:ext cx="6629400" cy="48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Debuggers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200"/>
            <a:ext cx="8229600" cy="5181600"/>
          </a:xfrm>
        </p:spPr>
        <p:txBody>
          <a:bodyPr/>
          <a:lstStyle/>
          <a:p>
            <a:r>
              <a:rPr lang="en-US" dirty="0"/>
              <a:t>Beware unexpected messages (dotted blue line)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71014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Split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debug/</a:t>
            </a:r>
            <a:r>
              <a:rPr lang="en-US" i="1" dirty="0" err="1"/>
              <a:t>split.c</a:t>
            </a:r>
            <a:endParaRPr lang="en-US" i="1" dirty="0"/>
          </a:p>
          <a:p>
            <a:r>
              <a:rPr lang="en-US" dirty="0"/>
              <a:t>Processes are split into even and odd groups based on world rank</a:t>
            </a:r>
          </a:p>
          <a:p>
            <a:pPr lvl="1"/>
            <a:r>
              <a:rPr lang="en-US" dirty="0"/>
              <a:t>Each subgroup communicates, then root processes synchronize using MPI_COMM_WORLD</a:t>
            </a:r>
          </a:p>
          <a:p>
            <a:r>
              <a:rPr lang="en-US" dirty="0"/>
              <a:t>Use parallel debugger to control processes individually or by group</a:t>
            </a:r>
          </a:p>
          <a:p>
            <a:r>
              <a:rPr lang="en-US" dirty="0"/>
              <a:t>Visualize messages (globally and per communicator) with MQD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3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Verification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examples of tools that use the MPI Profiling interface (PMPI) to capture MPI usage and verify correctness</a:t>
            </a:r>
          </a:p>
          <a:p>
            <a:pPr lvl="1"/>
            <a:r>
              <a:rPr lang="en-US" dirty="0"/>
              <a:t>MPE Collective checking library</a:t>
            </a:r>
          </a:p>
          <a:p>
            <a:pPr lvl="2"/>
            <a:r>
              <a:rPr lang="en-US" dirty="0"/>
              <a:t>Checks for datatype, root, and various argument consistency in MPI collective calls</a:t>
            </a:r>
          </a:p>
          <a:p>
            <a:pPr lvl="2"/>
            <a:r>
              <a:rPr lang="en-US" dirty="0">
                <a:hlinkClick r:id="rId2"/>
              </a:rPr>
              <a:t>http://github.com/pmodels/mpe</a:t>
            </a:r>
            <a:endParaRPr lang="en-US" dirty="0"/>
          </a:p>
          <a:p>
            <a:pPr lvl="1"/>
            <a:r>
              <a:rPr lang="en-US" dirty="0"/>
              <a:t>ISP (In-Situ Partial Order)</a:t>
            </a:r>
          </a:p>
          <a:p>
            <a:pPr lvl="2"/>
            <a:r>
              <a:rPr lang="en-US" dirty="0"/>
              <a:t>Explores communication nondeterminism to uncover bugs such as deadlocks, resource dependencies, and leaks</a:t>
            </a:r>
          </a:p>
          <a:p>
            <a:pPr lvl="2"/>
            <a:r>
              <a:rPr lang="en-US" dirty="0">
                <a:hlinkClick r:id="rId3"/>
              </a:rPr>
              <a:t>http://formalverification.cs.utah.edu/ISP-release/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MPE Collective and Datatype Checking Library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by capturing MPI calls using the PMPI interface and performing additional error checking prior to the actual MPI operation</a:t>
            </a:r>
          </a:p>
          <a:p>
            <a:pPr lvl="1"/>
            <a:r>
              <a:rPr lang="en-US" dirty="0"/>
              <a:t>Verifies argument usage such as datatype(s), count(s), root, etc.</a:t>
            </a:r>
          </a:p>
          <a:p>
            <a:pPr lvl="1"/>
            <a:r>
              <a:rPr lang="en-US" dirty="0"/>
              <a:t>Uses additional communication that an optimized MPI library would not perform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35526" y="4343400"/>
            <a:ext cx="21336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MPI_Bcast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(…)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026" y="391569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Application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 bwMode="auto">
          <a:xfrm>
            <a:off x="2469126" y="5143500"/>
            <a:ext cx="5715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 bwMode="auto">
          <a:xfrm>
            <a:off x="3040626" y="4358148"/>
            <a:ext cx="31242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bg1"/>
                </a:solidFill>
                <a:latin typeface="Courier" pitchFamily="49" charset="0"/>
              </a:rPr>
              <a:t>CollChk_same_root</a:t>
            </a:r>
            <a:r>
              <a:rPr lang="en-US" b="1" dirty="0">
                <a:solidFill>
                  <a:schemeClr val="bg1"/>
                </a:solidFill>
                <a:latin typeface="Courier" pitchFamily="49" charset="0"/>
              </a:rPr>
              <a:t>(…)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CollChk_dtype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(…)</a:t>
            </a: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chemeClr val="bg1"/>
                </a:solidFill>
                <a:latin typeface="Courier" pitchFamily="49" charset="0"/>
              </a:rPr>
              <a:t>PMPI_Bcast</a:t>
            </a:r>
            <a:r>
              <a:rPr lang="en-US" b="1" dirty="0">
                <a:solidFill>
                  <a:schemeClr val="bg1"/>
                </a:solidFill>
                <a:latin typeface="Courier" pitchFamily="49" charset="0"/>
              </a:rPr>
              <a:t>(…)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6426" y="38834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Collchk</a:t>
            </a:r>
            <a:r>
              <a:rPr lang="en-US" dirty="0"/>
              <a:t> Library 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164826" y="5158248"/>
            <a:ext cx="5715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 bwMode="auto">
          <a:xfrm>
            <a:off x="6743700" y="4343400"/>
            <a:ext cx="21336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PMPI_Bcast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" pitchFamily="49" charset="0"/>
              </a:rPr>
              <a:t>(…)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200" y="388343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MPI Library</a:t>
            </a:r>
          </a:p>
        </p:txBody>
      </p:sp>
    </p:spTree>
    <p:extLst>
      <p:ext uri="{BB962C8B-B14F-4D97-AF65-F5344CB8AC3E}">
        <p14:creationId xmlns:p14="http://schemas.microsoft.com/office/powerpoint/2010/main" val="35255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check fails, prints a </a:t>
            </a:r>
            <a:r>
              <a:rPr lang="en-US" dirty="0" err="1"/>
              <a:t>backtrace</a:t>
            </a:r>
            <a:r>
              <a:rPr lang="en-US" dirty="0"/>
              <a:t> and aborts execution so you can locate and fix the bug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MPE Collective and Datatype Checking 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153400" y="6537325"/>
            <a:ext cx="990600" cy="244475"/>
          </a:xfrm>
        </p:spPr>
        <p:txBody>
          <a:bodyPr/>
          <a:lstStyle/>
          <a:p>
            <a:fld id="{6B394888-48A7-42F6-AE45-2BD5FD40ED9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6" y="2362200"/>
            <a:ext cx="87630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by capturing MPI calls using the PMPI interface and replaying steps in different order</a:t>
            </a:r>
          </a:p>
          <a:p>
            <a:pPr lvl="2"/>
            <a:r>
              <a:rPr lang="en-US" dirty="0"/>
              <a:t>Call issued</a:t>
            </a:r>
          </a:p>
          <a:p>
            <a:pPr lvl="3"/>
            <a:r>
              <a:rPr lang="en-US" dirty="0">
                <a:solidFill>
                  <a:srgbClr val="000090"/>
                </a:solidFill>
              </a:rPr>
              <a:t>All calls are issued in program order</a:t>
            </a:r>
          </a:p>
          <a:p>
            <a:pPr lvl="2"/>
            <a:r>
              <a:rPr lang="en-US" dirty="0"/>
              <a:t>Call returns </a:t>
            </a:r>
          </a:p>
          <a:p>
            <a:pPr lvl="3"/>
            <a:r>
              <a:rPr lang="en-US" dirty="0">
                <a:solidFill>
                  <a:srgbClr val="000090"/>
                </a:solidFill>
              </a:rPr>
              <a:t>The code after the call can now be executed</a:t>
            </a:r>
          </a:p>
          <a:p>
            <a:pPr lvl="2"/>
            <a:r>
              <a:rPr lang="en-US" dirty="0"/>
              <a:t>Call matches</a:t>
            </a:r>
          </a:p>
          <a:p>
            <a:pPr lvl="3"/>
            <a:r>
              <a:rPr lang="en-US" dirty="0">
                <a:solidFill>
                  <a:srgbClr val="000090"/>
                </a:solidFill>
              </a:rPr>
              <a:t>An event that marks the call </a:t>
            </a:r>
            <a:r>
              <a:rPr lang="en-US" i="1" dirty="0">
                <a:solidFill>
                  <a:srgbClr val="000090"/>
                </a:solidFill>
              </a:rPr>
              <a:t>committing</a:t>
            </a:r>
          </a:p>
          <a:p>
            <a:pPr lvl="2"/>
            <a:r>
              <a:rPr lang="en-US" dirty="0"/>
              <a:t>Call completes</a:t>
            </a:r>
          </a:p>
          <a:p>
            <a:pPr lvl="3"/>
            <a:r>
              <a:rPr lang="en-US" dirty="0">
                <a:solidFill>
                  <a:srgbClr val="000090"/>
                </a:solidFill>
              </a:rPr>
              <a:t>All resources associated with the call are freed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ISP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D242A3-4FD1-4D64-B7CB-D352B3499912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657600" y="1225552"/>
            <a:ext cx="2057400" cy="2362200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616161"/>
                </a:solidFill>
              </a:rPr>
              <a:t>Executable</a:t>
            </a:r>
          </a:p>
          <a:p>
            <a:pPr algn="ctr"/>
            <a:endParaRPr lang="en-US" sz="2200" dirty="0">
              <a:solidFill>
                <a:srgbClr val="616161"/>
              </a:solidFill>
            </a:endParaRPr>
          </a:p>
          <a:p>
            <a:pPr algn="ctr"/>
            <a:r>
              <a:rPr lang="en-US" sz="2200" dirty="0">
                <a:solidFill>
                  <a:srgbClr val="616161"/>
                </a:solidFill>
              </a:rPr>
              <a:t>Proc</a:t>
            </a:r>
            <a:r>
              <a:rPr lang="en-US" sz="2200" baseline="-25000" dirty="0">
                <a:solidFill>
                  <a:srgbClr val="616161"/>
                </a:solidFill>
              </a:rPr>
              <a:t>1</a:t>
            </a:r>
          </a:p>
          <a:p>
            <a:pPr algn="ctr"/>
            <a:r>
              <a:rPr lang="en-US" sz="2200" dirty="0">
                <a:solidFill>
                  <a:srgbClr val="616161"/>
                </a:solidFill>
              </a:rPr>
              <a:t>Proc</a:t>
            </a:r>
            <a:r>
              <a:rPr lang="en-US" sz="2200" baseline="-25000" dirty="0">
                <a:solidFill>
                  <a:srgbClr val="616161"/>
                </a:solidFill>
              </a:rPr>
              <a:t>2</a:t>
            </a:r>
          </a:p>
          <a:p>
            <a:pPr algn="ctr"/>
            <a:r>
              <a:rPr lang="en-US" sz="2200" dirty="0">
                <a:solidFill>
                  <a:srgbClr val="616161"/>
                </a:solidFill>
              </a:rPr>
              <a:t>……</a:t>
            </a:r>
          </a:p>
          <a:p>
            <a:pPr algn="ctr"/>
            <a:r>
              <a:rPr lang="en-US" sz="2200" dirty="0" err="1">
                <a:solidFill>
                  <a:srgbClr val="616161"/>
                </a:solidFill>
              </a:rPr>
              <a:t>Proc</a:t>
            </a:r>
            <a:r>
              <a:rPr lang="en-US" sz="2200" baseline="-25000" dirty="0" err="1">
                <a:solidFill>
                  <a:srgbClr val="616161"/>
                </a:solidFill>
              </a:rPr>
              <a:t>n</a:t>
            </a:r>
            <a:endParaRPr lang="en-US" sz="2200" baseline="-25000" dirty="0">
              <a:solidFill>
                <a:srgbClr val="61616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81800" y="1861066"/>
            <a:ext cx="1981200" cy="103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0000"/>
                </a:solidFill>
              </a:rPr>
              <a:t>Scheduler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76588" y="194282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Run</a:t>
            </a:r>
            <a:endParaRPr lang="en-US" sz="1500" dirty="0">
              <a:solidFill>
                <a:srgbClr val="61616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657600" y="4070866"/>
            <a:ext cx="2057400" cy="10345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0000"/>
                </a:solidFill>
              </a:rPr>
              <a:t>MPI Runtime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47800" y="5143500"/>
            <a:ext cx="692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1616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616161"/>
                </a:solidFill>
              </a:rPr>
              <a:t> Scheduler intercepts MPI calls</a:t>
            </a:r>
          </a:p>
          <a:p>
            <a:pPr>
              <a:buClr>
                <a:srgbClr val="61616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616161"/>
                </a:solidFill>
              </a:rPr>
              <a:t> Reorders and/or rewrites the actual calls going into the MPI Runtime</a:t>
            </a:r>
          </a:p>
          <a:p>
            <a:pPr>
              <a:buClr>
                <a:srgbClr val="616161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rgbClr val="616161"/>
                </a:solidFill>
              </a:rPr>
              <a:t> Discovers maximal non-determinism ; plays through all choices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891067" y="1371600"/>
            <a:ext cx="1905000" cy="2709087"/>
            <a:chOff x="228599" y="2031889"/>
            <a:chExt cx="1905000" cy="2709087"/>
          </a:xfrm>
        </p:grpSpPr>
        <p:sp>
          <p:nvSpPr>
            <p:cNvPr id="47" name="Rounded Rectangle 46"/>
            <p:cNvSpPr/>
            <p:nvPr/>
          </p:nvSpPr>
          <p:spPr>
            <a:xfrm>
              <a:off x="457200" y="2236680"/>
              <a:ext cx="1371600" cy="723900"/>
            </a:xfrm>
            <a:prstGeom prst="roundRect">
              <a:avLst/>
            </a:prstGeom>
            <a:solidFill>
              <a:srgbClr val="66FFCC"/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MPI Program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799" y="3554899"/>
              <a:ext cx="175260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00000"/>
                  </a:solidFill>
                </a:rPr>
                <a:t>Interposition Layer</a:t>
              </a:r>
              <a:endParaRPr lang="en-US" sz="2200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Plus 48"/>
            <p:cNvSpPr/>
            <p:nvPr/>
          </p:nvSpPr>
          <p:spPr>
            <a:xfrm>
              <a:off x="914400" y="3070117"/>
              <a:ext cx="365760" cy="365760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28599" y="2031889"/>
              <a:ext cx="1905000" cy="270908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2895600" y="2438400"/>
            <a:ext cx="615351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2" name="Straight Arrow Connector 51"/>
          <p:cNvCxnSpPr>
            <a:stCxn id="40" idx="3"/>
            <a:endCxn id="41" idx="1"/>
          </p:cNvCxnSpPr>
          <p:nvPr/>
        </p:nvCxnSpPr>
        <p:spPr>
          <a:xfrm flipV="1">
            <a:off x="5715000" y="2378333"/>
            <a:ext cx="1066800" cy="28319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0"/>
            <a:endCxn id="40" idx="2"/>
          </p:cNvCxnSpPr>
          <p:nvPr/>
        </p:nvCxnSpPr>
        <p:spPr>
          <a:xfrm rot="5400000" flipH="1" flipV="1">
            <a:off x="4444743" y="3829309"/>
            <a:ext cx="483114" cy="1588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715000" y="2638681"/>
            <a:ext cx="1066800" cy="28319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715000" y="2105281"/>
            <a:ext cx="1066800" cy="28319"/>
          </a:xfrm>
          <a:prstGeom prst="straightConnector1">
            <a:avLst/>
          </a:prstGeom>
          <a:ln w="127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7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8210399-BF1E-F845-A018-4F8D6DDD9A3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" y="884238"/>
            <a:ext cx="541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 P0                            P1                         P2</a:t>
            </a:r>
          </a:p>
        </p:txBody>
      </p:sp>
      <p:grpSp>
        <p:nvGrpSpPr>
          <p:cNvPr id="2" name="Group 62"/>
          <p:cNvGrpSpPr/>
          <p:nvPr/>
        </p:nvGrpSpPr>
        <p:grpSpPr>
          <a:xfrm>
            <a:off x="4076700" y="1951038"/>
            <a:ext cx="1600200" cy="2165866"/>
            <a:chOff x="266700" y="2560638"/>
            <a:chExt cx="1600200" cy="2165866"/>
          </a:xfrm>
        </p:grpSpPr>
        <p:sp>
          <p:nvSpPr>
            <p:cNvPr id="9" name="Rectangle 8"/>
            <p:cNvSpPr/>
            <p:nvPr/>
          </p:nvSpPr>
          <p:spPr>
            <a:xfrm>
              <a:off x="266700" y="2560638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Barrier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" y="3366573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Isend(1, </a:t>
              </a:r>
              <a:r>
                <a:rPr lang="en-US" dirty="0" err="1">
                  <a:solidFill>
                    <a:srgbClr val="616161"/>
                  </a:solidFill>
                </a:rPr>
                <a:t>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" y="4193104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</a:rPr>
                <a:t>Wait(req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477001" y="609600"/>
            <a:ext cx="2476500" cy="5503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1" y="609600"/>
            <a:ext cx="24765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Scheduler</a:t>
            </a:r>
          </a:p>
        </p:txBody>
      </p:sp>
      <p:grpSp>
        <p:nvGrpSpPr>
          <p:cNvPr id="3" name="Group 91"/>
          <p:cNvGrpSpPr/>
          <p:nvPr/>
        </p:nvGrpSpPr>
        <p:grpSpPr>
          <a:xfrm>
            <a:off x="2171700" y="1951038"/>
            <a:ext cx="1600200" cy="2954298"/>
            <a:chOff x="2171700" y="2560638"/>
            <a:chExt cx="1600200" cy="2954298"/>
          </a:xfrm>
        </p:grpSpPr>
        <p:sp>
          <p:nvSpPr>
            <p:cNvPr id="12" name="Rectangle 11"/>
            <p:cNvSpPr/>
            <p:nvPr/>
          </p:nvSpPr>
          <p:spPr>
            <a:xfrm>
              <a:off x="2171700" y="2560638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</a:rPr>
                <a:t>Irecv</a:t>
              </a:r>
              <a:r>
                <a:rPr lang="en-US" dirty="0">
                  <a:solidFill>
                    <a:srgbClr val="616161"/>
                  </a:solidFill>
                </a:rPr>
                <a:t>(*, </a:t>
              </a:r>
              <a:r>
                <a:rPr lang="en-US" dirty="0" err="1">
                  <a:solidFill>
                    <a:srgbClr val="616161"/>
                  </a:solidFill>
                </a:rPr>
                <a:t>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1700" y="3366573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Barrier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71700" y="4193104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Recv(2)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71700" y="4981536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</a:rPr>
                <a:t>Wait(req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6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Isend(1, 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71" name="Shape 70"/>
          <p:cNvCxnSpPr>
            <a:stCxn id="14" idx="0"/>
          </p:cNvCxnSpPr>
          <p:nvPr/>
        </p:nvCxnSpPr>
        <p:spPr>
          <a:xfrm rot="5400000" flipH="1" flipV="1">
            <a:off x="3587234" y="-938728"/>
            <a:ext cx="369332" cy="5410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003180" y="1143000"/>
            <a:ext cx="94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Isend(1)</a:t>
            </a:r>
          </a:p>
        </p:txBody>
      </p:sp>
      <p:cxnSp>
        <p:nvCxnSpPr>
          <p:cNvPr id="74" name="Curved Connector 73"/>
          <p:cNvCxnSpPr>
            <a:endCxn id="14" idx="0"/>
          </p:cNvCxnSpPr>
          <p:nvPr/>
        </p:nvCxnSpPr>
        <p:spPr>
          <a:xfrm rot="10800000" flipV="1">
            <a:off x="1066800" y="1417638"/>
            <a:ext cx="5410200" cy="5334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03056" y="1512332"/>
            <a:ext cx="10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sendNext</a:t>
            </a:r>
            <a:endParaRPr lang="en-US" dirty="0">
              <a:solidFill>
                <a:srgbClr val="616161"/>
              </a:solidFill>
            </a:endParaRPr>
          </a:p>
        </p:txBody>
      </p:sp>
      <p:cxnSp>
        <p:nvCxnSpPr>
          <p:cNvPr id="77" name="Shape 76"/>
          <p:cNvCxnSpPr/>
          <p:nvPr/>
        </p:nvCxnSpPr>
        <p:spPr>
          <a:xfrm flipV="1">
            <a:off x="1866900" y="1581705"/>
            <a:ext cx="4610102" cy="11752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3180" y="1581707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477000" y="2025134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0" y="1881664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903056" y="1889006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943350" y="1816477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77001" y="4115316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14300" y="1581705"/>
            <a:ext cx="1905000" cy="35295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152400" y="228601"/>
            <a:ext cx="7772400" cy="53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>
              <a:spcBef>
                <a:spcPct val="0"/>
              </a:spcBef>
              <a:defRPr/>
            </a:pPr>
            <a:endParaRPr lang="en-US" sz="3200" b="1" dirty="0">
              <a:solidFill>
                <a:srgbClr val="002060"/>
              </a:solidFill>
              <a:latin typeface="Trebuchet MS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6700" y="5175576"/>
            <a:ext cx="5943600" cy="838200"/>
          </a:xfrm>
          <a:prstGeom prst="roundRect">
            <a:avLst/>
          </a:prstGeom>
          <a:solidFill>
            <a:srgbClr val="4AABC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MPI Runtime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1524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1F497D"/>
                </a:solidFill>
                <a:latin typeface="Trebuchet MS" pitchFamily="34" charset="0"/>
              </a:rPr>
              <a:t>ISP Scheduler Actions (animation)</a:t>
            </a:r>
          </a:p>
        </p:txBody>
      </p:sp>
    </p:spTree>
    <p:extLst>
      <p:ext uri="{BB962C8B-B14F-4D97-AF65-F5344CB8AC3E}">
        <p14:creationId xmlns:p14="http://schemas.microsoft.com/office/powerpoint/2010/main" val="120920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64662E-6 L -4.72222E-6 0.1332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8" grpId="0" animBg="1"/>
      <p:bldP spid="72" grpId="0"/>
      <p:bldP spid="75" grpId="0"/>
      <p:bldP spid="75" grpId="1"/>
      <p:bldP spid="78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" y="884238"/>
            <a:ext cx="541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 P0                            P1                         P2</a:t>
            </a:r>
          </a:p>
        </p:txBody>
      </p:sp>
      <p:grpSp>
        <p:nvGrpSpPr>
          <p:cNvPr id="2" name="Group 62"/>
          <p:cNvGrpSpPr/>
          <p:nvPr/>
        </p:nvGrpSpPr>
        <p:grpSpPr>
          <a:xfrm>
            <a:off x="4076700" y="1951038"/>
            <a:ext cx="1600200" cy="2165866"/>
            <a:chOff x="266700" y="2560638"/>
            <a:chExt cx="1600200" cy="2165866"/>
          </a:xfrm>
        </p:grpSpPr>
        <p:sp>
          <p:nvSpPr>
            <p:cNvPr id="9" name="Rectangle 8"/>
            <p:cNvSpPr/>
            <p:nvPr/>
          </p:nvSpPr>
          <p:spPr>
            <a:xfrm>
              <a:off x="266700" y="2560638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Barrier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" y="3366573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16161"/>
                  </a:solidFill>
                </a:rPr>
                <a:t>Isend(1, </a:t>
              </a:r>
              <a:r>
                <a:rPr lang="en-US" dirty="0" err="1">
                  <a:solidFill>
                    <a:srgbClr val="616161"/>
                  </a:solidFill>
                </a:rPr>
                <a:t>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" y="4193104"/>
              <a:ext cx="16002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616161"/>
                  </a:solidFill>
                </a:rPr>
                <a:t>Wait(req</a:t>
              </a:r>
              <a:r>
                <a:rPr lang="en-US" dirty="0">
                  <a:solidFill>
                    <a:srgbClr val="616161"/>
                  </a:solidFill>
                </a:rPr>
                <a:t>)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477001" y="609600"/>
            <a:ext cx="2476500" cy="5503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1" y="609600"/>
            <a:ext cx="24765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1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Irecv</a:t>
            </a:r>
            <a:r>
              <a:rPr lang="en-US" dirty="0">
                <a:solidFill>
                  <a:srgbClr val="616161"/>
                </a:solidFill>
              </a:rPr>
              <a:t>(*, 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1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71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Recv(2)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71700" y="4371936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Isend(1, </a:t>
            </a:r>
            <a:r>
              <a:rPr lang="en-US" dirty="0" err="1">
                <a:solidFill>
                  <a:srgbClr val="006600"/>
                </a:solidFill>
              </a:rPr>
              <a:t>req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Barrier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03180" y="1143000"/>
            <a:ext cx="94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Isend(1)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06212" y="1745774"/>
            <a:ext cx="107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sendNext</a:t>
            </a:r>
            <a:endParaRPr lang="en-US" dirty="0">
              <a:solidFill>
                <a:srgbClr val="61616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20625" y="1581706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477000" y="2025134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12" idx="0"/>
          </p:cNvCxnSpPr>
          <p:nvPr/>
        </p:nvCxnSpPr>
        <p:spPr>
          <a:xfrm rot="16200000" flipH="1">
            <a:off x="4597389" y="325448"/>
            <a:ext cx="254021" cy="3505201"/>
          </a:xfrm>
          <a:prstGeom prst="curvedConnector4">
            <a:avLst>
              <a:gd name="adj1" fmla="val -89993"/>
              <a:gd name="adj2" fmla="val 6141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55580" y="2115106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Irecv</a:t>
            </a:r>
            <a:r>
              <a:rPr lang="en-US" dirty="0">
                <a:solidFill>
                  <a:srgbClr val="616161"/>
                </a:solidFill>
              </a:rPr>
              <a:t>(*)</a:t>
            </a:r>
          </a:p>
        </p:txBody>
      </p:sp>
      <p:cxnSp>
        <p:nvCxnSpPr>
          <p:cNvPr id="32" name="Shape 31"/>
          <p:cNvCxnSpPr/>
          <p:nvPr/>
        </p:nvCxnSpPr>
        <p:spPr>
          <a:xfrm rot="10800000">
            <a:off x="3581400" y="1961536"/>
            <a:ext cx="2895600" cy="24352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3" idx="0"/>
          </p:cNvCxnSpPr>
          <p:nvPr/>
        </p:nvCxnSpPr>
        <p:spPr>
          <a:xfrm rot="5400000" flipH="1" flipV="1">
            <a:off x="4588133" y="868106"/>
            <a:ext cx="272535" cy="3505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17458" y="2484438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03056" y="1889006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0" y="2708712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43350" y="1816477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7001" y="4115316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4300" y="1581705"/>
            <a:ext cx="1905000" cy="35295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8210399-BF1E-F845-A018-4F8D6DDD9A3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266700" y="5175576"/>
            <a:ext cx="5943600" cy="838200"/>
          </a:xfrm>
          <a:prstGeom prst="roundRect">
            <a:avLst/>
          </a:prstGeom>
          <a:solidFill>
            <a:srgbClr val="4AABC6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MPI Runtime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1524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1F497D"/>
                </a:solidFill>
                <a:latin typeface="Trebuchet MS" pitchFamily="34" charset="0"/>
              </a:rPr>
              <a:t>ISP Scheduler Actions (animation)</a:t>
            </a:r>
          </a:p>
        </p:txBody>
      </p:sp>
    </p:spTree>
    <p:extLst>
      <p:ext uri="{BB962C8B-B14F-4D97-AF65-F5344CB8AC3E}">
        <p14:creationId xmlns:p14="http://schemas.microsoft.com/office/powerpoint/2010/main" val="74058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6337E-6 L 0.20833 -1.563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2886E-6 L 2.22222E-6 0.1251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1.56337E-6 L 0.40833 -1.56337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5" grpId="0"/>
      <p:bldP spid="75" grpId="1"/>
      <p:bldP spid="30" grpId="0"/>
      <p:bldP spid="45" grpId="0"/>
      <p:bldP spid="35" grpId="0" animBg="1"/>
      <p:bldP spid="3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your code for debugging</a:t>
            </a:r>
          </a:p>
          <a:p>
            <a:pPr lvl="1"/>
            <a:r>
              <a:rPr lang="en-US" dirty="0"/>
              <a:t>Add compiler flag to disable optimizations (-O0)</a:t>
            </a:r>
          </a:p>
          <a:p>
            <a:pPr lvl="1"/>
            <a:r>
              <a:rPr lang="en-US" dirty="0"/>
              <a:t>Add compiler flag to enable debug symbols (-g)</a:t>
            </a:r>
          </a:p>
          <a:p>
            <a:pPr lvl="1"/>
            <a:endParaRPr lang="en-US" dirty="0"/>
          </a:p>
          <a:p>
            <a:r>
              <a:rPr lang="en-US" dirty="0"/>
              <a:t>Reduce the complexity, if possible</a:t>
            </a:r>
          </a:p>
          <a:p>
            <a:pPr lvl="1"/>
            <a:r>
              <a:rPr lang="en-US" dirty="0"/>
              <a:t>Run with fewer nodes/processes</a:t>
            </a:r>
          </a:p>
          <a:p>
            <a:pPr lvl="1"/>
            <a:r>
              <a:rPr lang="en-US" dirty="0"/>
              <a:t>Use a reduced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9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" y="884238"/>
            <a:ext cx="541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 P0                            P1                         P2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Isend(1, 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7001" y="609600"/>
            <a:ext cx="2476500" cy="5503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1" y="609600"/>
            <a:ext cx="24765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1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6600"/>
                </a:solidFill>
              </a:rPr>
              <a:t>Irecv</a:t>
            </a:r>
            <a:r>
              <a:rPr lang="en-US" dirty="0">
                <a:solidFill>
                  <a:srgbClr val="006600"/>
                </a:solidFill>
              </a:rPr>
              <a:t>(*, </a:t>
            </a:r>
            <a:r>
              <a:rPr lang="en-US" dirty="0" err="1">
                <a:solidFill>
                  <a:srgbClr val="006600"/>
                </a:solidFill>
              </a:rPr>
              <a:t>req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1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Barrier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71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Recv(2)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71700" y="4371936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Isend(1, </a:t>
            </a:r>
            <a:r>
              <a:rPr lang="en-US" dirty="0" err="1">
                <a:solidFill>
                  <a:srgbClr val="006600"/>
                </a:solidFill>
              </a:rPr>
              <a:t>req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Barrier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03180" y="1143000"/>
            <a:ext cx="94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Isend(1)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58747" y="1581706"/>
            <a:ext cx="8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477001" y="2298184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58747" y="2387641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Irecv</a:t>
            </a:r>
            <a:r>
              <a:rPr lang="en-US" dirty="0">
                <a:solidFill>
                  <a:srgbClr val="616161"/>
                </a:solidFill>
              </a:rPr>
              <a:t>(*)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58747" y="2861112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31" name="Curved Connector 30"/>
          <p:cNvCxnSpPr>
            <a:stCxn id="9" idx="2"/>
            <a:endCxn id="23" idx="1"/>
          </p:cNvCxnSpPr>
          <p:nvPr/>
        </p:nvCxnSpPr>
        <p:spPr>
          <a:xfrm rot="16200000" flipH="1">
            <a:off x="5238423" y="2122814"/>
            <a:ext cx="876955" cy="16002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77001" y="4115316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0625" y="4371936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0" y="2708712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2716054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0000" y="1878509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1600201" y="1878508"/>
            <a:ext cx="4876801" cy="8302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76800" y="169384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38" name="Curved Connector 37"/>
          <p:cNvCxnSpPr>
            <a:endCxn id="13" idx="3"/>
          </p:cNvCxnSpPr>
          <p:nvPr/>
        </p:nvCxnSpPr>
        <p:spPr>
          <a:xfrm rot="10800000" flipV="1">
            <a:off x="3771901" y="2484437"/>
            <a:ext cx="2705101" cy="5392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48673" y="2484436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5676901" y="2023566"/>
            <a:ext cx="800101" cy="27461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95763" y="195103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Barrier</a:t>
            </a:r>
          </a:p>
        </p:txBody>
      </p:sp>
      <p:cxnSp>
        <p:nvCxnSpPr>
          <p:cNvPr id="48" name="Shape 47"/>
          <p:cNvCxnSpPr>
            <a:stCxn id="58" idx="3"/>
          </p:cNvCxnSpPr>
          <p:nvPr/>
        </p:nvCxnSpPr>
        <p:spPr>
          <a:xfrm>
            <a:off x="1866900" y="3023673"/>
            <a:ext cx="304800" cy="26913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13" idx="3"/>
          </p:cNvCxnSpPr>
          <p:nvPr/>
        </p:nvCxnSpPr>
        <p:spPr>
          <a:xfrm>
            <a:off x="3771900" y="3023673"/>
            <a:ext cx="304800" cy="269132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9" idx="3"/>
          </p:cNvCxnSpPr>
          <p:nvPr/>
        </p:nvCxnSpPr>
        <p:spPr>
          <a:xfrm>
            <a:off x="5676900" y="2217738"/>
            <a:ext cx="400846" cy="34972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924300" y="1693842"/>
            <a:ext cx="1905000" cy="35295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08210399-BF1E-F845-A018-4F8D6DDD9A3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66700" y="5254242"/>
            <a:ext cx="5943600" cy="838200"/>
          </a:xfrm>
          <a:prstGeom prst="roundRect">
            <a:avLst/>
          </a:prstGeom>
          <a:solidFill>
            <a:srgbClr val="4AABC6">
              <a:alpha val="20000"/>
            </a:srgbClr>
          </a:solidFill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MPI Runtime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524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1F497D"/>
                </a:solidFill>
                <a:latin typeface="Trebuchet MS" pitchFamily="34" charset="0"/>
              </a:rPr>
              <a:t>ISP Scheduler Actions (animation)</a:t>
            </a:r>
          </a:p>
        </p:txBody>
      </p:sp>
    </p:spTree>
    <p:extLst>
      <p:ext uri="{BB962C8B-B14F-4D97-AF65-F5344CB8AC3E}">
        <p14:creationId xmlns:p14="http://schemas.microsoft.com/office/powerpoint/2010/main" val="21658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2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22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12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8529E-7 L -3.33333E-6 0.11656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54209E-6 L 3.33333E-6 0.11563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3293E-6 L 0 0.12095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56337E-6 L 0.21667 -1.56337E-6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58" grpId="0" animBg="1"/>
      <p:bldP spid="72" grpId="0"/>
      <p:bldP spid="72" grpId="1"/>
      <p:bldP spid="72" grpId="2"/>
      <p:bldP spid="78" grpId="0"/>
      <p:bldP spid="78" grpId="1"/>
      <p:bldP spid="30" grpId="0"/>
      <p:bldP spid="30" grpId="1"/>
      <p:bldP spid="45" grpId="0"/>
      <p:bldP spid="45" grpId="1"/>
      <p:bldP spid="40" grpId="0"/>
      <p:bldP spid="40" grpId="1"/>
      <p:bldP spid="40" grpId="2"/>
      <p:bldP spid="36" grpId="0"/>
      <p:bldP spid="36" grpId="1"/>
      <p:bldP spid="41" grpId="0"/>
      <p:bldP spid="41" grpId="1"/>
      <p:bldP spid="46" grpId="0"/>
      <p:bldP spid="46" grpId="1"/>
      <p:bldP spid="47" grpId="0" animBg="1"/>
      <p:bldP spid="4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700" y="884238"/>
            <a:ext cx="54102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FFFF"/>
                </a:solidFill>
              </a:rPr>
              <a:t> P0                            P1                         P2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7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Isend(1, 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7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6700" y="5164338"/>
            <a:ext cx="5943600" cy="838200"/>
          </a:xfrm>
          <a:prstGeom prst="roundRect">
            <a:avLst/>
          </a:prstGeom>
          <a:solidFill>
            <a:srgbClr val="4AABC6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MPI Runtime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77001" y="609601"/>
            <a:ext cx="2476500" cy="5503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1" y="609601"/>
            <a:ext cx="24765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71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6600"/>
                </a:solidFill>
              </a:rPr>
              <a:t>Irecv</a:t>
            </a:r>
            <a:r>
              <a:rPr lang="en-US" dirty="0">
                <a:solidFill>
                  <a:srgbClr val="006600"/>
                </a:solidFill>
              </a:rPr>
              <a:t>(*, </a:t>
            </a:r>
            <a:r>
              <a:rPr lang="en-US" dirty="0" err="1">
                <a:solidFill>
                  <a:srgbClr val="006600"/>
                </a:solidFill>
              </a:rPr>
              <a:t>req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1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71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16161"/>
                </a:solidFill>
              </a:rPr>
              <a:t>Recv(2)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71700" y="4371936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1951038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00"/>
                </a:solidFill>
              </a:rPr>
              <a:t>Isend(1, </a:t>
            </a:r>
            <a:r>
              <a:rPr lang="en-US" dirty="0" err="1">
                <a:solidFill>
                  <a:srgbClr val="006600"/>
                </a:solidFill>
              </a:rPr>
              <a:t>req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3583504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16161"/>
                </a:solidFill>
              </a:rPr>
              <a:t>Wait(req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6700" y="2756973"/>
            <a:ext cx="1600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003180" y="1143000"/>
            <a:ext cx="94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Isend(1)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996869" y="1581706"/>
            <a:ext cx="89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6477001" y="2298184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58747" y="2387641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Irecv</a:t>
            </a:r>
            <a:r>
              <a:rPr lang="en-US" dirty="0">
                <a:solidFill>
                  <a:srgbClr val="616161"/>
                </a:solidFill>
              </a:rPr>
              <a:t>(*)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58747" y="2861112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477001" y="4115316"/>
            <a:ext cx="24765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20625" y="4371936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Barrier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0" y="3510975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5000" y="3438446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0000" y="2684444"/>
            <a:ext cx="266700" cy="1450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5" idx="0"/>
            <a:endCxn id="23" idx="1"/>
          </p:cNvCxnSpPr>
          <p:nvPr/>
        </p:nvCxnSpPr>
        <p:spPr>
          <a:xfrm rot="5400000" flipH="1" flipV="1">
            <a:off x="3660845" y="767349"/>
            <a:ext cx="222110" cy="5410201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03180" y="1928852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Wait (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cxnSp>
        <p:nvCxnSpPr>
          <p:cNvPr id="57" name="Curved Connector 56"/>
          <p:cNvCxnSpPr>
            <a:stCxn id="72" idx="1"/>
            <a:endCxn id="43" idx="1"/>
          </p:cNvCxnSpPr>
          <p:nvPr/>
        </p:nvCxnSpPr>
        <p:spPr>
          <a:xfrm rot="10800000" flipV="1">
            <a:off x="7003180" y="1327666"/>
            <a:ext cx="1588" cy="785852"/>
          </a:xfrm>
          <a:prstGeom prst="curvedConnector3">
            <a:avLst>
              <a:gd name="adj1" fmla="val 27371671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hape 67"/>
          <p:cNvCxnSpPr/>
          <p:nvPr/>
        </p:nvCxnSpPr>
        <p:spPr>
          <a:xfrm rot="10800000" flipH="1" flipV="1">
            <a:off x="7027808" y="1755279"/>
            <a:ext cx="61878" cy="347146"/>
          </a:xfrm>
          <a:prstGeom prst="curvedConnector4">
            <a:avLst>
              <a:gd name="adj1" fmla="val -369437"/>
              <a:gd name="adj2" fmla="val 76598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endCxn id="23" idx="1"/>
          </p:cNvCxnSpPr>
          <p:nvPr/>
        </p:nvCxnSpPr>
        <p:spPr>
          <a:xfrm flipV="1">
            <a:off x="3771900" y="3361394"/>
            <a:ext cx="2705101" cy="22211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58747" y="3176728"/>
            <a:ext cx="88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Recv</a:t>
            </a:r>
            <a:r>
              <a:rPr lang="en-US" dirty="0">
                <a:solidFill>
                  <a:srgbClr val="616161"/>
                </a:solidFill>
              </a:rPr>
              <a:t>(2)</a:t>
            </a:r>
          </a:p>
        </p:txBody>
      </p:sp>
      <p:cxnSp>
        <p:nvCxnSpPr>
          <p:cNvPr id="79" name="Curved Connector 78"/>
          <p:cNvCxnSpPr>
            <a:stCxn id="30" idx="1"/>
            <a:endCxn id="76" idx="1"/>
          </p:cNvCxnSpPr>
          <p:nvPr/>
        </p:nvCxnSpPr>
        <p:spPr>
          <a:xfrm rot="10800000" flipV="1">
            <a:off x="7058747" y="2572306"/>
            <a:ext cx="1588" cy="789087"/>
          </a:xfrm>
          <a:prstGeom prst="curvedConnector3">
            <a:avLst>
              <a:gd name="adj1" fmla="val 24938610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10800000" flipH="1" flipV="1">
            <a:off x="7118330" y="3003155"/>
            <a:ext cx="61878" cy="347146"/>
          </a:xfrm>
          <a:prstGeom prst="curvedConnector4">
            <a:avLst>
              <a:gd name="adj1" fmla="val -369437"/>
              <a:gd name="adj2" fmla="val 76598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urved Connector 85"/>
          <p:cNvCxnSpPr/>
          <p:nvPr/>
        </p:nvCxnSpPr>
        <p:spPr>
          <a:xfrm>
            <a:off x="5676900" y="3003154"/>
            <a:ext cx="800101" cy="65287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89686" y="4741268"/>
            <a:ext cx="94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Isend(1)</a:t>
            </a:r>
          </a:p>
        </p:txBody>
      </p:sp>
      <p:cxnSp>
        <p:nvCxnSpPr>
          <p:cNvPr id="91" name="Curved Connector 90"/>
          <p:cNvCxnSpPr/>
          <p:nvPr/>
        </p:nvCxnSpPr>
        <p:spPr>
          <a:xfrm rot="10800000">
            <a:off x="5676901" y="3176728"/>
            <a:ext cx="800101" cy="7094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89397" y="3361394"/>
            <a:ext cx="108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SendNext</a:t>
            </a:r>
            <a:endParaRPr lang="en-US" dirty="0">
              <a:solidFill>
                <a:srgbClr val="616161"/>
              </a:solidFill>
            </a:endParaRPr>
          </a:p>
        </p:txBody>
      </p:sp>
      <p:cxnSp>
        <p:nvCxnSpPr>
          <p:cNvPr id="94" name="Curved Connector 93"/>
          <p:cNvCxnSpPr>
            <a:stCxn id="11" idx="3"/>
          </p:cNvCxnSpPr>
          <p:nvPr/>
        </p:nvCxnSpPr>
        <p:spPr>
          <a:xfrm>
            <a:off x="5676900" y="3850204"/>
            <a:ext cx="800101" cy="5217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120625" y="511060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Wait (</a:t>
            </a:r>
            <a:r>
              <a:rPr lang="en-US" dirty="0" err="1">
                <a:solidFill>
                  <a:srgbClr val="616161"/>
                </a:solidFill>
              </a:rPr>
              <a:t>req</a:t>
            </a:r>
            <a:r>
              <a:rPr lang="en-US" dirty="0">
                <a:solidFill>
                  <a:srgbClr val="616161"/>
                </a:solidFill>
              </a:rPr>
              <a:t>)</a:t>
            </a:r>
          </a:p>
        </p:txBody>
      </p:sp>
      <p:cxnSp>
        <p:nvCxnSpPr>
          <p:cNvPr id="96" name="Shape 95"/>
          <p:cNvCxnSpPr/>
          <p:nvPr/>
        </p:nvCxnSpPr>
        <p:spPr>
          <a:xfrm rot="10800000" flipH="1" flipV="1">
            <a:off x="7149269" y="4558190"/>
            <a:ext cx="61878" cy="347146"/>
          </a:xfrm>
          <a:prstGeom prst="curvedConnector4">
            <a:avLst>
              <a:gd name="adj1" fmla="val -369437"/>
              <a:gd name="adj2" fmla="val 76598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hape 97"/>
          <p:cNvCxnSpPr/>
          <p:nvPr/>
        </p:nvCxnSpPr>
        <p:spPr>
          <a:xfrm rot="10800000" flipH="1" flipV="1">
            <a:off x="7120625" y="4937027"/>
            <a:ext cx="61878" cy="347146"/>
          </a:xfrm>
          <a:prstGeom prst="curvedConnector4">
            <a:avLst>
              <a:gd name="adj1" fmla="val -369437"/>
              <a:gd name="adj2" fmla="val 76598"/>
            </a:avLst>
          </a:prstGeom>
          <a:ln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0" name="Right Bracket 99"/>
          <p:cNvSpPr/>
          <p:nvPr/>
        </p:nvSpPr>
        <p:spPr>
          <a:xfrm>
            <a:off x="7950675" y="1327666"/>
            <a:ext cx="373733" cy="1244640"/>
          </a:xfrm>
          <a:prstGeom prst="rightBracket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6161"/>
              </a:solidFill>
            </a:endParaRPr>
          </a:p>
        </p:txBody>
      </p:sp>
      <p:sp>
        <p:nvSpPr>
          <p:cNvPr id="101" name="Right Bracket 100"/>
          <p:cNvSpPr/>
          <p:nvPr/>
        </p:nvSpPr>
        <p:spPr>
          <a:xfrm>
            <a:off x="7946944" y="2702470"/>
            <a:ext cx="373733" cy="2295467"/>
          </a:xfrm>
          <a:prstGeom prst="rightBracket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16161"/>
              </a:solidFill>
            </a:endParaRPr>
          </a:p>
        </p:txBody>
      </p:sp>
      <p:cxnSp>
        <p:nvCxnSpPr>
          <p:cNvPr id="103" name="Shape 102"/>
          <p:cNvCxnSpPr/>
          <p:nvPr/>
        </p:nvCxnSpPr>
        <p:spPr>
          <a:xfrm rot="10800000" flipV="1">
            <a:off x="5029200" y="1581705"/>
            <a:ext cx="1447802" cy="117526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/>
          <p:cNvCxnSpPr/>
          <p:nvPr/>
        </p:nvCxnSpPr>
        <p:spPr>
          <a:xfrm rot="10800000" flipV="1">
            <a:off x="3048001" y="1417637"/>
            <a:ext cx="3429001" cy="6847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0" y="1581706"/>
            <a:ext cx="89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Irecv</a:t>
            </a:r>
            <a:r>
              <a:rPr lang="en-US" dirty="0">
                <a:solidFill>
                  <a:srgbClr val="616161"/>
                </a:solidFill>
              </a:rPr>
              <a:t>(2)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1292" y="17663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616161"/>
                </a:solidFill>
              </a:rPr>
              <a:t>Isend</a:t>
            </a:r>
            <a:endParaRPr lang="en-US" dirty="0">
              <a:solidFill>
                <a:srgbClr val="616161"/>
              </a:solidFill>
            </a:endParaRPr>
          </a:p>
        </p:txBody>
      </p:sp>
      <p:cxnSp>
        <p:nvCxnSpPr>
          <p:cNvPr id="112" name="Shape 111"/>
          <p:cNvCxnSpPr>
            <a:stCxn id="12" idx="3"/>
          </p:cNvCxnSpPr>
          <p:nvPr/>
        </p:nvCxnSpPr>
        <p:spPr>
          <a:xfrm>
            <a:off x="3771900" y="2217738"/>
            <a:ext cx="304800" cy="34972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hape 113"/>
          <p:cNvCxnSpPr/>
          <p:nvPr/>
        </p:nvCxnSpPr>
        <p:spPr>
          <a:xfrm rot="16200000" flipH="1">
            <a:off x="4493781" y="4186273"/>
            <a:ext cx="2711845" cy="34560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hape 116"/>
          <p:cNvCxnSpPr>
            <a:endCxn id="11" idx="2"/>
          </p:cNvCxnSpPr>
          <p:nvPr/>
        </p:nvCxnSpPr>
        <p:spPr>
          <a:xfrm rot="10800000">
            <a:off x="4876801" y="4116904"/>
            <a:ext cx="2183535" cy="11672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78254" y="48132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6161"/>
                </a:solidFill>
              </a:rPr>
              <a:t>Wait</a:t>
            </a:r>
          </a:p>
        </p:txBody>
      </p:sp>
      <p:cxnSp>
        <p:nvCxnSpPr>
          <p:cNvPr id="120" name="Shape 119"/>
          <p:cNvCxnSpPr>
            <a:stCxn id="11" idx="3"/>
          </p:cNvCxnSpPr>
          <p:nvPr/>
        </p:nvCxnSpPr>
        <p:spPr>
          <a:xfrm>
            <a:off x="5676900" y="3850204"/>
            <a:ext cx="1588" cy="1864795"/>
          </a:xfrm>
          <a:prstGeom prst="curvedConnector4">
            <a:avLst>
              <a:gd name="adj1" fmla="val -14395466"/>
              <a:gd name="adj2" fmla="val 5715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ular Callout 120"/>
          <p:cNvSpPr/>
          <p:nvPr/>
        </p:nvSpPr>
        <p:spPr>
          <a:xfrm>
            <a:off x="5389397" y="2299772"/>
            <a:ext cx="1525939" cy="612648"/>
          </a:xfrm>
          <a:prstGeom prst="wedgeRoundRectCallout">
            <a:avLst>
              <a:gd name="adj1" fmla="val 61541"/>
              <a:gd name="adj2" fmla="val 127668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No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Match-Set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4300" y="1581705"/>
            <a:ext cx="1905000" cy="352955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210399-BF1E-F845-A018-4F8D6DDD9A3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2" name="Explosion 2 121"/>
          <p:cNvSpPr/>
          <p:nvPr/>
        </p:nvSpPr>
        <p:spPr>
          <a:xfrm>
            <a:off x="3657600" y="4421704"/>
            <a:ext cx="3124200" cy="1293296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Deadlock!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1524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800" dirty="0">
                <a:solidFill>
                  <a:srgbClr val="1F497D"/>
                </a:solidFill>
                <a:latin typeface="Trebuchet MS" pitchFamily="34" charset="0"/>
              </a:rPr>
              <a:t>ISP Scheduler Actions (animation)</a:t>
            </a:r>
          </a:p>
        </p:txBody>
      </p:sp>
    </p:spTree>
    <p:extLst>
      <p:ext uri="{BB962C8B-B14F-4D97-AF65-F5344CB8AC3E}">
        <p14:creationId xmlns:p14="http://schemas.microsoft.com/office/powerpoint/2010/main" val="28016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56337E-6 L 0.21666 -1.56337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6 -1.56337E-6 L 0.41666 -1.56337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008E-7 L -4.72222E-6 0.13136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50" grpId="0" animBg="1"/>
      <p:bldP spid="50" grpId="1" animBg="1"/>
      <p:bldP spid="15" grpId="0" animBg="1"/>
      <p:bldP spid="72" grpId="0"/>
      <p:bldP spid="72" grpId="1"/>
      <p:bldP spid="72" grpId="2"/>
      <p:bldP spid="72" grpId="3"/>
      <p:bldP spid="72" grpId="4"/>
      <p:bldP spid="30" grpId="0"/>
      <p:bldP spid="30" grpId="1"/>
      <p:bldP spid="43" grpId="0"/>
      <p:bldP spid="76" grpId="0"/>
      <p:bldP spid="76" grpId="1"/>
      <p:bldP spid="76" grpId="2"/>
      <p:bldP spid="76" grpId="3"/>
      <p:bldP spid="89" grpId="0"/>
      <p:bldP spid="89" grpId="1"/>
      <p:bldP spid="89" grpId="2"/>
      <p:bldP spid="92" grpId="0"/>
      <p:bldP spid="92" grpId="1"/>
      <p:bldP spid="95" grpId="0"/>
      <p:bldP spid="95" grpId="1"/>
      <p:bldP spid="95" grpId="2"/>
      <p:bldP spid="100" grpId="0" animBg="1"/>
      <p:bldP spid="100" grpId="1" animBg="1"/>
      <p:bldP spid="101" grpId="0" animBg="1"/>
      <p:bldP spid="101" grpId="1" animBg="1"/>
      <p:bldP spid="109" grpId="0"/>
      <p:bldP spid="109" grpId="1"/>
      <p:bldP spid="110" grpId="0"/>
      <p:bldP spid="110" grpId="1"/>
      <p:bldP spid="118" grpId="0"/>
      <p:bldP spid="118" grpId="1"/>
      <p:bldP spid="121" grpId="0" animBg="1"/>
      <p:bldP spid="59" grpId="0" animBg="1"/>
      <p:bldP spid="59" grpId="1" animBg="1"/>
      <p:bldP spid="59" grpId="2" animBg="1"/>
      <p:bldP spid="122" grpId="0" animBg="1"/>
      <p:bldP spid="1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Approaches to debugging your MPI program</a:t>
            </a:r>
          </a:p>
          <a:p>
            <a:pPr lvl="1"/>
            <a:r>
              <a:rPr lang="en-US" dirty="0"/>
              <a:t>Print statements</a:t>
            </a:r>
          </a:p>
          <a:p>
            <a:pPr lvl="2"/>
            <a:r>
              <a:rPr lang="en-US" dirty="0"/>
              <a:t>Works everywhere</a:t>
            </a:r>
          </a:p>
          <a:p>
            <a:pPr lvl="2"/>
            <a:r>
              <a:rPr lang="en-US" dirty="0" err="1"/>
              <a:t>mpiexec</a:t>
            </a:r>
            <a:r>
              <a:rPr lang="en-US" dirty="0"/>
              <a:t> can help differentiate output, sort into files</a:t>
            </a:r>
          </a:p>
          <a:p>
            <a:pPr lvl="2"/>
            <a:r>
              <a:rPr lang="en-US" dirty="0"/>
              <a:t>May be cumbersome at large scale</a:t>
            </a:r>
          </a:p>
          <a:p>
            <a:pPr lvl="1"/>
            <a:r>
              <a:rPr lang="en-US" dirty="0"/>
              <a:t>Serial debuggers (</a:t>
            </a:r>
            <a:r>
              <a:rPr lang="en-US" dirty="0" err="1"/>
              <a:t>gdb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Works *almost* everywhere</a:t>
            </a:r>
          </a:p>
          <a:p>
            <a:pPr lvl="2"/>
            <a:r>
              <a:rPr lang="en-US" dirty="0"/>
              <a:t>Launch one or more processes out of your job for debugging</a:t>
            </a:r>
          </a:p>
          <a:p>
            <a:pPr lvl="2"/>
            <a:r>
              <a:rPr lang="en-US" dirty="0"/>
              <a:t>Debug as you would a serial program</a:t>
            </a:r>
          </a:p>
          <a:p>
            <a:pPr lvl="1"/>
            <a:r>
              <a:rPr lang="en-US" dirty="0"/>
              <a:t>Parallel debuggers (</a:t>
            </a:r>
            <a:r>
              <a:rPr lang="en-US" dirty="0" err="1"/>
              <a:t>Totalview</a:t>
            </a:r>
            <a:r>
              <a:rPr lang="en-US" dirty="0"/>
              <a:t>, DDT)</a:t>
            </a:r>
          </a:p>
          <a:p>
            <a:pPr lvl="2"/>
            <a:r>
              <a:rPr lang="en-US" dirty="0"/>
              <a:t>Requires commercial license</a:t>
            </a:r>
          </a:p>
          <a:p>
            <a:pPr lvl="2"/>
            <a:r>
              <a:rPr lang="en-US" dirty="0"/>
              <a:t>Advanced GUIs</a:t>
            </a:r>
          </a:p>
          <a:p>
            <a:pPr lvl="2"/>
            <a:r>
              <a:rPr lang="en-US" dirty="0"/>
              <a:t>Insights into the MPI library</a:t>
            </a:r>
          </a:p>
          <a:p>
            <a:pPr lvl="2"/>
            <a:r>
              <a:rPr lang="en-US" dirty="0"/>
              <a:t>Available on large supercomputers with good scalability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429000"/>
          </a:xfrm>
        </p:spPr>
        <p:txBody>
          <a:bodyPr/>
          <a:lstStyle/>
          <a:p>
            <a:r>
              <a:rPr lang="en-US" sz="2000" dirty="0"/>
              <a:t>Print statements!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/>
              <a:t>Print to determine if this part of the program being executed</a:t>
            </a:r>
          </a:p>
          <a:p>
            <a:pPr lvl="1"/>
            <a:r>
              <a:rPr lang="en-US" dirty="0"/>
              <a:t>What is the value of this variable at a point in the execution?</a:t>
            </a:r>
          </a:p>
          <a:p>
            <a:r>
              <a:rPr lang="en-US" sz="2000" dirty="0"/>
              <a:t>How do I know which statements came from which process?</a:t>
            </a:r>
          </a:p>
          <a:p>
            <a:pPr lvl="1"/>
            <a:r>
              <a:rPr lang="en-US" dirty="0"/>
              <a:t>Most MPI implementations provide a way to prepend the process rank to the output</a:t>
            </a:r>
          </a:p>
          <a:p>
            <a:pPr lvl="1"/>
            <a:r>
              <a:rPr lang="en-US" dirty="0"/>
              <a:t>E.g., with MPICH, MVAPICH and Intel MPI, you can use -prepend-rank to add identifier to </a:t>
            </a:r>
            <a:r>
              <a:rPr lang="en-US" dirty="0" err="1"/>
              <a:t>stdout</a:t>
            </a:r>
            <a:r>
              <a:rPr lang="en-US" dirty="0"/>
              <a:t>/</a:t>
            </a:r>
            <a:r>
              <a:rPr lang="en-US" dirty="0" err="1"/>
              <a:t>stderr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74" y="4570622"/>
            <a:ext cx="7696200" cy="1449178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14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3276600"/>
          </a:xfrm>
        </p:spPr>
        <p:txBody>
          <a:bodyPr/>
          <a:lstStyle/>
          <a:p>
            <a:r>
              <a:rPr lang="en-US" sz="2000" dirty="0"/>
              <a:t>Make sense of *lots* of output by directing to files</a:t>
            </a:r>
          </a:p>
          <a:p>
            <a:pPr lvl="1"/>
            <a:r>
              <a:rPr lang="en-US" dirty="0"/>
              <a:t>Most MPI implementations allow output to be redirected to files</a:t>
            </a:r>
          </a:p>
          <a:p>
            <a:r>
              <a:rPr lang="en-US" sz="2000" dirty="0"/>
              <a:t>MPICH, MVAPICH, Intel MPI provide options to use patterns to filter and direct output.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outfile</a:t>
            </a:r>
            <a:r>
              <a:rPr lang="en-US" dirty="0"/>
              <a:t>-pattern: Send </a:t>
            </a:r>
            <a:r>
              <a:rPr lang="en-US" dirty="0" err="1"/>
              <a:t>stdout</a:t>
            </a:r>
            <a:r>
              <a:rPr lang="en-US" dirty="0"/>
              <a:t> to this file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errfile</a:t>
            </a:r>
            <a:r>
              <a:rPr lang="en-US" dirty="0"/>
              <a:t>-pattern: Send </a:t>
            </a:r>
            <a:r>
              <a:rPr lang="en-US" dirty="0" err="1"/>
              <a:t>stderr</a:t>
            </a:r>
            <a:r>
              <a:rPr lang="en-US" dirty="0"/>
              <a:t> to this file</a:t>
            </a:r>
          </a:p>
          <a:p>
            <a:pPr lvl="2"/>
            <a:r>
              <a:rPr lang="en-US" sz="2000" dirty="0"/>
              <a:t>Substitutions include %r: Process rank, %g: Process group ID, %p: Proxy ID, %h: Hostname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7161"/>
            <a:ext cx="7772400" cy="2226974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27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</a:t>
            </a:r>
            <a:r>
              <a:rPr lang="en-US" dirty="0" err="1"/>
              <a:t>Isend</a:t>
            </a:r>
            <a:r>
              <a:rPr lang="en-US" dirty="0"/>
              <a:t>/</a:t>
            </a:r>
            <a:r>
              <a:rPr lang="en-US" dirty="0" err="1"/>
              <a:t>Irecv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debug/</a:t>
            </a:r>
            <a:r>
              <a:rPr lang="en-US" i="1" dirty="0" err="1"/>
              <a:t>simple.c</a:t>
            </a:r>
            <a:endParaRPr lang="en-US" i="1" dirty="0"/>
          </a:p>
          <a:p>
            <a:r>
              <a:rPr lang="en-US" dirty="0"/>
              <a:t>Each process sends one integer to its neighbor</a:t>
            </a:r>
          </a:p>
          <a:p>
            <a:r>
              <a:rPr lang="en-US" dirty="0"/>
              <a:t>Example print statements</a:t>
            </a:r>
          </a:p>
          <a:p>
            <a:pPr lvl="1"/>
            <a:r>
              <a:rPr lang="en-US" dirty="0"/>
              <a:t>When communication operations are issued</a:t>
            </a:r>
          </a:p>
          <a:p>
            <a:pPr lvl="1"/>
            <a:r>
              <a:rPr lang="en-US" dirty="0"/>
              <a:t>Contents of receive buffer before and after communication</a:t>
            </a:r>
          </a:p>
          <a:p>
            <a:r>
              <a:rPr lang="en-US" dirty="0"/>
              <a:t>Practice identifying output and filtering into separate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debug individual MPI processes with serial debuggers, such as </a:t>
            </a:r>
            <a:r>
              <a:rPr lang="en-US" dirty="0" err="1"/>
              <a:t>gdb</a:t>
            </a:r>
            <a:r>
              <a:rPr lang="en-US" dirty="0"/>
              <a:t>. For example:</a:t>
            </a:r>
          </a:p>
          <a:p>
            <a:pPr lvl="1"/>
            <a:r>
              <a:rPr lang="en-US" dirty="0"/>
              <a:t>Attach to already running processes 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4 ./test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pgrep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/>
              <a:t>to find a particular </a:t>
            </a:r>
            <a:r>
              <a:rPr lang="en-US" dirty="0" err="1"/>
              <a:t>pid</a:t>
            </a:r>
            <a:endParaRPr lang="en-US" dirty="0"/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–p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Launch one or more processes under </a:t>
            </a:r>
            <a:r>
              <a:rPr lang="en-US" dirty="0" err="1"/>
              <a:t>gdb</a:t>
            </a:r>
            <a:r>
              <a:rPr lang="en-US" dirty="0"/>
              <a:t> in separate </a:t>
            </a:r>
            <a:r>
              <a:rPr lang="en-US" dirty="0" err="1"/>
              <a:t>xterms</a:t>
            </a:r>
            <a:endParaRPr lang="en-US" dirty="0"/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–n 3 ./test : -n 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./test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4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./test</a:t>
            </a:r>
          </a:p>
          <a:p>
            <a:pPr lvl="1"/>
            <a:r>
              <a:rPr lang="en-US" dirty="0"/>
              <a:t>If running on multiple nodes, make sure to enable X forwarding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–enable-x -n 4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./test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ddd</a:t>
            </a:r>
            <a:r>
              <a:rPr lang="en-US" dirty="0"/>
              <a:t> graphical frontend for </a:t>
            </a:r>
            <a:r>
              <a:rPr lang="en-US" dirty="0" err="1"/>
              <a:t>gdb</a:t>
            </a:r>
            <a:endParaRPr lang="en-US" dirty="0"/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–enable-x -n 4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./test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3" y="1143000"/>
            <a:ext cx="7631813" cy="5181600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503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8185"/>
            <a:ext cx="8229600" cy="1004998"/>
          </a:xfrm>
        </p:spPr>
        <p:txBody>
          <a:bodyPr>
            <a:normAutofit/>
          </a:bodyPr>
          <a:lstStyle/>
          <a:p>
            <a:r>
              <a:rPr lang="en-US" dirty="0"/>
              <a:t>To debug a single process in a job, use the colon separated notation for </a:t>
            </a:r>
            <a:r>
              <a:rPr lang="en-US" dirty="0" err="1"/>
              <a:t>mpiexec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47" y="2147998"/>
            <a:ext cx="6428574" cy="3907897"/>
          </a:xfrm>
          <a:prstGeom prst="rect">
            <a:avLst/>
          </a:prstGeom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023182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1639</Words>
  <Application>Microsoft Macintosh PowerPoint</Application>
  <PresentationFormat>On-screen Show (4:3)</PresentationFormat>
  <Paragraphs>306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Trebuchet MS</vt:lpstr>
      <vt:lpstr>Wingdings</vt:lpstr>
      <vt:lpstr>argonne.updates</vt:lpstr>
      <vt:lpstr>Debugging MPI Programs</vt:lpstr>
      <vt:lpstr>Debugging MPI programs</vt:lpstr>
      <vt:lpstr>Debugging 101</vt:lpstr>
      <vt:lpstr>Basic Debugging</vt:lpstr>
      <vt:lpstr>Basic Debugging</vt:lpstr>
      <vt:lpstr>Example: Simple Isend/Irecv</vt:lpstr>
      <vt:lpstr>Serial Debugging</vt:lpstr>
      <vt:lpstr>Serial Debugging</vt:lpstr>
      <vt:lpstr>Serial Debugging</vt:lpstr>
      <vt:lpstr>Serial Debuggers</vt:lpstr>
      <vt:lpstr>Example: Deadlock</vt:lpstr>
      <vt:lpstr>MPI Debugging Tips</vt:lpstr>
      <vt:lpstr>Parallel Debuggers</vt:lpstr>
      <vt:lpstr>Parallel Debuggers</vt:lpstr>
      <vt:lpstr>MPIR Process Acquisition Interface</vt:lpstr>
      <vt:lpstr>DDT: Launching your MPI Application</vt:lpstr>
      <vt:lpstr>DDT: Submit your MPI Application to the Job Queue</vt:lpstr>
      <vt:lpstr>Parallel Debugger Execution</vt:lpstr>
      <vt:lpstr>Message Queue Dumping Interface</vt:lpstr>
      <vt:lpstr>Parallel Debuggers</vt:lpstr>
      <vt:lpstr>Parallel Debuggers</vt:lpstr>
      <vt:lpstr>Example: Split Communication</vt:lpstr>
      <vt:lpstr>MPI Verification Tools</vt:lpstr>
      <vt:lpstr>MPE Collective and Datatype Checking Library  </vt:lpstr>
      <vt:lpstr>MPE Collective and Datatype Checking Library</vt:lpstr>
      <vt:lpstr>ISP</vt:lpstr>
      <vt:lpstr>Flow of ISP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MPI Programs</dc:title>
  <dc:creator>raffenet</dc:creator>
  <cp:lastModifiedBy>Raffenetti, Kenneth J.</cp:lastModifiedBy>
  <cp:revision>30</cp:revision>
  <dcterms:created xsi:type="dcterms:W3CDTF">2018-04-12T14:38:54Z</dcterms:created>
  <dcterms:modified xsi:type="dcterms:W3CDTF">2019-06-20T16:11:35Z</dcterms:modified>
</cp:coreProperties>
</file>