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62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68" r:id="rId15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8AAD8-A21C-4256-A68C-9FB2CCEEF32F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FF608-784C-4D4A-8AA9-B6E8361DB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0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FF608-784C-4D4A-8AA9-B6E8361DBB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1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FF608-784C-4D4A-8AA9-B6E8361DBB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0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E80-CFD2-413A-B38E-4A777C5A5089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A3C6-A8AF-47C0-B4B3-A4E4DAD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5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E80-CFD2-413A-B38E-4A777C5A5089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A3C6-A8AF-47C0-B4B3-A4E4DAD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6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E80-CFD2-413A-B38E-4A777C5A5089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A3C6-A8AF-47C0-B4B3-A4E4DAD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3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E80-CFD2-413A-B38E-4A777C5A5089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A3C6-A8AF-47C0-B4B3-A4E4DAD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69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E80-CFD2-413A-B38E-4A777C5A5089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A3C6-A8AF-47C0-B4B3-A4E4DAD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2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E80-CFD2-413A-B38E-4A777C5A5089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A3C6-A8AF-47C0-B4B3-A4E4DAD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3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E80-CFD2-413A-B38E-4A777C5A5089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A3C6-A8AF-47C0-B4B3-A4E4DAD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1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E80-CFD2-413A-B38E-4A777C5A5089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A3C6-A8AF-47C0-B4B3-A4E4DAD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0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E80-CFD2-413A-B38E-4A777C5A5089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A3C6-A8AF-47C0-B4B3-A4E4DAD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8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E80-CFD2-413A-B38E-4A777C5A5089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A3C6-A8AF-47C0-B4B3-A4E4DAD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4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E80-CFD2-413A-B38E-4A777C5A5089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A3C6-A8AF-47C0-B4B3-A4E4DAD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7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6DE80-CFD2-413A-B38E-4A777C5A5089}" type="datetimeFigureOut">
              <a:rPr lang="en-US" smtClean="0"/>
              <a:t>2/20/2016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DA3C6-A8AF-47C0-B4B3-A4E4DAD2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7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375861"/>
            <a:ext cx="6429422" cy="48220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900" y="3887582"/>
            <a:ext cx="11582400" cy="2387600"/>
          </a:xfrm>
        </p:spPr>
        <p:txBody>
          <a:bodyPr>
            <a:noAutofit/>
          </a:bodyPr>
          <a:lstStyle/>
          <a:p>
            <a:r>
              <a:rPr lang="en-US" sz="6600" b="1" dirty="0" smtClean="0"/>
              <a:t>Low Pass Filter Design Example</a:t>
            </a:r>
            <a:br>
              <a:rPr lang="en-US" sz="6600" b="1" dirty="0" smtClean="0"/>
            </a:br>
            <a:r>
              <a:rPr lang="en-US" sz="6600" b="1" dirty="0" smtClean="0"/>
              <a:t>&amp;</a:t>
            </a:r>
            <a:br>
              <a:rPr lang="en-US" sz="6600" b="1" dirty="0" smtClean="0"/>
            </a:br>
            <a:r>
              <a:rPr lang="en-US" sz="6600" b="1" dirty="0" smtClean="0"/>
              <a:t>Simulation</a:t>
            </a:r>
            <a:endParaRPr lang="en-US" sz="6600" b="1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8100" y="6275182"/>
            <a:ext cx="6756400" cy="365125"/>
          </a:xfrm>
        </p:spPr>
        <p:txBody>
          <a:bodyPr/>
          <a:lstStyle/>
          <a:p>
            <a:r>
              <a:rPr lang="nn-NO" dirty="0" smtClean="0"/>
              <a:t>TIARA FEBRUARY 19 2016                                        ARIE LUKKASSEN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6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300" y="12345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1" dirty="0" smtClean="0">
              <a:solidFill>
                <a:srgbClr val="272425"/>
              </a:solidFill>
              <a:latin typeface="Times-Italic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1855" y="209034"/>
            <a:ext cx="106379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272425"/>
                </a:solidFill>
                <a:latin typeface="Helvetica-Bold"/>
              </a:rPr>
              <a:t>Too </a:t>
            </a:r>
            <a:r>
              <a:rPr lang="en-US" b="1" dirty="0" smtClean="0">
                <a:solidFill>
                  <a:srgbClr val="272425"/>
                </a:solidFill>
                <a:latin typeface="Helvetica-Bold"/>
              </a:rPr>
              <a:t>much attenuation 5</a:t>
            </a:r>
            <a:r>
              <a:rPr lang="en-US" b="1" baseline="30000" dirty="0" smtClean="0">
                <a:solidFill>
                  <a:srgbClr val="272425"/>
                </a:solidFill>
                <a:latin typeface="Helvetica-Bold"/>
              </a:rPr>
              <a:t>th</a:t>
            </a:r>
            <a:r>
              <a:rPr lang="en-US" b="1" dirty="0" smtClean="0">
                <a:solidFill>
                  <a:srgbClr val="272425"/>
                </a:solidFill>
                <a:latin typeface="Helvetica-Bold"/>
              </a:rPr>
              <a:t> order </a:t>
            </a:r>
            <a:r>
              <a:rPr lang="en-US" b="1" dirty="0" smtClean="0">
                <a:solidFill>
                  <a:srgbClr val="272425"/>
                </a:solidFill>
                <a:latin typeface="Helvetica-Bold"/>
              </a:rPr>
              <a:t>LPF</a:t>
            </a:r>
          </a:p>
          <a:p>
            <a:r>
              <a:rPr lang="en-US" b="1" dirty="0" smtClean="0">
                <a:solidFill>
                  <a:srgbClr val="272425"/>
                </a:solidFill>
                <a:latin typeface="Helvetica-Bold"/>
              </a:rPr>
              <a:t>Example of 1680kHz Low Power Transmitter ( 10mW).</a:t>
            </a:r>
          </a:p>
          <a:p>
            <a:r>
              <a:rPr lang="en-US" b="1" dirty="0" smtClean="0">
                <a:solidFill>
                  <a:srgbClr val="272425"/>
                </a:solidFill>
                <a:latin typeface="Helvetica-Bold"/>
              </a:rPr>
              <a:t>Left no filter / Right after filter .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93400" y="3655199"/>
            <a:ext cx="685800" cy="170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8100" y="6275182"/>
            <a:ext cx="6756400" cy="365125"/>
          </a:xfrm>
        </p:spPr>
        <p:txBody>
          <a:bodyPr/>
          <a:lstStyle/>
          <a:p>
            <a:r>
              <a:rPr lang="nn-NO" dirty="0" smtClean="0"/>
              <a:t>TIARA FEBRUARY 19 2016                                        ARIE LUKKASSEN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2700" y="1234589"/>
            <a:ext cx="5981700" cy="44862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70600" y="1244115"/>
            <a:ext cx="5969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7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300" y="12345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1" dirty="0" smtClean="0">
              <a:solidFill>
                <a:srgbClr val="272425"/>
              </a:solidFill>
              <a:latin typeface="Times-Italic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1856" y="209034"/>
            <a:ext cx="90935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72425"/>
                </a:solidFill>
                <a:latin typeface="Helvetica-Bold"/>
              </a:rPr>
              <a:t>Before and After . Improved matching but still too much attenuation 5</a:t>
            </a:r>
            <a:r>
              <a:rPr lang="en-US" b="1" baseline="30000" dirty="0" smtClean="0">
                <a:solidFill>
                  <a:srgbClr val="272425"/>
                </a:solidFill>
                <a:latin typeface="Helvetica-Bold"/>
              </a:rPr>
              <a:t>th</a:t>
            </a:r>
            <a:r>
              <a:rPr lang="en-US" b="1" dirty="0" smtClean="0">
                <a:solidFill>
                  <a:srgbClr val="272425"/>
                </a:solidFill>
                <a:latin typeface="Helvetica-Bold"/>
              </a:rPr>
              <a:t> order </a:t>
            </a:r>
            <a:r>
              <a:rPr lang="en-US" b="1" dirty="0" smtClean="0">
                <a:solidFill>
                  <a:srgbClr val="272425"/>
                </a:solidFill>
                <a:latin typeface="Helvetica-Bold"/>
              </a:rPr>
              <a:t>LPF</a:t>
            </a:r>
          </a:p>
          <a:p>
            <a:r>
              <a:rPr lang="en-US" b="1" dirty="0" smtClean="0">
                <a:solidFill>
                  <a:srgbClr val="272425"/>
                </a:solidFill>
                <a:latin typeface="Helvetica-Bold"/>
              </a:rPr>
              <a:t>Output becomes micro watt QRP levels.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93400" y="3655199"/>
            <a:ext cx="685800" cy="170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8100" y="6275182"/>
            <a:ext cx="6756400" cy="365125"/>
          </a:xfrm>
        </p:spPr>
        <p:txBody>
          <a:bodyPr/>
          <a:lstStyle/>
          <a:p>
            <a:r>
              <a:rPr lang="nn-NO" dirty="0" smtClean="0"/>
              <a:t>TIARA FEBRUARY 19 2016                                        ARIE LUKKASSEN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7900" y="1358415"/>
            <a:ext cx="5816600" cy="436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11900" y="1481167"/>
            <a:ext cx="5489260" cy="411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4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300" y="12345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1" dirty="0" smtClean="0">
              <a:solidFill>
                <a:srgbClr val="272425"/>
              </a:solidFill>
              <a:latin typeface="Times-Italic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61856" y="209034"/>
            <a:ext cx="9063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72425"/>
                </a:solidFill>
                <a:latin typeface="Helvetica-Bold"/>
              </a:rPr>
              <a:t>Before and After . Improved matching but still too much attenuation 5</a:t>
            </a:r>
            <a:r>
              <a:rPr lang="en-US" b="1" baseline="30000" dirty="0" smtClean="0">
                <a:solidFill>
                  <a:srgbClr val="272425"/>
                </a:solidFill>
                <a:latin typeface="Helvetica-Bold"/>
              </a:rPr>
              <a:t>th</a:t>
            </a:r>
            <a:r>
              <a:rPr lang="en-US" b="1" dirty="0" smtClean="0">
                <a:solidFill>
                  <a:srgbClr val="272425"/>
                </a:solidFill>
                <a:latin typeface="Helvetica-Bold"/>
              </a:rPr>
              <a:t> order LPF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93400" y="3655199"/>
            <a:ext cx="685800" cy="170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8100" y="6275182"/>
            <a:ext cx="6756400" cy="365125"/>
          </a:xfrm>
        </p:spPr>
        <p:txBody>
          <a:bodyPr/>
          <a:lstStyle/>
          <a:p>
            <a:r>
              <a:rPr lang="nn-NO" dirty="0" smtClean="0"/>
              <a:t>TIARA FEBRUARY 19 2016                                        ARIE LUKKASSEN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303476" y="-5209355"/>
            <a:ext cx="20503724" cy="153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6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300" y="12345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1" dirty="0" smtClean="0">
              <a:solidFill>
                <a:srgbClr val="272425"/>
              </a:solidFill>
              <a:latin typeface="Times-Italic"/>
              <a:ea typeface="Cambria Math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93400" y="3655199"/>
            <a:ext cx="685800" cy="170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8100" y="6275182"/>
            <a:ext cx="6756400" cy="365125"/>
          </a:xfrm>
        </p:spPr>
        <p:txBody>
          <a:bodyPr/>
          <a:lstStyle/>
          <a:p>
            <a:r>
              <a:rPr lang="nn-NO" dirty="0" smtClean="0"/>
              <a:t>TIARA FEBRUARY 19 2016                                        ARIE LUKKASSEN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8100" y="2646890"/>
            <a:ext cx="702442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Sources and References:</a:t>
            </a:r>
          </a:p>
          <a:p>
            <a:r>
              <a:rPr lang="en-US" sz="5400" dirty="0" smtClean="0"/>
              <a:t>ARRL 2006 Handbook</a:t>
            </a:r>
          </a:p>
          <a:p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238910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300" y="12345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1" dirty="0" smtClean="0">
              <a:solidFill>
                <a:srgbClr val="272425"/>
              </a:solidFill>
              <a:latin typeface="Times-Italic"/>
              <a:ea typeface="Cambria Math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93400" y="3655199"/>
            <a:ext cx="685800" cy="170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8100" y="6275182"/>
            <a:ext cx="6756400" cy="365125"/>
          </a:xfrm>
        </p:spPr>
        <p:txBody>
          <a:bodyPr/>
          <a:lstStyle/>
          <a:p>
            <a:r>
              <a:rPr lang="nn-NO" dirty="0" smtClean="0"/>
              <a:t>TIARA FEBRUARY 19 2016                                        ARIE LUKKASSEN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9293" y="1940679"/>
            <a:ext cx="71894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/>
              <a:t>NOW </a:t>
            </a:r>
            <a:r>
              <a:rPr lang="en-US" sz="7200" dirty="0" smtClean="0"/>
              <a:t>SIMULATION</a:t>
            </a:r>
          </a:p>
          <a:p>
            <a:r>
              <a:rPr lang="en-US" sz="7200" dirty="0" smtClean="0"/>
              <a:t>Tina Simulator</a:t>
            </a:r>
          </a:p>
          <a:p>
            <a:r>
              <a:rPr lang="en-US" sz="7200" dirty="0" smtClean="0"/>
              <a:t>TI Student Version</a:t>
            </a:r>
            <a:endParaRPr lang="en-US" sz="7200" dirty="0" smtClean="0"/>
          </a:p>
        </p:txBody>
      </p:sp>
    </p:spTree>
    <p:extLst>
      <p:ext uri="{BB962C8B-B14F-4D97-AF65-F5344CB8AC3E}">
        <p14:creationId xmlns:p14="http://schemas.microsoft.com/office/powerpoint/2010/main" val="91872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300" y="12345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1" dirty="0" smtClean="0">
              <a:solidFill>
                <a:srgbClr val="272425"/>
              </a:solidFill>
              <a:latin typeface="Times-Italic"/>
              <a:ea typeface="Cambria Math" panose="020405030504060302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93400" y="3655199"/>
            <a:ext cx="685800" cy="170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8100" y="6275182"/>
            <a:ext cx="6756400" cy="365125"/>
          </a:xfrm>
        </p:spPr>
        <p:txBody>
          <a:bodyPr/>
          <a:lstStyle/>
          <a:p>
            <a:r>
              <a:rPr lang="nn-NO" dirty="0" smtClean="0"/>
              <a:t>TIARA FEBRUARY 19 2016                                        ARIE LUKKASSEN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8300" y="1234589"/>
            <a:ext cx="960295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4400" dirty="0" smtClean="0"/>
              <a:t>Election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400" dirty="0" smtClean="0"/>
              <a:t>Treasury Duty Relief &amp; Appointment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400" dirty="0" smtClean="0"/>
              <a:t>Any other business</a:t>
            </a:r>
          </a:p>
          <a:p>
            <a:endParaRPr lang="en-US" sz="4400" dirty="0" smtClean="0"/>
          </a:p>
          <a:p>
            <a:pPr marL="1143000" indent="-1143000">
              <a:buFont typeface="+mj-lt"/>
              <a:buAutoNum type="arabicPeriod"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78632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99" y="62725"/>
            <a:ext cx="8412141" cy="6323582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8100" y="6275182"/>
            <a:ext cx="6756400" cy="365125"/>
          </a:xfrm>
        </p:spPr>
        <p:txBody>
          <a:bodyPr/>
          <a:lstStyle/>
          <a:p>
            <a:r>
              <a:rPr lang="nn-NO" dirty="0" smtClean="0"/>
              <a:t>TIARA FEBRUARY 19 2016                                        ARIE LUKKASSEN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9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5500" y="757248"/>
            <a:ext cx="5562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72425"/>
                </a:solidFill>
                <a:latin typeface="Helvetica-Bold"/>
              </a:rPr>
              <a:t>Example LPF Design </a:t>
            </a:r>
            <a:endParaRPr lang="en-US" sz="2000" b="1" i="0" u="none" strike="noStrike" baseline="0" dirty="0" smtClean="0">
              <a:solidFill>
                <a:srgbClr val="272425"/>
              </a:solidFill>
              <a:latin typeface="Helvetica-Bold"/>
            </a:endParaRPr>
          </a:p>
          <a:p>
            <a:endParaRPr lang="en-US" sz="2000" b="1" i="0" u="none" strike="noStrike" baseline="0" dirty="0" smtClean="0">
              <a:solidFill>
                <a:srgbClr val="272425"/>
              </a:solidFill>
              <a:latin typeface="Helvetica-Bold"/>
            </a:endParaRPr>
          </a:p>
          <a:p>
            <a:r>
              <a:rPr lang="en-US" b="0" i="1" u="none" strike="noStrike" baseline="0" dirty="0" smtClean="0">
                <a:solidFill>
                  <a:srgbClr val="272425"/>
                </a:solidFill>
                <a:latin typeface="Times-Italic"/>
              </a:rPr>
              <a:t>Clean up</a:t>
            </a:r>
            <a:r>
              <a:rPr lang="en-US" b="0" i="1" u="none" strike="noStrike" dirty="0" smtClean="0">
                <a:solidFill>
                  <a:srgbClr val="272425"/>
                </a:solidFill>
                <a:latin typeface="Times-Italic"/>
              </a:rPr>
              <a:t> a second harmonic at least 17dB below </a:t>
            </a:r>
            <a:r>
              <a:rPr lang="en-US" i="1" dirty="0" smtClean="0">
                <a:solidFill>
                  <a:srgbClr val="272425"/>
                </a:solidFill>
                <a:latin typeface="Times-Italic"/>
              </a:rPr>
              <a:t>Fc</a:t>
            </a:r>
          </a:p>
          <a:p>
            <a:r>
              <a:rPr lang="en-US" i="1" dirty="0" err="1" smtClean="0">
                <a:solidFill>
                  <a:srgbClr val="272425"/>
                </a:solidFill>
                <a:latin typeface="Times-Italic"/>
              </a:rPr>
              <a:t>Freg</a:t>
            </a:r>
            <a:r>
              <a:rPr lang="en-US" i="1" dirty="0" smtClean="0">
                <a:solidFill>
                  <a:srgbClr val="272425"/>
                </a:solidFill>
                <a:latin typeface="Times-Italic"/>
              </a:rPr>
              <a:t> = 7 </a:t>
            </a:r>
            <a:r>
              <a:rPr lang="en-US" i="1" dirty="0" err="1" smtClean="0">
                <a:solidFill>
                  <a:srgbClr val="272425"/>
                </a:solidFill>
                <a:latin typeface="Times-Italic"/>
              </a:rPr>
              <a:t>Mhz</a:t>
            </a:r>
            <a:r>
              <a:rPr lang="en-US" i="1" dirty="0" smtClean="0">
                <a:solidFill>
                  <a:srgbClr val="272425"/>
                </a:solidFill>
                <a:latin typeface="Times-Italic"/>
              </a:rPr>
              <a:t>  and use a Butterworth filter. Shunt Type.</a:t>
            </a:r>
          </a:p>
          <a:p>
            <a:endParaRPr lang="en-US" i="1" dirty="0">
              <a:solidFill>
                <a:srgbClr val="272425"/>
              </a:solidFill>
              <a:latin typeface="Times-Italic"/>
            </a:endParaRPr>
          </a:p>
          <a:p>
            <a:r>
              <a:rPr lang="en-US" i="1" dirty="0" smtClean="0">
                <a:solidFill>
                  <a:srgbClr val="272425"/>
                </a:solidFill>
                <a:latin typeface="Times-Italic"/>
              </a:rPr>
              <a:t>Impedance= 50 Ohm in and 50 Ohm out.</a:t>
            </a:r>
          </a:p>
          <a:p>
            <a:endParaRPr lang="en-US" b="0" i="1" u="none" strike="noStrike" baseline="0" dirty="0">
              <a:solidFill>
                <a:srgbClr val="272425"/>
              </a:solidFill>
              <a:latin typeface="Times-Italic"/>
            </a:endParaRPr>
          </a:p>
          <a:p>
            <a:r>
              <a:rPr lang="en-US" i="1" dirty="0" smtClean="0">
                <a:solidFill>
                  <a:srgbClr val="272425"/>
                </a:solidFill>
                <a:latin typeface="Times-Italic"/>
              </a:rPr>
              <a:t>Fc= 7 </a:t>
            </a:r>
            <a:r>
              <a:rPr lang="en-US" i="1" dirty="0" err="1" smtClean="0">
                <a:solidFill>
                  <a:srgbClr val="272425"/>
                </a:solidFill>
                <a:latin typeface="Times-Italic"/>
              </a:rPr>
              <a:t>Mhz</a:t>
            </a:r>
            <a:endParaRPr lang="en-US" i="1" dirty="0" smtClean="0">
              <a:solidFill>
                <a:srgbClr val="272425"/>
              </a:solidFill>
              <a:latin typeface="Times-Italic"/>
            </a:endParaRPr>
          </a:p>
          <a:p>
            <a:r>
              <a:rPr lang="en-US" i="1" dirty="0" smtClean="0">
                <a:solidFill>
                  <a:srgbClr val="272425"/>
                </a:solidFill>
                <a:latin typeface="Times-Italic"/>
              </a:rPr>
              <a:t>Fs= 14 </a:t>
            </a:r>
            <a:r>
              <a:rPr lang="en-US" i="1" dirty="0" err="1" smtClean="0">
                <a:solidFill>
                  <a:srgbClr val="272425"/>
                </a:solidFill>
                <a:latin typeface="Times-Italic"/>
              </a:rPr>
              <a:t>Mhz</a:t>
            </a:r>
            <a:endParaRPr lang="en-US" i="1" dirty="0" smtClean="0">
              <a:solidFill>
                <a:srgbClr val="272425"/>
              </a:solidFill>
              <a:latin typeface="Times-Italic"/>
            </a:endParaRPr>
          </a:p>
          <a:p>
            <a:endParaRPr lang="en-US" i="1" dirty="0">
              <a:solidFill>
                <a:srgbClr val="272425"/>
              </a:solidFill>
              <a:latin typeface="Times-Italic"/>
            </a:endParaRPr>
          </a:p>
          <a:p>
            <a:r>
              <a:rPr lang="en-US" i="1" dirty="0" err="1" smtClean="0">
                <a:solidFill>
                  <a:srgbClr val="272425"/>
                </a:solidFill>
                <a:latin typeface="Times-Italic"/>
              </a:rPr>
              <a:t>Normalised</a:t>
            </a:r>
            <a:r>
              <a:rPr lang="en-US" i="1" dirty="0" smtClean="0">
                <a:solidFill>
                  <a:srgbClr val="272425"/>
                </a:solidFill>
                <a:latin typeface="Times-Italic"/>
              </a:rPr>
              <a:t> </a:t>
            </a:r>
            <a:r>
              <a:rPr lang="en-US" i="1" dirty="0" err="1" smtClean="0">
                <a:solidFill>
                  <a:srgbClr val="272425"/>
                </a:solidFill>
                <a:latin typeface="Times-Italic"/>
              </a:rPr>
              <a:t>Freg</a:t>
            </a:r>
            <a:r>
              <a:rPr lang="en-US" i="1" dirty="0" smtClean="0">
                <a:solidFill>
                  <a:srgbClr val="272425"/>
                </a:solidFill>
                <a:latin typeface="Times-Italic"/>
              </a:rPr>
              <a:t>. = F/Fc = 2.0</a:t>
            </a:r>
          </a:p>
          <a:p>
            <a:endParaRPr lang="en-US" i="1" dirty="0">
              <a:solidFill>
                <a:srgbClr val="272425"/>
              </a:solidFill>
              <a:latin typeface="Times-Italic"/>
            </a:endParaRPr>
          </a:p>
          <a:p>
            <a:r>
              <a:rPr lang="en-US" i="1" dirty="0" smtClean="0">
                <a:solidFill>
                  <a:srgbClr val="272425"/>
                </a:solidFill>
                <a:latin typeface="Times-Italic"/>
              </a:rPr>
              <a:t>Check Table for  Frequency Response.</a:t>
            </a:r>
          </a:p>
          <a:p>
            <a:r>
              <a:rPr lang="en-US" i="1" dirty="0" smtClean="0">
                <a:solidFill>
                  <a:srgbClr val="272425"/>
                </a:solidFill>
                <a:latin typeface="Times-Italic"/>
              </a:rPr>
              <a:t>It shows N=4</a:t>
            </a:r>
          </a:p>
          <a:p>
            <a:endParaRPr lang="en-US" i="1" dirty="0">
              <a:solidFill>
                <a:srgbClr val="272425"/>
              </a:solidFill>
              <a:latin typeface="Times-Italic"/>
            </a:endParaRPr>
          </a:p>
          <a:p>
            <a:r>
              <a:rPr lang="en-US" i="1" dirty="0" smtClean="0">
                <a:solidFill>
                  <a:srgbClr val="272425"/>
                </a:solidFill>
                <a:latin typeface="Times-Italic"/>
              </a:rPr>
              <a:t>Check table with normalized L &amp; C values</a:t>
            </a:r>
          </a:p>
          <a:p>
            <a:endParaRPr lang="en-US" i="1" dirty="0" smtClean="0">
              <a:solidFill>
                <a:srgbClr val="272425"/>
              </a:solidFill>
              <a:latin typeface="Times-Italic"/>
            </a:endParaRPr>
          </a:p>
          <a:p>
            <a:endParaRPr lang="en-US" i="1" dirty="0" smtClean="0">
              <a:solidFill>
                <a:srgbClr val="272425"/>
              </a:solidFill>
              <a:latin typeface="Times-Italic"/>
            </a:endParaRPr>
          </a:p>
          <a:p>
            <a:endParaRPr lang="en-US" i="1" dirty="0">
              <a:solidFill>
                <a:srgbClr val="272425"/>
              </a:solidFill>
              <a:latin typeface="Times-Italic"/>
            </a:endParaRPr>
          </a:p>
          <a:p>
            <a:endParaRPr lang="en-US" i="1" dirty="0" smtClean="0">
              <a:solidFill>
                <a:srgbClr val="272425"/>
              </a:solidFill>
              <a:latin typeface="Times-Italic"/>
            </a:endParaRPr>
          </a:p>
          <a:p>
            <a:endParaRPr lang="en-US" i="1" dirty="0">
              <a:solidFill>
                <a:srgbClr val="272425"/>
              </a:solidFill>
              <a:latin typeface="Times-Italic"/>
            </a:endParaRPr>
          </a:p>
        </p:txBody>
      </p:sp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8100" y="6275182"/>
            <a:ext cx="6756400" cy="365125"/>
          </a:xfrm>
        </p:spPr>
        <p:txBody>
          <a:bodyPr/>
          <a:lstStyle/>
          <a:p>
            <a:r>
              <a:rPr lang="nn-NO" dirty="0" smtClean="0"/>
              <a:t>TIARA FEBRUARY 19 2016                                        ARIE LUKKASSEN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3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8100" y="6275182"/>
            <a:ext cx="6756400" cy="365125"/>
          </a:xfrm>
        </p:spPr>
        <p:txBody>
          <a:bodyPr/>
          <a:lstStyle/>
          <a:p>
            <a:r>
              <a:rPr lang="nn-NO" dirty="0" smtClean="0"/>
              <a:t>TIARA FEBRUARY 19 2016                                        ARIE LUKKASSEN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598" y="507281"/>
            <a:ext cx="7316803" cy="58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8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8100" y="6275182"/>
            <a:ext cx="6756400" cy="365125"/>
          </a:xfrm>
        </p:spPr>
        <p:txBody>
          <a:bodyPr/>
          <a:lstStyle/>
          <a:p>
            <a:r>
              <a:rPr lang="nn-NO" dirty="0" smtClean="0"/>
              <a:t>TIARA FEBRUARY 19 2016                                        ARIE LUKKASSEN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366575"/>
            <a:ext cx="11558541" cy="54835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1349" y="2050869"/>
            <a:ext cx="3355702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8100" y="6275182"/>
            <a:ext cx="6756400" cy="365125"/>
          </a:xfrm>
        </p:spPr>
        <p:txBody>
          <a:bodyPr/>
          <a:lstStyle/>
          <a:p>
            <a:r>
              <a:rPr lang="nn-NO" dirty="0" smtClean="0"/>
              <a:t>TIARA FEBRUARY 19 2016                                        ARIE LUKKASSEN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5500" y="757248"/>
            <a:ext cx="793750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72425"/>
                </a:solidFill>
                <a:latin typeface="Helvetica-Bold"/>
              </a:rPr>
              <a:t>Example </a:t>
            </a:r>
            <a:endParaRPr lang="en-US" sz="2000" b="1" i="0" u="none" strike="noStrike" baseline="0" dirty="0" smtClean="0">
              <a:solidFill>
                <a:srgbClr val="272425"/>
              </a:solidFill>
              <a:latin typeface="Helvetica-Bold"/>
            </a:endParaRPr>
          </a:p>
          <a:p>
            <a:endParaRPr lang="en-US" sz="2000" b="1" i="0" u="none" strike="noStrike" baseline="0" dirty="0" smtClean="0">
              <a:solidFill>
                <a:srgbClr val="272425"/>
              </a:solidFill>
              <a:latin typeface="Helvetica-Bold"/>
            </a:endParaRPr>
          </a:p>
          <a:p>
            <a:r>
              <a:rPr lang="en-US" i="1" dirty="0" smtClean="0">
                <a:solidFill>
                  <a:srgbClr val="272425"/>
                </a:solidFill>
                <a:latin typeface="Times-Italic"/>
              </a:rPr>
              <a:t>Check table with normalized L &amp; C values</a:t>
            </a:r>
          </a:p>
          <a:p>
            <a:endParaRPr lang="en-US" i="1" dirty="0">
              <a:solidFill>
                <a:srgbClr val="272425"/>
              </a:solidFill>
              <a:latin typeface="Times-Italic"/>
            </a:endParaRPr>
          </a:p>
          <a:p>
            <a:r>
              <a:rPr lang="en-US" i="1" dirty="0" smtClean="0">
                <a:solidFill>
                  <a:srgbClr val="272425"/>
                </a:solidFill>
                <a:latin typeface="Times-Italic"/>
              </a:rPr>
              <a:t>C1= 0.7654	L2=1.8478</a:t>
            </a:r>
          </a:p>
          <a:p>
            <a:r>
              <a:rPr lang="en-US" i="1" dirty="0" smtClean="0">
                <a:solidFill>
                  <a:srgbClr val="272425"/>
                </a:solidFill>
                <a:latin typeface="Times-Italic"/>
              </a:rPr>
              <a:t>C3=1.8478	L4=0.7654</a:t>
            </a:r>
          </a:p>
          <a:p>
            <a:endParaRPr lang="en-US" i="1" dirty="0" smtClean="0">
              <a:solidFill>
                <a:srgbClr val="272425"/>
              </a:solidFill>
              <a:latin typeface="Times-Italic"/>
            </a:endParaRPr>
          </a:p>
          <a:p>
            <a:endParaRPr lang="en-US" b="0" i="1" dirty="0" smtClean="0">
              <a:solidFill>
                <a:srgbClr val="272425"/>
              </a:solidFill>
              <a:latin typeface="Times-Italic"/>
              <a:ea typeface="Cambria Math" panose="02040503050406030204" pitchFamily="18" charset="0"/>
            </a:endParaRPr>
          </a:p>
          <a:p>
            <a:endParaRPr lang="en-US" b="0" i="1" dirty="0" smtClean="0">
              <a:solidFill>
                <a:srgbClr val="272425"/>
              </a:solidFill>
              <a:latin typeface="Times-Italic"/>
              <a:ea typeface="Cambria Math" panose="02040503050406030204" pitchFamily="18" charset="0"/>
            </a:endParaRPr>
          </a:p>
          <a:p>
            <a:endParaRPr lang="en-US" b="0" i="1" dirty="0" smtClean="0">
              <a:solidFill>
                <a:srgbClr val="272425"/>
              </a:solidFill>
              <a:latin typeface="Times-Italic"/>
              <a:ea typeface="Cambria Math" panose="02040503050406030204" pitchFamily="18" charset="0"/>
            </a:endParaRPr>
          </a:p>
          <a:p>
            <a:endParaRPr lang="en-US" b="0" i="1" dirty="0" smtClean="0">
              <a:solidFill>
                <a:srgbClr val="272425"/>
              </a:solidFill>
              <a:latin typeface="Times-Italic"/>
              <a:ea typeface="Cambria Math" panose="02040503050406030204" pitchFamily="18" charset="0"/>
            </a:endParaRPr>
          </a:p>
          <a:p>
            <a:endParaRPr lang="en-US" b="0" i="1" dirty="0" smtClean="0">
              <a:solidFill>
                <a:srgbClr val="272425"/>
              </a:solidFill>
              <a:latin typeface="Times-Italic"/>
              <a:ea typeface="Cambria Math" panose="02040503050406030204" pitchFamily="18" charset="0"/>
            </a:endParaRPr>
          </a:p>
          <a:p>
            <a:endParaRPr lang="en-US" b="0" i="1" dirty="0" smtClean="0">
              <a:solidFill>
                <a:srgbClr val="272425"/>
              </a:solidFill>
              <a:latin typeface="Times-Italic"/>
              <a:ea typeface="Cambria Math" panose="02040503050406030204" pitchFamily="18" charset="0"/>
            </a:endParaRPr>
          </a:p>
          <a:p>
            <a:endParaRPr lang="en-US" b="0" i="1" dirty="0" smtClean="0">
              <a:solidFill>
                <a:srgbClr val="272425"/>
              </a:solidFill>
              <a:latin typeface="Times-Italic"/>
              <a:ea typeface="Cambria Math" panose="02040503050406030204" pitchFamily="18" charset="0"/>
            </a:endParaRPr>
          </a:p>
          <a:p>
            <a:endParaRPr lang="en-US" i="1" dirty="0" smtClean="0">
              <a:solidFill>
                <a:srgbClr val="272425"/>
              </a:solidFill>
              <a:latin typeface="Times-Italic"/>
            </a:endParaRPr>
          </a:p>
          <a:p>
            <a:endParaRPr lang="en-US" i="1" dirty="0" smtClean="0">
              <a:solidFill>
                <a:srgbClr val="272425"/>
              </a:solidFill>
              <a:latin typeface="Times-Italic"/>
            </a:endParaRPr>
          </a:p>
          <a:p>
            <a:endParaRPr lang="en-US" i="1" dirty="0" smtClean="0">
              <a:solidFill>
                <a:srgbClr val="272425"/>
              </a:solidFill>
              <a:latin typeface="Times-Italic"/>
            </a:endParaRPr>
          </a:p>
          <a:p>
            <a:endParaRPr lang="en-US" i="1" dirty="0" smtClean="0">
              <a:solidFill>
                <a:srgbClr val="272425"/>
              </a:solidFill>
              <a:latin typeface="Times-Italic"/>
            </a:endParaRPr>
          </a:p>
          <a:p>
            <a:endParaRPr lang="en-US" i="1" dirty="0">
              <a:solidFill>
                <a:srgbClr val="272425"/>
              </a:solidFill>
              <a:latin typeface="Times-Italic"/>
            </a:endParaRPr>
          </a:p>
          <a:p>
            <a:endParaRPr lang="en-US" i="1" dirty="0" smtClean="0">
              <a:solidFill>
                <a:srgbClr val="272425"/>
              </a:solidFill>
              <a:latin typeface="Times-Italic"/>
            </a:endParaRPr>
          </a:p>
          <a:p>
            <a:endParaRPr lang="en-US" i="1" dirty="0">
              <a:solidFill>
                <a:srgbClr val="272425"/>
              </a:solidFill>
              <a:latin typeface="Times-Italic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21" y="2946065"/>
            <a:ext cx="7113559" cy="27184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2400" y="3492500"/>
            <a:ext cx="685800" cy="170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9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57300" y="1463189"/>
                <a:ext cx="6096000" cy="43840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72425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rgbClr val="272425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b="0" i="1" smtClean="0">
                          <a:solidFill>
                            <a:srgbClr val="272425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rgbClr val="272425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2724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2724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272425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27242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272425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2724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272425"/>
                              </a:solidFill>
                              <a:latin typeface="Cambria Math" panose="02040503050406030204" pitchFamily="18" charset="0"/>
                            </a:rPr>
                            <m:t>1/(2</m:t>
                          </m:r>
                          <m:r>
                            <a:rPr lang="en-US" b="0" i="1" smtClean="0">
                              <a:solidFill>
                                <a:srgbClr val="27242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27242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srgbClr val="27242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𝐹𝑐</m:t>
                          </m:r>
                          <m:r>
                            <a:rPr lang="en-US" b="0" i="1" smtClean="0">
                              <a:solidFill>
                                <a:srgbClr val="27242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7242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solidFill>
                            <a:srgbClr val="27242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27242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𝐻𝑒𝑛𝑟𝑦</m:t>
                      </m:r>
                    </m:oMath>
                  </m:oMathPara>
                </a14:m>
                <a:endParaRPr lang="en-US" b="0" i="1" dirty="0" smtClean="0">
                  <a:solidFill>
                    <a:srgbClr val="272425"/>
                  </a:solidFill>
                  <a:latin typeface="Times-Italic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72425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rgbClr val="272425"/>
                          </a:solidFill>
                          <a:latin typeface="Cambria Math" panose="02040503050406030204" pitchFamily="18" charset="0"/>
                        </a:rPr>
                        <m:t>2=1.8478∗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2724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27242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272425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27242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272425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27242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272425"/>
                              </a:solidFill>
                              <a:latin typeface="Cambria Math" panose="02040503050406030204" pitchFamily="18" charset="0"/>
                            </a:rPr>
                            <m:t>1/(2</m:t>
                          </m:r>
                          <m:r>
                            <a:rPr lang="en-US" b="0" i="1" smtClean="0">
                              <a:solidFill>
                                <a:srgbClr val="27242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27242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∗7</m:t>
                          </m:r>
                          <m:r>
                            <a:rPr lang="en-US" b="0" i="1" smtClean="0">
                              <a:solidFill>
                                <a:srgbClr val="27242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𝑀h𝑧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27242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solidFill>
                            <a:srgbClr val="27242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solidFill>
                            <a:srgbClr val="27242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27242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𝐻𝑒𝑛𝑟𝑦</m:t>
                      </m:r>
                    </m:oMath>
                  </m:oMathPara>
                </a14:m>
                <a:endParaRPr lang="en-US" b="0" i="1" dirty="0" smtClean="0">
                  <a:solidFill>
                    <a:srgbClr val="272425"/>
                  </a:solidFill>
                  <a:latin typeface="Times-Italic"/>
                  <a:ea typeface="Cambria Math" panose="02040503050406030204" pitchFamily="18" charset="0"/>
                </a:endParaRPr>
              </a:p>
              <a:p>
                <a:endParaRPr lang="en-US" b="0" i="1" dirty="0" smtClean="0">
                  <a:solidFill>
                    <a:srgbClr val="272425"/>
                  </a:solidFill>
                  <a:latin typeface="Times-Italic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72425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rgbClr val="272425"/>
                        </a:solidFill>
                        <a:latin typeface="Cambria Math" panose="02040503050406030204" pitchFamily="18" charset="0"/>
                      </a:rPr>
                      <m:t>2=</m:t>
                    </m:r>
                  </m:oMath>
                </a14:m>
                <a:r>
                  <a:rPr lang="en-US" b="0" i="1" dirty="0" smtClean="0">
                    <a:solidFill>
                      <a:srgbClr val="272425"/>
                    </a:solidFill>
                    <a:latin typeface="Times-Italic"/>
                    <a:ea typeface="Cambria Math" panose="02040503050406030204" pitchFamily="18" charset="0"/>
                  </a:rPr>
                  <a:t>2.1µH</a:t>
                </a:r>
              </a:p>
              <a:p>
                <a:endParaRPr lang="en-US" b="0" i="1" dirty="0" smtClean="0">
                  <a:solidFill>
                    <a:srgbClr val="272425"/>
                  </a:solidFill>
                  <a:latin typeface="Times-Italic"/>
                  <a:ea typeface="Cambria Math" panose="02040503050406030204" pitchFamily="18" charset="0"/>
                </a:endParaRPr>
              </a:p>
              <a:p>
                <a:endParaRPr lang="en-US" i="1" dirty="0">
                  <a:solidFill>
                    <a:srgbClr val="272425"/>
                  </a:solidFill>
                  <a:latin typeface="Times-Italic"/>
                  <a:ea typeface="Cambria Math" panose="02040503050406030204" pitchFamily="18" charset="0"/>
                </a:endParaRPr>
              </a:p>
              <a:p>
                <a:r>
                  <a:rPr lang="en-US" b="0" dirty="0" smtClean="0">
                    <a:solidFill>
                      <a:srgbClr val="272425"/>
                    </a:solidFill>
                  </a:rPr>
                  <a:t>C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272425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27242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272425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272425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7242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72425"/>
                            </a:solidFill>
                            <a:latin typeface="Cambria Math" panose="02040503050406030204" pitchFamily="18" charset="0"/>
                          </a:rPr>
                          <m:t>1/50</m:t>
                        </m:r>
                      </m:e>
                    </m:d>
                    <m:r>
                      <a:rPr lang="en-US" b="0" i="1" smtClean="0">
                        <a:solidFill>
                          <a:srgbClr val="272425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7242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72425"/>
                            </a:solidFill>
                            <a:latin typeface="Cambria Math" panose="02040503050406030204" pitchFamily="18" charset="0"/>
                          </a:rPr>
                          <m:t>1/(2</m:t>
                        </m:r>
                        <m:r>
                          <a:rPr lang="en-US" b="0" i="1" smtClean="0">
                            <a:solidFill>
                              <a:srgbClr val="2724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2724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rgbClr val="2724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𝐹𝑐</m:t>
                        </m:r>
                        <m:r>
                          <a:rPr lang="en-US" b="0" i="1" smtClean="0">
                            <a:solidFill>
                              <a:srgbClr val="2724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solidFill>
                          <a:srgbClr val="2724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solidFill>
                          <a:srgbClr val="2724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2724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𝐹𝑎𝑟𝑎𝑑</m:t>
                    </m:r>
                  </m:oMath>
                </a14:m>
                <a:endParaRPr lang="en-US" b="0" i="1" dirty="0" smtClean="0">
                  <a:solidFill>
                    <a:srgbClr val="272425"/>
                  </a:solidFill>
                  <a:latin typeface="Times-Italic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72425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272425"/>
                        </a:solidFill>
                        <a:latin typeface="Cambria Math" panose="02040503050406030204" pitchFamily="18" charset="0"/>
                      </a:rPr>
                      <m:t>1=0.7654∗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7242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72425"/>
                            </a:solidFill>
                            <a:latin typeface="Cambria Math" panose="02040503050406030204" pitchFamily="18" charset="0"/>
                          </a:rPr>
                          <m:t>1/50</m:t>
                        </m:r>
                      </m:e>
                    </m:d>
                    <m:r>
                      <a:rPr lang="en-US" b="0" i="1" smtClean="0">
                        <a:solidFill>
                          <a:srgbClr val="272425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27242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272425"/>
                            </a:solidFill>
                            <a:latin typeface="Cambria Math" panose="02040503050406030204" pitchFamily="18" charset="0"/>
                          </a:rPr>
                          <m:t>1/(2</m:t>
                        </m:r>
                        <m:r>
                          <a:rPr lang="en-US" b="0" i="1" smtClean="0">
                            <a:solidFill>
                              <a:srgbClr val="2724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2724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∗7</m:t>
                        </m:r>
                        <m:r>
                          <a:rPr lang="en-US" b="0" i="1" smtClean="0">
                            <a:solidFill>
                              <a:srgbClr val="27242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𝑀h𝑧</m:t>
                        </m:r>
                      </m:e>
                    </m:d>
                    <m:r>
                      <a:rPr lang="en-US" b="0" i="1" smtClean="0">
                        <a:solidFill>
                          <a:srgbClr val="2724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solidFill>
                          <a:srgbClr val="2724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solidFill>
                          <a:srgbClr val="27242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 smtClean="0">
                    <a:solidFill>
                      <a:srgbClr val="272425"/>
                    </a:solidFill>
                    <a:latin typeface="Times-Italic"/>
                    <a:ea typeface="Cambria Math" panose="02040503050406030204" pitchFamily="18" charset="0"/>
                  </a:rPr>
                  <a:t>Farad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72425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rgbClr val="272425"/>
                          </a:solidFill>
                          <a:latin typeface="Cambria Math" panose="02040503050406030204" pitchFamily="18" charset="0"/>
                        </a:rPr>
                        <m:t>1=348</m:t>
                      </m:r>
                      <m:r>
                        <a:rPr lang="en-US" b="0" i="1" smtClean="0">
                          <a:solidFill>
                            <a:srgbClr val="272425"/>
                          </a:solidFill>
                          <a:latin typeface="Cambria Math" panose="02040503050406030204" pitchFamily="18" charset="0"/>
                        </a:rPr>
                        <m:t>𝑝𝐹</m:t>
                      </m:r>
                    </m:oMath>
                  </m:oMathPara>
                </a14:m>
                <a:endParaRPr lang="en-US" b="0" i="1" dirty="0" smtClean="0">
                  <a:solidFill>
                    <a:srgbClr val="272425"/>
                  </a:solidFill>
                  <a:latin typeface="Times-Italic"/>
                </a:endParaRPr>
              </a:p>
              <a:p>
                <a:endParaRPr lang="en-US" b="0" i="1" dirty="0" smtClean="0">
                  <a:solidFill>
                    <a:srgbClr val="272425"/>
                  </a:solidFill>
                  <a:latin typeface="Times-Italic"/>
                  <a:ea typeface="Cambria Math" panose="02040503050406030204" pitchFamily="18" charset="0"/>
                </a:endParaRPr>
              </a:p>
              <a:p>
                <a:endParaRPr lang="en-US" i="1" dirty="0" smtClean="0">
                  <a:solidFill>
                    <a:srgbClr val="272425"/>
                  </a:solidFill>
                  <a:latin typeface="Times-Italic"/>
                  <a:ea typeface="Cambria Math" panose="02040503050406030204" pitchFamily="18" charset="0"/>
                </a:endParaRPr>
              </a:p>
              <a:p>
                <a:r>
                  <a:rPr lang="en-US" i="1" dirty="0" smtClean="0">
                    <a:solidFill>
                      <a:srgbClr val="272425"/>
                    </a:solidFill>
                    <a:latin typeface="Times-Italic"/>
                    <a:ea typeface="Cambria Math" panose="02040503050406030204" pitchFamily="18" charset="0"/>
                  </a:rPr>
                  <a:t>Same Process:</a:t>
                </a:r>
              </a:p>
              <a:p>
                <a:r>
                  <a:rPr lang="en-US" b="0" i="1" dirty="0" smtClean="0">
                    <a:solidFill>
                      <a:srgbClr val="272425"/>
                    </a:solidFill>
                    <a:latin typeface="Times-Italic"/>
                    <a:ea typeface="Cambria Math" panose="02040503050406030204" pitchFamily="18" charset="0"/>
                  </a:rPr>
                  <a:t>C3= 840pF 		</a:t>
                </a:r>
                <a:r>
                  <a:rPr lang="en-US" i="1" dirty="0" smtClean="0">
                    <a:solidFill>
                      <a:srgbClr val="272425"/>
                    </a:solidFill>
                    <a:latin typeface="Times-Italic"/>
                    <a:ea typeface="Cambria Math" panose="02040503050406030204" pitchFamily="18" charset="0"/>
                  </a:rPr>
                  <a:t>L4= 870nH or 0.87</a:t>
                </a:r>
                <a:r>
                  <a:rPr lang="en-US" b="0" i="1" dirty="0" smtClean="0">
                    <a:solidFill>
                      <a:srgbClr val="272425"/>
                    </a:solidFill>
                    <a:latin typeface="Times-Italic"/>
                    <a:ea typeface="Cambria Math" panose="02040503050406030204" pitchFamily="18" charset="0"/>
                  </a:rPr>
                  <a:t>µH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1463189"/>
                <a:ext cx="6096000" cy="4384021"/>
              </a:xfrm>
              <a:prstGeom prst="rect">
                <a:avLst/>
              </a:prstGeom>
              <a:blipFill rotWithShape="0">
                <a:blip r:embed="rId2"/>
                <a:stretch>
                  <a:fillRect l="-800" b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914356" y="539234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72425"/>
                </a:solidFill>
                <a:latin typeface="Helvetica-Bold"/>
              </a:rPr>
              <a:t>Example work 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421" y="3261165"/>
            <a:ext cx="5384579" cy="20577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93400" y="3655199"/>
            <a:ext cx="685800" cy="170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88200" y="2882854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Ohm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69600" y="4178254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Ohm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39100" y="4255440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348p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63100" y="4255440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840p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93700" y="2853733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2.1uH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500" y="2853733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0.87uH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8100" y="6275182"/>
            <a:ext cx="6756400" cy="365125"/>
          </a:xfrm>
        </p:spPr>
        <p:txBody>
          <a:bodyPr/>
          <a:lstStyle/>
          <a:p>
            <a:r>
              <a:rPr lang="nn-NO" dirty="0" smtClean="0"/>
              <a:t>TIARA FEBRUARY 19 2016                                        ARIE LUKKASSEN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20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300" y="12345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1" dirty="0" smtClean="0">
              <a:solidFill>
                <a:srgbClr val="272425"/>
              </a:solidFill>
              <a:latin typeface="Times-Italic"/>
              <a:ea typeface="Cambria Math" panose="020405030504060302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4356" y="539234"/>
            <a:ext cx="2364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272425"/>
                </a:solidFill>
                <a:latin typeface="Helvetica-Bold"/>
              </a:rPr>
              <a:t>Things to Consider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421" y="3261165"/>
            <a:ext cx="5384579" cy="20577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93400" y="3655199"/>
            <a:ext cx="685800" cy="170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88200" y="2882854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Ohm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769600" y="4178254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 Ohm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39100" y="4255440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348p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563100" y="4255440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840p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93700" y="2853733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2.1uH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715500" y="2853733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0.87uH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2669" y="949355"/>
            <a:ext cx="60444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Insertion loss and Amplification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Standard Values versus </a:t>
            </a:r>
            <a:r>
              <a:rPr lang="en-US" sz="2400" dirty="0" err="1" smtClean="0"/>
              <a:t>Calc</a:t>
            </a:r>
            <a:r>
              <a:rPr lang="en-US" sz="2400" dirty="0" smtClean="0"/>
              <a:t>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Coil Type.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Do you like a high or low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 suitability for the target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 max Voltage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 max Current or Power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 and T dependence.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Keep in mind tolerances of C &amp;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Rp</a:t>
            </a:r>
            <a:r>
              <a:rPr lang="en-US" sz="2400" dirty="0" smtClean="0"/>
              <a:t> for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/>
              <a:t>Rs</a:t>
            </a:r>
            <a:r>
              <a:rPr lang="en-US" sz="2400" dirty="0" smtClean="0"/>
              <a:t> for 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Humidity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 impact on permanent change of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 forces impact / Mechanical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Ultimate Rejection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8100" y="6275182"/>
            <a:ext cx="6756400" cy="365125"/>
          </a:xfrm>
        </p:spPr>
        <p:txBody>
          <a:bodyPr/>
          <a:lstStyle/>
          <a:p>
            <a:r>
              <a:rPr lang="nn-NO" dirty="0" smtClean="0"/>
              <a:t>TIARA FEBRUARY 19 2016                                        ARIE LUKKASSEN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2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350</Words>
  <Application>Microsoft Office PowerPoint</Application>
  <PresentationFormat>Widescreen</PresentationFormat>
  <Paragraphs>111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Helvetica-Bold</vt:lpstr>
      <vt:lpstr>Times-Italic</vt:lpstr>
      <vt:lpstr>Arial</vt:lpstr>
      <vt:lpstr>Calibri</vt:lpstr>
      <vt:lpstr>Calibri Light</vt:lpstr>
      <vt:lpstr>Cambria Math</vt:lpstr>
      <vt:lpstr>Office Theme</vt:lpstr>
      <vt:lpstr>Low Pass Filter Design Example &amp;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Johnson Controls,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Pass Filter &amp; Simulation</dc:title>
  <dc:creator>Arie Lukkassen</dc:creator>
  <cp:lastModifiedBy>Arie Lukkassen</cp:lastModifiedBy>
  <cp:revision>30</cp:revision>
  <cp:lastPrinted>2016-02-18T08:25:55Z</cp:lastPrinted>
  <dcterms:created xsi:type="dcterms:W3CDTF">2016-02-18T07:12:15Z</dcterms:created>
  <dcterms:modified xsi:type="dcterms:W3CDTF">2016-02-20T02:48:20Z</dcterms:modified>
</cp:coreProperties>
</file>