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8" r:id="rId1"/>
    <p:sldMasterId id="2147483924" r:id="rId2"/>
    <p:sldMasterId id="2147483926" r:id="rId3"/>
    <p:sldMasterId id="2147483937" r:id="rId4"/>
    <p:sldMasterId id="2147483943" r:id="rId5"/>
  </p:sldMasterIdLst>
  <p:notesMasterIdLst>
    <p:notesMasterId r:id="rId22"/>
  </p:notesMasterIdLst>
  <p:handoutMasterIdLst>
    <p:handoutMasterId r:id="rId23"/>
  </p:handoutMasterIdLst>
  <p:sldIdLst>
    <p:sldId id="272" r:id="rId6"/>
    <p:sldId id="278" r:id="rId7"/>
    <p:sldId id="279" r:id="rId8"/>
    <p:sldId id="427" r:id="rId9"/>
    <p:sldId id="412" r:id="rId10"/>
    <p:sldId id="432" r:id="rId11"/>
    <p:sldId id="290" r:id="rId12"/>
    <p:sldId id="428" r:id="rId13"/>
    <p:sldId id="429" r:id="rId14"/>
    <p:sldId id="291" r:id="rId15"/>
    <p:sldId id="430" r:id="rId16"/>
    <p:sldId id="1480" r:id="rId17"/>
    <p:sldId id="1481" r:id="rId18"/>
    <p:sldId id="1494" r:id="rId19"/>
    <p:sldId id="1482" r:id="rId20"/>
    <p:sldId id="1490" r:id="rId21"/>
  </p:sldIdLst>
  <p:sldSz cx="12192000" cy="6858000"/>
  <p:notesSz cx="6797675" cy="9926638"/>
  <p:custDataLst>
    <p:tags r:id="rId24"/>
  </p:custData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416" userDrawn="1">
          <p15:clr>
            <a:srgbClr val="A4A3A4"/>
          </p15:clr>
        </p15:guide>
        <p15:guide id="4" pos="7256" userDrawn="1">
          <p15:clr>
            <a:srgbClr val="A4A3A4"/>
          </p15:clr>
        </p15:guide>
        <p15:guide id="5" orient="horz" pos="648" userDrawn="1">
          <p15:clr>
            <a:srgbClr val="A4A3A4"/>
          </p15:clr>
        </p15:guide>
        <p15:guide id="6" orient="horz" pos="712" userDrawn="1">
          <p15:clr>
            <a:srgbClr val="A4A3A4"/>
          </p15:clr>
        </p15:guide>
        <p15:guide id="7" orient="horz" pos="3952" userDrawn="1">
          <p15:clr>
            <a:srgbClr val="A4A3A4"/>
          </p15:clr>
        </p15:guide>
        <p15:guide id="8" orient="horz" pos="386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zhouyulin (A)" initials="z(" lastIdx="1" clrIdx="6">
    <p:extLst>
      <p:ext uri="{19B8F6BF-5375-455C-9EA6-DF929625EA0E}">
        <p15:presenceInfo xmlns:p15="http://schemas.microsoft.com/office/powerpoint/2012/main" userId="S-1-5-21-147214757-305610072-1517763936-8357690" providerId="AD"/>
      </p:ext>
    </p:extLst>
  </p:cmAuthor>
  <p:cmAuthor id="1" name="hanxuezjhw" initials="h" lastIdx="17" clrIdx="0">
    <p:extLst>
      <p:ext uri="{19B8F6BF-5375-455C-9EA6-DF929625EA0E}">
        <p15:presenceInfo xmlns:p15="http://schemas.microsoft.com/office/powerpoint/2012/main" userId="S-1-5-21-147214757-305610072-1517763936-6991492" providerId="AD"/>
      </p:ext>
    </p:extLst>
  </p:cmAuthor>
  <p:cmAuthor id="2" name="shaolizjhw" initials="s" lastIdx="5" clrIdx="1">
    <p:extLst>
      <p:ext uri="{19B8F6BF-5375-455C-9EA6-DF929625EA0E}">
        <p15:presenceInfo xmlns:p15="http://schemas.microsoft.com/office/powerpoint/2012/main" userId="S-1-5-21-147214757-305610072-1517763936-4524489" providerId="AD"/>
      </p:ext>
    </p:extLst>
  </p:cmAuthor>
  <p:cmAuthor id="3" name="baiyan (D)" initials="b(" lastIdx="4" clrIdx="2">
    <p:extLst>
      <p:ext uri="{19B8F6BF-5375-455C-9EA6-DF929625EA0E}">
        <p15:presenceInfo xmlns:p15="http://schemas.microsoft.com/office/powerpoint/2012/main" userId="S-1-5-21-147214757-305610072-1517763936-2892824" providerId="AD"/>
      </p:ext>
    </p:extLst>
  </p:cmAuthor>
  <p:cmAuthor id="4" name="shijiaxin (C)" initials="s(" lastIdx="12" clrIdx="3">
    <p:extLst>
      <p:ext uri="{19B8F6BF-5375-455C-9EA6-DF929625EA0E}">
        <p15:presenceInfo xmlns:p15="http://schemas.microsoft.com/office/powerpoint/2012/main" userId="S-1-5-21-147214757-305610072-1517763936-4906592" providerId="AD"/>
      </p:ext>
    </p:extLst>
  </p:cmAuthor>
  <p:cmAuthor id="5" name="xuedaliang" initials="x" lastIdx="40" clrIdx="4">
    <p:extLst>
      <p:ext uri="{19B8F6BF-5375-455C-9EA6-DF929625EA0E}">
        <p15:presenceInfo xmlns:p15="http://schemas.microsoft.com/office/powerpoint/2012/main" userId="S-1-5-21-147214757-305610072-1517763936-2934032" providerId="AD"/>
      </p:ext>
    </p:extLst>
  </p:cmAuthor>
  <p:cmAuthor id="6" name="xizhiping" initials="x" lastIdx="16" clrIdx="5">
    <p:extLst>
      <p:ext uri="{19B8F6BF-5375-455C-9EA6-DF929625EA0E}">
        <p15:presenceInfo xmlns:p15="http://schemas.microsoft.com/office/powerpoint/2012/main" userId="S-1-5-21-147214757-305610072-1517763936-83576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281A0"/>
    <a:srgbClr val="E56A00"/>
    <a:srgbClr val="FFFFFF"/>
    <a:srgbClr val="991B1E"/>
    <a:srgbClr val="CF303C"/>
    <a:srgbClr val="C7000B"/>
    <a:srgbClr val="BE000B"/>
    <a:srgbClr val="4ABECC"/>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59" autoAdjust="0"/>
  </p:normalViewPr>
  <p:slideViewPr>
    <p:cSldViewPr snapToGrid="0" snapToObjects="1">
      <p:cViewPr varScale="1">
        <p:scale>
          <a:sx n="65" d="100"/>
          <a:sy n="65" d="100"/>
        </p:scale>
        <p:origin x="496" y="56"/>
      </p:cViewPr>
      <p:guideLst>
        <p:guide orient="horz" pos="2296"/>
        <p:guide pos="3840"/>
        <p:guide pos="416"/>
        <p:guide pos="7256"/>
        <p:guide orient="horz" pos="648"/>
        <p:guide orient="horz" pos="712"/>
        <p:guide orient="horz" pos="3952"/>
        <p:guide orient="horz" pos="386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4" d="100"/>
          <a:sy n="64" d="100"/>
        </p:scale>
        <p:origin x="2898" y="7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9/9/2025</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幻灯片图像占位符 6"/>
          <p:cNvSpPr>
            <a:spLocks noGrp="1" noRot="1" noChangeAspect="1"/>
          </p:cNvSpPr>
          <p:nvPr>
            <p:ph type="sldImg" idx="2"/>
          </p:nvPr>
        </p:nvSpPr>
        <p:spPr>
          <a:xfrm>
            <a:off x="454896" y="76517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a:prstGeom prst="rect">
            <a:avLst/>
          </a:prstGeo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4194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编译器提供了丰富的编译选项，以打开或关闭某些高级功能，以提升程序的性能、兼容性等等。这里列出了常见的移植时需要修改的编译选项。</a:t>
            </a:r>
            <a:endParaRPr lang="en-US" altLang="zh-CN" dirty="0"/>
          </a:p>
          <a:p>
            <a:r>
              <a:rPr lang="en-US" altLang="zh-CN" dirty="0"/>
              <a:t>-m64</a:t>
            </a:r>
            <a:r>
              <a:rPr lang="zh-CN" altLang="en-US" dirty="0"/>
              <a:t>是</a:t>
            </a:r>
            <a:r>
              <a:rPr lang="en-US" altLang="zh-CN" dirty="0"/>
              <a:t>AMD CPU</a:t>
            </a:r>
            <a:r>
              <a:rPr lang="zh-CN" altLang="en-US" dirty="0"/>
              <a:t>编译</a:t>
            </a:r>
            <a:r>
              <a:rPr lang="en-US" altLang="zh-CN" dirty="0"/>
              <a:t>64</a:t>
            </a:r>
            <a:r>
              <a:rPr lang="zh-CN" altLang="en-US" dirty="0"/>
              <a:t>位程序的选项，在鲲鹏处理器下要修改为</a:t>
            </a:r>
            <a:r>
              <a:rPr lang="en-US" altLang="zh-CN" dirty="0"/>
              <a:t>-mabi=lp64</a:t>
            </a:r>
          </a:p>
          <a:p>
            <a:r>
              <a:rPr lang="en-US" altLang="zh-CN" dirty="0"/>
              <a:t>-march</a:t>
            </a:r>
            <a:r>
              <a:rPr lang="zh-CN" altLang="en-US" dirty="0"/>
              <a:t>是指定</a:t>
            </a:r>
            <a:r>
              <a:rPr lang="en-US" altLang="zh-CN" dirty="0" err="1"/>
              <a:t>cpu</a:t>
            </a:r>
            <a:r>
              <a:rPr lang="zh-CN" altLang="en-US" dirty="0"/>
              <a:t>的指令集，</a:t>
            </a:r>
            <a:r>
              <a:rPr lang="en-US" altLang="zh-CN" dirty="0" err="1"/>
              <a:t>broadwell</a:t>
            </a:r>
            <a:r>
              <a:rPr lang="zh-CN" altLang="en-US" dirty="0"/>
              <a:t>是</a:t>
            </a:r>
            <a:r>
              <a:rPr lang="en-US" altLang="zh-CN" dirty="0"/>
              <a:t>x86</a:t>
            </a:r>
            <a:r>
              <a:rPr lang="zh-CN" altLang="en-US" dirty="0"/>
              <a:t>的一款</a:t>
            </a:r>
            <a:r>
              <a:rPr lang="en-US" altLang="zh-CN" dirty="0" err="1"/>
              <a:t>cpu</a:t>
            </a:r>
            <a:r>
              <a:rPr lang="zh-CN" altLang="en-US" dirty="0"/>
              <a:t>，实用鲲鹏处理器需要指定为</a:t>
            </a:r>
            <a:r>
              <a:rPr lang="en-US" altLang="zh-CN" dirty="0"/>
              <a:t>armv8-a</a:t>
            </a:r>
          </a:p>
          <a:p>
            <a:r>
              <a:rPr lang="zh-CN" altLang="en-US" dirty="0"/>
              <a:t>我们在代码中经常会实用编译宏，调用程序中与</a:t>
            </a:r>
            <a:r>
              <a:rPr lang="en-US" altLang="zh-CN" dirty="0" err="1"/>
              <a:t>cpu</a:t>
            </a:r>
            <a:r>
              <a:rPr lang="zh-CN" altLang="en-US" dirty="0"/>
              <a:t>平台相关的一些实现，这里也是需要注意的地方。我们通常需要根据代码实现，将</a:t>
            </a:r>
            <a:r>
              <a:rPr lang="en-US" altLang="zh-CN" dirty="0"/>
              <a:t>x86</a:t>
            </a:r>
            <a:r>
              <a:rPr lang="zh-CN" altLang="en-US" dirty="0"/>
              <a:t>相关的编译宏做适当的修改，以适配鲲鹏</a:t>
            </a:r>
            <a:r>
              <a:rPr lang="en-US" altLang="zh-CN" dirty="0" err="1"/>
              <a:t>cpu</a:t>
            </a:r>
            <a:r>
              <a:rPr lang="zh-CN" altLang="en-US" dirty="0"/>
              <a:t>平台</a:t>
            </a:r>
            <a:endParaRPr lang="en-US" altLang="zh-CN" dirty="0"/>
          </a:p>
          <a:p>
            <a:r>
              <a:rPr lang="zh-CN" altLang="en-US" dirty="0"/>
              <a:t>编译选项链接：</a:t>
            </a:r>
            <a:endParaRPr lang="en-US" altLang="zh-CN" dirty="0"/>
          </a:p>
          <a:p>
            <a:r>
              <a:rPr lang="en-US" altLang="zh-CN" dirty="0"/>
              <a:t>https://gcc.gnu.org/onlinedocs/gcc/Option-Summary.html</a:t>
            </a:r>
            <a:endParaRPr lang="zh-CN" altLang="en-US" dirty="0"/>
          </a:p>
        </p:txBody>
      </p:sp>
      <p:sp>
        <p:nvSpPr>
          <p:cNvPr id="5" name="幻灯片图像占位符 4"/>
          <p:cNvSpPr>
            <a:spLocks noGrp="1" noRot="1" noChangeAspect="1"/>
          </p:cNvSpPr>
          <p:nvPr>
            <p:ph type="sldImg"/>
          </p:nvPr>
        </p:nvSpPr>
        <p:spPr>
          <a:xfrm>
            <a:off x="455613" y="766763"/>
            <a:ext cx="5932487" cy="3338512"/>
          </a:xfrm>
          <a:prstGeom prst="rect">
            <a:avLst/>
          </a:prstGeom>
        </p:spPr>
      </p:sp>
    </p:spTree>
    <p:extLst>
      <p:ext uri="{BB962C8B-B14F-4D97-AF65-F5344CB8AC3E}">
        <p14:creationId xmlns:p14="http://schemas.microsoft.com/office/powerpoint/2010/main" val="127356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编译器提供了丰富的编译选项，以打开或关闭某些高级功能，以提升程序的性能、兼容性等等。这里列出了常见的移植时需要修改的编译选项。</a:t>
            </a:r>
            <a:endParaRPr lang="en-US" altLang="zh-CN" dirty="0"/>
          </a:p>
          <a:p>
            <a:r>
              <a:rPr lang="en-US" altLang="zh-CN" dirty="0"/>
              <a:t>-m64</a:t>
            </a:r>
            <a:r>
              <a:rPr lang="zh-CN" altLang="en-US" dirty="0"/>
              <a:t>是</a:t>
            </a:r>
            <a:r>
              <a:rPr lang="en-US" altLang="zh-CN" dirty="0"/>
              <a:t>AMD CPU</a:t>
            </a:r>
            <a:r>
              <a:rPr lang="zh-CN" altLang="en-US" dirty="0"/>
              <a:t>编译</a:t>
            </a:r>
            <a:r>
              <a:rPr lang="en-US" altLang="zh-CN" dirty="0"/>
              <a:t>64</a:t>
            </a:r>
            <a:r>
              <a:rPr lang="zh-CN" altLang="en-US" dirty="0"/>
              <a:t>位程序的选项，在鲲鹏处理器下要修改为</a:t>
            </a:r>
            <a:r>
              <a:rPr lang="en-US" altLang="zh-CN" dirty="0"/>
              <a:t>-mabi=lp64</a:t>
            </a:r>
          </a:p>
          <a:p>
            <a:r>
              <a:rPr lang="en-US" altLang="zh-CN" dirty="0"/>
              <a:t>-march</a:t>
            </a:r>
            <a:r>
              <a:rPr lang="zh-CN" altLang="en-US" dirty="0"/>
              <a:t>是指定</a:t>
            </a:r>
            <a:r>
              <a:rPr lang="en-US" altLang="zh-CN" dirty="0" err="1"/>
              <a:t>cpu</a:t>
            </a:r>
            <a:r>
              <a:rPr lang="zh-CN" altLang="en-US" dirty="0"/>
              <a:t>的指令集，</a:t>
            </a:r>
            <a:r>
              <a:rPr lang="en-US" altLang="zh-CN" dirty="0" err="1"/>
              <a:t>broadwell</a:t>
            </a:r>
            <a:r>
              <a:rPr lang="zh-CN" altLang="en-US" dirty="0"/>
              <a:t>是</a:t>
            </a:r>
            <a:r>
              <a:rPr lang="en-US" altLang="zh-CN" dirty="0"/>
              <a:t>x86</a:t>
            </a:r>
            <a:r>
              <a:rPr lang="zh-CN" altLang="en-US" dirty="0"/>
              <a:t>的一款</a:t>
            </a:r>
            <a:r>
              <a:rPr lang="en-US" altLang="zh-CN" dirty="0" err="1"/>
              <a:t>cpu</a:t>
            </a:r>
            <a:r>
              <a:rPr lang="zh-CN" altLang="en-US" dirty="0"/>
              <a:t>，实用鲲鹏处理器需要指定为</a:t>
            </a:r>
            <a:r>
              <a:rPr lang="en-US" altLang="zh-CN" dirty="0"/>
              <a:t>armv8-a</a:t>
            </a:r>
          </a:p>
          <a:p>
            <a:r>
              <a:rPr lang="zh-CN" altLang="en-US" dirty="0"/>
              <a:t>我们在代码中经常会实用编译宏，调用程序中与</a:t>
            </a:r>
            <a:r>
              <a:rPr lang="en-US" altLang="zh-CN" dirty="0" err="1"/>
              <a:t>cpu</a:t>
            </a:r>
            <a:r>
              <a:rPr lang="zh-CN" altLang="en-US" dirty="0"/>
              <a:t>平台相关的一些实现，这里也是需要注意的地方。我们通常需要根据代码实现，将</a:t>
            </a:r>
            <a:r>
              <a:rPr lang="en-US" altLang="zh-CN" dirty="0"/>
              <a:t>x86</a:t>
            </a:r>
            <a:r>
              <a:rPr lang="zh-CN" altLang="en-US" dirty="0"/>
              <a:t>相关的编译宏做适当的修改，以适配鲲鹏</a:t>
            </a:r>
            <a:r>
              <a:rPr lang="en-US" altLang="zh-CN" dirty="0" err="1"/>
              <a:t>cpu</a:t>
            </a:r>
            <a:r>
              <a:rPr lang="zh-CN" altLang="en-US" dirty="0"/>
              <a:t>平台</a:t>
            </a:r>
          </a:p>
        </p:txBody>
      </p:sp>
      <p:sp>
        <p:nvSpPr>
          <p:cNvPr id="5" name="幻灯片图像占位符 4"/>
          <p:cNvSpPr>
            <a:spLocks noGrp="1" noRot="1" noChangeAspect="1"/>
          </p:cNvSpPr>
          <p:nvPr>
            <p:ph type="sldImg"/>
          </p:nvPr>
        </p:nvSpPr>
        <p:spPr>
          <a:xfrm>
            <a:off x="455613" y="766763"/>
            <a:ext cx="5932487" cy="3338512"/>
          </a:xfrm>
          <a:prstGeom prst="rect">
            <a:avLst/>
          </a:prstGeom>
        </p:spPr>
      </p:sp>
    </p:spTree>
    <p:extLst>
      <p:ext uri="{BB962C8B-B14F-4D97-AF65-F5344CB8AC3E}">
        <p14:creationId xmlns:p14="http://schemas.microsoft.com/office/powerpoint/2010/main" val="227479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normAutofit lnSpcReduction="10000"/>
          </a:bodyPr>
          <a:lstStyle/>
          <a:p>
            <a:pPr marL="0" indent="0">
              <a:buNone/>
            </a:pPr>
            <a:r>
              <a:rPr lang="zh-CN" altLang="en-US" dirty="0"/>
              <a:t>这是另外一个硬核点的技术，搞过多媒体技术开发、或者数学矩阵库开发应用的同学可能有点了解。</a:t>
            </a:r>
            <a:r>
              <a:rPr lang="en-US" altLang="zh-CN" dirty="0"/>
              <a:t>SIMD(Single Instruction Multi Data)</a:t>
            </a:r>
            <a:r>
              <a:rPr lang="zh-CN" altLang="en-US" dirty="0"/>
              <a:t>是一种单指令处理多数据流的并行处理技术，能够在批量数据操作时进行向量化运算加速，具有较高的执行效率，在多媒体处理、矩阵运算等场景都有广泛的应用。</a:t>
            </a:r>
            <a:endParaRPr lang="en-US" altLang="zh-CN" dirty="0"/>
          </a:p>
          <a:p>
            <a:pPr marL="0" indent="0">
              <a:buNone/>
            </a:pPr>
            <a:r>
              <a:rPr lang="en-US" altLang="zh-CN" dirty="0"/>
              <a:t>SIMD</a:t>
            </a:r>
            <a:r>
              <a:rPr lang="zh-CN" altLang="en-US" dirty="0"/>
              <a:t>功能的实现强烈依赖于我们得</a:t>
            </a:r>
            <a:r>
              <a:rPr lang="en-US" altLang="zh-CN" dirty="0"/>
              <a:t>SIMD</a:t>
            </a:r>
            <a:r>
              <a:rPr lang="zh-CN" altLang="en-US" dirty="0"/>
              <a:t>寄存器，在一个多位的寄存器中存储多个同一数据类型的数据进行操作，完成向量操作加速。在</a:t>
            </a:r>
            <a:r>
              <a:rPr lang="en-US" altLang="zh-CN" dirty="0"/>
              <a:t>x86</a:t>
            </a:r>
            <a:r>
              <a:rPr lang="zh-CN" altLang="en-US" dirty="0"/>
              <a:t>和鲲鹏处理器下对该技术都进行了扩展，并有很好的支持。</a:t>
            </a:r>
          </a:p>
          <a:p>
            <a:pPr marL="0" indent="0">
              <a:buNone/>
            </a:pPr>
            <a:r>
              <a:rPr lang="zh-CN" altLang="en-US" dirty="0"/>
              <a:t>首先看下</a:t>
            </a:r>
            <a:r>
              <a:rPr lang="en-US" altLang="zh-CN" dirty="0"/>
              <a:t>x86</a:t>
            </a:r>
            <a:r>
              <a:rPr lang="zh-CN" altLang="en-US" dirty="0"/>
              <a:t>下的</a:t>
            </a:r>
            <a:r>
              <a:rPr lang="en-US" altLang="zh-CN" dirty="0"/>
              <a:t>SSE</a:t>
            </a:r>
            <a:r>
              <a:rPr lang="zh-CN" altLang="en-US" dirty="0"/>
              <a:t>，</a:t>
            </a:r>
            <a:r>
              <a:rPr lang="en-US" altLang="zh-CN" dirty="0"/>
              <a:t>SSE </a:t>
            </a:r>
            <a:r>
              <a:rPr lang="zh-CN" altLang="en-US" dirty="0"/>
              <a:t>是</a:t>
            </a:r>
            <a:r>
              <a:rPr lang="en-US" altLang="zh-CN" dirty="0"/>
              <a:t>Intel</a:t>
            </a:r>
            <a:r>
              <a:rPr lang="zh-CN" altLang="en-US" dirty="0"/>
              <a:t>的</a:t>
            </a:r>
            <a:r>
              <a:rPr lang="en-US" altLang="zh-CN" dirty="0"/>
              <a:t>SIMD</a:t>
            </a:r>
            <a:r>
              <a:rPr lang="zh-CN" altLang="en-US" dirty="0"/>
              <a:t>扩展指令集的简称，由</a:t>
            </a:r>
            <a:r>
              <a:rPr lang="en-US" altLang="zh-CN" dirty="0"/>
              <a:t>MMX</a:t>
            </a:r>
            <a:r>
              <a:rPr lang="zh-CN" altLang="en-US" dirty="0"/>
              <a:t>发展而来，后续进一步发展了</a:t>
            </a:r>
            <a:r>
              <a:rPr lang="en-US" altLang="zh-CN" dirty="0"/>
              <a:t>SSE2</a:t>
            </a:r>
            <a:r>
              <a:rPr lang="zh-CN" altLang="en-US" dirty="0"/>
              <a:t>、</a:t>
            </a:r>
            <a:r>
              <a:rPr lang="en-US" altLang="zh-CN" dirty="0"/>
              <a:t>SSE3</a:t>
            </a:r>
            <a:r>
              <a:rPr lang="zh-CN" altLang="en-US" dirty="0"/>
              <a:t>、</a:t>
            </a:r>
            <a:r>
              <a:rPr lang="en-US" altLang="zh-CN" dirty="0"/>
              <a:t>SSE4</a:t>
            </a:r>
            <a:r>
              <a:rPr lang="zh-CN" altLang="en-US" dirty="0"/>
              <a:t>、</a:t>
            </a:r>
            <a:r>
              <a:rPr lang="en-US" altLang="zh-CN" dirty="0"/>
              <a:t>AVX256</a:t>
            </a:r>
            <a:r>
              <a:rPr lang="zh-CN" altLang="en-US" dirty="0"/>
              <a:t>、</a:t>
            </a:r>
            <a:r>
              <a:rPr lang="en-US" altLang="zh-CN" dirty="0"/>
              <a:t>AVX512</a:t>
            </a:r>
            <a:r>
              <a:rPr lang="zh-CN" altLang="en-US" dirty="0"/>
              <a:t>指令集。</a:t>
            </a:r>
            <a:r>
              <a:rPr lang="en-US" altLang="zh-CN" dirty="0"/>
              <a:t>(MMX</a:t>
            </a:r>
            <a:r>
              <a:rPr lang="zh-CN" altLang="en-US" dirty="0"/>
              <a:t>、</a:t>
            </a:r>
            <a:r>
              <a:rPr lang="en-US" altLang="zh-CN" dirty="0"/>
              <a:t>SSE/SSEX</a:t>
            </a:r>
            <a:r>
              <a:rPr lang="zh-CN" altLang="en-US" dirty="0"/>
              <a:t>、</a:t>
            </a:r>
            <a:r>
              <a:rPr lang="en-US" altLang="zh-CN" dirty="0"/>
              <a:t>AVX256</a:t>
            </a:r>
            <a:r>
              <a:rPr lang="zh-CN" altLang="en-US" dirty="0"/>
              <a:t>、</a:t>
            </a:r>
            <a:r>
              <a:rPr lang="en-US" altLang="zh-CN" dirty="0"/>
              <a:t>AVX512</a:t>
            </a:r>
            <a:r>
              <a:rPr lang="zh-CN" altLang="en-US" dirty="0"/>
              <a:t>分别依赖</a:t>
            </a:r>
            <a:r>
              <a:rPr lang="en-US" altLang="zh-CN" dirty="0"/>
              <a:t>64</a:t>
            </a:r>
            <a:r>
              <a:rPr lang="zh-CN" altLang="en-US" dirty="0"/>
              <a:t>、</a:t>
            </a:r>
            <a:r>
              <a:rPr lang="en-US" altLang="zh-CN" dirty="0"/>
              <a:t>128</a:t>
            </a:r>
            <a:r>
              <a:rPr lang="zh-CN" altLang="en-US" dirty="0"/>
              <a:t>、</a:t>
            </a:r>
            <a:r>
              <a:rPr lang="en-US" altLang="zh-CN" dirty="0"/>
              <a:t>256</a:t>
            </a:r>
            <a:r>
              <a:rPr lang="zh-CN" altLang="en-US" dirty="0"/>
              <a:t>、</a:t>
            </a:r>
            <a:r>
              <a:rPr lang="en-US" altLang="zh-CN" dirty="0"/>
              <a:t>512</a:t>
            </a:r>
            <a:r>
              <a:rPr lang="zh-CN" altLang="en-US" dirty="0"/>
              <a:t>位寄存器）。</a:t>
            </a:r>
            <a:endParaRPr lang="en-US" altLang="zh-CN" dirty="0"/>
          </a:p>
          <a:p>
            <a:pPr marL="0" indent="0">
              <a:buNone/>
            </a:pPr>
            <a:r>
              <a:rPr lang="zh-CN" altLang="en-US" dirty="0"/>
              <a:t>在鲲鹏处理器下，我们也支持了</a:t>
            </a:r>
            <a:r>
              <a:rPr lang="en-US" altLang="zh-CN" dirty="0"/>
              <a:t>NEON</a:t>
            </a:r>
            <a:r>
              <a:rPr lang="zh-CN" altLang="en-US" dirty="0"/>
              <a:t>技术，</a:t>
            </a:r>
            <a:r>
              <a:rPr lang="en-US" altLang="zh-CN" sz="1100" dirty="0">
                <a:latin typeface="微软雅黑" panose="020B0503020204020204" pitchFamily="34" charset="-122"/>
                <a:ea typeface="微软雅黑" panose="020B0503020204020204" pitchFamily="34" charset="-122"/>
                <a:cs typeface="Arial" pitchFamily="34" charset="0"/>
              </a:rPr>
              <a:t>NEON</a:t>
            </a:r>
            <a:r>
              <a:rPr lang="zh-CN" altLang="en-US" sz="1100" dirty="0">
                <a:latin typeface="微软雅黑" panose="020B0503020204020204" pitchFamily="34" charset="-122"/>
                <a:ea typeface="微软雅黑" panose="020B0503020204020204" pitchFamily="34" charset="-122"/>
                <a:cs typeface="Arial" pitchFamily="34" charset="0"/>
              </a:rPr>
              <a:t>也是一种基于</a:t>
            </a:r>
            <a:r>
              <a:rPr lang="en-US" altLang="zh-CN" sz="1100" dirty="0">
                <a:latin typeface="微软雅黑" panose="020B0503020204020204" pitchFamily="34" charset="-122"/>
                <a:ea typeface="微软雅黑" panose="020B0503020204020204" pitchFamily="34" charset="-122"/>
                <a:cs typeface="Arial" pitchFamily="34" charset="0"/>
              </a:rPr>
              <a:t>SIMD</a:t>
            </a:r>
            <a:r>
              <a:rPr lang="zh-CN" altLang="en-US" sz="1100" dirty="0">
                <a:latin typeface="微软雅黑" panose="020B0503020204020204" pitchFamily="34" charset="-122"/>
                <a:ea typeface="微软雅黑" panose="020B0503020204020204" pitchFamily="34" charset="-122"/>
                <a:cs typeface="Arial" pitchFamily="34" charset="0"/>
              </a:rPr>
              <a:t>思想的</a:t>
            </a:r>
            <a:r>
              <a:rPr lang="en-US" altLang="zh-CN" sz="1100" dirty="0">
                <a:latin typeface="微软雅黑" panose="020B0503020204020204" pitchFamily="34" charset="-122"/>
                <a:ea typeface="微软雅黑" panose="020B0503020204020204" pitchFamily="34" charset="-122"/>
                <a:cs typeface="Arial" pitchFamily="34" charset="0"/>
              </a:rPr>
              <a:t>ARM</a:t>
            </a:r>
            <a:r>
              <a:rPr lang="zh-CN" altLang="en-US" sz="1100" dirty="0">
                <a:latin typeface="微软雅黑" panose="020B0503020204020204" pitchFamily="34" charset="-122"/>
                <a:ea typeface="微软雅黑" panose="020B0503020204020204" pitchFamily="34" charset="-122"/>
                <a:cs typeface="Arial" pitchFamily="34" charset="0"/>
              </a:rPr>
              <a:t>技术，使用</a:t>
            </a:r>
            <a:r>
              <a:rPr lang="en-US" altLang="zh-CN" sz="1100" dirty="0">
                <a:latin typeface="微软雅黑" panose="020B0503020204020204" pitchFamily="34" charset="-122"/>
                <a:ea typeface="微软雅黑" panose="020B0503020204020204" pitchFamily="34" charset="-122"/>
                <a:cs typeface="Arial" pitchFamily="34" charset="0"/>
              </a:rPr>
              <a:t>128</a:t>
            </a:r>
            <a:r>
              <a:rPr lang="zh-CN" altLang="en-US" sz="1100" dirty="0">
                <a:latin typeface="微软雅黑" panose="020B0503020204020204" pitchFamily="34" charset="-122"/>
                <a:ea typeface="微软雅黑" panose="020B0503020204020204" pitchFamily="34" charset="-122"/>
                <a:cs typeface="Arial" pitchFamily="34" charset="0"/>
              </a:rPr>
              <a:t>位的</a:t>
            </a:r>
            <a:r>
              <a:rPr lang="en-US" altLang="zh-CN" sz="1100" dirty="0">
                <a:latin typeface="微软雅黑" panose="020B0503020204020204" pitchFamily="34" charset="-122"/>
                <a:ea typeface="微软雅黑" panose="020B0503020204020204" pitchFamily="34" charset="-122"/>
                <a:cs typeface="Arial" pitchFamily="34" charset="0"/>
              </a:rPr>
              <a:t>NEON</a:t>
            </a:r>
            <a:r>
              <a:rPr lang="zh-CN" altLang="en-US" sz="1100" dirty="0">
                <a:latin typeface="微软雅黑" panose="020B0503020204020204" pitchFamily="34" charset="-122"/>
                <a:ea typeface="微软雅黑" panose="020B0503020204020204" pitchFamily="34" charset="-122"/>
                <a:cs typeface="Arial" pitchFamily="34" charset="0"/>
              </a:rPr>
              <a:t>寄存器进行单指令多数据的向量化操作，具有较高的执行效率。当前基于</a:t>
            </a:r>
            <a:r>
              <a:rPr lang="en-US" altLang="zh-CN" sz="1100" dirty="0">
                <a:latin typeface="微软雅黑" panose="020B0503020204020204" pitchFamily="34" charset="-122"/>
                <a:ea typeface="微软雅黑" panose="020B0503020204020204" pitchFamily="34" charset="-122"/>
                <a:cs typeface="Arial" pitchFamily="34" charset="0"/>
              </a:rPr>
              <a:t>NEON</a:t>
            </a:r>
            <a:r>
              <a:rPr lang="zh-CN" altLang="en-US" sz="1100" dirty="0">
                <a:latin typeface="微软雅黑" panose="020B0503020204020204" pitchFamily="34" charset="-122"/>
                <a:ea typeface="微软雅黑" panose="020B0503020204020204" pitchFamily="34" charset="-122"/>
                <a:cs typeface="Arial" pitchFamily="34" charset="0"/>
              </a:rPr>
              <a:t>特性的</a:t>
            </a:r>
            <a:r>
              <a:rPr lang="en-US" altLang="zh-CN" sz="1100" dirty="0">
                <a:latin typeface="微软雅黑" panose="020B0503020204020204" pitchFamily="34" charset="-122"/>
                <a:ea typeface="微软雅黑" panose="020B0503020204020204" pitchFamily="34" charset="-122"/>
                <a:cs typeface="Arial" pitchFamily="34" charset="0"/>
              </a:rPr>
              <a:t>lib</a:t>
            </a:r>
            <a:r>
              <a:rPr lang="zh-CN" altLang="en-US" sz="1100" dirty="0">
                <a:latin typeface="微软雅黑" panose="020B0503020204020204" pitchFamily="34" charset="-122"/>
                <a:ea typeface="微软雅黑" panose="020B0503020204020204" pitchFamily="34" charset="-122"/>
                <a:cs typeface="Arial" pitchFamily="34" charset="0"/>
              </a:rPr>
              <a:t>加速库很多，他们在矩阵运算、机器学习、计算机视觉、图像处理等相关领域有着广泛应用，典型</a:t>
            </a:r>
            <a:r>
              <a:rPr lang="en-US" altLang="zh-CN" sz="1100" dirty="0">
                <a:latin typeface="微软雅黑" panose="020B0503020204020204" pitchFamily="34" charset="-122"/>
                <a:ea typeface="微软雅黑" panose="020B0503020204020204" pitchFamily="34" charset="-122"/>
                <a:cs typeface="Arial" pitchFamily="34" charset="0"/>
              </a:rPr>
              <a:t>lib</a:t>
            </a:r>
            <a:r>
              <a:rPr lang="zh-CN" altLang="en-US" sz="1100" dirty="0">
                <a:latin typeface="微软雅黑" panose="020B0503020204020204" pitchFamily="34" charset="-122"/>
                <a:ea typeface="微软雅黑" panose="020B0503020204020204" pitchFamily="34" charset="-122"/>
                <a:cs typeface="Arial" pitchFamily="34" charset="0"/>
              </a:rPr>
              <a:t>库有：</a:t>
            </a:r>
            <a:r>
              <a:rPr lang="en-US" altLang="zh-CN" sz="1100" dirty="0">
                <a:latin typeface="微软雅黑" panose="020B0503020204020204" pitchFamily="34" charset="-122"/>
                <a:ea typeface="微软雅黑" panose="020B0503020204020204" pitchFamily="34" charset="-122"/>
                <a:cs typeface="Arial" pitchFamily="34" charset="0"/>
              </a:rPr>
              <a:t>Arm Compute Library(ACL)</a:t>
            </a:r>
            <a:r>
              <a:rPr lang="zh-CN" altLang="en-US" sz="1100" dirty="0">
                <a:latin typeface="微软雅黑" panose="020B0503020204020204" pitchFamily="34" charset="-122"/>
                <a:ea typeface="微软雅黑" panose="020B0503020204020204" pitchFamily="34" charset="-122"/>
                <a:cs typeface="Arial" pitchFamily="34" charset="0"/>
              </a:rPr>
              <a:t>、</a:t>
            </a:r>
            <a:r>
              <a:rPr lang="en-US" altLang="zh-CN" sz="1100" dirty="0">
                <a:latin typeface="微软雅黑" panose="020B0503020204020204" pitchFamily="34" charset="-122"/>
                <a:ea typeface="微软雅黑" panose="020B0503020204020204" pitchFamily="34" charset="-122"/>
                <a:cs typeface="Arial" pitchFamily="34" charset="0"/>
              </a:rPr>
              <a:t>Ne10</a:t>
            </a:r>
            <a:r>
              <a:rPr lang="zh-CN" altLang="en-US" sz="1100" dirty="0">
                <a:latin typeface="微软雅黑" panose="020B0503020204020204" pitchFamily="34" charset="-122"/>
                <a:ea typeface="微软雅黑" panose="020B0503020204020204" pitchFamily="34" charset="-122"/>
                <a:cs typeface="Arial" pitchFamily="34" charset="0"/>
              </a:rPr>
              <a:t>、</a:t>
            </a:r>
            <a:r>
              <a:rPr lang="en-US" altLang="zh-CN" sz="1100" dirty="0" err="1">
                <a:latin typeface="微软雅黑" panose="020B0503020204020204" pitchFamily="34" charset="-122"/>
                <a:ea typeface="微软雅黑" panose="020B0503020204020204" pitchFamily="34" charset="-122"/>
                <a:cs typeface="Arial" pitchFamily="34" charset="0"/>
              </a:rPr>
              <a:t>libyuv</a:t>
            </a:r>
            <a:r>
              <a:rPr lang="zh-CN" altLang="en-US" sz="1100" dirty="0">
                <a:latin typeface="微软雅黑" panose="020B0503020204020204" pitchFamily="34" charset="-122"/>
                <a:ea typeface="微软雅黑" panose="020B0503020204020204" pitchFamily="34" charset="-122"/>
                <a:cs typeface="Arial" pitchFamily="34" charset="0"/>
              </a:rPr>
              <a:t>、</a:t>
            </a:r>
            <a:r>
              <a:rPr lang="en-US" altLang="zh-CN" sz="1100" dirty="0" err="1">
                <a:latin typeface="微软雅黑" panose="020B0503020204020204" pitchFamily="34" charset="-122"/>
                <a:ea typeface="微软雅黑" panose="020B0503020204020204" pitchFamily="34" charset="-122"/>
                <a:cs typeface="Arial" pitchFamily="34" charset="0"/>
              </a:rPr>
              <a:t>skia</a:t>
            </a:r>
            <a:r>
              <a:rPr lang="en-US" altLang="zh-CN" sz="1100" dirty="0">
                <a:latin typeface="微软雅黑" panose="020B0503020204020204" pitchFamily="34" charset="-122"/>
                <a:ea typeface="微软雅黑" panose="020B0503020204020204" pitchFamily="34" charset="-122"/>
                <a:cs typeface="Arial" pitchFamily="34" charset="0"/>
              </a:rPr>
              <a:t> </a:t>
            </a:r>
            <a:r>
              <a:rPr lang="zh-CN" altLang="en-US" sz="1100" dirty="0">
                <a:latin typeface="微软雅黑" panose="020B0503020204020204" pitchFamily="34" charset="-122"/>
                <a:ea typeface="微软雅黑" panose="020B0503020204020204" pitchFamily="34" charset="-122"/>
                <a:cs typeface="Arial" pitchFamily="34" charset="0"/>
              </a:rPr>
              <a:t>。包括我们熟悉的</a:t>
            </a:r>
            <a:r>
              <a:rPr lang="en-US" altLang="zh-CN" sz="1100" dirty="0" err="1">
                <a:latin typeface="微软雅黑" panose="020B0503020204020204" pitchFamily="34" charset="-122"/>
                <a:ea typeface="微软雅黑" panose="020B0503020204020204" pitchFamily="34" charset="-122"/>
                <a:cs typeface="Arial" pitchFamily="34" charset="0"/>
              </a:rPr>
              <a:t>opencv</a:t>
            </a:r>
            <a:r>
              <a:rPr lang="zh-CN" altLang="en-US" sz="1100" dirty="0">
                <a:latin typeface="微软雅黑" panose="020B0503020204020204" pitchFamily="34" charset="-122"/>
                <a:ea typeface="微软雅黑" panose="020B0503020204020204" pitchFamily="34" charset="-122"/>
                <a:cs typeface="Arial" pitchFamily="34" charset="0"/>
              </a:rPr>
              <a:t>视觉库也应用了大量的</a:t>
            </a:r>
            <a:r>
              <a:rPr lang="en-US" altLang="zh-CN" sz="1100" dirty="0">
                <a:latin typeface="微软雅黑" panose="020B0503020204020204" pitchFamily="34" charset="-122"/>
                <a:ea typeface="微软雅黑" panose="020B0503020204020204" pitchFamily="34" charset="-122"/>
                <a:cs typeface="Arial" pitchFamily="34" charset="0"/>
              </a:rPr>
              <a:t>NEON</a:t>
            </a:r>
            <a:r>
              <a:rPr lang="zh-CN" altLang="en-US" sz="1100" dirty="0">
                <a:latin typeface="微软雅黑" panose="020B0503020204020204" pitchFamily="34" charset="-122"/>
                <a:ea typeface="微软雅黑" panose="020B0503020204020204" pitchFamily="34" charset="-122"/>
                <a:cs typeface="Arial" pitchFamily="34" charset="0"/>
              </a:rPr>
              <a:t>特性加速基础图像处理函数性能。</a:t>
            </a:r>
            <a:endParaRPr lang="en-US" altLang="zh-CN" dirty="0"/>
          </a:p>
          <a:p>
            <a:pPr marL="0" indent="0">
              <a:buNone/>
            </a:pPr>
            <a:r>
              <a:rPr lang="zh-CN" altLang="en-US" dirty="0"/>
              <a:t>为了便于开发者使用</a:t>
            </a:r>
            <a:r>
              <a:rPr lang="en-US" altLang="zh-CN" dirty="0"/>
              <a:t>SSE/NEON</a:t>
            </a:r>
            <a:r>
              <a:rPr lang="zh-CN" altLang="en-US" dirty="0"/>
              <a:t>功能，编译器对底层的</a:t>
            </a:r>
            <a:r>
              <a:rPr lang="en-US" altLang="zh-CN" dirty="0"/>
              <a:t>SIMD</a:t>
            </a:r>
            <a:r>
              <a:rPr lang="zh-CN" altLang="en-US" dirty="0"/>
              <a:t>类指令进行了进一步抽象集成，提供了相关头文件、</a:t>
            </a:r>
            <a:r>
              <a:rPr lang="en-US" altLang="zh-CN" dirty="0" err="1"/>
              <a:t>api</a:t>
            </a:r>
            <a:r>
              <a:rPr lang="zh-CN" altLang="en-US" dirty="0"/>
              <a:t>接口来支持</a:t>
            </a:r>
            <a:r>
              <a:rPr lang="en-US" altLang="zh-CN" dirty="0"/>
              <a:t>C/C++</a:t>
            </a:r>
            <a:r>
              <a:rPr lang="zh-CN" altLang="en-US" dirty="0"/>
              <a:t>高级语言调用，这类函数我们称为</a:t>
            </a:r>
            <a:r>
              <a:rPr lang="en-US" altLang="zh-CN" dirty="0"/>
              <a:t>SSE/NEON</a:t>
            </a:r>
            <a:r>
              <a:rPr lang="en-US" altLang="zh-CN" baseline="0" dirty="0"/>
              <a:t> intrinsic</a:t>
            </a:r>
            <a:r>
              <a:rPr lang="zh-CN" altLang="en-US" baseline="0" dirty="0"/>
              <a:t>函数。</a:t>
            </a:r>
            <a:endParaRPr lang="en-US" altLang="zh-CN" dirty="0"/>
          </a:p>
          <a:p>
            <a:pPr marL="0" indent="0">
              <a:buNone/>
            </a:pPr>
            <a:r>
              <a:rPr lang="en-US" altLang="zh-CN" dirty="0"/>
              <a:t>SSE/NEON  intrinsic</a:t>
            </a:r>
            <a:r>
              <a:rPr lang="zh-CN" altLang="en-US" dirty="0"/>
              <a:t>函数是一些列</a:t>
            </a:r>
            <a:r>
              <a:rPr lang="en-US" altLang="zh-CN" dirty="0"/>
              <a:t>c</a:t>
            </a:r>
            <a:r>
              <a:rPr lang="zh-CN" altLang="en-US" dirty="0"/>
              <a:t>函数调用</a:t>
            </a:r>
            <a:r>
              <a:rPr lang="en-US" altLang="zh-CN" dirty="0"/>
              <a:t>(</a:t>
            </a:r>
            <a:r>
              <a:rPr lang="zh-CN" altLang="en-US" dirty="0"/>
              <a:t>编译器</a:t>
            </a:r>
            <a:r>
              <a:rPr lang="en-US" altLang="zh-CN" dirty="0" err="1"/>
              <a:t>builtin</a:t>
            </a:r>
            <a:r>
              <a:rPr lang="zh-CN" altLang="en-US" dirty="0"/>
              <a:t>函数的进一步封装</a:t>
            </a:r>
            <a:r>
              <a:rPr lang="en-US" altLang="zh-CN" dirty="0"/>
              <a:t>)</a:t>
            </a:r>
            <a:r>
              <a:rPr lang="zh-CN" altLang="en-US" dirty="0"/>
              <a:t>，编译器可将其替换为适当的</a:t>
            </a:r>
            <a:r>
              <a:rPr lang="en-US" altLang="zh-CN" dirty="0"/>
              <a:t>SSE/NEON</a:t>
            </a:r>
            <a:r>
              <a:rPr lang="zh-CN" altLang="en-US" dirty="0"/>
              <a:t>指令或</a:t>
            </a:r>
            <a:r>
              <a:rPr lang="en-US" altLang="zh-CN" dirty="0"/>
              <a:t>SSE/NEON</a:t>
            </a:r>
            <a:r>
              <a:rPr lang="zh-CN" altLang="en-US" dirty="0"/>
              <a:t>指令序列。</a:t>
            </a:r>
            <a:r>
              <a:rPr lang="en-US" altLang="zh-CN" dirty="0"/>
              <a:t>SSE/Neon intrinsic</a:t>
            </a:r>
            <a:r>
              <a:rPr lang="zh-CN" altLang="en-US" dirty="0"/>
              <a:t>函数几乎提供与编写</a:t>
            </a:r>
            <a:r>
              <a:rPr lang="en-US" altLang="zh-CN" dirty="0"/>
              <a:t>SSE/NEON</a:t>
            </a:r>
            <a:r>
              <a:rPr lang="zh-CN" altLang="en-US" dirty="0"/>
              <a:t>汇编指令相同的功能，但是将寄存器分配等工作留给编译器，以便开发人员可以专注于算法开发。</a:t>
            </a:r>
            <a:endParaRPr lang="en-US" altLang="zh-CN" dirty="0"/>
          </a:p>
          <a:p>
            <a:pPr marL="0" indent="0">
              <a:buNone/>
            </a:pPr>
            <a:endParaRPr lang="zh-CN" altLang="en-US" dirty="0"/>
          </a:p>
        </p:txBody>
      </p:sp>
    </p:spTree>
    <p:extLst>
      <p:ext uri="{BB962C8B-B14F-4D97-AF65-F5344CB8AC3E}">
        <p14:creationId xmlns:p14="http://schemas.microsoft.com/office/powerpoint/2010/main" val="203715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dirty="0"/>
              <a:t>（重点讲示例）</a:t>
            </a:r>
            <a:endParaRPr lang="en-US" altLang="zh-CN"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dirty="0"/>
              <a:t>接下来我们介绍</a:t>
            </a:r>
            <a:r>
              <a:rPr lang="en-US" altLang="zh-CN" dirty="0"/>
              <a:t>x86</a:t>
            </a:r>
            <a:r>
              <a:rPr lang="zh-CN" altLang="en-US" dirty="0"/>
              <a:t>的</a:t>
            </a:r>
            <a:r>
              <a:rPr lang="en-US" altLang="zh-CN" dirty="0"/>
              <a:t>SSE intrinsic</a:t>
            </a:r>
            <a:r>
              <a:rPr lang="zh-CN" altLang="en-US" dirty="0"/>
              <a:t>函数移植，这里主要介绍</a:t>
            </a:r>
            <a:r>
              <a:rPr lang="en-US" altLang="zh-CN" dirty="0"/>
              <a:t>MMX</a:t>
            </a:r>
            <a:r>
              <a:rPr lang="zh-CN" altLang="en-US" dirty="0"/>
              <a:t>（</a:t>
            </a:r>
            <a:r>
              <a:rPr lang="en-US" altLang="zh-CN" dirty="0"/>
              <a:t>64</a:t>
            </a:r>
            <a:r>
              <a:rPr lang="zh-CN" altLang="en-US" dirty="0"/>
              <a:t>位寄存器）、</a:t>
            </a:r>
            <a:r>
              <a:rPr lang="en-US" altLang="zh-CN" dirty="0"/>
              <a:t>SSE</a:t>
            </a:r>
            <a:r>
              <a:rPr lang="zh-CN" altLang="en-US" dirty="0"/>
              <a:t>（</a:t>
            </a:r>
            <a:r>
              <a:rPr lang="en-US" altLang="zh-CN" dirty="0"/>
              <a:t>128</a:t>
            </a:r>
            <a:r>
              <a:rPr lang="zh-CN" altLang="en-US" dirty="0"/>
              <a:t>位）类</a:t>
            </a:r>
            <a:r>
              <a:rPr lang="en-US" altLang="zh-CN" dirty="0"/>
              <a:t>intrinsic</a:t>
            </a:r>
            <a:r>
              <a:rPr lang="zh-CN" altLang="en-US" dirty="0"/>
              <a:t>函数的移植。</a:t>
            </a:r>
            <a:endParaRPr lang="en-US" altLang="zh-CN"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dirty="0"/>
              <a:t>首先看下</a:t>
            </a:r>
            <a:r>
              <a:rPr lang="en-US" altLang="zh-CN" dirty="0"/>
              <a:t>MMX</a:t>
            </a:r>
            <a:r>
              <a:rPr lang="zh-CN" altLang="en-US" dirty="0"/>
              <a:t>类移植的这个示例，同样的道理，我们先要抓住这个函数的主要点，那就是这里的</a:t>
            </a:r>
            <a:r>
              <a:rPr lang="en-US" altLang="zh-CN" dirty="0"/>
              <a:t>add</a:t>
            </a:r>
            <a:r>
              <a:rPr lang="zh-CN" altLang="en-US" dirty="0"/>
              <a:t>字样，这是改函数的核心</a:t>
            </a:r>
            <a:r>
              <a:rPr lang="en-US" altLang="zh-CN" dirty="0"/>
              <a:t>SSE</a:t>
            </a:r>
            <a:r>
              <a:rPr lang="zh-CN" altLang="en-US" dirty="0"/>
              <a:t>指令含义，其他字样属性意义我可以在</a:t>
            </a:r>
            <a:r>
              <a:rPr lang="en-US" altLang="zh-CN" dirty="0" err="1"/>
              <a:t>sse</a:t>
            </a:r>
            <a:r>
              <a:rPr lang="en-US" altLang="zh-CN" dirty="0"/>
              <a:t> </a:t>
            </a:r>
            <a:r>
              <a:rPr lang="en-US" altLang="zh-CN" dirty="0" err="1"/>
              <a:t>guid</a:t>
            </a:r>
            <a:r>
              <a:rPr lang="zh-CN" altLang="en-US" dirty="0"/>
              <a:t>网址上查询学习，这里不过多介绍，避免重心偏移了。</a:t>
            </a:r>
            <a:endParaRPr lang="en-US" altLang="zh-CN"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dirty="0"/>
              <a:t>这个</a:t>
            </a:r>
            <a:r>
              <a:rPr lang="en-US" altLang="zh-CN" dirty="0"/>
              <a:t>add</a:t>
            </a:r>
            <a:r>
              <a:rPr lang="zh-CN" altLang="en-US" dirty="0"/>
              <a:t>做的啥事情呢？我们看这个示意图，就是在一条指令作用下降寄存器里的两个数一次性相加了，存在</a:t>
            </a:r>
            <a:r>
              <a:rPr lang="en-US" altLang="zh-CN" dirty="0"/>
              <a:t>c</a:t>
            </a:r>
            <a:r>
              <a:rPr lang="zh-CN" altLang="en-US" dirty="0"/>
              <a:t>寄存器中，意思很明了。同样在鲲鹏处理器下，</a:t>
            </a:r>
            <a:r>
              <a:rPr lang="en-US" altLang="zh-CN" dirty="0"/>
              <a:t>neon</a:t>
            </a:r>
            <a:r>
              <a:rPr lang="zh-CN" altLang="en-US" dirty="0"/>
              <a:t>指令集也有相应的功能函数进行等价替换，基于鲲鹏下函数的语法规则传参数就完成了替换。（函数语法可在 </a:t>
            </a:r>
            <a:r>
              <a:rPr lang="en-US" altLang="zh-CN" dirty="0"/>
              <a:t>neon </a:t>
            </a:r>
            <a:r>
              <a:rPr lang="en-US" altLang="zh-CN" dirty="0" err="1"/>
              <a:t>guid</a:t>
            </a:r>
            <a:r>
              <a:rPr lang="zh-CN" altLang="en-US" dirty="0"/>
              <a:t>网址查询）</a:t>
            </a:r>
            <a:endParaRPr lang="en-US" altLang="zh-CN"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en-US" altLang="zh-CN" dirty="0"/>
              <a:t>SSE</a:t>
            </a:r>
            <a:r>
              <a:rPr lang="zh-CN" altLang="en-US" dirty="0"/>
              <a:t>指令同样道理进行替换，这里的示例是一次性加载</a:t>
            </a:r>
            <a:r>
              <a:rPr lang="en-US" altLang="zh-CN" dirty="0"/>
              <a:t>4</a:t>
            </a:r>
            <a:r>
              <a:rPr lang="zh-CN" altLang="en-US" dirty="0"/>
              <a:t>个</a:t>
            </a:r>
            <a:r>
              <a:rPr lang="en-US" altLang="zh-CN" dirty="0"/>
              <a:t>float</a:t>
            </a:r>
            <a:r>
              <a:rPr lang="zh-CN" altLang="en-US" dirty="0"/>
              <a:t>数据到</a:t>
            </a:r>
            <a:r>
              <a:rPr lang="en-US" altLang="zh-CN" dirty="0"/>
              <a:t>128</a:t>
            </a:r>
            <a:r>
              <a:rPr lang="zh-CN" altLang="en-US" dirty="0"/>
              <a:t>位的寄存器中，</a:t>
            </a:r>
            <a:r>
              <a:rPr lang="en-US" altLang="zh-CN" dirty="0"/>
              <a:t>x86</a:t>
            </a:r>
            <a:r>
              <a:rPr lang="zh-CN" altLang="en-US" dirty="0"/>
              <a:t>下的核心关键字是</a:t>
            </a:r>
            <a:r>
              <a:rPr lang="en-US" altLang="zh-CN" dirty="0"/>
              <a:t>load</a:t>
            </a:r>
            <a:r>
              <a:rPr lang="zh-CN" altLang="en-US" dirty="0"/>
              <a:t>，在鲲鹏处理器下也存在对应的</a:t>
            </a:r>
            <a:r>
              <a:rPr lang="en-US" altLang="zh-CN" dirty="0"/>
              <a:t>NEON intrinsic</a:t>
            </a:r>
            <a:r>
              <a:rPr lang="zh-CN" altLang="en-US" dirty="0"/>
              <a:t>函数，其关键字是</a:t>
            </a:r>
            <a:r>
              <a:rPr lang="en-US" altLang="zh-CN" dirty="0"/>
              <a:t>vld1q</a:t>
            </a:r>
            <a:r>
              <a:rPr lang="zh-CN" altLang="en-US" dirty="0"/>
              <a:t>，逐一通道进行数据连续加载。</a:t>
            </a:r>
            <a:endParaRPr lang="en-US" altLang="zh-CN"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dirty="0"/>
              <a:t>通过以上过程，我们可以发现这其实是</a:t>
            </a:r>
            <a:r>
              <a:rPr lang="en-US" altLang="zh-CN" dirty="0"/>
              <a:t>c</a:t>
            </a:r>
            <a:r>
              <a:rPr lang="zh-CN" altLang="en-US" dirty="0"/>
              <a:t>函数层面的替换实现，只是两类接口的一个对应实现和替换，在熟悉</a:t>
            </a:r>
            <a:r>
              <a:rPr lang="en-US" altLang="zh-CN" dirty="0"/>
              <a:t>SSE NEON intrinsic</a:t>
            </a:r>
            <a:r>
              <a:rPr lang="zh-CN" altLang="en-US" dirty="0"/>
              <a:t>函数的使用规则后，是可以做到一个较快替换的。</a:t>
            </a:r>
            <a:endParaRPr lang="en-US" altLang="zh-CN"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endParaRPr lang="en-US" altLang="zh-CN" dirty="0"/>
          </a:p>
        </p:txBody>
      </p:sp>
    </p:spTree>
    <p:extLst>
      <p:ext uri="{BB962C8B-B14F-4D97-AF65-F5344CB8AC3E}">
        <p14:creationId xmlns:p14="http://schemas.microsoft.com/office/powerpoint/2010/main" val="2143855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en-US" altLang="zh-CN" dirty="0"/>
              <a:t>【</a:t>
            </a:r>
            <a:r>
              <a:rPr lang="zh-CN" altLang="en-US" dirty="0"/>
              <a:t>参考</a:t>
            </a:r>
            <a:r>
              <a:rPr lang="en-US" altLang="zh-CN" dirty="0"/>
              <a:t>—</a:t>
            </a:r>
            <a:r>
              <a:rPr lang="zh-CN" altLang="en-US" dirty="0"/>
              <a:t>可选</a:t>
            </a:r>
            <a:r>
              <a:rPr lang="en-US" altLang="zh-CN" dirty="0"/>
              <a:t>】</a:t>
            </a:r>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dirty="0"/>
              <a:t>首先来看下</a:t>
            </a:r>
            <a:r>
              <a:rPr lang="en-US" altLang="zh-CN" dirty="0"/>
              <a:t>x86</a:t>
            </a:r>
            <a:r>
              <a:rPr lang="zh-CN" altLang="en-US" dirty="0"/>
              <a:t>下</a:t>
            </a:r>
            <a:r>
              <a:rPr lang="en-US" altLang="zh-CN" dirty="0"/>
              <a:t>SSE</a:t>
            </a:r>
            <a:r>
              <a:rPr lang="zh-CN" altLang="en-US" baseline="0" dirty="0"/>
              <a:t> </a:t>
            </a:r>
            <a:r>
              <a:rPr lang="en-US" altLang="zh-CN" baseline="0" dirty="0"/>
              <a:t>Intrinsic</a:t>
            </a:r>
            <a:r>
              <a:rPr lang="zh-CN" altLang="en-US" baseline="0" dirty="0"/>
              <a:t>函数形式，这里列举了两类</a:t>
            </a:r>
            <a:r>
              <a:rPr lang="en-US" altLang="zh-CN" baseline="0" dirty="0" err="1"/>
              <a:t>sse</a:t>
            </a:r>
            <a:r>
              <a:rPr lang="en-US" altLang="zh-CN" baseline="0" dirty="0"/>
              <a:t> intrinsic</a:t>
            </a:r>
            <a:r>
              <a:rPr lang="zh-CN" altLang="en-US" baseline="0" dirty="0"/>
              <a:t>函数，分别为</a:t>
            </a:r>
            <a:r>
              <a:rPr lang="en-US" altLang="zh-CN" baseline="0" dirty="0"/>
              <a:t>64</a:t>
            </a:r>
            <a:r>
              <a:rPr lang="zh-CN" altLang="en-US" baseline="0" dirty="0"/>
              <a:t>位的</a:t>
            </a:r>
            <a:r>
              <a:rPr lang="en-US" altLang="zh-CN" baseline="0" dirty="0"/>
              <a:t>MMX </a:t>
            </a:r>
            <a:r>
              <a:rPr lang="zh-CN" altLang="en-US" baseline="0" dirty="0"/>
              <a:t>和 </a:t>
            </a:r>
            <a:r>
              <a:rPr lang="en-US" altLang="zh-CN" baseline="0" dirty="0"/>
              <a:t>128</a:t>
            </a:r>
            <a:r>
              <a:rPr lang="zh-CN" altLang="en-US" baseline="0" dirty="0"/>
              <a:t>位寄存器的</a:t>
            </a:r>
            <a:r>
              <a:rPr lang="en-US" altLang="zh-CN" baseline="0" dirty="0"/>
              <a:t>SSE</a:t>
            </a:r>
            <a:r>
              <a:rPr lang="zh-CN" altLang="en-US" baseline="0" dirty="0"/>
              <a:t>指令。可以看到函数的返回类型</a:t>
            </a:r>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__m64 /128</a:t>
            </a:r>
            <a:r>
              <a:rPr lang="zh-CN" altLang="en-US" sz="1100" kern="1200" dirty="0">
                <a:solidFill>
                  <a:schemeClr val="tx1"/>
                </a:solidFill>
                <a:effectLst/>
                <a:latin typeface="微软雅黑" panose="020B0503020204020204" pitchFamily="34" charset="-122"/>
                <a:ea typeface="微软雅黑" panose="020B0503020204020204" pitchFamily="34" charset="-122"/>
                <a:cs typeface="+mn-cs"/>
              </a:rPr>
              <a:t>，其分别</a:t>
            </a:r>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表示</a:t>
            </a:r>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64/128</a:t>
            </a:r>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位对应的数据类型</a:t>
            </a:r>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dirty="0"/>
              <a:t> add</a:t>
            </a:r>
            <a:r>
              <a:rPr lang="zh-CN" altLang="en-US" dirty="0"/>
              <a:t>和</a:t>
            </a:r>
            <a:r>
              <a:rPr lang="en-US" altLang="zh-CN" dirty="0"/>
              <a:t>load</a:t>
            </a:r>
            <a:r>
              <a:rPr lang="zh-CN" altLang="en-US" dirty="0"/>
              <a:t>分别为加法指令和加载数据指令。</a:t>
            </a:r>
            <a:r>
              <a:rPr lang="en-US" altLang="zh-CN" dirty="0"/>
              <a:t>p</a:t>
            </a:r>
            <a:r>
              <a:rPr lang="zh-CN" altLang="en-US" dirty="0"/>
              <a:t>表示</a:t>
            </a:r>
            <a:r>
              <a:rPr lang="en-US" altLang="zh-CN" dirty="0"/>
              <a:t>package</a:t>
            </a:r>
            <a:r>
              <a:rPr lang="zh-CN" altLang="en-US" dirty="0"/>
              <a:t>操作，</a:t>
            </a:r>
            <a:r>
              <a:rPr lang="en-US" altLang="zh-CN" dirty="0"/>
              <a:t>s / i32</a:t>
            </a:r>
            <a:r>
              <a:rPr lang="zh-CN" altLang="en-US" dirty="0"/>
              <a:t>表示操作的数元素分别为单精度浮点和</a:t>
            </a:r>
            <a:r>
              <a:rPr lang="en-US" altLang="zh-CN" dirty="0"/>
              <a:t>int32</a:t>
            </a:r>
            <a:r>
              <a:rPr lang="zh-CN" altLang="en-US" dirty="0"/>
              <a:t>数据类型。</a:t>
            </a:r>
            <a:r>
              <a:rPr lang="en-US" altLang="zh-CN" baseline="0" dirty="0"/>
              <a:t> </a:t>
            </a:r>
            <a:r>
              <a:rPr lang="zh-CN" altLang="en-US" baseline="0" dirty="0"/>
              <a:t>对于</a:t>
            </a:r>
            <a:r>
              <a:rPr lang="en-US" altLang="zh-CN" baseline="0" dirty="0"/>
              <a:t>64</a:t>
            </a:r>
            <a:r>
              <a:rPr lang="zh-CN" altLang="en-US" baseline="0" dirty="0"/>
              <a:t>位的</a:t>
            </a:r>
            <a:r>
              <a:rPr lang="en-US" altLang="zh-CN" baseline="0" dirty="0"/>
              <a:t>MXX</a:t>
            </a:r>
            <a:r>
              <a:rPr lang="zh-CN" altLang="en-US" baseline="0" dirty="0"/>
              <a:t>寄存器，其一个寄存器可存储</a:t>
            </a:r>
            <a:r>
              <a:rPr lang="en-US" altLang="zh-CN" baseline="0" dirty="0"/>
              <a:t>2</a:t>
            </a:r>
            <a:r>
              <a:rPr lang="zh-CN" altLang="en-US" baseline="0" dirty="0"/>
              <a:t>个</a:t>
            </a:r>
            <a:r>
              <a:rPr lang="en-US" altLang="zh-CN" baseline="0" dirty="0"/>
              <a:t>32</a:t>
            </a:r>
            <a:r>
              <a:rPr lang="zh-CN" altLang="en-US" baseline="0" dirty="0"/>
              <a:t>位的</a:t>
            </a:r>
            <a:r>
              <a:rPr lang="en-US" altLang="zh-CN" baseline="0" dirty="0" err="1"/>
              <a:t>int</a:t>
            </a:r>
            <a:r>
              <a:rPr lang="zh-CN" altLang="en-US" baseline="0" dirty="0"/>
              <a:t>数据，可一次性实现两个</a:t>
            </a:r>
            <a:r>
              <a:rPr lang="en-US" altLang="zh-CN" baseline="0" dirty="0"/>
              <a:t>int32</a:t>
            </a:r>
            <a:r>
              <a:rPr lang="zh-CN" altLang="en-US" baseline="0" dirty="0"/>
              <a:t>数据相加。同理，对于</a:t>
            </a:r>
            <a:r>
              <a:rPr lang="en-US" altLang="zh-CN" baseline="0" dirty="0"/>
              <a:t>128</a:t>
            </a:r>
            <a:r>
              <a:rPr lang="zh-CN" altLang="en-US" baseline="0" dirty="0"/>
              <a:t>位的</a:t>
            </a:r>
            <a:r>
              <a:rPr lang="en-US" altLang="zh-CN" baseline="0" dirty="0"/>
              <a:t>SSE</a:t>
            </a:r>
            <a:r>
              <a:rPr lang="zh-CN" altLang="en-US" baseline="0" dirty="0"/>
              <a:t>类型寄存器，其可以存储</a:t>
            </a:r>
            <a:r>
              <a:rPr lang="en-US" altLang="zh-CN" baseline="0" dirty="0"/>
              <a:t>4</a:t>
            </a:r>
            <a:r>
              <a:rPr lang="zh-CN" altLang="en-US" baseline="0" dirty="0"/>
              <a:t>个</a:t>
            </a:r>
            <a:r>
              <a:rPr lang="en-US" altLang="zh-CN" baseline="0" dirty="0"/>
              <a:t>float</a:t>
            </a:r>
            <a:r>
              <a:rPr lang="zh-CN" altLang="en-US" baseline="0" dirty="0"/>
              <a:t>数据，可一次实现</a:t>
            </a:r>
            <a:r>
              <a:rPr lang="en-US" altLang="zh-CN" baseline="0" dirty="0"/>
              <a:t>4</a:t>
            </a:r>
            <a:r>
              <a:rPr lang="zh-CN" altLang="en-US" baseline="0" dirty="0"/>
              <a:t>个浮点数据的加载。</a:t>
            </a:r>
            <a:endParaRPr lang="en-US" altLang="zh-CN" baseline="0"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baseline="0" dirty="0"/>
              <a:t>同样在鲲鹏处理器下，</a:t>
            </a:r>
            <a:r>
              <a:rPr lang="en-US" altLang="zh-CN" baseline="0" dirty="0"/>
              <a:t>neon</a:t>
            </a:r>
            <a:r>
              <a:rPr lang="zh-CN" altLang="en-US" baseline="0" dirty="0"/>
              <a:t>指令集也有相应的功能函数进行等价替换。</a:t>
            </a:r>
            <a:endParaRPr lang="en-US" altLang="zh-CN" baseline="0"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zh-CN" altLang="en-US" baseline="0" dirty="0"/>
              <a:t>如</a:t>
            </a:r>
            <a:r>
              <a:rPr lang="en-US" altLang="zh-CN" baseline="0" dirty="0"/>
              <a:t>int32x2_t vadd_s32 ()</a:t>
            </a:r>
            <a:r>
              <a:rPr lang="zh-CN" altLang="en-US" baseline="0" dirty="0"/>
              <a:t>函数，</a:t>
            </a:r>
            <a:r>
              <a:rPr lang="en-US" altLang="zh-CN" dirty="0"/>
              <a:t>int32x2_t </a:t>
            </a:r>
            <a:r>
              <a:rPr lang="en-US" altLang="zh-CN" baseline="0" dirty="0"/>
              <a:t> </a:t>
            </a:r>
            <a:r>
              <a:rPr lang="zh-CN" altLang="en-US" baseline="0" dirty="0"/>
              <a:t>表示</a:t>
            </a:r>
            <a:r>
              <a:rPr lang="en-US" altLang="zh-CN" baseline="0" dirty="0"/>
              <a:t>64</a:t>
            </a:r>
            <a:r>
              <a:rPr lang="zh-CN" altLang="en-US" baseline="0" dirty="0"/>
              <a:t>位的寄存器，可存储</a:t>
            </a:r>
            <a:r>
              <a:rPr lang="en-US" altLang="zh-CN" baseline="0" dirty="0"/>
              <a:t>2</a:t>
            </a:r>
            <a:r>
              <a:rPr lang="zh-CN" altLang="en-US" baseline="0" dirty="0"/>
              <a:t>个</a:t>
            </a:r>
            <a:r>
              <a:rPr lang="en-US" altLang="zh-CN" baseline="0" dirty="0"/>
              <a:t>int32</a:t>
            </a:r>
            <a:r>
              <a:rPr lang="zh-CN" altLang="en-US" baseline="0" dirty="0"/>
              <a:t>数据 ，</a:t>
            </a:r>
            <a:r>
              <a:rPr lang="en-US" altLang="zh-CN" baseline="0" dirty="0"/>
              <a:t>V</a:t>
            </a:r>
            <a:r>
              <a:rPr lang="zh-CN" altLang="en-US" baseline="0" dirty="0"/>
              <a:t>是向量操作的标记符，</a:t>
            </a:r>
            <a:r>
              <a:rPr lang="en-US" altLang="zh-CN" baseline="0" dirty="0"/>
              <a:t>add</a:t>
            </a:r>
            <a:r>
              <a:rPr lang="zh-CN" altLang="en-US" baseline="0" dirty="0"/>
              <a:t>为加法指令。</a:t>
            </a:r>
            <a:r>
              <a:rPr lang="en-US" altLang="zh-CN" baseline="0" dirty="0"/>
              <a:t>s32</a:t>
            </a:r>
            <a:r>
              <a:rPr lang="zh-CN" altLang="en-US" baseline="0" dirty="0"/>
              <a:t>位有符号整除</a:t>
            </a:r>
            <a:r>
              <a:rPr lang="en-US" altLang="zh-CN" baseline="0" dirty="0"/>
              <a:t>int32</a:t>
            </a:r>
            <a:r>
              <a:rPr lang="zh-CN" altLang="en-US" baseline="0" dirty="0"/>
              <a:t>数据类型  。</a:t>
            </a:r>
            <a:endParaRPr lang="en-US" altLang="zh-CN" baseline="0" dirty="0"/>
          </a:p>
          <a:p>
            <a:pPr marL="0" marR="0" lvl="0" indent="0" algn="l" defTabSz="914400" rtl="0" eaLnBrk="1" fontAlgn="base" latinLnBrk="0" hangingPunct="1">
              <a:lnSpc>
                <a:spcPct val="125000"/>
              </a:lnSpc>
              <a:spcBef>
                <a:spcPct val="0"/>
              </a:spcBef>
              <a:spcAft>
                <a:spcPts val="600"/>
              </a:spcAft>
              <a:buClrTx/>
              <a:buSzPct val="60000"/>
              <a:buFont typeface="Wingdings" pitchFamily="2" charset="2"/>
              <a:buNone/>
              <a:tabLst/>
              <a:defRPr/>
            </a:pPr>
            <a:r>
              <a:rPr lang="en-US" altLang="zh-CN" baseline="0" dirty="0"/>
              <a:t>float32x4_t  vld1q_f32(</a:t>
            </a:r>
            <a:r>
              <a:rPr lang="zh-CN" altLang="en-US" baseline="0" dirty="0"/>
              <a:t>）函数，</a:t>
            </a:r>
            <a:r>
              <a:rPr lang="en-US" altLang="zh-CN" baseline="0" dirty="0"/>
              <a:t>float32x4_t</a:t>
            </a:r>
            <a:r>
              <a:rPr lang="zh-CN" altLang="en-US" baseline="0" dirty="0"/>
              <a:t>表示</a:t>
            </a:r>
            <a:r>
              <a:rPr lang="en-US" altLang="zh-CN" baseline="0" dirty="0"/>
              <a:t>128</a:t>
            </a:r>
            <a:r>
              <a:rPr lang="zh-CN" altLang="en-US" baseline="0" dirty="0"/>
              <a:t>位寄存器，可存储</a:t>
            </a:r>
            <a:r>
              <a:rPr lang="en-US" altLang="zh-CN" baseline="0" dirty="0"/>
              <a:t>4</a:t>
            </a:r>
            <a:r>
              <a:rPr lang="zh-CN" altLang="en-US" baseline="0" dirty="0"/>
              <a:t>个</a:t>
            </a:r>
            <a:r>
              <a:rPr lang="en-US" altLang="zh-CN" baseline="0" dirty="0"/>
              <a:t>float</a:t>
            </a:r>
            <a:r>
              <a:rPr lang="zh-CN" altLang="en-US" baseline="0" dirty="0"/>
              <a:t>数据，</a:t>
            </a:r>
            <a:r>
              <a:rPr lang="en-US" altLang="zh-CN" baseline="0" dirty="0"/>
              <a:t>V</a:t>
            </a:r>
            <a:r>
              <a:rPr lang="zh-CN" altLang="en-US" baseline="0" dirty="0"/>
              <a:t>是向量操作的标记符，</a:t>
            </a:r>
            <a:r>
              <a:rPr lang="en-US" altLang="zh-CN" baseline="0" dirty="0"/>
              <a:t>ld1q</a:t>
            </a:r>
            <a:r>
              <a:rPr lang="zh-CN" altLang="en-US" baseline="0" dirty="0"/>
              <a:t>为数据加载指令（代表逐一通道加载）。 </a:t>
            </a:r>
            <a:r>
              <a:rPr lang="en-US" altLang="zh-CN" baseline="0" dirty="0"/>
              <a:t>f32</a:t>
            </a:r>
            <a:r>
              <a:rPr lang="zh-CN" altLang="en-US" baseline="0" dirty="0"/>
              <a:t>表示</a:t>
            </a:r>
            <a:r>
              <a:rPr lang="en-US" altLang="zh-CN" baseline="0" dirty="0"/>
              <a:t>float32</a:t>
            </a:r>
            <a:r>
              <a:rPr lang="zh-CN" altLang="en-US" baseline="0" dirty="0"/>
              <a:t>数据类型</a:t>
            </a:r>
            <a:endParaRPr lang="en-US" altLang="zh-CN" baseline="0" dirty="0"/>
          </a:p>
          <a:p>
            <a:pPr marL="0" indent="0">
              <a:buNone/>
            </a:pPr>
            <a:endParaRPr lang="zh-CN" altLang="en-US" dirty="0"/>
          </a:p>
          <a:p>
            <a:endParaRPr lang="zh-CN" altLang="en-US" dirty="0"/>
          </a:p>
        </p:txBody>
      </p:sp>
    </p:spTree>
    <p:extLst>
      <p:ext uri="{BB962C8B-B14F-4D97-AF65-F5344CB8AC3E}">
        <p14:creationId xmlns:p14="http://schemas.microsoft.com/office/powerpoint/2010/main" val="291137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0" indent="0">
              <a:buNone/>
            </a:pPr>
            <a:r>
              <a:rPr lang="zh-CN" altLang="en-US" dirty="0"/>
              <a:t>有了上一节的基础，这一节理解相对容易了。</a:t>
            </a:r>
            <a:r>
              <a:rPr lang="en-US" altLang="zh-CN" dirty="0"/>
              <a:t>AVX</a:t>
            </a:r>
            <a:r>
              <a:rPr lang="zh-CN" altLang="en-US" dirty="0"/>
              <a:t>指令与</a:t>
            </a:r>
            <a:r>
              <a:rPr lang="en-US" altLang="zh-CN" dirty="0"/>
              <a:t>MXX/SSE</a:t>
            </a:r>
            <a:r>
              <a:rPr lang="zh-CN" altLang="en-US" dirty="0"/>
              <a:t>指令迁移类似，关键差别在于我们需要使用</a:t>
            </a:r>
            <a:r>
              <a:rPr lang="en-US" altLang="zh-CN" dirty="0"/>
              <a:t>128</a:t>
            </a:r>
            <a:r>
              <a:rPr lang="zh-CN" altLang="en-US" dirty="0"/>
              <a:t>位寄存器下的</a:t>
            </a:r>
            <a:r>
              <a:rPr lang="en-US" altLang="zh-CN" dirty="0"/>
              <a:t>NEON</a:t>
            </a:r>
            <a:r>
              <a:rPr lang="zh-CN" altLang="en-US" dirty="0"/>
              <a:t>指令函数拼接实现</a:t>
            </a:r>
            <a:r>
              <a:rPr lang="en-US" altLang="zh-CN" dirty="0"/>
              <a:t>256</a:t>
            </a:r>
            <a:r>
              <a:rPr lang="zh-CN" altLang="en-US" dirty="0"/>
              <a:t>位寄存器的</a:t>
            </a:r>
            <a:r>
              <a:rPr lang="en-US" altLang="zh-CN" dirty="0"/>
              <a:t>SIMD</a:t>
            </a:r>
            <a:r>
              <a:rPr lang="zh-CN" altLang="en-US" dirty="0"/>
              <a:t>指令功能。</a:t>
            </a:r>
            <a:endParaRPr lang="en-US" altLang="zh-CN" dirty="0"/>
          </a:p>
          <a:p>
            <a:pPr marL="0" indent="0">
              <a:buNone/>
            </a:pPr>
            <a:r>
              <a:rPr lang="zh-CN" altLang="en-US" dirty="0"/>
              <a:t>示例中是</a:t>
            </a:r>
            <a:r>
              <a:rPr lang="en-US" altLang="zh-CN" dirty="0"/>
              <a:t>16</a:t>
            </a:r>
            <a:r>
              <a:rPr lang="zh-CN" altLang="en-US" dirty="0"/>
              <a:t>个单精度浮点进行相加，鲲鹏下可由</a:t>
            </a:r>
            <a:r>
              <a:rPr lang="en-US" altLang="zh-CN" dirty="0"/>
              <a:t>NEON</a:t>
            </a:r>
            <a:r>
              <a:rPr lang="zh-CN" altLang="en-US" dirty="0"/>
              <a:t>指令两次</a:t>
            </a:r>
            <a:r>
              <a:rPr lang="en-US" altLang="zh-CN" dirty="0"/>
              <a:t>add</a:t>
            </a:r>
            <a:r>
              <a:rPr lang="zh-CN" altLang="en-US" dirty="0"/>
              <a:t>求和实现。</a:t>
            </a:r>
          </a:p>
          <a:p>
            <a:endParaRPr lang="zh-CN" altLang="en-US" dirty="0"/>
          </a:p>
        </p:txBody>
      </p:sp>
    </p:spTree>
    <p:extLst>
      <p:ext uri="{BB962C8B-B14F-4D97-AF65-F5344CB8AC3E}">
        <p14:creationId xmlns:p14="http://schemas.microsoft.com/office/powerpoint/2010/main" val="3829404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5175"/>
            <a:ext cx="5953125" cy="33496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425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一行简单的</a:t>
            </a:r>
            <a:r>
              <a:rPr lang="en-US" altLang="zh-CN" dirty="0"/>
              <a:t>C/C++</a:t>
            </a:r>
            <a:r>
              <a:rPr lang="zh-CN" altLang="en-US" dirty="0"/>
              <a:t>代码，</a:t>
            </a:r>
            <a:r>
              <a:rPr lang="en-US" altLang="zh-CN" dirty="0"/>
              <a:t>c=</a:t>
            </a:r>
            <a:r>
              <a:rPr lang="en-US" altLang="zh-CN" dirty="0" err="1"/>
              <a:t>b+a</a:t>
            </a:r>
            <a:r>
              <a:rPr lang="zh-CN" altLang="en-US" dirty="0"/>
              <a:t>，在鲲鹏处理器和</a:t>
            </a:r>
            <a:r>
              <a:rPr lang="en-US" altLang="zh-CN" dirty="0"/>
              <a:t>x86</a:t>
            </a:r>
            <a:r>
              <a:rPr lang="zh-CN" altLang="en-US" dirty="0"/>
              <a:t>处理两个平台下编译的指令有很大不同</a:t>
            </a:r>
            <a:endParaRPr lang="en-US" altLang="zh-CN" dirty="0"/>
          </a:p>
          <a:p>
            <a:r>
              <a:rPr lang="zh-CN" altLang="en-US" dirty="0"/>
              <a:t>鲲鹏处理器下是由两条</a:t>
            </a:r>
            <a:r>
              <a:rPr lang="en-US" altLang="zh-CN" dirty="0"/>
              <a:t>ldr</a:t>
            </a:r>
            <a:r>
              <a:rPr lang="zh-CN" altLang="en-US" dirty="0"/>
              <a:t>指令完成从内存将数据加载到寄存器，一条</a:t>
            </a:r>
            <a:r>
              <a:rPr lang="en-US" altLang="zh-CN" dirty="0"/>
              <a:t>add</a:t>
            </a:r>
            <a:r>
              <a:rPr lang="zh-CN" altLang="en-US" dirty="0"/>
              <a:t>指令完成加法计算，最后再使用一条</a:t>
            </a:r>
            <a:r>
              <a:rPr lang="en-US" altLang="zh-CN" dirty="0"/>
              <a:t>str</a:t>
            </a:r>
            <a:r>
              <a:rPr lang="zh-CN" altLang="en-US" dirty="0"/>
              <a:t>指令将数据存储到内存中</a:t>
            </a:r>
            <a:endParaRPr lang="en-US" altLang="zh-CN" dirty="0"/>
          </a:p>
          <a:p>
            <a:r>
              <a:rPr lang="en-US" altLang="zh-CN" dirty="0"/>
              <a:t>x86</a:t>
            </a:r>
            <a:r>
              <a:rPr lang="zh-CN" altLang="en-US" dirty="0"/>
              <a:t>处理器下，使用了三条</a:t>
            </a:r>
            <a:r>
              <a:rPr lang="en-US" altLang="zh-CN" dirty="0"/>
              <a:t>mov</a:t>
            </a:r>
            <a:r>
              <a:rPr lang="zh-CN" altLang="en-US" dirty="0"/>
              <a:t>指令和一条</a:t>
            </a:r>
            <a:r>
              <a:rPr lang="en-US" altLang="zh-CN" dirty="0"/>
              <a:t>add</a:t>
            </a:r>
            <a:r>
              <a:rPr lang="zh-CN" altLang="en-US" dirty="0"/>
              <a:t>指令。两条</a:t>
            </a:r>
            <a:r>
              <a:rPr lang="en-US" altLang="zh-CN" dirty="0"/>
              <a:t>mov</a:t>
            </a:r>
            <a:r>
              <a:rPr lang="zh-CN" altLang="en-US" dirty="0"/>
              <a:t>指令将内存中的数据加载到寄存器，一条</a:t>
            </a:r>
            <a:r>
              <a:rPr lang="en-US" altLang="zh-CN" dirty="0"/>
              <a:t>add</a:t>
            </a:r>
            <a:r>
              <a:rPr lang="zh-CN" altLang="en-US" dirty="0"/>
              <a:t>指令完成加法，最后再使用一条</a:t>
            </a:r>
            <a:r>
              <a:rPr lang="en-US" altLang="zh-CN" dirty="0"/>
              <a:t>mov</a:t>
            </a:r>
            <a:r>
              <a:rPr lang="zh-CN" altLang="en-US" dirty="0"/>
              <a:t>指令将计算后的数据存储到变量</a:t>
            </a:r>
            <a:r>
              <a:rPr lang="en-US" altLang="zh-CN" dirty="0"/>
              <a:t>c</a:t>
            </a:r>
            <a:r>
              <a:rPr lang="zh-CN" altLang="en-US" dirty="0"/>
              <a:t>对应的内存</a:t>
            </a:r>
            <a:endParaRPr lang="en-US" altLang="zh-CN" dirty="0"/>
          </a:p>
          <a:p>
            <a:r>
              <a:rPr lang="zh-CN" altLang="en-US" dirty="0"/>
              <a:t>编译器将源码编译成的可执行程序（</a:t>
            </a:r>
            <a:r>
              <a:rPr lang="en-US" altLang="zh-CN" dirty="0"/>
              <a:t>windows</a:t>
            </a:r>
            <a:r>
              <a:rPr lang="zh-CN" altLang="en-US" dirty="0"/>
              <a:t>下</a:t>
            </a:r>
            <a:r>
              <a:rPr lang="en-US" altLang="zh-CN" dirty="0"/>
              <a:t>.exe</a:t>
            </a:r>
            <a:r>
              <a:rPr lang="zh-CN" altLang="en-US" dirty="0"/>
              <a:t>文件，</a:t>
            </a:r>
            <a:r>
              <a:rPr lang="en-US" altLang="zh-CN" dirty="0" err="1"/>
              <a:t>linux</a:t>
            </a:r>
            <a:r>
              <a:rPr lang="zh-CN" altLang="en-US" dirty="0"/>
              <a:t>下是二进制的</a:t>
            </a:r>
            <a:r>
              <a:rPr lang="en-US" altLang="zh-CN" dirty="0"/>
              <a:t>bin</a:t>
            </a:r>
            <a:r>
              <a:rPr lang="zh-CN" altLang="en-US" dirty="0"/>
              <a:t>文件），这个程序的文件有他自己的结构，但最主要的就是由一堆指令和数据所组成。程序在执行时，其实</a:t>
            </a:r>
            <a:r>
              <a:rPr lang="en-US" altLang="zh-CN" dirty="0" err="1"/>
              <a:t>Cpu</a:t>
            </a:r>
            <a:r>
              <a:rPr lang="zh-CN" altLang="en-US" dirty="0"/>
              <a:t>将程序中的指令和数据加载到</a:t>
            </a:r>
            <a:r>
              <a:rPr lang="en-US" altLang="zh-CN" dirty="0"/>
              <a:t>cache</a:t>
            </a:r>
            <a:r>
              <a:rPr lang="zh-CN" altLang="en-US" dirty="0"/>
              <a:t>缓存中，然后将指令一条条取出，执行。</a:t>
            </a:r>
            <a:endParaRPr lang="en-US" altLang="zh-CN" dirty="0"/>
          </a:p>
          <a:p>
            <a:r>
              <a:rPr lang="zh-CN" altLang="en-US" dirty="0"/>
              <a:t>所以不同的</a:t>
            </a:r>
            <a:r>
              <a:rPr lang="en-US" altLang="zh-CN" dirty="0" err="1"/>
              <a:t>cpu</a:t>
            </a:r>
            <a:r>
              <a:rPr lang="zh-CN" altLang="en-US" dirty="0"/>
              <a:t>所使用的指令集不同，因此同样一个源代码、同样一个功能，在不同的</a:t>
            </a:r>
            <a:r>
              <a:rPr lang="en-US" altLang="zh-CN" dirty="0" err="1"/>
              <a:t>cpu</a:t>
            </a:r>
            <a:r>
              <a:rPr lang="zh-CN" altLang="en-US" dirty="0"/>
              <a:t>平台下需要执行不同的指令。而这个从源码到指令的翻译工作，就是通常我们所说的编译，由编译器完成。因此当我们将程序移植到不同的</a:t>
            </a:r>
            <a:r>
              <a:rPr lang="en-US" altLang="zh-CN" dirty="0" err="1"/>
              <a:t>cpu</a:t>
            </a:r>
            <a:r>
              <a:rPr lang="zh-CN" altLang="en-US" dirty="0"/>
              <a:t>平台时，如果</a:t>
            </a:r>
            <a:r>
              <a:rPr lang="en-US" altLang="zh-CN" dirty="0" err="1"/>
              <a:t>cpu</a:t>
            </a:r>
            <a:r>
              <a:rPr lang="zh-CN" altLang="en-US" dirty="0"/>
              <a:t>的指令集不同，那么就一定需要重新从源码，按照目标平台的指令集，重新翻译一遍。</a:t>
            </a:r>
            <a:endParaRPr lang="en-US" altLang="zh-CN" dirty="0"/>
          </a:p>
          <a:p>
            <a:endParaRPr lang="en-US" altLang="zh-CN" dirty="0"/>
          </a:p>
          <a:p>
            <a:r>
              <a:rPr lang="en-US" altLang="zh-CN" dirty="0"/>
              <a:t>Arm</a:t>
            </a:r>
            <a:r>
              <a:rPr lang="zh-CN" altLang="en-US" dirty="0"/>
              <a:t>指令定长</a:t>
            </a:r>
            <a:r>
              <a:rPr lang="en-US" altLang="zh-CN" dirty="0"/>
              <a:t>4</a:t>
            </a:r>
            <a:r>
              <a:rPr lang="zh-CN" altLang="en-US" dirty="0"/>
              <a:t>个字节，</a:t>
            </a:r>
            <a:r>
              <a:rPr lang="en-US" altLang="zh-CN" dirty="0"/>
              <a:t>x86</a:t>
            </a:r>
            <a:r>
              <a:rPr lang="zh-CN" altLang="en-US" dirty="0"/>
              <a:t>最长的指令可达</a:t>
            </a:r>
            <a:r>
              <a:rPr lang="en-US" altLang="zh-CN" dirty="0"/>
              <a:t>15</a:t>
            </a:r>
            <a:r>
              <a:rPr lang="zh-CN" altLang="en-US" dirty="0"/>
              <a:t>字节，</a:t>
            </a:r>
          </a:p>
        </p:txBody>
      </p:sp>
      <p:sp>
        <p:nvSpPr>
          <p:cNvPr id="5" name="幻灯片图像占位符 4"/>
          <p:cNvSpPr>
            <a:spLocks noGrp="1" noRot="1" noChangeAspect="1"/>
          </p:cNvSpPr>
          <p:nvPr>
            <p:ph type="sldImg"/>
          </p:nvPr>
        </p:nvSpPr>
        <p:spPr>
          <a:xfrm>
            <a:off x="455613" y="766763"/>
            <a:ext cx="5932487" cy="3338512"/>
          </a:xfrm>
          <a:prstGeom prst="rect">
            <a:avLst/>
          </a:prstGeom>
        </p:spPr>
      </p:sp>
    </p:spTree>
    <p:extLst>
      <p:ext uri="{BB962C8B-B14F-4D97-AF65-F5344CB8AC3E}">
        <p14:creationId xmlns:p14="http://schemas.microsoft.com/office/powerpoint/2010/main" val="283626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a:prstGeom prst="rect">
            <a:avLst/>
          </a:prstGeo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291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5175"/>
            <a:ext cx="5953125" cy="33496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7077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5175"/>
            <a:ext cx="5953125" cy="33496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0812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5175"/>
            <a:ext cx="5953125" cy="33496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1143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x86</a:t>
            </a:r>
            <a:r>
              <a:rPr lang="zh-CN" altLang="en-US" dirty="0"/>
              <a:t>和鲲鹏处理器下，</a:t>
            </a:r>
            <a:r>
              <a:rPr lang="en-US" altLang="zh-CN" dirty="0"/>
              <a:t>C/C++</a:t>
            </a:r>
            <a:r>
              <a:rPr lang="zh-CN" altLang="en-US" dirty="0"/>
              <a:t>语言中默认的</a:t>
            </a:r>
            <a:r>
              <a:rPr lang="en-US" altLang="zh-CN" dirty="0"/>
              <a:t>char</a:t>
            </a:r>
            <a:r>
              <a:rPr lang="zh-CN" altLang="en-US" dirty="0"/>
              <a:t>类型有所不同，</a:t>
            </a:r>
            <a:r>
              <a:rPr lang="en-US" altLang="zh-CN" dirty="0"/>
              <a:t>x86</a:t>
            </a:r>
            <a:r>
              <a:rPr lang="zh-CN" altLang="en-US" dirty="0"/>
              <a:t>下默认的</a:t>
            </a:r>
            <a:r>
              <a:rPr lang="en-US" altLang="zh-CN" dirty="0"/>
              <a:t>char</a:t>
            </a:r>
            <a:r>
              <a:rPr lang="zh-CN" altLang="en-US" dirty="0"/>
              <a:t>类型是有符号的</a:t>
            </a:r>
            <a:r>
              <a:rPr lang="en-US" altLang="zh-CN" dirty="0"/>
              <a:t>char</a:t>
            </a:r>
            <a:r>
              <a:rPr lang="zh-CN" altLang="en-US" dirty="0"/>
              <a:t>类型，而鲲鹏处理器下则是无符号的</a:t>
            </a:r>
            <a:r>
              <a:rPr lang="en-US" altLang="zh-CN" dirty="0"/>
              <a:t>char</a:t>
            </a:r>
            <a:r>
              <a:rPr lang="zh-CN" altLang="en-US" dirty="0"/>
              <a:t>，因此需要移植修改。当然，也可以增加编译选项屏蔽这种差异，详细的修改方法可以参考</a:t>
            </a:r>
            <a:r>
              <a:rPr lang="en-US" altLang="zh-CN" dirty="0"/>
              <a:t>《TaiShan</a:t>
            </a:r>
            <a:r>
              <a:rPr lang="zh-CN" altLang="en-US" dirty="0"/>
              <a:t>代码移植指导</a:t>
            </a:r>
            <a:r>
              <a:rPr lang="en-US" altLang="zh-CN" dirty="0"/>
              <a:t>》</a:t>
            </a:r>
          </a:p>
        </p:txBody>
      </p:sp>
      <p:sp>
        <p:nvSpPr>
          <p:cNvPr id="5" name="幻灯片图像占位符 4"/>
          <p:cNvSpPr>
            <a:spLocks noGrp="1" noRot="1" noChangeAspect="1"/>
          </p:cNvSpPr>
          <p:nvPr>
            <p:ph type="sldImg"/>
          </p:nvPr>
        </p:nvSpPr>
        <p:spPr>
          <a:xfrm>
            <a:off x="455613" y="766763"/>
            <a:ext cx="5932487" cy="3338512"/>
          </a:xfrm>
          <a:prstGeom prst="rect">
            <a:avLst/>
          </a:prstGeom>
        </p:spPr>
      </p:sp>
    </p:spTree>
    <p:extLst>
      <p:ext uri="{BB962C8B-B14F-4D97-AF65-F5344CB8AC3E}">
        <p14:creationId xmlns:p14="http://schemas.microsoft.com/office/powerpoint/2010/main" val="423060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dirty="0" err="1"/>
              <a:t>Builtin</a:t>
            </a:r>
            <a:r>
              <a:rPr lang="zh-CN" altLang="en-US" dirty="0"/>
              <a:t>函数是编译器提供的一套函数。编译器实现的</a:t>
            </a:r>
            <a:r>
              <a:rPr lang="en-US" altLang="zh-CN" dirty="0" err="1"/>
              <a:t>builtin</a:t>
            </a:r>
            <a:r>
              <a:rPr lang="zh-CN" altLang="en-US" dirty="0"/>
              <a:t>函数通常是通过</a:t>
            </a:r>
            <a:r>
              <a:rPr lang="en-US" altLang="zh-CN" dirty="0" err="1"/>
              <a:t>cpu</a:t>
            </a:r>
            <a:r>
              <a:rPr lang="zh-CN" altLang="en-US" dirty="0"/>
              <a:t>的指令实现某些频繁调用的函数，以达到很高的性能。这里的示例是</a:t>
            </a:r>
            <a:r>
              <a:rPr lang="en-US" altLang="zh-CN" dirty="0"/>
              <a:t>crc32</a:t>
            </a:r>
            <a:r>
              <a:rPr lang="zh-CN" altLang="en-US" dirty="0"/>
              <a:t>的校验函数，还有一个是将数据预取到</a:t>
            </a:r>
            <a:r>
              <a:rPr lang="en-US" altLang="zh-CN" dirty="0"/>
              <a:t>cache</a:t>
            </a:r>
            <a:r>
              <a:rPr lang="zh-CN" altLang="en-US" dirty="0"/>
              <a:t>的汇编指令，改成使用编译器自带的</a:t>
            </a:r>
            <a:r>
              <a:rPr lang="en-US" altLang="zh-CN" dirty="0" err="1"/>
              <a:t>builtin</a:t>
            </a:r>
            <a:r>
              <a:rPr lang="zh-CN" altLang="en-US" dirty="0"/>
              <a:t>函数。既保证了性能，又提升了可移植性</a:t>
            </a:r>
          </a:p>
          <a:p>
            <a:endParaRPr lang="zh-CN" altLang="en-US" dirty="0"/>
          </a:p>
        </p:txBody>
      </p:sp>
      <p:sp>
        <p:nvSpPr>
          <p:cNvPr id="5" name="幻灯片图像占位符 4"/>
          <p:cNvSpPr>
            <a:spLocks noGrp="1" noRot="1" noChangeAspect="1"/>
          </p:cNvSpPr>
          <p:nvPr>
            <p:ph type="sldImg"/>
          </p:nvPr>
        </p:nvSpPr>
        <p:spPr>
          <a:xfrm>
            <a:off x="455613" y="766763"/>
            <a:ext cx="5932487" cy="3338512"/>
          </a:xfrm>
          <a:prstGeom prst="rect">
            <a:avLst/>
          </a:prstGeom>
        </p:spPr>
      </p:sp>
    </p:spTree>
    <p:extLst>
      <p:ext uri="{BB962C8B-B14F-4D97-AF65-F5344CB8AC3E}">
        <p14:creationId xmlns:p14="http://schemas.microsoft.com/office/powerpoint/2010/main" val="3735924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1219304" rtl="0" eaLnBrk="1" fontAlgn="ctr" latinLnBrk="0" hangingPunct="1">
              <a:lnSpc>
                <a:spcPct val="125000"/>
              </a:lnSpc>
              <a:spcBef>
                <a:spcPts val="0"/>
              </a:spcBef>
              <a:spcAft>
                <a:spcPts val="600"/>
              </a:spcAft>
              <a:buClrTx/>
              <a:buSzTx/>
              <a:buFont typeface="Huawei Sans" panose="020C0503030203020204" pitchFamily="34" charset="0"/>
              <a:buNone/>
              <a:tabLst/>
              <a:defRPr/>
            </a:pPr>
            <a:r>
              <a:rPr kumimoji="0" lang="zh-CN" altLang="en-US" sz="11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此处预取亦可使用</a:t>
            </a:r>
            <a:r>
              <a:rPr kumimoji="0" lang="en-US" altLang="zh-CN" sz="1100" b="0" i="0" u="none" strike="noStrike" kern="0" cap="none" spc="0" normalizeH="0" baseline="0" noProof="0" dirty="0" err="1">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gcc</a:t>
            </a:r>
            <a:r>
              <a:rPr kumimoji="0" lang="zh-CN" altLang="en-US" sz="11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内置函数</a:t>
            </a:r>
            <a:r>
              <a:rPr lang="en-US" altLang="zh-CN" sz="1100" b="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a:t>
            </a:r>
            <a:r>
              <a:rPr lang="en-US" altLang="zh-CN" sz="1100" b="0" kern="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builtin_prefetch</a:t>
            </a:r>
            <a:r>
              <a:rPr lang="en-US" altLang="zh-CN" sz="1100" b="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100" b="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来实现跨平台</a:t>
            </a:r>
            <a:endParaRPr lang="zh-CN" altLang="en-US" dirty="0"/>
          </a:p>
        </p:txBody>
      </p:sp>
      <p:sp>
        <p:nvSpPr>
          <p:cNvPr id="5" name="幻灯片图像占位符 4"/>
          <p:cNvSpPr>
            <a:spLocks noGrp="1" noRot="1" noChangeAspect="1"/>
          </p:cNvSpPr>
          <p:nvPr>
            <p:ph type="sldImg"/>
          </p:nvPr>
        </p:nvSpPr>
        <p:spPr>
          <a:xfrm>
            <a:off x="455613" y="766763"/>
            <a:ext cx="5932487" cy="3338512"/>
          </a:xfrm>
          <a:prstGeom prst="rect">
            <a:avLst/>
          </a:prstGeom>
        </p:spPr>
      </p:sp>
    </p:spTree>
    <p:extLst>
      <p:ext uri="{BB962C8B-B14F-4D97-AF65-F5344CB8AC3E}">
        <p14:creationId xmlns:p14="http://schemas.microsoft.com/office/powerpoint/2010/main" val="2008366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260985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414043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13203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82247858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41896275"/>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730124946"/>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51922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04646457"/>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005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Tree>
    <p:extLst>
      <p:ext uri="{BB962C8B-B14F-4D97-AF65-F5344CB8AC3E}">
        <p14:creationId xmlns:p14="http://schemas.microsoft.com/office/powerpoint/2010/main" val="21983613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73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18823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9170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2905060950"/>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54330760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270551549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80301238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10216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28842200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40748774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42912"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347" eaLnBrk="0" fontAlgn="ctr" hangingPunct="0">
                <a:defRPr/>
              </a:pPr>
              <a:t>‹#›</a:t>
            </a:fld>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spTree>
    <p:extLst>
      <p:ext uri="{BB962C8B-B14F-4D97-AF65-F5344CB8AC3E}">
        <p14:creationId xmlns:p14="http://schemas.microsoft.com/office/powerpoint/2010/main" val="3724230550"/>
      </p:ext>
    </p:extLst>
  </p:cSld>
  <p:clrMap bg1="lt1" tx1="dk1" bg2="lt2" tx2="dk2" accent1="accent1" accent2="accent2" accent3="accent3" accent4="accent4" accent5="accent5" accent6="accent6" hlink="hlink" folHlink="folHlink"/>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135264602"/>
      </p:ext>
    </p:extLst>
  </p:cSld>
  <p:clrMap bg1="lt1" tx1="dk1" bg2="lt2" tx2="dk2" accent1="accent1" accent2="accent2" accent3="accent3" accent4="accent4" accent5="accent5" accent6="accent6" hlink="hlink" folHlink="folHlink"/>
  <p:sldLayoutIdLst>
    <p:sldLayoutId id="214748392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148624116"/>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45" r:id="rId11"/>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330455515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6"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Copyright©2022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379926526"/>
      </p:ext>
    </p:extLst>
  </p:cSld>
  <p:clrMap bg1="lt1" tx1="dk1" bg2="lt2" tx2="dk2" accent1="accent1" accent2="accent2" accent3="accent3" accent4="accent4" accent5="accent5" accent6="accent6" hlink="hlink" folHlink="folHlink"/>
  <p:sldLayoutIdLst>
    <p:sldLayoutId id="2147483944"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unpengcompute/AvxToNeon"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https://github.com/DLTcollab/sse2neon/blob/master/sse2neon.h"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标题 1"/>
          <p:cNvSpPr>
            <a:spLocks noGrp="1"/>
          </p:cNvSpPr>
          <p:nvPr>
            <p:ph type="ctrTitle"/>
          </p:nvPr>
        </p:nvSpPr>
        <p:spPr/>
        <p:txBody>
          <a:bodyPr/>
          <a:lstStyle/>
          <a:p>
            <a:r>
              <a:rPr lang="zh-CN" altLang="en-US" dirty="0">
                <a:cs typeface="+mn-ea"/>
                <a:sym typeface="Huawei Sans" panose="020C0503030203020204" pitchFamily="34" charset="0"/>
              </a:rPr>
              <a:t>跨平台应用开发</a:t>
            </a:r>
          </a:p>
        </p:txBody>
      </p:sp>
    </p:spTree>
    <p:extLst>
      <p:ext uri="{BB962C8B-B14F-4D97-AF65-F5344CB8AC3E}">
        <p14:creationId xmlns:p14="http://schemas.microsoft.com/office/powerpoint/2010/main" val="97101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C/C++</a:t>
            </a:r>
            <a:r>
              <a:rPr lang="zh-CN" altLang="en-US">
                <a:sym typeface="Huawei Sans" panose="020C0503030203020204" pitchFamily="34" charset="0"/>
              </a:rPr>
              <a:t>程序编译选项</a:t>
            </a:r>
            <a:endParaRPr lang="zh-CN" altLang="en-US" dirty="0">
              <a:sym typeface="Huawei Sans" panose="020C0503030203020204" pitchFamily="34" charset="0"/>
            </a:endParaRPr>
          </a:p>
        </p:txBody>
      </p:sp>
      <p:sp>
        <p:nvSpPr>
          <p:cNvPr id="23" name="矩形 22"/>
          <p:cNvSpPr/>
          <p:nvPr/>
        </p:nvSpPr>
        <p:spPr>
          <a:xfrm>
            <a:off x="3432165" y="3949273"/>
            <a:ext cx="2368682" cy="415498"/>
          </a:xfrm>
          <a:prstGeom prst="rect">
            <a:avLst/>
          </a:prstGeom>
        </p:spPr>
        <p:txBody>
          <a:bodyPr wrap="square">
            <a:spAutoFit/>
          </a:bodyPr>
          <a:lstStyle/>
          <a:p>
            <a:pPr defTabSz="914112" fontAlgn="auto">
              <a:lnSpc>
                <a:spcPct val="150000"/>
              </a:lnSpc>
              <a:spcBef>
                <a:spcPts val="600"/>
              </a:spcBef>
              <a:spcAft>
                <a:spcPts val="0"/>
              </a:spcAft>
              <a:defRPr/>
            </a:pPr>
            <a:r>
              <a:rPr lang="zh-CN" altLang="en-US"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平台指令集类型的定义</a:t>
            </a:r>
            <a:endPar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矩形 23"/>
          <p:cNvSpPr/>
          <p:nvPr/>
        </p:nvSpPr>
        <p:spPr>
          <a:xfrm>
            <a:off x="8878464" y="4047695"/>
            <a:ext cx="1563248" cy="307777"/>
          </a:xfrm>
          <a:prstGeom prst="rect">
            <a:avLst/>
          </a:prstGeom>
        </p:spPr>
        <p:txBody>
          <a:bodyPr wrap="none">
            <a:spAutoFit/>
          </a:bodyPr>
          <a:lstStyle/>
          <a:p>
            <a:pPr fontAlgn="auto">
              <a:spcBef>
                <a:spcPts val="0"/>
              </a:spcBef>
              <a:spcAft>
                <a:spcPts val="0"/>
              </a:spcAft>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-march=armv8-a</a:t>
            </a:r>
            <a:endParaRPr lang="zh-CN" altLang="zh-CN" sz="1400" b="1" dirty="0">
              <a:solidFill>
                <a:srgbClr val="FF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a:xfrm>
            <a:off x="3432165" y="2277950"/>
            <a:ext cx="2273714" cy="738664"/>
          </a:xfrm>
          <a:prstGeom prst="rect">
            <a:avLst/>
          </a:prstGeom>
        </p:spPr>
        <p:txBody>
          <a:bodyPr wrap="square">
            <a:spAutoFit/>
          </a:bodyPr>
          <a:lstStyle/>
          <a:p>
            <a:pPr defTabSz="1187798" fontAlgn="ctr">
              <a:lnSpc>
                <a:spcPct val="150000"/>
              </a:lnSpc>
              <a:spcBef>
                <a:spcPts val="0"/>
              </a:spcBef>
              <a:spcAft>
                <a:spcPts val="0"/>
              </a:spcAft>
              <a:defRPr/>
            </a:pPr>
            <a:r>
              <a:rPr lang="zh-CN" altLang="en-US"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定义生成的应用程序为</a:t>
            </a: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64 </a:t>
            </a:r>
            <a:r>
              <a:rPr lang="zh-CN" altLang="en-US"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位的编译选项</a:t>
            </a:r>
            <a:endPar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9071680" y="2442369"/>
            <a:ext cx="1124026" cy="415498"/>
          </a:xfrm>
          <a:prstGeom prst="rect">
            <a:avLst/>
          </a:prstGeom>
        </p:spPr>
        <p:txBody>
          <a:bodyPr wrap="none">
            <a:spAutoFit/>
          </a:bodyPr>
          <a:lstStyle/>
          <a:p>
            <a:pPr defTabSz="1187798" fontAlgn="ctr">
              <a:lnSpc>
                <a:spcPct val="150000"/>
              </a:lnSpc>
              <a:spcBef>
                <a:spcPts val="0"/>
              </a:spcBef>
              <a:spcAft>
                <a:spcPts val="0"/>
              </a:spcAft>
              <a:defRPr/>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-mabi=lp64</a:t>
            </a:r>
          </a:p>
        </p:txBody>
      </p:sp>
      <p:sp>
        <p:nvSpPr>
          <p:cNvPr id="27" name="矩形 26"/>
          <p:cNvSpPr/>
          <p:nvPr/>
        </p:nvSpPr>
        <p:spPr>
          <a:xfrm>
            <a:off x="6488027" y="2449685"/>
            <a:ext cx="619080" cy="415498"/>
          </a:xfrm>
          <a:prstGeom prst="rect">
            <a:avLst/>
          </a:prstGeom>
        </p:spPr>
        <p:txBody>
          <a:bodyPr wrap="none">
            <a:spAutoFit/>
          </a:bodyPr>
          <a:lstStyle/>
          <a:p>
            <a:pPr defTabSz="1187798" fontAlgn="ctr">
              <a:lnSpc>
                <a:spcPct val="150000"/>
              </a:lnSpc>
              <a:spcBef>
                <a:spcPts val="0"/>
              </a:spcBef>
              <a:spcAft>
                <a:spcPts val="0"/>
              </a:spcAft>
              <a:defRPr/>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-m64</a:t>
            </a:r>
          </a:p>
        </p:txBody>
      </p:sp>
      <p:sp>
        <p:nvSpPr>
          <p:cNvPr id="28" name="矩形 27"/>
          <p:cNvSpPr/>
          <p:nvPr/>
        </p:nvSpPr>
        <p:spPr>
          <a:xfrm>
            <a:off x="6061881" y="4033930"/>
            <a:ext cx="1817598" cy="307777"/>
          </a:xfrm>
          <a:prstGeom prst="rect">
            <a:avLst/>
          </a:prstGeom>
        </p:spPr>
        <p:txBody>
          <a:bodyPr wrap="square">
            <a:spAutoFit/>
          </a:bodyPr>
          <a:lstStyle/>
          <a:p>
            <a:pPr fontAlgn="auto">
              <a:spcBef>
                <a:spcPts val="0"/>
              </a:spcBef>
              <a:spcAft>
                <a:spcPts val="0"/>
              </a:spcAft>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-march=broadwell</a:t>
            </a:r>
          </a:p>
        </p:txBody>
      </p:sp>
      <p:sp>
        <p:nvSpPr>
          <p:cNvPr id="29" name="文本框 28"/>
          <p:cNvSpPr txBox="1"/>
          <p:nvPr/>
        </p:nvSpPr>
        <p:spPr>
          <a:xfrm>
            <a:off x="6001715" y="1498899"/>
            <a:ext cx="1389529" cy="372644"/>
          </a:xfrm>
          <a:prstGeom prst="rect">
            <a:avLst/>
          </a:prstGeom>
          <a:noFill/>
          <a:effectLst>
            <a:outerShdw blurRad="50800" dist="38100" dir="2700000" algn="tl" rotWithShape="0">
              <a:prstClr val="black">
                <a:alpha val="40000"/>
              </a:prstClr>
            </a:outerShdw>
          </a:effectLst>
        </p:spPr>
        <p:txBody>
          <a:bodyPr wrap="none" rtlCol="0" anchor="t" anchorCtr="0">
            <a:noAutofit/>
          </a:bodyPr>
          <a:lstStyle/>
          <a:p>
            <a:pPr fontAlgn="auto">
              <a:spcBef>
                <a:spcPts val="0"/>
              </a:spcBef>
              <a:spcAft>
                <a:spcPts val="0"/>
              </a:spcAft>
            </a:pPr>
            <a:r>
              <a:rPr lang="en-US" altLang="zh-CN"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x86</a:t>
            </a:r>
            <a:r>
              <a:rPr lang="zh-CN" altLang="en-US"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编译选项</a:t>
            </a:r>
          </a:p>
        </p:txBody>
      </p:sp>
      <p:cxnSp>
        <p:nvCxnSpPr>
          <p:cNvPr id="30" name="直接连接符 29"/>
          <p:cNvCxnSpPr/>
          <p:nvPr/>
        </p:nvCxnSpPr>
        <p:spPr>
          <a:xfrm>
            <a:off x="5947928" y="1876440"/>
            <a:ext cx="1506070" cy="0"/>
          </a:xfrm>
          <a:prstGeom prst="line">
            <a:avLst/>
          </a:prstGeom>
          <a:noFill/>
          <a:ln w="6350" cap="flat" cmpd="sng" algn="ctr">
            <a:solidFill>
              <a:srgbClr val="0070C0"/>
            </a:solidFill>
            <a:prstDash val="solid"/>
            <a:miter lim="800000"/>
          </a:ln>
          <a:effectLst/>
        </p:spPr>
      </p:cxnSp>
      <p:sp>
        <p:nvSpPr>
          <p:cNvPr id="31" name="文本框 30"/>
          <p:cNvSpPr txBox="1"/>
          <p:nvPr/>
        </p:nvSpPr>
        <p:spPr>
          <a:xfrm>
            <a:off x="9022822" y="1492525"/>
            <a:ext cx="1509057" cy="379018"/>
          </a:xfrm>
          <a:prstGeom prst="rect">
            <a:avLst/>
          </a:prstGeom>
          <a:noFill/>
          <a:effectLst>
            <a:outerShdw blurRad="50800" dist="38100" dir="2700000" algn="tl" rotWithShape="0">
              <a:prstClr val="black">
                <a:alpha val="40000"/>
              </a:prstClr>
            </a:outerShdw>
          </a:effectLst>
        </p:spPr>
        <p:txBody>
          <a:bodyPr wrap="none" rtlCol="0" anchor="t" anchorCtr="0">
            <a:noAutofit/>
          </a:bodyPr>
          <a:lstStyle/>
          <a:p>
            <a:pPr fontAlgn="auto">
              <a:spcBef>
                <a:spcPts val="0"/>
              </a:spcBef>
              <a:spcAft>
                <a:spcPts val="0"/>
              </a:spcAft>
            </a:pPr>
            <a:r>
              <a:rPr lang="zh-CN" altLang="en-US"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鲲鹏编译选项</a:t>
            </a:r>
          </a:p>
        </p:txBody>
      </p:sp>
      <p:cxnSp>
        <p:nvCxnSpPr>
          <p:cNvPr id="32" name="直接连接符 31"/>
          <p:cNvCxnSpPr/>
          <p:nvPr/>
        </p:nvCxnSpPr>
        <p:spPr>
          <a:xfrm>
            <a:off x="8918112" y="1871542"/>
            <a:ext cx="1701263" cy="0"/>
          </a:xfrm>
          <a:prstGeom prst="line">
            <a:avLst/>
          </a:prstGeom>
          <a:noFill/>
          <a:ln w="6350" cap="flat" cmpd="sng" algn="ctr">
            <a:solidFill>
              <a:srgbClr val="0070C0"/>
            </a:solidFill>
            <a:prstDash val="solid"/>
            <a:miter lim="800000"/>
          </a:ln>
          <a:effectLst/>
        </p:spPr>
      </p:cxnSp>
      <p:sp>
        <p:nvSpPr>
          <p:cNvPr id="33" name="文本框 32"/>
          <p:cNvSpPr txBox="1"/>
          <p:nvPr/>
        </p:nvSpPr>
        <p:spPr>
          <a:xfrm>
            <a:off x="3611724" y="1484784"/>
            <a:ext cx="1389529" cy="386759"/>
          </a:xfrm>
          <a:prstGeom prst="rect">
            <a:avLst/>
          </a:prstGeom>
          <a:noFill/>
          <a:effectLst>
            <a:outerShdw blurRad="50800" dist="38100" dir="2700000" algn="tl" rotWithShape="0">
              <a:prstClr val="black">
                <a:alpha val="40000"/>
              </a:prstClr>
            </a:outerShdw>
          </a:effectLst>
        </p:spPr>
        <p:txBody>
          <a:bodyPr wrap="none" rtlCol="0" anchor="t" anchorCtr="0">
            <a:noAutofit/>
          </a:bodyPr>
          <a:lstStyle/>
          <a:p>
            <a:pPr algn="ctr" fontAlgn="auto">
              <a:spcBef>
                <a:spcPts val="0"/>
              </a:spcBef>
              <a:spcAft>
                <a:spcPts val="0"/>
              </a:spcAft>
            </a:pPr>
            <a:r>
              <a:rPr lang="zh-CN" altLang="en-US"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功能</a:t>
            </a:r>
          </a:p>
        </p:txBody>
      </p:sp>
      <p:cxnSp>
        <p:nvCxnSpPr>
          <p:cNvPr id="34" name="直接连接符 33"/>
          <p:cNvCxnSpPr/>
          <p:nvPr/>
        </p:nvCxnSpPr>
        <p:spPr>
          <a:xfrm>
            <a:off x="3557937" y="1876441"/>
            <a:ext cx="1506070" cy="0"/>
          </a:xfrm>
          <a:prstGeom prst="line">
            <a:avLst/>
          </a:prstGeom>
          <a:noFill/>
          <a:ln w="6350" cap="flat" cmpd="sng" algn="ctr">
            <a:solidFill>
              <a:srgbClr val="0070C0"/>
            </a:solidFill>
            <a:prstDash val="solid"/>
            <a:miter lim="800000"/>
          </a:ln>
          <a:effectLst/>
        </p:spPr>
      </p:cxnSp>
      <p:cxnSp>
        <p:nvCxnSpPr>
          <p:cNvPr id="38" name="直接连接符 37"/>
          <p:cNvCxnSpPr/>
          <p:nvPr/>
        </p:nvCxnSpPr>
        <p:spPr>
          <a:xfrm flipV="1">
            <a:off x="1027350" y="3454667"/>
            <a:ext cx="10185249" cy="10846"/>
          </a:xfrm>
          <a:prstGeom prst="line">
            <a:avLst/>
          </a:prstGeom>
          <a:noFill/>
          <a:ln w="15875" cap="flat" cmpd="sng" algn="ctr">
            <a:solidFill>
              <a:srgbClr val="666666">
                <a:lumMod val="60000"/>
                <a:lumOff val="40000"/>
              </a:srgbClr>
            </a:solidFill>
            <a:prstDash val="dash"/>
            <a:miter lim="800000"/>
          </a:ln>
          <a:effectLst/>
        </p:spPr>
      </p:cxnSp>
      <p:sp>
        <p:nvSpPr>
          <p:cNvPr id="40" name="文本框 39"/>
          <p:cNvSpPr txBox="1"/>
          <p:nvPr/>
        </p:nvSpPr>
        <p:spPr>
          <a:xfrm>
            <a:off x="1027351" y="2277950"/>
            <a:ext cx="1578237" cy="673902"/>
          </a:xfrm>
          <a:prstGeom prst="rect">
            <a:avLst/>
          </a:prstGeom>
          <a:solidFill>
            <a:srgbClr val="00B0F0"/>
          </a:solidFill>
        </p:spPr>
        <p:txBody>
          <a:bodyPr vert="horz" wrap="square" rtlCol="0" anchor="ctr" anchorCtr="0">
            <a:noAutofit/>
          </a:bodyPr>
          <a:lstStyle/>
          <a:p>
            <a:pPr algn="ctr" fontAlgn="auto">
              <a:spcBef>
                <a:spcPts val="0"/>
              </a:spcBef>
              <a:spcAft>
                <a:spcPts val="0"/>
              </a:spcAft>
            </a:pPr>
            <a:r>
              <a:rPr lang="en-US" altLang="zh-CN" sz="2000" b="1"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64</a:t>
            </a:r>
            <a:r>
              <a:rPr lang="zh-CN" altLang="en-US" sz="2000" b="1"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位编译</a:t>
            </a:r>
          </a:p>
        </p:txBody>
      </p:sp>
      <p:sp>
        <p:nvSpPr>
          <p:cNvPr id="41" name="文本框 40"/>
          <p:cNvSpPr txBox="1"/>
          <p:nvPr/>
        </p:nvSpPr>
        <p:spPr>
          <a:xfrm>
            <a:off x="1027351" y="3725362"/>
            <a:ext cx="1578237" cy="673902"/>
          </a:xfrm>
          <a:prstGeom prst="rect">
            <a:avLst/>
          </a:prstGeom>
          <a:solidFill>
            <a:srgbClr val="7CBF33"/>
          </a:solidFill>
        </p:spPr>
        <p:txBody>
          <a:bodyPr vert="horz" wrap="square" rtlCol="0" anchor="ctr" anchorCtr="0">
            <a:noAutofit/>
          </a:bodyPr>
          <a:lstStyle/>
          <a:p>
            <a:pPr algn="ctr" fontAlgn="auto">
              <a:spcBef>
                <a:spcPts val="0"/>
              </a:spcBef>
              <a:spcAft>
                <a:spcPts val="0"/>
              </a:spcAft>
            </a:pPr>
            <a:r>
              <a:rPr lang="zh-CN" altLang="en-US" sz="2000" b="1"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指令集定义</a:t>
            </a:r>
          </a:p>
        </p:txBody>
      </p:sp>
    </p:spTree>
    <p:extLst>
      <p:ext uri="{BB962C8B-B14F-4D97-AF65-F5344CB8AC3E}">
        <p14:creationId xmlns:p14="http://schemas.microsoft.com/office/powerpoint/2010/main" val="191155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C/C++</a:t>
            </a:r>
            <a:r>
              <a:rPr lang="zh-CN" altLang="en-US">
                <a:sym typeface="Huawei Sans" panose="020C0503030203020204" pitchFamily="34" charset="0"/>
              </a:rPr>
              <a:t>程序编译选项</a:t>
            </a:r>
            <a:endParaRPr lang="zh-CN" altLang="en-US" dirty="0">
              <a:sym typeface="Huawei Sans" panose="020C0503030203020204" pitchFamily="34" charset="0"/>
            </a:endParaRPr>
          </a:p>
        </p:txBody>
      </p:sp>
      <p:grpSp>
        <p:nvGrpSpPr>
          <p:cNvPr id="83" name="组合 82">
            <a:extLst>
              <a:ext uri="{FF2B5EF4-FFF2-40B4-BE49-F238E27FC236}">
                <a16:creationId xmlns:a16="http://schemas.microsoft.com/office/drawing/2014/main" id="{C5E8650E-3B88-4E06-9AA8-645EE7F4F1A2}"/>
              </a:ext>
            </a:extLst>
          </p:cNvPr>
          <p:cNvGrpSpPr/>
          <p:nvPr/>
        </p:nvGrpSpPr>
        <p:grpSpPr>
          <a:xfrm>
            <a:off x="1134376" y="2578017"/>
            <a:ext cx="10469795" cy="2677656"/>
            <a:chOff x="731838" y="1121891"/>
            <a:chExt cx="10652472" cy="2677656"/>
          </a:xfrm>
        </p:grpSpPr>
        <p:sp>
          <p:nvSpPr>
            <p:cNvPr id="84" name="文本框 83">
              <a:extLst>
                <a:ext uri="{FF2B5EF4-FFF2-40B4-BE49-F238E27FC236}">
                  <a16:creationId xmlns:a16="http://schemas.microsoft.com/office/drawing/2014/main" id="{89456774-9B26-4A50-B994-744E6491B624}"/>
                </a:ext>
              </a:extLst>
            </p:cNvPr>
            <p:cNvSpPr txBox="1"/>
            <p:nvPr/>
          </p:nvSpPr>
          <p:spPr>
            <a:xfrm>
              <a:off x="731838" y="1121891"/>
              <a:ext cx="4576331" cy="2677656"/>
            </a:xfrm>
            <a:prstGeom prst="rect">
              <a:avLst/>
            </a:prstGeom>
            <a:noFill/>
            <a:ln w="3175">
              <a:solidFill>
                <a:srgbClr val="5EC5D2"/>
              </a:solidFill>
              <a:prstDash val="solid"/>
            </a:ln>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other codes</a:t>
              </a:r>
            </a:p>
            <a:p>
              <a:pPr marL="0" marR="0" lvl="0" indent="0" defTabSz="914400" eaLnBrk="1" fontAlgn="auto" latinLnBrk="0" hangingPunct="1">
                <a:lnSpc>
                  <a:spcPct val="15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.PHONY x86 aarch64 </a:t>
              </a:r>
            </a:p>
            <a:p>
              <a:pPr marL="0" marR="0" lvl="0" indent="0" defTabSz="914400" eaLnBrk="1" fontAlgn="auto" latinLnBrk="0" hangingPunct="1">
                <a:lnSpc>
                  <a:spcPct val="15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x86:src_</a:t>
              </a:r>
              <a:r>
                <a:rPr kumimoji="0" lang="en-US" altLang="zh-CN"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code</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     </a:t>
              </a:r>
            </a:p>
            <a:p>
              <a:pPr defTabSz="914400">
                <a:lnSpc>
                  <a:spcPct val="150000"/>
                </a:lnSpc>
              </a:pP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gcc  </a:t>
              </a:r>
              <a:r>
                <a:rPr lang="en-US" altLang="zh-CN" sz="1600"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-m64 </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src_</a:t>
              </a:r>
              <a:r>
                <a:rPr lang="en-US" altLang="zh-CN" sz="16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code</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 -o test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600" b="0" i="0" u="none" strike="noStrike" kern="0" cap="none" spc="0" normalizeH="0" baseline="0" noProof="0" dirty="0" err="1">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kunpeng</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:src_</a:t>
              </a:r>
              <a:r>
                <a:rPr kumimoji="0" lang="en-US" altLang="zh-CN"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code</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     </a:t>
              </a:r>
            </a:p>
            <a:p>
              <a:pPr lvl="0" defTabSz="914400">
                <a:lnSpc>
                  <a:spcPct val="150000"/>
                </a:lnSpc>
              </a:pP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gcc</a:t>
              </a:r>
              <a:r>
                <a:rPr kumimoji="0" lang="pt-BR" sz="1600" b="0" i="0" u="none" strike="noStrike" kern="0" cap="none" spc="0" normalizeH="0" baseline="0" noProof="0" dirty="0">
                  <a:ln>
                    <a:noFill/>
                  </a:ln>
                  <a:solidFill>
                    <a:srgbClr val="C7000B"/>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600"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600" dirty="0" err="1">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mabi</a:t>
              </a:r>
              <a:r>
                <a:rPr lang="en-US" altLang="zh-CN" sz="1600"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=lp64  </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src_</a:t>
              </a:r>
              <a:r>
                <a:rPr lang="en-US" sz="16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code</a:t>
              </a: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 -o test</a:t>
              </a:r>
            </a:p>
            <a:p>
              <a:pPr marL="0" marR="0" lvl="0" indent="0" defTabSz="914400" eaLnBrk="1" fontAlgn="auto" latinLnBrk="0" hangingPunct="1">
                <a:lnSpc>
                  <a:spcPct val="15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other codes</a:t>
              </a:r>
            </a:p>
          </p:txBody>
        </p:sp>
        <p:cxnSp>
          <p:nvCxnSpPr>
            <p:cNvPr id="85" name="直接连接符 84">
              <a:extLst>
                <a:ext uri="{FF2B5EF4-FFF2-40B4-BE49-F238E27FC236}">
                  <a16:creationId xmlns:a16="http://schemas.microsoft.com/office/drawing/2014/main" id="{97240710-0829-41D3-9411-604D7AC7DE1A}"/>
                </a:ext>
              </a:extLst>
            </p:cNvPr>
            <p:cNvCxnSpPr/>
            <p:nvPr/>
          </p:nvCxnSpPr>
          <p:spPr>
            <a:xfrm>
              <a:off x="813913" y="2214838"/>
              <a:ext cx="311150" cy="0"/>
            </a:xfrm>
            <a:prstGeom prst="line">
              <a:avLst/>
            </a:prstGeom>
            <a:noFill/>
            <a:ln w="28575" cap="flat" cmpd="sng" algn="ctr">
              <a:solidFill>
                <a:srgbClr val="62B230"/>
              </a:solidFill>
              <a:prstDash val="solid"/>
              <a:miter lim="800000"/>
            </a:ln>
            <a:effectLst/>
          </p:spPr>
        </p:cxnSp>
        <p:cxnSp>
          <p:nvCxnSpPr>
            <p:cNvPr id="86" name="直接连接符 85">
              <a:extLst>
                <a:ext uri="{FF2B5EF4-FFF2-40B4-BE49-F238E27FC236}">
                  <a16:creationId xmlns:a16="http://schemas.microsoft.com/office/drawing/2014/main" id="{A31E2737-D902-4F47-885B-92558FE5564E}"/>
                </a:ext>
              </a:extLst>
            </p:cNvPr>
            <p:cNvCxnSpPr/>
            <p:nvPr/>
          </p:nvCxnSpPr>
          <p:spPr>
            <a:xfrm>
              <a:off x="1064132" y="2214838"/>
              <a:ext cx="781050" cy="0"/>
            </a:xfrm>
            <a:prstGeom prst="line">
              <a:avLst/>
            </a:prstGeom>
            <a:noFill/>
            <a:ln w="28575" cap="flat" cmpd="sng" algn="ctr">
              <a:solidFill>
                <a:srgbClr val="FCC800"/>
              </a:solidFill>
              <a:prstDash val="solid"/>
              <a:miter lim="800000"/>
            </a:ln>
            <a:effectLst/>
          </p:spPr>
        </p:cxnSp>
        <p:cxnSp>
          <p:nvCxnSpPr>
            <p:cNvPr id="87" name="直接连接符 86">
              <a:extLst>
                <a:ext uri="{FF2B5EF4-FFF2-40B4-BE49-F238E27FC236}">
                  <a16:creationId xmlns:a16="http://schemas.microsoft.com/office/drawing/2014/main" id="{CE44E054-4F33-4FA3-8FD6-5F4C29B35E0F}"/>
                </a:ext>
              </a:extLst>
            </p:cNvPr>
            <p:cNvCxnSpPr/>
            <p:nvPr/>
          </p:nvCxnSpPr>
          <p:spPr>
            <a:xfrm>
              <a:off x="1067307" y="2593112"/>
              <a:ext cx="1555750" cy="0"/>
            </a:xfrm>
            <a:prstGeom prst="line">
              <a:avLst/>
            </a:prstGeom>
            <a:noFill/>
            <a:ln w="28575" cap="flat" cmpd="sng" algn="ctr">
              <a:solidFill>
                <a:srgbClr val="ED6D00"/>
              </a:solidFill>
              <a:prstDash val="solid"/>
              <a:miter lim="800000"/>
            </a:ln>
            <a:effectLst/>
          </p:spPr>
        </p:cxnSp>
        <p:sp>
          <p:nvSpPr>
            <p:cNvPr id="88" name="文本框 87">
              <a:extLst>
                <a:ext uri="{FF2B5EF4-FFF2-40B4-BE49-F238E27FC236}">
                  <a16:creationId xmlns:a16="http://schemas.microsoft.com/office/drawing/2014/main" id="{8E329BDE-0C78-4794-87E7-785FF6560225}"/>
                </a:ext>
              </a:extLst>
            </p:cNvPr>
            <p:cNvSpPr txBox="1"/>
            <p:nvPr/>
          </p:nvSpPr>
          <p:spPr>
            <a:xfrm>
              <a:off x="7177774" y="2674140"/>
              <a:ext cx="316244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ED6D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Command</a:t>
              </a:r>
              <a:r>
                <a:rPr kumimoji="0" lang="zh-CN" altLang="en-US" sz="1400" b="1" i="0" u="none" strike="noStrike" kern="0" cap="none" spc="0" normalizeH="0" baseline="0" noProof="0" dirty="0">
                  <a:ln>
                    <a:noFill/>
                  </a:ln>
                  <a:solidFill>
                    <a:srgbClr val="ED6D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0" lang="en-US" altLang="zh-CN" sz="1400" b="1" i="0" u="none" strike="noStrike" kern="0" cap="none" spc="0" normalizeH="0" baseline="0" noProof="0" dirty="0">
                  <a:ln>
                    <a:noFill/>
                  </a:ln>
                  <a:solidFill>
                    <a:srgbClr val="ED6D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make</a:t>
              </a:r>
              <a:r>
                <a:rPr kumimoji="0" lang="zh-CN" altLang="en-US" sz="1400" b="1" i="0" u="none" strike="noStrike" kern="0" cap="none" spc="0" normalizeH="0" baseline="0" noProof="0" dirty="0">
                  <a:ln>
                    <a:noFill/>
                  </a:ln>
                  <a:solidFill>
                    <a:srgbClr val="ED6D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需要执行的命令</a:t>
              </a:r>
              <a:endParaRPr kumimoji="0" lang="en-US" sz="1400" b="1" i="0" u="none" strike="noStrike" kern="0" cap="none" spc="0" normalizeH="0" baseline="0" noProof="0" dirty="0">
                <a:ln>
                  <a:noFill/>
                </a:ln>
                <a:solidFill>
                  <a:srgbClr val="ED6D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文本框 88">
              <a:extLst>
                <a:ext uri="{FF2B5EF4-FFF2-40B4-BE49-F238E27FC236}">
                  <a16:creationId xmlns:a16="http://schemas.microsoft.com/office/drawing/2014/main" id="{85F5CEBF-0E4F-40EC-8C67-DDBAAF80EA7B}"/>
                </a:ext>
              </a:extLst>
            </p:cNvPr>
            <p:cNvSpPr txBox="1"/>
            <p:nvPr/>
          </p:nvSpPr>
          <p:spPr>
            <a:xfrm>
              <a:off x="6948565" y="1776588"/>
              <a:ext cx="442485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zh-CN" sz="1400" b="1" i="0" u="none" strike="noStrike" kern="0" cap="none" spc="0" normalizeH="0" baseline="0" noProof="0" dirty="0">
                  <a:ln>
                    <a:noFill/>
                  </a:ln>
                  <a:solidFill>
                    <a:srgbClr val="FCC8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Prerequisites</a:t>
              </a:r>
              <a:r>
                <a:rPr kumimoji="0" lang="zh-CN" altLang="en-GB" sz="1400" b="1" i="0" u="none" strike="noStrike" kern="0" cap="none" spc="0" normalizeH="0" baseline="0" noProof="0" dirty="0">
                  <a:ln>
                    <a:noFill/>
                  </a:ln>
                  <a:solidFill>
                    <a:srgbClr val="FCC8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a:t>
              </a:r>
              <a:r>
                <a:rPr kumimoji="0" lang="zh-CN" altLang="en-US" sz="1400" b="1" i="0" u="none" strike="noStrike" kern="0" cap="none" spc="0" normalizeH="0" baseline="0" noProof="0" dirty="0">
                  <a:ln>
                    <a:noFill/>
                  </a:ln>
                  <a:solidFill>
                    <a:srgbClr val="FCC8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要生成</a:t>
              </a:r>
              <a:r>
                <a:rPr kumimoji="0" lang="en-GB" altLang="zh-CN" sz="1400" b="1" i="0" u="none" strike="noStrike" kern="0" cap="none" spc="0" normalizeH="0" baseline="0" noProof="0" dirty="0">
                  <a:ln>
                    <a:noFill/>
                  </a:ln>
                  <a:solidFill>
                    <a:srgbClr val="FCC8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target</a:t>
              </a:r>
              <a:r>
                <a:rPr kumimoji="0" lang="zh-CN" altLang="en-US" sz="1400" b="1" i="0" u="none" strike="noStrike" kern="0" cap="none" spc="0" normalizeH="0" baseline="0" noProof="0" dirty="0">
                  <a:ln>
                    <a:noFill/>
                  </a:ln>
                  <a:solidFill>
                    <a:srgbClr val="FCC80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所需要的文件或是目标</a:t>
              </a:r>
            </a:p>
          </p:txBody>
        </p:sp>
        <p:sp>
          <p:nvSpPr>
            <p:cNvPr id="90" name="文本框 89">
              <a:extLst>
                <a:ext uri="{FF2B5EF4-FFF2-40B4-BE49-F238E27FC236}">
                  <a16:creationId xmlns:a16="http://schemas.microsoft.com/office/drawing/2014/main" id="{C71F9BBC-CA55-4CDA-A324-0C9CBB02C934}"/>
                </a:ext>
              </a:extLst>
            </p:cNvPr>
            <p:cNvSpPr txBox="1"/>
            <p:nvPr/>
          </p:nvSpPr>
          <p:spPr>
            <a:xfrm>
              <a:off x="6883599" y="2099016"/>
              <a:ext cx="450071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62B23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Target</a:t>
              </a:r>
              <a:r>
                <a:rPr kumimoji="0" lang="zh-CN" altLang="en-US" sz="1400" b="1" i="0" u="none" strike="noStrike" kern="0" cap="none" spc="0" normalizeH="0" baseline="0" noProof="0" dirty="0">
                  <a:ln>
                    <a:noFill/>
                  </a:ln>
                  <a:solidFill>
                    <a:srgbClr val="62B23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，可以是</a:t>
              </a:r>
              <a:r>
                <a:rPr kumimoji="0" lang="en-US" altLang="zh-CN" sz="1400" b="1" i="0" u="none" strike="noStrike" kern="0" cap="none" spc="0" normalizeH="0" baseline="0" noProof="0" dirty="0">
                  <a:ln>
                    <a:noFill/>
                  </a:ln>
                  <a:solidFill>
                    <a:srgbClr val="62B23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Object </a:t>
              </a:r>
              <a:r>
                <a:rPr kumimoji="0" lang="zh-CN" altLang="en-US" sz="1400" b="1" i="0" u="none" strike="noStrike" kern="0" cap="none" spc="0" normalizeH="0" baseline="0" noProof="0" dirty="0">
                  <a:ln>
                    <a:noFill/>
                  </a:ln>
                  <a:solidFill>
                    <a:srgbClr val="62B23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文件，也可以是执行文件。还可以是一个标签</a:t>
              </a:r>
              <a:endParaRPr kumimoji="0" lang="en-US" sz="1400" b="1" i="0" u="none" strike="noStrike" kern="0" cap="none" spc="0" normalizeH="0" baseline="0" noProof="0" dirty="0">
                <a:ln>
                  <a:noFill/>
                </a:ln>
                <a:solidFill>
                  <a:srgbClr val="62B230"/>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91" name="肘形连接符 29">
              <a:extLst>
                <a:ext uri="{FF2B5EF4-FFF2-40B4-BE49-F238E27FC236}">
                  <a16:creationId xmlns:a16="http://schemas.microsoft.com/office/drawing/2014/main" id="{7DE62DEB-26FC-4A89-8F59-301CF0047DCC}"/>
                </a:ext>
              </a:extLst>
            </p:cNvPr>
            <p:cNvCxnSpPr/>
            <p:nvPr/>
          </p:nvCxnSpPr>
          <p:spPr>
            <a:xfrm>
              <a:off x="862606" y="2213907"/>
              <a:ext cx="5987902" cy="88105"/>
            </a:xfrm>
            <a:prstGeom prst="bentConnector3">
              <a:avLst>
                <a:gd name="adj1" fmla="val -537"/>
              </a:avLst>
            </a:prstGeom>
            <a:noFill/>
            <a:ln w="28575" cap="flat" cmpd="sng" algn="ctr">
              <a:solidFill>
                <a:srgbClr val="62B230"/>
              </a:solidFill>
              <a:prstDash val="solid"/>
              <a:miter lim="800000"/>
              <a:tailEnd type="triangle"/>
            </a:ln>
            <a:effectLst/>
          </p:spPr>
        </p:cxnSp>
        <p:cxnSp>
          <p:nvCxnSpPr>
            <p:cNvPr id="92" name="肘形连接符 30">
              <a:extLst>
                <a:ext uri="{FF2B5EF4-FFF2-40B4-BE49-F238E27FC236}">
                  <a16:creationId xmlns:a16="http://schemas.microsoft.com/office/drawing/2014/main" id="{CB5926C3-4622-4AF6-B999-834D040E80C5}"/>
                </a:ext>
              </a:extLst>
            </p:cNvPr>
            <p:cNvCxnSpPr/>
            <p:nvPr/>
          </p:nvCxnSpPr>
          <p:spPr>
            <a:xfrm flipV="1">
              <a:off x="1845183" y="1927693"/>
              <a:ext cx="5114270" cy="286911"/>
            </a:xfrm>
            <a:prstGeom prst="bentConnector3">
              <a:avLst>
                <a:gd name="adj1" fmla="val 50000"/>
              </a:avLst>
            </a:prstGeom>
            <a:noFill/>
            <a:ln w="28575" cap="flat" cmpd="sng" algn="ctr">
              <a:solidFill>
                <a:srgbClr val="FCC800"/>
              </a:solidFill>
              <a:prstDash val="solid"/>
              <a:miter lim="800000"/>
              <a:tailEnd type="triangle"/>
            </a:ln>
            <a:effectLst/>
          </p:spPr>
        </p:cxnSp>
        <p:cxnSp>
          <p:nvCxnSpPr>
            <p:cNvPr id="93" name="肘形连接符 31">
              <a:extLst>
                <a:ext uri="{FF2B5EF4-FFF2-40B4-BE49-F238E27FC236}">
                  <a16:creationId xmlns:a16="http://schemas.microsoft.com/office/drawing/2014/main" id="{BB419815-2B65-4801-A334-3BECAF93399C}"/>
                </a:ext>
              </a:extLst>
            </p:cNvPr>
            <p:cNvCxnSpPr/>
            <p:nvPr/>
          </p:nvCxnSpPr>
          <p:spPr>
            <a:xfrm>
              <a:off x="1708150" y="2593112"/>
              <a:ext cx="5550914" cy="216074"/>
            </a:xfrm>
            <a:prstGeom prst="bentConnector3">
              <a:avLst>
                <a:gd name="adj1" fmla="val 50000"/>
              </a:avLst>
            </a:prstGeom>
            <a:noFill/>
            <a:ln w="28575" cap="flat" cmpd="sng" algn="ctr">
              <a:solidFill>
                <a:srgbClr val="ED6D00"/>
              </a:solidFill>
              <a:prstDash val="solid"/>
              <a:miter lim="800000"/>
              <a:tailEnd type="triangle"/>
            </a:ln>
            <a:effectLst/>
          </p:spPr>
        </p:cxnSp>
      </p:grpSp>
      <p:grpSp>
        <p:nvGrpSpPr>
          <p:cNvPr id="17" name="组合 16">
            <a:extLst>
              <a:ext uri="{FF2B5EF4-FFF2-40B4-BE49-F238E27FC236}">
                <a16:creationId xmlns:a16="http://schemas.microsoft.com/office/drawing/2014/main" id="{FB0F5443-B4B8-4799-A8E2-4BB91BFF16CE}"/>
              </a:ext>
            </a:extLst>
          </p:cNvPr>
          <p:cNvGrpSpPr/>
          <p:nvPr/>
        </p:nvGrpSpPr>
        <p:grpSpPr>
          <a:xfrm>
            <a:off x="1134376" y="1841771"/>
            <a:ext cx="4113109" cy="391657"/>
            <a:chOff x="2632334" y="1030263"/>
            <a:chExt cx="1506070" cy="391657"/>
          </a:xfrm>
          <a:effectLst>
            <a:outerShdw blurRad="50800" dist="38100" dir="2700000" algn="tl" rotWithShape="0">
              <a:prstClr val="black">
                <a:alpha val="40000"/>
              </a:prstClr>
            </a:outerShdw>
          </a:effectLst>
        </p:grpSpPr>
        <p:sp>
          <p:nvSpPr>
            <p:cNvPr id="18" name="文本框 17">
              <a:extLst>
                <a:ext uri="{FF2B5EF4-FFF2-40B4-BE49-F238E27FC236}">
                  <a16:creationId xmlns:a16="http://schemas.microsoft.com/office/drawing/2014/main" id="{DBFDC52B-4AFF-40ED-96B6-377B7FD34695}"/>
                </a:ext>
              </a:extLst>
            </p:cNvPr>
            <p:cNvSpPr txBox="1"/>
            <p:nvPr/>
          </p:nvSpPr>
          <p:spPr>
            <a:xfrm>
              <a:off x="2686121" y="1030263"/>
              <a:ext cx="1389529" cy="386759"/>
            </a:xfrm>
            <a:prstGeom prst="rect">
              <a:avLst/>
            </a:prstGeom>
            <a:noFill/>
          </p:spPr>
          <p:txBody>
            <a:bodyPr wrap="none" rtlCol="0" anchor="t" anchorCtr="0">
              <a:noAutofit/>
            </a:bodyPr>
            <a:lstStyle/>
            <a:p>
              <a:pPr algn="ctr" defTabSz="914400">
                <a:defRPr/>
              </a:pPr>
              <a:r>
                <a:rPr lang="zh-CN" altLang="en-US" sz="1600" b="1"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编码</a:t>
              </a: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方法：</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makefile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分目标方式实现代码归一</a:t>
              </a:r>
              <a:endPar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9" name="直接连接符 18">
              <a:extLst>
                <a:ext uri="{FF2B5EF4-FFF2-40B4-BE49-F238E27FC236}">
                  <a16:creationId xmlns:a16="http://schemas.microsoft.com/office/drawing/2014/main" id="{F17F5CC5-AF78-44CA-8949-D76D78BAB22D}"/>
                </a:ext>
              </a:extLst>
            </p:cNvPr>
            <p:cNvCxnSpPr/>
            <p:nvPr/>
          </p:nvCxnSpPr>
          <p:spPr>
            <a:xfrm>
              <a:off x="2632334" y="1421920"/>
              <a:ext cx="1506070" cy="0"/>
            </a:xfrm>
            <a:prstGeom prst="line">
              <a:avLst/>
            </a:prstGeom>
            <a:noFill/>
            <a:ln w="6350" cap="flat" cmpd="sng" algn="ctr">
              <a:solidFill>
                <a:srgbClr val="0070C0"/>
              </a:solidFill>
              <a:prstDash val="solid"/>
              <a:miter lim="800000"/>
            </a:ln>
            <a:effectLst/>
          </p:spPr>
        </p:cxnSp>
      </p:grpSp>
    </p:spTree>
    <p:extLst>
      <p:ext uri="{BB962C8B-B14F-4D97-AF65-F5344CB8AC3E}">
        <p14:creationId xmlns:p14="http://schemas.microsoft.com/office/powerpoint/2010/main" val="227671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57418" y="1734913"/>
            <a:ext cx="10477164" cy="4103285"/>
            <a:chOff x="857418" y="1576567"/>
            <a:chExt cx="10477164" cy="4103285"/>
          </a:xfrm>
        </p:grpSpPr>
        <p:sp>
          <p:nvSpPr>
            <p:cNvPr id="37" name="矩形 36"/>
            <p:cNvSpPr/>
            <p:nvPr/>
          </p:nvSpPr>
          <p:spPr>
            <a:xfrm>
              <a:off x="857418" y="1576567"/>
              <a:ext cx="10477164" cy="683264"/>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marL="171450" indent="-171450" fontAlgn="auto">
                <a:lnSpc>
                  <a:spcPct val="120000"/>
                </a:lnSpc>
                <a:spcBef>
                  <a:spcPts val="600"/>
                </a:spcBef>
                <a:spcAft>
                  <a:spcPts val="0"/>
                </a:spcAft>
                <a:buClr>
                  <a:schemeClr val="bg1">
                    <a:lumMod val="50000"/>
                  </a:schemeClr>
                </a:buClr>
                <a:buSzPct val="80000"/>
                <a:buFont typeface="Arial" panose="020B0604020202020204" pitchFamily="34" charset="0"/>
                <a:buChar char="•"/>
              </a:pPr>
              <a:r>
                <a:rPr lang="en-US" altLang="zh-CN" sz="16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SIMD(</a:t>
              </a:r>
              <a:r>
                <a:rPr lang="en-US" altLang="zh-CN" sz="1600" kern="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Single Instruction Multi Data)</a:t>
              </a:r>
              <a:r>
                <a:rPr lang="zh-CN" altLang="en-US" sz="16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是一种单指令处理多数据流的并行处理技术，能够在批量数据操作时进行向量化运算加速，具有较高的执行效率，在多媒体处理、矩阵运算等场景都有广泛的应用。</a:t>
              </a:r>
              <a:endParaRPr lang="en-US" altLang="zh-CN" sz="16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8" name="直接连接符 37"/>
            <p:cNvCxnSpPr/>
            <p:nvPr/>
          </p:nvCxnSpPr>
          <p:spPr>
            <a:xfrm>
              <a:off x="6096000" y="2574963"/>
              <a:ext cx="0" cy="3088752"/>
            </a:xfrm>
            <a:prstGeom prst="line">
              <a:avLst/>
            </a:prstGeom>
            <a:noFill/>
            <a:ln w="28575" cap="flat" cmpd="sng" algn="ctr">
              <a:solidFill>
                <a:schemeClr val="bg1">
                  <a:lumMod val="75000"/>
                </a:schemeClr>
              </a:solidFill>
              <a:prstDash val="dash"/>
              <a:miter lim="800000"/>
            </a:ln>
            <a:effectLst/>
          </p:spPr>
        </p:cxnSp>
        <p:grpSp>
          <p:nvGrpSpPr>
            <p:cNvPr id="7" name="组合 6"/>
            <p:cNvGrpSpPr/>
            <p:nvPr/>
          </p:nvGrpSpPr>
          <p:grpSpPr>
            <a:xfrm>
              <a:off x="952849" y="2390194"/>
              <a:ext cx="10177561" cy="3289658"/>
              <a:chOff x="952849" y="2296188"/>
              <a:chExt cx="10177561" cy="3289658"/>
            </a:xfrm>
          </p:grpSpPr>
          <p:sp>
            <p:nvSpPr>
              <p:cNvPr id="35" name="矩形 34"/>
              <p:cNvSpPr/>
              <p:nvPr/>
            </p:nvSpPr>
            <p:spPr>
              <a:xfrm>
                <a:off x="952849" y="2503937"/>
                <a:ext cx="4392488" cy="382477"/>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marL="171450" indent="-171450" algn="ctr" fontAlgn="auto">
                  <a:lnSpc>
                    <a:spcPct val="150000"/>
                  </a:lnSpc>
                  <a:spcBef>
                    <a:spcPts val="600"/>
                  </a:spcBef>
                  <a:spcAft>
                    <a:spcPts val="0"/>
                  </a:spcAft>
                  <a:buClr>
                    <a:schemeClr val="bg1">
                      <a:lumMod val="50000"/>
                    </a:schemeClr>
                  </a:buClr>
                  <a:buFont typeface="Arial" panose="020B0604020202020204" pitchFamily="34" charset="0"/>
                  <a:buChar char="•"/>
                </a:pPr>
                <a:r>
                  <a:rPr lang="en-US" altLang="zh-CN" sz="14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Intel</a:t>
                </a:r>
                <a:r>
                  <a:rPr lang="zh-CN" altLang="en-US" sz="14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的</a:t>
                </a:r>
                <a:r>
                  <a:rPr lang="en-US" altLang="zh-CN" sz="14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SIMD</a:t>
                </a:r>
                <a:r>
                  <a:rPr lang="zh-CN" altLang="en-US" sz="1400" dirty="0">
                    <a:solidFill>
                      <a:srgbClr val="1D1D1A"/>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扩展指令集</a:t>
                </a:r>
              </a:p>
            </p:txBody>
          </p:sp>
          <p:grpSp>
            <p:nvGrpSpPr>
              <p:cNvPr id="39" name="组合 38"/>
              <p:cNvGrpSpPr/>
              <p:nvPr/>
            </p:nvGrpSpPr>
            <p:grpSpPr>
              <a:xfrm>
                <a:off x="1166635" y="3141563"/>
                <a:ext cx="3964917" cy="2444283"/>
                <a:chOff x="839416" y="3992289"/>
                <a:chExt cx="3964917" cy="2242962"/>
              </a:xfrm>
            </p:grpSpPr>
            <p:sp>
              <p:nvSpPr>
                <p:cNvPr id="40" name="圆角矩形 39"/>
                <p:cNvSpPr/>
                <p:nvPr/>
              </p:nvSpPr>
              <p:spPr bwMode="auto">
                <a:xfrm>
                  <a:off x="1815374" y="4307567"/>
                  <a:ext cx="1932865" cy="342799"/>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00"/>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AVX256</a:t>
                  </a:r>
                  <a:endParaRPr kumimoji="0" lang="zh-CN" altLang="en-US" sz="1600" b="0" i="0" u="none" strike="noStrike" cap="none" normalizeH="0" baseline="0" dirty="0">
                    <a:ln>
                      <a:noFill/>
                    </a:ln>
                    <a:solidFill>
                      <a:srgbClr val="FFFF00"/>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1" name="圆角矩形 40"/>
                <p:cNvSpPr/>
                <p:nvPr/>
              </p:nvSpPr>
              <p:spPr bwMode="auto">
                <a:xfrm>
                  <a:off x="1665333" y="4652476"/>
                  <a:ext cx="2232948" cy="300795"/>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SSE4</a:t>
                  </a:r>
                  <a:endParaRPr kumimoji="0" lang="zh-CN" altLang="en-US"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2" name="圆角矩形 41"/>
                <p:cNvSpPr/>
                <p:nvPr/>
              </p:nvSpPr>
              <p:spPr bwMode="auto">
                <a:xfrm>
                  <a:off x="1449563" y="4955381"/>
                  <a:ext cx="2664488" cy="361765"/>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SSE3</a:t>
                  </a:r>
                  <a:endParaRPr kumimoji="0" lang="zh-CN" altLang="en-US"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3" name="圆角矩形 42"/>
                <p:cNvSpPr/>
                <p:nvPr/>
              </p:nvSpPr>
              <p:spPr bwMode="auto">
                <a:xfrm>
                  <a:off x="1269640" y="5319256"/>
                  <a:ext cx="3024335" cy="330136"/>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SSE2</a:t>
                  </a:r>
                  <a:endParaRPr kumimoji="0" lang="zh-CN" altLang="en-US"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4" name="圆角矩形 43"/>
                <p:cNvSpPr/>
                <p:nvPr/>
              </p:nvSpPr>
              <p:spPr bwMode="auto">
                <a:xfrm>
                  <a:off x="1089621" y="5651502"/>
                  <a:ext cx="3384375" cy="291058"/>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SSE</a:t>
                  </a:r>
                  <a:endParaRPr kumimoji="0" lang="zh-CN" altLang="en-US" sz="1600" b="0" i="0" u="none" strike="noStrike" cap="none" normalizeH="0" baseline="0" dirty="0">
                    <a:ln>
                      <a:noFill/>
                    </a:ln>
                    <a:solidFill>
                      <a:srgbClr val="FFFFCC"/>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5" name="圆角矩形 44"/>
                <p:cNvSpPr/>
                <p:nvPr/>
              </p:nvSpPr>
              <p:spPr bwMode="auto">
                <a:xfrm>
                  <a:off x="839416" y="5944671"/>
                  <a:ext cx="3960439" cy="290580"/>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MMX</a:t>
                  </a:r>
                  <a:endParaRPr kumimoji="0" lang="zh-CN" altLang="en-US" sz="1600" b="0" i="0" u="none" strike="noStrike"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6" name="上箭头 45"/>
                <p:cNvSpPr/>
                <p:nvPr/>
              </p:nvSpPr>
              <p:spPr bwMode="auto">
                <a:xfrm>
                  <a:off x="4473996" y="4148873"/>
                  <a:ext cx="330337" cy="1581101"/>
                </a:xfrm>
                <a:prstGeom prst="upArrow">
                  <a:avLst/>
                </a:prstGeom>
                <a:solidFill>
                  <a:srgbClr val="C700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7" name="圆角矩形 46"/>
                <p:cNvSpPr/>
                <p:nvPr/>
              </p:nvSpPr>
              <p:spPr bwMode="auto">
                <a:xfrm>
                  <a:off x="2115732" y="3992289"/>
                  <a:ext cx="1332148" cy="313168"/>
                </a:xfrm>
                <a:prstGeom prst="roundRect">
                  <a:avLst/>
                </a:prstGeom>
                <a:solidFill>
                  <a:srgbClr val="F7A65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00"/>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AVX512</a:t>
                  </a:r>
                  <a:endParaRPr kumimoji="0" lang="zh-CN" altLang="en-US" sz="1600" b="0" i="0" u="none" strike="noStrike" cap="none" normalizeH="0" baseline="0" dirty="0">
                    <a:ln>
                      <a:noFill/>
                    </a:ln>
                    <a:solidFill>
                      <a:srgbClr val="FFFF00"/>
                    </a:solidFill>
                    <a:effectLst/>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6" name="组合 5"/>
              <p:cNvGrpSpPr/>
              <p:nvPr/>
            </p:nvGrpSpPr>
            <p:grpSpPr>
              <a:xfrm>
                <a:off x="6549966" y="2296188"/>
                <a:ext cx="4580444" cy="3133026"/>
                <a:chOff x="6549966" y="2296188"/>
                <a:chExt cx="4580444" cy="3133026"/>
              </a:xfrm>
            </p:grpSpPr>
            <p:sp>
              <p:nvSpPr>
                <p:cNvPr id="34" name="矩形 33"/>
                <p:cNvSpPr/>
                <p:nvPr/>
              </p:nvSpPr>
              <p:spPr>
                <a:xfrm>
                  <a:off x="6549966" y="2296188"/>
                  <a:ext cx="4150278" cy="382477"/>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marL="171450" indent="-171450" algn="ctr" fontAlgn="auto">
                    <a:lnSpc>
                      <a:spcPct val="150000"/>
                    </a:lnSpc>
                    <a:spcBef>
                      <a:spcPts val="600"/>
                    </a:spcBef>
                    <a:spcAft>
                      <a:spcPts val="0"/>
                    </a:spcAft>
                    <a:buClr>
                      <a:schemeClr val="bg1">
                        <a:lumMod val="50000"/>
                      </a:schemeClr>
                    </a:buClr>
                    <a:buFont typeface="Arial" panose="020B0604020202020204" pitchFamily="34" charset="0"/>
                    <a:buChar char="•"/>
                  </a:pP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ARM</a:t>
                  </a:r>
                  <a:r>
                    <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的</a:t>
                  </a: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SIMD</a:t>
                  </a:r>
                  <a:r>
                    <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指令集</a:t>
                  </a: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NEON</a:t>
                  </a:r>
                  <a:endParaRPr lang="en-US" altLang="zh-CN" sz="1600" dirty="0">
                    <a:solidFill>
                      <a:srgbClr val="FF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36" name="图片 35"/>
                <p:cNvPicPr>
                  <a:picLocks noChangeAspect="1"/>
                </p:cNvPicPr>
                <p:nvPr/>
              </p:nvPicPr>
              <p:blipFill>
                <a:blip r:embed="rId3">
                  <a:clrChange>
                    <a:clrFrom>
                      <a:srgbClr val="FFFFFF"/>
                    </a:clrFrom>
                    <a:clrTo>
                      <a:srgbClr val="FFFFFF">
                        <a:alpha val="0"/>
                      </a:srgbClr>
                    </a:clrTo>
                  </a:clrChange>
                </a:blip>
                <a:stretch>
                  <a:fillRect/>
                </a:stretch>
              </p:blipFill>
              <p:spPr>
                <a:xfrm>
                  <a:off x="6701694" y="3347220"/>
                  <a:ext cx="3910344" cy="2081994"/>
                </a:xfrm>
                <a:prstGeom prst="rect">
                  <a:avLst/>
                </a:prstGeom>
                <a:noFill/>
                <a:ln>
                  <a:noFill/>
                </a:ln>
              </p:spPr>
            </p:pic>
            <p:sp>
              <p:nvSpPr>
                <p:cNvPr id="49" name="矩形 48"/>
                <p:cNvSpPr/>
                <p:nvPr/>
              </p:nvSpPr>
              <p:spPr>
                <a:xfrm>
                  <a:off x="6640122" y="2797943"/>
                  <a:ext cx="4490288" cy="340991"/>
                </a:xfrm>
                <a:prstGeom prst="rect">
                  <a:avLst/>
                </a:prstGeom>
              </p:spPr>
              <p:txBody>
                <a:bodyPr wrap="square" anchor="ctr">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fontAlgn="auto">
                    <a:lnSpc>
                      <a:spcPct val="150000"/>
                    </a:lnSpc>
                    <a:spcBef>
                      <a:spcPts val="600"/>
                    </a:spcBef>
                    <a:spcAft>
                      <a:spcPts val="0"/>
                    </a:spcAft>
                  </a:pPr>
                  <a:r>
                    <a:rPr lang="en-US" altLang="zh-CN" sz="12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ARM NEON</a:t>
                  </a:r>
                  <a:r>
                    <a:rPr lang="zh-CN" altLang="en-US" sz="12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指令用于多种指令加速计算</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grpSp>
      <p:sp>
        <p:nvSpPr>
          <p:cNvPr id="4" name="标题 3"/>
          <p:cNvSpPr>
            <a:spLocks noGrp="1"/>
          </p:cNvSpPr>
          <p:nvPr>
            <p:ph type="title"/>
          </p:nvPr>
        </p:nvSpPr>
        <p:spPr/>
        <p:txBody>
          <a:bodyPr/>
          <a:lstStyle/>
          <a:p>
            <a:r>
              <a:rPr lang="en-US" altLang="zh-CN">
                <a:sym typeface="Huawei Sans" panose="020C0503030203020204" pitchFamily="34" charset="0"/>
              </a:rPr>
              <a:t>SIMD</a:t>
            </a:r>
            <a:r>
              <a:rPr lang="zh-CN" altLang="en-US">
                <a:sym typeface="Huawei Sans" panose="020C0503030203020204" pitchFamily="34" charset="0"/>
              </a:rPr>
              <a:t>技术</a:t>
            </a:r>
            <a:endParaRPr lang="zh-CN" altLang="en-US" dirty="0"/>
          </a:p>
        </p:txBody>
      </p:sp>
    </p:spTree>
    <p:extLst>
      <p:ext uri="{BB962C8B-B14F-4D97-AF65-F5344CB8AC3E}">
        <p14:creationId xmlns:p14="http://schemas.microsoft.com/office/powerpoint/2010/main" val="231432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41"/>
          <p:cNvSpPr txBox="1"/>
          <p:nvPr/>
        </p:nvSpPr>
        <p:spPr>
          <a:xfrm>
            <a:off x="1204745" y="2888056"/>
            <a:ext cx="1570635" cy="673902"/>
          </a:xfrm>
          <a:prstGeom prst="rect">
            <a:avLst/>
          </a:prstGeom>
          <a:solidFill>
            <a:srgbClr val="F7A655"/>
          </a:solidFill>
        </p:spPr>
        <p:txBody>
          <a:bodyPr vert="horz" wrap="square" rtlCol="0" anchor="ctr" anchorCtr="0">
            <a:noAutofit/>
          </a:bodyPr>
          <a:lstStyle>
            <a:defPPr>
              <a:defRPr lang="zh-CN"/>
            </a:defPPr>
            <a:lvl1pPr algn="ctr" fontAlgn="auto">
              <a:spcBef>
                <a:spcPts val="0"/>
              </a:spcBef>
              <a:spcAft>
                <a:spcPts val="0"/>
              </a:spcAft>
              <a:defRPr sz="1800" b="1">
                <a:solidFill>
                  <a:srgbClr val="FFFFFF"/>
                </a:solidFill>
                <a:latin typeface="Microsoft YaHei" panose="020B0503020204020204" pitchFamily="34" charset="-122"/>
                <a:ea typeface="Microsoft YaHei" panose="020B0503020204020204" pitchFamily="34" charset="-122"/>
              </a:defRPr>
            </a:lvl1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MMX</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指令</a:t>
            </a:r>
          </a:p>
        </p:txBody>
      </p:sp>
      <p:sp>
        <p:nvSpPr>
          <p:cNvPr id="28" name="矩形 27"/>
          <p:cNvSpPr/>
          <p:nvPr/>
        </p:nvSpPr>
        <p:spPr bwMode="auto">
          <a:xfrm>
            <a:off x="2921055" y="1610183"/>
            <a:ext cx="2659296" cy="4352744"/>
          </a:xfrm>
          <a:prstGeom prst="rect">
            <a:avLst/>
          </a:prstGeom>
          <a:solidFill>
            <a:srgbClr val="D9D9D9">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bwMode="auto">
          <a:xfrm>
            <a:off x="5628536" y="1610183"/>
            <a:ext cx="2659296" cy="4352744"/>
          </a:xfrm>
          <a:prstGeom prst="rect">
            <a:avLst/>
          </a:prstGeom>
          <a:solidFill>
            <a:srgbClr val="D9D9D9">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bwMode="auto">
          <a:xfrm>
            <a:off x="8343653" y="1610183"/>
            <a:ext cx="2659296" cy="4352744"/>
          </a:xfrm>
          <a:prstGeom prst="rect">
            <a:avLst/>
          </a:prstGeom>
          <a:solidFill>
            <a:srgbClr val="D9D9D9">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60"/>
          <p:cNvSpPr txBox="1"/>
          <p:nvPr/>
        </p:nvSpPr>
        <p:spPr>
          <a:xfrm>
            <a:off x="6263420" y="1771550"/>
            <a:ext cx="1389529" cy="372644"/>
          </a:xfrm>
          <a:prstGeom prst="rect">
            <a:avLst/>
          </a:prstGeom>
          <a:noFill/>
          <a:effectLst/>
        </p:spPr>
        <p:txBody>
          <a:bodyPr wrap="none" rtlCol="0" anchor="t" anchorCtr="0">
            <a:noAutofit/>
          </a:bodyPr>
          <a:lstStyle/>
          <a:p>
            <a:pPr algn="ctr" fontAlgn="auto">
              <a:spcBef>
                <a:spcPts val="0"/>
              </a:spcBef>
              <a:spcAft>
                <a:spcPts val="0"/>
              </a:spcAft>
            </a:pPr>
            <a:r>
              <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x86</a:t>
            </a: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intrinsic</a:t>
            </a: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函数</a:t>
            </a:r>
          </a:p>
        </p:txBody>
      </p:sp>
      <p:sp>
        <p:nvSpPr>
          <p:cNvPr id="32" name="文本框 63"/>
          <p:cNvSpPr txBox="1"/>
          <p:nvPr/>
        </p:nvSpPr>
        <p:spPr>
          <a:xfrm>
            <a:off x="8918773" y="1747361"/>
            <a:ext cx="1509057" cy="379018"/>
          </a:xfrm>
          <a:prstGeom prst="rect">
            <a:avLst/>
          </a:prstGeom>
          <a:noFill/>
          <a:effectLst/>
        </p:spPr>
        <p:txBody>
          <a:bodyPr wrap="none" rtlCol="0" anchor="t" anchorCtr="0">
            <a:noAutofit/>
          </a:bodyPr>
          <a:lstStyle/>
          <a:p>
            <a:pPr algn="ctr" fontAlgn="auto">
              <a:spcBef>
                <a:spcPts val="0"/>
              </a:spcBef>
              <a:spcAft>
                <a:spcPts val="0"/>
              </a:spcAft>
            </a:pP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intrinsic</a:t>
            </a: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函数</a:t>
            </a:r>
          </a:p>
        </p:txBody>
      </p:sp>
      <p:sp>
        <p:nvSpPr>
          <p:cNvPr id="33" name="文本框 66"/>
          <p:cNvSpPr txBox="1"/>
          <p:nvPr/>
        </p:nvSpPr>
        <p:spPr>
          <a:xfrm>
            <a:off x="3548302" y="1739620"/>
            <a:ext cx="1389529" cy="386759"/>
          </a:xfrm>
          <a:prstGeom prst="rect">
            <a:avLst/>
          </a:prstGeom>
          <a:noFill/>
          <a:effectLst/>
        </p:spPr>
        <p:txBody>
          <a:bodyPr wrap="none" rtlCol="0" anchor="t" anchorCtr="0">
            <a:noAutofit/>
          </a:bodyPr>
          <a:lstStyle/>
          <a:p>
            <a:pPr algn="ctr" fontAlgn="auto">
              <a:spcBef>
                <a:spcPts val="0"/>
              </a:spcBef>
              <a:spcAft>
                <a:spcPts val="0"/>
              </a:spcAft>
            </a:pP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功能</a:t>
            </a:r>
          </a:p>
        </p:txBody>
      </p:sp>
      <p:cxnSp>
        <p:nvCxnSpPr>
          <p:cNvPr id="48" name="直接连接符 47"/>
          <p:cNvCxnSpPr/>
          <p:nvPr/>
        </p:nvCxnSpPr>
        <p:spPr>
          <a:xfrm>
            <a:off x="8920266" y="2117833"/>
            <a:ext cx="1506070" cy="0"/>
          </a:xfrm>
          <a:prstGeom prst="line">
            <a:avLst/>
          </a:prstGeom>
          <a:noFill/>
          <a:ln w="9525" cap="flat" cmpd="sng" algn="ctr">
            <a:solidFill>
              <a:srgbClr val="C7000B"/>
            </a:solidFill>
            <a:prstDash val="solid"/>
            <a:miter lim="800000"/>
          </a:ln>
          <a:effectLst/>
        </p:spPr>
      </p:cxnSp>
      <p:cxnSp>
        <p:nvCxnSpPr>
          <p:cNvPr id="50" name="直接连接符 49"/>
          <p:cNvCxnSpPr/>
          <p:nvPr/>
        </p:nvCxnSpPr>
        <p:spPr>
          <a:xfrm>
            <a:off x="6205149" y="2117833"/>
            <a:ext cx="1506070" cy="0"/>
          </a:xfrm>
          <a:prstGeom prst="line">
            <a:avLst/>
          </a:prstGeom>
          <a:noFill/>
          <a:ln w="9525" cap="flat" cmpd="sng" algn="ctr">
            <a:solidFill>
              <a:srgbClr val="C7000B"/>
            </a:solidFill>
            <a:prstDash val="solid"/>
            <a:miter lim="800000"/>
          </a:ln>
          <a:effectLst/>
        </p:spPr>
      </p:cxnSp>
      <p:cxnSp>
        <p:nvCxnSpPr>
          <p:cNvPr id="51" name="直接连接符 50"/>
          <p:cNvCxnSpPr/>
          <p:nvPr/>
        </p:nvCxnSpPr>
        <p:spPr>
          <a:xfrm>
            <a:off x="3490031" y="2117833"/>
            <a:ext cx="1506070" cy="0"/>
          </a:xfrm>
          <a:prstGeom prst="line">
            <a:avLst/>
          </a:prstGeom>
          <a:noFill/>
          <a:ln w="9525" cap="flat" cmpd="sng" algn="ctr">
            <a:solidFill>
              <a:srgbClr val="C7000B"/>
            </a:solidFill>
            <a:prstDash val="solid"/>
            <a:miter lim="800000"/>
          </a:ln>
          <a:effectLst/>
        </p:spPr>
      </p:cxnSp>
      <p:cxnSp>
        <p:nvCxnSpPr>
          <p:cNvPr id="56" name="直接连接符 55"/>
          <p:cNvCxnSpPr/>
          <p:nvPr/>
        </p:nvCxnSpPr>
        <p:spPr>
          <a:xfrm flipV="1">
            <a:off x="3144154" y="4326020"/>
            <a:ext cx="7807582" cy="11216"/>
          </a:xfrm>
          <a:prstGeom prst="line">
            <a:avLst/>
          </a:prstGeom>
          <a:noFill/>
          <a:ln w="15875" cap="flat" cmpd="sng" algn="ctr">
            <a:solidFill>
              <a:srgbClr val="666666">
                <a:lumMod val="60000"/>
                <a:lumOff val="40000"/>
              </a:srgbClr>
            </a:solidFill>
            <a:prstDash val="dash"/>
            <a:miter lim="800000"/>
          </a:ln>
          <a:effectLst/>
        </p:spPr>
      </p:cxnSp>
      <p:sp>
        <p:nvSpPr>
          <p:cNvPr id="63" name="文本框 41"/>
          <p:cNvSpPr txBox="1"/>
          <p:nvPr/>
        </p:nvSpPr>
        <p:spPr>
          <a:xfrm>
            <a:off x="1204745" y="4810326"/>
            <a:ext cx="1570635" cy="673902"/>
          </a:xfrm>
          <a:prstGeom prst="rect">
            <a:avLst/>
          </a:prstGeom>
          <a:solidFill>
            <a:srgbClr val="15B0E8"/>
          </a:solidFill>
        </p:spPr>
        <p:txBody>
          <a:bodyPr vert="horz" wrap="square" rtlCol="0" anchor="ctr" anchorCtr="0">
            <a:noAutofit/>
          </a:bodyPr>
          <a:lstStyle>
            <a:defPPr>
              <a:defRPr lang="zh-CN"/>
            </a:defPPr>
            <a:lvl1pPr algn="ctr" fontAlgn="auto">
              <a:spcBef>
                <a:spcPts val="0"/>
              </a:spcBef>
              <a:spcAft>
                <a:spcPts val="0"/>
              </a:spcAft>
              <a:defRPr sz="1800" b="1">
                <a:solidFill>
                  <a:srgbClr val="FFFFFF"/>
                </a:solidFill>
                <a:latin typeface="Microsoft YaHei" panose="020B0503020204020204" pitchFamily="34" charset="-122"/>
                <a:ea typeface="Microsoft YaHei" panose="020B0503020204020204" pitchFamily="34" charset="-122"/>
              </a:defRPr>
            </a:lvl1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SSE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指令</a:t>
            </a:r>
          </a:p>
        </p:txBody>
      </p:sp>
      <p:sp>
        <p:nvSpPr>
          <p:cNvPr id="65" name="矩形 64"/>
          <p:cNvSpPr/>
          <p:nvPr/>
        </p:nvSpPr>
        <p:spPr>
          <a:xfrm>
            <a:off x="8514344" y="5001333"/>
            <a:ext cx="2317914" cy="369332"/>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1187798" fontAlgn="ctr">
              <a:lnSpc>
                <a:spcPct val="150000"/>
              </a:lnSpc>
              <a:spcBef>
                <a:spcPts val="0"/>
              </a:spcBef>
              <a:spcAft>
                <a:spcPts val="0"/>
              </a:spcAft>
              <a:defRPr/>
            </a:pPr>
            <a:r>
              <a:rPr lang="en-US"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float32x4_t  </a:t>
            </a:r>
            <a:r>
              <a:rPr lang="en-US" altLang="zh-CN" sz="1200" dirty="0">
                <a:solidFill>
                  <a:srgbClr val="F7A655"/>
                </a:solidFill>
                <a:latin typeface="Huawei Sans" panose="020C0503030203020204" pitchFamily="34" charset="0"/>
                <a:ea typeface="方正兰亭黑简体" panose="02000000000000000000" pitchFamily="2" charset="-122"/>
                <a:sym typeface="Huawei Sans" panose="020C0503030203020204" pitchFamily="34" charset="0"/>
              </a:rPr>
              <a:t>v</a:t>
            </a: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ld1q</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en-US" altLang="zh-CN"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f32</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(float *p)</a:t>
            </a:r>
          </a:p>
        </p:txBody>
      </p:sp>
      <p:sp>
        <p:nvSpPr>
          <p:cNvPr id="66" name="矩形 65"/>
          <p:cNvSpPr/>
          <p:nvPr/>
        </p:nvSpPr>
        <p:spPr>
          <a:xfrm>
            <a:off x="5655660" y="4965415"/>
            <a:ext cx="2632172" cy="369332"/>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1187798" fontAlgn="ctr">
              <a:lnSpc>
                <a:spcPct val="150000"/>
              </a:lnSpc>
              <a:spcBef>
                <a:spcPts val="0"/>
              </a:spcBef>
              <a:spcAft>
                <a:spcPts val="0"/>
              </a:spcAft>
              <a:defRPr/>
            </a:pPr>
            <a:r>
              <a:rPr lang="en-US"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 __m128  </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en-US" altLang="zh-CN"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mm_</a:t>
            </a:r>
            <a:r>
              <a:rPr lang="en-US" altLang="zh-CN" sz="1200" dirty="0" err="1">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load</a:t>
            </a:r>
            <a:r>
              <a:rPr lang="en-US" altLang="zh-CN"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en-US" altLang="zh-CN" sz="1200" dirty="0" err="1">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ps</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(float *p)</a:t>
            </a:r>
          </a:p>
        </p:txBody>
      </p:sp>
      <p:sp>
        <p:nvSpPr>
          <p:cNvPr id="64" name="矩形 63"/>
          <p:cNvSpPr/>
          <p:nvPr/>
        </p:nvSpPr>
        <p:spPr>
          <a:xfrm>
            <a:off x="3144154" y="4652502"/>
            <a:ext cx="2163264" cy="646331"/>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1187798" fontAlgn="ctr">
              <a:lnSpc>
                <a:spcPct val="150000"/>
              </a:lnSpc>
              <a:spcBef>
                <a:spcPts val="0"/>
              </a:spcBef>
              <a:spcAft>
                <a:spcPts val="0"/>
              </a:spcAft>
              <a:defRPr/>
            </a:pP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从内存（</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地址）加载</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个单精度浮点数据到寄存器</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8514344" y="2927303"/>
            <a:ext cx="2317914" cy="461665"/>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fontAlgn="auto">
              <a:spcBef>
                <a:spcPts val="0"/>
              </a:spcBef>
              <a:spcAft>
                <a:spcPts val="0"/>
              </a:spcAft>
            </a:pPr>
            <a:r>
              <a:rPr lang="fr-FR"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int32x2_t</a:t>
            </a:r>
            <a:r>
              <a:rPr lang="fr-FR"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r>
              <a:rPr lang="fr-FR" altLang="zh-CN" sz="1200" dirty="0">
                <a:solidFill>
                  <a:srgbClr val="F7A655"/>
                </a:solidFill>
                <a:latin typeface="Huawei Sans" panose="020C0503030203020204" pitchFamily="34" charset="0"/>
                <a:ea typeface="方正兰亭黑简体" panose="02000000000000000000" pitchFamily="2" charset="-122"/>
                <a:sym typeface="Huawei Sans" panose="020C0503030203020204" pitchFamily="34" charset="0"/>
              </a:rPr>
              <a:t>v</a:t>
            </a:r>
            <a:r>
              <a:rPr lang="fr-FR"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add</a:t>
            </a:r>
            <a:r>
              <a:rPr lang="fr-FR"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fr-FR" altLang="zh-CN"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s32</a:t>
            </a:r>
            <a:r>
              <a:rPr lang="fr-FR"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(int32x2_t __a, int32x2_t __b)</a:t>
            </a:r>
            <a:endParaRPr lang="zh-CN" altLang="zh-CN" sz="1200" b="1" dirty="0">
              <a:solidFill>
                <a:srgbClr val="FF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0" name="矩形 69"/>
          <p:cNvSpPr/>
          <p:nvPr/>
        </p:nvSpPr>
        <p:spPr>
          <a:xfrm>
            <a:off x="5828557" y="2927303"/>
            <a:ext cx="2286377" cy="461665"/>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fontAlgn="auto">
              <a:spcBef>
                <a:spcPts val="0"/>
              </a:spcBef>
              <a:spcAft>
                <a:spcPts val="0"/>
              </a:spcAft>
            </a:pPr>
            <a:r>
              <a:rPr lang="it-IT"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__m64  </a:t>
            </a:r>
            <a:r>
              <a:rPr lang="it-IT"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_mm_</a:t>
            </a:r>
            <a:r>
              <a:rPr lang="it-IT"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add</a:t>
            </a:r>
            <a:r>
              <a:rPr lang="it-IT"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it-IT" altLang="zh-CN"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pi32</a:t>
            </a:r>
            <a:r>
              <a:rPr lang="it-IT"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(__m64 a, __m64 b)</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3161434" y="2354660"/>
            <a:ext cx="2163264" cy="1671121"/>
            <a:chOff x="3161434" y="2296343"/>
            <a:chExt cx="2163264" cy="1671121"/>
          </a:xfrm>
        </p:grpSpPr>
        <p:sp>
          <p:nvSpPr>
            <p:cNvPr id="68" name="矩形 67"/>
            <p:cNvSpPr/>
            <p:nvPr/>
          </p:nvSpPr>
          <p:spPr>
            <a:xfrm>
              <a:off x="3161434" y="2296343"/>
              <a:ext cx="2163264" cy="617990"/>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914112" fontAlgn="auto">
                <a:lnSpc>
                  <a:spcPct val="150000"/>
                </a:lnSpc>
                <a:spcBef>
                  <a:spcPts val="600"/>
                </a:spcBef>
                <a:spcAft>
                  <a:spcPts val="0"/>
                </a:spcAft>
                <a:defRPr/>
              </a:pP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将向量</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和向量</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int32</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）元素进行向量加法运算</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70"/>
            <p:cNvPicPr>
              <a:picLocks noChangeAspect="1"/>
            </p:cNvPicPr>
            <p:nvPr/>
          </p:nvPicPr>
          <p:blipFill>
            <a:blip r:embed="rId3">
              <a:clrChange>
                <a:clrFrom>
                  <a:srgbClr val="FFFFFF"/>
                </a:clrFrom>
                <a:clrTo>
                  <a:srgbClr val="FFFFFF">
                    <a:alpha val="0"/>
                  </a:srgbClr>
                </a:clrTo>
              </a:clrChange>
            </a:blip>
            <a:stretch>
              <a:fillRect/>
            </a:stretch>
          </p:blipFill>
          <p:spPr>
            <a:xfrm>
              <a:off x="3161434" y="2916334"/>
              <a:ext cx="2163264" cy="1051130"/>
            </a:xfrm>
            <a:prstGeom prst="rect">
              <a:avLst/>
            </a:prstGeom>
          </p:spPr>
        </p:pic>
      </p:grpSp>
      <p:grpSp>
        <p:nvGrpSpPr>
          <p:cNvPr id="6" name="组合 5"/>
          <p:cNvGrpSpPr/>
          <p:nvPr/>
        </p:nvGrpSpPr>
        <p:grpSpPr>
          <a:xfrm>
            <a:off x="3144153" y="3025458"/>
            <a:ext cx="2229081" cy="1068521"/>
            <a:chOff x="3144153" y="3025458"/>
            <a:chExt cx="2229081" cy="1068521"/>
          </a:xfrm>
        </p:grpSpPr>
        <p:sp>
          <p:nvSpPr>
            <p:cNvPr id="2" name="单圆角矩形 1"/>
            <p:cNvSpPr/>
            <p:nvPr/>
          </p:nvSpPr>
          <p:spPr>
            <a:xfrm>
              <a:off x="3520228" y="3032655"/>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A1</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单圆角矩形 25"/>
            <p:cNvSpPr/>
            <p:nvPr/>
          </p:nvSpPr>
          <p:spPr>
            <a:xfrm>
              <a:off x="4536946" y="3025458"/>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A2</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单圆角矩形 33"/>
            <p:cNvSpPr/>
            <p:nvPr/>
          </p:nvSpPr>
          <p:spPr>
            <a:xfrm>
              <a:off x="3505931" y="3375805"/>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B1</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单圆角矩形 34"/>
            <p:cNvSpPr/>
            <p:nvPr/>
          </p:nvSpPr>
          <p:spPr>
            <a:xfrm>
              <a:off x="4536945" y="3385443"/>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B2</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单圆角矩形 35"/>
            <p:cNvSpPr/>
            <p:nvPr/>
          </p:nvSpPr>
          <p:spPr>
            <a:xfrm>
              <a:off x="3520229" y="3754339"/>
              <a:ext cx="444857" cy="128236"/>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C1</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单圆角矩形 36"/>
            <p:cNvSpPr/>
            <p:nvPr/>
          </p:nvSpPr>
          <p:spPr>
            <a:xfrm>
              <a:off x="4536946" y="3755174"/>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C2</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3144154" y="3179816"/>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4047127" y="3179816"/>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31</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矩形 38"/>
            <p:cNvSpPr/>
            <p:nvPr/>
          </p:nvSpPr>
          <p:spPr>
            <a:xfrm>
              <a:off x="4976544" y="3180509"/>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63</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3144154" y="3557226"/>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3144153" y="3909702"/>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a:xfrm>
              <a:off x="4047127" y="3555225"/>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31</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矩形 42"/>
            <p:cNvSpPr/>
            <p:nvPr/>
          </p:nvSpPr>
          <p:spPr>
            <a:xfrm>
              <a:off x="4055912" y="3923735"/>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31</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a:xfrm>
              <a:off x="4979943" y="3548895"/>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63</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4990373" y="3909203"/>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63</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 name="组合 6"/>
          <p:cNvGrpSpPr/>
          <p:nvPr/>
        </p:nvGrpSpPr>
        <p:grpSpPr>
          <a:xfrm>
            <a:off x="2910970" y="5385065"/>
            <a:ext cx="2542147" cy="333411"/>
            <a:chOff x="2973886" y="5363971"/>
            <a:chExt cx="2542147" cy="333411"/>
          </a:xfrm>
        </p:grpSpPr>
        <p:sp>
          <p:nvSpPr>
            <p:cNvPr id="46" name="单圆角矩形 45"/>
            <p:cNvSpPr/>
            <p:nvPr/>
          </p:nvSpPr>
          <p:spPr>
            <a:xfrm>
              <a:off x="3714399" y="5381046"/>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A1</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单圆角矩形 52"/>
            <p:cNvSpPr/>
            <p:nvPr/>
          </p:nvSpPr>
          <p:spPr>
            <a:xfrm>
              <a:off x="4111516" y="5384428"/>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A2</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单圆角矩形 53"/>
            <p:cNvSpPr/>
            <p:nvPr/>
          </p:nvSpPr>
          <p:spPr>
            <a:xfrm>
              <a:off x="4505197" y="5382940"/>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A3</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单圆角矩形 54"/>
            <p:cNvSpPr/>
            <p:nvPr/>
          </p:nvSpPr>
          <p:spPr>
            <a:xfrm>
              <a:off x="4898439" y="5384684"/>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A4</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3619843" y="5518243"/>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3920085" y="5527138"/>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31</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4313766" y="5518764"/>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63</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4707447" y="5525809"/>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95</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矩形 60"/>
            <p:cNvSpPr/>
            <p:nvPr/>
          </p:nvSpPr>
          <p:spPr>
            <a:xfrm>
              <a:off x="5052842" y="5518243"/>
              <a:ext cx="46319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127</a:t>
              </a:r>
              <a:endParaRPr lang="zh-CN" altLang="en-US"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2973886" y="5363971"/>
              <a:ext cx="523792" cy="157389"/>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 name="右箭头 7"/>
          <p:cNvSpPr/>
          <p:nvPr/>
        </p:nvSpPr>
        <p:spPr>
          <a:xfrm>
            <a:off x="3389191" y="5414024"/>
            <a:ext cx="213307" cy="110129"/>
          </a:xfrm>
          <a:prstGeom prst="rightArrow">
            <a:avLst/>
          </a:prstGeom>
          <a:solidFill>
            <a:srgbClr val="92D050"/>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标题 8"/>
          <p:cNvSpPr>
            <a:spLocks noGrp="1"/>
          </p:cNvSpPr>
          <p:nvPr>
            <p:ph type="title"/>
          </p:nvPr>
        </p:nvSpPr>
        <p:spPr/>
        <p:txBody>
          <a:bodyPr/>
          <a:lstStyle/>
          <a:p>
            <a:r>
              <a:rPr lang="en-US" altLang="zh-CN">
                <a:sym typeface="Huawei Sans" panose="020C0503030203020204" pitchFamily="34" charset="0"/>
              </a:rPr>
              <a:t>SSE intrinsic</a:t>
            </a:r>
            <a:r>
              <a:rPr lang="zh-CN" altLang="en-US">
                <a:sym typeface="Huawei Sans" panose="020C0503030203020204" pitchFamily="34" charset="0"/>
              </a:rPr>
              <a:t>函数 </a:t>
            </a:r>
            <a:r>
              <a:rPr lang="en-US" altLang="zh-CN">
                <a:sym typeface="Huawei Sans" panose="020C0503030203020204" pitchFamily="34" charset="0"/>
              </a:rPr>
              <a:t>(MMX/SSE) vs NEON intrinsic</a:t>
            </a:r>
            <a:r>
              <a:rPr lang="zh-CN" altLang="en-US">
                <a:sym typeface="Huawei Sans" panose="020C0503030203020204" pitchFamily="34" charset="0"/>
              </a:rPr>
              <a:t>函数 </a:t>
            </a:r>
            <a:endParaRPr lang="zh-CN" altLang="en-US" dirty="0"/>
          </a:p>
        </p:txBody>
      </p:sp>
    </p:spTree>
    <p:extLst>
      <p:ext uri="{BB962C8B-B14F-4D97-AF65-F5344CB8AC3E}">
        <p14:creationId xmlns:p14="http://schemas.microsoft.com/office/powerpoint/2010/main" val="308298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文本框 41"/>
          <p:cNvSpPr txBox="1"/>
          <p:nvPr/>
        </p:nvSpPr>
        <p:spPr>
          <a:xfrm>
            <a:off x="1204745" y="2888056"/>
            <a:ext cx="1570635" cy="673902"/>
          </a:xfrm>
          <a:prstGeom prst="rect">
            <a:avLst/>
          </a:prstGeom>
          <a:solidFill>
            <a:srgbClr val="F7A655"/>
          </a:solidFill>
        </p:spPr>
        <p:txBody>
          <a:bodyPr vert="horz" wrap="square" rtlCol="0" anchor="ctr" anchorCtr="0">
            <a:noAutofit/>
          </a:bodyPr>
          <a:lstStyle>
            <a:defPPr>
              <a:defRPr lang="zh-CN"/>
            </a:defPPr>
            <a:lvl1pPr algn="ctr" fontAlgn="auto">
              <a:spcBef>
                <a:spcPts val="0"/>
              </a:spcBef>
              <a:spcAft>
                <a:spcPts val="0"/>
              </a:spcAft>
              <a:defRPr sz="1800" b="1">
                <a:solidFill>
                  <a:srgbClr val="FFFFFF"/>
                </a:solidFill>
                <a:latin typeface="Microsoft YaHei" panose="020B0503020204020204" pitchFamily="34" charset="-122"/>
                <a:ea typeface="Microsoft YaHei" panose="020B0503020204020204" pitchFamily="34" charset="-122"/>
              </a:defRPr>
            </a:lvl1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MMX</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指令</a:t>
            </a:r>
          </a:p>
        </p:txBody>
      </p:sp>
      <p:sp>
        <p:nvSpPr>
          <p:cNvPr id="28" name="矩形 27"/>
          <p:cNvSpPr/>
          <p:nvPr/>
        </p:nvSpPr>
        <p:spPr bwMode="auto">
          <a:xfrm>
            <a:off x="2921055" y="1610183"/>
            <a:ext cx="2659296" cy="4352744"/>
          </a:xfrm>
          <a:prstGeom prst="rect">
            <a:avLst/>
          </a:prstGeom>
          <a:solidFill>
            <a:srgbClr val="D9D9D9">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bwMode="auto">
          <a:xfrm>
            <a:off x="5628536" y="1610183"/>
            <a:ext cx="2659296" cy="4352744"/>
          </a:xfrm>
          <a:prstGeom prst="rect">
            <a:avLst/>
          </a:prstGeom>
          <a:solidFill>
            <a:srgbClr val="D9D9D9">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bwMode="auto">
          <a:xfrm>
            <a:off x="8343653" y="1610183"/>
            <a:ext cx="2659296" cy="4352744"/>
          </a:xfrm>
          <a:prstGeom prst="rect">
            <a:avLst/>
          </a:prstGeom>
          <a:solidFill>
            <a:srgbClr val="D9D9D9">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60"/>
          <p:cNvSpPr txBox="1"/>
          <p:nvPr/>
        </p:nvSpPr>
        <p:spPr>
          <a:xfrm>
            <a:off x="6263420" y="1771550"/>
            <a:ext cx="1389529" cy="372644"/>
          </a:xfrm>
          <a:prstGeom prst="rect">
            <a:avLst/>
          </a:prstGeom>
          <a:noFill/>
          <a:effectLst/>
        </p:spPr>
        <p:txBody>
          <a:bodyPr wrap="none" rtlCol="0" anchor="t" anchorCtr="0">
            <a:noAutofit/>
          </a:bodyPr>
          <a:lstStyle/>
          <a:p>
            <a:pPr algn="ctr" fontAlgn="auto">
              <a:spcBef>
                <a:spcPts val="0"/>
              </a:spcBef>
              <a:spcAft>
                <a:spcPts val="0"/>
              </a:spcAft>
            </a:pPr>
            <a:r>
              <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x86</a:t>
            </a: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intrinsic</a:t>
            </a: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函数</a:t>
            </a:r>
          </a:p>
        </p:txBody>
      </p:sp>
      <p:sp>
        <p:nvSpPr>
          <p:cNvPr id="32" name="文本框 63"/>
          <p:cNvSpPr txBox="1"/>
          <p:nvPr/>
        </p:nvSpPr>
        <p:spPr>
          <a:xfrm>
            <a:off x="8918773" y="1747361"/>
            <a:ext cx="1509057" cy="379018"/>
          </a:xfrm>
          <a:prstGeom prst="rect">
            <a:avLst/>
          </a:prstGeom>
          <a:noFill/>
          <a:effectLst/>
        </p:spPr>
        <p:txBody>
          <a:bodyPr wrap="none" rtlCol="0" anchor="t" anchorCtr="0">
            <a:noAutofit/>
          </a:bodyPr>
          <a:lstStyle/>
          <a:p>
            <a:pPr algn="ctr" fontAlgn="auto">
              <a:spcBef>
                <a:spcPts val="0"/>
              </a:spcBef>
              <a:spcAft>
                <a:spcPts val="0"/>
              </a:spcAft>
            </a:pP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intrinsic</a:t>
            </a: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函数</a:t>
            </a:r>
          </a:p>
        </p:txBody>
      </p:sp>
      <p:sp>
        <p:nvSpPr>
          <p:cNvPr id="33" name="文本框 66"/>
          <p:cNvSpPr txBox="1"/>
          <p:nvPr/>
        </p:nvSpPr>
        <p:spPr>
          <a:xfrm>
            <a:off x="3548302" y="1739620"/>
            <a:ext cx="1389529" cy="386759"/>
          </a:xfrm>
          <a:prstGeom prst="rect">
            <a:avLst/>
          </a:prstGeom>
          <a:noFill/>
          <a:effectLst/>
        </p:spPr>
        <p:txBody>
          <a:bodyPr wrap="none" rtlCol="0" anchor="t" anchorCtr="0">
            <a:noAutofit/>
          </a:bodyPr>
          <a:lstStyle/>
          <a:p>
            <a:pPr algn="ctr" fontAlgn="auto">
              <a:spcBef>
                <a:spcPts val="0"/>
              </a:spcBef>
              <a:spcAft>
                <a:spcPts val="0"/>
              </a:spcAft>
            </a:pPr>
            <a:r>
              <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功能</a:t>
            </a:r>
          </a:p>
        </p:txBody>
      </p:sp>
      <p:cxnSp>
        <p:nvCxnSpPr>
          <p:cNvPr id="48" name="直接连接符 47"/>
          <p:cNvCxnSpPr/>
          <p:nvPr/>
        </p:nvCxnSpPr>
        <p:spPr>
          <a:xfrm>
            <a:off x="8920266" y="2117833"/>
            <a:ext cx="1506070" cy="0"/>
          </a:xfrm>
          <a:prstGeom prst="line">
            <a:avLst/>
          </a:prstGeom>
          <a:noFill/>
          <a:ln w="9525" cap="flat" cmpd="sng" algn="ctr">
            <a:solidFill>
              <a:srgbClr val="C7000B"/>
            </a:solidFill>
            <a:prstDash val="solid"/>
            <a:miter lim="800000"/>
          </a:ln>
          <a:effectLst/>
        </p:spPr>
      </p:cxnSp>
      <p:cxnSp>
        <p:nvCxnSpPr>
          <p:cNvPr id="50" name="直接连接符 49"/>
          <p:cNvCxnSpPr/>
          <p:nvPr/>
        </p:nvCxnSpPr>
        <p:spPr>
          <a:xfrm>
            <a:off x="6205149" y="2117833"/>
            <a:ext cx="1506070" cy="0"/>
          </a:xfrm>
          <a:prstGeom prst="line">
            <a:avLst/>
          </a:prstGeom>
          <a:noFill/>
          <a:ln w="9525" cap="flat" cmpd="sng" algn="ctr">
            <a:solidFill>
              <a:srgbClr val="C7000B"/>
            </a:solidFill>
            <a:prstDash val="solid"/>
            <a:miter lim="800000"/>
          </a:ln>
          <a:effectLst/>
        </p:spPr>
      </p:cxnSp>
      <p:cxnSp>
        <p:nvCxnSpPr>
          <p:cNvPr id="51" name="直接连接符 50"/>
          <p:cNvCxnSpPr/>
          <p:nvPr/>
        </p:nvCxnSpPr>
        <p:spPr>
          <a:xfrm>
            <a:off x="3490031" y="2117833"/>
            <a:ext cx="1506070" cy="0"/>
          </a:xfrm>
          <a:prstGeom prst="line">
            <a:avLst/>
          </a:prstGeom>
          <a:noFill/>
          <a:ln w="9525" cap="flat" cmpd="sng" algn="ctr">
            <a:solidFill>
              <a:srgbClr val="C7000B"/>
            </a:solidFill>
            <a:prstDash val="solid"/>
            <a:miter lim="800000"/>
          </a:ln>
          <a:effectLst/>
        </p:spPr>
      </p:cxnSp>
      <p:cxnSp>
        <p:nvCxnSpPr>
          <p:cNvPr id="56" name="直接连接符 55"/>
          <p:cNvCxnSpPr/>
          <p:nvPr/>
        </p:nvCxnSpPr>
        <p:spPr>
          <a:xfrm flipV="1">
            <a:off x="3144154" y="4326020"/>
            <a:ext cx="7807582" cy="11216"/>
          </a:xfrm>
          <a:prstGeom prst="line">
            <a:avLst/>
          </a:prstGeom>
          <a:noFill/>
          <a:ln w="15875" cap="flat" cmpd="sng" algn="ctr">
            <a:solidFill>
              <a:srgbClr val="666666">
                <a:lumMod val="60000"/>
                <a:lumOff val="40000"/>
              </a:srgbClr>
            </a:solidFill>
            <a:prstDash val="dash"/>
            <a:miter lim="800000"/>
          </a:ln>
          <a:effectLst/>
        </p:spPr>
      </p:cxnSp>
      <p:sp>
        <p:nvSpPr>
          <p:cNvPr id="63" name="文本框 41"/>
          <p:cNvSpPr txBox="1"/>
          <p:nvPr/>
        </p:nvSpPr>
        <p:spPr>
          <a:xfrm>
            <a:off x="1204745" y="4810326"/>
            <a:ext cx="1570635" cy="673902"/>
          </a:xfrm>
          <a:prstGeom prst="rect">
            <a:avLst/>
          </a:prstGeom>
          <a:solidFill>
            <a:srgbClr val="15B0E8"/>
          </a:solidFill>
        </p:spPr>
        <p:txBody>
          <a:bodyPr vert="horz" wrap="square" rtlCol="0" anchor="ctr" anchorCtr="0">
            <a:noAutofit/>
          </a:bodyPr>
          <a:lstStyle>
            <a:defPPr>
              <a:defRPr lang="zh-CN"/>
            </a:defPPr>
            <a:lvl1pPr algn="ctr" fontAlgn="auto">
              <a:spcBef>
                <a:spcPts val="0"/>
              </a:spcBef>
              <a:spcAft>
                <a:spcPts val="0"/>
              </a:spcAft>
              <a:defRPr sz="1800" b="1">
                <a:solidFill>
                  <a:srgbClr val="FFFFFF"/>
                </a:solidFill>
                <a:latin typeface="Microsoft YaHei" panose="020B0503020204020204" pitchFamily="34" charset="-122"/>
                <a:ea typeface="Microsoft YaHei" panose="020B0503020204020204" pitchFamily="34" charset="-122"/>
              </a:defRPr>
            </a:lvl1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SSE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指令</a:t>
            </a:r>
          </a:p>
        </p:txBody>
      </p:sp>
      <p:sp>
        <p:nvSpPr>
          <p:cNvPr id="65" name="矩形 64"/>
          <p:cNvSpPr/>
          <p:nvPr/>
        </p:nvSpPr>
        <p:spPr>
          <a:xfrm>
            <a:off x="8514344" y="5001333"/>
            <a:ext cx="2317914" cy="369332"/>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1187798" fontAlgn="ctr">
              <a:lnSpc>
                <a:spcPct val="150000"/>
              </a:lnSpc>
              <a:spcBef>
                <a:spcPts val="0"/>
              </a:spcBef>
              <a:spcAft>
                <a:spcPts val="0"/>
              </a:spcAft>
              <a:defRPr/>
            </a:pPr>
            <a:r>
              <a:rPr lang="en-US"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float32x4_t  </a:t>
            </a:r>
            <a:r>
              <a:rPr lang="en-US" altLang="zh-CN" sz="1200" dirty="0">
                <a:solidFill>
                  <a:srgbClr val="F7A655"/>
                </a:solidFill>
                <a:latin typeface="Huawei Sans" panose="020C0503030203020204" pitchFamily="34" charset="0"/>
                <a:ea typeface="方正兰亭黑简体" panose="02000000000000000000" pitchFamily="2" charset="-122"/>
                <a:sym typeface="Huawei Sans" panose="020C0503030203020204" pitchFamily="34" charset="0"/>
              </a:rPr>
              <a:t>v</a:t>
            </a:r>
            <a:r>
              <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ld1q</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en-US" altLang="zh-CN"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f32</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(float *p)</a:t>
            </a:r>
          </a:p>
        </p:txBody>
      </p:sp>
      <p:sp>
        <p:nvSpPr>
          <p:cNvPr id="66" name="矩形 65"/>
          <p:cNvSpPr/>
          <p:nvPr/>
        </p:nvSpPr>
        <p:spPr>
          <a:xfrm>
            <a:off x="5655660" y="4965415"/>
            <a:ext cx="2632172" cy="369332"/>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1187798" fontAlgn="ctr">
              <a:lnSpc>
                <a:spcPct val="150000"/>
              </a:lnSpc>
              <a:spcBef>
                <a:spcPts val="0"/>
              </a:spcBef>
              <a:spcAft>
                <a:spcPts val="0"/>
              </a:spcAft>
              <a:defRPr/>
            </a:pPr>
            <a:r>
              <a:rPr lang="en-US"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 __m128  </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en-US" altLang="zh-CN"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mm_</a:t>
            </a:r>
            <a:r>
              <a:rPr lang="en-US" altLang="zh-CN" sz="1200" dirty="0" err="1">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load</a:t>
            </a:r>
            <a:r>
              <a:rPr lang="en-US" altLang="zh-CN"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en-US" altLang="zh-CN" sz="1200" dirty="0" err="1">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ps</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(float *p)</a:t>
            </a:r>
          </a:p>
        </p:txBody>
      </p:sp>
      <p:sp>
        <p:nvSpPr>
          <p:cNvPr id="64" name="矩形 63"/>
          <p:cNvSpPr/>
          <p:nvPr/>
        </p:nvSpPr>
        <p:spPr>
          <a:xfrm>
            <a:off x="3144154" y="4652502"/>
            <a:ext cx="2163264" cy="646331"/>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1187798" fontAlgn="ctr">
              <a:lnSpc>
                <a:spcPct val="150000"/>
              </a:lnSpc>
              <a:spcBef>
                <a:spcPts val="0"/>
              </a:spcBef>
              <a:spcAft>
                <a:spcPts val="0"/>
              </a:spcAft>
              <a:defRPr/>
            </a:pP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从内存（</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p</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地址）加载</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个单精度浮点数据到寄存器</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8514344" y="2927303"/>
            <a:ext cx="2317914" cy="461665"/>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fontAlgn="auto">
              <a:spcBef>
                <a:spcPts val="0"/>
              </a:spcBef>
              <a:spcAft>
                <a:spcPts val="0"/>
              </a:spcAft>
            </a:pPr>
            <a:r>
              <a:rPr lang="fr-FR"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int32x2_t</a:t>
            </a:r>
            <a:r>
              <a:rPr lang="fr-FR"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r>
              <a:rPr lang="fr-FR" altLang="zh-CN" sz="1200" dirty="0">
                <a:solidFill>
                  <a:srgbClr val="F7A655"/>
                </a:solidFill>
                <a:latin typeface="Huawei Sans" panose="020C0503030203020204" pitchFamily="34" charset="0"/>
                <a:ea typeface="方正兰亭黑简体" panose="02000000000000000000" pitchFamily="2" charset="-122"/>
                <a:sym typeface="Huawei Sans" panose="020C0503030203020204" pitchFamily="34" charset="0"/>
              </a:rPr>
              <a:t>v</a:t>
            </a:r>
            <a:r>
              <a:rPr lang="fr-FR"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add</a:t>
            </a:r>
            <a:r>
              <a:rPr lang="fr-FR"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fr-FR" altLang="zh-CN"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s32</a:t>
            </a:r>
            <a:r>
              <a:rPr lang="fr-FR"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(int32x2_t __a, int32x2_t __b)</a:t>
            </a:r>
            <a:endParaRPr lang="zh-CN" altLang="zh-CN" sz="1200" b="1" dirty="0">
              <a:solidFill>
                <a:srgbClr val="FF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0" name="矩形 69"/>
          <p:cNvSpPr/>
          <p:nvPr/>
        </p:nvSpPr>
        <p:spPr>
          <a:xfrm>
            <a:off x="5828557" y="2927303"/>
            <a:ext cx="2286377" cy="461665"/>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fontAlgn="auto">
              <a:spcBef>
                <a:spcPts val="0"/>
              </a:spcBef>
              <a:spcAft>
                <a:spcPts val="0"/>
              </a:spcAft>
            </a:pPr>
            <a:r>
              <a:rPr lang="it-IT" altLang="zh-CN" sz="1200" dirty="0">
                <a:solidFill>
                  <a:srgbClr val="15B0E8"/>
                </a:solidFill>
                <a:latin typeface="Huawei Sans" panose="020C0503030203020204" pitchFamily="34" charset="0"/>
                <a:ea typeface="方正兰亭黑简体" panose="02000000000000000000" pitchFamily="2" charset="-122"/>
                <a:sym typeface="Huawei Sans" panose="020C0503030203020204" pitchFamily="34" charset="0"/>
              </a:rPr>
              <a:t>__m64  </a:t>
            </a:r>
            <a:r>
              <a:rPr lang="it-IT"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_mm_</a:t>
            </a:r>
            <a:r>
              <a:rPr lang="it-IT"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add</a:t>
            </a:r>
            <a:r>
              <a:rPr lang="it-IT"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a:t>
            </a:r>
            <a:r>
              <a:rPr lang="it-IT" altLang="zh-CN"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pi32</a:t>
            </a:r>
            <a:r>
              <a:rPr lang="it-IT"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(__m64 a, __m64 b)</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3161434" y="2354660"/>
            <a:ext cx="2163264" cy="1671121"/>
            <a:chOff x="3161434" y="2296343"/>
            <a:chExt cx="2163264" cy="1671121"/>
          </a:xfrm>
        </p:grpSpPr>
        <p:sp>
          <p:nvSpPr>
            <p:cNvPr id="68" name="矩形 67"/>
            <p:cNvSpPr/>
            <p:nvPr/>
          </p:nvSpPr>
          <p:spPr>
            <a:xfrm>
              <a:off x="3161434" y="2296343"/>
              <a:ext cx="2163264" cy="617990"/>
            </a:xfrm>
            <a:prstGeom prst="rect">
              <a:avLst/>
            </a:prstGeom>
          </p:spPr>
          <p:txBody>
            <a:bodyPr wrap="square">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defTabSz="914112" fontAlgn="auto">
                <a:lnSpc>
                  <a:spcPct val="150000"/>
                </a:lnSpc>
                <a:spcBef>
                  <a:spcPts val="600"/>
                </a:spcBef>
                <a:spcAft>
                  <a:spcPts val="0"/>
                </a:spcAft>
                <a:defRPr/>
              </a:pP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将向量</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和向量</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int32</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）元素进行向量加法运算</a:t>
              </a:r>
              <a:endPar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70"/>
            <p:cNvPicPr>
              <a:picLocks noChangeAspect="1"/>
            </p:cNvPicPr>
            <p:nvPr/>
          </p:nvPicPr>
          <p:blipFill>
            <a:blip r:embed="rId3">
              <a:clrChange>
                <a:clrFrom>
                  <a:srgbClr val="FFFFFF"/>
                </a:clrFrom>
                <a:clrTo>
                  <a:srgbClr val="FFFFFF">
                    <a:alpha val="0"/>
                  </a:srgbClr>
                </a:clrTo>
              </a:clrChange>
            </a:blip>
            <a:stretch>
              <a:fillRect/>
            </a:stretch>
          </p:blipFill>
          <p:spPr>
            <a:xfrm>
              <a:off x="3161434" y="2916334"/>
              <a:ext cx="2163264" cy="1051130"/>
            </a:xfrm>
            <a:prstGeom prst="rect">
              <a:avLst/>
            </a:prstGeom>
          </p:spPr>
        </p:pic>
      </p:grpSp>
      <p:grpSp>
        <p:nvGrpSpPr>
          <p:cNvPr id="6" name="组合 5"/>
          <p:cNvGrpSpPr/>
          <p:nvPr/>
        </p:nvGrpSpPr>
        <p:grpSpPr>
          <a:xfrm>
            <a:off x="3144153" y="3025458"/>
            <a:ext cx="2229081" cy="1068521"/>
            <a:chOff x="3144153" y="3025458"/>
            <a:chExt cx="2229081" cy="1068521"/>
          </a:xfrm>
        </p:grpSpPr>
        <p:sp>
          <p:nvSpPr>
            <p:cNvPr id="2" name="单圆角矩形 1"/>
            <p:cNvSpPr/>
            <p:nvPr/>
          </p:nvSpPr>
          <p:spPr>
            <a:xfrm>
              <a:off x="3520228" y="3032655"/>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A1</a:t>
              </a:r>
              <a:endParaRPr lang="zh-CN" altLang="en-US" sz="1200" dirty="0">
                <a:solidFill>
                  <a:schemeClr val="bg1"/>
                </a:solidFill>
              </a:endParaRPr>
            </a:p>
          </p:txBody>
        </p:sp>
        <p:sp>
          <p:nvSpPr>
            <p:cNvPr id="26" name="单圆角矩形 25"/>
            <p:cNvSpPr/>
            <p:nvPr/>
          </p:nvSpPr>
          <p:spPr>
            <a:xfrm>
              <a:off x="4536946" y="3025458"/>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A2</a:t>
              </a:r>
              <a:endParaRPr lang="zh-CN" altLang="en-US" sz="1200" dirty="0">
                <a:solidFill>
                  <a:schemeClr val="bg1"/>
                </a:solidFill>
              </a:endParaRPr>
            </a:p>
          </p:txBody>
        </p:sp>
        <p:sp>
          <p:nvSpPr>
            <p:cNvPr id="34" name="单圆角矩形 33"/>
            <p:cNvSpPr/>
            <p:nvPr/>
          </p:nvSpPr>
          <p:spPr>
            <a:xfrm>
              <a:off x="3505931" y="3375805"/>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B1</a:t>
              </a:r>
              <a:endParaRPr lang="zh-CN" altLang="en-US" sz="1200" dirty="0">
                <a:solidFill>
                  <a:schemeClr val="bg1"/>
                </a:solidFill>
              </a:endParaRPr>
            </a:p>
          </p:txBody>
        </p:sp>
        <p:sp>
          <p:nvSpPr>
            <p:cNvPr id="35" name="单圆角矩形 34"/>
            <p:cNvSpPr/>
            <p:nvPr/>
          </p:nvSpPr>
          <p:spPr>
            <a:xfrm>
              <a:off x="4536945" y="3385443"/>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B2</a:t>
              </a:r>
              <a:endParaRPr lang="zh-CN" altLang="en-US" sz="1200" dirty="0">
                <a:solidFill>
                  <a:schemeClr val="bg1"/>
                </a:solidFill>
              </a:endParaRPr>
            </a:p>
          </p:txBody>
        </p:sp>
        <p:sp>
          <p:nvSpPr>
            <p:cNvPr id="36" name="单圆角矩形 35"/>
            <p:cNvSpPr/>
            <p:nvPr/>
          </p:nvSpPr>
          <p:spPr>
            <a:xfrm>
              <a:off x="3520229" y="3754339"/>
              <a:ext cx="444857" cy="128236"/>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C1</a:t>
              </a:r>
              <a:endParaRPr lang="zh-CN" altLang="en-US" sz="1200" dirty="0">
                <a:solidFill>
                  <a:schemeClr val="bg1"/>
                </a:solidFill>
              </a:endParaRPr>
            </a:p>
          </p:txBody>
        </p:sp>
        <p:sp>
          <p:nvSpPr>
            <p:cNvPr id="37" name="单圆角矩形 36"/>
            <p:cNvSpPr/>
            <p:nvPr/>
          </p:nvSpPr>
          <p:spPr>
            <a:xfrm>
              <a:off x="4536946" y="3755174"/>
              <a:ext cx="459155" cy="136201"/>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C2</a:t>
              </a:r>
              <a:endParaRPr lang="zh-CN" altLang="en-US" sz="1200" dirty="0">
                <a:solidFill>
                  <a:schemeClr val="bg1"/>
                </a:solidFill>
              </a:endParaRPr>
            </a:p>
          </p:txBody>
        </p:sp>
        <p:sp>
          <p:nvSpPr>
            <p:cNvPr id="5" name="矩形 4"/>
            <p:cNvSpPr/>
            <p:nvPr/>
          </p:nvSpPr>
          <p:spPr>
            <a:xfrm>
              <a:off x="3144154" y="3179816"/>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0</a:t>
              </a:r>
              <a:endParaRPr lang="zh-CN" altLang="en-US" sz="1200" dirty="0">
                <a:solidFill>
                  <a:srgbClr val="C7000B"/>
                </a:solidFill>
              </a:endParaRPr>
            </a:p>
          </p:txBody>
        </p:sp>
        <p:sp>
          <p:nvSpPr>
            <p:cNvPr id="38" name="矩形 37"/>
            <p:cNvSpPr/>
            <p:nvPr/>
          </p:nvSpPr>
          <p:spPr>
            <a:xfrm>
              <a:off x="4047127" y="3179816"/>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31</a:t>
              </a:r>
              <a:endParaRPr lang="zh-CN" altLang="en-US" sz="1200" dirty="0">
                <a:solidFill>
                  <a:srgbClr val="C7000B"/>
                </a:solidFill>
              </a:endParaRPr>
            </a:p>
          </p:txBody>
        </p:sp>
        <p:sp>
          <p:nvSpPr>
            <p:cNvPr id="39" name="矩形 38"/>
            <p:cNvSpPr/>
            <p:nvPr/>
          </p:nvSpPr>
          <p:spPr>
            <a:xfrm>
              <a:off x="4976544" y="3180509"/>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63</a:t>
              </a:r>
              <a:endParaRPr lang="zh-CN" altLang="en-US" sz="1200" dirty="0">
                <a:solidFill>
                  <a:srgbClr val="C7000B"/>
                </a:solidFill>
              </a:endParaRPr>
            </a:p>
          </p:txBody>
        </p:sp>
        <p:sp>
          <p:nvSpPr>
            <p:cNvPr id="40" name="矩形 39"/>
            <p:cNvSpPr/>
            <p:nvPr/>
          </p:nvSpPr>
          <p:spPr>
            <a:xfrm>
              <a:off x="3144154" y="3557226"/>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0</a:t>
              </a:r>
              <a:endParaRPr lang="zh-CN" altLang="en-US" sz="1200" dirty="0">
                <a:solidFill>
                  <a:srgbClr val="C7000B"/>
                </a:solidFill>
              </a:endParaRPr>
            </a:p>
          </p:txBody>
        </p:sp>
        <p:sp>
          <p:nvSpPr>
            <p:cNvPr id="41" name="矩形 40"/>
            <p:cNvSpPr/>
            <p:nvPr/>
          </p:nvSpPr>
          <p:spPr>
            <a:xfrm>
              <a:off x="3144153" y="3909702"/>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0</a:t>
              </a:r>
              <a:endParaRPr lang="zh-CN" altLang="en-US" sz="1200" dirty="0">
                <a:solidFill>
                  <a:srgbClr val="C7000B"/>
                </a:solidFill>
              </a:endParaRPr>
            </a:p>
          </p:txBody>
        </p:sp>
        <p:sp>
          <p:nvSpPr>
            <p:cNvPr id="42" name="矩形 41"/>
            <p:cNvSpPr/>
            <p:nvPr/>
          </p:nvSpPr>
          <p:spPr>
            <a:xfrm>
              <a:off x="4047127" y="3555225"/>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31</a:t>
              </a:r>
              <a:endParaRPr lang="zh-CN" altLang="en-US" sz="1200" dirty="0">
                <a:solidFill>
                  <a:srgbClr val="C7000B"/>
                </a:solidFill>
              </a:endParaRPr>
            </a:p>
          </p:txBody>
        </p:sp>
        <p:sp>
          <p:nvSpPr>
            <p:cNvPr id="43" name="矩形 42"/>
            <p:cNvSpPr/>
            <p:nvPr/>
          </p:nvSpPr>
          <p:spPr>
            <a:xfrm>
              <a:off x="4055912" y="3923735"/>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31</a:t>
              </a:r>
              <a:endParaRPr lang="zh-CN" altLang="en-US" sz="1200" dirty="0">
                <a:solidFill>
                  <a:srgbClr val="C7000B"/>
                </a:solidFill>
              </a:endParaRPr>
            </a:p>
          </p:txBody>
        </p:sp>
        <p:sp>
          <p:nvSpPr>
            <p:cNvPr id="44" name="矩形 43"/>
            <p:cNvSpPr/>
            <p:nvPr/>
          </p:nvSpPr>
          <p:spPr>
            <a:xfrm>
              <a:off x="4979943" y="3548895"/>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63</a:t>
              </a:r>
              <a:endParaRPr lang="zh-CN" altLang="en-US" sz="1200" dirty="0">
                <a:solidFill>
                  <a:srgbClr val="C7000B"/>
                </a:solidFill>
              </a:endParaRPr>
            </a:p>
          </p:txBody>
        </p:sp>
        <p:sp>
          <p:nvSpPr>
            <p:cNvPr id="45" name="矩形 44"/>
            <p:cNvSpPr/>
            <p:nvPr/>
          </p:nvSpPr>
          <p:spPr>
            <a:xfrm>
              <a:off x="4990373" y="3909203"/>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63</a:t>
              </a:r>
              <a:endParaRPr lang="zh-CN" altLang="en-US" sz="1200" dirty="0">
                <a:solidFill>
                  <a:srgbClr val="C7000B"/>
                </a:solidFill>
              </a:endParaRPr>
            </a:p>
          </p:txBody>
        </p:sp>
      </p:grpSp>
      <p:grpSp>
        <p:nvGrpSpPr>
          <p:cNvPr id="7" name="组合 6"/>
          <p:cNvGrpSpPr/>
          <p:nvPr/>
        </p:nvGrpSpPr>
        <p:grpSpPr>
          <a:xfrm>
            <a:off x="2910970" y="5385065"/>
            <a:ext cx="2542147" cy="333411"/>
            <a:chOff x="2973886" y="5363971"/>
            <a:chExt cx="2542147" cy="333411"/>
          </a:xfrm>
        </p:grpSpPr>
        <p:sp>
          <p:nvSpPr>
            <p:cNvPr id="46" name="单圆角矩形 45"/>
            <p:cNvSpPr/>
            <p:nvPr/>
          </p:nvSpPr>
          <p:spPr>
            <a:xfrm>
              <a:off x="3714399" y="5381046"/>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A1</a:t>
              </a:r>
              <a:endParaRPr lang="zh-CN" altLang="en-US" sz="1200" dirty="0">
                <a:solidFill>
                  <a:schemeClr val="bg1"/>
                </a:solidFill>
              </a:endParaRPr>
            </a:p>
          </p:txBody>
        </p:sp>
        <p:sp>
          <p:nvSpPr>
            <p:cNvPr id="53" name="单圆角矩形 52"/>
            <p:cNvSpPr/>
            <p:nvPr/>
          </p:nvSpPr>
          <p:spPr>
            <a:xfrm>
              <a:off x="4111516" y="5384428"/>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A2</a:t>
              </a:r>
              <a:endParaRPr lang="zh-CN" altLang="en-US" sz="1200" dirty="0">
                <a:solidFill>
                  <a:schemeClr val="bg1"/>
                </a:solidFill>
              </a:endParaRPr>
            </a:p>
          </p:txBody>
        </p:sp>
        <p:sp>
          <p:nvSpPr>
            <p:cNvPr id="54" name="单圆角矩形 53"/>
            <p:cNvSpPr/>
            <p:nvPr/>
          </p:nvSpPr>
          <p:spPr>
            <a:xfrm>
              <a:off x="4505197" y="5382940"/>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A3</a:t>
              </a:r>
              <a:endParaRPr lang="zh-CN" altLang="en-US" sz="1200" dirty="0">
                <a:solidFill>
                  <a:schemeClr val="bg1"/>
                </a:solidFill>
              </a:endParaRPr>
            </a:p>
          </p:txBody>
        </p:sp>
        <p:sp>
          <p:nvSpPr>
            <p:cNvPr id="55" name="单圆角矩形 54"/>
            <p:cNvSpPr/>
            <p:nvPr/>
          </p:nvSpPr>
          <p:spPr>
            <a:xfrm>
              <a:off x="4898439" y="5384684"/>
              <a:ext cx="375591" cy="113767"/>
            </a:xfrm>
            <a:prstGeom prst="round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A4</a:t>
              </a:r>
              <a:endParaRPr lang="zh-CN" altLang="en-US" sz="1200" dirty="0">
                <a:solidFill>
                  <a:schemeClr val="bg1"/>
                </a:solidFill>
              </a:endParaRPr>
            </a:p>
          </p:txBody>
        </p:sp>
        <p:sp>
          <p:nvSpPr>
            <p:cNvPr id="57" name="矩形 56"/>
            <p:cNvSpPr/>
            <p:nvPr/>
          </p:nvSpPr>
          <p:spPr>
            <a:xfrm>
              <a:off x="3619843" y="5518243"/>
              <a:ext cx="16068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0</a:t>
              </a:r>
              <a:endParaRPr lang="zh-CN" altLang="en-US" sz="1200" dirty="0">
                <a:solidFill>
                  <a:srgbClr val="C7000B"/>
                </a:solidFill>
              </a:endParaRPr>
            </a:p>
          </p:txBody>
        </p:sp>
        <p:sp>
          <p:nvSpPr>
            <p:cNvPr id="58" name="矩形 57"/>
            <p:cNvSpPr/>
            <p:nvPr/>
          </p:nvSpPr>
          <p:spPr>
            <a:xfrm>
              <a:off x="3920085" y="5527138"/>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31</a:t>
              </a:r>
              <a:endParaRPr lang="zh-CN" altLang="en-US" sz="1200" dirty="0">
                <a:solidFill>
                  <a:srgbClr val="C7000B"/>
                </a:solidFill>
              </a:endParaRPr>
            </a:p>
          </p:txBody>
        </p:sp>
        <p:sp>
          <p:nvSpPr>
            <p:cNvPr id="59" name="矩形 58"/>
            <p:cNvSpPr/>
            <p:nvPr/>
          </p:nvSpPr>
          <p:spPr>
            <a:xfrm>
              <a:off x="4313766" y="5518764"/>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63</a:t>
              </a:r>
              <a:endParaRPr lang="zh-CN" altLang="en-US" sz="1200" dirty="0">
                <a:solidFill>
                  <a:srgbClr val="C7000B"/>
                </a:solidFill>
              </a:endParaRPr>
            </a:p>
          </p:txBody>
        </p:sp>
        <p:sp>
          <p:nvSpPr>
            <p:cNvPr id="60" name="矩形 59"/>
            <p:cNvSpPr/>
            <p:nvPr/>
          </p:nvSpPr>
          <p:spPr>
            <a:xfrm>
              <a:off x="4707447" y="5525809"/>
              <a:ext cx="38286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95</a:t>
              </a:r>
              <a:endParaRPr lang="zh-CN" altLang="en-US" sz="1200" dirty="0">
                <a:solidFill>
                  <a:srgbClr val="C7000B"/>
                </a:solidFill>
              </a:endParaRPr>
            </a:p>
          </p:txBody>
        </p:sp>
        <p:sp>
          <p:nvSpPr>
            <p:cNvPr id="61" name="矩形 60"/>
            <p:cNvSpPr/>
            <p:nvPr/>
          </p:nvSpPr>
          <p:spPr>
            <a:xfrm>
              <a:off x="5052842" y="5518243"/>
              <a:ext cx="463191" cy="170244"/>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C7000B"/>
                  </a:solidFill>
                </a:rPr>
                <a:t>127</a:t>
              </a:r>
              <a:endParaRPr lang="zh-CN" altLang="en-US" sz="1200" dirty="0">
                <a:solidFill>
                  <a:srgbClr val="C7000B"/>
                </a:solidFill>
              </a:endParaRPr>
            </a:p>
          </p:txBody>
        </p:sp>
        <p:sp>
          <p:nvSpPr>
            <p:cNvPr id="62" name="矩形 61"/>
            <p:cNvSpPr/>
            <p:nvPr/>
          </p:nvSpPr>
          <p:spPr>
            <a:xfrm>
              <a:off x="2973886" y="5363971"/>
              <a:ext cx="523792" cy="157389"/>
            </a:xfrm>
            <a:prstGeom prst="rect">
              <a:avLst/>
            </a:prstGeom>
            <a:solidFill>
              <a:srgbClr val="ECECEC"/>
            </a:solidFill>
            <a:ln>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Data</a:t>
              </a:r>
              <a:endParaRPr lang="zh-CN" altLang="en-US" sz="1200" dirty="0">
                <a:solidFill>
                  <a:schemeClr val="tx1"/>
                </a:solidFill>
              </a:endParaRPr>
            </a:p>
          </p:txBody>
        </p:sp>
      </p:grpSp>
      <p:sp>
        <p:nvSpPr>
          <p:cNvPr id="8" name="右箭头 7"/>
          <p:cNvSpPr/>
          <p:nvPr/>
        </p:nvSpPr>
        <p:spPr>
          <a:xfrm>
            <a:off x="3389191" y="5414024"/>
            <a:ext cx="213307" cy="110129"/>
          </a:xfrm>
          <a:prstGeom prst="rightArrow">
            <a:avLst/>
          </a:prstGeom>
          <a:solidFill>
            <a:srgbClr val="92D050"/>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a:sym typeface="Huawei Sans" panose="020C0503030203020204" pitchFamily="34" charset="0"/>
              </a:rPr>
              <a:t>SSE intrinsic</a:t>
            </a:r>
            <a:r>
              <a:rPr lang="zh-CN" altLang="en-US">
                <a:sym typeface="Huawei Sans" panose="020C0503030203020204" pitchFamily="34" charset="0"/>
              </a:rPr>
              <a:t>函数 </a:t>
            </a:r>
            <a:r>
              <a:rPr lang="en-US" altLang="zh-CN">
                <a:sym typeface="Huawei Sans" panose="020C0503030203020204" pitchFamily="34" charset="0"/>
              </a:rPr>
              <a:t>(MMX/SSE) vs NEON intrinsic</a:t>
            </a:r>
            <a:r>
              <a:rPr lang="zh-CN" altLang="en-US">
                <a:sym typeface="Huawei Sans" panose="020C0503030203020204" pitchFamily="34" charset="0"/>
              </a:rPr>
              <a:t>函数 </a:t>
            </a:r>
            <a:endParaRPr lang="zh-CN" altLang="en-US" dirty="0"/>
          </a:p>
        </p:txBody>
      </p:sp>
    </p:spTree>
    <p:extLst>
      <p:ext uri="{BB962C8B-B14F-4D97-AF65-F5344CB8AC3E}">
        <p14:creationId xmlns:p14="http://schemas.microsoft.com/office/powerpoint/2010/main" val="259544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矩形 266"/>
          <p:cNvSpPr/>
          <p:nvPr/>
        </p:nvSpPr>
        <p:spPr bwMode="auto">
          <a:xfrm>
            <a:off x="812332" y="1456693"/>
            <a:ext cx="4940699" cy="4659725"/>
          </a:xfrm>
          <a:prstGeom prst="rect">
            <a:avLst/>
          </a:prstGeom>
          <a:solidFill>
            <a:srgbClr val="D9D9D9">
              <a:alpha val="50196"/>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0" name="矩形 269"/>
          <p:cNvSpPr/>
          <p:nvPr/>
        </p:nvSpPr>
        <p:spPr bwMode="auto">
          <a:xfrm>
            <a:off x="6242969" y="1456692"/>
            <a:ext cx="5207367" cy="4659725"/>
          </a:xfrm>
          <a:prstGeom prst="rect">
            <a:avLst/>
          </a:prstGeom>
          <a:solidFill>
            <a:srgbClr val="D9D9D9">
              <a:alpha val="50196"/>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9" name="文本框 34"/>
          <p:cNvSpPr txBox="1"/>
          <p:nvPr/>
        </p:nvSpPr>
        <p:spPr>
          <a:xfrm>
            <a:off x="1291124" y="1659733"/>
            <a:ext cx="3983115" cy="276166"/>
          </a:xfrm>
          <a:prstGeom prst="rect">
            <a:avLst/>
          </a:prstGeom>
          <a:noFill/>
        </p:spPr>
        <p:txBody>
          <a:bodyPr wrap="square" lIns="0" tIns="0" rIns="0" bIns="0" rtlCol="0">
            <a:spAutoFit/>
          </a:bodyPr>
          <a:lstStyle>
            <a:defPPr>
              <a:defRPr lang="zh-CN"/>
            </a:defPPr>
            <a:lvl1pPr>
              <a:defRPr sz="1400" b="1">
                <a:solidFill>
                  <a:srgbClr val="C00000"/>
                </a:solidFill>
                <a:latin typeface="+mn-ea"/>
                <a:ea typeface="+mn-ea"/>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x86 AVX</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指令计算</a:t>
            </a: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16</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个单精度浮点数之和</a:t>
            </a:r>
            <a:endParaRPr kumimoji="0" lang="zh-CN" altLang="en-US" sz="160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0" name="矩形 159"/>
          <p:cNvSpPr/>
          <p:nvPr/>
        </p:nvSpPr>
        <p:spPr>
          <a:xfrm>
            <a:off x="1027284" y="4724125"/>
            <a:ext cx="4510794" cy="1406539"/>
          </a:xfrm>
          <a:prstGeom prst="rect">
            <a:avLst/>
          </a:prstGeom>
        </p:spPr>
        <p:txBody>
          <a:bodyPr wrap="square" lIns="0" tIns="0" rIns="0" bIns="0">
            <a:spAutoFit/>
          </a:bodyPr>
          <a:lstStyle/>
          <a:p>
            <a:pPr marR="0" lvl="0" defTabSz="914400" eaLnBrk="1" fontAlgn="auto" latinLnBrk="0" hangingPunct="1">
              <a:lnSpc>
                <a:spcPct val="120000"/>
              </a:lnSpc>
              <a:spcBef>
                <a:spcPts val="200"/>
              </a:spcBef>
              <a:spcAft>
                <a:spcPts val="0"/>
              </a:spcAft>
              <a:buClrTx/>
              <a:buSzTx/>
              <a:tabLst/>
              <a:defRPr/>
            </a:pPr>
            <a:r>
              <a:rPr lang="en-US" altLang="zh-CN" sz="1200" b="1"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AVX</a:t>
            </a:r>
            <a:r>
              <a:rPr lang="zh-CN" altLang="en-US" sz="1200" b="1"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指令说明：</a:t>
            </a:r>
            <a:endParaRPr lang="en-US" altLang="zh-CN" sz="1200" b="1"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108000" marR="0" lvl="0" indent="-108000" defTabSz="914400" eaLnBrk="1" fontAlgn="auto" latinLnBrk="0" hangingPunct="1">
              <a:lnSpc>
                <a:spcPct val="120000"/>
              </a:lnSpc>
              <a:spcBef>
                <a:spcPts val="200"/>
              </a:spcBef>
              <a:spcAft>
                <a:spcPts val="0"/>
              </a:spcAft>
              <a:buClr>
                <a:schemeClr val="bg1">
                  <a:lumMod val="50000"/>
                </a:schemeClr>
              </a:buClr>
              <a:buSzTx/>
              <a:buFont typeface="Arial" pitchFamily="34" charset="0"/>
              <a:buChar char="•"/>
              <a:tabLst/>
              <a:defRPr/>
            </a:pP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本例中</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AVX</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指令使用了</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256</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位寄存器运算，向量</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和向量</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中分别存储了</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个单精度浮点型（</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32</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位）。</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108000" marR="0" lvl="0" indent="-108000" defTabSz="914400" eaLnBrk="1" fontAlgn="auto" latinLnBrk="0" hangingPunct="1">
              <a:lnSpc>
                <a:spcPct val="120000"/>
              </a:lnSpc>
              <a:spcBef>
                <a:spcPts val="200"/>
              </a:spcBef>
              <a:spcAft>
                <a:spcPts val="0"/>
              </a:spcAft>
              <a:buClr>
                <a:schemeClr val="bg1">
                  <a:lumMod val="50000"/>
                </a:schemeClr>
              </a:buClr>
              <a:buSzTx/>
              <a:buFont typeface="Arial" pitchFamily="34" charset="0"/>
              <a:buChar char="•"/>
              <a:tabLst/>
              <a:defRPr/>
            </a:pP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该指令将向量</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和向量</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个数值分别相加，并将结果以返回值的形式返回（结果中依然是</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个单精度浮点型数据）</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108000" marR="0" lvl="0" indent="-108000" defTabSz="914400" eaLnBrk="1" fontAlgn="auto" latinLnBrk="0" hangingPunct="1">
              <a:lnSpc>
                <a:spcPct val="120000"/>
              </a:lnSpc>
              <a:spcBef>
                <a:spcPts val="200"/>
              </a:spcBef>
              <a:spcAft>
                <a:spcPts val="0"/>
              </a:spcAft>
              <a:buClr>
                <a:schemeClr val="bg1">
                  <a:lumMod val="50000"/>
                </a:schemeClr>
              </a:buClr>
              <a:buSzTx/>
              <a:buFont typeface="Arial" pitchFamily="34" charset="0"/>
              <a:buChar char="•"/>
              <a:tabLst/>
              <a:defRPr/>
            </a:pP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最后从向量寄存器中分别取出</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个单精度浮点数累加得到结果</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文本框 141"/>
          <p:cNvSpPr txBox="1"/>
          <p:nvPr/>
        </p:nvSpPr>
        <p:spPr>
          <a:xfrm>
            <a:off x="6982182" y="2041766"/>
            <a:ext cx="3496440" cy="535531"/>
          </a:xfrm>
          <a:prstGeom prst="rect">
            <a:avLst/>
          </a:prstGeom>
          <a:noFill/>
        </p:spPr>
        <p:txBody>
          <a:bodyPr wrap="square" rtlCol="0">
            <a:spAutoFit/>
          </a:bodyPr>
          <a:lstStyle>
            <a:defPPr>
              <a:defRPr lang="zh-CN"/>
            </a:defPPr>
            <a:lvl1pPr>
              <a:defRPr sz="1400" b="1">
                <a:solidFill>
                  <a:srgbClr val="C00000"/>
                </a:solidFill>
                <a:latin typeface="+mn-ea"/>
                <a:ea typeface="+mn-ea"/>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lang="en-US" altLang="zh-CN" sz="1200" b="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float32x4_t  C1=vaddq_f32(A1, B1)</a:t>
            </a:r>
          </a:p>
          <a:p>
            <a:pPr algn="ctr" fontAlgn="auto">
              <a:lnSpc>
                <a:spcPct val="120000"/>
              </a:lnSpc>
              <a:spcBef>
                <a:spcPts val="0"/>
              </a:spcBef>
              <a:spcAft>
                <a:spcPts val="0"/>
              </a:spcAft>
              <a:defRPr/>
            </a:pPr>
            <a:r>
              <a:rPr lang="en-US" altLang="zh-CN" sz="1200" b="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float32x4_t  C2=vaddq_f32(A2, B2)</a:t>
            </a:r>
            <a:endParaRPr lang="zh-CN" altLang="en-US" sz="1200" b="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3" name="组合 162"/>
          <p:cNvGrpSpPr/>
          <p:nvPr/>
        </p:nvGrpSpPr>
        <p:grpSpPr>
          <a:xfrm>
            <a:off x="1271578" y="2757738"/>
            <a:ext cx="3960874" cy="1819419"/>
            <a:chOff x="336705" y="1787771"/>
            <a:chExt cx="5108282" cy="2346480"/>
          </a:xfrm>
        </p:grpSpPr>
        <p:grpSp>
          <p:nvGrpSpPr>
            <p:cNvPr id="164" name="组合 163"/>
            <p:cNvGrpSpPr/>
            <p:nvPr/>
          </p:nvGrpSpPr>
          <p:grpSpPr>
            <a:xfrm>
              <a:off x="336705" y="1787771"/>
              <a:ext cx="5063156" cy="1840947"/>
              <a:chOff x="698586" y="1902598"/>
              <a:chExt cx="5063156" cy="1840947"/>
            </a:xfrm>
          </p:grpSpPr>
          <p:grpSp>
            <p:nvGrpSpPr>
              <p:cNvPr id="166" name="组合 165"/>
              <p:cNvGrpSpPr/>
              <p:nvPr/>
            </p:nvGrpSpPr>
            <p:grpSpPr>
              <a:xfrm>
                <a:off x="1594800" y="1916831"/>
                <a:ext cx="4166942" cy="1801943"/>
                <a:chOff x="612598" y="1950119"/>
                <a:chExt cx="4166942" cy="1801943"/>
              </a:xfrm>
            </p:grpSpPr>
            <p:grpSp>
              <p:nvGrpSpPr>
                <p:cNvPr id="170" name="组合 169"/>
                <p:cNvGrpSpPr/>
                <p:nvPr/>
              </p:nvGrpSpPr>
              <p:grpSpPr>
                <a:xfrm>
                  <a:off x="619671" y="1950119"/>
                  <a:ext cx="4159869" cy="325017"/>
                  <a:chOff x="623392" y="1950119"/>
                  <a:chExt cx="4159869" cy="325017"/>
                </a:xfrm>
              </p:grpSpPr>
              <p:sp>
                <p:nvSpPr>
                  <p:cNvPr id="207" name="矩形 206"/>
                  <p:cNvSpPr/>
                  <p:nvPr/>
                </p:nvSpPr>
                <p:spPr bwMode="auto">
                  <a:xfrm>
                    <a:off x="623392"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A7</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矩形 207"/>
                  <p:cNvSpPr/>
                  <p:nvPr/>
                </p:nvSpPr>
                <p:spPr bwMode="auto">
                  <a:xfrm>
                    <a:off x="114307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t">
                      <a:spcBef>
                        <a:spcPct val="0"/>
                      </a:spcBef>
                      <a:spcAft>
                        <a:spcPct val="0"/>
                      </a:spcAf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A6</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9" name="矩形 208"/>
                  <p:cNvSpPr/>
                  <p:nvPr/>
                </p:nvSpPr>
                <p:spPr bwMode="auto">
                  <a:xfrm>
                    <a:off x="1665083" y="1950120"/>
                    <a:ext cx="521940" cy="324037"/>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t">
                      <a:spcBef>
                        <a:spcPct val="0"/>
                      </a:spcBef>
                      <a:spcAft>
                        <a:spcPct val="0"/>
                      </a:spcAf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A5</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0" name="矩形 209"/>
                  <p:cNvSpPr/>
                  <p:nvPr/>
                </p:nvSpPr>
                <p:spPr bwMode="auto">
                  <a:xfrm>
                    <a:off x="2186134" y="1951101"/>
                    <a:ext cx="521940" cy="324035"/>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t">
                      <a:spcBef>
                        <a:spcPct val="0"/>
                      </a:spcBef>
                      <a:spcAft>
                        <a:spcPct val="0"/>
                      </a:spcAf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A4</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1" name="矩形 210"/>
                  <p:cNvSpPr/>
                  <p:nvPr/>
                </p:nvSpPr>
                <p:spPr bwMode="auto">
                  <a:xfrm>
                    <a:off x="2703187" y="1950119"/>
                    <a:ext cx="521940" cy="324035"/>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t">
                      <a:spcBef>
                        <a:spcPct val="0"/>
                      </a:spcBef>
                      <a:spcAft>
                        <a:spcPct val="0"/>
                      </a:spcAf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A3</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2" name="矩形 211"/>
                  <p:cNvSpPr/>
                  <p:nvPr/>
                </p:nvSpPr>
                <p:spPr bwMode="auto">
                  <a:xfrm>
                    <a:off x="3222937"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3" name="矩形 212"/>
                  <p:cNvSpPr/>
                  <p:nvPr/>
                </p:nvSpPr>
                <p:spPr bwMode="auto">
                  <a:xfrm>
                    <a:off x="3744268"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矩形 213"/>
                  <p:cNvSpPr/>
                  <p:nvPr/>
                </p:nvSpPr>
                <p:spPr bwMode="auto">
                  <a:xfrm>
                    <a:off x="4261321"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71" name="组合 170"/>
                <p:cNvGrpSpPr/>
                <p:nvPr/>
              </p:nvGrpSpPr>
              <p:grpSpPr>
                <a:xfrm>
                  <a:off x="619671" y="2672916"/>
                  <a:ext cx="4159869" cy="324036"/>
                  <a:chOff x="623392" y="1950120"/>
                  <a:chExt cx="4159869" cy="324036"/>
                </a:xfrm>
                <a:solidFill>
                  <a:srgbClr val="92D050"/>
                </a:solidFill>
              </p:grpSpPr>
              <p:sp>
                <p:nvSpPr>
                  <p:cNvPr id="199" name="矩形 198"/>
                  <p:cNvSpPr/>
                  <p:nvPr/>
                </p:nvSpPr>
                <p:spPr bwMode="auto">
                  <a:xfrm>
                    <a:off x="623392"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7</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0" name="矩形 199"/>
                  <p:cNvSpPr/>
                  <p:nvPr/>
                </p:nvSpPr>
                <p:spPr bwMode="auto">
                  <a:xfrm>
                    <a:off x="114307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6</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1" name="矩形 200"/>
                  <p:cNvSpPr/>
                  <p:nvPr/>
                </p:nvSpPr>
                <p:spPr bwMode="auto">
                  <a:xfrm>
                    <a:off x="166508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5</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2" name="矩形 201"/>
                  <p:cNvSpPr/>
                  <p:nvPr/>
                </p:nvSpPr>
                <p:spPr bwMode="auto">
                  <a:xfrm>
                    <a:off x="218613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4</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3" name="矩形 202"/>
                  <p:cNvSpPr/>
                  <p:nvPr/>
                </p:nvSpPr>
                <p:spPr bwMode="auto">
                  <a:xfrm>
                    <a:off x="2703186"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4" name="矩形 203"/>
                  <p:cNvSpPr/>
                  <p:nvPr/>
                </p:nvSpPr>
                <p:spPr bwMode="auto">
                  <a:xfrm>
                    <a:off x="3222937"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5" name="矩形 204"/>
                  <p:cNvSpPr/>
                  <p:nvPr/>
                </p:nvSpPr>
                <p:spPr bwMode="auto">
                  <a:xfrm>
                    <a:off x="3744268"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6" name="矩形 205"/>
                  <p:cNvSpPr/>
                  <p:nvPr/>
                </p:nvSpPr>
                <p:spPr bwMode="auto">
                  <a:xfrm>
                    <a:off x="4261321"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72" name="组合 171"/>
                <p:cNvGrpSpPr/>
                <p:nvPr/>
              </p:nvGrpSpPr>
              <p:grpSpPr>
                <a:xfrm>
                  <a:off x="619671" y="2285049"/>
                  <a:ext cx="4159869" cy="324036"/>
                  <a:chOff x="623392" y="1950120"/>
                  <a:chExt cx="4159869" cy="324036"/>
                </a:xfrm>
                <a:noFill/>
              </p:grpSpPr>
              <p:sp>
                <p:nvSpPr>
                  <p:cNvPr id="191" name="矩形 190"/>
                  <p:cNvSpPr/>
                  <p:nvPr/>
                </p:nvSpPr>
                <p:spPr bwMode="auto">
                  <a:xfrm>
                    <a:off x="623392"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2" name="矩形 191"/>
                  <p:cNvSpPr/>
                  <p:nvPr/>
                </p:nvSpPr>
                <p:spPr bwMode="auto">
                  <a:xfrm>
                    <a:off x="1143073"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3" name="矩形 192"/>
                  <p:cNvSpPr/>
                  <p:nvPr/>
                </p:nvSpPr>
                <p:spPr bwMode="auto">
                  <a:xfrm>
                    <a:off x="1665083"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4" name="矩形 193"/>
                  <p:cNvSpPr/>
                  <p:nvPr/>
                </p:nvSpPr>
                <p:spPr bwMode="auto">
                  <a:xfrm>
                    <a:off x="2186133"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矩形 194"/>
                  <p:cNvSpPr/>
                  <p:nvPr/>
                </p:nvSpPr>
                <p:spPr bwMode="auto">
                  <a:xfrm>
                    <a:off x="2703186"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6" name="矩形 195"/>
                  <p:cNvSpPr/>
                  <p:nvPr/>
                </p:nvSpPr>
                <p:spPr bwMode="auto">
                  <a:xfrm>
                    <a:off x="3222937"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7" name="矩形 196"/>
                  <p:cNvSpPr/>
                  <p:nvPr/>
                </p:nvSpPr>
                <p:spPr bwMode="auto">
                  <a:xfrm>
                    <a:off x="3744268"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8" name="矩形 197"/>
                  <p:cNvSpPr/>
                  <p:nvPr/>
                </p:nvSpPr>
                <p:spPr bwMode="auto">
                  <a:xfrm>
                    <a:off x="4261321" y="1950120"/>
                    <a:ext cx="521940" cy="32403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73" name="组合 172"/>
                <p:cNvGrpSpPr/>
                <p:nvPr/>
              </p:nvGrpSpPr>
              <p:grpSpPr>
                <a:xfrm>
                  <a:off x="612598" y="3428026"/>
                  <a:ext cx="4159869" cy="324036"/>
                  <a:chOff x="623392" y="1950120"/>
                  <a:chExt cx="4159869" cy="324036"/>
                </a:xfrm>
                <a:solidFill>
                  <a:srgbClr val="FF5F00"/>
                </a:solidFill>
              </p:grpSpPr>
              <p:sp>
                <p:nvSpPr>
                  <p:cNvPr id="183" name="矩形 182"/>
                  <p:cNvSpPr/>
                  <p:nvPr/>
                </p:nvSpPr>
                <p:spPr bwMode="auto">
                  <a:xfrm>
                    <a:off x="623392"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7</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4" name="矩形 183"/>
                  <p:cNvSpPr/>
                  <p:nvPr/>
                </p:nvSpPr>
                <p:spPr bwMode="auto">
                  <a:xfrm>
                    <a:off x="114307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6</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5" name="矩形 184"/>
                  <p:cNvSpPr/>
                  <p:nvPr/>
                </p:nvSpPr>
                <p:spPr bwMode="auto">
                  <a:xfrm>
                    <a:off x="166508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5</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6" name="矩形 185"/>
                  <p:cNvSpPr/>
                  <p:nvPr/>
                </p:nvSpPr>
                <p:spPr bwMode="auto">
                  <a:xfrm>
                    <a:off x="2186133"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4</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7" name="矩形 186"/>
                  <p:cNvSpPr/>
                  <p:nvPr/>
                </p:nvSpPr>
                <p:spPr bwMode="auto">
                  <a:xfrm>
                    <a:off x="2703186"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8" name="矩形 187"/>
                  <p:cNvSpPr/>
                  <p:nvPr/>
                </p:nvSpPr>
                <p:spPr bwMode="auto">
                  <a:xfrm>
                    <a:off x="3222937"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9" name="矩形 188"/>
                  <p:cNvSpPr/>
                  <p:nvPr/>
                </p:nvSpPr>
                <p:spPr bwMode="auto">
                  <a:xfrm>
                    <a:off x="3744268"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0" name="矩形 189"/>
                  <p:cNvSpPr/>
                  <p:nvPr/>
                </p:nvSpPr>
                <p:spPr bwMode="auto">
                  <a:xfrm>
                    <a:off x="4261321" y="1950120"/>
                    <a:ext cx="521940" cy="324036"/>
                  </a:xfrm>
                  <a:prstGeom prst="rect">
                    <a:avLst/>
                  </a:prstGeom>
                  <a:solidFill>
                    <a:srgbClr val="15B0E8"/>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74" name="组合 173"/>
                <p:cNvGrpSpPr/>
                <p:nvPr/>
              </p:nvGrpSpPr>
              <p:grpSpPr>
                <a:xfrm>
                  <a:off x="612598" y="3068734"/>
                  <a:ext cx="4159869" cy="324036"/>
                  <a:chOff x="623392" y="1950120"/>
                  <a:chExt cx="4159869" cy="324036"/>
                </a:xfrm>
                <a:noFill/>
              </p:grpSpPr>
              <p:sp>
                <p:nvSpPr>
                  <p:cNvPr id="175" name="矩形 174"/>
                  <p:cNvSpPr/>
                  <p:nvPr/>
                </p:nvSpPr>
                <p:spPr bwMode="auto">
                  <a:xfrm>
                    <a:off x="623392"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6" name="矩形 175"/>
                  <p:cNvSpPr/>
                  <p:nvPr/>
                </p:nvSpPr>
                <p:spPr bwMode="auto">
                  <a:xfrm>
                    <a:off x="1143073"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7" name="矩形 176"/>
                  <p:cNvSpPr/>
                  <p:nvPr/>
                </p:nvSpPr>
                <p:spPr bwMode="auto">
                  <a:xfrm>
                    <a:off x="1665083"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8" name="矩形 177"/>
                  <p:cNvSpPr/>
                  <p:nvPr/>
                </p:nvSpPr>
                <p:spPr bwMode="auto">
                  <a:xfrm>
                    <a:off x="2186133"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9" name="矩形 178"/>
                  <p:cNvSpPr/>
                  <p:nvPr/>
                </p:nvSpPr>
                <p:spPr bwMode="auto">
                  <a:xfrm>
                    <a:off x="2703186"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0" name="矩形 179"/>
                  <p:cNvSpPr/>
                  <p:nvPr/>
                </p:nvSpPr>
                <p:spPr bwMode="auto">
                  <a:xfrm>
                    <a:off x="3222937"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1" name="矩形 180"/>
                  <p:cNvSpPr/>
                  <p:nvPr/>
                </p:nvSpPr>
                <p:spPr bwMode="auto">
                  <a:xfrm>
                    <a:off x="3744268"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2" name="矩形 181"/>
                  <p:cNvSpPr/>
                  <p:nvPr/>
                </p:nvSpPr>
                <p:spPr bwMode="auto">
                  <a:xfrm>
                    <a:off x="4261321" y="1950120"/>
                    <a:ext cx="521940" cy="324036"/>
                  </a:xfrm>
                  <a:prstGeom prst="rect">
                    <a:avLst/>
                  </a:prstGeom>
                  <a:grp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167" name="文本框 90"/>
              <p:cNvSpPr txBox="1"/>
              <p:nvPr/>
            </p:nvSpPr>
            <p:spPr bwMode="auto">
              <a:xfrm>
                <a:off x="698586" y="1902598"/>
                <a:ext cx="826746" cy="35250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8" name="文本框 91"/>
              <p:cNvSpPr txBox="1"/>
              <p:nvPr/>
            </p:nvSpPr>
            <p:spPr bwMode="auto">
              <a:xfrm>
                <a:off x="738169" y="2628812"/>
                <a:ext cx="747579" cy="35250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9" name="文本框 92"/>
              <p:cNvSpPr txBox="1"/>
              <p:nvPr/>
            </p:nvSpPr>
            <p:spPr bwMode="auto">
              <a:xfrm>
                <a:off x="746134" y="3391041"/>
                <a:ext cx="747579" cy="35250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65" name="文本框 144"/>
            <p:cNvSpPr txBox="1"/>
            <p:nvPr/>
          </p:nvSpPr>
          <p:spPr>
            <a:xfrm>
              <a:off x="583631" y="3751952"/>
              <a:ext cx="4861356" cy="382299"/>
            </a:xfrm>
            <a:prstGeom prst="rect">
              <a:avLst/>
            </a:prstGeom>
            <a:noFill/>
          </p:spPr>
          <p:txBody>
            <a:bodyPr wrap="square" rtlCol="0">
              <a:spAutoFit/>
            </a:bodyPr>
            <a:lstStyle>
              <a:defPPr>
                <a:defRPr lang="zh-CN"/>
              </a:defPPr>
              <a:lvl1pPr>
                <a:defRPr sz="1400" b="1">
                  <a:solidFill>
                    <a:srgbClr val="C00000"/>
                  </a:solidFill>
                  <a:latin typeface="+mn-ea"/>
                  <a:ea typeface="+mn-ea"/>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D = C7</a:t>
              </a:r>
              <a:r>
                <a:rPr kumimoji="0" lang="en-US" altLang="zh-CN" sz="1200" i="0" u="none" strike="noStrike" kern="0" cap="none" spc="0" normalizeH="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 + C6 + C5 + C4 + C3 + C2 + C1 + C0</a:t>
              </a:r>
              <a:endParaRPr kumimoji="0" lang="zh-CN" altLang="en-US" sz="120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18" name="文本框 145"/>
          <p:cNvSpPr txBox="1"/>
          <p:nvPr/>
        </p:nvSpPr>
        <p:spPr>
          <a:xfrm>
            <a:off x="6606540" y="4273476"/>
            <a:ext cx="4365686" cy="296428"/>
          </a:xfrm>
          <a:prstGeom prst="rect">
            <a:avLst/>
          </a:prstGeom>
          <a:noFill/>
        </p:spPr>
        <p:txBody>
          <a:bodyPr wrap="square" rtlCol="0">
            <a:spAutoFit/>
          </a:bodyPr>
          <a:lstStyle>
            <a:defPPr>
              <a:defRPr lang="zh-CN"/>
            </a:defPPr>
            <a:lvl1pPr>
              <a:defRPr sz="1400" b="1">
                <a:solidFill>
                  <a:srgbClr val="C00000"/>
                </a:solidFill>
                <a:latin typeface="+mn-ea"/>
                <a:ea typeface="+mn-ea"/>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D = C13</a:t>
            </a:r>
            <a:r>
              <a:rPr kumimoji="0" lang="en-US" altLang="zh-CN" sz="1200" i="0" u="none" strike="noStrike" kern="0" cap="none" spc="0" normalizeH="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 + C12 + C11 + C10 + C23 + C22 + C21 + C20</a:t>
            </a:r>
            <a:endParaRPr kumimoji="0" lang="zh-CN" altLang="en-US" sz="120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5" name="文本框 147"/>
          <p:cNvSpPr txBox="1"/>
          <p:nvPr/>
        </p:nvSpPr>
        <p:spPr>
          <a:xfrm>
            <a:off x="6903424" y="1672237"/>
            <a:ext cx="3653956" cy="276166"/>
          </a:xfrm>
          <a:prstGeom prst="rect">
            <a:avLst/>
          </a:prstGeom>
          <a:noFill/>
        </p:spPr>
        <p:txBody>
          <a:bodyPr wrap="square" lIns="0" tIns="0" rIns="0" bIns="0" rtlCol="0">
            <a:spAutoFit/>
          </a:bodyPr>
          <a:lstStyle>
            <a:defPPr>
              <a:defRPr lang="zh-CN"/>
            </a:defPPr>
            <a:lvl1pPr>
              <a:defRPr sz="1400" b="1">
                <a:solidFill>
                  <a:srgbClr val="C00000"/>
                </a:solidFill>
                <a:latin typeface="+mn-ea"/>
                <a:ea typeface="+mn-ea"/>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鲲鹏指令计算</a:t>
            </a: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16</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个单精度浮点数之和</a:t>
            </a:r>
          </a:p>
        </p:txBody>
      </p:sp>
      <p:sp>
        <p:nvSpPr>
          <p:cNvPr id="266" name="文本框 148"/>
          <p:cNvSpPr txBox="1"/>
          <p:nvPr/>
        </p:nvSpPr>
        <p:spPr>
          <a:xfrm>
            <a:off x="1012694" y="2152566"/>
            <a:ext cx="4539974" cy="296428"/>
          </a:xfrm>
          <a:prstGeom prst="rect">
            <a:avLst/>
          </a:prstGeom>
          <a:noFill/>
        </p:spPr>
        <p:txBody>
          <a:bodyPr wrap="square" rtlCol="0">
            <a:spAutoFit/>
          </a:bodyPr>
          <a:lstStyle>
            <a:defPPr>
              <a:defRPr lang="zh-CN"/>
            </a:defPPr>
            <a:lvl1pPr>
              <a:defRPr sz="1400" b="1">
                <a:solidFill>
                  <a:srgbClr val="C00000"/>
                </a:solidFill>
                <a:latin typeface="+mn-ea"/>
                <a:ea typeface="+mn-ea"/>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lang="en-US" altLang="zh-CN" sz="1200" b="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__m256d _mm256_add_ps (__m256 A, __m256 B)</a:t>
            </a:r>
            <a:endParaRPr kumimoji="0" lang="zh-CN" altLang="en-US" sz="12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1" name="矩形 270"/>
          <p:cNvSpPr/>
          <p:nvPr/>
        </p:nvSpPr>
        <p:spPr>
          <a:xfrm>
            <a:off x="6475005" y="4724125"/>
            <a:ext cx="4510794" cy="1406539"/>
          </a:xfrm>
          <a:prstGeom prst="rect">
            <a:avLst/>
          </a:prstGeom>
        </p:spPr>
        <p:txBody>
          <a:bodyPr wrap="square" lIns="0" tIns="0" rIns="0" bIns="0">
            <a:spAutoFit/>
          </a:bodyPr>
          <a:lstStyle/>
          <a:p>
            <a:pPr fontAlgn="auto">
              <a:lnSpc>
                <a:spcPct val="120000"/>
              </a:lnSpc>
              <a:spcBef>
                <a:spcPts val="200"/>
              </a:spcBef>
              <a:spcAft>
                <a:spcPts val="0"/>
              </a:spcAft>
              <a:defRPr/>
            </a:pPr>
            <a:r>
              <a:rPr lang="zh-CN" altLang="en-US" sz="1200" b="1"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鲲鹏指令说明：</a:t>
            </a:r>
            <a:endParaRPr lang="en-US" altLang="zh-CN" sz="1200" b="1"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108000" indent="-108000" fontAlgn="auto">
              <a:lnSpc>
                <a:spcPct val="120000"/>
              </a:lnSpc>
              <a:spcBef>
                <a:spcPts val="200"/>
              </a:spcBef>
              <a:spcAft>
                <a:spcPts val="0"/>
              </a:spcAft>
              <a:buClr>
                <a:schemeClr val="bg1">
                  <a:lumMod val="50000"/>
                </a:schemeClr>
              </a:buClr>
              <a:buFont typeface="Arial" pitchFamily="34" charset="0"/>
              <a:buChar char="•"/>
              <a:defRPr/>
            </a:pP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鲲鹏处理器采用精简指令集，使用</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128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位寄存器实现</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SIMD</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Single Instruction Multi Data</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）计算。</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108000" indent="-108000" fontAlgn="auto">
              <a:lnSpc>
                <a:spcPct val="120000"/>
              </a:lnSpc>
              <a:spcBef>
                <a:spcPts val="200"/>
              </a:spcBef>
              <a:spcAft>
                <a:spcPts val="0"/>
              </a:spcAft>
              <a:buClr>
                <a:schemeClr val="bg1">
                  <a:lumMod val="50000"/>
                </a:schemeClr>
              </a:buClr>
              <a:buFont typeface="Arial" pitchFamily="34" charset="0"/>
              <a:buChar char="•"/>
              <a:defRPr/>
            </a:pP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在实现本例</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16</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个浮点数的相加时，使用两条</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vaddq_f32</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指令分别完成，每条指令完成两组共</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个浮点数计算</a:t>
            </a:r>
            <a:endPar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108000" indent="-108000" fontAlgn="auto">
              <a:lnSpc>
                <a:spcPct val="120000"/>
              </a:lnSpc>
              <a:spcBef>
                <a:spcPts val="200"/>
              </a:spcBef>
              <a:spcAft>
                <a:spcPts val="0"/>
              </a:spcAft>
              <a:buClr>
                <a:schemeClr val="bg1">
                  <a:lumMod val="50000"/>
                </a:schemeClr>
              </a:buClr>
              <a:buFont typeface="Arial" pitchFamily="34" charset="0"/>
              <a:buChar char="•"/>
              <a:defRPr/>
            </a:pP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最后再从向量寄存器中分别取出</a:t>
            </a: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个浮点数累加</a:t>
            </a:r>
          </a:p>
        </p:txBody>
      </p:sp>
      <p:sp>
        <p:nvSpPr>
          <p:cNvPr id="408" name="矩形 407"/>
          <p:cNvSpPr/>
          <p:nvPr/>
        </p:nvSpPr>
        <p:spPr bwMode="auto">
          <a:xfrm>
            <a:off x="16141450" y="1456693"/>
            <a:ext cx="4940699" cy="4659725"/>
          </a:xfrm>
          <a:prstGeom prst="rect">
            <a:avLst/>
          </a:prstGeom>
          <a:solidFill>
            <a:srgbClr val="D9D9D9">
              <a:alpha val="50196"/>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6284080" y="2757108"/>
            <a:ext cx="5125581" cy="1451315"/>
            <a:chOff x="6284080" y="2757108"/>
            <a:chExt cx="5125581" cy="1451315"/>
          </a:xfrm>
        </p:grpSpPr>
        <p:sp>
          <p:nvSpPr>
            <p:cNvPr id="242" name="矩形 241"/>
            <p:cNvSpPr/>
            <p:nvPr/>
          </p:nvSpPr>
          <p:spPr bwMode="auto">
            <a:xfrm>
              <a:off x="6976700" y="2780954"/>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A13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0" name="矩形 249"/>
            <p:cNvSpPr/>
            <p:nvPr/>
          </p:nvSpPr>
          <p:spPr bwMode="auto">
            <a:xfrm>
              <a:off x="7041432" y="3040652"/>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1" name="矩形 250"/>
            <p:cNvSpPr/>
            <p:nvPr/>
          </p:nvSpPr>
          <p:spPr bwMode="auto">
            <a:xfrm>
              <a:off x="7444383" y="3040652"/>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2" name="矩形 251"/>
            <p:cNvSpPr/>
            <p:nvPr/>
          </p:nvSpPr>
          <p:spPr bwMode="auto">
            <a:xfrm>
              <a:off x="7849141" y="3040652"/>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3" name="矩形 252"/>
            <p:cNvSpPr/>
            <p:nvPr/>
          </p:nvSpPr>
          <p:spPr bwMode="auto">
            <a:xfrm>
              <a:off x="8253154" y="3040652"/>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8" name="矩形 257"/>
            <p:cNvSpPr/>
            <p:nvPr/>
          </p:nvSpPr>
          <p:spPr bwMode="auto">
            <a:xfrm>
              <a:off x="7035948" y="364830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9" name="矩形 258"/>
            <p:cNvSpPr/>
            <p:nvPr/>
          </p:nvSpPr>
          <p:spPr bwMode="auto">
            <a:xfrm>
              <a:off x="7438899" y="364830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0" name="矩形 259"/>
            <p:cNvSpPr/>
            <p:nvPr/>
          </p:nvSpPr>
          <p:spPr bwMode="auto">
            <a:xfrm>
              <a:off x="7843657" y="364830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1" name="矩形 260"/>
            <p:cNvSpPr/>
            <p:nvPr/>
          </p:nvSpPr>
          <p:spPr bwMode="auto">
            <a:xfrm>
              <a:off x="8247670" y="364830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2" name="文本框 10"/>
            <p:cNvSpPr txBox="1"/>
            <p:nvPr/>
          </p:nvSpPr>
          <p:spPr bwMode="auto">
            <a:xfrm>
              <a:off x="6328679" y="2769916"/>
              <a:ext cx="695481"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3" name="文本框 86"/>
            <p:cNvSpPr txBox="1"/>
            <p:nvPr/>
          </p:nvSpPr>
          <p:spPr bwMode="auto">
            <a:xfrm>
              <a:off x="6284080" y="3333010"/>
              <a:ext cx="75081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4" name="文本框 87"/>
            <p:cNvSpPr txBox="1"/>
            <p:nvPr/>
          </p:nvSpPr>
          <p:spPr bwMode="auto">
            <a:xfrm>
              <a:off x="6313767" y="3904700"/>
              <a:ext cx="695482"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7" name="矩形 226"/>
            <p:cNvSpPr/>
            <p:nvPr/>
          </p:nvSpPr>
          <p:spPr bwMode="auto">
            <a:xfrm>
              <a:off x="9531921" y="3035571"/>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8" name="矩形 227"/>
            <p:cNvSpPr/>
            <p:nvPr/>
          </p:nvSpPr>
          <p:spPr bwMode="auto">
            <a:xfrm>
              <a:off x="9934926" y="3035571"/>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9" name="矩形 228"/>
            <p:cNvSpPr/>
            <p:nvPr/>
          </p:nvSpPr>
          <p:spPr bwMode="auto">
            <a:xfrm>
              <a:off x="10339157" y="3035571"/>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0" name="矩形 229"/>
            <p:cNvSpPr/>
            <p:nvPr/>
          </p:nvSpPr>
          <p:spPr bwMode="auto">
            <a:xfrm>
              <a:off x="10740071" y="3035571"/>
              <a:ext cx="404703" cy="2512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5" name="矩形 234"/>
            <p:cNvSpPr/>
            <p:nvPr/>
          </p:nvSpPr>
          <p:spPr bwMode="auto">
            <a:xfrm>
              <a:off x="9526436" y="364322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6" name="矩形 235"/>
            <p:cNvSpPr/>
            <p:nvPr/>
          </p:nvSpPr>
          <p:spPr bwMode="auto">
            <a:xfrm>
              <a:off x="9929442" y="364322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7" name="矩形 236"/>
            <p:cNvSpPr/>
            <p:nvPr/>
          </p:nvSpPr>
          <p:spPr bwMode="auto">
            <a:xfrm>
              <a:off x="10333673" y="364322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8" name="矩形 237"/>
            <p:cNvSpPr/>
            <p:nvPr/>
          </p:nvSpPr>
          <p:spPr bwMode="auto">
            <a:xfrm>
              <a:off x="10734587" y="3643227"/>
              <a:ext cx="404703" cy="251252"/>
            </a:xfrm>
            <a:prstGeom prst="rect">
              <a:avLst/>
            </a:prstGeom>
            <a:noFill/>
            <a:ln w="9525" cap="flat" cmpd="sng" algn="ctr">
              <a:no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050" b="1" dirty="0">
                  <a:latin typeface="Huawei Sans" panose="020C0503030203020204" pitchFamily="34" charset="0"/>
                  <a:ea typeface="方正兰亭黑简体" panose="02000000000000000000" pitchFamily="2" charset="-122"/>
                  <a:sym typeface="Huawei Sans" panose="020C0503030203020204" pitchFamily="34" charset="0"/>
                </a:rPr>
                <a:t>=</a:t>
              </a:r>
              <a:endParaRPr kumimoji="0" lang="zh-CN" altLang="en-US" sz="1050" b="1" i="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9" name="文本框 138"/>
            <p:cNvSpPr txBox="1"/>
            <p:nvPr/>
          </p:nvSpPr>
          <p:spPr bwMode="auto">
            <a:xfrm>
              <a:off x="8857052" y="2757108"/>
              <a:ext cx="72487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0" name="文本框 139"/>
            <p:cNvSpPr txBox="1"/>
            <p:nvPr/>
          </p:nvSpPr>
          <p:spPr bwMode="auto">
            <a:xfrm>
              <a:off x="8897015" y="3332936"/>
              <a:ext cx="658701"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1" name="文本框 140"/>
            <p:cNvSpPr txBox="1"/>
            <p:nvPr/>
          </p:nvSpPr>
          <p:spPr bwMode="auto">
            <a:xfrm>
              <a:off x="8896410" y="3935098"/>
              <a:ext cx="67687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向量</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9" name="矩形 408"/>
            <p:cNvSpPr/>
            <p:nvPr/>
          </p:nvSpPr>
          <p:spPr bwMode="auto">
            <a:xfrm>
              <a:off x="7446135" y="2780954"/>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A12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0" name="矩形 409"/>
            <p:cNvSpPr/>
            <p:nvPr/>
          </p:nvSpPr>
          <p:spPr bwMode="auto">
            <a:xfrm>
              <a:off x="7915570" y="2780954"/>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A11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1" name="矩形 410"/>
            <p:cNvSpPr/>
            <p:nvPr/>
          </p:nvSpPr>
          <p:spPr bwMode="auto">
            <a:xfrm>
              <a:off x="8385004" y="2780954"/>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A10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2" name="矩形 411"/>
            <p:cNvSpPr/>
            <p:nvPr/>
          </p:nvSpPr>
          <p:spPr bwMode="auto">
            <a:xfrm>
              <a:off x="6970346" y="3339462"/>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3" name="矩形 412"/>
            <p:cNvSpPr/>
            <p:nvPr/>
          </p:nvSpPr>
          <p:spPr bwMode="auto">
            <a:xfrm>
              <a:off x="7439781" y="3339462"/>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4" name="矩形 413"/>
            <p:cNvSpPr/>
            <p:nvPr/>
          </p:nvSpPr>
          <p:spPr bwMode="auto">
            <a:xfrm>
              <a:off x="7909216" y="3339462"/>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5" name="矩形 414"/>
            <p:cNvSpPr/>
            <p:nvPr/>
          </p:nvSpPr>
          <p:spPr bwMode="auto">
            <a:xfrm>
              <a:off x="8378651" y="3339462"/>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6" name="矩形 415"/>
            <p:cNvSpPr/>
            <p:nvPr/>
          </p:nvSpPr>
          <p:spPr bwMode="auto">
            <a:xfrm>
              <a:off x="6979312" y="3912651"/>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7" name="矩形 416"/>
            <p:cNvSpPr/>
            <p:nvPr/>
          </p:nvSpPr>
          <p:spPr bwMode="auto">
            <a:xfrm>
              <a:off x="7448747" y="3912651"/>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8" name="矩形 417"/>
            <p:cNvSpPr/>
            <p:nvPr/>
          </p:nvSpPr>
          <p:spPr bwMode="auto">
            <a:xfrm>
              <a:off x="7918182" y="3912651"/>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9" name="矩形 418"/>
            <p:cNvSpPr/>
            <p:nvPr/>
          </p:nvSpPr>
          <p:spPr bwMode="auto">
            <a:xfrm>
              <a:off x="8387617" y="3912651"/>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10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9513744" y="2757738"/>
              <a:ext cx="1877740" cy="251252"/>
              <a:chOff x="9513744" y="2757738"/>
              <a:chExt cx="1877740" cy="251252"/>
            </a:xfrm>
          </p:grpSpPr>
          <p:sp>
            <p:nvSpPr>
              <p:cNvPr id="420" name="矩形 419"/>
              <p:cNvSpPr/>
              <p:nvPr/>
            </p:nvSpPr>
            <p:spPr bwMode="auto">
              <a:xfrm>
                <a:off x="9513744"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A23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1" name="矩形 420"/>
              <p:cNvSpPr/>
              <p:nvPr/>
            </p:nvSpPr>
            <p:spPr bwMode="auto">
              <a:xfrm>
                <a:off x="9983179"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A22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2" name="矩形 421"/>
              <p:cNvSpPr/>
              <p:nvPr/>
            </p:nvSpPr>
            <p:spPr bwMode="auto">
              <a:xfrm>
                <a:off x="10452614"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A21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3" name="矩形 422"/>
              <p:cNvSpPr/>
              <p:nvPr/>
            </p:nvSpPr>
            <p:spPr bwMode="auto">
              <a:xfrm>
                <a:off x="10922049"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A20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29" name="组合 428"/>
            <p:cNvGrpSpPr/>
            <p:nvPr/>
          </p:nvGrpSpPr>
          <p:grpSpPr>
            <a:xfrm>
              <a:off x="9520750" y="3326319"/>
              <a:ext cx="1877740" cy="251252"/>
              <a:chOff x="9513744" y="2757738"/>
              <a:chExt cx="1877740" cy="251252"/>
            </a:xfrm>
          </p:grpSpPr>
          <p:sp>
            <p:nvSpPr>
              <p:cNvPr id="430" name="矩形 429"/>
              <p:cNvSpPr/>
              <p:nvPr/>
            </p:nvSpPr>
            <p:spPr bwMode="auto">
              <a:xfrm>
                <a:off x="9513744"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1" name="矩形 430"/>
              <p:cNvSpPr/>
              <p:nvPr/>
            </p:nvSpPr>
            <p:spPr bwMode="auto">
              <a:xfrm>
                <a:off x="9983179"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2" name="矩形 431"/>
              <p:cNvSpPr/>
              <p:nvPr/>
            </p:nvSpPr>
            <p:spPr bwMode="auto">
              <a:xfrm>
                <a:off x="10452614"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3" name="矩形 432"/>
              <p:cNvSpPr/>
              <p:nvPr/>
            </p:nvSpPr>
            <p:spPr bwMode="auto">
              <a:xfrm>
                <a:off x="10922049"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34" name="组合 433"/>
            <p:cNvGrpSpPr/>
            <p:nvPr/>
          </p:nvGrpSpPr>
          <p:grpSpPr>
            <a:xfrm>
              <a:off x="9531921" y="3910856"/>
              <a:ext cx="1877740" cy="251252"/>
              <a:chOff x="9513744" y="2757738"/>
              <a:chExt cx="1877740" cy="251252"/>
            </a:xfrm>
          </p:grpSpPr>
          <p:sp>
            <p:nvSpPr>
              <p:cNvPr id="435" name="矩形 434"/>
              <p:cNvSpPr/>
              <p:nvPr/>
            </p:nvSpPr>
            <p:spPr bwMode="auto">
              <a:xfrm>
                <a:off x="9513744"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23</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6" name="矩形 435"/>
              <p:cNvSpPr/>
              <p:nvPr/>
            </p:nvSpPr>
            <p:spPr bwMode="auto">
              <a:xfrm>
                <a:off x="9983179"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22</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7" name="矩形 436"/>
              <p:cNvSpPr/>
              <p:nvPr/>
            </p:nvSpPr>
            <p:spPr bwMode="auto">
              <a:xfrm>
                <a:off x="10452614"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21</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8" name="矩形 437"/>
              <p:cNvSpPr/>
              <p:nvPr/>
            </p:nvSpPr>
            <p:spPr bwMode="auto">
              <a:xfrm>
                <a:off x="10922049" y="2757738"/>
                <a:ext cx="469435" cy="251252"/>
              </a:xfrm>
              <a:prstGeom prst="rect">
                <a:avLst/>
              </a:prstGeom>
              <a:solidFill>
                <a:srgbClr val="F7A655"/>
              </a:solidFill>
              <a:ln w="9525" cap="flat" cmpd="sng" algn="ctr">
                <a:solidFill>
                  <a:srgbClr val="E779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kumimoji="0" lang="en-US" altLang="zh-CN"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20</a:t>
                </a:r>
                <a:endParaRPr kumimoji="0" lang="zh-CN" altLang="en-US" sz="12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5" name="标题 4"/>
          <p:cNvSpPr>
            <a:spLocks noGrp="1"/>
          </p:cNvSpPr>
          <p:nvPr>
            <p:ph type="title"/>
          </p:nvPr>
        </p:nvSpPr>
        <p:spPr/>
        <p:txBody>
          <a:bodyPr/>
          <a:lstStyle/>
          <a:p>
            <a:r>
              <a:rPr lang="en-US" altLang="zh-CN">
                <a:sym typeface="Huawei Sans" panose="020C0503030203020204" pitchFamily="34" charset="0"/>
              </a:rPr>
              <a:t>SSE intrinsic</a:t>
            </a:r>
            <a:r>
              <a:rPr lang="zh-CN" altLang="en-US">
                <a:sym typeface="Huawei Sans" panose="020C0503030203020204" pitchFamily="34" charset="0"/>
              </a:rPr>
              <a:t>函数（</a:t>
            </a:r>
            <a:r>
              <a:rPr lang="en-US" altLang="zh-CN">
                <a:sym typeface="Huawei Sans" panose="020C0503030203020204" pitchFamily="34" charset="0"/>
              </a:rPr>
              <a:t>AVX</a:t>
            </a:r>
            <a:r>
              <a:rPr lang="zh-CN" altLang="en-US">
                <a:sym typeface="Huawei Sans" panose="020C0503030203020204" pitchFamily="34" charset="0"/>
              </a:rPr>
              <a:t>）</a:t>
            </a:r>
            <a:r>
              <a:rPr lang="en-US" altLang="zh-CN">
                <a:sym typeface="Huawei Sans" panose="020C0503030203020204" pitchFamily="34" charset="0"/>
              </a:rPr>
              <a:t> vs NEON intrinsic</a:t>
            </a:r>
            <a:r>
              <a:rPr lang="zh-CN" altLang="en-US">
                <a:sym typeface="Huawei Sans" panose="020C0503030203020204" pitchFamily="34" charset="0"/>
              </a:rPr>
              <a:t>函数 </a:t>
            </a:r>
            <a:endParaRPr lang="zh-CN" altLang="en-US" dirty="0"/>
          </a:p>
        </p:txBody>
      </p:sp>
    </p:spTree>
    <p:extLst>
      <p:ext uri="{BB962C8B-B14F-4D97-AF65-F5344CB8AC3E}">
        <p14:creationId xmlns:p14="http://schemas.microsoft.com/office/powerpoint/2010/main" val="82453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a:sym typeface="Huawei Sans" panose="020C0503030203020204" pitchFamily="34" charset="0"/>
              </a:rPr>
              <a:t>SIMD</a:t>
            </a:r>
            <a:r>
              <a:rPr lang="zh-CN" altLang="en-US">
                <a:sym typeface="Huawei Sans" panose="020C0503030203020204" pitchFamily="34" charset="0"/>
              </a:rPr>
              <a:t>技术跨平台使用方法</a:t>
            </a:r>
            <a:br>
              <a:rPr lang="zh-CN" altLang="en-US">
                <a:sym typeface="Huawei Sans" panose="020C0503030203020204" pitchFamily="34" charset="0"/>
              </a:rPr>
            </a:b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normAutofit fontScale="92500" lnSpcReduction="10000"/>
          </a:bodyPr>
          <a:lstStyle/>
          <a:p>
            <a:r>
              <a:rPr lang="zh-CN" altLang="en-US" dirty="0">
                <a:sym typeface="Huawei Sans" panose="020C0503030203020204" pitchFamily="34" charset="0"/>
              </a:rPr>
              <a:t>方法</a:t>
            </a:r>
            <a:r>
              <a:rPr lang="en-US" altLang="zh-CN" dirty="0">
                <a:sym typeface="Huawei Sans" panose="020C0503030203020204" pitchFamily="34" charset="0"/>
              </a:rPr>
              <a:t>1</a:t>
            </a:r>
            <a:r>
              <a:rPr lang="zh-CN" altLang="en-US" dirty="0">
                <a:sym typeface="Huawei Sans" panose="020C0503030203020204" pitchFamily="34" charset="0"/>
              </a:rPr>
              <a:t>：基于鲲鹏或者开源发布的</a:t>
            </a:r>
            <a:r>
              <a:rPr lang="en-US" altLang="zh-CN" dirty="0">
                <a:sym typeface="Huawei Sans" panose="020C0503030203020204" pitchFamily="34" charset="0"/>
              </a:rPr>
              <a:t>intrinsic</a:t>
            </a:r>
            <a:r>
              <a:rPr lang="zh-CN" altLang="en-US" dirty="0">
                <a:sym typeface="Huawei Sans" panose="020C0503030203020204" pitchFamily="34" charset="0"/>
              </a:rPr>
              <a:t>转换库，实现</a:t>
            </a:r>
            <a:r>
              <a:rPr lang="en-US" altLang="zh-CN" dirty="0">
                <a:sym typeface="Huawei Sans" panose="020C0503030203020204" pitchFamily="34" charset="0"/>
              </a:rPr>
              <a:t>x86 intrinsic</a:t>
            </a:r>
            <a:r>
              <a:rPr lang="zh-CN" altLang="en-US" dirty="0">
                <a:sym typeface="Huawei Sans" panose="020C0503030203020204" pitchFamily="34" charset="0"/>
              </a:rPr>
              <a:t>到鲲鹏平台的</a:t>
            </a:r>
            <a:r>
              <a:rPr lang="en-US" altLang="zh-CN" dirty="0">
                <a:sym typeface="Huawei Sans" panose="020C0503030203020204" pitchFamily="34" charset="0"/>
              </a:rPr>
              <a:t>intrinsic</a:t>
            </a:r>
            <a:r>
              <a:rPr lang="zh-CN" altLang="en-US" dirty="0">
                <a:sym typeface="Huawei Sans" panose="020C0503030203020204" pitchFamily="34" charset="0"/>
              </a:rPr>
              <a:t>转换</a:t>
            </a:r>
            <a:endParaRPr lang="en-US" altLang="zh-CN" dirty="0">
              <a:sym typeface="Huawei Sans" panose="020C0503030203020204" pitchFamily="34" charset="0"/>
            </a:endParaRPr>
          </a:p>
          <a:p>
            <a:pPr lvl="1"/>
            <a:r>
              <a:rPr lang="zh-CN" altLang="en-US" dirty="0">
                <a:sym typeface="Huawei Sans" panose="020C0503030203020204" pitchFamily="34" charset="0"/>
              </a:rPr>
              <a:t>鲲鹏</a:t>
            </a:r>
            <a:r>
              <a:rPr lang="en-US" altLang="zh-CN" dirty="0" err="1">
                <a:sym typeface="Huawei Sans" panose="020C0503030203020204" pitchFamily="34" charset="0"/>
              </a:rPr>
              <a:t>AvxToNeon</a:t>
            </a:r>
            <a:r>
              <a:rPr lang="zh-CN" altLang="en-US" dirty="0">
                <a:sym typeface="Huawei Sans" panose="020C0503030203020204" pitchFamily="34" charset="0"/>
              </a:rPr>
              <a:t>开源工程：</a:t>
            </a:r>
            <a:r>
              <a:rPr lang="en-US" altLang="zh-CN" dirty="0">
                <a:sym typeface="Huawei Sans" panose="020C0503030203020204" pitchFamily="34" charset="0"/>
              </a:rPr>
              <a:t> </a:t>
            </a:r>
            <a:r>
              <a:rPr lang="en-US" altLang="zh-CN" dirty="0">
                <a:sym typeface="Huawei Sans" panose="020C0503030203020204" pitchFamily="34" charset="0"/>
                <a:hlinkClick r:id="rId3"/>
              </a:rPr>
              <a:t>https://github.com/kunpengcompute/AvxToNeon</a:t>
            </a:r>
            <a:endParaRPr lang="en-US" altLang="zh-CN" dirty="0">
              <a:sym typeface="Huawei Sans" panose="020C0503030203020204" pitchFamily="34" charset="0"/>
            </a:endParaRPr>
          </a:p>
          <a:p>
            <a:pPr lvl="2"/>
            <a:r>
              <a:rPr lang="zh-CN" altLang="en-US" dirty="0">
                <a:sym typeface="Huawei Sans" panose="020C0503030203020204" pitchFamily="34" charset="0"/>
              </a:rPr>
              <a:t>包含</a:t>
            </a:r>
            <a:r>
              <a:rPr lang="en-US" altLang="zh-CN" dirty="0">
                <a:sym typeface="Huawei Sans" panose="020C0503030203020204" pitchFamily="34" charset="0"/>
              </a:rPr>
              <a:t>SSE</a:t>
            </a:r>
            <a:r>
              <a:rPr lang="zh-CN" altLang="en-US" dirty="0">
                <a:sym typeface="Huawei Sans" panose="020C0503030203020204" pitchFamily="34" charset="0"/>
              </a:rPr>
              <a:t>、</a:t>
            </a:r>
            <a:r>
              <a:rPr lang="en-US" altLang="zh-CN" dirty="0">
                <a:sym typeface="Huawei Sans" panose="020C0503030203020204" pitchFamily="34" charset="0"/>
              </a:rPr>
              <a:t> AVX256</a:t>
            </a:r>
            <a:r>
              <a:rPr lang="zh-CN" altLang="en-US" dirty="0">
                <a:sym typeface="Huawei Sans" panose="020C0503030203020204" pitchFamily="34" charset="0"/>
              </a:rPr>
              <a:t>、</a:t>
            </a:r>
            <a:r>
              <a:rPr lang="en-US" altLang="zh-CN" dirty="0">
                <a:sym typeface="Huawei Sans" panose="020C0503030203020204" pitchFamily="34" charset="0"/>
              </a:rPr>
              <a:t>AVX512</a:t>
            </a:r>
            <a:r>
              <a:rPr lang="zh-CN" altLang="en-US" dirty="0">
                <a:sym typeface="Huawei Sans" panose="020C0503030203020204" pitchFamily="34" charset="0"/>
              </a:rPr>
              <a:t>类</a:t>
            </a:r>
            <a:r>
              <a:rPr lang="en-US" altLang="zh-CN" dirty="0">
                <a:sym typeface="Huawei Sans" panose="020C0503030203020204" pitchFamily="34" charset="0"/>
              </a:rPr>
              <a:t>intrinsic</a:t>
            </a:r>
            <a:r>
              <a:rPr lang="zh-CN" altLang="en-US" dirty="0">
                <a:sym typeface="Huawei Sans" panose="020C0503030203020204" pitchFamily="34" charset="0"/>
              </a:rPr>
              <a:t>函数的</a:t>
            </a:r>
            <a:r>
              <a:rPr lang="en-US" altLang="zh-CN" dirty="0">
                <a:sym typeface="Huawei Sans" panose="020C0503030203020204" pitchFamily="34" charset="0"/>
              </a:rPr>
              <a:t>NEON</a:t>
            </a:r>
            <a:r>
              <a:rPr lang="zh-CN" altLang="en-US" dirty="0">
                <a:sym typeface="Huawei Sans" panose="020C0503030203020204" pitchFamily="34" charset="0"/>
              </a:rPr>
              <a:t>实现，</a:t>
            </a:r>
            <a:r>
              <a:rPr lang="en-US" altLang="zh-CN" dirty="0">
                <a:sym typeface="Huawei Sans" panose="020C0503030203020204" pitchFamily="34" charset="0"/>
              </a:rPr>
              <a:t> </a:t>
            </a:r>
            <a:r>
              <a:rPr lang="en-US" altLang="zh-CN" dirty="0" err="1">
                <a:sym typeface="Huawei Sans" panose="020C0503030203020204" pitchFamily="34" charset="0"/>
              </a:rPr>
              <a:t>AvxToNeon</a:t>
            </a:r>
            <a:r>
              <a:rPr lang="zh-CN" altLang="en-US" dirty="0">
                <a:sym typeface="Huawei Sans" panose="020C0503030203020204" pitchFamily="34" charset="0"/>
              </a:rPr>
              <a:t>相比</a:t>
            </a:r>
            <a:r>
              <a:rPr lang="en-US" altLang="zh-CN" dirty="0">
                <a:sym typeface="Huawei Sans" panose="020C0503030203020204" pitchFamily="34" charset="0"/>
              </a:rPr>
              <a:t>sse2neon</a:t>
            </a:r>
            <a:r>
              <a:rPr lang="zh-CN" altLang="en-US" dirty="0">
                <a:sym typeface="Huawei Sans" panose="020C0503030203020204" pitchFamily="34" charset="0"/>
              </a:rPr>
              <a:t>，覆盖的函数更多，性能更好，兼容性也更佳。</a:t>
            </a:r>
            <a:endParaRPr lang="en-US" altLang="zh-CN" dirty="0">
              <a:sym typeface="Huawei Sans" panose="020C0503030203020204" pitchFamily="34" charset="0"/>
            </a:endParaRPr>
          </a:p>
          <a:p>
            <a:pPr lvl="1"/>
            <a:r>
              <a:rPr lang="zh-CN" altLang="en-US" dirty="0">
                <a:sym typeface="Huawei Sans" panose="020C0503030203020204" pitchFamily="34" charset="0"/>
              </a:rPr>
              <a:t>开源的</a:t>
            </a:r>
            <a:r>
              <a:rPr lang="en-US" altLang="zh-CN" dirty="0">
                <a:sym typeface="Huawei Sans" panose="020C0503030203020204" pitchFamily="34" charset="0"/>
              </a:rPr>
              <a:t>SSE2NEON</a:t>
            </a:r>
            <a:r>
              <a:rPr lang="zh-CN" altLang="en-US" dirty="0">
                <a:sym typeface="Huawei Sans" panose="020C0503030203020204" pitchFamily="34" charset="0"/>
              </a:rPr>
              <a:t>工程：</a:t>
            </a:r>
            <a:r>
              <a:rPr lang="en-US" altLang="zh-CN" dirty="0">
                <a:sym typeface="Huawei Sans" panose="020C0503030203020204" pitchFamily="34" charset="0"/>
                <a:hlinkClick r:id="rId4"/>
              </a:rPr>
              <a:t>https://github.com/DLTcollab/sse2neon/blob/master/sse2neon.h</a:t>
            </a:r>
            <a:endParaRPr lang="en-US" altLang="zh-CN" dirty="0">
              <a:sym typeface="Huawei Sans" panose="020C0503030203020204" pitchFamily="34" charset="0"/>
            </a:endParaRPr>
          </a:p>
          <a:p>
            <a:pPr lvl="2"/>
            <a:r>
              <a:rPr lang="zh-CN" altLang="en-US" dirty="0">
                <a:sym typeface="Huawei Sans" panose="020C0503030203020204" pitchFamily="34" charset="0"/>
              </a:rPr>
              <a:t>主要实现</a:t>
            </a:r>
            <a:r>
              <a:rPr lang="en-US" altLang="zh-CN" dirty="0">
                <a:sym typeface="Huawei Sans" panose="020C0503030203020204" pitchFamily="34" charset="0"/>
              </a:rPr>
              <a:t>SSE</a:t>
            </a:r>
            <a:r>
              <a:rPr lang="zh-CN" altLang="en-US" dirty="0">
                <a:sym typeface="Huawei Sans" panose="020C0503030203020204" pitchFamily="34" charset="0"/>
              </a:rPr>
              <a:t>类</a:t>
            </a:r>
            <a:r>
              <a:rPr lang="en-US" altLang="zh-CN" dirty="0">
                <a:sym typeface="Huawei Sans" panose="020C0503030203020204" pitchFamily="34" charset="0"/>
              </a:rPr>
              <a:t>intrinsic</a:t>
            </a:r>
            <a:r>
              <a:rPr lang="zh-CN" altLang="en-US" dirty="0">
                <a:sym typeface="Huawei Sans" panose="020C0503030203020204" pitchFamily="34" charset="0"/>
              </a:rPr>
              <a:t>函数替换。</a:t>
            </a:r>
            <a:endParaRPr lang="en-US" altLang="zh-CN" dirty="0">
              <a:sym typeface="Huawei Sans" panose="020C0503030203020204" pitchFamily="34" charset="0"/>
            </a:endParaRPr>
          </a:p>
          <a:p>
            <a:r>
              <a:rPr lang="zh-CN" altLang="en-US" dirty="0">
                <a:sym typeface="Huawei Sans" panose="020C0503030203020204" pitchFamily="34" charset="0"/>
              </a:rPr>
              <a:t>方法</a:t>
            </a:r>
            <a:r>
              <a:rPr lang="en-US" altLang="zh-CN" dirty="0">
                <a:sym typeface="Huawei Sans" panose="020C0503030203020204" pitchFamily="34" charset="0"/>
              </a:rPr>
              <a:t>2</a:t>
            </a:r>
            <a:r>
              <a:rPr lang="zh-CN" altLang="en-US" dirty="0">
                <a:sym typeface="Huawei Sans" panose="020C0503030203020204" pitchFamily="34" charset="0"/>
              </a:rPr>
              <a:t>：结合指导网站信息手动实现不同平台的函数，通过编译宏等方法实现跨平台</a:t>
            </a:r>
            <a:endParaRPr lang="en-US" altLang="zh-CN" dirty="0">
              <a:sym typeface="Huawei Sans" panose="020C0503030203020204" pitchFamily="34" charset="0"/>
            </a:endParaRPr>
          </a:p>
          <a:p>
            <a:pPr lvl="1"/>
            <a:r>
              <a:rPr lang="fr-FR" altLang="zh-CN" dirty="0">
                <a:sym typeface="Huawei Sans" panose="020C0503030203020204" pitchFamily="34" charset="0"/>
              </a:rPr>
              <a:t>SSE</a:t>
            </a:r>
            <a:r>
              <a:rPr lang="zh-CN" altLang="fr-FR" dirty="0">
                <a:sym typeface="Huawei Sans" panose="020C0503030203020204" pitchFamily="34" charset="0"/>
              </a:rPr>
              <a:t> </a:t>
            </a:r>
            <a:r>
              <a:rPr lang="fr-FR" altLang="zh-CN" dirty="0">
                <a:sym typeface="Huawei Sans" panose="020C0503030203020204" pitchFamily="34" charset="0"/>
              </a:rPr>
              <a:t>Intrinsics Guide</a:t>
            </a:r>
            <a:r>
              <a:rPr lang="zh-CN" altLang="fr-FR" dirty="0">
                <a:sym typeface="Huawei Sans" panose="020C0503030203020204" pitchFamily="34" charset="0"/>
              </a:rPr>
              <a:t>网站</a:t>
            </a:r>
            <a:r>
              <a:rPr lang="zh-CN" altLang="en-US" dirty="0">
                <a:sym typeface="Huawei Sans" panose="020C0503030203020204" pitchFamily="34" charset="0"/>
              </a:rPr>
              <a:t>：</a:t>
            </a:r>
            <a:r>
              <a:rPr lang="en-US" altLang="zh-CN" dirty="0">
                <a:sym typeface="Huawei Sans" panose="020C0503030203020204" pitchFamily="34" charset="0"/>
              </a:rPr>
              <a:t>https://software.intel.com/sites/landingpage/IntrinsicsGuide/</a:t>
            </a:r>
          </a:p>
          <a:p>
            <a:pPr lvl="1"/>
            <a:r>
              <a:rPr lang="en-US" altLang="zh-CN" dirty="0">
                <a:sym typeface="Huawei Sans" panose="020C0503030203020204" pitchFamily="34" charset="0"/>
              </a:rPr>
              <a:t>NEON Intrinsic </a:t>
            </a:r>
            <a:r>
              <a:rPr lang="fr-FR" altLang="zh-CN" dirty="0">
                <a:sym typeface="Huawei Sans" panose="020C0503030203020204" pitchFamily="34" charset="0"/>
              </a:rPr>
              <a:t>Guide</a:t>
            </a:r>
            <a:r>
              <a:rPr lang="zh-CN" altLang="en-US" dirty="0">
                <a:sym typeface="Huawei Sans" panose="020C0503030203020204" pitchFamily="34" charset="0"/>
              </a:rPr>
              <a:t>网站：</a:t>
            </a:r>
            <a:r>
              <a:rPr lang="en-US" altLang="zh-CN" dirty="0">
                <a:sym typeface="Huawei Sans" panose="020C0503030203020204" pitchFamily="34" charset="0"/>
              </a:rPr>
              <a:t> https://developer.arm.com/architectures/instruction-sets/simd-isas/neon/intrinsics</a:t>
            </a:r>
          </a:p>
          <a:p>
            <a:pPr lvl="1"/>
            <a:endParaRPr lang="en-US" altLang="zh-CN" dirty="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408687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鲲鹏处理器与</a:t>
            </a:r>
            <a:r>
              <a:rPr lang="en-US" altLang="zh-CN">
                <a:sym typeface="Huawei Sans" panose="020C0503030203020204" pitchFamily="34" charset="0"/>
              </a:rPr>
              <a:t>x86</a:t>
            </a:r>
            <a:r>
              <a:rPr lang="zh-CN" altLang="en-US">
                <a:sym typeface="Huawei Sans" panose="020C0503030203020204" pitchFamily="34" charset="0"/>
              </a:rPr>
              <a:t>处理器的指令差异</a:t>
            </a:r>
            <a:endParaRPr lang="zh-CN" altLang="en-US" dirty="0">
              <a:sym typeface="Huawei Sans" panose="020C0503030203020204" pitchFamily="34" charset="0"/>
            </a:endParaRPr>
          </a:p>
        </p:txBody>
      </p:sp>
      <p:sp>
        <p:nvSpPr>
          <p:cNvPr id="5" name="文本框 4"/>
          <p:cNvSpPr txBox="1"/>
          <p:nvPr/>
        </p:nvSpPr>
        <p:spPr bwMode="auto">
          <a:xfrm>
            <a:off x="1008994" y="1063537"/>
            <a:ext cx="2376264" cy="398203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50000"/>
              </a:lnSpc>
            </a:pPr>
            <a:r>
              <a:rPr lang="zh-CN" altLang="en-US" sz="1800" b="1" dirty="0">
                <a:latin typeface="Huawei Sans" panose="020C0503030203020204" pitchFamily="34" charset="0"/>
                <a:ea typeface="方正兰亭黑简体" panose="02000000000000000000" pitchFamily="2" charset="-122"/>
                <a:cs typeface="+mn-ea"/>
                <a:sym typeface="Huawei Sans" panose="020C0503030203020204" pitchFamily="34" charset="0"/>
              </a:rPr>
              <a:t>程序代码（</a:t>
            </a:r>
            <a:r>
              <a:rPr lang="en-US" altLang="zh-CN" sz="1800" b="1" dirty="0">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800" b="1"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rPr>
              <a:t>:</a:t>
            </a:r>
          </a:p>
          <a:p>
            <a:pPr>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int main()</a:t>
            </a:r>
          </a:p>
          <a:p>
            <a:pPr>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p>
            <a:pPr lvl="1">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int a = 1;</a:t>
            </a:r>
          </a:p>
          <a:p>
            <a:pPr lvl="1">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int b = 2;</a:t>
            </a:r>
          </a:p>
          <a:p>
            <a:pPr lvl="1">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int c = 0;</a:t>
            </a:r>
          </a:p>
          <a:p>
            <a:pPr lvl="1">
              <a:lnSpc>
                <a:spcPct val="150000"/>
              </a:lnSpc>
            </a:pPr>
            <a:r>
              <a:rPr lang="en-US" altLang="zh-CN" sz="2800" b="1" dirty="0">
                <a:solidFill>
                  <a:srgbClr val="0000FF"/>
                </a:solidFill>
                <a:latin typeface="Huawei Sans" panose="020C0503030203020204" pitchFamily="34" charset="0"/>
                <a:ea typeface="方正兰亭黑简体" panose="02000000000000000000" pitchFamily="2" charset="-122"/>
                <a:cs typeface="+mn-ea"/>
                <a:sym typeface="Huawei Sans" panose="020C0503030203020204" pitchFamily="34" charset="0"/>
              </a:rPr>
              <a:t>c = a + b;</a:t>
            </a:r>
          </a:p>
          <a:p>
            <a:pPr lvl="1">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return c;</a:t>
            </a:r>
          </a:p>
          <a:p>
            <a:pPr>
              <a:lnSpc>
                <a:spcPct val="150000"/>
              </a:lnSpc>
            </a:pP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p>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 name="右箭头 2"/>
          <p:cNvSpPr/>
          <p:nvPr/>
        </p:nvSpPr>
        <p:spPr bwMode="auto">
          <a:xfrm>
            <a:off x="3457266" y="3510787"/>
            <a:ext cx="1332148" cy="648072"/>
          </a:xfrm>
          <a:prstGeom prst="righ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文本框 5"/>
          <p:cNvSpPr txBox="1"/>
          <p:nvPr/>
        </p:nvSpPr>
        <p:spPr bwMode="auto">
          <a:xfrm>
            <a:off x="3550203" y="3667382"/>
            <a:ext cx="972108"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编译</a:t>
            </a:r>
          </a:p>
        </p:txBody>
      </p:sp>
      <p:graphicFrame>
        <p:nvGraphicFramePr>
          <p:cNvPr id="8" name="表格 7"/>
          <p:cNvGraphicFramePr>
            <a:graphicFrameLocks noGrp="1"/>
          </p:cNvGraphicFramePr>
          <p:nvPr>
            <p:extLst>
              <p:ext uri="{D42A27DB-BD31-4B8C-83A1-F6EECF244321}">
                <p14:modId xmlns:p14="http://schemas.microsoft.com/office/powerpoint/2010/main" val="3163388462"/>
              </p:ext>
            </p:extLst>
          </p:nvPr>
        </p:nvGraphicFramePr>
        <p:xfrm>
          <a:off x="5257466" y="1675529"/>
          <a:ext cx="6164472" cy="168981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3356160">
                  <a:extLst>
                    <a:ext uri="{9D8B030D-6E8A-4147-A177-3AD203B41FA5}">
                      <a16:colId xmlns:a16="http://schemas.microsoft.com/office/drawing/2014/main" val="20002"/>
                    </a:ext>
                  </a:extLst>
                </a:gridCol>
              </a:tblGrid>
              <a:tr h="365682">
                <a:tc>
                  <a:txBody>
                    <a:bodyPr/>
                    <a:lstStyle/>
                    <a:p>
                      <a:pPr algn="ctr"/>
                      <a:r>
                        <a:rPr lang="zh-CN" altLang="en-US" sz="16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指令</a:t>
                      </a: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汇编代码</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说明</a:t>
                      </a: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8713">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b9400fe1</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ldr     x1, [sp,#12]</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从内存将变量</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的值放入寄存器</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x1</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5261">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b9400be0</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ldr     x0, [sp,#8]</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从内存将变量</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b</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的值放入寄存器</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x0</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0923">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0b000020</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add     x0, x1, x0</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将</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x1(a)</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中的值加上</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x0(b)</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的值放入</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x0</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寄存器</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9238">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b90007e0</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str     x0, [sp,#4]</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将</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x0</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寄存器的值存入内存（变量</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c</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156571092"/>
              </p:ext>
            </p:extLst>
          </p:nvPr>
        </p:nvGraphicFramePr>
        <p:xfrm>
          <a:off x="5248942" y="3983599"/>
          <a:ext cx="6164472" cy="1540448"/>
        </p:xfrm>
        <a:graphic>
          <a:graphicData uri="http://schemas.openxmlformats.org/drawingml/2006/table">
            <a:tbl>
              <a:tblPr firstRow="1" bandRow="1">
                <a:tableStyleId>{5C22544A-7EE6-4342-B048-85BDC9FD1C3A}</a:tableStyleId>
              </a:tblPr>
              <a:tblGrid>
                <a:gridCol w="953169">
                  <a:extLst>
                    <a:ext uri="{9D8B030D-6E8A-4147-A177-3AD203B41FA5}">
                      <a16:colId xmlns:a16="http://schemas.microsoft.com/office/drawing/2014/main" val="20000"/>
                    </a:ext>
                  </a:extLst>
                </a:gridCol>
                <a:gridCol w="1855143">
                  <a:extLst>
                    <a:ext uri="{9D8B030D-6E8A-4147-A177-3AD203B41FA5}">
                      <a16:colId xmlns:a16="http://schemas.microsoft.com/office/drawing/2014/main" val="20001"/>
                    </a:ext>
                  </a:extLst>
                </a:gridCol>
                <a:gridCol w="3356160">
                  <a:extLst>
                    <a:ext uri="{9D8B030D-6E8A-4147-A177-3AD203B41FA5}">
                      <a16:colId xmlns:a16="http://schemas.microsoft.com/office/drawing/2014/main" val="20002"/>
                    </a:ext>
                  </a:extLst>
                </a:gridCol>
              </a:tblGrid>
              <a:tr h="370840">
                <a:tc>
                  <a:txBody>
                    <a:bodyPr/>
                    <a:lstStyle/>
                    <a:p>
                      <a:pPr algn="ctr"/>
                      <a:r>
                        <a:rPr lang="zh-CN" altLang="en-US" sz="16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指令</a:t>
                      </a: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汇编代码</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说明</a:t>
                      </a: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87928">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8b 55 fc</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mov -0x4(%</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rbp</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edx</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从内存将变量</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的值放入寄存器</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edx</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32">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8b 45 f8 </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mov  -0x8(%</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rbp</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eax</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从内存将变量</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b</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的值放入寄存器</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eax</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94764">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01 d0 </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add  %</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edx</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eax</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将</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edx</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中的值加上</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eax</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(b)</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的值放入</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eax</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寄存器</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98884">
                <a:tc>
                  <a:txBody>
                    <a:bodyPr/>
                    <a:lstStyle/>
                    <a:p>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89 45 f4</a:t>
                      </a:r>
                      <a:endPar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mov %eax,-0xc(%</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rbp</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将</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eax</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寄存器的值存入内存（变量</a:t>
                      </a:r>
                      <a:r>
                        <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c</a:t>
                      </a:r>
                      <a:r>
                        <a:rPr lang="zh-CN" alt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10" name="文本框 9"/>
          <p:cNvSpPr txBox="1"/>
          <p:nvPr/>
        </p:nvSpPr>
        <p:spPr bwMode="auto">
          <a:xfrm>
            <a:off x="5130560" y="1173207"/>
            <a:ext cx="244827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鲲鹏处理器指令</a:t>
            </a:r>
          </a:p>
        </p:txBody>
      </p:sp>
      <p:sp>
        <p:nvSpPr>
          <p:cNvPr id="11" name="文本框 10"/>
          <p:cNvSpPr txBox="1"/>
          <p:nvPr/>
        </p:nvSpPr>
        <p:spPr bwMode="auto">
          <a:xfrm>
            <a:off x="5170725" y="3532787"/>
            <a:ext cx="244827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x86</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处理器指令</a:t>
            </a:r>
          </a:p>
        </p:txBody>
      </p:sp>
      <p:sp>
        <p:nvSpPr>
          <p:cNvPr id="12" name="文本框 11"/>
          <p:cNvSpPr txBox="1"/>
          <p:nvPr/>
        </p:nvSpPr>
        <p:spPr>
          <a:xfrm>
            <a:off x="660400" y="5130740"/>
            <a:ext cx="10902402" cy="1061798"/>
          </a:xfrm>
          <a:prstGeom prst="rect">
            <a:avLst/>
          </a:prstGeom>
          <a:noFill/>
          <a:ln>
            <a:solidFill>
              <a:schemeClr val="bg1"/>
            </a:solidFill>
          </a:ln>
        </p:spPr>
        <p:txBody>
          <a:bodyPr wrap="square" rtlCol="0">
            <a:spAutoFit/>
          </a:bodyPr>
          <a:lstStyle/>
          <a:p>
            <a:pPr>
              <a:lnSpc>
                <a:spcPct val="150000"/>
              </a:lnSpc>
            </a:pPr>
            <a:r>
              <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2</a:t>
            </a:r>
            <a:r>
              <a:rPr lang="zh-CN" altLang="en-US"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大差异：</a:t>
            </a:r>
            <a:endPar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342866" indent="-342866">
              <a:lnSpc>
                <a:spcPct val="150000"/>
              </a:lnSpc>
              <a:buFont typeface="+mj-lt"/>
              <a:buAutoNum type="arabicPeriod"/>
            </a:pPr>
            <a:r>
              <a:rPr lang="zh-CN" altLang="en-US"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指令长度（鲲鹏等长、</a:t>
            </a:r>
            <a:r>
              <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x86</a:t>
            </a:r>
            <a:r>
              <a:rPr lang="zh-CN" altLang="en-US" sz="1400" b="1">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不等长）。</a:t>
            </a:r>
            <a:endPar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342866" indent="-342866">
              <a:lnSpc>
                <a:spcPct val="150000"/>
              </a:lnSpc>
              <a:buFont typeface="+mj-lt"/>
              <a:buAutoNum type="arabicPeriod"/>
            </a:pPr>
            <a:r>
              <a:rPr lang="zh-CN" altLang="en-US"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汇编代码（</a:t>
            </a:r>
            <a:r>
              <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x86</a:t>
            </a:r>
            <a:r>
              <a:rPr lang="zh-CN" altLang="en-US"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与鲲鹏汇编指令不一致，</a:t>
            </a:r>
            <a:r>
              <a:rPr lang="en-US" altLang="zh-CN"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 x86</a:t>
            </a:r>
            <a:r>
              <a:rPr lang="zh-CN" altLang="en-US"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程序无法直接移植到鲲鹏</a:t>
            </a:r>
            <a:r>
              <a:rPr lang="zh-CN" altLang="en-US" sz="140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4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必须经过重新编译才能运行）。</a:t>
            </a:r>
          </a:p>
        </p:txBody>
      </p:sp>
    </p:spTree>
    <p:extLst>
      <p:ext uri="{BB962C8B-B14F-4D97-AF65-F5344CB8AC3E}">
        <p14:creationId xmlns:p14="http://schemas.microsoft.com/office/powerpoint/2010/main" val="17377845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从源码到可执行程序</a:t>
            </a:r>
            <a:r>
              <a:rPr lang="en-US" altLang="zh-CN">
                <a:sym typeface="Huawei Sans" panose="020C0503030203020204" pitchFamily="34" charset="0"/>
              </a:rPr>
              <a:t> - </a:t>
            </a:r>
            <a:r>
              <a:rPr lang="zh-CN" altLang="en-US">
                <a:sym typeface="Huawei Sans" panose="020C0503030203020204" pitchFamily="34" charset="0"/>
              </a:rPr>
              <a:t>编译型语言</a:t>
            </a:r>
            <a:endParaRPr lang="zh-CN" altLang="en-US" dirty="0">
              <a:sym typeface="Huawei Sans" panose="020C0503030203020204" pitchFamily="34" charset="0"/>
            </a:endParaRPr>
          </a:p>
        </p:txBody>
      </p:sp>
      <p:sp>
        <p:nvSpPr>
          <p:cNvPr id="45" name="文本占位符 2"/>
          <p:cNvSpPr txBox="1">
            <a:spLocks/>
          </p:cNvSpPr>
          <p:nvPr/>
        </p:nvSpPr>
        <p:spPr>
          <a:xfrm>
            <a:off x="731838" y="1243255"/>
            <a:ext cx="10692754"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cs typeface="+mn-ea"/>
                <a:sym typeface="Huawei Sans" panose="020C0503030203020204" pitchFamily="34" charset="0"/>
              </a:rPr>
              <a:t>编译型语言：典型的如</a:t>
            </a:r>
            <a:r>
              <a:rPr lang="en-US" altLang="zh-CN" sz="1800" dirty="0">
                <a:cs typeface="+mn-ea"/>
                <a:sym typeface="Huawei Sans" panose="020C0503030203020204" pitchFamily="34" charset="0"/>
              </a:rPr>
              <a:t>C/C++/Go</a:t>
            </a:r>
            <a:r>
              <a:rPr lang="zh-CN" altLang="en-US" sz="1800" dirty="0">
                <a:cs typeface="+mn-ea"/>
                <a:sym typeface="Huawei Sans" panose="020C0503030203020204" pitchFamily="34" charset="0"/>
              </a:rPr>
              <a:t>语言，都属于编译型语言。编译型语言开发的程序必须经过编译成适配鲲鹏平台的版本才能运行。</a:t>
            </a:r>
          </a:p>
          <a:p>
            <a:r>
              <a:rPr lang="zh-CN" altLang="en-US" sz="1800" dirty="0">
                <a:cs typeface="+mn-ea"/>
                <a:sym typeface="Huawei Sans" panose="020C0503030203020204" pitchFamily="34" charset="0"/>
              </a:rPr>
              <a:t>从源码到程序的过程：源码需要由编译器、汇编器翻译成机器指令，再通过链接器链接库函数生成机器语言程序。机器语言必须与</a:t>
            </a:r>
            <a:r>
              <a:rPr lang="en-US" altLang="zh-CN" sz="1800" dirty="0">
                <a:cs typeface="+mn-ea"/>
                <a:sym typeface="Huawei Sans" panose="020C0503030203020204" pitchFamily="34" charset="0"/>
              </a:rPr>
              <a:t>CPU</a:t>
            </a:r>
            <a:r>
              <a:rPr lang="zh-CN" altLang="en-US" sz="1800" dirty="0">
                <a:cs typeface="+mn-ea"/>
                <a:sym typeface="Huawei Sans" panose="020C0503030203020204" pitchFamily="34" charset="0"/>
              </a:rPr>
              <a:t>的指令集匹配，在运行时通过加载器加载到内存，由</a:t>
            </a:r>
            <a:r>
              <a:rPr lang="en-US" altLang="zh-CN" sz="1800" dirty="0">
                <a:cs typeface="+mn-ea"/>
                <a:sym typeface="Huawei Sans" panose="020C0503030203020204" pitchFamily="34" charset="0"/>
              </a:rPr>
              <a:t>CPU</a:t>
            </a:r>
            <a:r>
              <a:rPr lang="zh-CN" altLang="en-US" sz="1800" dirty="0">
                <a:cs typeface="+mn-ea"/>
                <a:sym typeface="Huawei Sans" panose="020C0503030203020204" pitchFamily="34" charset="0"/>
              </a:rPr>
              <a:t>执行指令。</a:t>
            </a:r>
          </a:p>
          <a:p>
            <a:pPr marL="0" indent="0">
              <a:buNone/>
            </a:pPr>
            <a:endParaRPr lang="zh-CN" altLang="en-US" dirty="0">
              <a:cs typeface="+mn-ea"/>
              <a:sym typeface="Huawei Sans" panose="020C0503030203020204" pitchFamily="34" charset="0"/>
            </a:endParaRPr>
          </a:p>
        </p:txBody>
      </p:sp>
      <p:grpSp>
        <p:nvGrpSpPr>
          <p:cNvPr id="46" name="组合 45"/>
          <p:cNvGrpSpPr/>
          <p:nvPr/>
        </p:nvGrpSpPr>
        <p:grpSpPr>
          <a:xfrm>
            <a:off x="888130" y="3547109"/>
            <a:ext cx="10380169" cy="1909697"/>
            <a:chOff x="372533" y="894697"/>
            <a:chExt cx="11444732" cy="1909697"/>
          </a:xfrm>
        </p:grpSpPr>
        <p:sp>
          <p:nvSpPr>
            <p:cNvPr id="47" name="文本框 46"/>
            <p:cNvSpPr txBox="1"/>
            <p:nvPr/>
          </p:nvSpPr>
          <p:spPr>
            <a:xfrm>
              <a:off x="1792564" y="894697"/>
              <a:ext cx="751333"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编译器</a:t>
              </a:r>
              <a:endParaRPr kumimoji="0" lang="zh-CN" altLang="en-US" sz="105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8" name="文本框 47"/>
            <p:cNvSpPr txBox="1"/>
            <p:nvPr/>
          </p:nvSpPr>
          <p:spPr>
            <a:xfrm>
              <a:off x="7030738" y="894697"/>
              <a:ext cx="751333"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链接器</a:t>
              </a:r>
              <a:endParaRPr kumimoji="0" lang="en-US" altLang="zh-CN" sz="11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9" name="文本框 48"/>
            <p:cNvSpPr txBox="1"/>
            <p:nvPr/>
          </p:nvSpPr>
          <p:spPr>
            <a:xfrm>
              <a:off x="8192826" y="894697"/>
              <a:ext cx="1300267" cy="578830"/>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可执行代码：机器语言程序</a:t>
              </a:r>
              <a:endParaRPr kumimoji="0" lang="en-US" altLang="zh-CN" sz="105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文本框 49"/>
            <p:cNvSpPr txBox="1"/>
            <p:nvPr/>
          </p:nvSpPr>
          <p:spPr>
            <a:xfrm>
              <a:off x="9903848" y="894697"/>
              <a:ext cx="751332"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加载器</a:t>
              </a:r>
              <a:endParaRPr kumimoji="0" lang="en-US" altLang="zh-CN" sz="105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1" name="直接箭头连接符 35"/>
            <p:cNvCxnSpPr>
              <a:stCxn id="61" idx="3"/>
              <a:endCxn id="56" idx="1"/>
            </p:cNvCxnSpPr>
            <p:nvPr/>
          </p:nvCxnSpPr>
          <p:spPr>
            <a:xfrm flipV="1">
              <a:off x="5044576" y="1182272"/>
              <a:ext cx="410755" cy="1840"/>
            </a:xfrm>
            <a:prstGeom prst="bentConnector3">
              <a:avLst>
                <a:gd name="adj1" fmla="val 50000"/>
              </a:avLst>
            </a:prstGeom>
            <a:noFill/>
            <a:ln w="28575" cap="flat" cmpd="sng" algn="ctr">
              <a:solidFill>
                <a:srgbClr val="EBEBEB">
                  <a:lumMod val="75000"/>
                </a:srgbClr>
              </a:solidFill>
              <a:prstDash val="solid"/>
              <a:miter lim="800000"/>
              <a:tailEnd type="triangle"/>
            </a:ln>
            <a:effectLst/>
          </p:spPr>
        </p:cxnSp>
        <p:cxnSp>
          <p:nvCxnSpPr>
            <p:cNvPr id="52" name="直接箭头连接符 51"/>
            <p:cNvCxnSpPr>
              <a:stCxn id="48" idx="3"/>
              <a:endCxn id="49" idx="1"/>
            </p:cNvCxnSpPr>
            <p:nvPr/>
          </p:nvCxnSpPr>
          <p:spPr>
            <a:xfrm>
              <a:off x="7782071" y="1184112"/>
              <a:ext cx="410755" cy="0"/>
            </a:xfrm>
            <a:prstGeom prst="straightConnector1">
              <a:avLst/>
            </a:prstGeom>
            <a:noFill/>
            <a:ln w="28575" cap="flat" cmpd="sng" algn="ctr">
              <a:solidFill>
                <a:srgbClr val="EBEBEB">
                  <a:lumMod val="75000"/>
                </a:srgbClr>
              </a:solidFill>
              <a:prstDash val="solid"/>
              <a:miter lim="800000"/>
              <a:tailEnd type="triangle"/>
            </a:ln>
            <a:effectLst/>
          </p:spPr>
        </p:cxnSp>
        <p:cxnSp>
          <p:nvCxnSpPr>
            <p:cNvPr id="53" name="直接箭头连接符 52"/>
            <p:cNvCxnSpPr>
              <a:stCxn id="49" idx="3"/>
              <a:endCxn id="50" idx="1"/>
            </p:cNvCxnSpPr>
            <p:nvPr/>
          </p:nvCxnSpPr>
          <p:spPr>
            <a:xfrm>
              <a:off x="9493093" y="1184112"/>
              <a:ext cx="410755" cy="0"/>
            </a:xfrm>
            <a:prstGeom prst="straightConnector1">
              <a:avLst/>
            </a:prstGeom>
            <a:noFill/>
            <a:ln w="28575" cap="flat" cmpd="sng" algn="ctr">
              <a:solidFill>
                <a:srgbClr val="EBEBEB">
                  <a:lumMod val="75000"/>
                </a:srgbClr>
              </a:solidFill>
              <a:prstDash val="solid"/>
              <a:miter lim="800000"/>
              <a:tailEnd type="triangle"/>
            </a:ln>
            <a:effectLst/>
          </p:spPr>
        </p:cxnSp>
        <p:sp>
          <p:nvSpPr>
            <p:cNvPr id="54" name="文本框 53"/>
            <p:cNvSpPr txBox="1"/>
            <p:nvPr/>
          </p:nvSpPr>
          <p:spPr>
            <a:xfrm>
              <a:off x="372533" y="894697"/>
              <a:ext cx="1009276" cy="578830"/>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C/C++</a:t>
              </a: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源码</a:t>
              </a:r>
              <a:endParaRPr kumimoji="0" lang="zh-CN" altLang="en-US" sz="105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5" name="直接箭头连接符 54"/>
            <p:cNvCxnSpPr>
              <a:stCxn id="54" idx="3"/>
              <a:endCxn id="47" idx="1"/>
            </p:cNvCxnSpPr>
            <p:nvPr/>
          </p:nvCxnSpPr>
          <p:spPr>
            <a:xfrm>
              <a:off x="1381809" y="1184112"/>
              <a:ext cx="410755" cy="0"/>
            </a:xfrm>
            <a:prstGeom prst="straightConnector1">
              <a:avLst/>
            </a:prstGeom>
            <a:noFill/>
            <a:ln w="28575" cap="flat" cmpd="sng" algn="ctr">
              <a:solidFill>
                <a:srgbClr val="EBEBEB">
                  <a:lumMod val="75000"/>
                </a:srgbClr>
              </a:solidFill>
              <a:prstDash val="solid"/>
              <a:miter lim="800000"/>
              <a:tailEnd type="triangle"/>
            </a:ln>
            <a:effectLst/>
          </p:spPr>
        </p:cxnSp>
        <p:sp>
          <p:nvSpPr>
            <p:cNvPr id="56" name="文本框 55"/>
            <p:cNvSpPr txBox="1"/>
            <p:nvPr/>
          </p:nvSpPr>
          <p:spPr>
            <a:xfrm>
              <a:off x="5455331" y="894697"/>
              <a:ext cx="1164652" cy="575149"/>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目标模块：</a:t>
              </a:r>
              <a:endParaRPr kumimoji="0" lang="en-US" altLang="zh-CN"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机器语言模块</a:t>
              </a:r>
              <a:endParaRPr kumimoji="0" lang="en-US" altLang="zh-CN" sz="11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文本框 56"/>
            <p:cNvSpPr txBox="1"/>
            <p:nvPr/>
          </p:nvSpPr>
          <p:spPr>
            <a:xfrm>
              <a:off x="5455331" y="2213833"/>
              <a:ext cx="1250270" cy="590561"/>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目标库：库函数（机器语言）</a:t>
              </a:r>
              <a:endParaRPr kumimoji="0" lang="en-US" altLang="zh-CN"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8" name="直接箭头连接符 60"/>
            <p:cNvCxnSpPr>
              <a:stCxn id="56" idx="3"/>
              <a:endCxn id="48" idx="1"/>
            </p:cNvCxnSpPr>
            <p:nvPr/>
          </p:nvCxnSpPr>
          <p:spPr>
            <a:xfrm>
              <a:off x="6619983" y="1182272"/>
              <a:ext cx="410755" cy="1840"/>
            </a:xfrm>
            <a:prstGeom prst="bentConnector3">
              <a:avLst>
                <a:gd name="adj1" fmla="val 50000"/>
              </a:avLst>
            </a:prstGeom>
            <a:noFill/>
            <a:ln w="28575" cap="flat" cmpd="sng" algn="ctr">
              <a:solidFill>
                <a:srgbClr val="EBEBEB">
                  <a:lumMod val="75000"/>
                </a:srgbClr>
              </a:solidFill>
              <a:prstDash val="solid"/>
              <a:miter lim="800000"/>
              <a:tailEnd type="triangle"/>
            </a:ln>
            <a:effectLst/>
          </p:spPr>
        </p:cxnSp>
        <p:cxnSp>
          <p:nvCxnSpPr>
            <p:cNvPr id="59" name="直接箭头连接符 63"/>
            <p:cNvCxnSpPr>
              <a:stCxn id="57" idx="3"/>
              <a:endCxn id="48" idx="2"/>
            </p:cNvCxnSpPr>
            <p:nvPr/>
          </p:nvCxnSpPr>
          <p:spPr>
            <a:xfrm flipV="1">
              <a:off x="6705601" y="1473527"/>
              <a:ext cx="700804" cy="1035587"/>
            </a:xfrm>
            <a:prstGeom prst="bentConnector2">
              <a:avLst/>
            </a:prstGeom>
            <a:noFill/>
            <a:ln w="28575" cap="flat" cmpd="sng" algn="ctr">
              <a:solidFill>
                <a:srgbClr val="EBEBEB">
                  <a:lumMod val="75000"/>
                </a:srgbClr>
              </a:solidFill>
              <a:prstDash val="solid"/>
              <a:miter lim="800000"/>
              <a:tailEnd type="triangle"/>
            </a:ln>
            <a:effectLst/>
          </p:spPr>
        </p:cxnSp>
        <p:sp>
          <p:nvSpPr>
            <p:cNvPr id="60" name="文本框 59"/>
            <p:cNvSpPr txBox="1"/>
            <p:nvPr/>
          </p:nvSpPr>
          <p:spPr>
            <a:xfrm>
              <a:off x="2954652" y="894697"/>
              <a:ext cx="927836" cy="578830"/>
            </a:xfrm>
            <a:prstGeom prst="rect">
              <a:avLst/>
            </a:prstGeom>
            <a:solidFill>
              <a:srgbClr val="00B0F0"/>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汇编语言程序</a:t>
              </a:r>
              <a:endParaRPr kumimoji="0" lang="en-US" altLang="zh-CN" sz="11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文本框 60"/>
            <p:cNvSpPr txBox="1"/>
            <p:nvPr/>
          </p:nvSpPr>
          <p:spPr>
            <a:xfrm>
              <a:off x="4293243" y="894697"/>
              <a:ext cx="751333"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汇编器</a:t>
              </a:r>
              <a:endParaRPr kumimoji="0" lang="en-US" altLang="zh-CN" sz="11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文本框 61"/>
            <p:cNvSpPr txBox="1"/>
            <p:nvPr/>
          </p:nvSpPr>
          <p:spPr>
            <a:xfrm>
              <a:off x="11065933" y="894697"/>
              <a:ext cx="751332" cy="578830"/>
            </a:xfrm>
            <a:prstGeom prst="rect">
              <a:avLst/>
            </a:prstGeom>
            <a:solidFill>
              <a:srgbClr val="FFFFFF">
                <a:lumMod val="75000"/>
              </a:srgbClr>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marL="0" marR="0" lvl="0" indent="0" algn="ctr" defTabSz="1218956" eaLnBrk="1" fontAlgn="auto" latinLnBrk="0" hangingPunct="1">
                <a:lnSpc>
                  <a:spcPct val="100000"/>
                </a:lnSpc>
                <a:spcBef>
                  <a:spcPts val="3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存储器</a:t>
              </a:r>
              <a:endParaRPr kumimoji="0" lang="en-US" altLang="zh-CN" sz="105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63" name="直接箭头连接符 62"/>
            <p:cNvCxnSpPr>
              <a:stCxn id="47" idx="3"/>
              <a:endCxn id="60" idx="1"/>
            </p:cNvCxnSpPr>
            <p:nvPr/>
          </p:nvCxnSpPr>
          <p:spPr>
            <a:xfrm>
              <a:off x="2543897" y="1184112"/>
              <a:ext cx="410755" cy="0"/>
            </a:xfrm>
            <a:prstGeom prst="straightConnector1">
              <a:avLst/>
            </a:prstGeom>
            <a:noFill/>
            <a:ln w="28575" cap="flat" cmpd="sng" algn="ctr">
              <a:solidFill>
                <a:srgbClr val="EBEBEB">
                  <a:lumMod val="75000"/>
                </a:srgbClr>
              </a:solidFill>
              <a:prstDash val="solid"/>
              <a:miter lim="800000"/>
              <a:tailEnd type="triangle"/>
            </a:ln>
            <a:effectLst/>
          </p:spPr>
        </p:cxnSp>
        <p:cxnSp>
          <p:nvCxnSpPr>
            <p:cNvPr id="64" name="直接箭头连接符 63"/>
            <p:cNvCxnSpPr>
              <a:stCxn id="60" idx="3"/>
              <a:endCxn id="61" idx="1"/>
            </p:cNvCxnSpPr>
            <p:nvPr/>
          </p:nvCxnSpPr>
          <p:spPr>
            <a:xfrm>
              <a:off x="3882488" y="1184112"/>
              <a:ext cx="410755" cy="0"/>
            </a:xfrm>
            <a:prstGeom prst="straightConnector1">
              <a:avLst/>
            </a:prstGeom>
            <a:noFill/>
            <a:ln w="28575" cap="flat" cmpd="sng" algn="ctr">
              <a:solidFill>
                <a:srgbClr val="EBEBEB">
                  <a:lumMod val="75000"/>
                </a:srgbClr>
              </a:solidFill>
              <a:prstDash val="solid"/>
              <a:miter lim="800000"/>
              <a:tailEnd type="triangle"/>
            </a:ln>
            <a:effectLst/>
          </p:spPr>
        </p:cxnSp>
        <p:cxnSp>
          <p:nvCxnSpPr>
            <p:cNvPr id="65" name="直接箭头连接符 64"/>
            <p:cNvCxnSpPr>
              <a:stCxn id="50" idx="3"/>
              <a:endCxn id="62" idx="1"/>
            </p:cNvCxnSpPr>
            <p:nvPr/>
          </p:nvCxnSpPr>
          <p:spPr>
            <a:xfrm>
              <a:off x="10655180" y="1184112"/>
              <a:ext cx="410753" cy="0"/>
            </a:xfrm>
            <a:prstGeom prst="straightConnector1">
              <a:avLst/>
            </a:prstGeom>
            <a:noFill/>
            <a:ln w="28575" cap="flat" cmpd="sng" algn="ctr">
              <a:solidFill>
                <a:srgbClr val="EBEBEB">
                  <a:lumMod val="75000"/>
                </a:srgbClr>
              </a:solidFill>
              <a:prstDash val="solid"/>
              <a:miter lim="800000"/>
              <a:tailEnd type="triangle"/>
            </a:ln>
            <a:effectLst/>
          </p:spPr>
        </p:cxnSp>
      </p:grpSp>
    </p:spTree>
    <p:extLst>
      <p:ext uri="{BB962C8B-B14F-4D97-AF65-F5344CB8AC3E}">
        <p14:creationId xmlns:p14="http://schemas.microsoft.com/office/powerpoint/2010/main" val="121571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Huawei Sans" panose="020C0503030203020204" pitchFamily="34" charset="0"/>
              </a:rPr>
              <a:t>C/C++</a:t>
            </a:r>
            <a:r>
              <a:rPr lang="zh-CN" altLang="en-US">
                <a:sym typeface="Huawei Sans" panose="020C0503030203020204" pitchFamily="34" charset="0"/>
              </a:rPr>
              <a:t>代码在</a:t>
            </a:r>
            <a:r>
              <a:rPr lang="en-US" altLang="zh-CN">
                <a:sym typeface="Huawei Sans" panose="020C0503030203020204" pitchFamily="34" charset="0"/>
              </a:rPr>
              <a:t>Linux</a:t>
            </a:r>
            <a:r>
              <a:rPr lang="zh-CN" altLang="en-US">
                <a:sym typeface="Huawei Sans" panose="020C0503030203020204" pitchFamily="34" charset="0"/>
              </a:rPr>
              <a:t>平台的开发运行</a:t>
            </a:r>
            <a:br>
              <a:rPr lang="en-US" altLang="zh-CN">
                <a:sym typeface="Huawei Sans" panose="020C0503030203020204" pitchFamily="34" charset="0"/>
              </a:rPr>
            </a:br>
            <a:endParaRPr lang="zh-CN" altLang="en-US" dirty="0">
              <a:sym typeface="Huawei Sans" panose="020C0503030203020204" pitchFamily="34" charset="0"/>
            </a:endParaRPr>
          </a:p>
        </p:txBody>
      </p:sp>
      <p:sp>
        <p:nvSpPr>
          <p:cNvPr id="22" name="矩形 21"/>
          <p:cNvSpPr/>
          <p:nvPr/>
        </p:nvSpPr>
        <p:spPr>
          <a:xfrm>
            <a:off x="6169721" y="2905551"/>
            <a:ext cx="2729515" cy="2934137"/>
          </a:xfrm>
          <a:prstGeom prst="rect">
            <a:avLst/>
          </a:prstGeom>
          <a:ln>
            <a:solidFill>
              <a:srgbClr val="C7000B"/>
            </a:solidFill>
          </a:ln>
        </p:spPr>
        <p:txBody>
          <a:bodyPr wrap="square">
            <a:spAutoFit/>
          </a:bodyPr>
          <a:lstStyle/>
          <a:p>
            <a:pPr marL="342866" indent="-342866">
              <a:lnSpc>
                <a:spcPct val="150000"/>
              </a:lnSpc>
              <a:spcBef>
                <a:spcPts val="450"/>
              </a:spcBef>
              <a:buFont typeface="+mj-lt"/>
              <a:buAutoNum type="arabicPeriod"/>
            </a:pPr>
            <a:r>
              <a:rPr lang="zh-CN" altLang="en-US" sz="1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安装编译器</a:t>
            </a:r>
            <a:endParaRPr lang="en-US" altLang="zh-CN" sz="1600" i="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342866" indent="-342866">
              <a:lnSpc>
                <a:spcPct val="150000"/>
              </a:lnSpc>
              <a:spcBef>
                <a:spcPts val="450"/>
              </a:spcBef>
              <a:buFont typeface="+mj-lt"/>
              <a:buAutoNum type="arabicPeriod"/>
            </a:pPr>
            <a:r>
              <a:rPr lang="zh-CN" altLang="en-US" sz="1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配置</a:t>
            </a:r>
            <a:r>
              <a:rPr lang="en-US" altLang="zh-CN" sz="1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环境变量</a:t>
            </a:r>
            <a:endParaRPr lang="en-US" altLang="zh-CN" sz="16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342866" indent="-342866">
              <a:lnSpc>
                <a:spcPct val="150000"/>
              </a:lnSpc>
              <a:spcBef>
                <a:spcPts val="450"/>
              </a:spcBef>
              <a:buFont typeface="+mj-lt"/>
              <a:buAutoNum type="arabicPeriod"/>
            </a:pPr>
            <a:r>
              <a:rPr lang="zh-CN" alt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编写</a:t>
            </a:r>
            <a:r>
              <a:rPr lang="en-US" altLang="zh-CN"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源码</a:t>
            </a:r>
            <a:endParaRPr lang="en-US" altLang="zh-CN"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342866" indent="-342866">
              <a:lnSpc>
                <a:spcPct val="150000"/>
              </a:lnSpc>
              <a:spcBef>
                <a:spcPts val="450"/>
              </a:spcBef>
              <a:buFont typeface="+mj-lt"/>
              <a:buAutoNum type="arabicPeriod"/>
            </a:pPr>
            <a:r>
              <a:rPr lang="zh-CN" alt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编译</a:t>
            </a:r>
            <a:r>
              <a:rPr lang="en-US" altLang="zh-CN"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源码，生成可执行程序</a:t>
            </a:r>
            <a:endParaRPr lang="en-US" altLang="zh-CN"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342866" indent="-342866">
              <a:lnSpc>
                <a:spcPct val="150000"/>
              </a:lnSpc>
              <a:spcBef>
                <a:spcPts val="450"/>
              </a:spcBef>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启动</a:t>
            </a:r>
            <a:r>
              <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程序，调试功能</a:t>
            </a:r>
            <a:endParaRPr lang="en-US" altLang="zh-CN" sz="16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0" name="组合 29"/>
          <p:cNvGrpSpPr/>
          <p:nvPr/>
        </p:nvGrpSpPr>
        <p:grpSpPr>
          <a:xfrm>
            <a:off x="2559515" y="1976971"/>
            <a:ext cx="2866466" cy="3706977"/>
            <a:chOff x="2434824" y="2094735"/>
            <a:chExt cx="2866466" cy="3706977"/>
          </a:xfrm>
        </p:grpSpPr>
        <p:sp>
          <p:nvSpPr>
            <p:cNvPr id="18" name="文本框 17"/>
            <p:cNvSpPr txBox="1"/>
            <p:nvPr/>
          </p:nvSpPr>
          <p:spPr>
            <a:xfrm>
              <a:off x="2434824" y="2094735"/>
              <a:ext cx="2866466" cy="726340"/>
            </a:xfrm>
            <a:prstGeom prst="rect">
              <a:avLst/>
            </a:prstGeom>
            <a:solidFill>
              <a:srgbClr val="FFFFFF">
                <a:lumMod val="95000"/>
              </a:srgb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51" tIns="34276" rIns="68551" bIns="34276" numCol="1" rtlCol="0" anchor="ctr" anchorCtr="1" compatLnSpc="1">
              <a:prstTxWarp prst="textNoShape">
                <a:avLst/>
              </a:prstTxWarp>
            </a:bodyPr>
            <a:lstStyle>
              <a:defPPr>
                <a:defRPr lang="zh-CN"/>
              </a:defPPr>
              <a:lvl1pPr algn="ctr" defTabSz="1218956">
                <a:lnSpc>
                  <a:spcPct val="100000"/>
                </a:lnSpc>
                <a:spcBef>
                  <a:spcPts val="300"/>
                </a:spcBef>
                <a:defRPr sz="16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defRPr/>
              </a:pPr>
              <a:r>
                <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800" kern="0" dirty="0">
                  <a:latin typeface="Huawei Sans" panose="020C0503030203020204" pitchFamily="34" charset="0"/>
                  <a:ea typeface="方正兰亭黑简体" panose="02000000000000000000" pitchFamily="2" charset="-122"/>
                  <a:cs typeface="+mn-ea"/>
                  <a:sym typeface="Huawei Sans" panose="020C0503030203020204" pitchFamily="34" charset="0"/>
                </a:rPr>
                <a:t>程序编译运行的过程</a:t>
              </a:r>
            </a:p>
          </p:txBody>
        </p:sp>
        <p:sp>
          <p:nvSpPr>
            <p:cNvPr id="20" name="文本框 19"/>
            <p:cNvSpPr txBox="1"/>
            <p:nvPr/>
          </p:nvSpPr>
          <p:spPr>
            <a:xfrm>
              <a:off x="2936359" y="3088234"/>
              <a:ext cx="1468993" cy="398279"/>
            </a:xfrm>
            <a:prstGeom prst="rect">
              <a:avLst/>
            </a:prstGeom>
            <a:solidFill>
              <a:srgbClr val="92D05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en-US" altLang="zh-CN"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源码</a:t>
              </a:r>
              <a:endParaRPr lang="zh-CN" altLang="en-US" sz="105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p:cNvSpPr txBox="1"/>
            <p:nvPr/>
          </p:nvSpPr>
          <p:spPr>
            <a:xfrm>
              <a:off x="2936361" y="3769946"/>
              <a:ext cx="1468992" cy="420286"/>
            </a:xfrm>
            <a:prstGeom prst="rect">
              <a:avLst/>
            </a:prstGeom>
            <a:solidFill>
              <a:srgbClr val="00B0F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zh-CN" altLang="en-US"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编译器</a:t>
              </a:r>
              <a:endParaRPr lang="en-US" altLang="zh-CN" sz="12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文本框 22"/>
            <p:cNvSpPr txBox="1"/>
            <p:nvPr/>
          </p:nvSpPr>
          <p:spPr>
            <a:xfrm>
              <a:off x="2936361" y="4490384"/>
              <a:ext cx="1468991" cy="585064"/>
            </a:xfrm>
            <a:prstGeom prst="rect">
              <a:avLst/>
            </a:prstGeom>
            <a:solidFill>
              <a:srgbClr val="00B0F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marL="0" marR="0" lvl="0" indent="0" algn="ctr" defTabSz="1218956" eaLnBrk="1" fontAlgn="auto" latinLnBrk="0" hangingPunct="1">
                <a:lnSpc>
                  <a:spcPct val="100000"/>
                </a:lnSpc>
                <a:spcBef>
                  <a:spcPts val="300"/>
                </a:spcBef>
                <a:spcAft>
                  <a:spcPts val="0"/>
                </a:spcAft>
                <a:buClrTx/>
                <a:buSzTx/>
                <a:buFontTx/>
                <a:buNone/>
                <a:tabLst/>
                <a:defRPr kumimoji="0" sz="1600" b="1" i="0" u="none" strike="noStrike" kern="0"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defRPr>
              </a:lvl1p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二进制可执行程序</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4" name="直接箭头连接符 23"/>
            <p:cNvCxnSpPr/>
            <p:nvPr/>
          </p:nvCxnSpPr>
          <p:spPr>
            <a:xfrm>
              <a:off x="3670853" y="3523428"/>
              <a:ext cx="0" cy="229584"/>
            </a:xfrm>
            <a:prstGeom prst="straightConnector1">
              <a:avLst/>
            </a:prstGeom>
            <a:noFill/>
            <a:ln w="28575" cap="flat" cmpd="sng" algn="ctr">
              <a:solidFill>
                <a:srgbClr val="EBEBEB">
                  <a:lumMod val="75000"/>
                </a:srgbClr>
              </a:solidFill>
              <a:prstDash val="solid"/>
              <a:miter lim="800000"/>
              <a:tailEnd type="triangle"/>
            </a:ln>
            <a:effectLst/>
          </p:spPr>
        </p:cxnSp>
        <p:sp>
          <p:nvSpPr>
            <p:cNvPr id="26" name="文本框 25"/>
            <p:cNvSpPr txBox="1"/>
            <p:nvPr/>
          </p:nvSpPr>
          <p:spPr>
            <a:xfrm>
              <a:off x="2936358" y="5403433"/>
              <a:ext cx="1468991" cy="398279"/>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34276" rIns="0"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zh-CN" altLang="en-US"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启动运行</a:t>
              </a:r>
              <a:endParaRPr lang="en-US" altLang="zh-CN" sz="105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8" name="直接箭头连接符 27"/>
            <p:cNvCxnSpPr/>
            <p:nvPr/>
          </p:nvCxnSpPr>
          <p:spPr>
            <a:xfrm>
              <a:off x="3670853" y="4227746"/>
              <a:ext cx="0" cy="229584"/>
            </a:xfrm>
            <a:prstGeom prst="straightConnector1">
              <a:avLst/>
            </a:prstGeom>
            <a:noFill/>
            <a:ln w="28575" cap="flat" cmpd="sng" algn="ctr">
              <a:solidFill>
                <a:srgbClr val="EBEBEB">
                  <a:lumMod val="75000"/>
                </a:srgbClr>
              </a:solidFill>
              <a:prstDash val="solid"/>
              <a:miter lim="800000"/>
              <a:tailEnd type="triangle"/>
            </a:ln>
            <a:effectLst/>
          </p:spPr>
        </p:cxnSp>
        <p:cxnSp>
          <p:nvCxnSpPr>
            <p:cNvPr id="29" name="直接箭头连接符 28"/>
            <p:cNvCxnSpPr/>
            <p:nvPr/>
          </p:nvCxnSpPr>
          <p:spPr>
            <a:xfrm>
              <a:off x="3670853" y="5132287"/>
              <a:ext cx="0" cy="229584"/>
            </a:xfrm>
            <a:prstGeom prst="straightConnector1">
              <a:avLst/>
            </a:prstGeom>
            <a:noFill/>
            <a:ln w="28575" cap="flat" cmpd="sng" algn="ctr">
              <a:solidFill>
                <a:srgbClr val="EBEBEB">
                  <a:lumMod val="75000"/>
                </a:srgbClr>
              </a:solidFill>
              <a:prstDash val="solid"/>
              <a:miter lim="800000"/>
              <a:tailEnd type="triangle"/>
            </a:ln>
            <a:effectLst/>
          </p:spPr>
        </p:cxnSp>
      </p:grpSp>
    </p:spTree>
    <p:extLst>
      <p:ext uri="{BB962C8B-B14F-4D97-AF65-F5344CB8AC3E}">
        <p14:creationId xmlns:p14="http://schemas.microsoft.com/office/powerpoint/2010/main" val="4256500296"/>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sym typeface="Huawei Sans" panose="020C0503030203020204" pitchFamily="34" charset="0"/>
              </a:rPr>
              <a:t>平台与跨平台</a:t>
            </a:r>
            <a:br>
              <a:rPr lang="en-US" altLang="zh-CN">
                <a:sym typeface="Huawei Sans" panose="020C0503030203020204" pitchFamily="34" charset="0"/>
              </a:rPr>
            </a:b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a:sym typeface="Huawei Sans" panose="020C0503030203020204" pitchFamily="34" charset="0"/>
              </a:rPr>
              <a:t>跨平台是指不依赖操作系统，不依赖硬件环境，具有跨平台性的程序能够在不同的平台上运行。</a:t>
            </a:r>
            <a:endParaRPr lang="en-US" altLang="zh-CN" dirty="0">
              <a:sym typeface="Huawei Sans" panose="020C0503030203020204" pitchFamily="34" charset="0"/>
            </a:endParaRPr>
          </a:p>
          <a:p>
            <a:endParaRPr lang="zh-CN" altLang="en-US" dirty="0">
              <a:sym typeface="Huawei Sans" panose="020C0503030203020204" pitchFamily="34" charset="0"/>
            </a:endParaRPr>
          </a:p>
        </p:txBody>
      </p:sp>
      <p:sp>
        <p:nvSpPr>
          <p:cNvPr id="20" name="文本框 19"/>
          <p:cNvSpPr txBox="1"/>
          <p:nvPr/>
        </p:nvSpPr>
        <p:spPr>
          <a:xfrm>
            <a:off x="2498635" y="2303344"/>
            <a:ext cx="2573698" cy="398279"/>
          </a:xfrm>
          <a:prstGeom prst="rect">
            <a:avLst/>
          </a:prstGeom>
          <a:solidFill>
            <a:srgbClr val="92D05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zh-CN" altLang="en-US"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应用程序</a:t>
            </a:r>
            <a:endParaRPr lang="zh-CN" altLang="en-US" sz="105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p:cNvSpPr txBox="1"/>
          <p:nvPr/>
        </p:nvSpPr>
        <p:spPr>
          <a:xfrm>
            <a:off x="2498639" y="2972295"/>
            <a:ext cx="2573696" cy="398279"/>
          </a:xfrm>
          <a:prstGeom prst="rect">
            <a:avLst/>
          </a:prstGeom>
          <a:solidFill>
            <a:srgbClr val="00B0F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zh-CN" altLang="en-US"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编译器</a:t>
            </a:r>
            <a:endParaRPr lang="en-US" altLang="zh-CN" sz="12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文本框 22"/>
          <p:cNvSpPr txBox="1"/>
          <p:nvPr/>
        </p:nvSpPr>
        <p:spPr>
          <a:xfrm>
            <a:off x="2498635" y="3700762"/>
            <a:ext cx="2573694" cy="454016"/>
          </a:xfrm>
          <a:prstGeom prst="rect">
            <a:avLst/>
          </a:prstGeom>
          <a:solidFill>
            <a:srgbClr val="00B0F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marL="0" marR="0" lvl="0" indent="0" algn="ctr" defTabSz="1218956" eaLnBrk="1" fontAlgn="auto" latinLnBrk="0" hangingPunct="1">
              <a:lnSpc>
                <a:spcPct val="100000"/>
              </a:lnSpc>
              <a:spcBef>
                <a:spcPts val="300"/>
              </a:spcBef>
              <a:spcAft>
                <a:spcPts val="0"/>
              </a:spcAft>
              <a:buClrTx/>
              <a:buSzTx/>
              <a:buFontTx/>
              <a:buNone/>
              <a:tabLst/>
              <a:defRPr kumimoji="0" sz="1600" b="1" i="0" u="none" strike="noStrike" kern="0"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defRPr>
            </a:lvl1p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操作系统</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4" name="直接箭头连接符 23"/>
          <p:cNvCxnSpPr>
            <a:stCxn id="20" idx="2"/>
            <a:endCxn id="21" idx="0"/>
          </p:cNvCxnSpPr>
          <p:nvPr/>
        </p:nvCxnSpPr>
        <p:spPr>
          <a:xfrm>
            <a:off x="3785484" y="2701623"/>
            <a:ext cx="3" cy="270672"/>
          </a:xfrm>
          <a:prstGeom prst="straightConnector1">
            <a:avLst/>
          </a:prstGeom>
          <a:noFill/>
          <a:ln w="28575" cap="flat" cmpd="sng" algn="ctr">
            <a:solidFill>
              <a:srgbClr val="EBEBEB">
                <a:lumMod val="75000"/>
              </a:srgbClr>
            </a:solidFill>
            <a:prstDash val="solid"/>
            <a:miter lim="800000"/>
            <a:tailEnd type="triangle"/>
          </a:ln>
          <a:effectLst/>
        </p:spPr>
      </p:cxnSp>
      <p:cxnSp>
        <p:nvCxnSpPr>
          <p:cNvPr id="25" name="直接箭头连接符 24"/>
          <p:cNvCxnSpPr>
            <a:cxnSpLocks/>
            <a:stCxn id="21" idx="2"/>
            <a:endCxn id="23" idx="0"/>
          </p:cNvCxnSpPr>
          <p:nvPr/>
        </p:nvCxnSpPr>
        <p:spPr>
          <a:xfrm flipH="1">
            <a:off x="3785482" y="3370574"/>
            <a:ext cx="5" cy="330188"/>
          </a:xfrm>
          <a:prstGeom prst="straightConnector1">
            <a:avLst/>
          </a:prstGeom>
          <a:noFill/>
          <a:ln w="28575" cap="flat" cmpd="sng" algn="ctr">
            <a:solidFill>
              <a:srgbClr val="EBEBEB">
                <a:lumMod val="75000"/>
              </a:srgbClr>
            </a:solidFill>
            <a:prstDash val="solid"/>
            <a:miter lim="800000"/>
            <a:tailEnd type="triangle"/>
          </a:ln>
          <a:effectLst/>
        </p:spPr>
      </p:cxnSp>
      <p:sp>
        <p:nvSpPr>
          <p:cNvPr id="26" name="文本框 25"/>
          <p:cNvSpPr txBox="1"/>
          <p:nvPr/>
        </p:nvSpPr>
        <p:spPr>
          <a:xfrm>
            <a:off x="2498635" y="4483076"/>
            <a:ext cx="2573694" cy="398279"/>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34276" rIns="0"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zh-CN" altLang="en-US"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计算机硬件</a:t>
            </a:r>
            <a:endParaRPr lang="en-US" altLang="zh-CN" sz="105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7" name="直接箭头连接符 26"/>
          <p:cNvCxnSpPr>
            <a:cxnSpLocks/>
            <a:stCxn id="23" idx="2"/>
            <a:endCxn id="26" idx="0"/>
          </p:cNvCxnSpPr>
          <p:nvPr/>
        </p:nvCxnSpPr>
        <p:spPr>
          <a:xfrm>
            <a:off x="3785482" y="4154778"/>
            <a:ext cx="0" cy="328298"/>
          </a:xfrm>
          <a:prstGeom prst="straightConnector1">
            <a:avLst/>
          </a:prstGeom>
          <a:noFill/>
          <a:ln w="28575" cap="flat" cmpd="sng" algn="ctr">
            <a:solidFill>
              <a:srgbClr val="EBEBEB">
                <a:lumMod val="75000"/>
              </a:srgbClr>
            </a:solidFill>
            <a:prstDash val="solid"/>
            <a:miter lim="800000"/>
            <a:tailEnd type="triangle"/>
          </a:ln>
          <a:effectLst/>
        </p:spPr>
      </p:cxnSp>
      <p:sp>
        <p:nvSpPr>
          <p:cNvPr id="2" name="右大括号 1">
            <a:extLst>
              <a:ext uri="{FF2B5EF4-FFF2-40B4-BE49-F238E27FC236}">
                <a16:creationId xmlns:a16="http://schemas.microsoft.com/office/drawing/2014/main" id="{618F03BF-34EF-49A2-97BD-650E32AC8124}"/>
              </a:ext>
            </a:extLst>
          </p:cNvPr>
          <p:cNvSpPr/>
          <p:nvPr/>
        </p:nvSpPr>
        <p:spPr>
          <a:xfrm>
            <a:off x="5074698" y="3887793"/>
            <a:ext cx="622997" cy="8631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a:extLst>
              <a:ext uri="{FF2B5EF4-FFF2-40B4-BE49-F238E27FC236}">
                <a16:creationId xmlns:a16="http://schemas.microsoft.com/office/drawing/2014/main" id="{C7EA204E-696D-4FAA-9055-FB3C5FA25682}"/>
              </a:ext>
            </a:extLst>
          </p:cNvPr>
          <p:cNvSpPr txBox="1"/>
          <p:nvPr/>
        </p:nvSpPr>
        <p:spPr>
          <a:xfrm>
            <a:off x="5697695" y="4113744"/>
            <a:ext cx="171027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平台</a:t>
            </a:r>
          </a:p>
        </p:txBody>
      </p:sp>
      <p:sp>
        <p:nvSpPr>
          <p:cNvPr id="17" name="文本框 16">
            <a:extLst>
              <a:ext uri="{FF2B5EF4-FFF2-40B4-BE49-F238E27FC236}">
                <a16:creationId xmlns:a16="http://schemas.microsoft.com/office/drawing/2014/main" id="{3ED60626-1A3B-4822-B421-C13DE2ABBFF6}"/>
              </a:ext>
            </a:extLst>
          </p:cNvPr>
          <p:cNvSpPr txBox="1"/>
          <p:nvPr/>
        </p:nvSpPr>
        <p:spPr>
          <a:xfrm>
            <a:off x="6859618" y="3716109"/>
            <a:ext cx="2573694" cy="425153"/>
          </a:xfrm>
          <a:prstGeom prst="rect">
            <a:avLst/>
          </a:prstGeom>
          <a:solidFill>
            <a:srgbClr val="00B0F0"/>
          </a:solidFill>
          <a:ln w="19050" cap="flat" cmpd="sng" algn="ctr">
            <a:noFill/>
            <a:prstDash val="solid"/>
            <a:round/>
            <a:headEnd type="none" w="med" len="med"/>
            <a:tailEnd type="none" w="med" len="med"/>
          </a:ln>
          <a:effectLst/>
        </p:spPr>
        <p:txBody>
          <a:bodyPr vert="horz" wrap="square" lIns="68551" tIns="34276" rIns="68551" bIns="34276" numCol="1" rtlCol="0" anchor="ctr" anchorCtr="1" compatLnSpc="1">
            <a:prstTxWarp prst="textNoShape">
              <a:avLst/>
            </a:prstTxWarp>
          </a:bodyPr>
          <a:lstStyle>
            <a:defPPr>
              <a:defRPr lang="zh-CN"/>
            </a:defPPr>
            <a:lvl1pPr marL="0" marR="0" lvl="0" indent="0" algn="ctr" defTabSz="1218956" eaLnBrk="1" fontAlgn="auto" latinLnBrk="0" hangingPunct="1">
              <a:lnSpc>
                <a:spcPct val="100000"/>
              </a:lnSpc>
              <a:spcBef>
                <a:spcPts val="300"/>
              </a:spcBef>
              <a:spcAft>
                <a:spcPts val="0"/>
              </a:spcAft>
              <a:buClrTx/>
              <a:buSzTx/>
              <a:buFontTx/>
              <a:buNone/>
              <a:tabLst/>
              <a:defRPr kumimoji="0" sz="1600" b="1" i="0" u="none" strike="noStrike" kern="0"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defRPr>
            </a:lvl1pPr>
          </a:lstStyle>
          <a:p>
            <a:r>
              <a:rPr lang="en-US" altLang="zh-CN" dirty="0" err="1">
                <a:latin typeface="Huawei Sans" panose="020C0503030203020204" pitchFamily="34" charset="0"/>
                <a:ea typeface="方正兰亭黑简体" panose="02000000000000000000" pitchFamily="2" charset="-122"/>
                <a:cs typeface="+mn-ea"/>
                <a:sym typeface="Huawei Sans" panose="020C0503030203020204" pitchFamily="34" charset="0"/>
              </a:rPr>
              <a:t>linux</a:t>
            </a:r>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/windows/macOS</a:t>
            </a:r>
          </a:p>
        </p:txBody>
      </p:sp>
      <p:sp>
        <p:nvSpPr>
          <p:cNvPr id="29" name="文本框 28">
            <a:extLst>
              <a:ext uri="{FF2B5EF4-FFF2-40B4-BE49-F238E27FC236}">
                <a16:creationId xmlns:a16="http://schemas.microsoft.com/office/drawing/2014/main" id="{1D3AA713-73FB-45BD-9C26-E0B7E34A8DDD}"/>
              </a:ext>
            </a:extLst>
          </p:cNvPr>
          <p:cNvSpPr txBox="1"/>
          <p:nvPr/>
        </p:nvSpPr>
        <p:spPr>
          <a:xfrm>
            <a:off x="6850856" y="4561146"/>
            <a:ext cx="2573694" cy="379545"/>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34276" rIns="0" bIns="34276" numCol="1" rtlCol="0" anchor="ctr" anchorCtr="1" compatLnSpc="1">
            <a:prstTxWarp prst="textNoShape">
              <a:avLst/>
            </a:prstTxWarp>
          </a:bodyPr>
          <a:lstStyle>
            <a:defPPr>
              <a:defRPr lang="zh-CN"/>
            </a:defPPr>
            <a:lvl1pPr defTabSz="1218956">
              <a:lnSpc>
                <a:spcPct val="110000"/>
              </a:lnSpc>
              <a:spcBef>
                <a:spcPts val="600"/>
              </a:spcBef>
              <a:defRPr sz="1400" b="1">
                <a:solidFill>
                  <a:srgbClr val="000000"/>
                </a:solidFill>
                <a:latin typeface="微软雅黑" panose="020B0503020204020204" pitchFamily="34" charset="-122"/>
                <a:ea typeface="微软雅黑" panose="020B0503020204020204" pitchFamily="34" charset="-122"/>
                <a:cs typeface="Arial" pitchFamily="34" charset="0"/>
              </a:defRPr>
            </a:lvl1pPr>
          </a:lstStyle>
          <a:p>
            <a:pPr algn="ctr">
              <a:lnSpc>
                <a:spcPct val="100000"/>
              </a:lnSpc>
              <a:spcBef>
                <a:spcPts val="225"/>
              </a:spcBef>
              <a:defRPr/>
            </a:pPr>
            <a:r>
              <a:rPr lang="en-US" altLang="zh-CN" sz="160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x86/ARM64/RISC-V</a:t>
            </a:r>
            <a:endParaRPr lang="en-US" altLang="zh-CN" sz="1050"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0" name="直接箭头连接符 29">
            <a:extLst>
              <a:ext uri="{FF2B5EF4-FFF2-40B4-BE49-F238E27FC236}">
                <a16:creationId xmlns:a16="http://schemas.microsoft.com/office/drawing/2014/main" id="{16E20BBF-3D84-4001-9A01-1ABC5B88228F}"/>
              </a:ext>
            </a:extLst>
          </p:cNvPr>
          <p:cNvCxnSpPr>
            <a:cxnSpLocks/>
            <a:stCxn id="17" idx="2"/>
            <a:endCxn id="29" idx="0"/>
          </p:cNvCxnSpPr>
          <p:nvPr/>
        </p:nvCxnSpPr>
        <p:spPr>
          <a:xfrm flipH="1">
            <a:off x="8137703" y="4141262"/>
            <a:ext cx="8762" cy="419884"/>
          </a:xfrm>
          <a:prstGeom prst="straightConnector1">
            <a:avLst/>
          </a:prstGeom>
          <a:noFill/>
          <a:ln w="28575" cap="flat" cmpd="sng" algn="ctr">
            <a:solidFill>
              <a:srgbClr val="EBEBEB">
                <a:lumMod val="75000"/>
              </a:srgbClr>
            </a:solidFill>
            <a:prstDash val="solid"/>
            <a:miter lim="800000"/>
            <a:tailEnd type="triangle"/>
          </a:ln>
          <a:effectLst/>
        </p:spPr>
      </p:cxnSp>
      <p:sp>
        <p:nvSpPr>
          <p:cNvPr id="13" name="左大括号 12">
            <a:extLst>
              <a:ext uri="{FF2B5EF4-FFF2-40B4-BE49-F238E27FC236}">
                <a16:creationId xmlns:a16="http://schemas.microsoft.com/office/drawing/2014/main" id="{3E7226BD-040B-46DA-804A-4995D2A44669}"/>
              </a:ext>
            </a:extLst>
          </p:cNvPr>
          <p:cNvSpPr/>
          <p:nvPr/>
        </p:nvSpPr>
        <p:spPr>
          <a:xfrm>
            <a:off x="6227862" y="3887793"/>
            <a:ext cx="605470" cy="8631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9226268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sym typeface="Huawei Sans" panose="020C0503030203020204" pitchFamily="34" charset="0"/>
              </a:rPr>
              <a:t>C/C++</a:t>
            </a:r>
            <a:r>
              <a:rPr lang="zh-CN" altLang="en-US">
                <a:sym typeface="Huawei Sans" panose="020C0503030203020204" pitchFamily="34" charset="0"/>
              </a:rPr>
              <a:t>代码跨平台开发</a:t>
            </a:r>
            <a:br>
              <a:rPr lang="en-US" altLang="zh-CN">
                <a:sym typeface="Huawei Sans" panose="020C0503030203020204" pitchFamily="34" charset="0"/>
              </a:rPr>
            </a:b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normAutofit lnSpcReduction="10000"/>
          </a:bodyPr>
          <a:lstStyle/>
          <a:p>
            <a:r>
              <a:rPr lang="zh-CN" altLang="en-US" dirty="0">
                <a:sym typeface="Huawei Sans" panose="020C0503030203020204" pitchFamily="34" charset="0"/>
              </a:rPr>
              <a:t>程序需要源代码和编译脚本支持，才能够编译出适配不同平台的二进制。常用的方法如下</a:t>
            </a:r>
            <a:r>
              <a:rPr lang="en-US" altLang="zh-CN" dirty="0">
                <a:sym typeface="Huawei Sans" panose="020C0503030203020204" pitchFamily="34" charset="0"/>
              </a:rPr>
              <a:t>:</a:t>
            </a:r>
          </a:p>
          <a:p>
            <a:pPr lvl="1"/>
            <a:r>
              <a:rPr lang="zh-CN" altLang="en-US" dirty="0">
                <a:sym typeface="Huawei Sans" panose="020C0503030203020204" pitchFamily="34" charset="0"/>
              </a:rPr>
              <a:t>添加代码段编译宏区分不同平台。</a:t>
            </a:r>
          </a:p>
          <a:p>
            <a:pPr lvl="1"/>
            <a:r>
              <a:rPr lang="zh-CN" altLang="en-US" dirty="0">
                <a:sym typeface="Huawei Sans" panose="020C0503030203020204" pitchFamily="34" charset="0"/>
              </a:rPr>
              <a:t>编译文件</a:t>
            </a:r>
            <a:r>
              <a:rPr lang="en-US" altLang="zh-CN" dirty="0" err="1">
                <a:sym typeface="Huawei Sans" panose="020C0503030203020204" pitchFamily="34" charset="0"/>
              </a:rPr>
              <a:t>Makefile</a:t>
            </a:r>
            <a:r>
              <a:rPr lang="zh-CN" altLang="en-US" dirty="0">
                <a:sym typeface="Huawei Sans" panose="020C0503030203020204" pitchFamily="34" charset="0"/>
              </a:rPr>
              <a:t>添加不同平台的处理。</a:t>
            </a:r>
            <a:endParaRPr lang="en-US" altLang="zh-CN" dirty="0">
              <a:sym typeface="Huawei Sans" panose="020C0503030203020204" pitchFamily="34" charset="0"/>
            </a:endParaRPr>
          </a:p>
          <a:p>
            <a:r>
              <a:rPr lang="zh-CN" altLang="en-US" dirty="0">
                <a:sym typeface="Huawei Sans" panose="020C0503030203020204" pitchFamily="34" charset="0"/>
              </a:rPr>
              <a:t>后续内容主要介绍</a:t>
            </a:r>
            <a:r>
              <a:rPr lang="en-US" altLang="zh-CN" dirty="0">
                <a:sym typeface="Huawei Sans" panose="020C0503030203020204" pitchFamily="34" charset="0"/>
              </a:rPr>
              <a:t>x86 + Linux,</a:t>
            </a:r>
            <a:r>
              <a:rPr lang="zh-CN" altLang="en-US" dirty="0">
                <a:sym typeface="Huawei Sans" panose="020C0503030203020204" pitchFamily="34" charset="0"/>
              </a:rPr>
              <a:t>鲲鹏 </a:t>
            </a:r>
            <a:r>
              <a:rPr lang="en-US" altLang="zh-CN" dirty="0">
                <a:sym typeface="Huawei Sans" panose="020C0503030203020204" pitchFamily="34" charset="0"/>
              </a:rPr>
              <a:t>+ Linux</a:t>
            </a:r>
            <a:r>
              <a:rPr lang="zh-CN" altLang="en-US" dirty="0">
                <a:sym typeface="Huawei Sans" panose="020C0503030203020204" pitchFamily="34" charset="0"/>
              </a:rPr>
              <a:t>两个平台上</a:t>
            </a:r>
            <a:r>
              <a:rPr lang="en-US" altLang="zh-CN" dirty="0">
                <a:sym typeface="Huawei Sans" panose="020C0503030203020204" pitchFamily="34" charset="0"/>
              </a:rPr>
              <a:t>C/C++</a:t>
            </a:r>
            <a:r>
              <a:rPr lang="zh-CN" altLang="en-US" dirty="0">
                <a:sym typeface="Huawei Sans" panose="020C0503030203020204" pitchFamily="34" charset="0"/>
              </a:rPr>
              <a:t>语言跨平台程序开发需要掌握的知识，会从下面几点结合上面的方法介绍。</a:t>
            </a:r>
            <a:endParaRPr lang="en-US" altLang="zh-CN" dirty="0">
              <a:sym typeface="Huawei Sans" panose="020C0503030203020204" pitchFamily="34" charset="0"/>
            </a:endParaRPr>
          </a:p>
          <a:p>
            <a:pPr lvl="1"/>
            <a:r>
              <a:rPr lang="zh-CN" altLang="en-US" dirty="0">
                <a:sym typeface="Huawei Sans" panose="020C0503030203020204" pitchFamily="34" charset="0"/>
              </a:rPr>
              <a:t>数据类型。</a:t>
            </a:r>
            <a:endParaRPr lang="en-US" altLang="zh-CN" dirty="0">
              <a:sym typeface="Huawei Sans" panose="020C0503030203020204" pitchFamily="34" charset="0"/>
            </a:endParaRPr>
          </a:p>
          <a:p>
            <a:pPr lvl="1"/>
            <a:r>
              <a:rPr lang="en-US" altLang="zh-CN" dirty="0">
                <a:sym typeface="Huawei Sans" panose="020C0503030203020204" pitchFamily="34" charset="0"/>
              </a:rPr>
              <a:t>built-in</a:t>
            </a:r>
            <a:r>
              <a:rPr lang="zh-CN" altLang="en-US" dirty="0">
                <a:sym typeface="Huawei Sans" panose="020C0503030203020204" pitchFamily="34" charset="0"/>
              </a:rPr>
              <a:t>函数。</a:t>
            </a:r>
            <a:endParaRPr lang="en-US" altLang="zh-CN" dirty="0">
              <a:sym typeface="Huawei Sans" panose="020C0503030203020204" pitchFamily="34" charset="0"/>
            </a:endParaRPr>
          </a:p>
          <a:p>
            <a:pPr lvl="1"/>
            <a:r>
              <a:rPr lang="zh-CN" altLang="en-US" dirty="0">
                <a:sym typeface="Huawei Sans" panose="020C0503030203020204" pitchFamily="34" charset="0"/>
              </a:rPr>
              <a:t>程序编译选项。</a:t>
            </a:r>
            <a:endParaRPr lang="en-US" altLang="zh-CN" dirty="0">
              <a:sym typeface="Huawei Sans" panose="020C0503030203020204" pitchFamily="34" charset="0"/>
            </a:endParaRPr>
          </a:p>
          <a:p>
            <a:pPr lvl="1"/>
            <a:r>
              <a:rPr lang="en-US" altLang="zh-CN" dirty="0">
                <a:sym typeface="Huawei Sans" panose="020C0503030203020204" pitchFamily="34" charset="0"/>
              </a:rPr>
              <a:t>SIMD</a:t>
            </a:r>
            <a:r>
              <a:rPr lang="zh-CN" altLang="en-US" dirty="0">
                <a:sym typeface="Huawei Sans" panose="020C0503030203020204" pitchFamily="34" charset="0"/>
              </a:rPr>
              <a:t> </a:t>
            </a:r>
            <a:r>
              <a:rPr lang="en-US" altLang="zh-CN" dirty="0">
                <a:sym typeface="Huawei Sans" panose="020C0503030203020204" pitchFamily="34" charset="0"/>
              </a:rPr>
              <a:t>intrinsic</a:t>
            </a:r>
            <a:r>
              <a:rPr lang="zh-CN" altLang="en-US" dirty="0">
                <a:sym typeface="Huawei Sans" panose="020C0503030203020204" pitchFamily="34" charset="0"/>
              </a:rPr>
              <a:t>函数 。</a:t>
            </a:r>
            <a:endParaRPr lang="en-US" altLang="zh-CN" dirty="0">
              <a:sym typeface="Huawei Sans" panose="020C0503030203020204" pitchFamily="34" charset="0"/>
            </a:endParaRPr>
          </a:p>
          <a:p>
            <a:pPr lvl="1"/>
            <a:endParaRPr lang="zh-CN" altLang="en-US" dirty="0">
              <a:sym typeface="Huawei Sans" panose="020C0503030203020204" pitchFamily="34" charset="0"/>
            </a:endParaRPr>
          </a:p>
        </p:txBody>
      </p:sp>
    </p:spTree>
    <p:extLst>
      <p:ext uri="{BB962C8B-B14F-4D97-AF65-F5344CB8AC3E}">
        <p14:creationId xmlns:p14="http://schemas.microsoft.com/office/powerpoint/2010/main" val="1425416714"/>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C/C++</a:t>
            </a:r>
            <a:r>
              <a:rPr lang="zh-CN" altLang="en-US">
                <a:sym typeface="Huawei Sans" panose="020C0503030203020204" pitchFamily="34" charset="0"/>
              </a:rPr>
              <a:t>语言数据类型</a:t>
            </a:r>
            <a:endParaRPr lang="zh-CN" altLang="en-US" dirty="0">
              <a:sym typeface="Huawei Sans" panose="020C0503030203020204" pitchFamily="34" charset="0"/>
            </a:endParaRPr>
          </a:p>
        </p:txBody>
      </p:sp>
      <p:sp>
        <p:nvSpPr>
          <p:cNvPr id="29" name="矩形 28"/>
          <p:cNvSpPr/>
          <p:nvPr/>
        </p:nvSpPr>
        <p:spPr>
          <a:xfrm>
            <a:off x="1779311" y="1780648"/>
            <a:ext cx="9647089" cy="5024581"/>
          </a:xfrm>
          <a:prstGeom prst="rect">
            <a:avLst/>
          </a:prstGeom>
          <a:noFill/>
          <a:ln w="12700" cap="flat" cmpd="sng" algn="ctr">
            <a:noFill/>
            <a:prstDash val="solid"/>
            <a:miter lim="800000"/>
          </a:ln>
          <a:effectLst/>
        </p:spPr>
        <p:txBody>
          <a:bodyPr lIns="0" rIns="0" rtlCol="0" anchor="ctr"/>
          <a:lstStyle/>
          <a:p>
            <a:pPr marL="0" marR="0" lvl="0" indent="0" algn="ctr" defTabSz="914112"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2" name="组合 31"/>
          <p:cNvGrpSpPr/>
          <p:nvPr/>
        </p:nvGrpSpPr>
        <p:grpSpPr>
          <a:xfrm>
            <a:off x="5929975" y="1769175"/>
            <a:ext cx="2905118" cy="391657"/>
            <a:chOff x="2632334" y="1030263"/>
            <a:chExt cx="1506070" cy="391657"/>
          </a:xfrm>
          <a:effectLst>
            <a:outerShdw blurRad="50800" dist="38100" dir="2700000" algn="tl" rotWithShape="0">
              <a:prstClr val="black">
                <a:alpha val="40000"/>
              </a:prstClr>
            </a:outerShdw>
          </a:effectLst>
        </p:grpSpPr>
        <p:sp>
          <p:nvSpPr>
            <p:cNvPr id="37" name="文本框 36"/>
            <p:cNvSpPr txBox="1"/>
            <p:nvPr/>
          </p:nvSpPr>
          <p:spPr>
            <a:xfrm>
              <a:off x="2686121" y="1030263"/>
              <a:ext cx="1389529" cy="386759"/>
            </a:xfrm>
            <a:prstGeom prst="rect">
              <a:avLst/>
            </a:prstGeom>
            <a:noFill/>
          </p:spPr>
          <p:txBody>
            <a:bodyPr wrap="non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编码</a:t>
              </a: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方法</a:t>
              </a:r>
              <a:r>
                <a:rPr kumimoji="0" lang="en-US" altLang="zh-CN"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2</a:t>
              </a: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：代码中显式定义类型</a:t>
              </a:r>
            </a:p>
          </p:txBody>
        </p:sp>
        <p:cxnSp>
          <p:nvCxnSpPr>
            <p:cNvPr id="38" name="直接连接符 37"/>
            <p:cNvCxnSpPr/>
            <p:nvPr/>
          </p:nvCxnSpPr>
          <p:spPr>
            <a:xfrm>
              <a:off x="2632334" y="1421920"/>
              <a:ext cx="1506070" cy="0"/>
            </a:xfrm>
            <a:prstGeom prst="line">
              <a:avLst/>
            </a:prstGeom>
            <a:noFill/>
            <a:ln w="6350" cap="flat" cmpd="sng" algn="ctr">
              <a:solidFill>
                <a:srgbClr val="0070C0"/>
              </a:solidFill>
              <a:prstDash val="solid"/>
              <a:miter lim="800000"/>
            </a:ln>
            <a:effectLst/>
          </p:spPr>
        </p:cxnSp>
      </p:grpSp>
      <p:grpSp>
        <p:nvGrpSpPr>
          <p:cNvPr id="72" name="组合 71">
            <a:extLst>
              <a:ext uri="{FF2B5EF4-FFF2-40B4-BE49-F238E27FC236}">
                <a16:creationId xmlns:a16="http://schemas.microsoft.com/office/drawing/2014/main" id="{0311C857-A972-42AD-9939-75E587A69D62}"/>
              </a:ext>
            </a:extLst>
          </p:cNvPr>
          <p:cNvGrpSpPr/>
          <p:nvPr/>
        </p:nvGrpSpPr>
        <p:grpSpPr>
          <a:xfrm>
            <a:off x="1769844" y="1584966"/>
            <a:ext cx="1506070" cy="391657"/>
            <a:chOff x="2632334" y="1030263"/>
            <a:chExt cx="1506070" cy="391657"/>
          </a:xfrm>
          <a:effectLst>
            <a:outerShdw blurRad="50800" dist="38100" dir="2700000" algn="tl" rotWithShape="0">
              <a:prstClr val="black">
                <a:alpha val="40000"/>
              </a:prstClr>
            </a:outerShdw>
          </a:effectLst>
        </p:grpSpPr>
        <p:sp>
          <p:nvSpPr>
            <p:cNvPr id="73" name="文本框 72">
              <a:extLst>
                <a:ext uri="{FF2B5EF4-FFF2-40B4-BE49-F238E27FC236}">
                  <a16:creationId xmlns:a16="http://schemas.microsoft.com/office/drawing/2014/main" id="{B15840C9-53FE-4E74-9B88-C14BE2FE4A63}"/>
                </a:ext>
              </a:extLst>
            </p:cNvPr>
            <p:cNvSpPr txBox="1"/>
            <p:nvPr/>
          </p:nvSpPr>
          <p:spPr>
            <a:xfrm>
              <a:off x="2686121" y="1030263"/>
              <a:ext cx="1389529" cy="386759"/>
            </a:xfrm>
            <a:prstGeom prst="rect">
              <a:avLst/>
            </a:prstGeom>
            <a:noFill/>
          </p:spPr>
          <p:txBody>
            <a:bodyPr wrap="non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平台差异</a:t>
              </a:r>
            </a:p>
          </p:txBody>
        </p:sp>
        <p:cxnSp>
          <p:nvCxnSpPr>
            <p:cNvPr id="74" name="直接连接符 73">
              <a:extLst>
                <a:ext uri="{FF2B5EF4-FFF2-40B4-BE49-F238E27FC236}">
                  <a16:creationId xmlns:a16="http://schemas.microsoft.com/office/drawing/2014/main" id="{3FD15E6B-5420-41F1-B363-C0A182B5FCBE}"/>
                </a:ext>
              </a:extLst>
            </p:cNvPr>
            <p:cNvCxnSpPr/>
            <p:nvPr/>
          </p:nvCxnSpPr>
          <p:spPr>
            <a:xfrm>
              <a:off x="2632334" y="1421920"/>
              <a:ext cx="1506070" cy="0"/>
            </a:xfrm>
            <a:prstGeom prst="line">
              <a:avLst/>
            </a:prstGeom>
            <a:noFill/>
            <a:ln w="6350" cap="flat" cmpd="sng" algn="ctr">
              <a:solidFill>
                <a:srgbClr val="0070C0"/>
              </a:solidFill>
              <a:prstDash val="solid"/>
              <a:miter lim="800000"/>
            </a:ln>
            <a:effectLst/>
          </p:spPr>
        </p:cxnSp>
      </p:grpSp>
      <p:sp>
        <p:nvSpPr>
          <p:cNvPr id="75" name="文本框 74">
            <a:extLst>
              <a:ext uri="{FF2B5EF4-FFF2-40B4-BE49-F238E27FC236}">
                <a16:creationId xmlns:a16="http://schemas.microsoft.com/office/drawing/2014/main" id="{A8837433-FE91-406E-9740-142CDF01E41E}"/>
              </a:ext>
            </a:extLst>
          </p:cNvPr>
          <p:cNvSpPr txBox="1"/>
          <p:nvPr/>
        </p:nvSpPr>
        <p:spPr>
          <a:xfrm>
            <a:off x="5906741" y="2258673"/>
            <a:ext cx="4864039" cy="2492990"/>
          </a:xfrm>
          <a:prstGeom prst="rect">
            <a:avLst/>
          </a:prstGeom>
          <a:noFill/>
          <a:ln w="3175">
            <a:solidFill>
              <a:srgbClr val="5EC5D2"/>
            </a:solidFill>
            <a:prstDash val="solid"/>
          </a:ln>
        </p:spPr>
        <p:txBody>
          <a:bodyPr wrap="square" rtlCol="0">
            <a:spAutoFit/>
          </a:bodyPr>
          <a:lstStyle/>
          <a:p>
            <a:r>
              <a:rPr lang="zh-CN" altLang="en-US" sz="1200" b="1" cap="small" dirty="0">
                <a:latin typeface="Huawei Sans" panose="020C0503030203020204" pitchFamily="34" charset="0"/>
                <a:ea typeface="方正兰亭黑简体" panose="02000000000000000000" pitchFamily="2" charset="-122"/>
                <a:cs typeface="+mn-ea"/>
                <a:sym typeface="Huawei Sans" panose="020C0503030203020204" pitchFamily="34" charset="0"/>
              </a:rPr>
              <a:t>方法</a:t>
            </a:r>
            <a:r>
              <a:rPr lang="en-US" altLang="zh-CN" sz="1200" b="1" cap="small" dirty="0">
                <a:latin typeface="Huawei Sans" panose="020C0503030203020204" pitchFamily="34" charset="0"/>
                <a:ea typeface="方正兰亭黑简体" panose="02000000000000000000" pitchFamily="2" charset="-122"/>
                <a:cs typeface="+mn-ea"/>
                <a:sym typeface="Huawei Sans" panose="020C0503030203020204" pitchFamily="34" charset="0"/>
              </a:rPr>
              <a:t>1</a:t>
            </a:r>
            <a:r>
              <a:rPr lang="zh-CN" altLang="en-US" sz="1200" b="1" cap="small" dirty="0">
                <a:latin typeface="Huawei Sans" panose="020C0503030203020204" pitchFamily="34" charset="0"/>
                <a:ea typeface="方正兰亭黑简体" panose="02000000000000000000" pitchFamily="2" charset="-122"/>
                <a:cs typeface="+mn-ea"/>
                <a:sym typeface="Huawei Sans" panose="020C0503030203020204" pitchFamily="34" charset="0"/>
              </a:rPr>
              <a:t>：程序中显式定义</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char</a:t>
            </a:r>
            <a:r>
              <a:rPr lang="zh-CN" altLang="en-US" sz="1200" b="1" cap="small" dirty="0">
                <a:latin typeface="Huawei Sans" panose="020C0503030203020204" pitchFamily="34" charset="0"/>
                <a:ea typeface="方正兰亭黑简体" panose="02000000000000000000" pitchFamily="2" charset="-122"/>
                <a:cs typeface="+mn-ea"/>
                <a:sym typeface="Huawei Sans" panose="020C0503030203020204" pitchFamily="34" charset="0"/>
              </a:rPr>
              <a:t>变量是否有符号</a:t>
            </a:r>
            <a:endParaRPr lang="en-US" altLang="zh-CN" sz="1200" b="1" cap="small"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endParaRPr lang="en-US" altLang="zh-CN" sz="1200" b="1" cap="small"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int main()</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unsigned char ch1 = -1;</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char ch2 = -1;</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200" kern="0"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signed char </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ch3 = -1;   </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200" kern="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printf</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("unsigned char ch1 = 0x%x, %d\n",ch1, ch1);</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200" kern="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printf</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("char ch2 = 0x%x, %d\n",ch2, ch2);</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200" kern="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printf</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("signed char ch3 = 0x%x, %d\n",ch3, ch3); </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return 0;</a:t>
            </a:r>
          </a:p>
          <a:p>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22" name="文本框 21">
            <a:extLst>
              <a:ext uri="{FF2B5EF4-FFF2-40B4-BE49-F238E27FC236}">
                <a16:creationId xmlns:a16="http://schemas.microsoft.com/office/drawing/2014/main" id="{25630C1A-3F95-4954-B407-DB4F3E542DF5}"/>
              </a:ext>
            </a:extLst>
          </p:cNvPr>
          <p:cNvSpPr txBox="1"/>
          <p:nvPr/>
        </p:nvSpPr>
        <p:spPr>
          <a:xfrm>
            <a:off x="934321" y="2042167"/>
            <a:ext cx="3616414" cy="830997"/>
          </a:xfrm>
          <a:prstGeom prst="rect">
            <a:avLst/>
          </a:prstGeom>
          <a:noFill/>
          <a:ln w="3175">
            <a:solidFill>
              <a:srgbClr val="5EC5D2"/>
            </a:solidFill>
            <a:prstDash val="solid"/>
          </a:ln>
        </p:spPr>
        <p:txBody>
          <a:bodyPr wrap="square" rtlCol="0">
            <a:spAutoFit/>
          </a:bodyPr>
          <a:lstStyle/>
          <a:p>
            <a:pPr lvl="0" defTabSz="914400">
              <a:defRPr/>
            </a:pPr>
            <a:r>
              <a:rPr lang="en-US" altLang="zh-CN" sz="1200" kern="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编译器在</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x86</a:t>
            </a:r>
            <a:r>
              <a:rPr lang="zh-CN" altLang="en-US"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平台</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char</a:t>
            </a:r>
            <a:r>
              <a:rPr lang="zh-CN" altLang="en-US"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类型变量默认为有符号型</a:t>
            </a:r>
            <a:endPar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defTabSz="914400">
              <a:defRPr/>
            </a:pPr>
            <a:endPar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400">
              <a:defRPr/>
            </a:pPr>
            <a:r>
              <a:rPr lang="en-US" altLang="zh-CN" sz="1200" kern="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编译器在</a:t>
            </a:r>
            <a:r>
              <a:rPr lang="zh-CN" altLang="en-US" sz="120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鲲鹏</a:t>
            </a:r>
            <a:r>
              <a:rPr lang="zh-CN" altLang="en-US"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平台</a:t>
            </a:r>
            <a:r>
              <a:rPr lang="en-US" altLang="zh-CN"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char</a:t>
            </a:r>
            <a:r>
              <a:rPr lang="zh-CN" altLang="en-US" sz="1200"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类型变量默认为无符号型</a:t>
            </a:r>
          </a:p>
          <a:p>
            <a:endParaRPr lang="zh-CN"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5" name="组合 34">
            <a:extLst>
              <a:ext uri="{FF2B5EF4-FFF2-40B4-BE49-F238E27FC236}">
                <a16:creationId xmlns:a16="http://schemas.microsoft.com/office/drawing/2014/main" id="{38937033-8103-43E5-9BE7-87ABC135D4B6}"/>
              </a:ext>
            </a:extLst>
          </p:cNvPr>
          <p:cNvGrpSpPr/>
          <p:nvPr/>
        </p:nvGrpSpPr>
        <p:grpSpPr>
          <a:xfrm>
            <a:off x="1186181" y="3645282"/>
            <a:ext cx="2808087" cy="391657"/>
            <a:chOff x="2632334" y="1030263"/>
            <a:chExt cx="1506070" cy="391657"/>
          </a:xfrm>
          <a:effectLst>
            <a:outerShdw blurRad="50800" dist="38100" dir="2700000" algn="tl" rotWithShape="0">
              <a:prstClr val="black">
                <a:alpha val="40000"/>
              </a:prstClr>
            </a:outerShdw>
          </a:effectLst>
        </p:grpSpPr>
        <p:sp>
          <p:nvSpPr>
            <p:cNvPr id="36" name="文本框 35">
              <a:extLst>
                <a:ext uri="{FF2B5EF4-FFF2-40B4-BE49-F238E27FC236}">
                  <a16:creationId xmlns:a16="http://schemas.microsoft.com/office/drawing/2014/main" id="{3576D044-67B7-458C-B19D-A9923DB5132A}"/>
                </a:ext>
              </a:extLst>
            </p:cNvPr>
            <p:cNvSpPr txBox="1"/>
            <p:nvPr/>
          </p:nvSpPr>
          <p:spPr>
            <a:xfrm>
              <a:off x="2686121" y="1030263"/>
              <a:ext cx="1389529" cy="386759"/>
            </a:xfrm>
            <a:prstGeom prst="rect">
              <a:avLst/>
            </a:prstGeom>
            <a:noFill/>
          </p:spPr>
          <p:txBody>
            <a:bodyPr wrap="non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编码</a:t>
              </a: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方法</a:t>
              </a:r>
              <a:r>
                <a:rPr kumimoji="0" lang="en-US" altLang="zh-CN"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1</a:t>
              </a: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：通过编译文件控制</a:t>
              </a:r>
            </a:p>
          </p:txBody>
        </p:sp>
        <p:cxnSp>
          <p:nvCxnSpPr>
            <p:cNvPr id="39" name="直接连接符 38">
              <a:extLst>
                <a:ext uri="{FF2B5EF4-FFF2-40B4-BE49-F238E27FC236}">
                  <a16:creationId xmlns:a16="http://schemas.microsoft.com/office/drawing/2014/main" id="{5751B906-963C-4D3C-9B27-7FFB5EDD6837}"/>
                </a:ext>
              </a:extLst>
            </p:cNvPr>
            <p:cNvCxnSpPr/>
            <p:nvPr/>
          </p:nvCxnSpPr>
          <p:spPr>
            <a:xfrm>
              <a:off x="2632334" y="1421920"/>
              <a:ext cx="1506070" cy="0"/>
            </a:xfrm>
            <a:prstGeom prst="line">
              <a:avLst/>
            </a:prstGeom>
            <a:noFill/>
            <a:ln w="6350" cap="flat" cmpd="sng" algn="ctr">
              <a:solidFill>
                <a:srgbClr val="0070C0"/>
              </a:solidFill>
              <a:prstDash val="solid"/>
              <a:miter lim="800000"/>
            </a:ln>
            <a:effectLst/>
          </p:spPr>
        </p:cxnSp>
      </p:grpSp>
      <p:sp>
        <p:nvSpPr>
          <p:cNvPr id="40" name="文本框 39">
            <a:extLst>
              <a:ext uri="{FF2B5EF4-FFF2-40B4-BE49-F238E27FC236}">
                <a16:creationId xmlns:a16="http://schemas.microsoft.com/office/drawing/2014/main" id="{109DB1DC-09A2-4E2D-8921-8A790182A273}"/>
              </a:ext>
            </a:extLst>
          </p:cNvPr>
          <p:cNvSpPr txBox="1"/>
          <p:nvPr/>
        </p:nvSpPr>
        <p:spPr>
          <a:xfrm>
            <a:off x="984795" y="4086838"/>
            <a:ext cx="3565940" cy="1477328"/>
          </a:xfrm>
          <a:prstGeom prst="rect">
            <a:avLst/>
          </a:prstGeom>
          <a:noFill/>
          <a:ln w="3175">
            <a:solidFill>
              <a:srgbClr val="5EC5D2"/>
            </a:solidFill>
            <a:prstDash val="solid"/>
          </a:ln>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other codes</a:t>
            </a:r>
          </a:p>
          <a:p>
            <a:pPr marL="0" marR="0" lvl="0" indent="0" defTabSz="914400" eaLnBrk="1" fontAlgn="auto" latinLnBrk="0" hangingPunct="1">
              <a:lnSpc>
                <a:spcPct val="15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.PHONY</a:t>
            </a:r>
          </a:p>
          <a:p>
            <a:pPr marL="0" marR="0" lvl="0" indent="0" defTabSz="914400" eaLnBrk="1" fontAlgn="auto" latinLnBrk="0" hangingPunct="1">
              <a:lnSpc>
                <a:spcPct val="150000"/>
              </a:lnSpc>
              <a:spcBef>
                <a:spcPts val="0"/>
              </a:spcBef>
              <a:spcAft>
                <a:spcPts val="0"/>
              </a:spcAft>
              <a:buClrTx/>
              <a:buSzTx/>
              <a:buFontTx/>
              <a:buNone/>
              <a:tabLst/>
              <a:defRPr/>
            </a:pPr>
            <a:r>
              <a:rPr lang="pt-BR"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all</a:t>
            </a: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:src_</a:t>
            </a:r>
            <a:r>
              <a:rPr kumimoji="0" lang="en-US" altLang="zh-CN"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code</a:t>
            </a: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     </a:t>
            </a:r>
          </a:p>
          <a:p>
            <a:pPr defTabSz="914400">
              <a:lnSpc>
                <a:spcPct val="150000"/>
              </a:lnSpc>
            </a:pP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gcc </a:t>
            </a:r>
            <a:r>
              <a:rPr lang="en-US" altLang="zh-CN" sz="1200"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200" dirty="0" err="1">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fsigned</a:t>
            </a:r>
            <a:r>
              <a:rPr lang="en-US" altLang="zh-CN" sz="1200"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-char </a:t>
            </a: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src_</a:t>
            </a:r>
            <a:r>
              <a:rPr lang="en-US" altLang="zh-CN"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code</a:t>
            </a: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 -o test</a:t>
            </a:r>
          </a:p>
          <a:p>
            <a:pPr marL="0" marR="0" lvl="0" indent="0" defTabSz="914400" eaLnBrk="1" fontAlgn="auto" latinLnBrk="0" hangingPunct="1">
              <a:lnSpc>
                <a:spcPct val="15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 other codes</a:t>
            </a:r>
          </a:p>
        </p:txBody>
      </p:sp>
    </p:spTree>
    <p:extLst>
      <p:ext uri="{BB962C8B-B14F-4D97-AF65-F5344CB8AC3E}">
        <p14:creationId xmlns:p14="http://schemas.microsoft.com/office/powerpoint/2010/main" val="141417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C/C++</a:t>
            </a:r>
            <a:r>
              <a:rPr lang="zh-CN" altLang="en-US">
                <a:sym typeface="Huawei Sans" panose="020C0503030203020204" pitchFamily="34" charset="0"/>
              </a:rPr>
              <a:t>语言</a:t>
            </a:r>
            <a:r>
              <a:rPr lang="en-US" altLang="zh-CN">
                <a:sym typeface="Huawei Sans" panose="020C0503030203020204" pitchFamily="34" charset="0"/>
              </a:rPr>
              <a:t>Built-in</a:t>
            </a:r>
            <a:r>
              <a:rPr lang="zh-CN" altLang="en-US">
                <a:sym typeface="Huawei Sans" panose="020C0503030203020204" pitchFamily="34" charset="0"/>
              </a:rPr>
              <a:t>函数和内联汇编</a:t>
            </a:r>
            <a:endParaRPr lang="zh-CN" altLang="en-US" dirty="0">
              <a:sym typeface="Huawei Sans" panose="020C0503030203020204" pitchFamily="34" charset="0"/>
            </a:endParaRPr>
          </a:p>
        </p:txBody>
      </p:sp>
      <p:sp>
        <p:nvSpPr>
          <p:cNvPr id="24" name="文本框 23"/>
          <p:cNvSpPr txBox="1"/>
          <p:nvPr/>
        </p:nvSpPr>
        <p:spPr>
          <a:xfrm>
            <a:off x="2832982" y="2747814"/>
            <a:ext cx="1701222" cy="523220"/>
          </a:xfrm>
          <a:prstGeom prst="rect">
            <a:avLst/>
          </a:prstGeom>
          <a:noFill/>
        </p:spPr>
        <p:txBody>
          <a:bodyPr wrap="square" rtlCol="0">
            <a:spAutoFit/>
          </a:bodyPr>
          <a:lstStyle>
            <a:defPPr>
              <a:defRPr lang="zh-CN"/>
            </a:defPPr>
            <a:lvl1pPr>
              <a:defRPr sz="1400" b="1">
                <a:solidFill>
                  <a:srgbClr val="C00000"/>
                </a:solidFill>
                <a:latin typeface="+mn-ea"/>
                <a:ea typeface="+mn-ea"/>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使用编译器自带的</a:t>
            </a:r>
            <a:r>
              <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built-in</a:t>
            </a:r>
            <a:r>
              <a:rPr kumimoji="0" lang="zh-CN" altLang="en-US"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函数</a:t>
            </a:r>
          </a:p>
        </p:txBody>
      </p:sp>
      <p:cxnSp>
        <p:nvCxnSpPr>
          <p:cNvPr id="28" name="直接连接符 27"/>
          <p:cNvCxnSpPr/>
          <p:nvPr/>
        </p:nvCxnSpPr>
        <p:spPr>
          <a:xfrm flipV="1">
            <a:off x="2643587" y="3445779"/>
            <a:ext cx="8478512" cy="6697"/>
          </a:xfrm>
          <a:prstGeom prst="line">
            <a:avLst/>
          </a:prstGeom>
          <a:noFill/>
          <a:ln w="6350" cap="flat" cmpd="sng" algn="ctr">
            <a:solidFill>
              <a:srgbClr val="FFFFFF">
                <a:lumMod val="75000"/>
              </a:srgbClr>
            </a:solidFill>
            <a:prstDash val="dash"/>
            <a:miter lim="800000"/>
          </a:ln>
          <a:effectLst/>
        </p:spPr>
      </p:cxnSp>
      <p:sp>
        <p:nvSpPr>
          <p:cNvPr id="29" name="矩形 28"/>
          <p:cNvSpPr/>
          <p:nvPr/>
        </p:nvSpPr>
        <p:spPr>
          <a:xfrm>
            <a:off x="1779311" y="1780648"/>
            <a:ext cx="9647089" cy="5024581"/>
          </a:xfrm>
          <a:prstGeom prst="rect">
            <a:avLst/>
          </a:prstGeom>
          <a:noFill/>
          <a:ln w="12700" cap="flat" cmpd="sng" algn="ctr">
            <a:noFill/>
            <a:prstDash val="solid"/>
            <a:miter lim="800000"/>
          </a:ln>
          <a:effectLst/>
        </p:spPr>
        <p:txBody>
          <a:bodyPr lIns="0" rIns="0" rtlCol="0" anchor="ctr"/>
          <a:lstStyle/>
          <a:p>
            <a:pPr marL="0" marR="0" lvl="0" indent="0" algn="ctr" defTabSz="914112"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文本框 29"/>
          <p:cNvSpPr txBox="1"/>
          <p:nvPr/>
        </p:nvSpPr>
        <p:spPr>
          <a:xfrm>
            <a:off x="4762039" y="2855535"/>
            <a:ext cx="3075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__builtin_ia32_crc32qi (__a, __b);</a:t>
            </a:r>
          </a:p>
        </p:txBody>
      </p:sp>
      <p:sp>
        <p:nvSpPr>
          <p:cNvPr id="31" name="文本框 30"/>
          <p:cNvSpPr txBox="1"/>
          <p:nvPr/>
        </p:nvSpPr>
        <p:spPr>
          <a:xfrm>
            <a:off x="7960304" y="2854115"/>
            <a:ext cx="3343337" cy="307777"/>
          </a:xfrm>
          <a:prstGeom prst="rect">
            <a:avLst/>
          </a:prstGeom>
          <a:noFill/>
        </p:spPr>
        <p:txBody>
          <a:bodyPr wrap="square" rtlCol="0">
            <a:spAutoFit/>
          </a:bodyPr>
          <a:lstStyle>
            <a:defPPr>
              <a:defRPr lang="zh-CN"/>
            </a:defPPr>
            <a:lvl1pPr>
              <a:defRPr sz="1400"/>
            </a:lvl1pPr>
          </a:lstStyle>
          <a:p>
            <a:pPr fontAlgn="auto">
              <a:spcBef>
                <a:spcPts val="0"/>
              </a:spcBef>
              <a:spcAft>
                <a:spcPts val="0"/>
              </a:spcAft>
            </a:pPr>
            <a:r>
              <a:rPr lang="en-US" altLang="zh-CN"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__builtin_aarch64_crc32b (__a, __b); </a:t>
            </a:r>
          </a:p>
        </p:txBody>
      </p:sp>
      <p:sp>
        <p:nvSpPr>
          <p:cNvPr id="40" name="文本框 39"/>
          <p:cNvSpPr txBox="1"/>
          <p:nvPr/>
        </p:nvSpPr>
        <p:spPr>
          <a:xfrm>
            <a:off x="731838" y="2671601"/>
            <a:ext cx="1578237" cy="672803"/>
          </a:xfrm>
          <a:prstGeom prst="rect">
            <a:avLst/>
          </a:prstGeom>
          <a:solidFill>
            <a:srgbClr val="7CBF33"/>
          </a:solidFill>
          <a:ln>
            <a:solidFill>
              <a:srgbClr val="232323">
                <a:lumMod val="25000"/>
                <a:lumOff val="75000"/>
              </a:srgbClr>
            </a:solidFill>
          </a:ln>
        </p:spPr>
        <p:txBody>
          <a:bodyPr vert="horz"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Built-in</a:t>
            </a:r>
            <a:r>
              <a:rPr kumimoji="0" lang="zh-CN" altLang="en-US" sz="20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函数</a:t>
            </a:r>
          </a:p>
        </p:txBody>
      </p:sp>
      <p:sp>
        <p:nvSpPr>
          <p:cNvPr id="66" name="文本框 65">
            <a:extLst>
              <a:ext uri="{FF2B5EF4-FFF2-40B4-BE49-F238E27FC236}">
                <a16:creationId xmlns:a16="http://schemas.microsoft.com/office/drawing/2014/main" id="{97321511-3F0D-4890-8B5D-2C594B0BA7C2}"/>
              </a:ext>
            </a:extLst>
          </p:cNvPr>
          <p:cNvSpPr txBox="1"/>
          <p:nvPr/>
        </p:nvSpPr>
        <p:spPr>
          <a:xfrm>
            <a:off x="5306950" y="1898611"/>
            <a:ext cx="1389529" cy="372644"/>
          </a:xfrm>
          <a:prstGeom prst="rect">
            <a:avLst/>
          </a:prstGeom>
          <a:noFill/>
          <a:effectLst>
            <a:outerShdw blurRad="50800" dist="38100" dir="2700000" algn="tl" rotWithShape="0">
              <a:prstClr val="black">
                <a:alpha val="40000"/>
              </a:prstClr>
            </a:outerShdw>
          </a:effectLst>
        </p:spPr>
        <p:txBody>
          <a:bodyPr wrap="none" rtlCol="0" anchor="t" anchorCtr="0">
            <a:noAutofit/>
          </a:bodyPr>
          <a:lstStyle/>
          <a:p>
            <a:pPr fontAlgn="auto">
              <a:spcBef>
                <a:spcPts val="0"/>
              </a:spcBef>
              <a:spcAft>
                <a:spcPts val="0"/>
              </a:spcAft>
            </a:pPr>
            <a:r>
              <a:rPr lang="en-US" altLang="zh-CN"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x86</a:t>
            </a:r>
            <a:r>
              <a:rPr lang="zh-CN" altLang="en-US"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代码</a:t>
            </a:r>
          </a:p>
        </p:txBody>
      </p:sp>
      <p:cxnSp>
        <p:nvCxnSpPr>
          <p:cNvPr id="67" name="直接连接符 66">
            <a:extLst>
              <a:ext uri="{FF2B5EF4-FFF2-40B4-BE49-F238E27FC236}">
                <a16:creationId xmlns:a16="http://schemas.microsoft.com/office/drawing/2014/main" id="{B64ABC83-229B-41B5-977A-7A342A396AC9}"/>
              </a:ext>
            </a:extLst>
          </p:cNvPr>
          <p:cNvCxnSpPr/>
          <p:nvPr/>
        </p:nvCxnSpPr>
        <p:spPr>
          <a:xfrm>
            <a:off x="5253163" y="2276152"/>
            <a:ext cx="1506070" cy="0"/>
          </a:xfrm>
          <a:prstGeom prst="line">
            <a:avLst/>
          </a:prstGeom>
          <a:noFill/>
          <a:ln w="6350" cap="flat" cmpd="sng" algn="ctr">
            <a:solidFill>
              <a:srgbClr val="0070C0"/>
            </a:solidFill>
            <a:prstDash val="solid"/>
            <a:miter lim="800000"/>
          </a:ln>
          <a:effectLst/>
        </p:spPr>
      </p:cxnSp>
      <p:sp>
        <p:nvSpPr>
          <p:cNvPr id="68" name="文本框 67">
            <a:extLst>
              <a:ext uri="{FF2B5EF4-FFF2-40B4-BE49-F238E27FC236}">
                <a16:creationId xmlns:a16="http://schemas.microsoft.com/office/drawing/2014/main" id="{0D41103F-2424-454F-81F9-8F953464F3FE}"/>
              </a:ext>
            </a:extLst>
          </p:cNvPr>
          <p:cNvSpPr txBox="1"/>
          <p:nvPr/>
        </p:nvSpPr>
        <p:spPr>
          <a:xfrm>
            <a:off x="8328057" y="1892237"/>
            <a:ext cx="1509057" cy="379018"/>
          </a:xfrm>
          <a:prstGeom prst="rect">
            <a:avLst/>
          </a:prstGeom>
          <a:noFill/>
          <a:effectLst>
            <a:outerShdw blurRad="50800" dist="38100" dir="2700000" algn="tl" rotWithShape="0">
              <a:prstClr val="black">
                <a:alpha val="40000"/>
              </a:prstClr>
            </a:outerShdw>
          </a:effectLst>
        </p:spPr>
        <p:txBody>
          <a:bodyPr wrap="none" rtlCol="0" anchor="t" anchorCtr="0">
            <a:noAutofit/>
          </a:bodyPr>
          <a:lstStyle/>
          <a:p>
            <a:pPr fontAlgn="auto">
              <a:spcBef>
                <a:spcPts val="0"/>
              </a:spcBef>
              <a:spcAft>
                <a:spcPts val="0"/>
              </a:spcAft>
            </a:pPr>
            <a:r>
              <a:rPr lang="zh-CN" altLang="en-US"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鲲鹏代码</a:t>
            </a:r>
          </a:p>
        </p:txBody>
      </p:sp>
      <p:cxnSp>
        <p:nvCxnSpPr>
          <p:cNvPr id="69" name="直接连接符 68">
            <a:extLst>
              <a:ext uri="{FF2B5EF4-FFF2-40B4-BE49-F238E27FC236}">
                <a16:creationId xmlns:a16="http://schemas.microsoft.com/office/drawing/2014/main" id="{D6F1A107-7925-4A0E-A519-6EBA6635BEE0}"/>
              </a:ext>
            </a:extLst>
          </p:cNvPr>
          <p:cNvCxnSpPr/>
          <p:nvPr/>
        </p:nvCxnSpPr>
        <p:spPr>
          <a:xfrm>
            <a:off x="8223347" y="2271254"/>
            <a:ext cx="1701263" cy="0"/>
          </a:xfrm>
          <a:prstGeom prst="line">
            <a:avLst/>
          </a:prstGeom>
          <a:noFill/>
          <a:ln w="6350" cap="flat" cmpd="sng" algn="ctr">
            <a:solidFill>
              <a:srgbClr val="0070C0"/>
            </a:solidFill>
            <a:prstDash val="solid"/>
            <a:miter lim="800000"/>
          </a:ln>
          <a:effectLst/>
        </p:spPr>
      </p:cxnSp>
      <p:sp>
        <p:nvSpPr>
          <p:cNvPr id="70" name="文本框 69">
            <a:extLst>
              <a:ext uri="{FF2B5EF4-FFF2-40B4-BE49-F238E27FC236}">
                <a16:creationId xmlns:a16="http://schemas.microsoft.com/office/drawing/2014/main" id="{1F16D41F-F459-4785-87A3-B1C28C2B77FE}"/>
              </a:ext>
            </a:extLst>
          </p:cNvPr>
          <p:cNvSpPr txBox="1"/>
          <p:nvPr/>
        </p:nvSpPr>
        <p:spPr>
          <a:xfrm>
            <a:off x="2916959" y="1884496"/>
            <a:ext cx="1389529" cy="386759"/>
          </a:xfrm>
          <a:prstGeom prst="rect">
            <a:avLst/>
          </a:prstGeom>
          <a:noFill/>
          <a:effectLst>
            <a:outerShdw blurRad="50800" dist="38100" dir="2700000" algn="tl" rotWithShape="0">
              <a:prstClr val="black">
                <a:alpha val="40000"/>
              </a:prstClr>
            </a:outerShdw>
          </a:effectLst>
        </p:spPr>
        <p:txBody>
          <a:bodyPr wrap="none" rtlCol="0" anchor="t" anchorCtr="0">
            <a:noAutofit/>
          </a:bodyPr>
          <a:lstStyle/>
          <a:p>
            <a:pPr algn="ctr" fontAlgn="auto">
              <a:spcBef>
                <a:spcPts val="0"/>
              </a:spcBef>
              <a:spcAft>
                <a:spcPts val="0"/>
              </a:spcAft>
            </a:pPr>
            <a:r>
              <a:rPr lang="zh-CN" altLang="en-US" sz="16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功能</a:t>
            </a:r>
          </a:p>
        </p:txBody>
      </p:sp>
      <p:cxnSp>
        <p:nvCxnSpPr>
          <p:cNvPr id="71" name="直接连接符 70">
            <a:extLst>
              <a:ext uri="{FF2B5EF4-FFF2-40B4-BE49-F238E27FC236}">
                <a16:creationId xmlns:a16="http://schemas.microsoft.com/office/drawing/2014/main" id="{8036D161-10C4-460E-A972-60AC4572CDC9}"/>
              </a:ext>
            </a:extLst>
          </p:cNvPr>
          <p:cNvCxnSpPr/>
          <p:nvPr/>
        </p:nvCxnSpPr>
        <p:spPr>
          <a:xfrm>
            <a:off x="2863172" y="2276153"/>
            <a:ext cx="1506070" cy="0"/>
          </a:xfrm>
          <a:prstGeom prst="line">
            <a:avLst/>
          </a:prstGeom>
          <a:noFill/>
          <a:ln w="6350" cap="flat" cmpd="sng" algn="ctr">
            <a:solidFill>
              <a:srgbClr val="0070C0"/>
            </a:solidFill>
            <a:prstDash val="solid"/>
            <a:miter lim="800000"/>
          </a:ln>
          <a:effectLst/>
        </p:spPr>
      </p:cxnSp>
      <p:sp>
        <p:nvSpPr>
          <p:cNvPr id="19" name="文本框 18">
            <a:extLst>
              <a:ext uri="{FF2B5EF4-FFF2-40B4-BE49-F238E27FC236}">
                <a16:creationId xmlns:a16="http://schemas.microsoft.com/office/drawing/2014/main" id="{7572FDFA-CFD1-424D-A155-B127B213F05A}"/>
              </a:ext>
            </a:extLst>
          </p:cNvPr>
          <p:cNvSpPr txBox="1"/>
          <p:nvPr/>
        </p:nvSpPr>
        <p:spPr>
          <a:xfrm>
            <a:off x="710471" y="4429058"/>
            <a:ext cx="1646057" cy="696777"/>
          </a:xfrm>
          <a:prstGeom prst="rect">
            <a:avLst/>
          </a:prstGeom>
          <a:solidFill>
            <a:srgbClr val="00B0F0"/>
          </a:solidFill>
        </p:spPr>
        <p:txBody>
          <a:bodyPr vert="horz" wrap="square" rtlCol="0" anchor="ctr" anchorCtr="0">
            <a:noAutofit/>
          </a:bodyPr>
          <a:lstStyle/>
          <a:p>
            <a:pPr lvl="0" algn="ctr" defTabSz="914400">
              <a:defRPr/>
            </a:pPr>
            <a:r>
              <a:rPr lang="zh-CN" altLang="en-US" sz="2000" b="1"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内联汇编</a:t>
            </a:r>
          </a:p>
        </p:txBody>
      </p:sp>
      <p:sp>
        <p:nvSpPr>
          <p:cNvPr id="25" name="文本框 24">
            <a:extLst>
              <a:ext uri="{FF2B5EF4-FFF2-40B4-BE49-F238E27FC236}">
                <a16:creationId xmlns:a16="http://schemas.microsoft.com/office/drawing/2014/main" id="{7B45FAE4-A264-42F3-805A-67D53999B7BA}"/>
              </a:ext>
            </a:extLst>
          </p:cNvPr>
          <p:cNvSpPr txBox="1"/>
          <p:nvPr/>
        </p:nvSpPr>
        <p:spPr>
          <a:xfrm>
            <a:off x="2832982" y="4613796"/>
            <a:ext cx="1800000" cy="523220"/>
          </a:xfrm>
          <a:prstGeom prst="rect">
            <a:avLst/>
          </a:prstGeom>
          <a:noFill/>
        </p:spPr>
        <p:txBody>
          <a:bodyPr wrap="square" rtlCol="0">
            <a:spAutoFit/>
          </a:bodyPr>
          <a:lstStyle>
            <a:defPPr>
              <a:defRPr lang="zh-CN"/>
            </a:defPPr>
            <a:lvl1pPr>
              <a:defRPr sz="1400" b="1">
                <a:solidFill>
                  <a:srgbClr val="C00000"/>
                </a:solidFill>
                <a:latin typeface="+mn-ea"/>
                <a:ea typeface="+mn-ea"/>
              </a:defRPr>
            </a:lvl1pPr>
          </a:lstStyle>
          <a:p>
            <a:pPr lvl="0" defTabSz="914400">
              <a:defRPr/>
            </a:pPr>
            <a:r>
              <a:rPr kumimoji="0" lang="zh-CN" altLang="en-US"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把内存数据预取到</a:t>
            </a:r>
            <a:r>
              <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cache</a:t>
            </a:r>
            <a:r>
              <a:rPr kumimoji="0" lang="zh-CN" altLang="en-US"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中</a:t>
            </a: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a:extLst>
              <a:ext uri="{FF2B5EF4-FFF2-40B4-BE49-F238E27FC236}">
                <a16:creationId xmlns:a16="http://schemas.microsoft.com/office/drawing/2014/main" id="{35C8BCFD-3D22-4CA8-A26B-32ADCB7C8FA1}"/>
              </a:ext>
            </a:extLst>
          </p:cNvPr>
          <p:cNvSpPr/>
          <p:nvPr/>
        </p:nvSpPr>
        <p:spPr>
          <a:xfrm>
            <a:off x="4936037" y="4554726"/>
            <a:ext cx="2941588" cy="523220"/>
          </a:xfrm>
          <a:prstGeom prst="rect">
            <a:avLst/>
          </a:prstGeom>
        </p:spPr>
        <p:txBody>
          <a:bodyPr wrap="square">
            <a:spAutoFit/>
          </a:bodyPr>
          <a:lstStyle/>
          <a:p>
            <a:pPr fontAlgn="auto">
              <a:spcBef>
                <a:spcPts val="0"/>
              </a:spcBef>
              <a:spcAft>
                <a:spcPts val="0"/>
              </a:spcAft>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asm volatile(“</a:t>
            </a:r>
            <a:r>
              <a:rPr lang="en-US" altLang="zh-CN" sz="1400" b="1"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prefetcht0</a:t>
            </a: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%0”</a:t>
            </a:r>
          </a:p>
          <a:p>
            <a:pPr fontAlgn="auto">
              <a:spcBef>
                <a:spcPts val="0"/>
              </a:spcBef>
              <a:spcAft>
                <a:spcPts val="0"/>
              </a:spcAft>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 "m" (*(unsigned long *)x));</a:t>
            </a:r>
            <a:endParaRPr lang="zh-CN"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a:extLst>
              <a:ext uri="{FF2B5EF4-FFF2-40B4-BE49-F238E27FC236}">
                <a16:creationId xmlns:a16="http://schemas.microsoft.com/office/drawing/2014/main" id="{75C0E655-0EAD-476C-BDA6-CFE0545AA442}"/>
              </a:ext>
            </a:extLst>
          </p:cNvPr>
          <p:cNvSpPr/>
          <p:nvPr/>
        </p:nvSpPr>
        <p:spPr>
          <a:xfrm>
            <a:off x="8021294" y="4550007"/>
            <a:ext cx="3221355" cy="523220"/>
          </a:xfrm>
          <a:prstGeom prst="rect">
            <a:avLst/>
          </a:prstGeom>
        </p:spPr>
        <p:txBody>
          <a:bodyPr wrap="square">
            <a:spAutoFit/>
          </a:bodyPr>
          <a:lstStyle/>
          <a:p>
            <a:pPr fontAlgn="auto">
              <a:spcBef>
                <a:spcPts val="0"/>
              </a:spcBef>
              <a:spcAft>
                <a:spcPts val="0"/>
              </a:spcAft>
            </a:pP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a:t>
            </a:r>
            <a:r>
              <a:rPr lang="en-US" altLang="zh-CN" sz="14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asm</a:t>
            </a: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 volatile("</a:t>
            </a:r>
            <a:r>
              <a:rPr lang="en-US" altLang="zh-CN" sz="14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prfm</a:t>
            </a: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PLDL1KEEP, [%0, #(%1)]"::"r"(</a:t>
            </a:r>
            <a:r>
              <a:rPr lang="en-US" altLang="zh-CN" sz="14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ptr</a:t>
            </a:r>
            <a:r>
              <a:rPr lang="en-US"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"i"(128)); </a:t>
            </a:r>
            <a:endParaRPr lang="zh-CN" altLang="zh-CN" sz="14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8500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C/C++</a:t>
            </a:r>
            <a:r>
              <a:rPr lang="zh-CN" altLang="en-US">
                <a:sym typeface="Huawei Sans" panose="020C0503030203020204" pitchFamily="34" charset="0"/>
              </a:rPr>
              <a:t>语言</a:t>
            </a:r>
            <a:r>
              <a:rPr lang="en-US" altLang="zh-CN">
                <a:sym typeface="Huawei Sans" panose="020C0503030203020204" pitchFamily="34" charset="0"/>
              </a:rPr>
              <a:t>Built-in</a:t>
            </a:r>
            <a:r>
              <a:rPr lang="zh-CN" altLang="en-US">
                <a:sym typeface="Huawei Sans" panose="020C0503030203020204" pitchFamily="34" charset="0"/>
              </a:rPr>
              <a:t>函数和内联汇编</a:t>
            </a:r>
            <a:endParaRPr lang="zh-CN" altLang="en-US" dirty="0">
              <a:sym typeface="Huawei Sans" panose="020C0503030203020204" pitchFamily="34" charset="0"/>
            </a:endParaRPr>
          </a:p>
        </p:txBody>
      </p:sp>
      <p:sp>
        <p:nvSpPr>
          <p:cNvPr id="29" name="矩形 28"/>
          <p:cNvSpPr/>
          <p:nvPr/>
        </p:nvSpPr>
        <p:spPr>
          <a:xfrm>
            <a:off x="2403779" y="1623202"/>
            <a:ext cx="9647089" cy="5024581"/>
          </a:xfrm>
          <a:prstGeom prst="rect">
            <a:avLst/>
          </a:prstGeom>
          <a:noFill/>
          <a:ln w="12700" cap="flat" cmpd="sng" algn="ctr">
            <a:noFill/>
            <a:prstDash val="solid"/>
            <a:miter lim="800000"/>
          </a:ln>
          <a:effectLst/>
        </p:spPr>
        <p:txBody>
          <a:bodyPr lIns="0" rIns="0" rtlCol="0" anchor="ctr"/>
          <a:lstStyle/>
          <a:p>
            <a:pPr marL="0" marR="0" lvl="0" indent="0" algn="ctr" defTabSz="914112"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文本框 54">
            <a:extLst>
              <a:ext uri="{FF2B5EF4-FFF2-40B4-BE49-F238E27FC236}">
                <a16:creationId xmlns:a16="http://schemas.microsoft.com/office/drawing/2014/main" id="{571AB086-5741-45EA-BEBD-420DDABABAEC}"/>
              </a:ext>
            </a:extLst>
          </p:cNvPr>
          <p:cNvSpPr txBox="1"/>
          <p:nvPr/>
        </p:nvSpPr>
        <p:spPr>
          <a:xfrm>
            <a:off x="869484" y="1887003"/>
            <a:ext cx="5865275" cy="3776418"/>
          </a:xfrm>
          <a:prstGeom prst="rect">
            <a:avLst/>
          </a:prstGeom>
          <a:noFill/>
          <a:ln w="3175">
            <a:solidFill>
              <a:srgbClr val="5EC5D2"/>
            </a:solidFill>
            <a:prstDash val="solid"/>
          </a:ln>
        </p:spPr>
        <p:txBody>
          <a:bodyPr wrap="square" rtlCol="0">
            <a:spAutoFit/>
          </a:bodyPr>
          <a:lstStyle/>
          <a:p>
            <a:pPr>
              <a:lnSpc>
                <a:spcPct val="95000"/>
              </a:lnSpc>
            </a:pPr>
            <a:r>
              <a:rPr lang="pt-BR" sz="12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#if defined(__x86_64__)</a:t>
            </a:r>
          </a:p>
          <a:p>
            <a:pPr>
              <a:lnSpc>
                <a:spcPct val="95000"/>
              </a:lnSpc>
            </a:pPr>
            <a:endParaRPr lang="pt-BR" sz="12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r>
              <a:rPr lang="pt-BR" sz="12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#endif</a:t>
            </a:r>
            <a:b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br>
            <a:r>
              <a:rPr lang="pt-BR" sz="12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#if defined(__aarch64__)</a:t>
            </a: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endPar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5000"/>
              </a:lnSpc>
            </a:pPr>
            <a:r>
              <a:rPr lang="pt-BR" sz="1200" b="1"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rPr>
              <a:t>#endif</a:t>
            </a:r>
          </a:p>
        </p:txBody>
      </p:sp>
      <p:sp>
        <p:nvSpPr>
          <p:cNvPr id="56" name="文本框 55">
            <a:extLst>
              <a:ext uri="{FF2B5EF4-FFF2-40B4-BE49-F238E27FC236}">
                <a16:creationId xmlns:a16="http://schemas.microsoft.com/office/drawing/2014/main" id="{E25BE460-31B0-4E35-91CE-816BDFEEF170}"/>
              </a:ext>
            </a:extLst>
          </p:cNvPr>
          <p:cNvSpPr txBox="1"/>
          <p:nvPr/>
        </p:nvSpPr>
        <p:spPr>
          <a:xfrm>
            <a:off x="869484" y="2141283"/>
            <a:ext cx="5446256" cy="1440394"/>
          </a:xfrm>
          <a:prstGeom prst="rect">
            <a:avLst/>
          </a:prstGeom>
          <a:noFill/>
          <a:ln w="3175">
            <a:noFill/>
            <a:prstDash val="solid"/>
          </a:ln>
        </p:spPr>
        <p:txBody>
          <a:bodyPr wrap="square" rtlCol="0">
            <a:spAutoFit/>
          </a:bodyPr>
          <a:lstStyle/>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static inline uint32_t crc32_u8(uint32_t crc, uint8_t v)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    __asm__("crc32b %1, %0" : "+r"(crc) : "rm"(v));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    return crc;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static inline void prefetch(void *x)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p>
            <a:pPr fontAlgn="auto">
              <a:spcBef>
                <a:spcPts val="0"/>
              </a:spcBef>
              <a:spcAft>
                <a:spcPts val="0"/>
              </a:spcAft>
            </a:pP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asm</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volatile(“prefetcht0 %0” :: "m" (*(unsigned long *)x));</a:t>
            </a:r>
            <a:endParaRPr lang="zh-CN"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57" name="文本框 56">
            <a:extLst>
              <a:ext uri="{FF2B5EF4-FFF2-40B4-BE49-F238E27FC236}">
                <a16:creationId xmlns:a16="http://schemas.microsoft.com/office/drawing/2014/main" id="{CFC82109-8140-4D5F-B56F-5E9EF300167E}"/>
              </a:ext>
            </a:extLst>
          </p:cNvPr>
          <p:cNvSpPr txBox="1"/>
          <p:nvPr/>
        </p:nvSpPr>
        <p:spPr>
          <a:xfrm>
            <a:off x="908311" y="3976734"/>
            <a:ext cx="5865275" cy="1440394"/>
          </a:xfrm>
          <a:prstGeom prst="rect">
            <a:avLst/>
          </a:prstGeom>
          <a:noFill/>
          <a:ln w="3175">
            <a:noFill/>
            <a:prstDash val="solid"/>
          </a:ln>
        </p:spPr>
        <p:txBody>
          <a:bodyPr wrap="square" rtlCol="0">
            <a:spAutoFit/>
          </a:bodyPr>
          <a:lstStyle/>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static inline uint32_t crc32_u8(uint32_t crc, uint8_t value) {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    __asm__("crc32cb %w[c], %w[c], %w[v]":[c]"+r"(crc):[v]"r"(value));</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    return crc; </a:t>
            </a:r>
          </a:p>
          <a:p>
            <a:pPr>
              <a:lnSpc>
                <a:spcPct val="90000"/>
              </a:lnSpc>
            </a:pPr>
            <a:r>
              <a:rPr lang="pt-BR"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p>
          <a:p>
            <a:pPr>
              <a:lnSpc>
                <a:spcPct val="90000"/>
              </a:lnSpc>
            </a:pPr>
            <a:r>
              <a:rPr lang="pt-BR"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static inline void prefetch(void *</a:t>
            </a:r>
            <a:r>
              <a:rPr lang="en-US" altLang="zh-CN" sz="1200" dirty="0" err="1">
                <a:latin typeface="Huawei Sans" panose="020C0503030203020204" pitchFamily="34" charset="0"/>
                <a:ea typeface="方正兰亭黑简体" panose="02000000000000000000" pitchFamily="2" charset="-122"/>
                <a:cs typeface="+mn-ea"/>
                <a:sym typeface="Huawei Sans" panose="020C0503030203020204" pitchFamily="34" charset="0"/>
              </a:rPr>
              <a:t>ptr</a:t>
            </a:r>
            <a:r>
              <a:rPr lang="pt-BR"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a:p>
            <a:pPr fontAlgn="auto">
              <a:spcBef>
                <a:spcPts val="0"/>
              </a:spcBef>
              <a:spcAft>
                <a:spcPts val="0"/>
              </a:spcAft>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asm</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__ volatile("</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prfm</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PLDL1KEEP, [%0, #(%1)]"::"r"(</a:t>
            </a:r>
            <a:r>
              <a:rPr lang="en-US" altLang="zh-CN" sz="1200" dirty="0" err="1">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ptr</a:t>
            </a:r>
            <a:r>
              <a:rPr lang="en-US"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 "i"(128)); </a:t>
            </a:r>
            <a:endParaRPr lang="zh-CN" altLang="zh-CN" sz="120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nSpc>
                <a:spcPct val="90000"/>
              </a:lnSpc>
            </a:pPr>
            <a:r>
              <a:rPr lang="pt-BR" sz="1200" dirty="0">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4" name="矩形 3">
            <a:extLst>
              <a:ext uri="{FF2B5EF4-FFF2-40B4-BE49-F238E27FC236}">
                <a16:creationId xmlns:a16="http://schemas.microsoft.com/office/drawing/2014/main" id="{CC159344-AF12-4287-A0B4-624E07BDD0BB}"/>
              </a:ext>
            </a:extLst>
          </p:cNvPr>
          <p:cNvSpPr/>
          <p:nvPr/>
        </p:nvSpPr>
        <p:spPr>
          <a:xfrm>
            <a:off x="6828449" y="1970204"/>
            <a:ext cx="4472012" cy="3970318"/>
          </a:xfrm>
          <a:prstGeom prst="rect">
            <a:avLst/>
          </a:prstGeom>
        </p:spPr>
        <p:txBody>
          <a:bodyPr wrap="square">
            <a:spAutoFit/>
          </a:bodyPr>
          <a:lstStyle/>
          <a:p>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通过编译宏控制是</a:t>
            </a: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中较为通用的代码片段隔离方法，一般方法是，在代码中用不同的宏将对应芯片的代码包含起来，在编译时选择或者自动识别选用的宏类型，如果不是被启用的宏，其代码就不会被编译。</a:t>
            </a:r>
            <a:b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方法一：</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buSzPct val="50000"/>
              <a:buFont typeface="Wingdings" panose="05000000000000000000" pitchFamily="2" charset="2"/>
              <a:buChar char="p"/>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使用</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预定义好的通用宏。</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C/C++</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语言中通过条件编译</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#ifdef</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#endif </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等关键词实现将代码块编译区分，示例代码中采用了</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__x86_64__</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宏控制</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x86</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环境下运行的代码，采用了</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__aarch64__</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宏控制</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ARM</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环境下运行的代码，这两个宏是</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预定义好的通用宏，</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根据编译所在服务器的架构自行激活对应的宏，用户无需定义，使用比较方便。</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方法二：</a:t>
            </a:r>
            <a:endPar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85750" indent="-285750">
              <a:buSzPct val="50000"/>
              <a:buFont typeface="Wingdings" panose="05000000000000000000" pitchFamily="2" charset="2"/>
              <a:buChar char="p"/>
            </a:pP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自定义宏，通过编译命令行带入传递到代码编译中。如，</a:t>
            </a:r>
            <a:r>
              <a:rPr lang="en-US" altLang="zh-CN" sz="1400" dirty="0" err="1">
                <a:latin typeface="Huawei Sans" panose="020C0503030203020204" pitchFamily="34" charset="0"/>
                <a:ea typeface="方正兰亭黑简体" panose="02000000000000000000" pitchFamily="2" charset="-122"/>
                <a:cs typeface="+mn-ea"/>
                <a:sym typeface="Huawei Sans" panose="020C0503030203020204" pitchFamily="34" charset="0"/>
              </a:rPr>
              <a:t>gcc</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通过添加 </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-DDEFINES</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或 </a:t>
            </a:r>
            <a:r>
              <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rPr>
              <a:t>-DDEFINES=CONDITION</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参数来定义用户的宏。</a:t>
            </a:r>
          </a:p>
        </p:txBody>
      </p:sp>
      <p:grpSp>
        <p:nvGrpSpPr>
          <p:cNvPr id="10" name="组合 9">
            <a:extLst>
              <a:ext uri="{FF2B5EF4-FFF2-40B4-BE49-F238E27FC236}">
                <a16:creationId xmlns:a16="http://schemas.microsoft.com/office/drawing/2014/main" id="{32C2D6DC-9B94-4314-B7A9-AAC1CB44D340}"/>
              </a:ext>
            </a:extLst>
          </p:cNvPr>
          <p:cNvGrpSpPr/>
          <p:nvPr/>
        </p:nvGrpSpPr>
        <p:grpSpPr>
          <a:xfrm>
            <a:off x="869484" y="1429823"/>
            <a:ext cx="2198456" cy="391657"/>
            <a:chOff x="2632334" y="1030263"/>
            <a:chExt cx="1506070" cy="391657"/>
          </a:xfrm>
          <a:effectLst>
            <a:outerShdw blurRad="50800" dist="38100" dir="2700000" algn="tl" rotWithShape="0">
              <a:prstClr val="black">
                <a:alpha val="40000"/>
              </a:prstClr>
            </a:outerShdw>
          </a:effectLst>
        </p:grpSpPr>
        <p:sp>
          <p:nvSpPr>
            <p:cNvPr id="11" name="文本框 10">
              <a:extLst>
                <a:ext uri="{FF2B5EF4-FFF2-40B4-BE49-F238E27FC236}">
                  <a16:creationId xmlns:a16="http://schemas.microsoft.com/office/drawing/2014/main" id="{9B7B8C34-7EB5-4881-B983-ADA1DB53A9F4}"/>
                </a:ext>
              </a:extLst>
            </p:cNvPr>
            <p:cNvSpPr txBox="1"/>
            <p:nvPr/>
          </p:nvSpPr>
          <p:spPr>
            <a:xfrm>
              <a:off x="2686121" y="1030263"/>
              <a:ext cx="1389529" cy="386759"/>
            </a:xfrm>
            <a:prstGeom prst="rect">
              <a:avLst/>
            </a:prstGeom>
            <a:noFill/>
          </p:spPr>
          <p:txBody>
            <a:bodyPr wrap="non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rPr>
                <a:t>编码</a:t>
              </a:r>
              <a:r>
                <a:rPr kumimoji="0" lang="zh-CN" altLang="en-US" sz="1600" b="1"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mn-ea"/>
                  <a:sym typeface="Huawei Sans" panose="020C0503030203020204" pitchFamily="34" charset="0"/>
                </a:rPr>
                <a:t>方法：编译宏控制</a:t>
              </a:r>
            </a:p>
          </p:txBody>
        </p:sp>
        <p:cxnSp>
          <p:nvCxnSpPr>
            <p:cNvPr id="12" name="直接连接符 11">
              <a:extLst>
                <a:ext uri="{FF2B5EF4-FFF2-40B4-BE49-F238E27FC236}">
                  <a16:creationId xmlns:a16="http://schemas.microsoft.com/office/drawing/2014/main" id="{456A4A38-10E5-4138-A6D8-9475E6C4C331}"/>
                </a:ext>
              </a:extLst>
            </p:cNvPr>
            <p:cNvCxnSpPr/>
            <p:nvPr/>
          </p:nvCxnSpPr>
          <p:spPr>
            <a:xfrm>
              <a:off x="2632334" y="1421920"/>
              <a:ext cx="1506070" cy="0"/>
            </a:xfrm>
            <a:prstGeom prst="line">
              <a:avLst/>
            </a:prstGeom>
            <a:noFill/>
            <a:ln w="6350" cap="flat" cmpd="sng" algn="ctr">
              <a:solidFill>
                <a:srgbClr val="0070C0"/>
              </a:solidFill>
              <a:prstDash val="solid"/>
              <a:miter lim="800000"/>
            </a:ln>
            <a:effectLst/>
          </p:spPr>
        </p:cxnSp>
      </p:grpSp>
      <p:sp>
        <p:nvSpPr>
          <p:cNvPr id="3" name="文本框 2">
            <a:extLst>
              <a:ext uri="{FF2B5EF4-FFF2-40B4-BE49-F238E27FC236}">
                <a16:creationId xmlns:a16="http://schemas.microsoft.com/office/drawing/2014/main" id="{DC8FBF44-E1D3-476C-936F-AF28F40C0939}"/>
              </a:ext>
            </a:extLst>
          </p:cNvPr>
          <p:cNvSpPr txBox="1"/>
          <p:nvPr/>
        </p:nvSpPr>
        <p:spPr>
          <a:xfrm>
            <a:off x="853448" y="5737981"/>
            <a:ext cx="10025834"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实际编码建议可以将平台相关的代码封装为不同的源文件</a:t>
            </a:r>
          </a:p>
        </p:txBody>
      </p:sp>
    </p:spTree>
    <p:extLst>
      <p:ext uri="{BB962C8B-B14F-4D97-AF65-F5344CB8AC3E}">
        <p14:creationId xmlns:p14="http://schemas.microsoft.com/office/powerpoint/2010/main" val="13460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2000"/>
                                        <p:tgtEl>
                                          <p:spTgt spid="57"/>
                                        </p:tgtEl>
                                      </p:cBhvr>
                                    </p:animEffect>
                                  </p:childTnLst>
                                </p:cTn>
                              </p:par>
                              <p:par>
                                <p:cTn id="11" presetID="63" presetClass="path" presetSubtype="0" accel="50000" decel="50000" fill="hold" grpId="1" nodeType="withEffect">
                                  <p:stCondLst>
                                    <p:cond delay="0"/>
                                  </p:stCondLst>
                                  <p:childTnLst>
                                    <p:animMotion origin="layout" path="M 0.30873 -0.53055 L -3.95833E-6 -3.33333E-6 " pathEditMode="relative" rAng="0" ptsTypes="AA">
                                      <p:cBhvr>
                                        <p:cTn id="12" dur="2000" fill="hold"/>
                                        <p:tgtEl>
                                          <p:spTgt spid="57"/>
                                        </p:tgtEl>
                                        <p:attrNameLst>
                                          <p:attrName>ppt_x</p:attrName>
                                          <p:attrName>ppt_y</p:attrName>
                                        </p:attrNameLst>
                                      </p:cBhvr>
                                      <p:rCtr x="-15443" y="26528"/>
                                    </p:animMotion>
                                  </p:childTnLst>
                                </p:cTn>
                              </p:par>
                              <p:par>
                                <p:cTn id="13" presetID="6" presetClass="emph" presetSubtype="0" accel="50000" decel="50000" fill="hold" grpId="2" nodeType="withEffect">
                                  <p:stCondLst>
                                    <p:cond delay="0"/>
                                  </p:stCondLst>
                                  <p:childTnLst>
                                    <p:animScale>
                                      <p:cBhvr>
                                        <p:cTn id="14" dur="2000" fill="hold"/>
                                        <p:tgtEl>
                                          <p:spTgt spid="57"/>
                                        </p:tgtEl>
                                      </p:cBhvr>
                                      <p:by x="150000" y="150000"/>
                                      <p:from x="100000" y="100000"/>
                                      <p:to x="100000" y="100000"/>
                                    </p:animScale>
                                  </p:childTnLst>
                                </p:cTn>
                              </p:par>
                              <p:par>
                                <p:cTn id="15" presetID="10"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2000"/>
                                        <p:tgtEl>
                                          <p:spTgt spid="56"/>
                                        </p:tgtEl>
                                      </p:cBhvr>
                                    </p:animEffect>
                                  </p:childTnLst>
                                </p:cTn>
                              </p:par>
                              <p:par>
                                <p:cTn id="18" presetID="63" presetClass="path" presetSubtype="0" accel="50000" decel="50000" fill="hold" grpId="1" nodeType="withEffect">
                                  <p:stCondLst>
                                    <p:cond delay="0"/>
                                  </p:stCondLst>
                                  <p:childTnLst>
                                    <p:animMotion origin="layout" path="M -0.0901 -0.27592 L -4.375E-6 -2.96296E-6 " pathEditMode="relative" rAng="0" ptsTypes="AA">
                                      <p:cBhvr>
                                        <p:cTn id="19" dur="2000" fill="hold"/>
                                        <p:tgtEl>
                                          <p:spTgt spid="56"/>
                                        </p:tgtEl>
                                        <p:attrNameLst>
                                          <p:attrName>ppt_x</p:attrName>
                                          <p:attrName>ppt_y</p:attrName>
                                        </p:attrNameLst>
                                      </p:cBhvr>
                                      <p:rCtr x="4505" y="13796"/>
                                    </p:animMotion>
                                  </p:childTnLst>
                                </p:cTn>
                              </p:par>
                              <p:par>
                                <p:cTn id="20" presetID="6" presetClass="emph" presetSubtype="0" accel="50000" decel="50000" fill="hold" grpId="2" nodeType="withEffect">
                                  <p:stCondLst>
                                    <p:cond delay="0"/>
                                  </p:stCondLst>
                                  <p:childTnLst>
                                    <p:animScale>
                                      <p:cBhvr>
                                        <p:cTn id="21" dur="2000" fill="hold"/>
                                        <p:tgtEl>
                                          <p:spTgt spid="56"/>
                                        </p:tgtEl>
                                      </p:cBhvr>
                                      <p:by x="150000" y="150000"/>
                                      <p:from x="100000" y="10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6" grpId="1"/>
      <p:bldP spid="56" grpId="2"/>
      <p:bldP spid="57" grpId="0"/>
      <p:bldP spid="57" grpId="1"/>
      <p:bldP spid="57" grpId="2"/>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课程开发胶片模板（产品）">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chw3v3b">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chw3v3b">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chw3v3b">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chw3v3b">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tchw3v3b">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43303</TotalTime>
  <Words>4176</Words>
  <Application>Microsoft Office PowerPoint</Application>
  <PresentationFormat>宽屏</PresentationFormat>
  <Paragraphs>434</Paragraphs>
  <Slides>16</Slides>
  <Notes>16</Notes>
  <HiddenSlides>1</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16</vt:i4>
      </vt:variant>
    </vt:vector>
  </HeadingPairs>
  <TitlesOfParts>
    <vt:vector size="26" baseType="lpstr">
      <vt:lpstr>Huawei Sans</vt:lpstr>
      <vt:lpstr>微软雅黑</vt:lpstr>
      <vt:lpstr>微软雅黑</vt:lpstr>
      <vt:lpstr>Arial</vt:lpstr>
      <vt:lpstr>Wingdings</vt:lpstr>
      <vt:lpstr>课程开发胶片模板（产品）</vt:lpstr>
      <vt:lpstr>1_标题页模板</vt:lpstr>
      <vt:lpstr>2_功能页模板</vt:lpstr>
      <vt:lpstr>3_内容页模板</vt:lpstr>
      <vt:lpstr>4_感谢页模板</vt:lpstr>
      <vt:lpstr>跨平台应用开发</vt:lpstr>
      <vt:lpstr>鲲鹏处理器与x86处理器的指令差异</vt:lpstr>
      <vt:lpstr>从源码到可执行程序 - 编译型语言</vt:lpstr>
      <vt:lpstr>C/C++代码在Linux平台的开发运行 </vt:lpstr>
      <vt:lpstr>平台与跨平台 </vt:lpstr>
      <vt:lpstr>C/C++代码跨平台开发 </vt:lpstr>
      <vt:lpstr>C/C++语言数据类型</vt:lpstr>
      <vt:lpstr>C/C++语言Built-in函数和内联汇编</vt:lpstr>
      <vt:lpstr>C/C++语言Built-in函数和内联汇编</vt:lpstr>
      <vt:lpstr>C/C++程序编译选项</vt:lpstr>
      <vt:lpstr>C/C++程序编译选项</vt:lpstr>
      <vt:lpstr>SIMD技术</vt:lpstr>
      <vt:lpstr>SSE intrinsic函数 (MMX/SSE) vs NEON intrinsic函数 </vt:lpstr>
      <vt:lpstr>SSE intrinsic函数 (MMX/SSE) vs NEON intrinsic函数 </vt:lpstr>
      <vt:lpstr>SSE intrinsic函数（AVX） vs NEON intrinsic函数 </vt:lpstr>
      <vt:lpstr>SIMD技术跨平台使用方法 </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666 7M7</cp:lastModifiedBy>
  <cp:revision>756</cp:revision>
  <dcterms:created xsi:type="dcterms:W3CDTF">2018-11-29T10:16:29Z</dcterms:created>
  <dcterms:modified xsi:type="dcterms:W3CDTF">2025-09-09T05:31:14Z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(3)kti7WrMzs68ol1LNuzbMYZqLB0IH1kKrlJAxHqPneV9U3ElT6+GFkN8KXmMeUz4ka2qPNnNG
2idfBViCABzx0APwK0HV9Xq/4Iit7F812SKe7TJSWeQJ89UsmKMs5aqfPTLDDvujwuCiOH1B
Kr4kNeO/XVVOC6g+MgdrgjvPTH1GZzjuqpSznN+AajAhMtPyJsNxFrXu8gAyc2BFMBLtqEDU
25IH2wzkBCeEdPbw/6</vt:lpwstr>
  </property>
  <property fmtid="{D5CDD505-2E9C-101B-9397-08002B2CF9AE}" pid="3" name="_2015_ms_pID_7253431">
    <vt:lpwstr>+TbEzgzgfVcy9ODo7JYpVeY40w34vKJVn7QXmpSYyz3sorWkVAOFM2
cRHoOshCrzVY4DDM0jstqplIySmYl+SsOx5tY46pU66iQvOh8v+Megs+v+IG5DXO5KsjbSnZ
JkUb6X7a4qPW4Eapt8rHbOa9mJbw96MC16i5Hvyak0xnzFyJbYPFZUfSrgMNCJD/7WthvZsj
KijqKQ5eYCJilrukXaz08MfhmWfPSFya4ZJc</vt:lpwstr>
  </property>
  <property fmtid="{D5CDD505-2E9C-101B-9397-08002B2CF9AE}" pid="4" name="_2015_ms_pID_7253432">
    <vt:lpwstr>IMLEsvOfPH0l7oESA14ne3Y=</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1643507831</vt:lpwstr>
  </property>
</Properties>
</file>