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64" r:id="rId3"/>
    <p:sldId id="258" r:id="rId4"/>
    <p:sldId id="260" r:id="rId5"/>
    <p:sldId id="366" r:id="rId6"/>
    <p:sldId id="362" r:id="rId7"/>
    <p:sldId id="360" r:id="rId8"/>
    <p:sldId id="359" r:id="rId9"/>
    <p:sldId id="266" r:id="rId10"/>
    <p:sldId id="259" r:id="rId11"/>
    <p:sldId id="340" r:id="rId12"/>
    <p:sldId id="278" r:id="rId13"/>
    <p:sldId id="279" r:id="rId14"/>
    <p:sldId id="341" r:id="rId15"/>
    <p:sldId id="283" r:id="rId16"/>
    <p:sldId id="284" r:id="rId17"/>
    <p:sldId id="342" r:id="rId18"/>
    <p:sldId id="314" r:id="rId19"/>
    <p:sldId id="315" r:id="rId20"/>
    <p:sldId id="316" r:id="rId21"/>
    <p:sldId id="343" r:id="rId22"/>
    <p:sldId id="325" r:id="rId23"/>
    <p:sldId id="326" r:id="rId24"/>
    <p:sldId id="344" r:id="rId25"/>
    <p:sldId id="332" r:id="rId26"/>
    <p:sldId id="333" r:id="rId27"/>
    <p:sldId id="345" r:id="rId28"/>
    <p:sldId id="346" r:id="rId29"/>
    <p:sldId id="347" r:id="rId30"/>
    <p:sldId id="352" r:id="rId31"/>
    <p:sldId id="361" r:id="rId32"/>
    <p:sldId id="365" r:id="rId33"/>
    <p:sldId id="351" r:id="rId34"/>
    <p:sldId id="348" r:id="rId35"/>
    <p:sldId id="349" r:id="rId36"/>
    <p:sldId id="355" r:id="rId37"/>
    <p:sldId id="354" r:id="rId38"/>
    <p:sldId id="356" r:id="rId39"/>
    <p:sldId id="363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42" autoAdjust="0"/>
    <p:restoredTop sz="95256" autoAdjust="0"/>
  </p:normalViewPr>
  <p:slideViewPr>
    <p:cSldViewPr snapToGrid="0" snapToObjects="1">
      <p:cViewPr varScale="1">
        <p:scale>
          <a:sx n="78" d="100"/>
          <a:sy n="78" d="100"/>
        </p:scale>
        <p:origin x="54" y="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4995" y="7145"/>
            <a:ext cx="5289902" cy="161609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Exam AZ-103: Microsoft Azure Administrator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2801" y="3191517"/>
            <a:ext cx="4975395" cy="1314450"/>
          </a:xfrm>
        </p:spPr>
        <p:txBody>
          <a:bodyPr/>
          <a:lstStyle/>
          <a:p>
            <a:r>
              <a:rPr lang="en-US" dirty="0"/>
              <a:t>Tim Warner</a:t>
            </a:r>
          </a:p>
          <a:p>
            <a:r>
              <a:rPr lang="en-US" dirty="0"/>
              <a:t>      @TechTrainerTim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7BC79-6139-46E3-80C6-ED2D45947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84" y="1293721"/>
            <a:ext cx="1856975" cy="1856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8EE393-7256-4A4E-A8FE-8A28AA5BF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940" y="3597111"/>
            <a:ext cx="667986" cy="6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Azure subscriptions</a:t>
            </a:r>
          </a:p>
          <a:p>
            <a:r>
              <a:rPr lang="en-US" dirty="0"/>
              <a:t>Analyze resource utilization and consumption</a:t>
            </a:r>
          </a:p>
          <a:p>
            <a:r>
              <a:rPr lang="en-US" dirty="0"/>
              <a:t>Manage resource groups</a:t>
            </a:r>
          </a:p>
          <a:p>
            <a:r>
              <a:rPr lang="en-US" dirty="0"/>
              <a:t>Manage Role Based Access Control (RBAC)</a:t>
            </a:r>
          </a:p>
        </p:txBody>
      </p:sp>
    </p:spTree>
    <p:extLst>
      <p:ext uri="{BB962C8B-B14F-4D97-AF65-F5344CB8AC3E}">
        <p14:creationId xmlns:p14="http://schemas.microsoft.com/office/powerpoint/2010/main" val="334481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user Contributor at the subscription scope</a:t>
            </a:r>
          </a:p>
          <a:p>
            <a:r>
              <a:rPr lang="en-US" dirty="0"/>
              <a:t>Log into Azure portal as the new Contributor</a:t>
            </a:r>
          </a:p>
          <a:p>
            <a:r>
              <a:rPr lang="en-US" dirty="0"/>
              <a:t>Create a deployment:</a:t>
            </a:r>
          </a:p>
          <a:p>
            <a:pPr lvl="1"/>
            <a:r>
              <a:rPr lang="en-US" dirty="0"/>
              <a:t>Resource group</a:t>
            </a:r>
          </a:p>
          <a:p>
            <a:pPr lvl="1"/>
            <a:r>
              <a:rPr lang="en-US" dirty="0"/>
              <a:t>Storage account</a:t>
            </a:r>
          </a:p>
          <a:p>
            <a:r>
              <a:rPr lang="en-US" dirty="0"/>
              <a:t>Grant another user read access to the resource group</a:t>
            </a:r>
          </a:p>
          <a:p>
            <a:pPr lvl="1"/>
            <a:r>
              <a:rPr lang="en-US" dirty="0"/>
              <a:t>Verify by attempting to delete the storage account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56869-BEBB-4417-858C-4EF10290EDC8}"/>
              </a:ext>
            </a:extLst>
          </p:cNvPr>
          <p:cNvSpPr/>
          <p:nvPr/>
        </p:nvSpPr>
        <p:spPr>
          <a:xfrm>
            <a:off x="0" y="814771"/>
            <a:ext cx="1138620" cy="35470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A8B8F-1835-4A23-B216-D0F8239C7E4D}"/>
              </a:ext>
            </a:extLst>
          </p:cNvPr>
          <p:cNvSpPr/>
          <p:nvPr/>
        </p:nvSpPr>
        <p:spPr>
          <a:xfrm>
            <a:off x="7995850" y="814771"/>
            <a:ext cx="1138620" cy="35470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2: Implement and Manage Storage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9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configure storage accounts</a:t>
            </a:r>
          </a:p>
          <a:p>
            <a:r>
              <a:rPr lang="en-US" dirty="0"/>
              <a:t>Import and export data to Azure</a:t>
            </a:r>
          </a:p>
          <a:p>
            <a:r>
              <a:rPr lang="en-US" dirty="0"/>
              <a:t>Configure Azure Files</a:t>
            </a:r>
          </a:p>
          <a:p>
            <a:r>
              <a:rPr lang="en-US" dirty="0"/>
              <a:t>Implement Azure backup</a:t>
            </a:r>
          </a:p>
        </p:txBody>
      </p:sp>
    </p:spTree>
    <p:extLst>
      <p:ext uri="{BB962C8B-B14F-4D97-AF65-F5344CB8AC3E}">
        <p14:creationId xmlns:p14="http://schemas.microsoft.com/office/powerpoint/2010/main" val="14434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storage account from Storage Explorer</a:t>
            </a:r>
          </a:p>
          <a:p>
            <a:pPr lvl="1"/>
            <a:r>
              <a:rPr lang="en-US" dirty="0"/>
              <a:t>Upload/download files</a:t>
            </a:r>
          </a:p>
          <a:p>
            <a:pPr lvl="1"/>
            <a:r>
              <a:rPr lang="en-US" dirty="0"/>
              <a:t>Create and used a shared access signature</a:t>
            </a:r>
          </a:p>
          <a:p>
            <a:r>
              <a:rPr lang="en-US" dirty="0"/>
              <a:t>Connect Azure Cloud Shell</a:t>
            </a:r>
          </a:p>
          <a:p>
            <a:pPr lvl="1"/>
            <a:r>
              <a:rPr lang="en-US" dirty="0"/>
              <a:t>Create cloud shell</a:t>
            </a:r>
          </a:p>
          <a:p>
            <a:pPr lvl="1"/>
            <a:r>
              <a:rPr lang="en-US" dirty="0"/>
              <a:t>View file share in shell and in Azure portal</a:t>
            </a:r>
          </a:p>
          <a:p>
            <a:r>
              <a:rPr lang="en-US" dirty="0"/>
              <a:t>Configure VM backup</a:t>
            </a:r>
          </a:p>
          <a:p>
            <a:pPr lvl="1"/>
            <a:r>
              <a:rPr lang="en-US" dirty="0"/>
              <a:t>Create Recovery Services vault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56869-BEBB-4417-858C-4EF10290EDC8}"/>
              </a:ext>
            </a:extLst>
          </p:cNvPr>
          <p:cNvSpPr/>
          <p:nvPr/>
        </p:nvSpPr>
        <p:spPr>
          <a:xfrm>
            <a:off x="0" y="814771"/>
            <a:ext cx="1138620" cy="35470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A8B8F-1835-4A23-B216-D0F8239C7E4D}"/>
              </a:ext>
            </a:extLst>
          </p:cNvPr>
          <p:cNvSpPr/>
          <p:nvPr/>
        </p:nvSpPr>
        <p:spPr>
          <a:xfrm>
            <a:off x="7995850" y="814771"/>
            <a:ext cx="1138620" cy="35470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8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Deploy and Manage Virtual Machines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0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configure a VM for Windows and Linux</a:t>
            </a:r>
          </a:p>
          <a:p>
            <a:r>
              <a:rPr lang="en-US" dirty="0"/>
              <a:t>Automate VM deployment</a:t>
            </a:r>
          </a:p>
          <a:p>
            <a:r>
              <a:rPr lang="en-US" dirty="0"/>
              <a:t>Manage Azure VM configuration</a:t>
            </a:r>
          </a:p>
          <a:p>
            <a:r>
              <a:rPr lang="en-US" dirty="0"/>
              <a:t>Manage Azure VM backups</a:t>
            </a:r>
          </a:p>
        </p:txBody>
      </p:sp>
    </p:spTree>
    <p:extLst>
      <p:ext uri="{BB962C8B-B14F-4D97-AF65-F5344CB8AC3E}">
        <p14:creationId xmlns:p14="http://schemas.microsoft.com/office/powerpoint/2010/main" val="52354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Linux VM with SSH authentication via Azure portal</a:t>
            </a:r>
          </a:p>
          <a:p>
            <a:pPr lvl="1"/>
            <a:r>
              <a:rPr lang="en-US" dirty="0"/>
              <a:t>Place on one VNet</a:t>
            </a:r>
          </a:p>
          <a:p>
            <a:r>
              <a:rPr lang="en-US" dirty="0"/>
              <a:t>Create a Windows VM from an ARM template</a:t>
            </a:r>
          </a:p>
          <a:p>
            <a:pPr lvl="1"/>
            <a:r>
              <a:rPr lang="en-US" dirty="0"/>
              <a:t>Place on a second VNet</a:t>
            </a:r>
          </a:p>
          <a:p>
            <a:r>
              <a:rPr lang="en-US" dirty="0"/>
              <a:t>Practice restores from previously backed-up VM</a:t>
            </a:r>
          </a:p>
          <a:p>
            <a:pPr lvl="1"/>
            <a:r>
              <a:rPr lang="en-US" dirty="0"/>
              <a:t>Full restore</a:t>
            </a:r>
          </a:p>
          <a:p>
            <a:pPr lvl="1"/>
            <a:r>
              <a:rPr lang="en-US" dirty="0"/>
              <a:t>File Recovery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56869-BEBB-4417-858C-4EF10290EDC8}"/>
              </a:ext>
            </a:extLst>
          </p:cNvPr>
          <p:cNvSpPr/>
          <p:nvPr/>
        </p:nvSpPr>
        <p:spPr>
          <a:xfrm>
            <a:off x="0" y="814771"/>
            <a:ext cx="1138620" cy="35470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A8B8F-1835-4A23-B216-D0F8239C7E4D}"/>
              </a:ext>
            </a:extLst>
          </p:cNvPr>
          <p:cNvSpPr/>
          <p:nvPr/>
        </p:nvSpPr>
        <p:spPr>
          <a:xfrm>
            <a:off x="7995850" y="814771"/>
            <a:ext cx="1138620" cy="35470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86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4: Configure and Manage Virtual Networks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74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connectivity between virtual networks</a:t>
            </a:r>
          </a:p>
          <a:p>
            <a:r>
              <a:rPr lang="en-US" dirty="0"/>
              <a:t>Implement and manage virtual networking</a:t>
            </a:r>
          </a:p>
          <a:p>
            <a:r>
              <a:rPr lang="en-US" dirty="0"/>
              <a:t>Configure name resolution</a:t>
            </a:r>
          </a:p>
          <a:p>
            <a:r>
              <a:rPr lang="en-US" dirty="0"/>
              <a:t>Create and configure a Network Security Group (NSG)</a:t>
            </a:r>
          </a:p>
        </p:txBody>
      </p:sp>
    </p:spTree>
    <p:extLst>
      <p:ext uri="{BB962C8B-B14F-4D97-AF65-F5344CB8AC3E}">
        <p14:creationId xmlns:p14="http://schemas.microsoft.com/office/powerpoint/2010/main" val="224020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1623060"/>
            <a:ext cx="6839712" cy="2738732"/>
          </a:xfrm>
        </p:spPr>
        <p:txBody>
          <a:bodyPr/>
          <a:lstStyle/>
          <a:p>
            <a:r>
              <a:rPr lang="en-US" dirty="0"/>
              <a:t>MCT since 1997</a:t>
            </a:r>
          </a:p>
          <a:p>
            <a:r>
              <a:rPr lang="en-US" dirty="0"/>
              <a:t>MVP since 2017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Az Admin badge: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azadmin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F7570-4099-4B83-BCFA-9E0BBA22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769" y="1485459"/>
            <a:ext cx="2193030" cy="21725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366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Learning Objectives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Azure load balancer</a:t>
            </a:r>
          </a:p>
          <a:p>
            <a:r>
              <a:rPr lang="en-US" dirty="0"/>
              <a:t>Monitor and troubleshoot virtual networking</a:t>
            </a:r>
          </a:p>
          <a:p>
            <a:r>
              <a:rPr lang="en-US" dirty="0"/>
              <a:t>Integrate on-premises network with Azure 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40152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custom DNS server address</a:t>
            </a:r>
          </a:p>
          <a:p>
            <a:r>
              <a:rPr lang="en-US" dirty="0"/>
              <a:t>Create a VNet peering between the two </a:t>
            </a:r>
            <a:r>
              <a:rPr lang="en-US" dirty="0" err="1"/>
              <a:t>Vnets</a:t>
            </a:r>
            <a:endParaRPr lang="en-US" dirty="0"/>
          </a:p>
          <a:p>
            <a:r>
              <a:rPr lang="en-US" dirty="0"/>
              <a:t>Use Network Watcher to test connectivity</a:t>
            </a:r>
          </a:p>
          <a:p>
            <a:pPr lvl="1"/>
            <a:r>
              <a:rPr lang="en-US" dirty="0"/>
              <a:t>Pay particular attention to NSGs</a:t>
            </a:r>
          </a:p>
          <a:p>
            <a:r>
              <a:rPr lang="en-US" dirty="0"/>
              <a:t>Walk through S2S VPN configuration at a high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56869-BEBB-4417-858C-4EF10290EDC8}"/>
              </a:ext>
            </a:extLst>
          </p:cNvPr>
          <p:cNvSpPr/>
          <p:nvPr/>
        </p:nvSpPr>
        <p:spPr>
          <a:xfrm>
            <a:off x="0" y="814771"/>
            <a:ext cx="1138620" cy="35470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A8B8F-1835-4A23-B216-D0F8239C7E4D}"/>
              </a:ext>
            </a:extLst>
          </p:cNvPr>
          <p:cNvSpPr/>
          <p:nvPr/>
        </p:nvSpPr>
        <p:spPr>
          <a:xfrm>
            <a:off x="7995850" y="814771"/>
            <a:ext cx="1138620" cy="35470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5: Manage Identities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66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Azure Active Directory</a:t>
            </a:r>
          </a:p>
          <a:p>
            <a:r>
              <a:rPr lang="en-US" dirty="0"/>
              <a:t>Manage Azure AD objects (users, groups, devices)</a:t>
            </a:r>
          </a:p>
          <a:p>
            <a:r>
              <a:rPr lang="en-US" dirty="0"/>
              <a:t>Implement and manage hybrid identities</a:t>
            </a:r>
          </a:p>
          <a:p>
            <a:r>
              <a:rPr lang="en-US" dirty="0"/>
              <a:t>Implement multi-factor authentication (MFA)</a:t>
            </a:r>
          </a:p>
        </p:txBody>
      </p:sp>
    </p:spTree>
    <p:extLst>
      <p:ext uri="{BB962C8B-B14F-4D97-AF65-F5344CB8AC3E}">
        <p14:creationId xmlns:p14="http://schemas.microsoft.com/office/powerpoint/2010/main" val="45032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MFA Users group</a:t>
            </a:r>
          </a:p>
          <a:p>
            <a:r>
              <a:rPr lang="en-US" dirty="0"/>
              <a:t>Create MFA conditional access policy</a:t>
            </a:r>
          </a:p>
          <a:p>
            <a:pPr lvl="1"/>
            <a:r>
              <a:rPr lang="en-US" dirty="0"/>
              <a:t>Based on Azure AD group membership</a:t>
            </a:r>
          </a:p>
          <a:p>
            <a:r>
              <a:rPr lang="en-US" dirty="0"/>
              <a:t> Create an Azure AD user</a:t>
            </a:r>
          </a:p>
          <a:p>
            <a:pPr lvl="1"/>
            <a:r>
              <a:rPr lang="en-US" dirty="0"/>
              <a:t>Grant RBAC at resource group level</a:t>
            </a:r>
          </a:p>
          <a:p>
            <a:r>
              <a:rPr lang="en-US" dirty="0"/>
              <a:t>Test access</a:t>
            </a:r>
          </a:p>
          <a:p>
            <a:pPr lvl="1"/>
            <a:r>
              <a:rPr lang="en-US" dirty="0"/>
              <a:t>MFA registration</a:t>
            </a:r>
          </a:p>
          <a:p>
            <a:pPr lvl="1"/>
            <a:r>
              <a:rPr lang="en-US" dirty="0"/>
              <a:t>Resource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56869-BEBB-4417-858C-4EF10290EDC8}"/>
              </a:ext>
            </a:extLst>
          </p:cNvPr>
          <p:cNvSpPr/>
          <p:nvPr/>
        </p:nvSpPr>
        <p:spPr>
          <a:xfrm>
            <a:off x="0" y="814771"/>
            <a:ext cx="1138620" cy="35470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A8B8F-1835-4A23-B216-D0F8239C7E4D}"/>
              </a:ext>
            </a:extLst>
          </p:cNvPr>
          <p:cNvSpPr/>
          <p:nvPr/>
        </p:nvSpPr>
        <p:spPr>
          <a:xfrm>
            <a:off x="7995850" y="814771"/>
            <a:ext cx="1138620" cy="35470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2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6: Exam AZ-103 Study Strategy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92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the concepts</a:t>
            </a:r>
          </a:p>
          <a:p>
            <a:r>
              <a:rPr lang="en-US" dirty="0"/>
              <a:t>Master the hands-on skills</a:t>
            </a:r>
          </a:p>
          <a:p>
            <a:r>
              <a:rPr lang="en-US" dirty="0"/>
              <a:t>Master test-taking skills</a:t>
            </a:r>
          </a:p>
          <a:p>
            <a:r>
              <a:rPr lang="en-US" dirty="0"/>
              <a:t>Know what to expect before, during, and after the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91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relevant websites:</a:t>
            </a:r>
          </a:p>
          <a:p>
            <a:pPr lvl="1"/>
            <a:r>
              <a:rPr lang="en-US" dirty="0"/>
              <a:t>Exam page(s) with registration workflow</a:t>
            </a:r>
          </a:p>
          <a:p>
            <a:pPr lvl="1"/>
            <a:r>
              <a:rPr lang="en-US" dirty="0" err="1"/>
              <a:t>Mindhub</a:t>
            </a:r>
            <a:r>
              <a:rPr lang="en-US" dirty="0"/>
              <a:t> offers</a:t>
            </a:r>
          </a:p>
          <a:p>
            <a:pPr lvl="1"/>
            <a:r>
              <a:rPr lang="en-US" dirty="0"/>
              <a:t>MeasureUp.com</a:t>
            </a:r>
          </a:p>
          <a:p>
            <a:r>
              <a:rPr lang="en-US" dirty="0"/>
              <a:t>Work through practice items</a:t>
            </a:r>
          </a:p>
          <a:p>
            <a:r>
              <a:rPr lang="en-US" dirty="0"/>
              <a:t>Show MCP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56869-BEBB-4417-858C-4EF10290EDC8}"/>
              </a:ext>
            </a:extLst>
          </p:cNvPr>
          <p:cNvSpPr/>
          <p:nvPr/>
        </p:nvSpPr>
        <p:spPr>
          <a:xfrm>
            <a:off x="0" y="814771"/>
            <a:ext cx="1138620" cy="35470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A8B8F-1835-4A23-B216-D0F8239C7E4D}"/>
              </a:ext>
            </a:extLst>
          </p:cNvPr>
          <p:cNvSpPr/>
          <p:nvPr/>
        </p:nvSpPr>
        <p:spPr>
          <a:xfrm>
            <a:off x="7995850" y="814771"/>
            <a:ext cx="1138620" cy="35470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20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AZ-103 Item Types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71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Single-Answer Multiple Choice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28477-F78C-4E11-87CF-F7DC40A7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93" y="728021"/>
            <a:ext cx="5700013" cy="381281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20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Module 1: Manage Azure Subscriptions and Resources</a:t>
            </a:r>
          </a:p>
          <a:p>
            <a:r>
              <a:rPr lang="en-US" dirty="0"/>
              <a:t>Module 2 Implement and Manage Storage</a:t>
            </a:r>
          </a:p>
          <a:p>
            <a:r>
              <a:rPr lang="en-US" dirty="0"/>
              <a:t>Module 3: Deploy and Manage Virtual Machines</a:t>
            </a:r>
          </a:p>
          <a:p>
            <a:r>
              <a:rPr lang="en-US" dirty="0"/>
              <a:t>Synthesis and look ahead to Day 2</a:t>
            </a:r>
          </a:p>
        </p:txBody>
      </p:sp>
    </p:spTree>
    <p:extLst>
      <p:ext uri="{BB962C8B-B14F-4D97-AF65-F5344CB8AC3E}">
        <p14:creationId xmlns:p14="http://schemas.microsoft.com/office/powerpoint/2010/main" val="1645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Multiple-Answer Multiple Choice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4151DD-B8E4-4DC4-A361-F05D19FB7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67" y="816683"/>
            <a:ext cx="6363666" cy="36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53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Scenario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16726-6969-4494-8CFF-B275DB03FB53}"/>
              </a:ext>
            </a:extLst>
          </p:cNvPr>
          <p:cNvSpPr txBox="1"/>
          <p:nvPr/>
        </p:nvSpPr>
        <p:spPr>
          <a:xfrm>
            <a:off x="1273629" y="936171"/>
            <a:ext cx="6618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need to move an Azure VM to another hardware host.</a:t>
            </a:r>
          </a:p>
          <a:p>
            <a:endParaRPr lang="en-US" dirty="0"/>
          </a:p>
          <a:p>
            <a:r>
              <a:rPr lang="en-US" dirty="0"/>
              <a:t>Solution: You redeploy the VM.</a:t>
            </a:r>
          </a:p>
          <a:p>
            <a:endParaRPr lang="en-US" dirty="0"/>
          </a:p>
          <a:p>
            <a:r>
              <a:rPr lang="en-US" dirty="0"/>
              <a:t>Does this solution meet the goal?</a:t>
            </a:r>
          </a:p>
          <a:p>
            <a:endParaRPr lang="en-US" dirty="0"/>
          </a:p>
          <a:p>
            <a:pPr marL="342900" indent="-342900">
              <a:buAutoNum type="alphaLcPeriod"/>
            </a:pPr>
            <a:r>
              <a:rPr lang="en-US" dirty="0"/>
              <a:t>Yes</a:t>
            </a:r>
          </a:p>
          <a:p>
            <a:pPr marL="342900" indent="-342900">
              <a:buAutoNum type="alphaL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60830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Scenario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16726-6969-4494-8CFF-B275DB03FB53}"/>
              </a:ext>
            </a:extLst>
          </p:cNvPr>
          <p:cNvSpPr txBox="1"/>
          <p:nvPr/>
        </p:nvSpPr>
        <p:spPr>
          <a:xfrm>
            <a:off x="1273629" y="936171"/>
            <a:ext cx="6618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need to move an Azure VM to another hardware host.</a:t>
            </a:r>
          </a:p>
          <a:p>
            <a:endParaRPr lang="en-US" dirty="0"/>
          </a:p>
          <a:p>
            <a:r>
              <a:rPr lang="en-US" dirty="0"/>
              <a:t>Solution: You restart the VM.</a:t>
            </a:r>
          </a:p>
          <a:p>
            <a:endParaRPr lang="en-US" dirty="0"/>
          </a:p>
          <a:p>
            <a:r>
              <a:rPr lang="en-US" dirty="0"/>
              <a:t>Does this solution meet the goal?</a:t>
            </a:r>
          </a:p>
          <a:p>
            <a:endParaRPr lang="en-US" dirty="0"/>
          </a:p>
          <a:p>
            <a:pPr marL="342900" indent="-342900">
              <a:buAutoNum type="alphaLcPeriod"/>
            </a:pPr>
            <a:r>
              <a:rPr lang="en-US" dirty="0"/>
              <a:t>Yes</a:t>
            </a:r>
          </a:p>
          <a:p>
            <a:pPr marL="342900" indent="-342900">
              <a:buAutoNum type="alphaL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15553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and Place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84055-1610-4831-A59C-C1BE4D185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84" y="791354"/>
            <a:ext cx="7071031" cy="371758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54553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List and Reorder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86769-1C25-417B-9697-3559ED1F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20" y="654589"/>
            <a:ext cx="5732160" cy="383432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6875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Screen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274D0-DE59-4266-B6AC-9688DABC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18" y="693526"/>
            <a:ext cx="6675763" cy="38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52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5731C-E693-462B-BC44-11CDB8CD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69" y="807962"/>
            <a:ext cx="7153862" cy="371148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7967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/ Code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2DCFFE-3A47-4B08-B7C0-EA1D248E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25" y="696997"/>
            <a:ext cx="6235150" cy="384347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9730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Performance-Based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EA193-FE4D-4D35-954C-B48418FCE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55" y="695331"/>
            <a:ext cx="6053490" cy="383462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6184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1792224"/>
            <a:ext cx="6839712" cy="2569568"/>
          </a:xfrm>
        </p:spPr>
        <p:txBody>
          <a:bodyPr/>
          <a:lstStyle/>
          <a:p>
            <a:r>
              <a:rPr lang="en-US" dirty="0"/>
              <a:t>Course materials: </a:t>
            </a:r>
            <a:r>
              <a:rPr lang="en-US" b="1" dirty="0">
                <a:solidFill>
                  <a:srgbClr val="0070C0"/>
                </a:solidFill>
              </a:rPr>
              <a:t>timw.info/az103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Website: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029C1-5DD1-431F-B6FD-8F8BCED0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43" y="1500913"/>
            <a:ext cx="1811576" cy="181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8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content review</a:t>
            </a:r>
          </a:p>
          <a:p>
            <a:r>
              <a:rPr lang="en-US" dirty="0"/>
              <a:t>Module 4: Configure and Manage Virtual Networks</a:t>
            </a:r>
          </a:p>
          <a:p>
            <a:r>
              <a:rPr lang="en-US" dirty="0"/>
              <a:t>Module 5: Manage Identities</a:t>
            </a:r>
          </a:p>
          <a:p>
            <a:r>
              <a:rPr lang="en-US" dirty="0"/>
              <a:t>Module 6: Exam AZ-100 Exam Strategy</a:t>
            </a:r>
          </a:p>
        </p:txBody>
      </p:sp>
    </p:spTree>
    <p:extLst>
      <p:ext uri="{BB962C8B-B14F-4D97-AF65-F5344CB8AC3E}">
        <p14:creationId xmlns:p14="http://schemas.microsoft.com/office/powerpoint/2010/main" val="262326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Kind of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slide show fatigue</a:t>
            </a:r>
          </a:p>
          <a:p>
            <a:r>
              <a:rPr lang="en-US" dirty="0"/>
              <a:t>Learn by doing – 100 percent demo</a:t>
            </a:r>
          </a:p>
          <a:p>
            <a:r>
              <a:rPr lang="en-US" dirty="0"/>
              <a:t>I’m here to answer your questions – take advantage of this!</a:t>
            </a:r>
          </a:p>
        </p:txBody>
      </p:sp>
    </p:spTree>
    <p:extLst>
      <p:ext uri="{BB962C8B-B14F-4D97-AF65-F5344CB8AC3E}">
        <p14:creationId xmlns:p14="http://schemas.microsoft.com/office/powerpoint/2010/main" val="193336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4166-601F-40DD-95B0-100D121D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9B6E6-8F1A-46EE-BADE-BDA6F527DC54}"/>
              </a:ext>
            </a:extLst>
          </p:cNvPr>
          <p:cNvGrpSpPr/>
          <p:nvPr/>
        </p:nvGrpSpPr>
        <p:grpSpPr>
          <a:xfrm>
            <a:off x="231112" y="2110085"/>
            <a:ext cx="8681776" cy="844130"/>
            <a:chOff x="231112" y="2110085"/>
            <a:chExt cx="8681776" cy="8441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B392B90-99DF-41C4-BDC8-096258403013}"/>
                </a:ext>
              </a:extLst>
            </p:cNvPr>
            <p:cNvSpPr/>
            <p:nvPr/>
          </p:nvSpPr>
          <p:spPr>
            <a:xfrm>
              <a:off x="231112" y="2110085"/>
              <a:ext cx="8681776" cy="8441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BA08CC-D79A-4C96-9AB6-605F8F28BE2C}"/>
                </a:ext>
              </a:extLst>
            </p:cNvPr>
            <p:cNvSpPr/>
            <p:nvPr/>
          </p:nvSpPr>
          <p:spPr>
            <a:xfrm>
              <a:off x="2568093" y="2110085"/>
              <a:ext cx="4007828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timw.info/az103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475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DD3-650E-4DBA-B353-68CBD936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Role-Based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636A4-5E65-457F-87C8-FCE2ABE7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01" y="962479"/>
            <a:ext cx="3255798" cy="325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1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A04E-AA5D-4B60-9857-6CD4C635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Tim's Cert Study Pyramid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E8128F0-0CAC-4A4B-954F-FEFC51EFAF01}"/>
              </a:ext>
            </a:extLst>
          </p:cNvPr>
          <p:cNvSpPr/>
          <p:nvPr/>
        </p:nvSpPr>
        <p:spPr>
          <a:xfrm>
            <a:off x="2807127" y="1166502"/>
            <a:ext cx="3529743" cy="26428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bg1"/>
                </a:solidFill>
              </a:rPr>
              <a:t>Interdependence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05AA5-08C9-4D87-8F93-E8096164C504}"/>
              </a:ext>
            </a:extLst>
          </p:cNvPr>
          <p:cNvSpPr txBox="1"/>
          <p:nvPr/>
        </p:nvSpPr>
        <p:spPr>
          <a:xfrm>
            <a:off x="1412372" y="1791593"/>
            <a:ext cx="2624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Content 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B5998-CEFE-497B-A133-65252ADC961A}"/>
              </a:ext>
            </a:extLst>
          </p:cNvPr>
          <p:cNvSpPr txBox="1"/>
          <p:nvPr/>
        </p:nvSpPr>
        <p:spPr>
          <a:xfrm>
            <a:off x="5346668" y="1774823"/>
            <a:ext cx="2624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Practical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6ECAD-1AF0-43C3-B72B-1AB8B9F14561}"/>
              </a:ext>
            </a:extLst>
          </p:cNvPr>
          <p:cNvSpPr txBox="1"/>
          <p:nvPr/>
        </p:nvSpPr>
        <p:spPr>
          <a:xfrm>
            <a:off x="2807127" y="3809350"/>
            <a:ext cx="352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Test-taking skills</a:t>
            </a:r>
          </a:p>
        </p:txBody>
      </p:sp>
    </p:spTree>
    <p:extLst>
      <p:ext uri="{BB962C8B-B14F-4D97-AF65-F5344CB8AC3E}">
        <p14:creationId xmlns:p14="http://schemas.microsoft.com/office/powerpoint/2010/main" val="367771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Manage Azure Subscriptions and Resources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334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545</TotalTime>
  <Words>698</Words>
  <Application>Microsoft Office PowerPoint</Application>
  <PresentationFormat>On-screen Show (16:9)</PresentationFormat>
  <Paragraphs>149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Gotham Medium</vt:lpstr>
      <vt:lpstr>Standard_LiveLessons_2017</vt:lpstr>
      <vt:lpstr>Exam AZ-103: Microsoft Azure Administrator Crash Course</vt:lpstr>
      <vt:lpstr>Tim Warner</vt:lpstr>
      <vt:lpstr>Day 1 of 2 Agenda</vt:lpstr>
      <vt:lpstr>Day 2 of 2 Agenda</vt:lpstr>
      <vt:lpstr>A Different Kind of Training</vt:lpstr>
      <vt:lpstr>Course Materials</vt:lpstr>
      <vt:lpstr>Microsoft Role-Based Certifications</vt:lpstr>
      <vt:lpstr>Tim's Cert Study Pyramid</vt:lpstr>
      <vt:lpstr>Module 1: Manage Azure Subscriptions and Resources </vt:lpstr>
      <vt:lpstr>Module 1 Learning Objectives</vt:lpstr>
      <vt:lpstr>Module 1 Demo</vt:lpstr>
      <vt:lpstr>Module 2: Implement and Manage Storage </vt:lpstr>
      <vt:lpstr>Module 2 Learning Objectives</vt:lpstr>
      <vt:lpstr>Module 2 Demo</vt:lpstr>
      <vt:lpstr>Module 3: Deploy and Manage Virtual Machines </vt:lpstr>
      <vt:lpstr>Module 3 Learning Objectives</vt:lpstr>
      <vt:lpstr>Module 3 Demo</vt:lpstr>
      <vt:lpstr>Module 4: Configure and Manage Virtual Networks </vt:lpstr>
      <vt:lpstr>Module 4 Learning Objectives</vt:lpstr>
      <vt:lpstr>Module 4 Learning Objectives (Cont’d)</vt:lpstr>
      <vt:lpstr>Module 4 Demo</vt:lpstr>
      <vt:lpstr>Module 5: Manage Identities </vt:lpstr>
      <vt:lpstr>Module 5 Learning Objectives</vt:lpstr>
      <vt:lpstr>Module 5 Demo</vt:lpstr>
      <vt:lpstr>Module 6: Exam AZ-103 Study Strategy  </vt:lpstr>
      <vt:lpstr>Module 6 Learning Objectives</vt:lpstr>
      <vt:lpstr>Module 6 Demo</vt:lpstr>
      <vt:lpstr>Exam AZ-103 Item Types </vt:lpstr>
      <vt:lpstr>Single-Answer Multiple Choice</vt:lpstr>
      <vt:lpstr>Multiple-Answer Multiple Choice</vt:lpstr>
      <vt:lpstr>Repeated Scenario</vt:lpstr>
      <vt:lpstr>Repeated Scenario</vt:lpstr>
      <vt:lpstr>Select and Place</vt:lpstr>
      <vt:lpstr>Build List and Reorder</vt:lpstr>
      <vt:lpstr>Active Screen</vt:lpstr>
      <vt:lpstr>Case Study</vt:lpstr>
      <vt:lpstr>Statement / Code Analysis</vt:lpstr>
      <vt:lpstr>Performance-Based Lab</vt:lpstr>
      <vt:lpstr>Thank You!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101</cp:revision>
  <dcterms:created xsi:type="dcterms:W3CDTF">2015-09-28T19:52:00Z</dcterms:created>
  <dcterms:modified xsi:type="dcterms:W3CDTF">2019-11-12T13:23:11Z</dcterms:modified>
</cp:coreProperties>
</file>