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08F"/>
    <a:srgbClr val="ED7009"/>
    <a:srgbClr val="F9A661"/>
    <a:srgbClr val="F78B31"/>
    <a:srgbClr val="F6B78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40DBDD-EF8C-43C0-8C42-EE98193228A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32F534C3-4A3A-4944-9D3C-B12108968E94}">
      <dgm:prSet phldrT="[Text]"/>
      <dgm:spPr/>
      <dgm:t>
        <a:bodyPr/>
        <a:lstStyle/>
        <a:p>
          <a:r>
            <a:rPr lang="en-US"/>
            <a:t>Import the basic library</a:t>
          </a:r>
        </a:p>
      </dgm:t>
    </dgm:pt>
    <dgm:pt modelId="{738E5BC3-8306-4A8B-9C6F-BB794230CD66}" type="parTrans" cxnId="{9E29F6FA-F189-49D4-84AB-CE03C9B42206}">
      <dgm:prSet/>
      <dgm:spPr/>
      <dgm:t>
        <a:bodyPr/>
        <a:lstStyle/>
        <a:p>
          <a:pPr algn="r"/>
          <a:endParaRPr lang="en-US" sz="2000"/>
        </a:p>
      </dgm:t>
    </dgm:pt>
    <dgm:pt modelId="{DFE5575F-BAB3-455F-87B8-D1657A8B384B}" type="sibTrans" cxnId="{9E29F6FA-F189-49D4-84AB-CE03C9B42206}">
      <dgm:prSet/>
      <dgm:spPr/>
      <dgm:t>
        <a:bodyPr/>
        <a:lstStyle/>
        <a:p>
          <a:endParaRPr lang="en-US"/>
        </a:p>
      </dgm:t>
    </dgm:pt>
    <dgm:pt modelId="{D4E4EFC3-90B7-4247-952D-C696F25ACFA4}">
      <dgm:prSet phldrT="[Text]"/>
      <dgm:spPr/>
      <dgm:t>
        <a:bodyPr/>
        <a:lstStyle/>
        <a:p>
          <a:r>
            <a:rPr lang="en-US" b="0" i="0"/>
            <a:t>Imported the two main datasets which are train.csv and test.csv</a:t>
          </a:r>
          <a:endParaRPr lang="en-US"/>
        </a:p>
      </dgm:t>
    </dgm:pt>
    <dgm:pt modelId="{5EEF45F9-E8D6-43EF-B80E-8B32F048A819}" type="parTrans" cxnId="{6B2A576A-2EB3-4C7C-A7F3-BA482666B00C}">
      <dgm:prSet/>
      <dgm:spPr/>
      <dgm:t>
        <a:bodyPr/>
        <a:lstStyle/>
        <a:p>
          <a:pPr algn="r"/>
          <a:endParaRPr lang="en-US" sz="2000"/>
        </a:p>
      </dgm:t>
    </dgm:pt>
    <dgm:pt modelId="{A4422D97-39A0-427A-BF42-5A58618AFED0}" type="sibTrans" cxnId="{6B2A576A-2EB3-4C7C-A7F3-BA482666B00C}">
      <dgm:prSet/>
      <dgm:spPr/>
      <dgm:t>
        <a:bodyPr/>
        <a:lstStyle/>
        <a:p>
          <a:endParaRPr lang="en-US"/>
        </a:p>
      </dgm:t>
    </dgm:pt>
    <dgm:pt modelId="{AC38F549-8FA3-4F2C-99EE-9573F1DCF518}">
      <dgm:prSet phldrT="[Text]"/>
      <dgm:spPr/>
      <dgm:t>
        <a:bodyPr/>
        <a:lstStyle/>
        <a:p>
          <a:r>
            <a:rPr lang="en-US" dirty="0"/>
            <a:t>Checked total number of missing values &amp; their percentage in dataset</a:t>
          </a:r>
        </a:p>
      </dgm:t>
    </dgm:pt>
    <dgm:pt modelId="{49E64CE9-A012-4BBF-B285-E5518AE1EAEA}" type="parTrans" cxnId="{55E01436-D48A-4778-BB33-81D50225CF41}">
      <dgm:prSet/>
      <dgm:spPr/>
      <dgm:t>
        <a:bodyPr/>
        <a:lstStyle/>
        <a:p>
          <a:pPr algn="r"/>
          <a:endParaRPr lang="en-US" sz="2000"/>
        </a:p>
      </dgm:t>
    </dgm:pt>
    <dgm:pt modelId="{0D7AC784-1439-4410-A74A-7DAF623F681D}" type="sibTrans" cxnId="{55E01436-D48A-4778-BB33-81D50225CF41}">
      <dgm:prSet/>
      <dgm:spPr/>
      <dgm:t>
        <a:bodyPr/>
        <a:lstStyle/>
        <a:p>
          <a:endParaRPr lang="en-US"/>
        </a:p>
      </dgm:t>
    </dgm:pt>
    <dgm:pt modelId="{9EB1AFA5-420A-4642-B765-628E9920AF1E}" type="pres">
      <dgm:prSet presAssocID="{8C40DBDD-EF8C-43C0-8C42-EE98193228A2}" presName="root" presStyleCnt="0">
        <dgm:presLayoutVars>
          <dgm:dir/>
          <dgm:resizeHandles val="exact"/>
        </dgm:presLayoutVars>
      </dgm:prSet>
      <dgm:spPr/>
    </dgm:pt>
    <dgm:pt modelId="{6AF3F9F7-C2B1-49BB-8DFE-0DA26D37DAA9}" type="pres">
      <dgm:prSet presAssocID="{32F534C3-4A3A-4944-9D3C-B12108968E94}" presName="compNode" presStyleCnt="0"/>
      <dgm:spPr/>
    </dgm:pt>
    <dgm:pt modelId="{487C7D94-F707-4806-9FC7-22607BE71734}" type="pres">
      <dgm:prSet presAssocID="{32F534C3-4A3A-4944-9D3C-B12108968E94}" presName="bgRect" presStyleLbl="bgShp" presStyleIdx="0" presStyleCnt="3"/>
      <dgm:spPr/>
    </dgm:pt>
    <dgm:pt modelId="{1D9CF9CA-EE72-429A-BEDE-F9ABB90C6456}" type="pres">
      <dgm:prSet presAssocID="{32F534C3-4A3A-4944-9D3C-B12108968E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BD0B89EF-C86F-498F-9BCE-ABF90DF4B175}" type="pres">
      <dgm:prSet presAssocID="{32F534C3-4A3A-4944-9D3C-B12108968E94}" presName="spaceRect" presStyleCnt="0"/>
      <dgm:spPr/>
    </dgm:pt>
    <dgm:pt modelId="{E6387891-AEA5-4BB0-B817-0F45E4107B9E}" type="pres">
      <dgm:prSet presAssocID="{32F534C3-4A3A-4944-9D3C-B12108968E94}" presName="parTx" presStyleLbl="revTx" presStyleIdx="0" presStyleCnt="3">
        <dgm:presLayoutVars>
          <dgm:chMax val="0"/>
          <dgm:chPref val="0"/>
        </dgm:presLayoutVars>
      </dgm:prSet>
      <dgm:spPr/>
    </dgm:pt>
    <dgm:pt modelId="{4913B477-0FDE-4991-B944-E88153C226E0}" type="pres">
      <dgm:prSet presAssocID="{DFE5575F-BAB3-455F-87B8-D1657A8B384B}" presName="sibTrans" presStyleCnt="0"/>
      <dgm:spPr/>
    </dgm:pt>
    <dgm:pt modelId="{676BFC07-D5E1-454C-9A47-0DD9488BC947}" type="pres">
      <dgm:prSet presAssocID="{D4E4EFC3-90B7-4247-952D-C696F25ACFA4}" presName="compNode" presStyleCnt="0"/>
      <dgm:spPr/>
    </dgm:pt>
    <dgm:pt modelId="{75178423-DA5B-4032-ACFF-5528C6B175F7}" type="pres">
      <dgm:prSet presAssocID="{D4E4EFC3-90B7-4247-952D-C696F25ACFA4}" presName="bgRect" presStyleLbl="bgShp" presStyleIdx="1" presStyleCnt="3"/>
      <dgm:spPr/>
    </dgm:pt>
    <dgm:pt modelId="{456EEDF3-79B0-4EA6-BCAC-3237CD7EED06}" type="pres">
      <dgm:prSet presAssocID="{D4E4EFC3-90B7-4247-952D-C696F25ACF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AB8CBB5-211D-42C5-B7B8-E569F7CEF319}" type="pres">
      <dgm:prSet presAssocID="{D4E4EFC3-90B7-4247-952D-C696F25ACFA4}" presName="spaceRect" presStyleCnt="0"/>
      <dgm:spPr/>
    </dgm:pt>
    <dgm:pt modelId="{1F2A9F93-E7E5-43A7-AE0B-5DF58E868CA3}" type="pres">
      <dgm:prSet presAssocID="{D4E4EFC3-90B7-4247-952D-C696F25ACFA4}" presName="parTx" presStyleLbl="revTx" presStyleIdx="1" presStyleCnt="3">
        <dgm:presLayoutVars>
          <dgm:chMax val="0"/>
          <dgm:chPref val="0"/>
        </dgm:presLayoutVars>
      </dgm:prSet>
      <dgm:spPr/>
    </dgm:pt>
    <dgm:pt modelId="{CDBE61A7-8B11-43B4-81C2-EFFB001397A9}" type="pres">
      <dgm:prSet presAssocID="{A4422D97-39A0-427A-BF42-5A58618AFED0}" presName="sibTrans" presStyleCnt="0"/>
      <dgm:spPr/>
    </dgm:pt>
    <dgm:pt modelId="{42E3E38F-40E9-485E-81F8-362CEC0F0ACE}" type="pres">
      <dgm:prSet presAssocID="{AC38F549-8FA3-4F2C-99EE-9573F1DCF518}" presName="compNode" presStyleCnt="0"/>
      <dgm:spPr/>
    </dgm:pt>
    <dgm:pt modelId="{611E4E6B-3A9F-409B-B41F-A08A3BD64B3B}" type="pres">
      <dgm:prSet presAssocID="{AC38F549-8FA3-4F2C-99EE-9573F1DCF518}" presName="bgRect" presStyleLbl="bgShp" presStyleIdx="2" presStyleCnt="3"/>
      <dgm:spPr/>
    </dgm:pt>
    <dgm:pt modelId="{7AA7C6B7-2D11-49EF-A345-8657ABFB448B}" type="pres">
      <dgm:prSet presAssocID="{AC38F549-8FA3-4F2C-99EE-9573F1DCF5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BC93D5D-84C6-4074-8537-ADB6660FB915}" type="pres">
      <dgm:prSet presAssocID="{AC38F549-8FA3-4F2C-99EE-9573F1DCF518}" presName="spaceRect" presStyleCnt="0"/>
      <dgm:spPr/>
    </dgm:pt>
    <dgm:pt modelId="{83721799-7D6D-4C42-A64F-630C83BBB13A}" type="pres">
      <dgm:prSet presAssocID="{AC38F549-8FA3-4F2C-99EE-9573F1DCF51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F5534-B49A-4DDE-95CC-B501D5271202}" type="presOf" srcId="{8C40DBDD-EF8C-43C0-8C42-EE98193228A2}" destId="{9EB1AFA5-420A-4642-B765-628E9920AF1E}" srcOrd="0" destOrd="0" presId="urn:microsoft.com/office/officeart/2018/2/layout/IconVerticalSolidList"/>
    <dgm:cxn modelId="{55E01436-D48A-4778-BB33-81D50225CF41}" srcId="{8C40DBDD-EF8C-43C0-8C42-EE98193228A2}" destId="{AC38F549-8FA3-4F2C-99EE-9573F1DCF518}" srcOrd="2" destOrd="0" parTransId="{49E64CE9-A012-4BBF-B285-E5518AE1EAEA}" sibTransId="{0D7AC784-1439-4410-A74A-7DAF623F681D}"/>
    <dgm:cxn modelId="{6B2A576A-2EB3-4C7C-A7F3-BA482666B00C}" srcId="{8C40DBDD-EF8C-43C0-8C42-EE98193228A2}" destId="{D4E4EFC3-90B7-4247-952D-C696F25ACFA4}" srcOrd="1" destOrd="0" parTransId="{5EEF45F9-E8D6-43EF-B80E-8B32F048A819}" sibTransId="{A4422D97-39A0-427A-BF42-5A58618AFED0}"/>
    <dgm:cxn modelId="{6DA08B71-571A-492E-8F2F-AAB0C52E2DC3}" type="presOf" srcId="{D4E4EFC3-90B7-4247-952D-C696F25ACFA4}" destId="{1F2A9F93-E7E5-43A7-AE0B-5DF58E868CA3}" srcOrd="0" destOrd="0" presId="urn:microsoft.com/office/officeart/2018/2/layout/IconVerticalSolidList"/>
    <dgm:cxn modelId="{96D32FD3-2E4D-47DF-A65F-02CBBA017A1D}" type="presOf" srcId="{AC38F549-8FA3-4F2C-99EE-9573F1DCF518}" destId="{83721799-7D6D-4C42-A64F-630C83BBB13A}" srcOrd="0" destOrd="0" presId="urn:microsoft.com/office/officeart/2018/2/layout/IconVerticalSolidList"/>
    <dgm:cxn modelId="{E618DEE1-3049-4B2E-9654-DFC8F746BAB0}" type="presOf" srcId="{32F534C3-4A3A-4944-9D3C-B12108968E94}" destId="{E6387891-AEA5-4BB0-B817-0F45E4107B9E}" srcOrd="0" destOrd="0" presId="urn:microsoft.com/office/officeart/2018/2/layout/IconVerticalSolidList"/>
    <dgm:cxn modelId="{9E29F6FA-F189-49D4-84AB-CE03C9B42206}" srcId="{8C40DBDD-EF8C-43C0-8C42-EE98193228A2}" destId="{32F534C3-4A3A-4944-9D3C-B12108968E94}" srcOrd="0" destOrd="0" parTransId="{738E5BC3-8306-4A8B-9C6F-BB794230CD66}" sibTransId="{DFE5575F-BAB3-455F-87B8-D1657A8B384B}"/>
    <dgm:cxn modelId="{3B87A5E4-8831-483B-B09A-7531E7BE9C30}" type="presParOf" srcId="{9EB1AFA5-420A-4642-B765-628E9920AF1E}" destId="{6AF3F9F7-C2B1-49BB-8DFE-0DA26D37DAA9}" srcOrd="0" destOrd="0" presId="urn:microsoft.com/office/officeart/2018/2/layout/IconVerticalSolidList"/>
    <dgm:cxn modelId="{7E84354A-C8A0-4072-A9B3-623201146898}" type="presParOf" srcId="{6AF3F9F7-C2B1-49BB-8DFE-0DA26D37DAA9}" destId="{487C7D94-F707-4806-9FC7-22607BE71734}" srcOrd="0" destOrd="0" presId="urn:microsoft.com/office/officeart/2018/2/layout/IconVerticalSolidList"/>
    <dgm:cxn modelId="{83922D89-DAF7-4F3D-9D5C-F549276DF095}" type="presParOf" srcId="{6AF3F9F7-C2B1-49BB-8DFE-0DA26D37DAA9}" destId="{1D9CF9CA-EE72-429A-BEDE-F9ABB90C6456}" srcOrd="1" destOrd="0" presId="urn:microsoft.com/office/officeart/2018/2/layout/IconVerticalSolidList"/>
    <dgm:cxn modelId="{01ADBFF2-BA5D-49CE-B5A4-EA973C23CF57}" type="presParOf" srcId="{6AF3F9F7-C2B1-49BB-8DFE-0DA26D37DAA9}" destId="{BD0B89EF-C86F-498F-9BCE-ABF90DF4B175}" srcOrd="2" destOrd="0" presId="urn:microsoft.com/office/officeart/2018/2/layout/IconVerticalSolidList"/>
    <dgm:cxn modelId="{1D697D4B-87F9-4B70-A689-D8DC07F5F29B}" type="presParOf" srcId="{6AF3F9F7-C2B1-49BB-8DFE-0DA26D37DAA9}" destId="{E6387891-AEA5-4BB0-B817-0F45E4107B9E}" srcOrd="3" destOrd="0" presId="urn:microsoft.com/office/officeart/2018/2/layout/IconVerticalSolidList"/>
    <dgm:cxn modelId="{44DAC724-A78A-49A7-9728-FAFFFE4395AB}" type="presParOf" srcId="{9EB1AFA5-420A-4642-B765-628E9920AF1E}" destId="{4913B477-0FDE-4991-B944-E88153C226E0}" srcOrd="1" destOrd="0" presId="urn:microsoft.com/office/officeart/2018/2/layout/IconVerticalSolidList"/>
    <dgm:cxn modelId="{5AE3B4DE-A145-4D79-AE4F-FE4A8122DC7F}" type="presParOf" srcId="{9EB1AFA5-420A-4642-B765-628E9920AF1E}" destId="{676BFC07-D5E1-454C-9A47-0DD9488BC947}" srcOrd="2" destOrd="0" presId="urn:microsoft.com/office/officeart/2018/2/layout/IconVerticalSolidList"/>
    <dgm:cxn modelId="{88235560-BC29-46EE-A248-FC8A0EF7883C}" type="presParOf" srcId="{676BFC07-D5E1-454C-9A47-0DD9488BC947}" destId="{75178423-DA5B-4032-ACFF-5528C6B175F7}" srcOrd="0" destOrd="0" presId="urn:microsoft.com/office/officeart/2018/2/layout/IconVerticalSolidList"/>
    <dgm:cxn modelId="{9393F8E0-797E-4249-A97A-8D009B295F00}" type="presParOf" srcId="{676BFC07-D5E1-454C-9A47-0DD9488BC947}" destId="{456EEDF3-79B0-4EA6-BCAC-3237CD7EED06}" srcOrd="1" destOrd="0" presId="urn:microsoft.com/office/officeart/2018/2/layout/IconVerticalSolidList"/>
    <dgm:cxn modelId="{CE039BA0-7C3F-4937-A3FD-4FEAF1E2E165}" type="presParOf" srcId="{676BFC07-D5E1-454C-9A47-0DD9488BC947}" destId="{AAB8CBB5-211D-42C5-B7B8-E569F7CEF319}" srcOrd="2" destOrd="0" presId="urn:microsoft.com/office/officeart/2018/2/layout/IconVerticalSolidList"/>
    <dgm:cxn modelId="{8AF8DF8D-F32D-4403-9022-BBD66565BCD0}" type="presParOf" srcId="{676BFC07-D5E1-454C-9A47-0DD9488BC947}" destId="{1F2A9F93-E7E5-43A7-AE0B-5DF58E868CA3}" srcOrd="3" destOrd="0" presId="urn:microsoft.com/office/officeart/2018/2/layout/IconVerticalSolidList"/>
    <dgm:cxn modelId="{E8ED07AE-53C7-4762-BC49-A384E609A82A}" type="presParOf" srcId="{9EB1AFA5-420A-4642-B765-628E9920AF1E}" destId="{CDBE61A7-8B11-43B4-81C2-EFFB001397A9}" srcOrd="3" destOrd="0" presId="urn:microsoft.com/office/officeart/2018/2/layout/IconVerticalSolidList"/>
    <dgm:cxn modelId="{1F38F36E-A5A4-424E-B7CE-B8384C053F06}" type="presParOf" srcId="{9EB1AFA5-420A-4642-B765-628E9920AF1E}" destId="{42E3E38F-40E9-485E-81F8-362CEC0F0ACE}" srcOrd="4" destOrd="0" presId="urn:microsoft.com/office/officeart/2018/2/layout/IconVerticalSolidList"/>
    <dgm:cxn modelId="{ADB7CA75-35A0-4EE1-8E1D-9D4D90ED9CB4}" type="presParOf" srcId="{42E3E38F-40E9-485E-81F8-362CEC0F0ACE}" destId="{611E4E6B-3A9F-409B-B41F-A08A3BD64B3B}" srcOrd="0" destOrd="0" presId="urn:microsoft.com/office/officeart/2018/2/layout/IconVerticalSolidList"/>
    <dgm:cxn modelId="{97F6FEC3-F65D-4473-ACCF-B7EE79AC734E}" type="presParOf" srcId="{42E3E38F-40E9-485E-81F8-362CEC0F0ACE}" destId="{7AA7C6B7-2D11-49EF-A345-8657ABFB448B}" srcOrd="1" destOrd="0" presId="urn:microsoft.com/office/officeart/2018/2/layout/IconVerticalSolidList"/>
    <dgm:cxn modelId="{00994C48-D302-4A59-BCE2-F541520FD62E}" type="presParOf" srcId="{42E3E38F-40E9-485E-81F8-362CEC0F0ACE}" destId="{5BC93D5D-84C6-4074-8537-ADB6660FB915}" srcOrd="2" destOrd="0" presId="urn:microsoft.com/office/officeart/2018/2/layout/IconVerticalSolidList"/>
    <dgm:cxn modelId="{823D1F0C-CD01-4F91-BE0C-B6CEB4CFC690}" type="presParOf" srcId="{42E3E38F-40E9-485E-81F8-362CEC0F0ACE}" destId="{83721799-7D6D-4C42-A64F-630C83BBB1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C7D94-F707-4806-9FC7-22607BE71734}">
      <dsp:nvSpPr>
        <dsp:cNvPr id="0" name=""/>
        <dsp:cNvSpPr/>
      </dsp:nvSpPr>
      <dsp:spPr>
        <a:xfrm>
          <a:off x="0" y="426"/>
          <a:ext cx="4443154" cy="9977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CF9CA-EE72-429A-BEDE-F9ABB90C6456}">
      <dsp:nvSpPr>
        <dsp:cNvPr id="0" name=""/>
        <dsp:cNvSpPr/>
      </dsp:nvSpPr>
      <dsp:spPr>
        <a:xfrm>
          <a:off x="301809" y="224913"/>
          <a:ext cx="548745" cy="548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87891-AEA5-4BB0-B817-0F45E4107B9E}">
      <dsp:nvSpPr>
        <dsp:cNvPr id="0" name=""/>
        <dsp:cNvSpPr/>
      </dsp:nvSpPr>
      <dsp:spPr>
        <a:xfrm>
          <a:off x="1152365" y="426"/>
          <a:ext cx="3290788" cy="997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92" tIns="105592" rIns="105592" bIns="10559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Import the basic library</a:t>
          </a:r>
        </a:p>
      </dsp:txBody>
      <dsp:txXfrm>
        <a:off x="1152365" y="426"/>
        <a:ext cx="3290788" cy="997718"/>
      </dsp:txXfrm>
    </dsp:sp>
    <dsp:sp modelId="{75178423-DA5B-4032-ACFF-5528C6B175F7}">
      <dsp:nvSpPr>
        <dsp:cNvPr id="0" name=""/>
        <dsp:cNvSpPr/>
      </dsp:nvSpPr>
      <dsp:spPr>
        <a:xfrm>
          <a:off x="0" y="1247574"/>
          <a:ext cx="4443154" cy="9977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EEDF3-79B0-4EA6-BCAC-3237CD7EED06}">
      <dsp:nvSpPr>
        <dsp:cNvPr id="0" name=""/>
        <dsp:cNvSpPr/>
      </dsp:nvSpPr>
      <dsp:spPr>
        <a:xfrm>
          <a:off x="301809" y="1472061"/>
          <a:ext cx="548745" cy="548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A9F93-E7E5-43A7-AE0B-5DF58E868CA3}">
      <dsp:nvSpPr>
        <dsp:cNvPr id="0" name=""/>
        <dsp:cNvSpPr/>
      </dsp:nvSpPr>
      <dsp:spPr>
        <a:xfrm>
          <a:off x="1152365" y="1247574"/>
          <a:ext cx="3290788" cy="997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92" tIns="105592" rIns="105592" bIns="10559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Imported the two main datasets which are train.csv and test.csv</a:t>
          </a:r>
          <a:endParaRPr lang="en-US" sz="1800" kern="1200"/>
        </a:p>
      </dsp:txBody>
      <dsp:txXfrm>
        <a:off x="1152365" y="1247574"/>
        <a:ext cx="3290788" cy="997718"/>
      </dsp:txXfrm>
    </dsp:sp>
    <dsp:sp modelId="{611E4E6B-3A9F-409B-B41F-A08A3BD64B3B}">
      <dsp:nvSpPr>
        <dsp:cNvPr id="0" name=""/>
        <dsp:cNvSpPr/>
      </dsp:nvSpPr>
      <dsp:spPr>
        <a:xfrm>
          <a:off x="0" y="2494722"/>
          <a:ext cx="4443154" cy="9977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7C6B7-2D11-49EF-A345-8657ABFB448B}">
      <dsp:nvSpPr>
        <dsp:cNvPr id="0" name=""/>
        <dsp:cNvSpPr/>
      </dsp:nvSpPr>
      <dsp:spPr>
        <a:xfrm>
          <a:off x="301809" y="2719209"/>
          <a:ext cx="548745" cy="5487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21799-7D6D-4C42-A64F-630C83BBB13A}">
      <dsp:nvSpPr>
        <dsp:cNvPr id="0" name=""/>
        <dsp:cNvSpPr/>
      </dsp:nvSpPr>
      <dsp:spPr>
        <a:xfrm>
          <a:off x="1152365" y="2494722"/>
          <a:ext cx="3290788" cy="997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92" tIns="105592" rIns="105592" bIns="10559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Checked total number of missing values &amp; their percentage in dataset</a:t>
          </a:r>
        </a:p>
      </dsp:txBody>
      <dsp:txXfrm>
        <a:off x="1152365" y="2494722"/>
        <a:ext cx="3290788" cy="997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07A8-C5CD-BC5C-520E-BD7395C88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A3D09-BE6C-952B-F444-F2A8CB063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C039-049E-5960-1FBE-F30961E8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AEEDC-D332-A7DF-D24C-131530F3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DEFC3-833B-7F2B-65C5-15B5FE04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9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E84B-B0FF-8A47-38E5-FBCB021E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3D3C0-38F2-47A0-1CDB-F43C17510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131F5-DC48-5578-9A52-B5E51CF8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B454C-7CBB-6F76-2E3B-335F7CAC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3761A-C0A3-9385-6022-93932153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2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5CF02-C7F6-5E88-7A6B-C250C84EB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5C029-ED26-951A-600D-1AF00A422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3837D-481A-73A1-2C5C-228366CF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11F1E-2E95-C0E8-F70E-BDCA3D26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6D58D-EE95-A895-BF3F-FB1022CD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ADEB-D90C-2780-9BB6-8BD4FF76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8D75A-3F61-FBEB-1FBB-FF156367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C1DEA-1F41-74E4-AB61-3211188A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9E248-DE5A-74C6-CDFC-663E14E4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0C567-26DB-AF28-5052-58D5E957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9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1D5D-AEB2-B4A6-0B37-8B24E6D6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E4A7C-7E01-D101-E7C2-70EA514A1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76E5-5FAD-6832-83C5-D795C4C6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05D34-BE05-442B-2A4C-E22D11A8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ABBC6-6657-DAFB-6CD1-2B9BF143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2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7B06-6A53-862E-4792-1D76F35B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5E21A-38B3-FCB6-AD41-775E54BA5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14D95-7947-4804-437A-8B5A3DE88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32744-D9D6-0396-3051-A9F9A275D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AA0F7-2C6E-DDA3-78FC-C456D6C9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DF09D-6372-970B-8961-EA1D373A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7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079B-C8E8-4771-CA36-37F648F6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29146-FEE4-8354-C307-80A46E0DF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F3869-42F3-DE5A-EE82-76BF40FAF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674C4-3ABE-6416-C542-FAC19F597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0DAD1-9498-EDFA-DA2B-1489B2E8C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FBF68-E083-D03B-6598-D1380A14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5B340A-154E-61FD-2F31-25D8AB7A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652BC9-D51F-A4C5-BA9D-03329986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3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6E4B-C411-78DC-8BCA-436FE50D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D5582-F4F6-A5D7-606A-DCBF6259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317E9-1FCA-EC52-4D51-6B98B525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BEA0E-4071-6D04-A467-BA9FF529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1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BF01A-B634-F966-16E1-80724A31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7D752-3F96-5C8E-E32E-DB8CFFF7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DCCD6-3962-F6C6-8C77-030A2DA0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2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BDB1-BD2F-F15F-1A59-28E4B2FC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43CE2-F809-A2AF-9CDA-7FEB1533D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92756-9F62-6996-94C8-D570CC22F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DAEF7-34EB-4CA3-C137-401CC3BE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E0C6C-E09D-8840-CF63-252731CC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A5A29-F6BF-AFD2-EA40-0B2DF063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5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9690-F0D9-9563-4AB2-FC58847BF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76214-3473-3E1A-0F59-37B0A57F7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55C9A-A461-2A7C-7C26-61218B4CF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CB843-0163-8632-E5D2-E3AEEEFA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F9164-C396-CB83-747D-0A91646E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EBD4F-2C16-F9BB-896E-92008300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5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FA1F6-9B57-B8B3-B233-2F422B62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C1C6A-99F4-26A1-AADB-B9E2A7A40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6749F-25EC-2429-10A8-6C4D150DE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85AC1-192B-0BE6-DD97-D8F3254C7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1B7AD-2017-3A7F-7C66-20D7A4A22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7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or.nightcafe.studio/creation/neJ6WkwM4rNhSCoSr5U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lab.research.google.com/drive/1nJn5AJtB1Z7wljad3S4k4k6udhJ3aokc?usp=sharing" TargetMode="External"/><Relationship Id="rId5" Type="http://schemas.openxmlformats.org/officeDocument/2006/relationships/hyperlink" Target="https://github.com/7PAM2015-0509-2023-Team-8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C2AB93-39EF-241A-CB4F-9FD868E337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50380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F36859-E589-4082-56F3-7C4DDC184C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49614"/>
          <a:stretch/>
        </p:blipFill>
        <p:spPr>
          <a:xfrm>
            <a:off x="0" y="0"/>
            <a:ext cx="6096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8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35651-9D7E-6174-9913-4D95003F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199AB0F-D62E-F2F0-20ED-32C0AF180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801382"/>
            <a:ext cx="10294257" cy="596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832104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Data cleaning is essential for preprocessing raw data, involving removing inconsistencies, imputing null values, and reducing outliers to identify characteristics and draw conclusions.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16D0B-61F5-17C7-219B-B9E46173F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562" y="2609394"/>
            <a:ext cx="6674142" cy="4157199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8E64AD49-3A18-E2BF-EB9A-ABC629976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52" y="2686929"/>
            <a:ext cx="392541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832104" eaLnBrk="0" fontAlgn="base" hangingPunct="0">
              <a:spcBef>
                <a:spcPct val="0"/>
              </a:spcBef>
            </a:pPr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Important correlations.</a:t>
            </a:r>
          </a:p>
          <a:p>
            <a:pPr defTabSz="832104" eaLnBrk="0" fontAlgn="base" hangingPunct="0">
              <a:spcBef>
                <a:spcPct val="0"/>
              </a:spcBef>
            </a:pPr>
            <a:endParaRPr lang="en-US" altLang="en-US" sz="16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56020" indent="-156020" defTabSz="832104" eaLnBrk="0" fontAlgn="base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Passengers who spend nothing have no total expenditure since there is a substantial </a:t>
            </a:r>
            <a:r>
              <a:rPr lang="en-US" altLang="en-U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negative</a:t>
            </a:r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correlation between spending and total expenditure </a:t>
            </a:r>
            <a:r>
              <a:rPr lang="en-US" altLang="en-U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(-0.98).</a:t>
            </a:r>
            <a:b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endParaRPr lang="en-US" altLang="en-US" sz="16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56020" indent="-156020" defTabSz="832104" eaLnBrk="0" fontAlgn="base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Traveling Solo and Group Size have a substantial </a:t>
            </a:r>
            <a:r>
              <a:rPr lang="en-US" altLang="en-U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negative</a:t>
            </a:r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correlation </a:t>
            </a:r>
            <a:r>
              <a:rPr lang="en-US" altLang="en-U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(-0.72)</a:t>
            </a:r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 indicating that lone travelers do not belong to any groups.</a:t>
            </a:r>
            <a:b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b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9138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0E56D-BABA-8DF6-26FE-A5E16DA8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Data Preprocessing </a:t>
            </a:r>
            <a:r>
              <a:rPr lang="en-US" sz="6600" dirty="0" err="1"/>
              <a:t>contd</a:t>
            </a:r>
            <a:endParaRPr lang="en-US" sz="66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arison of a bar chart&#10;&#10;Description automatically generated">
            <a:extLst>
              <a:ext uri="{FF2B5EF4-FFF2-40B4-BE49-F238E27FC236}">
                <a16:creationId xmlns:a16="http://schemas.microsoft.com/office/drawing/2014/main" id="{CD849C4D-D990-64D6-6882-2D87F5B2C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266481"/>
            <a:ext cx="5614416" cy="2358054"/>
          </a:xfrm>
          <a:prstGeom prst="rect">
            <a:avLst/>
          </a:prstGeom>
        </p:spPr>
      </p:pic>
      <p:pic>
        <p:nvPicPr>
          <p:cNvPr id="4" name="Content Placeholder 3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61A1E2ED-6592-7779-B14E-82D12D265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4496" y="3343679"/>
            <a:ext cx="5614416" cy="220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18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02DE-EC9E-A214-1DFB-55547347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72" y="118383"/>
            <a:ext cx="10515600" cy="6944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Model Testing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BFBE0A9-E002-1EE0-C3EA-01E9E14F40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232969"/>
              </p:ext>
            </p:extLst>
          </p:nvPr>
        </p:nvGraphicFramePr>
        <p:xfrm>
          <a:off x="188687" y="812802"/>
          <a:ext cx="11654970" cy="597069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30994">
                  <a:extLst>
                    <a:ext uri="{9D8B030D-6E8A-4147-A177-3AD203B41FA5}">
                      <a16:colId xmlns:a16="http://schemas.microsoft.com/office/drawing/2014/main" val="2906750322"/>
                    </a:ext>
                  </a:extLst>
                </a:gridCol>
                <a:gridCol w="2981233">
                  <a:extLst>
                    <a:ext uri="{9D8B030D-6E8A-4147-A177-3AD203B41FA5}">
                      <a16:colId xmlns:a16="http://schemas.microsoft.com/office/drawing/2014/main" val="3533375956"/>
                    </a:ext>
                  </a:extLst>
                </a:gridCol>
                <a:gridCol w="3077029">
                  <a:extLst>
                    <a:ext uri="{9D8B030D-6E8A-4147-A177-3AD203B41FA5}">
                      <a16:colId xmlns:a16="http://schemas.microsoft.com/office/drawing/2014/main" val="2121304322"/>
                    </a:ext>
                  </a:extLst>
                </a:gridCol>
                <a:gridCol w="1596571">
                  <a:extLst>
                    <a:ext uri="{9D8B030D-6E8A-4147-A177-3AD203B41FA5}">
                      <a16:colId xmlns:a16="http://schemas.microsoft.com/office/drawing/2014/main" val="1731299631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3692587126"/>
                    </a:ext>
                  </a:extLst>
                </a:gridCol>
              </a:tblGrid>
              <a:tr h="28286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Model 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Positive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Negative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Accuracy</a:t>
                      </a:r>
                      <a:endParaRPr 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4915647"/>
                  </a:ext>
                </a:extLst>
              </a:tr>
              <a:tr h="2828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Training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Testing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912029"/>
                  </a:ext>
                </a:extLst>
              </a:tr>
              <a:tr h="876867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Logistic Regression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Interpretable, fast training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Limited to linear relationships, may underperform with complex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77.207363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77.055779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501762"/>
                  </a:ext>
                </a:extLst>
              </a:tr>
              <a:tr h="693901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Support Vector Machines (SVM)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Effective in high-dimensional spaces, clear margin of separation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Computationally intensive with larger datasets, less effective with overlap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80.140926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78.263370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723711"/>
                  </a:ext>
                </a:extLst>
              </a:tr>
              <a:tr h="678864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Decision Tree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Handles non-linear relationships, interpretable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Prone to overfitting, sensitive to small variations in data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100.000000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71.707878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782816"/>
                  </a:ext>
                </a:extLst>
              </a:tr>
              <a:tr h="678864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Random Forest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Reduces overfitting, handles missing data, good performance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Slower training compared to individual trees, need for tuning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100.000000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78.263370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076394"/>
                  </a:ext>
                </a:extLst>
              </a:tr>
              <a:tr h="678864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AdaBoost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Improves accuracy by focusing on difficult instances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Sensitive to noisy data, requires careful tuning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79.838942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78.550891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72788"/>
                  </a:ext>
                </a:extLst>
              </a:tr>
              <a:tr h="876867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XGBoost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Efficient with large datasets, strong predictive power, supports regularization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Requires careful hyperparameter tuning, potential for overfitting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81.478286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78.090857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14727"/>
                  </a:ext>
                </a:extLst>
              </a:tr>
              <a:tr h="876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CatBoost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Efficient handling of categorical variables, reduces preprocessing needs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Slower compared to XGBoost in certain scenarios, requires tuning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86.065574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79.068430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828137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2532C7-84FD-CF01-5D06-BFF933E0C5D1}"/>
              </a:ext>
            </a:extLst>
          </p:cNvPr>
          <p:cNvCxnSpPr>
            <a:cxnSpLocks/>
          </p:cNvCxnSpPr>
          <p:nvPr/>
        </p:nvCxnSpPr>
        <p:spPr>
          <a:xfrm>
            <a:off x="5036457" y="711200"/>
            <a:ext cx="1553029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1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9F51B-67D9-C596-9BFB-D5D109C4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Comparison</a:t>
            </a:r>
          </a:p>
        </p:txBody>
      </p:sp>
      <p:sp>
        <p:nvSpPr>
          <p:cNvPr id="206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63BFC-CC82-CEEA-CB19-B931DB193839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dirty="0"/>
              <a:t>Key Highlights: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closer alignment of training and test scores indicates that </a:t>
            </a:r>
            <a:r>
              <a:rPr lang="en-US" sz="1700" b="1" dirty="0"/>
              <a:t>CatBoost</a:t>
            </a:r>
            <a:r>
              <a:rPr lang="en-US" sz="1700" dirty="0"/>
              <a:t> is more resistant against overfitting and has </a:t>
            </a:r>
            <a:r>
              <a:rPr lang="en-US" sz="1700" u="sng" dirty="0"/>
              <a:t>higher generalization </a:t>
            </a:r>
            <a:r>
              <a:rPr lang="en-US" sz="1700" dirty="0"/>
              <a:t>than </a:t>
            </a:r>
            <a:r>
              <a:rPr lang="en-US" sz="1700" b="1" dirty="0"/>
              <a:t>Random Forest</a:t>
            </a:r>
            <a:r>
              <a:rPr lang="en-US" sz="17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While </a:t>
            </a:r>
            <a:r>
              <a:rPr lang="en-US" sz="1700" b="1" dirty="0"/>
              <a:t>Random Forest </a:t>
            </a:r>
            <a:r>
              <a:rPr lang="en-US" sz="1700" dirty="0"/>
              <a:t>attains an ideal training score, testing </a:t>
            </a:r>
            <a:r>
              <a:rPr lang="en-US" sz="1700" u="sng" dirty="0"/>
              <a:t>performance drops </a:t>
            </a:r>
            <a:r>
              <a:rPr lang="en-US" sz="1700" dirty="0"/>
              <a:t>due to overfitting.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CatBoost</a:t>
            </a:r>
            <a:r>
              <a:rPr lang="en-US" sz="1700" dirty="0"/>
              <a:t> offers competitive performance alongside better generalization capabilities, and it is </a:t>
            </a:r>
            <a:r>
              <a:rPr lang="en-US" sz="1700" u="sng" dirty="0"/>
              <a:t>more effective </a:t>
            </a:r>
            <a:r>
              <a:rPr lang="en-US" sz="1700" dirty="0"/>
              <a:t>at handling categorical data.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Distrubuted</a:t>
            </a:r>
            <a:r>
              <a:rPr lang="en-US" sz="1700" dirty="0"/>
              <a:t> scaled and unscaled data into two shapes: </a:t>
            </a:r>
            <a:r>
              <a:rPr lang="en-US" sz="1700" b="1" dirty="0"/>
              <a:t>X-train &amp; Y-train</a:t>
            </a:r>
            <a:r>
              <a:rPr lang="en-US" sz="1700" dirty="0"/>
              <a:t>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39A6F2-9013-A123-A466-AD4A395386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24" y="376791"/>
            <a:ext cx="6527535" cy="4568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7633B-DF27-DA5A-2BEA-4034C7299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467" y="4945015"/>
            <a:ext cx="5529043" cy="1809745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E3D4EBAC-D911-7B09-9994-51A9AC5BFA67}"/>
              </a:ext>
            </a:extLst>
          </p:cNvPr>
          <p:cNvSpPr/>
          <p:nvPr/>
        </p:nvSpPr>
        <p:spPr>
          <a:xfrm rot="367556">
            <a:off x="7918749" y="6381374"/>
            <a:ext cx="1042371" cy="109906"/>
          </a:xfrm>
          <a:prstGeom prst="leftArrow">
            <a:avLst/>
          </a:pr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02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57F1-C522-40FC-ABD8-CE163968C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53" y="-13412"/>
            <a:ext cx="3843165" cy="734837"/>
          </a:xfrm>
        </p:spPr>
        <p:txBody>
          <a:bodyPr>
            <a:normAutofit/>
          </a:bodyPr>
          <a:lstStyle/>
          <a:p>
            <a:r>
              <a:rPr lang="en-US" sz="4000" dirty="0"/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A95AE84-6220-2F26-A866-053CE5D01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9665" y="89292"/>
            <a:ext cx="4399935" cy="368678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B0933D-320F-676F-9C82-A7B35D321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8762"/>
            <a:ext cx="4831307" cy="3776075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BBFEE814-C8BB-69E6-FF52-0A060F8AF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31" y="551558"/>
            <a:ext cx="340012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in Generalization: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of CatBoost Testing: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79.07%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of Random Forest Testing: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78.32%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Reason: </a:t>
            </a:r>
            <a:r>
              <a:rPr lang="en-US" altLang="en-US" sz="1400" dirty="0">
                <a:latin typeface="Arial" panose="020B0604020202020204" pitchFamily="34" charset="0"/>
              </a:rPr>
              <a:t>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hen compared to Random Forest, </a:t>
            </a:r>
            <a:r>
              <a:rPr kumimoji="0" lang="en-US" altLang="en-US" sz="14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CatBoost performs better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unseen data, as evidenced by its slightly greater testing accuracy.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59C5F93-6A7A-7FC2-9D97-A121AC085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3858" y="566775"/>
            <a:ext cx="405580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Overfitting: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of CatBoost Training: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86.07%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of Random Forest Training: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100%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Reason: CatBoost's training accuracy is substantially closer to its testing accuracy and </a:t>
            </a:r>
            <a:r>
              <a:rPr kumimoji="0" lang="en-US" altLang="en-US" sz="14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exhibits less overfitting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On the other hand, the flawless training accuracy of Random Forest implies a </a:t>
            </a:r>
            <a:r>
              <a:rPr kumimoji="0" lang="en-US" altLang="en-US" sz="14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overfitting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909C9DDC-771C-9721-D33C-A670F64A1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289" y="4329670"/>
            <a:ext cx="626127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Confusion Matrix: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b="1" dirty="0"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CatBoost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False Negatives (1s inaccurately forecasted as 0s): </a:t>
            </a: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True Positives (1s accurately predicted): </a:t>
            </a: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717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False Negatives (1s inaccurately forecasted as 0s): </a:t>
            </a: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True Positives (1s accurately predicted): </a:t>
            </a: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673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Reason: Compared to Random Forest, CatBoost predicts real positives </a:t>
            </a:r>
            <a:r>
              <a:rPr kumimoji="0" lang="en-US" altLang="en-US" sz="14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accurately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has fewer false negatives, which </a:t>
            </a:r>
            <a:r>
              <a:rPr kumimoji="0" lang="en-US" altLang="en-US" sz="14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its </a:t>
            </a:r>
            <a:r>
              <a:rPr kumimoji="0" lang="en-US" altLang="en-US" sz="14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dependability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it comes to identifying the positive class.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E9FF7B3F-995E-9892-2684-3986C94A703C}"/>
              </a:ext>
            </a:extLst>
          </p:cNvPr>
          <p:cNvSpPr/>
          <p:nvPr/>
        </p:nvSpPr>
        <p:spPr>
          <a:xfrm rot="16200000">
            <a:off x="9939196" y="4727596"/>
            <a:ext cx="138490" cy="803879"/>
          </a:xfrm>
          <a:prstGeom prst="upArrow">
            <a:avLst/>
          </a:pr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C63D3E1-6DD7-98E9-6342-0FAF2A10C020}"/>
              </a:ext>
            </a:extLst>
          </p:cNvPr>
          <p:cNvSpPr/>
          <p:nvPr/>
        </p:nvSpPr>
        <p:spPr>
          <a:xfrm>
            <a:off x="9839632" y="2405575"/>
            <a:ext cx="1200160" cy="914400"/>
          </a:xfrm>
          <a:prstGeom prst="ellipse">
            <a:avLst/>
          </a:prstGeom>
          <a:noFill/>
          <a:ln w="57150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27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B8ED83-010C-77CF-5119-DF421F87CF75}"/>
              </a:ext>
            </a:extLst>
          </p:cNvPr>
          <p:cNvSpPr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7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C2AB93-39EF-241A-CB4F-9FD868E337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50380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F36859-E589-4082-56F3-7C4DDC184C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49614"/>
          <a:stretch/>
        </p:blipFill>
        <p:spPr>
          <a:xfrm>
            <a:off x="6095998" y="0"/>
            <a:ext cx="609600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BB4D3F-4EFD-059A-BE12-2646B62208EC}"/>
              </a:ext>
            </a:extLst>
          </p:cNvPr>
          <p:cNvSpPr txBox="1"/>
          <p:nvPr/>
        </p:nvSpPr>
        <p:spPr>
          <a:xfrm>
            <a:off x="412955" y="6489290"/>
            <a:ext cx="5421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</a:schemeClr>
                </a:solidFill>
              </a:rPr>
              <a:t>Image Reference: </a:t>
            </a:r>
            <a:r>
              <a:rPr lang="en-US" sz="1100" dirty="0">
                <a:solidFill>
                  <a:schemeClr val="tx1">
                    <a:lumMod val="9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https://creator.nightcafe.studio/creation/neJ6WkwM4rNhSCoSr5Ub</a:t>
            </a:r>
            <a:endParaRPr lang="en-US" sz="11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CD871-4649-7B0C-31CB-396AEF47D8CC}"/>
              </a:ext>
            </a:extLst>
          </p:cNvPr>
          <p:cNvSpPr txBox="1"/>
          <p:nvPr/>
        </p:nvSpPr>
        <p:spPr>
          <a:xfrm>
            <a:off x="611632" y="1158490"/>
            <a:ext cx="74687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dirty="0">
                <a:latin typeface="Baguet Script" panose="020F0502020204030204" pitchFamily="2" charset="0"/>
              </a:rPr>
              <a:t>Kaggle challenge</a:t>
            </a:r>
          </a:p>
          <a:p>
            <a:pPr algn="just"/>
            <a:r>
              <a:rPr lang="en-US" sz="3600" dirty="0"/>
              <a:t>Predicting Passenger</a:t>
            </a:r>
          </a:p>
          <a:p>
            <a:pPr algn="just"/>
            <a:r>
              <a:rPr lang="en-US" sz="3600" dirty="0"/>
              <a:t>Transport on</a:t>
            </a:r>
          </a:p>
          <a:p>
            <a:pPr algn="just"/>
            <a:r>
              <a:rPr lang="en-US" sz="3600" dirty="0"/>
              <a:t>Spaceship Titanic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38BA4-D06A-60BC-1C54-8F637412E0F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8196041" y="0"/>
            <a:ext cx="4010025" cy="114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0208C-FEDF-7910-5DB8-7401670ED950}"/>
              </a:ext>
            </a:extLst>
          </p:cNvPr>
          <p:cNvSpPr txBox="1"/>
          <p:nvPr/>
        </p:nvSpPr>
        <p:spPr>
          <a:xfrm>
            <a:off x="8181972" y="5422902"/>
            <a:ext cx="40100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Amit Gurav-22024186</a:t>
            </a:r>
          </a:p>
          <a:p>
            <a:r>
              <a:rPr lang="en-US" sz="1400" b="1" dirty="0"/>
              <a:t>Dhavalkumar Pithadiya-22003118</a:t>
            </a:r>
          </a:p>
          <a:p>
            <a:r>
              <a:rPr lang="en-US" sz="1400" b="1" dirty="0" err="1"/>
              <a:t>Dhairyakumar</a:t>
            </a:r>
            <a:r>
              <a:rPr lang="en-US" sz="1400" b="1" dirty="0"/>
              <a:t> Shah-22014212</a:t>
            </a:r>
          </a:p>
          <a:p>
            <a:r>
              <a:rPr lang="en-US" sz="1400" b="1" dirty="0"/>
              <a:t>Hassan Khan-21089475</a:t>
            </a:r>
          </a:p>
          <a:p>
            <a:r>
              <a:rPr lang="en-US" sz="1400" b="1" dirty="0"/>
              <a:t>Nalluri Vishnu Vardhan-22029582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853B6A-37DB-5A6D-CC34-65B30D781455}"/>
              </a:ext>
            </a:extLst>
          </p:cNvPr>
          <p:cNvSpPr txBox="1"/>
          <p:nvPr/>
        </p:nvSpPr>
        <p:spPr>
          <a:xfrm>
            <a:off x="611632" y="4132616"/>
            <a:ext cx="10487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Github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https://github.com/7PAM2015-0509-2023-Team-8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Collab: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https://colab.research.google.com/drive/1nJn5AJtB1Z7wljad3S4k4k6udhJ3aokc?usp=sharing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291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rgbClr val="ED7009">
                <a:alpha val="50000"/>
              </a:srgbClr>
            </a:gs>
            <a:gs pos="100000">
              <a:srgbClr val="F6B78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0AC5CE-2DB0-10B2-5BD0-4C97916291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5" y="-20293"/>
            <a:ext cx="3041170" cy="6858000"/>
          </a:xfrm>
          <a:prstGeom prst="rect">
            <a:avLst/>
          </a:prstGeom>
          <a:solidFill>
            <a:srgbClr val="ED70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The Spaceship Titanic, a passenger spaceship, hit a spacetime anomaly during its first trip.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Graphic 20" descr="Open book with solid fill">
            <a:extLst>
              <a:ext uri="{FF2B5EF4-FFF2-40B4-BE49-F238E27FC236}">
                <a16:creationId xmlns:a16="http://schemas.microsoft.com/office/drawing/2014/main" id="{DD65E37E-91C4-2156-7617-FECB07A7E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61" y="4635111"/>
            <a:ext cx="914400" cy="914400"/>
          </a:xfrm>
          <a:prstGeom prst="rect">
            <a:avLst/>
          </a:prstGeom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D25786B-8C28-7F16-FB0A-2B2B6C066607}"/>
              </a:ext>
            </a:extLst>
          </p:cNvPr>
          <p:cNvSpPr/>
          <p:nvPr/>
        </p:nvSpPr>
        <p:spPr>
          <a:xfrm rot="5400000">
            <a:off x="2923961" y="374471"/>
            <a:ext cx="626593" cy="392997"/>
          </a:xfrm>
          <a:prstGeom prst="triangle">
            <a:avLst/>
          </a:prstGeom>
          <a:solidFill>
            <a:srgbClr val="ED70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7BBB3ED-46B6-2BB4-93FD-FB73F541963F}"/>
              </a:ext>
            </a:extLst>
          </p:cNvPr>
          <p:cNvSpPr txBox="1">
            <a:spLocks/>
          </p:cNvSpPr>
          <p:nvPr/>
        </p:nvSpPr>
        <p:spPr>
          <a:xfrm>
            <a:off x="474844" y="1137766"/>
            <a:ext cx="2189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541650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rgbClr val="ED7009">
                <a:alpha val="50000"/>
              </a:srgbClr>
            </a:gs>
            <a:gs pos="100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84A-8B32-C5F4-8F5A-C3F2A75D1541}"/>
              </a:ext>
            </a:extLst>
          </p:cNvPr>
          <p:cNvSpPr/>
          <p:nvPr/>
        </p:nvSpPr>
        <p:spPr>
          <a:xfrm>
            <a:off x="3041163" y="-20293"/>
            <a:ext cx="3041171" cy="6858000"/>
          </a:xfrm>
          <a:prstGeom prst="rect">
            <a:avLst/>
          </a:prstGeom>
          <a:solidFill>
            <a:srgbClr val="F78B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en-US" dirty="0">
                <a:solidFill>
                  <a:schemeClr val="tx1"/>
                </a:solidFill>
              </a:rPr>
              <a:t>Predict which passengers were transported to an alternate dimension.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0AC5CE-2DB0-10B2-5BD0-4C97916291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5" y="-20293"/>
            <a:ext cx="3041170" cy="6858000"/>
          </a:xfrm>
          <a:prstGeom prst="rect">
            <a:avLst/>
          </a:prstGeom>
          <a:solidFill>
            <a:srgbClr val="ED70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The Spaceship Titanic, a passenger spaceship, hit a spacetime anomaly during its first trip.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Graphic 20" descr="Open book with solid fill">
            <a:extLst>
              <a:ext uri="{FF2B5EF4-FFF2-40B4-BE49-F238E27FC236}">
                <a16:creationId xmlns:a16="http://schemas.microsoft.com/office/drawing/2014/main" id="{DD65E37E-91C4-2156-7617-FECB07A7E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61" y="4635111"/>
            <a:ext cx="914400" cy="914400"/>
          </a:xfrm>
          <a:prstGeom prst="rect">
            <a:avLst/>
          </a:prstGeom>
        </p:spPr>
      </p:pic>
      <p:pic>
        <p:nvPicPr>
          <p:cNvPr id="34" name="Graphic 33" descr="Clipboard Mixed with solid fill">
            <a:extLst>
              <a:ext uri="{FF2B5EF4-FFF2-40B4-BE49-F238E27FC236}">
                <a16:creationId xmlns:a16="http://schemas.microsoft.com/office/drawing/2014/main" id="{804E1FE9-C38F-8AF5-E0CE-22A915908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1031" y="4822009"/>
            <a:ext cx="914400" cy="914400"/>
          </a:xfrm>
          <a:prstGeom prst="rect">
            <a:avLst/>
          </a:prstGeom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D25786B-8C28-7F16-FB0A-2B2B6C066607}"/>
              </a:ext>
            </a:extLst>
          </p:cNvPr>
          <p:cNvSpPr/>
          <p:nvPr/>
        </p:nvSpPr>
        <p:spPr>
          <a:xfrm rot="5400000">
            <a:off x="2923961" y="360403"/>
            <a:ext cx="626593" cy="392997"/>
          </a:xfrm>
          <a:prstGeom prst="triangle">
            <a:avLst/>
          </a:prstGeom>
          <a:solidFill>
            <a:srgbClr val="ED70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8BC063E8-CD87-15A0-BD7F-166CD0D26C73}"/>
              </a:ext>
            </a:extLst>
          </p:cNvPr>
          <p:cNvSpPr/>
          <p:nvPr/>
        </p:nvSpPr>
        <p:spPr>
          <a:xfrm rot="5400000">
            <a:off x="5965132" y="360402"/>
            <a:ext cx="626593" cy="392997"/>
          </a:xfrm>
          <a:prstGeom prst="triangle">
            <a:avLst/>
          </a:prstGeom>
          <a:solidFill>
            <a:srgbClr val="F78B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7BBB3ED-46B6-2BB4-93FD-FB73F541963F}"/>
              </a:ext>
            </a:extLst>
          </p:cNvPr>
          <p:cNvSpPr txBox="1">
            <a:spLocks/>
          </p:cNvSpPr>
          <p:nvPr/>
        </p:nvSpPr>
        <p:spPr>
          <a:xfrm>
            <a:off x="474844" y="1137766"/>
            <a:ext cx="2189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CONTENT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39F9ED-6ECD-B1F2-C2C8-1368EF0F68C0}"/>
              </a:ext>
            </a:extLst>
          </p:cNvPr>
          <p:cNvSpPr txBox="1"/>
          <p:nvPr/>
        </p:nvSpPr>
        <p:spPr>
          <a:xfrm>
            <a:off x="3971267" y="1137765"/>
            <a:ext cx="118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09120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36" grpId="0" animBg="1"/>
      <p:bldP spid="37" grpId="0" animBg="1"/>
      <p:bldP spid="57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rgbClr val="ED7009">
                <a:alpha val="50000"/>
              </a:srgbClr>
            </a:gs>
            <a:gs pos="100000">
              <a:srgbClr val="F6B78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84A-8B32-C5F4-8F5A-C3F2A75D1541}"/>
              </a:ext>
            </a:extLst>
          </p:cNvPr>
          <p:cNvSpPr/>
          <p:nvPr/>
        </p:nvSpPr>
        <p:spPr>
          <a:xfrm>
            <a:off x="3041163" y="-20293"/>
            <a:ext cx="3041171" cy="6858000"/>
          </a:xfrm>
          <a:prstGeom prst="rect">
            <a:avLst/>
          </a:prstGeom>
          <a:solidFill>
            <a:srgbClr val="F78B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en-US" dirty="0">
                <a:solidFill>
                  <a:schemeClr val="tx1"/>
                </a:solidFill>
              </a:rPr>
              <a:t>Predict which passengers were transported to an alternate dimension.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D70551-790B-AC19-2618-45323A2C5348}"/>
              </a:ext>
            </a:extLst>
          </p:cNvPr>
          <p:cNvSpPr/>
          <p:nvPr/>
        </p:nvSpPr>
        <p:spPr>
          <a:xfrm>
            <a:off x="6082335" y="-20293"/>
            <a:ext cx="3041171" cy="6858000"/>
          </a:xfrm>
          <a:prstGeom prst="rect">
            <a:avLst/>
          </a:prstGeom>
          <a:solidFill>
            <a:srgbClr val="F9A6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Personal records recovered from the ship's damaged computer system.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0AC5CE-2DB0-10B2-5BD0-4C97916291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5" y="-20293"/>
            <a:ext cx="3041170" cy="6858000"/>
          </a:xfrm>
          <a:prstGeom prst="rect">
            <a:avLst/>
          </a:prstGeom>
          <a:solidFill>
            <a:srgbClr val="ED70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The Spaceship Titanic, a passenger spaceship, hit a spacetime anomaly during its first trip.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Graphic 20" descr="Open book with solid fill">
            <a:extLst>
              <a:ext uri="{FF2B5EF4-FFF2-40B4-BE49-F238E27FC236}">
                <a16:creationId xmlns:a16="http://schemas.microsoft.com/office/drawing/2014/main" id="{DD65E37E-91C4-2156-7617-FECB07A7E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61" y="4635111"/>
            <a:ext cx="914400" cy="914400"/>
          </a:xfrm>
          <a:prstGeom prst="rect">
            <a:avLst/>
          </a:prstGeom>
        </p:spPr>
      </p:pic>
      <p:pic>
        <p:nvPicPr>
          <p:cNvPr id="34" name="Graphic 33" descr="Clipboard Mixed with solid fill">
            <a:extLst>
              <a:ext uri="{FF2B5EF4-FFF2-40B4-BE49-F238E27FC236}">
                <a16:creationId xmlns:a16="http://schemas.microsoft.com/office/drawing/2014/main" id="{804E1FE9-C38F-8AF5-E0CE-22A915908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1031" y="4822009"/>
            <a:ext cx="914400" cy="914400"/>
          </a:xfrm>
          <a:prstGeom prst="rect">
            <a:avLst/>
          </a:prstGeom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D25786B-8C28-7F16-FB0A-2B2B6C0666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2923961" y="360403"/>
            <a:ext cx="626593" cy="392997"/>
          </a:xfrm>
          <a:prstGeom prst="triangle">
            <a:avLst/>
          </a:prstGeom>
          <a:solidFill>
            <a:srgbClr val="ED70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7BBB3ED-46B6-2BB4-93FD-FB73F541963F}"/>
              </a:ext>
            </a:extLst>
          </p:cNvPr>
          <p:cNvSpPr txBox="1">
            <a:spLocks/>
          </p:cNvSpPr>
          <p:nvPr/>
        </p:nvSpPr>
        <p:spPr>
          <a:xfrm>
            <a:off x="474844" y="1137766"/>
            <a:ext cx="2189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CONTENT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39F9ED-6ECD-B1F2-C2C8-1368EF0F68C0}"/>
              </a:ext>
            </a:extLst>
          </p:cNvPr>
          <p:cNvSpPr txBox="1"/>
          <p:nvPr/>
        </p:nvSpPr>
        <p:spPr>
          <a:xfrm>
            <a:off x="3767749" y="1185702"/>
            <a:ext cx="118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TASK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8A320-05EC-98C3-2760-AAFB9351891E}"/>
              </a:ext>
            </a:extLst>
          </p:cNvPr>
          <p:cNvSpPr txBox="1"/>
          <p:nvPr/>
        </p:nvSpPr>
        <p:spPr>
          <a:xfrm>
            <a:off x="7066232" y="1170018"/>
            <a:ext cx="1216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DATA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6D5C08B-86F7-0F38-0664-709AE9423BC8}"/>
              </a:ext>
            </a:extLst>
          </p:cNvPr>
          <p:cNvSpPr/>
          <p:nvPr/>
        </p:nvSpPr>
        <p:spPr>
          <a:xfrm rot="5400000">
            <a:off x="5949476" y="477169"/>
            <a:ext cx="626593" cy="392997"/>
          </a:xfrm>
          <a:prstGeom prst="triangle">
            <a:avLst/>
          </a:prstGeom>
          <a:solidFill>
            <a:srgbClr val="F78B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Folder Search with solid fill">
            <a:extLst>
              <a:ext uri="{FF2B5EF4-FFF2-40B4-BE49-F238E27FC236}">
                <a16:creationId xmlns:a16="http://schemas.microsoft.com/office/drawing/2014/main" id="{51E859E9-DE54-3082-8759-176B794A7F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17403" y="4822009"/>
            <a:ext cx="914400" cy="914400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CC975E2-5C6C-4ADA-7017-D5A40DF59A0F}"/>
              </a:ext>
            </a:extLst>
          </p:cNvPr>
          <p:cNvSpPr/>
          <p:nvPr/>
        </p:nvSpPr>
        <p:spPr>
          <a:xfrm rot="5400000">
            <a:off x="9006302" y="360402"/>
            <a:ext cx="626593" cy="392997"/>
          </a:xfrm>
          <a:prstGeom prst="triangle">
            <a:avLst/>
          </a:prstGeom>
          <a:solidFill>
            <a:srgbClr val="F9A6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57" grpId="0"/>
      <p:bldP spid="58" grpId="0"/>
      <p:bldP spid="3" grpId="0"/>
      <p:bldP spid="5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rgbClr val="FBC08F"/>
            </a:gs>
            <a:gs pos="100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E4D001-ED75-C90B-E07A-31382A3B1E58}"/>
              </a:ext>
            </a:extLst>
          </p:cNvPr>
          <p:cNvSpPr/>
          <p:nvPr/>
        </p:nvSpPr>
        <p:spPr>
          <a:xfrm>
            <a:off x="9049626" y="-20293"/>
            <a:ext cx="3142373" cy="6858000"/>
          </a:xfrm>
          <a:prstGeom prst="rect">
            <a:avLst/>
          </a:prstGeom>
          <a:solidFill>
            <a:srgbClr val="FBC0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Build a machine learning model to predict passenger transport based on features like age, room service, destination, etc.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D70551-790B-AC19-2618-45323A2C5348}"/>
              </a:ext>
            </a:extLst>
          </p:cNvPr>
          <p:cNvSpPr/>
          <p:nvPr/>
        </p:nvSpPr>
        <p:spPr>
          <a:xfrm>
            <a:off x="6082335" y="-20293"/>
            <a:ext cx="3041171" cy="6858000"/>
          </a:xfrm>
          <a:prstGeom prst="rect">
            <a:avLst/>
          </a:prstGeom>
          <a:solidFill>
            <a:srgbClr val="F9A6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Personal records recovered from the ship's damaged computer system.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BE084A-8B32-C5F4-8F5A-C3F2A75D1541}"/>
              </a:ext>
            </a:extLst>
          </p:cNvPr>
          <p:cNvSpPr/>
          <p:nvPr/>
        </p:nvSpPr>
        <p:spPr>
          <a:xfrm>
            <a:off x="3041163" y="-20293"/>
            <a:ext cx="3041171" cy="6858000"/>
          </a:xfrm>
          <a:prstGeom prst="rect">
            <a:avLst/>
          </a:prstGeom>
          <a:solidFill>
            <a:srgbClr val="F78B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en-US" dirty="0">
                <a:solidFill>
                  <a:schemeClr val="tx1"/>
                </a:solidFill>
              </a:rPr>
              <a:t>Predict which passengers were transported to an alternate dimension.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0AC5CE-2DB0-10B2-5BD0-4C97916291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5" y="-20293"/>
            <a:ext cx="3041170" cy="6858000"/>
          </a:xfrm>
          <a:prstGeom prst="rect">
            <a:avLst/>
          </a:prstGeom>
          <a:solidFill>
            <a:srgbClr val="ED70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The Spaceship Titanic, a passenger spaceship, hit a spacetime anomaly during its first trip.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Graphic 20" descr="Open book with solid fill">
            <a:extLst>
              <a:ext uri="{FF2B5EF4-FFF2-40B4-BE49-F238E27FC236}">
                <a16:creationId xmlns:a16="http://schemas.microsoft.com/office/drawing/2014/main" id="{DD65E37E-91C4-2156-7617-FECB07A7E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61" y="4635111"/>
            <a:ext cx="914400" cy="914400"/>
          </a:xfrm>
          <a:prstGeom prst="rect">
            <a:avLst/>
          </a:prstGeom>
        </p:spPr>
      </p:pic>
      <p:pic>
        <p:nvPicPr>
          <p:cNvPr id="34" name="Graphic 33" descr="Clipboard Mixed with solid fill">
            <a:extLst>
              <a:ext uri="{FF2B5EF4-FFF2-40B4-BE49-F238E27FC236}">
                <a16:creationId xmlns:a16="http://schemas.microsoft.com/office/drawing/2014/main" id="{804E1FE9-C38F-8AF5-E0CE-22A915908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1031" y="4822009"/>
            <a:ext cx="914400" cy="914400"/>
          </a:xfrm>
          <a:prstGeom prst="rect">
            <a:avLst/>
          </a:prstGeom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D25786B-8C28-7F16-FB0A-2B2B6C066607}"/>
              </a:ext>
            </a:extLst>
          </p:cNvPr>
          <p:cNvSpPr/>
          <p:nvPr/>
        </p:nvSpPr>
        <p:spPr>
          <a:xfrm rot="5400000">
            <a:off x="2923961" y="360403"/>
            <a:ext cx="626593" cy="392997"/>
          </a:xfrm>
          <a:prstGeom prst="triangle">
            <a:avLst/>
          </a:prstGeom>
          <a:solidFill>
            <a:srgbClr val="ED70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7BBB3ED-46B6-2BB4-93FD-FB73F541963F}"/>
              </a:ext>
            </a:extLst>
          </p:cNvPr>
          <p:cNvSpPr txBox="1">
            <a:spLocks/>
          </p:cNvSpPr>
          <p:nvPr/>
        </p:nvSpPr>
        <p:spPr>
          <a:xfrm>
            <a:off x="474844" y="1137766"/>
            <a:ext cx="2189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CONTENT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39F9ED-6ECD-B1F2-C2C8-1368EF0F68C0}"/>
              </a:ext>
            </a:extLst>
          </p:cNvPr>
          <p:cNvSpPr txBox="1"/>
          <p:nvPr/>
        </p:nvSpPr>
        <p:spPr>
          <a:xfrm>
            <a:off x="3767749" y="1185702"/>
            <a:ext cx="118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TASK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8A320-05EC-98C3-2760-AAFB9351891E}"/>
              </a:ext>
            </a:extLst>
          </p:cNvPr>
          <p:cNvSpPr txBox="1"/>
          <p:nvPr/>
        </p:nvSpPr>
        <p:spPr>
          <a:xfrm>
            <a:off x="7066232" y="1170018"/>
            <a:ext cx="1216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DATA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6D5C08B-86F7-0F38-0664-709AE9423BC8}"/>
              </a:ext>
            </a:extLst>
          </p:cNvPr>
          <p:cNvSpPr/>
          <p:nvPr/>
        </p:nvSpPr>
        <p:spPr>
          <a:xfrm rot="5400000">
            <a:off x="5959402" y="360401"/>
            <a:ext cx="626593" cy="392997"/>
          </a:xfrm>
          <a:prstGeom prst="triangle">
            <a:avLst/>
          </a:prstGeom>
          <a:solidFill>
            <a:srgbClr val="F78B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Folder Search with solid fill">
            <a:extLst>
              <a:ext uri="{FF2B5EF4-FFF2-40B4-BE49-F238E27FC236}">
                <a16:creationId xmlns:a16="http://schemas.microsoft.com/office/drawing/2014/main" id="{51E859E9-DE54-3082-8759-176B794A7F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17403" y="4822009"/>
            <a:ext cx="914400" cy="914400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39E1783-0A8B-340A-FDC3-EEA05EE2D768}"/>
              </a:ext>
            </a:extLst>
          </p:cNvPr>
          <p:cNvSpPr/>
          <p:nvPr/>
        </p:nvSpPr>
        <p:spPr>
          <a:xfrm rot="5400000">
            <a:off x="8857986" y="410241"/>
            <a:ext cx="894162" cy="560888"/>
          </a:xfrm>
          <a:prstGeom prst="triangle">
            <a:avLst/>
          </a:prstGeom>
          <a:solidFill>
            <a:srgbClr val="F9A6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E8E05B-AF48-6B2A-5857-CE776FD94A30}"/>
              </a:ext>
            </a:extLst>
          </p:cNvPr>
          <p:cNvSpPr txBox="1"/>
          <p:nvPr/>
        </p:nvSpPr>
        <p:spPr>
          <a:xfrm>
            <a:off x="9585512" y="1170018"/>
            <a:ext cx="2381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OBJECTIVE</a:t>
            </a:r>
          </a:p>
        </p:txBody>
      </p:sp>
      <p:pic>
        <p:nvPicPr>
          <p:cNvPr id="16" name="Graphic 15" descr="Target with solid fill">
            <a:extLst>
              <a:ext uri="{FF2B5EF4-FFF2-40B4-BE49-F238E27FC236}">
                <a16:creationId xmlns:a16="http://schemas.microsoft.com/office/drawing/2014/main" id="{15394E5D-E3D8-044C-7A45-E234357241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27027" y="52226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9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6" grpId="0" animBg="1"/>
      <p:bldP spid="4" grpId="0" animBg="1"/>
      <p:bldP spid="36" grpId="0" animBg="1"/>
      <p:bldP spid="57" grpId="0"/>
      <p:bldP spid="58" grpId="0"/>
      <p:bldP spid="3" grpId="0"/>
      <p:bldP spid="5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90348-A81B-3309-04A3-51417096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DATA OVERVIEW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3D96CC5-F64A-D45D-40F8-E8532C370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0" y="991443"/>
            <a:ext cx="6614160" cy="5017471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9244CE-29AA-54CF-0298-8099AE7DB9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3832341"/>
              </p:ext>
            </p:extLst>
          </p:nvPr>
        </p:nvGraphicFramePr>
        <p:xfrm>
          <a:off x="411480" y="2684095"/>
          <a:ext cx="4443154" cy="3492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02528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3E79B-3087-07EA-7AE4-9A4BDDE5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US" sz="2800" dirty="0"/>
              <a:t>Exploratory Data Analysis (EDA)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51E1A4A8-E908-791E-DD86-530D13F0F1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359152"/>
            <a:ext cx="4056530" cy="3429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Transported feature is highly balanced.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Most passengers are aged 18-32. Passengers aged 0-18 are more likely to be transported, while those aged 18-32 are less likely.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Those over 32 are equally likely to be transported.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Many passengers have zero expenses, suggesting a new "No Spending" feature.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890AC8-79F4-84EF-575D-B68806BD873B}"/>
              </a:ext>
            </a:extLst>
          </p:cNvPr>
          <p:cNvSpPr txBox="1"/>
          <p:nvPr/>
        </p:nvSpPr>
        <p:spPr>
          <a:xfrm>
            <a:off x="3715657" y="2975428"/>
            <a:ext cx="753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8A634F-4798-72CC-6AC7-6E68FD9CC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534" y="3184034"/>
            <a:ext cx="6345043" cy="26730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CFF930-B95D-5C95-BCC6-4DAFA68CB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899" y="740229"/>
            <a:ext cx="3819526" cy="19270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2F4AFE-7014-77BE-2474-64680AE67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053" y="633619"/>
            <a:ext cx="2169781" cy="227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43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C8C1C-D009-C19C-0FFE-B00727D1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 (EDA)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contd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1E5B2-3E39-40B4-3509-C14322964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Destination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 The majority of passengers are traveling to Trappist-1e, indicating a notable trend in destination preferences among travelers.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VIP Feature Evaluation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 One category significantly outweighs others in the VIP feature, potentially causing overfitting issues in our model and suggesting it may not be a beneficial feature.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744151-B055-6FC5-796F-E89DB2228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123023"/>
            <a:ext cx="6440424" cy="455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4222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0000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3009</TotalTime>
  <Words>858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Baguet Script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OVERVIEW</vt:lpstr>
      <vt:lpstr>Exploratory Data Analysis (EDA)</vt:lpstr>
      <vt:lpstr>Exploratory Data Analysis (EDA) contd</vt:lpstr>
      <vt:lpstr>Data Preprocessing</vt:lpstr>
      <vt:lpstr>Data Preprocessing contd</vt:lpstr>
      <vt:lpstr>Model Testing</vt:lpstr>
      <vt:lpstr>Model Comparison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vaishaligurav745@gmail.com</dc:creator>
  <cp:lastModifiedBy>vaishaligurav745@gmail.com</cp:lastModifiedBy>
  <cp:revision>34</cp:revision>
  <dcterms:created xsi:type="dcterms:W3CDTF">2024-07-13T17:04:36Z</dcterms:created>
  <dcterms:modified xsi:type="dcterms:W3CDTF">2024-07-15T22:52:27Z</dcterms:modified>
</cp:coreProperties>
</file>