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62"/>
  </p:notesMasterIdLst>
  <p:sldIdLst>
    <p:sldId id="257" r:id="rId2"/>
    <p:sldId id="598" r:id="rId3"/>
    <p:sldId id="563" r:id="rId4"/>
    <p:sldId id="568" r:id="rId5"/>
    <p:sldId id="564" r:id="rId6"/>
    <p:sldId id="565" r:id="rId7"/>
    <p:sldId id="566" r:id="rId8"/>
    <p:sldId id="567" r:id="rId9"/>
    <p:sldId id="541" r:id="rId10"/>
    <p:sldId id="342" r:id="rId11"/>
    <p:sldId id="284" r:id="rId12"/>
    <p:sldId id="286" r:id="rId13"/>
    <p:sldId id="288" r:id="rId14"/>
    <p:sldId id="588" r:id="rId15"/>
    <p:sldId id="524" r:id="rId16"/>
    <p:sldId id="397" r:id="rId17"/>
    <p:sldId id="319" r:id="rId18"/>
    <p:sldId id="590" r:id="rId19"/>
    <p:sldId id="480" r:id="rId20"/>
    <p:sldId id="594" r:id="rId21"/>
    <p:sldId id="595" r:id="rId22"/>
    <p:sldId id="592" r:id="rId23"/>
    <p:sldId id="586" r:id="rId24"/>
    <p:sldId id="350" r:id="rId25"/>
    <p:sldId id="599" r:id="rId26"/>
    <p:sldId id="584" r:id="rId27"/>
    <p:sldId id="412" r:id="rId28"/>
    <p:sldId id="593" r:id="rId29"/>
    <p:sldId id="290" r:id="rId30"/>
    <p:sldId id="585" r:id="rId31"/>
    <p:sldId id="582" r:id="rId32"/>
    <p:sldId id="418" r:id="rId33"/>
    <p:sldId id="591" r:id="rId34"/>
    <p:sldId id="459" r:id="rId35"/>
    <p:sldId id="447" r:id="rId36"/>
    <p:sldId id="460" r:id="rId37"/>
    <p:sldId id="461" r:id="rId38"/>
    <p:sldId id="462" r:id="rId39"/>
    <p:sldId id="583" r:id="rId40"/>
    <p:sldId id="455" r:id="rId41"/>
    <p:sldId id="453" r:id="rId42"/>
    <p:sldId id="589" r:id="rId43"/>
    <p:sldId id="457" r:id="rId44"/>
    <p:sldId id="482" r:id="rId45"/>
    <p:sldId id="483" r:id="rId46"/>
    <p:sldId id="597" r:id="rId47"/>
    <p:sldId id="596" r:id="rId48"/>
    <p:sldId id="406" r:id="rId49"/>
    <p:sldId id="407" r:id="rId50"/>
    <p:sldId id="408" r:id="rId51"/>
    <p:sldId id="515" r:id="rId52"/>
    <p:sldId id="519" r:id="rId53"/>
    <p:sldId id="505" r:id="rId54"/>
    <p:sldId id="522" r:id="rId55"/>
    <p:sldId id="438" r:id="rId56"/>
    <p:sldId id="523" r:id="rId57"/>
    <p:sldId id="517" r:id="rId58"/>
    <p:sldId id="518" r:id="rId59"/>
    <p:sldId id="502" r:id="rId60"/>
    <p:sldId id="503" r:id="rId6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2ED"/>
    <a:srgbClr val="FFFFFF"/>
    <a:srgbClr val="F7E8E1"/>
    <a:srgbClr val="F1F3F4"/>
    <a:srgbClr val="F8F8F8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16" autoAdjust="0"/>
    <p:restoredTop sz="89919" autoAdjust="0"/>
  </p:normalViewPr>
  <p:slideViewPr>
    <p:cSldViewPr>
      <p:cViewPr varScale="1">
        <p:scale>
          <a:sx n="74" d="100"/>
          <a:sy n="74" d="100"/>
        </p:scale>
        <p:origin x="1109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1BCEBA-6DFC-4EC9-8834-ADCE784E3117}" type="datetimeFigureOut">
              <a:rPr lang="en-US" smtClean="0"/>
              <a:pPr/>
              <a:t>8/21/2023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640346-C2A3-4BA6-B4F4-13C43C4DD5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915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r" rtl="1">
              <a:buFontTx/>
              <a:buChar char="-"/>
            </a:pPr>
            <a:r>
              <a:rPr lang="ar-SA" baseline="0" dirty="0"/>
              <a:t>هي واحدة من أكثر تقنيات الويب شعبية </a:t>
            </a:r>
          </a:p>
          <a:p>
            <a:pPr marL="171450" indent="-171450" algn="r" rtl="1">
              <a:buFontTx/>
              <a:buChar char="-"/>
            </a:pPr>
            <a:r>
              <a:rPr lang="ar-SA" baseline="0" dirty="0"/>
              <a:t>تم اطلاق اول نسخة ب2002 ومنذ ذلك الوقت تستمر مايكروسوفت في تطوير هذه اللغة </a:t>
            </a:r>
          </a:p>
          <a:p>
            <a:pPr marL="0" indent="0" algn="r" rtl="1">
              <a:buFontTx/>
              <a:buNone/>
            </a:pPr>
            <a:r>
              <a:rPr lang="ar-SA" baseline="0" dirty="0"/>
              <a:t>- ميزاتها : - تطوير بيئة عمل متكاملة تسمى مايكروسوفت فيجوال سدتيو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640346-C2A3-4BA6-B4F4-13C43C4DD58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542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640346-C2A3-4BA6-B4F4-13C43C4DD58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8356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640346-C2A3-4BA6-B4F4-13C43C4DD58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6617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640346-C2A3-4BA6-B4F4-13C43C4DD58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9374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640346-C2A3-4BA6-B4F4-13C43C4DD58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5244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640346-C2A3-4BA6-B4F4-13C43C4DD58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1253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640346-C2A3-4BA6-B4F4-13C43C4DD58F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1788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640346-C2A3-4BA6-B4F4-13C43C4DD58F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890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43323" y="3721473"/>
            <a:ext cx="5120640" cy="1581150"/>
          </a:xfrm>
        </p:spPr>
        <p:txBody>
          <a:bodyPr>
            <a:normAutofit/>
          </a:bodyPr>
          <a:lstStyle>
            <a:lvl1pPr marL="0" indent="0" algn="l">
              <a:buNone/>
              <a:defRPr sz="2400" b="0" i="0" cap="none" spc="12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A8EAAE2-3587-43B7-AAC6-DFC1682DB05F}" type="datetimeFigureOut">
              <a:rPr lang="en-US" smtClean="0"/>
              <a:pPr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91475" y="6429375"/>
            <a:ext cx="876300" cy="292100"/>
          </a:xfrm>
        </p:spPr>
        <p:txBody>
          <a:bodyPr/>
          <a:lstStyle/>
          <a:p>
            <a:fld id="{7D65477E-1E8E-4E68-B7A6-C9BF429C7DD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739896" y="1417320"/>
            <a:ext cx="5120640" cy="2304288"/>
          </a:xfrm>
        </p:spPr>
        <p:txBody>
          <a:bodyPr>
            <a:normAutofit/>
          </a:bodyPr>
          <a:lstStyle>
            <a:lvl1pPr>
              <a:defRPr sz="4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EAAE2-3587-43B7-AAC6-DFC1682DB05F}" type="datetimeFigureOut">
              <a:rPr lang="en-US" smtClean="0"/>
              <a:pPr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5477E-1E8E-4E68-B7A6-C9BF429C7D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EAAE2-3587-43B7-AAC6-DFC1682DB05F}" type="datetimeFigureOut">
              <a:rPr lang="en-US" smtClean="0"/>
              <a:pPr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5477E-1E8E-4E68-B7A6-C9BF429C7D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>
            <a:spLocks noChangeAspect="1" noEditPoints="1"/>
          </p:cNvSpPr>
          <p:nvPr/>
        </p:nvSpPr>
        <p:spPr bwMode="auto">
          <a:xfrm>
            <a:off x="5489634" y="0"/>
            <a:ext cx="3393768" cy="6858000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EAAE2-3587-43B7-AAC6-DFC1682DB05F}" type="datetimeFigureOut">
              <a:rPr lang="en-US" smtClean="0"/>
              <a:pPr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5477E-1E8E-4E68-B7A6-C9BF429C7DD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5" name="Title Placeholder 1"/>
          <p:cNvSpPr>
            <a:spLocks noGrp="1"/>
          </p:cNvSpPr>
          <p:nvPr>
            <p:ph type="title"/>
          </p:nvPr>
        </p:nvSpPr>
        <p:spPr>
          <a:xfrm>
            <a:off x="276225" y="228600"/>
            <a:ext cx="8591550" cy="106680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274320" y="1298448"/>
            <a:ext cx="8595360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A8EAAE2-3587-43B7-AAC6-DFC1682DB05F}" type="datetimeFigureOut">
              <a:rPr lang="en-US" smtClean="0"/>
              <a:pPr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5477E-1E8E-4E68-B7A6-C9BF429C7DD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3743324" y="1400174"/>
            <a:ext cx="5120640" cy="1476375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 b="0" i="0" cap="none" spc="12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Freeform 7"/>
          <p:cNvSpPr>
            <a:spLocks noChangeAspect="1" noEditPoints="1"/>
          </p:cNvSpPr>
          <p:nvPr/>
        </p:nvSpPr>
        <p:spPr bwMode="auto">
          <a:xfrm>
            <a:off x="34289" y="136641"/>
            <a:ext cx="3326149" cy="6721359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733800" y="2895599"/>
            <a:ext cx="5129543" cy="2667001"/>
          </a:xfrm>
        </p:spPr>
        <p:txBody>
          <a:bodyPr anchor="t">
            <a:normAutofit/>
          </a:bodyPr>
          <a:lstStyle>
            <a:lvl1pPr>
              <a:defRPr kumimoji="0" lang="en-US" sz="40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EAAE2-3587-43B7-AAC6-DFC1682DB05F}" type="datetimeFigureOut">
              <a:rPr lang="en-US" smtClean="0"/>
              <a:pPr/>
              <a:t>8/21/2023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5477E-1E8E-4E68-B7A6-C9BF429C7DD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276225" y="1298448"/>
            <a:ext cx="4251960" cy="49377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4"/>
          </p:nvPr>
        </p:nvSpPr>
        <p:spPr>
          <a:xfrm>
            <a:off x="4615815" y="1298448"/>
            <a:ext cx="4251960" cy="49377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EAAE2-3587-43B7-AAC6-DFC1682DB05F}" type="datetimeFigureOut">
              <a:rPr lang="en-US" smtClean="0"/>
              <a:pPr/>
              <a:t>8/21/2023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5477E-1E8E-4E68-B7A6-C9BF429C7DD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1"/>
          <p:cNvSpPr>
            <a:spLocks noGrp="1"/>
          </p:cNvSpPr>
          <p:nvPr>
            <p:ph sz="quarter" idx="13"/>
          </p:nvPr>
        </p:nvSpPr>
        <p:spPr>
          <a:xfrm>
            <a:off x="276225" y="1810512"/>
            <a:ext cx="4251960" cy="44256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4"/>
          </p:nvPr>
        </p:nvSpPr>
        <p:spPr>
          <a:xfrm>
            <a:off x="4615815" y="1810512"/>
            <a:ext cx="4251960" cy="44256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276225" y="1298448"/>
            <a:ext cx="4248150" cy="509587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15815" y="1298448"/>
            <a:ext cx="4248150" cy="509587"/>
          </a:xfrm>
        </p:spPr>
        <p:txBody>
          <a:bodyPr anchor="ctr">
            <a:normAutofit/>
          </a:bodyPr>
          <a:lstStyle>
            <a:lvl1pPr marL="0" indent="0">
              <a:buNone/>
              <a:defRPr sz="20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A8EAAE2-3587-43B7-AAC6-DFC1682DB05F}" type="datetimeFigureOut">
              <a:rPr lang="en-US" smtClean="0"/>
              <a:pPr/>
              <a:t>8/21/2023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5477E-1E8E-4E68-B7A6-C9BF429C7DD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EAAE2-3587-43B7-AAC6-DFC1682DB05F}" type="datetimeFigureOut">
              <a:rPr lang="en-US" smtClean="0"/>
              <a:pPr/>
              <a:t>8/21/2023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5477E-1E8E-4E68-B7A6-C9BF429C7D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-1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A8EAAE2-3587-43B7-AAC6-DFC1682DB05F}" type="datetimeFigureOut">
              <a:rPr lang="en-US" smtClean="0"/>
              <a:pPr/>
              <a:t>8/21/2023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5477E-1E8E-4E68-B7A6-C9BF429C7DD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2834640" cy="129844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11"/>
          <p:cNvSpPr>
            <a:spLocks noGrp="1"/>
          </p:cNvSpPr>
          <p:nvPr>
            <p:ph sz="quarter" idx="14"/>
          </p:nvPr>
        </p:nvSpPr>
        <p:spPr>
          <a:xfrm>
            <a:off x="3775935" y="533400"/>
            <a:ext cx="5063266" cy="570280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276224" y="1539240"/>
            <a:ext cx="2834640" cy="4709160"/>
          </a:xfrm>
        </p:spPr>
        <p:txBody>
          <a:bodyPr>
            <a:normAutofit/>
          </a:bodyPr>
          <a:lstStyle>
            <a:lvl1pPr marL="0" indent="0">
              <a:buNone/>
              <a:defRPr lang="en-US" sz="1600" b="0" i="0" kern="1200" cap="none" spc="30" baseline="0" dirty="0" smtClean="0">
                <a:solidFill>
                  <a:schemeClr val="bg2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-1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409950" y="0"/>
            <a:ext cx="5734050" cy="6858000"/>
          </a:xfrm>
        </p:spPr>
        <p:txBody>
          <a:bodyPr anchor="ctr" anchorCtr="0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A8EAAE2-3587-43B7-AAC6-DFC1682DB05F}" type="datetimeFigureOut">
              <a:rPr lang="en-US" smtClean="0"/>
              <a:pPr/>
              <a:t>8/21/2023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5477E-1E8E-4E68-B7A6-C9BF429C7DD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Title Placeholder 1"/>
          <p:cNvSpPr>
            <a:spLocks noGrp="1"/>
          </p:cNvSpPr>
          <p:nvPr>
            <p:ph type="title"/>
          </p:nvPr>
        </p:nvSpPr>
        <p:spPr>
          <a:xfrm>
            <a:off x="276224" y="228600"/>
            <a:ext cx="2834640" cy="129539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274320" y="1536192"/>
            <a:ext cx="2834640" cy="471220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2"/>
                </a:solidFill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  <a:alpha val="1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6225" y="1295400"/>
            <a:ext cx="8591550" cy="49339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6225" y="6429375"/>
            <a:ext cx="21336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50" b="1">
                <a:solidFill>
                  <a:schemeClr val="tx2"/>
                </a:solidFill>
              </a:defRPr>
            </a:lvl1pPr>
          </a:lstStyle>
          <a:p>
            <a:fld id="{2A8EAAE2-3587-43B7-AAC6-DFC1682DB05F}" type="datetimeFigureOut">
              <a:rPr lang="en-US" smtClean="0"/>
              <a:pPr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43324" y="6429375"/>
            <a:ext cx="4086225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50" b="1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1475" y="6429375"/>
            <a:ext cx="8763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600" b="1">
                <a:solidFill>
                  <a:schemeClr val="tx2"/>
                </a:solidFill>
              </a:defRPr>
            </a:lvl1pPr>
          </a:lstStyle>
          <a:p>
            <a:fld id="{7D65477E-1E8E-4E68-B7A6-C9BF429C7DD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spcBef>
          <a:spcPts val="400"/>
        </a:spcBef>
        <a:buNone/>
        <a:defRPr sz="3600" b="0" kern="1200" cap="none" spc="0" baseline="0">
          <a:solidFill>
            <a:schemeClr val="tx2"/>
          </a:solidFill>
          <a:latin typeface="+mj-lt"/>
          <a:ea typeface="+mj-ea"/>
          <a:cs typeface="Tunga" pitchFamily="2"/>
        </a:defRPr>
      </a:lvl1pPr>
    </p:titleStyle>
    <p:bodyStyle>
      <a:lvl1pPr marL="171450" indent="-173736" algn="l" defTabSz="914400" rtl="0" eaLnBrk="1" latinLnBrk="0" hangingPunct="1">
        <a:spcBef>
          <a:spcPts val="600"/>
        </a:spcBef>
        <a:spcAft>
          <a:spcPts val="0"/>
        </a:spcAft>
        <a:buClr>
          <a:schemeClr val="accent1"/>
        </a:buClr>
        <a:buFont typeface="Arial" pitchFamily="34" charset="0"/>
        <a:buChar char="•"/>
        <a:defRPr sz="2200" b="0" i="0" kern="1200" cap="none" spc="30" baseline="0">
          <a:solidFill>
            <a:schemeClr val="tx2"/>
          </a:solidFill>
          <a:latin typeface="+mn-lt"/>
          <a:ea typeface="+mn-ea"/>
          <a:cs typeface="Tahoma" pitchFamily="34" charset="0"/>
        </a:defRPr>
      </a:lvl1pPr>
      <a:lvl2pPr marL="34448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51593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Tahoma" pitchFamily="34" charset="0"/>
        </a:defRPr>
      </a:lvl3pPr>
      <a:lvl4pPr marL="688975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860425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Tahoma" pitchFamily="34" charset="0"/>
        </a:defRPr>
      </a:lvl5pPr>
      <a:lvl6pPr marL="105156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23444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41732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160020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api/microsoft.aspnetcore.http.statuscodes.status404notfound?view=aspnetcore-5.0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package" Target="../embeddings/Microsoft_Word_Document.docx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package" Target="../embeddings/Microsoft_Word_Document1.docx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package" Target="../embeddings/Microsoft_Word_Document2.docx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package" Target="../embeddings/Microsoft_Word_Document3.docx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package" Target="../embeddings/Microsoft_Word_Document4.docx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2" Type="http://schemas.openxmlformats.org/officeDocument/2006/relationships/package" Target="../embeddings/Microsoft_Word_Document5.docx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0" y="1219200"/>
            <a:ext cx="5120640" cy="158115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 to </a:t>
            </a:r>
            <a:r>
              <a:rPr lang="en-US" sz="4400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.Net</a:t>
            </a:r>
            <a:r>
              <a:rPr lang="en-US" sz="4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Core 1</a:t>
            </a:r>
          </a:p>
          <a:p>
            <a:pPr algn="ctr"/>
            <a:endParaRPr lang="en-US" sz="44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11360-F10D-4269-9765-47D4C831E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225" y="76200"/>
            <a:ext cx="8591550" cy="609600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ASP.NET Core  MVC framework </a:t>
            </a:r>
            <a:endParaRPr lang="en-US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C4727-E041-4648-A7D4-5F78014BF10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240" y="838200"/>
            <a:ext cx="8595360" cy="4937760"/>
          </a:xfrm>
        </p:spPr>
        <p:txBody>
          <a:bodyPr/>
          <a:lstStyle/>
          <a:p>
            <a:pPr algn="l"/>
            <a:r>
              <a:rPr lang="en-US" sz="2000" b="0" i="0" dirty="0">
                <a:solidFill>
                  <a:srgbClr val="17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ASP.NET Core is a cross-platform, high-performance, </a:t>
            </a:r>
            <a:r>
              <a:rPr lang="en-US" sz="2000" b="0" i="0" u="none" strike="noStrike" dirty="0">
                <a:solidFill>
                  <a:srgbClr val="17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open-source</a:t>
            </a:r>
            <a:r>
              <a:rPr lang="en-US" sz="2000" b="0" i="0" dirty="0">
                <a:solidFill>
                  <a:srgbClr val="17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framework for building modern, cloud-enabled, </a:t>
            </a:r>
          </a:p>
          <a:p>
            <a:pPr algn="l"/>
            <a:r>
              <a:rPr lang="en-US" sz="2000" b="0" i="0" dirty="0">
                <a:solidFill>
                  <a:srgbClr val="17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 ASP.NET Core, you can: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7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Build web apps and services, </a:t>
            </a:r>
            <a:r>
              <a:rPr lang="en-US" sz="2000" b="0" i="0" u="none" strike="noStrike" dirty="0">
                <a:solidFill>
                  <a:srgbClr val="17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Internet of Things (IoT)</a:t>
            </a:r>
            <a:r>
              <a:rPr lang="en-US" sz="2000" b="0" i="0" dirty="0">
                <a:solidFill>
                  <a:srgbClr val="17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apps, and mobile backends.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7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 your favorite development tools on Windows, macOS, and Linux.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7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Deploy to the cloud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137D725-ED73-4ABA-8542-9BE929B9DE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544905"/>
            <a:ext cx="6400800" cy="3227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9638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28600" y="685800"/>
            <a:ext cx="8915400" cy="57912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 benefits of using MVC include:</a:t>
            </a:r>
          </a:p>
          <a:p>
            <a:pPr>
              <a:buNone/>
            </a:pP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GB" dirty="0"/>
              <a:t>• Makes it easier to have different members of a team work on different components. </a:t>
            </a:r>
          </a:p>
          <a:p>
            <a:pPr>
              <a:buNone/>
            </a:pPr>
            <a:r>
              <a:rPr lang="en-GB" dirty="0"/>
              <a:t>• Makes it possible to automate testing of individual components. </a:t>
            </a:r>
          </a:p>
          <a:p>
            <a:pPr>
              <a:buNone/>
            </a:pPr>
            <a:r>
              <a:rPr lang="en-GB" dirty="0"/>
              <a:t>• Makes the app easier to maintain</a:t>
            </a:r>
          </a:p>
          <a:p>
            <a:pPr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ability to create websites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rapidly</a:t>
            </a:r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-30162"/>
            <a:ext cx="8229600" cy="792162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MVC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-31531" y="2773362"/>
            <a:ext cx="9144000" cy="381000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GB" dirty="0"/>
              <a:t>The model consists of the code that provides the data access and business logic. </a:t>
            </a:r>
          </a:p>
          <a:p>
            <a:pPr marL="0" indent="0">
              <a:buNone/>
            </a:pPr>
            <a:r>
              <a:rPr lang="en-GB" dirty="0"/>
              <a:t>• The view consists of the code that generates the user interface and presents it to the user. </a:t>
            </a:r>
          </a:p>
          <a:p>
            <a:pPr marL="0" indent="0">
              <a:buNone/>
            </a:pPr>
            <a:r>
              <a:rPr lang="en-GB" dirty="0"/>
              <a:t>• The controller consists of the code that receives requests from users and  gets the appropriate data and stores it in the model, and passes the model to the appropriate view.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Usually for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table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entity  (Student, Class, Teacher, etc.) in the database a specific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View Controlle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is created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610D42-65C8-0816-A7FB-EF22830FB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75974"/>
            <a:ext cx="6905625" cy="18954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-76200" y="1905000"/>
            <a:ext cx="9144000" cy="274320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Register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method, the URL that is expected is the controller name, followed by a slash, and then the action.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instance, a URL request with http://MyServer/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will have ASP.NET load the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call the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within that controller.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Optionally, an ID parameter can be passed for any actions that will use it. </a:t>
            </a:r>
          </a:p>
          <a:p>
            <a:pPr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http://MyServer/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Details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having ASP.NET </a:t>
            </a:r>
          </a:p>
          <a:p>
            <a:pPr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the Products controller and call the Details action with a parameter of 5.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DF76C86-33AB-FB7A-8025-FB3BB28F1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76200"/>
            <a:ext cx="8229600" cy="792162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MVC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DF76C86-33AB-FB7A-8025-FB3BB28F1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76200"/>
            <a:ext cx="8229600" cy="792162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MVC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ACC254-F0E8-3BD6-EA5F-E4CB379CE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35" y="1219199"/>
            <a:ext cx="8710865" cy="4343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1163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646" y="4470619"/>
            <a:ext cx="4164988" cy="109198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866" y="3181440"/>
            <a:ext cx="4024009" cy="150784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1129" y="750414"/>
            <a:ext cx="6543675" cy="21431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8EF01D3-2041-47D3-9349-4F5B821AA12F}"/>
              </a:ext>
            </a:extLst>
          </p:cNvPr>
          <p:cNvSpPr txBox="1"/>
          <p:nvPr/>
        </p:nvSpPr>
        <p:spPr>
          <a:xfrm flipH="1">
            <a:off x="2438400" y="24825"/>
            <a:ext cx="50944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 dirty="0">
                <a:solidFill>
                  <a:schemeClr val="accent2"/>
                </a:solidFill>
              </a:rPr>
              <a:t>Installing Visual Studio 2022</a:t>
            </a:r>
            <a:endParaRPr lang="en-US" sz="3200" b="1" dirty="0">
              <a:solidFill>
                <a:schemeClr val="accent2"/>
              </a:solidFill>
            </a:endParaRPr>
          </a:p>
        </p:txBody>
      </p:sp>
      <p:sp>
        <p:nvSpPr>
          <p:cNvPr id="10" name="Right Arrow 5">
            <a:extLst>
              <a:ext uri="{FF2B5EF4-FFF2-40B4-BE49-F238E27FC236}">
                <a16:creationId xmlns:a16="http://schemas.microsoft.com/office/drawing/2014/main" id="{857437F4-ECBC-A97F-D338-537802357FBF}"/>
              </a:ext>
            </a:extLst>
          </p:cNvPr>
          <p:cNvSpPr/>
          <p:nvPr/>
        </p:nvSpPr>
        <p:spPr>
          <a:xfrm>
            <a:off x="768173" y="1438538"/>
            <a:ext cx="829101" cy="6039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1" name="Right Arrow 5">
            <a:extLst>
              <a:ext uri="{FF2B5EF4-FFF2-40B4-BE49-F238E27FC236}">
                <a16:creationId xmlns:a16="http://schemas.microsoft.com/office/drawing/2014/main" id="{3CE96D74-3DF4-FEDC-A811-9FFF6DCA5F60}"/>
              </a:ext>
            </a:extLst>
          </p:cNvPr>
          <p:cNvSpPr/>
          <p:nvPr/>
        </p:nvSpPr>
        <p:spPr>
          <a:xfrm rot="10965761">
            <a:off x="4468416" y="3930922"/>
            <a:ext cx="829101" cy="3048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2" name="Right Arrow 5">
            <a:extLst>
              <a:ext uri="{FF2B5EF4-FFF2-40B4-BE49-F238E27FC236}">
                <a16:creationId xmlns:a16="http://schemas.microsoft.com/office/drawing/2014/main" id="{2EA34632-1FCF-81C8-7993-1E1C4EBCACE6}"/>
              </a:ext>
            </a:extLst>
          </p:cNvPr>
          <p:cNvSpPr/>
          <p:nvPr/>
        </p:nvSpPr>
        <p:spPr>
          <a:xfrm rot="10965761">
            <a:off x="4502664" y="4933195"/>
            <a:ext cx="829101" cy="3048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29082025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B737459-C20F-4F91-A05E-1B6F8A822D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175" y="1009650"/>
            <a:ext cx="6343650" cy="48387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C3D2499-BC9D-4F58-A455-5B02255E6A81}"/>
              </a:ext>
            </a:extLst>
          </p:cNvPr>
          <p:cNvSpPr txBox="1"/>
          <p:nvPr/>
        </p:nvSpPr>
        <p:spPr>
          <a:xfrm>
            <a:off x="152400" y="0"/>
            <a:ext cx="906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Creating ASP Core  project at Visual Studio 2019</a:t>
            </a:r>
          </a:p>
        </p:txBody>
      </p:sp>
    </p:spTree>
    <p:extLst>
      <p:ext uri="{BB962C8B-B14F-4D97-AF65-F5344CB8AC3E}">
        <p14:creationId xmlns:p14="http://schemas.microsoft.com/office/powerpoint/2010/main" val="19254199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C3A52B3-ADE8-4E05-A50C-89B02BB50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8254" y="0"/>
            <a:ext cx="2917277" cy="41148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604E817-8265-4957-AFB2-4F66AF8F94FF}"/>
              </a:ext>
            </a:extLst>
          </p:cNvPr>
          <p:cNvSpPr txBox="1"/>
          <p:nvPr/>
        </p:nvSpPr>
        <p:spPr>
          <a:xfrm>
            <a:off x="-59762" y="1121688"/>
            <a:ext cx="6384362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C00000"/>
                </a:solidFill>
              </a:rPr>
              <a:t>wwwroot</a:t>
            </a:r>
            <a:r>
              <a:rPr lang="en-US" b="1" dirty="0">
                <a:solidFill>
                  <a:srgbClr val="C00000"/>
                </a:solidFill>
              </a:rPr>
              <a:t> folder </a:t>
            </a:r>
            <a:r>
              <a:rPr lang="en-US" dirty="0"/>
              <a:t>Contains static assets: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Stylesheets (.</a:t>
            </a:r>
            <a:r>
              <a:rPr lang="en-US" dirty="0" err="1"/>
              <a:t>css</a:t>
            </a:r>
            <a:r>
              <a:rPr lang="en-US" dirty="0"/>
              <a:t>) – Here you should put your CSS style sheets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JavaScript (.</a:t>
            </a:r>
            <a:r>
              <a:rPr lang="en-US" dirty="0" err="1"/>
              <a:t>js</a:t>
            </a:r>
            <a:r>
              <a:rPr lang="en-US" dirty="0"/>
              <a:t>) – Here you should put your JavaScript code files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Images (.</a:t>
            </a:r>
            <a:r>
              <a:rPr lang="en-US" dirty="0" err="1"/>
              <a:t>png</a:t>
            </a:r>
            <a:r>
              <a:rPr lang="en-US" dirty="0"/>
              <a:t>, .jpg, etc.) – This is the folder where you should put all your images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Shared Pages </a:t>
            </a:r>
            <a:r>
              <a:rPr lang="en-US" dirty="0"/>
              <a:t>The shared pages have  </a:t>
            </a:r>
            <a:r>
              <a:rPr lang="en-US" b="1" dirty="0">
                <a:solidFill>
                  <a:srgbClr val="C00000"/>
                </a:solidFill>
              </a:rPr>
              <a:t>_</a:t>
            </a:r>
            <a:r>
              <a:rPr lang="en-US" b="1" dirty="0" err="1">
                <a:solidFill>
                  <a:srgbClr val="C00000"/>
                </a:solidFill>
              </a:rPr>
              <a:t>Layout.cshtml</a:t>
            </a:r>
            <a:r>
              <a:rPr lang="en-US" dirty="0"/>
              <a:t>. This default layout file  (header, navigator, footer) )  for your project. This layout will be added to all your web pages (.</a:t>
            </a:r>
            <a:r>
              <a:rPr lang="en-US" dirty="0" err="1"/>
              <a:t>cshtml</a:t>
            </a:r>
            <a:r>
              <a:rPr lang="en-US" dirty="0"/>
              <a:t> files).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C00000"/>
                </a:solidFill>
              </a:rPr>
              <a:t>appsettings.json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dirty="0"/>
              <a:t>Contains configuration data, like connection strings.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C00000"/>
                </a:solidFill>
              </a:rPr>
              <a:t>Program.cs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dirty="0"/>
              <a:t>Initial code for your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All </a:t>
            </a:r>
            <a:r>
              <a:rPr lang="en-GB" b="1" dirty="0">
                <a:solidFill>
                  <a:srgbClr val="FF0000"/>
                </a:solidFill>
              </a:rPr>
              <a:t>controller</a:t>
            </a:r>
            <a:r>
              <a:rPr lang="en-GB" dirty="0"/>
              <a:t> classes should be stored in a folder named Controllers . All controller classes should have a suffix of “Controller”.</a:t>
            </a:r>
          </a:p>
          <a:p>
            <a:r>
              <a:rPr lang="en-GB" dirty="0"/>
              <a:t>• All </a:t>
            </a:r>
            <a:r>
              <a:rPr lang="en-GB" b="1" dirty="0">
                <a:solidFill>
                  <a:srgbClr val="FF0000"/>
                </a:solidFill>
              </a:rPr>
              <a:t>model </a:t>
            </a:r>
            <a:r>
              <a:rPr lang="en-GB" dirty="0"/>
              <a:t>classes should be stored in a folder named </a:t>
            </a:r>
            <a:r>
              <a:rPr lang="en-GB" b="1" dirty="0"/>
              <a:t>Models.</a:t>
            </a:r>
            <a:r>
              <a:rPr lang="en-GB" dirty="0"/>
              <a:t> </a:t>
            </a:r>
          </a:p>
          <a:p>
            <a:r>
              <a:rPr lang="en-GB" dirty="0"/>
              <a:t>• All</a:t>
            </a:r>
            <a:r>
              <a:rPr lang="en-GB" b="1" dirty="0">
                <a:solidFill>
                  <a:srgbClr val="FF0000"/>
                </a:solidFill>
              </a:rPr>
              <a:t> view </a:t>
            </a:r>
            <a:r>
              <a:rPr lang="en-GB" dirty="0"/>
              <a:t>files should be stored in a folder named </a:t>
            </a:r>
            <a:r>
              <a:rPr lang="en-GB" b="1" dirty="0"/>
              <a:t>Views</a:t>
            </a:r>
            <a:r>
              <a:rPr lang="en-GB" dirty="0"/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363AD6-10A8-2824-4ACD-5EF4E990B1DC}"/>
              </a:ext>
            </a:extLst>
          </p:cNvPr>
          <p:cNvSpPr txBox="1"/>
          <p:nvPr/>
        </p:nvSpPr>
        <p:spPr>
          <a:xfrm>
            <a:off x="152400" y="0"/>
            <a:ext cx="906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Default project structure and files</a:t>
            </a:r>
          </a:p>
        </p:txBody>
      </p:sp>
    </p:spTree>
    <p:extLst>
      <p:ext uri="{BB962C8B-B14F-4D97-AF65-F5344CB8AC3E}">
        <p14:creationId xmlns:p14="http://schemas.microsoft.com/office/powerpoint/2010/main" val="28821514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104B60EF-E436-4388-92DD-C1DD900F7429}"/>
              </a:ext>
            </a:extLst>
          </p:cNvPr>
          <p:cNvSpPr txBox="1"/>
          <p:nvPr/>
        </p:nvSpPr>
        <p:spPr>
          <a:xfrm flipH="1">
            <a:off x="2438400" y="42143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Controller View approach</a:t>
            </a:r>
            <a:endParaRPr lang="en-US" sz="28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30BEEA-001C-3B9B-AD81-5A85DD72BAD1}"/>
              </a:ext>
            </a:extLst>
          </p:cNvPr>
          <p:cNvSpPr txBox="1"/>
          <p:nvPr/>
        </p:nvSpPr>
        <p:spPr>
          <a:xfrm>
            <a:off x="2277085" y="1143000"/>
            <a:ext cx="2305306" cy="2031325"/>
          </a:xfrm>
          <a:prstGeom prst="rect">
            <a:avLst/>
          </a:prstGeom>
          <a:solidFill>
            <a:srgbClr val="00B0F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  <a:p>
            <a:pPr algn="ctr"/>
            <a:r>
              <a:rPr lang="en-AU" dirty="0" err="1"/>
              <a:t>Home</a:t>
            </a:r>
            <a:r>
              <a:rPr lang="en-AU" b="1" dirty="0" err="1"/>
              <a:t>Controller</a:t>
            </a:r>
            <a:r>
              <a:rPr lang="en-AU" b="1" dirty="0"/>
              <a:t> </a:t>
            </a:r>
          </a:p>
          <a:p>
            <a:pPr algn="ctr"/>
            <a:endParaRPr lang="en-AU" b="1" dirty="0"/>
          </a:p>
          <a:p>
            <a:pPr algn="ctr"/>
            <a:endParaRPr lang="en-AU" b="1" dirty="0"/>
          </a:p>
          <a:p>
            <a:pPr algn="ctr"/>
            <a:endParaRPr lang="en-AU" b="1" dirty="0"/>
          </a:p>
          <a:p>
            <a:pPr algn="ctr"/>
            <a:endParaRPr lang="en-AU" b="1" dirty="0"/>
          </a:p>
          <a:p>
            <a:pPr algn="ctr"/>
            <a:endParaRPr 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1DC98C-E4F6-8458-8193-6220D6F09C4E}"/>
              </a:ext>
            </a:extLst>
          </p:cNvPr>
          <p:cNvSpPr txBox="1"/>
          <p:nvPr/>
        </p:nvSpPr>
        <p:spPr>
          <a:xfrm>
            <a:off x="2610788" y="2057400"/>
            <a:ext cx="1806972" cy="646331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dirty="0"/>
              <a:t>Index </a:t>
            </a:r>
          </a:p>
          <a:p>
            <a:pPr algn="ctr"/>
            <a:r>
              <a:rPr lang="en-AU" b="1" dirty="0"/>
              <a:t>Action</a:t>
            </a:r>
            <a:r>
              <a:rPr lang="en-AU" dirty="0"/>
              <a:t> 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0D845E-4A99-2AD7-1820-C2527CCEE59F}"/>
              </a:ext>
            </a:extLst>
          </p:cNvPr>
          <p:cNvSpPr txBox="1"/>
          <p:nvPr/>
        </p:nvSpPr>
        <p:spPr>
          <a:xfrm>
            <a:off x="2545099" y="5050342"/>
            <a:ext cx="1975420" cy="646331"/>
          </a:xfrm>
          <a:prstGeom prst="rect">
            <a:avLst/>
          </a:prstGeom>
          <a:solidFill>
            <a:srgbClr val="00B0F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 err="1"/>
              <a:t>Index.cshtml</a:t>
            </a:r>
            <a:r>
              <a:rPr lang="en-AU" dirty="0"/>
              <a:t> </a:t>
            </a:r>
          </a:p>
          <a:p>
            <a:pPr algn="ctr"/>
            <a:r>
              <a:rPr lang="en-AU" b="1" dirty="0"/>
              <a:t>View </a:t>
            </a:r>
            <a:endParaRPr lang="en-US" b="1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8288BE3-DE29-8A1D-1D5B-F90AA62DD5DB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3514274" y="2703731"/>
            <a:ext cx="18535" cy="23466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CBAAEFE-7115-D320-BE13-02648202EA44}"/>
              </a:ext>
            </a:extLst>
          </p:cNvPr>
          <p:cNvSpPr txBox="1"/>
          <p:nvPr/>
        </p:nvSpPr>
        <p:spPr>
          <a:xfrm flipH="1">
            <a:off x="3279113" y="3277021"/>
            <a:ext cx="60679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dirty="0"/>
              <a:t>call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F3C6EF-78BB-BF22-A17E-5E1788518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8120" y="1034256"/>
            <a:ext cx="2886075" cy="4019550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E91E9904-1C79-62DB-2F08-EEE8A28132FD}"/>
              </a:ext>
            </a:extLst>
          </p:cNvPr>
          <p:cNvSpPr/>
          <p:nvPr/>
        </p:nvSpPr>
        <p:spPr>
          <a:xfrm>
            <a:off x="654627" y="1180206"/>
            <a:ext cx="47864" cy="459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86DB4E1-3A26-397A-9A64-8EA140AE955B}"/>
              </a:ext>
            </a:extLst>
          </p:cNvPr>
          <p:cNvCxnSpPr>
            <a:stCxn id="10" idx="3"/>
          </p:cNvCxnSpPr>
          <p:nvPr/>
        </p:nvCxnSpPr>
        <p:spPr>
          <a:xfrm flipV="1">
            <a:off x="4520519" y="3646353"/>
            <a:ext cx="1499281" cy="1727155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3F8D0CD-9CCD-D655-5054-6859B221A76D}"/>
              </a:ext>
            </a:extLst>
          </p:cNvPr>
          <p:cNvCxnSpPr>
            <a:cxnSpLocks/>
          </p:cNvCxnSpPr>
          <p:nvPr/>
        </p:nvCxnSpPr>
        <p:spPr>
          <a:xfrm>
            <a:off x="4582391" y="2121932"/>
            <a:ext cx="1237189" cy="545068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58286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104B60EF-E436-4388-92DD-C1DD900F7429}"/>
              </a:ext>
            </a:extLst>
          </p:cNvPr>
          <p:cNvSpPr txBox="1"/>
          <p:nvPr/>
        </p:nvSpPr>
        <p:spPr>
          <a:xfrm flipH="1">
            <a:off x="2438400" y="42143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Controller View approach</a:t>
            </a:r>
            <a:endParaRPr lang="en-US" sz="28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33E10EF-4BAB-49DA-B79E-4E5F4CD9B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0262" y="4303748"/>
            <a:ext cx="4436738" cy="2328651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84BEAE1-5F65-4202-04E7-18BEE818D6CA}"/>
              </a:ext>
            </a:extLst>
          </p:cNvPr>
          <p:cNvSpPr txBox="1">
            <a:spLocks/>
          </p:cNvSpPr>
          <p:nvPr/>
        </p:nvSpPr>
        <p:spPr>
          <a:xfrm>
            <a:off x="1981200" y="838200"/>
            <a:ext cx="4039552" cy="2535382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>
            <a:noAutofit/>
          </a:bodyPr>
          <a:lstStyle>
            <a:lvl1pPr marL="171450" indent="-173736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Char char="•"/>
              <a:defRPr sz="2200" b="0" i="0" kern="1200" cap="none" spc="30" baseline="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1pPr>
            <a:lvl2pPr marL="34448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2pPr>
            <a:lvl3pPr marL="51593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3pPr>
            <a:lvl4pPr marL="688975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4pPr>
            <a:lvl5pPr marL="860425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5pPr>
            <a:lvl6pPr marL="1051560" indent="-173736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234440" indent="-173736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417320" indent="-173736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600200" indent="-173736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600" b="1" dirty="0"/>
              <a:t>public class </a:t>
            </a:r>
            <a:r>
              <a:rPr lang="en-US" sz="1600" b="1" dirty="0" err="1">
                <a:solidFill>
                  <a:srgbClr val="0070C0"/>
                </a:solidFill>
              </a:rPr>
              <a:t>Home</a:t>
            </a:r>
            <a:r>
              <a:rPr lang="en-US" sz="1600" b="1" dirty="0" err="1"/>
              <a:t>Controller</a:t>
            </a:r>
            <a:r>
              <a:rPr lang="en-US" sz="1600" b="1" dirty="0"/>
              <a:t> : Controller</a:t>
            </a:r>
            <a:br>
              <a:rPr lang="en-US" sz="1600" b="1" dirty="0"/>
            </a:br>
            <a:r>
              <a:rPr lang="en-US" sz="1600" b="1" dirty="0"/>
              <a:t>{</a:t>
            </a:r>
            <a:br>
              <a:rPr lang="en-US" sz="1600" b="1" dirty="0"/>
            </a:b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public </a:t>
            </a:r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IActionResult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FFC000"/>
                </a:solidFill>
                <a:latin typeface="Consolas" panose="020B0609020204030204" pitchFamily="49" charset="0"/>
              </a:rPr>
              <a:t>Index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return View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b="1" dirty="0"/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8AB86D-1E50-292E-2A24-5EF243BCC259}"/>
              </a:ext>
            </a:extLst>
          </p:cNvPr>
          <p:cNvSpPr txBox="1"/>
          <p:nvPr/>
        </p:nvSpPr>
        <p:spPr>
          <a:xfrm>
            <a:off x="3125595" y="4340423"/>
            <a:ext cx="3351405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/>
              <a:t>http://MyServer/</a:t>
            </a:r>
            <a:r>
              <a:rPr lang="en-US" sz="1400" b="1" dirty="0">
                <a:solidFill>
                  <a:srgbClr val="0070C0"/>
                </a:solidFill>
              </a:rPr>
              <a:t>Home</a:t>
            </a:r>
            <a:r>
              <a:rPr lang="en-US" sz="1400" b="1" dirty="0"/>
              <a:t>/</a:t>
            </a:r>
            <a:r>
              <a:rPr lang="en-US" sz="1400" b="1" dirty="0">
                <a:solidFill>
                  <a:srgbClr val="FFC000"/>
                </a:solidFill>
              </a:rPr>
              <a:t>Index</a:t>
            </a:r>
            <a:r>
              <a:rPr lang="en-US" sz="1400" b="1" dirty="0">
                <a:solidFill>
                  <a:srgbClr val="00B050"/>
                </a:solidFill>
              </a:rPr>
              <a:t> 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0A9B41A-91F4-4616-98B8-90890161D490}"/>
              </a:ext>
            </a:extLst>
          </p:cNvPr>
          <p:cNvCxnSpPr>
            <a:cxnSpLocks/>
          </p:cNvCxnSpPr>
          <p:nvPr/>
        </p:nvCxnSpPr>
        <p:spPr>
          <a:xfrm flipH="1" flipV="1">
            <a:off x="4953000" y="1676400"/>
            <a:ext cx="209787" cy="2719078"/>
          </a:xfrm>
          <a:prstGeom prst="straightConnector1">
            <a:avLst/>
          </a:prstGeom>
          <a:ln w="539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A98F019-08F8-125F-81D1-A9BFE22A3770}"/>
              </a:ext>
            </a:extLst>
          </p:cNvPr>
          <p:cNvSpPr txBox="1"/>
          <p:nvPr/>
        </p:nvSpPr>
        <p:spPr>
          <a:xfrm>
            <a:off x="5439370" y="3940772"/>
            <a:ext cx="304799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305FBF4-D014-90A0-7337-0CEA07AE1DDE}"/>
              </a:ext>
            </a:extLst>
          </p:cNvPr>
          <p:cNvCxnSpPr>
            <a:cxnSpLocks/>
          </p:cNvCxnSpPr>
          <p:nvPr/>
        </p:nvCxnSpPr>
        <p:spPr>
          <a:xfrm>
            <a:off x="4307122" y="2262297"/>
            <a:ext cx="0" cy="2843103"/>
          </a:xfrm>
          <a:prstGeom prst="straightConnector1">
            <a:avLst/>
          </a:prstGeom>
          <a:ln w="539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963D5AC-C993-11A3-3B32-DFEBE25BE1C3}"/>
              </a:ext>
            </a:extLst>
          </p:cNvPr>
          <p:cNvSpPr txBox="1"/>
          <p:nvPr/>
        </p:nvSpPr>
        <p:spPr>
          <a:xfrm>
            <a:off x="4179396" y="2514600"/>
            <a:ext cx="304799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DB9CCFF0-0107-5E0E-361E-398DAD4CFB16}"/>
              </a:ext>
            </a:extLst>
          </p:cNvPr>
          <p:cNvSpPr/>
          <p:nvPr/>
        </p:nvSpPr>
        <p:spPr>
          <a:xfrm rot="10522027">
            <a:off x="5481694" y="4408189"/>
            <a:ext cx="321180" cy="159244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7FC095-7678-A777-1D3D-8117DC65305C}"/>
              </a:ext>
            </a:extLst>
          </p:cNvPr>
          <p:cNvSpPr txBox="1"/>
          <p:nvPr/>
        </p:nvSpPr>
        <p:spPr>
          <a:xfrm>
            <a:off x="5808227" y="4210812"/>
            <a:ext cx="765755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Click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01BC82-9790-9EF5-D5B5-9A5E89D201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5125" y="1034256"/>
            <a:ext cx="2886075" cy="401955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660266D-78A8-8418-1695-55B88B53803F}"/>
              </a:ext>
            </a:extLst>
          </p:cNvPr>
          <p:cNvCxnSpPr>
            <a:cxnSpLocks/>
          </p:cNvCxnSpPr>
          <p:nvPr/>
        </p:nvCxnSpPr>
        <p:spPr>
          <a:xfrm>
            <a:off x="6069396" y="2121932"/>
            <a:ext cx="1237189" cy="545068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8ECE40D-F483-6A0C-6477-47FBFE839EFE}"/>
              </a:ext>
            </a:extLst>
          </p:cNvPr>
          <p:cNvCxnSpPr>
            <a:cxnSpLocks/>
          </p:cNvCxnSpPr>
          <p:nvPr/>
        </p:nvCxnSpPr>
        <p:spPr>
          <a:xfrm flipV="1">
            <a:off x="6331451" y="3683848"/>
            <a:ext cx="1230882" cy="2015252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9191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05200" y="1219200"/>
            <a:ext cx="5867400" cy="5105400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6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 Development Background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6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MVC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6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Razor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6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Structure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6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State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6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Email management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6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Error Debugging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6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sz="36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467804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6C5F7-6195-E146-697E-6331A1226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32" y="1676400"/>
            <a:ext cx="8591550" cy="609600"/>
          </a:xfrm>
        </p:spPr>
        <p:txBody>
          <a:bodyPr>
            <a:normAutofit fontScale="90000"/>
          </a:bodyPr>
          <a:lstStyle/>
          <a:p>
            <a:r>
              <a:rPr lang="en-GB" sz="31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Action Definition:</a:t>
            </a:r>
            <a:br>
              <a:rPr lang="en-GB" sz="2400" dirty="0">
                <a:solidFill>
                  <a:schemeClr val="tx1"/>
                </a:solidFill>
              </a:rPr>
            </a:br>
            <a:br>
              <a:rPr lang="en-GB" sz="2400" dirty="0">
                <a:solidFill>
                  <a:schemeClr val="tx1"/>
                </a:solidFill>
              </a:rPr>
            </a:br>
            <a:r>
              <a:rPr lang="en-GB" sz="2400" dirty="0">
                <a:solidFill>
                  <a:schemeClr val="tx1"/>
                </a:solidFill>
              </a:rPr>
              <a:t>there are two ways of </a:t>
            </a:r>
            <a:r>
              <a:rPr lang="en-GB" sz="2400" b="1" dirty="0">
                <a:solidFill>
                  <a:schemeClr val="tx1"/>
                </a:solidFill>
              </a:rPr>
              <a:t>defining</a:t>
            </a:r>
            <a:r>
              <a:rPr lang="en-GB" sz="2400" dirty="0">
                <a:solidFill>
                  <a:schemeClr val="tx1"/>
                </a:solidFill>
              </a:rPr>
              <a:t> actions depending on the type of tasks performed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0C798C-8CD9-4B0B-9876-613655028104}"/>
              </a:ext>
            </a:extLst>
          </p:cNvPr>
          <p:cNvSpPr txBox="1"/>
          <p:nvPr/>
        </p:nvSpPr>
        <p:spPr>
          <a:xfrm>
            <a:off x="545523" y="2332672"/>
            <a:ext cx="821747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1- 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IActionResult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actionName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(input) {}</a:t>
            </a:r>
            <a:endParaRPr lang="en-US" sz="1800" dirty="0">
              <a:latin typeface="Consolas" panose="020B0609020204030204" pitchFamily="49" charset="0"/>
            </a:endParaRPr>
          </a:p>
          <a:p>
            <a:endParaRPr lang="en-US" sz="1800" dirty="0">
              <a:latin typeface="Consolas" panose="020B0609020204030204" pitchFamily="49" charset="0"/>
            </a:endParaRPr>
          </a:p>
          <a:p>
            <a:r>
              <a:rPr lang="en-US" sz="1800" dirty="0">
                <a:latin typeface="Consolas" panose="020B0609020204030204" pitchFamily="49" charset="0"/>
              </a:rPr>
              <a:t>For long processing operation such uploading files connecting with database, reading files etc.: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2- 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asyn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Task&lt;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IActionResult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&gt;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actionName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(input) {}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99664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D53AFD7-CE97-81C1-9E0D-D0EE67B73A8F}"/>
              </a:ext>
            </a:extLst>
          </p:cNvPr>
          <p:cNvSpPr txBox="1">
            <a:spLocks/>
          </p:cNvSpPr>
          <p:nvPr/>
        </p:nvSpPr>
        <p:spPr>
          <a:xfrm>
            <a:off x="152400" y="762000"/>
            <a:ext cx="8915400" cy="914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ts val="400"/>
              </a:spcBef>
              <a:buNone/>
              <a:defRPr sz="3600" b="0" kern="1200" cap="none" spc="0" baseline="0">
                <a:solidFill>
                  <a:schemeClr val="tx2"/>
                </a:solidFill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GB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Action Calling</a:t>
            </a:r>
            <a:br>
              <a:rPr lang="en-GB" sz="2000" dirty="0">
                <a:solidFill>
                  <a:schemeClr val="tx1"/>
                </a:solidFill>
              </a:rPr>
            </a:br>
            <a:br>
              <a:rPr lang="en-GB" sz="2000" dirty="0">
                <a:solidFill>
                  <a:schemeClr val="tx1"/>
                </a:solidFill>
              </a:rPr>
            </a:br>
            <a:r>
              <a:rPr lang="en-GB" sz="2000" dirty="0">
                <a:solidFill>
                  <a:schemeClr val="tx1"/>
                </a:solidFill>
              </a:rPr>
              <a:t>there are two ways of </a:t>
            </a:r>
            <a:r>
              <a:rPr lang="en-GB" sz="2000" b="1" dirty="0">
                <a:solidFill>
                  <a:schemeClr val="tx1"/>
                </a:solidFill>
              </a:rPr>
              <a:t>calling </a:t>
            </a:r>
            <a:r>
              <a:rPr lang="en-GB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Actions:</a:t>
            </a:r>
            <a:r>
              <a:rPr lang="en-GB" sz="2000" b="1" dirty="0">
                <a:solidFill>
                  <a:schemeClr val="tx1"/>
                </a:solidFill>
              </a:rPr>
              <a:t> </a:t>
            </a:r>
            <a:r>
              <a:rPr lang="en-US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</a:t>
            </a:r>
            <a:r>
              <a:rPr lang="en-US" sz="2000" b="1" dirty="0" err="1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HttpGet</a:t>
            </a:r>
            <a:r>
              <a:rPr lang="en-US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</a:t>
            </a:r>
            <a:r>
              <a:rPr lang="en-GB" sz="2000" b="1" dirty="0">
                <a:solidFill>
                  <a:schemeClr val="tx1"/>
                </a:solidFill>
              </a:rPr>
              <a:t>and </a:t>
            </a:r>
            <a:r>
              <a:rPr lang="en-US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</a:t>
            </a:r>
            <a:r>
              <a:rPr lang="en-US" sz="2000" b="1" dirty="0" err="1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HttpPost</a:t>
            </a:r>
            <a:r>
              <a:rPr lang="en-US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</a:t>
            </a:r>
            <a:endParaRPr lang="en-US" sz="2000" b="1" dirty="0">
              <a:solidFill>
                <a:schemeClr val="bg1"/>
              </a:solidFill>
              <a:latin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D61744-FF42-BFCC-8838-97AB7A492820}"/>
              </a:ext>
            </a:extLst>
          </p:cNvPr>
          <p:cNvSpPr txBox="1"/>
          <p:nvPr/>
        </p:nvSpPr>
        <p:spPr>
          <a:xfrm>
            <a:off x="362816" y="2026319"/>
            <a:ext cx="8247783" cy="1200329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b="1" i="1" dirty="0">
                <a:latin typeface="Consolas" panose="020B0609020204030204" pitchFamily="49" charset="0"/>
                <a:ea typeface="Calibri" panose="020F0502020204030204" pitchFamily="34" charset="0"/>
              </a:rPr>
              <a:t>1- use </a:t>
            </a:r>
            <a:r>
              <a:rPr lang="en-US" sz="1800" b="1" dirty="0" err="1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HttpGet</a:t>
            </a:r>
            <a:r>
              <a:rPr lang="en-US" sz="1800" b="1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(default)</a:t>
            </a:r>
          </a:p>
          <a:p>
            <a:r>
              <a:rPr lang="en-US" b="1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using</a:t>
            </a:r>
            <a:r>
              <a:rPr lang="en-US" sz="1800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Links within the view</a:t>
            </a:r>
            <a:r>
              <a:rPr lang="en-US" b="1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b="1" dirty="0">
                <a:solidFill>
                  <a:srgbClr val="800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</a:t>
            </a:r>
            <a:r>
              <a:rPr lang="en-US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800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asp-action</a:t>
            </a:r>
            <a:r>
              <a:rPr lang="en-US" sz="1600" b="1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=“</a:t>
            </a:r>
            <a:r>
              <a:rPr lang="en-US" b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actionName</a:t>
            </a:r>
            <a:r>
              <a:rPr lang="en-US" sz="1600" b="1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"&gt;&lt;/</a:t>
            </a:r>
            <a:r>
              <a:rPr lang="en-US" sz="1600" b="1" dirty="0">
                <a:solidFill>
                  <a:srgbClr val="800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</a:t>
            </a:r>
            <a:r>
              <a:rPr lang="en-US" sz="1600" b="1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en-US" sz="16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Or using Browser  </a:t>
            </a:r>
            <a:r>
              <a:rPr lang="en-US" sz="1600" b="1" dirty="0">
                <a:latin typeface="Consolas" panose="020B0609020204030204" pitchFamily="49" charset="0"/>
              </a:rPr>
              <a:t>http://servername/controller/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actionName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49EB98-8C72-BA23-1F5F-EEBC722E1951}"/>
              </a:ext>
            </a:extLst>
          </p:cNvPr>
          <p:cNvSpPr txBox="1"/>
          <p:nvPr/>
        </p:nvSpPr>
        <p:spPr>
          <a:xfrm>
            <a:off x="373206" y="4343400"/>
            <a:ext cx="7018193" cy="1231106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1800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2- use </a:t>
            </a:r>
            <a:r>
              <a:rPr lang="en-US" sz="1800" b="1" dirty="0" err="1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HttpPost</a:t>
            </a:r>
            <a:r>
              <a:rPr lang="en-US" sz="1800" b="1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with form submission within the view</a:t>
            </a:r>
          </a:p>
          <a:p>
            <a:endParaRPr lang="en-US" sz="1800" dirty="0">
              <a:solidFill>
                <a:srgbClr val="0000FF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800" b="1" dirty="0">
                <a:solidFill>
                  <a:srgbClr val="800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form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asp-action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=“</a:t>
            </a:r>
            <a:r>
              <a:rPr lang="en-US" sz="2000" b="1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actionName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“ method=“</a:t>
            </a:r>
            <a:r>
              <a:rPr lang="en-US" sz="18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post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”&gt;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</a:p>
          <a:p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input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</a:t>
            </a:r>
            <a:r>
              <a:rPr lang="en-US" sz="1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submit" /&gt;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4805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6C5F7-6195-E146-697E-6331A1226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527" y="533400"/>
            <a:ext cx="8591550" cy="1066801"/>
          </a:xfrm>
        </p:spPr>
        <p:txBody>
          <a:bodyPr>
            <a:normAutofit/>
          </a:bodyPr>
          <a:lstStyle/>
          <a:p>
            <a:r>
              <a:rPr lang="en-GB" sz="2400" dirty="0"/>
              <a:t>The action  </a:t>
            </a:r>
            <a:r>
              <a:rPr lang="en-GB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</a:t>
            </a:r>
            <a:r>
              <a:rPr lang="en-GB" sz="2400" dirty="0"/>
              <a:t> statement could be used for </a:t>
            </a:r>
            <a:r>
              <a:rPr lang="en-GB" sz="2400" b="1" dirty="0">
                <a:solidFill>
                  <a:schemeClr val="tx1"/>
                </a:solidFill>
              </a:rPr>
              <a:t>returning </a:t>
            </a:r>
            <a:r>
              <a:rPr lang="en-GB" sz="2400" dirty="0"/>
              <a:t> different </a:t>
            </a:r>
            <a:r>
              <a:rPr lang="en-GB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Action Result </a:t>
            </a:r>
            <a:r>
              <a:rPr lang="en-GB" sz="2400" dirty="0"/>
              <a:t>objects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31B2E3F-9339-9088-D073-0413B19DB0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88346"/>
            <a:ext cx="8153400" cy="4798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3296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6C5F7-6195-E146-697E-6331A1226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527" y="838200"/>
            <a:ext cx="8591550" cy="1066801"/>
          </a:xfrm>
        </p:spPr>
        <p:txBody>
          <a:bodyPr>
            <a:normAutofit/>
          </a:bodyPr>
          <a:lstStyle/>
          <a:p>
            <a:r>
              <a:rPr lang="en-GB" dirty="0"/>
              <a:t> more </a:t>
            </a:r>
            <a:r>
              <a:rPr lang="en-GB" b="1" dirty="0"/>
              <a:t>Examples: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5F07A-4401-5790-67A7-1933115562D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21672" y="2133600"/>
            <a:ext cx="8839200" cy="3581400"/>
          </a:xfrm>
        </p:spPr>
        <p:txBody>
          <a:bodyPr>
            <a:normAutofit fontScale="92500" lnSpcReduction="10000"/>
          </a:bodyPr>
          <a:lstStyle/>
          <a:p>
            <a:pPr marL="342900" indent="-342900"/>
            <a:r>
              <a:rPr lang="en-GB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view()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call the view with the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 action name</a:t>
            </a:r>
          </a:p>
          <a:p>
            <a:pPr marL="342900" indent="-342900"/>
            <a:r>
              <a:rPr lang="en-GB" sz="2000" b="1" dirty="0">
                <a:solidFill>
                  <a:srgbClr val="FF0000"/>
                </a:solidFill>
              </a:rPr>
              <a:t>return view(new book()); </a:t>
            </a:r>
            <a:r>
              <a:rPr lang="en-GB" sz="2000" dirty="0">
                <a:solidFill>
                  <a:schemeClr val="tx1"/>
                </a:solidFill>
              </a:rPr>
              <a:t>calls The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 with the same action name </a:t>
            </a:r>
            <a:r>
              <a:rPr lang="en-GB" sz="2000" dirty="0">
                <a:solidFill>
                  <a:schemeClr val="tx1"/>
                </a:solidFill>
              </a:rPr>
              <a:t>and pass empty book object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/>
            <a:r>
              <a:rPr lang="en-GB" sz="2000" b="1" dirty="0">
                <a:solidFill>
                  <a:srgbClr val="FF0000"/>
                </a:solidFill>
              </a:rPr>
              <a:t>return view(“index")  </a:t>
            </a:r>
            <a:r>
              <a:rPr lang="en-GB" sz="2000" dirty="0"/>
              <a:t>it will call the </a:t>
            </a:r>
            <a:r>
              <a:rPr lang="en-GB" sz="2000" b="1" dirty="0"/>
              <a:t>index view</a:t>
            </a:r>
          </a:p>
          <a:p>
            <a:pPr marL="342900" indent="-342900"/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US" sz="20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eturn </a:t>
            </a:r>
            <a:r>
              <a:rPr lang="en-US" sz="2000" b="1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NotFound</a:t>
            </a:r>
            <a:r>
              <a:rPr lang="en-US" sz="20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() 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produces a </a:t>
            </a:r>
            <a:r>
              <a:rPr lang="en-US" sz="20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Status404NotFound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response Page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/>
            <a:r>
              <a:rPr lang="en-US" sz="20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return </a:t>
            </a:r>
            <a:r>
              <a:rPr lang="en-US" sz="2000" b="1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RedirectToAction</a:t>
            </a:r>
            <a:r>
              <a:rPr lang="en-US" sz="20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b="1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nameof</a:t>
            </a:r>
            <a:r>
              <a:rPr lang="en-US" sz="20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update</a:t>
            </a:r>
            <a:r>
              <a:rPr lang="en-US" sz="20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))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Will redirect the response to different action (update)</a:t>
            </a:r>
            <a:r>
              <a:rPr lang="en-US" sz="20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2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/>
            <a:r>
              <a:rPr lang="en-US" sz="20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return </a:t>
            </a:r>
            <a:r>
              <a:rPr lang="en-US" sz="2000" b="1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RedirectToAction</a:t>
            </a:r>
            <a:r>
              <a:rPr lang="en-US" sz="20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(“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index</a:t>
            </a:r>
            <a:r>
              <a:rPr lang="en-US" sz="20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", “product")`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Will redirect the response to different control (product) and action(index)</a:t>
            </a:r>
          </a:p>
          <a:p>
            <a:pPr marL="342900" indent="-342900"/>
            <a:r>
              <a:rPr lang="en-GB" sz="2000" b="1" dirty="0">
                <a:solidFill>
                  <a:srgbClr val="FF0000"/>
                </a:solidFill>
              </a:rPr>
              <a:t>return view("Update", new book()); </a:t>
            </a:r>
            <a:r>
              <a:rPr lang="en-GB" sz="2000" dirty="0">
                <a:solidFill>
                  <a:schemeClr val="tx1"/>
                </a:solidFill>
              </a:rPr>
              <a:t>calls The Update view and pass empty book object</a:t>
            </a:r>
            <a:endParaRPr lang="en-GB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/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/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25297339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04FC9-353C-4CF4-8F15-E94F008D1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99" y="-217538"/>
            <a:ext cx="9096375" cy="838200"/>
          </a:xfrm>
        </p:spPr>
        <p:txBody>
          <a:bodyPr>
            <a:noAutofit/>
          </a:bodyPr>
          <a:lstStyle/>
          <a:p>
            <a:r>
              <a:rPr lang="en-US" sz="2800" b="1" i="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</a:rPr>
              <a:t>ASP.NET Razor Code Examples (for coding the Views)</a:t>
            </a:r>
            <a:endParaRPr lang="en-US" sz="28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4C191-6F44-47D1-940E-B376EEFF07B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74320" y="2393216"/>
            <a:ext cx="8595360" cy="4224922"/>
          </a:xfrm>
          <a:solidFill>
            <a:schemeClr val="bg1">
              <a:lumMod val="85000"/>
            </a:schemeClr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E80000"/>
                </a:solidFill>
                <a:effectLst/>
                <a:latin typeface="Consolas" panose="020B0609020204030204" pitchFamily="49" charset="0"/>
              </a:rPr>
              <a:t>@{var price=50;}</a:t>
            </a:r>
            <a:br>
              <a:rPr lang="en-US" b="0" i="0" dirty="0">
                <a:solidFill>
                  <a:srgbClr val="E8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&lt;html&gt;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&lt;body&gt;</a:t>
            </a:r>
            <a:br>
              <a:rPr lang="en-US" dirty="0"/>
            </a:br>
            <a:r>
              <a:rPr lang="en-US" b="0" i="0" dirty="0">
                <a:solidFill>
                  <a:srgbClr val="E80000"/>
                </a:solidFill>
                <a:effectLst/>
                <a:latin typeface="Consolas" panose="020B0609020204030204" pitchFamily="49" charset="0"/>
              </a:rPr>
              <a:t>@if (price&gt;30)</a:t>
            </a:r>
            <a:br>
              <a:rPr lang="en-US" b="0" i="0" dirty="0">
                <a:solidFill>
                  <a:srgbClr val="E8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E80000"/>
                </a:solidFill>
                <a:effectLst/>
                <a:latin typeface="Consolas" panose="020B0609020204030204" pitchFamily="49" charset="0"/>
              </a:rPr>
              <a:t>    {</a:t>
            </a:r>
            <a:br>
              <a:rPr lang="en-US" b="0" i="0" dirty="0">
                <a:solidFill>
                  <a:srgbClr val="E8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E80000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&lt;p&gt;The price is too high.&lt;/p&gt;</a:t>
            </a:r>
            <a:b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E80000"/>
                </a:solidFill>
                <a:effectLst/>
                <a:latin typeface="Consolas" panose="020B0609020204030204" pitchFamily="49" charset="0"/>
              </a:rPr>
              <a:t>    }</a:t>
            </a:r>
          </a:p>
          <a:p>
            <a:pPr marL="0" indent="0">
              <a:buNone/>
            </a:pPr>
            <a:endParaRPr lang="en-US" dirty="0">
              <a:solidFill>
                <a:srgbClr val="E8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b="0" i="0" dirty="0">
                <a:solidFill>
                  <a:srgbClr val="E80000"/>
                </a:solidFill>
                <a:effectLst/>
                <a:latin typeface="Consolas" panose="020B0609020204030204" pitchFamily="49" charset="0"/>
              </a:rPr>
              <a:t>@for(var i = 10; i &lt; 21; i++)</a:t>
            </a:r>
            <a:br>
              <a:rPr lang="nn-NO" dirty="0"/>
            </a:br>
            <a:r>
              <a:rPr lang="nn-NO" b="0" i="0" dirty="0">
                <a:solidFill>
                  <a:srgbClr val="E80000"/>
                </a:solidFill>
                <a:effectLst/>
                <a:latin typeface="Consolas" panose="020B0609020204030204" pitchFamily="49" charset="0"/>
              </a:rPr>
              <a:t>    { </a:t>
            </a:r>
            <a:r>
              <a:rPr lang="nn-NO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&lt;p&gt;Line @i&lt;/p&gt; </a:t>
            </a:r>
            <a:r>
              <a:rPr lang="nn-NO" b="0" i="0" dirty="0">
                <a:solidFill>
                  <a:srgbClr val="E8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b="0" i="0" dirty="0">
                <a:solidFill>
                  <a:srgbClr val="E8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&lt;/body&gt;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B08AB4-A755-457B-823C-B220B64CC954}"/>
              </a:ext>
            </a:extLst>
          </p:cNvPr>
          <p:cNvSpPr txBox="1"/>
          <p:nvPr/>
        </p:nvSpPr>
        <p:spPr>
          <a:xfrm>
            <a:off x="54998" y="762000"/>
            <a:ext cx="840320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Razor supports C# and uses the @ symbol to transition from </a:t>
            </a:r>
            <a:r>
              <a:rPr lang="en-US" sz="2000" b="1" dirty="0"/>
              <a:t>HTML to C#.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That’s why its file extension is .</a:t>
            </a:r>
            <a:r>
              <a:rPr lang="en-GB" sz="2000" b="1" dirty="0" err="1"/>
              <a:t>cshtml</a:t>
            </a:r>
            <a:r>
              <a:rPr lang="en-GB" sz="2000" dirty="0"/>
              <a:t>. </a:t>
            </a:r>
            <a:endParaRPr lang="en-US" sz="2000" dirty="0"/>
          </a:p>
          <a:p>
            <a:r>
              <a:rPr lang="en-US" sz="2000" dirty="0"/>
              <a:t> All code blocks must appear within </a:t>
            </a:r>
            <a:r>
              <a:rPr lang="en-US" sz="2000" b="1" dirty="0">
                <a:solidFill>
                  <a:srgbClr val="FF0000"/>
                </a:solidFill>
              </a:rPr>
              <a:t>@{ ... } </a:t>
            </a:r>
            <a:r>
              <a:rPr lang="en-US" sz="2000" dirty="0"/>
              <a:t>brackets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784368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04FC9-353C-4CF4-8F15-E94F008D1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99" y="-217538"/>
            <a:ext cx="9096375" cy="838200"/>
          </a:xfrm>
        </p:spPr>
        <p:txBody>
          <a:bodyPr>
            <a:noAutofit/>
          </a:bodyPr>
          <a:lstStyle/>
          <a:p>
            <a:r>
              <a:rPr lang="en-US" sz="2800" b="1" i="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</a:rPr>
              <a:t>ASP.NET Razor Code Examples (for coding the Views)</a:t>
            </a:r>
            <a:endParaRPr lang="en-US" sz="28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4C191-6F44-47D1-940E-B376EEFF07B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74320" y="2133600"/>
            <a:ext cx="8595360" cy="4484538"/>
          </a:xfrm>
          <a:solidFill>
            <a:schemeClr val="bg1">
              <a:lumMod val="85000"/>
            </a:schemeClr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&lt;html&gt;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&lt;body&gt;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E80000"/>
                </a:solidFill>
                <a:effectLst/>
                <a:latin typeface="Consolas" panose="020B0609020204030204" pitchFamily="49" charset="0"/>
              </a:rPr>
              <a:t>@{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E80000"/>
                </a:solidFill>
                <a:effectLst/>
                <a:latin typeface="Consolas" panose="020B0609020204030204" pitchFamily="49" charset="0"/>
              </a:rPr>
              <a:t>	var price=50;</a:t>
            </a:r>
            <a:br>
              <a:rPr lang="en-US" dirty="0"/>
            </a:br>
            <a:r>
              <a:rPr lang="en-US" dirty="0">
                <a:solidFill>
                  <a:srgbClr val="E80000"/>
                </a:solidFill>
                <a:latin typeface="Consolas" panose="020B0609020204030204" pitchFamily="49" charset="0"/>
              </a:rPr>
              <a:t>	</a:t>
            </a:r>
            <a:r>
              <a:rPr lang="en-US" b="0" i="0" dirty="0">
                <a:solidFill>
                  <a:srgbClr val="E80000"/>
                </a:solidFill>
                <a:effectLst/>
                <a:latin typeface="Consolas" panose="020B0609020204030204" pitchFamily="49" charset="0"/>
              </a:rPr>
              <a:t>if (price&gt;30)</a:t>
            </a:r>
            <a:br>
              <a:rPr lang="en-US" b="0" i="0" dirty="0">
                <a:solidFill>
                  <a:srgbClr val="E8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E80000"/>
                </a:solidFill>
                <a:effectLst/>
                <a:latin typeface="Consolas" panose="020B0609020204030204" pitchFamily="49" charset="0"/>
              </a:rPr>
              <a:t>    	{</a:t>
            </a:r>
            <a:br>
              <a:rPr lang="en-US" b="0" i="0" dirty="0">
                <a:solidFill>
                  <a:srgbClr val="E8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E80000"/>
                </a:solidFill>
                <a:effectLst/>
                <a:latin typeface="Consolas" panose="020B0609020204030204" pitchFamily="49" charset="0"/>
              </a:rPr>
              <a:t>    		</a:t>
            </a:r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&lt;p&gt;The price is too high.&lt;/p&gt;</a:t>
            </a:r>
            <a:br>
              <a:rPr lang="en-US" b="0" i="0" dirty="0">
                <a:solidFill>
                  <a:srgbClr val="E8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E80000"/>
                </a:solidFill>
                <a:effectLst/>
                <a:latin typeface="Consolas" panose="020B0609020204030204" pitchFamily="49" charset="0"/>
              </a:rPr>
              <a:t>    	}</a:t>
            </a:r>
          </a:p>
          <a:p>
            <a:pPr marL="0" indent="0">
              <a:buNone/>
            </a:pPr>
            <a:r>
              <a:rPr lang="nn-NO" b="0" i="0" dirty="0">
                <a:solidFill>
                  <a:srgbClr val="E80000"/>
                </a:solidFill>
                <a:effectLst/>
                <a:latin typeface="Consolas" panose="020B0609020204030204" pitchFamily="49" charset="0"/>
              </a:rPr>
              <a:t>	for(var i = 10; i &lt; 21; i++)</a:t>
            </a:r>
            <a:br>
              <a:rPr lang="nn-NO" dirty="0"/>
            </a:br>
            <a:r>
              <a:rPr lang="nn-NO" b="0" i="0" dirty="0">
                <a:solidFill>
                  <a:srgbClr val="E80000"/>
                </a:solidFill>
                <a:effectLst/>
                <a:latin typeface="Consolas" panose="020B0609020204030204" pitchFamily="49" charset="0"/>
              </a:rPr>
              <a:t>    	</a:t>
            </a:r>
            <a:r>
              <a:rPr lang="nn-NO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{&lt;p&gt;Line @i&lt;/p&gt;}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E8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b="0" i="0" dirty="0">
                <a:solidFill>
                  <a:srgbClr val="E8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&lt;/body&gt;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B08AB4-A755-457B-823C-B220B64CC954}"/>
              </a:ext>
            </a:extLst>
          </p:cNvPr>
          <p:cNvSpPr txBox="1"/>
          <p:nvPr/>
        </p:nvSpPr>
        <p:spPr>
          <a:xfrm>
            <a:off x="54998" y="762000"/>
            <a:ext cx="88146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/>
              <a:t>Same example with simpler style (all in a single block)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43852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ED40789-26D3-FEB2-C5F2-C4C0E764A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83" y="1614055"/>
            <a:ext cx="9010815" cy="40247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4FFB7E-FAC4-D784-A09C-2A616FE24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99" y="76200"/>
            <a:ext cx="9096375" cy="838200"/>
          </a:xfrm>
        </p:spPr>
        <p:txBody>
          <a:bodyPr>
            <a:noAutofit/>
          </a:bodyPr>
          <a:lstStyle/>
          <a:p>
            <a:r>
              <a:rPr lang="en-US" sz="2800" b="1" i="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</a:rPr>
              <a:t>ASP.NET Razor Code Examples (for coding the Views)</a:t>
            </a:r>
            <a:endParaRPr lang="en-US" sz="28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687639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A000FF-EB20-463A-A07C-2E1CC64D4139}"/>
              </a:ext>
            </a:extLst>
          </p:cNvPr>
          <p:cNvSpPr txBox="1">
            <a:spLocks/>
          </p:cNvSpPr>
          <p:nvPr/>
        </p:nvSpPr>
        <p:spPr>
          <a:xfrm>
            <a:off x="306704" y="357416"/>
            <a:ext cx="8075295" cy="294951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ts val="400"/>
              </a:spcBef>
              <a:buNone/>
              <a:defRPr sz="3600" b="0" kern="1200" cap="none" spc="0" baseline="0">
                <a:solidFill>
                  <a:schemeClr val="tx2"/>
                </a:solidFill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sz="18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1-ViewData</a:t>
            </a:r>
            <a:r>
              <a:rPr lang="en-US" sz="18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 to pass variables types( int string date bool ) to the view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Allow retrieving  Null Value</a:t>
            </a:r>
          </a:p>
          <a:p>
            <a:r>
              <a:rPr lang="en-US" sz="18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2-ViewBage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 to pass variables type(int string date bool ,</a:t>
            </a:r>
            <a:r>
              <a:rPr lang="en-US" sz="1800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object/list objects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 to the view</a:t>
            </a:r>
            <a:r>
              <a:rPr lang="en-US" sz="1800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Doesn't allow retrieving  null value </a:t>
            </a:r>
          </a:p>
          <a:p>
            <a:r>
              <a:rPr lang="en-US" sz="18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3-return </a:t>
            </a:r>
            <a:r>
              <a:rPr lang="en-US" sz="18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view(model </a:t>
            </a:r>
            <a:r>
              <a:rPr lang="en-US" sz="1800" b="1" i="0" u="sng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object/list objects) </a:t>
            </a:r>
            <a:endParaRPr lang="en-US" sz="1800" b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 to pass (model </a:t>
            </a:r>
            <a:r>
              <a:rPr lang="en-US" sz="1800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object/list objects) </a:t>
            </a:r>
            <a:r>
              <a:rPr lang="en-US" sz="18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this action view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0" b="1" dirty="0">
                <a:solidFill>
                  <a:schemeClr val="tx1"/>
                </a:solidFill>
                <a:latin typeface="Consolas" panose="020B0609020204030204" pitchFamily="49" charset="0"/>
              </a:rPr>
              <a:t>@Model</a:t>
            </a:r>
            <a:endParaRPr lang="en-US" sz="100" b="1" dirty="0">
              <a:solidFill>
                <a:srgbClr val="FF0000"/>
              </a:solidFill>
              <a:latin typeface="Segoe UI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BA00B2-8D4D-48EF-94EE-9DB602B8A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0615" y="349567"/>
            <a:ext cx="3916680" cy="352765"/>
          </a:xfrm>
        </p:spPr>
        <p:txBody>
          <a:bodyPr>
            <a:normAutofit fontScale="90000"/>
          </a:bodyPr>
          <a:lstStyle/>
          <a:p>
            <a:r>
              <a:rPr lang="en-AU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(Sending Data from Action  to View)</a:t>
            </a:r>
            <a:endParaRPr lang="en-US" sz="20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837F2-5A18-41DC-9462-73A9DB3DBEA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4810576"/>
            <a:ext cx="1554480" cy="1971224"/>
          </a:xfrm>
          <a:solidFill>
            <a:srgbClr val="00B0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AU" dirty="0"/>
              <a:t>View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C1C9E53-706D-45B4-A4B4-F7D6578DFCB7}"/>
              </a:ext>
            </a:extLst>
          </p:cNvPr>
          <p:cNvSpPr txBox="1">
            <a:spLocks/>
          </p:cNvSpPr>
          <p:nvPr/>
        </p:nvSpPr>
        <p:spPr>
          <a:xfrm>
            <a:off x="6477000" y="4734376"/>
            <a:ext cx="1554480" cy="196291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171450" indent="-173736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Char char="•"/>
              <a:defRPr sz="2200" b="0" i="0" kern="1200" cap="none" spc="3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448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1593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88975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860425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051560" indent="-173736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234440" indent="-173736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417320" indent="-173736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600200" indent="-173736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Action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15971E3-38FC-400F-8EB0-8FCA278BA002}"/>
              </a:ext>
            </a:extLst>
          </p:cNvPr>
          <p:cNvCxnSpPr/>
          <p:nvPr/>
        </p:nvCxnSpPr>
        <p:spPr>
          <a:xfrm flipH="1">
            <a:off x="2164080" y="5137666"/>
            <a:ext cx="365760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814D118-D3CB-48FC-80E2-94AB4971A25A}"/>
              </a:ext>
            </a:extLst>
          </p:cNvPr>
          <p:cNvSpPr txBox="1"/>
          <p:nvPr/>
        </p:nvSpPr>
        <p:spPr>
          <a:xfrm>
            <a:off x="3781836" y="4505776"/>
            <a:ext cx="3106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1-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ViewData[</a:t>
            </a:r>
            <a:r>
              <a:rPr lang="en-US" b="1" dirty="0">
                <a:solidFill>
                  <a:srgbClr val="A31515"/>
                </a:solidFill>
                <a:latin typeface="Consolas" panose="020B0609020204030204" pitchFamily="49" charset="0"/>
              </a:rPr>
              <a:t>“</a:t>
            </a:r>
            <a:r>
              <a:rPr lang="en-US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VarName</a:t>
            </a:r>
            <a:r>
              <a:rPr lang="en-US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return view()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4B541BB-183A-4060-8A46-3815F986A7F4}"/>
              </a:ext>
            </a:extLst>
          </p:cNvPr>
          <p:cNvCxnSpPr/>
          <p:nvPr/>
        </p:nvCxnSpPr>
        <p:spPr>
          <a:xfrm flipH="1">
            <a:off x="2164080" y="5921956"/>
            <a:ext cx="365760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6AEB3E3-FB34-4701-A9AA-910233B5AF18}"/>
              </a:ext>
            </a:extLst>
          </p:cNvPr>
          <p:cNvSpPr txBox="1"/>
          <p:nvPr/>
        </p:nvSpPr>
        <p:spPr>
          <a:xfrm>
            <a:off x="3831775" y="5267776"/>
            <a:ext cx="2675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2-</a:t>
            </a:r>
            <a:r>
              <a:rPr lang="en-US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ViewBag.</a:t>
            </a:r>
            <a:r>
              <a:rPr lang="en-US" b="1" i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VarNane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return view()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BE762CB-900E-497F-9DA1-7C093DCBE337}"/>
              </a:ext>
            </a:extLst>
          </p:cNvPr>
          <p:cNvCxnSpPr/>
          <p:nvPr/>
        </p:nvCxnSpPr>
        <p:spPr>
          <a:xfrm flipH="1">
            <a:off x="2164080" y="6661666"/>
            <a:ext cx="365760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9033B9C-EBA9-441F-90DA-63CDEC4ED863}"/>
              </a:ext>
            </a:extLst>
          </p:cNvPr>
          <p:cNvSpPr txBox="1"/>
          <p:nvPr/>
        </p:nvSpPr>
        <p:spPr>
          <a:xfrm>
            <a:off x="3794761" y="6182176"/>
            <a:ext cx="4312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3-</a:t>
            </a:r>
            <a:r>
              <a:rPr lang="en-US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return view(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model</a:t>
            </a:r>
            <a:r>
              <a:rPr lang="en-US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A03650-C388-4A7E-8850-4F55F92D0234}"/>
              </a:ext>
            </a:extLst>
          </p:cNvPr>
          <p:cNvSpPr txBox="1"/>
          <p:nvPr/>
        </p:nvSpPr>
        <p:spPr>
          <a:xfrm>
            <a:off x="381000" y="3730149"/>
            <a:ext cx="5812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you can use the above three types at the same time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18FFDCD-D1D4-57C1-F18A-979373D7A12E}"/>
              </a:ext>
            </a:extLst>
          </p:cNvPr>
          <p:cNvSpPr txBox="1">
            <a:spLocks/>
          </p:cNvSpPr>
          <p:nvPr/>
        </p:nvSpPr>
        <p:spPr>
          <a:xfrm>
            <a:off x="1905000" y="107382"/>
            <a:ext cx="4876800" cy="35276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C00000"/>
                </a:solidFill>
              </a:rPr>
              <a:t>The State</a:t>
            </a:r>
            <a:r>
              <a:rPr lang="en-US" sz="2800" b="1" dirty="0"/>
              <a:t> in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32708300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A00B2-8D4D-48EF-94EE-9DB602B8A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7187" y="1295400"/>
            <a:ext cx="5058289" cy="685800"/>
          </a:xfrm>
        </p:spPr>
        <p:txBody>
          <a:bodyPr>
            <a:normAutofit/>
          </a:bodyPr>
          <a:lstStyle/>
          <a:p>
            <a:r>
              <a:rPr lang="en-AU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Sending Data from  View to Action</a:t>
            </a:r>
            <a:endParaRPr lang="en-US" sz="20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837F2-5A18-41DC-9462-73A9DB3DBEA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81000" y="2676976"/>
            <a:ext cx="1554480" cy="1971224"/>
          </a:xfrm>
          <a:solidFill>
            <a:srgbClr val="00B0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AU" dirty="0"/>
              <a:t>View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C1C9E53-706D-45B4-A4B4-F7D6578DFCB7}"/>
              </a:ext>
            </a:extLst>
          </p:cNvPr>
          <p:cNvSpPr txBox="1">
            <a:spLocks/>
          </p:cNvSpPr>
          <p:nvPr/>
        </p:nvSpPr>
        <p:spPr>
          <a:xfrm>
            <a:off x="7145476" y="2543696"/>
            <a:ext cx="1554480" cy="196291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171450" indent="-173736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Char char="•"/>
              <a:defRPr sz="2200" b="0" i="0" kern="1200" cap="none" spc="3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448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1593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88975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860425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051560" indent="-173736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234440" indent="-173736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417320" indent="-173736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600200" indent="-173736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Action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15971E3-38FC-400F-8EB0-8FCA278BA002}"/>
              </a:ext>
            </a:extLst>
          </p:cNvPr>
          <p:cNvCxnSpPr>
            <a:cxnSpLocks/>
          </p:cNvCxnSpPr>
          <p:nvPr/>
        </p:nvCxnSpPr>
        <p:spPr>
          <a:xfrm>
            <a:off x="2209800" y="3112710"/>
            <a:ext cx="480060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814D118-D3CB-48FC-80E2-94AB4971A25A}"/>
              </a:ext>
            </a:extLst>
          </p:cNvPr>
          <p:cNvSpPr txBox="1"/>
          <p:nvPr/>
        </p:nvSpPr>
        <p:spPr>
          <a:xfrm>
            <a:off x="1998524" y="2686952"/>
            <a:ext cx="407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1-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Form Submit (input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data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4B541BB-183A-4060-8A46-3815F986A7F4}"/>
              </a:ext>
            </a:extLst>
          </p:cNvPr>
          <p:cNvCxnSpPr>
            <a:cxnSpLocks/>
          </p:cNvCxnSpPr>
          <p:nvPr/>
        </p:nvCxnSpPr>
        <p:spPr>
          <a:xfrm>
            <a:off x="2118360" y="3972376"/>
            <a:ext cx="489204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6AEB3E3-FB34-4701-A9AA-910233B5AF18}"/>
              </a:ext>
            </a:extLst>
          </p:cNvPr>
          <p:cNvSpPr txBox="1"/>
          <p:nvPr/>
        </p:nvSpPr>
        <p:spPr>
          <a:xfrm>
            <a:off x="1998524" y="3525152"/>
            <a:ext cx="5240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2-</a:t>
            </a:r>
            <a:r>
              <a:rPr lang="en-US" b="1" i="0" dirty="0">
                <a:effectLst/>
                <a:latin typeface="Consolas" panose="020B0609020204030204" pitchFamily="49" charset="0"/>
              </a:rPr>
              <a:t> a link </a:t>
            </a:r>
            <a:r>
              <a:rPr lang="en-GB" sz="1400" dirty="0"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GB" sz="1400" b="1" dirty="0"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en-GB" sz="1400" dirty="0"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1400" b="1" dirty="0"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asp-action</a:t>
            </a:r>
            <a:r>
              <a:rPr lang="en-GB" sz="1400" dirty="0"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="" </a:t>
            </a:r>
            <a:r>
              <a:rPr lang="en-GB" sz="1400" b="1" dirty="0"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asp-route-id</a:t>
            </a:r>
            <a:r>
              <a:rPr lang="en-GB" sz="1400" dirty="0"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=“</a:t>
            </a:r>
            <a:r>
              <a:rPr lang="en-GB" sz="1400" dirty="0">
                <a:solidFill>
                  <a:srgbClr val="FF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”</a:t>
            </a:r>
            <a:r>
              <a:rPr lang="en-GB" sz="14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GB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95B9F7E-3CE0-12D5-816A-C633D8AF4A53}"/>
              </a:ext>
            </a:extLst>
          </p:cNvPr>
          <p:cNvSpPr txBox="1">
            <a:spLocks/>
          </p:cNvSpPr>
          <p:nvPr/>
        </p:nvSpPr>
        <p:spPr>
          <a:xfrm>
            <a:off x="1967351" y="432168"/>
            <a:ext cx="4876800" cy="50221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/>
              <a:t>State in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844179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607874"/>
            <a:ext cx="8759989" cy="1754326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IActionResult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About()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ViewData[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"Message"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"About"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ViewBag.Message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“Your  description page1."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View();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018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4648200"/>
            <a:ext cx="8759988" cy="21236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i="1" dirty="0"/>
              <a:t>In the view </a:t>
            </a:r>
            <a:r>
              <a:rPr lang="en-US" sz="2400" b="1" i="1" dirty="0" err="1"/>
              <a:t>About</a:t>
            </a:r>
            <a:r>
              <a:rPr lang="en-US" sz="2400" b="1" dirty="0" err="1"/>
              <a:t>.cshtml</a:t>
            </a:r>
            <a:r>
              <a:rPr lang="en-US" sz="2400" b="1" dirty="0"/>
              <a:t>  </a:t>
            </a:r>
            <a:r>
              <a:rPr lang="en-US" sz="2400" dirty="0"/>
              <a:t>file</a:t>
            </a:r>
            <a:endParaRPr lang="en-US" sz="2400" i="1" dirty="0"/>
          </a:p>
          <a:p>
            <a:endParaRPr lang="en-US" dirty="0"/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800000"/>
                </a:solidFill>
                <a:latin typeface="Consolas" panose="020B0609020204030204" pitchFamily="49" charset="0"/>
              </a:rPr>
              <a:t>h2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@ViewData[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“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Message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800" dirty="0">
                <a:solidFill>
                  <a:srgbClr val="800000"/>
                </a:solidFill>
                <a:latin typeface="Consolas" panose="020B0609020204030204" pitchFamily="49" charset="0"/>
              </a:rPr>
              <a:t>h2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800000"/>
                </a:solidFill>
                <a:latin typeface="Consolas" panose="020B0609020204030204" pitchFamily="49" charset="0"/>
              </a:rPr>
              <a:t>h3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ViewBag.Message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800" dirty="0">
                <a:solidFill>
                  <a:srgbClr val="800000"/>
                </a:solidFill>
                <a:latin typeface="Consolas" panose="020B0609020204030204" pitchFamily="49" charset="0"/>
              </a:rPr>
              <a:t>h3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Use this area to provide additional information.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800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i="1" dirty="0"/>
              <a:t>                     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B94407-ABA0-465B-BDC4-72A59F767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2006515"/>
            <a:ext cx="4424362" cy="2870284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33E0B99-AA74-47C0-817E-78A41A94B30D}"/>
              </a:ext>
            </a:extLst>
          </p:cNvPr>
          <p:cNvCxnSpPr>
            <a:cxnSpLocks/>
          </p:cNvCxnSpPr>
          <p:nvPr/>
        </p:nvCxnSpPr>
        <p:spPr>
          <a:xfrm flipV="1">
            <a:off x="1981200" y="3505200"/>
            <a:ext cx="3352800" cy="1824692"/>
          </a:xfrm>
          <a:prstGeom prst="straightConnector1">
            <a:avLst/>
          </a:prstGeom>
          <a:ln w="31750">
            <a:solidFill>
              <a:srgbClr val="FF0000">
                <a:alpha val="69000"/>
              </a:srgb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55693E3-56B0-4229-83A6-A89FF46082DB}"/>
              </a:ext>
            </a:extLst>
          </p:cNvPr>
          <p:cNvCxnSpPr>
            <a:cxnSpLocks/>
          </p:cNvCxnSpPr>
          <p:nvPr/>
        </p:nvCxnSpPr>
        <p:spPr>
          <a:xfrm flipV="1">
            <a:off x="2667000" y="3886200"/>
            <a:ext cx="2667000" cy="1823829"/>
          </a:xfrm>
          <a:prstGeom prst="straightConnector1">
            <a:avLst/>
          </a:prstGeom>
          <a:ln w="31750">
            <a:solidFill>
              <a:srgbClr val="FF0000">
                <a:alpha val="69000"/>
              </a:srgb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C38E5-3E2B-9582-4547-8AA8E3E47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762000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C00000"/>
                </a:solidFill>
              </a:rPr>
              <a:t>Web Development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556F0-953A-42D1-590F-2FCAF392042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70510" y="1905000"/>
            <a:ext cx="8595360" cy="3883152"/>
          </a:xfrm>
        </p:spPr>
        <p:txBody>
          <a:bodyPr>
            <a:normAutofit/>
          </a:bodyPr>
          <a:lstStyle/>
          <a:p>
            <a:pPr marL="342900" indent="-342900"/>
            <a:r>
              <a:rPr lang="en-GB" sz="2000" dirty="0"/>
              <a:t>Today, </a:t>
            </a:r>
            <a:r>
              <a:rPr lang="en-GB" sz="2000" b="1" dirty="0"/>
              <a:t>web developers</a:t>
            </a:r>
            <a:r>
              <a:rPr lang="en-GB" sz="2000" dirty="0"/>
              <a:t> are increasingly in demand. No company can do without a web presence, so it will need an IT professional who can structure and manage it in an appropriate and up-to-date form</a:t>
            </a:r>
          </a:p>
          <a:p>
            <a:pPr marL="342900" indent="-342900"/>
            <a:endParaRPr lang="en-GB" sz="2000" b="1" dirty="0"/>
          </a:p>
          <a:p>
            <a:pPr marL="342900" indent="-342900"/>
            <a:r>
              <a:rPr lang="en-GB" sz="2000" b="1" dirty="0"/>
              <a:t>Web Development</a:t>
            </a:r>
            <a:r>
              <a:rPr lang="en-GB" sz="2000" dirty="0"/>
              <a:t> is about building (developing) the application from scratch for the web. It is therefore about websites, web pages or anything else that runs on the Internet</a:t>
            </a:r>
          </a:p>
          <a:p>
            <a:pPr marL="342900" indent="-342900"/>
            <a:r>
              <a:rPr lang="en-GB" sz="2000" dirty="0"/>
              <a:t>web development refers to the development of programming source code, the creation and organization of databases, network protocols, web servers and computer security. </a:t>
            </a:r>
          </a:p>
        </p:txBody>
      </p:sp>
    </p:spTree>
    <p:extLst>
      <p:ext uri="{BB962C8B-B14F-4D97-AF65-F5344CB8AC3E}">
        <p14:creationId xmlns:p14="http://schemas.microsoft.com/office/powerpoint/2010/main" val="3421385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F542033-42BC-4C31-D396-C44EDC5F9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224915"/>
            <a:ext cx="6724650" cy="469972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3A86125-D549-7D2A-F3D1-DF520A80395C}"/>
              </a:ext>
            </a:extLst>
          </p:cNvPr>
          <p:cNvSpPr txBox="1"/>
          <p:nvPr/>
        </p:nvSpPr>
        <p:spPr>
          <a:xfrm>
            <a:off x="1066800" y="3018234"/>
            <a:ext cx="6629400" cy="307776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GB" b="1" dirty="0"/>
              <a:t>View Code to show this list within a select component : </a:t>
            </a:r>
          </a:p>
          <a:p>
            <a:endParaRPr lang="en-GB" sz="1600" b="1" dirty="0"/>
          </a:p>
          <a:p>
            <a:r>
              <a:rPr lang="en-GB" sz="1600" b="1" dirty="0"/>
              <a:t>&lt;select&gt;</a:t>
            </a:r>
          </a:p>
          <a:p>
            <a:r>
              <a:rPr lang="en-GB" sz="1600" b="1" dirty="0"/>
              <a:t> &lt;option value=""&gt;select a </a:t>
            </a:r>
            <a:r>
              <a:rPr lang="en-GB" sz="1600" b="1" dirty="0" err="1"/>
              <a:t>catagory</a:t>
            </a:r>
            <a:r>
              <a:rPr lang="en-GB" sz="1600" b="1" dirty="0"/>
              <a:t>&lt;/option&gt;</a:t>
            </a:r>
          </a:p>
          <a:p>
            <a:r>
              <a:rPr lang="en-GB" sz="1600" b="1" dirty="0"/>
              <a:t> @foreach (string </a:t>
            </a:r>
            <a:r>
              <a:rPr lang="en-GB" sz="1600" b="1" dirty="0" err="1"/>
              <a:t>catagory</a:t>
            </a:r>
            <a:r>
              <a:rPr lang="en-GB" sz="1600" b="1" dirty="0"/>
              <a:t> in </a:t>
            </a:r>
            <a:r>
              <a:rPr lang="en-GB" sz="1600" b="1" dirty="0" err="1"/>
              <a:t>ViewBag.Catagories</a:t>
            </a:r>
            <a:r>
              <a:rPr lang="en-GB" sz="1600" b="1" dirty="0"/>
              <a:t>)</a:t>
            </a:r>
          </a:p>
          <a:p>
            <a:r>
              <a:rPr lang="en-GB" sz="1600" b="1" dirty="0"/>
              <a:t> {</a:t>
            </a:r>
          </a:p>
          <a:p>
            <a:r>
              <a:rPr lang="en-GB" sz="1600" b="1" dirty="0"/>
              <a:t>	 &lt;option&gt;@ </a:t>
            </a:r>
            <a:r>
              <a:rPr lang="en-GB" sz="1600" b="1" dirty="0" err="1"/>
              <a:t>catagory</a:t>
            </a:r>
            <a:r>
              <a:rPr lang="en-GB" sz="1600" b="1" dirty="0"/>
              <a:t> &lt;/option&gt;</a:t>
            </a:r>
          </a:p>
          <a:p>
            <a:r>
              <a:rPr lang="en-GB" sz="1600" b="1" dirty="0"/>
              <a:t> }</a:t>
            </a:r>
          </a:p>
          <a:p>
            <a:r>
              <a:rPr lang="en-GB" sz="1600" b="1" dirty="0"/>
              <a:t> &lt;/select&gt;</a:t>
            </a:r>
          </a:p>
          <a:p>
            <a:endParaRPr lang="en-GB" sz="1600" b="1" dirty="0"/>
          </a:p>
          <a:p>
            <a:endParaRPr lang="en-GB" sz="1600" b="1" dirty="0"/>
          </a:p>
          <a:p>
            <a:endParaRPr lang="en-GB" sz="1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DBA974-AFF6-2616-C11C-DBBDF9D68902}"/>
              </a:ext>
            </a:extLst>
          </p:cNvPr>
          <p:cNvSpPr txBox="1"/>
          <p:nvPr/>
        </p:nvSpPr>
        <p:spPr>
          <a:xfrm>
            <a:off x="914400" y="304800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ViewBage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4813139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3A5A5E9-B8E1-7A51-7E75-90502D403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2552"/>
            <a:ext cx="7868909" cy="424355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4B0F11B-A179-A57C-82AB-EDF83EF83363}"/>
              </a:ext>
            </a:extLst>
          </p:cNvPr>
          <p:cNvSpPr txBox="1"/>
          <p:nvPr/>
        </p:nvSpPr>
        <p:spPr>
          <a:xfrm>
            <a:off x="152400" y="-52552"/>
            <a:ext cx="7010400" cy="73866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</a:rPr>
              <a:t>The </a:t>
            </a:r>
            <a:r>
              <a:rPr lang="en-GB" sz="2400" b="1" dirty="0" err="1">
                <a:solidFill>
                  <a:srgbClr val="FF0000"/>
                </a:solidFill>
              </a:rPr>
              <a:t>Program.cs</a:t>
            </a:r>
            <a:r>
              <a:rPr lang="en-GB" sz="2400" b="1" dirty="0">
                <a:solidFill>
                  <a:srgbClr val="FF0000"/>
                </a:solidFill>
              </a:rPr>
              <a:t> file : </a:t>
            </a:r>
            <a:r>
              <a:rPr lang="en-GB" sz="2000" b="1" dirty="0">
                <a:solidFill>
                  <a:srgbClr val="C00000"/>
                </a:solidFill>
              </a:rPr>
              <a:t>it </a:t>
            </a:r>
            <a:r>
              <a:rPr lang="en-GB" sz="2000" dirty="0">
                <a:solidFill>
                  <a:srgbClr val="C00000"/>
                </a:solidFill>
              </a:rPr>
              <a:t>contains the configuration code</a:t>
            </a:r>
          </a:p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5F07A-4401-5790-67A7-1933115562D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" y="3505200"/>
            <a:ext cx="9136116" cy="3352800"/>
          </a:xfrm>
          <a:solidFill>
            <a:schemeClr val="bg2">
              <a:alpha val="53000"/>
            </a:schemeClr>
          </a:solidFill>
        </p:spPr>
        <p:txBody>
          <a:bodyPr>
            <a:noAutofit/>
          </a:bodyPr>
          <a:lstStyle/>
          <a:p>
            <a:pPr marL="342900" indent="-342900"/>
            <a:r>
              <a:rPr lang="en-GB" sz="1600" b="1" dirty="0"/>
              <a:t>The </a:t>
            </a:r>
            <a:r>
              <a:rPr lang="en-GB" sz="1600" b="1" dirty="0" err="1">
                <a:solidFill>
                  <a:srgbClr val="C00000"/>
                </a:solidFill>
              </a:rPr>
              <a:t>ConfigureServices</a:t>
            </a:r>
            <a:r>
              <a:rPr lang="en-GB" sz="1600" b="1" dirty="0">
                <a:solidFill>
                  <a:srgbClr val="C00000"/>
                </a:solidFill>
              </a:rPr>
              <a:t>() </a:t>
            </a:r>
            <a:r>
              <a:rPr lang="en-GB" sz="1600" b="1" dirty="0"/>
              <a:t>method contains the code that adds services to the app. For a simple ASP.NET Core MVC app, you only need to use the </a:t>
            </a:r>
            <a:r>
              <a:rPr lang="en-GB" sz="1600" b="1" dirty="0" err="1">
                <a:solidFill>
                  <a:srgbClr val="C00000"/>
                </a:solidFill>
              </a:rPr>
              <a:t>AddControllersWithViews</a:t>
            </a:r>
            <a:r>
              <a:rPr lang="en-GB" sz="1600" b="1" dirty="0">
                <a:solidFill>
                  <a:srgbClr val="C00000"/>
                </a:solidFill>
              </a:rPr>
              <a:t>() </a:t>
            </a:r>
            <a:r>
              <a:rPr lang="en-GB" sz="1600" b="1" dirty="0"/>
              <a:t>method to add services that support controllers, models, views, tag helpers, and so on.</a:t>
            </a:r>
          </a:p>
          <a:p>
            <a:pPr marL="342900" indent="-342900"/>
            <a:r>
              <a:rPr lang="en-GB" sz="1600" b="1" dirty="0"/>
              <a:t>The </a:t>
            </a:r>
            <a:r>
              <a:rPr lang="en-GB" sz="1600" b="1" dirty="0">
                <a:solidFill>
                  <a:srgbClr val="C00000"/>
                </a:solidFill>
              </a:rPr>
              <a:t>Configure() </a:t>
            </a:r>
            <a:r>
              <a:rPr lang="en-GB" sz="1600" b="1" dirty="0"/>
              <a:t>method contains the code that configures the services that have been added. </a:t>
            </a:r>
          </a:p>
          <a:p>
            <a:pPr marL="342900" indent="-342900"/>
            <a:r>
              <a:rPr lang="en-GB" sz="1600" b="1" dirty="0"/>
              <a:t>The </a:t>
            </a:r>
            <a:r>
              <a:rPr lang="en-GB" sz="1600" b="1" dirty="0" err="1">
                <a:solidFill>
                  <a:srgbClr val="C00000"/>
                </a:solidFill>
              </a:rPr>
              <a:t>UseStaticFiles</a:t>
            </a:r>
            <a:r>
              <a:rPr lang="en-GB" sz="1600" b="1" dirty="0"/>
              <a:t> specifies that the app can use the static files that are in the </a:t>
            </a:r>
            <a:r>
              <a:rPr lang="en-GB" sz="1600" b="1" dirty="0" err="1"/>
              <a:t>wwwroot</a:t>
            </a:r>
            <a:r>
              <a:rPr lang="en-GB" sz="1600" b="1" dirty="0"/>
              <a:t> directory such as the Bootstrap library. </a:t>
            </a:r>
          </a:p>
          <a:p>
            <a:pPr marL="342900" indent="-342900"/>
            <a:r>
              <a:rPr lang="en-GB" sz="1600" b="1" dirty="0"/>
              <a:t>The </a:t>
            </a:r>
            <a:r>
              <a:rPr lang="en-GB" sz="1600" b="1" dirty="0" err="1">
                <a:solidFill>
                  <a:srgbClr val="C00000"/>
                </a:solidFill>
              </a:rPr>
              <a:t>UseRouting</a:t>
            </a:r>
            <a:r>
              <a:rPr lang="en-GB" sz="1600" b="1" dirty="0"/>
              <a:t> Selects the endpoint for the route if one is found.. </a:t>
            </a:r>
          </a:p>
          <a:p>
            <a:pPr marL="342900" indent="-342900"/>
            <a:r>
              <a:rPr lang="en-GB" sz="1600" b="1" dirty="0"/>
              <a:t>the </a:t>
            </a:r>
            <a:r>
              <a:rPr lang="en-GB" sz="1600" b="1" dirty="0" err="1">
                <a:solidFill>
                  <a:srgbClr val="C00000"/>
                </a:solidFill>
              </a:rPr>
              <a:t>UseEndpoints</a:t>
            </a:r>
            <a:r>
              <a:rPr lang="en-GB" sz="1600" b="1" dirty="0">
                <a:solidFill>
                  <a:srgbClr val="C00000"/>
                </a:solidFill>
              </a:rPr>
              <a:t>() </a:t>
            </a:r>
            <a:r>
              <a:rPr lang="en-GB" sz="1600" b="1" dirty="0"/>
              <a:t>method maps the controllers and their actions to a request URLs that’s known as the default route. This route identifies the Home controller as the default controller and the Index() action method as the default action. a parameter named id, and it uses a question mark (?) to indicate that this parameter is optional.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A1F182-1678-D903-0165-D2FD58EEC2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8485" y="464426"/>
            <a:ext cx="2497632" cy="2050174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4006C0F2-1DE3-8012-D244-01148271AD0E}"/>
              </a:ext>
            </a:extLst>
          </p:cNvPr>
          <p:cNvSpPr/>
          <p:nvPr/>
        </p:nvSpPr>
        <p:spPr>
          <a:xfrm>
            <a:off x="6541503" y="1942944"/>
            <a:ext cx="304800" cy="152400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86722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1">
            <a:extLst>
              <a:ext uri="{FF2B5EF4-FFF2-40B4-BE49-F238E27FC236}">
                <a16:creationId xmlns:a16="http://schemas.microsoft.com/office/drawing/2014/main" id="{EEA805C9-CDAD-47F5-8A4D-2AD6A82F160F}"/>
              </a:ext>
            </a:extLst>
          </p:cNvPr>
          <p:cNvSpPr txBox="1">
            <a:spLocks/>
          </p:cNvSpPr>
          <p:nvPr/>
        </p:nvSpPr>
        <p:spPr>
          <a:xfrm>
            <a:off x="2133600" y="150674"/>
            <a:ext cx="4449427" cy="60189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ts val="400"/>
              </a:spcBef>
              <a:buNone/>
              <a:defRPr sz="3600" b="0" kern="1200" cap="none" spc="0" baseline="0">
                <a:solidFill>
                  <a:schemeClr val="tx2"/>
                </a:solidFill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AU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Forms Processing  </a:t>
            </a:r>
            <a:endParaRPr lang="en-US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B7AA3A-8416-AE9C-0168-5C475471414A}"/>
              </a:ext>
            </a:extLst>
          </p:cNvPr>
          <p:cNvSpPr txBox="1"/>
          <p:nvPr/>
        </p:nvSpPr>
        <p:spPr>
          <a:xfrm>
            <a:off x="34636" y="3276600"/>
            <a:ext cx="5448300" cy="5693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000" b="1" dirty="0"/>
              <a:t>For each Form view, </a:t>
            </a:r>
            <a:r>
              <a:rPr lang="en-AU" sz="2000" b="1" dirty="0">
                <a:solidFill>
                  <a:srgbClr val="FF0000"/>
                </a:solidFill>
              </a:rPr>
              <a:t>two</a:t>
            </a:r>
            <a:r>
              <a:rPr lang="en-AU" sz="2000" b="1" dirty="0"/>
              <a:t> actions are needed </a:t>
            </a:r>
          </a:p>
          <a:p>
            <a:endParaRPr lang="en-AU" sz="11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F6185A6-C7C0-6DCF-BE7A-8F4EA8945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1" y="752566"/>
            <a:ext cx="2286000" cy="2259480"/>
          </a:xfrm>
          <a:prstGeom prst="rect">
            <a:avLst/>
          </a:prstGeom>
          <a:effectLst>
            <a:outerShdw blurRad="50800" dist="50800" dir="1800000" sx="98000" sy="98000" algn="ctr" rotWithShape="0">
              <a:srgbClr val="FF0000"/>
            </a:outerShdw>
            <a:softEdge rad="101600"/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A19E8B9-E1F8-2E14-4733-914B2D2FFCA1}"/>
              </a:ext>
            </a:extLst>
          </p:cNvPr>
          <p:cNvSpPr txBox="1"/>
          <p:nvPr/>
        </p:nvSpPr>
        <p:spPr>
          <a:xfrm>
            <a:off x="54251" y="4012482"/>
            <a:ext cx="3170351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</a:rPr>
              <a:t>public </a:t>
            </a:r>
            <a:r>
              <a:rPr lang="en-US" sz="1200" b="1" dirty="0" err="1">
                <a:latin typeface="Consolas" panose="020B0609020204030204" pitchFamily="49" charset="0"/>
              </a:rPr>
              <a:t>IActionResult</a:t>
            </a:r>
            <a:r>
              <a:rPr lang="en-US" sz="1200" b="1" dirty="0"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register</a:t>
            </a:r>
            <a:r>
              <a:rPr lang="en-US" sz="1200" b="1" dirty="0">
                <a:latin typeface="Consolas" panose="020B0609020204030204" pitchFamily="49" charset="0"/>
              </a:rPr>
              <a:t>() 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	{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	return View();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	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1249BC-E140-F7D8-BEF9-ACDE353315A4}"/>
              </a:ext>
            </a:extLst>
          </p:cNvPr>
          <p:cNvSpPr txBox="1"/>
          <p:nvPr/>
        </p:nvSpPr>
        <p:spPr>
          <a:xfrm>
            <a:off x="0" y="5486400"/>
            <a:ext cx="5967802" cy="10156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</a:t>
            </a:r>
            <a:r>
              <a:rPr lang="en-US" sz="1200" b="1" dirty="0" err="1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HttpPost</a:t>
            </a:r>
            <a:r>
              <a:rPr lang="en-US" sz="1200" b="1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</a:t>
            </a:r>
            <a:endParaRPr lang="en-US" sz="1200" b="1" dirty="0">
              <a:solidFill>
                <a:srgbClr val="FF0000"/>
              </a:solidFill>
              <a:latin typeface="Segoe UI" panose="020B0502040204020203" pitchFamily="34" charset="0"/>
            </a:endParaRPr>
          </a:p>
          <a:p>
            <a:r>
              <a:rPr lang="en-US" sz="1200" b="1" dirty="0">
                <a:latin typeface="Consolas" panose="020B0609020204030204" pitchFamily="49" charset="0"/>
              </a:rPr>
              <a:t>public </a:t>
            </a:r>
            <a:r>
              <a:rPr lang="en-US" sz="1200" b="1" dirty="0" err="1">
                <a:latin typeface="Consolas" panose="020B0609020204030204" pitchFamily="49" charset="0"/>
              </a:rPr>
              <a:t>asyn</a:t>
            </a:r>
            <a:r>
              <a:rPr lang="en-US" sz="1200" b="1" dirty="0">
                <a:latin typeface="Consolas" panose="020B0609020204030204" pitchFamily="49" charset="0"/>
              </a:rPr>
              <a:t> Task&lt;</a:t>
            </a:r>
            <a:r>
              <a:rPr lang="en-US" sz="1200" b="1" dirty="0" err="1">
                <a:latin typeface="Consolas" panose="020B0609020204030204" pitchFamily="49" charset="0"/>
              </a:rPr>
              <a:t>IActionResult</a:t>
            </a:r>
            <a:r>
              <a:rPr lang="en-US" sz="1200" b="1" dirty="0">
                <a:latin typeface="Consolas" panose="020B0609020204030204" pitchFamily="49" charset="0"/>
              </a:rPr>
              <a:t>&gt; 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registe</a:t>
            </a:r>
            <a:r>
              <a:rPr lang="en-US" sz="1200" b="1" dirty="0">
                <a:latin typeface="Consolas" panose="020B0609020204030204" pitchFamily="49" charset="0"/>
              </a:rPr>
              <a:t>r(form’s parameters)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	{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	……..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	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E270B9-D54E-8898-9E52-8390F462DB54}"/>
              </a:ext>
            </a:extLst>
          </p:cNvPr>
          <p:cNvSpPr txBox="1"/>
          <p:nvPr/>
        </p:nvSpPr>
        <p:spPr>
          <a:xfrm>
            <a:off x="4038600" y="4375861"/>
            <a:ext cx="5410200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GB" sz="1600" b="1" dirty="0"/>
              <a:t>[</a:t>
            </a:r>
            <a:r>
              <a:rPr lang="en-GB" sz="1600" b="1" dirty="0" err="1"/>
              <a:t>HttpGet</a:t>
            </a:r>
            <a:r>
              <a:rPr lang="en-GB" sz="1600" b="1" dirty="0"/>
              <a:t>]</a:t>
            </a:r>
            <a:r>
              <a:rPr lang="en-GB" sz="1600" dirty="0"/>
              <a:t> attributes is used to  handles  register  method that handles an HTTP GET request </a:t>
            </a:r>
            <a:r>
              <a:rPr lang="en-GB" sz="1600" b="1" dirty="0">
                <a:solidFill>
                  <a:srgbClr val="FF0000"/>
                </a:solidFill>
              </a:rPr>
              <a:t>(Default)</a:t>
            </a:r>
            <a:endParaRPr lang="en-GB" sz="1600" b="1" dirty="0"/>
          </a:p>
          <a:p>
            <a:r>
              <a:rPr lang="en-GB" sz="1600" b="1" dirty="0">
                <a:solidFill>
                  <a:srgbClr val="FF0000"/>
                </a:solidFill>
              </a:rPr>
              <a:t>[</a:t>
            </a:r>
            <a:r>
              <a:rPr lang="en-GB" sz="1600" b="1" dirty="0" err="1">
                <a:solidFill>
                  <a:srgbClr val="FF0000"/>
                </a:solidFill>
              </a:rPr>
              <a:t>HttpPost</a:t>
            </a:r>
            <a:r>
              <a:rPr lang="en-GB" sz="1600" b="1" dirty="0">
                <a:solidFill>
                  <a:srgbClr val="FF0000"/>
                </a:solidFill>
              </a:rPr>
              <a:t>]</a:t>
            </a:r>
            <a:r>
              <a:rPr lang="en-GB" sz="1600" dirty="0">
                <a:solidFill>
                  <a:srgbClr val="FF0000"/>
                </a:solidFill>
              </a:rPr>
              <a:t> </a:t>
            </a:r>
            <a:r>
              <a:rPr lang="en-GB" sz="1600" dirty="0"/>
              <a:t>attributes is used to  handles  register  method that handles an HTTP POST request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26E5FB2-9A39-0A92-FA8F-BA1171E9A7D0}"/>
              </a:ext>
            </a:extLst>
          </p:cNvPr>
          <p:cNvCxnSpPr>
            <a:cxnSpLocks/>
          </p:cNvCxnSpPr>
          <p:nvPr/>
        </p:nvCxnSpPr>
        <p:spPr>
          <a:xfrm flipH="1" flipV="1">
            <a:off x="2971800" y="4136699"/>
            <a:ext cx="1066800" cy="4247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D7E6B20-2F5B-EEEF-C821-B77A4C14D3C8}"/>
              </a:ext>
            </a:extLst>
          </p:cNvPr>
          <p:cNvCxnSpPr>
            <a:cxnSpLocks/>
          </p:cNvCxnSpPr>
          <p:nvPr/>
        </p:nvCxnSpPr>
        <p:spPr>
          <a:xfrm flipH="1">
            <a:off x="2971800" y="5148937"/>
            <a:ext cx="1143000" cy="5433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29325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837F2-5A18-41DC-9462-73A9DB3DBEA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412378" y="3030592"/>
            <a:ext cx="1655422" cy="3357959"/>
          </a:xfrm>
          <a:solidFill>
            <a:srgbClr val="00B0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AU" sz="1600" dirty="0"/>
              <a:t>     register View</a:t>
            </a:r>
          </a:p>
          <a:p>
            <a:pPr marL="0" indent="0">
              <a:buNone/>
            </a:pPr>
            <a:endParaRPr lang="en-AU" sz="1600" dirty="0"/>
          </a:p>
          <a:p>
            <a:pPr marL="0" indent="0">
              <a:buNone/>
            </a:pPr>
            <a:endParaRPr lang="en-AU" sz="1600" dirty="0"/>
          </a:p>
          <a:p>
            <a:pPr marL="0" indent="0">
              <a:buNone/>
            </a:pPr>
            <a:endParaRPr lang="en-AU" sz="1600" dirty="0"/>
          </a:p>
          <a:p>
            <a:pPr marL="0" indent="0">
              <a:buNone/>
            </a:pPr>
            <a:endParaRPr lang="en-AU" sz="1600" dirty="0"/>
          </a:p>
          <a:p>
            <a:pPr marL="0" indent="0">
              <a:buNone/>
            </a:pPr>
            <a:endParaRPr lang="en-AU" sz="16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C1C9E53-706D-45B4-A4B4-F7D6578DFCB7}"/>
              </a:ext>
            </a:extLst>
          </p:cNvPr>
          <p:cNvSpPr txBox="1">
            <a:spLocks/>
          </p:cNvSpPr>
          <p:nvPr/>
        </p:nvSpPr>
        <p:spPr>
          <a:xfrm>
            <a:off x="372625" y="2968700"/>
            <a:ext cx="5151680" cy="335795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171450" indent="-173736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Char char="•"/>
              <a:defRPr sz="2200" b="0" i="0" kern="1200" cap="none" spc="3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448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1593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88975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860425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051560" indent="-173736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234440" indent="-173736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417320" indent="-173736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600200" indent="-173736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                                 Controller</a:t>
            </a:r>
            <a:endParaRPr lang="en-AU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15971E3-38FC-400F-8EB0-8FCA278BA002}"/>
              </a:ext>
            </a:extLst>
          </p:cNvPr>
          <p:cNvCxnSpPr>
            <a:cxnSpLocks/>
          </p:cNvCxnSpPr>
          <p:nvPr/>
        </p:nvCxnSpPr>
        <p:spPr>
          <a:xfrm>
            <a:off x="2453506" y="1916166"/>
            <a:ext cx="0" cy="173999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8529A01-E5AD-0B6A-261D-6F5A6F878321}"/>
              </a:ext>
            </a:extLst>
          </p:cNvPr>
          <p:cNvSpPr txBox="1"/>
          <p:nvPr/>
        </p:nvSpPr>
        <p:spPr>
          <a:xfrm>
            <a:off x="152400" y="1371600"/>
            <a:ext cx="7783116" cy="584775"/>
          </a:xfrm>
          <a:prstGeom prst="rect">
            <a:avLst/>
          </a:prstGeom>
          <a:solidFill>
            <a:schemeClr val="bg1"/>
          </a:solidFill>
          <a:ln cmpd="sng">
            <a:solidFill>
              <a:srgbClr val="FF0000"/>
            </a:solidFill>
            <a:prstDash val="solid"/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Link:  &lt;</a:t>
            </a:r>
            <a:r>
              <a:rPr lang="en-US" sz="1600" b="1" dirty="0">
                <a:solidFill>
                  <a:srgbClr val="800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</a:t>
            </a:r>
            <a:r>
              <a:rPr lang="en-US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800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asp-action</a:t>
            </a:r>
            <a:r>
              <a:rPr lang="en-US" sz="1600" b="1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=“register"&gt;&lt;/</a:t>
            </a:r>
            <a:r>
              <a:rPr lang="en-US" sz="1600" b="1" dirty="0">
                <a:solidFill>
                  <a:srgbClr val="800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</a:t>
            </a:r>
            <a:r>
              <a:rPr lang="en-US" sz="1600" b="1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 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Browsing address:   </a:t>
            </a:r>
            <a:r>
              <a:rPr lang="en-US" sz="1600" b="1" dirty="0">
                <a:latin typeface="Consolas" panose="020B0609020204030204" pitchFamily="49" charset="0"/>
              </a:rPr>
              <a:t>http://servername/controller/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register</a:t>
            </a:r>
            <a:endParaRPr 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E2B257B-A281-367C-AA80-233A1AEB0EDF}"/>
              </a:ext>
            </a:extLst>
          </p:cNvPr>
          <p:cNvSpPr txBox="1"/>
          <p:nvPr/>
        </p:nvSpPr>
        <p:spPr>
          <a:xfrm>
            <a:off x="1818083" y="2057400"/>
            <a:ext cx="544117" cy="36933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b="1" dirty="0"/>
              <a:t>call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BA26046-2C04-913C-DCB8-6A4DC14A2521}"/>
              </a:ext>
            </a:extLst>
          </p:cNvPr>
          <p:cNvCxnSpPr>
            <a:cxnSpLocks/>
          </p:cNvCxnSpPr>
          <p:nvPr/>
        </p:nvCxnSpPr>
        <p:spPr>
          <a:xfrm>
            <a:off x="2566058" y="4178756"/>
            <a:ext cx="4709160" cy="0"/>
          </a:xfrm>
          <a:prstGeom prst="straightConnector1">
            <a:avLst/>
          </a:prstGeom>
          <a:ln w="3492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3C87D1A2-E909-1CCE-EB2A-C17ECD3A48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2211" y="3412013"/>
            <a:ext cx="1466850" cy="2914650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AF8F553-5C51-D7AC-9440-BDA63D743D8F}"/>
              </a:ext>
            </a:extLst>
          </p:cNvPr>
          <p:cNvCxnSpPr>
            <a:cxnSpLocks/>
          </p:cNvCxnSpPr>
          <p:nvPr/>
        </p:nvCxnSpPr>
        <p:spPr>
          <a:xfrm flipH="1" flipV="1">
            <a:off x="5309258" y="5474156"/>
            <a:ext cx="2103120" cy="685800"/>
          </a:xfrm>
          <a:prstGeom prst="straightConnector1">
            <a:avLst/>
          </a:prstGeom>
          <a:ln w="317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4A99C7B-4973-FBE4-3333-E9173F39EEA7}"/>
              </a:ext>
            </a:extLst>
          </p:cNvPr>
          <p:cNvSpPr txBox="1"/>
          <p:nvPr/>
        </p:nvSpPr>
        <p:spPr>
          <a:xfrm>
            <a:off x="6543870" y="5995888"/>
            <a:ext cx="69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data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25D1825-13CA-4415-87C0-CAAE4CD2164D}"/>
              </a:ext>
            </a:extLst>
          </p:cNvPr>
          <p:cNvSpPr txBox="1"/>
          <p:nvPr/>
        </p:nvSpPr>
        <p:spPr>
          <a:xfrm>
            <a:off x="372625" y="3625183"/>
            <a:ext cx="317035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public </a:t>
            </a:r>
            <a:r>
              <a:rPr lang="en-US" sz="1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IActionResult</a:t>
            </a:r>
            <a:r>
              <a:rPr lang="en-US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 register()</a:t>
            </a:r>
          </a:p>
          <a:p>
            <a:r>
              <a:rPr lang="en-US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	{</a:t>
            </a:r>
          </a:p>
          <a:p>
            <a:r>
              <a:rPr lang="en-US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	return View();</a:t>
            </a:r>
          </a:p>
          <a:p>
            <a:r>
              <a:rPr lang="en-US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	}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780A3AF-74FA-9616-B2B4-C2EED8E5414F}"/>
              </a:ext>
            </a:extLst>
          </p:cNvPr>
          <p:cNvSpPr txBox="1"/>
          <p:nvPr/>
        </p:nvSpPr>
        <p:spPr>
          <a:xfrm>
            <a:off x="356258" y="5026391"/>
            <a:ext cx="596780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</a:t>
            </a:r>
            <a:r>
              <a:rPr lang="en-US" sz="1200" b="1" dirty="0" err="1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HttpPost</a:t>
            </a:r>
            <a:r>
              <a:rPr lang="en-US" sz="12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</a:t>
            </a:r>
            <a:endParaRPr lang="en-US" sz="1200" b="1" dirty="0">
              <a:solidFill>
                <a:schemeClr val="bg1"/>
              </a:solidFill>
              <a:latin typeface="Segoe UI" panose="020B0502040204020203" pitchFamily="34" charset="0"/>
            </a:endParaRPr>
          </a:p>
          <a:p>
            <a:r>
              <a:rPr lang="en-US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public </a:t>
            </a:r>
            <a:r>
              <a:rPr lang="en-US" sz="1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asyn</a:t>
            </a:r>
            <a:r>
              <a:rPr lang="en-US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 Task&lt;</a:t>
            </a:r>
            <a:r>
              <a:rPr lang="en-US" sz="1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IActionResult</a:t>
            </a:r>
            <a:r>
              <a:rPr lang="en-US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&gt; register( parameters)</a:t>
            </a:r>
          </a:p>
          <a:p>
            <a:r>
              <a:rPr lang="en-US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	{</a:t>
            </a:r>
          </a:p>
          <a:p>
            <a:r>
              <a:rPr lang="en-US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	……..</a:t>
            </a:r>
          </a:p>
          <a:p>
            <a:r>
              <a:rPr lang="en-US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	}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CDC1FF5-16FB-9043-2580-8D47B762BB4B}"/>
              </a:ext>
            </a:extLst>
          </p:cNvPr>
          <p:cNvSpPr/>
          <p:nvPr/>
        </p:nvSpPr>
        <p:spPr>
          <a:xfrm>
            <a:off x="7472211" y="5995888"/>
            <a:ext cx="885046" cy="3307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BC5194-B655-B4DD-E716-46AD2C0F0B7E}"/>
              </a:ext>
            </a:extLst>
          </p:cNvPr>
          <p:cNvSpPr txBox="1">
            <a:spLocks/>
          </p:cNvSpPr>
          <p:nvPr/>
        </p:nvSpPr>
        <p:spPr>
          <a:xfrm>
            <a:off x="1833456" y="397132"/>
            <a:ext cx="4648740" cy="533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 fontScale="75000" lnSpcReduction="20000"/>
          </a:bodyPr>
          <a:lstStyle>
            <a:lvl1pPr algn="l" defTabSz="914400" rtl="0" eaLnBrk="1" latinLnBrk="0" hangingPunct="1">
              <a:spcBef>
                <a:spcPts val="400"/>
              </a:spcBef>
              <a:buNone/>
              <a:defRPr sz="3600" b="0" kern="1200" cap="none" spc="0" baseline="0">
                <a:solidFill>
                  <a:schemeClr val="tx2"/>
                </a:solidFill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AU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Processing  a Form example</a:t>
            </a:r>
            <a:endParaRPr lang="en-US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84E8E1-B327-F678-69CE-55B62B002BFD}"/>
              </a:ext>
            </a:extLst>
          </p:cNvPr>
          <p:cNvSpPr txBox="1"/>
          <p:nvPr/>
        </p:nvSpPr>
        <p:spPr>
          <a:xfrm>
            <a:off x="6172200" y="3669268"/>
            <a:ext cx="304799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BEEA27-ABA6-F9BA-3D3E-FA7D63B01AD2}"/>
              </a:ext>
            </a:extLst>
          </p:cNvPr>
          <p:cNvSpPr txBox="1"/>
          <p:nvPr/>
        </p:nvSpPr>
        <p:spPr>
          <a:xfrm>
            <a:off x="6179238" y="5857388"/>
            <a:ext cx="304799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ADBB9A-3AA8-E093-E8A9-EBA8EB1CB40C}"/>
              </a:ext>
            </a:extLst>
          </p:cNvPr>
          <p:cNvSpPr txBox="1"/>
          <p:nvPr/>
        </p:nvSpPr>
        <p:spPr>
          <a:xfrm>
            <a:off x="1981201" y="2438400"/>
            <a:ext cx="304799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F82E91-6DEF-E040-D9A8-61CF7604EC86}"/>
              </a:ext>
            </a:extLst>
          </p:cNvPr>
          <p:cNvSpPr txBox="1"/>
          <p:nvPr/>
        </p:nvSpPr>
        <p:spPr>
          <a:xfrm>
            <a:off x="7352615" y="2599368"/>
            <a:ext cx="20092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Register.cshtml</a:t>
            </a:r>
            <a:endParaRPr lang="en-US" dirty="0"/>
          </a:p>
        </p:txBody>
      </p:sp>
      <p:pic>
        <p:nvPicPr>
          <p:cNvPr id="16" name="Graphic 15" descr="User with solid fill">
            <a:extLst>
              <a:ext uri="{FF2B5EF4-FFF2-40B4-BE49-F238E27FC236}">
                <a16:creationId xmlns:a16="http://schemas.microsoft.com/office/drawing/2014/main" id="{F9B8C3C1-B247-E4BF-D6A5-94EBCFCAB0D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81478" y="4568620"/>
            <a:ext cx="742297" cy="74229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1A0E10C-866D-04C2-C5C1-31716AB14DB4}"/>
              </a:ext>
            </a:extLst>
          </p:cNvPr>
          <p:cNvSpPr txBox="1"/>
          <p:nvPr/>
        </p:nvSpPr>
        <p:spPr>
          <a:xfrm>
            <a:off x="6324600" y="5254823"/>
            <a:ext cx="136610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AU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  </a:t>
            </a:r>
            <a:r>
              <a:rPr lang="en-AU" sz="1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 Data</a:t>
            </a:r>
          </a:p>
        </p:txBody>
      </p:sp>
    </p:spTree>
    <p:extLst>
      <p:ext uri="{BB962C8B-B14F-4D97-AF65-F5344CB8AC3E}">
        <p14:creationId xmlns:p14="http://schemas.microsoft.com/office/powerpoint/2010/main" val="28562493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1C5B3-A11C-48C7-9C2D-0A38B41FC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225" y="480826"/>
            <a:ext cx="8867775" cy="533400"/>
          </a:xfrm>
        </p:spPr>
        <p:txBody>
          <a:bodyPr>
            <a:normAutofit/>
          </a:bodyPr>
          <a:lstStyle/>
          <a:p>
            <a:r>
              <a:rPr lang="en-AU" sz="2800" b="1" dirty="0">
                <a:solidFill>
                  <a:schemeClr val="tx1"/>
                </a:solidFill>
              </a:rPr>
              <a:t>Passing </a:t>
            </a:r>
            <a:r>
              <a:rPr lang="en-AU" sz="2800" b="1" dirty="0">
                <a:solidFill>
                  <a:srgbClr val="00B050"/>
                </a:solidFill>
              </a:rPr>
              <a:t> </a:t>
            </a:r>
            <a:r>
              <a:rPr lang="en-AU" sz="2800" b="1" dirty="0">
                <a:solidFill>
                  <a:srgbClr val="C00000"/>
                </a:solidFill>
              </a:rPr>
              <a:t>Text</a:t>
            </a:r>
            <a:r>
              <a:rPr lang="en-AU" sz="2800" b="1" dirty="0">
                <a:solidFill>
                  <a:srgbClr val="00B050"/>
                </a:solidFill>
              </a:rPr>
              <a:t>  </a:t>
            </a:r>
            <a:r>
              <a:rPr lang="en-AU" sz="2800" b="1" dirty="0">
                <a:solidFill>
                  <a:schemeClr val="tx1"/>
                </a:solidFill>
              </a:rPr>
              <a:t>data  from a Form to  Action</a:t>
            </a:r>
            <a:endParaRPr lang="en-US" sz="2800" b="1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D699C06-9C9B-4E5B-9270-3EFAEEFE51B4}"/>
              </a:ext>
            </a:extLst>
          </p:cNvPr>
          <p:cNvCxnSpPr>
            <a:cxnSpLocks/>
          </p:cNvCxnSpPr>
          <p:nvPr/>
        </p:nvCxnSpPr>
        <p:spPr>
          <a:xfrm>
            <a:off x="3307633" y="5457826"/>
            <a:ext cx="182880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2B11A40-CF20-439D-83FE-D5E997F40848}"/>
              </a:ext>
            </a:extLst>
          </p:cNvPr>
          <p:cNvSpPr txBox="1"/>
          <p:nvPr/>
        </p:nvSpPr>
        <p:spPr>
          <a:xfrm>
            <a:off x="1711128" y="2895604"/>
            <a:ext cx="51944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Name: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na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B0771D-861E-4B32-B903-875E5A6AF3E0}"/>
              </a:ext>
            </a:extLst>
          </p:cNvPr>
          <p:cNvSpPr txBox="1"/>
          <p:nvPr/>
        </p:nvSpPr>
        <p:spPr>
          <a:xfrm flipH="1">
            <a:off x="5783120" y="5149337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public </a:t>
            </a:r>
            <a:r>
              <a:rPr lang="en-GB" b="1" dirty="0" err="1"/>
              <a:t>asyn</a:t>
            </a:r>
            <a:r>
              <a:rPr lang="en-GB" b="1" dirty="0"/>
              <a:t> Task&lt;</a:t>
            </a:r>
            <a:r>
              <a:rPr lang="en-GB" b="1" dirty="0" err="1"/>
              <a:t>IActionResult</a:t>
            </a:r>
            <a:r>
              <a:rPr lang="en-GB" b="1" dirty="0"/>
              <a:t>&gt; register</a:t>
            </a:r>
            <a:r>
              <a:rPr lang="en-AU" b="1" dirty="0"/>
              <a:t> (string  </a:t>
            </a:r>
            <a:r>
              <a:rPr lang="en-AU" b="1" dirty="0" err="1">
                <a:solidFill>
                  <a:srgbClr val="0070C0"/>
                </a:solidFill>
              </a:rPr>
              <a:t>na</a:t>
            </a:r>
            <a:r>
              <a:rPr lang="en-AU" b="1" dirty="0"/>
              <a:t> ..</a:t>
            </a:r>
            <a:endParaRPr lang="en-US" b="1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DAFA605-6D65-4E83-B923-2D25537A90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5048253"/>
            <a:ext cx="2328718" cy="81914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B24376C-CA0B-42B1-BC7F-137A56F2B2F2}"/>
              </a:ext>
            </a:extLst>
          </p:cNvPr>
          <p:cNvSpPr txBox="1"/>
          <p:nvPr/>
        </p:nvSpPr>
        <p:spPr>
          <a:xfrm>
            <a:off x="7239000" y="6035671"/>
            <a:ext cx="1066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 err="1">
                <a:solidFill>
                  <a:srgbClr val="00B050"/>
                </a:solidFill>
              </a:rPr>
              <a:t>aiman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262759-DD96-41E9-B5F8-2633C29DE5BB}"/>
              </a:ext>
            </a:extLst>
          </p:cNvPr>
          <p:cNvSpPr txBox="1"/>
          <p:nvPr/>
        </p:nvSpPr>
        <p:spPr>
          <a:xfrm>
            <a:off x="3810000" y="4872339"/>
            <a:ext cx="533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na</a:t>
            </a:r>
            <a:endParaRPr lang="en-US" sz="24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D8C1D99-649E-4D4F-B11E-F6AA78EC8C3F}"/>
              </a:ext>
            </a:extLst>
          </p:cNvPr>
          <p:cNvCxnSpPr>
            <a:cxnSpLocks/>
          </p:cNvCxnSpPr>
          <p:nvPr/>
        </p:nvCxnSpPr>
        <p:spPr>
          <a:xfrm flipV="1">
            <a:off x="7543800" y="5867404"/>
            <a:ext cx="8080" cy="304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8F4E5BD-CE0C-42BF-99CF-F1C3C1FDECB8}"/>
              </a:ext>
            </a:extLst>
          </p:cNvPr>
          <p:cNvSpPr txBox="1"/>
          <p:nvPr/>
        </p:nvSpPr>
        <p:spPr>
          <a:xfrm>
            <a:off x="956116" y="1869782"/>
            <a:ext cx="6931883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Name attribute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is used to send data to action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BB6BBC-0A37-0ED6-A47E-8A4E112CFD12}"/>
              </a:ext>
            </a:extLst>
          </p:cNvPr>
          <p:cNvSpPr txBox="1"/>
          <p:nvPr/>
        </p:nvSpPr>
        <p:spPr>
          <a:xfrm>
            <a:off x="1697364" y="2433833"/>
            <a:ext cx="21126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800" b="1" dirty="0">
                <a:solidFill>
                  <a:schemeClr val="tx1"/>
                </a:solidFill>
              </a:rPr>
              <a:t>Register Form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5D2B60-CA97-EA82-43EC-435D5F46FF72}"/>
              </a:ext>
            </a:extLst>
          </p:cNvPr>
          <p:cNvSpPr txBox="1"/>
          <p:nvPr/>
        </p:nvSpPr>
        <p:spPr>
          <a:xfrm>
            <a:off x="741367" y="5365173"/>
            <a:ext cx="106680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AU" b="1" dirty="0" err="1">
                <a:solidFill>
                  <a:srgbClr val="00B050"/>
                </a:solidFill>
              </a:rPr>
              <a:t>aiman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05585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1C5B3-A11C-48C7-9C2D-0A38B41FC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225" y="457199"/>
            <a:ext cx="8591550" cy="1066801"/>
          </a:xfrm>
        </p:spPr>
        <p:txBody>
          <a:bodyPr>
            <a:normAutofit/>
          </a:bodyPr>
          <a:lstStyle/>
          <a:p>
            <a:r>
              <a:rPr lang="en-AU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Passing </a:t>
            </a:r>
            <a:r>
              <a:rPr lang="en-AU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AU" sz="2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AU" sz="2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D699C06-9C9B-4E5B-9270-3EFAEEFE51B4}"/>
              </a:ext>
            </a:extLst>
          </p:cNvPr>
          <p:cNvCxnSpPr>
            <a:cxnSpLocks/>
          </p:cNvCxnSpPr>
          <p:nvPr/>
        </p:nvCxnSpPr>
        <p:spPr>
          <a:xfrm>
            <a:off x="3505200" y="4019728"/>
            <a:ext cx="182880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2B11A40-CF20-439D-83FE-D5E997F40848}"/>
              </a:ext>
            </a:extLst>
          </p:cNvPr>
          <p:cNvSpPr txBox="1"/>
          <p:nvPr/>
        </p:nvSpPr>
        <p:spPr>
          <a:xfrm>
            <a:off x="117986" y="2057400"/>
            <a:ext cx="56388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="education"&gt;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800" b="1" dirty="0">
                <a:solidFill>
                  <a:srgbClr val="800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option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value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</a:t>
            </a:r>
            <a:r>
              <a:rPr lang="en-US" sz="1800" dirty="0">
                <a:solidFill>
                  <a:srgbClr val="00B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HH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"&gt;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high school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en-US" sz="1800" b="1" dirty="0">
                <a:solidFill>
                  <a:srgbClr val="800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option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800" b="1" dirty="0">
                <a:solidFill>
                  <a:srgbClr val="800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option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value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</a:t>
            </a:r>
            <a:r>
              <a:rPr lang="en-US" sz="1800" dirty="0">
                <a:solidFill>
                  <a:srgbClr val="00B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UU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"&gt;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university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en-US" sz="1800" b="1" dirty="0">
                <a:solidFill>
                  <a:srgbClr val="800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option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en-US" sz="180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B0771D-861E-4B32-B903-875E5A6AF3E0}"/>
              </a:ext>
            </a:extLst>
          </p:cNvPr>
          <p:cNvSpPr txBox="1"/>
          <p:nvPr/>
        </p:nvSpPr>
        <p:spPr>
          <a:xfrm flipH="1">
            <a:off x="5486400" y="3859643"/>
            <a:ext cx="373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public </a:t>
            </a:r>
            <a:r>
              <a:rPr lang="en-GB" b="1" dirty="0" err="1"/>
              <a:t>asyn</a:t>
            </a:r>
            <a:r>
              <a:rPr lang="en-GB" b="1" dirty="0"/>
              <a:t> Task&lt;</a:t>
            </a:r>
            <a:r>
              <a:rPr lang="en-GB" b="1" dirty="0" err="1"/>
              <a:t>IActionResult</a:t>
            </a:r>
            <a:r>
              <a:rPr lang="en-GB" b="1" dirty="0"/>
              <a:t>&gt; register</a:t>
            </a:r>
            <a:r>
              <a:rPr lang="en-AU" b="1" dirty="0"/>
              <a:t>(string </a:t>
            </a:r>
            <a:r>
              <a:rPr lang="en-AU" b="1" dirty="0">
                <a:solidFill>
                  <a:srgbClr val="0070C0"/>
                </a:solidFill>
              </a:rPr>
              <a:t>education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4F8EA44-1B0A-4399-B1B0-808A7F014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3833292"/>
            <a:ext cx="2895602" cy="55334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0CFA12F-AC69-488B-B16A-83DAD364CC94}"/>
              </a:ext>
            </a:extLst>
          </p:cNvPr>
          <p:cNvSpPr txBox="1"/>
          <p:nvPr/>
        </p:nvSpPr>
        <p:spPr>
          <a:xfrm>
            <a:off x="3564809" y="3515704"/>
            <a:ext cx="1981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education</a:t>
            </a:r>
            <a:endParaRPr lang="en-US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B587DD-776C-4788-A443-75A3A61E0D94}"/>
              </a:ext>
            </a:extLst>
          </p:cNvPr>
          <p:cNvSpPr txBox="1"/>
          <p:nvPr/>
        </p:nvSpPr>
        <p:spPr>
          <a:xfrm>
            <a:off x="7239000" y="4923222"/>
            <a:ext cx="7620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>
                <a:solidFill>
                  <a:srgbClr val="00B050"/>
                </a:solidFill>
              </a:rPr>
              <a:t>HH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137E423-ABBE-4944-81B9-671782FC56C7}"/>
              </a:ext>
            </a:extLst>
          </p:cNvPr>
          <p:cNvCxnSpPr>
            <a:cxnSpLocks/>
          </p:cNvCxnSpPr>
          <p:nvPr/>
        </p:nvCxnSpPr>
        <p:spPr>
          <a:xfrm flipV="1">
            <a:off x="7467600" y="4490535"/>
            <a:ext cx="0" cy="462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71869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1C5B3-A11C-48C7-9C2D-0A38B41FC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33399"/>
            <a:ext cx="9143999" cy="1066801"/>
          </a:xfrm>
        </p:spPr>
        <p:txBody>
          <a:bodyPr>
            <a:normAutofit/>
          </a:bodyPr>
          <a:lstStyle/>
          <a:p>
            <a:r>
              <a:rPr lang="en-AU" sz="2800" b="1" dirty="0">
                <a:solidFill>
                  <a:schemeClr val="tx1"/>
                </a:solidFill>
              </a:rPr>
              <a:t>Passing</a:t>
            </a:r>
            <a:r>
              <a:rPr lang="en-AU" sz="2800" b="1" dirty="0">
                <a:solidFill>
                  <a:srgbClr val="00B050"/>
                </a:solidFill>
              </a:rPr>
              <a:t> </a:t>
            </a:r>
            <a:r>
              <a:rPr lang="en-AU" sz="2800" b="1" dirty="0" err="1">
                <a:solidFill>
                  <a:srgbClr val="C00000"/>
                </a:solidFill>
              </a:rPr>
              <a:t>RadioButton</a:t>
            </a:r>
            <a:r>
              <a:rPr lang="en-AU" sz="2800" b="1" dirty="0">
                <a:solidFill>
                  <a:srgbClr val="00B050"/>
                </a:solidFill>
              </a:rPr>
              <a:t> </a:t>
            </a:r>
            <a:r>
              <a:rPr lang="en-AU" sz="2800" b="1" dirty="0">
                <a:solidFill>
                  <a:schemeClr val="tx1"/>
                </a:solidFill>
              </a:rPr>
              <a:t>data</a:t>
            </a:r>
            <a:endParaRPr lang="en-US" sz="2800" b="1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D699C06-9C9B-4E5B-9270-3EFAEEFE51B4}"/>
              </a:ext>
            </a:extLst>
          </p:cNvPr>
          <p:cNvCxnSpPr>
            <a:cxnSpLocks/>
          </p:cNvCxnSpPr>
          <p:nvPr/>
        </p:nvCxnSpPr>
        <p:spPr>
          <a:xfrm>
            <a:off x="3276600" y="4126468"/>
            <a:ext cx="182880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2B11A40-CF20-439D-83FE-D5E997F40848}"/>
              </a:ext>
            </a:extLst>
          </p:cNvPr>
          <p:cNvSpPr txBox="1"/>
          <p:nvPr/>
        </p:nvSpPr>
        <p:spPr>
          <a:xfrm>
            <a:off x="609600" y="2133600"/>
            <a:ext cx="838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="radio"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="gender"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male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Male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="radio"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="gender"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female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Female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4AAD28-6F2E-4E91-98D3-0ABFF945C480}"/>
              </a:ext>
            </a:extLst>
          </p:cNvPr>
          <p:cNvSpPr txBox="1"/>
          <p:nvPr/>
        </p:nvSpPr>
        <p:spPr>
          <a:xfrm flipH="1">
            <a:off x="3635781" y="3745468"/>
            <a:ext cx="1021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rgbClr val="0070C0"/>
                </a:solidFill>
              </a:rPr>
              <a:t>gender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B0771D-861E-4B32-B903-875E5A6AF3E0}"/>
              </a:ext>
            </a:extLst>
          </p:cNvPr>
          <p:cNvSpPr txBox="1"/>
          <p:nvPr/>
        </p:nvSpPr>
        <p:spPr>
          <a:xfrm flipH="1">
            <a:off x="5257800" y="4061936"/>
            <a:ext cx="419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public </a:t>
            </a:r>
            <a:r>
              <a:rPr lang="en-GB" b="1" dirty="0" err="1"/>
              <a:t>asyn</a:t>
            </a:r>
            <a:r>
              <a:rPr lang="en-GB" b="1" dirty="0"/>
              <a:t> Task&lt;</a:t>
            </a:r>
            <a:r>
              <a:rPr lang="en-GB" b="1" dirty="0" err="1"/>
              <a:t>IActionResult</a:t>
            </a:r>
            <a:r>
              <a:rPr lang="en-GB" b="1" dirty="0"/>
              <a:t>&gt; register</a:t>
            </a:r>
            <a:r>
              <a:rPr lang="en-AU" b="1" dirty="0"/>
              <a:t>(string </a:t>
            </a:r>
            <a:r>
              <a:rPr lang="en-AU" b="1" dirty="0">
                <a:solidFill>
                  <a:srgbClr val="0070C0"/>
                </a:solidFill>
              </a:rPr>
              <a:t>gender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C498DC-6FFF-457D-9BFC-83247A81E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039" y="4016853"/>
            <a:ext cx="1509713" cy="64243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1268CF6-2660-4CCB-9987-FFDE5D266A9A}"/>
              </a:ext>
            </a:extLst>
          </p:cNvPr>
          <p:cNvSpPr txBox="1"/>
          <p:nvPr/>
        </p:nvSpPr>
        <p:spPr>
          <a:xfrm>
            <a:off x="6797163" y="5251608"/>
            <a:ext cx="11122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>
                <a:solidFill>
                  <a:srgbClr val="00B050"/>
                </a:solidFill>
              </a:rPr>
              <a:t>male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BB673F3-83C6-4889-80ED-3DFD02D27143}"/>
              </a:ext>
            </a:extLst>
          </p:cNvPr>
          <p:cNvCxnSpPr>
            <a:cxnSpLocks/>
          </p:cNvCxnSpPr>
          <p:nvPr/>
        </p:nvCxnSpPr>
        <p:spPr>
          <a:xfrm flipV="1">
            <a:off x="7162800" y="4718792"/>
            <a:ext cx="0" cy="532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15923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1C5B3-A11C-48C7-9C2D-0A38B41FC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9599"/>
            <a:ext cx="9143999" cy="1066801"/>
          </a:xfrm>
        </p:spPr>
        <p:txBody>
          <a:bodyPr>
            <a:normAutofit/>
          </a:bodyPr>
          <a:lstStyle/>
          <a:p>
            <a:r>
              <a:rPr lang="en-AU" sz="2800" b="1" dirty="0">
                <a:solidFill>
                  <a:schemeClr val="tx1"/>
                </a:solidFill>
              </a:rPr>
              <a:t>Passing </a:t>
            </a:r>
            <a:r>
              <a:rPr lang="en-AU" sz="2800" b="1" dirty="0" err="1">
                <a:solidFill>
                  <a:srgbClr val="C00000"/>
                </a:solidFill>
              </a:rPr>
              <a:t>checkButton</a:t>
            </a:r>
            <a:r>
              <a:rPr lang="en-AU" sz="2800" b="1" dirty="0">
                <a:solidFill>
                  <a:srgbClr val="00B050"/>
                </a:solidFill>
              </a:rPr>
              <a:t> </a:t>
            </a:r>
            <a:r>
              <a:rPr lang="en-AU" sz="2800" b="1" dirty="0">
                <a:solidFill>
                  <a:schemeClr val="tx1"/>
                </a:solidFill>
              </a:rPr>
              <a:t>data</a:t>
            </a:r>
            <a:endParaRPr lang="en-US" sz="2800" b="1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D699C06-9C9B-4E5B-9270-3EFAEEFE51B4}"/>
              </a:ext>
            </a:extLst>
          </p:cNvPr>
          <p:cNvCxnSpPr>
            <a:cxnSpLocks/>
          </p:cNvCxnSpPr>
          <p:nvPr/>
        </p:nvCxnSpPr>
        <p:spPr>
          <a:xfrm>
            <a:off x="3352800" y="3810000"/>
            <a:ext cx="182880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2B11A40-CF20-439D-83FE-D5E997F40848}"/>
              </a:ext>
            </a:extLst>
          </p:cNvPr>
          <p:cNvSpPr txBox="1"/>
          <p:nvPr/>
        </p:nvSpPr>
        <p:spPr>
          <a:xfrm>
            <a:off x="651386" y="2057400"/>
            <a:ext cx="79592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="checkbox"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="married"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true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Married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4AAD28-6F2E-4E91-98D3-0ABFF945C480}"/>
              </a:ext>
            </a:extLst>
          </p:cNvPr>
          <p:cNvSpPr txBox="1"/>
          <p:nvPr/>
        </p:nvSpPr>
        <p:spPr>
          <a:xfrm flipH="1">
            <a:off x="3352800" y="3292350"/>
            <a:ext cx="1304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married</a:t>
            </a:r>
            <a:endParaRPr 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B0771D-861E-4B32-B903-875E5A6AF3E0}"/>
              </a:ext>
            </a:extLst>
          </p:cNvPr>
          <p:cNvSpPr txBox="1"/>
          <p:nvPr/>
        </p:nvSpPr>
        <p:spPr>
          <a:xfrm flipH="1">
            <a:off x="5181600" y="3440668"/>
            <a:ext cx="3649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public </a:t>
            </a:r>
            <a:r>
              <a:rPr lang="en-GB" b="1" dirty="0" err="1"/>
              <a:t>asyn</a:t>
            </a:r>
            <a:r>
              <a:rPr lang="en-GB" b="1" dirty="0"/>
              <a:t> Task&lt;</a:t>
            </a:r>
            <a:r>
              <a:rPr lang="en-GB" b="1" dirty="0" err="1"/>
              <a:t>IActionResult</a:t>
            </a:r>
            <a:r>
              <a:rPr lang="en-GB" b="1" dirty="0"/>
              <a:t>&gt; register</a:t>
            </a:r>
            <a:r>
              <a:rPr lang="en-AU" b="1" dirty="0"/>
              <a:t>(bool </a:t>
            </a:r>
            <a:r>
              <a:rPr lang="en-AU" b="1" dirty="0">
                <a:solidFill>
                  <a:srgbClr val="0070C0"/>
                </a:solidFill>
              </a:rPr>
              <a:t>married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2A842A-147B-4567-97D0-5AE2EC6F9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882" y="3418545"/>
            <a:ext cx="1355319" cy="46204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FDE1512-8D58-4828-A2AF-374C5CB77800}"/>
              </a:ext>
            </a:extLst>
          </p:cNvPr>
          <p:cNvSpPr txBox="1"/>
          <p:nvPr/>
        </p:nvSpPr>
        <p:spPr>
          <a:xfrm>
            <a:off x="6587613" y="4419600"/>
            <a:ext cx="7275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>
                <a:solidFill>
                  <a:srgbClr val="00B050"/>
                </a:solidFill>
              </a:rPr>
              <a:t>true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7AC3154-8BEE-468E-944B-80101D75165D}"/>
              </a:ext>
            </a:extLst>
          </p:cNvPr>
          <p:cNvCxnSpPr>
            <a:cxnSpLocks/>
          </p:cNvCxnSpPr>
          <p:nvPr/>
        </p:nvCxnSpPr>
        <p:spPr>
          <a:xfrm flipV="1">
            <a:off x="6826826" y="4044607"/>
            <a:ext cx="93407" cy="500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2278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9AAC1-BEC9-4BC8-968B-575A96A61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1219200"/>
          </a:xfrm>
        </p:spPr>
        <p:txBody>
          <a:bodyPr>
            <a:normAutofit/>
          </a:bodyPr>
          <a:lstStyle/>
          <a:p>
            <a:br>
              <a:rPr lang="en-AU" sz="2700" dirty="0"/>
            </a:br>
            <a:endParaRPr lang="en-US" sz="27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34DF8C-C896-4C47-8CF4-760824586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219326"/>
            <a:ext cx="4229100" cy="13620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A1E2E5B-CB7A-4CC4-B900-D17C7EDB81F1}"/>
              </a:ext>
            </a:extLst>
          </p:cNvPr>
          <p:cNvSpPr txBox="1"/>
          <p:nvPr/>
        </p:nvSpPr>
        <p:spPr>
          <a:xfrm>
            <a:off x="3464" y="1295400"/>
            <a:ext cx="9140536" cy="461665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txBody>
          <a:bodyPr wrap="square">
            <a:spAutoFit/>
          </a:bodyPr>
          <a:lstStyle/>
          <a:p>
            <a:r>
              <a:rPr lang="en-AU" sz="2400" b="1" dirty="0">
                <a:solidFill>
                  <a:srgbClr val="C00000"/>
                </a:solidFill>
              </a:rPr>
              <a:t>1-</a:t>
            </a:r>
            <a:r>
              <a:rPr lang="en-AU" sz="2000" b="1" dirty="0"/>
              <a:t> Add </a:t>
            </a:r>
            <a:r>
              <a:rPr lang="en-AU" sz="2000" b="1" dirty="0">
                <a:solidFill>
                  <a:srgbClr val="C00000"/>
                </a:solidFill>
              </a:rPr>
              <a:t>register</a:t>
            </a:r>
            <a:r>
              <a:rPr lang="en-AU" sz="2000" b="1" dirty="0"/>
              <a:t> </a:t>
            </a:r>
            <a:r>
              <a:rPr lang="en-AU" sz="2000" b="1" dirty="0">
                <a:solidFill>
                  <a:srgbClr val="FF0000"/>
                </a:solidFill>
              </a:rPr>
              <a:t>action</a:t>
            </a:r>
            <a:r>
              <a:rPr lang="en-AU" sz="2000" b="1" dirty="0"/>
              <a:t> and register </a:t>
            </a:r>
            <a:r>
              <a:rPr lang="en-AU" sz="2000" b="1" dirty="0">
                <a:solidFill>
                  <a:srgbClr val="FF0000"/>
                </a:solidFill>
              </a:rPr>
              <a:t>view</a:t>
            </a:r>
            <a:r>
              <a:rPr lang="en-AU" sz="2000" b="1" dirty="0"/>
              <a:t> </a:t>
            </a:r>
            <a:endParaRPr lang="en-US" sz="20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F8C518-F060-4585-A6CE-EE779D84D3AB}"/>
              </a:ext>
            </a:extLst>
          </p:cNvPr>
          <p:cNvSpPr txBox="1"/>
          <p:nvPr/>
        </p:nvSpPr>
        <p:spPr>
          <a:xfrm>
            <a:off x="2209800" y="2816424"/>
            <a:ext cx="811696" cy="307777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r>
              <a:rPr lang="en-AU" sz="1400" b="1" dirty="0">
                <a:solidFill>
                  <a:srgbClr val="C00000"/>
                </a:solidFill>
              </a:rPr>
              <a:t>register</a:t>
            </a:r>
            <a:endParaRPr 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814AF4-6EC2-551C-692B-53A06A9F30E3}"/>
              </a:ext>
            </a:extLst>
          </p:cNvPr>
          <p:cNvSpPr txBox="1"/>
          <p:nvPr/>
        </p:nvSpPr>
        <p:spPr>
          <a:xfrm>
            <a:off x="6947332" y="1352734"/>
            <a:ext cx="2193204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HomeController.cs</a:t>
            </a:r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D59576C-66F6-E523-6D91-D54E09AB3BEC}"/>
              </a:ext>
            </a:extLst>
          </p:cNvPr>
          <p:cNvCxnSpPr>
            <a:cxnSpLocks/>
          </p:cNvCxnSpPr>
          <p:nvPr/>
        </p:nvCxnSpPr>
        <p:spPr>
          <a:xfrm flipH="1" flipV="1">
            <a:off x="2473296" y="3124201"/>
            <a:ext cx="357188" cy="440292"/>
          </a:xfrm>
          <a:prstGeom prst="straightConnector1">
            <a:avLst/>
          </a:prstGeom>
          <a:ln w="539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51B848E-9112-00A6-E747-22691B9BA019}"/>
              </a:ext>
            </a:extLst>
          </p:cNvPr>
          <p:cNvSpPr txBox="1"/>
          <p:nvPr/>
        </p:nvSpPr>
        <p:spPr>
          <a:xfrm>
            <a:off x="2620327" y="3593068"/>
            <a:ext cx="1265873" cy="369332"/>
          </a:xfrm>
          <a:prstGeom prst="rect">
            <a:avLst/>
          </a:prstGeom>
          <a:noFill/>
          <a:ln w="22225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Right Click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4DA5623-E1F7-4A3D-933C-B8E097AF844A}"/>
              </a:ext>
            </a:extLst>
          </p:cNvPr>
          <p:cNvCxnSpPr>
            <a:cxnSpLocks/>
          </p:cNvCxnSpPr>
          <p:nvPr/>
        </p:nvCxnSpPr>
        <p:spPr>
          <a:xfrm flipH="1" flipV="1">
            <a:off x="3890396" y="2551980"/>
            <a:ext cx="300604" cy="14576"/>
          </a:xfrm>
          <a:prstGeom prst="straightConnector1">
            <a:avLst/>
          </a:prstGeom>
          <a:ln w="539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E6D1D4B7-9369-1619-803F-0BE096CB52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6629" y="2428010"/>
            <a:ext cx="3664088" cy="1219201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C34B64F-851E-EE8C-81BB-20CF247FABCD}"/>
              </a:ext>
            </a:extLst>
          </p:cNvPr>
          <p:cNvCxnSpPr>
            <a:cxnSpLocks/>
          </p:cNvCxnSpPr>
          <p:nvPr/>
        </p:nvCxnSpPr>
        <p:spPr>
          <a:xfrm flipH="1" flipV="1">
            <a:off x="8384098" y="3124201"/>
            <a:ext cx="300604" cy="14576"/>
          </a:xfrm>
          <a:prstGeom prst="straightConnector1">
            <a:avLst/>
          </a:prstGeom>
          <a:ln w="539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9A59BB2-4CAD-C84E-E8FC-9569DE556E46}"/>
              </a:ext>
            </a:extLst>
          </p:cNvPr>
          <p:cNvSpPr txBox="1"/>
          <p:nvPr/>
        </p:nvSpPr>
        <p:spPr>
          <a:xfrm>
            <a:off x="2362200" y="3276601"/>
            <a:ext cx="228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8E98CB0-80C0-AE35-4FFF-8ECD888F5F68}"/>
              </a:ext>
            </a:extLst>
          </p:cNvPr>
          <p:cNvSpPr txBox="1"/>
          <p:nvPr/>
        </p:nvSpPr>
        <p:spPr>
          <a:xfrm>
            <a:off x="8458200" y="3105091"/>
            <a:ext cx="228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58CD86-78CE-17D0-197B-7071BA5F5E1B}"/>
              </a:ext>
            </a:extLst>
          </p:cNvPr>
          <p:cNvSpPr txBox="1"/>
          <p:nvPr/>
        </p:nvSpPr>
        <p:spPr>
          <a:xfrm>
            <a:off x="4191000" y="2343091"/>
            <a:ext cx="228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CD4114-EE22-E2EA-7E81-FD277423FE4B}"/>
              </a:ext>
            </a:extLst>
          </p:cNvPr>
          <p:cNvSpPr txBox="1"/>
          <p:nvPr/>
        </p:nvSpPr>
        <p:spPr>
          <a:xfrm>
            <a:off x="685800" y="3048001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B02D366-5E1F-480B-28BA-D5E90CD5A340}"/>
              </a:ext>
            </a:extLst>
          </p:cNvPr>
          <p:cNvSpPr txBox="1">
            <a:spLocks/>
          </p:cNvSpPr>
          <p:nvPr/>
        </p:nvSpPr>
        <p:spPr>
          <a:xfrm>
            <a:off x="1742657" y="139573"/>
            <a:ext cx="4896685" cy="5240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ts val="400"/>
              </a:spcBef>
              <a:buNone/>
              <a:defRPr sz="3600" b="0" kern="1200" cap="none" spc="0" baseline="0">
                <a:solidFill>
                  <a:schemeClr val="tx2"/>
                </a:solidFill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AU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Complete Registration Example </a:t>
            </a:r>
            <a:endParaRPr lang="en-US" sz="24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475695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9AAC1-BEC9-4BC8-968B-575A96A61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1219200"/>
          </a:xfrm>
        </p:spPr>
        <p:txBody>
          <a:bodyPr>
            <a:normAutofit/>
          </a:bodyPr>
          <a:lstStyle/>
          <a:p>
            <a:br>
              <a:rPr lang="en-AU" sz="2700" dirty="0"/>
            </a:br>
            <a:endParaRPr lang="en-US" sz="27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8515C1-D4FD-4EC7-8DDD-72373589AE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295400"/>
            <a:ext cx="7010400" cy="31718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08BE175-4F08-42CB-9354-66D6B319E707}"/>
              </a:ext>
            </a:extLst>
          </p:cNvPr>
          <p:cNvSpPr txBox="1"/>
          <p:nvPr/>
        </p:nvSpPr>
        <p:spPr>
          <a:xfrm>
            <a:off x="3733800" y="1644848"/>
            <a:ext cx="1192696" cy="307777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r>
              <a:rPr lang="en-AU" sz="1400" b="1" dirty="0">
                <a:solidFill>
                  <a:srgbClr val="C00000"/>
                </a:solidFill>
              </a:rPr>
              <a:t>register</a:t>
            </a:r>
            <a:endParaRPr lang="en-US" sz="14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DDF72DB-05A5-3C4B-7FFF-4EBE2C7E1E62}"/>
              </a:ext>
            </a:extLst>
          </p:cNvPr>
          <p:cNvCxnSpPr>
            <a:cxnSpLocks/>
          </p:cNvCxnSpPr>
          <p:nvPr/>
        </p:nvCxnSpPr>
        <p:spPr>
          <a:xfrm flipH="1" flipV="1">
            <a:off x="7620000" y="4300249"/>
            <a:ext cx="300604" cy="14576"/>
          </a:xfrm>
          <a:prstGeom prst="straightConnector1">
            <a:avLst/>
          </a:prstGeom>
          <a:ln w="539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495AA25-F1A7-5CA3-2E2D-6D79E4A3D620}"/>
              </a:ext>
            </a:extLst>
          </p:cNvPr>
          <p:cNvSpPr txBox="1"/>
          <p:nvPr/>
        </p:nvSpPr>
        <p:spPr>
          <a:xfrm>
            <a:off x="4572000" y="1552515"/>
            <a:ext cx="228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DF96194-3524-CAED-A9FE-2C6BF01C1D27}"/>
              </a:ext>
            </a:extLst>
          </p:cNvPr>
          <p:cNvSpPr txBox="1"/>
          <p:nvPr/>
        </p:nvSpPr>
        <p:spPr>
          <a:xfrm>
            <a:off x="8001000" y="4067115"/>
            <a:ext cx="228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FF0000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409442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3957F-7AC6-C922-15B5-E99440417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0" y="143741"/>
            <a:ext cx="3276600" cy="448056"/>
          </a:xfrm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C00000"/>
                </a:solidFill>
              </a:rPr>
              <a:t>Web apps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B40E89-95E2-8BBD-7E07-4032ECB0F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600200"/>
            <a:ext cx="6400800" cy="452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588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كائن 3">
            <a:extLst>
              <a:ext uri="{FF2B5EF4-FFF2-40B4-BE49-F238E27FC236}">
                <a16:creationId xmlns:a16="http://schemas.microsoft.com/office/drawing/2014/main" id="{DB2ABBEF-D978-4972-8BAD-A097907976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9295935"/>
              </p:ext>
            </p:extLst>
          </p:nvPr>
        </p:nvGraphicFramePr>
        <p:xfrm>
          <a:off x="228600" y="609600"/>
          <a:ext cx="8180388" cy="6383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8088378" imgH="6317147" progId="Word.Document.12">
                  <p:embed/>
                </p:oleObj>
              </mc:Choice>
              <mc:Fallback>
                <p:oleObj name="Document" r:id="rId2" imgW="8088378" imgH="6317147" progId="Word.Document.12">
                  <p:embed/>
                  <p:pic>
                    <p:nvPicPr>
                      <p:cNvPr id="4" name="كائن 3">
                        <a:extLst>
                          <a:ext uri="{FF2B5EF4-FFF2-40B4-BE49-F238E27FC236}">
                            <a16:creationId xmlns:a16="http://schemas.microsoft.com/office/drawing/2014/main" id="{DB2ABBEF-D978-4972-8BAD-A097907976A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609600"/>
                        <a:ext cx="8180388" cy="6383337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  <a:alpha val="16000"/>
                        </a:scheme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457325C9-65D6-41BB-9F4F-7FFF1735E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76200"/>
            <a:ext cx="9144000" cy="546652"/>
          </a:xfrm>
          <a:solidFill>
            <a:schemeClr val="accent1">
              <a:alpha val="19000"/>
            </a:schemeClr>
          </a:solidFill>
        </p:spPr>
        <p:txBody>
          <a:bodyPr>
            <a:normAutofit/>
          </a:bodyPr>
          <a:lstStyle/>
          <a:p>
            <a:r>
              <a:rPr lang="en-AU" sz="2000" b="1" dirty="0">
                <a:solidFill>
                  <a:schemeClr val="tx1"/>
                </a:solidFill>
              </a:rPr>
              <a:t>  </a:t>
            </a:r>
            <a:r>
              <a:rPr lang="en-AU" sz="2000" b="1" dirty="0">
                <a:solidFill>
                  <a:srgbClr val="C00000"/>
                </a:solidFill>
              </a:rPr>
              <a:t>3</a:t>
            </a:r>
            <a:r>
              <a:rPr lang="en-AU" sz="2000" b="1" dirty="0">
                <a:solidFill>
                  <a:schemeClr val="tx1"/>
                </a:solidFill>
              </a:rPr>
              <a:t>-Complete the following  html code at  </a:t>
            </a:r>
            <a:r>
              <a:rPr lang="en-AU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register view page </a:t>
            </a:r>
            <a:endParaRPr lang="en-US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0CBB07-DE86-D495-61BD-02FF93F70841}"/>
              </a:ext>
            </a:extLst>
          </p:cNvPr>
          <p:cNvSpPr txBox="1"/>
          <p:nvPr/>
        </p:nvSpPr>
        <p:spPr>
          <a:xfrm>
            <a:off x="6705600" y="609600"/>
            <a:ext cx="1752600" cy="369332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AU" sz="1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Register.cshtml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63539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كائن 3">
            <a:extLst>
              <a:ext uri="{FF2B5EF4-FFF2-40B4-BE49-F238E27FC236}">
                <a16:creationId xmlns:a16="http://schemas.microsoft.com/office/drawing/2014/main" id="{DB2ABBEF-D978-4972-8BAD-A097907976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4466422"/>
              </p:ext>
            </p:extLst>
          </p:nvPr>
        </p:nvGraphicFramePr>
        <p:xfrm>
          <a:off x="71437" y="1174173"/>
          <a:ext cx="8310563" cy="480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8090211" imgH="4683117" progId="Word.Document.12">
                  <p:embed/>
                </p:oleObj>
              </mc:Choice>
              <mc:Fallback>
                <p:oleObj name="Document" r:id="rId2" imgW="8090211" imgH="4683117" progId="Word.Document.12">
                  <p:embed/>
                  <p:pic>
                    <p:nvPicPr>
                      <p:cNvPr id="4" name="كائن 3">
                        <a:extLst>
                          <a:ext uri="{FF2B5EF4-FFF2-40B4-BE49-F238E27FC236}">
                            <a16:creationId xmlns:a16="http://schemas.microsoft.com/office/drawing/2014/main" id="{DB2ABBEF-D978-4972-8BAD-A097907976A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7" y="1174173"/>
                        <a:ext cx="8310563" cy="480060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  <a:alpha val="16000"/>
                        </a:scheme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F7B355DD-DFFC-48F8-9E66-F40FE148D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51955"/>
            <a:ext cx="9067800" cy="546652"/>
          </a:xfrm>
          <a:solidFill>
            <a:schemeClr val="accent1">
              <a:alpha val="19000"/>
            </a:schemeClr>
          </a:solidFill>
        </p:spPr>
        <p:txBody>
          <a:bodyPr>
            <a:normAutofit/>
          </a:bodyPr>
          <a:lstStyle/>
          <a:p>
            <a:r>
              <a:rPr lang="en-AU" sz="2000" b="1" dirty="0">
                <a:solidFill>
                  <a:schemeClr val="tx1"/>
                </a:solidFill>
              </a:rPr>
              <a:t>  </a:t>
            </a:r>
            <a:r>
              <a:rPr lang="en-AU" sz="2000" b="1" dirty="0">
                <a:solidFill>
                  <a:srgbClr val="C00000"/>
                </a:solidFill>
              </a:rPr>
              <a:t>4</a:t>
            </a:r>
            <a:r>
              <a:rPr lang="en-AU" sz="2000" b="1" dirty="0">
                <a:solidFill>
                  <a:schemeClr val="tx1"/>
                </a:solidFill>
              </a:rPr>
              <a:t>-Complete the </a:t>
            </a:r>
            <a:r>
              <a:rPr lang="en-AU" sz="20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HttpPost</a:t>
            </a:r>
            <a:r>
              <a:rPr lang="en-AU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register action code as following</a:t>
            </a:r>
            <a:endParaRPr lang="en-US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A2B3BC-8584-5040-6BDF-EA73F16C8D5D}"/>
              </a:ext>
            </a:extLst>
          </p:cNvPr>
          <p:cNvSpPr txBox="1"/>
          <p:nvPr/>
        </p:nvSpPr>
        <p:spPr>
          <a:xfrm>
            <a:off x="6781800" y="125365"/>
            <a:ext cx="2145190" cy="369332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HomeController.cs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09763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كائن 3">
            <a:extLst>
              <a:ext uri="{FF2B5EF4-FFF2-40B4-BE49-F238E27FC236}">
                <a16:creationId xmlns:a16="http://schemas.microsoft.com/office/drawing/2014/main" id="{DB2ABBEF-D978-4972-8BAD-A097907976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437" y="1174173"/>
          <a:ext cx="8310563" cy="480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8088378" imgH="4682485" progId="Word.Document.12">
                  <p:embed/>
                </p:oleObj>
              </mc:Choice>
              <mc:Fallback>
                <p:oleObj name="Document" r:id="rId2" imgW="8088378" imgH="4682485" progId="Word.Document.12">
                  <p:embed/>
                  <p:pic>
                    <p:nvPicPr>
                      <p:cNvPr id="4" name="كائن 3">
                        <a:extLst>
                          <a:ext uri="{FF2B5EF4-FFF2-40B4-BE49-F238E27FC236}">
                            <a16:creationId xmlns:a16="http://schemas.microsoft.com/office/drawing/2014/main" id="{DB2ABBEF-D978-4972-8BAD-A097907976A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7" y="1174173"/>
                        <a:ext cx="8310563" cy="480060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  <a:alpha val="16000"/>
                        </a:scheme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A953BD0D-7D97-4C73-A449-EFBDB8AF02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9675" y="3612573"/>
            <a:ext cx="4081069" cy="300989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B355DD-DFFC-48F8-9E66-F40FE148D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51955"/>
            <a:ext cx="9067800" cy="546652"/>
          </a:xfrm>
          <a:solidFill>
            <a:schemeClr val="accent1">
              <a:alpha val="19000"/>
            </a:schemeClr>
          </a:solidFill>
        </p:spPr>
        <p:txBody>
          <a:bodyPr>
            <a:normAutofit/>
          </a:bodyPr>
          <a:lstStyle/>
          <a:p>
            <a:r>
              <a:rPr lang="en-AU" sz="2000" b="1" dirty="0">
                <a:solidFill>
                  <a:schemeClr val="tx1"/>
                </a:solidFill>
              </a:rPr>
              <a:t>  </a:t>
            </a:r>
            <a:r>
              <a:rPr lang="en-AU" sz="2000" b="1" dirty="0">
                <a:solidFill>
                  <a:srgbClr val="C00000"/>
                </a:solidFill>
              </a:rPr>
              <a:t>4</a:t>
            </a:r>
            <a:r>
              <a:rPr lang="en-AU" sz="2000" b="1" dirty="0">
                <a:solidFill>
                  <a:schemeClr val="tx1"/>
                </a:solidFill>
              </a:rPr>
              <a:t>-Complete the </a:t>
            </a:r>
            <a:r>
              <a:rPr lang="en-AU" sz="20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HttpPost</a:t>
            </a:r>
            <a:r>
              <a:rPr lang="en-AU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register action code as following</a:t>
            </a:r>
            <a:endParaRPr lang="en-US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873F6F2-61B7-4A24-8C25-8754531BB342}"/>
              </a:ext>
            </a:extLst>
          </p:cNvPr>
          <p:cNvCxnSpPr>
            <a:cxnSpLocks/>
          </p:cNvCxnSpPr>
          <p:nvPr/>
        </p:nvCxnSpPr>
        <p:spPr>
          <a:xfrm flipH="1" flipV="1">
            <a:off x="762000" y="2819400"/>
            <a:ext cx="5029200" cy="354303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74FAACF-B577-433C-930B-1F7B39196C94}"/>
              </a:ext>
            </a:extLst>
          </p:cNvPr>
          <p:cNvCxnSpPr>
            <a:cxnSpLocks/>
          </p:cNvCxnSpPr>
          <p:nvPr/>
        </p:nvCxnSpPr>
        <p:spPr>
          <a:xfrm flipH="1" flipV="1">
            <a:off x="4510664" y="3390901"/>
            <a:ext cx="1585336" cy="2653480"/>
          </a:xfrm>
          <a:prstGeom prst="straightConnector1">
            <a:avLst/>
          </a:prstGeom>
          <a:ln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3C75BF7-2972-4E8C-9CC8-AE0DA81FAB51}"/>
              </a:ext>
            </a:extLst>
          </p:cNvPr>
          <p:cNvCxnSpPr>
            <a:cxnSpLocks/>
          </p:cNvCxnSpPr>
          <p:nvPr/>
        </p:nvCxnSpPr>
        <p:spPr>
          <a:xfrm flipH="1" flipV="1">
            <a:off x="4981186" y="2971800"/>
            <a:ext cx="810014" cy="914400"/>
          </a:xfrm>
          <a:prstGeom prst="straightConnector1">
            <a:avLst/>
          </a:prstGeom>
          <a:ln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81C70CA-4D2B-47CE-8B22-B0CB362C3660}"/>
              </a:ext>
            </a:extLst>
          </p:cNvPr>
          <p:cNvCxnSpPr>
            <a:cxnSpLocks/>
          </p:cNvCxnSpPr>
          <p:nvPr/>
        </p:nvCxnSpPr>
        <p:spPr>
          <a:xfrm flipV="1">
            <a:off x="6019802" y="3048001"/>
            <a:ext cx="0" cy="1371534"/>
          </a:xfrm>
          <a:prstGeom prst="straightConnector1">
            <a:avLst/>
          </a:prstGeom>
          <a:ln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53B249C-63DC-435E-8273-5672032E9893}"/>
              </a:ext>
            </a:extLst>
          </p:cNvPr>
          <p:cNvCxnSpPr>
            <a:cxnSpLocks/>
          </p:cNvCxnSpPr>
          <p:nvPr/>
        </p:nvCxnSpPr>
        <p:spPr>
          <a:xfrm flipH="1" flipV="1">
            <a:off x="2618990" y="3276600"/>
            <a:ext cx="3477010" cy="2247766"/>
          </a:xfrm>
          <a:prstGeom prst="straightConnector1">
            <a:avLst/>
          </a:prstGeom>
          <a:ln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41E1CA9-1A30-4711-9EEF-A2A23CC30516}"/>
              </a:ext>
            </a:extLst>
          </p:cNvPr>
          <p:cNvSpPr txBox="1"/>
          <p:nvPr/>
        </p:nvSpPr>
        <p:spPr>
          <a:xfrm>
            <a:off x="4419600" y="5562600"/>
            <a:ext cx="1236627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2-Call</a:t>
            </a:r>
          </a:p>
          <a:p>
            <a:r>
              <a:rPr lang="en-AU" dirty="0">
                <a:solidFill>
                  <a:srgbClr val="FF0000"/>
                </a:solidFill>
              </a:rPr>
              <a:t>[</a:t>
            </a:r>
            <a:r>
              <a:rPr lang="en-AU" dirty="0" err="1">
                <a:solidFill>
                  <a:srgbClr val="FF0000"/>
                </a:solidFill>
              </a:rPr>
              <a:t>HttpPost</a:t>
            </a:r>
            <a:r>
              <a:rPr lang="en-AU" dirty="0">
                <a:solidFill>
                  <a:srgbClr val="FF0000"/>
                </a:solidFill>
              </a:rPr>
              <a:t>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A2B3BC-8584-5040-6BDF-EA73F16C8D5D}"/>
              </a:ext>
            </a:extLst>
          </p:cNvPr>
          <p:cNvSpPr txBox="1"/>
          <p:nvPr/>
        </p:nvSpPr>
        <p:spPr>
          <a:xfrm>
            <a:off x="6781800" y="125365"/>
            <a:ext cx="2145190" cy="369332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HomeController.cs</a:t>
            </a:r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D2ED7CE-5F83-F51B-9EAD-C7944D59D065}"/>
              </a:ext>
            </a:extLst>
          </p:cNvPr>
          <p:cNvCxnSpPr>
            <a:cxnSpLocks/>
          </p:cNvCxnSpPr>
          <p:nvPr/>
        </p:nvCxnSpPr>
        <p:spPr>
          <a:xfrm flipH="1">
            <a:off x="4259631" y="1305021"/>
            <a:ext cx="921969" cy="0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2C020BD-D6ED-28E0-F023-7FB7B5AA8689}"/>
              </a:ext>
            </a:extLst>
          </p:cNvPr>
          <p:cNvSpPr txBox="1"/>
          <p:nvPr/>
        </p:nvSpPr>
        <p:spPr>
          <a:xfrm>
            <a:off x="5329895" y="1159891"/>
            <a:ext cx="3351405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1" dirty="0"/>
              <a:t>http://MyServer/</a:t>
            </a:r>
            <a:r>
              <a:rPr lang="en-US" sz="1600" b="1" dirty="0">
                <a:solidFill>
                  <a:srgbClr val="0070C0"/>
                </a:solidFill>
              </a:rPr>
              <a:t>Home/register</a:t>
            </a:r>
            <a:r>
              <a:rPr lang="en-US" sz="1600" b="1" dirty="0">
                <a:solidFill>
                  <a:srgbClr val="00B050"/>
                </a:solidFill>
              </a:rPr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EE9B2C-87EE-9405-6BE8-1F34156227D4}"/>
              </a:ext>
            </a:extLst>
          </p:cNvPr>
          <p:cNvSpPr txBox="1"/>
          <p:nvPr/>
        </p:nvSpPr>
        <p:spPr>
          <a:xfrm>
            <a:off x="4364421" y="812862"/>
            <a:ext cx="737515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1- Call</a:t>
            </a:r>
          </a:p>
        </p:txBody>
      </p:sp>
    </p:spTree>
    <p:extLst>
      <p:ext uri="{BB962C8B-B14F-4D97-AF65-F5344CB8AC3E}">
        <p14:creationId xmlns:p14="http://schemas.microsoft.com/office/powerpoint/2010/main" val="22932092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FA2065C9-4710-408E-873C-8C73075C5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2362200"/>
            <a:ext cx="3495675" cy="2895600"/>
          </a:xfrm>
          <a:prstGeom prst="rect">
            <a:avLst/>
          </a:prstGeom>
        </p:spPr>
      </p:pic>
      <p:sp>
        <p:nvSpPr>
          <p:cNvPr id="14" name="Arrow: Left 13">
            <a:extLst>
              <a:ext uri="{FF2B5EF4-FFF2-40B4-BE49-F238E27FC236}">
                <a16:creationId xmlns:a16="http://schemas.microsoft.com/office/drawing/2014/main" id="{62811171-E91D-4AF7-ABE8-9D8E52AF3D4D}"/>
              </a:ext>
            </a:extLst>
          </p:cNvPr>
          <p:cNvSpPr/>
          <p:nvPr/>
        </p:nvSpPr>
        <p:spPr>
          <a:xfrm>
            <a:off x="3352800" y="4724400"/>
            <a:ext cx="228600" cy="15240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E162C7-1AD0-405F-9383-D91836A78D79}"/>
              </a:ext>
            </a:extLst>
          </p:cNvPr>
          <p:cNvSpPr txBox="1"/>
          <p:nvPr/>
        </p:nvSpPr>
        <p:spPr>
          <a:xfrm flipH="1">
            <a:off x="838200" y="524093"/>
            <a:ext cx="5979565" cy="1015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FF0000"/>
                </a:solidFill>
              </a:rPr>
              <a:t>Also Note that </a:t>
            </a:r>
          </a:p>
          <a:p>
            <a:r>
              <a:rPr lang="en-AU" dirty="0">
                <a:solidFill>
                  <a:srgbClr val="FF0000"/>
                </a:solidFill>
              </a:rPr>
              <a:t>ASP CORE Does not support </a:t>
            </a:r>
            <a:r>
              <a:rPr lang="en-AU" dirty="0" err="1">
                <a:solidFill>
                  <a:srgbClr val="FF0000"/>
                </a:solidFill>
              </a:rPr>
              <a:t>ViewState</a:t>
            </a:r>
            <a:r>
              <a:rPr lang="en-AU" dirty="0">
                <a:solidFill>
                  <a:srgbClr val="FF0000"/>
                </a:solidFill>
              </a:rPr>
              <a:t> So all Input values are lost after the form submission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06F2480-3679-464A-A697-34781CB3060C}"/>
              </a:ext>
            </a:extLst>
          </p:cNvPr>
          <p:cNvCxnSpPr>
            <a:cxnSpLocks/>
          </p:cNvCxnSpPr>
          <p:nvPr/>
        </p:nvCxnSpPr>
        <p:spPr>
          <a:xfrm>
            <a:off x="5047183" y="1693479"/>
            <a:ext cx="0" cy="973521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08639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4294967295"/>
          </p:nvPr>
        </p:nvSpPr>
        <p:spPr>
          <a:xfrm>
            <a:off x="0" y="228600"/>
            <a:ext cx="8915400" cy="5987752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algn="l" rtl="0">
              <a:buNone/>
            </a:pPr>
            <a:r>
              <a:rPr lang="en-US" sz="28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Sending Email with ASP.NET Example</a:t>
            </a:r>
          </a:p>
          <a:p>
            <a:pPr algn="l" rtl="0">
              <a:buNone/>
            </a:pPr>
            <a:endParaRPr lang="en-US" b="1" dirty="0"/>
          </a:p>
          <a:p>
            <a:pPr algn="l" rtl="0">
              <a:buNone/>
            </a:pPr>
            <a:r>
              <a:rPr lang="en-US" sz="2000" b="1" dirty="0" err="1"/>
              <a:t>SmtpClient</a:t>
            </a:r>
            <a:endParaRPr lang="en-US" sz="2000" b="1" dirty="0"/>
          </a:p>
          <a:p>
            <a:pPr algn="l" rtl="0">
              <a:buNone/>
            </a:pPr>
            <a:r>
              <a:rPr lang="en-US" sz="2000" dirty="0"/>
              <a:t>contains functionality for sending email</a:t>
            </a:r>
          </a:p>
          <a:p>
            <a:pPr>
              <a:buNone/>
            </a:pPr>
            <a:r>
              <a:rPr lang="en-US" sz="2000" b="1" dirty="0"/>
              <a:t>From</a:t>
            </a:r>
          </a:p>
          <a:p>
            <a:pPr>
              <a:buNone/>
            </a:pPr>
            <a:r>
              <a:rPr lang="en-US" sz="2000" dirty="0"/>
              <a:t>specifies the address from which the email message is to be sent</a:t>
            </a:r>
          </a:p>
          <a:p>
            <a:pPr>
              <a:buNone/>
            </a:pPr>
            <a:r>
              <a:rPr lang="en-US" sz="2000" b="1" dirty="0"/>
              <a:t>To</a:t>
            </a:r>
          </a:p>
          <a:p>
            <a:pPr>
              <a:buNone/>
            </a:pPr>
            <a:r>
              <a:rPr lang="en-US" sz="2000" dirty="0"/>
              <a:t>specifies the address to which the email message is to be sent</a:t>
            </a:r>
          </a:p>
          <a:p>
            <a:pPr>
              <a:buNone/>
            </a:pPr>
            <a:r>
              <a:rPr lang="en-US" sz="2000" b="1" dirty="0"/>
              <a:t>CC</a:t>
            </a:r>
          </a:p>
          <a:p>
            <a:pPr>
              <a:buNone/>
            </a:pPr>
            <a:r>
              <a:rPr lang="en-US" sz="2000" dirty="0"/>
              <a:t>specifies the carbon copy field of the email message</a:t>
            </a:r>
          </a:p>
          <a:p>
            <a:pPr>
              <a:buNone/>
            </a:pPr>
            <a:r>
              <a:rPr lang="en-US" sz="2000" b="1" dirty="0"/>
              <a:t>Bcc</a:t>
            </a:r>
          </a:p>
          <a:p>
            <a:pPr>
              <a:buNone/>
            </a:pPr>
            <a:r>
              <a:rPr lang="en-US" sz="2000" dirty="0"/>
              <a:t>specifies the blind carbon copy field of the email message</a:t>
            </a:r>
          </a:p>
          <a:p>
            <a:pPr>
              <a:buNone/>
            </a:pPr>
            <a:r>
              <a:rPr lang="en-US" sz="2000" b="1" dirty="0"/>
              <a:t>Attachments</a:t>
            </a:r>
          </a:p>
          <a:p>
            <a:pPr>
              <a:buNone/>
            </a:pPr>
            <a:r>
              <a:rPr lang="en-US" sz="2000" dirty="0"/>
              <a:t>a collection of items or files attached to the email message</a:t>
            </a:r>
          </a:p>
          <a:p>
            <a:pPr>
              <a:buNone/>
            </a:pPr>
            <a:r>
              <a:rPr lang="en-US" sz="2000" b="1" dirty="0"/>
              <a:t>Subject</a:t>
            </a:r>
          </a:p>
          <a:p>
            <a:pPr>
              <a:buNone/>
            </a:pPr>
            <a:r>
              <a:rPr lang="en-US" sz="2000" dirty="0"/>
              <a:t>specifies the subject of the email message</a:t>
            </a:r>
          </a:p>
          <a:p>
            <a:pPr>
              <a:buNone/>
            </a:pPr>
            <a:r>
              <a:rPr lang="en-US" sz="2000" b="1" dirty="0"/>
              <a:t>Body</a:t>
            </a:r>
          </a:p>
          <a:p>
            <a:pPr>
              <a:buNone/>
            </a:pPr>
            <a:r>
              <a:rPr lang="en-US" sz="2000" dirty="0"/>
              <a:t>defines the body of the email message represents a collection of email addresses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43600"/>
            <a:ext cx="5638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To use these methods you need first </a:t>
            </a:r>
          </a:p>
          <a:p>
            <a:r>
              <a:rPr lang="en-US" sz="2000" dirty="0">
                <a:solidFill>
                  <a:srgbClr val="FF0000"/>
                </a:solidFill>
              </a:rPr>
              <a:t>using </a:t>
            </a:r>
            <a:r>
              <a:rPr lang="en-US" sz="2000" dirty="0" err="1">
                <a:solidFill>
                  <a:srgbClr val="FF0000"/>
                </a:solidFill>
              </a:rPr>
              <a:t>System.Net.Mail</a:t>
            </a:r>
            <a:r>
              <a:rPr lang="en-US" sz="2000" dirty="0">
                <a:solidFill>
                  <a:srgbClr val="FF0000"/>
                </a:solidFill>
              </a:rPr>
              <a:t>;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4294967295"/>
          </p:nvPr>
        </p:nvSpPr>
        <p:spPr>
          <a:xfrm>
            <a:off x="0" y="260648"/>
            <a:ext cx="8915400" cy="5791200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algn="l" rtl="0">
              <a:buNone/>
            </a:pPr>
            <a:r>
              <a:rPr lang="en-U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Note: Mail  server and sending account information that are needed for  Sending Emails</a:t>
            </a:r>
          </a:p>
          <a:p>
            <a:pPr algn="l" rtl="0">
              <a:buNone/>
            </a:pPr>
            <a:endParaRPr lang="en-US" sz="2000" b="1" dirty="0"/>
          </a:p>
          <a:p>
            <a:pPr marL="454914" indent="-457200">
              <a:buNone/>
            </a:pPr>
            <a:r>
              <a:rPr lang="en-US" sz="2400" b="1" dirty="0"/>
              <a:t>1-  Need the address sending mail server </a:t>
            </a:r>
          </a:p>
          <a:p>
            <a:pPr marL="454914" indent="-457200">
              <a:buNone/>
            </a:pPr>
            <a:r>
              <a:rPr lang="en-US" sz="2400" dirty="0" err="1"/>
              <a:t>SmtpClient</a:t>
            </a:r>
            <a:r>
              <a:rPr lang="en-US" sz="2400" dirty="0"/>
              <a:t> </a:t>
            </a:r>
            <a:r>
              <a:rPr lang="en-US" sz="2400" dirty="0" err="1"/>
              <a:t>SmtpServer</a:t>
            </a:r>
            <a:r>
              <a:rPr lang="en-US" sz="2400" dirty="0"/>
              <a:t> = new </a:t>
            </a:r>
            <a:r>
              <a:rPr lang="en-US" sz="2400" dirty="0" err="1"/>
              <a:t>SmtpClient</a:t>
            </a:r>
            <a:r>
              <a:rPr lang="en-US" sz="2400" dirty="0"/>
              <a:t>("smtp.gmail.com"); </a:t>
            </a:r>
            <a:r>
              <a:rPr lang="en-US" sz="2400" b="1" dirty="0"/>
              <a:t>(e.g. for </a:t>
            </a:r>
            <a:r>
              <a:rPr lang="en-US" sz="2400" b="1" dirty="0" err="1"/>
              <a:t>gmail</a:t>
            </a:r>
            <a:r>
              <a:rPr lang="en-US" sz="2400" b="1" dirty="0"/>
              <a:t>)</a:t>
            </a:r>
          </a:p>
          <a:p>
            <a:pPr marL="454914" indent="-457200">
              <a:buNone/>
            </a:pPr>
            <a:r>
              <a:rPr lang="en-US" sz="2400" dirty="0" err="1"/>
              <a:t>SmtpClient</a:t>
            </a:r>
            <a:r>
              <a:rPr lang="en-US" sz="2400" dirty="0"/>
              <a:t> </a:t>
            </a:r>
            <a:r>
              <a:rPr lang="en-US" sz="2400" dirty="0" err="1"/>
              <a:t>SmtpServer</a:t>
            </a:r>
            <a:r>
              <a:rPr lang="en-US" sz="2400" dirty="0"/>
              <a:t> = new </a:t>
            </a:r>
            <a:r>
              <a:rPr lang="en-US" sz="2400" dirty="0" err="1"/>
              <a:t>SmtpClient</a:t>
            </a:r>
            <a:r>
              <a:rPr lang="en-US" sz="2400" dirty="0"/>
              <a:t>("smtp.live.com"); </a:t>
            </a:r>
            <a:r>
              <a:rPr lang="en-US" sz="2400" b="1" dirty="0"/>
              <a:t>(e.g. for </a:t>
            </a:r>
            <a:r>
              <a:rPr lang="en-US" sz="2400" b="1" dirty="0" err="1"/>
              <a:t>hotmail</a:t>
            </a:r>
            <a:r>
              <a:rPr lang="en-US" sz="2400" b="1" dirty="0"/>
              <a:t>)</a:t>
            </a:r>
          </a:p>
          <a:p>
            <a:pPr algn="l" rtl="0"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 2- </a:t>
            </a:r>
            <a:r>
              <a:rPr lang="en-US" sz="2400" b="1" dirty="0"/>
              <a:t>Need the address sending account </a:t>
            </a:r>
            <a:endParaRPr lang="en-US" sz="2400" dirty="0"/>
          </a:p>
          <a:p>
            <a:pPr algn="l" rtl="0">
              <a:buNone/>
            </a:pPr>
            <a:r>
              <a:rPr lang="en-US" sz="2400" dirty="0" err="1"/>
              <a:t>mail.From</a:t>
            </a:r>
            <a:r>
              <a:rPr lang="en-US" sz="2400" dirty="0"/>
              <a:t> = new </a:t>
            </a:r>
            <a:r>
              <a:rPr lang="en-US" sz="2400" dirty="0" err="1"/>
              <a:t>MailAddress</a:t>
            </a:r>
            <a:r>
              <a:rPr lang="en-US" sz="2400" dirty="0"/>
              <a:t>("kalaylevent@gmail.com");</a:t>
            </a:r>
          </a:p>
          <a:p>
            <a:pPr algn="l" rtl="0"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3- </a:t>
            </a:r>
            <a:r>
              <a:rPr lang="en-US" sz="2400" b="1" dirty="0"/>
              <a:t>Need the mail server port number</a:t>
            </a:r>
          </a:p>
          <a:p>
            <a:pPr>
              <a:buNone/>
            </a:pPr>
            <a:r>
              <a:rPr lang="en-US" sz="2400" dirty="0" err="1"/>
              <a:t>SmtpServer.Port</a:t>
            </a:r>
            <a:r>
              <a:rPr lang="en-US" sz="2400" dirty="0"/>
              <a:t> = 587; 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4- </a:t>
            </a:r>
            <a:r>
              <a:rPr lang="en-US" sz="2400" b="1" dirty="0"/>
              <a:t>Need the sending account detail</a:t>
            </a:r>
            <a:endParaRPr lang="en-US" sz="2400" dirty="0"/>
          </a:p>
          <a:p>
            <a:pPr algn="l" rtl="0">
              <a:buNone/>
            </a:pPr>
            <a:r>
              <a:rPr lang="en-US" sz="2400" dirty="0" err="1"/>
              <a:t>SmtpServer.Credentials</a:t>
            </a:r>
            <a:r>
              <a:rPr lang="en-US" sz="2400" dirty="0"/>
              <a:t> = new </a:t>
            </a:r>
            <a:r>
              <a:rPr lang="en-US" sz="2400" dirty="0" err="1"/>
              <a:t>System.Net.NetworkCredential</a:t>
            </a:r>
            <a:r>
              <a:rPr lang="en-US" sz="2400" dirty="0"/>
              <a:t>("kalaylevent@gmail.com", "</a:t>
            </a:r>
            <a:r>
              <a:rPr lang="en-US" sz="2400" dirty="0" err="1"/>
              <a:t>mypassword</a:t>
            </a:r>
            <a:r>
              <a:rPr lang="en-US" sz="2400" dirty="0"/>
              <a:t>");</a:t>
            </a:r>
          </a:p>
          <a:p>
            <a:pPr algn="l" rtl="0">
              <a:buNone/>
            </a:pPr>
            <a:r>
              <a:rPr lang="en-US" sz="2400" dirty="0"/>
              <a:t>………..</a:t>
            </a:r>
          </a:p>
          <a:p>
            <a:pPr algn="l" rtl="0">
              <a:buNone/>
            </a:pPr>
            <a:r>
              <a:rPr lang="en-MY" sz="2400" b="1" dirty="0"/>
              <a:t>5- need to change your email account security setting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66F5EF-58AA-4D8E-34B0-3F0F1BBAFABF}"/>
              </a:ext>
            </a:extLst>
          </p:cNvPr>
          <p:cNvSpPr txBox="1"/>
          <p:nvPr/>
        </p:nvSpPr>
        <p:spPr>
          <a:xfrm>
            <a:off x="609600" y="5867400"/>
            <a:ext cx="5638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https://www.youtube.com/watch?v=Y_u5KIeXiVI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DDCA243-3545-FE04-C47A-DA04E503B4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2349958"/>
            <a:ext cx="5957887" cy="4017504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AD8DDC3-A0D4-34FB-C474-FEF949670404}"/>
              </a:ext>
            </a:extLst>
          </p:cNvPr>
          <p:cNvCxnSpPr>
            <a:cxnSpLocks/>
          </p:cNvCxnSpPr>
          <p:nvPr/>
        </p:nvCxnSpPr>
        <p:spPr>
          <a:xfrm flipH="1">
            <a:off x="4419600" y="5638800"/>
            <a:ext cx="533400" cy="117763"/>
          </a:xfrm>
          <a:prstGeom prst="straightConnector1">
            <a:avLst/>
          </a:prstGeom>
          <a:ln w="539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D130082E-8BDA-66FC-A2A5-5B988EC454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114" y="393556"/>
            <a:ext cx="7467599" cy="167640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31303CF-CA74-E8C2-8FC7-5751F8C4AAC4}"/>
              </a:ext>
            </a:extLst>
          </p:cNvPr>
          <p:cNvCxnSpPr>
            <a:cxnSpLocks/>
          </p:cNvCxnSpPr>
          <p:nvPr/>
        </p:nvCxnSpPr>
        <p:spPr>
          <a:xfrm flipH="1">
            <a:off x="8215314" y="1676400"/>
            <a:ext cx="533400" cy="117763"/>
          </a:xfrm>
          <a:prstGeom prst="straightConnector1">
            <a:avLst/>
          </a:prstGeom>
          <a:ln w="539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60BA0580-5171-81CF-9DE5-6E774D004D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057400"/>
            <a:ext cx="1766887" cy="2934622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5AD69CF-7D15-54DC-84D1-7608D6411380}"/>
              </a:ext>
            </a:extLst>
          </p:cNvPr>
          <p:cNvCxnSpPr>
            <a:cxnSpLocks/>
          </p:cNvCxnSpPr>
          <p:nvPr/>
        </p:nvCxnSpPr>
        <p:spPr>
          <a:xfrm flipH="1">
            <a:off x="1049482" y="4340859"/>
            <a:ext cx="533400" cy="117763"/>
          </a:xfrm>
          <a:prstGeom prst="straightConnector1">
            <a:avLst/>
          </a:prstGeom>
          <a:ln w="539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3E5646E-9448-8331-4D1D-20A2B294F2AF}"/>
              </a:ext>
            </a:extLst>
          </p:cNvPr>
          <p:cNvSpPr txBox="1"/>
          <p:nvPr/>
        </p:nvSpPr>
        <p:spPr>
          <a:xfrm>
            <a:off x="1766887" y="4065044"/>
            <a:ext cx="304799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0D5E93-5380-1BC4-F9E9-FDED3AA018E7}"/>
              </a:ext>
            </a:extLst>
          </p:cNvPr>
          <p:cNvSpPr txBox="1"/>
          <p:nvPr/>
        </p:nvSpPr>
        <p:spPr>
          <a:xfrm>
            <a:off x="8839201" y="1572481"/>
            <a:ext cx="304799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29581B-87F2-1AC9-6902-65D4630C8362}"/>
              </a:ext>
            </a:extLst>
          </p:cNvPr>
          <p:cNvSpPr txBox="1"/>
          <p:nvPr/>
        </p:nvSpPr>
        <p:spPr>
          <a:xfrm>
            <a:off x="4953001" y="5345668"/>
            <a:ext cx="304799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12900560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9CE8723-EC1F-5630-A43A-5B259C369C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4572000"/>
            <a:ext cx="3886201" cy="17526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7778B53-60C0-D850-1CA7-9CFF4ECE399C}"/>
              </a:ext>
            </a:extLst>
          </p:cNvPr>
          <p:cNvCxnSpPr>
            <a:cxnSpLocks/>
          </p:cNvCxnSpPr>
          <p:nvPr/>
        </p:nvCxnSpPr>
        <p:spPr>
          <a:xfrm>
            <a:off x="5534320" y="5675807"/>
            <a:ext cx="447380" cy="0"/>
          </a:xfrm>
          <a:prstGeom prst="straightConnector1">
            <a:avLst/>
          </a:prstGeom>
          <a:ln w="539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9F9FBA2-0981-3B29-560C-994B1B8B8FA5}"/>
              </a:ext>
            </a:extLst>
          </p:cNvPr>
          <p:cNvSpPr txBox="1"/>
          <p:nvPr/>
        </p:nvSpPr>
        <p:spPr>
          <a:xfrm>
            <a:off x="3276600" y="5465617"/>
            <a:ext cx="2057400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Use this password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AE8A59E-55FC-A8B0-651F-7F754248B9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4239" y="2307797"/>
            <a:ext cx="4500562" cy="2274594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A7A271B-8802-2127-5917-206C1251B969}"/>
              </a:ext>
            </a:extLst>
          </p:cNvPr>
          <p:cNvCxnSpPr>
            <a:cxnSpLocks/>
          </p:cNvCxnSpPr>
          <p:nvPr/>
        </p:nvCxnSpPr>
        <p:spPr>
          <a:xfrm flipV="1">
            <a:off x="3373809" y="4156363"/>
            <a:ext cx="283791" cy="76200"/>
          </a:xfrm>
          <a:prstGeom prst="straightConnector1">
            <a:avLst/>
          </a:prstGeom>
          <a:ln w="539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178FDE1-53C6-A71D-534C-476ADB4B35CE}"/>
              </a:ext>
            </a:extLst>
          </p:cNvPr>
          <p:cNvSpPr txBox="1"/>
          <p:nvPr/>
        </p:nvSpPr>
        <p:spPr>
          <a:xfrm>
            <a:off x="3124427" y="4273218"/>
            <a:ext cx="2057400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Type any name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F27A09D-C04E-B6C5-9EFD-FEBA597ED0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999" y="392257"/>
            <a:ext cx="2992809" cy="3556838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582F36E-70B9-7BDB-62EB-32F363922D16}"/>
              </a:ext>
            </a:extLst>
          </p:cNvPr>
          <p:cNvCxnSpPr>
            <a:cxnSpLocks/>
          </p:cNvCxnSpPr>
          <p:nvPr/>
        </p:nvCxnSpPr>
        <p:spPr>
          <a:xfrm flipV="1">
            <a:off x="402009" y="1956954"/>
            <a:ext cx="283791" cy="76200"/>
          </a:xfrm>
          <a:prstGeom prst="straightConnector1">
            <a:avLst/>
          </a:prstGeom>
          <a:ln w="539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33532DB-A243-C861-E543-FAB35784CE5B}"/>
              </a:ext>
            </a:extLst>
          </p:cNvPr>
          <p:cNvCxnSpPr>
            <a:cxnSpLocks/>
          </p:cNvCxnSpPr>
          <p:nvPr/>
        </p:nvCxnSpPr>
        <p:spPr>
          <a:xfrm flipV="1">
            <a:off x="1468809" y="3657600"/>
            <a:ext cx="283791" cy="76200"/>
          </a:xfrm>
          <a:prstGeom prst="straightConnector1">
            <a:avLst/>
          </a:prstGeom>
          <a:ln w="539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1DCE915-270F-E9DF-C523-FA0DBAE06FBA}"/>
              </a:ext>
            </a:extLst>
          </p:cNvPr>
          <p:cNvSpPr txBox="1"/>
          <p:nvPr/>
        </p:nvSpPr>
        <p:spPr>
          <a:xfrm>
            <a:off x="249609" y="2253803"/>
            <a:ext cx="304799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B97901-77C4-9485-397E-86D4C9CFA962}"/>
              </a:ext>
            </a:extLst>
          </p:cNvPr>
          <p:cNvSpPr txBox="1"/>
          <p:nvPr/>
        </p:nvSpPr>
        <p:spPr>
          <a:xfrm>
            <a:off x="1066799" y="3557159"/>
            <a:ext cx="304799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8CCFACD-04FF-154E-8CD4-C2C6BE449E4D}"/>
              </a:ext>
            </a:extLst>
          </p:cNvPr>
          <p:cNvSpPr txBox="1"/>
          <p:nvPr/>
        </p:nvSpPr>
        <p:spPr>
          <a:xfrm>
            <a:off x="2971801" y="3868063"/>
            <a:ext cx="304799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EBD58D4-FC43-D99E-FB60-8ABC53D1CD97}"/>
              </a:ext>
            </a:extLst>
          </p:cNvPr>
          <p:cNvSpPr txBox="1"/>
          <p:nvPr/>
        </p:nvSpPr>
        <p:spPr>
          <a:xfrm>
            <a:off x="5352403" y="5157084"/>
            <a:ext cx="304799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69698215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F49754D-515B-4FE6-BC24-DDA0C599D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2910" y="1647825"/>
            <a:ext cx="3296490" cy="11715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828B6C6-A3AA-482C-9DF7-7EEA0380D0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1" y="3048000"/>
            <a:ext cx="5105400" cy="32401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3115A4E-A4AD-4A3E-9C66-2B5B436AB2A9}"/>
              </a:ext>
            </a:extLst>
          </p:cNvPr>
          <p:cNvSpPr txBox="1"/>
          <p:nvPr/>
        </p:nvSpPr>
        <p:spPr>
          <a:xfrm>
            <a:off x="228600" y="89118"/>
            <a:ext cx="6172200" cy="2923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Sending Emails Example</a:t>
            </a:r>
          </a:p>
          <a:p>
            <a:endParaRPr lang="en-US" sz="3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1-Add email action at Home Control</a:t>
            </a:r>
          </a:p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2-Add Empty email View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04F3D52-E420-413B-A45B-D4F7DA1AE0AE}"/>
              </a:ext>
            </a:extLst>
          </p:cNvPr>
          <p:cNvCxnSpPr>
            <a:cxnSpLocks/>
          </p:cNvCxnSpPr>
          <p:nvPr/>
        </p:nvCxnSpPr>
        <p:spPr>
          <a:xfrm>
            <a:off x="5420020" y="1905000"/>
            <a:ext cx="1133180" cy="685800"/>
          </a:xfrm>
          <a:prstGeom prst="straightConnector1">
            <a:avLst/>
          </a:prstGeom>
          <a:ln w="539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E3468D9-1376-A7BF-4D51-3B55436574EF}"/>
              </a:ext>
            </a:extLst>
          </p:cNvPr>
          <p:cNvSpPr txBox="1"/>
          <p:nvPr/>
        </p:nvSpPr>
        <p:spPr>
          <a:xfrm>
            <a:off x="6917242" y="1611868"/>
            <a:ext cx="2133600" cy="369332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HomeController.cs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25C619-1DE6-814C-FD52-B7174D71042F}"/>
              </a:ext>
            </a:extLst>
          </p:cNvPr>
          <p:cNvSpPr txBox="1"/>
          <p:nvPr/>
        </p:nvSpPr>
        <p:spPr>
          <a:xfrm>
            <a:off x="6553200" y="2602468"/>
            <a:ext cx="1606979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Right Click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34992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كائن 3">
            <a:extLst>
              <a:ext uri="{FF2B5EF4-FFF2-40B4-BE49-F238E27FC236}">
                <a16:creationId xmlns:a16="http://schemas.microsoft.com/office/drawing/2014/main" id="{A21B2DE4-F4DE-4716-B9B7-0B8F814B91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8051648"/>
              </p:ext>
            </p:extLst>
          </p:nvPr>
        </p:nvGraphicFramePr>
        <p:xfrm>
          <a:off x="149225" y="827087"/>
          <a:ext cx="8812213" cy="6335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929084" imgH="4278769" progId="Word.Document.12">
                  <p:embed/>
                </p:oleObj>
              </mc:Choice>
              <mc:Fallback>
                <p:oleObj name="Document" r:id="rId2" imgW="5929084" imgH="4278769" progId="Word.Document.12">
                  <p:embed/>
                  <p:pic>
                    <p:nvPicPr>
                      <p:cNvPr id="2" name="كائن 3">
                        <a:extLst>
                          <a:ext uri="{FF2B5EF4-FFF2-40B4-BE49-F238E27FC236}">
                            <a16:creationId xmlns:a16="http://schemas.microsoft.com/office/drawing/2014/main" id="{A21B2DE4-F4DE-4716-B9B7-0B8F814B91D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225" y="827087"/>
                        <a:ext cx="8812213" cy="6335713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  <a:alpha val="16000"/>
                        </a:scheme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C19513D8-2BF0-4480-AB7B-2173D833FF68}"/>
              </a:ext>
            </a:extLst>
          </p:cNvPr>
          <p:cNvSpPr txBox="1">
            <a:spLocks/>
          </p:cNvSpPr>
          <p:nvPr/>
        </p:nvSpPr>
        <p:spPr>
          <a:xfrm>
            <a:off x="0" y="62948"/>
            <a:ext cx="9144000" cy="546652"/>
          </a:xfrm>
          <a:prstGeom prst="rect">
            <a:avLst/>
          </a:prstGeom>
          <a:solidFill>
            <a:schemeClr val="accent1">
              <a:alpha val="21000"/>
            </a:schemeClr>
          </a:solidFill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ts val="400"/>
              </a:spcBef>
              <a:buNone/>
              <a:defRPr sz="3600" b="0" kern="1200" cap="none" spc="0" baseline="0">
                <a:solidFill>
                  <a:schemeClr val="tx2"/>
                </a:solidFill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AU" sz="2000" b="1" dirty="0">
                <a:solidFill>
                  <a:schemeClr val="tx1"/>
                </a:solidFill>
              </a:rPr>
              <a:t>  3- Complete the </a:t>
            </a:r>
            <a:r>
              <a:rPr lang="en-AU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email view</a:t>
            </a:r>
            <a:endParaRPr lang="en-US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45787B-5FF1-F5DE-ED9B-FB0D0EBFC361}"/>
              </a:ext>
            </a:extLst>
          </p:cNvPr>
          <p:cNvSpPr txBox="1"/>
          <p:nvPr/>
        </p:nvSpPr>
        <p:spPr>
          <a:xfrm>
            <a:off x="7361238" y="827087"/>
            <a:ext cx="1477962" cy="369332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AU" sz="1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Email.cshtml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405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C38E5-3E2B-9582-4547-8AA8E3E47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762000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D0233A"/>
                </a:solidFill>
                <a:effectLst/>
              </a:rPr>
              <a:t>Who is the Back End Developer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556F0-953A-42D1-590F-2FCAF392042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81000" y="3962400"/>
            <a:ext cx="8595360" cy="1149516"/>
          </a:xfrm>
        </p:spPr>
        <p:txBody>
          <a:bodyPr>
            <a:normAutofit/>
          </a:bodyPr>
          <a:lstStyle/>
          <a:p>
            <a:r>
              <a:rPr lang="en-GB" sz="2000" b="1" dirty="0"/>
              <a:t>Back-end Development</a:t>
            </a:r>
            <a:r>
              <a:rPr lang="en-GB" sz="2000" dirty="0"/>
              <a:t> refers to the server-side development. It focuses on databases,  server side coding, website architecture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B3D71F-498F-706A-E55F-663CFAC32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013461"/>
            <a:ext cx="7858125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05449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كائن 3">
            <a:extLst>
              <a:ext uri="{FF2B5EF4-FFF2-40B4-BE49-F238E27FC236}">
                <a16:creationId xmlns:a16="http://schemas.microsoft.com/office/drawing/2014/main" id="{A21B2DE4-F4DE-4716-B9B7-0B8F814B91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8657211"/>
              </p:ext>
            </p:extLst>
          </p:nvPr>
        </p:nvGraphicFramePr>
        <p:xfrm>
          <a:off x="88900" y="692150"/>
          <a:ext cx="8955088" cy="682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6170413" imgH="4708227" progId="Word.Document.12">
                  <p:embed/>
                </p:oleObj>
              </mc:Choice>
              <mc:Fallback>
                <p:oleObj name="Document" r:id="rId2" imgW="6170413" imgH="4708227" progId="Word.Document.12">
                  <p:embed/>
                  <p:pic>
                    <p:nvPicPr>
                      <p:cNvPr id="2" name="كائن 3">
                        <a:extLst>
                          <a:ext uri="{FF2B5EF4-FFF2-40B4-BE49-F238E27FC236}">
                            <a16:creationId xmlns:a16="http://schemas.microsoft.com/office/drawing/2014/main" id="{A21B2DE4-F4DE-4716-B9B7-0B8F814B91D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900" y="692150"/>
                        <a:ext cx="8955088" cy="6823075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  <a:alpha val="16000"/>
                        </a:scheme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865B5F98-8499-43DB-A6B2-5F993C7F05A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546652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ts val="400"/>
              </a:spcBef>
              <a:buNone/>
              <a:defRPr sz="3600" b="0" kern="1200" cap="none" spc="0" baseline="0">
                <a:solidFill>
                  <a:schemeClr val="tx2"/>
                </a:solidFill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AU" sz="2000" b="1" dirty="0">
                <a:solidFill>
                  <a:schemeClr val="tx1"/>
                </a:solidFill>
              </a:rPr>
              <a:t>  4- Complete the </a:t>
            </a:r>
            <a:r>
              <a:rPr lang="en-AU" sz="20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HttpPost</a:t>
            </a:r>
            <a:r>
              <a:rPr lang="en-AU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email action</a:t>
            </a:r>
            <a:endParaRPr lang="en-US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C6D239-221E-C20A-93C7-DB948BB8B915}"/>
              </a:ext>
            </a:extLst>
          </p:cNvPr>
          <p:cNvSpPr txBox="1"/>
          <p:nvPr/>
        </p:nvSpPr>
        <p:spPr>
          <a:xfrm>
            <a:off x="6917242" y="696191"/>
            <a:ext cx="2133600" cy="369332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HomeController.cs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657349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91550" cy="1295400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                                      </a:t>
            </a:r>
            <a:r>
              <a:rPr 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Error Handling  </a:t>
            </a:r>
            <a:br>
              <a:rPr lang="en-US" sz="2800" b="1" dirty="0">
                <a:solidFill>
                  <a:schemeClr val="accent6"/>
                </a:solidFill>
              </a:rPr>
            </a:br>
            <a:br>
              <a:rPr lang="en-US" sz="2800" b="1" dirty="0">
                <a:solidFill>
                  <a:schemeClr val="accent6"/>
                </a:solidFill>
              </a:rPr>
            </a:br>
            <a:r>
              <a:rPr lang="en-US" sz="2800" b="1" dirty="0">
                <a:solidFill>
                  <a:schemeClr val="accent6"/>
                </a:solidFill>
              </a:rPr>
              <a:t>Syntax errors, Runtime Errors, Logical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905000"/>
            <a:ext cx="8229600" cy="1752600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marL="342900" indent="-342900"/>
            <a:r>
              <a:rPr lang="en-GB" b="1" i="0" dirty="0">
                <a:effectLst/>
              </a:rPr>
              <a:t>syntax errors show up at design time</a:t>
            </a:r>
          </a:p>
          <a:p>
            <a:pPr marL="342900" indent="-342900"/>
            <a:r>
              <a:rPr lang="en-GB" b="1" i="0" dirty="0">
                <a:effectLst/>
              </a:rPr>
              <a:t>runtime errors show up at run time </a:t>
            </a:r>
            <a:endParaRPr lang="en-GB" b="1" dirty="0"/>
          </a:p>
          <a:p>
            <a:pPr marL="342900" indent="-342900"/>
            <a:r>
              <a:rPr lang="en-GB" b="1" i="0" dirty="0">
                <a:effectLst/>
              </a:rPr>
              <a:t>logic errors probably don’t show up as errors at all, they just give you the wrong result.</a:t>
            </a:r>
            <a:endParaRPr lang="en-US" b="1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4"/>
          <p:cNvSpPr txBox="1"/>
          <p:nvPr/>
        </p:nvSpPr>
        <p:spPr>
          <a:xfrm>
            <a:off x="304800" y="2305292"/>
            <a:ext cx="22098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easy to catch</a:t>
            </a:r>
            <a:endParaRPr lang="en-MY" sz="2400" dirty="0">
              <a:solidFill>
                <a:srgbClr val="FF0000"/>
              </a:solidFill>
            </a:endParaRPr>
          </a:p>
        </p:txBody>
      </p:sp>
      <p:sp>
        <p:nvSpPr>
          <p:cNvPr id="14" name="مستطيل 13"/>
          <p:cNvSpPr/>
          <p:nvPr/>
        </p:nvSpPr>
        <p:spPr>
          <a:xfrm>
            <a:off x="56911" y="2845445"/>
            <a:ext cx="22098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Move the Mouse over the error to provide more info</a:t>
            </a:r>
            <a:endParaRPr lang="en-MY" dirty="0">
              <a:solidFill>
                <a:srgbClr val="FF0000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60E8295-C4E9-BBB8-6AE9-195075DAF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0"/>
            <a:ext cx="7924800" cy="76200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1- Syntax/Compiler Error 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E51A9D-7100-B071-4301-A72384977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9826" y="1189425"/>
            <a:ext cx="6153150" cy="4229100"/>
          </a:xfrm>
          <a:prstGeom prst="rect">
            <a:avLst/>
          </a:prstGeom>
        </p:spPr>
      </p:pic>
      <p:cxnSp>
        <p:nvCxnSpPr>
          <p:cNvPr id="11" name="رابط كسهم مستقيم 17">
            <a:extLst>
              <a:ext uri="{FF2B5EF4-FFF2-40B4-BE49-F238E27FC236}">
                <a16:creationId xmlns:a16="http://schemas.microsoft.com/office/drawing/2014/main" id="{3B7C05EF-1931-DB12-2AAB-626A0F946353}"/>
              </a:ext>
            </a:extLst>
          </p:cNvPr>
          <p:cNvCxnSpPr>
            <a:cxnSpLocks/>
          </p:cNvCxnSpPr>
          <p:nvPr/>
        </p:nvCxnSpPr>
        <p:spPr>
          <a:xfrm>
            <a:off x="2266712" y="2590800"/>
            <a:ext cx="1314688" cy="5334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924800" cy="76200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1- Syntax/Compiler Error Example</a:t>
            </a:r>
          </a:p>
        </p:txBody>
      </p:sp>
      <p:pic>
        <p:nvPicPr>
          <p:cNvPr id="11" name="صورة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328" y="1495144"/>
            <a:ext cx="6820852" cy="2010056"/>
          </a:xfrm>
          <a:prstGeom prst="rect">
            <a:avLst/>
          </a:prstGeom>
        </p:spPr>
      </p:pic>
      <p:sp>
        <p:nvSpPr>
          <p:cNvPr id="12" name="مستطيل 11"/>
          <p:cNvSpPr/>
          <p:nvPr/>
        </p:nvSpPr>
        <p:spPr>
          <a:xfrm>
            <a:off x="304800" y="849868"/>
            <a:ext cx="61558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If you try to run the application that has a compilation errors</a:t>
            </a:r>
            <a:endParaRPr lang="en-MY" dirty="0"/>
          </a:p>
        </p:txBody>
      </p:sp>
      <p:pic>
        <p:nvPicPr>
          <p:cNvPr id="17" name="صورة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4267200"/>
            <a:ext cx="8392696" cy="1829055"/>
          </a:xfrm>
          <a:prstGeom prst="rect">
            <a:avLst/>
          </a:prstGeom>
        </p:spPr>
      </p:pic>
      <p:cxnSp>
        <p:nvCxnSpPr>
          <p:cNvPr id="5" name="رابط كسهم مستقيم 4"/>
          <p:cNvCxnSpPr/>
          <p:nvPr/>
        </p:nvCxnSpPr>
        <p:spPr>
          <a:xfrm flipH="1" flipV="1">
            <a:off x="4075754" y="5638800"/>
            <a:ext cx="425394" cy="6858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مستطيل 14"/>
          <p:cNvSpPr/>
          <p:nvPr/>
        </p:nvSpPr>
        <p:spPr>
          <a:xfrm>
            <a:off x="1423222" y="6324600"/>
            <a:ext cx="6938118" cy="369332"/>
          </a:xfrm>
          <a:prstGeom prst="rect">
            <a:avLst/>
          </a:prstGeom>
          <a:ln w="31750">
            <a:solidFill>
              <a:srgbClr val="FF0000"/>
            </a:solidFill>
            <a:prstDash val="dash"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If you click on the error message it will take you to the error location </a:t>
            </a:r>
            <a:endParaRPr lang="en-MY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852737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105400" y="203200"/>
            <a:ext cx="4038600" cy="369331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vl="3"/>
            <a:r>
              <a:rPr lang="en-US" sz="20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Exception handling</a:t>
            </a:r>
          </a:p>
          <a:p>
            <a:pPr lvl="3"/>
            <a:r>
              <a:rPr lang="en-US" b="1" dirty="0"/>
              <a:t>try</a:t>
            </a:r>
          </a:p>
          <a:p>
            <a:pPr lvl="3"/>
            <a:r>
              <a:rPr lang="en-US" b="1" dirty="0"/>
              <a:t>{</a:t>
            </a:r>
          </a:p>
          <a:p>
            <a:pPr lvl="3"/>
            <a:r>
              <a:rPr lang="en-US" b="1" dirty="0"/>
              <a:t>	⋮ code block…</a:t>
            </a:r>
          </a:p>
          <a:p>
            <a:pPr lvl="3"/>
            <a:r>
              <a:rPr lang="en-US" b="1" dirty="0"/>
              <a:t>}</a:t>
            </a:r>
          </a:p>
          <a:p>
            <a:pPr lvl="3"/>
            <a:r>
              <a:rPr lang="en-US" b="1" dirty="0"/>
              <a:t>catch (Exception ex)</a:t>
            </a:r>
          </a:p>
          <a:p>
            <a:pPr lvl="3"/>
            <a:r>
              <a:rPr lang="en-US" b="1" dirty="0"/>
              <a:t>{</a:t>
            </a:r>
          </a:p>
          <a:p>
            <a:pPr lvl="3"/>
            <a:r>
              <a:rPr lang="en-US" b="1" dirty="0"/>
              <a:t>	⋮ code block…</a:t>
            </a:r>
          </a:p>
          <a:p>
            <a:pPr lvl="3"/>
            <a:r>
              <a:rPr lang="en-US" b="1" dirty="0"/>
              <a:t>}</a:t>
            </a:r>
          </a:p>
          <a:p>
            <a:pPr lvl="3"/>
            <a:r>
              <a:rPr lang="en-US" b="1" dirty="0"/>
              <a:t>finally</a:t>
            </a:r>
          </a:p>
          <a:p>
            <a:pPr lvl="3"/>
            <a:r>
              <a:rPr lang="en-US" b="1" dirty="0"/>
              <a:t>{</a:t>
            </a:r>
          </a:p>
          <a:p>
            <a:pPr lvl="3"/>
            <a:r>
              <a:rPr lang="en-US" b="1" dirty="0"/>
              <a:t>	⋮ code block…</a:t>
            </a:r>
          </a:p>
          <a:p>
            <a:pPr lvl="3"/>
            <a:r>
              <a:rPr lang="en-US" b="1" dirty="0"/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76200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2- Runtime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2111904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Runtime errors occur for many reasons </a:t>
            </a:r>
          </a:p>
          <a:p>
            <a:pPr lvl="1"/>
            <a:r>
              <a:rPr lang="en-US" dirty="0" err="1"/>
              <a:t>DivideByZeroException</a:t>
            </a:r>
            <a:endParaRPr lang="en-US" dirty="0"/>
          </a:p>
          <a:p>
            <a:pPr lvl="1"/>
            <a:r>
              <a:rPr lang="en-US" dirty="0"/>
              <a:t>Database connection </a:t>
            </a:r>
          </a:p>
          <a:p>
            <a:pPr lvl="1"/>
            <a:r>
              <a:rPr lang="en-US" dirty="0"/>
              <a:t>Variables with null values</a:t>
            </a:r>
          </a:p>
          <a:p>
            <a:pPr lvl="1"/>
            <a:r>
              <a:rPr lang="en-US" dirty="0"/>
              <a:t>There are many others</a:t>
            </a:r>
          </a:p>
          <a:p>
            <a:pPr lvl="1">
              <a:buNone/>
            </a:pPr>
            <a:endParaRPr lang="en-US" dirty="0"/>
          </a:p>
          <a:p>
            <a:r>
              <a:rPr lang="en-US" dirty="0"/>
              <a:t>A runtime error results when:</a:t>
            </a:r>
          </a:p>
          <a:p>
            <a:pPr lvl="1"/>
            <a:r>
              <a:rPr lang="en-US" b="1" dirty="0">
                <a:solidFill>
                  <a:schemeClr val="tx1"/>
                </a:solidFill>
              </a:rPr>
              <a:t>C# throws an exception</a:t>
            </a:r>
          </a:p>
          <a:p>
            <a:r>
              <a:rPr lang="en-US" dirty="0"/>
              <a:t>Exception handling allows a program to fail gracefully and recover if possible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08783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609600"/>
            <a:ext cx="9144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place inside a</a:t>
            </a:r>
            <a:r>
              <a:rPr lang="ar-S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block any code that we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suspect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might generate errors.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an exception is generated </a:t>
            </a:r>
            <a:r>
              <a:rPr lang="en-MY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MY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lang="en-MY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</a:t>
            </a:r>
            <a:r>
              <a:rPr lang="ar-S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ar-S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ar-S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ar-S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ar-S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  <a:r>
              <a:rPr lang="ar-S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lang="ar-S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ar-S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ar-S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ar-S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  <a:r>
              <a:rPr lang="ar-S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lang="ar-S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</a:t>
            </a:r>
            <a:r>
              <a:rPr lang="ar-S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ar-S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lang="ar-S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ar-S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 object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end, whether an exception occurred</a:t>
            </a:r>
            <a:r>
              <a:rPr lang="ar-S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not, the code in the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Finally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block will execute. it’s good practice to place any “mission-critical” code in that block. </a:t>
            </a:r>
          </a:p>
          <a:p>
            <a:pPr>
              <a:buFont typeface="Arial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if database operations are performed in the Try block,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good practice would be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close the database connection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Finally block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ensure that no open  connections remain active on the database server—consuming resources</a:t>
            </a:r>
          </a:p>
        </p:txBody>
      </p:sp>
    </p:spTree>
    <p:extLst>
      <p:ext uri="{BB962C8B-B14F-4D97-AF65-F5344CB8AC3E}">
        <p14:creationId xmlns:p14="http://schemas.microsoft.com/office/powerpoint/2010/main" val="223373171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28600" y="1066800"/>
            <a:ext cx="8229600" cy="1219200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most common way to get started with this kind of debugging is to set a breakpoint in the code.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5" name="Picture 4" descr="dbugtoolbar.PNG">
            <a:extLst>
              <a:ext uri="{FF2B5EF4-FFF2-40B4-BE49-F238E27FC236}">
                <a16:creationId xmlns:a16="http://schemas.microsoft.com/office/drawing/2014/main" id="{6BBBDD88-CB55-4C74-DA10-F0233E79F40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0" y="2043546"/>
            <a:ext cx="5238750" cy="2514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FF9AE338-C226-E4F4-C26C-D94022A6DE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08700" y="3581400"/>
            <a:ext cx="2990850" cy="321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F5E19E31-6FFE-432F-0A83-E2892D8C4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372600" cy="76200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3- Debugging  Logical  Error (wrong result) </a:t>
            </a:r>
          </a:p>
        </p:txBody>
      </p:sp>
    </p:spTree>
    <p:extLst>
      <p:ext uri="{BB962C8B-B14F-4D97-AF65-F5344CB8AC3E}">
        <p14:creationId xmlns:p14="http://schemas.microsoft.com/office/powerpoint/2010/main" val="320896161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04800" y="1219200"/>
            <a:ext cx="8229600" cy="54102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000" b="1" dirty="0"/>
              <a:t>Step Into</a:t>
            </a:r>
            <a:r>
              <a:rPr lang="en-US" sz="2000" dirty="0"/>
              <a:t>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Executes code one statement at a time.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If the statement is a call to a procedure, the next statement displayed is the first statement </a:t>
            </a:r>
            <a:r>
              <a:rPr lang="en-US" dirty="0">
                <a:solidFill>
                  <a:srgbClr val="FF0000"/>
                </a:solidFill>
              </a:rPr>
              <a:t>inside</a:t>
            </a:r>
            <a:r>
              <a:rPr lang="en-US" dirty="0">
                <a:solidFill>
                  <a:schemeClr val="tx1"/>
                </a:solidFill>
              </a:rPr>
              <a:t> the procedure.</a:t>
            </a:r>
          </a:p>
          <a:p>
            <a:r>
              <a:rPr lang="en-US" sz="2000" b="1" dirty="0"/>
              <a:t>Step Over</a:t>
            </a:r>
            <a:r>
              <a:rPr lang="en-US" sz="2000" dirty="0"/>
              <a:t> </a:t>
            </a:r>
          </a:p>
          <a:p>
            <a:pPr lvl="1"/>
            <a:r>
              <a:rPr lang="en-US" dirty="0"/>
              <a:t>Similar to </a:t>
            </a:r>
            <a:r>
              <a:rPr lang="en-US" b="1" dirty="0"/>
              <a:t>Step Into</a:t>
            </a:r>
            <a:r>
              <a:rPr lang="en-US" dirty="0"/>
              <a:t>. The difference in use occurs when the current statement contains a call to a procedure.</a:t>
            </a:r>
            <a:r>
              <a:rPr lang="en-US" b="1" dirty="0"/>
              <a:t> </a:t>
            </a:r>
          </a:p>
          <a:p>
            <a:pPr lvl="1"/>
            <a:r>
              <a:rPr lang="en-US" dirty="0"/>
              <a:t>The next statement displayed is the statement </a:t>
            </a:r>
            <a:r>
              <a:rPr lang="en-US" dirty="0">
                <a:solidFill>
                  <a:srgbClr val="FF0000"/>
                </a:solidFill>
              </a:rPr>
              <a:t>following</a:t>
            </a:r>
            <a:r>
              <a:rPr lang="en-US" dirty="0"/>
              <a:t> the procedure call. </a:t>
            </a:r>
          </a:p>
          <a:p>
            <a:r>
              <a:rPr lang="en-US" sz="2000" b="1" dirty="0"/>
              <a:t>Step Out</a:t>
            </a:r>
            <a:r>
              <a:rPr lang="en-US" sz="2000" dirty="0"/>
              <a:t> </a:t>
            </a:r>
          </a:p>
          <a:p>
            <a:pPr lvl="1"/>
            <a:r>
              <a:rPr lang="en-US" dirty="0"/>
              <a:t>Executes the remaining lines of a function in which the current execution point lies. </a:t>
            </a:r>
          </a:p>
          <a:p>
            <a:r>
              <a:rPr lang="en-US" sz="2000" b="1" dirty="0"/>
              <a:t>Continue</a:t>
            </a:r>
            <a:r>
              <a:rPr lang="en-US" sz="2000" dirty="0"/>
              <a:t>. Continue execution of the program normally by selecting Debug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A77AE4-4453-4B06-9683-EFE66FE660B6}"/>
              </a:ext>
            </a:extLst>
          </p:cNvPr>
          <p:cNvSpPr txBox="1"/>
          <p:nvPr/>
        </p:nvSpPr>
        <p:spPr>
          <a:xfrm>
            <a:off x="0" y="109538"/>
            <a:ext cx="9144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400" dirty="0">
                <a:solidFill>
                  <a:schemeClr val="tx1"/>
                </a:solidFill>
              </a:rPr>
              <a:t>At design time, this menu item begins execution and enters break mode at a </a:t>
            </a:r>
            <a:r>
              <a:rPr lang="en-US" sz="2400" b="1" dirty="0" err="1">
                <a:solidFill>
                  <a:srgbClr val="FF0000"/>
                </a:solidFill>
              </a:rPr>
              <a:t>BreakPoint</a:t>
            </a:r>
            <a:r>
              <a:rPr lang="en-US" sz="2400" dirty="0">
                <a:solidFill>
                  <a:schemeClr val="tx1"/>
                </a:solidFill>
              </a:rPr>
              <a:t> before the Step into line code is executed</a:t>
            </a:r>
          </a:p>
        </p:txBody>
      </p:sp>
    </p:spTree>
    <p:extLst>
      <p:ext uri="{BB962C8B-B14F-4D97-AF65-F5344CB8AC3E}">
        <p14:creationId xmlns:p14="http://schemas.microsoft.com/office/powerpoint/2010/main" val="352519284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"/>
            <a:ext cx="8591550" cy="762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Example</a:t>
            </a:r>
          </a:p>
        </p:txBody>
      </p:sp>
      <p:sp>
        <p:nvSpPr>
          <p:cNvPr id="6" name="Rectangle 5"/>
          <p:cNvSpPr/>
          <p:nvPr/>
        </p:nvSpPr>
        <p:spPr>
          <a:xfrm>
            <a:off x="228600" y="914401"/>
            <a:ext cx="685800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endParaRPr lang="en-US" sz="1600" dirty="0"/>
          </a:p>
          <a:p>
            <a:r>
              <a:rPr lang="en-US" sz="1600" dirty="0"/>
              <a:t>    </a:t>
            </a:r>
          </a:p>
          <a:p>
            <a:r>
              <a:rPr lang="en-US" sz="1600" dirty="0">
                <a:solidFill>
                  <a:srgbClr val="FF0000"/>
                </a:solidFill>
              </a:rPr>
              <a:t>        </a:t>
            </a:r>
            <a:r>
              <a:rPr lang="en-US" sz="1600" b="1" dirty="0">
                <a:solidFill>
                  <a:srgbClr val="FF0000"/>
                </a:solidFill>
              </a:rPr>
              <a:t>1</a:t>
            </a:r>
            <a:r>
              <a:rPr lang="en-US" sz="1600" dirty="0"/>
              <a:t>	int kk = 0;</a:t>
            </a:r>
          </a:p>
          <a:p>
            <a:r>
              <a:rPr lang="en-US" sz="1600" dirty="0"/>
              <a:t>	 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hh</a:t>
            </a:r>
            <a:r>
              <a:rPr lang="en-US" sz="1600" dirty="0"/>
              <a:t>;</a:t>
            </a:r>
          </a:p>
          <a:p>
            <a:r>
              <a:rPr lang="en-US" sz="1600" dirty="0"/>
              <a:t>        </a:t>
            </a:r>
            <a:r>
              <a:rPr lang="en-US" sz="1600" b="1" dirty="0">
                <a:solidFill>
                  <a:srgbClr val="FF0000"/>
                </a:solidFill>
              </a:rPr>
              <a:t>2</a:t>
            </a:r>
            <a:r>
              <a:rPr lang="en-US" sz="1600" dirty="0"/>
              <a:t>	 </a:t>
            </a:r>
            <a:r>
              <a:rPr lang="en-US" sz="1600" dirty="0" err="1"/>
              <a:t>kk</a:t>
            </a:r>
            <a:r>
              <a:rPr lang="en-US" sz="1600" dirty="0"/>
              <a:t>++;</a:t>
            </a:r>
          </a:p>
          <a:p>
            <a:r>
              <a:rPr lang="en-US" sz="1600" dirty="0">
                <a:solidFill>
                  <a:srgbClr val="FF0000"/>
                </a:solidFill>
              </a:rPr>
              <a:t>        </a:t>
            </a:r>
            <a:r>
              <a:rPr lang="en-US" sz="1600" b="1" dirty="0">
                <a:solidFill>
                  <a:srgbClr val="FF0000"/>
                </a:solidFill>
              </a:rPr>
              <a:t>3</a:t>
            </a:r>
            <a:r>
              <a:rPr lang="en-US" sz="1600" dirty="0"/>
              <a:t>	</a:t>
            </a:r>
            <a:r>
              <a:rPr lang="en-US" sz="1600" dirty="0" err="1"/>
              <a:t>hh</a:t>
            </a:r>
            <a:r>
              <a:rPr lang="en-US" sz="1600" dirty="0"/>
              <a:t> = f1(</a:t>
            </a:r>
            <a:r>
              <a:rPr lang="en-US" sz="1600" dirty="0" err="1"/>
              <a:t>kk</a:t>
            </a:r>
            <a:r>
              <a:rPr lang="en-US" sz="1600" dirty="0"/>
              <a:t> + 3);</a:t>
            </a:r>
          </a:p>
          <a:p>
            <a:r>
              <a:rPr lang="en-MY" sz="1600" dirty="0">
                <a:solidFill>
                  <a:srgbClr val="FF0000"/>
                </a:solidFill>
              </a:rPr>
              <a:t>        </a:t>
            </a:r>
            <a:r>
              <a:rPr lang="en-MY" sz="1600" b="1" dirty="0">
                <a:solidFill>
                  <a:srgbClr val="FF0000"/>
                </a:solidFill>
              </a:rPr>
              <a:t>4</a:t>
            </a:r>
            <a:r>
              <a:rPr lang="en-MY" sz="1600" dirty="0"/>
              <a:t>	</a:t>
            </a:r>
            <a:r>
              <a:rPr lang="en-US" sz="1600" dirty="0"/>
              <a:t> string lab1 = </a:t>
            </a:r>
            <a:r>
              <a:rPr lang="en-US" sz="1600" dirty="0" err="1"/>
              <a:t>Convert.ToString</a:t>
            </a:r>
            <a:r>
              <a:rPr lang="en-US" sz="1600" dirty="0"/>
              <a:t>(</a:t>
            </a:r>
            <a:r>
              <a:rPr lang="en-US" sz="1600" dirty="0" err="1"/>
              <a:t>hh</a:t>
            </a:r>
            <a:r>
              <a:rPr lang="en-US" sz="1600" dirty="0"/>
              <a:t>);</a:t>
            </a:r>
          </a:p>
          <a:p>
            <a:r>
              <a:rPr lang="en-US" sz="1600" dirty="0"/>
              <a:t>            }   </a:t>
            </a:r>
          </a:p>
          <a:p>
            <a:r>
              <a:rPr lang="en-US" sz="1600" dirty="0"/>
              <a:t>    }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int</a:t>
            </a:r>
            <a:r>
              <a:rPr lang="en-US" sz="1600" dirty="0"/>
              <a:t>  f1(</a:t>
            </a:r>
            <a:r>
              <a:rPr lang="en-US" sz="1600" dirty="0" err="1"/>
              <a:t>int</a:t>
            </a:r>
            <a:r>
              <a:rPr lang="en-US" sz="1600" dirty="0"/>
              <a:t> x)</a:t>
            </a:r>
          </a:p>
          <a:p>
            <a:r>
              <a:rPr lang="en-US" sz="1600" dirty="0"/>
              <a:t>    {</a:t>
            </a:r>
          </a:p>
          <a:p>
            <a:r>
              <a:rPr lang="en-US" sz="1600" dirty="0"/>
              <a:t>    </a:t>
            </a:r>
            <a:r>
              <a:rPr lang="en-US" sz="1600" b="1" dirty="0">
                <a:solidFill>
                  <a:srgbClr val="FF0000"/>
                </a:solidFill>
              </a:rPr>
              <a:t>5</a:t>
            </a:r>
            <a:r>
              <a:rPr lang="en-US" sz="1600" dirty="0"/>
              <a:t>    x++;</a:t>
            </a:r>
          </a:p>
          <a:p>
            <a:r>
              <a:rPr lang="en-US" sz="1600" dirty="0"/>
              <a:t>    </a:t>
            </a:r>
            <a:r>
              <a:rPr lang="en-US" sz="1600" b="1" dirty="0">
                <a:solidFill>
                  <a:srgbClr val="FF0000"/>
                </a:solidFill>
              </a:rPr>
              <a:t>6</a:t>
            </a:r>
            <a:r>
              <a:rPr lang="en-US" sz="1600" dirty="0"/>
              <a:t>    return x *2;  </a:t>
            </a:r>
          </a:p>
          <a:p>
            <a:r>
              <a:rPr lang="en-US" sz="1600" dirty="0"/>
              <a:t>    }</a:t>
            </a:r>
          </a:p>
          <a:p>
            <a:r>
              <a:rPr lang="en-US" dirty="0"/>
              <a:t>    </a:t>
            </a:r>
          </a:p>
          <a:p>
            <a:endParaRPr lang="en-US" dirty="0"/>
          </a:p>
          <a:p>
            <a:r>
              <a:rPr lang="en-US" dirty="0"/>
              <a:t>      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" y="4419600"/>
            <a:ext cx="7620000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MY" dirty="0"/>
              <a:t>Steps executing sequence</a:t>
            </a:r>
          </a:p>
          <a:p>
            <a:pPr>
              <a:buFont typeface="Arial" pitchFamily="34" charset="0"/>
              <a:buChar char="•"/>
            </a:pPr>
            <a:r>
              <a:rPr lang="en-US" b="1" dirty="0"/>
              <a:t>Step Into</a:t>
            </a:r>
            <a:r>
              <a:rPr lang="en-US" dirty="0"/>
              <a:t>  1,2,3,5,6,3,4</a:t>
            </a:r>
          </a:p>
          <a:p>
            <a:pPr>
              <a:buFont typeface="Arial" pitchFamily="34" charset="0"/>
              <a:buChar char="•"/>
            </a:pPr>
            <a:r>
              <a:rPr lang="en-US" b="1" dirty="0"/>
              <a:t>Step Over</a:t>
            </a:r>
            <a:r>
              <a:rPr lang="en-US" dirty="0"/>
              <a:t> 1,2,3,4</a:t>
            </a:r>
          </a:p>
          <a:p>
            <a:pPr>
              <a:buFont typeface="Arial" pitchFamily="34" charset="0"/>
              <a:buChar char="•"/>
            </a:pPr>
            <a:r>
              <a:rPr lang="en-US" b="1" dirty="0"/>
              <a:t>Step Out</a:t>
            </a:r>
            <a:r>
              <a:rPr lang="en-US" dirty="0"/>
              <a:t> 1</a:t>
            </a:r>
          </a:p>
        </p:txBody>
      </p:sp>
      <p:sp>
        <p:nvSpPr>
          <p:cNvPr id="7" name="Oval 6"/>
          <p:cNvSpPr/>
          <p:nvPr/>
        </p:nvSpPr>
        <p:spPr>
          <a:xfrm>
            <a:off x="285720" y="1500174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866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Chapter 3- Slide </a:t>
            </a:r>
            <a:fld id="{B6F15528-21DE-4FAA-801E-634DDDAF4B2B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467" y="1981200"/>
            <a:ext cx="8686800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2000" dirty="0"/>
              <a:t>Calculate Salary example </a:t>
            </a:r>
          </a:p>
          <a:p>
            <a:pPr lvl="1">
              <a:buFont typeface="Arial" pitchFamily="34" charset="0"/>
              <a:buChar char="•"/>
            </a:pPr>
            <a:r>
              <a:rPr lang="en-MY" sz="2000" dirty="0"/>
              <a:t>Hour pay rate is 10$</a:t>
            </a:r>
          </a:p>
          <a:p>
            <a:pPr lvl="1">
              <a:buFont typeface="Arial" pitchFamily="34" charset="0"/>
              <a:buChar char="•"/>
            </a:pPr>
            <a:r>
              <a:rPr lang="en-MY" sz="2000" dirty="0"/>
              <a:t>If hours worked over 8 then for each hour is 15$</a:t>
            </a:r>
          </a:p>
          <a:p>
            <a:pPr lvl="1">
              <a:buFont typeface="Arial" pitchFamily="34" charset="0"/>
              <a:buChar char="•"/>
            </a:pPr>
            <a:r>
              <a:rPr lang="en-MY" sz="2000" dirty="0"/>
              <a:t>If weekend hours is doubled  20$</a:t>
            </a:r>
          </a:p>
          <a:p>
            <a:pPr lvl="1">
              <a:buFont typeface="Arial" pitchFamily="34" charset="0"/>
              <a:buChar char="•"/>
            </a:pPr>
            <a:r>
              <a:rPr lang="en-MY" sz="2000" dirty="0"/>
              <a:t>Tax is 10%</a:t>
            </a:r>
          </a:p>
          <a:p>
            <a:endParaRPr lang="en-MY" sz="2000" dirty="0"/>
          </a:p>
          <a:p>
            <a:r>
              <a:rPr lang="en-MY" sz="2000" dirty="0"/>
              <a:t>Test Case 1:   Worked for </a:t>
            </a:r>
            <a:r>
              <a:rPr lang="en-MY" sz="2000" dirty="0">
                <a:solidFill>
                  <a:srgbClr val="0070C0"/>
                </a:solidFill>
              </a:rPr>
              <a:t>6</a:t>
            </a:r>
            <a:r>
              <a:rPr lang="en-MY" sz="2000" dirty="0"/>
              <a:t> hours  (NORMAL)</a:t>
            </a:r>
          </a:p>
          <a:p>
            <a:r>
              <a:rPr lang="en-MY" sz="2000" dirty="0"/>
              <a:t> answer 6 * 10 = 60;    </a:t>
            </a:r>
          </a:p>
          <a:p>
            <a:r>
              <a:rPr lang="en-MY" sz="2000" dirty="0"/>
              <a:t>60 – 10% * 60 = 54 $</a:t>
            </a:r>
          </a:p>
          <a:p>
            <a:r>
              <a:rPr lang="en-MY" sz="2000" dirty="0"/>
              <a:t>Test Case 2:  Worked for</a:t>
            </a:r>
            <a:r>
              <a:rPr lang="en-MY" sz="2000" dirty="0">
                <a:solidFill>
                  <a:srgbClr val="0070C0"/>
                </a:solidFill>
              </a:rPr>
              <a:t> 10 </a:t>
            </a:r>
            <a:r>
              <a:rPr lang="en-MY" sz="2000" dirty="0"/>
              <a:t>hours (OVERTIME) </a:t>
            </a:r>
          </a:p>
          <a:p>
            <a:r>
              <a:rPr lang="en-MY" sz="2000" dirty="0"/>
              <a:t>Answer 8 * 10 = 80     +  2 * 15  = 30  ;   total  110 ; </a:t>
            </a:r>
          </a:p>
          <a:p>
            <a:r>
              <a:rPr lang="en-MY" sz="2000" dirty="0"/>
              <a:t>110 – 10% 110 = 99 $</a:t>
            </a:r>
          </a:p>
          <a:p>
            <a:r>
              <a:rPr lang="en-MY" sz="2000" dirty="0"/>
              <a:t>Test Case 3: worked for </a:t>
            </a:r>
            <a:r>
              <a:rPr lang="en-MY" sz="2000" dirty="0">
                <a:solidFill>
                  <a:srgbClr val="0070C0"/>
                </a:solidFill>
              </a:rPr>
              <a:t>6</a:t>
            </a:r>
            <a:r>
              <a:rPr lang="en-MY" sz="2000" dirty="0"/>
              <a:t> hours (</a:t>
            </a:r>
            <a:r>
              <a:rPr lang="en-MY" sz="2000" dirty="0">
                <a:solidFill>
                  <a:srgbClr val="0070C0"/>
                </a:solidFill>
              </a:rPr>
              <a:t>WEEKEND</a:t>
            </a:r>
            <a:r>
              <a:rPr lang="en-MY" sz="2000" dirty="0"/>
              <a:t>)</a:t>
            </a:r>
          </a:p>
          <a:p>
            <a:r>
              <a:rPr lang="en-MY" sz="2000" dirty="0"/>
              <a:t>Answer 6 * 10 * 2 = 120   ; </a:t>
            </a:r>
          </a:p>
          <a:p>
            <a:r>
              <a:rPr lang="en-MY" sz="2000" dirty="0"/>
              <a:t>120 – 120 * 10% = 108 $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372600" cy="76200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3- Debugging  Logical  Error (wrong result)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9C19D2-9384-5B6B-EFE5-C36ACE90E1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781050"/>
            <a:ext cx="4581525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573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A9437-2FF4-ED5C-A6FB-11AA8FF92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Back-end development tools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4D9D2D-FD33-884D-4CBB-166B42221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62069"/>
            <a:ext cx="9144000" cy="4838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00727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4443559"/>
              </p:ext>
            </p:extLst>
          </p:nvPr>
        </p:nvGraphicFramePr>
        <p:xfrm>
          <a:off x="1828800" y="77788"/>
          <a:ext cx="7359650" cy="692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4922211" imgH="4631640" progId="Word.Document.12">
                  <p:embed/>
                </p:oleObj>
              </mc:Choice>
              <mc:Fallback>
                <p:oleObj name="Document" r:id="rId2" imgW="4922211" imgH="4631640" progId="Word.Document.12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77788"/>
                        <a:ext cx="7359650" cy="6924675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Oval 6"/>
          <p:cNvSpPr/>
          <p:nvPr/>
        </p:nvSpPr>
        <p:spPr>
          <a:xfrm>
            <a:off x="2895600" y="1818409"/>
            <a:ext cx="228600" cy="17175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E59010-0C2E-BF63-5456-DB5D68B6D017}"/>
              </a:ext>
            </a:extLst>
          </p:cNvPr>
          <p:cNvSpPr txBox="1"/>
          <p:nvPr/>
        </p:nvSpPr>
        <p:spPr>
          <a:xfrm>
            <a:off x="-152400" y="1828800"/>
            <a:ext cx="3048000" cy="412420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1">
            <a:spAutoFit/>
          </a:bodyPr>
          <a:lstStyle/>
          <a:p>
            <a:r>
              <a:rPr lang="en-MY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Debugging</a:t>
            </a:r>
          </a:p>
          <a:p>
            <a:endParaRPr lang="en-MY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Arial" pitchFamily="34" charset="0"/>
              <a:buChar char="•"/>
            </a:pPr>
            <a:r>
              <a:rPr lang="en-MY" dirty="0"/>
              <a:t> Add a breakpoint at the </a:t>
            </a:r>
            <a:r>
              <a:rPr lang="en-MY" dirty="0">
                <a:solidFill>
                  <a:srgbClr val="FF0000"/>
                </a:solidFill>
              </a:rPr>
              <a:t>top</a:t>
            </a:r>
            <a:r>
              <a:rPr lang="en-MY" dirty="0"/>
              <a:t> </a:t>
            </a:r>
          </a:p>
          <a:p>
            <a:pPr>
              <a:buFont typeface="Arial" pitchFamily="34" charset="0"/>
              <a:buChar char="•"/>
            </a:pPr>
            <a:r>
              <a:rPr lang="en-MY" dirty="0"/>
              <a:t> Run the Application </a:t>
            </a:r>
          </a:p>
          <a:p>
            <a:pPr>
              <a:buFont typeface="Arial" pitchFamily="34" charset="0"/>
              <a:buChar char="•"/>
            </a:pPr>
            <a:r>
              <a:rPr lang="en-MY" dirty="0"/>
              <a:t> Enter the </a:t>
            </a:r>
            <a:r>
              <a:rPr lang="en-MY" b="1" dirty="0">
                <a:solidFill>
                  <a:srgbClr val="FF0000"/>
                </a:solidFill>
              </a:rPr>
              <a:t>value</a:t>
            </a:r>
            <a:r>
              <a:rPr lang="en-MY" dirty="0"/>
              <a:t> that causes error at the textbox</a:t>
            </a:r>
          </a:p>
          <a:p>
            <a:pPr>
              <a:buFont typeface="Arial" pitchFamily="34" charset="0"/>
              <a:buChar char="•"/>
            </a:pPr>
            <a:r>
              <a:rPr lang="en-MY" dirty="0"/>
              <a:t> check the values </a:t>
            </a:r>
            <a:r>
              <a:rPr lang="en-MY" dirty="0">
                <a:solidFill>
                  <a:srgbClr val="FF0000"/>
                </a:solidFill>
              </a:rPr>
              <a:t> </a:t>
            </a:r>
            <a:r>
              <a:rPr lang="en-MY" dirty="0"/>
              <a:t>at this breakpoint</a:t>
            </a:r>
          </a:p>
          <a:p>
            <a:pPr>
              <a:buFont typeface="Arial" pitchFamily="34" charset="0"/>
              <a:buChar char="•"/>
            </a:pPr>
            <a:r>
              <a:rPr lang="en-MY" dirty="0"/>
              <a:t>  hit the </a:t>
            </a:r>
            <a:r>
              <a:rPr lang="en-MY" b="1" dirty="0">
                <a:solidFill>
                  <a:srgbClr val="FF0000"/>
                </a:solidFill>
              </a:rPr>
              <a:t>Step into </a:t>
            </a:r>
          </a:p>
          <a:p>
            <a:pPr>
              <a:buFont typeface="Arial" pitchFamily="34" charset="0"/>
              <a:buChar char="•"/>
            </a:pPr>
            <a:r>
              <a:rPr lang="en-MY" dirty="0"/>
              <a:t> recheck the values </a:t>
            </a:r>
            <a:r>
              <a:rPr lang="en-MY" dirty="0">
                <a:solidFill>
                  <a:srgbClr val="FF0000"/>
                </a:solidFill>
              </a:rPr>
              <a:t> </a:t>
            </a:r>
          </a:p>
          <a:p>
            <a:pPr>
              <a:buFont typeface="Arial" pitchFamily="34" charset="0"/>
              <a:buChar char="•"/>
            </a:pPr>
            <a:r>
              <a:rPr lang="en-MY" dirty="0">
                <a:solidFill>
                  <a:srgbClr val="FF0000"/>
                </a:solidFill>
              </a:rPr>
              <a:t> Keep hitting Step into  </a:t>
            </a:r>
          </a:p>
          <a:p>
            <a:r>
              <a:rPr lang="en-MY" dirty="0">
                <a:solidFill>
                  <a:srgbClr val="FF0000"/>
                </a:solidFill>
              </a:rPr>
              <a:t>until you find error</a:t>
            </a:r>
          </a:p>
          <a:p>
            <a:pPr>
              <a:buFont typeface="Arial" pitchFamily="34" charset="0"/>
              <a:buChar char="•"/>
            </a:pP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224495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C38E5-3E2B-9582-4547-8AA8E3E47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762000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D0233A"/>
                </a:solidFill>
                <a:effectLst/>
              </a:rPr>
              <a:t>Back-End programmer skills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556F0-953A-42D1-590F-2FCAF392042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The skills of the backend programmer are: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b="1" dirty="0"/>
              <a:t>Back-end languages (PHP</a:t>
            </a:r>
            <a:r>
              <a:rPr lang="en-GB" sz="2000" dirty="0"/>
              <a:t>, </a:t>
            </a:r>
            <a:r>
              <a:rPr lang="en-GB" sz="2000" b="1" dirty="0"/>
              <a:t>Python</a:t>
            </a:r>
            <a:r>
              <a:rPr lang="en-GB" sz="2000" dirty="0"/>
              <a:t>, </a:t>
            </a:r>
            <a:r>
              <a:rPr lang="en-GB" sz="2000" b="1" dirty="0"/>
              <a:t>Java</a:t>
            </a:r>
            <a:r>
              <a:rPr lang="en-GB" sz="2000" dirty="0"/>
              <a:t>, </a:t>
            </a:r>
            <a:r>
              <a:rPr lang="en-GB" sz="2000" b="1" dirty="0"/>
              <a:t>C#</a:t>
            </a:r>
            <a:r>
              <a:rPr lang="en-GB" sz="2000" dirty="0"/>
              <a:t>, </a:t>
            </a:r>
            <a:r>
              <a:rPr lang="en-GB" sz="2000" dirty="0" err="1"/>
              <a:t>.</a:t>
            </a:r>
            <a:r>
              <a:rPr lang="en-GB" sz="2000" b="1" dirty="0" err="1"/>
              <a:t>Net</a:t>
            </a:r>
            <a:r>
              <a:rPr lang="en-GB" sz="2000" dirty="0"/>
              <a:t> , </a:t>
            </a:r>
            <a:r>
              <a:rPr lang="en-GB" sz="2000" b="1" dirty="0"/>
              <a:t>Node </a:t>
            </a:r>
            <a:r>
              <a:rPr lang="en-GB" sz="2000" b="1" dirty="0" err="1"/>
              <a:t>js</a:t>
            </a:r>
            <a:r>
              <a:rPr lang="en-GB" sz="2000" dirty="0"/>
              <a:t>, etc.);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b="1" dirty="0"/>
              <a:t>Databases</a:t>
            </a:r>
            <a:r>
              <a:rPr lang="en-GB" sz="2000" dirty="0"/>
              <a:t>, where developers store the data they need to manage. The types of database is versatile and adapt to the needs of the system;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b="1" dirty="0"/>
              <a:t>Server</a:t>
            </a:r>
            <a:r>
              <a:rPr lang="en-GB" sz="2000" dirty="0"/>
              <a:t>, it is important for a backend developer to be able to take care of the  of the site and its maintenance</a:t>
            </a:r>
            <a:r>
              <a:rPr lang="en-GB" dirty="0"/>
              <a:t>.</a:t>
            </a:r>
          </a:p>
          <a:p>
            <a:endParaRPr lang="en-GB" b="1" dirty="0">
              <a:solidFill>
                <a:srgbClr val="D0233A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84250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C38E5-3E2B-9582-4547-8AA8E3E47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762000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D0233A"/>
                </a:solidFill>
                <a:effectLst/>
              </a:rPr>
              <a:t>What the Full Stack Developer does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556F0-953A-42D1-590F-2FCAF392042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50632" y="1639824"/>
            <a:ext cx="8595360" cy="35783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/>
              <a:t>The ability to develop both the front end and the back end of a website. </a:t>
            </a:r>
          </a:p>
          <a:p>
            <a:r>
              <a:rPr lang="en-GB" sz="2000" dirty="0"/>
              <a:t>An IT professional capable of dealing with the structure of web pages, their styling, animations, creating data structures, designing databases and implementing site functionality. Full Stack developers are familiar with all languages: </a:t>
            </a:r>
            <a:r>
              <a:rPr lang="en-GB" sz="2000" b="1" dirty="0"/>
              <a:t>HTML</a:t>
            </a:r>
            <a:r>
              <a:rPr lang="en-GB" sz="2000" dirty="0"/>
              <a:t>, </a:t>
            </a:r>
            <a:r>
              <a:rPr lang="en-GB" sz="2000" b="1" dirty="0"/>
              <a:t>CSS</a:t>
            </a:r>
            <a:r>
              <a:rPr lang="en-GB" sz="2000" dirty="0"/>
              <a:t>, </a:t>
            </a:r>
            <a:r>
              <a:rPr lang="en-GB" sz="2000" b="1" dirty="0"/>
              <a:t>JavaScript</a:t>
            </a:r>
            <a:r>
              <a:rPr lang="en-GB" sz="2000" dirty="0"/>
              <a:t>, </a:t>
            </a:r>
            <a:r>
              <a:rPr lang="en-GB" sz="2000" b="1" dirty="0"/>
              <a:t>PHP</a:t>
            </a:r>
            <a:r>
              <a:rPr lang="en-GB" sz="2000" dirty="0"/>
              <a:t>, </a:t>
            </a:r>
            <a:r>
              <a:rPr lang="en-GB" sz="2000" b="1" dirty="0"/>
              <a:t>Python</a:t>
            </a:r>
            <a:r>
              <a:rPr lang="en-GB" sz="2000" dirty="0"/>
              <a:t>, etc.</a:t>
            </a:r>
          </a:p>
          <a:p>
            <a:r>
              <a:rPr lang="en-GB" sz="2000" dirty="0"/>
              <a:t>Despite this vast knowledge, it is very difficult for such professionals to develop a website completely on their own. In fact, their task is mainly to collaborate with front and back end developers and support them in the realization of particular functionalities.</a:t>
            </a:r>
          </a:p>
        </p:txBody>
      </p:sp>
    </p:spTree>
    <p:extLst>
      <p:ext uri="{BB962C8B-B14F-4D97-AF65-F5344CB8AC3E}">
        <p14:creationId xmlns:p14="http://schemas.microsoft.com/office/powerpoint/2010/main" val="4255973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76225" y="-76200"/>
            <a:ext cx="8591550" cy="1066801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ASP.NET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270510" y="1219200"/>
            <a:ext cx="8595360" cy="5105400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</a:pP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ASP.NET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one of the most popular web development technologies</a:t>
            </a:r>
            <a:endParaRPr lang="ar-S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first version 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WebForms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was released in 2002 by Microsoft </a:t>
            </a:r>
          </a:p>
          <a:p>
            <a:pPr algn="just"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ASP.NET has experienced rapid growth among</a:t>
            </a:r>
            <a:r>
              <a:rPr lang="ar-S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corporates, as well as freelance</a:t>
            </a:r>
            <a:r>
              <a:rPr lang="ar-S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developers.</a:t>
            </a:r>
          </a:p>
          <a:p>
            <a:pPr algn="just">
              <a:spcBef>
                <a:spcPts val="0"/>
              </a:spcBef>
            </a:pPr>
            <a:r>
              <a:rPr lang="en-US" sz="2000" b="0" i="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Microsoft had introduced ASP.NET Mode-View-Controller (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MVC</a:t>
            </a:r>
            <a:r>
              <a:rPr lang="en-US" sz="2000" b="0" i="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architecture. in .NET in 2008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r>
              <a:rPr lang="en-US" sz="2000" i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2014, Microsoft announced a dramatic shift in the way .NET exists by presenting .</a:t>
            </a:r>
            <a:r>
              <a:rPr lang="en-US" sz="2000" i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 Core</a:t>
            </a:r>
            <a:r>
              <a:rPr lang="en-US" sz="2000" i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 new cross-platform, cloud-friendly, and open-source version of the framework</a:t>
            </a:r>
          </a:p>
          <a:p>
            <a:pPr algn="just">
              <a:spcBef>
                <a:spcPts val="0"/>
              </a:spcBef>
            </a:pPr>
            <a:r>
              <a:rPr lang="en-US" sz="2000" i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Also, in 2016, Microsoft acquired </a:t>
            </a:r>
            <a:r>
              <a:rPr lang="en-US" sz="2000" i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Xamarin</a:t>
            </a:r>
            <a:r>
              <a:rPr lang="en-US" sz="2000" i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previously a proprietary technology for cross-platform </a:t>
            </a:r>
            <a:r>
              <a:rPr lang="en-US" sz="2000" i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mobile</a:t>
            </a:r>
            <a:r>
              <a:rPr lang="en-US" sz="2000" i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development, making it open source as well.</a:t>
            </a:r>
          </a:p>
          <a:p>
            <a:pPr algn="just">
              <a:spcBef>
                <a:spcPts val="0"/>
              </a:spcBef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2019,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big release that  unified  the whole ecosystem: All .NET products will be bundled in the .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NET 5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development platform. That means developer will be able to build applications on Windows, Linux, macOS, iOS,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watchOS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Android, tv OS  with just a single .NET. 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ar-SA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56395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ho">
  <a:themeElements>
    <a:clrScheme name="SOHO">
      <a:dk1>
        <a:srgbClr val="2E2224"/>
      </a:dk1>
      <a:lt1>
        <a:sysClr val="window" lastClr="FFFFFF"/>
      </a:lt1>
      <a:dk2>
        <a:srgbClr val="48231E"/>
      </a:dk2>
      <a:lt2>
        <a:srgbClr val="CBD8DD"/>
      </a:lt2>
      <a:accent1>
        <a:srgbClr val="61625E"/>
      </a:accent1>
      <a:accent2>
        <a:srgbClr val="964D2C"/>
      </a:accent2>
      <a:accent3>
        <a:srgbClr val="66553E"/>
      </a:accent3>
      <a:accent4>
        <a:srgbClr val="848058"/>
      </a:accent4>
      <a:accent5>
        <a:srgbClr val="AFA14B"/>
      </a:accent5>
      <a:accent6>
        <a:srgbClr val="AD7D4D"/>
      </a:accent6>
      <a:hlink>
        <a:srgbClr val="FFDE66"/>
      </a:hlink>
      <a:folHlink>
        <a:srgbClr val="C0AEBC"/>
      </a:folHlink>
    </a:clrScheme>
    <a:fontScheme name="SOHO">
      <a:majorFont>
        <a:latin typeface="Candara"/>
        <a:ea typeface=""/>
        <a:cs typeface=""/>
        <a:font script="Jpan" typeface="ＭＳ Ｐゴシック"/>
        <a:font script="Hang" typeface="HY견명조"/>
        <a:font script="Hans" typeface="华文新魏"/>
        <a:font script="Hant" typeface="新細明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Ｐゴシック"/>
        <a:font script="Hang" typeface="HY견명조"/>
        <a:font script="Hans" typeface="华文楷体"/>
        <a:font script="Hant" typeface="新細明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HO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7000"/>
                <a:satMod val="150000"/>
              </a:schemeClr>
            </a:gs>
            <a:gs pos="30000">
              <a:schemeClr val="phClr">
                <a:shade val="94000"/>
                <a:satMod val="130000"/>
              </a:schemeClr>
            </a:gs>
            <a:gs pos="45000">
              <a:schemeClr val="phClr">
                <a:shade val="100000"/>
                <a:satMod val="120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4000"/>
                <a:satMod val="130000"/>
              </a:schemeClr>
            </a:gs>
            <a:gs pos="100000">
              <a:schemeClr val="phClr">
                <a:shade val="67000"/>
                <a:satMod val="15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2700000" algn="b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2700000" algn="b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2700000" algn="b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700000"/>
            </a:lightRig>
          </a:scene3d>
          <a:sp3d contourW="19050">
            <a:bevelT w="31750" h="38100"/>
            <a:contourClr>
              <a:schemeClr val="phClr">
                <a:shade val="15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4000"/>
                <a:satMod val="210000"/>
              </a:schemeClr>
            </a:gs>
            <a:gs pos="40000">
              <a:schemeClr val="phClr">
                <a:tint val="72000"/>
                <a:shade val="99000"/>
                <a:satMod val="200000"/>
              </a:schemeClr>
            </a:gs>
            <a:gs pos="100000">
              <a:schemeClr val="phClr">
                <a:tint val="100000"/>
                <a:shade val="30000"/>
                <a:alpha val="100000"/>
                <a:satMod val="175000"/>
                <a:lumMod val="100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86000"/>
                <a:alpha val="90000"/>
              </a:schemeClr>
              <a:schemeClr val="phClr">
                <a:shade val="49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SOHO</Template>
  <TotalTime>23371</TotalTime>
  <Words>3458</Words>
  <Application>Microsoft Office PowerPoint</Application>
  <PresentationFormat>On-screen Show (4:3)</PresentationFormat>
  <Paragraphs>451</Paragraphs>
  <Slides>60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9" baseType="lpstr">
      <vt:lpstr>Arial</vt:lpstr>
      <vt:lpstr>Calibri</vt:lpstr>
      <vt:lpstr>Candara</vt:lpstr>
      <vt:lpstr>Cascadia Mono</vt:lpstr>
      <vt:lpstr>Consolas</vt:lpstr>
      <vt:lpstr>Segoe UI</vt:lpstr>
      <vt:lpstr>Times New Roman</vt:lpstr>
      <vt:lpstr>Soho</vt:lpstr>
      <vt:lpstr>Document</vt:lpstr>
      <vt:lpstr>PowerPoint Presentation</vt:lpstr>
      <vt:lpstr>PowerPoint Presentation</vt:lpstr>
      <vt:lpstr>Web Development</vt:lpstr>
      <vt:lpstr>Web apps </vt:lpstr>
      <vt:lpstr>Who is the Back End Developer</vt:lpstr>
      <vt:lpstr>Back-end development tools</vt:lpstr>
      <vt:lpstr>Back-End programmer skills</vt:lpstr>
      <vt:lpstr>What the Full Stack Developer does</vt:lpstr>
      <vt:lpstr>ASP.NET </vt:lpstr>
      <vt:lpstr>ASP.NET Core  MVC framework </vt:lpstr>
      <vt:lpstr>PowerPoint Presentation</vt:lpstr>
      <vt:lpstr>MVC</vt:lpstr>
      <vt:lpstr>MVC</vt:lpstr>
      <vt:lpstr>MVC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Action Definition:  there are two ways of defining actions depending on the type of tasks performed </vt:lpstr>
      <vt:lpstr>PowerPoint Presentation</vt:lpstr>
      <vt:lpstr>The action  return statement could be used for returning  different Action Result objects</vt:lpstr>
      <vt:lpstr> more Examples:</vt:lpstr>
      <vt:lpstr>ASP.NET Razor Code Examples (for coding the Views)</vt:lpstr>
      <vt:lpstr>ASP.NET Razor Code Examples (for coding the Views)</vt:lpstr>
      <vt:lpstr>ASP.NET Razor Code Examples (for coding the Views)</vt:lpstr>
      <vt:lpstr>(Sending Data from Action  to View)</vt:lpstr>
      <vt:lpstr>Sending Data from  View to Action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Passing  Text  data  from a Form to  Action</vt:lpstr>
      <vt:lpstr>Passing Select data </vt:lpstr>
      <vt:lpstr>Passing RadioButton data</vt:lpstr>
      <vt:lpstr>Passing checkButton data</vt:lpstr>
      <vt:lpstr> </vt:lpstr>
      <vt:lpstr> </vt:lpstr>
      <vt:lpstr>  3-Complete the following  html code at  register view page </vt:lpstr>
      <vt:lpstr>  4-Complete the HttpPost register action code as following</vt:lpstr>
      <vt:lpstr>  4-Complete the HttpPost register action code as following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                            Error Handling    Syntax errors, Runtime Errors, Logical Errors</vt:lpstr>
      <vt:lpstr>1- Syntax/Compiler Error Example</vt:lpstr>
      <vt:lpstr>1- Syntax/Compiler Error Example</vt:lpstr>
      <vt:lpstr>2- Runtime Errors</vt:lpstr>
      <vt:lpstr>PowerPoint Presentation</vt:lpstr>
      <vt:lpstr>3- Debugging  Logical  Error (wrong result) </vt:lpstr>
      <vt:lpstr>PowerPoint Presentation</vt:lpstr>
      <vt:lpstr>Example</vt:lpstr>
      <vt:lpstr>3- Debugging  Logical  Error (wrong result)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ASP.NET and the .NET Platform</dc:title>
  <dc:creator>Marwa Fouad</dc:creator>
  <cp:lastModifiedBy>Aiman Ahmad Awad Turani</cp:lastModifiedBy>
  <cp:revision>682</cp:revision>
  <dcterms:created xsi:type="dcterms:W3CDTF">2013-04-23T22:11:30Z</dcterms:created>
  <dcterms:modified xsi:type="dcterms:W3CDTF">2023-08-21T08:38:18Z</dcterms:modified>
</cp:coreProperties>
</file>