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3"/>
  </p:notesMasterIdLst>
  <p:sldIdLst>
    <p:sldId id="484" r:id="rId2"/>
    <p:sldId id="259" r:id="rId3"/>
    <p:sldId id="331" r:id="rId4"/>
    <p:sldId id="332" r:id="rId5"/>
    <p:sldId id="315" r:id="rId6"/>
    <p:sldId id="485" r:id="rId7"/>
    <p:sldId id="486" r:id="rId8"/>
    <p:sldId id="256" r:id="rId9"/>
    <p:sldId id="487" r:id="rId10"/>
    <p:sldId id="488" r:id="rId11"/>
    <p:sldId id="489" r:id="rId12"/>
    <p:sldId id="490" r:id="rId13"/>
    <p:sldId id="333" r:id="rId14"/>
    <p:sldId id="334" r:id="rId15"/>
    <p:sldId id="335" r:id="rId16"/>
    <p:sldId id="285" r:id="rId17"/>
    <p:sldId id="260" r:id="rId18"/>
    <p:sldId id="306" r:id="rId19"/>
    <p:sldId id="294" r:id="rId20"/>
    <p:sldId id="390" r:id="rId21"/>
    <p:sldId id="383" r:id="rId22"/>
    <p:sldId id="586" r:id="rId23"/>
    <p:sldId id="398" r:id="rId24"/>
    <p:sldId id="452" r:id="rId25"/>
    <p:sldId id="583" r:id="rId26"/>
    <p:sldId id="432" r:id="rId27"/>
    <p:sldId id="433" r:id="rId28"/>
    <p:sldId id="568" r:id="rId29"/>
    <p:sldId id="442" r:id="rId30"/>
    <p:sldId id="440" r:id="rId31"/>
    <p:sldId id="441" r:id="rId32"/>
    <p:sldId id="587" r:id="rId33"/>
    <p:sldId id="588" r:id="rId34"/>
    <p:sldId id="589" r:id="rId35"/>
    <p:sldId id="561" r:id="rId36"/>
    <p:sldId id="582" r:id="rId37"/>
    <p:sldId id="584" r:id="rId38"/>
    <p:sldId id="531" r:id="rId39"/>
    <p:sldId id="578" r:id="rId40"/>
    <p:sldId id="532" r:id="rId41"/>
    <p:sldId id="590" r:id="rId42"/>
    <p:sldId id="526" r:id="rId43"/>
    <p:sldId id="437" r:id="rId44"/>
    <p:sldId id="585" r:id="rId45"/>
    <p:sldId id="574" r:id="rId46"/>
    <p:sldId id="495" r:id="rId47"/>
    <p:sldId id="443" r:id="rId48"/>
    <p:sldId id="444" r:id="rId49"/>
    <p:sldId id="410" r:id="rId50"/>
    <p:sldId id="496" r:id="rId51"/>
    <p:sldId id="446" r:id="rId52"/>
    <p:sldId id="425" r:id="rId53"/>
    <p:sldId id="575" r:id="rId54"/>
    <p:sldId id="424" r:id="rId55"/>
    <p:sldId id="427" r:id="rId56"/>
    <p:sldId id="449" r:id="rId57"/>
    <p:sldId id="448" r:id="rId58"/>
    <p:sldId id="479" r:id="rId59"/>
    <p:sldId id="527" r:id="rId60"/>
    <p:sldId id="450" r:id="rId61"/>
    <p:sldId id="475" r:id="rId62"/>
    <p:sldId id="577" r:id="rId63"/>
    <p:sldId id="563" r:id="rId64"/>
    <p:sldId id="564" r:id="rId65"/>
    <p:sldId id="477" r:id="rId66"/>
    <p:sldId id="573" r:id="rId67"/>
    <p:sldId id="476" r:id="rId68"/>
    <p:sldId id="478" r:id="rId69"/>
    <p:sldId id="565" r:id="rId70"/>
    <p:sldId id="572" r:id="rId71"/>
    <p:sldId id="566" r:id="rId72"/>
    <p:sldId id="579" r:id="rId73"/>
    <p:sldId id="580" r:id="rId74"/>
    <p:sldId id="529" r:id="rId75"/>
    <p:sldId id="581" r:id="rId76"/>
    <p:sldId id="530" r:id="rId77"/>
    <p:sldId id="562" r:id="rId78"/>
    <p:sldId id="403" r:id="rId79"/>
    <p:sldId id="404" r:id="rId80"/>
    <p:sldId id="405" r:id="rId81"/>
    <p:sldId id="439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ED"/>
    <a:srgbClr val="FFFFFF"/>
    <a:srgbClr val="F7E8E1"/>
    <a:srgbClr val="F1F3F4"/>
    <a:srgbClr val="F8F8F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89919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CEBA-6DFC-4EC9-8834-ADCE784E3117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40346-C2A3-4BA6-B4F4-13C43C4DD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ar-S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43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44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1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2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0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ar-S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4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C2B-0663-4793-837C-B95DEFF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519-FEC9-498A-B786-A10B6AAD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07D-8CF6-462E-8A45-E3D2BB7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FE15-C8ED-4D63-81B0-D612A8D9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AF36-962D-4266-9B66-4F626051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1.png"/><Relationship Id="rId4" Type="http://schemas.openxmlformats.org/officeDocument/2006/relationships/image" Target="../media/image7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859AB0-00F3-4739-B193-3B0AF414F52E}"/>
              </a:ext>
            </a:extLst>
          </p:cNvPr>
          <p:cNvSpPr txBox="1">
            <a:spLocks/>
          </p:cNvSpPr>
          <p:nvPr/>
        </p:nvSpPr>
        <p:spPr>
          <a:xfrm>
            <a:off x="0" y="2438400"/>
            <a:ext cx="8591550" cy="1151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4400" b="1">
                <a:solidFill>
                  <a:schemeClr val="accent2"/>
                </a:solidFill>
              </a:rPr>
              <a:t>                 </a:t>
            </a:r>
            <a:r>
              <a:rPr lang="en-US" sz="4400" b="1" dirty="0">
                <a:solidFill>
                  <a:schemeClr val="accent2"/>
                </a:solidFill>
              </a:rPr>
              <a:t>Working with Database         </a:t>
            </a:r>
            <a:r>
              <a:rPr lang="en-AU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594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A845-FBEB-4291-AE56-79B906E46D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7300" y="2226469"/>
            <a:ext cx="7886700" cy="4747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AU" b="1" dirty="0"/>
              <a:t>Enter the  DB name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5B410-6CB3-4E38-9913-1E633428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917" y="1116403"/>
            <a:ext cx="3186113" cy="3343275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25424831-71C7-4F8B-8521-6DBA80C367C7}"/>
              </a:ext>
            </a:extLst>
          </p:cNvPr>
          <p:cNvSpPr/>
          <p:nvPr/>
        </p:nvSpPr>
        <p:spPr>
          <a:xfrm rot="5400000">
            <a:off x="3898509" y="2226470"/>
            <a:ext cx="422030" cy="4747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8A0EA7A-C163-4C67-9A7D-155C004EE452}"/>
              </a:ext>
            </a:extLst>
          </p:cNvPr>
          <p:cNvSpPr/>
          <p:nvPr/>
        </p:nvSpPr>
        <p:spPr>
          <a:xfrm>
            <a:off x="6150988" y="4340982"/>
            <a:ext cx="422030" cy="4747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9455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25CF0-69AC-4DBD-BB58-4DE843C2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3248"/>
            <a:ext cx="4343400" cy="2789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8F7E7-2F6F-4B8D-9831-E4AF2531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83" y="1850024"/>
            <a:ext cx="3077817" cy="2483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0E4AA-991B-46A6-A3BF-DFAE60546762}"/>
              </a:ext>
            </a:extLst>
          </p:cNvPr>
          <p:cNvSpPr txBox="1"/>
          <p:nvPr/>
        </p:nvSpPr>
        <p:spPr>
          <a:xfrm>
            <a:off x="0" y="4495800"/>
            <a:ext cx="9143999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50" dirty="0"/>
              <a:t>Data Source=(</a:t>
            </a:r>
            <a:r>
              <a:rPr lang="en-US" sz="1350" dirty="0" err="1"/>
              <a:t>LocalDB</a:t>
            </a:r>
            <a:r>
              <a:rPr lang="en-US" sz="1350" dirty="0"/>
              <a:t>)\</a:t>
            </a:r>
            <a:r>
              <a:rPr lang="en-US" sz="1350" dirty="0" err="1"/>
              <a:t>MSSQLLocalDB;AttachDbFilename</a:t>
            </a:r>
            <a:r>
              <a:rPr lang="en-US" sz="1350" dirty="0"/>
              <a:t>=C:\Users\yaman\Documents\test.mdf;Integrated Security=</a:t>
            </a:r>
            <a:r>
              <a:rPr lang="en-US" sz="1350" dirty="0" err="1"/>
              <a:t>True;Connect</a:t>
            </a:r>
            <a:r>
              <a:rPr lang="en-US" sz="1350" dirty="0"/>
              <a:t> Timeout=30</a:t>
            </a:r>
          </a:p>
          <a:p>
            <a:pPr algn="l"/>
            <a:endParaRPr lang="en-US" sz="1350" dirty="0"/>
          </a:p>
          <a:p>
            <a:pPr algn="l"/>
            <a:r>
              <a:rPr lang="en-US" sz="1350" dirty="0"/>
              <a:t>Add \ to </a:t>
            </a:r>
            <a:r>
              <a:rPr lang="en-US" sz="1350" b="1" dirty="0">
                <a:solidFill>
                  <a:srgbClr val="FF0000"/>
                </a:solidFill>
              </a:rPr>
              <a:t>\</a:t>
            </a:r>
            <a:r>
              <a:rPr lang="en-US" sz="1350" b="1" dirty="0"/>
              <a:t>\  at the connection  string </a:t>
            </a:r>
            <a:endParaRPr lang="en-US" sz="1350" dirty="0"/>
          </a:p>
          <a:p>
            <a:r>
              <a:rPr lang="en-US" sz="1600" dirty="0"/>
              <a:t>Data Source= (</a:t>
            </a:r>
            <a:r>
              <a:rPr lang="en-US" sz="1600" dirty="0" err="1"/>
              <a:t>LocalDB</a:t>
            </a:r>
            <a:r>
              <a:rPr lang="en-US" sz="1600" dirty="0"/>
              <a:t>)\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r>
              <a:rPr lang="en-US" sz="1600" dirty="0" err="1"/>
              <a:t>MSSQLLocalDB;AttachDbFilename</a:t>
            </a:r>
            <a:r>
              <a:rPr lang="en-US" sz="1600" dirty="0"/>
              <a:t>=C:\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r>
              <a:rPr lang="en-US" sz="1600" dirty="0"/>
              <a:t>Users\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r>
              <a:rPr lang="en-US" sz="1600" dirty="0"/>
              <a:t>yaman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r>
              <a:rPr lang="en-US" sz="1600" dirty="0"/>
              <a:t>\Documents\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r>
              <a:rPr lang="en-US" sz="1600" dirty="0" err="1"/>
              <a:t>test.mdf;Integrated</a:t>
            </a:r>
            <a:r>
              <a:rPr lang="en-US" sz="1600" dirty="0"/>
              <a:t> Security=</a:t>
            </a:r>
            <a:r>
              <a:rPr lang="en-US" sz="1600" dirty="0" err="1"/>
              <a:t>True;Connect</a:t>
            </a:r>
            <a:r>
              <a:rPr lang="en-US" sz="1600" dirty="0"/>
              <a:t> Timeout=30</a:t>
            </a:r>
          </a:p>
          <a:p>
            <a:pPr algn="l"/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F2C6-3988-0E08-14EF-99526D33F59F}"/>
              </a:ext>
            </a:extLst>
          </p:cNvPr>
          <p:cNvSpPr txBox="1"/>
          <p:nvPr/>
        </p:nvSpPr>
        <p:spPr>
          <a:xfrm flipH="1">
            <a:off x="76200" y="3974068"/>
            <a:ext cx="3657600" cy="4001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Getting the Connection String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B405903B-B67D-D5C6-0B9B-0196610341B8}"/>
              </a:ext>
            </a:extLst>
          </p:cNvPr>
          <p:cNvSpPr/>
          <p:nvPr/>
        </p:nvSpPr>
        <p:spPr>
          <a:xfrm rot="5400000">
            <a:off x="4750777" y="3402623"/>
            <a:ext cx="422030" cy="4747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9033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8496" y="126218"/>
            <a:ext cx="4210050" cy="457200"/>
          </a:xfrm>
        </p:spPr>
        <p:txBody>
          <a:bodyPr>
            <a:noAutofit/>
          </a:bodyPr>
          <a:lstStyle/>
          <a:p>
            <a:br>
              <a:rPr lang="en-MY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MY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 table</a:t>
            </a:r>
            <a:endParaRPr lang="ar-SA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7476" y="1571625"/>
            <a:ext cx="4276524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3986213"/>
            <a:ext cx="36004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E8BF0-A76C-407D-8C7A-E78AC608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386633"/>
            <a:ext cx="4067175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3F90F-F88F-45CD-AFF5-C2FB5B631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076825"/>
            <a:ext cx="3143250" cy="140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06818-B136-43FD-8966-7A410DDDF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95" y="533400"/>
            <a:ext cx="3162300" cy="1666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5AE345-6344-4843-95C2-48EBCD2C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476" y="4257675"/>
            <a:ext cx="3829050" cy="2600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BCE429-3C36-4D19-A0E1-278BDCEADD86}"/>
              </a:ext>
            </a:extLst>
          </p:cNvPr>
          <p:cNvSpPr txBox="1"/>
          <p:nvPr/>
        </p:nvSpPr>
        <p:spPr>
          <a:xfrm flipH="1">
            <a:off x="6858000" y="5650468"/>
            <a:ext cx="254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To fill table with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C44F9-35A7-4F0E-83CD-B1D166FCFD75}"/>
              </a:ext>
            </a:extLst>
          </p:cNvPr>
          <p:cNvSpPr txBox="1"/>
          <p:nvPr/>
        </p:nvSpPr>
        <p:spPr>
          <a:xfrm>
            <a:off x="447924" y="3105090"/>
            <a:ext cx="42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41A7D-470A-419F-A0AC-DC3B35CA554F}"/>
              </a:ext>
            </a:extLst>
          </p:cNvPr>
          <p:cNvSpPr txBox="1"/>
          <p:nvPr/>
        </p:nvSpPr>
        <p:spPr>
          <a:xfrm>
            <a:off x="2695575" y="1504890"/>
            <a:ext cx="42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4D274-4F9C-4068-A867-DB5395A0D497}"/>
              </a:ext>
            </a:extLst>
          </p:cNvPr>
          <p:cNvSpPr txBox="1"/>
          <p:nvPr/>
        </p:nvSpPr>
        <p:spPr>
          <a:xfrm>
            <a:off x="2791777" y="4519583"/>
            <a:ext cx="42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D62B4-CD13-4818-A092-E5905F09FCC4}"/>
              </a:ext>
            </a:extLst>
          </p:cNvPr>
          <p:cNvSpPr txBox="1"/>
          <p:nvPr/>
        </p:nvSpPr>
        <p:spPr>
          <a:xfrm>
            <a:off x="8130540" y="2805112"/>
            <a:ext cx="42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CDF9A-7218-4A03-9486-D9101EBBE062}"/>
              </a:ext>
            </a:extLst>
          </p:cNvPr>
          <p:cNvSpPr txBox="1"/>
          <p:nvPr/>
        </p:nvSpPr>
        <p:spPr>
          <a:xfrm>
            <a:off x="8035290" y="5286375"/>
            <a:ext cx="42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5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5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23850" y="685800"/>
            <a:ext cx="859155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Preparing the Command </a:t>
            </a:r>
            <a:br>
              <a:rPr lang="en-US" dirty="0"/>
            </a:b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dirty="0"/>
              <a:t>Now we’re at step three, in which we </a:t>
            </a:r>
            <a:r>
              <a:rPr lang="en-US" sz="2000" dirty="0">
                <a:solidFill>
                  <a:srgbClr val="008000"/>
                </a:solidFill>
              </a:rPr>
              <a:t>create an </a:t>
            </a:r>
            <a:r>
              <a:rPr lang="en-US" sz="2000" dirty="0" err="1">
                <a:solidFill>
                  <a:srgbClr val="FF0000"/>
                </a:solidFill>
              </a:rPr>
              <a:t>SqlCommand</a:t>
            </a:r>
            <a:r>
              <a:rPr lang="en-US" sz="2000" dirty="0">
                <a:solidFill>
                  <a:srgbClr val="008000"/>
                </a:solidFill>
              </a:rPr>
              <a:t> object </a:t>
            </a:r>
            <a:r>
              <a:rPr lang="en-US" sz="2000" dirty="0"/>
              <a:t>and pass in our SQL statement. 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000" dirty="0"/>
          </a:p>
          <a:p>
            <a:pPr marL="342900" indent="-342900">
              <a:buFont typeface="Arial"/>
              <a:buChar char="•"/>
              <a:defRPr/>
            </a:pPr>
            <a:r>
              <a:rPr lang="en-US" sz="2000" dirty="0"/>
              <a:t>The </a:t>
            </a:r>
            <a:r>
              <a:rPr lang="en-US" sz="2000" dirty="0" err="1">
                <a:solidFill>
                  <a:srgbClr val="FF0000"/>
                </a:solidFill>
              </a:rPr>
              <a:t>SqlCommand</a:t>
            </a:r>
            <a:r>
              <a:rPr lang="en-US" sz="2000" dirty="0"/>
              <a:t> object accepts two parameters. The first is the </a:t>
            </a:r>
            <a:r>
              <a:rPr lang="en-US" sz="2000" dirty="0">
                <a:solidFill>
                  <a:srgbClr val="FF0000"/>
                </a:solidFill>
              </a:rPr>
              <a:t>SQL statement</a:t>
            </a:r>
            <a:r>
              <a:rPr lang="en-US" sz="2000" dirty="0">
                <a:solidFill>
                  <a:srgbClr val="008000"/>
                </a:solidFill>
              </a:rPr>
              <a:t>, </a:t>
            </a:r>
            <a:r>
              <a:rPr lang="en-US" sz="2000" dirty="0"/>
              <a:t>and the second is the </a:t>
            </a:r>
            <a:r>
              <a:rPr lang="en-US" sz="2000" dirty="0">
                <a:solidFill>
                  <a:srgbClr val="FF0000"/>
                </a:solidFill>
              </a:rPr>
              <a:t>connection object </a:t>
            </a:r>
            <a:r>
              <a:rPr lang="en-US" sz="2000" dirty="0"/>
              <a:t>that we created in the previous step: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8A3BFA-0E00-4E75-9B24-7F53AD05082F}"/>
              </a:ext>
            </a:extLst>
          </p:cNvPr>
          <p:cNvCxnSpPr/>
          <p:nvPr/>
        </p:nvCxnSpPr>
        <p:spPr>
          <a:xfrm>
            <a:off x="1371600" y="5867400"/>
            <a:ext cx="44196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6C6417-9541-47D6-A21E-C977887B522D}"/>
              </a:ext>
            </a:extLst>
          </p:cNvPr>
          <p:cNvCxnSpPr>
            <a:cxnSpLocks/>
          </p:cNvCxnSpPr>
          <p:nvPr/>
        </p:nvCxnSpPr>
        <p:spPr>
          <a:xfrm>
            <a:off x="6324600" y="5870713"/>
            <a:ext cx="3810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2A0237-466B-6A67-1D98-CBD240A2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24200"/>
            <a:ext cx="655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591550" cy="8382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Executing the Command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331575"/>
            <a:ext cx="8153400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aseline="30000" dirty="0"/>
          </a:p>
          <a:p>
            <a:pPr marL="457200" indent="-457200">
              <a:buFont typeface="Arial"/>
              <a:buChar char="•"/>
            </a:pPr>
            <a:r>
              <a:rPr lang="en-US" sz="2800" baseline="30000" dirty="0"/>
              <a:t>The </a:t>
            </a:r>
            <a:r>
              <a:rPr lang="en-US" sz="2800" baseline="30000" dirty="0" err="1">
                <a:solidFill>
                  <a:srgbClr val="008000"/>
                </a:solidFill>
              </a:rPr>
              <a:t>SqlCommand</a:t>
            </a:r>
            <a:r>
              <a:rPr lang="en-US" sz="2800" baseline="30000" dirty="0">
                <a:solidFill>
                  <a:srgbClr val="008000"/>
                </a:solidFill>
              </a:rPr>
              <a:t> class has three methods that we can use to execute a command</a:t>
            </a:r>
            <a:endParaRPr lang="en-US" sz="2800" baseline="30000" dirty="0"/>
          </a:p>
          <a:p>
            <a:pPr marL="457200" indent="-457200">
              <a:buFont typeface="Arial"/>
              <a:buChar char="•"/>
            </a:pPr>
            <a:r>
              <a:rPr lang="en-US" sz="2000" b="1" dirty="0" err="1">
                <a:solidFill>
                  <a:srgbClr val="008000"/>
                </a:solidFill>
              </a:rPr>
              <a:t>ExecuteReader</a:t>
            </a:r>
            <a:endParaRPr lang="en-US" sz="2000" b="1" dirty="0">
              <a:solidFill>
                <a:srgbClr val="008000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err="1"/>
              <a:t>ExecuteReader</a:t>
            </a:r>
            <a:r>
              <a:rPr lang="en-US" sz="2000" dirty="0"/>
              <a:t> returns an </a:t>
            </a:r>
            <a:r>
              <a:rPr lang="en-US" sz="2000" b="1" dirty="0" err="1"/>
              <a:t>SqlDataReader</a:t>
            </a:r>
            <a:r>
              <a:rPr lang="en-US" sz="2000" dirty="0"/>
              <a:t> object that can be used to </a:t>
            </a:r>
            <a:r>
              <a:rPr lang="en-US" sz="2000" dirty="0">
                <a:solidFill>
                  <a:srgbClr val="FF0000"/>
                </a:solidFill>
              </a:rPr>
              <a:t>read the results </a:t>
            </a:r>
            <a:r>
              <a:rPr lang="en-US" sz="2000" dirty="0"/>
              <a:t>of the query one by one, in a </a:t>
            </a:r>
            <a:r>
              <a:rPr lang="en-US" sz="2000" dirty="0">
                <a:solidFill>
                  <a:srgbClr val="FF0000"/>
                </a:solidFill>
              </a:rPr>
              <a:t>forward-only</a:t>
            </a:r>
            <a:r>
              <a:rPr lang="en-US" sz="2000" dirty="0"/>
              <a:t>, read-only manner.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/>
              <a:t>for each connection you can </a:t>
            </a:r>
            <a:r>
              <a:rPr lang="en-US" sz="2000" b="1" u="sng" dirty="0">
                <a:solidFill>
                  <a:srgbClr val="FF0000"/>
                </a:solidFill>
              </a:rPr>
              <a:t>open only</a:t>
            </a:r>
            <a:r>
              <a:rPr lang="en-US" sz="2000" u="sng" dirty="0">
                <a:solidFill>
                  <a:srgbClr val="FF0000"/>
                </a:solidFill>
              </a:rPr>
              <a:t> one </a:t>
            </a:r>
            <a:r>
              <a:rPr lang="en-US" sz="2000" b="1" dirty="0" err="1"/>
              <a:t>SqlDataReader</a:t>
            </a:r>
            <a:r>
              <a:rPr lang="en-US" sz="2000" dirty="0"/>
              <a:t> object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/>
              <a:t>This can be a problem, as the database server will usually have a limited number of connections—people who are using your application simultaneously may start to see errors if you leave these </a:t>
            </a:r>
            <a:r>
              <a:rPr lang="en-US" sz="2000" dirty="0">
                <a:solidFill>
                  <a:srgbClr val="FF0000"/>
                </a:solidFill>
              </a:rPr>
              <a:t>connections open</a:t>
            </a:r>
            <a:r>
              <a:rPr lang="en-US" sz="2000" dirty="0"/>
              <a:t>. </a:t>
            </a:r>
            <a:endParaRPr lang="en-US" sz="2000" b="1" dirty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71079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591550" cy="8382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Executing the Command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41487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en-US" b="1" dirty="0"/>
          </a:p>
          <a:p>
            <a:pPr lvl="1">
              <a:defRPr/>
            </a:pPr>
            <a:endParaRPr lang="en-US" dirty="0"/>
          </a:p>
          <a:p>
            <a:pPr marL="742950" lvl="1" indent="-285750">
              <a:buFont typeface="Arial"/>
              <a:buChar char="•"/>
              <a:defRPr/>
            </a:pPr>
            <a:endParaRPr lang="en-US" dirty="0"/>
          </a:p>
          <a:p>
            <a:pPr marL="742950" lvl="1" indent="-285750">
              <a:defRPr/>
            </a:pPr>
            <a:endParaRPr lang="en-US" b="1" dirty="0"/>
          </a:p>
          <a:p>
            <a:pPr marL="285750" indent="-285750">
              <a:buFont typeface="Arial"/>
              <a:buChar char="•"/>
              <a:defRPr/>
            </a:pPr>
            <a:r>
              <a:rPr lang="en-US" b="1" dirty="0" err="1">
                <a:solidFill>
                  <a:srgbClr val="008000"/>
                </a:solidFill>
              </a:rPr>
              <a:t>ExecuteScalar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/>
              <a:buChar char="•"/>
              <a:defRPr/>
            </a:pPr>
            <a:r>
              <a:rPr lang="en-US" dirty="0"/>
              <a:t>is used to execute SQL queries or stored procedures that </a:t>
            </a:r>
            <a:r>
              <a:rPr lang="en-US" dirty="0">
                <a:solidFill>
                  <a:srgbClr val="008000"/>
                </a:solidFill>
              </a:rPr>
              <a:t>return a single value</a:t>
            </a:r>
            <a:r>
              <a:rPr lang="en-US" dirty="0"/>
              <a:t>, such as a query that counts the number of employees in a company.</a:t>
            </a:r>
          </a:p>
          <a:p>
            <a:pPr lvl="1">
              <a:defRPr/>
            </a:pP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b="1" dirty="0" err="1">
                <a:solidFill>
                  <a:srgbClr val="008000"/>
                </a:solidFill>
              </a:rPr>
              <a:t>ExecuteNonQuery</a:t>
            </a:r>
            <a:r>
              <a:rPr lang="en-US" b="1" dirty="0">
                <a:solidFill>
                  <a:srgbClr val="008000"/>
                </a:solidFill>
              </a:rPr>
              <a:t> 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dirty="0"/>
              <a:t>Is used to execute stored procedures and SQL queries that </a:t>
            </a:r>
            <a:r>
              <a:rPr lang="en-US" b="1" dirty="0">
                <a:solidFill>
                  <a:srgbClr val="FF0000"/>
                </a:solidFill>
              </a:rPr>
              <a:t>insert, delete, or update </a:t>
            </a:r>
            <a:r>
              <a:rPr lang="en-US" dirty="0"/>
              <a:t>data. The return value will be the number of affected rows. </a:t>
            </a:r>
          </a:p>
        </p:txBody>
      </p:sp>
    </p:spTree>
    <p:extLst>
      <p:ext uri="{BB962C8B-B14F-4D97-AF65-F5344CB8AC3E}">
        <p14:creationId xmlns:p14="http://schemas.microsoft.com/office/powerpoint/2010/main" val="336466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9155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Steps of Getting data from DB using </a:t>
            </a:r>
            <a:r>
              <a:rPr lang="en-US" b="1" dirty="0" err="1">
                <a:solidFill>
                  <a:schemeClr val="accent6"/>
                </a:solidFill>
              </a:rPr>
              <a:t>DataReader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1- new connection (</a:t>
            </a:r>
            <a:r>
              <a:rPr lang="en-US" dirty="0">
                <a:solidFill>
                  <a:srgbClr val="FF0000"/>
                </a:solidFill>
              </a:rPr>
              <a:t>connection string</a:t>
            </a:r>
            <a:r>
              <a:rPr lang="en-US" dirty="0"/>
              <a:t>) </a:t>
            </a:r>
          </a:p>
          <a:p>
            <a:r>
              <a:rPr lang="en-US" dirty="0"/>
              <a:t>2- </a:t>
            </a:r>
            <a:r>
              <a:rPr lang="en-US" dirty="0" err="1"/>
              <a:t>sql</a:t>
            </a:r>
            <a:r>
              <a:rPr lang="en-US" dirty="0"/>
              <a:t> statement </a:t>
            </a:r>
            <a:r>
              <a:rPr lang="en-US" sz="2400" i="1" dirty="0"/>
              <a:t>( </a:t>
            </a:r>
            <a:r>
              <a:rPr lang="en-US" sz="2400" i="1" dirty="0">
                <a:solidFill>
                  <a:srgbClr val="FF0000"/>
                </a:solidFill>
              </a:rPr>
              <a:t>select ---</a:t>
            </a:r>
          </a:p>
          <a:p>
            <a:r>
              <a:rPr lang="en-US" dirty="0"/>
              <a:t>3- command </a:t>
            </a:r>
            <a:r>
              <a:rPr lang="en-US" sz="2400" i="1" dirty="0" err="1"/>
              <a:t>sql</a:t>
            </a:r>
            <a:r>
              <a:rPr lang="en-US" sz="2400" i="1" dirty="0"/>
              <a:t> command</a:t>
            </a:r>
          </a:p>
          <a:p>
            <a:r>
              <a:rPr lang="en-US" sz="2400" i="1" dirty="0"/>
              <a:t>4- open connection</a:t>
            </a:r>
          </a:p>
          <a:p>
            <a:r>
              <a:rPr lang="en-US" dirty="0"/>
              <a:t>4- data reader </a:t>
            </a:r>
            <a:r>
              <a:rPr lang="en-US" sz="2400" i="1" dirty="0"/>
              <a:t>execute reader</a:t>
            </a:r>
          </a:p>
          <a:p>
            <a:r>
              <a:rPr lang="en-US" dirty="0"/>
              <a:t>6- close reader and connection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/>
              <a:t>Chapter 10 –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957712"/>
            <a:ext cx="91440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6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System.Data.SqlClient</a:t>
            </a:r>
            <a:r>
              <a:rPr lang="en-US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B91A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MY" sz="1600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using SQL express database Example</a:t>
            </a:r>
            <a:endParaRPr lang="en-US" sz="1600" dirty="0">
              <a:solidFill>
                <a:srgbClr val="FF00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2B91A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SqlConnection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conn =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SqlConnection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("Data Source= localhost\\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SqlExpress;Initial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Catalog=;Integrated Security=True</a:t>
            </a:r>
            <a:r>
              <a:rPr lang="en-US" sz="1600" dirty="0">
                <a:solidFill>
                  <a:srgbClr val="A31515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"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sql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sql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"SELECT * FROM phones"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SqlCommand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SqlCommand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sql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conn.Open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SqlDataReader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reader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comm.ExecuteReader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while</a:t>
            </a:r>
            <a:r>
              <a:rPr lang="en-US" sz="2000" b="1" dirty="0"/>
              <a:t> (</a:t>
            </a:r>
            <a:r>
              <a:rPr lang="en-US" sz="2000" b="1" dirty="0" err="1"/>
              <a:t>reader.Read</a:t>
            </a:r>
            <a:r>
              <a:rPr lang="en-US" sz="2000" b="1" dirty="0"/>
              <a:t>()) </a:t>
            </a:r>
          </a:p>
          <a:p>
            <a:pPr>
              <a:buNone/>
            </a:pPr>
            <a:r>
              <a:rPr lang="en-US" sz="2000" b="1" dirty="0"/>
              <a:t>{ </a:t>
            </a:r>
          </a:p>
          <a:p>
            <a:pPr>
              <a:buNone/>
            </a:pPr>
            <a:r>
              <a:rPr lang="en-US" sz="2000" b="1" dirty="0"/>
              <a:t>string  mm += (string)reader["Name"] + "&lt;</a:t>
            </a:r>
            <a:r>
              <a:rPr lang="en-US" sz="2000" b="1" dirty="0" err="1"/>
              <a:t>br</a:t>
            </a:r>
            <a:r>
              <a:rPr lang="en-US" sz="2000" b="1" dirty="0"/>
              <a:t> /&gt;"; </a:t>
            </a:r>
          </a:p>
          <a:p>
            <a:pPr>
              <a:buNone/>
            </a:pPr>
            <a:r>
              <a:rPr lang="en-US" sz="2000" b="1" dirty="0"/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reader.Close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conn.Close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3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Getting record list from DB using </a:t>
            </a:r>
            <a:r>
              <a:rPr lang="en-US" sz="2800" b="1" dirty="0" err="1">
                <a:solidFill>
                  <a:schemeClr val="accent6"/>
                </a:solidFill>
              </a:rPr>
              <a:t>DataReader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655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066800"/>
            <a:ext cx="9144000" cy="541020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err="1">
                <a:solidFill>
                  <a:srgbClr val="2B91A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SqlConnection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conn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SqlConnection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("Data Source= 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localhost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\\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SqlExpress;Initial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Catalog=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dad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;Integrated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Security=True</a:t>
            </a:r>
            <a:r>
              <a:rPr lang="en-US" sz="1600" dirty="0">
                <a:solidFill>
                  <a:srgbClr val="A31515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"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string </a:t>
            </a:r>
            <a:r>
              <a:rPr lang="en-US" sz="1600" dirty="0" err="1"/>
              <a:t>sql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      string mm = "  ";;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sql</a:t>
            </a:r>
            <a:r>
              <a:rPr lang="en-US" sz="1600" dirty="0"/>
              <a:t> = "SELECT * FROM phones where name =</a:t>
            </a:r>
            <a:r>
              <a:rPr lang="en-US" sz="1600" b="1" dirty="0">
                <a:solidFill>
                  <a:srgbClr val="FF0000"/>
                </a:solidFill>
              </a:rPr>
              <a:t> 'aiman'</a:t>
            </a:r>
            <a:r>
              <a:rPr lang="ar-SA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";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SqlCommand</a:t>
            </a:r>
            <a:r>
              <a:rPr lang="en-US" sz="1600" dirty="0"/>
              <a:t> </a:t>
            </a:r>
            <a:r>
              <a:rPr lang="en-US" sz="1600" dirty="0" err="1"/>
              <a:t>comm</a:t>
            </a:r>
            <a:r>
              <a:rPr lang="en-US" sz="1600" dirty="0"/>
              <a:t> = new </a:t>
            </a:r>
            <a:r>
              <a:rPr lang="en-US" sz="1600" dirty="0" err="1"/>
              <a:t>SqlCommand</a:t>
            </a:r>
            <a:r>
              <a:rPr lang="en-US" sz="1600" dirty="0"/>
              <a:t>(</a:t>
            </a:r>
            <a:r>
              <a:rPr lang="en-US" sz="1600" dirty="0" err="1"/>
              <a:t>sql</a:t>
            </a:r>
            <a:r>
              <a:rPr lang="en-US" sz="1600" dirty="0"/>
              <a:t>, </a:t>
            </a:r>
            <a:r>
              <a:rPr lang="en-US" sz="1600" dirty="0" err="1"/>
              <a:t>conn</a:t>
            </a:r>
            <a:r>
              <a:rPr lang="en-US" sz="1600" dirty="0"/>
              <a:t>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conn.Open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SqlDataReader</a:t>
            </a:r>
            <a:r>
              <a:rPr lang="en-US" sz="1600" dirty="0"/>
              <a:t> reader = </a:t>
            </a:r>
            <a:r>
              <a:rPr lang="en-US" sz="1600" dirty="0" err="1"/>
              <a:t>comm.ExecuteReader</a:t>
            </a:r>
            <a:r>
              <a:rPr lang="en-US" sz="1600" dirty="0"/>
              <a:t>();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b="1" dirty="0">
                <a:solidFill>
                  <a:srgbClr val="FF0000"/>
                </a:solidFill>
              </a:rPr>
              <a:t>if (</a:t>
            </a:r>
            <a:r>
              <a:rPr lang="en-US" sz="1600" dirty="0" err="1"/>
              <a:t>reader.Read</a:t>
            </a:r>
            <a:r>
              <a:rPr lang="en-US" sz="1600" dirty="0"/>
              <a:t>())</a:t>
            </a:r>
          </a:p>
          <a:p>
            <a:pPr>
              <a:buNone/>
            </a:pPr>
            <a:r>
              <a:rPr lang="en-US" sz="1600" dirty="0"/>
              <a:t>        { mm = </a:t>
            </a:r>
            <a:r>
              <a:rPr lang="en-US" sz="1600" dirty="0" err="1"/>
              <a:t>Convert.ToString</a:t>
            </a:r>
            <a:r>
              <a:rPr lang="en-US" sz="1600" dirty="0"/>
              <a:t>((int)reader["number"]) ; }</a:t>
            </a:r>
          </a:p>
          <a:p>
            <a:pPr>
              <a:buNone/>
            </a:pPr>
            <a:r>
              <a:rPr lang="en-US" sz="1600" dirty="0"/>
              <a:t>        else</a:t>
            </a:r>
          </a:p>
          <a:p>
            <a:pPr>
              <a:buNone/>
            </a:pPr>
            <a:r>
              <a:rPr lang="en-US" sz="1600" dirty="0"/>
              <a:t>        { mm = "no user found "; }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reader.Close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conn.Close</a:t>
            </a:r>
            <a:r>
              <a:rPr lang="en-US" sz="1600" dirty="0"/>
              <a:t>();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76200"/>
            <a:ext cx="83391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a single record: </a:t>
            </a:r>
          </a:p>
          <a:p>
            <a: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searching phone number based on his name</a:t>
            </a:r>
          </a:p>
        </p:txBody>
      </p:sp>
    </p:spTree>
    <p:extLst>
      <p:ext uri="{BB962C8B-B14F-4D97-AF65-F5344CB8AC3E}">
        <p14:creationId xmlns:p14="http://schemas.microsoft.com/office/powerpoint/2010/main" val="271906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defRPr/>
            </a:pPr>
            <a:r>
              <a:rPr lang="en-US" b="1" dirty="0" err="1">
                <a:solidFill>
                  <a:srgbClr val="008000"/>
                </a:solidFill>
              </a:rPr>
              <a:t>ExecuteScalar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9155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1- new connection </a:t>
            </a:r>
          </a:p>
          <a:p>
            <a:r>
              <a:rPr lang="en-US" dirty="0"/>
              <a:t>2- </a:t>
            </a:r>
            <a:r>
              <a:rPr lang="en-US" dirty="0" err="1"/>
              <a:t>sql</a:t>
            </a:r>
            <a:r>
              <a:rPr lang="en-US" dirty="0"/>
              <a:t> statement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SELECT COUNT( Id)</a:t>
            </a:r>
            <a:r>
              <a:rPr lang="en-US" sz="2400" dirty="0"/>
              <a:t> ---) </a:t>
            </a:r>
          </a:p>
          <a:p>
            <a:r>
              <a:rPr lang="en-US" dirty="0"/>
              <a:t>3- command </a:t>
            </a:r>
            <a:r>
              <a:rPr lang="en-US" sz="2400" i="1" dirty="0" err="1"/>
              <a:t>sql</a:t>
            </a:r>
            <a:r>
              <a:rPr lang="en-US" sz="2400" i="1" dirty="0"/>
              <a:t> command</a:t>
            </a:r>
          </a:p>
          <a:p>
            <a:r>
              <a:rPr lang="en-US" sz="2400" i="1" dirty="0"/>
              <a:t>4- execute </a:t>
            </a:r>
            <a:r>
              <a:rPr lang="en-US" b="1" dirty="0" err="1">
                <a:solidFill>
                  <a:srgbClr val="008000"/>
                </a:solidFill>
              </a:rPr>
              <a:t>ExecuteScalar</a:t>
            </a:r>
            <a:r>
              <a:rPr lang="en-US" dirty="0"/>
              <a:t> </a:t>
            </a:r>
            <a:r>
              <a:rPr lang="en-US" sz="2400" i="1" dirty="0"/>
              <a:t>command</a:t>
            </a:r>
          </a:p>
          <a:p>
            <a:pPr lvl="0"/>
            <a:r>
              <a:rPr lang="en-US" dirty="0"/>
              <a:t>4- close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MY" sz="3000" b="1" dirty="0">
                <a:solidFill>
                  <a:srgbClr val="82AD73"/>
                </a:solidFill>
              </a:rPr>
              <a:t>Example : number of failed student in a class</a:t>
            </a:r>
            <a:endParaRPr lang="en-US" sz="3000" b="1" dirty="0">
              <a:solidFill>
                <a:srgbClr val="82AD73"/>
              </a:solidFill>
            </a:endParaRPr>
          </a:p>
          <a:p>
            <a:pPr>
              <a:buNone/>
            </a:pPr>
            <a:r>
              <a:rPr lang="en-US" b="1" dirty="0" err="1"/>
              <a:t>sql</a:t>
            </a:r>
            <a:r>
              <a:rPr lang="en-US" b="1" dirty="0"/>
              <a:t> = </a:t>
            </a:r>
            <a:r>
              <a:rPr lang="en-US" sz="1700" b="1" dirty="0"/>
              <a:t>"SELECT COUNT( Id) FROM student where status  =‘failed' and </a:t>
            </a:r>
            <a:r>
              <a:rPr lang="en-US" sz="1700" b="1" dirty="0" err="1"/>
              <a:t>classid</a:t>
            </a:r>
            <a:r>
              <a:rPr lang="en-US" sz="1700" b="1" dirty="0"/>
              <a:t> =  ‘1200'";</a:t>
            </a:r>
          </a:p>
          <a:p>
            <a:pPr>
              <a:buNone/>
            </a:pPr>
            <a:r>
              <a:rPr lang="en-US" b="1" dirty="0"/>
              <a:t>comm = new </a:t>
            </a:r>
            <a:r>
              <a:rPr lang="en-US" b="1" dirty="0" err="1"/>
              <a:t>SqlCommand</a:t>
            </a:r>
            <a:r>
              <a:rPr lang="en-US" b="1" dirty="0"/>
              <a:t>(</a:t>
            </a:r>
            <a:r>
              <a:rPr lang="en-US" b="1" dirty="0" err="1"/>
              <a:t>sql</a:t>
            </a:r>
            <a:r>
              <a:rPr lang="en-US" b="1" dirty="0"/>
              <a:t>, conn);</a:t>
            </a:r>
          </a:p>
          <a:p>
            <a:pPr>
              <a:buNone/>
            </a:pPr>
            <a:r>
              <a:rPr lang="en-US" b="1" dirty="0"/>
              <a:t>int count = (int)</a:t>
            </a:r>
            <a:r>
              <a:rPr lang="en-US" b="1" dirty="0" err="1"/>
              <a:t>comm.</a:t>
            </a:r>
            <a:r>
              <a:rPr lang="en-US" b="1" dirty="0" err="1">
                <a:solidFill>
                  <a:srgbClr val="FF0000"/>
                </a:solidFill>
              </a:rPr>
              <a:t>ExecuteScalar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/>
              <a:t>string mm = </a:t>
            </a:r>
            <a:r>
              <a:rPr lang="en-US" b="1" dirty="0" err="1"/>
              <a:t>Convert.ToString</a:t>
            </a:r>
            <a:r>
              <a:rPr lang="en-US" b="1" dirty="0"/>
              <a:t>(count);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/>
              <a:t>Chapter 10 –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386840"/>
            <a:ext cx="8595360" cy="49377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use ADO.NET, we must first decide which kind of database we’ll use 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we’re using SQL Server, you’ll need to import the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System.Data.SqlClient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namespace. This contains all the required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the most important of which are: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exposes properties and methods for connecting to an SQL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Serverdatabase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holds data about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stored procedures that you in-tend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on your SQL Server database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returned from the database in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class..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3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Inserting/Update/Delete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1- new connection </a:t>
            </a:r>
          </a:p>
          <a:p>
            <a:pPr lvl="0"/>
            <a:r>
              <a:rPr lang="en-US" dirty="0"/>
              <a:t>2- </a:t>
            </a:r>
            <a:r>
              <a:rPr lang="en-US" dirty="0" err="1"/>
              <a:t>sql</a:t>
            </a:r>
            <a:r>
              <a:rPr lang="en-US" dirty="0"/>
              <a:t> statement </a:t>
            </a:r>
            <a:r>
              <a:rPr lang="en-US" sz="2400" dirty="0"/>
              <a:t>(</a:t>
            </a:r>
            <a:r>
              <a:rPr lang="en-US" sz="2400" b="1" dirty="0"/>
              <a:t>insert/update/delete </a:t>
            </a:r>
            <a:r>
              <a:rPr lang="en-US" sz="2400" dirty="0"/>
              <a:t>---) </a:t>
            </a:r>
          </a:p>
          <a:p>
            <a:r>
              <a:rPr lang="en-US" dirty="0"/>
              <a:t>3- command </a:t>
            </a:r>
            <a:r>
              <a:rPr lang="en-US" sz="2400" i="1" dirty="0" err="1"/>
              <a:t>sql</a:t>
            </a:r>
            <a:r>
              <a:rPr lang="en-US" sz="2400" i="1" dirty="0"/>
              <a:t> command</a:t>
            </a:r>
          </a:p>
          <a:p>
            <a:r>
              <a:rPr lang="en-US" sz="2400" i="1" dirty="0"/>
              <a:t>4- execute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non Query </a:t>
            </a:r>
            <a:r>
              <a:rPr lang="en-US" sz="2400" i="1" dirty="0"/>
              <a:t>command</a:t>
            </a:r>
          </a:p>
          <a:p>
            <a:pPr lvl="0"/>
            <a:r>
              <a:rPr lang="en-US" dirty="0"/>
              <a:t>4- close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/>
              <a:t>Chapter 10 –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4114800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 should be auto incremented in the database and 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need to include it in a textbox or in the insert statement ;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447800"/>
            <a:ext cx="44958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66BD1-42F5-4DA3-81BD-774FCA18244F}"/>
              </a:ext>
            </a:extLst>
          </p:cNvPr>
          <p:cNvSpPr txBox="1"/>
          <p:nvPr/>
        </p:nvSpPr>
        <p:spPr>
          <a:xfrm>
            <a:off x="533400" y="77107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 with ID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464014-B268-51FC-DB9D-3AAF65DB2DCB}"/>
              </a:ext>
            </a:extLst>
          </p:cNvPr>
          <p:cNvCxnSpPr/>
          <p:nvPr/>
        </p:nvCxnSpPr>
        <p:spPr>
          <a:xfrm flipH="1" flipV="1">
            <a:off x="8001000" y="4343400"/>
            <a:ext cx="457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Dealing with Arabic Characters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4783" y="1579418"/>
            <a:ext cx="4601217" cy="2038635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276225" y="4038600"/>
            <a:ext cx="8591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e.g. 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"insert into admins(</a:t>
            </a:r>
            <a:r>
              <a:rPr lang="en-US" dirty="0" err="1">
                <a:latin typeface="Consolas" panose="020B0609020204030204" pitchFamily="49" charset="0"/>
              </a:rPr>
              <a:t>name,pass</a:t>
            </a:r>
            <a:r>
              <a:rPr lang="en-US" dirty="0">
                <a:latin typeface="Consolas" panose="020B0609020204030204" pitchFamily="49" charset="0"/>
              </a:rPr>
              <a:t>) 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 "values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(N'"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TextBox1.Text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"',N'"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TextBox2.Text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"')"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307398" y="5382477"/>
            <a:ext cx="9067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e.g.2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"SELECT * FROM  customer where name 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N'"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TextBox1.Text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85776"/>
            <a:ext cx="8591550" cy="1066801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Date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274" y="1123950"/>
            <a:ext cx="43227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2887" y="31242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 </a:t>
            </a:r>
            <a:r>
              <a:rPr lang="en-US" sz="2000" b="1" dirty="0"/>
              <a:t>to  get the date from the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2887" y="3552828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DateTime</a:t>
            </a:r>
            <a:r>
              <a:rPr lang="en-US" dirty="0"/>
              <a:t> d1,d2;</a:t>
            </a:r>
          </a:p>
          <a:p>
            <a:pPr lvl="1"/>
            <a:r>
              <a:rPr lang="en-US" dirty="0"/>
              <a:t>d1 = </a:t>
            </a:r>
            <a:r>
              <a:rPr lang="en-US" dirty="0" err="1"/>
              <a:t>DateTime.Now</a:t>
            </a:r>
            <a:r>
              <a:rPr lang="en-US" dirty="0"/>
              <a:t>; // GETTING DATE TIME</a:t>
            </a:r>
          </a:p>
          <a:p>
            <a:pPr lvl="1"/>
            <a:r>
              <a:rPr lang="en-US" dirty="0"/>
              <a:t>d2 = </a:t>
            </a:r>
            <a:r>
              <a:rPr lang="en-US" dirty="0" err="1"/>
              <a:t>DateTime.Today</a:t>
            </a:r>
            <a:r>
              <a:rPr lang="en-US" dirty="0"/>
              <a:t>; //GETTING DATE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DA2B3-32A0-448B-8265-7C2270352679}"/>
              </a:ext>
            </a:extLst>
          </p:cNvPr>
          <p:cNvSpPr txBox="1"/>
          <p:nvPr/>
        </p:nvSpPr>
        <p:spPr>
          <a:xfrm flipH="1">
            <a:off x="5856182" y="1726581"/>
            <a:ext cx="3287818" cy="10156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2000" dirty="0"/>
              <a:t>To set the default date to today when inserting new record table use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getdate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/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4E6EE-0FE3-416F-9BAF-B1634960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0" y="2309489"/>
            <a:ext cx="4982510" cy="4327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054D12-BC39-450E-A04D-954DA44DDEB4}"/>
              </a:ext>
            </a:extLst>
          </p:cNvPr>
          <p:cNvSpPr/>
          <p:nvPr/>
        </p:nvSpPr>
        <p:spPr>
          <a:xfrm>
            <a:off x="184245" y="4856887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/>
              <a:t>To get the date and time  string</a:t>
            </a:r>
            <a:endParaRPr lang="en-US" b="1" dirty="0"/>
          </a:p>
          <a:p>
            <a:r>
              <a:rPr lang="en-US" dirty="0"/>
              <a:t>string mm = d1.ToString("</a:t>
            </a:r>
            <a:r>
              <a:rPr lang="en-US" dirty="0" err="1"/>
              <a:t>yyyy</a:t>
            </a:r>
            <a:r>
              <a:rPr lang="en-US" dirty="0"/>
              <a:t>-MM-dd </a:t>
            </a:r>
            <a:r>
              <a:rPr lang="en-US" dirty="0" err="1"/>
              <a:t>HH:mm:ss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MY" b="1" dirty="0"/>
              <a:t> To get only date string</a:t>
            </a:r>
          </a:p>
          <a:p>
            <a:r>
              <a:rPr lang="en-US" dirty="0"/>
              <a:t>string mm = d2.ToString("</a:t>
            </a:r>
            <a:r>
              <a:rPr lang="en-US" dirty="0" err="1"/>
              <a:t>yyyy</a:t>
            </a:r>
            <a:r>
              <a:rPr lang="en-US" dirty="0"/>
              <a:t>-MM-dd");</a:t>
            </a:r>
          </a:p>
          <a:p>
            <a:endParaRPr lang="en-MY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D0E27F-96E5-4AA1-8BD1-A60CDCA17A06}"/>
              </a:ext>
            </a:extLst>
          </p:cNvPr>
          <p:cNvCxnSpPr>
            <a:cxnSpLocks/>
          </p:cNvCxnSpPr>
          <p:nvPr/>
        </p:nvCxnSpPr>
        <p:spPr>
          <a:xfrm flipV="1">
            <a:off x="5436396" y="2309489"/>
            <a:ext cx="354804" cy="21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85776"/>
            <a:ext cx="8591550" cy="1066801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Date 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44726" y="12192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 get last month </a:t>
            </a:r>
          </a:p>
          <a:p>
            <a:r>
              <a:rPr lang="en-US" dirty="0"/>
              <a:t>string </a:t>
            </a:r>
            <a:r>
              <a:rPr lang="en-US" dirty="0" err="1"/>
              <a:t>PastMonthDate</a:t>
            </a:r>
            <a:r>
              <a:rPr lang="en-US" dirty="0"/>
              <a:t> =  </a:t>
            </a:r>
            <a:r>
              <a:rPr lang="en-US" dirty="0" err="1"/>
              <a:t>DateTime.Today.AddDays</a:t>
            </a:r>
            <a:r>
              <a:rPr lang="en-US" dirty="0"/>
              <a:t>(-30).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MY" b="1" dirty="0"/>
              <a:t> </a:t>
            </a:r>
          </a:p>
          <a:p>
            <a:r>
              <a:rPr lang="en-MY" b="1" dirty="0"/>
              <a:t>to get the  month or year </a:t>
            </a:r>
            <a:br>
              <a:rPr lang="en-MY" b="1" dirty="0"/>
            </a:br>
            <a:r>
              <a:rPr lang="en-US" dirty="0"/>
              <a:t>string </a:t>
            </a:r>
            <a:r>
              <a:rPr lang="en-US" dirty="0" err="1"/>
              <a:t>currentMonth</a:t>
            </a:r>
            <a:r>
              <a:rPr lang="en-US" dirty="0"/>
              <a:t> = </a:t>
            </a:r>
            <a:r>
              <a:rPr lang="en-US" dirty="0" err="1"/>
              <a:t>DateTime.Today.Month.ToString</a:t>
            </a:r>
            <a:r>
              <a:rPr lang="en-US" dirty="0"/>
              <a:t>(); 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err="1"/>
              <a:t>currentYear</a:t>
            </a:r>
            <a:r>
              <a:rPr lang="en-US" dirty="0"/>
              <a:t> = </a:t>
            </a:r>
            <a:r>
              <a:rPr lang="en-US" dirty="0" err="1"/>
              <a:t>DateTime.Today.Year.ToString</a:t>
            </a:r>
            <a:r>
              <a:rPr lang="en-US" dirty="0"/>
              <a:t>()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429000"/>
            <a:ext cx="73152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br>
              <a:rPr lang="en-MY" sz="2000" b="1" dirty="0"/>
            </a:br>
            <a:br>
              <a:rPr lang="en-MY" sz="2000" b="1" dirty="0"/>
            </a:br>
            <a:br>
              <a:rPr lang="en-MY" sz="2000" b="1" dirty="0"/>
            </a:br>
            <a:br>
              <a:rPr lang="en-MY" sz="2000" b="1" dirty="0"/>
            </a:br>
            <a:br>
              <a:rPr lang="en-MY" sz="2000" b="1" dirty="0"/>
            </a:br>
            <a:br>
              <a:rPr lang="en-MY" sz="2000" b="1" dirty="0"/>
            </a:br>
            <a:br>
              <a:rPr lang="en-MY" sz="2000" b="1" dirty="0"/>
            </a:br>
            <a:r>
              <a:rPr lang="en-MY" sz="2000" b="1" dirty="0"/>
              <a:t>e.g., Reading all record created in this year</a:t>
            </a:r>
          </a:p>
          <a:p>
            <a:r>
              <a:rPr lang="en-US" sz="2000" b="1" dirty="0"/>
              <a:t>Select FROM registrations WHERE  year = '" + </a:t>
            </a:r>
            <a:r>
              <a:rPr lang="en-US" sz="2000" b="1" dirty="0" err="1"/>
              <a:t>currentYear</a:t>
            </a:r>
            <a:r>
              <a:rPr lang="en-US" sz="2000" b="1" dirty="0"/>
              <a:t> + "'   ";</a:t>
            </a:r>
            <a:endParaRPr lang="en-US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3BEA64-1D33-8678-CAA1-859C9AFEF953}"/>
              </a:ext>
            </a:extLst>
          </p:cNvPr>
          <p:cNvSpPr/>
          <p:nvPr/>
        </p:nvSpPr>
        <p:spPr>
          <a:xfrm>
            <a:off x="76200" y="4535031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/>
              <a:t>e.g., Reading Back the registration Date from a database</a:t>
            </a:r>
          </a:p>
          <a:p>
            <a:endParaRPr lang="en-US" sz="2000" b="1" dirty="0"/>
          </a:p>
          <a:p>
            <a:r>
              <a:rPr lang="en-US" sz="2000" dirty="0"/>
              <a:t>        if (</a:t>
            </a:r>
            <a:r>
              <a:rPr lang="en-US" sz="2000" dirty="0" err="1"/>
              <a:t>reader.Read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 err="1">
                <a:solidFill>
                  <a:srgbClr val="FF0000"/>
                </a:solidFill>
              </a:rPr>
              <a:t>DateTime</a:t>
            </a:r>
            <a:r>
              <a:rPr lang="en-US" sz="2000" dirty="0">
                <a:solidFill>
                  <a:srgbClr val="FF0000"/>
                </a:solidFill>
              </a:rPr>
              <a:t> d1 = (</a:t>
            </a:r>
            <a:r>
              <a:rPr lang="en-US" sz="2000" dirty="0" err="1">
                <a:solidFill>
                  <a:srgbClr val="FF0000"/>
                </a:solidFill>
              </a:rPr>
              <a:t>DateTime</a:t>
            </a:r>
            <a:r>
              <a:rPr lang="en-US" sz="2000" dirty="0">
                <a:solidFill>
                  <a:srgbClr val="FF0000"/>
                </a:solidFill>
              </a:rPr>
              <a:t>)reader["redate"];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string mm = d1.ToString("</a:t>
            </a:r>
            <a:r>
              <a:rPr lang="en-US" sz="2000" dirty="0" err="1">
                <a:solidFill>
                  <a:srgbClr val="FF0000"/>
                </a:solidFill>
              </a:rPr>
              <a:t>yyyy</a:t>
            </a:r>
            <a:r>
              <a:rPr lang="en-US" sz="2000" dirty="0">
                <a:solidFill>
                  <a:srgbClr val="FF0000"/>
                </a:solidFill>
              </a:rPr>
              <a:t>-MM-dd"); </a:t>
            </a:r>
            <a:r>
              <a:rPr lang="en-US" sz="2000" dirty="0"/>
              <a:t>  } //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reader.Close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515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859AB0-00F3-4739-B193-3B0AF414F52E}"/>
              </a:ext>
            </a:extLst>
          </p:cNvPr>
          <p:cNvSpPr txBox="1">
            <a:spLocks/>
          </p:cNvSpPr>
          <p:nvPr/>
        </p:nvSpPr>
        <p:spPr>
          <a:xfrm>
            <a:off x="2057400" y="2514600"/>
            <a:ext cx="5029200" cy="1151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Working with Database </a:t>
            </a:r>
          </a:p>
          <a:p>
            <a:r>
              <a:rPr lang="en-A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Control-View </a:t>
            </a:r>
            <a:r>
              <a:rPr lang="en-AU" b="1" dirty="0">
                <a:solidFill>
                  <a:schemeClr val="tx1"/>
                </a:solidFill>
              </a:rPr>
              <a:t>Approach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54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0402"/>
            <a:ext cx="5791200" cy="404849"/>
          </a:xfrm>
          <a:solidFill>
            <a:schemeClr val="tx1"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000" b="1" dirty="0">
                <a:solidFill>
                  <a:schemeClr val="tx1"/>
                </a:solidFill>
              </a:rPr>
              <a:t>1- Add the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insertphone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 at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HomeController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411613"/>
              </p:ext>
            </p:extLst>
          </p:nvPr>
        </p:nvGraphicFramePr>
        <p:xfrm>
          <a:off x="111125" y="5001177"/>
          <a:ext cx="893286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8864" imgH="1370672" progId="Word.Document.12">
                  <p:embed/>
                </p:oleObj>
              </mc:Choice>
              <mc:Fallback>
                <p:oleObj name="Document" r:id="rId2" imgW="8028864" imgH="1370672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5001177"/>
                        <a:ext cx="8932863" cy="13382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ED66BD-FB8E-4114-BB90-EF28382F9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773895"/>
            <a:ext cx="3200400" cy="2767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CEF41-BB1D-44F9-9DAF-FDB1129979AE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Example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C635A-8DA2-03B2-32CE-2EFA6A5B3A60}"/>
              </a:ext>
            </a:extLst>
          </p:cNvPr>
          <p:cNvSpPr txBox="1"/>
          <p:nvPr/>
        </p:nvSpPr>
        <p:spPr>
          <a:xfrm>
            <a:off x="3048000" y="5334000"/>
            <a:ext cx="3505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Right Click to create Empty view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D0294-CC27-2E42-F783-803C1B7F1CA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67000" y="5143844"/>
            <a:ext cx="381000" cy="374822"/>
          </a:xfrm>
          <a:prstGeom prst="straightConnector1">
            <a:avLst/>
          </a:prstGeom>
          <a:ln w="158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5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493"/>
            <a:ext cx="6068391" cy="546652"/>
          </a:xfrm>
          <a:solidFill>
            <a:schemeClr val="tx1"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2- Add this code at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ar-SA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71285"/>
              </p:ext>
            </p:extLst>
          </p:nvPr>
        </p:nvGraphicFramePr>
        <p:xfrm>
          <a:off x="111125" y="1943100"/>
          <a:ext cx="8955088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49333" imgH="3442134" progId="Word.Document.12">
                  <p:embed/>
                </p:oleObj>
              </mc:Choice>
              <mc:Fallback>
                <p:oleObj name="Document" r:id="rId2" imgW="8049333" imgH="3442134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943100"/>
                        <a:ext cx="8955088" cy="3848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7181D86-3A8D-42E8-8A76-DD495F6A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16" y="909775"/>
            <a:ext cx="2743200" cy="23717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056506-7687-4339-86AD-09D07CA785FC}"/>
              </a:ext>
            </a:extLst>
          </p:cNvPr>
          <p:cNvCxnSpPr>
            <a:cxnSpLocks/>
          </p:cNvCxnSpPr>
          <p:nvPr/>
        </p:nvCxnSpPr>
        <p:spPr>
          <a:xfrm flipH="1" flipV="1">
            <a:off x="3048001" y="2125662"/>
            <a:ext cx="3505199" cy="834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551655-B4E0-46BF-B674-9A814053EC93}"/>
              </a:ext>
            </a:extLst>
          </p:cNvPr>
          <p:cNvCxnSpPr>
            <a:cxnSpLocks/>
          </p:cNvCxnSpPr>
          <p:nvPr/>
        </p:nvCxnSpPr>
        <p:spPr>
          <a:xfrm flipV="1">
            <a:off x="2362200" y="1668463"/>
            <a:ext cx="4191000" cy="99059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AEB4AB-9282-5AA5-E4FB-6355249724E9}"/>
              </a:ext>
            </a:extLst>
          </p:cNvPr>
          <p:cNvSpPr txBox="1"/>
          <p:nvPr/>
        </p:nvSpPr>
        <p:spPr>
          <a:xfrm>
            <a:off x="6915202" y="392668"/>
            <a:ext cx="222879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Insertphone.cshtml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924996-CC9B-6824-7F23-FFFDC5769167}"/>
              </a:ext>
            </a:extLst>
          </p:cNvPr>
          <p:cNvCxnSpPr>
            <a:cxnSpLocks/>
          </p:cNvCxnSpPr>
          <p:nvPr/>
        </p:nvCxnSpPr>
        <p:spPr>
          <a:xfrm flipV="1">
            <a:off x="2362200" y="2514600"/>
            <a:ext cx="4114800" cy="106680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2CDEFB-50EE-19AE-E7AE-4E30253DBC32}"/>
              </a:ext>
            </a:extLst>
          </p:cNvPr>
          <p:cNvSpPr txBox="1"/>
          <p:nvPr/>
        </p:nvSpPr>
        <p:spPr>
          <a:xfrm>
            <a:off x="2667000" y="5189537"/>
            <a:ext cx="340139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 display Successfully added message 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D8D9-4D8E-E004-FF67-664DD0112D3F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Example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4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235"/>
            <a:ext cx="7391400" cy="470452"/>
          </a:xfrm>
          <a:solidFill>
            <a:schemeClr val="tx1">
              <a:alpha val="22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000" b="1" dirty="0">
                <a:solidFill>
                  <a:schemeClr val="tx1"/>
                </a:solidFill>
              </a:rPr>
              <a:t>3- complete the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insertphone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 and add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PostHttp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000" b="1" dirty="0">
                <a:solidFill>
                  <a:schemeClr val="tx1"/>
                </a:solidFill>
              </a:rPr>
              <a:t> 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phone </a:t>
            </a:r>
            <a:r>
              <a:rPr lang="en-A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74150"/>
              </p:ext>
            </p:extLst>
          </p:nvPr>
        </p:nvGraphicFramePr>
        <p:xfrm>
          <a:off x="0" y="1646237"/>
          <a:ext cx="9332913" cy="536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51354" imgH="4812807" progId="Word.Document.12">
                  <p:embed/>
                </p:oleObj>
              </mc:Choice>
              <mc:Fallback>
                <p:oleObj name="Document" r:id="rId2" imgW="8351354" imgH="4812807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46237"/>
                        <a:ext cx="9332913" cy="53641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A7D5A0-BA6B-8382-E709-5CE1FFDCF255}"/>
              </a:ext>
            </a:extLst>
          </p:cNvPr>
          <p:cNvSpPr txBox="1"/>
          <p:nvPr/>
        </p:nvSpPr>
        <p:spPr>
          <a:xfrm>
            <a:off x="7010400" y="1665287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19470-756B-2A2C-290D-7F781001403E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Example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1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446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2E9DE-7AFD-46E8-B0C1-FE8C1B58D392}"/>
              </a:ext>
            </a:extLst>
          </p:cNvPr>
          <p:cNvSpPr txBox="1"/>
          <p:nvPr/>
        </p:nvSpPr>
        <p:spPr>
          <a:xfrm>
            <a:off x="1371600" y="1143000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 based on its id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2082A5-1CED-4ABF-B54E-4B7C5D57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64" y="1642765"/>
            <a:ext cx="4943536" cy="2528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27799-8EE1-49E8-92FE-ED194838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05" y="1723429"/>
            <a:ext cx="4272295" cy="54063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A95479C8-6654-8784-47F2-D2F221FCA3A3}"/>
              </a:ext>
            </a:extLst>
          </p:cNvPr>
          <p:cNvSpPr/>
          <p:nvPr/>
        </p:nvSpPr>
        <p:spPr>
          <a:xfrm rot="5400000">
            <a:off x="3009900" y="4152900"/>
            <a:ext cx="3048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BC22759-4173-53B4-FE7B-F224C68FC0B7}"/>
              </a:ext>
            </a:extLst>
          </p:cNvPr>
          <p:cNvSpPr/>
          <p:nvPr/>
        </p:nvSpPr>
        <p:spPr>
          <a:xfrm>
            <a:off x="6515100" y="1866900"/>
            <a:ext cx="304800" cy="2286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338C1-8E7F-94B5-1E1F-346448917612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Example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859155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Database Connection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</a:rPr>
              <a:t>create a new instance of the </a:t>
            </a:r>
            <a:r>
              <a:rPr lang="en-US" dirty="0" err="1">
                <a:solidFill>
                  <a:srgbClr val="008000"/>
                </a:solidFill>
              </a:rPr>
              <a:t>SqlConnection</a:t>
            </a:r>
            <a:r>
              <a:rPr lang="en-US" dirty="0"/>
              <a:t>, which will facilitate our connection to the database.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 A typical </a:t>
            </a:r>
            <a:r>
              <a:rPr lang="en-US" dirty="0">
                <a:solidFill>
                  <a:srgbClr val="008000"/>
                </a:solidFill>
              </a:rPr>
              <a:t>connection string </a:t>
            </a:r>
            <a:r>
              <a:rPr lang="en-US" dirty="0"/>
              <a:t>for an SQL Server Express database looks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creen Shot 2015-04-17 at 9.38.0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09900"/>
            <a:ext cx="8661400" cy="838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404407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connection string must </a:t>
            </a:r>
            <a:r>
              <a:rPr lang="en-US" dirty="0">
                <a:solidFill>
                  <a:srgbClr val="008000"/>
                </a:solidFill>
              </a:rPr>
              <a:t>specify </a:t>
            </a:r>
            <a:r>
              <a:rPr lang="en-US" dirty="0">
                <a:solidFill>
                  <a:srgbClr val="FF0000"/>
                </a:solidFill>
              </a:rPr>
              <a:t>the name of the server </a:t>
            </a:r>
            <a:r>
              <a:rPr lang="en-US" dirty="0"/>
              <a:t>on which the database is located.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also </a:t>
            </a:r>
            <a:r>
              <a:rPr lang="en-US" dirty="0">
                <a:solidFill>
                  <a:srgbClr val="FF0000"/>
                </a:solidFill>
              </a:rPr>
              <a:t>specify the database </a:t>
            </a:r>
            <a:r>
              <a:rPr lang="en-US" dirty="0"/>
              <a:t>we want to connect to, and provide any required </a:t>
            </a:r>
            <a:r>
              <a:rPr lang="en-US" dirty="0">
                <a:solidFill>
                  <a:srgbClr val="FF0000"/>
                </a:solidFill>
              </a:rPr>
              <a:t>authentication details 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/>
              <a:t>the user ID, and the password for that user account). </a:t>
            </a:r>
          </a:p>
        </p:txBody>
      </p:sp>
    </p:spTree>
    <p:extLst>
      <p:ext uri="{BB962C8B-B14F-4D97-AF65-F5344CB8AC3E}">
        <p14:creationId xmlns:p14="http://schemas.microsoft.com/office/powerpoint/2010/main" val="250332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7ECC6711-8F10-4271-BE61-73399E7AC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23186"/>
              </p:ext>
            </p:extLst>
          </p:nvPr>
        </p:nvGraphicFramePr>
        <p:xfrm>
          <a:off x="103188" y="2255838"/>
          <a:ext cx="8951912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84497" imgH="4082189" progId="Word.Document.12">
                  <p:embed/>
                </p:oleObj>
              </mc:Choice>
              <mc:Fallback>
                <p:oleObj name="Document" r:id="rId2" imgW="7884497" imgH="4082189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2255838"/>
                        <a:ext cx="8951912" cy="46021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EA557D5-8A7E-4115-B399-432B45C9C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564199"/>
            <a:ext cx="4319884" cy="54665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EBFC75F-16B9-4592-8D07-9F1B41FAB43F}"/>
              </a:ext>
            </a:extLst>
          </p:cNvPr>
          <p:cNvSpPr txBox="1">
            <a:spLocks/>
          </p:cNvSpPr>
          <p:nvPr/>
        </p:nvSpPr>
        <p:spPr>
          <a:xfrm>
            <a:off x="0" y="908663"/>
            <a:ext cx="9144000" cy="54665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400" b="1" dirty="0">
                <a:solidFill>
                  <a:schemeClr val="tx1"/>
                </a:solidFill>
              </a:rPr>
              <a:t>1-Complete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phones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438331-9B8E-48DA-9AB1-602C2278B567}"/>
              </a:ext>
            </a:extLst>
          </p:cNvPr>
          <p:cNvCxnSpPr>
            <a:cxnSpLocks/>
          </p:cNvCxnSpPr>
          <p:nvPr/>
        </p:nvCxnSpPr>
        <p:spPr>
          <a:xfrm flipH="1">
            <a:off x="4038600" y="1880728"/>
            <a:ext cx="3352800" cy="453960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8C0F4B-A9A3-F7D7-6249-445D46A6BBF0}"/>
              </a:ext>
            </a:extLst>
          </p:cNvPr>
          <p:cNvSpPr txBox="1"/>
          <p:nvPr/>
        </p:nvSpPr>
        <p:spPr>
          <a:xfrm>
            <a:off x="6958878" y="2250060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54E1B-3608-E134-EED1-66257B6F4BDA}"/>
              </a:ext>
            </a:extLst>
          </p:cNvPr>
          <p:cNvSpPr txBox="1"/>
          <p:nvPr/>
        </p:nvSpPr>
        <p:spPr>
          <a:xfrm>
            <a:off x="211282" y="1652859"/>
            <a:ext cx="3505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Right Click to create Empty view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39B69-94FF-B630-2FC9-A5A2868D7E9C}"/>
              </a:ext>
            </a:extLst>
          </p:cNvPr>
          <p:cNvCxnSpPr>
            <a:cxnSpLocks/>
          </p:cNvCxnSpPr>
          <p:nvPr/>
        </p:nvCxnSpPr>
        <p:spPr>
          <a:xfrm flipV="1">
            <a:off x="2578461" y="1995415"/>
            <a:ext cx="0" cy="292888"/>
          </a:xfrm>
          <a:prstGeom prst="straightConnector1">
            <a:avLst/>
          </a:prstGeom>
          <a:ln w="4762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BB36C7-6143-5787-D8AC-8F028D845773}"/>
              </a:ext>
            </a:extLst>
          </p:cNvPr>
          <p:cNvSpPr txBox="1"/>
          <p:nvPr/>
        </p:nvSpPr>
        <p:spPr>
          <a:xfrm flipH="1">
            <a:off x="6629400" y="4556919"/>
            <a:ext cx="241141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Getting data from database and send it to the View using </a:t>
            </a:r>
            <a:r>
              <a:rPr lang="en-GB" sz="1400" dirty="0" err="1">
                <a:solidFill>
                  <a:srgbClr val="FF0000"/>
                </a:solidFill>
              </a:rPr>
              <a:t>ViewData</a:t>
            </a:r>
            <a:r>
              <a:rPr lang="en-GB" sz="1400" dirty="0">
                <a:solidFill>
                  <a:srgbClr val="FF0000"/>
                </a:solidFill>
              </a:rPr>
              <a:t>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B0D3A-A924-F7A1-3C76-D120FA9C8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75" y="5682300"/>
            <a:ext cx="1819125" cy="100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13712-2A39-DAFD-B619-03592823D191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Example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A1D983-B731-4867-B484-F286FBC4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" y="1411288"/>
            <a:ext cx="8931273" cy="460374"/>
          </a:xfr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  2-Complete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كائن 3">
            <a:extLst>
              <a:ext uri="{FF2B5EF4-FFF2-40B4-BE49-F238E27FC236}">
                <a16:creationId xmlns:a16="http://schemas.microsoft.com/office/drawing/2014/main" id="{FF54B4B9-0501-4B12-9235-7F95D805B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89989"/>
              </p:ext>
            </p:extLst>
          </p:nvPr>
        </p:nvGraphicFramePr>
        <p:xfrm>
          <a:off x="173038" y="2647105"/>
          <a:ext cx="4895850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417610" imgH="2080648" progId="Word.Document.12">
                  <p:embed/>
                </p:oleObj>
              </mc:Choice>
              <mc:Fallback>
                <p:oleObj name="Document" r:id="rId2" imgW="4417610" imgH="2080648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2647105"/>
                        <a:ext cx="4895850" cy="23193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BD2EF5D-8137-4314-9F0E-44515773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47" y="3419475"/>
            <a:ext cx="4189930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35CB72-E02A-D8FA-B7AD-7D026CB967FE}"/>
              </a:ext>
            </a:extLst>
          </p:cNvPr>
          <p:cNvSpPr txBox="1"/>
          <p:nvPr/>
        </p:nvSpPr>
        <p:spPr>
          <a:xfrm>
            <a:off x="173038" y="2057400"/>
            <a:ext cx="238999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earchphone.cshtml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67D10-8912-0863-6760-EB64D85192A0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Example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289D8-52D3-3E99-E4EB-BC915DA5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076" y="3349625"/>
            <a:ext cx="3638085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0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03EB94-A4E5-0F5B-8B26-7720B5A7B246}"/>
              </a:ext>
            </a:extLst>
          </p:cNvPr>
          <p:cNvSpPr txBox="1">
            <a:spLocks/>
          </p:cNvSpPr>
          <p:nvPr/>
        </p:nvSpPr>
        <p:spPr>
          <a:xfrm>
            <a:off x="0" y="1096992"/>
            <a:ext cx="8591550" cy="6463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</a:rPr>
              <a:t>Searching phone by name </a:t>
            </a:r>
            <a:b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</a:rPr>
            </a:b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689CB-B617-9C41-B52F-D4C17F4A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63792"/>
            <a:ext cx="4747671" cy="3322608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19B522F-5444-FC51-4491-D1D9370567E1}"/>
              </a:ext>
            </a:extLst>
          </p:cNvPr>
          <p:cNvSpPr/>
          <p:nvPr/>
        </p:nvSpPr>
        <p:spPr>
          <a:xfrm>
            <a:off x="2438400" y="4343524"/>
            <a:ext cx="1524000" cy="86826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E5DB8-C2A1-C7D8-E63A-CBCAC5949A7E}"/>
              </a:ext>
            </a:extLst>
          </p:cNvPr>
          <p:cNvSpPr txBox="1"/>
          <p:nvPr/>
        </p:nvSpPr>
        <p:spPr>
          <a:xfrm>
            <a:off x="990600" y="444082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AU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CC61C-CC59-2C8A-F072-743821059649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Example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29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7ECC6711-8F10-4271-BE61-73399E7AC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8" y="1717675"/>
          <a:ext cx="8620125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38889" imgH="4846229" progId="Word.Document.12">
                  <p:embed/>
                </p:oleObj>
              </mc:Choice>
              <mc:Fallback>
                <p:oleObj name="Document" r:id="rId2" imgW="7838889" imgH="4846229" progId="Word.Document.12">
                  <p:embed/>
                  <p:pic>
                    <p:nvPicPr>
                      <p:cNvPr id="8" name="كائن 3">
                        <a:extLst>
                          <a:ext uri="{FF2B5EF4-FFF2-40B4-BE49-F238E27FC236}">
                            <a16:creationId xmlns:a16="http://schemas.microsoft.com/office/drawing/2014/main" id="{7ECC6711-8F10-4271-BE61-73399E7AC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717675"/>
                        <a:ext cx="8620125" cy="531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EBFC75F-16B9-4592-8D07-9F1B41FAB43F}"/>
              </a:ext>
            </a:extLst>
          </p:cNvPr>
          <p:cNvSpPr txBox="1">
            <a:spLocks/>
          </p:cNvSpPr>
          <p:nvPr/>
        </p:nvSpPr>
        <p:spPr>
          <a:xfrm>
            <a:off x="0" y="838200"/>
            <a:ext cx="8591550" cy="54665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400" b="1" dirty="0">
                <a:solidFill>
                  <a:schemeClr val="tx1"/>
                </a:solidFill>
              </a:rPr>
              <a:t>2-update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phones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the </a:t>
            </a:r>
            <a:r>
              <a:rPr lang="en-AU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HomeController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CFF06-6FD4-4E24-717A-081B50B692B1}"/>
              </a:ext>
            </a:extLst>
          </p:cNvPr>
          <p:cNvSpPr txBox="1"/>
          <p:nvPr/>
        </p:nvSpPr>
        <p:spPr>
          <a:xfrm>
            <a:off x="6798396" y="1716087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2B880-9F85-BCAB-CFEF-39342CC789BF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Example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1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A1D983-B731-4867-B484-F286FBC4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948"/>
            <a:ext cx="7724775" cy="546652"/>
          </a:xfrm>
          <a:solidFill>
            <a:schemeClr val="accent1">
              <a:alpha val="19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  3-update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the searching form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كائن 3">
            <a:extLst>
              <a:ext uri="{FF2B5EF4-FFF2-40B4-BE49-F238E27FC236}">
                <a16:creationId xmlns:a16="http://schemas.microsoft.com/office/drawing/2014/main" id="{CB5CE13A-624A-491B-B2A5-3B3BAE389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" y="1504950"/>
          <a:ext cx="9066213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72067" imgH="2775997" progId="Word.Document.12">
                  <p:embed/>
                </p:oleObj>
              </mc:Choice>
              <mc:Fallback>
                <p:oleObj name="Document" r:id="rId2" imgW="5572067" imgH="2775997" progId="Word.Document.12">
                  <p:embed/>
                  <p:pic>
                    <p:nvPicPr>
                      <p:cNvPr id="9" name="كائن 3">
                        <a:extLst>
                          <a:ext uri="{FF2B5EF4-FFF2-40B4-BE49-F238E27FC236}">
                            <a16:creationId xmlns:a16="http://schemas.microsoft.com/office/drawing/2014/main" id="{CB5CE13A-624A-491B-B2A5-3B3BAE389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504950"/>
                        <a:ext cx="9066213" cy="450532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44F836-4D85-9833-5C2F-9522026CD353}"/>
              </a:ext>
            </a:extLst>
          </p:cNvPr>
          <p:cNvSpPr txBox="1"/>
          <p:nvPr/>
        </p:nvSpPr>
        <p:spPr>
          <a:xfrm>
            <a:off x="6529778" y="1499755"/>
            <a:ext cx="238999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earchphone.cshtml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75472-87AE-7371-5FA4-2CD81BB0854B}"/>
              </a:ext>
            </a:extLst>
          </p:cNvPr>
          <p:cNvSpPr txBox="1"/>
          <p:nvPr/>
        </p:nvSpPr>
        <p:spPr>
          <a:xfrm>
            <a:off x="1981200" y="0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Example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7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B532-7363-015C-1BFA-F35E8302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0436"/>
            <a:ext cx="9067800" cy="819150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For better maintenance: make one common connection string accessible for all pages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86DC-0F76-C6E8-E971-C7E7BD1D0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1374648"/>
            <a:ext cx="8595360" cy="2892552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"Logging":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  "</a:t>
            </a:r>
            <a:r>
              <a:rPr lang="en-GB" sz="1400" dirty="0" err="1"/>
              <a:t>LogLevel</a:t>
            </a:r>
            <a:r>
              <a:rPr lang="en-GB" sz="14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    "Default": "Information",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    "</a:t>
            </a:r>
            <a:r>
              <a:rPr lang="en-GB" sz="1400" dirty="0" err="1"/>
              <a:t>Microsoft.AspNetCore</a:t>
            </a:r>
            <a:r>
              <a:rPr lang="en-GB" sz="1400" dirty="0"/>
              <a:t>": "Warning"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</a:t>
            </a:r>
            <a:r>
              <a:rPr lang="en-GB" sz="1400" dirty="0">
                <a:solidFill>
                  <a:srgbClr val="FF0000"/>
                </a:solidFill>
              </a:rPr>
              <a:t>"</a:t>
            </a:r>
            <a:r>
              <a:rPr lang="en-GB" sz="1400" dirty="0" err="1">
                <a:solidFill>
                  <a:srgbClr val="FF0000"/>
                </a:solidFill>
              </a:rPr>
              <a:t>ConnectionStrings</a:t>
            </a:r>
            <a:r>
              <a:rPr lang="en-GB" sz="1400" dirty="0">
                <a:solidFill>
                  <a:srgbClr val="FF0000"/>
                </a:solidFill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FF0000"/>
                </a:solidFill>
              </a:rPr>
              <a:t>    "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WebApplication31Context</a:t>
            </a:r>
            <a:r>
              <a:rPr lang="en-GB" sz="1400" dirty="0">
                <a:solidFill>
                  <a:srgbClr val="FF0000"/>
                </a:solidFill>
              </a:rPr>
              <a:t>": "Data Source=.\\</a:t>
            </a:r>
            <a:r>
              <a:rPr lang="en-GB" sz="1400" dirty="0" err="1">
                <a:solidFill>
                  <a:srgbClr val="FF0000"/>
                </a:solidFill>
              </a:rPr>
              <a:t>sqlexpress;Initial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r>
              <a:rPr lang="en-GB" sz="1400" dirty="0" err="1">
                <a:solidFill>
                  <a:srgbClr val="FF0000"/>
                </a:solidFill>
              </a:rPr>
              <a:t>Catalog</a:t>
            </a:r>
            <a:r>
              <a:rPr lang="en-GB" sz="1400" dirty="0">
                <a:solidFill>
                  <a:srgbClr val="FF0000"/>
                </a:solidFill>
              </a:rPr>
              <a:t>=</a:t>
            </a:r>
            <a:r>
              <a:rPr lang="en-GB" sz="1400" dirty="0" err="1">
                <a:solidFill>
                  <a:srgbClr val="FF0000"/>
                </a:solidFill>
              </a:rPr>
              <a:t>mynewdb;Integrated</a:t>
            </a:r>
            <a:r>
              <a:rPr lang="en-GB" sz="1400" dirty="0">
                <a:solidFill>
                  <a:srgbClr val="FF0000"/>
                </a:solidFill>
              </a:rPr>
              <a:t> Security=</a:t>
            </a:r>
            <a:r>
              <a:rPr lang="en-GB" sz="1400" dirty="0" err="1">
                <a:solidFill>
                  <a:srgbClr val="FF0000"/>
                </a:solidFill>
              </a:rPr>
              <a:t>True;Pooling</a:t>
            </a:r>
            <a:r>
              <a:rPr lang="en-GB" sz="1400" dirty="0">
                <a:solidFill>
                  <a:srgbClr val="FF0000"/>
                </a:solidFill>
              </a:rPr>
              <a:t>=False"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FF0000"/>
                </a:solidFill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  "</a:t>
            </a:r>
            <a:r>
              <a:rPr lang="en-GB" sz="1400" dirty="0" err="1"/>
              <a:t>AllowedHosts</a:t>
            </a:r>
            <a:r>
              <a:rPr lang="en-GB" sz="1400" dirty="0"/>
              <a:t>": "*"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CED2B-ECC0-CC5F-B9A3-D6229F27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55" y="1981200"/>
            <a:ext cx="3581400" cy="819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0BFA6-8658-003D-978D-C8A1C7E2EB09}"/>
              </a:ext>
            </a:extLst>
          </p:cNvPr>
          <p:cNvCxnSpPr>
            <a:cxnSpLocks/>
          </p:cNvCxnSpPr>
          <p:nvPr/>
        </p:nvCxnSpPr>
        <p:spPr>
          <a:xfrm>
            <a:off x="4678680" y="2590800"/>
            <a:ext cx="685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9D68E6-5742-9B11-C6C4-5D53A228C930}"/>
              </a:ext>
            </a:extLst>
          </p:cNvPr>
          <p:cNvCxnSpPr>
            <a:cxnSpLocks/>
          </p:cNvCxnSpPr>
          <p:nvPr/>
        </p:nvCxnSpPr>
        <p:spPr>
          <a:xfrm>
            <a:off x="4602480" y="2628900"/>
            <a:ext cx="0" cy="3849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5A00BE-6529-8429-DEEB-FF09C0BE3F70}"/>
              </a:ext>
            </a:extLst>
          </p:cNvPr>
          <p:cNvSpPr txBox="1"/>
          <p:nvPr/>
        </p:nvSpPr>
        <p:spPr>
          <a:xfrm>
            <a:off x="5340235" y="1374648"/>
            <a:ext cx="344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1" dirty="0"/>
              <a:t>The </a:t>
            </a:r>
            <a:r>
              <a:rPr lang="en-GB" sz="1600" b="1" i="1" dirty="0" err="1"/>
              <a:t>appsettings.json</a:t>
            </a:r>
            <a:r>
              <a:rPr lang="en-GB" sz="1600" b="1" i="1" dirty="0"/>
              <a:t> file stores configuration settings for your app. </a:t>
            </a:r>
          </a:p>
        </p:txBody>
      </p:sp>
    </p:spTree>
    <p:extLst>
      <p:ext uri="{BB962C8B-B14F-4D97-AF65-F5344CB8AC3E}">
        <p14:creationId xmlns:p14="http://schemas.microsoft.com/office/powerpoint/2010/main" val="392890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DA437-0AF5-B9E8-CC3F-C7EE00CC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" y="2057400"/>
            <a:ext cx="8966833" cy="3048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703E5-6202-39A3-EA70-EA799F585323}"/>
              </a:ext>
            </a:extLst>
          </p:cNvPr>
          <p:cNvSpPr/>
          <p:nvPr/>
        </p:nvSpPr>
        <p:spPr>
          <a:xfrm>
            <a:off x="481964" y="2890838"/>
            <a:ext cx="7442835" cy="885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BB11B-D960-A136-11C9-38C00CA456B7}"/>
              </a:ext>
            </a:extLst>
          </p:cNvPr>
          <p:cNvSpPr txBox="1"/>
          <p:nvPr/>
        </p:nvSpPr>
        <p:spPr>
          <a:xfrm>
            <a:off x="506209" y="2902803"/>
            <a:ext cx="7442835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conn =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"Data Source=.\\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sqlexpress;Initial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Catalog=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mynewdb;Integrated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Security=True"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endParaRPr lang="en-GB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C9CD12-AC4E-31FE-D861-52074787C161}"/>
              </a:ext>
            </a:extLst>
          </p:cNvPr>
          <p:cNvCxnSpPr/>
          <p:nvPr/>
        </p:nvCxnSpPr>
        <p:spPr>
          <a:xfrm flipH="1">
            <a:off x="4191000" y="2743200"/>
            <a:ext cx="91440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1CC31-0690-FA3C-83E7-7A11DAABDF28}"/>
              </a:ext>
            </a:extLst>
          </p:cNvPr>
          <p:cNvCxnSpPr>
            <a:cxnSpLocks/>
          </p:cNvCxnSpPr>
          <p:nvPr/>
        </p:nvCxnSpPr>
        <p:spPr>
          <a:xfrm>
            <a:off x="3810000" y="2667000"/>
            <a:ext cx="144780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D7C354-6244-9ABA-158C-3F595FB033EC}"/>
              </a:ext>
            </a:extLst>
          </p:cNvPr>
          <p:cNvSpPr txBox="1"/>
          <p:nvPr/>
        </p:nvSpPr>
        <p:spPr>
          <a:xfrm>
            <a:off x="5096740" y="3333452"/>
            <a:ext cx="284018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Replace this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3166365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B532-7363-015C-1BFA-F35E8302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24"/>
            <a:ext cx="9677400" cy="533400"/>
          </a:xfrm>
        </p:spPr>
        <p:txBody>
          <a:bodyPr>
            <a:noAutofit/>
          </a:bodyPr>
          <a:lstStyle/>
          <a:p>
            <a:r>
              <a:rPr lang="en-GB" sz="2400" b="1" dirty="0"/>
              <a:t>To make one common connection string accessible at all actions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DA437-0AF5-B9E8-CC3F-C7EE00CC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" y="2057400"/>
            <a:ext cx="8966833" cy="3048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703E5-6202-39A3-EA70-EA799F585323}"/>
              </a:ext>
            </a:extLst>
          </p:cNvPr>
          <p:cNvSpPr/>
          <p:nvPr/>
        </p:nvSpPr>
        <p:spPr>
          <a:xfrm>
            <a:off x="481965" y="2890838"/>
            <a:ext cx="6629400" cy="885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EA554-37B0-105D-FF97-C205DCB75783}"/>
              </a:ext>
            </a:extLst>
          </p:cNvPr>
          <p:cNvSpPr txBox="1"/>
          <p:nvPr/>
        </p:nvSpPr>
        <p:spPr>
          <a:xfrm>
            <a:off x="0" y="2971800"/>
            <a:ext cx="9372600" cy="73866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conStr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WebApplication31Context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conn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conStr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45988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15AC8-5452-EE92-37E3-846382B63CBA}"/>
              </a:ext>
            </a:extLst>
          </p:cNvPr>
          <p:cNvSpPr txBox="1">
            <a:spLocks/>
          </p:cNvSpPr>
          <p:nvPr/>
        </p:nvSpPr>
        <p:spPr>
          <a:xfrm>
            <a:off x="609600" y="258688"/>
            <a:ext cx="8229600" cy="503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Example4   </a:t>
            </a:r>
            <a:r>
              <a:rPr 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Google Chart within a Dashboard 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2915C-ECB7-D5AD-0346-5B444EDF88AD}"/>
              </a:ext>
            </a:extLst>
          </p:cNvPr>
          <p:cNvSpPr txBox="1"/>
          <p:nvPr/>
        </p:nvSpPr>
        <p:spPr>
          <a:xfrm>
            <a:off x="597542" y="3731921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CREATE TABLE [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dbo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].[book]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[Id] INT NOT NULL PRIMARY KEY IDENTITY,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[title] VARCHAR(50)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[description] VARCHAR(50)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[price] INT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cata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] INT NULL, 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[image] VARCHAR(MAX) NULL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4CF0B-A877-84FA-9999-A5F17A4F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7" y="4164383"/>
            <a:ext cx="4128477" cy="2434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77BA8-4B06-C23B-4EA8-7A12B5DB7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5" y="1194461"/>
            <a:ext cx="3755390" cy="25374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D88DE-B14B-E01B-7BBA-D3F179316E43}"/>
              </a:ext>
            </a:extLst>
          </p:cNvPr>
          <p:cNvSpPr txBox="1"/>
          <p:nvPr/>
        </p:nvSpPr>
        <p:spPr>
          <a:xfrm>
            <a:off x="585420" y="576578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Fill in some data manually </a:t>
            </a:r>
            <a:endParaRPr lang="en-GB" sz="16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23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7ECC6711-8F10-4271-BE61-73399E7AC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827898"/>
              </p:ext>
            </p:extLst>
          </p:nvPr>
        </p:nvGraphicFramePr>
        <p:xfrm>
          <a:off x="100013" y="1828800"/>
          <a:ext cx="9021762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88478" imgH="4655758" progId="Word.Document.12">
                  <p:embed/>
                </p:oleObj>
              </mc:Choice>
              <mc:Fallback>
                <p:oleObj name="Document" r:id="rId2" imgW="8088478" imgH="4655758" progId="Word.Document.12">
                  <p:embed/>
                  <p:pic>
                    <p:nvPicPr>
                      <p:cNvPr id="8" name="كائن 3">
                        <a:extLst>
                          <a:ext uri="{FF2B5EF4-FFF2-40B4-BE49-F238E27FC236}">
                            <a16:creationId xmlns:a16="http://schemas.microsoft.com/office/drawing/2014/main" id="{7ECC6711-8F10-4271-BE61-73399E7AC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828800"/>
                        <a:ext cx="9021762" cy="51863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EBFC75F-16B9-4592-8D07-9F1B41FAB43F}"/>
              </a:ext>
            </a:extLst>
          </p:cNvPr>
          <p:cNvSpPr txBox="1">
            <a:spLocks/>
          </p:cNvSpPr>
          <p:nvPr/>
        </p:nvSpPr>
        <p:spPr>
          <a:xfrm>
            <a:off x="0" y="1143000"/>
            <a:ext cx="9601200" cy="54665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400" b="1" dirty="0">
                <a:solidFill>
                  <a:schemeClr val="tx1"/>
                </a:solidFill>
              </a:rPr>
              <a:t>1-Create a  the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 action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with this code to get the book count for each book category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0F4B-A9A3-F7D7-6249-445D46A6BBF0}"/>
              </a:ext>
            </a:extLst>
          </p:cNvPr>
          <p:cNvSpPr txBox="1"/>
          <p:nvPr/>
        </p:nvSpPr>
        <p:spPr>
          <a:xfrm>
            <a:off x="6885818" y="1969263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54E1B-3608-E134-EED1-66257B6F4BDA}"/>
              </a:ext>
            </a:extLst>
          </p:cNvPr>
          <p:cNvSpPr txBox="1"/>
          <p:nvPr/>
        </p:nvSpPr>
        <p:spPr>
          <a:xfrm>
            <a:off x="3733800" y="2238622"/>
            <a:ext cx="266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Right Click to create view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39B69-94FF-B630-2FC9-A5A2868D7E9C}"/>
              </a:ext>
            </a:extLst>
          </p:cNvPr>
          <p:cNvCxnSpPr>
            <a:cxnSpLocks/>
          </p:cNvCxnSpPr>
          <p:nvPr/>
        </p:nvCxnSpPr>
        <p:spPr>
          <a:xfrm flipH="1" flipV="1">
            <a:off x="2551075" y="2204623"/>
            <a:ext cx="940216" cy="2679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6EB2-7CD5-0B98-032A-66F8AFFC1AA3}"/>
              </a:ext>
            </a:extLst>
          </p:cNvPr>
          <p:cNvSpPr txBox="1">
            <a:spLocks/>
          </p:cNvSpPr>
          <p:nvPr/>
        </p:nvSpPr>
        <p:spPr>
          <a:xfrm>
            <a:off x="1479104" y="258688"/>
            <a:ext cx="7360096" cy="503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the number of books in each category</a:t>
            </a:r>
            <a:r>
              <a:rPr lang="en-GB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CEDA8-C0AD-969C-3D5C-4E55C7F54A70}"/>
              </a:ext>
            </a:extLst>
          </p:cNvPr>
          <p:cNvSpPr txBox="1"/>
          <p:nvPr/>
        </p:nvSpPr>
        <p:spPr>
          <a:xfrm>
            <a:off x="117331" y="4724400"/>
            <a:ext cx="15307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Getting the statistical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6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045" y="0"/>
            <a:ext cx="859155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Database Connection 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89885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SQL Server supports two methods of authentication: </a:t>
            </a:r>
            <a:r>
              <a:rPr lang="en-US" b="1" dirty="0">
                <a:solidFill>
                  <a:srgbClr val="008000"/>
                </a:solidFill>
              </a:rPr>
              <a:t>SQL Server Authentication </a:t>
            </a:r>
            <a:r>
              <a:rPr lang="en-US" dirty="0"/>
              <a:t>and </a:t>
            </a:r>
            <a:r>
              <a:rPr lang="en-US" b="1" dirty="0">
                <a:solidFill>
                  <a:srgbClr val="008000"/>
                </a:solidFill>
              </a:rPr>
              <a:t>Windows Authentication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form of authentication  to connect to SQL Server  </a:t>
            </a:r>
            <a:r>
              <a:rPr lang="en-US" dirty="0">
                <a:solidFill>
                  <a:srgbClr val="008000"/>
                </a:solidFill>
              </a:rPr>
              <a:t>Windows Authentication</a:t>
            </a:r>
            <a:r>
              <a:rPr lang="en-US" dirty="0"/>
              <a:t>, which </a:t>
            </a:r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require you to supply a SQL Server name and password, but instead </a:t>
            </a:r>
            <a:r>
              <a:rPr lang="en-US" dirty="0">
                <a:solidFill>
                  <a:srgbClr val="008000"/>
                </a:solidFill>
              </a:rPr>
              <a:t>uses the credentials of your Windows user account</a:t>
            </a:r>
            <a:r>
              <a:rPr lang="en-US" dirty="0"/>
              <a:t>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To tell SQL Server that we’re logging in using Windows Authentication, we’d use a connection string that included </a:t>
            </a:r>
            <a:r>
              <a:rPr lang="en-US" dirty="0">
                <a:solidFill>
                  <a:srgbClr val="008000"/>
                </a:solidFill>
              </a:rPr>
              <a:t>Integrated Security=True</a:t>
            </a:r>
            <a:r>
              <a:rPr lang="en-US" dirty="0"/>
              <a:t>, </a:t>
            </a:r>
          </a:p>
        </p:txBody>
      </p:sp>
      <p:pic>
        <p:nvPicPr>
          <p:cNvPr id="3" name="Picture 2" descr="Screen Shot 2015-04-17 at 9.43.1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5900"/>
            <a:ext cx="8686800" cy="85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5105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form of authentication  to connect to SQL Server 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>
                <a:solidFill>
                  <a:srgbClr val="008000"/>
                </a:solidFill>
              </a:rPr>
              <a:t>SQL Server Authentication 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, which  require you to supply a SQL Server name and password</a:t>
            </a:r>
          </a:p>
        </p:txBody>
      </p:sp>
      <p:pic>
        <p:nvPicPr>
          <p:cNvPr id="8" name="Picture 7" descr="Screen Shot 2015-04-17 at 9.38.0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791200"/>
            <a:ext cx="866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8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A1D983-B731-4867-B484-F286FBC4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8" y="196575"/>
            <a:ext cx="9324975" cy="460374"/>
          </a:xfrm>
          <a:solidFill>
            <a:schemeClr val="accent1">
              <a:alpha val="19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  </a:t>
            </a:r>
            <a:r>
              <a:rPr lang="en-AU" sz="2200" b="1" dirty="0">
                <a:solidFill>
                  <a:schemeClr val="tx1"/>
                </a:solidFill>
              </a:rPr>
              <a:t>2- the </a:t>
            </a:r>
            <a:r>
              <a:rPr lang="en-AU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 view </a:t>
            </a:r>
            <a:r>
              <a:rPr lang="en-AU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draw the google chart based on received category values</a:t>
            </a:r>
            <a:endParaRPr lang="en-US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كائن 3">
            <a:extLst>
              <a:ext uri="{FF2B5EF4-FFF2-40B4-BE49-F238E27FC236}">
                <a16:creationId xmlns:a16="http://schemas.microsoft.com/office/drawing/2014/main" id="{FF54B4B9-0501-4B12-9235-7F95D805B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61638"/>
              </p:ext>
            </p:extLst>
          </p:nvPr>
        </p:nvGraphicFramePr>
        <p:xfrm>
          <a:off x="-62780" y="750093"/>
          <a:ext cx="8773085" cy="572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87236" imgH="5356548" progId="Word.Document.12">
                  <p:embed/>
                </p:oleObj>
              </mc:Choice>
              <mc:Fallback>
                <p:oleObj name="Document" r:id="rId2" imgW="8187236" imgH="5356548" progId="Word.Document.12">
                  <p:embed/>
                  <p:pic>
                    <p:nvPicPr>
                      <p:cNvPr id="7" name="كائن 3">
                        <a:extLst>
                          <a:ext uri="{FF2B5EF4-FFF2-40B4-BE49-F238E27FC236}">
                            <a16:creationId xmlns:a16="http://schemas.microsoft.com/office/drawing/2014/main" id="{FF54B4B9-0501-4B12-9235-7F95D805B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2780" y="750093"/>
                        <a:ext cx="8773085" cy="572690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235CB72-E02A-D8FA-B7AD-7D026CB967FE}"/>
              </a:ext>
            </a:extLst>
          </p:cNvPr>
          <p:cNvSpPr txBox="1"/>
          <p:nvPr/>
        </p:nvSpPr>
        <p:spPr>
          <a:xfrm>
            <a:off x="6982607" y="1002268"/>
            <a:ext cx="185659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statis.cshtml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88795-591F-CB69-5AA1-29980D3793F3}"/>
              </a:ext>
            </a:extLst>
          </p:cNvPr>
          <p:cNvSpPr txBox="1"/>
          <p:nvPr/>
        </p:nvSpPr>
        <p:spPr>
          <a:xfrm>
            <a:off x="4038600" y="2797028"/>
            <a:ext cx="266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Filling table with 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12446F-E36C-13A1-D2A7-0C4F34457923}"/>
              </a:ext>
            </a:extLst>
          </p:cNvPr>
          <p:cNvCxnSpPr>
            <a:cxnSpLocks/>
          </p:cNvCxnSpPr>
          <p:nvPr/>
        </p:nvCxnSpPr>
        <p:spPr>
          <a:xfrm>
            <a:off x="3352800" y="3048000"/>
            <a:ext cx="533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6CAE5C-4D31-BCBC-1C5F-80DBC674F2F8}"/>
              </a:ext>
            </a:extLst>
          </p:cNvPr>
          <p:cNvSpPr txBox="1"/>
          <p:nvPr/>
        </p:nvSpPr>
        <p:spPr>
          <a:xfrm>
            <a:off x="4375717" y="4800600"/>
            <a:ext cx="422910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ColumnChart</a:t>
            </a:r>
            <a:r>
              <a:rPr lang="en-US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Change the 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PieCahrt</a:t>
            </a:r>
            <a:r>
              <a:rPr lang="en-US" sz="1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ColumnChart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FCBE24-6AD1-9E22-8EDC-2612D5D818AC}"/>
              </a:ext>
            </a:extLst>
          </p:cNvPr>
          <p:cNvCxnSpPr>
            <a:cxnSpLocks/>
          </p:cNvCxnSpPr>
          <p:nvPr/>
        </p:nvCxnSpPr>
        <p:spPr>
          <a:xfrm>
            <a:off x="2590800" y="4343400"/>
            <a:ext cx="1732962" cy="61108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67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4F39-15F9-DA27-982A-A424B361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228601"/>
            <a:ext cx="8628063" cy="457199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Dashboard cards showing  number of item in each category</a:t>
            </a:r>
          </a:p>
        </p:txBody>
      </p:sp>
      <p:graphicFrame>
        <p:nvGraphicFramePr>
          <p:cNvPr id="4" name="كائن 3">
            <a:extLst>
              <a:ext uri="{FF2B5EF4-FFF2-40B4-BE49-F238E27FC236}">
                <a16:creationId xmlns:a16="http://schemas.microsoft.com/office/drawing/2014/main" id="{C4489461-C797-806E-BC58-7DADCB87B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07070"/>
              </p:ext>
            </p:extLst>
          </p:nvPr>
        </p:nvGraphicFramePr>
        <p:xfrm>
          <a:off x="207683" y="762000"/>
          <a:ext cx="9014485" cy="621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47672" imgH="5353313" progId="Word.Document.12">
                  <p:embed/>
                </p:oleObj>
              </mc:Choice>
              <mc:Fallback>
                <p:oleObj name="Document" r:id="rId2" imgW="7747672" imgH="5353313" progId="Word.Document.12">
                  <p:embed/>
                  <p:pic>
                    <p:nvPicPr>
                      <p:cNvPr id="7" name="كائن 3">
                        <a:extLst>
                          <a:ext uri="{FF2B5EF4-FFF2-40B4-BE49-F238E27FC236}">
                            <a16:creationId xmlns:a16="http://schemas.microsoft.com/office/drawing/2014/main" id="{FF54B4B9-0501-4B12-9235-7F95D805B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83" y="762000"/>
                        <a:ext cx="9014485" cy="6211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389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859AB0-00F3-4739-B193-3B0AF414F52E}"/>
              </a:ext>
            </a:extLst>
          </p:cNvPr>
          <p:cNvSpPr txBox="1">
            <a:spLocks/>
          </p:cNvSpPr>
          <p:nvPr/>
        </p:nvSpPr>
        <p:spPr>
          <a:xfrm>
            <a:off x="1409700" y="304800"/>
            <a:ext cx="6324600" cy="1151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Working with Database </a:t>
            </a:r>
          </a:p>
          <a:p>
            <a:pPr algn="ctr"/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AU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-Control-View </a:t>
            </a:r>
            <a:r>
              <a:rPr lang="en-AU" sz="3200" b="1" dirty="0">
                <a:solidFill>
                  <a:schemeClr val="tx1"/>
                </a:solidFill>
              </a:rPr>
              <a:t>Approach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7CF2-6EB9-533A-0F74-21F68E8271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421997"/>
            <a:ext cx="1021080" cy="2073803"/>
          </a:xfrm>
          <a:solidFill>
            <a:srgbClr val="0070C0">
              <a:alpha val="4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/>
              <a:t>View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029E1-F92D-A847-1FA5-AE30DD06A6E2}"/>
              </a:ext>
            </a:extLst>
          </p:cNvPr>
          <p:cNvSpPr txBox="1">
            <a:spLocks/>
          </p:cNvSpPr>
          <p:nvPr/>
        </p:nvSpPr>
        <p:spPr>
          <a:xfrm>
            <a:off x="5911215" y="2209801"/>
            <a:ext cx="1175385" cy="228600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Action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5D7F11-FE56-DF24-4176-D9D555C6FA68}"/>
              </a:ext>
            </a:extLst>
          </p:cNvPr>
          <p:cNvCxnSpPr>
            <a:cxnSpLocks/>
          </p:cNvCxnSpPr>
          <p:nvPr/>
        </p:nvCxnSpPr>
        <p:spPr>
          <a:xfrm flipH="1">
            <a:off x="3078480" y="2702622"/>
            <a:ext cx="250327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A96B8E-2A61-4EC1-660B-84FBE95A5F96}"/>
              </a:ext>
            </a:extLst>
          </p:cNvPr>
          <p:cNvSpPr txBox="1"/>
          <p:nvPr/>
        </p:nvSpPr>
        <p:spPr>
          <a:xfrm>
            <a:off x="2438404" y="2819400"/>
            <a:ext cx="35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view(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Model Object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0D91848-209B-0CD2-FAE2-6B0CAEA630A7}"/>
              </a:ext>
            </a:extLst>
          </p:cNvPr>
          <p:cNvSpPr/>
          <p:nvPr/>
        </p:nvSpPr>
        <p:spPr>
          <a:xfrm>
            <a:off x="7513753" y="2737366"/>
            <a:ext cx="533400" cy="533400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DB517C-CBFE-818F-7244-8B23D746D378}"/>
              </a:ext>
            </a:extLst>
          </p:cNvPr>
          <p:cNvCxnSpPr>
            <a:cxnSpLocks/>
          </p:cNvCxnSpPr>
          <p:nvPr/>
        </p:nvCxnSpPr>
        <p:spPr>
          <a:xfrm flipV="1">
            <a:off x="4876800" y="3243890"/>
            <a:ext cx="0" cy="3375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C03C66-0881-C7F1-6CAF-712C7255FEA2}"/>
              </a:ext>
            </a:extLst>
          </p:cNvPr>
          <p:cNvSpPr txBox="1"/>
          <p:nvPr/>
        </p:nvSpPr>
        <p:spPr>
          <a:xfrm>
            <a:off x="7391815" y="3300685"/>
            <a:ext cx="102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Table Data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5FE39-C418-5E1D-03C6-39F043CB2C46}"/>
              </a:ext>
            </a:extLst>
          </p:cNvPr>
          <p:cNvSpPr txBox="1"/>
          <p:nvPr/>
        </p:nvSpPr>
        <p:spPr>
          <a:xfrm>
            <a:off x="609600" y="4798638"/>
            <a:ext cx="7170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model is a regular C# class that is typically stored in the </a:t>
            </a:r>
            <a:r>
              <a:rPr lang="en-GB" b="1" dirty="0"/>
              <a:t>Models folder </a:t>
            </a:r>
            <a:r>
              <a:rPr lang="en-GB" dirty="0"/>
              <a:t>that is used to  send  the data to a view page from a database table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DC9C98-58FD-8AAB-650D-9ABB76D3C3B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876800" y="3593072"/>
            <a:ext cx="2515015" cy="1"/>
          </a:xfrm>
          <a:prstGeom prst="straightConnector1">
            <a:avLst/>
          </a:prstGeom>
          <a:ln w="444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44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00B2-8D4D-48EF-94EE-9DB602B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65658"/>
            <a:ext cx="7010400" cy="507023"/>
          </a:xfrm>
        </p:spPr>
        <p:txBody>
          <a:bodyPr>
            <a:noAutofit/>
          </a:bodyPr>
          <a:lstStyle/>
          <a:p>
            <a:r>
              <a:rPr lang="en-AU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a single object  (using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AU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7F2-5A18-41DC-9462-73A9DB3DB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3136" y="2274241"/>
            <a:ext cx="1524000" cy="1971226"/>
          </a:xfrm>
          <a:solidFill>
            <a:srgbClr val="0070C0">
              <a:alpha val="4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AU" dirty="0"/>
              <a:t> </a:t>
            </a:r>
            <a:r>
              <a:rPr lang="en-AU" b="1" dirty="0"/>
              <a:t>View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1C9E53-706D-45B4-A4B4-F7D6578DFCB7}"/>
              </a:ext>
            </a:extLst>
          </p:cNvPr>
          <p:cNvSpPr txBox="1">
            <a:spLocks/>
          </p:cNvSpPr>
          <p:nvPr/>
        </p:nvSpPr>
        <p:spPr>
          <a:xfrm>
            <a:off x="7888950" y="2113826"/>
            <a:ext cx="1175385" cy="213164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 </a:t>
            </a:r>
            <a:r>
              <a:rPr lang="en-AU" b="1" dirty="0"/>
              <a:t>Action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5971E3-38FC-400F-8EB0-8FCA278BA002}"/>
              </a:ext>
            </a:extLst>
          </p:cNvPr>
          <p:cNvCxnSpPr>
            <a:cxnSpLocks/>
          </p:cNvCxnSpPr>
          <p:nvPr/>
        </p:nvCxnSpPr>
        <p:spPr>
          <a:xfrm flipH="1">
            <a:off x="5254336" y="2682847"/>
            <a:ext cx="250327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33B9C-EBA9-441F-90DA-63CDEC4ED863}"/>
              </a:ext>
            </a:extLst>
          </p:cNvPr>
          <p:cNvSpPr txBox="1"/>
          <p:nvPr/>
        </p:nvSpPr>
        <p:spPr>
          <a:xfrm>
            <a:off x="5056217" y="2751198"/>
            <a:ext cx="43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eturn view(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2B4A0-720F-46CC-AB06-2E6D9B79AB58}"/>
              </a:ext>
            </a:extLst>
          </p:cNvPr>
          <p:cNvSpPr txBox="1"/>
          <p:nvPr/>
        </p:nvSpPr>
        <p:spPr>
          <a:xfrm flipH="1">
            <a:off x="-638" y="2687711"/>
            <a:ext cx="3730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0C0"/>
                </a:solidFill>
              </a:rPr>
              <a:t>@model </a:t>
            </a:r>
            <a:r>
              <a:rPr lang="en-AU" sz="1600" dirty="0" err="1"/>
              <a:t>webApplication.</a:t>
            </a:r>
            <a:r>
              <a:rPr lang="en-AU" sz="1600" b="1" i="1" dirty="0" err="1">
                <a:solidFill>
                  <a:srgbClr val="FF0000"/>
                </a:solidFill>
              </a:rPr>
              <a:t>Phone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852032-FAA3-4FF4-A764-74BAA047D7AE}"/>
              </a:ext>
            </a:extLst>
          </p:cNvPr>
          <p:cNvCxnSpPr>
            <a:cxnSpLocks/>
          </p:cNvCxnSpPr>
          <p:nvPr/>
        </p:nvCxnSpPr>
        <p:spPr>
          <a:xfrm flipV="1">
            <a:off x="6854536" y="1844648"/>
            <a:ext cx="0" cy="954505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789B30-A636-48ED-A1A7-3BFD559D3211}"/>
              </a:ext>
            </a:extLst>
          </p:cNvPr>
          <p:cNvCxnSpPr>
            <a:cxnSpLocks/>
          </p:cNvCxnSpPr>
          <p:nvPr/>
        </p:nvCxnSpPr>
        <p:spPr>
          <a:xfrm flipH="1">
            <a:off x="606136" y="1844647"/>
            <a:ext cx="62484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B49C4C-E6D2-43BE-B6FE-FFEB313ABCA5}"/>
              </a:ext>
            </a:extLst>
          </p:cNvPr>
          <p:cNvCxnSpPr>
            <a:cxnSpLocks/>
          </p:cNvCxnSpPr>
          <p:nvPr/>
        </p:nvCxnSpPr>
        <p:spPr>
          <a:xfrm>
            <a:off x="682336" y="1844647"/>
            <a:ext cx="0" cy="90655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1C48B6-7B4E-4B60-957A-651D5CD2BB75}"/>
              </a:ext>
            </a:extLst>
          </p:cNvPr>
          <p:cNvSpPr txBox="1"/>
          <p:nvPr/>
        </p:nvSpPr>
        <p:spPr>
          <a:xfrm flipH="1">
            <a:off x="2274315" y="1976482"/>
            <a:ext cx="2012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>
                <a:solidFill>
                  <a:srgbClr val="0070C0"/>
                </a:solidFill>
              </a:rPr>
              <a:t> </a:t>
            </a:r>
            <a:r>
              <a:rPr lang="en-AU" sz="1600" i="1" dirty="0"/>
              <a:t>object </a:t>
            </a:r>
            <a:r>
              <a:rPr lang="en-AU" sz="1600" i="1" dirty="0">
                <a:solidFill>
                  <a:srgbClr val="FF0000"/>
                </a:solidFill>
              </a:rPr>
              <a:t>Class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659B5-0367-479E-B1C9-F9994486195C}"/>
              </a:ext>
            </a:extLst>
          </p:cNvPr>
          <p:cNvSpPr txBox="1"/>
          <p:nvPr/>
        </p:nvSpPr>
        <p:spPr>
          <a:xfrm>
            <a:off x="5371950" y="1447800"/>
            <a:ext cx="94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F0"/>
                </a:solidFill>
              </a:rPr>
              <a:t>object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D995-8FEA-436D-8EE1-7D841D40A7CA}"/>
              </a:ext>
            </a:extLst>
          </p:cNvPr>
          <p:cNvSpPr txBox="1"/>
          <p:nvPr/>
        </p:nvSpPr>
        <p:spPr>
          <a:xfrm>
            <a:off x="-4695" y="3185868"/>
            <a:ext cx="2668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@Model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latin typeface="Consolas" panose="020B0609020204030204" pitchFamily="49" charset="0"/>
              </a:rPr>
              <a:t>name </a:t>
            </a:r>
            <a:r>
              <a:rPr 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600" b="1" dirty="0">
                <a:latin typeface="Consolas" panose="020B0609020204030204" pitchFamily="49" charset="0"/>
              </a:rPr>
              <a:t>“Aiman”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@Model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latin typeface="Consolas" panose="020B0609020204030204" pitchFamily="49" charset="0"/>
              </a:rPr>
              <a:t>number </a:t>
            </a:r>
            <a:r>
              <a:rPr 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latin typeface="Consolas" panose="020B0609020204030204" pitchFamily="49" charset="0"/>
              </a:rPr>
              <a:t> 66666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FE344-3C50-4588-B00B-39A39F9CE661}"/>
              </a:ext>
            </a:extLst>
          </p:cNvPr>
          <p:cNvSpPr txBox="1"/>
          <p:nvPr/>
        </p:nvSpPr>
        <p:spPr>
          <a:xfrm>
            <a:off x="6840681" y="1523271"/>
            <a:ext cx="2503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ph.</a:t>
            </a:r>
            <a:r>
              <a:rPr lang="en-US" sz="1600" b="1" dirty="0">
                <a:latin typeface="Consolas" panose="020B0609020204030204" pitchFamily="49" charset="0"/>
              </a:rPr>
              <a:t>name = “</a:t>
            </a:r>
            <a:r>
              <a:rPr lang="en-US" sz="1600" b="1" dirty="0" err="1">
                <a:latin typeface="Consolas" panose="020B0609020204030204" pitchFamily="49" charset="0"/>
              </a:rPr>
              <a:t>Aiman</a:t>
            </a:r>
            <a:r>
              <a:rPr lang="en-US" sz="1600" b="1" dirty="0">
                <a:latin typeface="Consolas" panose="020B0609020204030204" pitchFamily="49" charset="0"/>
              </a:rPr>
              <a:t>”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ph.</a:t>
            </a:r>
            <a:r>
              <a:rPr lang="en-US" sz="1600" b="1" dirty="0" err="1">
                <a:latin typeface="Consolas" panose="020B0609020204030204" pitchFamily="49" charset="0"/>
              </a:rPr>
              <a:t>number</a:t>
            </a:r>
            <a:r>
              <a:rPr lang="en-US" sz="1600" b="1" dirty="0">
                <a:latin typeface="Consolas" panose="020B0609020204030204" pitchFamily="49" charset="0"/>
              </a:rPr>
              <a:t> = 66666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4944D6-FF2F-4F7F-B6FC-E1452F002084}"/>
              </a:ext>
            </a:extLst>
          </p:cNvPr>
          <p:cNvCxnSpPr>
            <a:cxnSpLocks/>
          </p:cNvCxnSpPr>
          <p:nvPr/>
        </p:nvCxnSpPr>
        <p:spPr>
          <a:xfrm flipV="1">
            <a:off x="2587336" y="2315036"/>
            <a:ext cx="0" cy="4361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91463A-B89D-498F-B473-6E1556DC3733}"/>
              </a:ext>
            </a:extLst>
          </p:cNvPr>
          <p:cNvCxnSpPr/>
          <p:nvPr/>
        </p:nvCxnSpPr>
        <p:spPr>
          <a:xfrm flipV="1">
            <a:off x="1368136" y="2539332"/>
            <a:ext cx="0" cy="2583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8BE64F-43FA-42FD-9E99-9F2977B5C87F}"/>
              </a:ext>
            </a:extLst>
          </p:cNvPr>
          <p:cNvSpPr txBox="1"/>
          <p:nvPr/>
        </p:nvSpPr>
        <p:spPr>
          <a:xfrm flipH="1">
            <a:off x="813675" y="2194637"/>
            <a:ext cx="131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Project Name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84315-289B-E4BD-6129-FA48AC80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70" y="4618142"/>
            <a:ext cx="5464316" cy="14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09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7F2-5A18-41DC-9462-73A9DB3DB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2800" y="1989215"/>
            <a:ext cx="1524000" cy="2125585"/>
          </a:xfrm>
          <a:solidFill>
            <a:srgbClr val="0070C0">
              <a:alpha val="4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AU" dirty="0"/>
              <a:t> </a:t>
            </a:r>
            <a:r>
              <a:rPr lang="en-AU" b="1" dirty="0"/>
              <a:t>View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1C9E53-706D-45B4-A4B4-F7D6578DFCB7}"/>
              </a:ext>
            </a:extLst>
          </p:cNvPr>
          <p:cNvSpPr txBox="1">
            <a:spLocks/>
          </p:cNvSpPr>
          <p:nvPr/>
        </p:nvSpPr>
        <p:spPr>
          <a:xfrm>
            <a:off x="7239000" y="2023851"/>
            <a:ext cx="1175385" cy="2125585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 </a:t>
            </a:r>
            <a:r>
              <a:rPr lang="en-AU" b="1" dirty="0"/>
              <a:t>Action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3C03D-B9DB-45B6-960D-50C8767506C0}"/>
              </a:ext>
            </a:extLst>
          </p:cNvPr>
          <p:cNvSpPr txBox="1"/>
          <p:nvPr/>
        </p:nvSpPr>
        <p:spPr>
          <a:xfrm>
            <a:off x="4918605" y="2442028"/>
            <a:ext cx="308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eturn view(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phList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922F4-B0BB-444A-BBA1-46A5DFBB80EA}"/>
              </a:ext>
            </a:extLst>
          </p:cNvPr>
          <p:cNvSpPr txBox="1"/>
          <p:nvPr/>
        </p:nvSpPr>
        <p:spPr>
          <a:xfrm flipH="1">
            <a:off x="-107743" y="1535668"/>
            <a:ext cx="498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</a:rPr>
              <a:t>@model</a:t>
            </a:r>
            <a:r>
              <a:rPr lang="en-AU" sz="1600" b="1" dirty="0">
                <a:solidFill>
                  <a:srgbClr val="0070C0"/>
                </a:solidFill>
              </a:rPr>
              <a:t> </a:t>
            </a:r>
            <a:r>
              <a:rPr lang="en-AU" b="1" dirty="0" err="1">
                <a:solidFill>
                  <a:srgbClr val="FF0000"/>
                </a:solidFill>
              </a:rPr>
              <a:t>Ienuramable</a:t>
            </a:r>
            <a:r>
              <a:rPr lang="en-AU" sz="1400" b="1" dirty="0">
                <a:solidFill>
                  <a:srgbClr val="0070C0"/>
                </a:solidFill>
              </a:rPr>
              <a:t> &lt;</a:t>
            </a:r>
            <a:r>
              <a:rPr lang="en-AU" sz="1400" b="1" dirty="0" err="1"/>
              <a:t>webApplication.</a:t>
            </a:r>
            <a:r>
              <a:rPr lang="en-AU" sz="1400" b="1" dirty="0" err="1">
                <a:solidFill>
                  <a:srgbClr val="FF0000"/>
                </a:solidFill>
              </a:rPr>
              <a:t>Phones</a:t>
            </a:r>
            <a:r>
              <a:rPr lang="en-AU" sz="1400" b="1" dirty="0">
                <a:solidFill>
                  <a:srgbClr val="FF0000"/>
                </a:solidFill>
              </a:rPr>
              <a:t>&gt;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487B2F-AF86-4A0F-86BA-917174505B94}"/>
              </a:ext>
            </a:extLst>
          </p:cNvPr>
          <p:cNvCxnSpPr>
            <a:cxnSpLocks/>
          </p:cNvCxnSpPr>
          <p:nvPr/>
        </p:nvCxnSpPr>
        <p:spPr>
          <a:xfrm flipV="1">
            <a:off x="7543800" y="1205968"/>
            <a:ext cx="0" cy="5825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4493F7-A51C-43A3-B691-E932324317E0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093855"/>
            <a:ext cx="6477000" cy="516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FCF664-115F-46B5-A78C-B6ECAF199D2A}"/>
              </a:ext>
            </a:extLst>
          </p:cNvPr>
          <p:cNvCxnSpPr>
            <a:cxnSpLocks/>
          </p:cNvCxnSpPr>
          <p:nvPr/>
        </p:nvCxnSpPr>
        <p:spPr>
          <a:xfrm>
            <a:off x="1066800" y="1125397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124225-AB27-B078-C0AF-AC87442832D0}"/>
              </a:ext>
            </a:extLst>
          </p:cNvPr>
          <p:cNvSpPr txBox="1"/>
          <p:nvPr/>
        </p:nvSpPr>
        <p:spPr>
          <a:xfrm>
            <a:off x="4953000" y="712855"/>
            <a:ext cx="193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F0"/>
                </a:solidFill>
              </a:rPr>
              <a:t>List of objects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5928-9713-B7ED-8C9C-0080C02CA3F7}"/>
              </a:ext>
            </a:extLst>
          </p:cNvPr>
          <p:cNvSpPr txBox="1"/>
          <p:nvPr/>
        </p:nvSpPr>
        <p:spPr>
          <a:xfrm>
            <a:off x="62160" y="3276600"/>
            <a:ext cx="46447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@foreach (var 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 </a:t>
            </a: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&lt;tr&gt;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&lt;td&gt;</a:t>
            </a:r>
            <a:r>
              <a:rPr lang="en-US" sz="1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item.name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&lt;/td&gt;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&lt;td&gt;</a:t>
            </a:r>
            <a:r>
              <a:rPr lang="en-US" sz="1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item.number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&lt;/td&gt;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&lt;/tr&gt;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421649-FF8D-539D-0077-64F5905EE9C5}"/>
              </a:ext>
            </a:extLst>
          </p:cNvPr>
          <p:cNvSpPr txBox="1">
            <a:spLocks/>
          </p:cNvSpPr>
          <p:nvPr/>
        </p:nvSpPr>
        <p:spPr>
          <a:xfrm>
            <a:off x="1219200" y="165658"/>
            <a:ext cx="7010400" cy="5070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a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AU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objects  (using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AU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480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8DD1B-90B6-4804-8F92-5E8A3DCA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48" y="1676400"/>
            <a:ext cx="7496175" cy="343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04E9AE-DD5D-4A56-8B9F-E5E6385D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153025"/>
            <a:ext cx="1866900" cy="17049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189328-CE03-C192-892C-75556E10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139" y="990600"/>
            <a:ext cx="3041939" cy="457200"/>
          </a:xfr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Adding phone Class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5314F-498E-73D9-1F60-8CE665B6174C}"/>
              </a:ext>
            </a:extLst>
          </p:cNvPr>
          <p:cNvSpPr txBox="1"/>
          <p:nvPr/>
        </p:nvSpPr>
        <p:spPr>
          <a:xfrm>
            <a:off x="152400" y="83403"/>
            <a:ext cx="906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Displaying a single Object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Model</a:t>
            </a:r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71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F370-DB5E-4E6C-AF5B-00E9099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139" y="990600"/>
            <a:ext cx="3041939" cy="457200"/>
          </a:xfr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Adding phone Class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920EB-E87C-40C7-8D71-074E475A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14600"/>
            <a:ext cx="4533900" cy="272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9E7F4-F6C6-D725-6D49-D46E6154235B}"/>
              </a:ext>
            </a:extLst>
          </p:cNvPr>
          <p:cNvSpPr txBox="1"/>
          <p:nvPr/>
        </p:nvSpPr>
        <p:spPr>
          <a:xfrm>
            <a:off x="502488" y="4004800"/>
            <a:ext cx="466032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 {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GB" sz="12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02046C6-D4F7-83AE-ECCB-FA937231279A}"/>
              </a:ext>
            </a:extLst>
          </p:cNvPr>
          <p:cNvSpPr/>
          <p:nvPr/>
        </p:nvSpPr>
        <p:spPr>
          <a:xfrm>
            <a:off x="4191000" y="4200353"/>
            <a:ext cx="4660322" cy="64633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Model Classes should have </a:t>
            </a:r>
            <a:r>
              <a:rPr lang="en-GB" sz="2000" b="1" dirty="0">
                <a:solidFill>
                  <a:srgbClr val="FF0000"/>
                </a:solidFill>
              </a:rPr>
              <a:t>Id </a:t>
            </a:r>
            <a:r>
              <a:rPr lang="en-GB" sz="2000" b="1" dirty="0">
                <a:solidFill>
                  <a:schemeClr val="bg1"/>
                </a:solidFill>
              </a:rPr>
              <a:t>attribute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420FB-4583-E97F-09BE-FD204EC7B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838200"/>
            <a:ext cx="1819125" cy="100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DC89-7D52-FDAF-1741-71B8E573A973}"/>
              </a:ext>
            </a:extLst>
          </p:cNvPr>
          <p:cNvSpPr txBox="1"/>
          <p:nvPr/>
        </p:nvSpPr>
        <p:spPr>
          <a:xfrm>
            <a:off x="5165041" y="914280"/>
            <a:ext cx="3486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 phone class according to the phones table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F1C30-D9E3-3E91-2266-008515D481F4}"/>
              </a:ext>
            </a:extLst>
          </p:cNvPr>
          <p:cNvSpPr txBox="1"/>
          <p:nvPr/>
        </p:nvSpPr>
        <p:spPr>
          <a:xfrm>
            <a:off x="152400" y="83403"/>
            <a:ext cx="906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Displaying a single Object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Model</a:t>
            </a:r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8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كائن 3">
            <a:extLst>
              <a:ext uri="{FF2B5EF4-FFF2-40B4-BE49-F238E27FC236}">
                <a16:creationId xmlns:a16="http://schemas.microsoft.com/office/drawing/2014/main" id="{7ECC6711-8F10-4271-BE61-73399E7AC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30219"/>
              </p:ext>
            </p:extLst>
          </p:nvPr>
        </p:nvGraphicFramePr>
        <p:xfrm>
          <a:off x="211138" y="1833562"/>
          <a:ext cx="8642350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61872" imgH="4854854" progId="Word.Document.12">
                  <p:embed/>
                </p:oleObj>
              </mc:Choice>
              <mc:Fallback>
                <p:oleObj name="Document" r:id="rId2" imgW="7861872" imgH="4854854" progId="Word.Document.12">
                  <p:embed/>
                  <p:pic>
                    <p:nvPicPr>
                      <p:cNvPr id="8" name="كائن 3">
                        <a:extLst>
                          <a:ext uri="{FF2B5EF4-FFF2-40B4-BE49-F238E27FC236}">
                            <a16:creationId xmlns:a16="http://schemas.microsoft.com/office/drawing/2014/main" id="{7ECC6711-8F10-4271-BE61-73399E7AC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833562"/>
                        <a:ext cx="8642350" cy="53292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EBFC75F-16B9-4592-8D07-9F1B41FAB43F}"/>
              </a:ext>
            </a:extLst>
          </p:cNvPr>
          <p:cNvSpPr txBox="1">
            <a:spLocks/>
          </p:cNvSpPr>
          <p:nvPr/>
        </p:nvSpPr>
        <p:spPr>
          <a:xfrm>
            <a:off x="0" y="801687"/>
            <a:ext cx="8591550" cy="69905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000" b="1" dirty="0">
                <a:solidFill>
                  <a:schemeClr val="tx1"/>
                </a:solidFill>
              </a:rPr>
              <a:t>2-Create the 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phones </a:t>
            </a:r>
            <a:r>
              <a:rPr lang="en-A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the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HomeController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returns phone object containing the name and phone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CFF06-6FD4-4E24-717A-081B50B692B1}"/>
              </a:ext>
            </a:extLst>
          </p:cNvPr>
          <p:cNvSpPr txBox="1"/>
          <p:nvPr/>
        </p:nvSpPr>
        <p:spPr>
          <a:xfrm>
            <a:off x="6798396" y="1831974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B6DAE6B-8E47-4EE4-873F-B5EF1B6F316B}"/>
              </a:ext>
            </a:extLst>
          </p:cNvPr>
          <p:cNvSpPr/>
          <p:nvPr/>
        </p:nvSpPr>
        <p:spPr>
          <a:xfrm>
            <a:off x="3892417" y="3849687"/>
            <a:ext cx="304800" cy="1524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DC233-0A5D-B31F-ED7C-F86192EC3D31}"/>
              </a:ext>
            </a:extLst>
          </p:cNvPr>
          <p:cNvSpPr txBox="1"/>
          <p:nvPr/>
        </p:nvSpPr>
        <p:spPr>
          <a:xfrm flipH="1">
            <a:off x="4236719" y="3725088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Model Class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6AD50-7AF7-ACE3-388B-00B369DE0291}"/>
              </a:ext>
            </a:extLst>
          </p:cNvPr>
          <p:cNvSpPr txBox="1"/>
          <p:nvPr/>
        </p:nvSpPr>
        <p:spPr>
          <a:xfrm flipH="1">
            <a:off x="3352799" y="6098956"/>
            <a:ext cx="2690813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Returning the  phone object to the 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769B00-C5C8-ECEF-120F-1895013E585F}"/>
              </a:ext>
            </a:extLst>
          </p:cNvPr>
          <p:cNvCxnSpPr>
            <a:cxnSpLocks/>
          </p:cNvCxnSpPr>
          <p:nvPr/>
        </p:nvCxnSpPr>
        <p:spPr>
          <a:xfrm>
            <a:off x="2590800" y="6444436"/>
            <a:ext cx="762000" cy="44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FD9FE9-294E-AE0B-6FB0-9237481C05E6}"/>
              </a:ext>
            </a:extLst>
          </p:cNvPr>
          <p:cNvSpPr txBox="1"/>
          <p:nvPr/>
        </p:nvSpPr>
        <p:spPr>
          <a:xfrm>
            <a:off x="152400" y="83403"/>
            <a:ext cx="906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Displaying a single Object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Model</a:t>
            </a:r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19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A1D983-B731-4867-B484-F286FBC4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948"/>
            <a:ext cx="7724775" cy="546652"/>
          </a:xfr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  3-Right click the action and add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كائن 3">
            <a:extLst>
              <a:ext uri="{FF2B5EF4-FFF2-40B4-BE49-F238E27FC236}">
                <a16:creationId xmlns:a16="http://schemas.microsoft.com/office/drawing/2014/main" id="{CB5CE13A-624A-491B-B2A5-3B3BAE389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26043"/>
              </p:ext>
            </p:extLst>
          </p:nvPr>
        </p:nvGraphicFramePr>
        <p:xfrm>
          <a:off x="44450" y="1504950"/>
          <a:ext cx="9066213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84008" imgH="1559347" progId="Word.Document.12">
                  <p:embed/>
                </p:oleObj>
              </mc:Choice>
              <mc:Fallback>
                <p:oleObj name="Document" r:id="rId2" imgW="5584008" imgH="1559347" progId="Word.Document.12">
                  <p:embed/>
                  <p:pic>
                    <p:nvPicPr>
                      <p:cNvPr id="5" name="كائن 3">
                        <a:extLst>
                          <a:ext uri="{FF2B5EF4-FFF2-40B4-BE49-F238E27FC236}">
                            <a16:creationId xmlns:a16="http://schemas.microsoft.com/office/drawing/2014/main" id="{BFE99C7E-540C-4FEC-9ACC-7ABD832C2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504950"/>
                        <a:ext cx="9066213" cy="254317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625652-B69A-4F09-AD11-A7435A623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58" y="4564319"/>
            <a:ext cx="4189930" cy="21431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367B32-A213-475F-B06A-4DACB5B1D629}"/>
              </a:ext>
            </a:extLst>
          </p:cNvPr>
          <p:cNvCxnSpPr>
            <a:cxnSpLocks/>
          </p:cNvCxnSpPr>
          <p:nvPr/>
        </p:nvCxnSpPr>
        <p:spPr>
          <a:xfrm>
            <a:off x="2514600" y="2514600"/>
            <a:ext cx="3200400" cy="3581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44F836-4D85-9833-5C2F-9522026CD353}"/>
              </a:ext>
            </a:extLst>
          </p:cNvPr>
          <p:cNvSpPr txBox="1"/>
          <p:nvPr/>
        </p:nvSpPr>
        <p:spPr>
          <a:xfrm>
            <a:off x="6529778" y="1499755"/>
            <a:ext cx="238999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earchphone.cshtml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E35DF460-E203-A06B-7749-BF54D00155BA}"/>
              </a:ext>
            </a:extLst>
          </p:cNvPr>
          <p:cNvSpPr/>
          <p:nvPr/>
        </p:nvSpPr>
        <p:spPr>
          <a:xfrm>
            <a:off x="4114800" y="1524000"/>
            <a:ext cx="304800" cy="1524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45947-C349-E51B-C1E4-F35A0ED897D3}"/>
              </a:ext>
            </a:extLst>
          </p:cNvPr>
          <p:cNvSpPr txBox="1"/>
          <p:nvPr/>
        </p:nvSpPr>
        <p:spPr>
          <a:xfrm flipH="1">
            <a:off x="4465319" y="1475601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Class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FB174-7E80-5E4F-12A2-D7A4A4979FFA}"/>
              </a:ext>
            </a:extLst>
          </p:cNvPr>
          <p:cNvSpPr txBox="1"/>
          <p:nvPr/>
        </p:nvSpPr>
        <p:spPr>
          <a:xfrm>
            <a:off x="152400" y="83403"/>
            <a:ext cx="906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Displaying a single Object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Model</a:t>
            </a:r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00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A000FF-EB20-463A-A07C-2E1CC64D4139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7315200" cy="40134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2500" b="1" dirty="0">
                <a:solidFill>
                  <a:srgbClr val="002060"/>
                </a:solidFill>
                <a:latin typeface="Segoe UI" panose="020B0502040204020203" pitchFamily="34" charset="0"/>
              </a:rPr>
              <a:t>Using </a:t>
            </a:r>
            <a:r>
              <a:rPr lang="en-US" sz="2500" b="1" dirty="0">
                <a:solidFill>
                  <a:srgbClr val="FF0000"/>
                </a:solidFill>
                <a:latin typeface="Segoe UI" panose="020B0502040204020203" pitchFamily="34" charset="0"/>
              </a:rPr>
              <a:t>@Html.DisplayFor</a:t>
            </a:r>
          </a:p>
          <a:p>
            <a:endParaRPr lang="en-US" sz="2500" b="1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</a:rPr>
              <a:t>Difference between </a:t>
            </a:r>
            <a:r>
              <a:rPr lang="en-US" sz="1800" b="1" dirty="0">
                <a:solidFill>
                  <a:srgbClr val="FF0000"/>
                </a:solidFill>
                <a:latin typeface="Segoe UI" panose="020B0502040204020203" pitchFamily="34" charset="0"/>
              </a:rPr>
              <a:t>@Html.DisplayFor  </a:t>
            </a:r>
            <a:r>
              <a:rPr lang="en-US" sz="1800" b="1" dirty="0">
                <a:solidFill>
                  <a:srgbClr val="C00000"/>
                </a:solidFill>
                <a:latin typeface="Segoe UI" panose="020B0502040204020203" pitchFamily="34" charset="0"/>
              </a:rPr>
              <a:t>and </a:t>
            </a:r>
            <a:r>
              <a:rPr lang="en-US" sz="1800" b="1" dirty="0">
                <a:solidFill>
                  <a:srgbClr val="FF0000"/>
                </a:solidFill>
                <a:latin typeface="Segoe UI" panose="020B0502040204020203" pitchFamily="34" charset="0"/>
              </a:rPr>
              <a:t>@Model</a:t>
            </a:r>
          </a:p>
          <a:p>
            <a:r>
              <a:rPr lang="en-US" sz="1400" b="1" dirty="0">
                <a:solidFill>
                  <a:srgbClr val="FF0000"/>
                </a:solidFill>
                <a:latin typeface="Segoe UI" panose="020B0502040204020203" pitchFamily="34" charset="0"/>
              </a:rPr>
              <a:t>@Html.DisplayFor </a:t>
            </a:r>
            <a:r>
              <a:rPr lang="en-GB" sz="1400" dirty="0"/>
              <a:t>is a </a:t>
            </a:r>
            <a:r>
              <a:rPr lang="en-GB" sz="1400" b="1" dirty="0"/>
              <a:t>more robust and safe</a:t>
            </a:r>
            <a:r>
              <a:rPr lang="en-GB" sz="1400" dirty="0"/>
              <a:t> way to display a property, since it takes care of formatting and validation</a:t>
            </a:r>
            <a:r>
              <a:rPr lang="en-GB" sz="1050" dirty="0"/>
              <a:t>,</a:t>
            </a:r>
          </a:p>
          <a:p>
            <a:endParaRPr lang="en-US" sz="1800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</a:rPr>
              <a:t>1- </a:t>
            </a:r>
            <a:r>
              <a:rPr lang="en-US" sz="1800" b="1" dirty="0">
                <a:solidFill>
                  <a:srgbClr val="FF0000"/>
                </a:solidFill>
                <a:latin typeface="Segoe UI" panose="020B0502040204020203" pitchFamily="34" charset="0"/>
              </a:rPr>
              <a:t>@Html.DisplayFor</a:t>
            </a: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</a:rPr>
              <a:t>Allow retrieving  Null object’s reference</a:t>
            </a:r>
            <a:endParaRPr lang="en-US" sz="1800" b="1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r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eturn view(</a:t>
            </a:r>
            <a:r>
              <a:rPr lang="en-US" sz="1800" b="1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ph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sz="2100" b="1" i="0" dirty="0">
                <a:solidFill>
                  <a:srgbClr val="00B050"/>
                </a:solidFill>
                <a:effectLst/>
                <a:latin typeface="Abel" panose="02000506030000020004" pitchFamily="2" charset="0"/>
              </a:rPr>
              <a:t>√</a:t>
            </a:r>
            <a:endParaRPr lang="en-US" sz="21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r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eturn view() 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Abel" panose="02000506030000020004" pitchFamily="2" charset="0"/>
              </a:rPr>
              <a:t>√</a:t>
            </a:r>
            <a:endParaRPr lang="en-US" sz="1800" b="1" i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2- </a:t>
            </a:r>
            <a:r>
              <a:rPr lang="en-US" sz="1800" b="1" dirty="0">
                <a:solidFill>
                  <a:srgbClr val="FF0000"/>
                </a:solidFill>
                <a:latin typeface="Segoe UI" panose="020B0502040204020203" pitchFamily="34" charset="0"/>
              </a:rPr>
              <a:t>@Model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r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eturn view(</a:t>
            </a:r>
            <a:r>
              <a:rPr lang="en-US" sz="1800" b="1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ph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Abel" panose="02000506030000020004" pitchFamily="2" charset="0"/>
              </a:rPr>
              <a:t>√</a:t>
            </a:r>
            <a:endParaRPr lang="en-US" sz="1800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Segoe UI" panose="020B0502040204020203" pitchFamily="34" charset="0"/>
              </a:rPr>
              <a:t>return view()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A1CEE2-5EED-41CD-9418-7F6E42F40004}"/>
              </a:ext>
            </a:extLst>
          </p:cNvPr>
          <p:cNvCxnSpPr/>
          <p:nvPr/>
        </p:nvCxnSpPr>
        <p:spPr>
          <a:xfrm flipH="1">
            <a:off x="2131695" y="3733800"/>
            <a:ext cx="230505" cy="304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EED22A-30AB-4E79-88EB-6044B9525F67}"/>
              </a:ext>
            </a:extLst>
          </p:cNvPr>
          <p:cNvCxnSpPr>
            <a:cxnSpLocks/>
          </p:cNvCxnSpPr>
          <p:nvPr/>
        </p:nvCxnSpPr>
        <p:spPr>
          <a:xfrm>
            <a:off x="2057400" y="3733800"/>
            <a:ext cx="302895" cy="381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8B5025-2CFE-4A81-B20A-CA0557076B93}"/>
              </a:ext>
            </a:extLst>
          </p:cNvPr>
          <p:cNvSpPr txBox="1"/>
          <p:nvPr/>
        </p:nvSpPr>
        <p:spPr>
          <a:xfrm>
            <a:off x="2362200" y="3925669"/>
            <a:ext cx="4114800" cy="64633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</a:rPr>
              <a:t>@ Model Doesn't allow retrieving  Null Object’s value </a:t>
            </a:r>
            <a:endParaRPr lang="en-US" sz="16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0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Database Connection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1- new connection (</a:t>
            </a:r>
            <a:r>
              <a:rPr lang="en-US" dirty="0">
                <a:solidFill>
                  <a:srgbClr val="FF0000"/>
                </a:solidFill>
              </a:rPr>
              <a:t>connection string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MY" sz="2000" dirty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lang="en-MY" sz="2000" dirty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MY" sz="2000" dirty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lang="en-MY" sz="2000" dirty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SQL express local server </a:t>
            </a:r>
            <a:r>
              <a:rPr lang="en-MY" sz="2000" dirty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and database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university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MY" sz="2000" dirty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SqlConnection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conn = new </a:t>
            </a:r>
            <a:r>
              <a:rPr lang="en-US" sz="20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SqlConnection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("Data Source=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localhost\\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SqlExpress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Initial Catalog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2800" b="1" dirty="0" err="1">
                <a:solidFill>
                  <a:srgbClr val="0070C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university</a:t>
            </a:r>
            <a:r>
              <a:rPr lang="en-US" sz="20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;Integrated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Security=True");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MY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MY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MY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MY" sz="2000" dirty="0">
                <a:solidFill>
                  <a:srgbClr val="FF0000"/>
                </a:solidFill>
              </a:rPr>
              <a:t>Using local  </a:t>
            </a:r>
            <a:r>
              <a:rPr lang="en-MY" sz="2000" dirty="0" err="1">
                <a:solidFill>
                  <a:srgbClr val="FF0000"/>
                </a:solidFill>
              </a:rPr>
              <a:t>mdf</a:t>
            </a:r>
            <a:r>
              <a:rPr lang="en-MY" sz="2000" dirty="0">
                <a:solidFill>
                  <a:srgbClr val="FF0000"/>
                </a:solidFill>
              </a:rPr>
              <a:t> database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/>
              <a:t>SqlConnection</a:t>
            </a:r>
            <a:r>
              <a:rPr lang="en-US" sz="2000" dirty="0"/>
              <a:t> conn1 = new </a:t>
            </a:r>
            <a:r>
              <a:rPr lang="en-US" sz="2000" dirty="0" err="1"/>
              <a:t>SqlConnection</a:t>
            </a:r>
            <a:r>
              <a:rPr lang="en-US" sz="2000" dirty="0"/>
              <a:t>("Data Source=(</a:t>
            </a:r>
            <a:r>
              <a:rPr lang="en-US" sz="2000" dirty="0" err="1"/>
              <a:t>LocalDB</a:t>
            </a:r>
            <a:r>
              <a:rPr lang="en-US" sz="2000" dirty="0"/>
              <a:t>)\\MSSQLLocalDB;AttachDbFilename=|</a:t>
            </a:r>
            <a:r>
              <a:rPr lang="en-US" sz="2000" dirty="0" err="1"/>
              <a:t>DataDirectory</a:t>
            </a:r>
            <a:r>
              <a:rPr lang="en-US" sz="2000" dirty="0"/>
              <a:t>|\\</a:t>
            </a:r>
            <a:r>
              <a:rPr lang="en-US" sz="2000" b="1" dirty="0">
                <a:solidFill>
                  <a:srgbClr val="FF0000"/>
                </a:solidFill>
              </a:rPr>
              <a:t>dd.mdf</a:t>
            </a:r>
            <a:r>
              <a:rPr lang="en-US" sz="2000" dirty="0"/>
              <a:t>;Integrated Security=True");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MY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ar-SA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00B2-8D4D-48EF-94EE-9DB602B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24000"/>
            <a:ext cx="8591550" cy="2413278"/>
          </a:xfrm>
        </p:spPr>
        <p:txBody>
          <a:bodyPr>
            <a:normAutofit fontScale="90000"/>
          </a:bodyPr>
          <a:lstStyle/>
          <a:p>
            <a:br>
              <a:rPr lang="en-A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A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For Displaying attribute Name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@Html.</a:t>
            </a: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</a:rPr>
              <a:t>Display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</a:rPr>
              <a:t>Name</a:t>
            </a: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(model  =&gt;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model.</a:t>
            </a:r>
            <a:r>
              <a:rPr lang="en-US" sz="2000" b="1" dirty="0" err="1">
                <a:solidFill>
                  <a:srgbClr val="C00000"/>
                </a:solidFill>
                <a:latin typeface="Segoe UI" panose="020B0502040204020203" pitchFamily="34" charset="0"/>
              </a:rPr>
              <a:t>attribute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</a:b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</a:b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For Displaying attribute Value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@Html.</a:t>
            </a: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</a:rPr>
              <a:t>DisplayFor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(model  =&gt;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model.</a:t>
            </a:r>
            <a:r>
              <a:rPr lang="en-US" sz="2000" b="1" dirty="0" err="1">
                <a:solidFill>
                  <a:srgbClr val="C00000"/>
                </a:solidFill>
                <a:latin typeface="Segoe UI" panose="020B0502040204020203" pitchFamily="34" charset="0"/>
              </a:rPr>
              <a:t>attribute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) 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12137-59C9-3E34-DD35-99A7CAEC20B3}"/>
              </a:ext>
            </a:extLst>
          </p:cNvPr>
          <p:cNvSpPr txBox="1">
            <a:spLocks/>
          </p:cNvSpPr>
          <p:nvPr/>
        </p:nvSpPr>
        <p:spPr>
          <a:xfrm>
            <a:off x="0" y="-65638"/>
            <a:ext cx="859155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 Object’s values using  </a:t>
            </a:r>
            <a:r>
              <a:rPr lang="en-AU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@Html.Display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758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A1D983-B731-4867-B484-F286FBC4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3548"/>
            <a:ext cx="9094788" cy="546652"/>
          </a:xfrm>
          <a:solidFill>
            <a:schemeClr val="tx1">
              <a:alpha val="1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  update the action code for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phone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كائن 3">
            <a:extLst>
              <a:ext uri="{FF2B5EF4-FFF2-40B4-BE49-F238E27FC236}">
                <a16:creationId xmlns:a16="http://schemas.microsoft.com/office/drawing/2014/main" id="{CB5CE13A-624A-491B-B2A5-3B3BAE389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200589"/>
              </p:ext>
            </p:extLst>
          </p:nvPr>
        </p:nvGraphicFramePr>
        <p:xfrm>
          <a:off x="76200" y="1825625"/>
          <a:ext cx="9070975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84008" imgH="1930226" progId="Word.Document.12">
                  <p:embed/>
                </p:oleObj>
              </mc:Choice>
              <mc:Fallback>
                <p:oleObj name="Document" r:id="rId2" imgW="5584008" imgH="1930226" progId="Word.Document.12">
                  <p:embed/>
                  <p:pic>
                    <p:nvPicPr>
                      <p:cNvPr id="9" name="كائن 3">
                        <a:extLst>
                          <a:ext uri="{FF2B5EF4-FFF2-40B4-BE49-F238E27FC236}">
                            <a16:creationId xmlns:a16="http://schemas.microsoft.com/office/drawing/2014/main" id="{CB5CE13A-624A-491B-B2A5-3B3BAE389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825625"/>
                        <a:ext cx="9070975" cy="31273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B024F1E-A046-40B1-8D89-EEC86EBE9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58" y="3878519"/>
            <a:ext cx="4189930" cy="214312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15D8AE-B68C-4213-9A40-98A1D331BB55}"/>
              </a:ext>
            </a:extLst>
          </p:cNvPr>
          <p:cNvCxnSpPr>
            <a:cxnSpLocks/>
          </p:cNvCxnSpPr>
          <p:nvPr/>
        </p:nvCxnSpPr>
        <p:spPr>
          <a:xfrm>
            <a:off x="2438400" y="2655130"/>
            <a:ext cx="2667000" cy="2755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C2AACE-4489-4343-9C6B-F56B36EAC5F2}"/>
              </a:ext>
            </a:extLst>
          </p:cNvPr>
          <p:cNvCxnSpPr>
            <a:cxnSpLocks/>
          </p:cNvCxnSpPr>
          <p:nvPr/>
        </p:nvCxnSpPr>
        <p:spPr>
          <a:xfrm>
            <a:off x="3071813" y="2967294"/>
            <a:ext cx="2643187" cy="2502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6045D2-6AE1-D4E1-689C-A453366931DD}"/>
              </a:ext>
            </a:extLst>
          </p:cNvPr>
          <p:cNvSpPr txBox="1"/>
          <p:nvPr/>
        </p:nvSpPr>
        <p:spPr>
          <a:xfrm>
            <a:off x="6674343" y="1825625"/>
            <a:ext cx="238999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earchphone.cshtml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AAAD71-EFC9-C5DE-9EC9-4B2E47F3C70F}"/>
              </a:ext>
            </a:extLst>
          </p:cNvPr>
          <p:cNvSpPr txBox="1">
            <a:spLocks/>
          </p:cNvSpPr>
          <p:nvPr/>
        </p:nvSpPr>
        <p:spPr>
          <a:xfrm>
            <a:off x="0" y="-65638"/>
            <a:ext cx="859155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 Object’s values using  </a:t>
            </a:r>
            <a:r>
              <a:rPr lang="en-AU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@Html.Display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167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B527A-C9F1-4FF6-9551-70650D05C2B5}"/>
              </a:ext>
            </a:extLst>
          </p:cNvPr>
          <p:cNvSpPr txBox="1"/>
          <p:nvPr/>
        </p:nvSpPr>
        <p:spPr>
          <a:xfrm>
            <a:off x="914400" y="1451475"/>
            <a:ext cx="6854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2"/>
                </a:solidFill>
              </a:rPr>
              <a:t>Example: Get All phones (list of objects)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7FB5E7-03B6-40E1-A945-B1FCFABE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44" y="2048781"/>
            <a:ext cx="4163087" cy="305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4202E3-E9CD-D154-694B-6C80EDF3518D}"/>
              </a:ext>
            </a:extLst>
          </p:cNvPr>
          <p:cNvSpPr txBox="1">
            <a:spLocks/>
          </p:cNvSpPr>
          <p:nvPr/>
        </p:nvSpPr>
        <p:spPr>
          <a:xfrm>
            <a:off x="0" y="-65638"/>
            <a:ext cx="859155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 Object’s values using  </a:t>
            </a:r>
            <a:r>
              <a:rPr lang="en-AU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@Html.Display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020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205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15C1-D4FD-4EC7-8DDD-72373589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09975"/>
            <a:ext cx="7010400" cy="317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4DF8C-C896-4C47-8CF4-76082458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72530"/>
            <a:ext cx="4229100" cy="1362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5AA84-3D62-45E5-B9E6-AB9177DDC31B}"/>
              </a:ext>
            </a:extLst>
          </p:cNvPr>
          <p:cNvSpPr txBox="1"/>
          <p:nvPr/>
        </p:nvSpPr>
        <p:spPr>
          <a:xfrm>
            <a:off x="0" y="3165717"/>
            <a:ext cx="8458200" cy="400110"/>
          </a:xfrm>
          <a:prstGeom prst="rect">
            <a:avLst/>
          </a:prstGeom>
          <a:solidFill>
            <a:schemeClr val="tx2">
              <a:alpha val="18000"/>
            </a:schemeClr>
          </a:solidFill>
        </p:spPr>
        <p:txBody>
          <a:bodyPr wrap="square">
            <a:spAutoFit/>
          </a:bodyPr>
          <a:lstStyle/>
          <a:p>
            <a:r>
              <a:rPr lang="en-AU" sz="2000" b="1" dirty="0"/>
              <a:t>2- Right click the </a:t>
            </a:r>
            <a:r>
              <a:rPr lang="en-AU" sz="2000" b="1" dirty="0" err="1"/>
              <a:t>getphone</a:t>
            </a:r>
            <a:r>
              <a:rPr lang="en-AU" sz="2000" b="1" dirty="0"/>
              <a:t> action to add an empty get phone </a:t>
            </a:r>
            <a:r>
              <a:rPr lang="en-AU" sz="2000" b="1" dirty="0">
                <a:solidFill>
                  <a:srgbClr val="FF0000"/>
                </a:solidFill>
              </a:rPr>
              <a:t>view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E2E5B-CB7A-4CC4-B900-D17C7EDB81F1}"/>
              </a:ext>
            </a:extLst>
          </p:cNvPr>
          <p:cNvSpPr txBox="1"/>
          <p:nvPr/>
        </p:nvSpPr>
        <p:spPr>
          <a:xfrm>
            <a:off x="9940" y="1002753"/>
            <a:ext cx="5552660" cy="400110"/>
          </a:xfrm>
          <a:prstGeom prst="rect">
            <a:avLst/>
          </a:prstGeom>
          <a:solidFill>
            <a:schemeClr val="tx2">
              <a:alpha val="18000"/>
            </a:schemeClr>
          </a:solidFill>
        </p:spPr>
        <p:txBody>
          <a:bodyPr wrap="square">
            <a:spAutoFit/>
          </a:bodyPr>
          <a:lstStyle/>
          <a:p>
            <a:r>
              <a:rPr lang="en-AU" sz="2000" b="1" dirty="0"/>
              <a:t>1- Add </a:t>
            </a:r>
            <a:r>
              <a:rPr lang="en-AU" sz="2000" b="1" dirty="0" err="1"/>
              <a:t>getphone</a:t>
            </a:r>
            <a:r>
              <a:rPr lang="en-AU" sz="2000" b="1" dirty="0"/>
              <a:t> action to show all data records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B9BAEB-3750-C2AD-6733-5D7E22F26793}"/>
              </a:ext>
            </a:extLst>
          </p:cNvPr>
          <p:cNvSpPr txBox="1"/>
          <p:nvPr/>
        </p:nvSpPr>
        <p:spPr>
          <a:xfrm>
            <a:off x="5562600" y="1002753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1693DF-45B2-E574-4B66-21A4E6F29AAF}"/>
              </a:ext>
            </a:extLst>
          </p:cNvPr>
          <p:cNvSpPr txBox="1">
            <a:spLocks/>
          </p:cNvSpPr>
          <p:nvPr/>
        </p:nvSpPr>
        <p:spPr>
          <a:xfrm>
            <a:off x="0" y="-65638"/>
            <a:ext cx="859155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 Object’s values using  </a:t>
            </a:r>
            <a:r>
              <a:rPr lang="en-AU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@Html.Display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258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224"/>
            <a:ext cx="9144000" cy="657776"/>
          </a:xfrm>
          <a:solidFill>
            <a:schemeClr val="tx1">
              <a:alpha val="22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3- Complete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phones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reads all phones  table data  into phones list objects 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74141"/>
              </p:ext>
            </p:extLst>
          </p:nvPr>
        </p:nvGraphicFramePr>
        <p:xfrm>
          <a:off x="280988" y="1482725"/>
          <a:ext cx="8863012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46842" imgH="4951310" progId="Word.Document.12">
                  <p:embed/>
                </p:oleObj>
              </mc:Choice>
              <mc:Fallback>
                <p:oleObj name="Document" r:id="rId2" imgW="7846842" imgH="4951310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A21B2DE4-F4DE-4716-B9B7-0B8F814B9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482725"/>
                        <a:ext cx="8863012" cy="56038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CC2324-79E3-4C42-2AD5-979F67D5985C}"/>
              </a:ext>
            </a:extLst>
          </p:cNvPr>
          <p:cNvSpPr txBox="1"/>
          <p:nvPr/>
        </p:nvSpPr>
        <p:spPr>
          <a:xfrm>
            <a:off x="6934200" y="1482725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C785C-DD32-727E-C68B-CDCFA15ED56B}"/>
              </a:ext>
            </a:extLst>
          </p:cNvPr>
          <p:cNvSpPr txBox="1"/>
          <p:nvPr/>
        </p:nvSpPr>
        <p:spPr>
          <a:xfrm flipH="1">
            <a:off x="3733799" y="6077545"/>
            <a:ext cx="2690813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Returning list of phones objects to the 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FB7DE-7A36-046D-2A25-63C95D86AC26}"/>
              </a:ext>
            </a:extLst>
          </p:cNvPr>
          <p:cNvCxnSpPr>
            <a:cxnSpLocks/>
          </p:cNvCxnSpPr>
          <p:nvPr/>
        </p:nvCxnSpPr>
        <p:spPr>
          <a:xfrm>
            <a:off x="2971800" y="6423025"/>
            <a:ext cx="762000" cy="44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854CBFC1-DA63-0C94-73DE-4FC8845FE0E9}"/>
              </a:ext>
            </a:extLst>
          </p:cNvPr>
          <p:cNvSpPr txBox="1">
            <a:spLocks/>
          </p:cNvSpPr>
          <p:nvPr/>
        </p:nvSpPr>
        <p:spPr>
          <a:xfrm>
            <a:off x="0" y="-65638"/>
            <a:ext cx="859155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 Object’s values using  </a:t>
            </a:r>
            <a:r>
              <a:rPr lang="en-AU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@Html.Display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665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9749"/>
            <a:ext cx="9144000" cy="546652"/>
          </a:xfrm>
          <a:solidFill>
            <a:schemeClr val="tx1"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4-Complete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phones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display the phones lists object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55938"/>
              </p:ext>
            </p:extLst>
          </p:nvPr>
        </p:nvGraphicFramePr>
        <p:xfrm>
          <a:off x="279400" y="2286000"/>
          <a:ext cx="8720138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27397" imgH="3025254" progId="Word.Document.12">
                  <p:embed/>
                </p:oleObj>
              </mc:Choice>
              <mc:Fallback>
                <p:oleObj name="Document" r:id="rId2" imgW="7827397" imgH="3025254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286000"/>
                        <a:ext cx="8720138" cy="33670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8D9894F-39CE-4712-813F-F7564D81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5762625"/>
            <a:ext cx="3095625" cy="117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D1AED-DBA2-4D25-A3A4-1E1D60E71B9B}"/>
              </a:ext>
            </a:extLst>
          </p:cNvPr>
          <p:cNvSpPr txBox="1"/>
          <p:nvPr/>
        </p:nvSpPr>
        <p:spPr>
          <a:xfrm>
            <a:off x="381000" y="617699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/>
              <a:t>Run the Project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ED944-5942-4639-9FC2-4F6B1C65D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048000"/>
            <a:ext cx="2867025" cy="210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40B38-3562-2399-9445-49F578A2674D}"/>
              </a:ext>
            </a:extLst>
          </p:cNvPr>
          <p:cNvSpPr txBox="1"/>
          <p:nvPr/>
        </p:nvSpPr>
        <p:spPr>
          <a:xfrm>
            <a:off x="6781800" y="2286000"/>
            <a:ext cx="220373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Getphones.cshtml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50BF97A-E0B0-9EDD-2895-3E255A0CDC83}"/>
              </a:ext>
            </a:extLst>
          </p:cNvPr>
          <p:cNvSpPr/>
          <p:nvPr/>
        </p:nvSpPr>
        <p:spPr>
          <a:xfrm>
            <a:off x="1295400" y="2026722"/>
            <a:ext cx="228600" cy="25927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211468D-D5C8-F490-920B-5AD217C08C65}"/>
              </a:ext>
            </a:extLst>
          </p:cNvPr>
          <p:cNvSpPr/>
          <p:nvPr/>
        </p:nvSpPr>
        <p:spPr>
          <a:xfrm>
            <a:off x="5029200" y="1981200"/>
            <a:ext cx="228600" cy="25927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7056368-3FC1-8BD4-32FE-DEDF3531E425}"/>
              </a:ext>
            </a:extLst>
          </p:cNvPr>
          <p:cNvSpPr/>
          <p:nvPr/>
        </p:nvSpPr>
        <p:spPr>
          <a:xfrm>
            <a:off x="6806045" y="3151034"/>
            <a:ext cx="397565" cy="5325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3F3942-C85C-9822-37AE-F4D61B59E6B5}"/>
              </a:ext>
            </a:extLst>
          </p:cNvPr>
          <p:cNvSpPr txBox="1">
            <a:spLocks/>
          </p:cNvSpPr>
          <p:nvPr/>
        </p:nvSpPr>
        <p:spPr>
          <a:xfrm>
            <a:off x="0" y="-65638"/>
            <a:ext cx="859155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 Object’s values using  </a:t>
            </a:r>
            <a:r>
              <a:rPr lang="en-AU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@Html.Display</a:t>
            </a:r>
            <a:b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533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14DA8C-3165-4AE4-B184-4F90ABF9E86F}"/>
              </a:ext>
            </a:extLst>
          </p:cNvPr>
          <p:cNvSpPr/>
          <p:nvPr/>
        </p:nvSpPr>
        <p:spPr>
          <a:xfrm>
            <a:off x="2133600" y="2996720"/>
            <a:ext cx="990600" cy="120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A2E348-7EAB-4FCD-AAFE-04337823BFEA}"/>
              </a:ext>
            </a:extLst>
          </p:cNvPr>
          <p:cNvSpPr/>
          <p:nvPr/>
        </p:nvSpPr>
        <p:spPr>
          <a:xfrm>
            <a:off x="4419600" y="3045932"/>
            <a:ext cx="990600" cy="1156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4621A3-1E96-419A-B99E-6301A5B9AF02}"/>
              </a:ext>
            </a:extLst>
          </p:cNvPr>
          <p:cNvCxnSpPr/>
          <p:nvPr/>
        </p:nvCxnSpPr>
        <p:spPr>
          <a:xfrm>
            <a:off x="3200400" y="3288268"/>
            <a:ext cx="1143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2F010-F0D7-442B-A309-59C3056C9AFC}"/>
              </a:ext>
            </a:extLst>
          </p:cNvPr>
          <p:cNvCxnSpPr/>
          <p:nvPr/>
        </p:nvCxnSpPr>
        <p:spPr>
          <a:xfrm flipH="1" flipV="1">
            <a:off x="3200400" y="3599694"/>
            <a:ext cx="1219200" cy="24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CA5797-2EB5-428C-B533-4439479F31D2}"/>
              </a:ext>
            </a:extLst>
          </p:cNvPr>
          <p:cNvCxnSpPr/>
          <p:nvPr/>
        </p:nvCxnSpPr>
        <p:spPr>
          <a:xfrm>
            <a:off x="3238500" y="4050268"/>
            <a:ext cx="990600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BFE49E-34AF-4AEA-8720-EBFA7CF50D2B}"/>
              </a:ext>
            </a:extLst>
          </p:cNvPr>
          <p:cNvSpPr txBox="1"/>
          <p:nvPr/>
        </p:nvSpPr>
        <p:spPr>
          <a:xfrm flipH="1">
            <a:off x="3352800" y="2907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name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7C0E4-888D-4A0C-BA04-F77C8A01295B}"/>
              </a:ext>
            </a:extLst>
          </p:cNvPr>
          <p:cNvSpPr txBox="1"/>
          <p:nvPr/>
        </p:nvSpPr>
        <p:spPr>
          <a:xfrm flipH="1">
            <a:off x="33528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47A2E-4C5C-4482-BC8F-F9FB725F824B}"/>
              </a:ext>
            </a:extLst>
          </p:cNvPr>
          <p:cNvSpPr txBox="1"/>
          <p:nvPr/>
        </p:nvSpPr>
        <p:spPr>
          <a:xfrm flipH="1">
            <a:off x="3352800" y="405026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asp-for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B81F7-98FA-4CB8-A736-1D6DB313B7D8}"/>
              </a:ext>
            </a:extLst>
          </p:cNvPr>
          <p:cNvCxnSpPr/>
          <p:nvPr/>
        </p:nvCxnSpPr>
        <p:spPr>
          <a:xfrm flipH="1">
            <a:off x="3200400" y="2539520"/>
            <a:ext cx="838200" cy="977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86167A-F5C3-494B-A58F-1C2324CCDB61}"/>
              </a:ext>
            </a:extLst>
          </p:cNvPr>
          <p:cNvCxnSpPr/>
          <p:nvPr/>
        </p:nvCxnSpPr>
        <p:spPr>
          <a:xfrm>
            <a:off x="3238500" y="2907268"/>
            <a:ext cx="800100" cy="929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8E2D18-32CA-ED0D-7A90-165D941531B2}"/>
              </a:ext>
            </a:extLst>
          </p:cNvPr>
          <p:cNvSpPr txBox="1"/>
          <p:nvPr/>
        </p:nvSpPr>
        <p:spPr>
          <a:xfrm>
            <a:off x="381000" y="76200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 (</a:t>
            </a:r>
            <a:r>
              <a:rPr lang="en-AU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</a:t>
            </a:r>
            <a:r>
              <a:rPr lang="ar-SA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especially for editing and inserting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49DC21-CA9B-DC97-5B93-5B4E45BD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62087"/>
            <a:ext cx="67818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6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" y="1273469"/>
            <a:ext cx="9134061" cy="546652"/>
          </a:xfrm>
          <a:solidFill>
            <a:schemeClr val="tx1">
              <a:alpha val="22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1- Add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phone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fill  view data according to the received  id using </a:t>
            </a:r>
            <a:r>
              <a:rPr lang="en-AU" sz="2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</a:t>
            </a:r>
            <a:r>
              <a:rPr lang="en-A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076928"/>
              </p:ext>
            </p:extLst>
          </p:nvPr>
        </p:nvGraphicFramePr>
        <p:xfrm>
          <a:off x="76200" y="1915536"/>
          <a:ext cx="6781800" cy="501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66167" imgH="5573531" progId="Word.Document.12">
                  <p:embed/>
                </p:oleObj>
              </mc:Choice>
              <mc:Fallback>
                <p:oleObj name="Document" r:id="rId2" imgW="6466167" imgH="5573531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15536"/>
                        <a:ext cx="6781800" cy="501361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279782-BC02-81C2-8DCF-B36F34F72861}"/>
              </a:ext>
            </a:extLst>
          </p:cNvPr>
          <p:cNvSpPr txBox="1"/>
          <p:nvPr/>
        </p:nvSpPr>
        <p:spPr>
          <a:xfrm>
            <a:off x="2743200" y="695980"/>
            <a:ext cx="4613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Edit 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A1F5C-21B8-BCB5-F311-2F3A93DC819D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944034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685799"/>
            <a:ext cx="8591550" cy="1066801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before continuing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844040"/>
            <a:ext cx="9677400" cy="493776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Using Hidden Fields to Send data (</a:t>
            </a:r>
            <a:r>
              <a:rPr lang="en-GB" sz="2000" b="1" dirty="0">
                <a:solidFill>
                  <a:srgbClr val="FF0000"/>
                </a:solidFill>
              </a:rPr>
              <a:t>not to be </a:t>
            </a:r>
            <a:r>
              <a:rPr lang="en-GB" sz="2000" b="1" dirty="0"/>
              <a:t>changed by user such as Id)</a:t>
            </a:r>
          </a:p>
          <a:p>
            <a:pPr marL="0" indent="0">
              <a:buNone/>
            </a:pPr>
            <a:r>
              <a:rPr lang="en-GB" dirty="0"/>
              <a:t>                                       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C714DA8C-3165-4AE4-B184-4F90ABF9E86F}"/>
              </a:ext>
            </a:extLst>
          </p:cNvPr>
          <p:cNvSpPr/>
          <p:nvPr/>
        </p:nvSpPr>
        <p:spPr>
          <a:xfrm>
            <a:off x="304800" y="3793635"/>
            <a:ext cx="1219200" cy="120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Action 1</a:t>
            </a:r>
            <a:endParaRPr lang="en-US" dirty="0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C714DA8C-3165-4AE4-B184-4F90ABF9E86F}"/>
              </a:ext>
            </a:extLst>
          </p:cNvPr>
          <p:cNvSpPr/>
          <p:nvPr/>
        </p:nvSpPr>
        <p:spPr>
          <a:xfrm>
            <a:off x="6248400" y="3734181"/>
            <a:ext cx="1447800" cy="120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Action 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4621A3-1E96-419A-B99E-6301A5B9AF02}"/>
              </a:ext>
            </a:extLst>
          </p:cNvPr>
          <p:cNvCxnSpPr>
            <a:cxnSpLocks/>
          </p:cNvCxnSpPr>
          <p:nvPr/>
        </p:nvCxnSpPr>
        <p:spPr>
          <a:xfrm>
            <a:off x="1524000" y="3974973"/>
            <a:ext cx="1274144" cy="157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BFE49E-34AF-4AEA-8720-EBFA7CF50D2B}"/>
              </a:ext>
            </a:extLst>
          </p:cNvPr>
          <p:cNvSpPr txBox="1"/>
          <p:nvPr/>
        </p:nvSpPr>
        <p:spPr>
          <a:xfrm flipH="1">
            <a:off x="1787236" y="367699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C714DA8C-3165-4AE4-B184-4F90ABF9E86F}"/>
              </a:ext>
            </a:extLst>
          </p:cNvPr>
          <p:cNvSpPr/>
          <p:nvPr/>
        </p:nvSpPr>
        <p:spPr>
          <a:xfrm>
            <a:off x="2991579" y="3462909"/>
            <a:ext cx="1906604" cy="15366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</a:t>
            </a: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Hidden Field id</a:t>
            </a:r>
          </a:p>
          <a:p>
            <a:pPr algn="ctr"/>
            <a:endParaRPr lang="en-AU" b="1" dirty="0">
              <a:solidFill>
                <a:srgbClr val="00B050"/>
              </a:solidFill>
            </a:endParaRPr>
          </a:p>
          <a:p>
            <a:pPr algn="ctr"/>
            <a:r>
              <a:rPr lang="en-AU" b="1" dirty="0">
                <a:solidFill>
                  <a:srgbClr val="00B050"/>
                </a:solidFill>
              </a:rPr>
              <a:t>Name Field</a:t>
            </a:r>
          </a:p>
          <a:p>
            <a:pPr algn="ctr"/>
            <a:r>
              <a:rPr lang="en-AU" b="1" dirty="0">
                <a:solidFill>
                  <a:srgbClr val="00B050"/>
                </a:solidFill>
              </a:rPr>
              <a:t>……..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4621A3-1E96-419A-B99E-6301A5B9AF02}"/>
              </a:ext>
            </a:extLst>
          </p:cNvPr>
          <p:cNvCxnSpPr>
            <a:cxnSpLocks/>
          </p:cNvCxnSpPr>
          <p:nvPr/>
        </p:nvCxnSpPr>
        <p:spPr>
          <a:xfrm>
            <a:off x="4898183" y="4041451"/>
            <a:ext cx="1176561" cy="24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BFE49E-34AF-4AEA-8720-EBFA7CF50D2B}"/>
              </a:ext>
            </a:extLst>
          </p:cNvPr>
          <p:cNvSpPr txBox="1"/>
          <p:nvPr/>
        </p:nvSpPr>
        <p:spPr>
          <a:xfrm flipH="1">
            <a:off x="5199120" y="3644729"/>
            <a:ext cx="42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AC989-68F9-B7C9-A059-E0888EA1614D}"/>
              </a:ext>
            </a:extLst>
          </p:cNvPr>
          <p:cNvSpPr txBox="1"/>
          <p:nvPr/>
        </p:nvSpPr>
        <p:spPr>
          <a:xfrm flipH="1">
            <a:off x="1676400" y="4265997"/>
            <a:ext cx="121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2"/>
                </a:solidFill>
              </a:rPr>
              <a:t>Other</a:t>
            </a:r>
          </a:p>
          <a:p>
            <a:r>
              <a:rPr lang="en-AU" sz="1400" b="1" dirty="0">
                <a:solidFill>
                  <a:schemeClr val="accent2"/>
                </a:solidFill>
              </a:rPr>
              <a:t>Filed </a:t>
            </a:r>
          </a:p>
          <a:p>
            <a:r>
              <a:rPr lang="en-AU" sz="1400" b="1" dirty="0">
                <a:solidFill>
                  <a:schemeClr val="accent2"/>
                </a:solidFill>
              </a:rPr>
              <a:t>Name,.</a:t>
            </a:r>
          </a:p>
          <a:p>
            <a:r>
              <a:rPr lang="en-AU" sz="1400" b="1" dirty="0">
                <a:solidFill>
                  <a:schemeClr val="accent2"/>
                </a:solidFill>
              </a:rPr>
              <a:t>Can be updated by user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1AA937-FC93-8831-4B8B-27FE96C55ECE}"/>
              </a:ext>
            </a:extLst>
          </p:cNvPr>
          <p:cNvCxnSpPr>
            <a:cxnSpLocks/>
          </p:cNvCxnSpPr>
          <p:nvPr/>
        </p:nvCxnSpPr>
        <p:spPr>
          <a:xfrm>
            <a:off x="1524000" y="4162407"/>
            <a:ext cx="1274144" cy="157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5994FF-346D-8502-32B9-6F851E7878DE}"/>
              </a:ext>
            </a:extLst>
          </p:cNvPr>
          <p:cNvSpPr txBox="1"/>
          <p:nvPr/>
        </p:nvSpPr>
        <p:spPr>
          <a:xfrm flipH="1">
            <a:off x="4953000" y="4434119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2"/>
                </a:solidFill>
              </a:rPr>
              <a:t>Other</a:t>
            </a:r>
          </a:p>
          <a:p>
            <a:r>
              <a:rPr lang="en-AU" sz="1400" b="1" dirty="0">
                <a:solidFill>
                  <a:schemeClr val="accent2"/>
                </a:solidFill>
              </a:rPr>
              <a:t>Filed </a:t>
            </a:r>
          </a:p>
          <a:p>
            <a:r>
              <a:rPr lang="en-AU" sz="1400" b="1" dirty="0">
                <a:solidFill>
                  <a:schemeClr val="accent2"/>
                </a:solidFill>
              </a:rPr>
              <a:t>Name,..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D903EA-70AD-8D64-5F8E-D59268EE1196}"/>
              </a:ext>
            </a:extLst>
          </p:cNvPr>
          <p:cNvCxnSpPr>
            <a:cxnSpLocks/>
          </p:cNvCxnSpPr>
          <p:nvPr/>
        </p:nvCxnSpPr>
        <p:spPr>
          <a:xfrm>
            <a:off x="4821856" y="4254329"/>
            <a:ext cx="1274144" cy="157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ECB142B2-A8AD-5C3D-85FC-A4B7B510D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139" y="4402946"/>
            <a:ext cx="525612" cy="525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8F71D-4299-E145-2186-4909A92285DA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2205191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10714"/>
              </p:ext>
            </p:extLst>
          </p:nvPr>
        </p:nvGraphicFramePr>
        <p:xfrm>
          <a:off x="77788" y="1962150"/>
          <a:ext cx="8797925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06793" imgH="3873030" progId="Word.Document.12">
                  <p:embed/>
                </p:oleObj>
              </mc:Choice>
              <mc:Fallback>
                <p:oleObj name="Document" r:id="rId2" imgW="8106793" imgH="3873030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962150"/>
                        <a:ext cx="8797925" cy="4216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B27C537-9B50-48E6-AFF3-9477774B16F3}"/>
              </a:ext>
            </a:extLst>
          </p:cNvPr>
          <p:cNvSpPr txBox="1"/>
          <p:nvPr/>
        </p:nvSpPr>
        <p:spPr>
          <a:xfrm>
            <a:off x="-39304" y="1055043"/>
            <a:ext cx="9183304" cy="461665"/>
          </a:xfrm>
          <a:prstGeom prst="rect">
            <a:avLst/>
          </a:prstGeom>
          <a:solidFill>
            <a:schemeClr val="tx1">
              <a:alpha val="22000"/>
            </a:schemeClr>
          </a:solidFill>
        </p:spPr>
        <p:txBody>
          <a:bodyPr wrap="square">
            <a:spAutoFit/>
          </a:bodyPr>
          <a:lstStyle/>
          <a:p>
            <a:r>
              <a:rPr lang="en-AU" sz="2400" b="1" dirty="0"/>
              <a:t>2- Add the </a:t>
            </a:r>
            <a:r>
              <a:rPr lang="en-A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phone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027D00-AF6C-80DD-ECFB-37790020F379}"/>
              </a:ext>
            </a:extLst>
          </p:cNvPr>
          <p:cNvSpPr txBox="1"/>
          <p:nvPr/>
        </p:nvSpPr>
        <p:spPr>
          <a:xfrm>
            <a:off x="6896100" y="1879623"/>
            <a:ext cx="200631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Editphone.cshtml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26AFDF70-DB9C-8FDD-2217-D519F19E6576}"/>
              </a:ext>
            </a:extLst>
          </p:cNvPr>
          <p:cNvSpPr/>
          <p:nvPr/>
        </p:nvSpPr>
        <p:spPr>
          <a:xfrm>
            <a:off x="4343400" y="2362200"/>
            <a:ext cx="533400" cy="2286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98ED919-5AFD-8F9C-DB47-B336C2BFD1CC}"/>
              </a:ext>
            </a:extLst>
          </p:cNvPr>
          <p:cNvSpPr/>
          <p:nvPr/>
        </p:nvSpPr>
        <p:spPr>
          <a:xfrm rot="5400000">
            <a:off x="2438400" y="3200400"/>
            <a:ext cx="304800" cy="1524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3C584C0-F722-36A6-AD5E-559FC02EACB6}"/>
              </a:ext>
            </a:extLst>
          </p:cNvPr>
          <p:cNvSpPr/>
          <p:nvPr/>
        </p:nvSpPr>
        <p:spPr>
          <a:xfrm rot="5400000">
            <a:off x="2514600" y="4191000"/>
            <a:ext cx="304800" cy="1524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12DD7-E6A1-2079-C840-CAAA1C8E6590}"/>
              </a:ext>
            </a:extLst>
          </p:cNvPr>
          <p:cNvSpPr txBox="1"/>
          <p:nvPr/>
        </p:nvSpPr>
        <p:spPr>
          <a:xfrm>
            <a:off x="4876800" y="2291834"/>
            <a:ext cx="154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Hidden Field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F670B-592E-EFBB-A8F2-25D323A9A32F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24211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Database Using SQL express In Visual.NET </a:t>
            </a:r>
            <a:endParaRPr 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Chapter 10 –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365506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057400"/>
            <a:ext cx="3864610" cy="148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988904"/>
            <a:ext cx="49815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022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95" y="824948"/>
            <a:ext cx="9048695" cy="546652"/>
          </a:xfrm>
          <a:solidFill>
            <a:schemeClr val="tx1">
              <a:alpha val="22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3- Add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phone </a:t>
            </a:r>
            <a:r>
              <a:rPr lang="en-AU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HttpPost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 </a:t>
            </a:r>
            <a:r>
              <a:rPr lang="en-A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update the phone  data in the database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65530"/>
              </p:ext>
            </p:extLst>
          </p:nvPr>
        </p:nvGraphicFramePr>
        <p:xfrm>
          <a:off x="100013" y="1906588"/>
          <a:ext cx="8809037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25329" imgH="3716286" progId="Word.Document.12">
                  <p:embed/>
                </p:oleObj>
              </mc:Choice>
              <mc:Fallback>
                <p:oleObj name="Document" r:id="rId2" imgW="7925329" imgH="3716286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906588"/>
                        <a:ext cx="8809037" cy="41370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DDF443BF-FA25-406B-8003-020E89D873B3}"/>
              </a:ext>
            </a:extLst>
          </p:cNvPr>
          <p:cNvSpPr/>
          <p:nvPr/>
        </p:nvSpPr>
        <p:spPr>
          <a:xfrm>
            <a:off x="6172200" y="1911245"/>
            <a:ext cx="1600200" cy="29855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2B1D8-36B9-0A95-11E9-A88A3F7D9C40}"/>
              </a:ext>
            </a:extLst>
          </p:cNvPr>
          <p:cNvSpPr txBox="1"/>
          <p:nvPr/>
        </p:nvSpPr>
        <p:spPr>
          <a:xfrm flipH="1">
            <a:off x="5233669" y="1487269"/>
            <a:ext cx="368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Binding form input fields to </a:t>
            </a:r>
            <a:r>
              <a:rPr lang="en-GB" dirty="0" err="1">
                <a:solidFill>
                  <a:srgbClr val="FF0000"/>
                </a:solidFill>
              </a:rPr>
              <a:t>ph</a:t>
            </a:r>
            <a:r>
              <a:rPr lang="en-GB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21F6A-0EB0-C3CD-A5D4-9C80D78C7A07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4208170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497CF5-5B36-40F7-A84C-B6E84E6E0258}"/>
              </a:ext>
            </a:extLst>
          </p:cNvPr>
          <p:cNvSpPr txBox="1"/>
          <p:nvPr/>
        </p:nvSpPr>
        <p:spPr>
          <a:xfrm>
            <a:off x="2110409" y="968796"/>
            <a:ext cx="58143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 Registration forms 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A1163511-C64A-5101-DA49-66789BBEC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851" y="6115703"/>
            <a:ext cx="742297" cy="742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1DA6D2-D050-6A53-9054-5AB3667D1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670" y="1981200"/>
            <a:ext cx="4377906" cy="3733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5CCC8-E5B2-5006-761C-1BA08A43579E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2307596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497CF5-5B36-40F7-A84C-B6E84E6E0258}"/>
              </a:ext>
            </a:extLst>
          </p:cNvPr>
          <p:cNvSpPr txBox="1"/>
          <p:nvPr/>
        </p:nvSpPr>
        <p:spPr>
          <a:xfrm>
            <a:off x="5844209" y="1499450"/>
            <a:ext cx="32997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the customer class and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E8C107-BF78-451E-A241-4B9828505817}"/>
              </a:ext>
            </a:extLst>
          </p:cNvPr>
          <p:cNvSpPr txBox="1"/>
          <p:nvPr/>
        </p:nvSpPr>
        <p:spPr>
          <a:xfrm>
            <a:off x="438508" y="990600"/>
            <a:ext cx="48999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education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Boolean married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03153-C76D-4B3D-B395-44D2F5119959}"/>
              </a:ext>
            </a:extLst>
          </p:cNvPr>
          <p:cNvSpPr txBox="1"/>
          <p:nvPr/>
        </p:nvSpPr>
        <p:spPr>
          <a:xfrm>
            <a:off x="381000" y="3011031"/>
            <a:ext cx="5943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[Id]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IDENTITY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[name]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[age]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[education]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[married]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[gender]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CLUSTERED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6FA88B-FE1F-40F9-90E7-0316F91A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08" y="5492108"/>
            <a:ext cx="5848350" cy="895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1E6D8-227D-C617-3254-B3851850C6C0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978732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1550" cy="685800"/>
          </a:xfrm>
          <a:solidFill>
            <a:schemeClr val="tx1">
              <a:alpha val="22000"/>
            </a:schemeClr>
          </a:solidFill>
        </p:spPr>
        <p:txBody>
          <a:bodyPr>
            <a:noAutofit/>
          </a:bodyPr>
          <a:lstStyle/>
          <a:p>
            <a:r>
              <a:rPr lang="en-AU" sz="2000" b="1" dirty="0">
                <a:solidFill>
                  <a:schemeClr val="tx1"/>
                </a:solidFill>
              </a:rPr>
              <a:t>1- Add the </a:t>
            </a:r>
            <a:r>
              <a:rPr lang="en-A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action 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show the registration form and to process the its input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38095"/>
              </p:ext>
            </p:extLst>
          </p:nvPr>
        </p:nvGraphicFramePr>
        <p:xfrm>
          <a:off x="0" y="900112"/>
          <a:ext cx="9004324" cy="59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96932" imgH="5431298" progId="Word.Document.12">
                  <p:embed/>
                </p:oleObj>
              </mc:Choice>
              <mc:Fallback>
                <p:oleObj name="Document" r:id="rId2" imgW="8196932" imgH="5431298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0112"/>
                        <a:ext cx="9004324" cy="5957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B0D60E-845B-D868-3505-6E7074FDC304}"/>
              </a:ext>
            </a:extLst>
          </p:cNvPr>
          <p:cNvSpPr txBox="1"/>
          <p:nvPr/>
        </p:nvSpPr>
        <p:spPr>
          <a:xfrm>
            <a:off x="6874596" y="685800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97B5A3-9F12-8C05-D2A1-E5335C384E4C}"/>
              </a:ext>
            </a:extLst>
          </p:cNvPr>
          <p:cNvSpPr txBox="1">
            <a:spLocks/>
          </p:cNvSpPr>
          <p:nvPr/>
        </p:nvSpPr>
        <p:spPr>
          <a:xfrm>
            <a:off x="4876800" y="2971800"/>
            <a:ext cx="2895600" cy="609600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 anchor="b" anchorCtr="0">
            <a:normAutofit fontScale="90000" lnSpcReduction="2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000" b="1" i="1" dirty="0">
                <a:solidFill>
                  <a:srgbClr val="FF0000"/>
                </a:solidFill>
              </a:rPr>
              <a:t>Check if the </a:t>
            </a:r>
          </a:p>
          <a:p>
            <a:r>
              <a:rPr lang="en-AU" sz="2000" b="1" i="1" dirty="0">
                <a:solidFill>
                  <a:srgbClr val="FF0000"/>
                </a:solidFill>
              </a:rPr>
              <a:t>customer already exists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8933D774-C6D7-C191-135B-A49D986A1A8F}"/>
              </a:ext>
            </a:extLst>
          </p:cNvPr>
          <p:cNvSpPr/>
          <p:nvPr/>
        </p:nvSpPr>
        <p:spPr>
          <a:xfrm>
            <a:off x="5486400" y="990600"/>
            <a:ext cx="1600200" cy="29855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4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" y="0"/>
            <a:ext cx="8591550" cy="546652"/>
          </a:xfrm>
          <a:solidFill>
            <a:schemeClr val="tx1"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2- Add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47190"/>
              </p:ext>
            </p:extLst>
          </p:nvPr>
        </p:nvGraphicFramePr>
        <p:xfrm>
          <a:off x="123825" y="638175"/>
          <a:ext cx="8467725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47568" imgH="6063447" progId="Word.Document.12">
                  <p:embed/>
                </p:oleObj>
              </mc:Choice>
              <mc:Fallback>
                <p:oleObj name="Document" r:id="rId2" imgW="8247568" imgH="6063447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638175"/>
                        <a:ext cx="8467725" cy="62198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43FFA4-4DF3-C149-3AC4-0C92D09E8BC9}"/>
              </a:ext>
            </a:extLst>
          </p:cNvPr>
          <p:cNvSpPr txBox="1"/>
          <p:nvPr/>
        </p:nvSpPr>
        <p:spPr>
          <a:xfrm>
            <a:off x="6301220" y="545068"/>
            <a:ext cx="22331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.cshtml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122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01E6B-742C-0B66-A8BC-DCFC5AE6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92" y="2609850"/>
            <a:ext cx="4500607" cy="3838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7348"/>
            <a:ext cx="8591550" cy="546652"/>
          </a:xfrm>
          <a:solidFill>
            <a:schemeClr val="bg2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 the  Edit customer functionality based on its id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05AD-B27F-6B19-165A-CAA9032C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600200"/>
            <a:ext cx="5591175" cy="85725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338DD567-1ACB-D037-FD62-8A3FD7DB9674}"/>
              </a:ext>
            </a:extLst>
          </p:cNvPr>
          <p:cNvSpPr/>
          <p:nvPr/>
        </p:nvSpPr>
        <p:spPr>
          <a:xfrm rot="14655243">
            <a:off x="6761190" y="1678851"/>
            <a:ext cx="201890" cy="40104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27591-E633-856F-DC59-DAA6070565FC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2742987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948"/>
            <a:ext cx="9144000" cy="546652"/>
          </a:xfrm>
          <a:solidFill>
            <a:schemeClr val="tx1">
              <a:alpha val="22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1- Add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A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fill  view data according to the received  id via </a:t>
            </a:r>
            <a:r>
              <a:rPr lang="en-AU" sz="2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</a:t>
            </a:r>
            <a:r>
              <a:rPr lang="en-A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object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16323"/>
              </p:ext>
            </p:extLst>
          </p:nvPr>
        </p:nvGraphicFramePr>
        <p:xfrm>
          <a:off x="166688" y="2192338"/>
          <a:ext cx="8777287" cy="489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3948" imgH="4584601" progId="Word.Document.12">
                  <p:embed/>
                </p:oleObj>
              </mc:Choice>
              <mc:Fallback>
                <p:oleObj name="Document" r:id="rId2" imgW="8173948" imgH="4584601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2192338"/>
                        <a:ext cx="8777287" cy="48942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B0D60E-845B-D868-3505-6E7074FDC304}"/>
              </a:ext>
            </a:extLst>
          </p:cNvPr>
          <p:cNvSpPr txBox="1"/>
          <p:nvPr/>
        </p:nvSpPr>
        <p:spPr>
          <a:xfrm>
            <a:off x="6795440" y="2192338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3B198-57E1-D5D5-57D1-0D7D7C1DA6F9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34315069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" y="0"/>
            <a:ext cx="8591550" cy="546652"/>
          </a:xfrm>
          <a:solidFill>
            <a:schemeClr val="tx1"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2- Add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73986"/>
              </p:ext>
            </p:extLst>
          </p:nvPr>
        </p:nvGraphicFramePr>
        <p:xfrm>
          <a:off x="22225" y="612775"/>
          <a:ext cx="8775700" cy="686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33619" imgH="4865276" progId="Word.Document.12">
                  <p:embed/>
                </p:oleObj>
              </mc:Choice>
              <mc:Fallback>
                <p:oleObj name="Document" r:id="rId2" imgW="6233619" imgH="4865276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612775"/>
                        <a:ext cx="8775700" cy="68691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43FFA4-4DF3-C149-3AC4-0C92D09E8BC9}"/>
              </a:ext>
            </a:extLst>
          </p:cNvPr>
          <p:cNvSpPr txBox="1"/>
          <p:nvPr/>
        </p:nvSpPr>
        <p:spPr>
          <a:xfrm>
            <a:off x="7391400" y="609600"/>
            <a:ext cx="13949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Edit.cshtml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14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6652"/>
          </a:xfrm>
          <a:solidFill>
            <a:schemeClr val="tx1"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3- Add the </a:t>
            </a:r>
            <a:r>
              <a:rPr lang="en-AU" sz="2400" b="1" dirty="0" err="1">
                <a:solidFill>
                  <a:schemeClr val="tx1"/>
                </a:solidFill>
              </a:rPr>
              <a:t>HttpPost</a:t>
            </a:r>
            <a:r>
              <a:rPr lang="en-AU" sz="2400" b="1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1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update the customer data in the database</a:t>
            </a:r>
            <a:endParaRPr lang="en-US" sz="1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66322"/>
              </p:ext>
            </p:extLst>
          </p:nvPr>
        </p:nvGraphicFramePr>
        <p:xfrm>
          <a:off x="155575" y="1058863"/>
          <a:ext cx="84089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96932" imgH="3906452" progId="Word.Document.12">
                  <p:embed/>
                </p:oleObj>
              </mc:Choice>
              <mc:Fallback>
                <p:oleObj name="Document" r:id="rId2" imgW="8196932" imgH="3906452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058863"/>
                        <a:ext cx="8408988" cy="4025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44F878-B8D4-3E43-31BF-8BB355EE9B4E}"/>
              </a:ext>
            </a:extLst>
          </p:cNvPr>
          <p:cNvSpPr txBox="1"/>
          <p:nvPr/>
        </p:nvSpPr>
        <p:spPr>
          <a:xfrm>
            <a:off x="6692034" y="990600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B379E118-467C-381F-81A2-C83D54B5C80F}"/>
              </a:ext>
            </a:extLst>
          </p:cNvPr>
          <p:cNvSpPr/>
          <p:nvPr/>
        </p:nvSpPr>
        <p:spPr>
          <a:xfrm>
            <a:off x="4267200" y="1225445"/>
            <a:ext cx="1600200" cy="29855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1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0002"/>
            <a:ext cx="9144000" cy="533400"/>
          </a:xfrm>
          <a:solidFill>
            <a:schemeClr val="bg2">
              <a:lumMod val="75000"/>
              <a:alpha val="22000"/>
            </a:schemeClr>
          </a:solidFill>
        </p:spPr>
        <p:txBody>
          <a:bodyPr>
            <a:noAutofit/>
          </a:bodyPr>
          <a:lstStyle/>
          <a:p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 </a:t>
            </a:r>
            <a:r>
              <a:rPr lang="en-GB" sz="2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getting all customers 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libri" panose="020F0502020204030204" pitchFamily="34" charset="0"/>
              </a:rPr>
              <a:t>details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BDE84-885A-6258-BD1D-A4D43EB5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48755"/>
            <a:ext cx="5257800" cy="3242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E7D9AE-84A3-CBFF-A9EE-E296688B8272}"/>
              </a:ext>
            </a:extLst>
          </p:cNvPr>
          <p:cNvSpPr txBox="1"/>
          <p:nvPr/>
        </p:nvSpPr>
        <p:spPr>
          <a:xfrm>
            <a:off x="3810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asp-for</a:t>
            </a:r>
            <a:r>
              <a:rPr lang="en-A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forms</a:t>
            </a:r>
          </a:p>
        </p:txBody>
      </p:sp>
    </p:spTree>
    <p:extLst>
      <p:ext uri="{BB962C8B-B14F-4D97-AF65-F5344CB8AC3E}">
        <p14:creationId xmlns:p14="http://schemas.microsoft.com/office/powerpoint/2010/main" val="296953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Chapter 10 –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8504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651B96-A040-EC3F-3F4F-9303442F86B4}"/>
              </a:ext>
            </a:extLst>
          </p:cNvPr>
          <p:cNvSpPr/>
          <p:nvPr/>
        </p:nvSpPr>
        <p:spPr>
          <a:xfrm>
            <a:off x="3657600" y="251460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58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1550" cy="546652"/>
          </a:xfrm>
          <a:solidFill>
            <a:schemeClr val="tx1">
              <a:alpha val="22000"/>
            </a:schemeClr>
          </a:solidFill>
        </p:spPr>
        <p:txBody>
          <a:bodyPr>
            <a:normAutofit fontScale="90000"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1- Add the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get customers 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action: </a:t>
            </a:r>
            <a:r>
              <a:rPr lang="en-A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get all customers from DB into objects List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35675"/>
              </p:ext>
            </p:extLst>
          </p:nvPr>
        </p:nvGraphicFramePr>
        <p:xfrm>
          <a:off x="0" y="720292"/>
          <a:ext cx="8886825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96932" imgH="5418361" progId="Word.Document.12">
                  <p:embed/>
                </p:oleObj>
              </mc:Choice>
              <mc:Fallback>
                <p:oleObj name="Document" r:id="rId2" imgW="8196932" imgH="5418361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20292"/>
                        <a:ext cx="8886825" cy="5876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B0D60E-845B-D868-3505-6E7074FDC304}"/>
              </a:ext>
            </a:extLst>
          </p:cNvPr>
          <p:cNvSpPr txBox="1"/>
          <p:nvPr/>
        </p:nvSpPr>
        <p:spPr>
          <a:xfrm>
            <a:off x="6798396" y="697468"/>
            <a:ext cx="21170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72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F04-C898-403B-A099-70F8A081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" y="0"/>
            <a:ext cx="8591550" cy="546652"/>
          </a:xfrm>
          <a:solidFill>
            <a:schemeClr val="tx1">
              <a:alpha val="22000"/>
            </a:schemeClr>
          </a:solidFill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2- Add the 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get customers</a:t>
            </a:r>
            <a:r>
              <a:rPr lang="en-A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0" name="كائن 3">
            <a:extLst>
              <a:ext uri="{FF2B5EF4-FFF2-40B4-BE49-F238E27FC236}">
                <a16:creationId xmlns:a16="http://schemas.microsoft.com/office/drawing/2014/main" id="{A1462952-3865-4B8C-BD70-1B590CAD0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02158"/>
              </p:ext>
            </p:extLst>
          </p:nvPr>
        </p:nvGraphicFramePr>
        <p:xfrm>
          <a:off x="122238" y="546100"/>
          <a:ext cx="670242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21358" imgH="6056121" progId="Word.Document.12">
                  <p:embed/>
                </p:oleObj>
              </mc:Choice>
              <mc:Fallback>
                <p:oleObj name="Document" r:id="rId3" imgW="6621358" imgH="6056121" progId="Word.Document.12">
                  <p:embed/>
                  <p:pic>
                    <p:nvPicPr>
                      <p:cNvPr id="10" name="كائن 3">
                        <a:extLst>
                          <a:ext uri="{FF2B5EF4-FFF2-40B4-BE49-F238E27FC236}">
                            <a16:creationId xmlns:a16="http://schemas.microsoft.com/office/drawing/2014/main" id="{A1462952-3865-4B8C-BD70-1B590CAD0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546100"/>
                        <a:ext cx="6702425" cy="6134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43FFA4-4DF3-C149-3AC4-0C92D09E8BC9}"/>
              </a:ext>
            </a:extLst>
          </p:cNvPr>
          <p:cNvSpPr txBox="1"/>
          <p:nvPr/>
        </p:nvSpPr>
        <p:spPr>
          <a:xfrm>
            <a:off x="4038600" y="545068"/>
            <a:ext cx="27665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getcustomers</a:t>
            </a:r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.cshtml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6EC2E-443C-E76C-8FF7-70EEA32A8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688" y="868507"/>
            <a:ext cx="4185677" cy="25812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DCB20-0119-04B6-0F67-CB217B7B18E7}"/>
              </a:ext>
            </a:extLst>
          </p:cNvPr>
          <p:cNvCxnSpPr/>
          <p:nvPr/>
        </p:nvCxnSpPr>
        <p:spPr>
          <a:xfrm flipH="1" flipV="1">
            <a:off x="3473450" y="1600200"/>
            <a:ext cx="170815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4267F6-8442-915E-C739-E6D3165BAA01}"/>
              </a:ext>
            </a:extLst>
          </p:cNvPr>
          <p:cNvCxnSpPr>
            <a:cxnSpLocks/>
          </p:cNvCxnSpPr>
          <p:nvPr/>
        </p:nvCxnSpPr>
        <p:spPr>
          <a:xfrm flipH="1">
            <a:off x="5181600" y="3368964"/>
            <a:ext cx="1555750" cy="127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DDD0BA8-0889-0A28-52D2-E2F7AE9B9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5413375"/>
            <a:ext cx="7515225" cy="1266825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91607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CF3C9-4837-9580-2A81-1D9C78CFF01C}"/>
              </a:ext>
            </a:extLst>
          </p:cNvPr>
          <p:cNvSpPr txBox="1"/>
          <p:nvPr/>
        </p:nvSpPr>
        <p:spPr>
          <a:xfrm>
            <a:off x="8382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New Attribute to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1F76C-B5CD-7831-95F3-21ADB715942B}"/>
              </a:ext>
            </a:extLst>
          </p:cNvPr>
          <p:cNvSpPr txBox="1"/>
          <p:nvPr/>
        </p:nvSpPr>
        <p:spPr>
          <a:xfrm flipH="1">
            <a:off x="457200" y="1154668"/>
            <a:ext cx="48006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1 - add location attribute to the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F7DAB-B5F2-C93C-D47D-43AAA46CF7A3}"/>
              </a:ext>
            </a:extLst>
          </p:cNvPr>
          <p:cNvSpPr txBox="1"/>
          <p:nvPr/>
        </p:nvSpPr>
        <p:spPr>
          <a:xfrm flipH="1">
            <a:off x="457200" y="2450068"/>
            <a:ext cx="48006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2 - add location to the model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2D100-876A-060F-33D8-DA162DF3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95612"/>
            <a:ext cx="4533900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8DB38-87B9-18E9-4171-91A31E07D35D}"/>
              </a:ext>
            </a:extLst>
          </p:cNvPr>
          <p:cNvSpPr txBox="1"/>
          <p:nvPr/>
        </p:nvSpPr>
        <p:spPr>
          <a:xfrm flipH="1">
            <a:off x="457197" y="3974068"/>
            <a:ext cx="7543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3 – Delete all previous records from the table because null will generate runtime error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379F7-FC17-6A24-EFDC-1D11E2FF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6400"/>
            <a:ext cx="4648200" cy="36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E7E7C0-FD45-864D-8B86-9FC486F6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15411"/>
            <a:ext cx="2019300" cy="6858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4320315-7E14-6D8C-F9C2-F4A691073E2C}"/>
              </a:ext>
            </a:extLst>
          </p:cNvPr>
          <p:cNvSpPr/>
          <p:nvPr/>
        </p:nvSpPr>
        <p:spPr>
          <a:xfrm>
            <a:off x="2736273" y="5122058"/>
            <a:ext cx="609600" cy="27568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38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3F60D5-5AD8-9FFD-F6A0-1545D108CD3D}"/>
              </a:ext>
            </a:extLst>
          </p:cNvPr>
          <p:cNvSpPr txBox="1"/>
          <p:nvPr/>
        </p:nvSpPr>
        <p:spPr>
          <a:xfrm flipH="1">
            <a:off x="152399" y="1011621"/>
            <a:ext cx="5791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4 - add location input to Registration and Edit 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9A2B5-5C14-D43C-78A7-73712DFCD84F}"/>
              </a:ext>
            </a:extLst>
          </p:cNvPr>
          <p:cNvSpPr txBox="1"/>
          <p:nvPr/>
        </p:nvSpPr>
        <p:spPr>
          <a:xfrm>
            <a:off x="76200" y="1347264"/>
            <a:ext cx="891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1400" dirty="0">
                <a:latin typeface="+mj-lt"/>
              </a:rPr>
              <a:t>public async Task&lt;</a:t>
            </a:r>
            <a:r>
              <a:rPr lang="en-GB" sz="1400" dirty="0" err="1">
                <a:latin typeface="+mj-lt"/>
              </a:rPr>
              <a:t>IActionResult</a:t>
            </a:r>
            <a:r>
              <a:rPr lang="en-GB" sz="1400" dirty="0">
                <a:latin typeface="+mj-lt"/>
              </a:rPr>
              <a:t>&gt; Create([Bind(("</a:t>
            </a:r>
            <a:r>
              <a:rPr lang="en-GB" sz="1400" dirty="0" err="1">
                <a:latin typeface="+mj-lt"/>
              </a:rPr>
              <a:t>name,age,education,gender,married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 ,location </a:t>
            </a:r>
            <a:r>
              <a:rPr lang="en-GB" sz="1400" dirty="0">
                <a:latin typeface="+mj-lt"/>
              </a:rPr>
              <a:t>")] customer </a:t>
            </a:r>
            <a:r>
              <a:rPr lang="en-GB" sz="1400" dirty="0" err="1">
                <a:latin typeface="+mj-lt"/>
              </a:rPr>
              <a:t>cust</a:t>
            </a:r>
            <a:r>
              <a:rPr lang="en-GB" sz="1400" dirty="0">
                <a:latin typeface="+mj-lt"/>
              </a:rPr>
              <a:t>)</a:t>
            </a:r>
          </a:p>
          <a:p>
            <a:endParaRPr lang="en-GB" sz="1400" dirty="0">
              <a:solidFill>
                <a:srgbClr val="000000"/>
              </a:solidFill>
              <a:latin typeface="+mj-lt"/>
            </a:endParaRPr>
          </a:p>
          <a:p>
            <a:r>
              <a:rPr lang="en-GB" sz="1400" dirty="0">
                <a:latin typeface="+mj-lt"/>
              </a:rPr>
              <a:t> public async Task&lt;</a:t>
            </a:r>
            <a:r>
              <a:rPr lang="en-GB" sz="1400" dirty="0" err="1">
                <a:latin typeface="+mj-lt"/>
              </a:rPr>
              <a:t>IActionResult</a:t>
            </a:r>
            <a:r>
              <a:rPr lang="en-GB" sz="1400" dirty="0">
                <a:latin typeface="+mj-lt"/>
              </a:rPr>
              <a:t>&gt; Edit(int id, [Bind("Id, ("</a:t>
            </a:r>
            <a:r>
              <a:rPr lang="en-GB" sz="1400" dirty="0" err="1">
                <a:latin typeface="+mj-lt"/>
              </a:rPr>
              <a:t>name,age,education,gender,married</a:t>
            </a:r>
            <a:r>
              <a:rPr lang="en-GB" sz="1400" b="1" dirty="0" err="1">
                <a:solidFill>
                  <a:srgbClr val="FF0000"/>
                </a:solidFill>
                <a:latin typeface="+mj-lt"/>
              </a:rPr>
              <a:t>,location</a:t>
            </a:r>
            <a:r>
              <a:rPr lang="en-GB" sz="1400" dirty="0">
                <a:latin typeface="+mj-lt"/>
              </a:rPr>
              <a:t>")] customer </a:t>
            </a:r>
            <a:r>
              <a:rPr lang="en-GB" sz="1400" dirty="0" err="1">
                <a:latin typeface="+mj-lt"/>
              </a:rPr>
              <a:t>cust</a:t>
            </a:r>
            <a:r>
              <a:rPr lang="en-GB" sz="1400" dirty="0">
                <a:latin typeface="+mj-lt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A6EAD-7D01-127A-4DBB-4612E8A3C4D8}"/>
              </a:ext>
            </a:extLst>
          </p:cNvPr>
          <p:cNvSpPr txBox="1"/>
          <p:nvPr/>
        </p:nvSpPr>
        <p:spPr>
          <a:xfrm flipH="1">
            <a:off x="223682" y="2454260"/>
            <a:ext cx="5567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5 - add location input to Registration and Edit  views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F462E-62F6-3E58-58F2-794692474DA8}"/>
              </a:ext>
            </a:extLst>
          </p:cNvPr>
          <p:cNvSpPr txBox="1"/>
          <p:nvPr/>
        </p:nvSpPr>
        <p:spPr>
          <a:xfrm>
            <a:off x="-152400" y="2895600"/>
            <a:ext cx="8915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latin typeface="Cascadia Mono" panose="020B0609020000020004" pitchFamily="49" charset="0"/>
              </a:rPr>
              <a:t>&lt;div class="form-group"&gt;</a:t>
            </a:r>
          </a:p>
          <a:p>
            <a:r>
              <a:rPr lang="en-GB" sz="1400" dirty="0">
                <a:latin typeface="Cascadia Mono" panose="020B0609020000020004" pitchFamily="49" charset="0"/>
              </a:rPr>
              <a:t>                &lt;</a:t>
            </a:r>
            <a:r>
              <a:rPr lang="en-GB" sz="1400" b="1" dirty="0">
                <a:latin typeface="Cascadia Mono" panose="020B0609020000020004" pitchFamily="49" charset="0"/>
              </a:rPr>
              <a:t>label</a:t>
            </a:r>
            <a:r>
              <a:rPr lang="en-GB" sz="1400" b="0" dirty="0">
                <a:latin typeface="Cascadia Mono" panose="020B06090200000200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asp-for</a:t>
            </a:r>
            <a:r>
              <a:rPr lang="en-GB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="location" </a:t>
            </a:r>
            <a:r>
              <a:rPr lang="en-GB" sz="1400" b="0" dirty="0">
                <a:latin typeface="Cascadia Mono" panose="020B0609020000020004" pitchFamily="49" charset="0"/>
              </a:rPr>
              <a:t>class="control-label"&gt;&lt;/</a:t>
            </a:r>
            <a:r>
              <a:rPr lang="en-GB" sz="1400" b="1" dirty="0">
                <a:latin typeface="Cascadia Mono" panose="020B0609020000020004" pitchFamily="49" charset="0"/>
              </a:rPr>
              <a:t>label</a:t>
            </a:r>
            <a:r>
              <a:rPr lang="en-GB" sz="1400" b="0" dirty="0">
                <a:latin typeface="Cascadia Mono" panose="020B0609020000020004" pitchFamily="49" charset="0"/>
              </a:rPr>
              <a:t>&gt;</a:t>
            </a:r>
          </a:p>
          <a:p>
            <a:r>
              <a:rPr lang="en-GB" sz="1400" b="0" dirty="0">
                <a:latin typeface="Cascadia Mono" panose="020B0609020000020004" pitchFamily="49" charset="0"/>
              </a:rPr>
              <a:t>                &lt;</a:t>
            </a:r>
            <a:r>
              <a:rPr lang="en-GB" sz="1400" b="1" dirty="0">
                <a:latin typeface="Cascadia Mono" panose="020B0609020000020004" pitchFamily="49" charset="0"/>
              </a:rPr>
              <a:t>input</a:t>
            </a:r>
            <a:r>
              <a:rPr lang="en-GB" sz="1400" b="0" dirty="0">
                <a:latin typeface="Cascadia Mono" panose="020B06090200000200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asp-for</a:t>
            </a:r>
            <a:r>
              <a:rPr lang="en-GB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="location" </a:t>
            </a:r>
            <a:r>
              <a:rPr lang="en-GB" sz="1400" b="0" dirty="0">
                <a:latin typeface="Cascadia Mono" panose="020B0609020000020004" pitchFamily="49" charset="0"/>
              </a:rPr>
              <a:t>class="form-control" /&gt;</a:t>
            </a:r>
          </a:p>
          <a:p>
            <a:r>
              <a:rPr lang="en-GB" sz="1400" b="0" dirty="0">
                <a:latin typeface="Cascadia Mono" panose="020B0609020000020004" pitchFamily="49" charset="0"/>
              </a:rPr>
              <a:t>                &lt;</a:t>
            </a:r>
            <a:r>
              <a:rPr lang="en-GB" sz="1400" b="1" dirty="0">
                <a:latin typeface="Cascadia Mono" panose="020B0609020000020004" pitchFamily="49" charset="0"/>
              </a:rPr>
              <a:t>span</a:t>
            </a:r>
            <a:r>
              <a:rPr lang="en-GB" sz="1400" b="0" dirty="0">
                <a:latin typeface="Cascadia Mono" panose="020B06090200000200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asp-validation-for</a:t>
            </a:r>
            <a:r>
              <a:rPr lang="en-GB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="location" </a:t>
            </a:r>
            <a:r>
              <a:rPr lang="en-GB" sz="1400" b="0" dirty="0">
                <a:latin typeface="Cascadia Mono" panose="020B0609020000020004" pitchFamily="49" charset="0"/>
              </a:rPr>
              <a:t>class="text-danger"&gt;&lt;/</a:t>
            </a:r>
            <a:r>
              <a:rPr lang="en-GB" sz="1400" b="1" dirty="0">
                <a:latin typeface="Cascadia Mono" panose="020B0609020000020004" pitchFamily="49" charset="0"/>
              </a:rPr>
              <a:t>span</a:t>
            </a:r>
            <a:r>
              <a:rPr lang="en-GB" sz="1400" b="0" dirty="0">
                <a:latin typeface="Cascadia Mono" panose="020B0609020000020004" pitchFamily="49" charset="0"/>
              </a:rPr>
              <a:t>&gt;</a:t>
            </a:r>
          </a:p>
          <a:p>
            <a:r>
              <a:rPr lang="en-GB" sz="1400" b="0" dirty="0">
                <a:latin typeface="Cascadia Mono" panose="020B0609020000020004" pitchFamily="49" charset="0"/>
              </a:rPr>
              <a:t> &lt;/div&gt;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E4860-AF56-2C6C-AAD9-EFB6A408967E}"/>
              </a:ext>
            </a:extLst>
          </p:cNvPr>
          <p:cNvSpPr txBox="1"/>
          <p:nvPr/>
        </p:nvSpPr>
        <p:spPr>
          <a:xfrm>
            <a:off x="457200" y="4800600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dd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 "col-sm-10"&gt;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@Html.DisplayFor(model =&gt;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model.location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dd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FCA40-79C6-D1D1-B416-B20BED80ABA6}"/>
              </a:ext>
            </a:extLst>
          </p:cNvPr>
          <p:cNvSpPr txBox="1"/>
          <p:nvPr/>
        </p:nvSpPr>
        <p:spPr>
          <a:xfrm flipH="1">
            <a:off x="228599" y="4278868"/>
            <a:ext cx="6172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6 - add location data to Search view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B2807-163A-381F-4BBC-9561CFAA9DE6}"/>
              </a:ext>
            </a:extLst>
          </p:cNvPr>
          <p:cNvSpPr txBox="1"/>
          <p:nvPr/>
        </p:nvSpPr>
        <p:spPr>
          <a:xfrm flipH="1">
            <a:off x="228600" y="5715000"/>
            <a:ext cx="6172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7 - add location data to </a:t>
            </a:r>
            <a:r>
              <a:rPr lang="en-GB" b="1" dirty="0" err="1"/>
              <a:t>getcustomers</a:t>
            </a:r>
            <a:r>
              <a:rPr lang="en-GB" b="1" dirty="0"/>
              <a:t>   view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4DFB3-7DC3-4CE3-5F80-13C65AFA5598}"/>
              </a:ext>
            </a:extLst>
          </p:cNvPr>
          <p:cNvSpPr txBox="1"/>
          <p:nvPr/>
        </p:nvSpPr>
        <p:spPr>
          <a:xfrm>
            <a:off x="-881832" y="6121203"/>
            <a:ext cx="7011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	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@Html.DisplayNameFor(model =&gt;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model.location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B8B55-71F8-D8D2-8232-8A27921C9D09}"/>
              </a:ext>
            </a:extLst>
          </p:cNvPr>
          <p:cNvSpPr txBox="1"/>
          <p:nvPr/>
        </p:nvSpPr>
        <p:spPr>
          <a:xfrm>
            <a:off x="3927987" y="6084332"/>
            <a:ext cx="6317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@Html.DisplayFor(modelItem =&gt;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item.location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16588-AB12-5BEF-E812-E723D7516E6C}"/>
              </a:ext>
            </a:extLst>
          </p:cNvPr>
          <p:cNvSpPr txBox="1"/>
          <p:nvPr/>
        </p:nvSpPr>
        <p:spPr>
          <a:xfrm>
            <a:off x="304800" y="184266"/>
            <a:ext cx="662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Attributes to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2227316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7B53-475A-A79F-B92B-0DA2F5A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5334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How to set data validation rules in the model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69EA5-149A-8E64-8113-AE268AB979AB}"/>
              </a:ext>
            </a:extLst>
          </p:cNvPr>
          <p:cNvSpPr/>
          <p:nvPr/>
        </p:nvSpPr>
        <p:spPr>
          <a:xfrm>
            <a:off x="1371600" y="5607269"/>
            <a:ext cx="7315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5C98E-6FBA-B943-C560-CBBA6C08D7F4}"/>
              </a:ext>
            </a:extLst>
          </p:cNvPr>
          <p:cNvSpPr txBox="1"/>
          <p:nvPr/>
        </p:nvSpPr>
        <p:spPr>
          <a:xfrm>
            <a:off x="247322" y="1211319"/>
            <a:ext cx="859154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first step in validating the data that a user enters is to set data validation rules in the model as described in next slide.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 start, you can import the </a:t>
            </a:r>
            <a:r>
              <a:rPr lang="en-GB" sz="2000" b="1" dirty="0" err="1"/>
              <a:t>DataAnnotations</a:t>
            </a:r>
            <a:r>
              <a:rPr lang="en-GB" sz="2000" dirty="0"/>
              <a:t> namespace.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Then, you can use the validation attributes from that namespace to set the data validation rules.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 two of the most common validation attributes. First, you can code the </a:t>
            </a:r>
            <a:r>
              <a:rPr lang="en-GB" sz="2000" b="1" dirty="0"/>
              <a:t>Required</a:t>
            </a:r>
            <a:r>
              <a:rPr lang="en-GB" sz="2000" dirty="0"/>
              <a:t> attribute above a property to indicate that a value is required for that property.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Second, you can code the </a:t>
            </a:r>
            <a:r>
              <a:rPr lang="en-GB" sz="2000" b="1" dirty="0"/>
              <a:t>Range</a:t>
            </a:r>
            <a:r>
              <a:rPr lang="en-GB" sz="2000" dirty="0"/>
              <a:t> attribute above a property to indicate that the value for that property must be within the specified range of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 make a non-nullable data type nullable, you can code a question mark (?) after the data type as shown in the first example. Then, if the user doesn’t enter a value for this property, the MVC framework generates a default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1504786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7B53-475A-A79F-B92B-0DA2F5A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5334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How to set data validation rules in the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8DC1C-EC00-2E66-A523-3ABCF5B9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70920"/>
            <a:ext cx="7086600" cy="60870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69EA5-149A-8E64-8113-AE268AB979AB}"/>
              </a:ext>
            </a:extLst>
          </p:cNvPr>
          <p:cNvSpPr/>
          <p:nvPr/>
        </p:nvSpPr>
        <p:spPr>
          <a:xfrm>
            <a:off x="1371600" y="5607269"/>
            <a:ext cx="7315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04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7BA2-F584-BE36-68E0-4C62BA4D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76200"/>
            <a:ext cx="8591550" cy="4572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How to display validation error messages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0D065-8889-B8F2-F61A-27AAC2EF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33400"/>
            <a:ext cx="6286500" cy="61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7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12A593-2A68-1A8E-2922-931A967D8440}"/>
              </a:ext>
            </a:extLst>
          </p:cNvPr>
          <p:cNvSpPr txBox="1"/>
          <p:nvPr/>
        </p:nvSpPr>
        <p:spPr>
          <a:xfrm>
            <a:off x="0" y="1582340"/>
            <a:ext cx="8610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it’s common to have headers, footers, and navigation bars that are displayed on all or most pages of a web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other words, it’s common to have HTML elements that are common to all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that case, it’s a good practice to store the elements that are common to multiple pages in separate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allows you to keep a consistent look across all pages, and it makes your app easier to maintain.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store elements that are common to multiple pages in a separate file, you can add a Razor layout to your web app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Razor layout provides a way to store elements that are common to multiple web pages in a single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necessary, you can override the default layout for any views as described in the next figure.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C207C-8E34-08A8-7543-E4D514BC2DDD}"/>
              </a:ext>
            </a:extLst>
          </p:cNvPr>
          <p:cNvSpPr txBox="1"/>
          <p:nvPr/>
        </p:nvSpPr>
        <p:spPr>
          <a:xfrm>
            <a:off x="990600" y="304800"/>
            <a:ext cx="723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Razor layout for a multi-page web app project</a:t>
            </a:r>
          </a:p>
        </p:txBody>
      </p:sp>
    </p:spTree>
    <p:extLst>
      <p:ext uri="{BB962C8B-B14F-4D97-AF65-F5344CB8AC3E}">
        <p14:creationId xmlns:p14="http://schemas.microsoft.com/office/powerpoint/2010/main" val="387448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6EF82-BDD0-46C1-9FA0-E7B6B0B3235D}"/>
              </a:ext>
            </a:extLst>
          </p:cNvPr>
          <p:cNvSpPr txBox="1"/>
          <p:nvPr/>
        </p:nvSpPr>
        <p:spPr>
          <a:xfrm>
            <a:off x="638696" y="228600"/>
            <a:ext cx="7438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Layouts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9679B-40F3-4DDE-BFAD-93CD50902254}"/>
              </a:ext>
            </a:extLst>
          </p:cNvPr>
          <p:cNvSpPr txBox="1"/>
          <p:nvPr/>
        </p:nvSpPr>
        <p:spPr>
          <a:xfrm>
            <a:off x="638696" y="1219200"/>
            <a:ext cx="81243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Layouts in MVC are similar to Master Pages in Web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many cases you might need to have multiple menus or navigation bars (admin, customers, etc.)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FF442-0B21-4C4F-8BB0-5EA9CEDD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0" y="4181475"/>
            <a:ext cx="7877175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EAD7F-994C-4E5D-B564-73BE6DE11C6C}"/>
              </a:ext>
            </a:extLst>
          </p:cNvPr>
          <p:cNvSpPr txBox="1"/>
          <p:nvPr/>
        </p:nvSpPr>
        <p:spPr>
          <a:xfrm>
            <a:off x="381000" y="3348335"/>
            <a:ext cx="868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Creating New Layouts to be used for the books  views </a:t>
            </a:r>
          </a:p>
        </p:txBody>
      </p:sp>
    </p:spTree>
    <p:extLst>
      <p:ext uri="{BB962C8B-B14F-4D97-AF65-F5344CB8AC3E}">
        <p14:creationId xmlns:p14="http://schemas.microsoft.com/office/powerpoint/2010/main" val="17778972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B26B5-5239-4147-A057-04DB1D32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3181"/>
            <a:ext cx="8091881" cy="4379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4A80A6-705F-4249-82B3-A571DE56D2B6}"/>
              </a:ext>
            </a:extLst>
          </p:cNvPr>
          <p:cNvCxnSpPr>
            <a:cxnSpLocks/>
          </p:cNvCxnSpPr>
          <p:nvPr/>
        </p:nvCxnSpPr>
        <p:spPr>
          <a:xfrm flipH="1">
            <a:off x="5715000" y="1113190"/>
            <a:ext cx="723902" cy="18221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0C1918-BC25-4E60-8DEA-3A8C3C39EB0F}"/>
              </a:ext>
            </a:extLst>
          </p:cNvPr>
          <p:cNvSpPr txBox="1"/>
          <p:nvPr/>
        </p:nvSpPr>
        <p:spPr>
          <a:xfrm>
            <a:off x="4121724" y="241148"/>
            <a:ext cx="5105403" cy="3693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Right Click the share folder and add new item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43DD0-0A31-4296-8CC5-12AD85FC248F}"/>
              </a:ext>
            </a:extLst>
          </p:cNvPr>
          <p:cNvSpPr txBox="1"/>
          <p:nvPr/>
        </p:nvSpPr>
        <p:spPr>
          <a:xfrm>
            <a:off x="5410202" y="685800"/>
            <a:ext cx="2057398" cy="3693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2-search for layout 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4CC12-71D6-4FCC-8263-5FE1EB9E926F}"/>
              </a:ext>
            </a:extLst>
          </p:cNvPr>
          <p:cNvCxnSpPr>
            <a:cxnSpLocks/>
          </p:cNvCxnSpPr>
          <p:nvPr/>
        </p:nvCxnSpPr>
        <p:spPr>
          <a:xfrm flipH="1">
            <a:off x="7977341" y="610480"/>
            <a:ext cx="1" cy="179957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1505D3-0256-4BA2-A389-DFD463B7D7B9}"/>
              </a:ext>
            </a:extLst>
          </p:cNvPr>
          <p:cNvCxnSpPr>
            <a:cxnSpLocks/>
          </p:cNvCxnSpPr>
          <p:nvPr/>
        </p:nvCxnSpPr>
        <p:spPr>
          <a:xfrm flipH="1" flipV="1">
            <a:off x="6222132" y="5562600"/>
            <a:ext cx="433538" cy="4709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A42486-27EF-452E-A91E-B9191C7074BA}"/>
              </a:ext>
            </a:extLst>
          </p:cNvPr>
          <p:cNvSpPr txBox="1"/>
          <p:nvPr/>
        </p:nvSpPr>
        <p:spPr>
          <a:xfrm>
            <a:off x="6686673" y="5950635"/>
            <a:ext cx="559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5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D7C9C-CF3F-D222-74ED-1DD9FD9E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8" y="2095431"/>
            <a:ext cx="6415166" cy="3373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A49DD5-9F8C-57B2-4D45-99E178D495C5}"/>
              </a:ext>
            </a:extLst>
          </p:cNvPr>
          <p:cNvSpPr txBox="1"/>
          <p:nvPr/>
        </p:nvSpPr>
        <p:spPr>
          <a:xfrm>
            <a:off x="977462" y="1464223"/>
            <a:ext cx="726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 </a:t>
            </a:r>
          </a:p>
          <a:p>
            <a:r>
              <a:rPr lang="en-US" b="1" dirty="0">
                <a:solidFill>
                  <a:srgbClr val="C00000"/>
                </a:solidFill>
              </a:rPr>
              <a:t>If </a:t>
            </a:r>
            <a:r>
              <a:rPr lang="en-US" b="1" dirty="0" err="1">
                <a:solidFill>
                  <a:srgbClr val="C00000"/>
                </a:solidFill>
              </a:rPr>
              <a:t>Sql</a:t>
            </a:r>
            <a:r>
              <a:rPr lang="en-US" b="1" dirty="0">
                <a:solidFill>
                  <a:srgbClr val="C00000"/>
                </a:solidFill>
              </a:rPr>
              <a:t> server not found error occur ,  make sure that </a:t>
            </a:r>
            <a:r>
              <a:rPr lang="en-US" b="1" dirty="0" err="1">
                <a:solidFill>
                  <a:srgbClr val="C00000"/>
                </a:solidFill>
              </a:rPr>
              <a:t>Sql</a:t>
            </a:r>
            <a:r>
              <a:rPr lang="en-US" b="1" dirty="0">
                <a:solidFill>
                  <a:srgbClr val="C00000"/>
                </a:solidFill>
              </a:rPr>
              <a:t> express is installed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1B35E-2438-61C8-1C0E-576000D58BB5}"/>
              </a:ext>
            </a:extLst>
          </p:cNvPr>
          <p:cNvSpPr/>
          <p:nvPr/>
        </p:nvSpPr>
        <p:spPr>
          <a:xfrm>
            <a:off x="2420007" y="3429000"/>
            <a:ext cx="5825359" cy="623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20605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ACEE1-CBD6-4251-A147-F19A22D8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23862"/>
            <a:ext cx="2258011" cy="1185862"/>
          </a:xfrm>
          <a:prstGeom prst="rect">
            <a:avLst/>
          </a:prstGeom>
        </p:spPr>
      </p:pic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DEF2BEA7-E909-455A-AC3A-2717010F65FF}"/>
              </a:ext>
            </a:extLst>
          </p:cNvPr>
          <p:cNvSpPr/>
          <p:nvPr/>
        </p:nvSpPr>
        <p:spPr>
          <a:xfrm>
            <a:off x="2209800" y="881062"/>
            <a:ext cx="381000" cy="45720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6B5CD-F434-4694-A84A-A6B53A5DE2D2}"/>
              </a:ext>
            </a:extLst>
          </p:cNvPr>
          <p:cNvSpPr txBox="1"/>
          <p:nvPr/>
        </p:nvSpPr>
        <p:spPr>
          <a:xfrm>
            <a:off x="149631" y="832127"/>
            <a:ext cx="2057398" cy="64633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 Copy Paste Page content 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8804C1-1E33-4A57-9B70-67CE6AA183C5}"/>
              </a:ext>
            </a:extLst>
          </p:cNvPr>
          <p:cNvCxnSpPr>
            <a:cxnSpLocks/>
          </p:cNvCxnSpPr>
          <p:nvPr/>
        </p:nvCxnSpPr>
        <p:spPr>
          <a:xfrm>
            <a:off x="6620310" y="3264932"/>
            <a:ext cx="0" cy="78672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E28720-A265-447E-B207-CB423958DF02}"/>
              </a:ext>
            </a:extLst>
          </p:cNvPr>
          <p:cNvSpPr txBox="1"/>
          <p:nvPr/>
        </p:nvSpPr>
        <p:spPr>
          <a:xfrm>
            <a:off x="5105400" y="2895600"/>
            <a:ext cx="3733800" cy="3693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5-Add new menu items  data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BFA69-46B5-63B3-9195-B644199A16D6}"/>
              </a:ext>
            </a:extLst>
          </p:cNvPr>
          <p:cNvSpPr txBox="1"/>
          <p:nvPr/>
        </p:nvSpPr>
        <p:spPr>
          <a:xfrm>
            <a:off x="367145" y="4200942"/>
            <a:ext cx="88392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nav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="navbar navbar-expand-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sm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bg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-dark  navbar-dark"&gt;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="navbar-nav"&gt;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="nav-link"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asp-controller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books"</a:t>
            </a:r>
            <a:r>
              <a:rPr lang="en-GB" sz="12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asp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-action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="Index"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List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="nav-link"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asp-controller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books"</a:t>
            </a:r>
            <a:r>
              <a:rPr lang="en-GB" sz="12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asp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-action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="Create"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Create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="nav-link"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asp-controller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books"</a:t>
            </a:r>
            <a:r>
              <a:rPr lang="en-GB" sz="12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asp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-action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Catalog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12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Catalog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="nav-link"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asp-controller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books"</a:t>
            </a:r>
            <a:r>
              <a:rPr lang="en-GB" sz="12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asp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-action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="Slider"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Slider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nav</a:t>
            </a:r>
            <a:r>
              <a:rPr lang="en-GB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94709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1CBECAE-5227-4920-AA2C-238E297F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05" y="2133600"/>
            <a:ext cx="5124450" cy="194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EA049-2EB5-4338-BA4E-8E8D679C583D}"/>
              </a:ext>
            </a:extLst>
          </p:cNvPr>
          <p:cNvSpPr txBox="1"/>
          <p:nvPr/>
        </p:nvSpPr>
        <p:spPr>
          <a:xfrm>
            <a:off x="2438400" y="4343400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@{Layout = 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"~/Views/Shared/_Layout1.cshtml"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1447F-6D56-4E40-A93C-EEBA3C78930B}"/>
              </a:ext>
            </a:extLst>
          </p:cNvPr>
          <p:cNvSpPr txBox="1"/>
          <p:nvPr/>
        </p:nvSpPr>
        <p:spPr>
          <a:xfrm>
            <a:off x="91374" y="1295400"/>
            <a:ext cx="8976426" cy="40011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txBody>
          <a:bodyPr wrap="square">
            <a:spAutoFit/>
          </a:bodyPr>
          <a:lstStyle/>
          <a:p>
            <a:r>
              <a:rPr lang="en-A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6-Add layout statement to each Book  view  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B4F1B-ABC3-46F1-BB93-0419AC68DF01}"/>
              </a:ext>
            </a:extLst>
          </p:cNvPr>
          <p:cNvCxnSpPr>
            <a:cxnSpLocks/>
          </p:cNvCxnSpPr>
          <p:nvPr/>
        </p:nvCxnSpPr>
        <p:spPr>
          <a:xfrm>
            <a:off x="3581400" y="2895600"/>
            <a:ext cx="68580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0DEB82-2591-46EF-A73B-7DA163B24B92}"/>
              </a:ext>
            </a:extLst>
          </p:cNvPr>
          <p:cNvSpPr txBox="1"/>
          <p:nvPr/>
        </p:nvSpPr>
        <p:spPr>
          <a:xfrm>
            <a:off x="685800" y="5779434"/>
            <a:ext cx="461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 Layout = 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07DE0-4A4A-49EF-9D81-12FFD74FD77F}"/>
              </a:ext>
            </a:extLst>
          </p:cNvPr>
          <p:cNvSpPr txBox="1"/>
          <p:nvPr/>
        </p:nvSpPr>
        <p:spPr>
          <a:xfrm>
            <a:off x="76200" y="5139056"/>
            <a:ext cx="434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for no menu (e.g. login view)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1AC8A0-8AC4-49DC-BEB3-A9F2FA7F687F}"/>
              </a:ext>
            </a:extLst>
          </p:cNvPr>
          <p:cNvCxnSpPr>
            <a:cxnSpLocks/>
          </p:cNvCxnSpPr>
          <p:nvPr/>
        </p:nvCxnSpPr>
        <p:spPr>
          <a:xfrm>
            <a:off x="1524000" y="5540307"/>
            <a:ext cx="571500" cy="22745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A462ED-3A85-0B41-AFE6-828BBF7A6D8B}"/>
              </a:ext>
            </a:extLst>
          </p:cNvPr>
          <p:cNvSpPr txBox="1"/>
          <p:nvPr/>
        </p:nvSpPr>
        <p:spPr>
          <a:xfrm>
            <a:off x="1836789" y="2410118"/>
            <a:ext cx="21335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</a:rPr>
              <a:t>Create.cshtml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1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FCFD-707D-48EF-9125-54AA6041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2"/>
                </a:solidFill>
              </a:rPr>
              <a:t>Creating Tables using local </a:t>
            </a:r>
            <a:r>
              <a:rPr lang="en-AU" b="1" dirty="0" err="1">
                <a:solidFill>
                  <a:schemeClr val="accent2"/>
                </a:solidFill>
              </a:rPr>
              <a:t>mdf</a:t>
            </a:r>
            <a:r>
              <a:rPr lang="en-AU" b="1" dirty="0">
                <a:solidFill>
                  <a:schemeClr val="accent2"/>
                </a:solidFill>
              </a:rPr>
              <a:t> database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Add database connection step 1">
            <a:extLst>
              <a:ext uri="{FF2B5EF4-FFF2-40B4-BE49-F238E27FC236}">
                <a16:creationId xmlns:a16="http://schemas.microsoft.com/office/drawing/2014/main" id="{1A0ADE51-ADD8-4461-B5E7-9F32A4B3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82" y="2026243"/>
            <a:ext cx="3732409" cy="15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 database connection step 2">
            <a:extLst>
              <a:ext uri="{FF2B5EF4-FFF2-40B4-BE49-F238E27FC236}">
                <a16:creationId xmlns:a16="http://schemas.microsoft.com/office/drawing/2014/main" id="{DAD9F32B-B58F-445D-BE3A-17FB5CA4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06" y="3633788"/>
            <a:ext cx="3686175" cy="20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23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</Template>
  <TotalTime>22396</TotalTime>
  <Words>3736</Words>
  <Application>Microsoft Office PowerPoint</Application>
  <PresentationFormat>On-screen Show (4:3)</PresentationFormat>
  <Paragraphs>511</Paragraphs>
  <Slides>81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Abel</vt:lpstr>
      <vt:lpstr>Arial</vt:lpstr>
      <vt:lpstr>Calibri</vt:lpstr>
      <vt:lpstr>Candara</vt:lpstr>
      <vt:lpstr>Cascadia Mono</vt:lpstr>
      <vt:lpstr>Consolas</vt:lpstr>
      <vt:lpstr>Segoe UI</vt:lpstr>
      <vt:lpstr>Times New Roman</vt:lpstr>
      <vt:lpstr>Soho</vt:lpstr>
      <vt:lpstr>Document</vt:lpstr>
      <vt:lpstr> </vt:lpstr>
      <vt:lpstr>Introduction</vt:lpstr>
      <vt:lpstr>Defining the Database Connection</vt:lpstr>
      <vt:lpstr>Defining the Database Connection (Cont.)</vt:lpstr>
      <vt:lpstr>Defining the Database Connection Example</vt:lpstr>
      <vt:lpstr> Creating Database Using SQL express In Visual.NET </vt:lpstr>
      <vt:lpstr>PowerPoint Presentation</vt:lpstr>
      <vt:lpstr>PowerPoint Presentation</vt:lpstr>
      <vt:lpstr>Creating Tables using local mdf database</vt:lpstr>
      <vt:lpstr>PowerPoint Presentation</vt:lpstr>
      <vt:lpstr>PowerPoint Presentation</vt:lpstr>
      <vt:lpstr> Creating a  table</vt:lpstr>
      <vt:lpstr>2. Preparing the Command  </vt:lpstr>
      <vt:lpstr>4. Executing the Command</vt:lpstr>
      <vt:lpstr>4. Executing the Command (Cont.)</vt:lpstr>
      <vt:lpstr>Steps of Getting data from DB using DataReader </vt:lpstr>
      <vt:lpstr>PowerPoint Presentation</vt:lpstr>
      <vt:lpstr>PowerPoint Presentation</vt:lpstr>
      <vt:lpstr>ExecuteScalar  Example </vt:lpstr>
      <vt:lpstr>Inserting/Update/Delete data</vt:lpstr>
      <vt:lpstr>PowerPoint Presentation</vt:lpstr>
      <vt:lpstr>Dealing with Arabic Characters</vt:lpstr>
      <vt:lpstr>Working with Date </vt:lpstr>
      <vt:lpstr>Working with Date </vt:lpstr>
      <vt:lpstr> </vt:lpstr>
      <vt:lpstr>1- Add the insertphone action at HomeController</vt:lpstr>
      <vt:lpstr>2- Add this code at the insert phone view</vt:lpstr>
      <vt:lpstr>3- complete the insertphone action and add PostHttp  insert phone action</vt:lpstr>
      <vt:lpstr> </vt:lpstr>
      <vt:lpstr>PowerPoint Presentation</vt:lpstr>
      <vt:lpstr>  2-Complete the search phone view</vt:lpstr>
      <vt:lpstr>PowerPoint Presentation</vt:lpstr>
      <vt:lpstr>PowerPoint Presentation</vt:lpstr>
      <vt:lpstr>  3-update the search phone view to include the searching form</vt:lpstr>
      <vt:lpstr>For better maintenance: make one common connection string accessible for all pages </vt:lpstr>
      <vt:lpstr>PowerPoint Presentation</vt:lpstr>
      <vt:lpstr>To make one common connection string accessible at all actions </vt:lpstr>
      <vt:lpstr>PowerPoint Presentation</vt:lpstr>
      <vt:lpstr>PowerPoint Presentation</vt:lpstr>
      <vt:lpstr>  2- the statis view code to draw the google chart based on received category values</vt:lpstr>
      <vt:lpstr>Dashboard cards showing  number of item in each category</vt:lpstr>
      <vt:lpstr> </vt:lpstr>
      <vt:lpstr>Sending a single object  (using model)  </vt:lpstr>
      <vt:lpstr>PowerPoint Presentation</vt:lpstr>
      <vt:lpstr>1- Adding phone Class</vt:lpstr>
      <vt:lpstr>1- Adding phone Class</vt:lpstr>
      <vt:lpstr>PowerPoint Presentation</vt:lpstr>
      <vt:lpstr>  3-Right click the action and add the search phone view</vt:lpstr>
      <vt:lpstr>PowerPoint Presentation</vt:lpstr>
      <vt:lpstr>   For Displaying attribute Name @Html.DisplayNameFor(model  =&gt; model.attribute)   For Displaying attribute Value @Html.DisplayFor(model  =&gt; model.attribute)  </vt:lpstr>
      <vt:lpstr>  update the action code for search phone view</vt:lpstr>
      <vt:lpstr> </vt:lpstr>
      <vt:lpstr> </vt:lpstr>
      <vt:lpstr>3- Complete the get phones action that reads all phones  table data  into phones list objects </vt:lpstr>
      <vt:lpstr>4-Complete the get phones view to display the phones lists object</vt:lpstr>
      <vt:lpstr>PowerPoint Presentation</vt:lpstr>
      <vt:lpstr>1- Add the edit phone action to fill  view data according to the received  id using ph obj</vt:lpstr>
      <vt:lpstr>Note before continuing </vt:lpstr>
      <vt:lpstr>PowerPoint Presentation</vt:lpstr>
      <vt:lpstr>3- Add the edit phone HttpPost action to update the phone  data in the database</vt:lpstr>
      <vt:lpstr>PowerPoint Presentation</vt:lpstr>
      <vt:lpstr>PowerPoint Presentation</vt:lpstr>
      <vt:lpstr>1- Add the registration action to show the registration form and to process the its input</vt:lpstr>
      <vt:lpstr>2- Add the registration view</vt:lpstr>
      <vt:lpstr>Implementing the  Edit customer functionality based on its id</vt:lpstr>
      <vt:lpstr>1- Add the edit action  to fill  view data according to the received  id via cust data object</vt:lpstr>
      <vt:lpstr>2- Add the edit view</vt:lpstr>
      <vt:lpstr>3- Add the HttpPost edit action to update the customer data in the database</vt:lpstr>
      <vt:lpstr>Example  getting all customers details</vt:lpstr>
      <vt:lpstr>1- Add the  get customers action: to get all customers from DB into objects List</vt:lpstr>
      <vt:lpstr>2- Add the get customers view</vt:lpstr>
      <vt:lpstr>PowerPoint Presentation</vt:lpstr>
      <vt:lpstr>PowerPoint Presentation</vt:lpstr>
      <vt:lpstr>How to set data validation rules in the model </vt:lpstr>
      <vt:lpstr>How to set data validation rules in the model </vt:lpstr>
      <vt:lpstr>How to display validation error messages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and the .NET Platform</dc:title>
  <dc:creator>Marwa Fouad</dc:creator>
  <cp:lastModifiedBy>Aiman Ahmad Awad Turani</cp:lastModifiedBy>
  <cp:revision>676</cp:revision>
  <dcterms:created xsi:type="dcterms:W3CDTF">2013-04-23T22:11:30Z</dcterms:created>
  <dcterms:modified xsi:type="dcterms:W3CDTF">2023-08-21T09:15:07Z</dcterms:modified>
</cp:coreProperties>
</file>