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5"/>
  </p:notesMasterIdLst>
  <p:sldIdLst>
    <p:sldId id="318" r:id="rId2"/>
    <p:sldId id="282" r:id="rId3"/>
    <p:sldId id="297" r:id="rId4"/>
    <p:sldId id="359" r:id="rId5"/>
    <p:sldId id="362" r:id="rId6"/>
    <p:sldId id="363" r:id="rId7"/>
    <p:sldId id="765" r:id="rId8"/>
    <p:sldId id="761" r:id="rId9"/>
    <p:sldId id="757" r:id="rId10"/>
    <p:sldId id="758" r:id="rId11"/>
    <p:sldId id="745" r:id="rId12"/>
    <p:sldId id="759" r:id="rId13"/>
    <p:sldId id="760" r:id="rId14"/>
    <p:sldId id="562" r:id="rId15"/>
    <p:sldId id="347" r:id="rId16"/>
    <p:sldId id="769" r:id="rId17"/>
    <p:sldId id="324" r:id="rId18"/>
    <p:sldId id="569" r:id="rId19"/>
    <p:sldId id="568" r:id="rId20"/>
    <p:sldId id="566" r:id="rId21"/>
    <p:sldId id="715" r:id="rId22"/>
    <p:sldId id="772" r:id="rId23"/>
    <p:sldId id="716" r:id="rId24"/>
    <p:sldId id="773" r:id="rId25"/>
    <p:sldId id="351" r:id="rId26"/>
    <p:sldId id="770" r:id="rId27"/>
    <p:sldId id="352" r:id="rId28"/>
    <p:sldId id="767" r:id="rId29"/>
    <p:sldId id="357" r:id="rId30"/>
    <p:sldId id="771" r:id="rId31"/>
    <p:sldId id="358" r:id="rId32"/>
    <p:sldId id="768" r:id="rId33"/>
    <p:sldId id="434" r:id="rId34"/>
    <p:sldId id="367" r:id="rId35"/>
    <p:sldId id="433" r:id="rId36"/>
    <p:sldId id="366" r:id="rId37"/>
    <p:sldId id="364" r:id="rId38"/>
    <p:sldId id="365" r:id="rId39"/>
    <p:sldId id="753" r:id="rId40"/>
    <p:sldId id="720" r:id="rId41"/>
    <p:sldId id="436" r:id="rId42"/>
    <p:sldId id="437" r:id="rId43"/>
    <p:sldId id="43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92C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9" autoAdjust="0"/>
  </p:normalViewPr>
  <p:slideViewPr>
    <p:cSldViewPr>
      <p:cViewPr varScale="1">
        <p:scale>
          <a:sx n="78" d="100"/>
          <a:sy n="78" d="100"/>
        </p:scale>
        <p:origin x="8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6F62A92-6C11-4342-8BA4-2ACA186A1D20}" type="datetimeFigureOut">
              <a:rPr lang="ar-SA" smtClean="0"/>
              <a:pPr/>
              <a:t>05/03/1445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EADA1B-02C5-444A-841A-7A3C15702B3A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6220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B60170-8844-4F6A-ADDE-70AD0AC45DF5}" type="slidenum">
              <a:rPr lang="en-US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</p:spPr>
        <p:txBody>
          <a:bodyPr wrap="none" anchor="ctr"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9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ADA1B-02C5-444A-841A-7A3C15702B3A}" type="slidenum">
              <a:rPr lang="ar-SA" smtClean="0"/>
              <a:pPr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8013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ADA1B-02C5-444A-841A-7A3C15702B3A}" type="slidenum">
              <a:rPr lang="ar-SA" smtClean="0"/>
              <a:pPr/>
              <a:t>16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2628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5ED3-4491-49F0-A00E-F9076A1E3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F7BE-D466-4D1A-A7FD-A5E107D72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D4E2-47B2-4D13-BA0C-50E35BBF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37A4F-F3DA-405D-91CD-763CBFCB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DA5C-F446-4937-AB58-6397A5BA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7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CF9A-1BE9-438B-851E-75CFC831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A4C7D-07BF-410D-BB0F-9B8550CA4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CB961-9CAC-49F8-83E3-CB5DD2E0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90C2-A449-49F0-BCB7-E81A9DF7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FD3-CE0F-49A6-BBB1-88944B47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0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88FCA-0774-42EC-84F2-3B3D8DE38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C946F-DBDD-44A2-ADB0-FEC8FCB85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13C79-B33F-480A-ADA5-56C9DB7D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983E2-457D-469B-A978-0C38CFB6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4F1D8-74C6-4045-801D-74C9398D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BEF0B-E7E5-485E-BA2C-3045DBFE8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2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0C2B-0663-4793-837C-B95DEFF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5519-FEC9-498A-B786-A10B6AAD0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07D-8CF6-462E-8A45-E3D2BB76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6FE15-C8ED-4D63-81B0-D612A8D9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AF36-962D-4266-9B66-4F626051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5A70-6CB2-4309-9A54-5CDF138B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790F0-519F-4348-A17F-B1FE2593E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0C283-E6F3-478B-970C-5577D661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0AA50-5E07-41B5-9BA8-3744253C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94BE2-C937-4319-9535-AFA0ECFB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03B4-C6E8-488B-9244-D0E60B9B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9699-F79B-430E-B8B2-3507A7558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1C9A4-A600-4ADC-B6D2-B9C52C526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4A44C-98C8-4DCD-ADC6-94EF3A53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93F4F-57A5-40BB-8A88-DF573AA2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9341C-4B01-4D67-A904-7B9C391D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F798-95AC-49CA-BD1E-CC6882BF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C705-8D94-4317-A316-3E2E8A31E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9D534-AF57-42CA-BED9-764DF9A6C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9F5C2-FDFA-4259-9543-25F5AC23E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F0E8D-FDD8-4BC0-A0A4-C1BCB5F7D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00937-97D5-410F-A480-FA8F2664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3542E-2914-4BF4-AF52-0FC9A442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67302-67DA-4EA7-85D3-65221C34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8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1157-70AB-4E73-BDA8-05217093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1B69C-5303-4963-B732-807019C8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1C935-8376-4E53-B359-DE749A92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27AB8-6A94-4542-BC57-83076DB4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6D0C5-BDA4-48E7-8D26-1297BB7B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B7BF3-F0CD-4F81-AC2A-4225B985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2281A-C559-4564-9A7A-2305B94C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A8F9-FD52-4BBA-9593-3E02BB18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C2A5A-741C-4793-A5A7-17F3D9201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65287-594E-4058-8606-F171AB530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065AF-4819-4C08-901B-5D7252E8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C425B-A37C-47FA-86AC-57517447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AA475-DA50-4E18-A955-6945BF99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B4C4-2847-4684-80A5-93D40F68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757FD-2D10-4135-9560-9D6F147A8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23289-FC67-466D-B75B-ACB1ECF92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8265F-7D36-4FB5-9892-425A0CC9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FCF6D-790B-4A68-B37A-D355A5E3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7EF8F-69BD-4F3E-BC9F-31E44F3F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1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79D30-C4D0-46B5-BF85-D062206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ABC89-997B-48F5-859B-E23FF48A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3CAB2-90DA-45A2-9DBA-FA7F9AE7B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2E284-0137-41E9-BCBC-3906FBA52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44A09-B88D-4344-B440-91E1EA7A8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6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65E2-2EA1-4511-8FAE-F15E1AA2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2420888"/>
            <a:ext cx="6589199" cy="1280890"/>
          </a:xfrm>
        </p:spPr>
        <p:txBody>
          <a:bodyPr>
            <a:noAutofit/>
          </a:bodyPr>
          <a:lstStyle/>
          <a:p>
            <a:r>
              <a:rPr lang="en-AU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Services And Web API</a:t>
            </a:r>
            <a:b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261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90AF32-5862-E204-BB2A-DDECA824638F}"/>
              </a:ext>
            </a:extLst>
          </p:cNvPr>
          <p:cNvSpPr/>
          <p:nvPr/>
        </p:nvSpPr>
        <p:spPr>
          <a:xfrm>
            <a:off x="1248893" y="2309068"/>
            <a:ext cx="1723002" cy="284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9EE35-3487-3E3C-972D-EAEA065344F6}"/>
              </a:ext>
            </a:extLst>
          </p:cNvPr>
          <p:cNvCxnSpPr/>
          <p:nvPr/>
        </p:nvCxnSpPr>
        <p:spPr>
          <a:xfrm>
            <a:off x="3154342" y="3759222"/>
            <a:ext cx="206573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B8FA83-D488-F784-B20C-59BF2EC97323}"/>
              </a:ext>
            </a:extLst>
          </p:cNvPr>
          <p:cNvCxnSpPr>
            <a:cxnSpLocks/>
          </p:cNvCxnSpPr>
          <p:nvPr/>
        </p:nvCxnSpPr>
        <p:spPr>
          <a:xfrm>
            <a:off x="3156840" y="2511162"/>
            <a:ext cx="206573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6A05E9-486B-0D82-3D6F-88EDAE01C561}"/>
              </a:ext>
            </a:extLst>
          </p:cNvPr>
          <p:cNvSpPr txBox="1"/>
          <p:nvPr/>
        </p:nvSpPr>
        <p:spPr>
          <a:xfrm>
            <a:off x="1060114" y="1322019"/>
            <a:ext cx="4392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  <a:ea typeface="+mj-ea"/>
                <a:cs typeface="+mj-cs"/>
              </a:rPr>
              <a:t>JavaScript API Fetching Methods examples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E811D-6CFB-ABF3-0BDD-08C3938DBE3E}"/>
              </a:ext>
            </a:extLst>
          </p:cNvPr>
          <p:cNvSpPr txBox="1"/>
          <p:nvPr/>
        </p:nvSpPr>
        <p:spPr>
          <a:xfrm>
            <a:off x="2499754" y="3596892"/>
            <a:ext cx="563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F751B1-BB67-3D99-6815-3C108E8F22E0}"/>
              </a:ext>
            </a:extLst>
          </p:cNvPr>
          <p:cNvCxnSpPr/>
          <p:nvPr/>
        </p:nvCxnSpPr>
        <p:spPr>
          <a:xfrm>
            <a:off x="3156840" y="3048806"/>
            <a:ext cx="206573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7E82C1-AA27-D833-67C9-FDE7B2915BBB}"/>
              </a:ext>
            </a:extLst>
          </p:cNvPr>
          <p:cNvCxnSpPr>
            <a:cxnSpLocks/>
          </p:cNvCxnSpPr>
          <p:nvPr/>
        </p:nvCxnSpPr>
        <p:spPr>
          <a:xfrm>
            <a:off x="3046330" y="4434217"/>
            <a:ext cx="206573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521838-68E4-3B26-3D59-1D86BDE59988}"/>
              </a:ext>
            </a:extLst>
          </p:cNvPr>
          <p:cNvSpPr txBox="1"/>
          <p:nvPr/>
        </p:nvSpPr>
        <p:spPr>
          <a:xfrm>
            <a:off x="1278908" y="2365970"/>
            <a:ext cx="1852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GET  Single Record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725B0-1DBC-6C94-09D3-A993043845B8}"/>
              </a:ext>
            </a:extLst>
          </p:cNvPr>
          <p:cNvSpPr txBox="1"/>
          <p:nvPr/>
        </p:nvSpPr>
        <p:spPr>
          <a:xfrm>
            <a:off x="1203059" y="2910844"/>
            <a:ext cx="2720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GET  LIST of Records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B5CF70-15C2-B502-C1F2-3B2A581F2EBC}"/>
              </a:ext>
            </a:extLst>
          </p:cNvPr>
          <p:cNvSpPr txBox="1"/>
          <p:nvPr/>
        </p:nvSpPr>
        <p:spPr>
          <a:xfrm>
            <a:off x="2518122" y="4271659"/>
            <a:ext cx="490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0795AA-9EBE-899D-CC71-DDBD6186F280}"/>
              </a:ext>
            </a:extLst>
          </p:cNvPr>
          <p:cNvSpPr txBox="1"/>
          <p:nvPr/>
        </p:nvSpPr>
        <p:spPr>
          <a:xfrm>
            <a:off x="2319921" y="4809216"/>
            <a:ext cx="8866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75D8E74-C7FB-CF93-1E14-2868D38BBEFC}"/>
              </a:ext>
            </a:extLst>
          </p:cNvPr>
          <p:cNvCxnSpPr>
            <a:cxnSpLocks/>
          </p:cNvCxnSpPr>
          <p:nvPr/>
        </p:nvCxnSpPr>
        <p:spPr>
          <a:xfrm>
            <a:off x="3046330" y="4984414"/>
            <a:ext cx="206573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2C29E3-6B85-7C0E-64BB-FD61A374D38C}"/>
              </a:ext>
            </a:extLst>
          </p:cNvPr>
          <p:cNvSpPr txBox="1"/>
          <p:nvPr/>
        </p:nvSpPr>
        <p:spPr>
          <a:xfrm>
            <a:off x="2922340" y="3483007"/>
            <a:ext cx="4025924" cy="280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fetch("http://localhost:5092/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Test",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96964-7205-3E7F-131B-0BE5E03F4DD5}"/>
              </a:ext>
            </a:extLst>
          </p:cNvPr>
          <p:cNvSpPr txBox="1"/>
          <p:nvPr/>
        </p:nvSpPr>
        <p:spPr>
          <a:xfrm>
            <a:off x="3096101" y="2266008"/>
            <a:ext cx="3431858" cy="280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fetch("http://localhost:5113/Test/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 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85CA0-5A84-E10B-EBD4-E3202273C1F0}"/>
              </a:ext>
            </a:extLst>
          </p:cNvPr>
          <p:cNvSpPr txBox="1"/>
          <p:nvPr/>
        </p:nvSpPr>
        <p:spPr>
          <a:xfrm>
            <a:off x="3096101" y="2708920"/>
            <a:ext cx="3431858" cy="280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fetch("http://localhost:5113/Test") 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795CA-457B-E935-B2A5-58AE79AF4B30}"/>
              </a:ext>
            </a:extLst>
          </p:cNvPr>
          <p:cNvSpPr txBox="1"/>
          <p:nvPr/>
        </p:nvSpPr>
        <p:spPr>
          <a:xfrm>
            <a:off x="2971893" y="4131079"/>
            <a:ext cx="4336411" cy="280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fetch("http://localhost:5092/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Test?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A15E54-D6A7-C784-4D0E-31DA63FFCA5B}"/>
              </a:ext>
            </a:extLst>
          </p:cNvPr>
          <p:cNvSpPr txBox="1"/>
          <p:nvPr/>
        </p:nvSpPr>
        <p:spPr>
          <a:xfrm>
            <a:off x="2971893" y="4712741"/>
            <a:ext cx="4336411" cy="280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fetch("http://localhost:5092/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Test?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8D833-BBFF-FD5E-03BC-53DCF0E032DF}"/>
              </a:ext>
            </a:extLst>
          </p:cNvPr>
          <p:cNvSpPr txBox="1"/>
          <p:nvPr/>
        </p:nvSpPr>
        <p:spPr>
          <a:xfrm>
            <a:off x="5743342" y="3826079"/>
            <a:ext cx="1204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JSON Object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231071-1624-8B73-58AD-BD6CB44697E1}"/>
              </a:ext>
            </a:extLst>
          </p:cNvPr>
          <p:cNvCxnSpPr>
            <a:cxnSpLocks/>
          </p:cNvCxnSpPr>
          <p:nvPr/>
        </p:nvCxnSpPr>
        <p:spPr>
          <a:xfrm flipV="1">
            <a:off x="6007761" y="3689394"/>
            <a:ext cx="177927" cy="18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5237B5-1FEA-6EAC-D54F-B73C853D9B0E}"/>
              </a:ext>
            </a:extLst>
          </p:cNvPr>
          <p:cNvCxnSpPr>
            <a:cxnSpLocks/>
          </p:cNvCxnSpPr>
          <p:nvPr/>
        </p:nvCxnSpPr>
        <p:spPr>
          <a:xfrm>
            <a:off x="6007761" y="4079810"/>
            <a:ext cx="498030" cy="11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71A6E0-E543-2021-10E1-B657B0FBB090}"/>
              </a:ext>
            </a:extLst>
          </p:cNvPr>
          <p:cNvSpPr txBox="1"/>
          <p:nvPr/>
        </p:nvSpPr>
        <p:spPr>
          <a:xfrm>
            <a:off x="73674" y="836712"/>
            <a:ext cx="6172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  <a:ea typeface="+mj-ea"/>
                <a:cs typeface="+mj-cs"/>
              </a:rPr>
              <a:t>Sending data using REST  API  Methods Examples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5FDB0-45D0-0054-06D8-06EDAD053B82}"/>
              </a:ext>
            </a:extLst>
          </p:cNvPr>
          <p:cNvSpPr txBox="1"/>
          <p:nvPr/>
        </p:nvSpPr>
        <p:spPr>
          <a:xfrm>
            <a:off x="0" y="3027955"/>
            <a:ext cx="1318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/>
              <a:t>Client</a:t>
            </a:r>
          </a:p>
          <a:p>
            <a:pPr algn="ctr"/>
            <a:r>
              <a:rPr lang="en-AU" sz="1800" dirty="0"/>
              <a:t>HTML Page</a:t>
            </a:r>
          </a:p>
          <a:p>
            <a:pPr algn="ctr"/>
            <a:r>
              <a:rPr lang="en-AU" sz="1800" dirty="0"/>
              <a:t>JavaScript</a:t>
            </a:r>
            <a:endParaRPr lang="en-US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96E5A3-0526-DD18-C490-287B4147C3EF}"/>
              </a:ext>
            </a:extLst>
          </p:cNvPr>
          <p:cNvSpPr/>
          <p:nvPr/>
        </p:nvSpPr>
        <p:spPr>
          <a:xfrm>
            <a:off x="7137721" y="2732425"/>
            <a:ext cx="1862826" cy="250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dirty="0">
                <a:solidFill>
                  <a:schemeClr val="bg1"/>
                </a:solidFill>
              </a:rPr>
              <a:t>Server</a:t>
            </a:r>
          </a:p>
          <a:p>
            <a:pPr algn="ctr"/>
            <a:r>
              <a:rPr lang="en-AU" sz="1200" dirty="0" err="1">
                <a:solidFill>
                  <a:schemeClr val="bg1"/>
                </a:solidFill>
              </a:rPr>
              <a:t>.Net</a:t>
            </a:r>
            <a:r>
              <a:rPr lang="en-AU" sz="1200" dirty="0">
                <a:solidFill>
                  <a:schemeClr val="bg1"/>
                </a:solidFill>
              </a:rPr>
              <a:t> API</a:t>
            </a:r>
          </a:p>
          <a:p>
            <a:pPr algn="ctr"/>
            <a:r>
              <a:rPr lang="en-AU" sz="12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EFF9E-F951-EE41-B447-02B133465EED}"/>
              </a:ext>
            </a:extLst>
          </p:cNvPr>
          <p:cNvSpPr txBox="1"/>
          <p:nvPr/>
        </p:nvSpPr>
        <p:spPr>
          <a:xfrm>
            <a:off x="7025635" y="2408388"/>
            <a:ext cx="17145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http://localhost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01061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2531B7-9185-F664-DF27-12BD1D99A705}"/>
              </a:ext>
            </a:extLst>
          </p:cNvPr>
          <p:cNvSpPr txBox="1"/>
          <p:nvPr/>
        </p:nvSpPr>
        <p:spPr>
          <a:xfrm>
            <a:off x="2286000" y="2175242"/>
            <a:ext cx="4572000" cy="2997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options = {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method: ‘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xx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headers: {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'Content-Type': 'application/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json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},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body: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JSON.stringify</a:t>
            </a:r>
            <a:r>
              <a:rPr lang="en-US" sz="135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(xx) </a:t>
            </a:r>
            <a:endParaRPr lang="en-GB" sz="105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body: </a:t>
            </a:r>
            <a:r>
              <a:rPr lang="en-US" sz="1350" b="1" i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xx</a:t>
            </a:r>
            <a:endParaRPr lang="en-US" sz="1350" i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35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fetch("http://localhost:5092/......",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options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4AB6BC8-D243-236B-D7F6-F0EA5BD3232F}"/>
              </a:ext>
            </a:extLst>
          </p:cNvPr>
          <p:cNvSpPr/>
          <p:nvPr/>
        </p:nvSpPr>
        <p:spPr>
          <a:xfrm rot="10800000">
            <a:off x="4023360" y="2482781"/>
            <a:ext cx="548640" cy="144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B8DED-ADD7-046D-E2F4-828CADFECA42}"/>
              </a:ext>
            </a:extLst>
          </p:cNvPr>
          <p:cNvSpPr txBox="1"/>
          <p:nvPr/>
        </p:nvSpPr>
        <p:spPr>
          <a:xfrm>
            <a:off x="4659630" y="2416108"/>
            <a:ext cx="13944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b="1" dirty="0">
                <a:solidFill>
                  <a:srgbClr val="FF0000"/>
                </a:solidFill>
              </a:rPr>
              <a:t>Post/Put/Delete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47DC456-5278-D8E2-154D-FB07BD50EA0A}"/>
              </a:ext>
            </a:extLst>
          </p:cNvPr>
          <p:cNvSpPr/>
          <p:nvPr/>
        </p:nvSpPr>
        <p:spPr>
          <a:xfrm rot="10800000">
            <a:off x="5029200" y="3696020"/>
            <a:ext cx="548640" cy="144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655CF7-4D69-6155-2F2E-EB42FD5BAAF8}"/>
              </a:ext>
            </a:extLst>
          </p:cNvPr>
          <p:cNvSpPr txBox="1"/>
          <p:nvPr/>
        </p:nvSpPr>
        <p:spPr>
          <a:xfrm>
            <a:off x="5654040" y="3614670"/>
            <a:ext cx="22707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b="1" dirty="0">
                <a:solidFill>
                  <a:srgbClr val="FF0000"/>
                </a:solidFill>
              </a:rPr>
              <a:t>JSON Object/List of Objects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E58BB-842E-2A98-0F23-47BC46E9C2A8}"/>
              </a:ext>
            </a:extLst>
          </p:cNvPr>
          <p:cNvSpPr txBox="1"/>
          <p:nvPr/>
        </p:nvSpPr>
        <p:spPr>
          <a:xfrm>
            <a:off x="73674" y="1269674"/>
            <a:ext cx="4871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  <a:ea typeface="+mj-ea"/>
                <a:cs typeface="+mj-cs"/>
              </a:rPr>
              <a:t>Java script Fetch Example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448AE47-0B73-021F-2566-38EE9AC384DD}"/>
              </a:ext>
            </a:extLst>
          </p:cNvPr>
          <p:cNvSpPr/>
          <p:nvPr/>
        </p:nvSpPr>
        <p:spPr>
          <a:xfrm rot="10800000">
            <a:off x="3634740" y="4046540"/>
            <a:ext cx="548640" cy="144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DA105-7CCD-5430-D804-1208BB74B7B3}"/>
              </a:ext>
            </a:extLst>
          </p:cNvPr>
          <p:cNvSpPr txBox="1"/>
          <p:nvPr/>
        </p:nvSpPr>
        <p:spPr>
          <a:xfrm>
            <a:off x="4259580" y="3965190"/>
            <a:ext cx="16916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b="1" i="1" dirty="0" err="1">
                <a:solidFill>
                  <a:srgbClr val="FF0000"/>
                </a:solidFill>
              </a:rPr>
              <a:t>formData</a:t>
            </a:r>
            <a:r>
              <a:rPr lang="en-GB" sz="1350" b="1" i="1" dirty="0">
                <a:solidFill>
                  <a:srgbClr val="FF0000"/>
                </a:solidFill>
              </a:rPr>
              <a:t> (image)</a:t>
            </a:r>
          </a:p>
        </p:txBody>
      </p:sp>
    </p:spTree>
    <p:extLst>
      <p:ext uri="{BB962C8B-B14F-4D97-AF65-F5344CB8AC3E}">
        <p14:creationId xmlns:p14="http://schemas.microsoft.com/office/powerpoint/2010/main" val="265064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9EE35-3487-3E3C-972D-EAEA065344F6}"/>
              </a:ext>
            </a:extLst>
          </p:cNvPr>
          <p:cNvCxnSpPr>
            <a:cxnSpLocks/>
          </p:cNvCxnSpPr>
          <p:nvPr/>
        </p:nvCxnSpPr>
        <p:spPr>
          <a:xfrm>
            <a:off x="2427328" y="3851758"/>
            <a:ext cx="357795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B8FA83-D488-F784-B20C-59BF2EC97323}"/>
              </a:ext>
            </a:extLst>
          </p:cNvPr>
          <p:cNvCxnSpPr>
            <a:cxnSpLocks/>
          </p:cNvCxnSpPr>
          <p:nvPr/>
        </p:nvCxnSpPr>
        <p:spPr>
          <a:xfrm>
            <a:off x="2501623" y="1907649"/>
            <a:ext cx="350365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6A05E9-486B-0D82-3D6F-88EDAE01C561}"/>
              </a:ext>
            </a:extLst>
          </p:cNvPr>
          <p:cNvSpPr txBox="1"/>
          <p:nvPr/>
        </p:nvSpPr>
        <p:spPr>
          <a:xfrm>
            <a:off x="5076056" y="877504"/>
            <a:ext cx="37692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err="1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  <a:ea typeface="+mj-ea"/>
                <a:cs typeface="+mj-cs"/>
              </a:rPr>
              <a:t>.Net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  <a:ea typeface="+mj-ea"/>
                <a:cs typeface="+mj-cs"/>
              </a:rPr>
              <a:t> server API methods Examples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E811D-6CFB-ABF3-0BDD-08C3938DBE3E}"/>
              </a:ext>
            </a:extLst>
          </p:cNvPr>
          <p:cNvSpPr txBox="1"/>
          <p:nvPr/>
        </p:nvSpPr>
        <p:spPr>
          <a:xfrm>
            <a:off x="1169622" y="3696199"/>
            <a:ext cx="850178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  <a:latin typeface="Consolas" panose="020B0609020204030204" pitchFamily="49" charset="0"/>
              </a:rPr>
              <a:t>POST </a:t>
            </a:r>
            <a:r>
              <a:rPr lang="en-US" sz="1013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endParaRPr lang="en-US" sz="1013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F751B1-BB67-3D99-6815-3C108E8F22E0}"/>
              </a:ext>
            </a:extLst>
          </p:cNvPr>
          <p:cNvCxnSpPr>
            <a:cxnSpLocks/>
          </p:cNvCxnSpPr>
          <p:nvPr/>
        </p:nvCxnSpPr>
        <p:spPr>
          <a:xfrm flipV="1">
            <a:off x="2732678" y="3023867"/>
            <a:ext cx="3236916" cy="249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7E82C1-AA27-D833-67C9-FDE7B2915BBB}"/>
              </a:ext>
            </a:extLst>
          </p:cNvPr>
          <p:cNvCxnSpPr>
            <a:cxnSpLocks/>
          </p:cNvCxnSpPr>
          <p:nvPr/>
        </p:nvCxnSpPr>
        <p:spPr>
          <a:xfrm>
            <a:off x="2501623" y="5298313"/>
            <a:ext cx="350365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521838-68E4-3B26-3D59-1D86BDE59988}"/>
              </a:ext>
            </a:extLst>
          </p:cNvPr>
          <p:cNvSpPr txBox="1"/>
          <p:nvPr/>
        </p:nvSpPr>
        <p:spPr>
          <a:xfrm>
            <a:off x="1195402" y="1663893"/>
            <a:ext cx="1637016" cy="40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</a:rPr>
              <a:t>  Single Record</a:t>
            </a:r>
          </a:p>
          <a:p>
            <a:r>
              <a:rPr lang="en-US" sz="1013" b="1" dirty="0">
                <a:solidFill>
                  <a:srgbClr val="000000"/>
                </a:solidFill>
                <a:latin typeface="Consolas" panose="020B0609020204030204" pitchFamily="49" charset="0"/>
              </a:rPr>
              <a:t>query string</a:t>
            </a:r>
            <a:endParaRPr lang="en-US" sz="1013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725B0-1DBC-6C94-09D3-A993043845B8}"/>
              </a:ext>
            </a:extLst>
          </p:cNvPr>
          <p:cNvSpPr txBox="1"/>
          <p:nvPr/>
        </p:nvSpPr>
        <p:spPr>
          <a:xfrm>
            <a:off x="1143001" y="2834935"/>
            <a:ext cx="2720869" cy="40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</a:rPr>
              <a:t>  LIST of Records</a:t>
            </a:r>
          </a:p>
          <a:p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endParaRPr lang="en-US" sz="1013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B5CF70-15C2-B502-C1F2-3B2A581F2EBC}"/>
              </a:ext>
            </a:extLst>
          </p:cNvPr>
          <p:cNvSpPr txBox="1"/>
          <p:nvPr/>
        </p:nvSpPr>
        <p:spPr>
          <a:xfrm>
            <a:off x="1237237" y="5129394"/>
            <a:ext cx="728904" cy="40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  <a:latin typeface="Consolas" panose="020B0609020204030204" pitchFamily="49" charset="0"/>
              </a:rPr>
              <a:t>PUT </a:t>
            </a:r>
            <a:r>
              <a:rPr lang="en-US" sz="1013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endParaRPr lang="en-US" sz="1013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0795AA-9EBE-899D-CC71-DDBD6186F280}"/>
              </a:ext>
            </a:extLst>
          </p:cNvPr>
          <p:cNvSpPr txBox="1"/>
          <p:nvPr/>
        </p:nvSpPr>
        <p:spPr>
          <a:xfrm>
            <a:off x="1241839" y="5623449"/>
            <a:ext cx="886689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endParaRPr lang="en-US" sz="1013" dirty="0">
              <a:solidFill>
                <a:srgbClr val="FF0000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75D8E74-C7FB-CF93-1E14-2868D38BBEFC}"/>
              </a:ext>
            </a:extLst>
          </p:cNvPr>
          <p:cNvCxnSpPr>
            <a:cxnSpLocks/>
          </p:cNvCxnSpPr>
          <p:nvPr/>
        </p:nvCxnSpPr>
        <p:spPr>
          <a:xfrm>
            <a:off x="2427328" y="5848511"/>
            <a:ext cx="3577952" cy="647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2C29E3-6B85-7C0E-64BB-FD61A374D38C}"/>
              </a:ext>
            </a:extLst>
          </p:cNvPr>
          <p:cNvSpPr txBox="1"/>
          <p:nvPr/>
        </p:nvSpPr>
        <p:spPr>
          <a:xfrm>
            <a:off x="2411760" y="3578615"/>
            <a:ext cx="3431858" cy="25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fetch("http://localhost:5092/ </a:t>
            </a:r>
            <a:r>
              <a:rPr lang="en-US" sz="1013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Test",</a:t>
            </a:r>
            <a:r>
              <a:rPr lang="en-US" sz="1013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option</a:t>
            </a: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en-GB" sz="788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96964-7205-3E7F-131B-0BE5E03F4DD5}"/>
              </a:ext>
            </a:extLst>
          </p:cNvPr>
          <p:cNvSpPr txBox="1"/>
          <p:nvPr/>
        </p:nvSpPr>
        <p:spPr>
          <a:xfrm>
            <a:off x="2671939" y="1563930"/>
            <a:ext cx="3431858" cy="25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fetch("http://localhost:5092/Test?”+</a:t>
            </a:r>
            <a:r>
              <a:rPr lang="en-US" sz="1013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en-GB" sz="788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85CA0-5A84-E10B-EBD4-E3202273C1F0}"/>
              </a:ext>
            </a:extLst>
          </p:cNvPr>
          <p:cNvSpPr txBox="1"/>
          <p:nvPr/>
        </p:nvSpPr>
        <p:spPr>
          <a:xfrm>
            <a:off x="2671939" y="2768525"/>
            <a:ext cx="3431858" cy="25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fetch("http://localhost:5092/Test") </a:t>
            </a:r>
            <a:endParaRPr lang="en-GB" sz="788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795CA-457B-E935-B2A5-58AE79AF4B30}"/>
              </a:ext>
            </a:extLst>
          </p:cNvPr>
          <p:cNvSpPr txBox="1"/>
          <p:nvPr/>
        </p:nvSpPr>
        <p:spPr>
          <a:xfrm>
            <a:off x="2378431" y="5010214"/>
            <a:ext cx="3835470" cy="25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fetch("http://localhost:5092/ Test/”+</a:t>
            </a:r>
            <a:r>
              <a:rPr lang="en-US" sz="1013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,</a:t>
            </a:r>
            <a:r>
              <a:rPr lang="en-US" sz="1013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option</a:t>
            </a: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en-GB" sz="788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A15E54-D6A7-C784-4D0E-31DA63FFCA5B}"/>
              </a:ext>
            </a:extLst>
          </p:cNvPr>
          <p:cNvSpPr txBox="1"/>
          <p:nvPr/>
        </p:nvSpPr>
        <p:spPr>
          <a:xfrm>
            <a:off x="2195736" y="5553720"/>
            <a:ext cx="3839236" cy="25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fetch("http://localhost:5092/ Test/”+</a:t>
            </a:r>
            <a:r>
              <a:rPr lang="en-US" sz="1013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013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US" sz="1013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option</a:t>
            </a: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en-GB" sz="788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EDDDE-C7FE-4CD8-34B9-1A6BDCD78161}"/>
              </a:ext>
            </a:extLst>
          </p:cNvPr>
          <p:cNvSpPr/>
          <p:nvPr/>
        </p:nvSpPr>
        <p:spPr>
          <a:xfrm>
            <a:off x="5969595" y="1541997"/>
            <a:ext cx="2178694" cy="4458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bg1"/>
                </a:solidFill>
              </a:rPr>
              <a:t>Server</a:t>
            </a:r>
          </a:p>
          <a:p>
            <a:pPr algn="ctr"/>
            <a:r>
              <a:rPr lang="en-AU" sz="900" dirty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en-AU" sz="9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3FFC2-840F-B68D-F0A0-3E7A12D6D18F}"/>
              </a:ext>
            </a:extLst>
          </p:cNvPr>
          <p:cNvSpPr txBox="1"/>
          <p:nvPr/>
        </p:nvSpPr>
        <p:spPr>
          <a:xfrm>
            <a:off x="6502960" y="1147533"/>
            <a:ext cx="1669186" cy="39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  <a:hlinkClick r:id="rId3"/>
              </a:rPr>
              <a:t>http://localhost</a:t>
            </a:r>
            <a:endParaRPr lang="en-US" sz="9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Test</a:t>
            </a:r>
            <a:r>
              <a:rPr lang="en-US" sz="900" b="1" dirty="0">
                <a:latin typeface="Consolas" panose="020B0609020204030204" pitchFamily="49" charset="0"/>
                <a:ea typeface="Calibri" panose="020F0502020204030204" pitchFamily="34" charset="0"/>
              </a:rPr>
              <a:t> API Controller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1A495-B03F-7CD9-DE59-335DDEDDE43F}"/>
              </a:ext>
            </a:extLst>
          </p:cNvPr>
          <p:cNvSpPr txBox="1"/>
          <p:nvPr/>
        </p:nvSpPr>
        <p:spPr>
          <a:xfrm>
            <a:off x="6192180" y="2186863"/>
            <a:ext cx="1793066" cy="43454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GB" sz="825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Http</a:t>
            </a:r>
            <a:r>
              <a:rPr lang="en-GB" sz="825" dirty="0" err="1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GB" sz="825" dirty="0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("{id}")]</a:t>
            </a:r>
            <a:endParaRPr lang="en-GB" sz="825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GB" sz="825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825" dirty="0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825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id)</a:t>
            </a:r>
            <a:endParaRPr lang="en-GB" sz="825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EBE1BF-8507-9019-B17E-6332C8E2F013}"/>
              </a:ext>
            </a:extLst>
          </p:cNvPr>
          <p:cNvSpPr txBox="1"/>
          <p:nvPr/>
        </p:nvSpPr>
        <p:spPr>
          <a:xfrm>
            <a:off x="6192180" y="1673131"/>
            <a:ext cx="1793066" cy="43454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GB" sz="825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Http</a:t>
            </a:r>
            <a:r>
              <a:rPr lang="en-GB" sz="825" dirty="0" err="1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en-GB" sz="825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GB" sz="825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825" dirty="0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825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id)</a:t>
            </a:r>
            <a:endParaRPr lang="en-GB" sz="825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ECB5D-25A3-8CE6-1705-B5C2C56A9588}"/>
              </a:ext>
            </a:extLst>
          </p:cNvPr>
          <p:cNvSpPr txBox="1"/>
          <p:nvPr/>
        </p:nvSpPr>
        <p:spPr>
          <a:xfrm>
            <a:off x="6194469" y="4300672"/>
            <a:ext cx="1786077" cy="43274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GB" sz="825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Http</a:t>
            </a:r>
            <a:r>
              <a:rPr lang="en-GB" sz="825" dirty="0" err="1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Post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public </a:t>
            </a:r>
            <a:r>
              <a:rPr lang="en-GB" sz="825" dirty="0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Post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GB" sz="825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FromForm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8EDEF6-24C3-C703-67D9-A5B66424ED94}"/>
              </a:ext>
            </a:extLst>
          </p:cNvPr>
          <p:cNvSpPr txBox="1"/>
          <p:nvPr/>
        </p:nvSpPr>
        <p:spPr>
          <a:xfrm>
            <a:off x="6213901" y="3675064"/>
            <a:ext cx="1747256" cy="43274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GB" sz="825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Http</a:t>
            </a:r>
            <a:r>
              <a:rPr lang="en-GB" sz="825" dirty="0" err="1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Post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public </a:t>
            </a:r>
            <a:r>
              <a:rPr lang="en-GB" sz="825" dirty="0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Post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GB" sz="825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FromBody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1E8DE1-5C81-3C52-55CF-32985B589BB8}"/>
              </a:ext>
            </a:extLst>
          </p:cNvPr>
          <p:cNvCxnSpPr>
            <a:cxnSpLocks/>
          </p:cNvCxnSpPr>
          <p:nvPr/>
        </p:nvCxnSpPr>
        <p:spPr>
          <a:xfrm>
            <a:off x="2509243" y="2472798"/>
            <a:ext cx="346797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7A6AD9-5E7C-B466-4166-D545F9688D41}"/>
              </a:ext>
            </a:extLst>
          </p:cNvPr>
          <p:cNvSpPr txBox="1"/>
          <p:nvPr/>
        </p:nvSpPr>
        <p:spPr>
          <a:xfrm>
            <a:off x="1135433" y="2293788"/>
            <a:ext cx="1637016" cy="40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</a:rPr>
              <a:t>  Single Record</a:t>
            </a:r>
          </a:p>
          <a:p>
            <a:r>
              <a:rPr lang="en-US" sz="1013" b="1" dirty="0">
                <a:solidFill>
                  <a:srgbClr val="000000"/>
                </a:solidFill>
                <a:latin typeface="Consolas" panose="020B0609020204030204" pitchFamily="49" charset="0"/>
              </a:rPr>
              <a:t>parameter</a:t>
            </a:r>
            <a:endParaRPr lang="en-US" sz="1013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32DA5-0106-DFED-26FF-6515D7B7B6C5}"/>
              </a:ext>
            </a:extLst>
          </p:cNvPr>
          <p:cNvSpPr txBox="1"/>
          <p:nvPr/>
        </p:nvSpPr>
        <p:spPr>
          <a:xfrm>
            <a:off x="2627784" y="2174459"/>
            <a:ext cx="3431858" cy="25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fetch("http://localhost:5092/Test/”+</a:t>
            </a:r>
            <a:r>
              <a:rPr lang="en-US" sz="1013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</a:t>
            </a:r>
            <a:endParaRPr lang="en-GB" sz="788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485269-207D-D762-F005-24706F0E54C5}"/>
              </a:ext>
            </a:extLst>
          </p:cNvPr>
          <p:cNvSpPr txBox="1"/>
          <p:nvPr/>
        </p:nvSpPr>
        <p:spPr>
          <a:xfrm>
            <a:off x="6192180" y="2693554"/>
            <a:ext cx="1793066" cy="43454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825" strike="sngStrike" dirty="0"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GB" sz="825" strike="sngStrike" dirty="0" err="1"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HttpGet</a:t>
            </a:r>
            <a:r>
              <a:rPr lang="en-GB" sz="825" strike="sngStrike" dirty="0"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en-GB" sz="825" strike="sngStrike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GB" sz="825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825" dirty="0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endParaRPr lang="en-GB" sz="825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8A62ED-E869-9E9C-A6B0-FA7FACEF3979}"/>
              </a:ext>
            </a:extLst>
          </p:cNvPr>
          <p:cNvCxnSpPr>
            <a:cxnSpLocks/>
          </p:cNvCxnSpPr>
          <p:nvPr/>
        </p:nvCxnSpPr>
        <p:spPr>
          <a:xfrm>
            <a:off x="2436287" y="4574358"/>
            <a:ext cx="3623355" cy="68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B6FDA63-54CB-86A6-4364-427304DDCFF7}"/>
              </a:ext>
            </a:extLst>
          </p:cNvPr>
          <p:cNvSpPr txBox="1"/>
          <p:nvPr/>
        </p:nvSpPr>
        <p:spPr>
          <a:xfrm>
            <a:off x="1204810" y="4427210"/>
            <a:ext cx="886689" cy="40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  <a:latin typeface="Consolas" panose="020B0609020204030204" pitchFamily="49" charset="0"/>
              </a:rPr>
              <a:t>POST </a:t>
            </a: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</a:rPr>
              <a:t>image</a:t>
            </a:r>
            <a:endParaRPr lang="en-US" sz="1013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3604E7-EC41-E3EE-A4D7-68B720004C92}"/>
              </a:ext>
            </a:extLst>
          </p:cNvPr>
          <p:cNvSpPr txBox="1"/>
          <p:nvPr/>
        </p:nvSpPr>
        <p:spPr>
          <a:xfrm>
            <a:off x="2436286" y="4293097"/>
            <a:ext cx="3431858" cy="25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fetch("http://localhost:5092/ </a:t>
            </a:r>
            <a:r>
              <a:rPr lang="en-US" sz="1013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Test",</a:t>
            </a:r>
            <a:r>
              <a:rPr lang="en-US" sz="1013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option</a:t>
            </a: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en-GB" sz="788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CCA39F-68E5-855C-06EE-31688B0CD322}"/>
              </a:ext>
            </a:extLst>
          </p:cNvPr>
          <p:cNvSpPr txBox="1"/>
          <p:nvPr/>
        </p:nvSpPr>
        <p:spPr>
          <a:xfrm>
            <a:off x="6006455" y="4963633"/>
            <a:ext cx="2141834" cy="56861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GB" sz="825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Http</a:t>
            </a:r>
            <a:r>
              <a:rPr lang="en-GB" sz="825" dirty="0" err="1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Put</a:t>
            </a:r>
            <a:r>
              <a:rPr lang="en-GB" sz="825" dirty="0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("{id}")]</a:t>
            </a:r>
            <a:endParaRPr lang="en-GB" sz="825" dirty="0">
              <a:solidFill>
                <a:srgbClr val="000000"/>
              </a:solidFill>
              <a:latin typeface="Cascadia Mono" panose="020B06090200000200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public </a:t>
            </a:r>
            <a:r>
              <a:rPr lang="en-GB" sz="825" dirty="0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Put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825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id, [</a:t>
            </a:r>
            <a:r>
              <a:rPr lang="en-GB" sz="825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FromBody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C9EE36-A923-0940-C691-E45D02899EF8}"/>
              </a:ext>
            </a:extLst>
          </p:cNvPr>
          <p:cNvSpPr txBox="1"/>
          <p:nvPr/>
        </p:nvSpPr>
        <p:spPr>
          <a:xfrm>
            <a:off x="6006455" y="5557699"/>
            <a:ext cx="1954701" cy="43274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GB" sz="825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Http</a:t>
            </a:r>
            <a:r>
              <a:rPr lang="en-GB" sz="825" dirty="0" err="1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r>
              <a:rPr lang="en-GB" sz="825" dirty="0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("{id}")]</a:t>
            </a:r>
            <a:endParaRPr lang="en-GB" sz="825" dirty="0">
              <a:solidFill>
                <a:srgbClr val="000000"/>
              </a:solidFill>
              <a:latin typeface="Cascadia Mono" panose="020B06090200000200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public </a:t>
            </a:r>
            <a:r>
              <a:rPr lang="en-GB" sz="825" dirty="0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825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id)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7F5A00-7968-9665-7C64-4A47B0E40642}"/>
              </a:ext>
            </a:extLst>
          </p:cNvPr>
          <p:cNvCxnSpPr>
            <a:cxnSpLocks/>
          </p:cNvCxnSpPr>
          <p:nvPr/>
        </p:nvCxnSpPr>
        <p:spPr>
          <a:xfrm flipV="1">
            <a:off x="2728364" y="3360307"/>
            <a:ext cx="3236916" cy="249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29B7007-0EC4-89BE-2282-DA763F17C2EB}"/>
              </a:ext>
            </a:extLst>
          </p:cNvPr>
          <p:cNvSpPr txBox="1"/>
          <p:nvPr/>
        </p:nvSpPr>
        <p:spPr>
          <a:xfrm>
            <a:off x="1138686" y="3247777"/>
            <a:ext cx="2720869" cy="40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</a:rPr>
              <a:t>  LIST of Records</a:t>
            </a:r>
          </a:p>
          <a:p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</a:rPr>
              <a:t>Using </a:t>
            </a:r>
            <a:r>
              <a:rPr lang="en-US" sz="1013" b="1" dirty="0">
                <a:solidFill>
                  <a:srgbClr val="00B050"/>
                </a:solidFill>
                <a:latin typeface="Consolas" panose="020B0609020204030204" pitchFamily="49" charset="0"/>
              </a:rPr>
              <a:t>verb</a:t>
            </a:r>
            <a:endParaRPr lang="en-US" sz="1013" b="1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8F33F0-1081-79FA-8801-19755439C5DA}"/>
              </a:ext>
            </a:extLst>
          </p:cNvPr>
          <p:cNvSpPr txBox="1"/>
          <p:nvPr/>
        </p:nvSpPr>
        <p:spPr>
          <a:xfrm>
            <a:off x="2667625" y="3146567"/>
            <a:ext cx="3431858" cy="41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fetch("http://localhost:5092/Test/</a:t>
            </a:r>
            <a:r>
              <a:rPr lang="en-US" sz="1013" b="1" dirty="0" err="1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PepoleList</a:t>
            </a:r>
            <a:r>
              <a:rPr lang="en-US" sz="1013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 </a:t>
            </a:r>
            <a:endParaRPr lang="en-GB" sz="788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D4B2F2-E118-4380-871C-5BF8E7447D09}"/>
              </a:ext>
            </a:extLst>
          </p:cNvPr>
          <p:cNvSpPr txBox="1"/>
          <p:nvPr/>
        </p:nvSpPr>
        <p:spPr>
          <a:xfrm>
            <a:off x="6192180" y="3179541"/>
            <a:ext cx="1793066" cy="43454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GB" sz="825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Http</a:t>
            </a:r>
            <a:r>
              <a:rPr lang="en-GB" sz="825" dirty="0" err="1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(“</a:t>
            </a:r>
            <a:r>
              <a:rPr lang="en-GB" sz="825" dirty="0" err="1">
                <a:solidFill>
                  <a:srgbClr val="00B05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PeopleList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”)]</a:t>
            </a:r>
            <a:endParaRPr lang="en-GB" sz="825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GB" sz="825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825" dirty="0" err="1">
                <a:solidFill>
                  <a:srgbClr val="00B05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PeopleList</a:t>
            </a:r>
            <a:r>
              <a:rPr lang="en-GB" sz="825" dirty="0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825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endParaRPr lang="en-GB" sz="825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7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CEF38B-26F4-8A49-795B-9E7157ACCE52}"/>
              </a:ext>
            </a:extLst>
          </p:cNvPr>
          <p:cNvSpPr/>
          <p:nvPr/>
        </p:nvSpPr>
        <p:spPr>
          <a:xfrm>
            <a:off x="1172871" y="2122557"/>
            <a:ext cx="1949690" cy="18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Client</a:t>
            </a:r>
          </a:p>
          <a:p>
            <a:pPr algn="ctr"/>
            <a:r>
              <a:rPr lang="en-AU" sz="1200" dirty="0"/>
              <a:t>HTML Page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A05E9-486B-0D82-3D6F-88EDAE01C561}"/>
              </a:ext>
            </a:extLst>
          </p:cNvPr>
          <p:cNvSpPr txBox="1"/>
          <p:nvPr/>
        </p:nvSpPr>
        <p:spPr>
          <a:xfrm>
            <a:off x="1779774" y="764704"/>
            <a:ext cx="5096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  <a:ea typeface="+mj-ea"/>
                <a:cs typeface="+mj-cs"/>
              </a:rPr>
              <a:t>Response: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  <a:ea typeface="+mj-ea"/>
                <a:cs typeface="+mj-cs"/>
              </a:rPr>
              <a:t>Receiving data Examples</a:t>
            </a:r>
            <a:endParaRPr lang="en-GB" sz="20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0236EA-DFC9-6147-6A54-6775523475B5}"/>
              </a:ext>
            </a:extLst>
          </p:cNvPr>
          <p:cNvCxnSpPr>
            <a:cxnSpLocks/>
          </p:cNvCxnSpPr>
          <p:nvPr/>
        </p:nvCxnSpPr>
        <p:spPr>
          <a:xfrm flipH="1" flipV="1">
            <a:off x="3057373" y="2437752"/>
            <a:ext cx="1275227" cy="310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9D67B8-DE39-4016-0C6A-8C220998647C}"/>
              </a:ext>
            </a:extLst>
          </p:cNvPr>
          <p:cNvSpPr txBox="1"/>
          <p:nvPr/>
        </p:nvSpPr>
        <p:spPr>
          <a:xfrm>
            <a:off x="3619235" y="2646981"/>
            <a:ext cx="792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JSON</a:t>
            </a:r>
            <a:endParaRPr lang="en-GB" sz="12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4D6762-614D-A543-6F61-CF204E766616}"/>
              </a:ext>
            </a:extLst>
          </p:cNvPr>
          <p:cNvCxnSpPr>
            <a:cxnSpLocks/>
          </p:cNvCxnSpPr>
          <p:nvPr/>
        </p:nvCxnSpPr>
        <p:spPr>
          <a:xfrm flipH="1" flipV="1">
            <a:off x="3059833" y="2464911"/>
            <a:ext cx="1326773" cy="8448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DCCFB2-EC0A-BC5F-517A-7E54E8D65208}"/>
              </a:ext>
            </a:extLst>
          </p:cNvPr>
          <p:cNvSpPr txBox="1"/>
          <p:nvPr/>
        </p:nvSpPr>
        <p:spPr>
          <a:xfrm>
            <a:off x="3205313" y="2191412"/>
            <a:ext cx="11837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JSON Array</a:t>
            </a:r>
            <a:endParaRPr lang="en-GB" sz="12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42F52A-DC6D-4653-EE43-EE8B8B654C4D}"/>
              </a:ext>
            </a:extLst>
          </p:cNvPr>
          <p:cNvCxnSpPr>
            <a:cxnSpLocks/>
            <a:stCxn id="23" idx="1"/>
            <a:endCxn id="35" idx="3"/>
          </p:cNvCxnSpPr>
          <p:nvPr/>
        </p:nvCxnSpPr>
        <p:spPr>
          <a:xfrm flipH="1" flipV="1">
            <a:off x="3059833" y="3556313"/>
            <a:ext cx="1320991" cy="119643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982371-C9BE-D35B-1DC1-0A767C1F648D}"/>
              </a:ext>
            </a:extLst>
          </p:cNvPr>
          <p:cNvSpPr txBox="1"/>
          <p:nvPr/>
        </p:nvSpPr>
        <p:spPr>
          <a:xfrm>
            <a:off x="3243798" y="4252092"/>
            <a:ext cx="750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String 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9F50B-A5D4-CD98-DAB7-06BD56CA230A}"/>
              </a:ext>
            </a:extLst>
          </p:cNvPr>
          <p:cNvSpPr txBox="1"/>
          <p:nvPr/>
        </p:nvSpPr>
        <p:spPr>
          <a:xfrm>
            <a:off x="1318350" y="2212702"/>
            <a:ext cx="174148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await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response.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json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2F1D72-D651-3B01-B41F-8679DE10941E}"/>
              </a:ext>
            </a:extLst>
          </p:cNvPr>
          <p:cNvSpPr/>
          <p:nvPr/>
        </p:nvSpPr>
        <p:spPr>
          <a:xfrm>
            <a:off x="4337974" y="1868651"/>
            <a:ext cx="4554506" cy="338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bg1"/>
                </a:solidFill>
              </a:rPr>
              <a:t>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50223-854D-874A-5A2D-CA51205CE526}"/>
              </a:ext>
            </a:extLst>
          </p:cNvPr>
          <p:cNvSpPr txBox="1"/>
          <p:nvPr/>
        </p:nvSpPr>
        <p:spPr>
          <a:xfrm>
            <a:off x="4310642" y="1966574"/>
            <a:ext cx="2565614" cy="86177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&lt;class&gt;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Get()</a:t>
            </a:r>
            <a:endParaRPr lang="en-GB" sz="1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{List&lt;class&gt;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objlst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List&lt;class&gt;();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……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objlst</a:t>
            </a:r>
            <a:endParaRPr lang="en-GB" sz="1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6457D2-DDB2-3450-BF86-353BE71B9778}"/>
              </a:ext>
            </a:extLst>
          </p:cNvPr>
          <p:cNvSpPr txBox="1"/>
          <p:nvPr/>
        </p:nvSpPr>
        <p:spPr>
          <a:xfrm>
            <a:off x="4343348" y="3016833"/>
            <a:ext cx="2532908" cy="79560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000" dirty="0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class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Get(int id)</a:t>
            </a:r>
            <a:endParaRPr lang="en-GB" sz="1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{class obj = new class();;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……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return (obj)</a:t>
            </a:r>
            <a:endParaRPr lang="en-GB" sz="1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BB64A6-79F2-3206-FA10-74824991028C}"/>
              </a:ext>
            </a:extLst>
          </p:cNvPr>
          <p:cNvSpPr txBox="1"/>
          <p:nvPr/>
        </p:nvSpPr>
        <p:spPr>
          <a:xfrm>
            <a:off x="4380824" y="4475750"/>
            <a:ext cx="2436052" cy="55399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</a:rPr>
              <a:t>public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</a:rPr>
              <a:t> </a:t>
            </a:r>
            <a:r>
              <a:rPr lang="en-GB" sz="1000" dirty="0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</a:rPr>
              <a:t> Post(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</a:rPr>
              <a:t>……….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</a:rPr>
              <a:t>return (“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</a:rPr>
              <a:t>successfull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</a:rPr>
              <a:t>”)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DC6FE5-90B0-4CFB-5FA0-394227DA4964}"/>
              </a:ext>
            </a:extLst>
          </p:cNvPr>
          <p:cNvSpPr txBox="1"/>
          <p:nvPr/>
        </p:nvSpPr>
        <p:spPr>
          <a:xfrm>
            <a:off x="1318350" y="3340869"/>
            <a:ext cx="1741483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await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response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.text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8260C9-4FFB-1B14-CD1D-0696B8DE15B4}"/>
              </a:ext>
            </a:extLst>
          </p:cNvPr>
          <p:cNvSpPr txBox="1"/>
          <p:nvPr/>
        </p:nvSpPr>
        <p:spPr>
          <a:xfrm>
            <a:off x="5706127" y="1405364"/>
            <a:ext cx="1818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  <a:hlinkClick r:id="rId2"/>
              </a:rPr>
              <a:t>http://localhost</a:t>
            </a:r>
            <a:endParaRPr lang="en-US" sz="12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ea typeface="Calibri" panose="020F0502020204030204" pitchFamily="34" charset="0"/>
              </a:rPr>
              <a:t> API Controller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9E9EF-DE1A-64D9-D099-B4BF35CB667F}"/>
              </a:ext>
            </a:extLst>
          </p:cNvPr>
          <p:cNvSpPr txBox="1"/>
          <p:nvPr/>
        </p:nvSpPr>
        <p:spPr>
          <a:xfrm>
            <a:off x="6959008" y="3309797"/>
            <a:ext cx="1861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GET  Single Record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AC442-4531-8062-1B3B-FA5ED09569A0}"/>
              </a:ext>
            </a:extLst>
          </p:cNvPr>
          <p:cNvSpPr txBox="1"/>
          <p:nvPr/>
        </p:nvSpPr>
        <p:spPr>
          <a:xfrm>
            <a:off x="6816876" y="2191412"/>
            <a:ext cx="2720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GET  LIST of Records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7E96A-F061-155F-190D-6699DA776695}"/>
              </a:ext>
            </a:extLst>
          </p:cNvPr>
          <p:cNvSpPr txBox="1"/>
          <p:nvPr/>
        </p:nvSpPr>
        <p:spPr>
          <a:xfrm>
            <a:off x="6804248" y="4581128"/>
            <a:ext cx="563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5CBCD-9AA0-71A9-8B02-3ADD2B7EA20A}"/>
              </a:ext>
            </a:extLst>
          </p:cNvPr>
          <p:cNvSpPr txBox="1"/>
          <p:nvPr/>
        </p:nvSpPr>
        <p:spPr>
          <a:xfrm>
            <a:off x="7777923" y="4564297"/>
            <a:ext cx="490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DBA347-11FC-C10E-E14E-3727DC9888B1}"/>
              </a:ext>
            </a:extLst>
          </p:cNvPr>
          <p:cNvSpPr txBox="1"/>
          <p:nvPr/>
        </p:nvSpPr>
        <p:spPr>
          <a:xfrm>
            <a:off x="7189098" y="4581128"/>
            <a:ext cx="8866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2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CFA9F-264C-EFAC-D470-CFD0879C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045" y="1504647"/>
            <a:ext cx="2657475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7862F5-CCA8-E92A-DF5B-82B5A9D2B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716" y="1823636"/>
            <a:ext cx="6329908" cy="434166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686FBC-FFCC-8E09-6720-EDF1DB329C42}"/>
              </a:ext>
            </a:extLst>
          </p:cNvPr>
          <p:cNvCxnSpPr>
            <a:cxnSpLocks/>
          </p:cNvCxnSpPr>
          <p:nvPr/>
        </p:nvCxnSpPr>
        <p:spPr>
          <a:xfrm>
            <a:off x="6307013" y="2944807"/>
            <a:ext cx="656699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78CE20-25FB-40BB-B1D6-6710BDA349C0}"/>
              </a:ext>
            </a:extLst>
          </p:cNvPr>
          <p:cNvCxnSpPr>
            <a:cxnSpLocks/>
          </p:cNvCxnSpPr>
          <p:nvPr/>
        </p:nvCxnSpPr>
        <p:spPr>
          <a:xfrm flipH="1" flipV="1">
            <a:off x="1045414" y="4581128"/>
            <a:ext cx="1582370" cy="144016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1AEDCA-9262-EDF7-BEF6-2D6E19A87660}"/>
              </a:ext>
            </a:extLst>
          </p:cNvPr>
          <p:cNvSpPr txBox="1"/>
          <p:nvPr/>
        </p:nvSpPr>
        <p:spPr>
          <a:xfrm flipH="1">
            <a:off x="2718584" y="4509120"/>
            <a:ext cx="5093775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  <a:latin typeface="open sans" panose="020B0606030504020204" pitchFamily="34" charset="0"/>
              </a:rPr>
              <a:t>You can Add your </a:t>
            </a:r>
            <a:r>
              <a:rPr lang="en-AU" sz="1600" dirty="0" err="1">
                <a:solidFill>
                  <a:srgbClr val="FF0000"/>
                </a:solidFill>
                <a:latin typeface="open sans" panose="020B0606030504020204" pitchFamily="34" charset="0"/>
              </a:rPr>
              <a:t>Api</a:t>
            </a:r>
            <a:r>
              <a:rPr lang="en-AU" sz="1600" dirty="0">
                <a:solidFill>
                  <a:srgbClr val="FF0000"/>
                </a:solidFill>
                <a:latin typeface="open sans" panose="020B0606030504020204" pitchFamily="34" charset="0"/>
              </a:rPr>
              <a:t> code here in this section</a:t>
            </a:r>
          </a:p>
        </p:txBody>
      </p:sp>
    </p:spTree>
    <p:extLst>
      <p:ext uri="{BB962C8B-B14F-4D97-AF65-F5344CB8AC3E}">
        <p14:creationId xmlns:p14="http://schemas.microsoft.com/office/powerpoint/2010/main" val="225953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4A6CE8-05E8-4A27-8DE3-3407D9D35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624" y="1412776"/>
            <a:ext cx="3302410" cy="1682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5A6894-CD0D-4CAB-963E-C696485EC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199" y="1985707"/>
            <a:ext cx="1512937" cy="8706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9A42CE-B8D7-73A7-095F-75FBB2A3BE29}"/>
              </a:ext>
            </a:extLst>
          </p:cNvPr>
          <p:cNvSpPr txBox="1"/>
          <p:nvPr/>
        </p:nvSpPr>
        <p:spPr>
          <a:xfrm>
            <a:off x="86659" y="906842"/>
            <a:ext cx="3096072" cy="40011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  <a:latin typeface="open sans" panose="020B0606030504020204" pitchFamily="34" charset="0"/>
              </a:rPr>
              <a:t>-create people class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DB43B-1751-BAE4-8462-5FC91FFACE0F}"/>
              </a:ext>
            </a:extLst>
          </p:cNvPr>
          <p:cNvSpPr txBox="1"/>
          <p:nvPr/>
        </p:nvSpPr>
        <p:spPr>
          <a:xfrm>
            <a:off x="3707904" y="5083532"/>
            <a:ext cx="453650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</a:t>
            </a:r>
            <a:r>
              <a:rPr lang="en-GB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:?</a:t>
            </a:r>
            <a:endParaRPr lang="en-GB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</a:t>
            </a:r>
            <a:r>
              <a:rPr lang="en-US" sz="14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"select * from phones";  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BFEBFA-1C00-0942-690E-5EE12D241F53}"/>
              </a:ext>
            </a:extLst>
          </p:cNvPr>
          <p:cNvCxnSpPr>
            <a:cxnSpLocks/>
          </p:cNvCxnSpPr>
          <p:nvPr/>
        </p:nvCxnSpPr>
        <p:spPr>
          <a:xfrm>
            <a:off x="5796136" y="4549770"/>
            <a:ext cx="0" cy="53376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89FFBE-65B8-0DF0-1864-67F53A3C3168}"/>
              </a:ext>
            </a:extLst>
          </p:cNvPr>
          <p:cNvCxnSpPr>
            <a:cxnSpLocks/>
          </p:cNvCxnSpPr>
          <p:nvPr/>
        </p:nvCxnSpPr>
        <p:spPr>
          <a:xfrm>
            <a:off x="5796136" y="5733355"/>
            <a:ext cx="0" cy="53376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86D57B-4A6D-CB60-4D0F-44255BB367CA}"/>
              </a:ext>
            </a:extLst>
          </p:cNvPr>
          <p:cNvSpPr txBox="1"/>
          <p:nvPr/>
        </p:nvSpPr>
        <p:spPr>
          <a:xfrm flipH="1">
            <a:off x="5809235" y="4365104"/>
            <a:ext cx="164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Input</a:t>
            </a:r>
            <a:r>
              <a:rPr lang="en-GB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7FD1A-AB0B-3867-2163-BF3B7DC36AE6}"/>
              </a:ext>
            </a:extLst>
          </p:cNvPr>
          <p:cNvSpPr txBox="1"/>
          <p:nvPr/>
        </p:nvSpPr>
        <p:spPr>
          <a:xfrm flipH="1">
            <a:off x="5909005" y="5959699"/>
            <a:ext cx="233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output</a:t>
            </a:r>
            <a:r>
              <a:rPr lang="en-GB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:?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0FC281-9C20-104E-577F-132692D9960A}"/>
              </a:ext>
            </a:extLst>
          </p:cNvPr>
          <p:cNvSpPr txBox="1">
            <a:spLocks/>
          </p:cNvSpPr>
          <p:nvPr/>
        </p:nvSpPr>
        <p:spPr>
          <a:xfrm>
            <a:off x="-36512" y="116632"/>
            <a:ext cx="6840760" cy="86409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400" dirty="0"/>
              <a:t>Example 1 </a:t>
            </a:r>
            <a:r>
              <a:rPr lang="en-AU" sz="2000" dirty="0"/>
              <a:t>create  a </a:t>
            </a:r>
            <a:r>
              <a:rPr lang="en-AU" sz="2000" dirty="0">
                <a:solidFill>
                  <a:srgbClr val="FF0000"/>
                </a:solidFill>
              </a:rPr>
              <a:t>Get</a:t>
            </a:r>
            <a:r>
              <a:rPr lang="en-AU" sz="2000" dirty="0"/>
              <a:t> Method to get all phone records using list of objects</a:t>
            </a: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CD463E-3B4A-6362-F338-7E306E3FD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391" y="-26892"/>
            <a:ext cx="1504950" cy="2447925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C17C0F7-EC7C-1565-AA8A-B8390F45D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10211"/>
              </p:ext>
            </p:extLst>
          </p:nvPr>
        </p:nvGraphicFramePr>
        <p:xfrm>
          <a:off x="426674" y="4603462"/>
          <a:ext cx="24160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21">
                  <a:extLst>
                    <a:ext uri="{9D8B030D-6E8A-4147-A177-3AD203B41FA5}">
                      <a16:colId xmlns:a16="http://schemas.microsoft.com/office/drawing/2014/main" val="3017601446"/>
                    </a:ext>
                  </a:extLst>
                </a:gridCol>
                <a:gridCol w="1208021">
                  <a:extLst>
                    <a:ext uri="{9D8B030D-6E8A-4147-A177-3AD203B41FA5}">
                      <a16:colId xmlns:a16="http://schemas.microsoft.com/office/drawing/2014/main" val="31799860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7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6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2904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ABCAC37-AB68-837C-2DC8-B5E374EE6B60}"/>
              </a:ext>
            </a:extLst>
          </p:cNvPr>
          <p:cNvSpPr txBox="1"/>
          <p:nvPr/>
        </p:nvSpPr>
        <p:spPr>
          <a:xfrm>
            <a:off x="5148064" y="3964994"/>
            <a:ext cx="1646466" cy="40011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  <a:latin typeface="open sans" panose="020B0606030504020204" pitchFamily="34" charset="0"/>
              </a:rPr>
              <a:t>Server Side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9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4DB43B-1751-BAE4-8462-5FC91FFACE0F}"/>
              </a:ext>
            </a:extLst>
          </p:cNvPr>
          <p:cNvSpPr txBox="1"/>
          <p:nvPr/>
        </p:nvSpPr>
        <p:spPr>
          <a:xfrm>
            <a:off x="3883068" y="4857089"/>
            <a:ext cx="453650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[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HttpGet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</a:t>
            </a:r>
            <a:r>
              <a:rPr lang="en-US" sz="14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"select * from phones";  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BFEBFA-1C00-0942-690E-5EE12D241F53}"/>
              </a:ext>
            </a:extLst>
          </p:cNvPr>
          <p:cNvCxnSpPr>
            <a:cxnSpLocks/>
          </p:cNvCxnSpPr>
          <p:nvPr/>
        </p:nvCxnSpPr>
        <p:spPr>
          <a:xfrm>
            <a:off x="5971300" y="4323327"/>
            <a:ext cx="0" cy="53376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89FFBE-65B8-0DF0-1864-67F53A3C3168}"/>
              </a:ext>
            </a:extLst>
          </p:cNvPr>
          <p:cNvCxnSpPr>
            <a:cxnSpLocks/>
          </p:cNvCxnSpPr>
          <p:nvPr/>
        </p:nvCxnSpPr>
        <p:spPr>
          <a:xfrm>
            <a:off x="5971300" y="5506912"/>
            <a:ext cx="0" cy="53376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86D57B-4A6D-CB60-4D0F-44255BB367CA}"/>
              </a:ext>
            </a:extLst>
          </p:cNvPr>
          <p:cNvSpPr txBox="1"/>
          <p:nvPr/>
        </p:nvSpPr>
        <p:spPr>
          <a:xfrm flipH="1">
            <a:off x="5984399" y="4138661"/>
            <a:ext cx="164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Input: none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7FD1A-AB0B-3867-2163-BF3B7DC36AE6}"/>
              </a:ext>
            </a:extLst>
          </p:cNvPr>
          <p:cNvSpPr txBox="1"/>
          <p:nvPr/>
        </p:nvSpPr>
        <p:spPr>
          <a:xfrm flipH="1">
            <a:off x="6084168" y="5733256"/>
            <a:ext cx="298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output: list of JSON object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313BF4-40EE-0F71-52EB-EC83F2425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19854"/>
              </p:ext>
            </p:extLst>
          </p:nvPr>
        </p:nvGraphicFramePr>
        <p:xfrm>
          <a:off x="463774" y="4115409"/>
          <a:ext cx="24160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21">
                  <a:extLst>
                    <a:ext uri="{9D8B030D-6E8A-4147-A177-3AD203B41FA5}">
                      <a16:colId xmlns:a16="http://schemas.microsoft.com/office/drawing/2014/main" val="3017601446"/>
                    </a:ext>
                  </a:extLst>
                </a:gridCol>
                <a:gridCol w="1208021">
                  <a:extLst>
                    <a:ext uri="{9D8B030D-6E8A-4147-A177-3AD203B41FA5}">
                      <a16:colId xmlns:a16="http://schemas.microsoft.com/office/drawing/2014/main" val="31799860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7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6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290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E1916C-9290-A954-0CA1-9C878A309AB6}"/>
              </a:ext>
            </a:extLst>
          </p:cNvPr>
          <p:cNvSpPr txBox="1"/>
          <p:nvPr/>
        </p:nvSpPr>
        <p:spPr>
          <a:xfrm>
            <a:off x="5328087" y="3785714"/>
            <a:ext cx="1646466" cy="40011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  <a:latin typeface="open sans" panose="020B0606030504020204" pitchFamily="34" charset="0"/>
              </a:rPr>
              <a:t>Server Side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49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كائن 3">
            <a:extLst>
              <a:ext uri="{FF2B5EF4-FFF2-40B4-BE49-F238E27FC236}">
                <a16:creationId xmlns:a16="http://schemas.microsoft.com/office/drawing/2014/main" id="{3F358C17-ED19-4E9D-81E2-9810AEA80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647168"/>
              </p:ext>
            </p:extLst>
          </p:nvPr>
        </p:nvGraphicFramePr>
        <p:xfrm>
          <a:off x="0" y="1630093"/>
          <a:ext cx="8494713" cy="528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87534" imgH="4816041" progId="Word.Document.12">
                  <p:embed/>
                </p:oleObj>
              </mc:Choice>
              <mc:Fallback>
                <p:oleObj name="Document" r:id="rId2" imgW="7787534" imgH="4816041" progId="Word.Document.12">
                  <p:embed/>
                  <p:pic>
                    <p:nvPicPr>
                      <p:cNvPr id="2" name="كائن 3">
                        <a:extLst>
                          <a:ext uri="{FF2B5EF4-FFF2-40B4-BE49-F238E27FC236}">
                            <a16:creationId xmlns:a16="http://schemas.microsoft.com/office/drawing/2014/main" id="{14FB3B3B-2837-40D0-8759-225EC21B7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30093"/>
                        <a:ext cx="8494713" cy="5284788"/>
                      </a:xfrm>
                      <a:prstGeom prst="rect">
                        <a:avLst/>
                      </a:prstGeom>
                      <a:solidFill>
                        <a:schemeClr val="bg2">
                          <a:alpha val="47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9FA3639-A584-B7F1-B9AC-569B6514E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423" y="56396"/>
            <a:ext cx="3344416" cy="16423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93B344-A06F-5F8D-EA6F-87F3491CE5EC}"/>
              </a:ext>
            </a:extLst>
          </p:cNvPr>
          <p:cNvSpPr/>
          <p:nvPr/>
        </p:nvSpPr>
        <p:spPr>
          <a:xfrm>
            <a:off x="7190615" y="348624"/>
            <a:ext cx="209433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WeatherForecast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34121-BB17-6F7D-35E8-F48A0CEC01E1}"/>
              </a:ext>
            </a:extLst>
          </p:cNvPr>
          <p:cNvCxnSpPr>
            <a:cxnSpLocks/>
          </p:cNvCxnSpPr>
          <p:nvPr/>
        </p:nvCxnSpPr>
        <p:spPr>
          <a:xfrm flipH="1">
            <a:off x="3995936" y="727788"/>
            <a:ext cx="2929856" cy="2629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A97C82-4792-D55C-8E58-CD50BF3E2A35}"/>
              </a:ext>
            </a:extLst>
          </p:cNvPr>
          <p:cNvSpPr txBox="1"/>
          <p:nvPr/>
        </p:nvSpPr>
        <p:spPr>
          <a:xfrm>
            <a:off x="4695423" y="1137570"/>
            <a:ext cx="2752054" cy="52322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Make sure to copy the </a:t>
            </a:r>
          </a:p>
          <a:p>
            <a:r>
              <a:rPr lang="en-AU" sz="1400" dirty="0">
                <a:solidFill>
                  <a:srgbClr val="FF0000"/>
                </a:solidFill>
              </a:rPr>
              <a:t>port number from your application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EABF73-0E43-2C25-E93D-B734A0432090}"/>
              </a:ext>
            </a:extLst>
          </p:cNvPr>
          <p:cNvSpPr txBox="1">
            <a:spLocks/>
          </p:cNvSpPr>
          <p:nvPr/>
        </p:nvSpPr>
        <p:spPr>
          <a:xfrm>
            <a:off x="-86048" y="1157478"/>
            <a:ext cx="4608512" cy="503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800" b="1" dirty="0">
                <a:solidFill>
                  <a:srgbClr val="FF0000"/>
                </a:solidFill>
              </a:rPr>
              <a:t>Create this html page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3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كائن 3">
            <a:extLst>
              <a:ext uri="{FF2B5EF4-FFF2-40B4-BE49-F238E27FC236}">
                <a16:creationId xmlns:a16="http://schemas.microsoft.com/office/drawing/2014/main" id="{14FB3B3B-2837-40D0-8759-225EC21B7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866792"/>
              </p:ext>
            </p:extLst>
          </p:nvPr>
        </p:nvGraphicFramePr>
        <p:xfrm>
          <a:off x="0" y="620688"/>
          <a:ext cx="9143999" cy="840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71435" imgH="5728864" progId="Word.Document.12">
                  <p:embed/>
                </p:oleObj>
              </mc:Choice>
              <mc:Fallback>
                <p:oleObj name="Document" r:id="rId2" imgW="8171435" imgH="5728864" progId="Word.Document.12">
                  <p:embed/>
                  <p:pic>
                    <p:nvPicPr>
                      <p:cNvPr id="2" name="كائن 3">
                        <a:extLst>
                          <a:ext uri="{FF2B5EF4-FFF2-40B4-BE49-F238E27FC236}">
                            <a16:creationId xmlns:a16="http://schemas.microsoft.com/office/drawing/2014/main" id="{14FB3B3B-2837-40D0-8759-225EC21B7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0688"/>
                        <a:ext cx="9143999" cy="8409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CBBE0E7-E753-9757-54E5-D8F3AF59F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4269060"/>
            <a:ext cx="2657475" cy="24003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4C1C64-C233-4A91-A7F4-BB75719934AB}"/>
              </a:ext>
            </a:extLst>
          </p:cNvPr>
          <p:cNvCxnSpPr>
            <a:cxnSpLocks/>
          </p:cNvCxnSpPr>
          <p:nvPr/>
        </p:nvCxnSpPr>
        <p:spPr>
          <a:xfrm>
            <a:off x="6372200" y="5645648"/>
            <a:ext cx="432048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C13A22-1009-BE8A-9C15-9CF6F4D09E79}"/>
              </a:ext>
            </a:extLst>
          </p:cNvPr>
          <p:cNvSpPr txBox="1"/>
          <p:nvPr/>
        </p:nvSpPr>
        <p:spPr>
          <a:xfrm>
            <a:off x="107504" y="24674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4-Create </a:t>
            </a:r>
            <a:r>
              <a:rPr lang="en-GB" sz="1600" b="1" dirty="0" err="1">
                <a:solidFill>
                  <a:srgbClr val="FF0000"/>
                </a:solidFill>
              </a:rPr>
              <a:t>Api</a:t>
            </a:r>
            <a:r>
              <a:rPr lang="en-GB" sz="1600" b="1" dirty="0">
                <a:solidFill>
                  <a:srgbClr val="FF0000"/>
                </a:solidFill>
              </a:rPr>
              <a:t> code Code at the </a:t>
            </a:r>
            <a:r>
              <a:rPr lang="en-GB" sz="1600" b="1" dirty="0" err="1">
                <a:solidFill>
                  <a:srgbClr val="FF0000"/>
                </a:solidFill>
              </a:rPr>
              <a:t>WeatherForcast</a:t>
            </a:r>
            <a:r>
              <a:rPr lang="en-GB" sz="1600" b="1" dirty="0">
                <a:solidFill>
                  <a:srgbClr val="FF0000"/>
                </a:solidFill>
              </a:rPr>
              <a:t> 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D8E0A-18D7-1650-A039-51854DC52B50}"/>
              </a:ext>
            </a:extLst>
          </p:cNvPr>
          <p:cNvSpPr txBox="1"/>
          <p:nvPr/>
        </p:nvSpPr>
        <p:spPr>
          <a:xfrm>
            <a:off x="5520076" y="843019"/>
            <a:ext cx="352839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Note that since API will return string or JSON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object,so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don’t return the </a:t>
            </a:r>
            <a:r>
              <a:rPr lang="en-US" sz="14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IActionResult</a:t>
            </a:r>
            <a:endParaRPr lang="en-GB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7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4C35D2-8D3A-F7D6-B2BC-098BDFEB6FEC}"/>
              </a:ext>
            </a:extLst>
          </p:cNvPr>
          <p:cNvSpPr txBox="1"/>
          <p:nvPr/>
        </p:nvSpPr>
        <p:spPr>
          <a:xfrm flipH="1">
            <a:off x="107504" y="620688"/>
            <a:ext cx="8568952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open sans" panose="020B0606030504020204" pitchFamily="34" charset="0"/>
              </a:rPr>
              <a:t>1- you can use the Swagger tool to test the API within VS Studio</a:t>
            </a:r>
            <a:endParaRPr lang="en-AU" sz="20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CCBEA-7BDD-E4DB-40F4-859B9BFB1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52847"/>
            <a:ext cx="7812360" cy="409648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D4A509-2368-9BC7-5D81-9A0E3AC1DC78}"/>
              </a:ext>
            </a:extLst>
          </p:cNvPr>
          <p:cNvCxnSpPr>
            <a:cxnSpLocks/>
          </p:cNvCxnSpPr>
          <p:nvPr/>
        </p:nvCxnSpPr>
        <p:spPr>
          <a:xfrm flipH="1">
            <a:off x="1547664" y="940657"/>
            <a:ext cx="1368152" cy="51219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833291-7175-C940-286D-42A48778552E}"/>
              </a:ext>
            </a:extLst>
          </p:cNvPr>
          <p:cNvCxnSpPr>
            <a:cxnSpLocks/>
          </p:cNvCxnSpPr>
          <p:nvPr/>
        </p:nvCxnSpPr>
        <p:spPr>
          <a:xfrm flipH="1">
            <a:off x="3779912" y="3189261"/>
            <a:ext cx="576064" cy="400111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9D2A1F1-C074-BB34-C990-575750642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" y="4410002"/>
            <a:ext cx="5452787" cy="227866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D6F6C4-8D10-24F5-7779-BABD1E96D613}"/>
              </a:ext>
            </a:extLst>
          </p:cNvPr>
          <p:cNvCxnSpPr>
            <a:cxnSpLocks/>
          </p:cNvCxnSpPr>
          <p:nvPr/>
        </p:nvCxnSpPr>
        <p:spPr>
          <a:xfrm flipH="1">
            <a:off x="3203848" y="5405153"/>
            <a:ext cx="576064" cy="400111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0F8EDA-0298-10C6-44C0-41EA186879A4}"/>
              </a:ext>
            </a:extLst>
          </p:cNvPr>
          <p:cNvSpPr txBox="1"/>
          <p:nvPr/>
        </p:nvSpPr>
        <p:spPr>
          <a:xfrm flipH="1">
            <a:off x="3958578" y="4991578"/>
            <a:ext cx="1333502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open sans" panose="020B0606030504020204" pitchFamily="34" charset="0"/>
              </a:rPr>
              <a:t>result</a:t>
            </a:r>
            <a:endParaRPr lang="en-AU" sz="20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99CC8-4BEC-0EAD-34AE-712D601DC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10" y="2057429"/>
            <a:ext cx="2619375" cy="581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22D08B-2FE8-203B-FF96-8EA9C385210E}"/>
              </a:ext>
            </a:extLst>
          </p:cNvPr>
          <p:cNvSpPr txBox="1"/>
          <p:nvPr/>
        </p:nvSpPr>
        <p:spPr>
          <a:xfrm flipH="1">
            <a:off x="35496" y="10829"/>
            <a:ext cx="4702644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AU" sz="2800" b="1" dirty="0" err="1">
                <a:solidFill>
                  <a:srgbClr val="FF0000"/>
                </a:solidFill>
                <a:latin typeface="open sans" panose="020B0606030504020204" pitchFamily="34" charset="0"/>
              </a:rPr>
              <a:t>Debuging</a:t>
            </a:r>
            <a:r>
              <a:rPr lang="en-AU" sz="2800" b="1" dirty="0">
                <a:solidFill>
                  <a:srgbClr val="FF0000"/>
                </a:solidFill>
                <a:latin typeface="open sans" panose="020B0606030504020204" pitchFamily="34" charset="0"/>
              </a:rPr>
              <a:t> API (not easy)  </a:t>
            </a:r>
            <a:endParaRPr lang="en-A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2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8229600" cy="1143000"/>
          </a:xfrm>
        </p:spPr>
        <p:txBody>
          <a:bodyPr/>
          <a:lstStyle/>
          <a:p>
            <a:r>
              <a:rPr lang="en-MY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 asp.net</a:t>
            </a:r>
            <a:endParaRPr lang="ar-SA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07096"/>
            <a:ext cx="8229600" cy="3222104"/>
          </a:xfrm>
        </p:spPr>
        <p:txBody>
          <a:bodyPr>
            <a:normAutofit/>
          </a:bodyPr>
          <a:lstStyle/>
          <a:p>
            <a:r>
              <a:rPr lang="en-US" dirty="0"/>
              <a:t>A web service is a web-based functionality accessed using the 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HTTP </a:t>
            </a:r>
            <a:r>
              <a:rPr lang="en-US" dirty="0"/>
              <a:t>protocols of the web to be used by the web applications.</a:t>
            </a:r>
          </a:p>
          <a:p>
            <a:r>
              <a:rPr lang="en-US" dirty="0"/>
              <a:t>By using Web services, your application can publish its function to the rest of the world</a:t>
            </a:r>
          </a:p>
          <a:p>
            <a:r>
              <a:rPr lang="en-US" dirty="0"/>
              <a:t>Web services can be used by other applications (</a:t>
            </a:r>
            <a:r>
              <a:rPr lang="en-US" dirty="0" err="1"/>
              <a:t>e.g</a:t>
            </a:r>
            <a:r>
              <a:rPr lang="en-US" dirty="0"/>
              <a:t>  Web services your accounting department's Windows servers can connect with your IT supplier's UNIX server).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ar-SA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1E0F3-47E2-35DB-B949-0219B19B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7416824" cy="2004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CAA739-86C6-7124-106E-D779DED6DFF7}"/>
              </a:ext>
            </a:extLst>
          </p:cNvPr>
          <p:cNvSpPr txBox="1"/>
          <p:nvPr/>
        </p:nvSpPr>
        <p:spPr>
          <a:xfrm flipH="1">
            <a:off x="26343" y="106800"/>
            <a:ext cx="9041256" cy="923330"/>
          </a:xfrm>
          <a:prstGeom prst="rect">
            <a:avLst/>
          </a:prstGeom>
          <a:noFill/>
          <a:ln w="2540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open sans" panose="020B0606030504020204" pitchFamily="34" charset="0"/>
              </a:rPr>
              <a:t>2- If swagger is working fine then the server side code is correct 2- then run the client file</a:t>
            </a:r>
          </a:p>
          <a:p>
            <a:r>
              <a:rPr lang="en-AU" dirty="0">
                <a:solidFill>
                  <a:srgbClr val="FF0000"/>
                </a:solidFill>
                <a:latin typeface="open sans" panose="020B0606030504020204" pitchFamily="34" charset="0"/>
              </a:rPr>
              <a:t>3- if the client is not working then insert a breakpoint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FAEF4-4631-4C8A-39A8-C5BDFB5A9932}"/>
              </a:ext>
            </a:extLst>
          </p:cNvPr>
          <p:cNvSpPr txBox="1"/>
          <p:nvPr/>
        </p:nvSpPr>
        <p:spPr>
          <a:xfrm flipH="1">
            <a:off x="-4760" y="3070842"/>
            <a:ext cx="9041256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open sans" panose="020B0606030504020204" pitchFamily="34" charset="0"/>
              </a:rPr>
              <a:t>3- If the program reach this breakpoint it means the </a:t>
            </a:r>
            <a:r>
              <a:rPr lang="en-AU" dirty="0" err="1">
                <a:solidFill>
                  <a:srgbClr val="FF0000"/>
                </a:solidFill>
                <a:latin typeface="open sans" panose="020B0606030504020204" pitchFamily="34" charset="0"/>
              </a:rPr>
              <a:t>javascript</a:t>
            </a:r>
            <a:r>
              <a:rPr lang="en-AU" dirty="0">
                <a:solidFill>
                  <a:srgbClr val="FF0000"/>
                </a:solidFill>
                <a:latin typeface="open sans" panose="020B0606030504020204" pitchFamily="34" charset="0"/>
              </a:rPr>
              <a:t> fetch is working fine and it is calling the API correctly</a:t>
            </a:r>
          </a:p>
          <a:p>
            <a:r>
              <a:rPr lang="en-AU" dirty="0">
                <a:solidFill>
                  <a:srgbClr val="FF0000"/>
                </a:solidFill>
                <a:latin typeface="open sans" panose="020B0606030504020204" pitchFamily="34" charset="0"/>
              </a:rPr>
              <a:t>4-then Step into first line to check if the values received from the client are correct or not </a:t>
            </a:r>
          </a:p>
          <a:p>
            <a:r>
              <a:rPr lang="en-AU" dirty="0">
                <a:solidFill>
                  <a:srgbClr val="FF0000"/>
                </a:solidFill>
                <a:latin typeface="open sans" panose="020B0606030504020204" pitchFamily="34" charset="0"/>
              </a:rPr>
              <a:t>5- if the program did not reach the break point then there is error in </a:t>
            </a:r>
            <a:r>
              <a:rPr lang="en-AU" dirty="0" err="1">
                <a:solidFill>
                  <a:srgbClr val="FF0000"/>
                </a:solidFill>
                <a:latin typeface="open sans" panose="020B0606030504020204" pitchFamily="34" charset="0"/>
              </a:rPr>
              <a:t>javascript</a:t>
            </a:r>
            <a:r>
              <a:rPr lang="en-AU" dirty="0">
                <a:solidFill>
                  <a:srgbClr val="FF0000"/>
                </a:solidFill>
                <a:latin typeface="open sans" panose="020B0606030504020204" pitchFamily="34" charset="0"/>
              </a:rPr>
              <a:t> code (use the inspect and debugger to find the error)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DA4940-DDE4-D32D-9C22-CEE8846B4F39}"/>
              </a:ext>
            </a:extLst>
          </p:cNvPr>
          <p:cNvCxnSpPr>
            <a:cxnSpLocks/>
          </p:cNvCxnSpPr>
          <p:nvPr/>
        </p:nvCxnSpPr>
        <p:spPr>
          <a:xfrm flipH="1">
            <a:off x="467544" y="1124744"/>
            <a:ext cx="144016" cy="582339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CF09473-0933-734B-6779-F21CDF2D9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027606"/>
            <a:ext cx="4813820" cy="16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51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110A-B3BC-4824-BE2C-A378ECA8B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332656"/>
            <a:ext cx="6858000" cy="377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/>
              <a:t>Example 2 Using </a:t>
            </a:r>
            <a:r>
              <a:rPr lang="en-AU" sz="1800" dirty="0">
                <a:solidFill>
                  <a:srgbClr val="FF0000"/>
                </a:solidFill>
              </a:rPr>
              <a:t>Get</a:t>
            </a:r>
            <a:r>
              <a:rPr lang="en-AU" sz="1800" dirty="0"/>
              <a:t> Method to get a single phone record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13C3F-CD4E-B123-63F2-29B3E004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412464"/>
            <a:ext cx="2285377" cy="10291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066992-07A2-BC71-7F30-283B776EAEF0}"/>
              </a:ext>
            </a:extLst>
          </p:cNvPr>
          <p:cNvSpPr txBox="1"/>
          <p:nvPr/>
        </p:nvSpPr>
        <p:spPr>
          <a:xfrm>
            <a:off x="2551826" y="3884965"/>
            <a:ext cx="5260534" cy="746038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API               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</a:t>
            </a:r>
            <a:r>
              <a:rPr lang="en-GB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GB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05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GB" sz="1050" dirty="0"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"SELECT * FROM phones where username ='" + </a:t>
            </a:r>
            <a:r>
              <a:rPr lang="en-GB" sz="1050" dirty="0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GB" sz="1050" dirty="0"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+ "' ";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E96571-1E96-03BD-3325-C678C407C7CD}"/>
              </a:ext>
            </a:extLst>
          </p:cNvPr>
          <p:cNvCxnSpPr>
            <a:cxnSpLocks/>
          </p:cNvCxnSpPr>
          <p:nvPr/>
        </p:nvCxnSpPr>
        <p:spPr>
          <a:xfrm>
            <a:off x="4773321" y="3484643"/>
            <a:ext cx="0" cy="40032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B9EF13-6B37-E035-6CCD-C4B7E471B601}"/>
              </a:ext>
            </a:extLst>
          </p:cNvPr>
          <p:cNvCxnSpPr>
            <a:cxnSpLocks/>
          </p:cNvCxnSpPr>
          <p:nvPr/>
        </p:nvCxnSpPr>
        <p:spPr>
          <a:xfrm>
            <a:off x="4803801" y="4593312"/>
            <a:ext cx="0" cy="40032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7759CB-6BB1-4F35-451F-4C5C54B4051F}"/>
              </a:ext>
            </a:extLst>
          </p:cNvPr>
          <p:cNvSpPr txBox="1"/>
          <p:nvPr/>
        </p:nvSpPr>
        <p:spPr>
          <a:xfrm flipH="1">
            <a:off x="4783145" y="3346144"/>
            <a:ext cx="123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Input:</a:t>
            </a:r>
            <a:r>
              <a:rPr lang="en-GB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en-GB" sz="135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7C61A-D0FB-7BB7-7A54-21EA77950827}"/>
              </a:ext>
            </a:extLst>
          </p:cNvPr>
          <p:cNvSpPr txBox="1"/>
          <p:nvPr/>
        </p:nvSpPr>
        <p:spPr>
          <a:xfrm flipH="1">
            <a:off x="4888453" y="4808790"/>
            <a:ext cx="175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output: </a:t>
            </a:r>
            <a:r>
              <a:rPr lang="en-GB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en-GB" sz="135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0FB245-82FF-29A5-AE02-8B784B69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616" y="906385"/>
            <a:ext cx="2736056" cy="55006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AECA0B-FC13-7128-C4F2-9900F2192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88906"/>
              </p:ext>
            </p:extLst>
          </p:nvPr>
        </p:nvGraphicFramePr>
        <p:xfrm>
          <a:off x="0" y="3072812"/>
          <a:ext cx="24160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21">
                  <a:extLst>
                    <a:ext uri="{9D8B030D-6E8A-4147-A177-3AD203B41FA5}">
                      <a16:colId xmlns:a16="http://schemas.microsoft.com/office/drawing/2014/main" val="3017601446"/>
                    </a:ext>
                  </a:extLst>
                </a:gridCol>
                <a:gridCol w="1208021">
                  <a:extLst>
                    <a:ext uri="{9D8B030D-6E8A-4147-A177-3AD203B41FA5}">
                      <a16:colId xmlns:a16="http://schemas.microsoft.com/office/drawing/2014/main" val="31799860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7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6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290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DC32489-3E33-7E54-2C15-4C9326F0A735}"/>
              </a:ext>
            </a:extLst>
          </p:cNvPr>
          <p:cNvSpPr txBox="1"/>
          <p:nvPr/>
        </p:nvSpPr>
        <p:spPr>
          <a:xfrm>
            <a:off x="4067944" y="2956882"/>
            <a:ext cx="1646466" cy="40011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  <a:latin typeface="open sans" panose="020B0606030504020204" pitchFamily="34" charset="0"/>
              </a:rPr>
              <a:t>Server Side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5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110A-B3BC-4824-BE2C-A378ECA8B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60648"/>
            <a:ext cx="6858000" cy="377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/>
              <a:t>Example 2 Using </a:t>
            </a:r>
            <a:r>
              <a:rPr lang="en-AU" sz="1800" dirty="0">
                <a:solidFill>
                  <a:srgbClr val="FF0000"/>
                </a:solidFill>
              </a:rPr>
              <a:t>Get/parameter</a:t>
            </a:r>
            <a:r>
              <a:rPr lang="en-AU" sz="1800" dirty="0"/>
              <a:t> Method to get a single phone record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13C3F-CD4E-B123-63F2-29B3E004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682909"/>
            <a:ext cx="2285377" cy="10291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066992-07A2-BC71-7F30-283B776EAEF0}"/>
              </a:ext>
            </a:extLst>
          </p:cNvPr>
          <p:cNvSpPr txBox="1"/>
          <p:nvPr/>
        </p:nvSpPr>
        <p:spPr>
          <a:xfrm>
            <a:off x="3199898" y="4077301"/>
            <a:ext cx="5260534" cy="737831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API               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</a:t>
            </a:r>
            <a:r>
              <a:rPr lang="en-GB" sz="135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GB" sz="135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HttpGet</a:t>
            </a:r>
            <a:r>
              <a:rPr lang="en-GB" sz="135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135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"{name}"</a:t>
            </a:r>
            <a:r>
              <a:rPr lang="en-GB" sz="135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)]</a:t>
            </a:r>
            <a:endParaRPr lang="en-GB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05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GB" sz="1050" dirty="0"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"SELECT * FROM phones where username ='" + </a:t>
            </a:r>
            <a:r>
              <a:rPr lang="en-GB" sz="1050" dirty="0">
                <a:solidFill>
                  <a:srgbClr val="FF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GB" sz="1050" dirty="0"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+ "' ";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E96571-1E96-03BD-3325-C678C407C7CD}"/>
              </a:ext>
            </a:extLst>
          </p:cNvPr>
          <p:cNvCxnSpPr>
            <a:cxnSpLocks/>
          </p:cNvCxnSpPr>
          <p:nvPr/>
        </p:nvCxnSpPr>
        <p:spPr>
          <a:xfrm>
            <a:off x="5421393" y="3676979"/>
            <a:ext cx="0" cy="40032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B9EF13-6B37-E035-6CCD-C4B7E471B601}"/>
              </a:ext>
            </a:extLst>
          </p:cNvPr>
          <p:cNvCxnSpPr>
            <a:cxnSpLocks/>
          </p:cNvCxnSpPr>
          <p:nvPr/>
        </p:nvCxnSpPr>
        <p:spPr>
          <a:xfrm>
            <a:off x="5451873" y="4785648"/>
            <a:ext cx="0" cy="40032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7759CB-6BB1-4F35-451F-4C5C54B4051F}"/>
              </a:ext>
            </a:extLst>
          </p:cNvPr>
          <p:cNvSpPr txBox="1"/>
          <p:nvPr/>
        </p:nvSpPr>
        <p:spPr>
          <a:xfrm flipH="1">
            <a:off x="5431216" y="3538480"/>
            <a:ext cx="19547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Input: </a:t>
            </a:r>
            <a:r>
              <a:rPr lang="en-GB" sz="1350" dirty="0">
                <a:solidFill>
                  <a:srgbClr val="FF0000"/>
                </a:solidFill>
              </a:rPr>
              <a:t>name parameter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7C61A-D0FB-7BB7-7A54-21EA77950827}"/>
              </a:ext>
            </a:extLst>
          </p:cNvPr>
          <p:cNvSpPr txBox="1"/>
          <p:nvPr/>
        </p:nvSpPr>
        <p:spPr>
          <a:xfrm flipH="1">
            <a:off x="5536525" y="5001126"/>
            <a:ext cx="1751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output:  </a:t>
            </a:r>
            <a:r>
              <a:rPr lang="en-GB" sz="1350" dirty="0">
                <a:solidFill>
                  <a:srgbClr val="FF0000"/>
                </a:solidFill>
              </a:rPr>
              <a:t>JSON object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0FB245-82FF-29A5-AE02-8B784B69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207714"/>
            <a:ext cx="2736056" cy="55006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A05D6C-C1CD-E376-AD03-6BEB69710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613234"/>
              </p:ext>
            </p:extLst>
          </p:nvPr>
        </p:nvGraphicFramePr>
        <p:xfrm>
          <a:off x="27273" y="3429000"/>
          <a:ext cx="24160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21">
                  <a:extLst>
                    <a:ext uri="{9D8B030D-6E8A-4147-A177-3AD203B41FA5}">
                      <a16:colId xmlns:a16="http://schemas.microsoft.com/office/drawing/2014/main" val="3017601446"/>
                    </a:ext>
                  </a:extLst>
                </a:gridCol>
                <a:gridCol w="1208021">
                  <a:extLst>
                    <a:ext uri="{9D8B030D-6E8A-4147-A177-3AD203B41FA5}">
                      <a16:colId xmlns:a16="http://schemas.microsoft.com/office/drawing/2014/main" val="31799860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7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6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290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A79581-DA52-BD1B-5EAD-222BD9871F98}"/>
              </a:ext>
            </a:extLst>
          </p:cNvPr>
          <p:cNvSpPr txBox="1"/>
          <p:nvPr/>
        </p:nvSpPr>
        <p:spPr>
          <a:xfrm>
            <a:off x="4644008" y="3140968"/>
            <a:ext cx="1646466" cy="40011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  <a:latin typeface="open sans" panose="020B0606030504020204" pitchFamily="34" charset="0"/>
              </a:rPr>
              <a:t>Server Side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4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كائن 3">
            <a:extLst>
              <a:ext uri="{FF2B5EF4-FFF2-40B4-BE49-F238E27FC236}">
                <a16:creationId xmlns:a16="http://schemas.microsoft.com/office/drawing/2014/main" id="{14FB3B3B-2837-40D0-8759-225EC21B7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832472"/>
              </p:ext>
            </p:extLst>
          </p:nvPr>
        </p:nvGraphicFramePr>
        <p:xfrm>
          <a:off x="681038" y="1308100"/>
          <a:ext cx="8112125" cy="456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929898" imgH="5068325" progId="Word.Document.12">
                  <p:embed/>
                </p:oleObj>
              </mc:Choice>
              <mc:Fallback>
                <p:oleObj name="Document" r:id="rId2" imgW="8929898" imgH="5068325" progId="Word.Document.12">
                  <p:embed/>
                  <p:pic>
                    <p:nvPicPr>
                      <p:cNvPr id="2" name="كائن 3">
                        <a:extLst>
                          <a:ext uri="{FF2B5EF4-FFF2-40B4-BE49-F238E27FC236}">
                            <a16:creationId xmlns:a16="http://schemas.microsoft.com/office/drawing/2014/main" id="{14FB3B3B-2837-40D0-8759-225EC21B7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308100"/>
                        <a:ext cx="8112125" cy="4560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32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كائن 3">
            <a:extLst>
              <a:ext uri="{FF2B5EF4-FFF2-40B4-BE49-F238E27FC236}">
                <a16:creationId xmlns:a16="http://schemas.microsoft.com/office/drawing/2014/main" id="{3F358C17-ED19-4E9D-81E2-9810AEA80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401040"/>
              </p:ext>
            </p:extLst>
          </p:nvPr>
        </p:nvGraphicFramePr>
        <p:xfrm>
          <a:off x="457200" y="1808163"/>
          <a:ext cx="7559675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396188" imgH="5225374" progId="Word.Document.12">
                  <p:embed/>
                </p:oleObj>
              </mc:Choice>
              <mc:Fallback>
                <p:oleObj name="Document" r:id="rId2" imgW="10396188" imgH="5225374" progId="Word.Document.12">
                  <p:embed/>
                  <p:pic>
                    <p:nvPicPr>
                      <p:cNvPr id="8" name="كائن 3">
                        <a:extLst>
                          <a:ext uri="{FF2B5EF4-FFF2-40B4-BE49-F238E27FC236}">
                            <a16:creationId xmlns:a16="http://schemas.microsoft.com/office/drawing/2014/main" id="{3F358C17-ED19-4E9D-81E2-9810AEA80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08163"/>
                        <a:ext cx="7559675" cy="37957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F31F1B7-178F-D0D6-ED30-4CD1AE3A6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052736"/>
            <a:ext cx="2567703" cy="11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65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110A-B3BC-4824-BE2C-A378ECA8B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6672"/>
            <a:ext cx="9144000" cy="503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/>
              <a:t>Example 3 Using </a:t>
            </a:r>
            <a:r>
              <a:rPr lang="en-AU" sz="2400" dirty="0">
                <a:solidFill>
                  <a:srgbClr val="FF0000"/>
                </a:solidFill>
              </a:rPr>
              <a:t>POST</a:t>
            </a:r>
            <a:r>
              <a:rPr lang="en-AU" sz="2400" dirty="0"/>
              <a:t> Method to Insert a phone record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3F492-4ABF-44B3-9725-E1FBFA57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648" y="1480418"/>
            <a:ext cx="2999352" cy="136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008164-1E82-CB36-7F30-20A54C4DE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895988"/>
            <a:ext cx="3133725" cy="714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1C21E8-8D2D-C296-7C07-0AE94C00261B}"/>
              </a:ext>
            </a:extLst>
          </p:cNvPr>
          <p:cNvSpPr txBox="1"/>
          <p:nvPr/>
        </p:nvSpPr>
        <p:spPr>
          <a:xfrm>
            <a:off x="3629883" y="4440009"/>
            <a:ext cx="5190589" cy="1046440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API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</a:t>
            </a:r>
            <a:r>
              <a:rPr lang="en-GB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:?</a:t>
            </a:r>
            <a:endParaRPr lang="en-GB" sz="14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insert into phones (</a:t>
            </a:r>
            <a:r>
              <a:rPr lang="en-GB" sz="14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username,userphone</a:t>
            </a:r>
            <a:r>
              <a:rPr lang="en-GB" sz="14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)  values  ('"</a:t>
            </a:r>
            <a:r>
              <a:rPr lang="en-GB" sz="1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+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nn</a:t>
            </a:r>
            <a:r>
              <a:rPr lang="en-GB" sz="1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+ </a:t>
            </a:r>
            <a:r>
              <a:rPr lang="en-GB" sz="14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"','"</a:t>
            </a:r>
            <a:r>
              <a:rPr lang="en-GB" sz="1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+ pp + </a:t>
            </a:r>
            <a:r>
              <a:rPr lang="en-GB" sz="14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"' )"</a:t>
            </a:r>
            <a:r>
              <a:rPr lang="en-GB" sz="1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;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F6FCFA-E4D5-037A-8D4E-30FE5154C6FF}"/>
              </a:ext>
            </a:extLst>
          </p:cNvPr>
          <p:cNvCxnSpPr>
            <a:cxnSpLocks/>
          </p:cNvCxnSpPr>
          <p:nvPr/>
        </p:nvCxnSpPr>
        <p:spPr>
          <a:xfrm>
            <a:off x="5796135" y="4060906"/>
            <a:ext cx="0" cy="393125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A96F9A-C0EC-A2F8-3DA1-374D84D4BB0D}"/>
              </a:ext>
            </a:extLst>
          </p:cNvPr>
          <p:cNvCxnSpPr>
            <a:cxnSpLocks/>
          </p:cNvCxnSpPr>
          <p:nvPr/>
        </p:nvCxnSpPr>
        <p:spPr>
          <a:xfrm>
            <a:off x="5796135" y="5522063"/>
            <a:ext cx="0" cy="389746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8C3098-D2F9-04A9-CA96-0083A95EBC64}"/>
              </a:ext>
            </a:extLst>
          </p:cNvPr>
          <p:cNvSpPr txBox="1"/>
          <p:nvPr/>
        </p:nvSpPr>
        <p:spPr>
          <a:xfrm flipH="1">
            <a:off x="5124898" y="3716848"/>
            <a:ext cx="340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Input:</a:t>
            </a:r>
            <a:r>
              <a:rPr lang="en-GB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:?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43B87-7446-2411-82AC-89508C9FFD04}"/>
              </a:ext>
            </a:extLst>
          </p:cNvPr>
          <p:cNvSpPr txBox="1"/>
          <p:nvPr/>
        </p:nvSpPr>
        <p:spPr>
          <a:xfrm flipH="1">
            <a:off x="4734228" y="5795972"/>
            <a:ext cx="350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output:</a:t>
            </a:r>
            <a:r>
              <a:rPr lang="en-GB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:?</a:t>
            </a:r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90F187-BC13-43D5-B551-FCB359B3A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92698"/>
              </p:ext>
            </p:extLst>
          </p:nvPr>
        </p:nvGraphicFramePr>
        <p:xfrm>
          <a:off x="289341" y="3588696"/>
          <a:ext cx="24160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21">
                  <a:extLst>
                    <a:ext uri="{9D8B030D-6E8A-4147-A177-3AD203B41FA5}">
                      <a16:colId xmlns:a16="http://schemas.microsoft.com/office/drawing/2014/main" val="3017601446"/>
                    </a:ext>
                  </a:extLst>
                </a:gridCol>
                <a:gridCol w="1208021">
                  <a:extLst>
                    <a:ext uri="{9D8B030D-6E8A-4147-A177-3AD203B41FA5}">
                      <a16:colId xmlns:a16="http://schemas.microsoft.com/office/drawing/2014/main" val="31799860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7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6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2904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6D9E42A-F194-32A3-E9D7-029EDF68D13E}"/>
              </a:ext>
            </a:extLst>
          </p:cNvPr>
          <p:cNvSpPr txBox="1"/>
          <p:nvPr/>
        </p:nvSpPr>
        <p:spPr>
          <a:xfrm>
            <a:off x="4860032" y="3356992"/>
            <a:ext cx="1646466" cy="40011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  <a:latin typeface="open sans" panose="020B0606030504020204" pitchFamily="34" charset="0"/>
              </a:rPr>
              <a:t>Server Side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47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110A-B3BC-4824-BE2C-A378ECA8B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6672"/>
            <a:ext cx="9144000" cy="503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/>
              <a:t>Example 3 Using </a:t>
            </a:r>
            <a:r>
              <a:rPr lang="en-AU" sz="2400" dirty="0">
                <a:solidFill>
                  <a:srgbClr val="FF0000"/>
                </a:solidFill>
              </a:rPr>
              <a:t>POST</a:t>
            </a:r>
            <a:r>
              <a:rPr lang="en-AU" sz="2400" dirty="0"/>
              <a:t> Method to Insert a phone record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3F492-4ABF-44B3-9725-E1FBFA57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571" y="1435835"/>
            <a:ext cx="2999352" cy="136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008164-1E82-CB36-7F30-20A54C4DE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799711"/>
            <a:ext cx="3133725" cy="714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1C21E8-8D2D-C296-7C07-0AE94C00261B}"/>
              </a:ext>
            </a:extLst>
          </p:cNvPr>
          <p:cNvSpPr txBox="1"/>
          <p:nvPr/>
        </p:nvSpPr>
        <p:spPr>
          <a:xfrm>
            <a:off x="3341851" y="4152161"/>
            <a:ext cx="5190589" cy="1046440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API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[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HttpPOST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GB" sz="14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insert into phones (</a:t>
            </a:r>
            <a:r>
              <a:rPr lang="en-GB" sz="14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username,userphone</a:t>
            </a:r>
            <a:r>
              <a:rPr lang="en-GB" sz="14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)  values  ('"</a:t>
            </a:r>
            <a:r>
              <a:rPr lang="en-GB" sz="1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+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nn</a:t>
            </a:r>
            <a:r>
              <a:rPr lang="en-GB" sz="1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+ </a:t>
            </a:r>
            <a:r>
              <a:rPr lang="en-GB" sz="14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"','"</a:t>
            </a:r>
            <a:r>
              <a:rPr lang="en-GB" sz="1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+ pp + </a:t>
            </a:r>
            <a:r>
              <a:rPr lang="en-GB" sz="14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"' )"</a:t>
            </a:r>
            <a:r>
              <a:rPr lang="en-GB" sz="1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;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F6FCFA-E4D5-037A-8D4E-30FE5154C6FF}"/>
              </a:ext>
            </a:extLst>
          </p:cNvPr>
          <p:cNvCxnSpPr>
            <a:cxnSpLocks/>
          </p:cNvCxnSpPr>
          <p:nvPr/>
        </p:nvCxnSpPr>
        <p:spPr>
          <a:xfrm>
            <a:off x="5508103" y="3773058"/>
            <a:ext cx="0" cy="393125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A96F9A-C0EC-A2F8-3DA1-374D84D4BB0D}"/>
              </a:ext>
            </a:extLst>
          </p:cNvPr>
          <p:cNvCxnSpPr>
            <a:cxnSpLocks/>
          </p:cNvCxnSpPr>
          <p:nvPr/>
        </p:nvCxnSpPr>
        <p:spPr>
          <a:xfrm>
            <a:off x="5508103" y="5234215"/>
            <a:ext cx="0" cy="389746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8C3098-D2F9-04A9-CA96-0083A95EBC64}"/>
              </a:ext>
            </a:extLst>
          </p:cNvPr>
          <p:cNvSpPr txBox="1"/>
          <p:nvPr/>
        </p:nvSpPr>
        <p:spPr>
          <a:xfrm flipH="1">
            <a:off x="4836866" y="3429000"/>
            <a:ext cx="340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Input: </a:t>
            </a:r>
            <a:r>
              <a:rPr lang="en-GB" dirty="0">
                <a:solidFill>
                  <a:srgbClr val="FF0000"/>
                </a:solidFill>
              </a:rPr>
              <a:t>JSON object</a:t>
            </a:r>
            <a:r>
              <a:rPr lang="en-GB" dirty="0"/>
              <a:t>(name, phone)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43B87-7446-2411-82AC-89508C9FFD04}"/>
              </a:ext>
            </a:extLst>
          </p:cNvPr>
          <p:cNvSpPr txBox="1"/>
          <p:nvPr/>
        </p:nvSpPr>
        <p:spPr>
          <a:xfrm flipH="1">
            <a:off x="4446196" y="5508124"/>
            <a:ext cx="350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  <a:r>
              <a:rPr lang="en-GB" dirty="0">
                <a:solidFill>
                  <a:srgbClr val="FF0000"/>
                </a:solidFill>
              </a:rPr>
              <a:t>: string successful message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58FF79-69D6-3792-3CB3-FA3C1C8E4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71417"/>
              </p:ext>
            </p:extLst>
          </p:nvPr>
        </p:nvGraphicFramePr>
        <p:xfrm>
          <a:off x="355758" y="4005064"/>
          <a:ext cx="2416042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21">
                  <a:extLst>
                    <a:ext uri="{9D8B030D-6E8A-4147-A177-3AD203B41FA5}">
                      <a16:colId xmlns:a16="http://schemas.microsoft.com/office/drawing/2014/main" val="3017601446"/>
                    </a:ext>
                  </a:extLst>
                </a:gridCol>
                <a:gridCol w="1208021">
                  <a:extLst>
                    <a:ext uri="{9D8B030D-6E8A-4147-A177-3AD203B41FA5}">
                      <a16:colId xmlns:a16="http://schemas.microsoft.com/office/drawing/2014/main" val="31799860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7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6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JSON(name, phone)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29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662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كائن 3">
            <a:extLst>
              <a:ext uri="{FF2B5EF4-FFF2-40B4-BE49-F238E27FC236}">
                <a16:creationId xmlns:a16="http://schemas.microsoft.com/office/drawing/2014/main" id="{14FB3B3B-2837-40D0-8759-225EC21B7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556486"/>
              </p:ext>
            </p:extLst>
          </p:nvPr>
        </p:nvGraphicFramePr>
        <p:xfrm>
          <a:off x="0" y="692696"/>
          <a:ext cx="8991600" cy="572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827964" imgH="4326567" progId="Word.Document.12">
                  <p:embed/>
                </p:oleObj>
              </mc:Choice>
              <mc:Fallback>
                <p:oleObj name="Document" r:id="rId2" imgW="6827964" imgH="4326567" progId="Word.Document.12">
                  <p:embed/>
                  <p:pic>
                    <p:nvPicPr>
                      <p:cNvPr id="2" name="كائن 3">
                        <a:extLst>
                          <a:ext uri="{FF2B5EF4-FFF2-40B4-BE49-F238E27FC236}">
                            <a16:creationId xmlns:a16="http://schemas.microsoft.com/office/drawing/2014/main" id="{14FB3B3B-2837-40D0-8759-225EC21B7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92696"/>
                        <a:ext cx="8991600" cy="5726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D19B27-22A2-CEE8-9096-8AA01A29391D}"/>
              </a:ext>
            </a:extLst>
          </p:cNvPr>
          <p:cNvSpPr txBox="1"/>
          <p:nvPr/>
        </p:nvSpPr>
        <p:spPr>
          <a:xfrm>
            <a:off x="3923927" y="1754511"/>
            <a:ext cx="489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 receive JSON object from the form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E2B950-B696-CA2F-5AE5-F37532C6E72B}"/>
              </a:ext>
            </a:extLst>
          </p:cNvPr>
          <p:cNvCxnSpPr>
            <a:cxnSpLocks/>
          </p:cNvCxnSpPr>
          <p:nvPr/>
        </p:nvCxnSpPr>
        <p:spPr>
          <a:xfrm flipV="1">
            <a:off x="4427984" y="1250455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66D6419-09FC-0C63-4007-D52C070B3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121" y="-176760"/>
            <a:ext cx="3133725" cy="71437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AD9467-C0B5-70D6-8AB1-196FFBBE207D}"/>
              </a:ext>
            </a:extLst>
          </p:cNvPr>
          <p:cNvCxnSpPr>
            <a:cxnSpLocks/>
          </p:cNvCxnSpPr>
          <p:nvPr/>
        </p:nvCxnSpPr>
        <p:spPr>
          <a:xfrm flipV="1">
            <a:off x="5868144" y="1171689"/>
            <a:ext cx="1" cy="216023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B16DDF-4235-2063-937F-7CD804B097AF}"/>
              </a:ext>
            </a:extLst>
          </p:cNvPr>
          <p:cNvSpPr txBox="1"/>
          <p:nvPr/>
        </p:nvSpPr>
        <p:spPr>
          <a:xfrm>
            <a:off x="4932040" y="1316870"/>
            <a:ext cx="504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Shortcut for mapping form fields to people object</a:t>
            </a:r>
          </a:p>
        </p:txBody>
      </p:sp>
    </p:spTree>
    <p:extLst>
      <p:ext uri="{BB962C8B-B14F-4D97-AF65-F5344CB8AC3E}">
        <p14:creationId xmlns:p14="http://schemas.microsoft.com/office/powerpoint/2010/main" val="798876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كائن 3">
            <a:extLst>
              <a:ext uri="{FF2B5EF4-FFF2-40B4-BE49-F238E27FC236}">
                <a16:creationId xmlns:a16="http://schemas.microsoft.com/office/drawing/2014/main" id="{3F358C17-ED19-4E9D-81E2-9810AEA80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734601"/>
              </p:ext>
            </p:extLst>
          </p:nvPr>
        </p:nvGraphicFramePr>
        <p:xfrm>
          <a:off x="233363" y="584200"/>
          <a:ext cx="8858250" cy="621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309696" imgH="5844585" progId="Word.Document.12">
                  <p:embed/>
                </p:oleObj>
              </mc:Choice>
              <mc:Fallback>
                <p:oleObj name="Document" r:id="rId2" imgW="8309696" imgH="5844585" progId="Word.Document.12">
                  <p:embed/>
                  <p:pic>
                    <p:nvPicPr>
                      <p:cNvPr id="8" name="كائن 3">
                        <a:extLst>
                          <a:ext uri="{FF2B5EF4-FFF2-40B4-BE49-F238E27FC236}">
                            <a16:creationId xmlns:a16="http://schemas.microsoft.com/office/drawing/2014/main" id="{3F358C17-ED19-4E9D-81E2-9810AEA80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584200"/>
                        <a:ext cx="8858250" cy="6210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3D2F5A-62AF-88DA-FFF9-57B0DBA42922}"/>
              </a:ext>
            </a:extLst>
          </p:cNvPr>
          <p:cNvSpPr txBox="1"/>
          <p:nvPr/>
        </p:nvSpPr>
        <p:spPr>
          <a:xfrm>
            <a:off x="2195512" y="5950634"/>
            <a:ext cx="671512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en-US" dirty="0">
                <a:solidFill>
                  <a:srgbClr val="FF0000"/>
                </a:solidFill>
              </a:rPr>
              <a:t>Sweet alert to show A basic message show for a limited time (Toast) </a:t>
            </a:r>
          </a:p>
          <a:p>
            <a:r>
              <a:rPr lang="en-GB" altLang="en-US" dirty="0">
                <a:solidFill>
                  <a:srgbClr val="FF0000"/>
                </a:solidFill>
              </a:rPr>
              <a:t>For more examples at </a:t>
            </a:r>
            <a:r>
              <a:rPr lang="en-GB" sz="1800" b="1" dirty="0"/>
              <a:t>https://sweetalert2.github.io/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D4981-DA7F-FC21-F5AF-82AC696F1714}"/>
              </a:ext>
            </a:extLst>
          </p:cNvPr>
          <p:cNvCxnSpPr>
            <a:cxnSpLocks/>
          </p:cNvCxnSpPr>
          <p:nvPr/>
        </p:nvCxnSpPr>
        <p:spPr>
          <a:xfrm flipH="1" flipV="1">
            <a:off x="1259632" y="5373216"/>
            <a:ext cx="93588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84109F4-C124-6DEC-30FA-7295DBA63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160" y="3070612"/>
            <a:ext cx="2999352" cy="1366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A03577-6030-D7B2-0F45-B46E8A8F7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752" y="2243638"/>
            <a:ext cx="31337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77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110A-B3BC-4824-BE2C-A378ECA8B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640"/>
            <a:ext cx="9144000" cy="503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/>
              <a:t>Example 4 Using </a:t>
            </a:r>
            <a:r>
              <a:rPr lang="en-AU" sz="2400" dirty="0">
                <a:solidFill>
                  <a:srgbClr val="FF0000"/>
                </a:solidFill>
              </a:rPr>
              <a:t>PUT</a:t>
            </a:r>
            <a:r>
              <a:rPr lang="en-AU" sz="2400" dirty="0"/>
              <a:t> Method to Update a phone record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920C7-BB4E-4B1F-AF6D-D204A952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238528"/>
            <a:ext cx="3206105" cy="2260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E57A2-BCCB-29D4-3F13-B4B61E6BF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666" y="682746"/>
            <a:ext cx="3390900" cy="619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45D791-067B-4466-674F-9EC928D545F2}"/>
              </a:ext>
            </a:extLst>
          </p:cNvPr>
          <p:cNvSpPr txBox="1"/>
          <p:nvPr/>
        </p:nvSpPr>
        <p:spPr>
          <a:xfrm>
            <a:off x="1043608" y="4905272"/>
            <a:ext cx="7272789" cy="1046440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API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</a:t>
            </a:r>
            <a:r>
              <a:rPr lang="en-GB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:?</a:t>
            </a:r>
            <a:endParaRPr lang="en-GB" sz="14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update phones  set  </a:t>
            </a:r>
            <a:r>
              <a:rPr lang="en-GB" sz="14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userphone</a:t>
            </a:r>
            <a:r>
              <a:rPr lang="en-GB" sz="14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= '"</a:t>
            </a:r>
            <a:r>
              <a:rPr lang="en-GB" sz="1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+ pa + </a:t>
            </a:r>
            <a:r>
              <a:rPr lang="en-GB" sz="14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"', username  = '"</a:t>
            </a:r>
            <a:r>
              <a:rPr lang="en-GB" sz="1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+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na</a:t>
            </a:r>
            <a:r>
              <a:rPr lang="en-GB" sz="1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+ </a:t>
            </a:r>
            <a:r>
              <a:rPr lang="en-GB" sz="14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"' where id  = '"</a:t>
            </a:r>
            <a:r>
              <a:rPr lang="en-GB" sz="1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+ id + </a:t>
            </a:r>
            <a:r>
              <a:rPr lang="en-GB" sz="14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"'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C06EF8-398A-DD8A-4A7F-B36909A62F98}"/>
              </a:ext>
            </a:extLst>
          </p:cNvPr>
          <p:cNvCxnSpPr>
            <a:cxnSpLocks/>
          </p:cNvCxnSpPr>
          <p:nvPr/>
        </p:nvCxnSpPr>
        <p:spPr>
          <a:xfrm>
            <a:off x="3851913" y="4526169"/>
            <a:ext cx="0" cy="393125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9E31EA-7C3D-25E6-7C09-1D024A6373DF}"/>
              </a:ext>
            </a:extLst>
          </p:cNvPr>
          <p:cNvCxnSpPr>
            <a:cxnSpLocks/>
          </p:cNvCxnSpPr>
          <p:nvPr/>
        </p:nvCxnSpPr>
        <p:spPr>
          <a:xfrm>
            <a:off x="3851913" y="5987326"/>
            <a:ext cx="0" cy="389746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A2757-6533-46B9-F5E4-8E4C5A641EF9}"/>
              </a:ext>
            </a:extLst>
          </p:cNvPr>
          <p:cNvSpPr txBox="1"/>
          <p:nvPr/>
        </p:nvSpPr>
        <p:spPr>
          <a:xfrm flipH="1">
            <a:off x="2267738" y="4121406"/>
            <a:ext cx="391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Input:</a:t>
            </a:r>
            <a:r>
              <a:rPr lang="en-GB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:?</a:t>
            </a:r>
            <a:r>
              <a:rPr lang="en-GB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C13D5-6A2A-727F-4AEB-30A0ECC1C5C8}"/>
              </a:ext>
            </a:extLst>
          </p:cNvPr>
          <p:cNvSpPr txBox="1"/>
          <p:nvPr/>
        </p:nvSpPr>
        <p:spPr>
          <a:xfrm flipH="1">
            <a:off x="2339746" y="6228020"/>
            <a:ext cx="350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output:</a:t>
            </a:r>
            <a:r>
              <a:rPr lang="en-GB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:?</a:t>
            </a:r>
            <a:r>
              <a:rPr lang="en-GB" dirty="0"/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B2409B-3954-4EA9-144E-7221101D3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70598"/>
              </p:ext>
            </p:extLst>
          </p:nvPr>
        </p:nvGraphicFramePr>
        <p:xfrm>
          <a:off x="26640" y="2616495"/>
          <a:ext cx="24160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21">
                  <a:extLst>
                    <a:ext uri="{9D8B030D-6E8A-4147-A177-3AD203B41FA5}">
                      <a16:colId xmlns:a16="http://schemas.microsoft.com/office/drawing/2014/main" val="3017601446"/>
                    </a:ext>
                  </a:extLst>
                </a:gridCol>
                <a:gridCol w="1208021">
                  <a:extLst>
                    <a:ext uri="{9D8B030D-6E8A-4147-A177-3AD203B41FA5}">
                      <a16:colId xmlns:a16="http://schemas.microsoft.com/office/drawing/2014/main" val="31799860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7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6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2904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3947974-339C-DC8D-CA56-91C755B4E1D7}"/>
              </a:ext>
            </a:extLst>
          </p:cNvPr>
          <p:cNvSpPr txBox="1"/>
          <p:nvPr/>
        </p:nvSpPr>
        <p:spPr>
          <a:xfrm>
            <a:off x="3240589" y="3448609"/>
            <a:ext cx="1646466" cy="40011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  <a:latin typeface="open sans" panose="020B0606030504020204" pitchFamily="34" charset="0"/>
              </a:rPr>
              <a:t>Server Side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/>
          <a:srcRect r="25488" b="23683"/>
          <a:stretch>
            <a:fillRect/>
          </a:stretch>
        </p:blipFill>
        <p:spPr bwMode="auto">
          <a:xfrm>
            <a:off x="827088" y="1628775"/>
            <a:ext cx="2633662" cy="2020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203575" y="1341438"/>
            <a:ext cx="5832475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ar-SA"/>
          </a:p>
        </p:txBody>
      </p:sp>
      <p:sp>
        <p:nvSpPr>
          <p:cNvPr id="106500" name="Line 5"/>
          <p:cNvSpPr>
            <a:spLocks noChangeShapeType="1"/>
          </p:cNvSpPr>
          <p:nvPr/>
        </p:nvSpPr>
        <p:spPr bwMode="auto">
          <a:xfrm flipV="1">
            <a:off x="5683250" y="1741488"/>
            <a:ext cx="1169988" cy="863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06501" name="Line 6"/>
          <p:cNvSpPr>
            <a:spLocks noChangeShapeType="1"/>
          </p:cNvSpPr>
          <p:nvPr/>
        </p:nvSpPr>
        <p:spPr bwMode="auto">
          <a:xfrm>
            <a:off x="5683250" y="2894013"/>
            <a:ext cx="1144588" cy="120173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06502" name="Line 7"/>
          <p:cNvSpPr>
            <a:spLocks noChangeShapeType="1"/>
          </p:cNvSpPr>
          <p:nvPr/>
        </p:nvSpPr>
        <p:spPr bwMode="auto">
          <a:xfrm flipH="1">
            <a:off x="3419475" y="2781300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06503" name="Text Box 8"/>
          <p:cNvSpPr txBox="1">
            <a:spLocks noChangeArrowheads="1"/>
          </p:cNvSpPr>
          <p:nvPr/>
        </p:nvSpPr>
        <p:spPr bwMode="auto">
          <a:xfrm>
            <a:off x="250825" y="3573463"/>
            <a:ext cx="26241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Holiday</a:t>
            </a:r>
            <a:br>
              <a:rPr lang="en-US"/>
            </a:br>
            <a:r>
              <a:rPr lang="en-US"/>
              <a:t>Reservation Service</a:t>
            </a:r>
            <a:br>
              <a:rPr lang="en-US"/>
            </a:br>
            <a:r>
              <a:rPr lang="en-US"/>
              <a:t>Front End</a:t>
            </a:r>
          </a:p>
        </p:txBody>
      </p:sp>
      <p:pic>
        <p:nvPicPr>
          <p:cNvPr id="106504" name="Picture 9" descr="MCj0322353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0600" y="3254375"/>
            <a:ext cx="5492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05" name="Rectangle 10"/>
          <p:cNvSpPr>
            <a:spLocks noChangeArrowheads="1"/>
          </p:cNvSpPr>
          <p:nvPr/>
        </p:nvSpPr>
        <p:spPr bwMode="auto">
          <a:xfrm>
            <a:off x="6980238" y="3109913"/>
            <a:ext cx="1290637" cy="1911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  <a:p>
            <a:pPr algn="ctr"/>
            <a:endParaRPr lang="en-US" sz="2400">
              <a:latin typeface="Times New Roman" pitchFamily="18" charset="0"/>
            </a:endParaRPr>
          </a:p>
          <a:p>
            <a:pPr algn="ctr"/>
            <a:endParaRPr lang="en-US"/>
          </a:p>
          <a:p>
            <a:pPr algn="ctr"/>
            <a:r>
              <a:rPr lang="en-US" sz="1600" b="1"/>
              <a:t>Flight</a:t>
            </a:r>
          </a:p>
          <a:p>
            <a:pPr algn="ctr"/>
            <a:r>
              <a:rPr lang="en-US" sz="1600" b="1"/>
              <a:t>Reservation </a:t>
            </a:r>
            <a:br>
              <a:rPr lang="en-US" sz="1600" b="1"/>
            </a:br>
            <a:r>
              <a:rPr lang="en-US" sz="1600" b="1"/>
              <a:t>System</a:t>
            </a:r>
            <a:br>
              <a:rPr lang="en-US"/>
            </a:br>
            <a:endParaRPr lang="en-US"/>
          </a:p>
        </p:txBody>
      </p:sp>
      <p:pic>
        <p:nvPicPr>
          <p:cNvPr id="106506" name="Picture 11" descr="MCj0322353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0600" y="1165225"/>
            <a:ext cx="5492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07" name="Rectangle 12"/>
          <p:cNvSpPr>
            <a:spLocks noChangeArrowheads="1"/>
          </p:cNvSpPr>
          <p:nvPr/>
        </p:nvSpPr>
        <p:spPr bwMode="auto">
          <a:xfrm>
            <a:off x="6980238" y="1020763"/>
            <a:ext cx="1290637" cy="1911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  <a:p>
            <a:pPr algn="ctr"/>
            <a:endParaRPr lang="en-US" sz="2400">
              <a:latin typeface="Times New Roman" pitchFamily="18" charset="0"/>
            </a:endParaRPr>
          </a:p>
          <a:p>
            <a:pPr algn="ctr"/>
            <a:endParaRPr lang="en-US"/>
          </a:p>
          <a:p>
            <a:pPr algn="ctr"/>
            <a:r>
              <a:rPr lang="en-US" sz="1600" b="1"/>
              <a:t>Hotel</a:t>
            </a:r>
          </a:p>
          <a:p>
            <a:pPr algn="ctr"/>
            <a:r>
              <a:rPr lang="en-US" sz="1600" b="1"/>
              <a:t>Reservation </a:t>
            </a:r>
            <a:br>
              <a:rPr lang="en-US" sz="1600" b="1"/>
            </a:br>
            <a:r>
              <a:rPr lang="en-US" sz="1600" b="1"/>
              <a:t>System</a:t>
            </a:r>
            <a:br>
              <a:rPr lang="en-US"/>
            </a:br>
            <a:endParaRPr lang="en-US"/>
          </a:p>
        </p:txBody>
      </p:sp>
      <p:graphicFrame>
        <p:nvGraphicFramePr>
          <p:cNvPr id="106508" name="Object 13"/>
          <p:cNvGraphicFramePr>
            <a:graphicFrameLocks noChangeAspect="1"/>
          </p:cNvGraphicFramePr>
          <p:nvPr/>
        </p:nvGraphicFramePr>
        <p:xfrm>
          <a:off x="4713288" y="2217738"/>
          <a:ext cx="7445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927225" imgH="3382963" progId="">
                  <p:embed/>
                </p:oleObj>
              </mc:Choice>
              <mc:Fallback>
                <p:oleObj name="Clip" r:id="rId5" imgW="1927225" imgH="3382963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2217738"/>
                        <a:ext cx="74453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9" name="Object 14"/>
          <p:cNvGraphicFramePr>
            <a:graphicFrameLocks noChangeAspect="1"/>
          </p:cNvGraphicFramePr>
          <p:nvPr/>
        </p:nvGraphicFramePr>
        <p:xfrm>
          <a:off x="4857750" y="2576513"/>
          <a:ext cx="7445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927225" imgH="3382963" progId="">
                  <p:embed/>
                </p:oleObj>
              </mc:Choice>
              <mc:Fallback>
                <p:oleObj name="Clip" r:id="rId7" imgW="1927225" imgH="3382963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2576513"/>
                        <a:ext cx="74453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0" name="Text Box 15"/>
          <p:cNvSpPr txBox="1">
            <a:spLocks noChangeArrowheads="1"/>
          </p:cNvSpPr>
          <p:nvPr/>
        </p:nvSpPr>
        <p:spPr bwMode="auto">
          <a:xfrm>
            <a:off x="4108450" y="1463675"/>
            <a:ext cx="2087563" cy="603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449263" eaLnBrk="1" hangingPunct="1">
              <a:lnSpc>
                <a:spcPct val="93000"/>
              </a:lnSpc>
              <a:spcBef>
                <a:spcPct val="50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Application Servers</a:t>
            </a:r>
          </a:p>
        </p:txBody>
      </p:sp>
      <p:sp>
        <p:nvSpPr>
          <p:cNvPr id="106511" name="Rectangle 16"/>
          <p:cNvSpPr>
            <a:spLocks noChangeArrowheads="1"/>
          </p:cNvSpPr>
          <p:nvPr/>
        </p:nvSpPr>
        <p:spPr bwMode="auto">
          <a:xfrm>
            <a:off x="4181475" y="815975"/>
            <a:ext cx="4392613" cy="446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ar-SA"/>
          </a:p>
        </p:txBody>
      </p:sp>
      <p:sp>
        <p:nvSpPr>
          <p:cNvPr id="106512" name="Line 17"/>
          <p:cNvSpPr>
            <a:spLocks noChangeShapeType="1"/>
          </p:cNvSpPr>
          <p:nvPr/>
        </p:nvSpPr>
        <p:spPr bwMode="auto">
          <a:xfrm flipV="1">
            <a:off x="1258888" y="3100388"/>
            <a:ext cx="792162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ar-SA"/>
          </a:p>
        </p:txBody>
      </p:sp>
      <p:sp>
        <p:nvSpPr>
          <p:cNvPr id="106513" name="Text Box 18"/>
          <p:cNvSpPr txBox="1">
            <a:spLocks noChangeArrowheads="1"/>
          </p:cNvSpPr>
          <p:nvPr/>
        </p:nvSpPr>
        <p:spPr bwMode="auto">
          <a:xfrm>
            <a:off x="3533775" y="2255838"/>
            <a:ext cx="647700" cy="376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449263" eaLnBrk="1" hangingPunct="1">
              <a:lnSpc>
                <a:spcPct val="93000"/>
              </a:lnSpc>
              <a:spcBef>
                <a:spcPct val="50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/>
              <a:t>1</a:t>
            </a:r>
          </a:p>
        </p:txBody>
      </p:sp>
      <p:sp>
        <p:nvSpPr>
          <p:cNvPr id="106514" name="Text Box 19"/>
          <p:cNvSpPr txBox="1">
            <a:spLocks noChangeArrowheads="1"/>
          </p:cNvSpPr>
          <p:nvPr/>
        </p:nvSpPr>
        <p:spPr bwMode="auto">
          <a:xfrm>
            <a:off x="5837238" y="1824038"/>
            <a:ext cx="647700" cy="376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449263" eaLnBrk="1" hangingPunct="1">
              <a:lnSpc>
                <a:spcPct val="93000"/>
              </a:lnSpc>
              <a:spcBef>
                <a:spcPct val="50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/>
              <a:t>2</a:t>
            </a:r>
          </a:p>
        </p:txBody>
      </p:sp>
      <p:sp>
        <p:nvSpPr>
          <p:cNvPr id="106515" name="Text Box 20"/>
          <p:cNvSpPr txBox="1">
            <a:spLocks noChangeArrowheads="1"/>
          </p:cNvSpPr>
          <p:nvPr/>
        </p:nvSpPr>
        <p:spPr bwMode="auto">
          <a:xfrm>
            <a:off x="6049963" y="3130550"/>
            <a:ext cx="647700" cy="376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449263" eaLnBrk="1" hangingPunct="1">
              <a:lnSpc>
                <a:spcPct val="93000"/>
              </a:lnSpc>
              <a:spcBef>
                <a:spcPct val="50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/>
              <a:t>3</a:t>
            </a:r>
          </a:p>
        </p:txBody>
      </p:sp>
      <p:sp>
        <p:nvSpPr>
          <p:cNvPr id="106516" name="Line 21"/>
          <p:cNvSpPr>
            <a:spLocks noChangeShapeType="1"/>
          </p:cNvSpPr>
          <p:nvPr/>
        </p:nvSpPr>
        <p:spPr bwMode="auto">
          <a:xfrm flipH="1" flipV="1">
            <a:off x="3419475" y="2636838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06517" name="Text Box 22"/>
          <p:cNvSpPr txBox="1">
            <a:spLocks noChangeArrowheads="1"/>
          </p:cNvSpPr>
          <p:nvPr/>
        </p:nvSpPr>
        <p:spPr bwMode="auto">
          <a:xfrm>
            <a:off x="3543300" y="2801938"/>
            <a:ext cx="647700" cy="376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449263" eaLnBrk="1" hangingPunct="1">
              <a:lnSpc>
                <a:spcPct val="93000"/>
              </a:lnSpc>
              <a:spcBef>
                <a:spcPct val="50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/>
              <a:t>4</a:t>
            </a:r>
          </a:p>
        </p:txBody>
      </p:sp>
      <p:sp>
        <p:nvSpPr>
          <p:cNvPr id="106518" name="Rectangle 23"/>
          <p:cNvSpPr>
            <a:spLocks noChangeArrowheads="1"/>
          </p:cNvSpPr>
          <p:nvPr/>
        </p:nvSpPr>
        <p:spPr bwMode="auto">
          <a:xfrm>
            <a:off x="4067175" y="868363"/>
            <a:ext cx="4392613" cy="4321175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ar-SA"/>
          </a:p>
        </p:txBody>
      </p:sp>
      <p:sp>
        <p:nvSpPr>
          <p:cNvPr id="106519" name="Text Box 24"/>
          <p:cNvSpPr txBox="1">
            <a:spLocks noChangeArrowheads="1"/>
          </p:cNvSpPr>
          <p:nvPr/>
        </p:nvSpPr>
        <p:spPr bwMode="auto">
          <a:xfrm>
            <a:off x="4140200" y="4797425"/>
            <a:ext cx="2087563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449263" eaLnBrk="1" hangingPunct="1">
              <a:lnSpc>
                <a:spcPct val="93000"/>
              </a:lnSpc>
              <a:spcBef>
                <a:spcPct val="50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/>
              <a:t>Service Composition</a:t>
            </a:r>
          </a:p>
        </p:txBody>
      </p:sp>
      <p:sp>
        <p:nvSpPr>
          <p:cNvPr id="106520" name="Rectangle 25"/>
          <p:cNvSpPr>
            <a:spLocks noChangeArrowheads="1"/>
          </p:cNvSpPr>
          <p:nvPr/>
        </p:nvSpPr>
        <p:spPr bwMode="auto">
          <a:xfrm>
            <a:off x="0" y="228600"/>
            <a:ext cx="89328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Composition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5669145"/>
            <a:ext cx="8686800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Web service can be used to: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 Information providers: weather, news, flight information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BD8CF-3B01-7DF0-19F0-571D3628B87B}"/>
              </a:ext>
            </a:extLst>
          </p:cNvPr>
          <p:cNvSpPr txBox="1"/>
          <p:nvPr/>
        </p:nvSpPr>
        <p:spPr>
          <a:xfrm>
            <a:off x="6960931" y="1505207"/>
            <a:ext cx="702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API</a:t>
            </a:r>
            <a:r>
              <a:rPr lang="en-US" sz="1800" dirty="0">
                <a:solidFill>
                  <a:srgbClr val="C00000"/>
                </a:solidFill>
                <a:latin typeface="open sans" panose="020B0606030504020204" pitchFamily="34" charset="0"/>
              </a:rPr>
              <a:t>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0DD64-B4DB-DA23-9DD8-5F8D80AEFD06}"/>
              </a:ext>
            </a:extLst>
          </p:cNvPr>
          <p:cNvSpPr txBox="1"/>
          <p:nvPr/>
        </p:nvSpPr>
        <p:spPr>
          <a:xfrm>
            <a:off x="6893944" y="3933056"/>
            <a:ext cx="702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API</a:t>
            </a:r>
            <a:r>
              <a:rPr lang="en-US" sz="1800" dirty="0">
                <a:solidFill>
                  <a:srgbClr val="C00000"/>
                </a:solidFill>
                <a:latin typeface="open sans" panose="020B0606030504020204" pitchFamily="34" charset="0"/>
              </a:rPr>
              <a:t> 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110A-B3BC-4824-BE2C-A378ECA8B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640"/>
            <a:ext cx="9144000" cy="503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/>
              <a:t>Example 4 Using </a:t>
            </a:r>
            <a:r>
              <a:rPr lang="en-AU" sz="2400" dirty="0">
                <a:solidFill>
                  <a:srgbClr val="FF0000"/>
                </a:solidFill>
              </a:rPr>
              <a:t>PUT</a:t>
            </a:r>
            <a:r>
              <a:rPr lang="en-AU" sz="2400" dirty="0"/>
              <a:t> Method to Update a phone record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920C7-BB4E-4B1F-AF6D-D204A952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353108"/>
            <a:ext cx="3206105" cy="2260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E57A2-BCCB-29D4-3F13-B4B61E6BF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3" y="597141"/>
            <a:ext cx="3390900" cy="619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45D791-067B-4466-674F-9EC928D545F2}"/>
              </a:ext>
            </a:extLst>
          </p:cNvPr>
          <p:cNvSpPr txBox="1"/>
          <p:nvPr/>
        </p:nvSpPr>
        <p:spPr>
          <a:xfrm>
            <a:off x="1043608" y="4905272"/>
            <a:ext cx="7272789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API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HttpPut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"{id}"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)]</a:t>
            </a:r>
            <a:endParaRPr lang="en-GB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update phones  set  </a:t>
            </a:r>
            <a:r>
              <a:rPr lang="en-GB" sz="14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userphone</a:t>
            </a:r>
            <a:r>
              <a:rPr lang="en-GB" sz="14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= '"</a:t>
            </a:r>
            <a:r>
              <a:rPr lang="en-GB" sz="1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+ pa + </a:t>
            </a:r>
            <a:r>
              <a:rPr lang="en-GB" sz="14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"', username  = '"</a:t>
            </a:r>
            <a:r>
              <a:rPr lang="en-GB" sz="1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+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na</a:t>
            </a:r>
            <a:r>
              <a:rPr lang="en-GB" sz="1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+ </a:t>
            </a:r>
            <a:r>
              <a:rPr lang="en-GB" sz="14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"' where id  = '"</a:t>
            </a:r>
            <a:r>
              <a:rPr lang="en-GB" sz="1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+ id + </a:t>
            </a:r>
            <a:r>
              <a:rPr lang="en-GB" sz="14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"'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C06EF8-398A-DD8A-4A7F-B36909A62F98}"/>
              </a:ext>
            </a:extLst>
          </p:cNvPr>
          <p:cNvCxnSpPr>
            <a:cxnSpLocks/>
          </p:cNvCxnSpPr>
          <p:nvPr/>
        </p:nvCxnSpPr>
        <p:spPr>
          <a:xfrm>
            <a:off x="3851913" y="4526169"/>
            <a:ext cx="0" cy="393125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9E31EA-7C3D-25E6-7C09-1D024A6373DF}"/>
              </a:ext>
            </a:extLst>
          </p:cNvPr>
          <p:cNvCxnSpPr>
            <a:cxnSpLocks/>
          </p:cNvCxnSpPr>
          <p:nvPr/>
        </p:nvCxnSpPr>
        <p:spPr>
          <a:xfrm>
            <a:off x="3851913" y="5987326"/>
            <a:ext cx="0" cy="389746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A2757-6533-46B9-F5E4-8E4C5A641EF9}"/>
              </a:ext>
            </a:extLst>
          </p:cNvPr>
          <p:cNvSpPr txBox="1"/>
          <p:nvPr/>
        </p:nvSpPr>
        <p:spPr>
          <a:xfrm flipH="1">
            <a:off x="2267738" y="4121406"/>
            <a:ext cx="48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Input: </a:t>
            </a:r>
            <a:r>
              <a:rPr lang="en-GB" dirty="0">
                <a:solidFill>
                  <a:srgbClr val="FF0000"/>
                </a:solidFill>
              </a:rPr>
              <a:t>JSON object(name, phone) + Id parameter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C13D5-6A2A-727F-4AEB-30A0ECC1C5C8}"/>
              </a:ext>
            </a:extLst>
          </p:cNvPr>
          <p:cNvSpPr txBox="1"/>
          <p:nvPr/>
        </p:nvSpPr>
        <p:spPr>
          <a:xfrm flipH="1">
            <a:off x="2339746" y="6228020"/>
            <a:ext cx="350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output: </a:t>
            </a:r>
            <a:r>
              <a:rPr lang="en-GB" dirty="0">
                <a:solidFill>
                  <a:srgbClr val="FF0000"/>
                </a:solidFill>
              </a:rPr>
              <a:t>string successful message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B365D6-D391-8637-6622-F892568CE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78814"/>
              </p:ext>
            </p:extLst>
          </p:nvPr>
        </p:nvGraphicFramePr>
        <p:xfrm>
          <a:off x="107504" y="2374736"/>
          <a:ext cx="2416042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21">
                  <a:extLst>
                    <a:ext uri="{9D8B030D-6E8A-4147-A177-3AD203B41FA5}">
                      <a16:colId xmlns:a16="http://schemas.microsoft.com/office/drawing/2014/main" val="3017601446"/>
                    </a:ext>
                  </a:extLst>
                </a:gridCol>
                <a:gridCol w="1208021">
                  <a:extLst>
                    <a:ext uri="{9D8B030D-6E8A-4147-A177-3AD203B41FA5}">
                      <a16:colId xmlns:a16="http://schemas.microsoft.com/office/drawing/2014/main" val="31799860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7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6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JSON(name, phone)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2904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A87D5CC-B51A-9743-6677-C618E5E0B491}"/>
              </a:ext>
            </a:extLst>
          </p:cNvPr>
          <p:cNvSpPr txBox="1"/>
          <p:nvPr/>
        </p:nvSpPr>
        <p:spPr>
          <a:xfrm>
            <a:off x="3094433" y="3597307"/>
            <a:ext cx="1646466" cy="40011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  <a:latin typeface="open sans" panose="020B0606030504020204" pitchFamily="34" charset="0"/>
              </a:rPr>
              <a:t>Server Side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95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كائن 3">
            <a:extLst>
              <a:ext uri="{FF2B5EF4-FFF2-40B4-BE49-F238E27FC236}">
                <a16:creationId xmlns:a16="http://schemas.microsoft.com/office/drawing/2014/main" id="{14FB3B3B-2837-40D0-8759-225EC21B7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132184"/>
              </p:ext>
            </p:extLst>
          </p:nvPr>
        </p:nvGraphicFramePr>
        <p:xfrm>
          <a:off x="468313" y="1196975"/>
          <a:ext cx="8740775" cy="489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252216" imgH="4629119" progId="Word.Document.12">
                  <p:embed/>
                </p:oleObj>
              </mc:Choice>
              <mc:Fallback>
                <p:oleObj name="Document" r:id="rId2" imgW="8252216" imgH="4629119" progId="Word.Document.12">
                  <p:embed/>
                  <p:pic>
                    <p:nvPicPr>
                      <p:cNvPr id="2" name="كائن 3">
                        <a:extLst>
                          <a:ext uri="{FF2B5EF4-FFF2-40B4-BE49-F238E27FC236}">
                            <a16:creationId xmlns:a16="http://schemas.microsoft.com/office/drawing/2014/main" id="{14FB3B3B-2837-40D0-8759-225EC21B7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96975"/>
                        <a:ext cx="8740775" cy="4899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018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كائن 3">
            <a:extLst>
              <a:ext uri="{FF2B5EF4-FFF2-40B4-BE49-F238E27FC236}">
                <a16:creationId xmlns:a16="http://schemas.microsoft.com/office/drawing/2014/main" id="{3F358C17-ED19-4E9D-81E2-9810AEA80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765578"/>
              </p:ext>
            </p:extLst>
          </p:nvPr>
        </p:nvGraphicFramePr>
        <p:xfrm>
          <a:off x="119063" y="674688"/>
          <a:ext cx="8697912" cy="583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329089" imgH="5580081" progId="Word.Document.12">
                  <p:embed/>
                </p:oleObj>
              </mc:Choice>
              <mc:Fallback>
                <p:oleObj name="Document" r:id="rId2" imgW="8329089" imgH="5580081" progId="Word.Document.12">
                  <p:embed/>
                  <p:pic>
                    <p:nvPicPr>
                      <p:cNvPr id="8" name="كائن 3">
                        <a:extLst>
                          <a:ext uri="{FF2B5EF4-FFF2-40B4-BE49-F238E27FC236}">
                            <a16:creationId xmlns:a16="http://schemas.microsoft.com/office/drawing/2014/main" id="{3F358C17-ED19-4E9D-81E2-9810AEA80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674688"/>
                        <a:ext cx="8697912" cy="5835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588EA29-C5FE-7B55-96A6-4752139BF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348" y="2896949"/>
            <a:ext cx="3206105" cy="22602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A08088-ACEE-2510-55AD-76A4EBD7C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628" y="2205816"/>
            <a:ext cx="33909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14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A9A389-A905-5E98-F67D-E079A4C4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126" y="2470774"/>
            <a:ext cx="3263605" cy="1481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5F632B-4179-8187-0F1D-DDDCF7A0013D}"/>
              </a:ext>
            </a:extLst>
          </p:cNvPr>
          <p:cNvSpPr txBox="1"/>
          <p:nvPr/>
        </p:nvSpPr>
        <p:spPr>
          <a:xfrm>
            <a:off x="3635896" y="4077072"/>
            <a:ext cx="34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1-Create Images and </a:t>
            </a:r>
            <a:r>
              <a:rPr lang="en-GB" sz="2000" b="1" dirty="0" err="1">
                <a:solidFill>
                  <a:srgbClr val="FF0000"/>
                </a:solidFill>
              </a:rPr>
              <a:t>wwwroot</a:t>
            </a:r>
            <a:r>
              <a:rPr lang="en-GB" sz="2000" b="1" dirty="0">
                <a:solidFill>
                  <a:srgbClr val="FF0000"/>
                </a:solidFill>
              </a:rPr>
              <a:t> folder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D4B0EA-5BBE-B7AD-05E9-A109DBEE6650}"/>
              </a:ext>
            </a:extLst>
          </p:cNvPr>
          <p:cNvCxnSpPr/>
          <p:nvPr/>
        </p:nvCxnSpPr>
        <p:spPr>
          <a:xfrm flipH="1" flipV="1">
            <a:off x="4013939" y="3699030"/>
            <a:ext cx="648072" cy="37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9EFF5EA-BA1B-C7DF-5382-503627D62EA7}"/>
              </a:ext>
            </a:extLst>
          </p:cNvPr>
          <p:cNvSpPr txBox="1">
            <a:spLocks/>
          </p:cNvSpPr>
          <p:nvPr/>
        </p:nvSpPr>
        <p:spPr>
          <a:xfrm>
            <a:off x="107504" y="231523"/>
            <a:ext cx="8784976" cy="81561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dirty="0"/>
              <a:t>Example 4:  Complex Data Communication including  </a:t>
            </a:r>
            <a:r>
              <a:rPr lang="en-AU" sz="2800" b="1" dirty="0">
                <a:solidFill>
                  <a:srgbClr val="FF0000"/>
                </a:solidFill>
              </a:rPr>
              <a:t>Image</a:t>
            </a:r>
            <a:endParaRPr lang="en-US" sz="2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3568B3-9430-09DA-4FDC-2039BF6FC0F3}"/>
              </a:ext>
            </a:extLst>
          </p:cNvPr>
          <p:cNvSpPr txBox="1">
            <a:spLocks/>
          </p:cNvSpPr>
          <p:nvPr/>
        </p:nvSpPr>
        <p:spPr>
          <a:xfrm>
            <a:off x="467544" y="1693471"/>
            <a:ext cx="8568952" cy="37748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/>
              <a:t>Using </a:t>
            </a:r>
            <a:r>
              <a:rPr lang="en-AU" sz="2400" dirty="0">
                <a:solidFill>
                  <a:srgbClr val="FF0000"/>
                </a:solidFill>
              </a:rPr>
              <a:t>POST</a:t>
            </a:r>
            <a:r>
              <a:rPr lang="en-AU" sz="2400" dirty="0"/>
              <a:t> Method to Insert a Book record with </a:t>
            </a:r>
            <a:r>
              <a:rPr lang="en-AU" sz="2400" dirty="0">
                <a:solidFill>
                  <a:srgbClr val="C00000"/>
                </a:solidFill>
              </a:rPr>
              <a:t>image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716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A05BFEB-690C-D9C5-99CD-DCDA5E4375D0}"/>
              </a:ext>
            </a:extLst>
          </p:cNvPr>
          <p:cNvSpPr txBox="1"/>
          <p:nvPr/>
        </p:nvSpPr>
        <p:spPr>
          <a:xfrm>
            <a:off x="1097614" y="620688"/>
            <a:ext cx="2430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2-Create book table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E6FBA-1D4C-3CEC-A9A4-15357D93F8B1}"/>
              </a:ext>
            </a:extLst>
          </p:cNvPr>
          <p:cNvSpPr txBox="1"/>
          <p:nvPr/>
        </p:nvSpPr>
        <p:spPr>
          <a:xfrm>
            <a:off x="5028069" y="1227003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200" dirty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CREATE TABLE [</a:t>
            </a:r>
            <a:r>
              <a:rPr lang="en-GB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dbo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].[book]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[Id] INT NOT NULL PRIMARY KEY IDENTITY, 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[title] VARCHAR(50) NULL, 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[description] VARCHAR(50) NULL, 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[price] INT NULL, 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[</a:t>
            </a:r>
            <a:r>
              <a:rPr lang="en-GB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cata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] INT NULL, 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[image] VARCHAR(MAX) NULL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)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4B906B-C7F7-16BF-D059-74DEF10D4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54995"/>
            <a:ext cx="4128477" cy="2434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540D77-F173-F048-AE60-8F6E61E3082A}"/>
              </a:ext>
            </a:extLst>
          </p:cNvPr>
          <p:cNvSpPr txBox="1"/>
          <p:nvPr/>
        </p:nvSpPr>
        <p:spPr>
          <a:xfrm>
            <a:off x="5059320" y="3891299"/>
            <a:ext cx="3416753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2B91AF"/>
                </a:solidFill>
                <a:latin typeface="Cascadia Mono" panose="020B0609020000020004" pitchFamily="49" charset="0"/>
              </a:rPr>
              <a:t>book</a:t>
            </a:r>
            <a:endParaRPr lang="en-GB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title {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description {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price {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cata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image {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GB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</a:p>
          <a:p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GB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7A7CF-EEB7-8912-7D2B-A76A82F77294}"/>
              </a:ext>
            </a:extLst>
          </p:cNvPr>
          <p:cNvSpPr txBox="1"/>
          <p:nvPr/>
        </p:nvSpPr>
        <p:spPr>
          <a:xfrm>
            <a:off x="1043608" y="4056801"/>
            <a:ext cx="2430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3-add the book class </a:t>
            </a:r>
          </a:p>
        </p:txBody>
      </p:sp>
    </p:spTree>
    <p:extLst>
      <p:ext uri="{BB962C8B-B14F-4D97-AF65-F5344CB8AC3E}">
        <p14:creationId xmlns:p14="http://schemas.microsoft.com/office/powerpoint/2010/main" val="2747406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5F632B-4179-8187-0F1D-DDDCF7A0013D}"/>
              </a:ext>
            </a:extLst>
          </p:cNvPr>
          <p:cNvSpPr txBox="1"/>
          <p:nvPr/>
        </p:nvSpPr>
        <p:spPr>
          <a:xfrm>
            <a:off x="1115616" y="3509527"/>
            <a:ext cx="323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4-Add new Book Controller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348B8-623E-950D-7815-D299CADAF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45870"/>
            <a:ext cx="4982818" cy="278984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2247EB-E17E-A9A4-9B82-F948F454B957}"/>
              </a:ext>
            </a:extLst>
          </p:cNvPr>
          <p:cNvCxnSpPr>
            <a:cxnSpLocks/>
          </p:cNvCxnSpPr>
          <p:nvPr/>
        </p:nvCxnSpPr>
        <p:spPr>
          <a:xfrm flipV="1">
            <a:off x="2789802" y="3138949"/>
            <a:ext cx="846094" cy="3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78B97B3-C197-5E1C-3155-36A047DF3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126" y="3245960"/>
            <a:ext cx="3502649" cy="10811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E8CD1E-7164-371E-1C60-CAE042D8EAFB}"/>
              </a:ext>
            </a:extLst>
          </p:cNvPr>
          <p:cNvCxnSpPr>
            <a:cxnSpLocks/>
          </p:cNvCxnSpPr>
          <p:nvPr/>
        </p:nvCxnSpPr>
        <p:spPr>
          <a:xfrm flipV="1">
            <a:off x="4247964" y="4049790"/>
            <a:ext cx="324036" cy="189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3A0E3F-F543-0C83-716F-D80D81D11BC2}"/>
              </a:ext>
            </a:extLst>
          </p:cNvPr>
          <p:cNvCxnSpPr>
            <a:cxnSpLocks/>
          </p:cNvCxnSpPr>
          <p:nvPr/>
        </p:nvCxnSpPr>
        <p:spPr>
          <a:xfrm flipV="1">
            <a:off x="5652120" y="3915054"/>
            <a:ext cx="324036" cy="189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888E939-8C01-A6E6-4D33-8303FD18C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250" y="4828138"/>
            <a:ext cx="6486525" cy="72151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051A4C-2D6A-3EC8-5189-88EC04093625}"/>
              </a:ext>
            </a:extLst>
          </p:cNvPr>
          <p:cNvCxnSpPr>
            <a:cxnSpLocks/>
          </p:cNvCxnSpPr>
          <p:nvPr/>
        </p:nvCxnSpPr>
        <p:spPr>
          <a:xfrm flipV="1">
            <a:off x="1709682" y="5319210"/>
            <a:ext cx="324036" cy="189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016F2E1-D3AB-8D25-512A-8ECD42900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737" y="5812959"/>
            <a:ext cx="2083572" cy="7972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568AFB-95F8-DC8E-2A7B-1A008B160C60}"/>
              </a:ext>
            </a:extLst>
          </p:cNvPr>
          <p:cNvSpPr txBox="1"/>
          <p:nvPr/>
        </p:nvSpPr>
        <p:spPr>
          <a:xfrm>
            <a:off x="1115616" y="5999582"/>
            <a:ext cx="47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5-Add the Post Code at the Book Controller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13BF2B-362C-C185-9F7F-B793EF36514B}"/>
              </a:ext>
            </a:extLst>
          </p:cNvPr>
          <p:cNvCxnSpPr>
            <a:cxnSpLocks/>
          </p:cNvCxnSpPr>
          <p:nvPr/>
        </p:nvCxnSpPr>
        <p:spPr>
          <a:xfrm>
            <a:off x="5511907" y="6211584"/>
            <a:ext cx="5373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118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كائن 3">
            <a:extLst>
              <a:ext uri="{FF2B5EF4-FFF2-40B4-BE49-F238E27FC236}">
                <a16:creationId xmlns:a16="http://schemas.microsoft.com/office/drawing/2014/main" id="{14FB3B3B-2837-40D0-8759-225EC21B7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107724"/>
              </p:ext>
            </p:extLst>
          </p:nvPr>
        </p:nvGraphicFramePr>
        <p:xfrm>
          <a:off x="-22225" y="11113"/>
          <a:ext cx="9036050" cy="688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64810" imgH="8147846" progId="Word.Document.12">
                  <p:embed/>
                </p:oleObj>
              </mc:Choice>
              <mc:Fallback>
                <p:oleObj name="Document" r:id="rId2" imgW="10664810" imgH="8147846" progId="Word.Document.12">
                  <p:embed/>
                  <p:pic>
                    <p:nvPicPr>
                      <p:cNvPr id="2" name="كائن 3">
                        <a:extLst>
                          <a:ext uri="{FF2B5EF4-FFF2-40B4-BE49-F238E27FC236}">
                            <a16:creationId xmlns:a16="http://schemas.microsoft.com/office/drawing/2014/main" id="{14FB3B3B-2837-40D0-8759-225EC21B7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225" y="11113"/>
                        <a:ext cx="9036050" cy="68802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353FDD-E98A-6461-C7D2-EB19A2D7751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331640" y="764704"/>
            <a:ext cx="2058468" cy="17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5A83B-0C84-B881-0C7C-E693CC7648FE}"/>
              </a:ext>
            </a:extLst>
          </p:cNvPr>
          <p:cNvSpPr txBox="1"/>
          <p:nvPr/>
        </p:nvSpPr>
        <p:spPr>
          <a:xfrm>
            <a:off x="3390108" y="793325"/>
            <a:ext cx="43620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You can Remove </a:t>
            </a:r>
            <a:r>
              <a:rPr lang="en-GB" sz="1350" b="1" dirty="0" err="1">
                <a:solidFill>
                  <a:srgbClr val="FF0000"/>
                </a:solidFill>
              </a:rPr>
              <a:t>api</a:t>
            </a:r>
            <a:r>
              <a:rPr lang="en-GB" sz="1350" dirty="0"/>
              <a:t>/Book  from the controller path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21F368-7A33-7A9A-B092-977D0D5945CD}"/>
              </a:ext>
            </a:extLst>
          </p:cNvPr>
          <p:cNvCxnSpPr>
            <a:cxnSpLocks/>
          </p:cNvCxnSpPr>
          <p:nvPr/>
        </p:nvCxnSpPr>
        <p:spPr>
          <a:xfrm>
            <a:off x="1179240" y="692696"/>
            <a:ext cx="144016" cy="14401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FC369D-9E4A-C369-CB3D-F852D640B764}"/>
              </a:ext>
            </a:extLst>
          </p:cNvPr>
          <p:cNvCxnSpPr>
            <a:cxnSpLocks/>
          </p:cNvCxnSpPr>
          <p:nvPr/>
        </p:nvCxnSpPr>
        <p:spPr>
          <a:xfrm flipV="1">
            <a:off x="1107232" y="764704"/>
            <a:ext cx="224408" cy="144016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20022FF-5047-18BE-8608-1C0CC8735AFB}"/>
              </a:ext>
            </a:extLst>
          </p:cNvPr>
          <p:cNvCxnSpPr>
            <a:cxnSpLocks/>
          </p:cNvCxnSpPr>
          <p:nvPr/>
        </p:nvCxnSpPr>
        <p:spPr>
          <a:xfrm flipH="1" flipV="1">
            <a:off x="3203848" y="4437112"/>
            <a:ext cx="1368152" cy="15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F311C3-E835-6B66-01F4-826AC4E0AA44}"/>
              </a:ext>
            </a:extLst>
          </p:cNvPr>
          <p:cNvSpPr txBox="1"/>
          <p:nvPr/>
        </p:nvSpPr>
        <p:spPr>
          <a:xfrm>
            <a:off x="4572000" y="4425062"/>
            <a:ext cx="14872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b="1" dirty="0">
                <a:solidFill>
                  <a:srgbClr val="FF0000"/>
                </a:solidFill>
              </a:rPr>
              <a:t>Local host IP</a:t>
            </a:r>
          </a:p>
        </p:txBody>
      </p:sp>
    </p:spTree>
    <p:extLst>
      <p:ext uri="{BB962C8B-B14F-4D97-AF65-F5344CB8AC3E}">
        <p14:creationId xmlns:p14="http://schemas.microsoft.com/office/powerpoint/2010/main" val="1351404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كائن 3">
            <a:extLst>
              <a:ext uri="{FF2B5EF4-FFF2-40B4-BE49-F238E27FC236}">
                <a16:creationId xmlns:a16="http://schemas.microsoft.com/office/drawing/2014/main" id="{14FB3B3B-2837-40D0-8759-225EC21B7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26763"/>
              </p:ext>
            </p:extLst>
          </p:nvPr>
        </p:nvGraphicFramePr>
        <p:xfrm>
          <a:off x="382588" y="755650"/>
          <a:ext cx="8335962" cy="541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521521" imgH="6792268" progId="Word.Document.12">
                  <p:embed/>
                </p:oleObj>
              </mc:Choice>
              <mc:Fallback>
                <p:oleObj name="Document" r:id="rId2" imgW="10521521" imgH="6792268" progId="Word.Document.12">
                  <p:embed/>
                  <p:pic>
                    <p:nvPicPr>
                      <p:cNvPr id="2" name="كائن 3">
                        <a:extLst>
                          <a:ext uri="{FF2B5EF4-FFF2-40B4-BE49-F238E27FC236}">
                            <a16:creationId xmlns:a16="http://schemas.microsoft.com/office/drawing/2014/main" id="{14FB3B3B-2837-40D0-8759-225EC21B7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755650"/>
                        <a:ext cx="8335962" cy="5411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C7E27DD-8FB0-8EBE-049A-3D82459B7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226" y="-9833"/>
            <a:ext cx="2748568" cy="1771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55C199-44F0-DDA9-8BEC-7861384F9883}"/>
              </a:ext>
            </a:extLst>
          </p:cNvPr>
          <p:cNvSpPr txBox="1"/>
          <p:nvPr/>
        </p:nvSpPr>
        <p:spPr>
          <a:xfrm>
            <a:off x="41472" y="241430"/>
            <a:ext cx="4362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6-Add this code to the  html code file</a:t>
            </a:r>
          </a:p>
        </p:txBody>
      </p:sp>
    </p:spTree>
    <p:extLst>
      <p:ext uri="{BB962C8B-B14F-4D97-AF65-F5344CB8AC3E}">
        <p14:creationId xmlns:p14="http://schemas.microsoft.com/office/powerpoint/2010/main" val="3547351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كائن 3">
            <a:extLst>
              <a:ext uri="{FF2B5EF4-FFF2-40B4-BE49-F238E27FC236}">
                <a16:creationId xmlns:a16="http://schemas.microsoft.com/office/drawing/2014/main" id="{14FB3B3B-2837-40D0-8759-225EC21B7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84460"/>
              </p:ext>
            </p:extLst>
          </p:nvPr>
        </p:nvGraphicFramePr>
        <p:xfrm>
          <a:off x="390525" y="1266825"/>
          <a:ext cx="7629525" cy="51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944414" imgH="6760642" progId="Word.Document.12">
                  <p:embed/>
                </p:oleObj>
              </mc:Choice>
              <mc:Fallback>
                <p:oleObj name="Document" r:id="rId2" imgW="9944414" imgH="6760642" progId="Word.Document.12">
                  <p:embed/>
                  <p:pic>
                    <p:nvPicPr>
                      <p:cNvPr id="2" name="كائن 3">
                        <a:extLst>
                          <a:ext uri="{FF2B5EF4-FFF2-40B4-BE49-F238E27FC236}">
                            <a16:creationId xmlns:a16="http://schemas.microsoft.com/office/drawing/2014/main" id="{14FB3B3B-2837-40D0-8759-225EC21B7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1266825"/>
                        <a:ext cx="7629525" cy="5172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C391A9-3063-11DE-9858-3EA78BB2320F}"/>
              </a:ext>
            </a:extLst>
          </p:cNvPr>
          <p:cNvSpPr txBox="1"/>
          <p:nvPr/>
        </p:nvSpPr>
        <p:spPr>
          <a:xfrm>
            <a:off x="6372200" y="3175084"/>
            <a:ext cx="2430270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FF0000"/>
                </a:solidFill>
              </a:rPr>
              <a:t>Using </a:t>
            </a:r>
            <a:r>
              <a:rPr lang="en-GB" sz="1350" dirty="0" err="1">
                <a:solidFill>
                  <a:srgbClr val="FF0000"/>
                </a:solidFill>
              </a:rPr>
              <a:t>FormData</a:t>
            </a:r>
            <a:r>
              <a:rPr lang="en-GB" sz="1350" dirty="0">
                <a:solidFill>
                  <a:srgbClr val="FF0000"/>
                </a:solidFill>
              </a:rPr>
              <a:t> appending to send file data to the action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327A9C-29EF-516D-1FB1-1260F4FB7A7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580112" y="3284984"/>
            <a:ext cx="79208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041DA2D-FFAC-14FE-3A2B-046C12F62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226" y="-9833"/>
            <a:ext cx="2748568" cy="177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0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كائن 3">
            <a:extLst>
              <a:ext uri="{FF2B5EF4-FFF2-40B4-BE49-F238E27FC236}">
                <a16:creationId xmlns:a16="http://schemas.microsoft.com/office/drawing/2014/main" id="{14FB3B3B-2837-40D0-8759-225EC21B7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167962"/>
              </p:ext>
            </p:extLst>
          </p:nvPr>
        </p:nvGraphicFramePr>
        <p:xfrm>
          <a:off x="158750" y="1308100"/>
          <a:ext cx="7602538" cy="538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915892" imgH="6320043" progId="Word.Document.12">
                  <p:embed/>
                </p:oleObj>
              </mc:Choice>
              <mc:Fallback>
                <p:oleObj name="Document" r:id="rId2" imgW="8915892" imgH="6320043" progId="Word.Document.12">
                  <p:embed/>
                  <p:pic>
                    <p:nvPicPr>
                      <p:cNvPr id="2" name="كائن 3">
                        <a:extLst>
                          <a:ext uri="{FF2B5EF4-FFF2-40B4-BE49-F238E27FC236}">
                            <a16:creationId xmlns:a16="http://schemas.microsoft.com/office/drawing/2014/main" id="{14FB3B3B-2837-40D0-8759-225EC21B7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308100"/>
                        <a:ext cx="7602538" cy="53800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ABD4A2F-C1C9-9611-563D-6C51A6280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466839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4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D3C8-9C57-4777-89F5-A47D1CFC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0" y="150324"/>
            <a:ext cx="4082792" cy="478100"/>
          </a:xfrm>
        </p:spPr>
        <p:txBody>
          <a:bodyPr>
            <a:normAutofit/>
          </a:bodyPr>
          <a:lstStyle/>
          <a:p>
            <a:r>
              <a:rPr lang="en-AU" sz="2800" b="1" dirty="0"/>
              <a:t>Visual Studio 2022</a:t>
            </a:r>
            <a:endParaRPr lang="en-US" sz="2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64274A-F67C-42A4-BDB0-E081DCDF155D}"/>
              </a:ext>
            </a:extLst>
          </p:cNvPr>
          <p:cNvSpPr txBox="1">
            <a:spLocks/>
          </p:cNvSpPr>
          <p:nvPr/>
        </p:nvSpPr>
        <p:spPr>
          <a:xfrm>
            <a:off x="323528" y="389374"/>
            <a:ext cx="8136904" cy="572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How to create an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Asp.Net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 core web API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</a:rPr>
              <a:t>?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</a:rPr>
            </a:br>
            <a:br>
              <a:rPr lang="en-US" sz="2000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CCE77-678B-4E90-8732-54803E54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33" y="702448"/>
            <a:ext cx="7549255" cy="4023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9ECDB9-93CF-440C-A62E-BB6AE18E6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8" y="3814101"/>
            <a:ext cx="4253382" cy="2966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2F1AE5-237D-A2BC-17E9-25052FC7A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6832"/>
            <a:ext cx="4403912" cy="84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80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كائن 5">
            <a:extLst>
              <a:ext uri="{FF2B5EF4-FFF2-40B4-BE49-F238E27FC236}">
                <a16:creationId xmlns:a16="http://schemas.microsoft.com/office/drawing/2014/main" id="{E9549297-4408-B957-F862-0D6DBB475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445456"/>
              </p:ext>
            </p:extLst>
          </p:nvPr>
        </p:nvGraphicFramePr>
        <p:xfrm>
          <a:off x="165314" y="2163936"/>
          <a:ext cx="8680847" cy="4793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220993" imgH="4548304" progId="Word.Document.12">
                  <p:embed/>
                </p:oleObj>
              </mc:Choice>
              <mc:Fallback>
                <p:oleObj name="Document" r:id="rId2" imgW="8220993" imgH="4548304" progId="Word.Document.12">
                  <p:embed/>
                  <p:pic>
                    <p:nvPicPr>
                      <p:cNvPr id="11" name="كائن 5">
                        <a:extLst>
                          <a:ext uri="{FF2B5EF4-FFF2-40B4-BE49-F238E27FC236}">
                            <a16:creationId xmlns:a16="http://schemas.microsoft.com/office/drawing/2014/main" id="{E9549297-4408-B957-F862-0D6DBB475A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5314" y="2163936"/>
                        <a:ext cx="8680847" cy="4793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1844265-5C35-7566-7C4E-F3C9B675723F}"/>
              </a:ext>
            </a:extLst>
          </p:cNvPr>
          <p:cNvSpPr txBox="1">
            <a:spLocks/>
          </p:cNvSpPr>
          <p:nvPr/>
        </p:nvSpPr>
        <p:spPr>
          <a:xfrm>
            <a:off x="323528" y="361250"/>
            <a:ext cx="8568952" cy="37748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/>
              <a:t> Using </a:t>
            </a:r>
            <a:r>
              <a:rPr lang="en-AU" sz="2400" dirty="0">
                <a:solidFill>
                  <a:srgbClr val="FF0000"/>
                </a:solidFill>
              </a:rPr>
              <a:t>Get</a:t>
            </a:r>
            <a:r>
              <a:rPr lang="en-AU" sz="2400" dirty="0"/>
              <a:t> Method to get all books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23B272-D592-B041-9697-4C77E4255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466839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03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كائن 3">
            <a:extLst>
              <a:ext uri="{FF2B5EF4-FFF2-40B4-BE49-F238E27FC236}">
                <a16:creationId xmlns:a16="http://schemas.microsoft.com/office/drawing/2014/main" id="{ED686908-D1E8-8346-8CDA-DF77B9F189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799573"/>
              </p:ext>
            </p:extLst>
          </p:nvPr>
        </p:nvGraphicFramePr>
        <p:xfrm>
          <a:off x="323850" y="1133475"/>
          <a:ext cx="7248525" cy="580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953392" imgH="7983969" progId="Word.Document.12">
                  <p:embed/>
                </p:oleObj>
              </mc:Choice>
              <mc:Fallback>
                <p:oleObj name="Document" r:id="rId2" imgW="9953392" imgH="7983969" progId="Word.Document.12">
                  <p:embed/>
                  <p:pic>
                    <p:nvPicPr>
                      <p:cNvPr id="7" name="كائن 3">
                        <a:extLst>
                          <a:ext uri="{FF2B5EF4-FFF2-40B4-BE49-F238E27FC236}">
                            <a16:creationId xmlns:a16="http://schemas.microsoft.com/office/drawing/2014/main" id="{ED686908-D1E8-8346-8CDA-DF77B9F18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33475"/>
                        <a:ext cx="7248525" cy="5800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6B26-DBDC-EE8E-2723-857C1F2C10E2}"/>
              </a:ext>
            </a:extLst>
          </p:cNvPr>
          <p:cNvSpPr txBox="1">
            <a:spLocks/>
          </p:cNvSpPr>
          <p:nvPr/>
        </p:nvSpPr>
        <p:spPr>
          <a:xfrm>
            <a:off x="1143000" y="404664"/>
            <a:ext cx="6858000" cy="37748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b="1" dirty="0">
                <a:solidFill>
                  <a:srgbClr val="C00000"/>
                </a:solidFill>
              </a:rPr>
              <a:t>  Search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FB05D-D238-6FAC-2871-942E0C8DC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9" y="44625"/>
            <a:ext cx="240115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23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كائن 3">
            <a:extLst>
              <a:ext uri="{FF2B5EF4-FFF2-40B4-BE49-F238E27FC236}">
                <a16:creationId xmlns:a16="http://schemas.microsoft.com/office/drawing/2014/main" id="{14FB3B3B-2837-40D0-8759-225EC21B7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445376"/>
              </p:ext>
            </p:extLst>
          </p:nvPr>
        </p:nvGraphicFramePr>
        <p:xfrm>
          <a:off x="192088" y="1000125"/>
          <a:ext cx="8547100" cy="576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2244583" imgH="7941203" progId="Word.Document.12">
                  <p:embed/>
                </p:oleObj>
              </mc:Choice>
              <mc:Fallback>
                <p:oleObj name="Document" r:id="rId2" imgW="12244583" imgH="7941203" progId="Word.Document.12">
                  <p:embed/>
                  <p:pic>
                    <p:nvPicPr>
                      <p:cNvPr id="2" name="كائن 3">
                        <a:extLst>
                          <a:ext uri="{FF2B5EF4-FFF2-40B4-BE49-F238E27FC236}">
                            <a16:creationId xmlns:a16="http://schemas.microsoft.com/office/drawing/2014/main" id="{14FB3B3B-2837-40D0-8759-225EC21B7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1000125"/>
                        <a:ext cx="8547100" cy="5762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C58ED39-4C27-8592-7601-E9696DFA0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483" y="2348880"/>
            <a:ext cx="2120749" cy="23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3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كائن 3">
            <a:extLst>
              <a:ext uri="{FF2B5EF4-FFF2-40B4-BE49-F238E27FC236}">
                <a16:creationId xmlns:a16="http://schemas.microsoft.com/office/drawing/2014/main" id="{14FB3B3B-2837-40D0-8759-225EC21B7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297522"/>
              </p:ext>
            </p:extLst>
          </p:nvPr>
        </p:nvGraphicFramePr>
        <p:xfrm>
          <a:off x="361950" y="744538"/>
          <a:ext cx="8229600" cy="490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770902" imgH="7012926" progId="Word.Document.12">
                  <p:embed/>
                </p:oleObj>
              </mc:Choice>
              <mc:Fallback>
                <p:oleObj name="Document" r:id="rId2" imgW="11770902" imgH="7012926" progId="Word.Document.12">
                  <p:embed/>
                  <p:pic>
                    <p:nvPicPr>
                      <p:cNvPr id="2" name="كائن 3">
                        <a:extLst>
                          <a:ext uri="{FF2B5EF4-FFF2-40B4-BE49-F238E27FC236}">
                            <a16:creationId xmlns:a16="http://schemas.microsoft.com/office/drawing/2014/main" id="{14FB3B3B-2837-40D0-8759-225EC21B7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744538"/>
                        <a:ext cx="8229600" cy="4900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EE4EEEA-B2DB-10E2-C93C-AAF98EDDE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483" y="2348880"/>
            <a:ext cx="2120749" cy="23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5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2" y="310264"/>
            <a:ext cx="8089292" cy="3768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2901863"/>
            <a:ext cx="2657475" cy="24003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DCBD17-BC34-4CB7-A369-4D435B52D825}"/>
              </a:ext>
            </a:extLst>
          </p:cNvPr>
          <p:cNvCxnSpPr>
            <a:cxnSpLocks/>
          </p:cNvCxnSpPr>
          <p:nvPr/>
        </p:nvCxnSpPr>
        <p:spPr>
          <a:xfrm>
            <a:off x="6516216" y="4293096"/>
            <a:ext cx="446063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4941168"/>
            <a:ext cx="5829300" cy="186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8FCF2F-95BF-CB20-29E9-E1677D907118}"/>
              </a:ext>
            </a:extLst>
          </p:cNvPr>
          <p:cNvSpPr txBox="1"/>
          <p:nvPr/>
        </p:nvSpPr>
        <p:spPr>
          <a:xfrm>
            <a:off x="5353970" y="413321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Your code</a:t>
            </a:r>
          </a:p>
        </p:txBody>
      </p:sp>
    </p:spTree>
    <p:extLst>
      <p:ext uri="{BB962C8B-B14F-4D97-AF65-F5344CB8AC3E}">
        <p14:creationId xmlns:p14="http://schemas.microsoft.com/office/powerpoint/2010/main" val="71302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كائن 3">
            <a:extLst>
              <a:ext uri="{FF2B5EF4-FFF2-40B4-BE49-F238E27FC236}">
                <a16:creationId xmlns:a16="http://schemas.microsoft.com/office/drawing/2014/main" id="{14FB3B3B-2837-40D0-8759-225EC21B7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474107"/>
              </p:ext>
            </p:extLst>
          </p:nvPr>
        </p:nvGraphicFramePr>
        <p:xfrm>
          <a:off x="33536" y="137776"/>
          <a:ext cx="8123923" cy="7179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136448" imgH="6136401" progId="Word.Document.12">
                  <p:embed/>
                </p:oleObj>
              </mc:Choice>
              <mc:Fallback>
                <p:oleObj name="Document" r:id="rId2" imgW="7136448" imgH="6136401" progId="Word.Document.12">
                  <p:embed/>
                  <p:pic>
                    <p:nvPicPr>
                      <p:cNvPr id="2" name="كائن 3">
                        <a:extLst>
                          <a:ext uri="{FF2B5EF4-FFF2-40B4-BE49-F238E27FC236}">
                            <a16:creationId xmlns:a16="http://schemas.microsoft.com/office/drawing/2014/main" id="{14FB3B3B-2837-40D0-8759-225EC21B7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6" y="137776"/>
                        <a:ext cx="8123923" cy="71796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6C2DC6-E859-4272-A31A-643BA56FE4D3}"/>
              </a:ext>
            </a:extLst>
          </p:cNvPr>
          <p:cNvSpPr txBox="1"/>
          <p:nvPr/>
        </p:nvSpPr>
        <p:spPr>
          <a:xfrm flipH="1">
            <a:off x="4067944" y="140992"/>
            <a:ext cx="5112570" cy="738664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12121"/>
                </a:solidFill>
                <a:latin typeface="open sans" panose="020B0606030504020204" pitchFamily="34" charset="0"/>
              </a:rPr>
              <a:t>you need to Enable 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CORS (Cross Origin Resource Sharing)</a:t>
            </a:r>
          </a:p>
          <a:p>
            <a:r>
              <a:rPr lang="en-AU" sz="1400" b="1" dirty="0"/>
              <a:t>To allow remote client communication</a:t>
            </a:r>
          </a:p>
          <a:p>
            <a:r>
              <a:rPr lang="en-AU" sz="1400" b="1" dirty="0"/>
              <a:t>Add all </a:t>
            </a:r>
            <a:r>
              <a:rPr lang="en-AU" sz="1400" b="1" dirty="0">
                <a:solidFill>
                  <a:srgbClr val="FF0000"/>
                </a:solidFill>
              </a:rPr>
              <a:t>red code </a:t>
            </a:r>
            <a:r>
              <a:rPr lang="en-AU" sz="1400" b="1" dirty="0"/>
              <a:t>to the Program file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</a:t>
            </a:r>
            <a:endParaRPr lang="en-AU" sz="14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0E6D1B-CE27-465B-83EB-AE2F3B7C912C}"/>
              </a:ext>
            </a:extLst>
          </p:cNvPr>
          <p:cNvCxnSpPr>
            <a:cxnSpLocks/>
          </p:cNvCxnSpPr>
          <p:nvPr/>
        </p:nvCxnSpPr>
        <p:spPr>
          <a:xfrm flipH="1">
            <a:off x="2843808" y="6093296"/>
            <a:ext cx="432048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5AAE72-48FB-403B-8407-9CC167271929}"/>
              </a:ext>
            </a:extLst>
          </p:cNvPr>
          <p:cNvCxnSpPr>
            <a:cxnSpLocks/>
          </p:cNvCxnSpPr>
          <p:nvPr/>
        </p:nvCxnSpPr>
        <p:spPr>
          <a:xfrm flipH="1">
            <a:off x="5364088" y="2276872"/>
            <a:ext cx="395901" cy="38585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74A80C-B637-C350-D4D8-7254562A6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1328271"/>
            <a:ext cx="1943100" cy="5810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9CACD1-4683-8300-9ED2-79934E50982C}"/>
              </a:ext>
            </a:extLst>
          </p:cNvPr>
          <p:cNvCxnSpPr>
            <a:cxnSpLocks/>
          </p:cNvCxnSpPr>
          <p:nvPr/>
        </p:nvCxnSpPr>
        <p:spPr>
          <a:xfrm>
            <a:off x="6214359" y="879656"/>
            <a:ext cx="409870" cy="66696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07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sp.Net Core 5.0 Web API">
            <a:extLst>
              <a:ext uri="{FF2B5EF4-FFF2-40B4-BE49-F238E27FC236}">
                <a16:creationId xmlns:a16="http://schemas.microsoft.com/office/drawing/2014/main" id="{330A9D1F-705E-43D1-87C3-EF3910AD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841" y="2650260"/>
            <a:ext cx="1443668" cy="152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71A62-BDA1-7D29-5384-D98334D2F5CD}"/>
              </a:ext>
            </a:extLst>
          </p:cNvPr>
          <p:cNvSpPr/>
          <p:nvPr/>
        </p:nvSpPr>
        <p:spPr>
          <a:xfrm>
            <a:off x="1452761" y="2784494"/>
            <a:ext cx="729081" cy="125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60" dirty="0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E95B28FA-8FBB-8E4F-423B-E891B72DF5AB}"/>
              </a:ext>
            </a:extLst>
          </p:cNvPr>
          <p:cNvSpPr/>
          <p:nvPr/>
        </p:nvSpPr>
        <p:spPr>
          <a:xfrm>
            <a:off x="6162249" y="3060031"/>
            <a:ext cx="1166073" cy="4763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6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E0101F45-ADD8-9457-C20F-05535D8C567D}"/>
              </a:ext>
            </a:extLst>
          </p:cNvPr>
          <p:cNvSpPr/>
          <p:nvPr/>
        </p:nvSpPr>
        <p:spPr>
          <a:xfrm>
            <a:off x="7548465" y="2675776"/>
            <a:ext cx="968849" cy="11650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6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8122E-EFEF-0C75-EB45-2BBBD30F26B0}"/>
              </a:ext>
            </a:extLst>
          </p:cNvPr>
          <p:cNvSpPr txBox="1"/>
          <p:nvPr/>
        </p:nvSpPr>
        <p:spPr>
          <a:xfrm>
            <a:off x="4607679" y="2815009"/>
            <a:ext cx="14225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212121"/>
                </a:solidFill>
                <a:latin typeface="open sans" panose="020B0606030504020204" pitchFamily="34" charset="0"/>
              </a:rPr>
              <a:t>Read Operation</a:t>
            </a:r>
            <a:endParaRPr lang="en-GB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FB863-76C5-380A-9CA0-CD9444DA6D52}"/>
              </a:ext>
            </a:extLst>
          </p:cNvPr>
          <p:cNvSpPr txBox="1"/>
          <p:nvPr/>
        </p:nvSpPr>
        <p:spPr>
          <a:xfrm>
            <a:off x="4607680" y="3167390"/>
            <a:ext cx="15484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212121"/>
                </a:solidFill>
                <a:latin typeface="open sans" panose="020B0606030504020204" pitchFamily="34" charset="0"/>
              </a:rPr>
              <a:t>Create Operation</a:t>
            </a:r>
            <a:endParaRPr lang="en-GB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4B76A-186D-3162-6DB3-247A6C0DA6FC}"/>
              </a:ext>
            </a:extLst>
          </p:cNvPr>
          <p:cNvSpPr txBox="1"/>
          <p:nvPr/>
        </p:nvSpPr>
        <p:spPr>
          <a:xfrm>
            <a:off x="4644008" y="3501008"/>
            <a:ext cx="15428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212121"/>
                </a:solidFill>
                <a:latin typeface="open sans" panose="020B0606030504020204" pitchFamily="34" charset="0"/>
              </a:rPr>
              <a:t>Update Operation</a:t>
            </a:r>
            <a:endParaRPr lang="en-GB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349E2-5850-1825-4D63-4A7A9504FE26}"/>
              </a:ext>
            </a:extLst>
          </p:cNvPr>
          <p:cNvSpPr txBox="1"/>
          <p:nvPr/>
        </p:nvSpPr>
        <p:spPr>
          <a:xfrm>
            <a:off x="4645798" y="3815462"/>
            <a:ext cx="15103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212121"/>
                </a:solidFill>
                <a:latin typeface="open sans" panose="020B0606030504020204" pitchFamily="34" charset="0"/>
              </a:rPr>
              <a:t>Delete Operation</a:t>
            </a:r>
            <a:endParaRPr lang="en-GB" sz="1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3E55C3-3A1F-70E6-077F-B428BDFF50BF}"/>
              </a:ext>
            </a:extLst>
          </p:cNvPr>
          <p:cNvSpPr txBox="1"/>
          <p:nvPr/>
        </p:nvSpPr>
        <p:spPr>
          <a:xfrm>
            <a:off x="1385172" y="2442374"/>
            <a:ext cx="1170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Front 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E57579-0819-5AD8-81DF-299F1AF971C6}"/>
              </a:ext>
            </a:extLst>
          </p:cNvPr>
          <p:cNvSpPr txBox="1"/>
          <p:nvPr/>
        </p:nvSpPr>
        <p:spPr>
          <a:xfrm>
            <a:off x="3591506" y="2420888"/>
            <a:ext cx="1124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Back 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904B7C-61DE-9A40-52B6-2BF155369407}"/>
              </a:ext>
            </a:extLst>
          </p:cNvPr>
          <p:cNvSpPr txBox="1"/>
          <p:nvPr/>
        </p:nvSpPr>
        <p:spPr>
          <a:xfrm>
            <a:off x="7733680" y="3030684"/>
            <a:ext cx="87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</a:rPr>
              <a:t>Sql</a:t>
            </a:r>
            <a:r>
              <a:rPr lang="en-GB" sz="1200" b="1" dirty="0">
                <a:solidFill>
                  <a:schemeClr val="bg1"/>
                </a:solidFill>
              </a:rPr>
              <a:t> Database Server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28EF4D5-F40A-CB56-1BFE-F92C3C88A35A}"/>
              </a:ext>
            </a:extLst>
          </p:cNvPr>
          <p:cNvSpPr/>
          <p:nvPr/>
        </p:nvSpPr>
        <p:spPr>
          <a:xfrm>
            <a:off x="2308945" y="2975918"/>
            <a:ext cx="789744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Fetch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1BB95C30-FEC7-07DE-43A1-F0215A5C749E}"/>
              </a:ext>
            </a:extLst>
          </p:cNvPr>
          <p:cNvSpPr/>
          <p:nvPr/>
        </p:nvSpPr>
        <p:spPr>
          <a:xfrm>
            <a:off x="2051720" y="3413320"/>
            <a:ext cx="1041583" cy="5443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Response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C70B260-0A9C-529A-6FB3-FE222D90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575" y="1203510"/>
            <a:ext cx="5042525" cy="595672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RESTful Web API.</a:t>
            </a:r>
            <a:r>
              <a:rPr lang="en-US" sz="2000" dirty="0">
                <a:solidFill>
                  <a:srgbClr val="C00000"/>
                </a:solidFill>
                <a:latin typeface="open sans" panose="020B0606030504020204" pitchFamily="34" charset="0"/>
              </a:rPr>
              <a:t> </a:t>
            </a:r>
            <a:br>
              <a:rPr lang="en-US" sz="2000" dirty="0">
                <a:solidFill>
                  <a:srgbClr val="C00000"/>
                </a:solidFill>
                <a:latin typeface="open sans" panose="020B0606030504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open sans" panose="020B0606030504020204" pitchFamily="34" charset="0"/>
              </a:rPr>
              <a:t>Web API is mostly used for CRED (Create, Read, EDIT, DELETE) operations. 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C051BE-935F-B882-02C2-6BF7D90CA918}"/>
              </a:ext>
            </a:extLst>
          </p:cNvPr>
          <p:cNvSpPr/>
          <p:nvPr/>
        </p:nvSpPr>
        <p:spPr>
          <a:xfrm>
            <a:off x="-23402" y="2780928"/>
            <a:ext cx="1340847" cy="4875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11C135-0605-240A-A0AB-3D84787B36D8}"/>
              </a:ext>
            </a:extLst>
          </p:cNvPr>
          <p:cNvSpPr/>
          <p:nvPr/>
        </p:nvSpPr>
        <p:spPr>
          <a:xfrm>
            <a:off x="3903" y="3373531"/>
            <a:ext cx="1340847" cy="4875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Mobile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4DA962-FAA2-E9AE-8D03-CBD8D6F72683}"/>
              </a:ext>
            </a:extLst>
          </p:cNvPr>
          <p:cNvSpPr/>
          <p:nvPr/>
        </p:nvSpPr>
        <p:spPr>
          <a:xfrm>
            <a:off x="3903" y="3949595"/>
            <a:ext cx="1340847" cy="4875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23074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>
            <a:extLst>
              <a:ext uri="{FF2B5EF4-FFF2-40B4-BE49-F238E27FC236}">
                <a16:creationId xmlns:a16="http://schemas.microsoft.com/office/drawing/2014/main" id="{90714BCA-3334-0E8B-FD47-AB2464821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5022850"/>
            <a:ext cx="186055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8CDB7D43-C1E4-0E4F-C5A7-874E0D3418F8}"/>
              </a:ext>
            </a:extLst>
          </p:cNvPr>
          <p:cNvSpPr/>
          <p:nvPr/>
        </p:nvSpPr>
        <p:spPr>
          <a:xfrm>
            <a:off x="8313738" y="2465388"/>
            <a:ext cx="663575" cy="33432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DB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22783C-A156-79ED-7CE5-A326F4C7AE26}"/>
              </a:ext>
            </a:extLst>
          </p:cNvPr>
          <p:cNvSpPr/>
          <p:nvPr/>
        </p:nvSpPr>
        <p:spPr>
          <a:xfrm>
            <a:off x="5953125" y="2138363"/>
            <a:ext cx="1584325" cy="416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F0BD39-CC2B-0696-BDA6-9C8E019D2D6A}"/>
              </a:ext>
            </a:extLst>
          </p:cNvPr>
          <p:cNvCxnSpPr>
            <a:cxnSpLocks/>
          </p:cNvCxnSpPr>
          <p:nvPr/>
        </p:nvCxnSpPr>
        <p:spPr>
          <a:xfrm flipV="1">
            <a:off x="2922588" y="4724400"/>
            <a:ext cx="2959100" cy="158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6" name="Picture 6">
            <a:extLst>
              <a:ext uri="{FF2B5EF4-FFF2-40B4-BE49-F238E27FC236}">
                <a16:creationId xmlns:a16="http://schemas.microsoft.com/office/drawing/2014/main" id="{348B4E43-FB26-A552-AB8D-64D4FE636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456113"/>
            <a:ext cx="188753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7">
            <a:extLst>
              <a:ext uri="{FF2B5EF4-FFF2-40B4-BE49-F238E27FC236}">
                <a16:creationId xmlns:a16="http://schemas.microsoft.com/office/drawing/2014/main" id="{FF4D5D62-EDFC-7068-5DE0-A9E06BCBA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05400"/>
            <a:ext cx="34321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altLang="en-US" sz="140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Response.</a:t>
            </a:r>
            <a:r>
              <a:rPr lang="en-US" altLang="en-US" sz="140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Data(JSON Arrau) </a:t>
            </a:r>
            <a:endParaRPr lang="en-GB" altLang="en-US" sz="14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386399-F6F4-D058-809C-406AC384A0DD}"/>
              </a:ext>
            </a:extLst>
          </p:cNvPr>
          <p:cNvCxnSpPr>
            <a:cxnSpLocks/>
          </p:cNvCxnSpPr>
          <p:nvPr/>
        </p:nvCxnSpPr>
        <p:spPr>
          <a:xfrm flipH="1">
            <a:off x="3059113" y="5629275"/>
            <a:ext cx="2655887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9" name="Picture 13">
            <a:extLst>
              <a:ext uri="{FF2B5EF4-FFF2-40B4-BE49-F238E27FC236}">
                <a16:creationId xmlns:a16="http://schemas.microsoft.com/office/drawing/2014/main" id="{66CB1D2D-E4E2-1176-4989-5C17CF9BD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1906588"/>
            <a:ext cx="3024188" cy="23129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DC827E-44F8-8F08-411E-4B45C45B9216}"/>
              </a:ext>
            </a:extLst>
          </p:cNvPr>
          <p:cNvCxnSpPr>
            <a:cxnSpLocks/>
          </p:cNvCxnSpPr>
          <p:nvPr/>
        </p:nvCxnSpPr>
        <p:spPr>
          <a:xfrm>
            <a:off x="3059113" y="2611438"/>
            <a:ext cx="2840037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1" name="TextBox 16">
            <a:extLst>
              <a:ext uri="{FF2B5EF4-FFF2-40B4-BE49-F238E27FC236}">
                <a16:creationId xmlns:a16="http://schemas.microsoft.com/office/drawing/2014/main" id="{230C784E-ABF9-6234-4344-47AA758F5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260600"/>
            <a:ext cx="34321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altLang="en-US" sz="140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fetch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StoreItem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Url,</a:t>
            </a:r>
            <a:r>
              <a:rPr lang="en-US" altLang="en-US" sz="140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Data)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GB" altLang="en-US" sz="14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3B651F-A49C-EE98-117C-983FC8D80F35}"/>
              </a:ext>
            </a:extLst>
          </p:cNvPr>
          <p:cNvCxnSpPr>
            <a:cxnSpLocks/>
          </p:cNvCxnSpPr>
          <p:nvPr/>
        </p:nvCxnSpPr>
        <p:spPr>
          <a:xfrm>
            <a:off x="722313" y="2611438"/>
            <a:ext cx="31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340806-83F7-0B5E-950C-0A1CED81F621}"/>
              </a:ext>
            </a:extLst>
          </p:cNvPr>
          <p:cNvCxnSpPr>
            <a:cxnSpLocks/>
          </p:cNvCxnSpPr>
          <p:nvPr/>
        </p:nvCxnSpPr>
        <p:spPr>
          <a:xfrm>
            <a:off x="1187450" y="2852738"/>
            <a:ext cx="263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1ECE87-FE32-FDA2-3600-C16D00F63766}"/>
              </a:ext>
            </a:extLst>
          </p:cNvPr>
          <p:cNvCxnSpPr>
            <a:cxnSpLocks/>
          </p:cNvCxnSpPr>
          <p:nvPr/>
        </p:nvCxnSpPr>
        <p:spPr>
          <a:xfrm>
            <a:off x="698500" y="3062288"/>
            <a:ext cx="334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B1820E-E6A1-E1E6-3076-16132FFBC9EA}"/>
              </a:ext>
            </a:extLst>
          </p:cNvPr>
          <p:cNvCxnSpPr>
            <a:cxnSpLocks/>
          </p:cNvCxnSpPr>
          <p:nvPr/>
        </p:nvCxnSpPr>
        <p:spPr>
          <a:xfrm>
            <a:off x="1547813" y="3284538"/>
            <a:ext cx="338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6" name="TextBox 9">
            <a:extLst>
              <a:ext uri="{FF2B5EF4-FFF2-40B4-BE49-F238E27FC236}">
                <a16:creationId xmlns:a16="http://schemas.microsoft.com/office/drawing/2014/main" id="{11FDA4C5-3F9C-9EB8-0BA1-1C468BF7C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1371600"/>
            <a:ext cx="1649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GB" altLang="en-US" sz="2400" dirty="0">
                <a:solidFill>
                  <a:srgbClr val="FF0000"/>
                </a:solidFill>
              </a:rPr>
              <a:t>View</a:t>
            </a:r>
          </a:p>
        </p:txBody>
      </p:sp>
      <p:sp>
        <p:nvSpPr>
          <p:cNvPr id="40977" name="TextBox 10">
            <a:extLst>
              <a:ext uri="{FF2B5EF4-FFF2-40B4-BE49-F238E27FC236}">
                <a16:creationId xmlns:a16="http://schemas.microsoft.com/office/drawing/2014/main" id="{C5A4C375-403D-653B-5651-0E39AB56C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1550988"/>
            <a:ext cx="2274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GB" altLang="en-US" sz="2400" dirty="0">
                <a:solidFill>
                  <a:srgbClr val="FF0000"/>
                </a:solidFill>
              </a:rPr>
              <a:t>API Controller</a:t>
            </a:r>
          </a:p>
        </p:txBody>
      </p:sp>
      <p:sp>
        <p:nvSpPr>
          <p:cNvPr id="40978" name="TextBox 12">
            <a:extLst>
              <a:ext uri="{FF2B5EF4-FFF2-40B4-BE49-F238E27FC236}">
                <a16:creationId xmlns:a16="http://schemas.microsoft.com/office/drawing/2014/main" id="{F84684FF-A2D9-ECA8-3033-6D1CD5577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3" y="2214563"/>
            <a:ext cx="698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endParaRPr lang="en-GB" altLang="en-US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FB619E-7C9B-B471-9F93-018F90025AE0}"/>
              </a:ext>
            </a:extLst>
          </p:cNvPr>
          <p:cNvCxnSpPr>
            <a:cxnSpLocks/>
          </p:cNvCxnSpPr>
          <p:nvPr/>
        </p:nvCxnSpPr>
        <p:spPr>
          <a:xfrm>
            <a:off x="7740650" y="2663825"/>
            <a:ext cx="341313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1" name="TextBox 20">
            <a:extLst>
              <a:ext uri="{FF2B5EF4-FFF2-40B4-BE49-F238E27FC236}">
                <a16:creationId xmlns:a16="http://schemas.microsoft.com/office/drawing/2014/main" id="{5AB60A29-2FE1-AE57-1D76-6715A6925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5719763"/>
            <a:ext cx="6985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endParaRPr lang="en-GB" altLang="en-US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97B935-5E19-031F-1242-40DBA1F729B4}"/>
              </a:ext>
            </a:extLst>
          </p:cNvPr>
          <p:cNvCxnSpPr>
            <a:cxnSpLocks/>
          </p:cNvCxnSpPr>
          <p:nvPr/>
        </p:nvCxnSpPr>
        <p:spPr>
          <a:xfrm flipH="1">
            <a:off x="7769225" y="5614988"/>
            <a:ext cx="365125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3" name="TextBox 43">
            <a:extLst>
              <a:ext uri="{FF2B5EF4-FFF2-40B4-BE49-F238E27FC236}">
                <a16:creationId xmlns:a16="http://schemas.microsoft.com/office/drawing/2014/main" id="{25927F78-82EB-6007-6806-6E39D0068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420938"/>
            <a:ext cx="11525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altLang="en-US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endParaRPr lang="en-GB" altLang="en-US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0984" name="TextBox 44">
            <a:extLst>
              <a:ext uri="{FF2B5EF4-FFF2-40B4-BE49-F238E27FC236}">
                <a16:creationId xmlns:a16="http://schemas.microsoft.com/office/drawing/2014/main" id="{B54B3FE7-D351-EBA5-05B9-0E165F8B7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292600"/>
            <a:ext cx="34321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altLang="en-US" sz="140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fetch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altLang="en-US" sz="1400">
                <a:solidFill>
                  <a:srgbClr val="00B050"/>
                </a:solidFill>
                <a:ea typeface="Calibri" panose="020F0502020204030204" pitchFamily="34" charset="0"/>
              </a:rPr>
              <a:t>getItems</a:t>
            </a:r>
            <a:r>
              <a:rPr lang="en-GB" altLang="en-US" sz="1400">
                <a:solidFill>
                  <a:schemeClr val="bg1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U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rl) </a:t>
            </a:r>
            <a:endParaRPr lang="en-GB" altLang="en-US" sz="14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0985" name="TextBox 7">
            <a:extLst>
              <a:ext uri="{FF2B5EF4-FFF2-40B4-BE49-F238E27FC236}">
                <a16:creationId xmlns:a16="http://schemas.microsoft.com/office/drawing/2014/main" id="{4A88BDF8-B241-628F-BA28-6C741226D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774950"/>
            <a:ext cx="34321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altLang="en-US" sz="140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Response(“</a:t>
            </a:r>
            <a:r>
              <a:rPr lang="en-US" altLang="en-US" sz="140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successes message</a:t>
            </a:r>
            <a:r>
              <a:rPr lang="en-US" altLang="en-US" sz="140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”)</a:t>
            </a:r>
            <a:r>
              <a:rPr lang="en-US" altLang="en-US" sz="14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GB" altLang="en-US" sz="14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A33DFC-5C14-EEDE-A404-89DA7C5CDEE1}"/>
              </a:ext>
            </a:extLst>
          </p:cNvPr>
          <p:cNvCxnSpPr>
            <a:cxnSpLocks/>
          </p:cNvCxnSpPr>
          <p:nvPr/>
        </p:nvCxnSpPr>
        <p:spPr>
          <a:xfrm flipH="1">
            <a:off x="3200400" y="3086100"/>
            <a:ext cx="265588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7" name="TextBox 1">
            <a:extLst>
              <a:ext uri="{FF2B5EF4-FFF2-40B4-BE49-F238E27FC236}">
                <a16:creationId xmlns:a16="http://schemas.microsoft.com/office/drawing/2014/main" id="{321432CD-1D97-BC4A-3D4B-E8B6520C650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092825" y="2649538"/>
            <a:ext cx="149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dirty="0" err="1">
                <a:solidFill>
                  <a:srgbClr val="CAE8AA"/>
                </a:solidFill>
              </a:rPr>
              <a:t>StoreItem</a:t>
            </a:r>
            <a:r>
              <a:rPr lang="en-GB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988" name="TextBox 6">
            <a:extLst>
              <a:ext uri="{FF2B5EF4-FFF2-40B4-BE49-F238E27FC236}">
                <a16:creationId xmlns:a16="http://schemas.microsoft.com/office/drawing/2014/main" id="{5112C7C1-E7B3-1260-278C-BE123D3CF16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096000" y="4749800"/>
            <a:ext cx="1371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dirty="0" err="1">
                <a:solidFill>
                  <a:srgbClr val="B6DF89"/>
                </a:solidFill>
              </a:rPr>
              <a:t>getItems</a:t>
            </a:r>
            <a:r>
              <a:rPr lang="en-GB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078B1B-F7E1-15A1-BDA7-AA4B132D67D8}"/>
              </a:ext>
            </a:extLst>
          </p:cNvPr>
          <p:cNvSpPr/>
          <p:nvPr/>
        </p:nvSpPr>
        <p:spPr>
          <a:xfrm>
            <a:off x="6092825" y="2465388"/>
            <a:ext cx="1371600" cy="8191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C8A318-5525-1E4B-96E1-BB6CD29F9DC0}"/>
              </a:ext>
            </a:extLst>
          </p:cNvPr>
          <p:cNvSpPr/>
          <p:nvPr/>
        </p:nvSpPr>
        <p:spPr>
          <a:xfrm>
            <a:off x="6096000" y="4648200"/>
            <a:ext cx="1371600" cy="5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2EACB-3286-50FA-3EC5-0CBE1E7A70BA}"/>
              </a:ext>
            </a:extLst>
          </p:cNvPr>
          <p:cNvSpPr txBox="1">
            <a:spLocks/>
          </p:cNvSpPr>
          <p:nvPr/>
        </p:nvSpPr>
        <p:spPr>
          <a:xfrm>
            <a:off x="1558925" y="684213"/>
            <a:ext cx="5686425" cy="5022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State in Web Applications via API</a:t>
            </a:r>
          </a:p>
          <a:p>
            <a:r>
              <a:rPr lang="en-US" sz="2000" b="1" dirty="0"/>
              <a:t>Staying at the same 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CEF38B-26F4-8A49-795B-9E7157ACCE52}"/>
              </a:ext>
            </a:extLst>
          </p:cNvPr>
          <p:cNvSpPr/>
          <p:nvPr/>
        </p:nvSpPr>
        <p:spPr>
          <a:xfrm>
            <a:off x="1682042" y="2611906"/>
            <a:ext cx="1167880" cy="196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Client</a:t>
            </a:r>
          </a:p>
          <a:p>
            <a:pPr algn="ctr"/>
            <a:r>
              <a:rPr lang="en-AU" sz="1400" dirty="0"/>
              <a:t>HTML Page</a:t>
            </a:r>
          </a:p>
          <a:p>
            <a:pPr algn="ctr"/>
            <a:r>
              <a:rPr lang="en-AU" sz="1400" dirty="0"/>
              <a:t>JavaScript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741572-ECE8-8E2E-C91C-1327B56D556C}"/>
              </a:ext>
            </a:extLst>
          </p:cNvPr>
          <p:cNvSpPr/>
          <p:nvPr/>
        </p:nvSpPr>
        <p:spPr>
          <a:xfrm>
            <a:off x="5527913" y="2653611"/>
            <a:ext cx="1298398" cy="18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Server</a:t>
            </a:r>
          </a:p>
          <a:p>
            <a:pPr algn="ctr"/>
            <a:r>
              <a:rPr lang="en-AU" sz="1400" dirty="0" err="1">
                <a:solidFill>
                  <a:schemeClr val="bg1"/>
                </a:solidFill>
              </a:rPr>
              <a:t>.Net</a:t>
            </a:r>
            <a:r>
              <a:rPr lang="en-AU" sz="1400" dirty="0">
                <a:solidFill>
                  <a:schemeClr val="bg1"/>
                </a:solidFill>
              </a:rPr>
              <a:t> API</a:t>
            </a:r>
          </a:p>
          <a:p>
            <a:pPr algn="ctr"/>
            <a:r>
              <a:rPr lang="en-AU" sz="1400" dirty="0">
                <a:solidFill>
                  <a:schemeClr val="bg1"/>
                </a:solidFill>
              </a:rPr>
              <a:t>Controller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9EE35-3487-3E3C-972D-EAEA065344F6}"/>
              </a:ext>
            </a:extLst>
          </p:cNvPr>
          <p:cNvCxnSpPr>
            <a:cxnSpLocks/>
          </p:cNvCxnSpPr>
          <p:nvPr/>
        </p:nvCxnSpPr>
        <p:spPr>
          <a:xfrm>
            <a:off x="3068670" y="2873595"/>
            <a:ext cx="154929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B8FA83-D488-F784-B20C-59BF2EC97323}"/>
              </a:ext>
            </a:extLst>
          </p:cNvPr>
          <p:cNvCxnSpPr>
            <a:cxnSpLocks/>
          </p:cNvCxnSpPr>
          <p:nvPr/>
        </p:nvCxnSpPr>
        <p:spPr>
          <a:xfrm>
            <a:off x="3068670" y="3356992"/>
            <a:ext cx="154929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0B1C62-7446-A67B-4D65-DA1BEA2093EF}"/>
              </a:ext>
            </a:extLst>
          </p:cNvPr>
          <p:cNvSpPr txBox="1"/>
          <p:nvPr/>
        </p:nvSpPr>
        <p:spPr>
          <a:xfrm>
            <a:off x="5476206" y="2345105"/>
            <a:ext cx="1985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http://localhost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A05E9-486B-0D82-3D6F-88EDAE01C561}"/>
              </a:ext>
            </a:extLst>
          </p:cNvPr>
          <p:cNvSpPr txBox="1"/>
          <p:nvPr/>
        </p:nvSpPr>
        <p:spPr>
          <a:xfrm>
            <a:off x="750281" y="1185679"/>
            <a:ext cx="443415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100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  <a:ea typeface="+mj-ea"/>
                <a:cs typeface="+mj-cs"/>
              </a:rPr>
              <a:t>REST  API    </a:t>
            </a:r>
            <a:r>
              <a:rPr lang="en-US" sz="2100" b="1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  <a:ea typeface="+mj-ea"/>
                <a:cs typeface="+mj-cs"/>
              </a:rPr>
              <a:t>Sending Data Types</a:t>
            </a:r>
            <a:endParaRPr lang="en-GB" sz="21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E811D-6CFB-ABF3-0BDD-08C3938DBE3E}"/>
              </a:ext>
            </a:extLst>
          </p:cNvPr>
          <p:cNvSpPr txBox="1"/>
          <p:nvPr/>
        </p:nvSpPr>
        <p:spPr>
          <a:xfrm>
            <a:off x="3118087" y="2575937"/>
            <a:ext cx="21778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Body –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JSON object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6EC99-BAD2-2EC7-923C-D055BB9602BA}"/>
              </a:ext>
            </a:extLst>
          </p:cNvPr>
          <p:cNvSpPr txBox="1"/>
          <p:nvPr/>
        </p:nvSpPr>
        <p:spPr>
          <a:xfrm>
            <a:off x="3059832" y="3007985"/>
            <a:ext cx="2592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Body –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(image)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F751B1-BB67-3D99-6815-3C108E8F22E0}"/>
              </a:ext>
            </a:extLst>
          </p:cNvPr>
          <p:cNvCxnSpPr>
            <a:cxnSpLocks/>
          </p:cNvCxnSpPr>
          <p:nvPr/>
        </p:nvCxnSpPr>
        <p:spPr>
          <a:xfrm>
            <a:off x="3060097" y="3861048"/>
            <a:ext cx="154929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7E82C1-AA27-D833-67C9-FDE7B2915BBB}"/>
              </a:ext>
            </a:extLst>
          </p:cNvPr>
          <p:cNvCxnSpPr>
            <a:cxnSpLocks/>
          </p:cNvCxnSpPr>
          <p:nvPr/>
        </p:nvCxnSpPr>
        <p:spPr>
          <a:xfrm>
            <a:off x="3060097" y="4365104"/>
            <a:ext cx="154929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4CB6F0-4E0C-3DFD-34ED-C86A8C105EB3}"/>
              </a:ext>
            </a:extLst>
          </p:cNvPr>
          <p:cNvSpPr txBox="1"/>
          <p:nvPr/>
        </p:nvSpPr>
        <p:spPr>
          <a:xfrm>
            <a:off x="3105665" y="3512041"/>
            <a:ext cx="2370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Query string -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GB" sz="1400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3AC6A7-8706-B493-0198-F362166B509E}"/>
              </a:ext>
            </a:extLst>
          </p:cNvPr>
          <p:cNvSpPr txBox="1"/>
          <p:nvPr/>
        </p:nvSpPr>
        <p:spPr>
          <a:xfrm>
            <a:off x="3105664" y="4005064"/>
            <a:ext cx="17866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Parameter - </a:t>
            </a:r>
            <a:r>
              <a:rPr lang="en-GB" sz="1400" b="1" dirty="0">
                <a:solidFill>
                  <a:srgbClr val="FF0000"/>
                </a:solidFill>
              </a:rPr>
              <a:t>/id</a:t>
            </a:r>
          </a:p>
        </p:txBody>
      </p:sp>
    </p:spTree>
    <p:extLst>
      <p:ext uri="{BB962C8B-B14F-4D97-AF65-F5344CB8AC3E}">
        <p14:creationId xmlns:p14="http://schemas.microsoft.com/office/powerpoint/2010/main" val="424670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9312</TotalTime>
  <Words>1617</Words>
  <Application>Microsoft Office PowerPoint</Application>
  <PresentationFormat>On-screen Show (4:3)</PresentationFormat>
  <Paragraphs>341</Paragraphs>
  <Slides>43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Arial</vt:lpstr>
      <vt:lpstr>Calibri</vt:lpstr>
      <vt:lpstr>Calibri Light</vt:lpstr>
      <vt:lpstr>Cascadia Mono</vt:lpstr>
      <vt:lpstr>Consolas</vt:lpstr>
      <vt:lpstr>Lucida Sans Unicode</vt:lpstr>
      <vt:lpstr>open sans</vt:lpstr>
      <vt:lpstr>Roboto</vt:lpstr>
      <vt:lpstr>Times New Roman</vt:lpstr>
      <vt:lpstr>Office Theme</vt:lpstr>
      <vt:lpstr>Clip</vt:lpstr>
      <vt:lpstr>Document</vt:lpstr>
      <vt:lpstr>Microsoft Word Document</vt:lpstr>
      <vt:lpstr>Web Services And Web API </vt:lpstr>
      <vt:lpstr>WEB Service asp.net</vt:lpstr>
      <vt:lpstr>PowerPoint Presentation</vt:lpstr>
      <vt:lpstr>Visual Studio 2022</vt:lpstr>
      <vt:lpstr>PowerPoint Presentation</vt:lpstr>
      <vt:lpstr>PowerPoint Presentation</vt:lpstr>
      <vt:lpstr>RESTful Web API.  Web API is mostly used for CRED (Create, Read, EDIT, DELETE) operations.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turani</dc:creator>
  <cp:lastModifiedBy>Aiman Ahmad Awad Turani</cp:lastModifiedBy>
  <cp:revision>252</cp:revision>
  <dcterms:created xsi:type="dcterms:W3CDTF">2006-08-16T00:00:00Z</dcterms:created>
  <dcterms:modified xsi:type="dcterms:W3CDTF">2023-09-19T07:32:13Z</dcterms:modified>
</cp:coreProperties>
</file>